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1"/>
  </p:notesMasterIdLst>
  <p:handoutMasterIdLst>
    <p:handoutMasterId r:id="rId12"/>
  </p:handoutMasterIdLst>
  <p:sldIdLst>
    <p:sldId id="283" r:id="rId2"/>
    <p:sldId id="294" r:id="rId3"/>
    <p:sldId id="300" r:id="rId4"/>
    <p:sldId id="303" r:id="rId5"/>
    <p:sldId id="296" r:id="rId6"/>
    <p:sldId id="295" r:id="rId7"/>
    <p:sldId id="301" r:id="rId8"/>
    <p:sldId id="299" r:id="rId9"/>
    <p:sldId id="297" r:id="rId10"/>
  </p:sldIdLst>
  <p:sldSz cx="12192000" cy="6858000"/>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6A1C2-6D10-41B3-A84B-54EC227B3159}" v="3" dt="2021-02-22T09:19:32.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0" autoAdjust="0"/>
    <p:restoredTop sz="93635" autoAdjust="0"/>
  </p:normalViewPr>
  <p:slideViewPr>
    <p:cSldViewPr snapToGrid="0">
      <p:cViewPr varScale="1">
        <p:scale>
          <a:sx n="110" d="100"/>
          <a:sy n="110" d="100"/>
        </p:scale>
        <p:origin x="774" y="108"/>
      </p:cViewPr>
      <p:guideLst/>
    </p:cSldViewPr>
  </p:slideViewPr>
  <p:notesTextViewPr>
    <p:cViewPr>
      <p:scale>
        <a:sx n="1" d="1"/>
        <a:sy n="1" d="1"/>
      </p:scale>
      <p:origin x="0" y="0"/>
    </p:cViewPr>
  </p:notesTextViewPr>
  <p:sorterViewPr>
    <p:cViewPr>
      <p:scale>
        <a:sx n="100" d="100"/>
        <a:sy n="100" d="100"/>
      </p:scale>
      <p:origin x="0" y="-3899"/>
    </p:cViewPr>
  </p:sorterViewPr>
  <p:notesViewPr>
    <p:cSldViewPr snapToGrid="0">
      <p:cViewPr varScale="1">
        <p:scale>
          <a:sx n="79" d="100"/>
          <a:sy n="79" d="100"/>
        </p:scale>
        <p:origin x="41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6251FD-7407-4BA4-90CE-F12150CADF09}"/>
              </a:ext>
            </a:extLst>
          </p:cNvPr>
          <p:cNvSpPr>
            <a:spLocks noGrp="1"/>
          </p:cNvSpPr>
          <p:nvPr>
            <p:ph type="hdr" sz="quarter"/>
          </p:nvPr>
        </p:nvSpPr>
        <p:spPr>
          <a:xfrm>
            <a:off x="1" y="1"/>
            <a:ext cx="2887186" cy="498055"/>
          </a:xfrm>
          <a:prstGeom prst="rect">
            <a:avLst/>
          </a:prstGeom>
        </p:spPr>
        <p:txBody>
          <a:bodyPr vert="horz" lIns="96661" tIns="48331" rIns="96661" bIns="48331" rtlCol="0"/>
          <a:lstStyle>
            <a:lvl1pPr algn="l">
              <a:defRPr sz="1300"/>
            </a:lvl1pPr>
          </a:lstStyle>
          <a:p>
            <a:endParaRPr lang="en-GB"/>
          </a:p>
        </p:txBody>
      </p:sp>
      <p:sp>
        <p:nvSpPr>
          <p:cNvPr id="3" name="Date Placeholder 2">
            <a:extLst>
              <a:ext uri="{FF2B5EF4-FFF2-40B4-BE49-F238E27FC236}">
                <a16:creationId xmlns:a16="http://schemas.microsoft.com/office/drawing/2014/main" id="{0161F006-6E19-48E9-90EC-7D5536C65608}"/>
              </a:ext>
            </a:extLst>
          </p:cNvPr>
          <p:cNvSpPr>
            <a:spLocks noGrp="1"/>
          </p:cNvSpPr>
          <p:nvPr>
            <p:ph type="dt" sz="quarter" idx="1"/>
          </p:nvPr>
        </p:nvSpPr>
        <p:spPr>
          <a:xfrm>
            <a:off x="3774011" y="1"/>
            <a:ext cx="2887186" cy="498055"/>
          </a:xfrm>
          <a:prstGeom prst="rect">
            <a:avLst/>
          </a:prstGeom>
        </p:spPr>
        <p:txBody>
          <a:bodyPr vert="horz" lIns="96661" tIns="48331" rIns="96661" bIns="48331" rtlCol="0"/>
          <a:lstStyle>
            <a:lvl1pPr algn="r">
              <a:defRPr sz="1300"/>
            </a:lvl1pPr>
          </a:lstStyle>
          <a:p>
            <a:fld id="{5E1C40C8-77E1-4F90-B7AD-B4EB67892EF4}" type="datetimeFigureOut">
              <a:rPr lang="en-GB" smtClean="0"/>
              <a:t>05/03/2021</a:t>
            </a:fld>
            <a:endParaRPr lang="en-GB"/>
          </a:p>
        </p:txBody>
      </p:sp>
      <p:sp>
        <p:nvSpPr>
          <p:cNvPr id="4" name="Footer Placeholder 3">
            <a:extLst>
              <a:ext uri="{FF2B5EF4-FFF2-40B4-BE49-F238E27FC236}">
                <a16:creationId xmlns:a16="http://schemas.microsoft.com/office/drawing/2014/main" id="{869CD5F4-7769-44A4-9141-1264F39382B6}"/>
              </a:ext>
            </a:extLst>
          </p:cNvPr>
          <p:cNvSpPr>
            <a:spLocks noGrp="1"/>
          </p:cNvSpPr>
          <p:nvPr>
            <p:ph type="ftr" sz="quarter" idx="2"/>
          </p:nvPr>
        </p:nvSpPr>
        <p:spPr>
          <a:xfrm>
            <a:off x="1" y="9428584"/>
            <a:ext cx="2887186" cy="498054"/>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7124CFC5-A2DB-4CCA-9DBF-A0E98D6E5E71}"/>
              </a:ext>
            </a:extLst>
          </p:cNvPr>
          <p:cNvSpPr>
            <a:spLocks noGrp="1"/>
          </p:cNvSpPr>
          <p:nvPr>
            <p:ph type="sldNum" sz="quarter" idx="3"/>
          </p:nvPr>
        </p:nvSpPr>
        <p:spPr>
          <a:xfrm>
            <a:off x="3774011" y="9428584"/>
            <a:ext cx="2887186" cy="498054"/>
          </a:xfrm>
          <a:prstGeom prst="rect">
            <a:avLst/>
          </a:prstGeom>
        </p:spPr>
        <p:txBody>
          <a:bodyPr vert="horz" lIns="96661" tIns="48331" rIns="96661" bIns="48331" rtlCol="0" anchor="b"/>
          <a:lstStyle>
            <a:lvl1pPr algn="r">
              <a:defRPr sz="1300"/>
            </a:lvl1pPr>
          </a:lstStyle>
          <a:p>
            <a:fld id="{81C0AA45-E661-429C-929C-07066428DB23}" type="slidenum">
              <a:rPr lang="en-GB" smtClean="0"/>
              <a:t>‹#›</a:t>
            </a:fld>
            <a:endParaRPr lang="en-GB"/>
          </a:p>
        </p:txBody>
      </p:sp>
    </p:spTree>
    <p:extLst>
      <p:ext uri="{BB962C8B-B14F-4D97-AF65-F5344CB8AC3E}">
        <p14:creationId xmlns:p14="http://schemas.microsoft.com/office/powerpoint/2010/main" val="2929177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8055"/>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774011" y="1"/>
            <a:ext cx="2887186" cy="498055"/>
          </a:xfrm>
          <a:prstGeom prst="rect">
            <a:avLst/>
          </a:prstGeom>
        </p:spPr>
        <p:txBody>
          <a:bodyPr vert="horz" lIns="96661" tIns="48331" rIns="96661" bIns="48331" rtlCol="0"/>
          <a:lstStyle>
            <a:lvl1pPr algn="r">
              <a:defRPr sz="1300"/>
            </a:lvl1pPr>
          </a:lstStyle>
          <a:p>
            <a:fld id="{F5596F29-978C-4F3C-9599-B3B4161AC0E2}" type="datetimeFigureOut">
              <a:rPr lang="en-GB" smtClean="0"/>
              <a:t>05/03/2021</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66274" y="4777195"/>
            <a:ext cx="5330190" cy="3908614"/>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887186" cy="498054"/>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774011" y="9428584"/>
            <a:ext cx="2887186" cy="498054"/>
          </a:xfrm>
          <a:prstGeom prst="rect">
            <a:avLst/>
          </a:prstGeom>
        </p:spPr>
        <p:txBody>
          <a:bodyPr vert="horz" lIns="96661" tIns="48331" rIns="96661" bIns="48331" rtlCol="0" anchor="b"/>
          <a:lstStyle>
            <a:lvl1pPr algn="r">
              <a:defRPr sz="1300"/>
            </a:lvl1pPr>
          </a:lstStyle>
          <a:p>
            <a:fld id="{9B6D764C-2840-4B99-94BC-9B7D02D907D2}" type="slidenum">
              <a:rPr lang="en-GB" smtClean="0"/>
              <a:t>‹#›</a:t>
            </a:fld>
            <a:endParaRPr lang="en-GB"/>
          </a:p>
        </p:txBody>
      </p:sp>
    </p:spTree>
    <p:extLst>
      <p:ext uri="{BB962C8B-B14F-4D97-AF65-F5344CB8AC3E}">
        <p14:creationId xmlns:p14="http://schemas.microsoft.com/office/powerpoint/2010/main" val="17642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his interview on the 'High Performance podcast' January 2021</a:t>
            </a:r>
          </a:p>
        </p:txBody>
      </p:sp>
      <p:sp>
        <p:nvSpPr>
          <p:cNvPr id="4" name="Slide Number Placeholder 3"/>
          <p:cNvSpPr>
            <a:spLocks noGrp="1"/>
          </p:cNvSpPr>
          <p:nvPr>
            <p:ph type="sldNum" sz="quarter" idx="5"/>
          </p:nvPr>
        </p:nvSpPr>
        <p:spPr/>
        <p:txBody>
          <a:bodyPr/>
          <a:lstStyle/>
          <a:p>
            <a:fld id="{9B6D764C-2840-4B99-94BC-9B7D02D907D2}" type="slidenum">
              <a:rPr lang="en-GB" smtClean="0"/>
              <a:t>2</a:t>
            </a:fld>
            <a:endParaRPr lang="en-GB"/>
          </a:p>
        </p:txBody>
      </p:sp>
    </p:spTree>
    <p:extLst>
      <p:ext uri="{BB962C8B-B14F-4D97-AF65-F5344CB8AC3E}">
        <p14:creationId xmlns:p14="http://schemas.microsoft.com/office/powerpoint/2010/main" val="214689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acknowledgement of the issue and there are some good things within this White paper; but there is also a major flaw in the governments implementation </a:t>
            </a:r>
          </a:p>
        </p:txBody>
      </p:sp>
      <p:sp>
        <p:nvSpPr>
          <p:cNvPr id="4" name="Slide Number Placeholder 3"/>
          <p:cNvSpPr>
            <a:spLocks noGrp="1"/>
          </p:cNvSpPr>
          <p:nvPr>
            <p:ph type="sldNum" sz="quarter" idx="5"/>
          </p:nvPr>
        </p:nvSpPr>
        <p:spPr/>
        <p:txBody>
          <a:bodyPr/>
          <a:lstStyle/>
          <a:p>
            <a:fld id="{9B6D764C-2840-4B99-94BC-9B7D02D907D2}" type="slidenum">
              <a:rPr lang="en-GB" smtClean="0"/>
              <a:t>3</a:t>
            </a:fld>
            <a:endParaRPr lang="en-GB"/>
          </a:p>
        </p:txBody>
      </p:sp>
    </p:spTree>
    <p:extLst>
      <p:ext uri="{BB962C8B-B14F-4D97-AF65-F5344CB8AC3E}">
        <p14:creationId xmlns:p14="http://schemas.microsoft.com/office/powerpoint/2010/main" val="201042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acknowledgement of the issue and there are some good things within this White paper; but there is also a major flaw in the governments implementation </a:t>
            </a:r>
          </a:p>
        </p:txBody>
      </p:sp>
      <p:sp>
        <p:nvSpPr>
          <p:cNvPr id="4" name="Slide Number Placeholder 3"/>
          <p:cNvSpPr>
            <a:spLocks noGrp="1"/>
          </p:cNvSpPr>
          <p:nvPr>
            <p:ph type="sldNum" sz="quarter" idx="5"/>
          </p:nvPr>
        </p:nvSpPr>
        <p:spPr/>
        <p:txBody>
          <a:bodyPr/>
          <a:lstStyle/>
          <a:p>
            <a:fld id="{9B6D764C-2840-4B99-94BC-9B7D02D907D2}" type="slidenum">
              <a:rPr lang="en-GB" smtClean="0"/>
              <a:t>4</a:t>
            </a:fld>
            <a:endParaRPr lang="en-GB"/>
          </a:p>
        </p:txBody>
      </p:sp>
    </p:spTree>
    <p:extLst>
      <p:ext uri="{BB962C8B-B14F-4D97-AF65-F5344CB8AC3E}">
        <p14:creationId xmlns:p14="http://schemas.microsoft.com/office/powerpoint/2010/main" val="64481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Guy Claxton What's the point of School Rediscovering the heart of education - 	One book that I constantly went back to as a headteacher to recalibrate </a:t>
            </a:r>
          </a:p>
        </p:txBody>
      </p:sp>
      <p:sp>
        <p:nvSpPr>
          <p:cNvPr id="4" name="Slide Number Placeholder 3"/>
          <p:cNvSpPr>
            <a:spLocks noGrp="1"/>
          </p:cNvSpPr>
          <p:nvPr>
            <p:ph type="sldNum" sz="quarter" idx="5"/>
          </p:nvPr>
        </p:nvSpPr>
        <p:spPr/>
        <p:txBody>
          <a:bodyPr/>
          <a:lstStyle/>
          <a:p>
            <a:fld id="{9B6D764C-2840-4B99-94BC-9B7D02D907D2}" type="slidenum">
              <a:rPr lang="en-GB" smtClean="0"/>
              <a:t>6</a:t>
            </a:fld>
            <a:endParaRPr lang="en-GB"/>
          </a:p>
        </p:txBody>
      </p:sp>
    </p:spTree>
    <p:extLst>
      <p:ext uri="{BB962C8B-B14F-4D97-AF65-F5344CB8AC3E}">
        <p14:creationId xmlns:p14="http://schemas.microsoft.com/office/powerpoint/2010/main" val="165281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Splitting the school population 50:50 aged 16 with one half moving on a journey to university and the other taking a FE Skills course is oversimplifying and missing the key point that a technical education can be for all abilities</a:t>
            </a:r>
          </a:p>
        </p:txBody>
      </p:sp>
      <p:sp>
        <p:nvSpPr>
          <p:cNvPr id="4" name="Slide Number Placeholder 3"/>
          <p:cNvSpPr>
            <a:spLocks noGrp="1"/>
          </p:cNvSpPr>
          <p:nvPr>
            <p:ph type="sldNum" sz="quarter" idx="5"/>
          </p:nvPr>
        </p:nvSpPr>
        <p:spPr/>
        <p:txBody>
          <a:bodyPr/>
          <a:lstStyle/>
          <a:p>
            <a:fld id="{9B6D764C-2840-4B99-94BC-9B7D02D907D2}" type="slidenum">
              <a:rPr lang="en-GB" smtClean="0"/>
              <a:t>7</a:t>
            </a:fld>
            <a:endParaRPr lang="en-GB"/>
          </a:p>
        </p:txBody>
      </p:sp>
    </p:spTree>
    <p:extLst>
      <p:ext uri="{BB962C8B-B14F-4D97-AF65-F5344CB8AC3E}">
        <p14:creationId xmlns:p14="http://schemas.microsoft.com/office/powerpoint/2010/main" val="191437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0924384"/>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86BD-1540-46C3-BEEC-C532A86FA008}" type="datetimeFigureOut">
              <a:rPr lang="en-GB" smtClean="0"/>
              <a:t>05/03/2021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53954220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86BD-1540-46C3-BEEC-C532A86FA008}" type="datetimeFigureOut">
              <a:rPr lang="en-GB" smtClean="0"/>
              <a:t>05/03/2021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2615131211"/>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86BD-1540-46C3-BEEC-C532A86FA008}" type="datetimeFigureOut">
              <a:rPr lang="en-GB" smtClean="0"/>
              <a:t>05/03/2021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3493454082"/>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3E86BD-1540-46C3-BEEC-C532A86FA008}" type="datetimeFigureOut">
              <a:rPr lang="en-GB" smtClean="0"/>
              <a:t>05/03/2021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389533178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3E86BD-1540-46C3-BEEC-C532A86FA008}" type="datetimeFigureOut">
              <a:rPr lang="en-GB" smtClean="0"/>
              <a:t>05/03/2021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511767577"/>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E86BD-1540-46C3-BEEC-C532A86FA008}" type="datetimeFigureOut">
              <a:rPr lang="en-GB" smtClean="0"/>
              <a:t>05/03/2021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132549357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3E86BD-1540-46C3-BEEC-C532A86FA008}" type="datetimeFigureOut">
              <a:rPr lang="en-GB" smtClean="0"/>
              <a:t>05/03/2021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390105992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E86BD-1540-46C3-BEEC-C532A86FA008}" type="datetimeFigureOut">
              <a:rPr lang="en-GB" smtClean="0"/>
              <a:t>05/03/2021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230487479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3E86BD-1540-46C3-BEEC-C532A86FA008}" type="datetimeFigureOut">
              <a:rPr lang="en-GB" smtClean="0"/>
              <a:t>05/03/2021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2941518302"/>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3E86BD-1540-46C3-BEEC-C532A86FA008}" type="datetimeFigureOut">
              <a:rPr lang="en-GB" smtClean="0"/>
              <a:t>05/03/2021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9F375C-AF33-4254-9C89-655AC2EF1D43}" type="slidenum">
              <a:rPr lang="en-GB" smtClean="0"/>
              <a:t>‹#›</a:t>
            </a:fld>
            <a:endParaRPr lang="en-GB"/>
          </a:p>
        </p:txBody>
      </p:sp>
    </p:spTree>
    <p:extLst>
      <p:ext uri="{BB962C8B-B14F-4D97-AF65-F5344CB8AC3E}">
        <p14:creationId xmlns:p14="http://schemas.microsoft.com/office/powerpoint/2010/main" val="227414390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011AB3C5-F43C-4AE4-83E5-EA729054C3E5}"/>
              </a:ext>
            </a:extLst>
          </p:cNvPr>
          <p:cNvSpPr/>
          <p:nvPr userDrawn="1"/>
        </p:nvSpPr>
        <p:spPr>
          <a:xfrm>
            <a:off x="0" y="6000750"/>
            <a:ext cx="12192000" cy="857251"/>
          </a:xfrm>
          <a:prstGeom prst="rect">
            <a:avLst/>
          </a:prstGeom>
          <a:solidFill>
            <a:srgbClr val="318A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DATA07whitesmall.eps">
            <a:extLst>
              <a:ext uri="{FF2B5EF4-FFF2-40B4-BE49-F238E27FC236}">
                <a16:creationId xmlns:a16="http://schemas.microsoft.com/office/drawing/2014/main" id="{25502450-74E9-4CD6-866D-8D4B7BBC8D18}"/>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0680700" y="6178554"/>
            <a:ext cx="1028194" cy="476250"/>
          </a:xfrm>
          <a:prstGeom prst="rect">
            <a:avLst/>
          </a:prstGeom>
        </p:spPr>
      </p:pic>
      <p:sp>
        <p:nvSpPr>
          <p:cNvPr id="9" name="Title 1">
            <a:extLst>
              <a:ext uri="{FF2B5EF4-FFF2-40B4-BE49-F238E27FC236}">
                <a16:creationId xmlns:a16="http://schemas.microsoft.com/office/drawing/2014/main" id="{32DB1BE2-3046-45F3-938B-08870AF49518}"/>
              </a:ext>
            </a:extLst>
          </p:cNvPr>
          <p:cNvSpPr txBox="1">
            <a:spLocks/>
          </p:cNvSpPr>
          <p:nvPr userDrawn="1"/>
        </p:nvSpPr>
        <p:spPr>
          <a:xfrm>
            <a:off x="609601"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www.data.org.uk</a:t>
            </a:r>
          </a:p>
        </p:txBody>
      </p:sp>
    </p:spTree>
    <p:extLst>
      <p:ext uri="{BB962C8B-B14F-4D97-AF65-F5344CB8AC3E}">
        <p14:creationId xmlns:p14="http://schemas.microsoft.com/office/powerpoint/2010/main" val="93067061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www.blueprint1000.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74884D-6D04-724D-89EE-C2A190E14456}"/>
              </a:ext>
            </a:extLst>
          </p:cNvPr>
          <p:cNvSpPr txBox="1"/>
          <p:nvPr/>
        </p:nvSpPr>
        <p:spPr>
          <a:xfrm>
            <a:off x="790222" y="587022"/>
            <a:ext cx="9866489" cy="1200329"/>
          </a:xfrm>
          <a:prstGeom prst="rect">
            <a:avLst/>
          </a:prstGeom>
          <a:noFill/>
        </p:spPr>
        <p:txBody>
          <a:bodyPr wrap="square" rtlCol="0">
            <a:spAutoFit/>
          </a:bodyPr>
          <a:lstStyle/>
          <a:p>
            <a:r>
              <a:rPr lang="en-GB" sz="2800" dirty="0"/>
              <a:t>Supporting UK Manufacturing and skills in a post Covid-19 world</a:t>
            </a:r>
          </a:p>
          <a:p>
            <a:r>
              <a:rPr lang="en-GB" sz="2800" dirty="0">
                <a:solidFill>
                  <a:schemeClr val="accent1"/>
                </a:solidFill>
              </a:rPr>
              <a:t>Embedding design thinking in the curriculum</a:t>
            </a:r>
          </a:p>
          <a:p>
            <a:r>
              <a:rPr lang="en-GB" sz="1600" dirty="0"/>
              <a:t>14.10 to 14.20 Wednesday 24</a:t>
            </a:r>
            <a:r>
              <a:rPr lang="en-GB" sz="1600" baseline="30000" dirty="0"/>
              <a:t>th</a:t>
            </a:r>
            <a:r>
              <a:rPr lang="en-GB" sz="1600" dirty="0"/>
              <a:t> February 2021</a:t>
            </a:r>
          </a:p>
        </p:txBody>
      </p:sp>
      <p:pic>
        <p:nvPicPr>
          <p:cNvPr id="2" name="Picture 1">
            <a:extLst>
              <a:ext uri="{FF2B5EF4-FFF2-40B4-BE49-F238E27FC236}">
                <a16:creationId xmlns:a16="http://schemas.microsoft.com/office/drawing/2014/main" id="{B3247BC2-8A00-7A4E-A058-AD020687955B}"/>
              </a:ext>
            </a:extLst>
          </p:cNvPr>
          <p:cNvPicPr>
            <a:picLocks noChangeAspect="1"/>
          </p:cNvPicPr>
          <p:nvPr/>
        </p:nvPicPr>
        <p:blipFill>
          <a:blip r:embed="rId2"/>
          <a:stretch>
            <a:fillRect/>
          </a:stretch>
        </p:blipFill>
        <p:spPr>
          <a:xfrm>
            <a:off x="6283014" y="2923822"/>
            <a:ext cx="4723653" cy="2596445"/>
          </a:xfrm>
          <a:prstGeom prst="rect">
            <a:avLst/>
          </a:prstGeom>
        </p:spPr>
      </p:pic>
    </p:spTree>
    <p:extLst>
      <p:ext uri="{BB962C8B-B14F-4D97-AF65-F5344CB8AC3E}">
        <p14:creationId xmlns:p14="http://schemas.microsoft.com/office/powerpoint/2010/main" val="327374817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25754E-DCE4-B74A-BA4C-0BCDB4F3B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2969" y="3781777"/>
            <a:ext cx="2566842" cy="1692628"/>
          </a:xfrm>
          <a:prstGeom prst="rect">
            <a:avLst/>
          </a:prstGeom>
        </p:spPr>
      </p:pic>
      <p:sp>
        <p:nvSpPr>
          <p:cNvPr id="6" name="TextBox 5">
            <a:extLst>
              <a:ext uri="{FF2B5EF4-FFF2-40B4-BE49-F238E27FC236}">
                <a16:creationId xmlns:a16="http://schemas.microsoft.com/office/drawing/2014/main" id="{E01D3C84-4281-4B4D-928D-E0A00348DD36}"/>
              </a:ext>
            </a:extLst>
          </p:cNvPr>
          <p:cNvSpPr txBox="1"/>
          <p:nvPr/>
        </p:nvSpPr>
        <p:spPr>
          <a:xfrm>
            <a:off x="485422" y="4459110"/>
            <a:ext cx="8173156" cy="923330"/>
          </a:xfrm>
          <a:prstGeom prst="rect">
            <a:avLst/>
          </a:prstGeom>
          <a:noFill/>
        </p:spPr>
        <p:txBody>
          <a:bodyPr wrap="square" rtlCol="0">
            <a:spAutoFit/>
          </a:bodyPr>
          <a:lstStyle/>
          <a:p>
            <a:r>
              <a:rPr lang="en-GB" dirty="0" err="1"/>
              <a:t>Dilbagh</a:t>
            </a:r>
            <a:r>
              <a:rPr lang="en-GB" dirty="0"/>
              <a:t> Gill</a:t>
            </a:r>
          </a:p>
          <a:p>
            <a:r>
              <a:rPr lang="en-GB" dirty="0"/>
              <a:t>CEO and Team Principal Mahindra Racing – One of the 10 founding partners for the Grand Prix E-Championship</a:t>
            </a:r>
          </a:p>
        </p:txBody>
      </p:sp>
      <p:sp>
        <p:nvSpPr>
          <p:cNvPr id="7" name="TextBox 6">
            <a:extLst>
              <a:ext uri="{FF2B5EF4-FFF2-40B4-BE49-F238E27FC236}">
                <a16:creationId xmlns:a16="http://schemas.microsoft.com/office/drawing/2014/main" id="{C59C8211-6C4A-1144-95A2-57376F4E43F2}"/>
              </a:ext>
            </a:extLst>
          </p:cNvPr>
          <p:cNvSpPr txBox="1"/>
          <p:nvPr/>
        </p:nvSpPr>
        <p:spPr>
          <a:xfrm>
            <a:off x="654756" y="1230489"/>
            <a:ext cx="9302044" cy="1938992"/>
          </a:xfrm>
          <a:prstGeom prst="rect">
            <a:avLst/>
          </a:prstGeom>
          <a:noFill/>
        </p:spPr>
        <p:txBody>
          <a:bodyPr wrap="square" rtlCol="0">
            <a:spAutoFit/>
          </a:bodyPr>
          <a:lstStyle/>
          <a:p>
            <a:r>
              <a:rPr lang="en-GB" sz="2400" b="1" i="1" dirty="0">
                <a:solidFill>
                  <a:schemeClr val="accent1"/>
                </a:solidFill>
              </a:rPr>
              <a:t>“Education to me appears to be broken - </a:t>
            </a:r>
          </a:p>
          <a:p>
            <a:r>
              <a:rPr lang="en-GB" sz="2400" b="1" i="1" dirty="0">
                <a:solidFill>
                  <a:schemeClr val="accent1"/>
                </a:solidFill>
              </a:rPr>
              <a:t> </a:t>
            </a:r>
          </a:p>
          <a:p>
            <a:r>
              <a:rPr lang="en-GB" sz="2400" b="1" i="1" dirty="0">
                <a:solidFill>
                  <a:schemeClr val="accent1"/>
                </a:solidFill>
              </a:rPr>
              <a:t>When we went to school, teachers taught us how to memorise answers. In today’s society, answers are readily available; we need to be teaching students how to ask better questions”</a:t>
            </a:r>
          </a:p>
        </p:txBody>
      </p:sp>
    </p:spTree>
    <p:extLst>
      <p:ext uri="{BB962C8B-B14F-4D97-AF65-F5344CB8AC3E}">
        <p14:creationId xmlns:p14="http://schemas.microsoft.com/office/powerpoint/2010/main" val="313317311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8968-3880-0146-9816-D7328C7AF3FB}"/>
              </a:ext>
            </a:extLst>
          </p:cNvPr>
          <p:cNvSpPr>
            <a:spLocks noGrp="1"/>
          </p:cNvSpPr>
          <p:nvPr>
            <p:ph type="title"/>
          </p:nvPr>
        </p:nvSpPr>
        <p:spPr>
          <a:xfrm>
            <a:off x="838200" y="511882"/>
            <a:ext cx="6228644" cy="639586"/>
          </a:xfrm>
        </p:spPr>
        <p:txBody>
          <a:bodyPr>
            <a:normAutofit fontScale="90000"/>
          </a:bodyPr>
          <a:lstStyle/>
          <a:p>
            <a:r>
              <a:rPr lang="en-GB" sz="2400" b="1" dirty="0">
                <a:latin typeface="+mn-lt"/>
              </a:rPr>
              <a:t>Exeter College Speech – Lifetime Skills Guarantee </a:t>
            </a:r>
            <a:br>
              <a:rPr lang="en-GB" sz="2400" b="1" dirty="0">
                <a:latin typeface="+mn-lt"/>
              </a:rPr>
            </a:br>
            <a:r>
              <a:rPr lang="en-GB" sz="1800" b="1" dirty="0">
                <a:latin typeface="+mn-lt"/>
              </a:rPr>
              <a:t>29</a:t>
            </a:r>
            <a:r>
              <a:rPr lang="en-GB" sz="1800" b="1" baseline="30000" dirty="0">
                <a:latin typeface="+mn-lt"/>
              </a:rPr>
              <a:t>th</a:t>
            </a:r>
            <a:r>
              <a:rPr lang="en-GB" sz="1800" b="1" dirty="0">
                <a:latin typeface="+mn-lt"/>
              </a:rPr>
              <a:t> September 2020</a:t>
            </a:r>
            <a:endParaRPr lang="en-GB" sz="2400" b="1" dirty="0">
              <a:latin typeface="+mn-lt"/>
            </a:endParaRPr>
          </a:p>
        </p:txBody>
      </p:sp>
      <p:sp>
        <p:nvSpPr>
          <p:cNvPr id="5" name="Rectangle 4">
            <a:extLst>
              <a:ext uri="{FF2B5EF4-FFF2-40B4-BE49-F238E27FC236}">
                <a16:creationId xmlns:a16="http://schemas.microsoft.com/office/drawing/2014/main" id="{33B93345-9771-9D42-9AC5-5609A5B02EFD}"/>
              </a:ext>
            </a:extLst>
          </p:cNvPr>
          <p:cNvSpPr/>
          <p:nvPr/>
        </p:nvSpPr>
        <p:spPr>
          <a:xfrm>
            <a:off x="838200" y="1720568"/>
            <a:ext cx="6096000" cy="1200329"/>
          </a:xfrm>
          <a:prstGeom prst="rect">
            <a:avLst/>
          </a:prstGeom>
          <a:noFill/>
        </p:spPr>
        <p:txBody>
          <a:bodyPr>
            <a:spAutoFit/>
          </a:bodyPr>
          <a:lstStyle/>
          <a:p>
            <a:r>
              <a:rPr lang="en-GB" i="1" dirty="0">
                <a:solidFill>
                  <a:srgbClr val="000000"/>
                </a:solidFill>
                <a:latin typeface="Times-Roman" pitchFamily="2" charset="0"/>
              </a:rPr>
              <a:t>“Our economy has been shaken by COVID, and in the hand-to-mouth scrabbling's of the pandemic the shortcomings of our labour market – and our educational system – have been painfully apparent.”</a:t>
            </a:r>
            <a:endParaRPr lang="en-GB" i="1" dirty="0"/>
          </a:p>
        </p:txBody>
      </p:sp>
      <p:sp>
        <p:nvSpPr>
          <p:cNvPr id="6" name="Rectangle 5">
            <a:extLst>
              <a:ext uri="{FF2B5EF4-FFF2-40B4-BE49-F238E27FC236}">
                <a16:creationId xmlns:a16="http://schemas.microsoft.com/office/drawing/2014/main" id="{B29D8C8A-C208-9847-87C6-8B4882D21000}"/>
              </a:ext>
            </a:extLst>
          </p:cNvPr>
          <p:cNvSpPr/>
          <p:nvPr/>
        </p:nvSpPr>
        <p:spPr>
          <a:xfrm>
            <a:off x="838200" y="3937103"/>
            <a:ext cx="6096000" cy="1785104"/>
          </a:xfrm>
          <a:prstGeom prst="rect">
            <a:avLst/>
          </a:prstGeom>
        </p:spPr>
        <p:txBody>
          <a:bodyPr>
            <a:spAutoFit/>
          </a:bodyPr>
          <a:lstStyle/>
          <a:p>
            <a:r>
              <a:rPr lang="en-GB" i="1" dirty="0">
                <a:solidFill>
                  <a:srgbClr val="000000"/>
                </a:solidFill>
                <a:latin typeface="Times-Roman" pitchFamily="2" charset="0"/>
              </a:rPr>
              <a:t>“It’s absurd to talk about skills in</a:t>
            </a:r>
            <a:r>
              <a:rPr lang="en-GB" sz="2000" i="1" dirty="0">
                <a:solidFill>
                  <a:srgbClr val="000000"/>
                </a:solidFill>
                <a:latin typeface="Times-Roman" pitchFamily="2" charset="0"/>
              </a:rPr>
              <a:t> </a:t>
            </a:r>
            <a:r>
              <a:rPr lang="en-GB" i="1" dirty="0">
                <a:solidFill>
                  <a:srgbClr val="000000"/>
                </a:solidFill>
                <a:latin typeface="Times-Roman" pitchFamily="2" charset="0"/>
              </a:rPr>
              <a:t>this limited way. Everything is ultimately a skill – a way of doing something faster, better, more efficiently, more accurately, more confidently, whether it is carving, or painting, or brick laying, or writing, or drawing, or mathematics, Greek philosophy; every single study can be improved not just by practice but by teaching.”</a:t>
            </a:r>
            <a:endParaRPr lang="en-GB" i="1" dirty="0"/>
          </a:p>
        </p:txBody>
      </p:sp>
      <p:pic>
        <p:nvPicPr>
          <p:cNvPr id="7" name="Picture 6">
            <a:extLst>
              <a:ext uri="{FF2B5EF4-FFF2-40B4-BE49-F238E27FC236}">
                <a16:creationId xmlns:a16="http://schemas.microsoft.com/office/drawing/2014/main" id="{100039F3-D66C-F645-B336-33B795F6C39B}"/>
              </a:ext>
            </a:extLst>
          </p:cNvPr>
          <p:cNvPicPr>
            <a:picLocks noChangeAspect="1"/>
          </p:cNvPicPr>
          <p:nvPr/>
        </p:nvPicPr>
        <p:blipFill>
          <a:blip r:embed="rId3"/>
          <a:stretch>
            <a:fillRect/>
          </a:stretch>
        </p:blipFill>
        <p:spPr>
          <a:xfrm>
            <a:off x="7892708" y="3937103"/>
            <a:ext cx="2605959" cy="1058671"/>
          </a:xfrm>
          <a:prstGeom prst="rect">
            <a:avLst/>
          </a:prstGeom>
        </p:spPr>
      </p:pic>
    </p:spTree>
    <p:extLst>
      <p:ext uri="{BB962C8B-B14F-4D97-AF65-F5344CB8AC3E}">
        <p14:creationId xmlns:p14="http://schemas.microsoft.com/office/powerpoint/2010/main" val="2830787972"/>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8968-3880-0146-9816-D7328C7AF3FB}"/>
              </a:ext>
            </a:extLst>
          </p:cNvPr>
          <p:cNvSpPr>
            <a:spLocks noGrp="1"/>
          </p:cNvSpPr>
          <p:nvPr>
            <p:ph type="title"/>
          </p:nvPr>
        </p:nvSpPr>
        <p:spPr>
          <a:xfrm>
            <a:off x="362712" y="316992"/>
            <a:ext cx="11670792" cy="5449824"/>
          </a:xfrm>
        </p:spPr>
        <p:txBody>
          <a:bodyPr anchor="t" anchorCtr="0">
            <a:normAutofit fontScale="90000"/>
          </a:bodyPr>
          <a:lstStyle/>
          <a:p>
            <a:pPr>
              <a:lnSpc>
                <a:spcPct val="107000"/>
              </a:lnSpc>
              <a:spcAft>
                <a:spcPts val="800"/>
              </a:spcAft>
            </a:pPr>
            <a:r>
              <a:rPr lang="en-GB" sz="1800" b="1" dirty="0">
                <a:latin typeface="+mn-lt"/>
                <a:ea typeface="Calibri" panose="020F0502020204030204" pitchFamily="34" charset="0"/>
                <a:cs typeface="Times New Roman" panose="02020603050405020304" pitchFamily="18" charset="0"/>
              </a:rPr>
              <a:t>The UK’s design heritage is an opportunity</a:t>
            </a:r>
            <a:br>
              <a:rPr lang="en-GB" sz="1800" b="1" dirty="0">
                <a:latin typeface="+mn-lt"/>
                <a:ea typeface="Calibri" panose="020F0502020204030204" pitchFamily="34" charset="0"/>
                <a:cs typeface="Times New Roman" panose="02020603050405020304" pitchFamily="18" charset="0"/>
              </a:rPr>
            </a:br>
            <a:br>
              <a:rPr lang="en-GB" sz="1800" dirty="0">
                <a:latin typeface="+mn-lt"/>
                <a:ea typeface="Calibri" panose="020F0502020204030204" pitchFamily="34" charset="0"/>
                <a:cs typeface="Times New Roman" panose="02020603050405020304" pitchFamily="18" charset="0"/>
              </a:rPr>
            </a:br>
            <a:r>
              <a:rPr lang="en-GB" sz="1800" dirty="0">
                <a:effectLst/>
                <a:latin typeface="+mn-lt"/>
                <a:ea typeface="Calibri" panose="020F0502020204030204" pitchFamily="34" charset="0"/>
                <a:cs typeface="Times New Roman" panose="02020603050405020304" pitchFamily="18" charset="0"/>
              </a:rPr>
              <a:t>UK  has a long and proud heritage in engineering, design and manufacturing. In many sectors we have led the world – and still do. Our reputation for design remains high.UK manufacturing is currently the world’s ninth largest manufacturing nation in the world, engineering generating 21.4% of the UK’s GVA and the creative industries rate of job growth exceeding the national average</a:t>
            </a:r>
            <a:r>
              <a:rPr lang="en-GB" sz="1800" baseline="30000" dirty="0">
                <a:effectLst/>
                <a:latin typeface="+mn-lt"/>
                <a:ea typeface="Calibri" panose="020F0502020204030204" pitchFamily="34" charset="0"/>
                <a:cs typeface="Times New Roman" panose="02020603050405020304" pitchFamily="18" charset="0"/>
              </a:rPr>
              <a:t>.</a:t>
            </a:r>
            <a:br>
              <a:rPr lang="en-GB" sz="1800" baseline="30000" dirty="0">
                <a:effectLst/>
                <a:latin typeface="+mn-lt"/>
                <a:ea typeface="Calibri" panose="020F0502020204030204" pitchFamily="34" charset="0"/>
                <a:cs typeface="Times New Roman" panose="02020603050405020304" pitchFamily="18" charset="0"/>
              </a:rPr>
            </a:br>
            <a:br>
              <a:rPr lang="en-GB" sz="1800" baseline="30000" dirty="0">
                <a:effectLst/>
                <a:latin typeface="+mn-lt"/>
                <a:ea typeface="Calibri" panose="020F0502020204030204" pitchFamily="34" charset="0"/>
                <a:cs typeface="Times New Roman" panose="02020603050405020304" pitchFamily="18" charset="0"/>
              </a:rPr>
            </a:br>
            <a:br>
              <a:rPr lang="en-GB" sz="1800" dirty="0">
                <a:effectLst/>
                <a:latin typeface="+mn-lt"/>
                <a:ea typeface="Calibri" panose="020F0502020204030204" pitchFamily="34" charset="0"/>
                <a:cs typeface="Times New Roman" panose="02020603050405020304" pitchFamily="18" charset="0"/>
              </a:rPr>
            </a:br>
            <a:r>
              <a:rPr lang="en-GB" sz="1800" b="1" u="sng" dirty="0">
                <a:effectLst/>
                <a:latin typeface="+mn-lt"/>
                <a:ea typeface="Calibri" panose="020F0502020204030204" pitchFamily="34" charset="0"/>
                <a:cs typeface="Times New Roman" panose="02020603050405020304" pitchFamily="18" charset="0"/>
              </a:rPr>
              <a:t>But</a:t>
            </a:r>
            <a:r>
              <a:rPr lang="en-GB" sz="1800" dirty="0">
                <a:effectLst/>
                <a:latin typeface="+mn-lt"/>
                <a:ea typeface="Calibri" panose="020F0502020204030204" pitchFamily="34" charset="0"/>
                <a:cs typeface="Times New Roman" panose="02020603050405020304" pitchFamily="18" charset="0"/>
              </a:rPr>
              <a:t> across a number of sectors the skills gap is widening, and we are currently facing challenges</a:t>
            </a:r>
            <a:r>
              <a:rPr lang="en-GB" sz="1800">
                <a:effectLst/>
                <a:latin typeface="+mn-lt"/>
                <a:ea typeface="Calibri" panose="020F0502020204030204" pitchFamily="34" charset="0"/>
                <a:cs typeface="Times New Roman" panose="02020603050405020304" pitchFamily="18" charset="0"/>
              </a:rPr>
              <a:t>. </a:t>
            </a:r>
            <a:br>
              <a:rPr lang="en-GB" sz="1800">
                <a:effectLst/>
                <a:latin typeface="+mn-lt"/>
                <a:ea typeface="Calibri" panose="020F0502020204030204" pitchFamily="34" charset="0"/>
                <a:cs typeface="Times New Roman" panose="02020603050405020304" pitchFamily="18" charset="0"/>
              </a:rPr>
            </a:br>
            <a:br>
              <a:rPr lang="en-GB" sz="1800" dirty="0">
                <a:effectLst/>
                <a:latin typeface="+mn-lt"/>
                <a:ea typeface="Calibri" panose="020F0502020204030204" pitchFamily="34" charset="0"/>
                <a:cs typeface="Times New Roman" panose="02020603050405020304" pitchFamily="18" charset="0"/>
              </a:rPr>
            </a:br>
            <a:r>
              <a:rPr lang="en-GB" sz="1800" dirty="0">
                <a:effectLst/>
                <a:latin typeface="+mn-lt"/>
                <a:ea typeface="Calibri" panose="020F0502020204030204" pitchFamily="34" charset="0"/>
                <a:cs typeface="Times New Roman" panose="02020603050405020304" pitchFamily="18" charset="0"/>
              </a:rPr>
              <a:t>Businesses are facing an uphill battle to find their workforce of the future – bright, creative and innovative young people both inspired to work in design and technological fields and skilled in these areas. </a:t>
            </a:r>
            <a:br>
              <a:rPr lang="en-GB" sz="1800" dirty="0">
                <a:effectLst/>
                <a:latin typeface="+mn-lt"/>
                <a:ea typeface="Calibri" panose="020F0502020204030204" pitchFamily="34" charset="0"/>
                <a:cs typeface="Times New Roman" panose="02020603050405020304" pitchFamily="18" charset="0"/>
              </a:rPr>
            </a:br>
            <a:br>
              <a:rPr lang="en-GB" sz="1800" dirty="0">
                <a:effectLst/>
                <a:latin typeface="+mn-lt"/>
                <a:ea typeface="Calibri" panose="020F0502020204030204" pitchFamily="34" charset="0"/>
                <a:cs typeface="Times New Roman" panose="02020603050405020304" pitchFamily="18" charset="0"/>
              </a:rPr>
            </a:br>
            <a:r>
              <a:rPr lang="en-GB" sz="1800" dirty="0">
                <a:effectLst/>
                <a:latin typeface="+mn-lt"/>
                <a:ea typeface="Calibri" panose="020F0502020204030204" pitchFamily="34" charset="0"/>
                <a:cs typeface="Times New Roman" panose="02020603050405020304" pitchFamily="18" charset="0"/>
              </a:rPr>
              <a:t>School leaders, finding design and technology (D&amp;T) both time and resource expensive are cutting back in these areas in favour of subjects deemed more conducive to the acquisition of favourable Ofsted outcomes under the current accountability system. The result is that students with an interest in D&amp;T are side-lined and industry’s workforce of tomorrow ever diminishes.</a:t>
            </a:r>
            <a:br>
              <a:rPr lang="en-GB" sz="1800" dirty="0">
                <a:effectLst/>
                <a:latin typeface="+mn-lt"/>
                <a:ea typeface="Calibri" panose="020F0502020204030204" pitchFamily="34" charset="0"/>
                <a:cs typeface="Times New Roman" panose="02020603050405020304" pitchFamily="18" charset="0"/>
              </a:rPr>
            </a:br>
            <a:br>
              <a:rPr lang="en-GB" sz="1800" dirty="0">
                <a:effectLst/>
                <a:latin typeface="+mn-lt"/>
                <a:ea typeface="Calibri" panose="020F0502020204030204" pitchFamily="34" charset="0"/>
                <a:cs typeface="Times New Roman" panose="02020603050405020304" pitchFamily="18" charset="0"/>
              </a:rPr>
            </a:br>
            <a:r>
              <a:rPr lang="en-GB" sz="1800" dirty="0">
                <a:effectLst/>
                <a:latin typeface="+mn-lt"/>
                <a:ea typeface="Calibri" panose="020F0502020204030204" pitchFamily="34" charset="0"/>
                <a:cs typeface="Times New Roman" panose="02020603050405020304" pitchFamily="18" charset="0"/>
              </a:rPr>
              <a:t>There is an estimate shortfall of between 37,000 and 59,000 annually for core engineering roles requiring level 3+ skills Nesta’s report ‘The creative economy and the future of employment’ indicates that there are 2.6 million jobs in the UK’s creative economy, growing at around three times the rate of the workforce as a whole. </a:t>
            </a:r>
            <a:br>
              <a:rPr lang="en-GB" sz="1800" dirty="0">
                <a:effectLst/>
                <a:latin typeface="+mn-lt"/>
                <a:ea typeface="Calibri" panose="020F0502020204030204" pitchFamily="34" charset="0"/>
                <a:cs typeface="Times New Roman" panose="02020603050405020304" pitchFamily="18" charset="0"/>
              </a:rPr>
            </a:br>
            <a:br>
              <a:rPr lang="en-GB" sz="1800" b="1" dirty="0">
                <a:latin typeface="+mn-lt"/>
              </a:rPr>
            </a:br>
            <a:endParaRPr lang="en-GB" sz="2400" b="1" dirty="0">
              <a:latin typeface="+mn-lt"/>
            </a:endParaRPr>
          </a:p>
        </p:txBody>
      </p:sp>
    </p:spTree>
    <p:extLst>
      <p:ext uri="{BB962C8B-B14F-4D97-AF65-F5344CB8AC3E}">
        <p14:creationId xmlns:p14="http://schemas.microsoft.com/office/powerpoint/2010/main" val="455144952"/>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715CE-2835-C04D-BEB6-615E933E5A0D}"/>
              </a:ext>
            </a:extLst>
          </p:cNvPr>
          <p:cNvSpPr/>
          <p:nvPr/>
        </p:nvSpPr>
        <p:spPr>
          <a:xfrm>
            <a:off x="1523999" y="1580443"/>
            <a:ext cx="9414934" cy="2677656"/>
          </a:xfrm>
          <a:prstGeom prst="rect">
            <a:avLst/>
          </a:prstGeom>
        </p:spPr>
        <p:txBody>
          <a:bodyPr wrap="square">
            <a:spAutoFit/>
          </a:bodyPr>
          <a:lstStyle/>
          <a:p>
            <a:r>
              <a:rPr lang="en-GB" sz="2400" b="1" i="1" dirty="0">
                <a:solidFill>
                  <a:schemeClr val="accent1"/>
                </a:solidFill>
              </a:rPr>
              <a:t>Design and Technology </a:t>
            </a:r>
            <a:r>
              <a:rPr lang="en-GB" sz="2400" i="1" dirty="0"/>
              <a:t>enables children and young people to actively contribute to the creativity, culture, wealth and well-being of themselves, their community and their nation. It teaches them how to assess and take risks and so become more resourceful, innovative, enterprising and capable.</a:t>
            </a:r>
            <a:endParaRPr lang="en-GB" sz="2400" dirty="0"/>
          </a:p>
          <a:p>
            <a:r>
              <a:rPr lang="en-GB" sz="2400" i="1" dirty="0"/>
              <a:t>Perhaps most importantly, when taught well, it addresses the ‘why?’ as well as the ‘what?’</a:t>
            </a:r>
            <a:endParaRPr lang="en-GB" sz="2400" dirty="0"/>
          </a:p>
        </p:txBody>
      </p:sp>
      <p:sp>
        <p:nvSpPr>
          <p:cNvPr id="5" name="TextBox 4">
            <a:extLst>
              <a:ext uri="{FF2B5EF4-FFF2-40B4-BE49-F238E27FC236}">
                <a16:creationId xmlns:a16="http://schemas.microsoft.com/office/drawing/2014/main" id="{6A0282C8-DE9A-124D-B72C-278C4ED33AFF}"/>
              </a:ext>
            </a:extLst>
          </p:cNvPr>
          <p:cNvSpPr txBox="1"/>
          <p:nvPr/>
        </p:nvSpPr>
        <p:spPr>
          <a:xfrm>
            <a:off x="587021" y="519290"/>
            <a:ext cx="6829779" cy="461665"/>
          </a:xfrm>
          <a:prstGeom prst="rect">
            <a:avLst/>
          </a:prstGeom>
          <a:noFill/>
        </p:spPr>
        <p:txBody>
          <a:bodyPr wrap="square" rtlCol="0">
            <a:spAutoFit/>
          </a:bodyPr>
          <a:lstStyle/>
          <a:p>
            <a:r>
              <a:rPr lang="en-GB" sz="2400" b="1" dirty="0"/>
              <a:t>So what is so unique about design and technology?</a:t>
            </a:r>
          </a:p>
        </p:txBody>
      </p:sp>
    </p:spTree>
    <p:extLst>
      <p:ext uri="{BB962C8B-B14F-4D97-AF65-F5344CB8AC3E}">
        <p14:creationId xmlns:p14="http://schemas.microsoft.com/office/powerpoint/2010/main" val="777406488"/>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D53A6-FD54-5C43-8589-E48B14593B7B}"/>
              </a:ext>
            </a:extLst>
          </p:cNvPr>
          <p:cNvPicPr>
            <a:picLocks noChangeAspect="1"/>
          </p:cNvPicPr>
          <p:nvPr/>
        </p:nvPicPr>
        <p:blipFill>
          <a:blip r:embed="rId3"/>
          <a:stretch>
            <a:fillRect/>
          </a:stretch>
        </p:blipFill>
        <p:spPr>
          <a:xfrm>
            <a:off x="801512" y="1972256"/>
            <a:ext cx="3215922" cy="1992966"/>
          </a:xfrm>
          <a:prstGeom prst="rect">
            <a:avLst/>
          </a:prstGeom>
        </p:spPr>
      </p:pic>
      <p:pic>
        <p:nvPicPr>
          <p:cNvPr id="3" name="Picture 2">
            <a:extLst>
              <a:ext uri="{FF2B5EF4-FFF2-40B4-BE49-F238E27FC236}">
                <a16:creationId xmlns:a16="http://schemas.microsoft.com/office/drawing/2014/main" id="{AFE16154-E6F0-E44C-AD1F-DB55CA551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4845" y="2068690"/>
            <a:ext cx="1896532" cy="1896532"/>
          </a:xfrm>
          <a:prstGeom prst="rect">
            <a:avLst/>
          </a:prstGeom>
        </p:spPr>
      </p:pic>
      <p:pic>
        <p:nvPicPr>
          <p:cNvPr id="6" name="Picture 5">
            <a:extLst>
              <a:ext uri="{FF2B5EF4-FFF2-40B4-BE49-F238E27FC236}">
                <a16:creationId xmlns:a16="http://schemas.microsoft.com/office/drawing/2014/main" id="{7581A4EA-D904-DA4F-AEE9-76FE37D775F6}"/>
              </a:ext>
            </a:extLst>
          </p:cNvPr>
          <p:cNvPicPr>
            <a:picLocks noChangeAspect="1"/>
          </p:cNvPicPr>
          <p:nvPr/>
        </p:nvPicPr>
        <p:blipFill>
          <a:blip r:embed="rId5"/>
          <a:stretch>
            <a:fillRect/>
          </a:stretch>
        </p:blipFill>
        <p:spPr>
          <a:xfrm>
            <a:off x="7704665" y="1499076"/>
            <a:ext cx="3330221" cy="3330221"/>
          </a:xfrm>
          <a:prstGeom prst="rect">
            <a:avLst/>
          </a:prstGeom>
        </p:spPr>
      </p:pic>
      <p:sp>
        <p:nvSpPr>
          <p:cNvPr id="7" name="TextBox 6">
            <a:extLst>
              <a:ext uri="{FF2B5EF4-FFF2-40B4-BE49-F238E27FC236}">
                <a16:creationId xmlns:a16="http://schemas.microsoft.com/office/drawing/2014/main" id="{D720B0DE-E699-B740-9D5B-707C249E4F30}"/>
              </a:ext>
            </a:extLst>
          </p:cNvPr>
          <p:cNvSpPr txBox="1"/>
          <p:nvPr/>
        </p:nvSpPr>
        <p:spPr>
          <a:xfrm>
            <a:off x="1432984" y="775391"/>
            <a:ext cx="1952977" cy="461665"/>
          </a:xfrm>
          <a:prstGeom prst="rect">
            <a:avLst/>
          </a:prstGeom>
          <a:noFill/>
        </p:spPr>
        <p:txBody>
          <a:bodyPr wrap="square" rtlCol="0">
            <a:spAutoFit/>
          </a:bodyPr>
          <a:lstStyle/>
          <a:p>
            <a:r>
              <a:rPr lang="en-GB" sz="2400" b="1" dirty="0"/>
              <a:t>Knowledge</a:t>
            </a:r>
          </a:p>
        </p:txBody>
      </p:sp>
      <p:sp>
        <p:nvSpPr>
          <p:cNvPr id="9" name="TextBox 8">
            <a:extLst>
              <a:ext uri="{FF2B5EF4-FFF2-40B4-BE49-F238E27FC236}">
                <a16:creationId xmlns:a16="http://schemas.microsoft.com/office/drawing/2014/main" id="{BFE39427-A1CC-3D4D-A37A-64A083432C42}"/>
              </a:ext>
            </a:extLst>
          </p:cNvPr>
          <p:cNvSpPr txBox="1"/>
          <p:nvPr/>
        </p:nvSpPr>
        <p:spPr>
          <a:xfrm>
            <a:off x="5540022" y="766464"/>
            <a:ext cx="886177" cy="461665"/>
          </a:xfrm>
          <a:prstGeom prst="rect">
            <a:avLst/>
          </a:prstGeom>
          <a:noFill/>
        </p:spPr>
        <p:txBody>
          <a:bodyPr wrap="square" rtlCol="0">
            <a:spAutoFit/>
          </a:bodyPr>
          <a:lstStyle/>
          <a:p>
            <a:r>
              <a:rPr lang="en-GB" sz="2400" b="1" dirty="0"/>
              <a:t>Skills</a:t>
            </a:r>
          </a:p>
        </p:txBody>
      </p:sp>
      <p:sp>
        <p:nvSpPr>
          <p:cNvPr id="10" name="TextBox 9">
            <a:extLst>
              <a:ext uri="{FF2B5EF4-FFF2-40B4-BE49-F238E27FC236}">
                <a16:creationId xmlns:a16="http://schemas.microsoft.com/office/drawing/2014/main" id="{1317A32E-9D82-4140-8394-89AF300A5412}"/>
              </a:ext>
            </a:extLst>
          </p:cNvPr>
          <p:cNvSpPr txBox="1"/>
          <p:nvPr/>
        </p:nvSpPr>
        <p:spPr>
          <a:xfrm>
            <a:off x="7958663" y="766463"/>
            <a:ext cx="2822223" cy="461665"/>
          </a:xfrm>
          <a:prstGeom prst="rect">
            <a:avLst/>
          </a:prstGeom>
          <a:noFill/>
        </p:spPr>
        <p:txBody>
          <a:bodyPr wrap="square" rtlCol="0">
            <a:spAutoFit/>
          </a:bodyPr>
          <a:lstStyle/>
          <a:p>
            <a:r>
              <a:rPr lang="en-GB" sz="2400" b="1" dirty="0"/>
              <a:t>Personal Attributes</a:t>
            </a:r>
          </a:p>
        </p:txBody>
      </p:sp>
      <p:sp>
        <p:nvSpPr>
          <p:cNvPr id="11" name="TextBox 10">
            <a:extLst>
              <a:ext uri="{FF2B5EF4-FFF2-40B4-BE49-F238E27FC236}">
                <a16:creationId xmlns:a16="http://schemas.microsoft.com/office/drawing/2014/main" id="{E890C36A-3405-AE4C-8325-82FC22D61F1C}"/>
              </a:ext>
            </a:extLst>
          </p:cNvPr>
          <p:cNvSpPr txBox="1"/>
          <p:nvPr/>
        </p:nvSpPr>
        <p:spPr>
          <a:xfrm>
            <a:off x="762000" y="5300526"/>
            <a:ext cx="10667999" cy="369332"/>
          </a:xfrm>
          <a:prstGeom prst="rect">
            <a:avLst/>
          </a:prstGeom>
          <a:noFill/>
        </p:spPr>
        <p:txBody>
          <a:bodyPr wrap="square" rtlCol="0">
            <a:spAutoFit/>
          </a:bodyPr>
          <a:lstStyle/>
          <a:p>
            <a:r>
              <a:rPr lang="en-GB" dirty="0"/>
              <a:t>Character sets – Confidence – Self-belief – A sense of purpose – inquisitive – Problem solver – resilient (Grit) Etc.</a:t>
            </a:r>
          </a:p>
        </p:txBody>
      </p:sp>
    </p:spTree>
    <p:extLst>
      <p:ext uri="{BB962C8B-B14F-4D97-AF65-F5344CB8AC3E}">
        <p14:creationId xmlns:p14="http://schemas.microsoft.com/office/powerpoint/2010/main" val="32318945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F8EA1CC-9E09-A742-B647-DDA4500B67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888" y="1576917"/>
            <a:ext cx="10363200" cy="4178300"/>
          </a:xfrm>
          <a:prstGeom prst="rect">
            <a:avLst/>
          </a:prstGeom>
        </p:spPr>
      </p:pic>
      <p:sp>
        <p:nvSpPr>
          <p:cNvPr id="6" name="TextBox 5">
            <a:extLst>
              <a:ext uri="{FF2B5EF4-FFF2-40B4-BE49-F238E27FC236}">
                <a16:creationId xmlns:a16="http://schemas.microsoft.com/office/drawing/2014/main" id="{1DF76661-107C-3345-9C73-3AB18FD3695D}"/>
              </a:ext>
            </a:extLst>
          </p:cNvPr>
          <p:cNvSpPr txBox="1"/>
          <p:nvPr/>
        </p:nvSpPr>
        <p:spPr>
          <a:xfrm>
            <a:off x="508000" y="508000"/>
            <a:ext cx="4041422" cy="523220"/>
          </a:xfrm>
          <a:prstGeom prst="rect">
            <a:avLst/>
          </a:prstGeom>
          <a:noFill/>
        </p:spPr>
        <p:txBody>
          <a:bodyPr wrap="square" rtlCol="0">
            <a:spAutoFit/>
          </a:bodyPr>
          <a:lstStyle/>
          <a:p>
            <a:r>
              <a:rPr lang="en-GB" sz="2800" dirty="0"/>
              <a:t>The problem as I see it…</a:t>
            </a:r>
          </a:p>
        </p:txBody>
      </p:sp>
      <p:sp>
        <p:nvSpPr>
          <p:cNvPr id="7" name="TextBox 6">
            <a:extLst>
              <a:ext uri="{FF2B5EF4-FFF2-40B4-BE49-F238E27FC236}">
                <a16:creationId xmlns:a16="http://schemas.microsoft.com/office/drawing/2014/main" id="{77C56599-C52C-E648-8082-E28A767F92FE}"/>
              </a:ext>
            </a:extLst>
          </p:cNvPr>
          <p:cNvSpPr txBox="1"/>
          <p:nvPr/>
        </p:nvSpPr>
        <p:spPr>
          <a:xfrm>
            <a:off x="666044" y="1219200"/>
            <a:ext cx="4797778" cy="369332"/>
          </a:xfrm>
          <a:prstGeom prst="rect">
            <a:avLst/>
          </a:prstGeom>
          <a:solidFill>
            <a:schemeClr val="bg2"/>
          </a:solidFill>
          <a:ln w="19050">
            <a:solidFill>
              <a:schemeClr val="accent1"/>
            </a:solidFill>
          </a:ln>
        </p:spPr>
        <p:txBody>
          <a:bodyPr wrap="square" rtlCol="0">
            <a:spAutoFit/>
          </a:bodyPr>
          <a:lstStyle/>
          <a:p>
            <a:pPr algn="ctr"/>
            <a:r>
              <a:rPr lang="en-GB" dirty="0"/>
              <a:t>Aged 5 -16</a:t>
            </a:r>
          </a:p>
        </p:txBody>
      </p:sp>
      <p:sp>
        <p:nvSpPr>
          <p:cNvPr id="8" name="TextBox 7">
            <a:extLst>
              <a:ext uri="{FF2B5EF4-FFF2-40B4-BE49-F238E27FC236}">
                <a16:creationId xmlns:a16="http://schemas.microsoft.com/office/drawing/2014/main" id="{D65411C5-3168-D740-850F-95B9B560334B}"/>
              </a:ext>
            </a:extLst>
          </p:cNvPr>
          <p:cNvSpPr txBox="1"/>
          <p:nvPr/>
        </p:nvSpPr>
        <p:spPr>
          <a:xfrm>
            <a:off x="5645426" y="1219200"/>
            <a:ext cx="2252870" cy="369332"/>
          </a:xfrm>
          <a:prstGeom prst="rect">
            <a:avLst/>
          </a:prstGeom>
          <a:solidFill>
            <a:schemeClr val="bg2"/>
          </a:solidFill>
          <a:ln w="15875">
            <a:solidFill>
              <a:schemeClr val="accent1"/>
            </a:solidFill>
          </a:ln>
        </p:spPr>
        <p:txBody>
          <a:bodyPr wrap="square" rtlCol="0">
            <a:spAutoFit/>
          </a:bodyPr>
          <a:lstStyle/>
          <a:p>
            <a:pPr algn="ctr"/>
            <a:r>
              <a:rPr lang="en-GB" dirty="0"/>
              <a:t>16-18</a:t>
            </a:r>
          </a:p>
        </p:txBody>
      </p:sp>
      <p:sp>
        <p:nvSpPr>
          <p:cNvPr id="9" name="TextBox 8">
            <a:extLst>
              <a:ext uri="{FF2B5EF4-FFF2-40B4-BE49-F238E27FC236}">
                <a16:creationId xmlns:a16="http://schemas.microsoft.com/office/drawing/2014/main" id="{5267B56E-2009-044C-A8FD-33D017F3ACD6}"/>
              </a:ext>
            </a:extLst>
          </p:cNvPr>
          <p:cNvSpPr txBox="1"/>
          <p:nvPr/>
        </p:nvSpPr>
        <p:spPr>
          <a:xfrm>
            <a:off x="8428383" y="1219200"/>
            <a:ext cx="2014821" cy="369332"/>
          </a:xfrm>
          <a:prstGeom prst="rect">
            <a:avLst/>
          </a:prstGeom>
          <a:solidFill>
            <a:schemeClr val="bg2"/>
          </a:solidFill>
          <a:ln w="15875">
            <a:solidFill>
              <a:schemeClr val="accent1"/>
            </a:solidFill>
          </a:ln>
        </p:spPr>
        <p:txBody>
          <a:bodyPr wrap="square" rtlCol="0">
            <a:spAutoFit/>
          </a:bodyPr>
          <a:lstStyle/>
          <a:p>
            <a:pPr algn="ctr"/>
            <a:r>
              <a:rPr lang="en-GB" dirty="0"/>
              <a:t>18+</a:t>
            </a:r>
          </a:p>
        </p:txBody>
      </p:sp>
    </p:spTree>
    <p:extLst>
      <p:ext uri="{BB962C8B-B14F-4D97-AF65-F5344CB8AC3E}">
        <p14:creationId xmlns:p14="http://schemas.microsoft.com/office/powerpoint/2010/main" val="221117006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DD6BE7-2FF1-4B41-B24A-DE0ABCD4AEC2}"/>
              </a:ext>
            </a:extLst>
          </p:cNvPr>
          <p:cNvSpPr/>
          <p:nvPr/>
        </p:nvSpPr>
        <p:spPr>
          <a:xfrm>
            <a:off x="489982" y="376956"/>
            <a:ext cx="4867679" cy="369332"/>
          </a:xfrm>
          <a:prstGeom prst="rect">
            <a:avLst/>
          </a:prstGeom>
        </p:spPr>
        <p:txBody>
          <a:bodyPr wrap="none">
            <a:spAutoFit/>
          </a:bodyPr>
          <a:lstStyle/>
          <a:p>
            <a:pPr>
              <a:buSzPts val="1800"/>
            </a:pPr>
            <a:r>
              <a:rPr lang="en-GB" b="1" dirty="0">
                <a:solidFill>
                  <a:srgbClr val="000000"/>
                </a:solidFill>
                <a:latin typeface="Calibri" panose="020F0502020204030204" pitchFamily="34" charset="0"/>
              </a:rPr>
              <a:t>Blueprint 1000 what is it and why is it necessary?</a:t>
            </a:r>
          </a:p>
        </p:txBody>
      </p:sp>
      <p:sp>
        <p:nvSpPr>
          <p:cNvPr id="5" name="TextBox 4">
            <a:extLst>
              <a:ext uri="{FF2B5EF4-FFF2-40B4-BE49-F238E27FC236}">
                <a16:creationId xmlns:a16="http://schemas.microsoft.com/office/drawing/2014/main" id="{BD3C4E71-33A1-2742-864C-CC4BB6B1DABE}"/>
              </a:ext>
            </a:extLst>
          </p:cNvPr>
          <p:cNvSpPr txBox="1"/>
          <p:nvPr/>
        </p:nvSpPr>
        <p:spPr>
          <a:xfrm>
            <a:off x="489982" y="1238418"/>
            <a:ext cx="9207174" cy="4524315"/>
          </a:xfrm>
          <a:prstGeom prst="rect">
            <a:avLst/>
          </a:prstGeom>
          <a:noFill/>
        </p:spPr>
        <p:txBody>
          <a:bodyPr wrap="square" rtlCol="0">
            <a:spAutoFit/>
          </a:bodyPr>
          <a:lstStyle/>
          <a:p>
            <a:r>
              <a:rPr lang="en-GB" dirty="0"/>
              <a:t>To really connect with students, our subject needs context for learning set within the world</a:t>
            </a:r>
          </a:p>
          <a:p>
            <a:r>
              <a:rPr lang="en-GB" dirty="0"/>
              <a:t>outside of education, a world that they can easily connect to and which relates to their experience. </a:t>
            </a:r>
          </a:p>
          <a:p>
            <a:endParaRPr lang="en-GB" dirty="0"/>
          </a:p>
          <a:p>
            <a:pPr marL="285750" indent="-285750">
              <a:buFont typeface="Arial" panose="020B0604020202020204" pitchFamily="34" charset="0"/>
              <a:buChar char="•"/>
            </a:pPr>
            <a:r>
              <a:rPr lang="en-GB" dirty="0"/>
              <a:t>In our experience the world of education wants to work with business but often does not know how to best approach this and is only willing to give this limited time and resource. Some schools have cracked this – many have not. </a:t>
            </a:r>
          </a:p>
          <a:p>
            <a:pPr marL="285750" indent="-285750">
              <a:buFont typeface="Arial" panose="020B0604020202020204" pitchFamily="34" charset="0"/>
              <a:buChar char="•"/>
            </a:pPr>
            <a:r>
              <a:rPr lang="en-GB" dirty="0"/>
              <a:t>Equally, business increasingly wants to connect with education. This may be for a range of reasons – talent supply chain, CSR, a desire to ‘give back’, be a good neighbour, showcase their curriculum product Etc. They don’t simply want to write a cheque and want more than a seat at a yearly careers event. </a:t>
            </a:r>
          </a:p>
          <a:p>
            <a:pPr marL="285750" indent="-285750">
              <a:buFont typeface="Arial" panose="020B0604020202020204" pitchFamily="34" charset="0"/>
              <a:buChar char="•"/>
            </a:pPr>
            <a:endParaRPr lang="en-GB" dirty="0"/>
          </a:p>
          <a:p>
            <a:r>
              <a:rPr lang="en-GB" dirty="0"/>
              <a:t>Blueprint 1000® is our mechanism to join business/industry with education with enhanced curriculum and personal outcomes the clear objective. </a:t>
            </a:r>
          </a:p>
          <a:p>
            <a:pPr marL="285750" indent="-285750">
              <a:buFont typeface="Arial" panose="020B0604020202020204" pitchFamily="34" charset="0"/>
              <a:buChar char="•"/>
            </a:pPr>
            <a:endParaRPr lang="en-GB" dirty="0"/>
          </a:p>
          <a:p>
            <a:r>
              <a:rPr lang="en-GB" dirty="0">
                <a:hlinkClick r:id="rId2"/>
              </a:rPr>
              <a:t>www.blueprint1000.org.uk</a:t>
            </a:r>
            <a:endParaRPr lang="en-GB" dirty="0"/>
          </a:p>
        </p:txBody>
      </p:sp>
      <p:pic>
        <p:nvPicPr>
          <p:cNvPr id="6" name="Picture 5">
            <a:extLst>
              <a:ext uri="{FF2B5EF4-FFF2-40B4-BE49-F238E27FC236}">
                <a16:creationId xmlns:a16="http://schemas.microsoft.com/office/drawing/2014/main" id="{EF246FB6-D399-9B46-8FA4-68D449BEAB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6788" y="374134"/>
            <a:ext cx="1611673" cy="2064266"/>
          </a:xfrm>
          <a:prstGeom prst="rect">
            <a:avLst/>
          </a:prstGeom>
        </p:spPr>
      </p:pic>
      <p:graphicFrame>
        <p:nvGraphicFramePr>
          <p:cNvPr id="8" name="Table 7">
            <a:extLst>
              <a:ext uri="{FF2B5EF4-FFF2-40B4-BE49-F238E27FC236}">
                <a16:creationId xmlns:a16="http://schemas.microsoft.com/office/drawing/2014/main" id="{1539C8C8-B5E6-E34D-8DB5-0CB75127A8B6}"/>
              </a:ext>
            </a:extLst>
          </p:cNvPr>
          <p:cNvGraphicFramePr>
            <a:graphicFrameLocks noGrp="1"/>
          </p:cNvGraphicFramePr>
          <p:nvPr>
            <p:extLst>
              <p:ext uri="{D42A27DB-BD31-4B8C-83A1-F6EECF244321}">
                <p14:modId xmlns:p14="http://schemas.microsoft.com/office/powerpoint/2010/main" val="2953499581"/>
              </p:ext>
            </p:extLst>
          </p:nvPr>
        </p:nvGraphicFramePr>
        <p:xfrm>
          <a:off x="9595556" y="2568662"/>
          <a:ext cx="2320950" cy="3194071"/>
        </p:xfrm>
        <a:graphic>
          <a:graphicData uri="http://schemas.openxmlformats.org/drawingml/2006/table">
            <a:tbl>
              <a:tblPr/>
              <a:tblGrid>
                <a:gridCol w="2320950">
                  <a:extLst>
                    <a:ext uri="{9D8B030D-6E8A-4147-A177-3AD203B41FA5}">
                      <a16:colId xmlns:a16="http://schemas.microsoft.com/office/drawing/2014/main" val="689602161"/>
                    </a:ext>
                  </a:extLst>
                </a:gridCol>
              </a:tblGrid>
              <a:tr h="343720">
                <a:tc>
                  <a:txBody>
                    <a:bodyPr/>
                    <a:lstStyle/>
                    <a:p>
                      <a:r>
                        <a:rPr lang="en-GB" sz="1100" dirty="0"/>
                        <a:t>Bulletproof International Branding and Design</a:t>
                      </a:r>
                    </a:p>
                  </a:txBody>
                  <a:tcPr marL="69069" marR="69069" marT="34534" marB="34534" anchor="ctr">
                    <a:lnL>
                      <a:noFill/>
                    </a:lnL>
                    <a:lnR>
                      <a:noFill/>
                    </a:lnR>
                    <a:lnT>
                      <a:noFill/>
                    </a:lnT>
                    <a:lnB>
                      <a:noFill/>
                    </a:lnB>
                  </a:tcPr>
                </a:tc>
                <a:extLst>
                  <a:ext uri="{0D108BD9-81ED-4DB2-BD59-A6C34878D82A}">
                    <a16:rowId xmlns:a16="http://schemas.microsoft.com/office/drawing/2014/main" val="3231159018"/>
                  </a:ext>
                </a:extLst>
              </a:tr>
              <a:tr h="240367">
                <a:tc>
                  <a:txBody>
                    <a:bodyPr/>
                    <a:lstStyle/>
                    <a:p>
                      <a:r>
                        <a:rPr lang="en-GB" sz="1100" dirty="0"/>
                        <a:t>James Dyson Foundation</a:t>
                      </a:r>
                    </a:p>
                  </a:txBody>
                  <a:tcPr marL="69069" marR="69069" marT="34534" marB="34534" anchor="ctr">
                    <a:lnL>
                      <a:noFill/>
                    </a:lnL>
                    <a:lnR>
                      <a:noFill/>
                    </a:lnR>
                    <a:lnT>
                      <a:noFill/>
                    </a:lnT>
                    <a:lnB>
                      <a:noFill/>
                    </a:lnB>
                  </a:tcPr>
                </a:tc>
                <a:extLst>
                  <a:ext uri="{0D108BD9-81ED-4DB2-BD59-A6C34878D82A}">
                    <a16:rowId xmlns:a16="http://schemas.microsoft.com/office/drawing/2014/main" val="3019340808"/>
                  </a:ext>
                </a:extLst>
              </a:tr>
              <a:tr h="240367">
                <a:tc>
                  <a:txBody>
                    <a:bodyPr/>
                    <a:lstStyle/>
                    <a:p>
                      <a:r>
                        <a:rPr lang="en-GB" sz="1100" dirty="0"/>
                        <a:t>SEMMCO Engineering</a:t>
                      </a:r>
                    </a:p>
                  </a:txBody>
                  <a:tcPr marL="69069" marR="69069" marT="34534" marB="34534" anchor="ctr">
                    <a:lnL>
                      <a:noFill/>
                    </a:lnL>
                    <a:lnR>
                      <a:noFill/>
                    </a:lnR>
                    <a:lnT>
                      <a:noFill/>
                    </a:lnT>
                    <a:lnB>
                      <a:noFill/>
                    </a:lnB>
                  </a:tcPr>
                </a:tc>
                <a:extLst>
                  <a:ext uri="{0D108BD9-81ED-4DB2-BD59-A6C34878D82A}">
                    <a16:rowId xmlns:a16="http://schemas.microsoft.com/office/drawing/2014/main" val="491657644"/>
                  </a:ext>
                </a:extLst>
              </a:tr>
              <a:tr h="240367">
                <a:tc>
                  <a:txBody>
                    <a:bodyPr/>
                    <a:lstStyle/>
                    <a:p>
                      <a:r>
                        <a:rPr lang="en-GB" sz="1100" dirty="0"/>
                        <a:t>Foster and Partners Architects</a:t>
                      </a:r>
                    </a:p>
                  </a:txBody>
                  <a:tcPr marL="69069" marR="69069" marT="34534" marB="34534" anchor="ctr">
                    <a:lnL>
                      <a:noFill/>
                    </a:lnL>
                    <a:lnR>
                      <a:noFill/>
                    </a:lnR>
                    <a:lnT>
                      <a:noFill/>
                    </a:lnT>
                    <a:lnB>
                      <a:noFill/>
                    </a:lnB>
                  </a:tcPr>
                </a:tc>
                <a:extLst>
                  <a:ext uri="{0D108BD9-81ED-4DB2-BD59-A6C34878D82A}">
                    <a16:rowId xmlns:a16="http://schemas.microsoft.com/office/drawing/2014/main" val="2055399491"/>
                  </a:ext>
                </a:extLst>
              </a:tr>
              <a:tr h="201216">
                <a:tc>
                  <a:txBody>
                    <a:bodyPr/>
                    <a:lstStyle/>
                    <a:p>
                      <a:r>
                        <a:rPr lang="en-GB" sz="1100" dirty="0"/>
                        <a:t>Fulcro</a:t>
                      </a:r>
                    </a:p>
                  </a:txBody>
                  <a:tcPr marL="69069" marR="69069" marT="34534" marB="34534" anchor="ctr">
                    <a:lnL>
                      <a:noFill/>
                    </a:lnL>
                    <a:lnR>
                      <a:noFill/>
                    </a:lnR>
                    <a:lnT>
                      <a:noFill/>
                    </a:lnT>
                    <a:lnB>
                      <a:noFill/>
                    </a:lnB>
                  </a:tcPr>
                </a:tc>
                <a:extLst>
                  <a:ext uri="{0D108BD9-81ED-4DB2-BD59-A6C34878D82A}">
                    <a16:rowId xmlns:a16="http://schemas.microsoft.com/office/drawing/2014/main" val="1658980130"/>
                  </a:ext>
                </a:extLst>
              </a:tr>
              <a:tr h="343720">
                <a:tc>
                  <a:txBody>
                    <a:bodyPr/>
                    <a:lstStyle/>
                    <a:p>
                      <a:r>
                        <a:rPr lang="en-GB" sz="1100" dirty="0"/>
                        <a:t>Construction Industry Solutions Ltd (COINS)</a:t>
                      </a:r>
                    </a:p>
                  </a:txBody>
                  <a:tcPr marL="69069" marR="69069" marT="34534" marB="34534" anchor="ctr">
                    <a:lnL>
                      <a:noFill/>
                    </a:lnL>
                    <a:lnR>
                      <a:noFill/>
                    </a:lnR>
                    <a:lnT>
                      <a:noFill/>
                    </a:lnT>
                    <a:lnB>
                      <a:noFill/>
                    </a:lnB>
                  </a:tcPr>
                </a:tc>
                <a:extLst>
                  <a:ext uri="{0D108BD9-81ED-4DB2-BD59-A6C34878D82A}">
                    <a16:rowId xmlns:a16="http://schemas.microsoft.com/office/drawing/2014/main" val="1946220012"/>
                  </a:ext>
                </a:extLst>
              </a:tr>
              <a:tr h="201216">
                <a:tc>
                  <a:txBody>
                    <a:bodyPr/>
                    <a:lstStyle/>
                    <a:p>
                      <a:r>
                        <a:rPr lang="en-GB" sz="1100" dirty="0"/>
                        <a:t>The Reece Group</a:t>
                      </a:r>
                    </a:p>
                  </a:txBody>
                  <a:tcPr marL="69069" marR="69069" marT="34534" marB="34534" anchor="ctr">
                    <a:lnL>
                      <a:noFill/>
                    </a:lnL>
                    <a:lnR>
                      <a:noFill/>
                    </a:lnR>
                    <a:lnT>
                      <a:noFill/>
                    </a:lnT>
                    <a:lnB>
                      <a:noFill/>
                    </a:lnB>
                  </a:tcPr>
                </a:tc>
                <a:extLst>
                  <a:ext uri="{0D108BD9-81ED-4DB2-BD59-A6C34878D82A}">
                    <a16:rowId xmlns:a16="http://schemas.microsoft.com/office/drawing/2014/main" val="4209324412"/>
                  </a:ext>
                </a:extLst>
              </a:tr>
              <a:tr h="201216">
                <a:tc>
                  <a:txBody>
                    <a:bodyPr/>
                    <a:lstStyle/>
                    <a:p>
                      <a:r>
                        <a:rPr lang="en-GB" sz="1100" dirty="0"/>
                        <a:t>Northwood School</a:t>
                      </a:r>
                    </a:p>
                  </a:txBody>
                  <a:tcPr marL="69069" marR="69069" marT="34534" marB="34534" anchor="ctr">
                    <a:lnL>
                      <a:noFill/>
                    </a:lnL>
                    <a:lnR>
                      <a:noFill/>
                    </a:lnR>
                    <a:lnT>
                      <a:noFill/>
                    </a:lnT>
                    <a:lnB>
                      <a:noFill/>
                    </a:lnB>
                  </a:tcPr>
                </a:tc>
                <a:extLst>
                  <a:ext uri="{0D108BD9-81ED-4DB2-BD59-A6C34878D82A}">
                    <a16:rowId xmlns:a16="http://schemas.microsoft.com/office/drawing/2014/main" val="2622731376"/>
                  </a:ext>
                </a:extLst>
              </a:tr>
              <a:tr h="201216">
                <a:tc>
                  <a:txBody>
                    <a:bodyPr/>
                    <a:lstStyle/>
                    <a:p>
                      <a:r>
                        <a:rPr lang="en-GB" sz="1100" dirty="0"/>
                        <a:t>Your Game Plan</a:t>
                      </a:r>
                    </a:p>
                  </a:txBody>
                  <a:tcPr marL="69069" marR="69069" marT="34534" marB="34534" anchor="ctr">
                    <a:lnL>
                      <a:noFill/>
                    </a:lnL>
                    <a:lnR>
                      <a:noFill/>
                    </a:lnR>
                    <a:lnT>
                      <a:noFill/>
                    </a:lnT>
                    <a:lnB>
                      <a:noFill/>
                    </a:lnB>
                  </a:tcPr>
                </a:tc>
                <a:extLst>
                  <a:ext uri="{0D108BD9-81ED-4DB2-BD59-A6C34878D82A}">
                    <a16:rowId xmlns:a16="http://schemas.microsoft.com/office/drawing/2014/main" val="333244252"/>
                  </a:ext>
                </a:extLst>
              </a:tr>
              <a:tr h="240367">
                <a:tc>
                  <a:txBody>
                    <a:bodyPr/>
                    <a:lstStyle/>
                    <a:p>
                      <a:r>
                        <a:rPr lang="en-GB" sz="1100" dirty="0"/>
                        <a:t>Motion Real Estate Media Ltd </a:t>
                      </a:r>
                    </a:p>
                  </a:txBody>
                  <a:tcPr marL="69069" marR="69069" marT="34534" marB="34534" anchor="ctr">
                    <a:lnL>
                      <a:noFill/>
                    </a:lnL>
                    <a:lnR>
                      <a:noFill/>
                    </a:lnR>
                    <a:lnT>
                      <a:noFill/>
                    </a:lnT>
                    <a:lnB>
                      <a:noFill/>
                    </a:lnB>
                  </a:tcPr>
                </a:tc>
                <a:extLst>
                  <a:ext uri="{0D108BD9-81ED-4DB2-BD59-A6C34878D82A}">
                    <a16:rowId xmlns:a16="http://schemas.microsoft.com/office/drawing/2014/main" val="1498567369"/>
                  </a:ext>
                </a:extLst>
              </a:tr>
              <a:tr h="240367">
                <a:tc>
                  <a:txBody>
                    <a:bodyPr/>
                    <a:lstStyle/>
                    <a:p>
                      <a:r>
                        <a:rPr lang="en-GB" sz="1100" dirty="0"/>
                        <a:t>Silverstone Innovation Cluster </a:t>
                      </a:r>
                    </a:p>
                  </a:txBody>
                  <a:tcPr marL="69069" marR="69069" marT="34534" marB="34534" anchor="ctr">
                    <a:lnL>
                      <a:noFill/>
                    </a:lnL>
                    <a:lnR>
                      <a:noFill/>
                    </a:lnR>
                    <a:lnT>
                      <a:noFill/>
                    </a:lnT>
                    <a:lnB>
                      <a:noFill/>
                    </a:lnB>
                  </a:tcPr>
                </a:tc>
                <a:extLst>
                  <a:ext uri="{0D108BD9-81ED-4DB2-BD59-A6C34878D82A}">
                    <a16:rowId xmlns:a16="http://schemas.microsoft.com/office/drawing/2014/main" val="205048512"/>
                  </a:ext>
                </a:extLst>
              </a:tr>
              <a:tr h="201216">
                <a:tc>
                  <a:txBody>
                    <a:bodyPr/>
                    <a:lstStyle/>
                    <a:p>
                      <a:r>
                        <a:rPr lang="en-GB" sz="1100" dirty="0"/>
                        <a:t>Bricsys</a:t>
                      </a:r>
                    </a:p>
                  </a:txBody>
                  <a:tcPr marL="69069" marR="69069" marT="34534" marB="34534" anchor="ctr">
                    <a:lnL>
                      <a:noFill/>
                    </a:lnL>
                    <a:lnR>
                      <a:noFill/>
                    </a:lnR>
                    <a:lnT>
                      <a:noFill/>
                    </a:lnT>
                    <a:lnB>
                      <a:noFill/>
                    </a:lnB>
                  </a:tcPr>
                </a:tc>
                <a:extLst>
                  <a:ext uri="{0D108BD9-81ED-4DB2-BD59-A6C34878D82A}">
                    <a16:rowId xmlns:a16="http://schemas.microsoft.com/office/drawing/2014/main" val="3800816294"/>
                  </a:ext>
                </a:extLst>
              </a:tr>
            </a:tbl>
          </a:graphicData>
        </a:graphic>
      </p:graphicFrame>
    </p:spTree>
    <p:extLst>
      <p:ext uri="{BB962C8B-B14F-4D97-AF65-F5344CB8AC3E}">
        <p14:creationId xmlns:p14="http://schemas.microsoft.com/office/powerpoint/2010/main" val="353687909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E5B71C-E6CC-5747-9ADF-F1696B6AA777}"/>
              </a:ext>
            </a:extLst>
          </p:cNvPr>
          <p:cNvSpPr txBox="1"/>
          <p:nvPr/>
        </p:nvSpPr>
        <p:spPr>
          <a:xfrm>
            <a:off x="519290" y="451556"/>
            <a:ext cx="1952978" cy="461665"/>
          </a:xfrm>
          <a:prstGeom prst="rect">
            <a:avLst/>
          </a:prstGeom>
          <a:noFill/>
        </p:spPr>
        <p:txBody>
          <a:bodyPr wrap="square" rtlCol="0">
            <a:spAutoFit/>
          </a:bodyPr>
          <a:lstStyle/>
          <a:p>
            <a:r>
              <a:rPr lang="en-GB" sz="2400" b="1" dirty="0"/>
              <a:t>In summary</a:t>
            </a:r>
          </a:p>
        </p:txBody>
      </p:sp>
      <p:pic>
        <p:nvPicPr>
          <p:cNvPr id="7" name="Picture 6">
            <a:extLst>
              <a:ext uri="{FF2B5EF4-FFF2-40B4-BE49-F238E27FC236}">
                <a16:creationId xmlns:a16="http://schemas.microsoft.com/office/drawing/2014/main" id="{953AFA7E-5324-764A-963F-CA3DFD5D7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2709" y="360807"/>
            <a:ext cx="7580001" cy="5272347"/>
          </a:xfrm>
          <a:prstGeom prst="rect">
            <a:avLst/>
          </a:prstGeom>
        </p:spPr>
      </p:pic>
      <p:sp>
        <p:nvSpPr>
          <p:cNvPr id="8" name="TextBox 7">
            <a:extLst>
              <a:ext uri="{FF2B5EF4-FFF2-40B4-BE49-F238E27FC236}">
                <a16:creationId xmlns:a16="http://schemas.microsoft.com/office/drawing/2014/main" id="{690DCA4C-9427-564D-820A-0C9E14389EF7}"/>
              </a:ext>
            </a:extLst>
          </p:cNvPr>
          <p:cNvSpPr txBox="1"/>
          <p:nvPr/>
        </p:nvSpPr>
        <p:spPr>
          <a:xfrm>
            <a:off x="733778" y="1591736"/>
            <a:ext cx="4346222" cy="3416320"/>
          </a:xfrm>
          <a:prstGeom prst="rect">
            <a:avLst/>
          </a:prstGeom>
          <a:noFill/>
        </p:spPr>
        <p:txBody>
          <a:bodyPr wrap="square" rtlCol="0">
            <a:spAutoFit/>
          </a:bodyPr>
          <a:lstStyle/>
          <a:p>
            <a:r>
              <a:rPr lang="en-GB" dirty="0"/>
              <a:t>The COVID-19 pandemic has forced us all to stop and re-evaluate. The worst decision we could now take is to try to rush back to where we were before.</a:t>
            </a:r>
          </a:p>
          <a:p>
            <a:r>
              <a:rPr lang="en-GB" dirty="0"/>
              <a:t> </a:t>
            </a:r>
          </a:p>
          <a:p>
            <a:r>
              <a:rPr lang="en-GB" dirty="0"/>
              <a:t>Knowledge acquisition is essential, but on its own is limited. </a:t>
            </a:r>
          </a:p>
          <a:p>
            <a:r>
              <a:rPr lang="en-GB" dirty="0"/>
              <a:t> </a:t>
            </a:r>
          </a:p>
          <a:p>
            <a:r>
              <a:rPr lang="en-GB" dirty="0"/>
              <a:t>We need to reshape our education system to encourage our young people to “ask better questions.”</a:t>
            </a:r>
          </a:p>
        </p:txBody>
      </p:sp>
    </p:spTree>
    <p:extLst>
      <p:ext uri="{BB962C8B-B14F-4D97-AF65-F5344CB8AC3E}">
        <p14:creationId xmlns:p14="http://schemas.microsoft.com/office/powerpoint/2010/main" val="279116275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7486</TotalTime>
  <Words>1022</Words>
  <Application>Microsoft Office PowerPoint</Application>
  <PresentationFormat>Widescreen</PresentationFormat>
  <Paragraphs>61</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Times-Roman</vt:lpstr>
      <vt:lpstr>Office Theme</vt:lpstr>
      <vt:lpstr>PowerPoint Presentation</vt:lpstr>
      <vt:lpstr>PowerPoint Presentation</vt:lpstr>
      <vt:lpstr>Exeter College Speech – Lifetime Skills Guarantee  29th September 2020</vt:lpstr>
      <vt:lpstr>The UK’s design heritage is an opportunity  UK  has a long and proud heritage in engineering, design and manufacturing. In many sectors we have led the world – and still do. Our reputation for design remains high.UK manufacturing is currently the world’s ninth largest manufacturing nation in the world, engineering generating 21.4% of the UK’s GVA and the creative industries rate of job growth exceeding the national average.   But across a number of sectors the skills gap is widening, and we are currently facing challenges.   Businesses are facing an uphill battle to find their workforce of the future – bright, creative and innovative young people both inspired to work in design and technological fields and skilled in these areas.   School leaders, finding design and technology (D&amp;T) both time and resource expensive are cutting back in these areas in favour of subjects deemed more conducive to the acquisition of favourable Ofsted outcomes under the current accountability system. The result is that students with an interest in D&amp;T are side-lined and industry’s workforce of tomorrow ever diminishes.  There is an estimate shortfall of between 37,000 and 59,000 annually for core engineering roles requiring level 3+ skills Nesta’s report ‘The creative economy and the future of employment’ indicates that there are 2.6 million jobs in the UK’s creative economy, growing at around three times the rate of the workforce as a whole.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3–year strategy   2018-2021</dc:title>
  <dc:creator>Julie Nugent</dc:creator>
  <cp:lastModifiedBy>Willy Adam</cp:lastModifiedBy>
  <cp:revision>272</cp:revision>
  <cp:lastPrinted>2019-09-03T15:51:31Z</cp:lastPrinted>
  <dcterms:created xsi:type="dcterms:W3CDTF">2017-04-20T08:33:05Z</dcterms:created>
  <dcterms:modified xsi:type="dcterms:W3CDTF">2021-03-05T16:47:58Z</dcterms:modified>
</cp:coreProperties>
</file>