
<file path=[Content_Types].xml><?xml version="1.0" encoding="utf-8"?>
<Types xmlns="http://schemas.openxmlformats.org/package/2006/content-types">
  <Default Extension="fntdata" ContentType="application/x-fontdata"/>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80" r:id="rId4"/>
    <p:sldMasterId id="2147483728" r:id="rId5"/>
  </p:sldMasterIdLst>
  <p:notesMasterIdLst>
    <p:notesMasterId r:id="rId58"/>
  </p:notesMasterIdLst>
  <p:handoutMasterIdLst>
    <p:handoutMasterId r:id="rId59"/>
  </p:handoutMasterIdLst>
  <p:sldIdLst>
    <p:sldId id="1657" r:id="rId6"/>
    <p:sldId id="1699" r:id="rId7"/>
    <p:sldId id="1658" r:id="rId8"/>
    <p:sldId id="1660" r:id="rId9"/>
    <p:sldId id="1661" r:id="rId10"/>
    <p:sldId id="1662" r:id="rId11"/>
    <p:sldId id="1737" r:id="rId12"/>
    <p:sldId id="1663" r:id="rId13"/>
    <p:sldId id="1700" r:id="rId14"/>
    <p:sldId id="1666" r:id="rId15"/>
    <p:sldId id="1665" r:id="rId16"/>
    <p:sldId id="1667" r:id="rId17"/>
    <p:sldId id="1668" r:id="rId18"/>
    <p:sldId id="1669" r:id="rId19"/>
    <p:sldId id="1654" r:id="rId20"/>
    <p:sldId id="1671" r:id="rId21"/>
    <p:sldId id="1672" r:id="rId22"/>
    <p:sldId id="1674" r:id="rId23"/>
    <p:sldId id="1730" r:id="rId24"/>
    <p:sldId id="1686" r:id="rId25"/>
    <p:sldId id="1675" r:id="rId26"/>
    <p:sldId id="1676" r:id="rId27"/>
    <p:sldId id="1677" r:id="rId28"/>
    <p:sldId id="1678" r:id="rId29"/>
    <p:sldId id="1679" r:id="rId30"/>
    <p:sldId id="1682" r:id="rId31"/>
    <p:sldId id="1683" r:id="rId32"/>
    <p:sldId id="1687" r:id="rId33"/>
    <p:sldId id="1709" r:id="rId34"/>
    <p:sldId id="1689" r:id="rId35"/>
    <p:sldId id="1715" r:id="rId36"/>
    <p:sldId id="1717" r:id="rId37"/>
    <p:sldId id="1707" r:id="rId38"/>
    <p:sldId id="1732" r:id="rId39"/>
    <p:sldId id="1733" r:id="rId40"/>
    <p:sldId id="1734" r:id="rId41"/>
    <p:sldId id="1736" r:id="rId42"/>
    <p:sldId id="1692" r:id="rId43"/>
    <p:sldId id="1718" r:id="rId44"/>
    <p:sldId id="1738" r:id="rId45"/>
    <p:sldId id="1722" r:id="rId46"/>
    <p:sldId id="1721" r:id="rId47"/>
    <p:sldId id="1723" r:id="rId48"/>
    <p:sldId id="1724" r:id="rId49"/>
    <p:sldId id="1726" r:id="rId50"/>
    <p:sldId id="1720" r:id="rId51"/>
    <p:sldId id="1719" r:id="rId52"/>
    <p:sldId id="1694" r:id="rId53"/>
    <p:sldId id="1731" r:id="rId54"/>
    <p:sldId id="1695" r:id="rId55"/>
    <p:sldId id="1713" r:id="rId56"/>
    <p:sldId id="1705" r:id="rId57"/>
  </p:sldIdLst>
  <p:sldSz cx="12192000" cy="6858000"/>
  <p:notesSz cx="6858000" cy="9144000"/>
  <p:embeddedFontLst>
    <p:embeddedFont>
      <p:font typeface="Arial Narrow" panose="020B0606020202030204" pitchFamily="34" charset="0"/>
      <p:regular r:id="rId60"/>
      <p:bold r:id="rId61"/>
      <p:italic r:id="rId62"/>
      <p:boldItalic r:id="rId63"/>
    </p:embeddedFont>
    <p:embeddedFont>
      <p:font typeface="Griffith Gothic Black" panose="020B0604020202020204" charset="0"/>
      <p:bold r:id="rId64"/>
    </p:embeddedFont>
    <p:embeddedFont>
      <p:font typeface="GriffithGothic Black" panose="02000603060000020004" pitchFamily="50" charset="0"/>
      <p:bold r:id="rId65"/>
    </p:embeddedFont>
    <p:embeddedFont>
      <p:font typeface="Helvetica Neue" charset="0"/>
      <p:regular r:id="rId66"/>
      <p:bold r:id="rId67"/>
    </p:embeddedFont>
    <p:embeddedFont>
      <p:font typeface="Ink Free" panose="03080402000500000000" pitchFamily="66" charset="0"/>
      <p:regular r:id="rId68"/>
    </p:embeddedFont>
    <p:embeddedFont>
      <p:font typeface="Roboto" panose="02000000000000000000" pitchFamily="2" charset="0"/>
      <p:regular r:id="rId69"/>
      <p:bold r:id="rId70"/>
      <p:italic r:id="rId71"/>
      <p:boldItalic r:id="rId72"/>
    </p:embeddedFont>
  </p:embeddedFontLst>
  <p:defaultTextStyle>
    <a:defPPr marL="0" marR="0" indent="0" algn="l" defTabSz="478963"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119741"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239481"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359222"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478963"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598703"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718444"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838185"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957925"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E60790D-7E15-0F3B-B929-8D62B6A1BAE4}" name="Ryan Ball" initials="RB" userId="S::ryan.ball@designtechnology.org.uk::830810a2-99c8-4bda-9a59-710d6ba1884d" providerId="AD"/>
</p188:authorLst>
</file>

<file path=ppt/presProps.xml><?xml version="1.0" encoding="utf-8"?>
<p:presentationPr xmlns:a="http://schemas.openxmlformats.org/drawingml/2006/main" xmlns:r="http://schemas.openxmlformats.org/officeDocument/2006/relationships" xmlns:p="http://schemas.openxmlformats.org/presentationml/2006/main">
  <p:prnPr prnWhat="handouts6" frameSlides="1"/>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29EA6"/>
    <a:srgbClr val="ACACDE"/>
    <a:srgbClr val="F60493"/>
    <a:srgbClr val="EBE4F5"/>
    <a:srgbClr val="FE4E00"/>
    <a:srgbClr val="FFFFFF"/>
    <a:srgbClr val="16F4D0"/>
    <a:srgbClr val="FED33A"/>
    <a:srgbClr val="F97369"/>
    <a:srgbClr val="00BA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CC25EEC-806F-4792-AE21-9D3C4609E12A}" v="5" dt="2026-02-26T08:35:34.311"/>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4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8F44A2F1-9E1F-4B54-A3A2-5F16C0AD49E2}"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solidFill>
                <a:srgbClr val="000000"/>
              </a:solidFill>
              <a:prstDash val="solid"/>
              <a:miter lim="400000"/>
            </a:ln>
          </a:left>
          <a:right>
            <a:ln w="12700" cap="flat">
              <a:noFill/>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0076BA"/>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solidFill>
                <a:srgbClr val="000000"/>
              </a:solidFill>
              <a:prstDash val="solid"/>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000000"/>
              </a:solidFill>
              <a:prstDash val="solid"/>
              <a:miter lim="400000"/>
            </a:ln>
          </a:top>
          <a:bottom>
            <a:ln w="12700" cap="flat">
              <a:noFill/>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004D80"/>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279" autoAdjust="0"/>
    <p:restoredTop sz="91765" autoAdjust="0"/>
  </p:normalViewPr>
  <p:slideViewPr>
    <p:cSldViewPr snapToGrid="0">
      <p:cViewPr varScale="1">
        <p:scale>
          <a:sx n="75" d="100"/>
          <a:sy n="75" d="100"/>
        </p:scale>
        <p:origin x="778" y="67"/>
      </p:cViewPr>
      <p:guideLst>
        <p:guide orient="horz" pos="2160"/>
        <p:guide pos="3840"/>
      </p:guideLst>
    </p:cSldViewPr>
  </p:slideViewPr>
  <p:outlineViewPr>
    <p:cViewPr>
      <p:scale>
        <a:sx n="33" d="100"/>
        <a:sy n="33" d="100"/>
      </p:scale>
      <p:origin x="0" y="-3306"/>
    </p:cViewPr>
  </p:outlineViewPr>
  <p:notesTextViewPr>
    <p:cViewPr>
      <p:scale>
        <a:sx n="75" d="100"/>
        <a:sy n="75" d="100"/>
      </p:scale>
      <p:origin x="0" y="0"/>
    </p:cViewPr>
  </p:notesTextViewPr>
  <p:notesViewPr>
    <p:cSldViewPr snapToGrid="0">
      <p:cViewPr varScale="1">
        <p:scale>
          <a:sx n="65" d="100"/>
          <a:sy n="65" d="100"/>
        </p:scale>
        <p:origin x="2299" y="53"/>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font" Target="fonts/font4.fntdata"/><Relationship Id="rId68" Type="http://schemas.openxmlformats.org/officeDocument/2006/relationships/font" Target="fonts/font9.fntdata"/><Relationship Id="rId16" Type="http://schemas.openxmlformats.org/officeDocument/2006/relationships/slide" Target="slides/slide1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notesMaster" Target="notesMasters/notesMaster1.xml"/><Relationship Id="rId66" Type="http://schemas.openxmlformats.org/officeDocument/2006/relationships/font" Target="fonts/font7.fntdata"/><Relationship Id="rId74" Type="http://schemas.openxmlformats.org/officeDocument/2006/relationships/viewProps" Target="viewProps.xml"/><Relationship Id="rId79" Type="http://schemas.microsoft.com/office/2018/10/relationships/authors" Target="authors.xml"/><Relationship Id="rId5" Type="http://schemas.openxmlformats.org/officeDocument/2006/relationships/slideMaster" Target="slideMasters/slideMaster2.xml"/><Relationship Id="rId61" Type="http://schemas.openxmlformats.org/officeDocument/2006/relationships/font" Target="fonts/font2.fntdata"/><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font" Target="fonts/font5.fntdata"/><Relationship Id="rId69" Type="http://schemas.openxmlformats.org/officeDocument/2006/relationships/font" Target="fonts/font10.fntdata"/><Relationship Id="rId77" Type="http://schemas.microsoft.com/office/2016/11/relationships/changesInfo" Target="changesInfos/changesInfo1.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font" Target="fonts/font13.fntdata"/><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handoutMaster" Target="handoutMasters/handoutMaster1.xml"/><Relationship Id="rId67" Type="http://schemas.openxmlformats.org/officeDocument/2006/relationships/font" Target="fonts/font8.fntdata"/><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font" Target="fonts/font3.fntdata"/><Relationship Id="rId70" Type="http://schemas.openxmlformats.org/officeDocument/2006/relationships/font" Target="fonts/font11.fntdata"/><Relationship Id="rId75"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font" Target="fonts/font1.fntdata"/><Relationship Id="rId65" Type="http://schemas.openxmlformats.org/officeDocument/2006/relationships/font" Target="fonts/font6.fntdata"/><Relationship Id="rId73" Type="http://schemas.openxmlformats.org/officeDocument/2006/relationships/presProps" Target="presProps.xml"/><Relationship Id="rId78"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tableStyles" Target="tableStyles.xml"/><Relationship Id="rId7" Type="http://schemas.openxmlformats.org/officeDocument/2006/relationships/slide" Target="slides/slide2.xml"/><Relationship Id="rId71" Type="http://schemas.openxmlformats.org/officeDocument/2006/relationships/font" Target="fonts/font12.fntdata"/><Relationship Id="rId2" Type="http://schemas.openxmlformats.org/officeDocument/2006/relationships/customXml" Target="../customXml/item2.xml"/><Relationship Id="rId29" Type="http://schemas.openxmlformats.org/officeDocument/2006/relationships/slide" Target="slides/slide2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yan Ball" userId="830810a2-99c8-4bda-9a59-710d6ba1884d" providerId="ADAL" clId="{E72E4581-E0FB-4FE2-B117-E626BC56A7E1}"/>
    <pc:docChg chg="undo custSel addSld delSld modSld sldOrd">
      <pc:chgData name="Ryan Ball" userId="830810a2-99c8-4bda-9a59-710d6ba1884d" providerId="ADAL" clId="{E72E4581-E0FB-4FE2-B117-E626BC56A7E1}" dt="2026-02-23T09:53:42.848" v="34359" actId="47"/>
      <pc:docMkLst>
        <pc:docMk/>
      </pc:docMkLst>
      <pc:sldChg chg="addSp delSp modSp mod">
        <pc:chgData name="Ryan Ball" userId="830810a2-99c8-4bda-9a59-710d6ba1884d" providerId="ADAL" clId="{E72E4581-E0FB-4FE2-B117-E626BC56A7E1}" dt="2026-02-06T13:50:30.336" v="19759" actId="164"/>
        <pc:sldMkLst>
          <pc:docMk/>
          <pc:sldMk cId="1617726688" sldId="1654"/>
        </pc:sldMkLst>
        <pc:spChg chg="add mod ord">
          <ac:chgData name="Ryan Ball" userId="830810a2-99c8-4bda-9a59-710d6ba1884d" providerId="ADAL" clId="{E72E4581-E0FB-4FE2-B117-E626BC56A7E1}" dt="2026-02-06T13:50:30.336" v="19759" actId="164"/>
          <ac:spMkLst>
            <pc:docMk/>
            <pc:sldMk cId="1617726688" sldId="1654"/>
            <ac:spMk id="8" creationId="{EB12546D-ECDE-41B3-E760-D3E9E401214B}"/>
          </ac:spMkLst>
        </pc:spChg>
        <pc:grpChg chg="add mod">
          <ac:chgData name="Ryan Ball" userId="830810a2-99c8-4bda-9a59-710d6ba1884d" providerId="ADAL" clId="{E72E4581-E0FB-4FE2-B117-E626BC56A7E1}" dt="2026-02-06T13:50:30.336" v="19759" actId="164"/>
          <ac:grpSpMkLst>
            <pc:docMk/>
            <pc:sldMk cId="1617726688" sldId="1654"/>
            <ac:grpSpMk id="9" creationId="{E34792EB-3CAE-41A2-3B2D-B7D0CC47773F}"/>
          </ac:grpSpMkLst>
        </pc:grpChg>
        <pc:picChg chg="add mod">
          <ac:chgData name="Ryan Ball" userId="830810a2-99c8-4bda-9a59-710d6ba1884d" providerId="ADAL" clId="{E72E4581-E0FB-4FE2-B117-E626BC56A7E1}" dt="2026-02-06T13:50:30.336" v="19759" actId="164"/>
          <ac:picMkLst>
            <pc:docMk/>
            <pc:sldMk cId="1617726688" sldId="1654"/>
            <ac:picMk id="5" creationId="{5E3F660A-A7FB-A601-4D22-5A7F392DBF4F}"/>
          </ac:picMkLst>
        </pc:picChg>
      </pc:sldChg>
      <pc:sldChg chg="addSp delSp modSp mod">
        <pc:chgData name="Ryan Ball" userId="830810a2-99c8-4bda-9a59-710d6ba1884d" providerId="ADAL" clId="{E72E4581-E0FB-4FE2-B117-E626BC56A7E1}" dt="2026-02-06T13:03:19.539" v="17973" actId="1076"/>
        <pc:sldMkLst>
          <pc:docMk/>
          <pc:sldMk cId="4025666120" sldId="1657"/>
        </pc:sldMkLst>
        <pc:spChg chg="add mod">
          <ac:chgData name="Ryan Ball" userId="830810a2-99c8-4bda-9a59-710d6ba1884d" providerId="ADAL" clId="{E72E4581-E0FB-4FE2-B117-E626BC56A7E1}" dt="2026-02-04T09:14:31.393" v="204" actId="20577"/>
          <ac:spMkLst>
            <pc:docMk/>
            <pc:sldMk cId="4025666120" sldId="1657"/>
            <ac:spMk id="8" creationId="{BA6F7563-8D1C-8561-70B1-8FAE1548AA52}"/>
          </ac:spMkLst>
        </pc:spChg>
        <pc:picChg chg="add mod">
          <ac:chgData name="Ryan Ball" userId="830810a2-99c8-4bda-9a59-710d6ba1884d" providerId="ADAL" clId="{E72E4581-E0FB-4FE2-B117-E626BC56A7E1}" dt="2026-02-06T13:03:19.539" v="17973" actId="1076"/>
          <ac:picMkLst>
            <pc:docMk/>
            <pc:sldMk cId="4025666120" sldId="1657"/>
            <ac:picMk id="1026" creationId="{9E3A2D57-7763-B145-DE62-6D7DA5BEFA03}"/>
          </ac:picMkLst>
        </pc:picChg>
      </pc:sldChg>
      <pc:sldChg chg="addSp delSp modSp mod">
        <pc:chgData name="Ryan Ball" userId="830810a2-99c8-4bda-9a59-710d6ba1884d" providerId="ADAL" clId="{E72E4581-E0FB-4FE2-B117-E626BC56A7E1}" dt="2026-02-05T10:48:41.531" v="4500" actId="20577"/>
        <pc:sldMkLst>
          <pc:docMk/>
          <pc:sldMk cId="439668823" sldId="1658"/>
        </pc:sldMkLst>
        <pc:spChg chg="mod">
          <ac:chgData name="Ryan Ball" userId="830810a2-99c8-4bda-9a59-710d6ba1884d" providerId="ADAL" clId="{E72E4581-E0FB-4FE2-B117-E626BC56A7E1}" dt="2026-02-05T10:48:41.531" v="4500" actId="20577"/>
          <ac:spMkLst>
            <pc:docMk/>
            <pc:sldMk cId="439668823" sldId="1658"/>
            <ac:spMk id="2" creationId="{7E9A45DC-E889-D65C-6D23-6FF5A301633F}"/>
          </ac:spMkLst>
        </pc:spChg>
      </pc:sldChg>
      <pc:sldChg chg="addSp delSp modSp add mod">
        <pc:chgData name="Ryan Ball" userId="830810a2-99c8-4bda-9a59-710d6ba1884d" providerId="ADAL" clId="{E72E4581-E0FB-4FE2-B117-E626BC56A7E1}" dt="2026-02-05T15:32:57.294" v="8705" actId="478"/>
        <pc:sldMkLst>
          <pc:docMk/>
          <pc:sldMk cId="313105197" sldId="1660"/>
        </pc:sldMkLst>
        <pc:spChg chg="mod">
          <ac:chgData name="Ryan Ball" userId="830810a2-99c8-4bda-9a59-710d6ba1884d" providerId="ADAL" clId="{E72E4581-E0FB-4FE2-B117-E626BC56A7E1}" dt="2026-02-04T09:51:03.848" v="612" actId="27636"/>
          <ac:spMkLst>
            <pc:docMk/>
            <pc:sldMk cId="313105197" sldId="1660"/>
            <ac:spMk id="3" creationId="{5FC42C60-B951-E049-D5C4-FE7B287E34C8}"/>
          </ac:spMkLst>
        </pc:spChg>
        <pc:picChg chg="add mod">
          <ac:chgData name="Ryan Ball" userId="830810a2-99c8-4bda-9a59-710d6ba1884d" providerId="ADAL" clId="{E72E4581-E0FB-4FE2-B117-E626BC56A7E1}" dt="2026-02-04T09:34:46.892" v="377"/>
          <ac:picMkLst>
            <pc:docMk/>
            <pc:sldMk cId="313105197" sldId="1660"/>
            <ac:picMk id="6" creationId="{FB7FC799-4A4C-C762-7199-7DC3364DE137}"/>
          </ac:picMkLst>
        </pc:picChg>
      </pc:sldChg>
      <pc:sldChg chg="modSp mod">
        <pc:chgData name="Ryan Ball" userId="830810a2-99c8-4bda-9a59-710d6ba1884d" providerId="ADAL" clId="{E72E4581-E0FB-4FE2-B117-E626BC56A7E1}" dt="2026-02-16T10:13:26.729" v="33919" actId="255"/>
        <pc:sldMkLst>
          <pc:docMk/>
          <pc:sldMk cId="2550898928" sldId="1662"/>
        </pc:sldMkLst>
        <pc:spChg chg="mod">
          <ac:chgData name="Ryan Ball" userId="830810a2-99c8-4bda-9a59-710d6ba1884d" providerId="ADAL" clId="{E72E4581-E0FB-4FE2-B117-E626BC56A7E1}" dt="2026-02-16T10:13:26.729" v="33919" actId="255"/>
          <ac:spMkLst>
            <pc:docMk/>
            <pc:sldMk cId="2550898928" sldId="1662"/>
            <ac:spMk id="4" creationId="{FFFF62EF-B710-5742-DB31-4D85BD0231F0}"/>
          </ac:spMkLst>
        </pc:spChg>
      </pc:sldChg>
      <pc:sldChg chg="modSp mod">
        <pc:chgData name="Ryan Ball" userId="830810a2-99c8-4bda-9a59-710d6ba1884d" providerId="ADAL" clId="{E72E4581-E0FB-4FE2-B117-E626BC56A7E1}" dt="2026-02-06T13:22:12.535" v="18533" actId="20577"/>
        <pc:sldMkLst>
          <pc:docMk/>
          <pc:sldMk cId="4213101110" sldId="1665"/>
        </pc:sldMkLst>
        <pc:spChg chg="mod">
          <ac:chgData name="Ryan Ball" userId="830810a2-99c8-4bda-9a59-710d6ba1884d" providerId="ADAL" clId="{E72E4581-E0FB-4FE2-B117-E626BC56A7E1}" dt="2026-02-06T13:22:12.535" v="18533" actId="20577"/>
          <ac:spMkLst>
            <pc:docMk/>
            <pc:sldMk cId="4213101110" sldId="1665"/>
            <ac:spMk id="9" creationId="{9DFE83B7-3405-0CF6-8DBD-AB2429D722C5}"/>
          </ac:spMkLst>
        </pc:spChg>
      </pc:sldChg>
      <pc:sldChg chg="addSp delSp modSp mod">
        <pc:chgData name="Ryan Ball" userId="830810a2-99c8-4bda-9a59-710d6ba1884d" providerId="ADAL" clId="{E72E4581-E0FB-4FE2-B117-E626BC56A7E1}" dt="2026-02-06T13:21:09.153" v="18493" actId="20577"/>
        <pc:sldMkLst>
          <pc:docMk/>
          <pc:sldMk cId="2058953632" sldId="1666"/>
        </pc:sldMkLst>
        <pc:spChg chg="mod">
          <ac:chgData name="Ryan Ball" userId="830810a2-99c8-4bda-9a59-710d6ba1884d" providerId="ADAL" clId="{E72E4581-E0FB-4FE2-B117-E626BC56A7E1}" dt="2026-02-06T13:21:03.473" v="18485" actId="20577"/>
          <ac:spMkLst>
            <pc:docMk/>
            <pc:sldMk cId="2058953632" sldId="1666"/>
            <ac:spMk id="17" creationId="{B741CEF0-9667-4DE4-4166-6EDE45DA170D}"/>
          </ac:spMkLst>
        </pc:spChg>
        <pc:spChg chg="mod">
          <ac:chgData name="Ryan Ball" userId="830810a2-99c8-4bda-9a59-710d6ba1884d" providerId="ADAL" clId="{E72E4581-E0FB-4FE2-B117-E626BC56A7E1}" dt="2026-02-06T13:21:09.153" v="18493" actId="20577"/>
          <ac:spMkLst>
            <pc:docMk/>
            <pc:sldMk cId="2058953632" sldId="1666"/>
            <ac:spMk id="22" creationId="{2CC45B4E-E149-25D1-6FA9-098B5B9D1557}"/>
          </ac:spMkLst>
        </pc:spChg>
        <pc:spChg chg="mod">
          <ac:chgData name="Ryan Ball" userId="830810a2-99c8-4bda-9a59-710d6ba1884d" providerId="ADAL" clId="{E72E4581-E0FB-4FE2-B117-E626BC56A7E1}" dt="2026-02-06T13:20:46.464" v="18450" actId="20577"/>
          <ac:spMkLst>
            <pc:docMk/>
            <pc:sldMk cId="2058953632" sldId="1666"/>
            <ac:spMk id="24" creationId="{FEF65175-794E-D19D-9EC3-4DF0578C2BB0}"/>
          </ac:spMkLst>
        </pc:spChg>
        <pc:spChg chg="mod">
          <ac:chgData name="Ryan Ball" userId="830810a2-99c8-4bda-9a59-710d6ba1884d" providerId="ADAL" clId="{E72E4581-E0FB-4FE2-B117-E626BC56A7E1}" dt="2026-02-06T13:20:17.440" v="18434" actId="20577"/>
          <ac:spMkLst>
            <pc:docMk/>
            <pc:sldMk cId="2058953632" sldId="1666"/>
            <ac:spMk id="73" creationId="{0A40818C-EE17-7905-B9E0-030E1C1F6FF2}"/>
          </ac:spMkLst>
        </pc:spChg>
        <pc:spChg chg="mod">
          <ac:chgData name="Ryan Ball" userId="830810a2-99c8-4bda-9a59-710d6ba1884d" providerId="ADAL" clId="{E72E4581-E0FB-4FE2-B117-E626BC56A7E1}" dt="2026-02-06T13:20:22.959" v="18439" actId="20577"/>
          <ac:spMkLst>
            <pc:docMk/>
            <pc:sldMk cId="2058953632" sldId="1666"/>
            <ac:spMk id="74" creationId="{70DD94AF-FC9C-7F3B-24F0-E6146BD003A0}"/>
          </ac:spMkLst>
        </pc:spChg>
        <pc:picChg chg="add mod">
          <ac:chgData name="Ryan Ball" userId="830810a2-99c8-4bda-9a59-710d6ba1884d" providerId="ADAL" clId="{E72E4581-E0FB-4FE2-B117-E626BC56A7E1}" dt="2026-02-04T09:24:10.450" v="332"/>
          <ac:picMkLst>
            <pc:docMk/>
            <pc:sldMk cId="2058953632" sldId="1666"/>
            <ac:picMk id="3" creationId="{149A1FD1-C37D-76B4-7B84-EED512C64CB5}"/>
          </ac:picMkLst>
        </pc:picChg>
      </pc:sldChg>
      <pc:sldChg chg="modSp mod">
        <pc:chgData name="Ryan Ball" userId="830810a2-99c8-4bda-9a59-710d6ba1884d" providerId="ADAL" clId="{E72E4581-E0FB-4FE2-B117-E626BC56A7E1}" dt="2026-02-06T13:32:21.910" v="19636" actId="207"/>
        <pc:sldMkLst>
          <pc:docMk/>
          <pc:sldMk cId="1518650001" sldId="1668"/>
        </pc:sldMkLst>
        <pc:graphicFrameChg chg="mod modGraphic">
          <ac:chgData name="Ryan Ball" userId="830810a2-99c8-4bda-9a59-710d6ba1884d" providerId="ADAL" clId="{E72E4581-E0FB-4FE2-B117-E626BC56A7E1}" dt="2026-02-06T13:32:21.910" v="19636" actId="207"/>
          <ac:graphicFrameMkLst>
            <pc:docMk/>
            <pc:sldMk cId="1518650001" sldId="1668"/>
            <ac:graphicFrameMk id="2" creationId="{04FC5D19-1C7F-571F-5875-6DB47DAD9EC5}"/>
          </ac:graphicFrameMkLst>
        </pc:graphicFrameChg>
      </pc:sldChg>
      <pc:sldChg chg="modSp mod">
        <pc:chgData name="Ryan Ball" userId="830810a2-99c8-4bda-9a59-710d6ba1884d" providerId="ADAL" clId="{E72E4581-E0FB-4FE2-B117-E626BC56A7E1}" dt="2026-02-06T13:48:18.275" v="19751" actId="1076"/>
        <pc:sldMkLst>
          <pc:docMk/>
          <pc:sldMk cId="3313437502" sldId="1669"/>
        </pc:sldMkLst>
        <pc:spChg chg="mod">
          <ac:chgData name="Ryan Ball" userId="830810a2-99c8-4bda-9a59-710d6ba1884d" providerId="ADAL" clId="{E72E4581-E0FB-4FE2-B117-E626BC56A7E1}" dt="2026-02-06T13:48:18.275" v="19751" actId="1076"/>
          <ac:spMkLst>
            <pc:docMk/>
            <pc:sldMk cId="3313437502" sldId="1669"/>
            <ac:spMk id="5" creationId="{23E23C6B-8AF8-67D3-85E3-96D49FB5C05F}"/>
          </ac:spMkLst>
        </pc:spChg>
        <pc:spChg chg="mod">
          <ac:chgData name="Ryan Ball" userId="830810a2-99c8-4bda-9a59-710d6ba1884d" providerId="ADAL" clId="{E72E4581-E0FB-4FE2-B117-E626BC56A7E1}" dt="2026-02-06T13:48:10.797" v="19749" actId="207"/>
          <ac:spMkLst>
            <pc:docMk/>
            <pc:sldMk cId="3313437502" sldId="1669"/>
            <ac:spMk id="7" creationId="{E5F949BF-DEB6-602F-E30E-995BC385B501}"/>
          </ac:spMkLst>
        </pc:spChg>
        <pc:picChg chg="mod">
          <ac:chgData name="Ryan Ball" userId="830810a2-99c8-4bda-9a59-710d6ba1884d" providerId="ADAL" clId="{E72E4581-E0FB-4FE2-B117-E626BC56A7E1}" dt="2026-02-06T13:48:15.500" v="19750" actId="1076"/>
          <ac:picMkLst>
            <pc:docMk/>
            <pc:sldMk cId="3313437502" sldId="1669"/>
            <ac:picMk id="8" creationId="{25F77D1B-5ED3-B3C8-932A-3BE11731C68D}"/>
          </ac:picMkLst>
        </pc:picChg>
      </pc:sldChg>
      <pc:sldChg chg="delSp modSp mod">
        <pc:chgData name="Ryan Ball" userId="830810a2-99c8-4bda-9a59-710d6ba1884d" providerId="ADAL" clId="{E72E4581-E0FB-4FE2-B117-E626BC56A7E1}" dt="2026-02-16T10:14:08.153" v="33922"/>
        <pc:sldMkLst>
          <pc:docMk/>
          <pc:sldMk cId="2362358582" sldId="1674"/>
        </pc:sldMkLst>
        <pc:spChg chg="mod">
          <ac:chgData name="Ryan Ball" userId="830810a2-99c8-4bda-9a59-710d6ba1884d" providerId="ADAL" clId="{E72E4581-E0FB-4FE2-B117-E626BC56A7E1}" dt="2026-02-06T14:10:57.561" v="20995" actId="20577"/>
          <ac:spMkLst>
            <pc:docMk/>
            <pc:sldMk cId="2362358582" sldId="1674"/>
            <ac:spMk id="9" creationId="{9DFE83B7-3405-0CF6-8DBD-AB2429D722C5}"/>
          </ac:spMkLst>
        </pc:spChg>
        <pc:graphicFrameChg chg="mod modGraphic">
          <ac:chgData name="Ryan Ball" userId="830810a2-99c8-4bda-9a59-710d6ba1884d" providerId="ADAL" clId="{E72E4581-E0FB-4FE2-B117-E626BC56A7E1}" dt="2026-02-16T10:14:08.153" v="33922"/>
          <ac:graphicFrameMkLst>
            <pc:docMk/>
            <pc:sldMk cId="2362358582" sldId="1674"/>
            <ac:graphicFrameMk id="4" creationId="{D27CAA5A-14A0-8BEC-DD36-0DC54105F0F1}"/>
          </ac:graphicFrameMkLst>
        </pc:graphicFrameChg>
      </pc:sldChg>
      <pc:sldChg chg="addSp delSp modSp mod delAnim modAnim">
        <pc:chgData name="Ryan Ball" userId="830810a2-99c8-4bda-9a59-710d6ba1884d" providerId="ADAL" clId="{E72E4581-E0FB-4FE2-B117-E626BC56A7E1}" dt="2026-01-28T17:00:13.482" v="176" actId="1076"/>
        <pc:sldMkLst>
          <pc:docMk/>
          <pc:sldMk cId="2757607151" sldId="1675"/>
        </pc:sldMkLst>
        <pc:picChg chg="add mod">
          <ac:chgData name="Ryan Ball" userId="830810a2-99c8-4bda-9a59-710d6ba1884d" providerId="ADAL" clId="{E72E4581-E0FB-4FE2-B117-E626BC56A7E1}" dt="2026-01-28T17:00:13.482" v="176" actId="1076"/>
          <ac:picMkLst>
            <pc:docMk/>
            <pc:sldMk cId="2757607151" sldId="1675"/>
            <ac:picMk id="3" creationId="{DB42AD89-A63F-8270-C3C8-36BEC50A1182}"/>
          </ac:picMkLst>
        </pc:picChg>
      </pc:sldChg>
      <pc:sldChg chg="modSp mod">
        <pc:chgData name="Ryan Ball" userId="830810a2-99c8-4bda-9a59-710d6ba1884d" providerId="ADAL" clId="{E72E4581-E0FB-4FE2-B117-E626BC56A7E1}" dt="2026-02-06T14:38:34.050" v="22389" actId="207"/>
        <pc:sldMkLst>
          <pc:docMk/>
          <pc:sldMk cId="1190641160" sldId="1676"/>
        </pc:sldMkLst>
        <pc:graphicFrameChg chg="mod modGraphic">
          <ac:chgData name="Ryan Ball" userId="830810a2-99c8-4bda-9a59-710d6ba1884d" providerId="ADAL" clId="{E72E4581-E0FB-4FE2-B117-E626BC56A7E1}" dt="2026-02-06T14:38:34.050" v="22389" actId="207"/>
          <ac:graphicFrameMkLst>
            <pc:docMk/>
            <pc:sldMk cId="1190641160" sldId="1676"/>
            <ac:graphicFrameMk id="2" creationId="{063BA693-4E4D-1966-6F78-E1DA8AD4B01F}"/>
          </ac:graphicFrameMkLst>
        </pc:graphicFrameChg>
      </pc:sldChg>
      <pc:sldChg chg="addSp delSp modSp mod delAnim modAnim">
        <pc:chgData name="Ryan Ball" userId="830810a2-99c8-4bda-9a59-710d6ba1884d" providerId="ADAL" clId="{E72E4581-E0FB-4FE2-B117-E626BC56A7E1}" dt="2026-01-28T17:00:52.209" v="180" actId="1076"/>
        <pc:sldMkLst>
          <pc:docMk/>
          <pc:sldMk cId="4235034294" sldId="1678"/>
        </pc:sldMkLst>
        <pc:picChg chg="add mod">
          <ac:chgData name="Ryan Ball" userId="830810a2-99c8-4bda-9a59-710d6ba1884d" providerId="ADAL" clId="{E72E4581-E0FB-4FE2-B117-E626BC56A7E1}" dt="2026-01-28T17:00:52.209" v="180" actId="1076"/>
          <ac:picMkLst>
            <pc:docMk/>
            <pc:sldMk cId="4235034294" sldId="1678"/>
            <ac:picMk id="3" creationId="{693F9DE2-11BC-3724-9201-31A355CFB174}"/>
          </ac:picMkLst>
        </pc:picChg>
      </pc:sldChg>
      <pc:sldChg chg="modSp mod">
        <pc:chgData name="Ryan Ball" userId="830810a2-99c8-4bda-9a59-710d6ba1884d" providerId="ADAL" clId="{E72E4581-E0FB-4FE2-B117-E626BC56A7E1}" dt="2026-02-16T10:15:07.675" v="33928" actId="14734"/>
        <pc:sldMkLst>
          <pc:docMk/>
          <pc:sldMk cId="1370652832" sldId="1679"/>
        </pc:sldMkLst>
        <pc:graphicFrameChg chg="mod modGraphic">
          <ac:chgData name="Ryan Ball" userId="830810a2-99c8-4bda-9a59-710d6ba1884d" providerId="ADAL" clId="{E72E4581-E0FB-4FE2-B117-E626BC56A7E1}" dt="2026-02-16T10:15:07.675" v="33928" actId="14734"/>
          <ac:graphicFrameMkLst>
            <pc:docMk/>
            <pc:sldMk cId="1370652832" sldId="1679"/>
            <ac:graphicFrameMk id="4" creationId="{6A900EBF-4C67-AD3E-42C8-7EF0E7931D2A}"/>
          </ac:graphicFrameMkLst>
        </pc:graphicFrameChg>
      </pc:sldChg>
      <pc:sldChg chg="addSp delSp modSp mod">
        <pc:chgData name="Ryan Ball" userId="830810a2-99c8-4bda-9a59-710d6ba1884d" providerId="ADAL" clId="{E72E4581-E0FB-4FE2-B117-E626BC56A7E1}" dt="2026-02-16T09:43:34.812" v="33518" actId="14734"/>
        <pc:sldMkLst>
          <pc:docMk/>
          <pc:sldMk cId="1161093681" sldId="1682"/>
        </pc:sldMkLst>
        <pc:spChg chg="mod">
          <ac:chgData name="Ryan Ball" userId="830810a2-99c8-4bda-9a59-710d6ba1884d" providerId="ADAL" clId="{E72E4581-E0FB-4FE2-B117-E626BC56A7E1}" dt="2026-02-13T16:18:07.214" v="30920" actId="14100"/>
          <ac:spMkLst>
            <pc:docMk/>
            <pc:sldMk cId="1161093681" sldId="1682"/>
            <ac:spMk id="9" creationId="{9DFE83B7-3405-0CF6-8DBD-AB2429D722C5}"/>
          </ac:spMkLst>
        </pc:spChg>
        <pc:graphicFrameChg chg="mod modGraphic">
          <ac:chgData name="Ryan Ball" userId="830810a2-99c8-4bda-9a59-710d6ba1884d" providerId="ADAL" clId="{E72E4581-E0FB-4FE2-B117-E626BC56A7E1}" dt="2026-02-16T09:43:34.812" v="33518" actId="14734"/>
          <ac:graphicFrameMkLst>
            <pc:docMk/>
            <pc:sldMk cId="1161093681" sldId="1682"/>
            <ac:graphicFrameMk id="3" creationId="{84CB8A96-0E4F-9A70-0927-54658694A242}"/>
          </ac:graphicFrameMkLst>
        </pc:graphicFrameChg>
      </pc:sldChg>
      <pc:sldChg chg="addSp modSp mod">
        <pc:chgData name="Ryan Ball" userId="830810a2-99c8-4bda-9a59-710d6ba1884d" providerId="ADAL" clId="{E72E4581-E0FB-4FE2-B117-E626BC56A7E1}" dt="2026-02-16T10:07:59.200" v="33917" actId="1076"/>
        <pc:sldMkLst>
          <pc:docMk/>
          <pc:sldMk cId="202202115" sldId="1683"/>
        </pc:sldMkLst>
        <pc:spChg chg="mod">
          <ac:chgData name="Ryan Ball" userId="830810a2-99c8-4bda-9a59-710d6ba1884d" providerId="ADAL" clId="{E72E4581-E0FB-4FE2-B117-E626BC56A7E1}" dt="2026-02-13T16:24:31.007" v="32006" actId="207"/>
          <ac:spMkLst>
            <pc:docMk/>
            <pc:sldMk cId="202202115" sldId="1683"/>
            <ac:spMk id="9" creationId="{9DFE83B7-3405-0CF6-8DBD-AB2429D722C5}"/>
          </ac:spMkLst>
        </pc:spChg>
        <pc:graphicFrameChg chg="mod modGraphic">
          <ac:chgData name="Ryan Ball" userId="830810a2-99c8-4bda-9a59-710d6ba1884d" providerId="ADAL" clId="{E72E4581-E0FB-4FE2-B117-E626BC56A7E1}" dt="2026-02-16T10:07:55.544" v="33916" actId="14734"/>
          <ac:graphicFrameMkLst>
            <pc:docMk/>
            <pc:sldMk cId="202202115" sldId="1683"/>
            <ac:graphicFrameMk id="6" creationId="{83E23AF1-4B05-404B-757A-D7DC1B2F7169}"/>
          </ac:graphicFrameMkLst>
        </pc:graphicFrameChg>
        <pc:picChg chg="add mod">
          <ac:chgData name="Ryan Ball" userId="830810a2-99c8-4bda-9a59-710d6ba1884d" providerId="ADAL" clId="{E72E4581-E0FB-4FE2-B117-E626BC56A7E1}" dt="2026-02-16T10:07:59.200" v="33917" actId="1076"/>
          <ac:picMkLst>
            <pc:docMk/>
            <pc:sldMk cId="202202115" sldId="1683"/>
            <ac:picMk id="4" creationId="{67B095C8-EB55-FB9E-7D32-46681B8620DD}"/>
          </ac:picMkLst>
        </pc:picChg>
      </pc:sldChg>
      <pc:sldChg chg="addSp delSp modSp add">
        <pc:chgData name="Ryan Ball" userId="830810a2-99c8-4bda-9a59-710d6ba1884d" providerId="ADAL" clId="{E72E4581-E0FB-4FE2-B117-E626BC56A7E1}" dt="2026-02-16T10:14:23.587" v="33926"/>
        <pc:sldMkLst>
          <pc:docMk/>
          <pc:sldMk cId="512995150" sldId="1686"/>
        </pc:sldMkLst>
        <pc:picChg chg="add mod">
          <ac:chgData name="Ryan Ball" userId="830810a2-99c8-4bda-9a59-710d6ba1884d" providerId="ADAL" clId="{E72E4581-E0FB-4FE2-B117-E626BC56A7E1}" dt="2026-02-16T10:14:23.587" v="33926"/>
          <ac:picMkLst>
            <pc:docMk/>
            <pc:sldMk cId="512995150" sldId="1686"/>
            <ac:picMk id="3" creationId="{622EA943-7831-A500-A458-8FE6DF572EE4}"/>
          </ac:picMkLst>
        </pc:picChg>
      </pc:sldChg>
      <pc:sldChg chg="addSp delSp modSp mod">
        <pc:chgData name="Ryan Ball" userId="830810a2-99c8-4bda-9a59-710d6ba1884d" providerId="ADAL" clId="{E72E4581-E0FB-4FE2-B117-E626BC56A7E1}" dt="2026-02-06T13:52:38.373" v="19762" actId="1076"/>
        <pc:sldMkLst>
          <pc:docMk/>
          <pc:sldMk cId="141331121" sldId="1687"/>
        </pc:sldMkLst>
        <pc:spChg chg="add mod">
          <ac:chgData name="Ryan Ball" userId="830810a2-99c8-4bda-9a59-710d6ba1884d" providerId="ADAL" clId="{E72E4581-E0FB-4FE2-B117-E626BC56A7E1}" dt="2026-02-06T13:52:27.403" v="19760"/>
          <ac:spMkLst>
            <pc:docMk/>
            <pc:sldMk cId="141331121" sldId="1687"/>
            <ac:spMk id="4" creationId="{24CFA6CA-39BE-BFAA-679F-72394D4C8241}"/>
          </ac:spMkLst>
        </pc:spChg>
        <pc:spChg chg="add mod">
          <ac:chgData name="Ryan Ball" userId="830810a2-99c8-4bda-9a59-710d6ba1884d" providerId="ADAL" clId="{E72E4581-E0FB-4FE2-B117-E626BC56A7E1}" dt="2026-02-06T13:52:38.373" v="19762" actId="1076"/>
          <ac:spMkLst>
            <pc:docMk/>
            <pc:sldMk cId="141331121" sldId="1687"/>
            <ac:spMk id="9" creationId="{8ACC37EC-F7C7-E059-53B4-B77FC7B11510}"/>
          </ac:spMkLst>
        </pc:spChg>
        <pc:spChg chg="add mod">
          <ac:chgData name="Ryan Ball" userId="830810a2-99c8-4bda-9a59-710d6ba1884d" providerId="ADAL" clId="{E72E4581-E0FB-4FE2-B117-E626BC56A7E1}" dt="2026-02-06T13:52:38.373" v="19762" actId="1076"/>
          <ac:spMkLst>
            <pc:docMk/>
            <pc:sldMk cId="141331121" sldId="1687"/>
            <ac:spMk id="10" creationId="{E5FE494E-BDEB-00DB-7631-23277F4454FB}"/>
          </ac:spMkLst>
        </pc:spChg>
        <pc:graphicFrameChg chg="mod modGraphic">
          <ac:chgData name="Ryan Ball" userId="830810a2-99c8-4bda-9a59-710d6ba1884d" providerId="ADAL" clId="{E72E4581-E0FB-4FE2-B117-E626BC56A7E1}" dt="2026-02-06T13:52:31.931" v="19761" actId="1076"/>
          <ac:graphicFrameMkLst>
            <pc:docMk/>
            <pc:sldMk cId="141331121" sldId="1687"/>
            <ac:graphicFrameMk id="5" creationId="{17F61404-E3F0-435D-D898-702A4D559718}"/>
          </ac:graphicFrameMkLst>
        </pc:graphicFrameChg>
        <pc:picChg chg="add mod">
          <ac:chgData name="Ryan Ball" userId="830810a2-99c8-4bda-9a59-710d6ba1884d" providerId="ADAL" clId="{E72E4581-E0FB-4FE2-B117-E626BC56A7E1}" dt="2026-02-06T13:52:38.373" v="19762" actId="1076"/>
          <ac:picMkLst>
            <pc:docMk/>
            <pc:sldMk cId="141331121" sldId="1687"/>
            <ac:picMk id="6" creationId="{360C1720-4825-C796-72B3-676384E98EBE}"/>
          </ac:picMkLst>
        </pc:picChg>
        <pc:picChg chg="add mod">
          <ac:chgData name="Ryan Ball" userId="830810a2-99c8-4bda-9a59-710d6ba1884d" providerId="ADAL" clId="{E72E4581-E0FB-4FE2-B117-E626BC56A7E1}" dt="2026-02-06T13:52:38.373" v="19762" actId="1076"/>
          <ac:picMkLst>
            <pc:docMk/>
            <pc:sldMk cId="141331121" sldId="1687"/>
            <ac:picMk id="8" creationId="{A4A6AE4E-C404-A4F6-B437-7A4536854874}"/>
          </ac:picMkLst>
        </pc:picChg>
      </pc:sldChg>
      <pc:sldChg chg="addSp delSp modSp mod">
        <pc:chgData name="Ryan Ball" userId="830810a2-99c8-4bda-9a59-710d6ba1884d" providerId="ADAL" clId="{E72E4581-E0FB-4FE2-B117-E626BC56A7E1}" dt="2026-02-13T15:21:12.939" v="29294" actId="113"/>
        <pc:sldMkLst>
          <pc:docMk/>
          <pc:sldMk cId="1662155388" sldId="1689"/>
        </pc:sldMkLst>
        <pc:spChg chg="add mod">
          <ac:chgData name="Ryan Ball" userId="830810a2-99c8-4bda-9a59-710d6ba1884d" providerId="ADAL" clId="{E72E4581-E0FB-4FE2-B117-E626BC56A7E1}" dt="2026-02-06T13:52:50.513" v="19763"/>
          <ac:spMkLst>
            <pc:docMk/>
            <pc:sldMk cId="1662155388" sldId="1689"/>
            <ac:spMk id="6" creationId="{4C8D70E0-EA37-E998-9996-24CA82DC6033}"/>
          </ac:spMkLst>
        </pc:spChg>
        <pc:graphicFrameChg chg="mod modGraphic">
          <ac:chgData name="Ryan Ball" userId="830810a2-99c8-4bda-9a59-710d6ba1884d" providerId="ADAL" clId="{E72E4581-E0FB-4FE2-B117-E626BC56A7E1}" dt="2026-02-13T15:21:12.939" v="29294" actId="113"/>
          <ac:graphicFrameMkLst>
            <pc:docMk/>
            <pc:sldMk cId="1662155388" sldId="1689"/>
            <ac:graphicFrameMk id="3" creationId="{1A85E26C-F41A-D395-32F4-54FF4D699D15}"/>
          </ac:graphicFrameMkLst>
        </pc:graphicFrameChg>
      </pc:sldChg>
      <pc:sldChg chg="addSp delSp modSp mod modCm">
        <pc:chgData name="Ryan Ball" userId="830810a2-99c8-4bda-9a59-710d6ba1884d" providerId="ADAL" clId="{E72E4581-E0FB-4FE2-B117-E626BC56A7E1}" dt="2026-02-23T09:49:11.565" v="34239" actId="478"/>
        <pc:sldMkLst>
          <pc:docMk/>
          <pc:sldMk cId="3874148754" sldId="1692"/>
        </pc:sldMkLst>
        <pc:spChg chg="add mod">
          <ac:chgData name="Ryan Ball" userId="830810a2-99c8-4bda-9a59-710d6ba1884d" providerId="ADAL" clId="{E72E4581-E0FB-4FE2-B117-E626BC56A7E1}" dt="2026-02-06T13:53:03.818" v="19765"/>
          <ac:spMkLst>
            <pc:docMk/>
            <pc:sldMk cId="3874148754" sldId="1692"/>
            <ac:spMk id="5" creationId="{7FAAE6AE-5BBC-6C0D-67DF-65622F97ACE1}"/>
          </ac:spMkLst>
        </pc:spChg>
        <pc:graphicFrameChg chg="mod modGraphic">
          <ac:chgData name="Ryan Ball" userId="830810a2-99c8-4bda-9a59-710d6ba1884d" providerId="ADAL" clId="{E72E4581-E0FB-4FE2-B117-E626BC56A7E1}" dt="2026-02-13T15:22:06.717" v="29297" actId="113"/>
          <ac:graphicFrameMkLst>
            <pc:docMk/>
            <pc:sldMk cId="3874148754" sldId="1692"/>
            <ac:graphicFrameMk id="3" creationId="{1A85E26C-F41A-D395-32F4-54FF4D699D15}"/>
          </ac:graphicFrameMkLst>
        </pc:graphicFrameChg>
        <pc:picChg chg="add mod">
          <ac:chgData name="Ryan Ball" userId="830810a2-99c8-4bda-9a59-710d6ba1884d" providerId="ADAL" clId="{E72E4581-E0FB-4FE2-B117-E626BC56A7E1}" dt="2026-02-06T09:41:02.895" v="13112" actId="1076"/>
          <ac:picMkLst>
            <pc:docMk/>
            <pc:sldMk cId="3874148754" sldId="1692"/>
            <ac:picMk id="6" creationId="{62501EC8-BA25-01CA-3743-98437128FA57}"/>
          </ac:picMkLst>
        </pc:picChg>
        <pc:picChg chg="add mod">
          <ac:chgData name="Ryan Ball" userId="830810a2-99c8-4bda-9a59-710d6ba1884d" providerId="ADAL" clId="{E72E4581-E0FB-4FE2-B117-E626BC56A7E1}" dt="2026-02-06T09:41:45.208" v="13117" actId="1076"/>
          <ac:picMkLst>
            <pc:docMk/>
            <pc:sldMk cId="3874148754" sldId="1692"/>
            <ac:picMk id="8" creationId="{19A19D9C-CC9B-4041-E902-E2EC090E93F8}"/>
          </ac:picMkLst>
        </pc:picChg>
        <pc:extLst>
          <p:ext xmlns:p="http://schemas.openxmlformats.org/presentationml/2006/main" uri="{D6D511B9-2390-475A-947B-AFAB55BFBCF1}">
            <pc226:cmChg xmlns:pc226="http://schemas.microsoft.com/office/powerpoint/2022/06/main/command" chg="mod">
              <pc226:chgData name="Ryan Ball" userId="830810a2-99c8-4bda-9a59-710d6ba1884d" providerId="ADAL" clId="{E72E4581-E0FB-4FE2-B117-E626BC56A7E1}" dt="2026-02-06T09:40:59.574" v="13111" actId="20577"/>
              <pc2:cmMkLst xmlns:pc2="http://schemas.microsoft.com/office/powerpoint/2019/9/main/command">
                <pc:docMk/>
                <pc:sldMk cId="3874148754" sldId="1692"/>
                <pc2:cmMk id="{7877174C-DB72-4043-B0ED-81EACAC88AD8}"/>
              </pc2:cmMkLst>
            </pc226:cmChg>
          </p:ext>
        </pc:extLst>
      </pc:sldChg>
      <pc:sldChg chg="addSp delSp modSp mod">
        <pc:chgData name="Ryan Ball" userId="830810a2-99c8-4bda-9a59-710d6ba1884d" providerId="ADAL" clId="{E72E4581-E0FB-4FE2-B117-E626BC56A7E1}" dt="2026-02-11T13:45:48.797" v="29001" actId="14100"/>
        <pc:sldMkLst>
          <pc:docMk/>
          <pc:sldMk cId="2966164958" sldId="1694"/>
        </pc:sldMkLst>
        <pc:spChg chg="add mod">
          <ac:chgData name="Ryan Ball" userId="830810a2-99c8-4bda-9a59-710d6ba1884d" providerId="ADAL" clId="{E72E4581-E0FB-4FE2-B117-E626BC56A7E1}" dt="2026-02-06T13:53:16.235" v="19766"/>
          <ac:spMkLst>
            <pc:docMk/>
            <pc:sldMk cId="2966164958" sldId="1694"/>
            <ac:spMk id="5" creationId="{18FB1EF7-BF7C-92CA-E4F9-BCFDB9BD1D54}"/>
          </ac:spMkLst>
        </pc:spChg>
        <pc:graphicFrameChg chg="mod modGraphic">
          <ac:chgData name="Ryan Ball" userId="830810a2-99c8-4bda-9a59-710d6ba1884d" providerId="ADAL" clId="{E72E4581-E0FB-4FE2-B117-E626BC56A7E1}" dt="2026-02-11T13:45:48.797" v="29001" actId="14100"/>
          <ac:graphicFrameMkLst>
            <pc:docMk/>
            <pc:sldMk cId="2966164958" sldId="1694"/>
            <ac:graphicFrameMk id="3" creationId="{1A85E26C-F41A-D395-32F4-54FF4D699D15}"/>
          </ac:graphicFrameMkLst>
        </pc:graphicFrameChg>
      </pc:sldChg>
      <pc:sldChg chg="addSp delSp modSp mod modAnim modNotesTx">
        <pc:chgData name="Ryan Ball" userId="830810a2-99c8-4bda-9a59-710d6ba1884d" providerId="ADAL" clId="{E72E4581-E0FB-4FE2-B117-E626BC56A7E1}" dt="2026-02-13T15:24:16.164" v="29303" actId="21"/>
        <pc:sldMkLst>
          <pc:docMk/>
          <pc:sldMk cId="761069074" sldId="1695"/>
        </pc:sldMkLst>
        <pc:spChg chg="add mod">
          <ac:chgData name="Ryan Ball" userId="830810a2-99c8-4bda-9a59-710d6ba1884d" providerId="ADAL" clId="{E72E4581-E0FB-4FE2-B117-E626BC56A7E1}" dt="2026-02-06T13:53:28.115" v="19767"/>
          <ac:spMkLst>
            <pc:docMk/>
            <pc:sldMk cId="761069074" sldId="1695"/>
            <ac:spMk id="5" creationId="{7525DDCE-9CD1-1580-61A2-3B7CC08AC91B}"/>
          </ac:spMkLst>
        </pc:spChg>
        <pc:spChg chg="add mod">
          <ac:chgData name="Ryan Ball" userId="830810a2-99c8-4bda-9a59-710d6ba1884d" providerId="ADAL" clId="{E72E4581-E0FB-4FE2-B117-E626BC56A7E1}" dt="2026-02-09T15:47:20.489" v="26521" actId="20577"/>
          <ac:spMkLst>
            <pc:docMk/>
            <pc:sldMk cId="761069074" sldId="1695"/>
            <ac:spMk id="9" creationId="{7CC2E5FF-0174-330C-0E12-B155FCBDD8A3}"/>
          </ac:spMkLst>
        </pc:spChg>
        <pc:graphicFrameChg chg="mod modGraphic">
          <ac:chgData name="Ryan Ball" userId="830810a2-99c8-4bda-9a59-710d6ba1884d" providerId="ADAL" clId="{E72E4581-E0FB-4FE2-B117-E626BC56A7E1}" dt="2026-02-09T15:48:14.357" v="26580" actId="113"/>
          <ac:graphicFrameMkLst>
            <pc:docMk/>
            <pc:sldMk cId="761069074" sldId="1695"/>
            <ac:graphicFrameMk id="3" creationId="{1A85E26C-F41A-D395-32F4-54FF4D699D15}"/>
          </ac:graphicFrameMkLst>
        </pc:graphicFrameChg>
        <pc:picChg chg="add mod">
          <ac:chgData name="Ryan Ball" userId="830810a2-99c8-4bda-9a59-710d6ba1884d" providerId="ADAL" clId="{E72E4581-E0FB-4FE2-B117-E626BC56A7E1}" dt="2026-02-09T14:39:14.073" v="25244" actId="1076"/>
          <ac:picMkLst>
            <pc:docMk/>
            <pc:sldMk cId="761069074" sldId="1695"/>
            <ac:picMk id="7" creationId="{CDA0138B-FFCD-1DCE-D4A8-059FD2F8070C}"/>
          </ac:picMkLst>
        </pc:picChg>
      </pc:sldChg>
      <pc:sldChg chg="addSp delSp modSp mod">
        <pc:chgData name="Ryan Ball" userId="830810a2-99c8-4bda-9a59-710d6ba1884d" providerId="ADAL" clId="{E72E4581-E0FB-4FE2-B117-E626BC56A7E1}" dt="2026-02-05T10:46:27.058" v="4365" actId="207"/>
        <pc:sldMkLst>
          <pc:docMk/>
          <pc:sldMk cId="2670914760" sldId="1699"/>
        </pc:sldMkLst>
        <pc:spChg chg="mod">
          <ac:chgData name="Ryan Ball" userId="830810a2-99c8-4bda-9a59-710d6ba1884d" providerId="ADAL" clId="{E72E4581-E0FB-4FE2-B117-E626BC56A7E1}" dt="2026-02-05T10:46:27.058" v="4365" actId="207"/>
          <ac:spMkLst>
            <pc:docMk/>
            <pc:sldMk cId="2670914760" sldId="1699"/>
            <ac:spMk id="3" creationId="{5FC42C60-B951-E049-D5C4-FE7B287E34C8}"/>
          </ac:spMkLst>
        </pc:spChg>
        <pc:spChg chg="add mod">
          <ac:chgData name="Ryan Ball" userId="830810a2-99c8-4bda-9a59-710d6ba1884d" providerId="ADAL" clId="{E72E4581-E0FB-4FE2-B117-E626BC56A7E1}" dt="2026-02-04T09:16:39.574" v="248" actId="20577"/>
          <ac:spMkLst>
            <pc:docMk/>
            <pc:sldMk cId="2670914760" sldId="1699"/>
            <ac:spMk id="4" creationId="{6E59F53A-5AE7-4A69-DFD0-510AA793895C}"/>
          </ac:spMkLst>
        </pc:spChg>
        <pc:picChg chg="add mod">
          <ac:chgData name="Ryan Ball" userId="830810a2-99c8-4bda-9a59-710d6ba1884d" providerId="ADAL" clId="{E72E4581-E0FB-4FE2-B117-E626BC56A7E1}" dt="2026-02-04T09:17:07.874" v="250"/>
          <ac:picMkLst>
            <pc:docMk/>
            <pc:sldMk cId="2670914760" sldId="1699"/>
            <ac:picMk id="5" creationId="{91FC8C84-657C-4E18-065E-666A47D77897}"/>
          </ac:picMkLst>
        </pc:picChg>
      </pc:sldChg>
      <pc:sldChg chg="modSp mod">
        <pc:chgData name="Ryan Ball" userId="830810a2-99c8-4bda-9a59-710d6ba1884d" providerId="ADAL" clId="{E72E4581-E0FB-4FE2-B117-E626BC56A7E1}" dt="2026-02-06T13:18:59.053" v="18429" actId="6549"/>
        <pc:sldMkLst>
          <pc:docMk/>
          <pc:sldMk cId="3556041931" sldId="1700"/>
        </pc:sldMkLst>
        <pc:graphicFrameChg chg="modGraphic">
          <ac:chgData name="Ryan Ball" userId="830810a2-99c8-4bda-9a59-710d6ba1884d" providerId="ADAL" clId="{E72E4581-E0FB-4FE2-B117-E626BC56A7E1}" dt="2026-02-06T13:18:59.053" v="18429" actId="6549"/>
          <ac:graphicFrameMkLst>
            <pc:docMk/>
            <pc:sldMk cId="3556041931" sldId="1700"/>
            <ac:graphicFrameMk id="7" creationId="{85E5B5CD-E89D-2B6C-0446-A69CFF708264}"/>
          </ac:graphicFrameMkLst>
        </pc:graphicFrameChg>
      </pc:sldChg>
      <pc:sldChg chg="modSp mod ord">
        <pc:chgData name="Ryan Ball" userId="830810a2-99c8-4bda-9a59-710d6ba1884d" providerId="ADAL" clId="{E72E4581-E0FB-4FE2-B117-E626BC56A7E1}" dt="2026-02-06T13:02:00.976" v="17968" actId="207"/>
        <pc:sldMkLst>
          <pc:docMk/>
          <pc:sldMk cId="1947543321" sldId="1705"/>
        </pc:sldMkLst>
        <pc:spChg chg="mod">
          <ac:chgData name="Ryan Ball" userId="830810a2-99c8-4bda-9a59-710d6ba1884d" providerId="ADAL" clId="{E72E4581-E0FB-4FE2-B117-E626BC56A7E1}" dt="2026-02-06T13:00:55.417" v="17838"/>
          <ac:spMkLst>
            <pc:docMk/>
            <pc:sldMk cId="1947543321" sldId="1705"/>
            <ac:spMk id="6" creationId="{98D0DE46-5EF9-C699-8C20-489DC5ABCB66}"/>
          </ac:spMkLst>
        </pc:spChg>
        <pc:spChg chg="mod">
          <ac:chgData name="Ryan Ball" userId="830810a2-99c8-4bda-9a59-710d6ba1884d" providerId="ADAL" clId="{E72E4581-E0FB-4FE2-B117-E626BC56A7E1}" dt="2026-02-06T13:00:55.417" v="17838"/>
          <ac:spMkLst>
            <pc:docMk/>
            <pc:sldMk cId="1947543321" sldId="1705"/>
            <ac:spMk id="10" creationId="{477C45CA-740C-727B-8CE5-EF8554C3D5F7}"/>
          </ac:spMkLst>
        </pc:spChg>
        <pc:spChg chg="mod">
          <ac:chgData name="Ryan Ball" userId="830810a2-99c8-4bda-9a59-710d6ba1884d" providerId="ADAL" clId="{E72E4581-E0FB-4FE2-B117-E626BC56A7E1}" dt="2026-02-06T13:00:55.417" v="17838"/>
          <ac:spMkLst>
            <pc:docMk/>
            <pc:sldMk cId="1947543321" sldId="1705"/>
            <ac:spMk id="11" creationId="{0902C24C-E1C5-3F90-EB25-037AAA28E2C3}"/>
          </ac:spMkLst>
        </pc:spChg>
        <pc:spChg chg="mod">
          <ac:chgData name="Ryan Ball" userId="830810a2-99c8-4bda-9a59-710d6ba1884d" providerId="ADAL" clId="{E72E4581-E0FB-4FE2-B117-E626BC56A7E1}" dt="2026-02-06T13:00:55.417" v="17838"/>
          <ac:spMkLst>
            <pc:docMk/>
            <pc:sldMk cId="1947543321" sldId="1705"/>
            <ac:spMk id="12" creationId="{5B876322-EA8C-410F-911A-1EF2D435CE0B}"/>
          </ac:spMkLst>
        </pc:spChg>
        <pc:spChg chg="mod">
          <ac:chgData name="Ryan Ball" userId="830810a2-99c8-4bda-9a59-710d6ba1884d" providerId="ADAL" clId="{E72E4581-E0FB-4FE2-B117-E626BC56A7E1}" dt="2026-02-06T13:00:55.417" v="17838"/>
          <ac:spMkLst>
            <pc:docMk/>
            <pc:sldMk cId="1947543321" sldId="1705"/>
            <ac:spMk id="13" creationId="{4F998E2C-5777-208A-1795-04742D9D9991}"/>
          </ac:spMkLst>
        </pc:spChg>
        <pc:spChg chg="mod">
          <ac:chgData name="Ryan Ball" userId="830810a2-99c8-4bda-9a59-710d6ba1884d" providerId="ADAL" clId="{E72E4581-E0FB-4FE2-B117-E626BC56A7E1}" dt="2026-02-06T13:00:55.417" v="17838"/>
          <ac:spMkLst>
            <pc:docMk/>
            <pc:sldMk cId="1947543321" sldId="1705"/>
            <ac:spMk id="16" creationId="{39687583-B6B6-636F-E78A-C326C5A8F581}"/>
          </ac:spMkLst>
        </pc:spChg>
        <pc:spChg chg="mod">
          <ac:chgData name="Ryan Ball" userId="830810a2-99c8-4bda-9a59-710d6ba1884d" providerId="ADAL" clId="{E72E4581-E0FB-4FE2-B117-E626BC56A7E1}" dt="2026-02-06T13:00:55.417" v="17838"/>
          <ac:spMkLst>
            <pc:docMk/>
            <pc:sldMk cId="1947543321" sldId="1705"/>
            <ac:spMk id="17" creationId="{CDCE8180-493A-7926-EA12-63A244BC0970}"/>
          </ac:spMkLst>
        </pc:spChg>
        <pc:spChg chg="mod">
          <ac:chgData name="Ryan Ball" userId="830810a2-99c8-4bda-9a59-710d6ba1884d" providerId="ADAL" clId="{E72E4581-E0FB-4FE2-B117-E626BC56A7E1}" dt="2026-02-06T13:02:00.976" v="17968" actId="207"/>
          <ac:spMkLst>
            <pc:docMk/>
            <pc:sldMk cId="1947543321" sldId="1705"/>
            <ac:spMk id="22" creationId="{0881A098-D685-EE92-A4ED-C2640F44C3D0}"/>
          </ac:spMkLst>
        </pc:spChg>
        <pc:spChg chg="mod">
          <ac:chgData name="Ryan Ball" userId="830810a2-99c8-4bda-9a59-710d6ba1884d" providerId="ADAL" clId="{E72E4581-E0FB-4FE2-B117-E626BC56A7E1}" dt="2026-02-06T13:00:55.417" v="17838"/>
          <ac:spMkLst>
            <pc:docMk/>
            <pc:sldMk cId="1947543321" sldId="1705"/>
            <ac:spMk id="23" creationId="{FFFE6E3C-0ED4-3B71-EDD9-CFD5F70C9CA1}"/>
          </ac:spMkLst>
        </pc:spChg>
        <pc:spChg chg="mod">
          <ac:chgData name="Ryan Ball" userId="830810a2-99c8-4bda-9a59-710d6ba1884d" providerId="ADAL" clId="{E72E4581-E0FB-4FE2-B117-E626BC56A7E1}" dt="2026-02-06T13:01:14.989" v="17890" actId="20577"/>
          <ac:spMkLst>
            <pc:docMk/>
            <pc:sldMk cId="1947543321" sldId="1705"/>
            <ac:spMk id="24" creationId="{EA6FFBEF-6749-86DD-076D-605634D937D7}"/>
          </ac:spMkLst>
        </pc:spChg>
      </pc:sldChg>
      <pc:sldChg chg="addSp modSp add mod ord">
        <pc:chgData name="Ryan Ball" userId="830810a2-99c8-4bda-9a59-710d6ba1884d" providerId="ADAL" clId="{E72E4581-E0FB-4FE2-B117-E626BC56A7E1}" dt="2026-02-13T15:38:19.988" v="29572" actId="20577"/>
        <pc:sldMkLst>
          <pc:docMk/>
          <pc:sldMk cId="2391398048" sldId="1707"/>
        </pc:sldMkLst>
        <pc:spChg chg="add mod">
          <ac:chgData name="Ryan Ball" userId="830810a2-99c8-4bda-9a59-710d6ba1884d" providerId="ADAL" clId="{E72E4581-E0FB-4FE2-B117-E626BC56A7E1}" dt="2026-02-06T13:53:02.387" v="19764"/>
          <ac:spMkLst>
            <pc:docMk/>
            <pc:sldMk cId="2391398048" sldId="1707"/>
            <ac:spMk id="5" creationId="{1B8B0280-C364-95DF-C4FF-B88DFAF8AD75}"/>
          </ac:spMkLst>
        </pc:spChg>
        <pc:graphicFrameChg chg="mod modGraphic">
          <ac:chgData name="Ryan Ball" userId="830810a2-99c8-4bda-9a59-710d6ba1884d" providerId="ADAL" clId="{E72E4581-E0FB-4FE2-B117-E626BC56A7E1}" dt="2026-02-13T15:38:19.988" v="29572" actId="20577"/>
          <ac:graphicFrameMkLst>
            <pc:docMk/>
            <pc:sldMk cId="2391398048" sldId="1707"/>
            <ac:graphicFrameMk id="3" creationId="{2A8A84DF-7C24-C227-1CBD-5CACADB162A5}"/>
          </ac:graphicFrameMkLst>
        </pc:graphicFrameChg>
      </pc:sldChg>
      <pc:sldChg chg="addSp delSp modSp add mod modNotesTx">
        <pc:chgData name="Ryan Ball" userId="830810a2-99c8-4bda-9a59-710d6ba1884d" providerId="ADAL" clId="{E72E4581-E0FB-4FE2-B117-E626BC56A7E1}" dt="2026-02-13T15:54:54.558" v="30796" actId="113"/>
        <pc:sldMkLst>
          <pc:docMk/>
          <pc:sldMk cId="2267525156" sldId="1709"/>
        </pc:sldMkLst>
        <pc:spChg chg="add mod">
          <ac:chgData name="Ryan Ball" userId="830810a2-99c8-4bda-9a59-710d6ba1884d" providerId="ADAL" clId="{E72E4581-E0FB-4FE2-B117-E626BC56A7E1}" dt="2026-02-13T15:52:30.482" v="30531" actId="1076"/>
          <ac:spMkLst>
            <pc:docMk/>
            <pc:sldMk cId="2267525156" sldId="1709"/>
            <ac:spMk id="4" creationId="{0185BEA6-9E07-1918-5C99-264774019696}"/>
          </ac:spMkLst>
        </pc:spChg>
        <pc:spChg chg="add mod">
          <ac:chgData name="Ryan Ball" userId="830810a2-99c8-4bda-9a59-710d6ba1884d" providerId="ADAL" clId="{E72E4581-E0FB-4FE2-B117-E626BC56A7E1}" dt="2026-02-13T15:54:19.234" v="30750" actId="113"/>
          <ac:spMkLst>
            <pc:docMk/>
            <pc:sldMk cId="2267525156" sldId="1709"/>
            <ac:spMk id="5" creationId="{602A71F0-1BDF-8010-C42F-B9659E083A7C}"/>
          </ac:spMkLst>
        </pc:spChg>
        <pc:spChg chg="add mod">
          <ac:chgData name="Ryan Ball" userId="830810a2-99c8-4bda-9a59-710d6ba1884d" providerId="ADAL" clId="{E72E4581-E0FB-4FE2-B117-E626BC56A7E1}" dt="2026-02-13T15:54:54.558" v="30796" actId="113"/>
          <ac:spMkLst>
            <pc:docMk/>
            <pc:sldMk cId="2267525156" sldId="1709"/>
            <ac:spMk id="7" creationId="{BDFDB7BE-829A-1D24-5346-36F917A6564B}"/>
          </ac:spMkLst>
        </pc:spChg>
      </pc:sldChg>
      <pc:sldChg chg="addSp modSp add mod">
        <pc:chgData name="Ryan Ball" userId="830810a2-99c8-4bda-9a59-710d6ba1884d" providerId="ADAL" clId="{E72E4581-E0FB-4FE2-B117-E626BC56A7E1}" dt="2026-02-09T16:01:57.713" v="27784" actId="113"/>
        <pc:sldMkLst>
          <pc:docMk/>
          <pc:sldMk cId="3312227516" sldId="1713"/>
        </pc:sldMkLst>
        <pc:spChg chg="add mod">
          <ac:chgData name="Ryan Ball" userId="830810a2-99c8-4bda-9a59-710d6ba1884d" providerId="ADAL" clId="{E72E4581-E0FB-4FE2-B117-E626BC56A7E1}" dt="2026-02-06T13:53:29.615" v="19768"/>
          <ac:spMkLst>
            <pc:docMk/>
            <pc:sldMk cId="3312227516" sldId="1713"/>
            <ac:spMk id="5" creationId="{461DC466-C2C8-9743-F166-9D638EE932C6}"/>
          </ac:spMkLst>
        </pc:spChg>
        <pc:graphicFrameChg chg="mod modGraphic">
          <ac:chgData name="Ryan Ball" userId="830810a2-99c8-4bda-9a59-710d6ba1884d" providerId="ADAL" clId="{E72E4581-E0FB-4FE2-B117-E626BC56A7E1}" dt="2026-02-09T16:01:57.713" v="27784" actId="113"/>
          <ac:graphicFrameMkLst>
            <pc:docMk/>
            <pc:sldMk cId="3312227516" sldId="1713"/>
            <ac:graphicFrameMk id="3" creationId="{9853A83E-B78C-3F9B-E84A-44F12C5A6B9B}"/>
          </ac:graphicFrameMkLst>
        </pc:graphicFrameChg>
      </pc:sldChg>
      <pc:sldChg chg="addSp delSp modSp add mod setBg modNotesTx">
        <pc:chgData name="Ryan Ball" userId="830810a2-99c8-4bda-9a59-710d6ba1884d" providerId="ADAL" clId="{E72E4581-E0FB-4FE2-B117-E626BC56A7E1}" dt="2026-02-05T15:42:09.266" v="8970" actId="2085"/>
        <pc:sldMkLst>
          <pc:docMk/>
          <pc:sldMk cId="1789472114" sldId="1715"/>
        </pc:sldMkLst>
        <pc:spChg chg="add mod ord">
          <ac:chgData name="Ryan Ball" userId="830810a2-99c8-4bda-9a59-710d6ba1884d" providerId="ADAL" clId="{E72E4581-E0FB-4FE2-B117-E626BC56A7E1}" dt="2026-02-05T15:42:09.266" v="8970" actId="2085"/>
          <ac:spMkLst>
            <pc:docMk/>
            <pc:sldMk cId="1789472114" sldId="1715"/>
            <ac:spMk id="25" creationId="{BE5D34F5-966A-474B-4D59-3CEAC3EBFD4E}"/>
          </ac:spMkLst>
        </pc:spChg>
        <pc:picChg chg="add mod">
          <ac:chgData name="Ryan Ball" userId="830810a2-99c8-4bda-9a59-710d6ba1884d" providerId="ADAL" clId="{E72E4581-E0FB-4FE2-B117-E626BC56A7E1}" dt="2026-02-05T15:39:52.105" v="8730" actId="1076"/>
          <ac:picMkLst>
            <pc:docMk/>
            <pc:sldMk cId="1789472114" sldId="1715"/>
            <ac:picMk id="22" creationId="{74A720A2-E0F0-FA90-7E3C-167B0AF89A9B}"/>
          </ac:picMkLst>
        </pc:picChg>
      </pc:sldChg>
      <pc:sldChg chg="addSp delSp modSp add mod modClrScheme chgLayout">
        <pc:chgData name="Ryan Ball" userId="830810a2-99c8-4bda-9a59-710d6ba1884d" providerId="ADAL" clId="{E72E4581-E0FB-4FE2-B117-E626BC56A7E1}" dt="2026-02-05T16:16:53.980" v="9903" actId="207"/>
        <pc:sldMkLst>
          <pc:docMk/>
          <pc:sldMk cId="3078168060" sldId="1717"/>
        </pc:sldMkLst>
        <pc:spChg chg="add mod">
          <ac:chgData name="Ryan Ball" userId="830810a2-99c8-4bda-9a59-710d6ba1884d" providerId="ADAL" clId="{E72E4581-E0FB-4FE2-B117-E626BC56A7E1}" dt="2026-02-05T16:12:08.418" v="9660" actId="1076"/>
          <ac:spMkLst>
            <pc:docMk/>
            <pc:sldMk cId="3078168060" sldId="1717"/>
            <ac:spMk id="21" creationId="{B76141ED-90E8-7A71-3303-E3FB4F4461D9}"/>
          </ac:spMkLst>
        </pc:spChg>
        <pc:spChg chg="add mod">
          <ac:chgData name="Ryan Ball" userId="830810a2-99c8-4bda-9a59-710d6ba1884d" providerId="ADAL" clId="{E72E4581-E0FB-4FE2-B117-E626BC56A7E1}" dt="2026-02-05T16:12:23.743" v="9664" actId="1076"/>
          <ac:spMkLst>
            <pc:docMk/>
            <pc:sldMk cId="3078168060" sldId="1717"/>
            <ac:spMk id="22" creationId="{36BC9D7D-9222-1D43-4DD3-2BE56169D163}"/>
          </ac:spMkLst>
        </pc:spChg>
        <pc:spChg chg="add mod">
          <ac:chgData name="Ryan Ball" userId="830810a2-99c8-4bda-9a59-710d6ba1884d" providerId="ADAL" clId="{E72E4581-E0FB-4FE2-B117-E626BC56A7E1}" dt="2026-02-05T16:12:27.629" v="9665" actId="1076"/>
          <ac:spMkLst>
            <pc:docMk/>
            <pc:sldMk cId="3078168060" sldId="1717"/>
            <ac:spMk id="23" creationId="{E085D804-3754-CCCE-5A0C-B100FB3E94E9}"/>
          </ac:spMkLst>
        </pc:spChg>
        <pc:spChg chg="add mod">
          <ac:chgData name="Ryan Ball" userId="830810a2-99c8-4bda-9a59-710d6ba1884d" providerId="ADAL" clId="{E72E4581-E0FB-4FE2-B117-E626BC56A7E1}" dt="2026-02-05T16:12:18.025" v="9663" actId="1076"/>
          <ac:spMkLst>
            <pc:docMk/>
            <pc:sldMk cId="3078168060" sldId="1717"/>
            <ac:spMk id="24" creationId="{54FBF6D8-57BB-CB8E-1E47-FE961263895F}"/>
          </ac:spMkLst>
        </pc:spChg>
        <pc:spChg chg="add mod">
          <ac:chgData name="Ryan Ball" userId="830810a2-99c8-4bda-9a59-710d6ba1884d" providerId="ADAL" clId="{E72E4581-E0FB-4FE2-B117-E626BC56A7E1}" dt="2026-02-05T16:12:30.321" v="9666" actId="1076"/>
          <ac:spMkLst>
            <pc:docMk/>
            <pc:sldMk cId="3078168060" sldId="1717"/>
            <ac:spMk id="25" creationId="{7EF3DA13-6113-F796-DEE5-43BF76AB2EA9}"/>
          </ac:spMkLst>
        </pc:spChg>
        <pc:spChg chg="add mod">
          <ac:chgData name="Ryan Ball" userId="830810a2-99c8-4bda-9a59-710d6ba1884d" providerId="ADAL" clId="{E72E4581-E0FB-4FE2-B117-E626BC56A7E1}" dt="2026-02-05T16:12:32.505" v="9667" actId="1076"/>
          <ac:spMkLst>
            <pc:docMk/>
            <pc:sldMk cId="3078168060" sldId="1717"/>
            <ac:spMk id="26" creationId="{E7EAA559-8DC8-2D65-C0CA-6486CA2B2032}"/>
          </ac:spMkLst>
        </pc:spChg>
        <pc:spChg chg="add mod">
          <ac:chgData name="Ryan Ball" userId="830810a2-99c8-4bda-9a59-710d6ba1884d" providerId="ADAL" clId="{E72E4581-E0FB-4FE2-B117-E626BC56A7E1}" dt="2026-02-05T16:16:53.980" v="9903" actId="207"/>
          <ac:spMkLst>
            <pc:docMk/>
            <pc:sldMk cId="3078168060" sldId="1717"/>
            <ac:spMk id="44" creationId="{A54AE0B1-DCCA-5172-FA3E-D03A99BDC3FD}"/>
          </ac:spMkLst>
        </pc:spChg>
        <pc:picChg chg="add mod">
          <ac:chgData name="Ryan Ball" userId="830810a2-99c8-4bda-9a59-710d6ba1884d" providerId="ADAL" clId="{E72E4581-E0FB-4FE2-B117-E626BC56A7E1}" dt="2026-02-05T16:11:51.491" v="9655" actId="1076"/>
          <ac:picMkLst>
            <pc:docMk/>
            <pc:sldMk cId="3078168060" sldId="1717"/>
            <ac:picMk id="18" creationId="{06A025F2-3A88-CF8E-1D15-C4A262CA6AAB}"/>
          </ac:picMkLst>
        </pc:picChg>
        <pc:picChg chg="add mod">
          <ac:chgData name="Ryan Ball" userId="830810a2-99c8-4bda-9a59-710d6ba1884d" providerId="ADAL" clId="{E72E4581-E0FB-4FE2-B117-E626BC56A7E1}" dt="2026-02-05T16:11:53.221" v="9656" actId="1076"/>
          <ac:picMkLst>
            <pc:docMk/>
            <pc:sldMk cId="3078168060" sldId="1717"/>
            <ac:picMk id="20" creationId="{034BFD04-EA99-9B0E-1CD2-AA02ABA6154A}"/>
          </ac:picMkLst>
        </pc:picChg>
        <pc:cxnChg chg="add mod">
          <ac:chgData name="Ryan Ball" userId="830810a2-99c8-4bda-9a59-710d6ba1884d" providerId="ADAL" clId="{E72E4581-E0FB-4FE2-B117-E626BC56A7E1}" dt="2026-02-05T16:13:16.024" v="9679" actId="14100"/>
          <ac:cxnSpMkLst>
            <pc:docMk/>
            <pc:sldMk cId="3078168060" sldId="1717"/>
            <ac:cxnSpMk id="28" creationId="{3FC0967F-1F4D-5770-61FF-4B61CDB42E9E}"/>
          </ac:cxnSpMkLst>
        </pc:cxnChg>
        <pc:cxnChg chg="add mod">
          <ac:chgData name="Ryan Ball" userId="830810a2-99c8-4bda-9a59-710d6ba1884d" providerId="ADAL" clId="{E72E4581-E0FB-4FE2-B117-E626BC56A7E1}" dt="2026-02-05T16:13:06.521" v="9675" actId="14100"/>
          <ac:cxnSpMkLst>
            <pc:docMk/>
            <pc:sldMk cId="3078168060" sldId="1717"/>
            <ac:cxnSpMk id="31" creationId="{21AEFBDE-1D1F-5183-37B4-D47B22EC7D71}"/>
          </ac:cxnSpMkLst>
        </pc:cxnChg>
        <pc:cxnChg chg="add mod">
          <ac:chgData name="Ryan Ball" userId="830810a2-99c8-4bda-9a59-710d6ba1884d" providerId="ADAL" clId="{E72E4581-E0FB-4FE2-B117-E626BC56A7E1}" dt="2026-02-05T16:13:07.845" v="9676"/>
          <ac:cxnSpMkLst>
            <pc:docMk/>
            <pc:sldMk cId="3078168060" sldId="1717"/>
            <ac:cxnSpMk id="35" creationId="{80678B67-F21D-B192-82BA-296F93AD88A9}"/>
          </ac:cxnSpMkLst>
        </pc:cxnChg>
        <pc:cxnChg chg="add mod">
          <ac:chgData name="Ryan Ball" userId="830810a2-99c8-4bda-9a59-710d6ba1884d" providerId="ADAL" clId="{E72E4581-E0FB-4FE2-B117-E626BC56A7E1}" dt="2026-02-05T16:13:26.529" v="9682" actId="14100"/>
          <ac:cxnSpMkLst>
            <pc:docMk/>
            <pc:sldMk cId="3078168060" sldId="1717"/>
            <ac:cxnSpMk id="38" creationId="{0470BD53-6EA8-D883-2312-2CC49429F8A3}"/>
          </ac:cxnSpMkLst>
        </pc:cxnChg>
        <pc:cxnChg chg="add mod">
          <ac:chgData name="Ryan Ball" userId="830810a2-99c8-4bda-9a59-710d6ba1884d" providerId="ADAL" clId="{E72E4581-E0FB-4FE2-B117-E626BC56A7E1}" dt="2026-02-05T16:13:33.156" v="9685" actId="14100"/>
          <ac:cxnSpMkLst>
            <pc:docMk/>
            <pc:sldMk cId="3078168060" sldId="1717"/>
            <ac:cxnSpMk id="41" creationId="{9AFAD9F8-5B2E-9C6F-3DB4-B046DFF31B3A}"/>
          </ac:cxnSpMkLst>
        </pc:cxnChg>
      </pc:sldChg>
      <pc:sldChg chg="addSp delSp modSp add mod delAnim modAnim modNotesTx">
        <pc:chgData name="Ryan Ball" userId="830810a2-99c8-4bda-9a59-710d6ba1884d" providerId="ADAL" clId="{E72E4581-E0FB-4FE2-B117-E626BC56A7E1}" dt="2026-02-23T09:50:02.263" v="34358" actId="20577"/>
        <pc:sldMkLst>
          <pc:docMk/>
          <pc:sldMk cId="1831257604" sldId="1718"/>
        </pc:sldMkLst>
        <pc:spChg chg="add mod">
          <ac:chgData name="Ryan Ball" userId="830810a2-99c8-4bda-9a59-710d6ba1884d" providerId="ADAL" clId="{E72E4581-E0FB-4FE2-B117-E626BC56A7E1}" dt="2026-02-23T09:48:31.337" v="34176" actId="20577"/>
          <ac:spMkLst>
            <pc:docMk/>
            <pc:sldMk cId="1831257604" sldId="1718"/>
            <ac:spMk id="7" creationId="{44E00FC5-906A-A26C-583C-E239B4FE613F}"/>
          </ac:spMkLst>
        </pc:spChg>
        <pc:spChg chg="add mod">
          <ac:chgData name="Ryan Ball" userId="830810a2-99c8-4bda-9a59-710d6ba1884d" providerId="ADAL" clId="{E72E4581-E0FB-4FE2-B117-E626BC56A7E1}" dt="2026-02-23T09:49:19.508" v="34241" actId="1076"/>
          <ac:spMkLst>
            <pc:docMk/>
            <pc:sldMk cId="1831257604" sldId="1718"/>
            <ac:spMk id="8" creationId="{5DD54B47-12E1-0109-EEC2-2FE3D0891E83}"/>
          </ac:spMkLst>
        </pc:spChg>
        <pc:spChg chg="add mod">
          <ac:chgData name="Ryan Ball" userId="830810a2-99c8-4bda-9a59-710d6ba1884d" providerId="ADAL" clId="{E72E4581-E0FB-4FE2-B117-E626BC56A7E1}" dt="2026-02-23T09:45:59.915" v="34125" actId="20577"/>
          <ac:spMkLst>
            <pc:docMk/>
            <pc:sldMk cId="1831257604" sldId="1718"/>
            <ac:spMk id="9" creationId="{2EE3EAA9-714C-3196-AE6A-9D65C1A9BD85}"/>
          </ac:spMkLst>
        </pc:spChg>
        <pc:picChg chg="add mod modCrop">
          <ac:chgData name="Ryan Ball" userId="830810a2-99c8-4bda-9a59-710d6ba1884d" providerId="ADAL" clId="{E72E4581-E0FB-4FE2-B117-E626BC56A7E1}" dt="2026-02-23T09:47:38.913" v="34139" actId="1076"/>
          <ac:picMkLst>
            <pc:docMk/>
            <pc:sldMk cId="1831257604" sldId="1718"/>
            <ac:picMk id="3" creationId="{12479BE7-401D-6232-59F7-C71CC26B047C}"/>
          </ac:picMkLst>
        </pc:picChg>
        <pc:picChg chg="add mod">
          <ac:chgData name="Ryan Ball" userId="830810a2-99c8-4bda-9a59-710d6ba1884d" providerId="ADAL" clId="{E72E4581-E0FB-4FE2-B117-E626BC56A7E1}" dt="2026-02-23T09:49:28.555" v="34242" actId="1076"/>
          <ac:picMkLst>
            <pc:docMk/>
            <pc:sldMk cId="1831257604" sldId="1718"/>
            <ac:picMk id="6" creationId="{2D601226-87A7-1455-1270-6ED8008AC876}"/>
          </ac:picMkLst>
        </pc:picChg>
      </pc:sldChg>
      <pc:sldChg chg="addSp delSp modSp add mod">
        <pc:chgData name="Ryan Ball" userId="830810a2-99c8-4bda-9a59-710d6ba1884d" providerId="ADAL" clId="{E72E4581-E0FB-4FE2-B117-E626BC56A7E1}" dt="2026-02-11T11:47:21.833" v="28440" actId="1076"/>
        <pc:sldMkLst>
          <pc:docMk/>
          <pc:sldMk cId="25625422" sldId="1719"/>
        </pc:sldMkLst>
        <pc:picChg chg="add mod">
          <ac:chgData name="Ryan Ball" userId="830810a2-99c8-4bda-9a59-710d6ba1884d" providerId="ADAL" clId="{E72E4581-E0FB-4FE2-B117-E626BC56A7E1}" dt="2026-02-06T09:23:20.502" v="12350" actId="1076"/>
          <ac:picMkLst>
            <pc:docMk/>
            <pc:sldMk cId="25625422" sldId="1719"/>
            <ac:picMk id="3" creationId="{7C3EFF34-9F60-2600-567B-7945F92B5B66}"/>
          </ac:picMkLst>
        </pc:picChg>
        <pc:picChg chg="mod">
          <ac:chgData name="Ryan Ball" userId="830810a2-99c8-4bda-9a59-710d6ba1884d" providerId="ADAL" clId="{E72E4581-E0FB-4FE2-B117-E626BC56A7E1}" dt="2026-02-11T11:47:21.833" v="28440" actId="1076"/>
          <ac:picMkLst>
            <pc:docMk/>
            <pc:sldMk cId="25625422" sldId="1719"/>
            <ac:picMk id="4" creationId="{CF27DDF9-AEC9-0A0B-780C-CE7B15DCCA92}"/>
          </ac:picMkLst>
        </pc:picChg>
      </pc:sldChg>
      <pc:sldChg chg="add">
        <pc:chgData name="Ryan Ball" userId="830810a2-99c8-4bda-9a59-710d6ba1884d" providerId="ADAL" clId="{E72E4581-E0FB-4FE2-B117-E626BC56A7E1}" dt="2026-02-06T10:15:22.388" v="13644" actId="2890"/>
        <pc:sldMkLst>
          <pc:docMk/>
          <pc:sldMk cId="1770741816" sldId="1720"/>
        </pc:sldMkLst>
      </pc:sldChg>
      <pc:sldChg chg="addSp delSp modSp add mod delAnim modAnim">
        <pc:chgData name="Ryan Ball" userId="830810a2-99c8-4bda-9a59-710d6ba1884d" providerId="ADAL" clId="{E72E4581-E0FB-4FE2-B117-E626BC56A7E1}" dt="2026-02-06T10:42:59.434" v="14584" actId="20577"/>
        <pc:sldMkLst>
          <pc:docMk/>
          <pc:sldMk cId="1902398735" sldId="1721"/>
        </pc:sldMkLst>
        <pc:spChg chg="add mod">
          <ac:chgData name="Ryan Ball" userId="830810a2-99c8-4bda-9a59-710d6ba1884d" providerId="ADAL" clId="{E72E4581-E0FB-4FE2-B117-E626BC56A7E1}" dt="2026-02-06T10:39:12.816" v="14290" actId="20577"/>
          <ac:spMkLst>
            <pc:docMk/>
            <pc:sldMk cId="1902398735" sldId="1721"/>
            <ac:spMk id="3" creationId="{78242DC3-1417-0C8B-1F56-6EBB98D664AE}"/>
          </ac:spMkLst>
        </pc:spChg>
        <pc:spChg chg="add mod">
          <ac:chgData name="Ryan Ball" userId="830810a2-99c8-4bda-9a59-710d6ba1884d" providerId="ADAL" clId="{E72E4581-E0FB-4FE2-B117-E626BC56A7E1}" dt="2026-02-06T10:37:59.848" v="14011"/>
          <ac:spMkLst>
            <pc:docMk/>
            <pc:sldMk cId="1902398735" sldId="1721"/>
            <ac:spMk id="5" creationId="{8BE1CAFC-A109-A7BD-6779-C02CDD45E09A}"/>
          </ac:spMkLst>
        </pc:spChg>
        <pc:spChg chg="mod">
          <ac:chgData name="Ryan Ball" userId="830810a2-99c8-4bda-9a59-710d6ba1884d" providerId="ADAL" clId="{E72E4581-E0FB-4FE2-B117-E626BC56A7E1}" dt="2026-02-06T10:42:59.434" v="14584" actId="20577"/>
          <ac:spMkLst>
            <pc:docMk/>
            <pc:sldMk cId="1902398735" sldId="1721"/>
            <ac:spMk id="9" creationId="{2EE3EAA9-714C-3196-AE6A-9D65C1A9BD85}"/>
          </ac:spMkLst>
        </pc:spChg>
        <pc:picChg chg="add mod">
          <ac:chgData name="Ryan Ball" userId="830810a2-99c8-4bda-9a59-710d6ba1884d" providerId="ADAL" clId="{E72E4581-E0FB-4FE2-B117-E626BC56A7E1}" dt="2026-02-06T10:39:50.062" v="14295" actId="1076"/>
          <ac:picMkLst>
            <pc:docMk/>
            <pc:sldMk cId="1902398735" sldId="1721"/>
            <ac:picMk id="2" creationId="{532BD397-79EB-315D-453C-310A117E0C14}"/>
          </ac:picMkLst>
        </pc:picChg>
      </pc:sldChg>
      <pc:sldChg chg="addSp delSp modSp add mod ord delAnim modAnim modNotesTx">
        <pc:chgData name="Ryan Ball" userId="830810a2-99c8-4bda-9a59-710d6ba1884d" providerId="ADAL" clId="{E72E4581-E0FB-4FE2-B117-E626BC56A7E1}" dt="2026-02-06T10:43:12.542" v="14586"/>
        <pc:sldMkLst>
          <pc:docMk/>
          <pc:sldMk cId="1112481590" sldId="1722"/>
        </pc:sldMkLst>
        <pc:spChg chg="add mod">
          <ac:chgData name="Ryan Ball" userId="830810a2-99c8-4bda-9a59-710d6ba1884d" providerId="ADAL" clId="{E72E4581-E0FB-4FE2-B117-E626BC56A7E1}" dt="2026-02-06T10:36:56.891" v="13894" actId="1076"/>
          <ac:spMkLst>
            <pc:docMk/>
            <pc:sldMk cId="1112481590" sldId="1722"/>
            <ac:spMk id="6" creationId="{612627F2-4201-D2A3-7E1A-827E720B67DB}"/>
          </ac:spMkLst>
        </pc:spChg>
        <pc:spChg chg="mod">
          <ac:chgData name="Ryan Ball" userId="830810a2-99c8-4bda-9a59-710d6ba1884d" providerId="ADAL" clId="{E72E4581-E0FB-4FE2-B117-E626BC56A7E1}" dt="2026-02-06T10:37:41.269" v="14008" actId="20577"/>
          <ac:spMkLst>
            <pc:docMk/>
            <pc:sldMk cId="1112481590" sldId="1722"/>
            <ac:spMk id="11" creationId="{12D9889B-D5BD-929F-950F-F54F42BB441E}"/>
          </ac:spMkLst>
        </pc:spChg>
        <pc:picChg chg="add mod">
          <ac:chgData name="Ryan Ball" userId="830810a2-99c8-4bda-9a59-710d6ba1884d" providerId="ADAL" clId="{E72E4581-E0FB-4FE2-B117-E626BC56A7E1}" dt="2026-02-06T10:35:40.515" v="13789" actId="14100"/>
          <ac:picMkLst>
            <pc:docMk/>
            <pc:sldMk cId="1112481590" sldId="1722"/>
            <ac:picMk id="3" creationId="{661D4E11-B132-AA4D-18F1-4104ABDBF4E7}"/>
          </ac:picMkLst>
        </pc:picChg>
      </pc:sldChg>
      <pc:sldChg chg="addSp delSp modSp add mod delAnim modNotesTx">
        <pc:chgData name="Ryan Ball" userId="830810a2-99c8-4bda-9a59-710d6ba1884d" providerId="ADAL" clId="{E72E4581-E0FB-4FE2-B117-E626BC56A7E1}" dt="2026-02-06T10:53:48.748" v="15076" actId="20577"/>
        <pc:sldMkLst>
          <pc:docMk/>
          <pc:sldMk cId="85099646" sldId="1723"/>
        </pc:sldMkLst>
        <pc:spChg chg="add del mod">
          <ac:chgData name="Ryan Ball" userId="830810a2-99c8-4bda-9a59-710d6ba1884d" providerId="ADAL" clId="{E72E4581-E0FB-4FE2-B117-E626BC56A7E1}" dt="2026-02-06T10:42:51.752" v="14574" actId="1076"/>
          <ac:spMkLst>
            <pc:docMk/>
            <pc:sldMk cId="85099646" sldId="1723"/>
            <ac:spMk id="9" creationId="{2EE3EAA9-714C-3196-AE6A-9D65C1A9BD85}"/>
          </ac:spMkLst>
        </pc:spChg>
        <pc:spChg chg="mod">
          <ac:chgData name="Ryan Ball" userId="830810a2-99c8-4bda-9a59-710d6ba1884d" providerId="ADAL" clId="{E72E4581-E0FB-4FE2-B117-E626BC56A7E1}" dt="2026-02-06T10:50:42.739" v="14944" actId="20577"/>
          <ac:spMkLst>
            <pc:docMk/>
            <pc:sldMk cId="85099646" sldId="1723"/>
            <ac:spMk id="11" creationId="{12D9889B-D5BD-929F-950F-F54F42BB441E}"/>
          </ac:spMkLst>
        </pc:spChg>
        <pc:picChg chg="add mod modCrop">
          <ac:chgData name="Ryan Ball" userId="830810a2-99c8-4bda-9a59-710d6ba1884d" providerId="ADAL" clId="{E72E4581-E0FB-4FE2-B117-E626BC56A7E1}" dt="2026-02-06T10:47:47.330" v="14630" actId="1076"/>
          <ac:picMkLst>
            <pc:docMk/>
            <pc:sldMk cId="85099646" sldId="1723"/>
            <ac:picMk id="12" creationId="{8FA00694-FC08-7D14-D68A-757E4FA60B02}"/>
          </ac:picMkLst>
        </pc:picChg>
        <pc:picChg chg="add mod modCrop">
          <ac:chgData name="Ryan Ball" userId="830810a2-99c8-4bda-9a59-710d6ba1884d" providerId="ADAL" clId="{E72E4581-E0FB-4FE2-B117-E626BC56A7E1}" dt="2026-02-06T10:47:49.290" v="14631" actId="1076"/>
          <ac:picMkLst>
            <pc:docMk/>
            <pc:sldMk cId="85099646" sldId="1723"/>
            <ac:picMk id="21" creationId="{C5DA2A0C-603F-B61A-FE45-FE14033E91A3}"/>
          </ac:picMkLst>
        </pc:picChg>
      </pc:sldChg>
      <pc:sldChg chg="delSp modSp add mod modNotesTx">
        <pc:chgData name="Ryan Ball" userId="830810a2-99c8-4bda-9a59-710d6ba1884d" providerId="ADAL" clId="{E72E4581-E0FB-4FE2-B117-E626BC56A7E1}" dt="2026-02-06T11:11:53.679" v="15430" actId="6549"/>
        <pc:sldMkLst>
          <pc:docMk/>
          <pc:sldMk cId="595250336" sldId="1724"/>
        </pc:sldMkLst>
        <pc:spChg chg="mod">
          <ac:chgData name="Ryan Ball" userId="830810a2-99c8-4bda-9a59-710d6ba1884d" providerId="ADAL" clId="{E72E4581-E0FB-4FE2-B117-E626BC56A7E1}" dt="2026-02-06T11:10:12.211" v="15146" actId="20577"/>
          <ac:spMkLst>
            <pc:docMk/>
            <pc:sldMk cId="595250336" sldId="1724"/>
            <ac:spMk id="9" creationId="{DCA2AAAB-2DF2-118E-D1F4-F3A545378F3B}"/>
          </ac:spMkLst>
        </pc:spChg>
        <pc:spChg chg="mod">
          <ac:chgData name="Ryan Ball" userId="830810a2-99c8-4bda-9a59-710d6ba1884d" providerId="ADAL" clId="{E72E4581-E0FB-4FE2-B117-E626BC56A7E1}" dt="2026-02-06T11:11:51.647" v="15429" actId="313"/>
          <ac:spMkLst>
            <pc:docMk/>
            <pc:sldMk cId="595250336" sldId="1724"/>
            <ac:spMk id="11" creationId="{EB6B64EA-9F7F-096F-F46A-AA06F5FC8A02}"/>
          </ac:spMkLst>
        </pc:spChg>
        <pc:picChg chg="mod">
          <ac:chgData name="Ryan Ball" userId="830810a2-99c8-4bda-9a59-710d6ba1884d" providerId="ADAL" clId="{E72E4581-E0FB-4FE2-B117-E626BC56A7E1}" dt="2026-02-06T11:09:53.191" v="15137" actId="1035"/>
          <ac:picMkLst>
            <pc:docMk/>
            <pc:sldMk cId="595250336" sldId="1724"/>
            <ac:picMk id="16" creationId="{C09DCE4F-3351-BEB5-58F9-EA2D7B36CE73}"/>
          </ac:picMkLst>
        </pc:picChg>
        <pc:picChg chg="mod">
          <ac:chgData name="Ryan Ball" userId="830810a2-99c8-4bda-9a59-710d6ba1884d" providerId="ADAL" clId="{E72E4581-E0FB-4FE2-B117-E626BC56A7E1}" dt="2026-02-06T11:09:55.249" v="15138" actId="1076"/>
          <ac:picMkLst>
            <pc:docMk/>
            <pc:sldMk cId="595250336" sldId="1724"/>
            <ac:picMk id="18" creationId="{9202C748-2DC6-B721-E0CE-627E52AE0DC0}"/>
          </ac:picMkLst>
        </pc:picChg>
      </pc:sldChg>
      <pc:sldChg chg="addSp delSp modSp add mod">
        <pc:chgData name="Ryan Ball" userId="830810a2-99c8-4bda-9a59-710d6ba1884d" providerId="ADAL" clId="{E72E4581-E0FB-4FE2-B117-E626BC56A7E1}" dt="2026-02-09T12:46:31.224" v="23577" actId="20577"/>
        <pc:sldMkLst>
          <pc:docMk/>
          <pc:sldMk cId="158403968" sldId="1726"/>
        </pc:sldMkLst>
        <pc:spChg chg="mod">
          <ac:chgData name="Ryan Ball" userId="830810a2-99c8-4bda-9a59-710d6ba1884d" providerId="ADAL" clId="{E72E4581-E0FB-4FE2-B117-E626BC56A7E1}" dt="2026-02-09T12:46:31.224" v="23577" actId="20577"/>
          <ac:spMkLst>
            <pc:docMk/>
            <pc:sldMk cId="158403968" sldId="1726"/>
            <ac:spMk id="9" creationId="{8E019DA0-66B6-F598-D914-78859A046CCB}"/>
          </ac:spMkLst>
        </pc:spChg>
        <pc:spChg chg="mod">
          <ac:chgData name="Ryan Ball" userId="830810a2-99c8-4bda-9a59-710d6ba1884d" providerId="ADAL" clId="{E72E4581-E0FB-4FE2-B117-E626BC56A7E1}" dt="2026-02-09T12:46:25" v="23561" actId="20577"/>
          <ac:spMkLst>
            <pc:docMk/>
            <pc:sldMk cId="158403968" sldId="1726"/>
            <ac:spMk id="11" creationId="{F6866497-21E6-48FF-8EDB-A82BE13BD888}"/>
          </ac:spMkLst>
        </pc:spChg>
        <pc:picChg chg="add mod modCrop">
          <ac:chgData name="Ryan Ball" userId="830810a2-99c8-4bda-9a59-710d6ba1884d" providerId="ADAL" clId="{E72E4581-E0FB-4FE2-B117-E626BC56A7E1}" dt="2026-02-06T11:27:57.559" v="15453" actId="1076"/>
          <ac:picMkLst>
            <pc:docMk/>
            <pc:sldMk cId="158403968" sldId="1726"/>
            <ac:picMk id="3" creationId="{8BA2FCCD-5C76-FD7C-E99F-702159C9DF60}"/>
          </ac:picMkLst>
        </pc:picChg>
      </pc:sldChg>
      <pc:sldChg chg="addSp delSp modSp add mod">
        <pc:chgData name="Ryan Ball" userId="830810a2-99c8-4bda-9a59-710d6ba1884d" providerId="ADAL" clId="{E72E4581-E0FB-4FE2-B117-E626BC56A7E1}" dt="2026-02-16T10:14:20.380" v="33924"/>
        <pc:sldMkLst>
          <pc:docMk/>
          <pc:sldMk cId="558244594" sldId="1730"/>
        </pc:sldMkLst>
        <pc:spChg chg="mod">
          <ac:chgData name="Ryan Ball" userId="830810a2-99c8-4bda-9a59-710d6ba1884d" providerId="ADAL" clId="{E72E4581-E0FB-4FE2-B117-E626BC56A7E1}" dt="2026-02-09T12:04:15.931" v="23217" actId="13926"/>
          <ac:spMkLst>
            <pc:docMk/>
            <pc:sldMk cId="558244594" sldId="1730"/>
            <ac:spMk id="9" creationId="{9DFE83B7-3405-0CF6-8DBD-AB2429D722C5}"/>
          </ac:spMkLst>
        </pc:spChg>
        <pc:picChg chg="add mod">
          <ac:chgData name="Ryan Ball" userId="830810a2-99c8-4bda-9a59-710d6ba1884d" providerId="ADAL" clId="{E72E4581-E0FB-4FE2-B117-E626BC56A7E1}" dt="2026-02-16T10:14:20.380" v="33924"/>
          <ac:picMkLst>
            <pc:docMk/>
            <pc:sldMk cId="558244594" sldId="1730"/>
            <ac:picMk id="2" creationId="{DAB0C0DE-13CB-261B-5E16-E26BB8F06139}"/>
          </ac:picMkLst>
        </pc:picChg>
      </pc:sldChg>
      <pc:sldChg chg="addSp delSp modSp add mod modNotesTx">
        <pc:chgData name="Ryan Ball" userId="830810a2-99c8-4bda-9a59-710d6ba1884d" providerId="ADAL" clId="{E72E4581-E0FB-4FE2-B117-E626BC56A7E1}" dt="2026-02-09T16:57:39.219" v="28071" actId="14100"/>
        <pc:sldMkLst>
          <pc:docMk/>
          <pc:sldMk cId="82922094" sldId="1731"/>
        </pc:sldMkLst>
        <pc:spChg chg="mod">
          <ac:chgData name="Ryan Ball" userId="830810a2-99c8-4bda-9a59-710d6ba1884d" providerId="ADAL" clId="{E72E4581-E0FB-4FE2-B117-E626BC56A7E1}" dt="2026-02-06T14:37:27.624" v="22387" actId="5793"/>
          <ac:spMkLst>
            <pc:docMk/>
            <pc:sldMk cId="82922094" sldId="1731"/>
            <ac:spMk id="2" creationId="{C8FE8778-8588-AD5C-F948-EC39C2126BFD}"/>
          </ac:spMkLst>
        </pc:spChg>
        <pc:spChg chg="add mod">
          <ac:chgData name="Ryan Ball" userId="830810a2-99c8-4bda-9a59-710d6ba1884d" providerId="ADAL" clId="{E72E4581-E0FB-4FE2-B117-E626BC56A7E1}" dt="2026-02-09T16:57:39.219" v="28071" actId="14100"/>
          <ac:spMkLst>
            <pc:docMk/>
            <pc:sldMk cId="82922094" sldId="1731"/>
            <ac:spMk id="12" creationId="{E9D97C8C-F810-9817-CDFD-01183A0E80D9}"/>
          </ac:spMkLst>
        </pc:spChg>
        <pc:graphicFrameChg chg="add mod modGraphic">
          <ac:chgData name="Ryan Ball" userId="830810a2-99c8-4bda-9a59-710d6ba1884d" providerId="ADAL" clId="{E72E4581-E0FB-4FE2-B117-E626BC56A7E1}" dt="2026-02-09T16:54:29.239" v="27825" actId="5736"/>
          <ac:graphicFrameMkLst>
            <pc:docMk/>
            <pc:sldMk cId="82922094" sldId="1731"/>
            <ac:graphicFrameMk id="3" creationId="{AFB6BCF4-D255-040D-B21A-241BF8761D43}"/>
          </ac:graphicFrameMkLst>
        </pc:graphicFrameChg>
        <pc:picChg chg="add mod">
          <ac:chgData name="Ryan Ball" userId="830810a2-99c8-4bda-9a59-710d6ba1884d" providerId="ADAL" clId="{E72E4581-E0FB-4FE2-B117-E626BC56A7E1}" dt="2026-02-09T16:57:19.119" v="28067" actId="1076"/>
          <ac:picMkLst>
            <pc:docMk/>
            <pc:sldMk cId="82922094" sldId="1731"/>
            <ac:picMk id="8" creationId="{17B63938-A28E-16C3-8025-6F1E73E726F7}"/>
          </ac:picMkLst>
        </pc:picChg>
        <pc:picChg chg="add mod ord modCrop">
          <ac:chgData name="Ryan Ball" userId="830810a2-99c8-4bda-9a59-710d6ba1884d" providerId="ADAL" clId="{E72E4581-E0FB-4FE2-B117-E626BC56A7E1}" dt="2026-02-09T16:55:40.290" v="27840" actId="171"/>
          <ac:picMkLst>
            <pc:docMk/>
            <pc:sldMk cId="82922094" sldId="1731"/>
            <ac:picMk id="10" creationId="{837E49B2-0D88-0600-BA10-51261CEC7619}"/>
          </ac:picMkLst>
        </pc:picChg>
      </pc:sldChg>
      <pc:sldChg chg="addSp delSp modSp add mod modNotesTx">
        <pc:chgData name="Ryan Ball" userId="830810a2-99c8-4bda-9a59-710d6ba1884d" providerId="ADAL" clId="{E72E4581-E0FB-4FE2-B117-E626BC56A7E1}" dt="2026-02-06T16:08:48.025" v="22613" actId="20577"/>
        <pc:sldMkLst>
          <pc:docMk/>
          <pc:sldMk cId="1917239203" sldId="1732"/>
        </pc:sldMkLst>
        <pc:spChg chg="add del mod">
          <ac:chgData name="Ryan Ball" userId="830810a2-99c8-4bda-9a59-710d6ba1884d" providerId="ADAL" clId="{E72E4581-E0FB-4FE2-B117-E626BC56A7E1}" dt="2026-02-06T16:02:52.676" v="22443" actId="20577"/>
          <ac:spMkLst>
            <pc:docMk/>
            <pc:sldMk cId="1917239203" sldId="1732"/>
            <ac:spMk id="2" creationId="{8358A234-485A-14BB-4CE2-2071265B9261}"/>
          </ac:spMkLst>
        </pc:spChg>
        <pc:picChg chg="add mod modCrop">
          <ac:chgData name="Ryan Ball" userId="830810a2-99c8-4bda-9a59-710d6ba1884d" providerId="ADAL" clId="{E72E4581-E0FB-4FE2-B117-E626BC56A7E1}" dt="2026-02-06T16:08:16.603" v="22500" actId="14826"/>
          <ac:picMkLst>
            <pc:docMk/>
            <pc:sldMk cId="1917239203" sldId="1732"/>
            <ac:picMk id="9" creationId="{884DE3BF-00F6-BC79-4EB0-56C752B7DF16}"/>
          </ac:picMkLst>
        </pc:picChg>
      </pc:sldChg>
      <pc:sldChg chg="addSp delSp modSp add mod modNotesTx">
        <pc:chgData name="Ryan Ball" userId="830810a2-99c8-4bda-9a59-710d6ba1884d" providerId="ADAL" clId="{E72E4581-E0FB-4FE2-B117-E626BC56A7E1}" dt="2026-02-06T16:18:53.362" v="22749" actId="20577"/>
        <pc:sldMkLst>
          <pc:docMk/>
          <pc:sldMk cId="3962541733" sldId="1733"/>
        </pc:sldMkLst>
        <pc:spChg chg="mod">
          <ac:chgData name="Ryan Ball" userId="830810a2-99c8-4bda-9a59-710d6ba1884d" providerId="ADAL" clId="{E72E4581-E0FB-4FE2-B117-E626BC56A7E1}" dt="2026-02-06T16:18:25.430" v="22670" actId="20577"/>
          <ac:spMkLst>
            <pc:docMk/>
            <pc:sldMk cId="3962541733" sldId="1733"/>
            <ac:spMk id="2" creationId="{114F2B9A-BD0B-B566-06BA-2723A11736B5}"/>
          </ac:spMkLst>
        </pc:spChg>
        <pc:picChg chg="add mod">
          <ac:chgData name="Ryan Ball" userId="830810a2-99c8-4bda-9a59-710d6ba1884d" providerId="ADAL" clId="{E72E4581-E0FB-4FE2-B117-E626BC56A7E1}" dt="2026-02-06T16:18:11.814" v="22655" actId="1076"/>
          <ac:picMkLst>
            <pc:docMk/>
            <pc:sldMk cId="3962541733" sldId="1733"/>
            <ac:picMk id="1026" creationId="{0A1FAE91-38FA-74FB-4D70-EE2552CE3ACD}"/>
          </ac:picMkLst>
        </pc:picChg>
        <pc:picChg chg="add mod">
          <ac:chgData name="Ryan Ball" userId="830810a2-99c8-4bda-9a59-710d6ba1884d" providerId="ADAL" clId="{E72E4581-E0FB-4FE2-B117-E626BC56A7E1}" dt="2026-02-06T16:18:19.768" v="22659" actId="14100"/>
          <ac:picMkLst>
            <pc:docMk/>
            <pc:sldMk cId="3962541733" sldId="1733"/>
            <ac:picMk id="1028" creationId="{F6A47D63-0670-E4EB-4276-333FE79992F2}"/>
          </ac:picMkLst>
        </pc:picChg>
      </pc:sldChg>
      <pc:sldChg chg="addSp delSp modSp add mod modAnim modNotesTx">
        <pc:chgData name="Ryan Ball" userId="830810a2-99c8-4bda-9a59-710d6ba1884d" providerId="ADAL" clId="{E72E4581-E0FB-4FE2-B117-E626BC56A7E1}" dt="2026-02-06T17:31:17.845" v="22954" actId="1076"/>
        <pc:sldMkLst>
          <pc:docMk/>
          <pc:sldMk cId="2496785006" sldId="1734"/>
        </pc:sldMkLst>
        <pc:spChg chg="mod">
          <ac:chgData name="Ryan Ball" userId="830810a2-99c8-4bda-9a59-710d6ba1884d" providerId="ADAL" clId="{E72E4581-E0FB-4FE2-B117-E626BC56A7E1}" dt="2026-02-06T16:31:49.180" v="22852" actId="20577"/>
          <ac:spMkLst>
            <pc:docMk/>
            <pc:sldMk cId="2496785006" sldId="1734"/>
            <ac:spMk id="2" creationId="{ADD36497-0B5E-281E-1C3C-4FDDC9F5C5ED}"/>
          </ac:spMkLst>
        </pc:spChg>
        <pc:spChg chg="add mod">
          <ac:chgData name="Ryan Ball" userId="830810a2-99c8-4bda-9a59-710d6ba1884d" providerId="ADAL" clId="{E72E4581-E0FB-4FE2-B117-E626BC56A7E1}" dt="2026-02-06T17:31:17.845" v="22954" actId="1076"/>
          <ac:spMkLst>
            <pc:docMk/>
            <pc:sldMk cId="2496785006" sldId="1734"/>
            <ac:spMk id="7" creationId="{664D231A-2016-D659-5A4B-BE12E779F967}"/>
          </ac:spMkLst>
        </pc:spChg>
        <pc:picChg chg="add mod">
          <ac:chgData name="Ryan Ball" userId="830810a2-99c8-4bda-9a59-710d6ba1884d" providerId="ADAL" clId="{E72E4581-E0FB-4FE2-B117-E626BC56A7E1}" dt="2026-02-06T16:30:03.643" v="22773" actId="1076"/>
          <ac:picMkLst>
            <pc:docMk/>
            <pc:sldMk cId="2496785006" sldId="1734"/>
            <ac:picMk id="3" creationId="{D52DADD8-CD5D-9674-777D-73CDEF948D96}"/>
          </ac:picMkLst>
        </pc:picChg>
        <pc:picChg chg="add mod">
          <ac:chgData name="Ryan Ball" userId="830810a2-99c8-4bda-9a59-710d6ba1884d" providerId="ADAL" clId="{E72E4581-E0FB-4FE2-B117-E626BC56A7E1}" dt="2026-02-06T16:31:42.922" v="22842" actId="1076"/>
          <ac:picMkLst>
            <pc:docMk/>
            <pc:sldMk cId="2496785006" sldId="1734"/>
            <ac:picMk id="6" creationId="{D51024F8-723C-1540-1DD2-CE2370770B00}"/>
          </ac:picMkLst>
        </pc:picChg>
      </pc:sldChg>
      <pc:sldChg chg="addSp delSp modSp add mod delAnim modNotesTx">
        <pc:chgData name="Ryan Ball" userId="830810a2-99c8-4bda-9a59-710d6ba1884d" providerId="ADAL" clId="{E72E4581-E0FB-4FE2-B117-E626BC56A7E1}" dt="2026-02-13T15:36:55.654" v="29482" actId="20577"/>
        <pc:sldMkLst>
          <pc:docMk/>
          <pc:sldMk cId="2954135426" sldId="1736"/>
        </pc:sldMkLst>
        <pc:spChg chg="mod">
          <ac:chgData name="Ryan Ball" userId="830810a2-99c8-4bda-9a59-710d6ba1884d" providerId="ADAL" clId="{E72E4581-E0FB-4FE2-B117-E626BC56A7E1}" dt="2026-02-09T12:42:40.479" v="23534" actId="20577"/>
          <ac:spMkLst>
            <pc:docMk/>
            <pc:sldMk cId="2954135426" sldId="1736"/>
            <ac:spMk id="2" creationId="{ADD36497-0B5E-281E-1C3C-4FDDC9F5C5ED}"/>
          </ac:spMkLst>
        </pc:spChg>
        <pc:picChg chg="add mod">
          <ac:chgData name="Ryan Ball" userId="830810a2-99c8-4bda-9a59-710d6ba1884d" providerId="ADAL" clId="{E72E4581-E0FB-4FE2-B117-E626BC56A7E1}" dt="2026-02-13T15:35:44.782" v="29309" actId="1076"/>
          <ac:picMkLst>
            <pc:docMk/>
            <pc:sldMk cId="2954135426" sldId="1736"/>
            <ac:picMk id="5" creationId="{D295FEC3-6CE0-0AA4-12B1-4CB835740F53}"/>
          </ac:picMkLst>
        </pc:picChg>
      </pc:sldChg>
      <pc:sldChg chg="addSp delSp modSp add mod ord delAnim modAnim modShow modNotesTx">
        <pc:chgData name="Ryan Ball" userId="830810a2-99c8-4bda-9a59-710d6ba1884d" providerId="ADAL" clId="{E72E4581-E0FB-4FE2-B117-E626BC56A7E1}" dt="2026-02-23T09:41:33.353" v="34108" actId="729"/>
        <pc:sldMkLst>
          <pc:docMk/>
          <pc:sldMk cId="1189258321" sldId="1737"/>
        </pc:sldMkLst>
        <pc:picChg chg="add mod">
          <ac:chgData name="Ryan Ball" userId="830810a2-99c8-4bda-9a59-710d6ba1884d" providerId="ADAL" clId="{E72E4581-E0FB-4FE2-B117-E626BC56A7E1}" dt="2026-02-23T09:38:50.170" v="33946" actId="1076"/>
          <ac:picMkLst>
            <pc:docMk/>
            <pc:sldMk cId="1189258321" sldId="1737"/>
            <ac:picMk id="6" creationId="{7BC94160-A040-2E2C-B89C-7BBD0BB53364}"/>
          </ac:picMkLst>
        </pc:picChg>
      </pc:sldChg>
      <pc:sldChg chg="add">
        <pc:chgData name="Ryan Ball" userId="830810a2-99c8-4bda-9a59-710d6ba1884d" providerId="ADAL" clId="{E72E4581-E0FB-4FE2-B117-E626BC56A7E1}" dt="2026-02-23T09:45:46.715" v="34109"/>
        <pc:sldMkLst>
          <pc:docMk/>
          <pc:sldMk cId="2717306389" sldId="1738"/>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latin typeface="Arial" panose="020B0604020202020204" pitchFamily="34" charset="0"/>
              <a:cs typeface="Arial" panose="020B0604020202020204"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B47662E-021F-7244-B65D-DE6C06DE428A}" type="datetimeFigureOut">
              <a:rPr lang="en-US" smtClean="0">
                <a:latin typeface="Arial" panose="020B0604020202020204" pitchFamily="34" charset="0"/>
                <a:cs typeface="Arial" panose="020B0604020202020204" pitchFamily="34" charset="0"/>
              </a:rPr>
              <a:t>2/26/2026</a:t>
            </a:fld>
            <a:endParaRPr lang="en-US" dirty="0">
              <a:latin typeface="Arial" panose="020B0604020202020204" pitchFamily="34" charset="0"/>
              <a:cs typeface="Arial" panose="020B0604020202020204"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latin typeface="Arial" panose="020B0604020202020204" pitchFamily="34" charset="0"/>
              <a:cs typeface="Arial" panose="020B0604020202020204"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0492666-F7EE-8F40-AE14-088748DA6CB1}" type="slidenum">
              <a:rPr lang="en-US" smtClean="0">
                <a:latin typeface="Arial" panose="020B0604020202020204" pitchFamily="34" charset="0"/>
                <a:cs typeface="Arial" panose="020B0604020202020204" pitchFamily="34" charset="0"/>
              </a:rPr>
              <a:t>‹#›</a:t>
            </a:fld>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338055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5" name="Shape 125"/>
          <p:cNvSpPr>
            <a:spLocks noGrp="1" noRot="1" noChangeAspect="1"/>
          </p:cNvSpPr>
          <p:nvPr>
            <p:ph type="sldImg"/>
          </p:nvPr>
        </p:nvSpPr>
        <p:spPr>
          <a:xfrm>
            <a:off x="381000" y="685800"/>
            <a:ext cx="6096000" cy="3429000"/>
          </a:xfrm>
          <a:prstGeom prst="rect">
            <a:avLst/>
          </a:prstGeom>
        </p:spPr>
        <p:txBody>
          <a:bodyPr/>
          <a:lstStyle/>
          <a:p>
            <a:endParaRPr dirty="0"/>
          </a:p>
        </p:txBody>
      </p:sp>
      <p:sp>
        <p:nvSpPr>
          <p:cNvPr id="126" name="Shape 126"/>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1080514629"/>
      </p:ext>
    </p:extLst>
  </p:cSld>
  <p:clrMap bg1="lt1" tx1="dk1" bg2="lt2" tx2="dk2" accent1="accent1" accent2="accent2" accent3="accent3" accent4="accent4" accent5="accent5" accent6="accent6" hlink="hlink" folHlink="folHlink"/>
  <p:notesStyle>
    <a:lvl1pPr defTabSz="239481" latinLnBrk="0">
      <a:defRPr sz="1200">
        <a:latin typeface="Arial" panose="020B0604020202020204" pitchFamily="34" charset="0"/>
        <a:ea typeface="Arial" panose="020B0604020202020204" pitchFamily="34" charset="0"/>
        <a:cs typeface="Arial" panose="020B0604020202020204" pitchFamily="34" charset="0"/>
        <a:sym typeface="Lucida Grande"/>
      </a:defRPr>
    </a:lvl1pPr>
    <a:lvl2pPr indent="119741" defTabSz="239481" latinLnBrk="0">
      <a:defRPr sz="1200">
        <a:latin typeface="Lucida Grande"/>
        <a:ea typeface="Lucida Grande"/>
        <a:cs typeface="Lucida Grande"/>
        <a:sym typeface="Lucida Grande"/>
      </a:defRPr>
    </a:lvl2pPr>
    <a:lvl3pPr indent="239481" defTabSz="239481" latinLnBrk="0">
      <a:defRPr sz="1200">
        <a:latin typeface="Lucida Grande"/>
        <a:ea typeface="Lucida Grande"/>
        <a:cs typeface="Lucida Grande"/>
        <a:sym typeface="Lucida Grande"/>
      </a:defRPr>
    </a:lvl3pPr>
    <a:lvl4pPr indent="359222" defTabSz="239481" latinLnBrk="0">
      <a:defRPr sz="1200">
        <a:latin typeface="Lucida Grande"/>
        <a:ea typeface="Lucida Grande"/>
        <a:cs typeface="Lucida Grande"/>
        <a:sym typeface="Lucida Grande"/>
      </a:defRPr>
    </a:lvl4pPr>
    <a:lvl5pPr indent="478963" defTabSz="239481" latinLnBrk="0">
      <a:defRPr sz="1200">
        <a:latin typeface="Lucida Grande"/>
        <a:ea typeface="Lucida Grande"/>
        <a:cs typeface="Lucida Grande"/>
        <a:sym typeface="Lucida Grande"/>
      </a:defRPr>
    </a:lvl5pPr>
    <a:lvl6pPr indent="598703" defTabSz="239481" latinLnBrk="0">
      <a:defRPr sz="1200">
        <a:latin typeface="Lucida Grande"/>
        <a:ea typeface="Lucida Grande"/>
        <a:cs typeface="Lucida Grande"/>
        <a:sym typeface="Lucida Grande"/>
      </a:defRPr>
    </a:lvl6pPr>
    <a:lvl7pPr indent="718444" defTabSz="239481" latinLnBrk="0">
      <a:defRPr sz="1200">
        <a:latin typeface="Lucida Grande"/>
        <a:ea typeface="Lucida Grande"/>
        <a:cs typeface="Lucida Grande"/>
        <a:sym typeface="Lucida Grande"/>
      </a:defRPr>
    </a:lvl7pPr>
    <a:lvl8pPr indent="838185" defTabSz="239481" latinLnBrk="0">
      <a:defRPr sz="1200">
        <a:latin typeface="Lucida Grande"/>
        <a:ea typeface="Lucida Grande"/>
        <a:cs typeface="Lucida Grande"/>
        <a:sym typeface="Lucida Grande"/>
      </a:defRPr>
    </a:lvl8pPr>
    <a:lvl9pPr indent="957925" defTabSz="239481" latinLnBrk="0">
      <a:defRPr sz="1200">
        <a:latin typeface="Lucida Grande"/>
        <a:ea typeface="Lucida Grande"/>
        <a:cs typeface="Lucida Grande"/>
        <a:sym typeface="Lucida Grand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Please note; This resource, accompanying resources and associated images, videos and graphics are to be used for educational purposes only and in line with our terms and conditions as stated here. https://www.designtechnology.org.uk/terms-and-conditions-and-policies/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A6DA57-3A8B-4144-9C79-64E4102434A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sym typeface="Helvetica Neue"/>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sym typeface="Helvetica Neue"/>
            </a:endParaRPr>
          </a:p>
        </p:txBody>
      </p:sp>
    </p:spTree>
    <p:extLst>
      <p:ext uri="{BB962C8B-B14F-4D97-AF65-F5344CB8AC3E}">
        <p14:creationId xmlns:p14="http://schemas.microsoft.com/office/powerpoint/2010/main" val="5114171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715019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5235273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8927640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42497962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19540773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00341C-1600-6A5A-E8CA-26E48F34747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9327341-BE69-9452-6EBA-3113521C236F}"/>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149F8401-633B-4D40-CE2B-CF1D947BD3EC}"/>
              </a:ext>
            </a:extLst>
          </p:cNvPr>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https://www.bbc.co.uk/bitesize/guides/z6byb82/revision/6 may be of use</a:t>
            </a:r>
          </a:p>
        </p:txBody>
      </p:sp>
    </p:spTree>
    <p:extLst>
      <p:ext uri="{BB962C8B-B14F-4D97-AF65-F5344CB8AC3E}">
        <p14:creationId xmlns:p14="http://schemas.microsoft.com/office/powerpoint/2010/main" val="7375761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27762714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r>
              <a:rPr lang="en-GB" dirty="0"/>
              <a:t>Creating using AI, this will give a starting point regarding some of the costs, and the basic concept of income and expenditure. You may also wish to discuss other elements such as insurance, returns, website etc.</a:t>
            </a:r>
          </a:p>
        </p:txBody>
      </p:sp>
    </p:spTree>
    <p:extLst>
      <p:ext uri="{BB962C8B-B14F-4D97-AF65-F5344CB8AC3E}">
        <p14:creationId xmlns:p14="http://schemas.microsoft.com/office/powerpoint/2010/main" val="393066734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424222420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BF31F2-B89E-4364-D5FA-840C49E6529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E77C4CE-17AF-9F3B-A592-C59F54E0F4F6}"/>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799A3E9A-68B6-5278-E799-1B8BD184F856}"/>
              </a:ext>
            </a:extLst>
          </p:cNvPr>
          <p:cNvSpPr>
            <a:spLocks noGrp="1"/>
          </p:cNvSpPr>
          <p:nvPr>
            <p:ph type="body" idx="1"/>
          </p:nvPr>
        </p:nvSpPr>
        <p:spPr/>
        <p:txBody>
          <a:bodyPr/>
          <a:lstStyle/>
          <a:p>
            <a:r>
              <a:rPr lang="en-GB" dirty="0"/>
              <a:t>Use the following image as an underlay, or consider adding into AI to add texture, fabrics and details.</a:t>
            </a:r>
          </a:p>
        </p:txBody>
      </p:sp>
    </p:spTree>
    <p:extLst>
      <p:ext uri="{BB962C8B-B14F-4D97-AF65-F5344CB8AC3E}">
        <p14:creationId xmlns:p14="http://schemas.microsoft.com/office/powerpoint/2010/main" val="8418557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9268653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3FDDC5-88DB-5C18-1835-394CE91ABF3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CEE9438-7F13-5530-6FAB-8A27D99A4646}"/>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B97B4451-708A-5954-1FEA-166B56FB5693}"/>
              </a:ext>
            </a:extLst>
          </p:cNvPr>
          <p:cNvSpPr>
            <a:spLocks noGrp="1"/>
          </p:cNvSpPr>
          <p:nvPr>
            <p:ph type="body" idx="1"/>
          </p:nvPr>
        </p:nvSpPr>
        <p:spPr/>
        <p:txBody>
          <a:bodyPr/>
          <a:lstStyle/>
          <a:p>
            <a:r>
              <a:rPr lang="en-GB" dirty="0"/>
              <a:t>The above were created using </a:t>
            </a:r>
            <a:r>
              <a:rPr lang="en-GB" dirty="0" err="1"/>
              <a:t>Newarc</a:t>
            </a:r>
            <a:r>
              <a:rPr lang="en-GB" dirty="0"/>
              <a:t> AI and various prompts and reference images</a:t>
            </a:r>
          </a:p>
        </p:txBody>
      </p:sp>
    </p:spTree>
    <p:extLst>
      <p:ext uri="{BB962C8B-B14F-4D97-AF65-F5344CB8AC3E}">
        <p14:creationId xmlns:p14="http://schemas.microsoft.com/office/powerpoint/2010/main" val="20497788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2C1C13-3055-F161-F7A9-7A7C77AE98B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0B81D82-9CE1-30AD-B8FC-AB2271A762AC}"/>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EB0193E0-6A5B-2B34-97BB-74EA412AE948}"/>
              </a:ext>
            </a:extLst>
          </p:cNvPr>
          <p:cNvSpPr>
            <a:spLocks noGrp="1"/>
          </p:cNvSpPr>
          <p:nvPr>
            <p:ph type="body" idx="1"/>
          </p:nvPr>
        </p:nvSpPr>
        <p:spPr/>
        <p:txBody>
          <a:bodyPr/>
          <a:lstStyle/>
          <a:p>
            <a:r>
              <a:rPr lang="en-GB" dirty="0"/>
              <a:t>The above were created using The New Black AI and various prompts and reference images. The first few images are free, then credits are required to be purchased.</a:t>
            </a:r>
          </a:p>
        </p:txBody>
      </p:sp>
    </p:spTree>
    <p:extLst>
      <p:ext uri="{BB962C8B-B14F-4D97-AF65-F5344CB8AC3E}">
        <p14:creationId xmlns:p14="http://schemas.microsoft.com/office/powerpoint/2010/main" val="35625315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2C1C13-3055-F161-F7A9-7A7C77AE98B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0B81D82-9CE1-30AD-B8FC-AB2271A762AC}"/>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EB0193E0-6A5B-2B34-97BB-74EA412AE948}"/>
              </a:ext>
            </a:extLst>
          </p:cNvPr>
          <p:cNvSpPr>
            <a:spLocks noGrp="1"/>
          </p:cNvSpPr>
          <p:nvPr>
            <p:ph type="body" idx="1"/>
          </p:nvPr>
        </p:nvSpPr>
        <p:spPr/>
        <p:txBody>
          <a:bodyPr/>
          <a:lstStyle/>
          <a:p>
            <a:r>
              <a:rPr lang="en-GB" dirty="0"/>
              <a:t>Use this drawing of a trainer ‘last’. Students can use this as an underlay to help them to draw over the top and create their own trainer design.</a:t>
            </a:r>
          </a:p>
        </p:txBody>
      </p:sp>
    </p:spTree>
    <p:extLst>
      <p:ext uri="{BB962C8B-B14F-4D97-AF65-F5344CB8AC3E}">
        <p14:creationId xmlns:p14="http://schemas.microsoft.com/office/powerpoint/2010/main" val="224888741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291213072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r>
              <a:rPr lang="en-GB" dirty="0"/>
              <a:t>The above are extracts from a ‘Tech pack’ showing both manufacturing detail and an example of a flat CAD drawing.</a:t>
            </a:r>
          </a:p>
        </p:txBody>
      </p:sp>
    </p:spTree>
    <p:extLst>
      <p:ext uri="{BB962C8B-B14F-4D97-AF65-F5344CB8AC3E}">
        <p14:creationId xmlns:p14="http://schemas.microsoft.com/office/powerpoint/2010/main" val="390027285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r>
              <a:rPr lang="en-GB" dirty="0"/>
              <a:t>Chalk is applied through the holes made in the card. Chalk can then easily be wiped off later in the process.</a:t>
            </a:r>
          </a:p>
        </p:txBody>
      </p:sp>
    </p:spTree>
    <p:extLst>
      <p:ext uri="{BB962C8B-B14F-4D97-AF65-F5344CB8AC3E}">
        <p14:creationId xmlns:p14="http://schemas.microsoft.com/office/powerpoint/2010/main" val="362533978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r>
              <a:rPr lang="en-GB" dirty="0"/>
              <a:t>The garment has small chalk marks that show the centre of the buttonhole. </a:t>
            </a:r>
          </a:p>
        </p:txBody>
      </p:sp>
    </p:spTree>
    <p:extLst>
      <p:ext uri="{BB962C8B-B14F-4D97-AF65-F5344CB8AC3E}">
        <p14:creationId xmlns:p14="http://schemas.microsoft.com/office/powerpoint/2010/main" val="410923845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06023521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r>
              <a:rPr lang="en-GB" dirty="0"/>
              <a:t>Each pattern has a small triangular piece sticking out that helps with alignment, called notches.</a:t>
            </a:r>
          </a:p>
        </p:txBody>
      </p:sp>
    </p:spTree>
    <p:extLst>
      <p:ext uri="{BB962C8B-B14F-4D97-AF65-F5344CB8AC3E}">
        <p14:creationId xmlns:p14="http://schemas.microsoft.com/office/powerpoint/2010/main" val="25733563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B4D929-57C0-3F2A-01A8-66372AADF4E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485D0D8-1998-72FD-15B4-881116F19645}"/>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349371E3-1DC5-4A74-49B5-00AE9FE9B86A}"/>
              </a:ext>
            </a:extLst>
          </p:cNvPr>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4600598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92686530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223BC5-D0B5-7410-8875-AB9F1ED301A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A587B04-700E-0DD9-9BA3-7DE245905398}"/>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8821FC92-130D-B4ED-2934-8E2FEDABC63C}"/>
              </a:ext>
            </a:extLst>
          </p:cNvPr>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71630380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0C7FDA-086E-7D9B-5BBC-A85E717BD4F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3246349-0E02-EE6B-673E-7319723A0F88}"/>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0869B0B8-C67B-0AA4-6177-4A8DAA086498}"/>
              </a:ext>
            </a:extLst>
          </p:cNvPr>
          <p:cNvSpPr>
            <a:spLocks noGrp="1"/>
          </p:cNvSpPr>
          <p:nvPr>
            <p:ph type="body" idx="1"/>
          </p:nvPr>
        </p:nvSpPr>
        <p:spPr/>
        <p:txBody>
          <a:bodyPr/>
          <a:lstStyle/>
          <a:p>
            <a:r>
              <a:rPr lang="en-GB" dirty="0"/>
              <a:t>Image used with permission from https://shoemakersacademy.com/</a:t>
            </a:r>
          </a:p>
        </p:txBody>
      </p:sp>
    </p:spTree>
    <p:extLst>
      <p:ext uri="{BB962C8B-B14F-4D97-AF65-F5344CB8AC3E}">
        <p14:creationId xmlns:p14="http://schemas.microsoft.com/office/powerpoint/2010/main" val="234699902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Image used with permission from https://shoemakersacademy.com/</a:t>
            </a:r>
          </a:p>
          <a:p>
            <a:endParaRPr lang="en-GB" dirty="0"/>
          </a:p>
        </p:txBody>
      </p:sp>
    </p:spTree>
    <p:extLst>
      <p:ext uri="{BB962C8B-B14F-4D97-AF65-F5344CB8AC3E}">
        <p14:creationId xmlns:p14="http://schemas.microsoft.com/office/powerpoint/2010/main" val="300622616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169075639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488029-6534-E832-7415-36CFCC034AB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20956C7-B39D-6BD2-1251-01ACD40E03D0}"/>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922F01BB-9DEB-BC7A-529D-7579E0B120B3}"/>
              </a:ext>
            </a:extLst>
          </p:cNvPr>
          <p:cNvSpPr>
            <a:spLocks noGrp="1"/>
          </p:cNvSpPr>
          <p:nvPr>
            <p:ph type="body" idx="1"/>
          </p:nvPr>
        </p:nvSpPr>
        <p:spPr/>
        <p:txBody>
          <a:bodyPr/>
          <a:lstStyle/>
          <a:p>
            <a:r>
              <a:rPr lang="en-GB" dirty="0"/>
              <a:t>Use the </a:t>
            </a:r>
          </a:p>
        </p:txBody>
      </p:sp>
    </p:spTree>
    <p:extLst>
      <p:ext uri="{BB962C8B-B14F-4D97-AF65-F5344CB8AC3E}">
        <p14:creationId xmlns:p14="http://schemas.microsoft.com/office/powerpoint/2010/main" val="141849849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br>
              <a:rPr lang="en-GB" dirty="0"/>
            </a:br>
            <a:r>
              <a:rPr lang="en-GB" dirty="0"/>
              <a:t>Video jig source unknown</a:t>
            </a:r>
          </a:p>
          <a:p>
            <a:endParaRPr lang="en-GB" dirty="0"/>
          </a:p>
        </p:txBody>
      </p:sp>
    </p:spTree>
    <p:extLst>
      <p:ext uri="{BB962C8B-B14F-4D97-AF65-F5344CB8AC3E}">
        <p14:creationId xmlns:p14="http://schemas.microsoft.com/office/powerpoint/2010/main" val="87676353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4189558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Click the hexagons to go to that section</a:t>
            </a:r>
          </a:p>
          <a:p>
            <a:endParaRPr lang="en-GB" dirty="0"/>
          </a:p>
        </p:txBody>
      </p:sp>
    </p:spTree>
    <p:extLst>
      <p:ext uri="{BB962C8B-B14F-4D97-AF65-F5344CB8AC3E}">
        <p14:creationId xmlns:p14="http://schemas.microsoft.com/office/powerpoint/2010/main" val="13735780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r>
              <a:rPr lang="en-GB" dirty="0"/>
              <a:t>This video shows a snapshot of how trainers are made at Walsh. This is the same factory that manufactures Community Clothing trainers also.</a:t>
            </a:r>
          </a:p>
        </p:txBody>
      </p:sp>
    </p:spTree>
    <p:extLst>
      <p:ext uri="{BB962C8B-B14F-4D97-AF65-F5344CB8AC3E}">
        <p14:creationId xmlns:p14="http://schemas.microsoft.com/office/powerpoint/2010/main" val="40646736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r>
              <a:rPr lang="en-GB" dirty="0"/>
              <a:t>Defining the nature of the product</a:t>
            </a:r>
          </a:p>
        </p:txBody>
      </p:sp>
    </p:spTree>
    <p:extLst>
      <p:ext uri="{BB962C8B-B14F-4D97-AF65-F5344CB8AC3E}">
        <p14:creationId xmlns:p14="http://schemas.microsoft.com/office/powerpoint/2010/main" val="5800751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3344756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5779315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60454560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7.pn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9.png"/><Relationship Id="rId1" Type="http://schemas.openxmlformats.org/officeDocument/2006/relationships/slideMaster" Target="../slideMasters/slideMaster1.xml"/><Relationship Id="rId4" Type="http://schemas.openxmlformats.org/officeDocument/2006/relationships/image" Target="../media/image20.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1.png"/><Relationship Id="rId1" Type="http://schemas.openxmlformats.org/officeDocument/2006/relationships/slideMaster" Target="../slideMasters/slideMaster1.xml"/><Relationship Id="rId4" Type="http://schemas.openxmlformats.org/officeDocument/2006/relationships/image" Target="../media/image22.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3.png"/><Relationship Id="rId1" Type="http://schemas.openxmlformats.org/officeDocument/2006/relationships/slideMaster" Target="../slideMasters/slideMaster1.xml"/><Relationship Id="rId4" Type="http://schemas.openxmlformats.org/officeDocument/2006/relationships/image" Target="../media/image24.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1.xml"/><Relationship Id="rId4" Type="http://schemas.openxmlformats.org/officeDocument/2006/relationships/image" Target="../media/image15.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1.xml"/><Relationship Id="rId4" Type="http://schemas.openxmlformats.org/officeDocument/2006/relationships/image" Target="../media/image16.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Year 7 Title">
    <p:bg>
      <p:bgPr>
        <a:solidFill>
          <a:srgbClr val="00BACE"/>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D7EDB8B-BCAF-D094-EA09-2040F24561D4}"/>
              </a:ext>
            </a:extLst>
          </p:cNvPr>
          <p:cNvSpPr>
            <a:spLocks noGrp="1"/>
          </p:cNvSpPr>
          <p:nvPr>
            <p:ph type="ctrTitle"/>
          </p:nvPr>
        </p:nvSpPr>
        <p:spPr>
          <a:xfrm>
            <a:off x="576000" y="2371514"/>
            <a:ext cx="7017874" cy="2387600"/>
          </a:xfrm>
        </p:spPr>
        <p:txBody>
          <a:bodyPr/>
          <a:lstStyle>
            <a:lvl1pPr>
              <a:defRPr cap="all" baseline="0"/>
            </a:lvl1pPr>
          </a:lstStyle>
          <a:p>
            <a:pPr>
              <a:lnSpc>
                <a:spcPct val="100000"/>
              </a:lnSpc>
            </a:pPr>
            <a:r>
              <a:rPr lang="en-GB" dirty="0">
                <a:solidFill>
                  <a:schemeClr val="tx2"/>
                </a:solidFill>
                <a:latin typeface="+mj-lt"/>
              </a:rPr>
              <a:t>Key stage 3 context 18:</a:t>
            </a:r>
            <a:br>
              <a:rPr lang="en-GB" dirty="0">
                <a:solidFill>
                  <a:schemeClr val="tx2"/>
                </a:solidFill>
                <a:latin typeface="+mj-lt"/>
              </a:rPr>
            </a:br>
            <a:br>
              <a:rPr lang="en-GB" dirty="0">
                <a:solidFill>
                  <a:schemeClr val="tx2"/>
                </a:solidFill>
                <a:latin typeface="+mj-lt"/>
              </a:rPr>
            </a:br>
            <a:r>
              <a:rPr lang="en-GB" dirty="0">
                <a:solidFill>
                  <a:schemeClr val="bg1"/>
                </a:solidFill>
                <a:latin typeface="+mj-lt"/>
              </a:rPr>
              <a:t>Improving Air Quality</a:t>
            </a:r>
          </a:p>
        </p:txBody>
      </p:sp>
      <p:pic>
        <p:nvPicPr>
          <p:cNvPr id="11" name="Picture 10" descr="Blue text on a black background&#10;&#10;Description automatically generated with medium confidence">
            <a:extLst>
              <a:ext uri="{FF2B5EF4-FFF2-40B4-BE49-F238E27FC236}">
                <a16:creationId xmlns:a16="http://schemas.microsoft.com/office/drawing/2014/main" id="{4F599919-4510-6A47-D6F8-42F87212DD5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87680" y="367670"/>
            <a:ext cx="2023896" cy="980708"/>
          </a:xfrm>
          <a:prstGeom prst="rect">
            <a:avLst/>
          </a:prstGeom>
        </p:spPr>
      </p:pic>
      <p:sp>
        <p:nvSpPr>
          <p:cNvPr id="2" name="Picture Placeholder 17">
            <a:extLst>
              <a:ext uri="{FF2B5EF4-FFF2-40B4-BE49-F238E27FC236}">
                <a16:creationId xmlns:a16="http://schemas.microsoft.com/office/drawing/2014/main" id="{B5AD01F5-244C-1522-51D7-CAD87B98CBD8}"/>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3" name="Picture Placeholder 2">
            <a:extLst>
              <a:ext uri="{FF2B5EF4-FFF2-40B4-BE49-F238E27FC236}">
                <a16:creationId xmlns:a16="http://schemas.microsoft.com/office/drawing/2014/main" id="{A0F61FB4-F1D1-B877-4951-36746849AEBC}"/>
              </a:ext>
            </a:extLst>
          </p:cNvPr>
          <p:cNvSpPr>
            <a:spLocks noGrp="1"/>
          </p:cNvSpPr>
          <p:nvPr>
            <p:ph type="pic" sz="quarter" idx="11" hasCustomPrompt="1"/>
          </p:nvPr>
        </p:nvSpPr>
        <p:spPr>
          <a:xfrm>
            <a:off x="8061325" y="0"/>
            <a:ext cx="4130675" cy="6858000"/>
          </a:xfrm>
        </p:spPr>
        <p:txBody>
          <a:bodyPr/>
          <a:lstStyle>
            <a:lvl1pPr>
              <a:defRPr/>
            </a:lvl1pPr>
          </a:lstStyle>
          <a:p>
            <a:r>
              <a:rPr lang="en-GB" dirty="0"/>
              <a:t>HERO IMAGE</a:t>
            </a:r>
          </a:p>
        </p:txBody>
      </p:sp>
    </p:spTree>
    <p:extLst>
      <p:ext uri="{BB962C8B-B14F-4D97-AF65-F5344CB8AC3E}">
        <p14:creationId xmlns:p14="http://schemas.microsoft.com/office/powerpoint/2010/main" val="13921837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Empathiz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8A98A60-E879-C631-62B8-B8D05C6E6896}"/>
              </a:ext>
            </a:extLst>
          </p:cNvPr>
          <p:cNvSpPr/>
          <p:nvPr userDrawn="1"/>
        </p:nvSpPr>
        <p:spPr>
          <a:xfrm>
            <a:off x="0" y="-19051"/>
            <a:ext cx="12192000" cy="6877051"/>
          </a:xfrm>
          <a:prstGeom prst="rect">
            <a:avLst/>
          </a:prstGeom>
          <a:solidFill>
            <a:srgbClr val="ACAC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18372849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efin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54CFDE3-880B-8CED-8668-11862DE2E33C}"/>
              </a:ext>
            </a:extLst>
          </p:cNvPr>
          <p:cNvSpPr/>
          <p:nvPr userDrawn="1"/>
        </p:nvSpPr>
        <p:spPr>
          <a:xfrm>
            <a:off x="10478814" y="-19051"/>
            <a:ext cx="1713186" cy="6877051"/>
          </a:xfrm>
          <a:prstGeom prst="rect">
            <a:avLst/>
          </a:prstGeom>
          <a:solidFill>
            <a:srgbClr val="16F4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Title 3">
            <a:extLst>
              <a:ext uri="{FF2B5EF4-FFF2-40B4-BE49-F238E27FC236}">
                <a16:creationId xmlns:a16="http://schemas.microsoft.com/office/drawing/2014/main" id="{3F20ADD3-A869-127E-F62F-9C5325BD9ED9}"/>
              </a:ext>
            </a:extLst>
          </p:cNvPr>
          <p:cNvSpPr>
            <a:spLocks noGrp="1"/>
          </p:cNvSpPr>
          <p:nvPr>
            <p:ph type="title" hasCustomPrompt="1"/>
          </p:nvPr>
        </p:nvSpPr>
        <p:spPr>
          <a:xfrm>
            <a:off x="576000" y="546214"/>
            <a:ext cx="10952385" cy="1047918"/>
          </a:xfrm>
        </p:spPr>
        <p:txBody>
          <a:bodyPr/>
          <a:lstStyle>
            <a:lvl1pPr>
              <a:defRPr sz="4400">
                <a:latin typeface="GriffithGothic Black" panose="02000603060000020004" pitchFamily="50" charset="0"/>
              </a:defRPr>
            </a:lvl1pPr>
          </a:lstStyle>
          <a:p>
            <a:r>
              <a:rPr lang="en-GB" sz="4400" dirty="0">
                <a:solidFill>
                  <a:srgbClr val="0A303F"/>
                </a:solidFill>
                <a:latin typeface="GriffithGothic Black" panose="02000603060000020004" pitchFamily="50" charset="0"/>
              </a:rPr>
              <a:t>Define stage</a:t>
            </a:r>
            <a:endParaRPr lang="en-GB" sz="4400" dirty="0">
              <a:solidFill>
                <a:srgbClr val="0A303F"/>
              </a:solidFill>
              <a:latin typeface="Griffith Gothic Black" panose="020B0503060000000000" pitchFamily="34" charset="0"/>
            </a:endParaRPr>
          </a:p>
        </p:txBody>
      </p:sp>
      <p:pic>
        <p:nvPicPr>
          <p:cNvPr id="8" name="Picture 7" descr="Shape, polygon&#10;&#10;Description automatically generated">
            <a:extLst>
              <a:ext uri="{FF2B5EF4-FFF2-40B4-BE49-F238E27FC236}">
                <a16:creationId xmlns:a16="http://schemas.microsoft.com/office/drawing/2014/main" id="{7708F1D8-AA97-A239-9164-FB0D9B4D3FE6}"/>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610678" y="93868"/>
            <a:ext cx="1541653" cy="1336183"/>
          </a:xfrm>
          <a:prstGeom prst="rect">
            <a:avLst/>
          </a:prstGeom>
        </p:spPr>
      </p:pic>
      <p:pic>
        <p:nvPicPr>
          <p:cNvPr id="14" name="Picture 13" descr="A black background with white text&#10;&#10;Description automatically generated with low confidence">
            <a:extLst>
              <a:ext uri="{FF2B5EF4-FFF2-40B4-BE49-F238E27FC236}">
                <a16:creationId xmlns:a16="http://schemas.microsoft.com/office/drawing/2014/main" id="{FAEB7B8C-30F4-E6F8-886F-B3B2380A2988}"/>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659327" y="6011854"/>
            <a:ext cx="1144314" cy="554494"/>
          </a:xfrm>
          <a:prstGeom prst="rect">
            <a:avLst/>
          </a:prstGeom>
        </p:spPr>
      </p:pic>
      <p:sp>
        <p:nvSpPr>
          <p:cNvPr id="15" name="Picture Placeholder 17">
            <a:extLst>
              <a:ext uri="{FF2B5EF4-FFF2-40B4-BE49-F238E27FC236}">
                <a16:creationId xmlns:a16="http://schemas.microsoft.com/office/drawing/2014/main" id="{26E7A7EE-9FFD-1486-DB23-0A90417BA15D}"/>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16" name="Picture 15" descr="Icon&#10;&#10;Description automatically generated">
            <a:extLst>
              <a:ext uri="{FF2B5EF4-FFF2-40B4-BE49-F238E27FC236}">
                <a16:creationId xmlns:a16="http://schemas.microsoft.com/office/drawing/2014/main" id="{8E48EE1D-A869-3F63-C081-73289997E6D7}"/>
              </a:ext>
            </a:extLst>
          </p:cNvPr>
          <p:cNvPicPr>
            <a:picLocks noChangeAspect="1"/>
          </p:cNvPicPr>
          <p:nvPr userDrawn="1"/>
        </p:nvPicPr>
        <p:blipFill rotWithShape="1">
          <a:blip r:embed="rId4" cstate="email">
            <a:alphaModFix amt="35000"/>
            <a:extLst>
              <a:ext uri="{28A0092B-C50C-407E-A947-70E740481C1C}">
                <a14:useLocalDpi xmlns:a14="http://schemas.microsoft.com/office/drawing/2010/main"/>
              </a:ext>
            </a:extLst>
          </a:blip>
          <a:srcRect/>
          <a:stretch/>
        </p:blipFill>
        <p:spPr>
          <a:xfrm>
            <a:off x="10758531" y="2189628"/>
            <a:ext cx="1433469" cy="2747010"/>
          </a:xfrm>
          <a:prstGeom prst="rect">
            <a:avLst/>
          </a:prstGeom>
        </p:spPr>
      </p:pic>
      <p:sp>
        <p:nvSpPr>
          <p:cNvPr id="17" name="Text Placeholder 22">
            <a:extLst>
              <a:ext uri="{FF2B5EF4-FFF2-40B4-BE49-F238E27FC236}">
                <a16:creationId xmlns:a16="http://schemas.microsoft.com/office/drawing/2014/main" id="{765CA734-AAC0-440D-19DD-E9C95E9C2E74}"/>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p:txBody>
      </p:sp>
    </p:spTree>
    <p:extLst>
      <p:ext uri="{BB962C8B-B14F-4D97-AF65-F5344CB8AC3E}">
        <p14:creationId xmlns:p14="http://schemas.microsoft.com/office/powerpoint/2010/main" val="10567020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efin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54CFDE3-880B-8CED-8668-11862DE2E33C}"/>
              </a:ext>
            </a:extLst>
          </p:cNvPr>
          <p:cNvSpPr/>
          <p:nvPr userDrawn="1"/>
        </p:nvSpPr>
        <p:spPr>
          <a:xfrm>
            <a:off x="0" y="-19051"/>
            <a:ext cx="12192000" cy="6877051"/>
          </a:xfrm>
          <a:prstGeom prst="rect">
            <a:avLst/>
          </a:prstGeom>
          <a:solidFill>
            <a:srgbClr val="16F4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25219181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deat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AECADB2-7DAD-443F-A3C8-C7A40BF324D5}"/>
              </a:ext>
            </a:extLst>
          </p:cNvPr>
          <p:cNvSpPr/>
          <p:nvPr userDrawn="1"/>
        </p:nvSpPr>
        <p:spPr>
          <a:xfrm>
            <a:off x="10478814" y="-19051"/>
            <a:ext cx="1713186" cy="6877051"/>
          </a:xfrm>
          <a:prstGeom prst="rect">
            <a:avLst/>
          </a:prstGeom>
          <a:solidFill>
            <a:srgbClr val="F604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Title 4">
            <a:extLst>
              <a:ext uri="{FF2B5EF4-FFF2-40B4-BE49-F238E27FC236}">
                <a16:creationId xmlns:a16="http://schemas.microsoft.com/office/drawing/2014/main" id="{29A1837F-7B78-B2D3-A446-3890C5097BFF}"/>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dirty="0">
                <a:solidFill>
                  <a:schemeClr val="tx1"/>
                </a:solidFill>
                <a:latin typeface="GriffithGothic Black" panose="02000603060000020004" pitchFamily="50" charset="0"/>
              </a:rPr>
              <a:t>Ideate stage</a:t>
            </a:r>
            <a:endParaRPr lang="en-GB" sz="4400" dirty="0">
              <a:solidFill>
                <a:schemeClr val="tx1"/>
              </a:solidFill>
              <a:latin typeface="Griffith Gothic Black" panose="020B0503060000000000" pitchFamily="34" charset="0"/>
            </a:endParaRPr>
          </a:p>
        </p:txBody>
      </p:sp>
      <p:pic>
        <p:nvPicPr>
          <p:cNvPr id="9" name="Picture 8" descr="Shape, polygon&#10;&#10;Description automatically generated">
            <a:extLst>
              <a:ext uri="{FF2B5EF4-FFF2-40B4-BE49-F238E27FC236}">
                <a16:creationId xmlns:a16="http://schemas.microsoft.com/office/drawing/2014/main" id="{3DE1D805-F930-EBD6-34D2-396FBCB6AA0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605910" y="93869"/>
            <a:ext cx="1541653" cy="1336183"/>
          </a:xfrm>
          <a:prstGeom prst="rect">
            <a:avLst/>
          </a:prstGeom>
        </p:spPr>
      </p:pic>
      <p:pic>
        <p:nvPicPr>
          <p:cNvPr id="13" name="Picture 12" descr="A black background with white text&#10;&#10;Description automatically generated with low confidence">
            <a:extLst>
              <a:ext uri="{FF2B5EF4-FFF2-40B4-BE49-F238E27FC236}">
                <a16:creationId xmlns:a16="http://schemas.microsoft.com/office/drawing/2014/main" id="{C4BE6CF0-DA4C-6D7A-ADA1-BBB6A0ADD409}"/>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659327" y="6011854"/>
            <a:ext cx="1144314" cy="554494"/>
          </a:xfrm>
          <a:prstGeom prst="rect">
            <a:avLst/>
          </a:prstGeom>
        </p:spPr>
      </p:pic>
      <p:sp>
        <p:nvSpPr>
          <p:cNvPr id="14" name="Picture Placeholder 17">
            <a:extLst>
              <a:ext uri="{FF2B5EF4-FFF2-40B4-BE49-F238E27FC236}">
                <a16:creationId xmlns:a16="http://schemas.microsoft.com/office/drawing/2014/main" id="{5D214DC0-6639-8D2A-4618-EBFB232C1BF3}"/>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15" name="Picture 14" descr="Icon&#10;&#10;Description automatically generated">
            <a:extLst>
              <a:ext uri="{FF2B5EF4-FFF2-40B4-BE49-F238E27FC236}">
                <a16:creationId xmlns:a16="http://schemas.microsoft.com/office/drawing/2014/main" id="{A999AD70-1918-FA90-5FBC-947531830B97}"/>
              </a:ext>
            </a:extLst>
          </p:cNvPr>
          <p:cNvPicPr>
            <a:picLocks noChangeAspect="1"/>
          </p:cNvPicPr>
          <p:nvPr userDrawn="1"/>
        </p:nvPicPr>
        <p:blipFill rotWithShape="1">
          <a:blip r:embed="rId4" cstate="email">
            <a:alphaModFix amt="35000"/>
            <a:extLst>
              <a:ext uri="{28A0092B-C50C-407E-A947-70E740481C1C}">
                <a14:useLocalDpi xmlns:a14="http://schemas.microsoft.com/office/drawing/2010/main"/>
              </a:ext>
            </a:extLst>
          </a:blip>
          <a:srcRect/>
          <a:stretch/>
        </p:blipFill>
        <p:spPr>
          <a:xfrm>
            <a:off x="10744695" y="1872838"/>
            <a:ext cx="1447305" cy="3112323"/>
          </a:xfrm>
          <a:prstGeom prst="rect">
            <a:avLst/>
          </a:prstGeom>
        </p:spPr>
      </p:pic>
      <p:sp>
        <p:nvSpPr>
          <p:cNvPr id="16" name="Text Placeholder 22">
            <a:extLst>
              <a:ext uri="{FF2B5EF4-FFF2-40B4-BE49-F238E27FC236}">
                <a16:creationId xmlns:a16="http://schemas.microsoft.com/office/drawing/2014/main" id="{D36BAEDC-4142-5770-62AA-BD8D0D7506F6}"/>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p:txBody>
      </p:sp>
    </p:spTree>
    <p:extLst>
      <p:ext uri="{BB962C8B-B14F-4D97-AF65-F5344CB8AC3E}">
        <p14:creationId xmlns:p14="http://schemas.microsoft.com/office/powerpoint/2010/main" val="9943827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Ideat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AECADB2-7DAD-443F-A3C8-C7A40BF324D5}"/>
              </a:ext>
            </a:extLst>
          </p:cNvPr>
          <p:cNvSpPr/>
          <p:nvPr userDrawn="1"/>
        </p:nvSpPr>
        <p:spPr>
          <a:xfrm>
            <a:off x="0" y="-19051"/>
            <a:ext cx="12192000" cy="6877051"/>
          </a:xfrm>
          <a:prstGeom prst="rect">
            <a:avLst/>
          </a:prstGeom>
          <a:solidFill>
            <a:srgbClr val="F604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35236017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rototyp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490DBA7-7A19-C8FB-A033-589B0EE7C03C}"/>
              </a:ext>
            </a:extLst>
          </p:cNvPr>
          <p:cNvSpPr/>
          <p:nvPr userDrawn="1"/>
        </p:nvSpPr>
        <p:spPr>
          <a:xfrm>
            <a:off x="10478814" y="-19051"/>
            <a:ext cx="1713186" cy="6877051"/>
          </a:xfrm>
          <a:prstGeom prst="rect">
            <a:avLst/>
          </a:prstGeom>
          <a:solidFill>
            <a:srgbClr val="FE4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Title 4">
            <a:extLst>
              <a:ext uri="{FF2B5EF4-FFF2-40B4-BE49-F238E27FC236}">
                <a16:creationId xmlns:a16="http://schemas.microsoft.com/office/drawing/2014/main" id="{8F541FA3-5DE5-5582-1499-825AC207F30B}"/>
              </a:ext>
            </a:extLst>
          </p:cNvPr>
          <p:cNvSpPr>
            <a:spLocks noGrp="1"/>
          </p:cNvSpPr>
          <p:nvPr>
            <p:ph type="title" hasCustomPrompt="1"/>
          </p:nvPr>
        </p:nvSpPr>
        <p:spPr>
          <a:xfrm>
            <a:off x="576000" y="546214"/>
            <a:ext cx="10441871" cy="776720"/>
          </a:xfrm>
        </p:spPr>
        <p:txBody>
          <a:bodyPr/>
          <a:lstStyle>
            <a:lvl1pPr>
              <a:defRPr>
                <a:latin typeface="GriffithGothic Black" panose="02000603060000020004" pitchFamily="50" charset="0"/>
              </a:defRPr>
            </a:lvl1pPr>
          </a:lstStyle>
          <a:p>
            <a:r>
              <a:rPr lang="en-GB" sz="4400" dirty="0">
                <a:solidFill>
                  <a:schemeClr val="tx1"/>
                </a:solidFill>
              </a:rPr>
              <a:t>Prototype stage</a:t>
            </a:r>
            <a:br>
              <a:rPr lang="en-GB" sz="4400" dirty="0">
                <a:solidFill>
                  <a:schemeClr val="bg1"/>
                </a:solidFill>
              </a:rPr>
            </a:br>
            <a:endParaRPr lang="en-GB" sz="4400" dirty="0">
              <a:solidFill>
                <a:schemeClr val="bg1"/>
              </a:solidFill>
            </a:endParaRPr>
          </a:p>
        </p:txBody>
      </p:sp>
      <p:pic>
        <p:nvPicPr>
          <p:cNvPr id="9" name="Picture 8" descr="A picture containing text, stop, sign, vector graphics&#10;&#10;Description automatically generated">
            <a:extLst>
              <a:ext uri="{FF2B5EF4-FFF2-40B4-BE49-F238E27FC236}">
                <a16:creationId xmlns:a16="http://schemas.microsoft.com/office/drawing/2014/main" id="{DCC28FA0-4058-11C1-8034-D6695C529F4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610679" y="93869"/>
            <a:ext cx="1541653" cy="1336183"/>
          </a:xfrm>
          <a:prstGeom prst="rect">
            <a:avLst/>
          </a:prstGeom>
        </p:spPr>
      </p:pic>
      <p:pic>
        <p:nvPicPr>
          <p:cNvPr id="14" name="Picture 13" descr="A black background with white text&#10;&#10;Description automatically generated with low confidence">
            <a:extLst>
              <a:ext uri="{FF2B5EF4-FFF2-40B4-BE49-F238E27FC236}">
                <a16:creationId xmlns:a16="http://schemas.microsoft.com/office/drawing/2014/main" id="{17016443-E595-81EE-B17D-AB97B7499E5D}"/>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659327" y="6011854"/>
            <a:ext cx="1144314" cy="554494"/>
          </a:xfrm>
          <a:prstGeom prst="rect">
            <a:avLst/>
          </a:prstGeom>
        </p:spPr>
      </p:pic>
      <p:sp>
        <p:nvSpPr>
          <p:cNvPr id="15" name="Picture Placeholder 17">
            <a:extLst>
              <a:ext uri="{FF2B5EF4-FFF2-40B4-BE49-F238E27FC236}">
                <a16:creationId xmlns:a16="http://schemas.microsoft.com/office/drawing/2014/main" id="{D4D23A8F-0D7D-D8C4-3F16-BEF2813ACD24}"/>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16" name="Picture 15">
            <a:extLst>
              <a:ext uri="{FF2B5EF4-FFF2-40B4-BE49-F238E27FC236}">
                <a16:creationId xmlns:a16="http://schemas.microsoft.com/office/drawing/2014/main" id="{0F492106-1EE0-478C-0C3E-6BD836EDC43D}"/>
              </a:ext>
            </a:extLst>
          </p:cNvPr>
          <p:cNvPicPr>
            <a:picLocks noChangeAspect="1"/>
          </p:cNvPicPr>
          <p:nvPr userDrawn="1"/>
        </p:nvPicPr>
        <p:blipFill rotWithShape="1">
          <a:blip r:embed="rId4" cstate="email">
            <a:alphaModFix amt="35000"/>
            <a:extLst>
              <a:ext uri="{28A0092B-C50C-407E-A947-70E740481C1C}">
                <a14:useLocalDpi xmlns:a14="http://schemas.microsoft.com/office/drawing/2010/main"/>
              </a:ext>
            </a:extLst>
          </a:blip>
          <a:srcRect/>
          <a:stretch/>
        </p:blipFill>
        <p:spPr>
          <a:xfrm>
            <a:off x="10868881" y="2126226"/>
            <a:ext cx="1323120" cy="2586496"/>
          </a:xfrm>
          <a:prstGeom prst="rect">
            <a:avLst/>
          </a:prstGeom>
        </p:spPr>
      </p:pic>
      <p:sp>
        <p:nvSpPr>
          <p:cNvPr id="17" name="Text Placeholder 22">
            <a:extLst>
              <a:ext uri="{FF2B5EF4-FFF2-40B4-BE49-F238E27FC236}">
                <a16:creationId xmlns:a16="http://schemas.microsoft.com/office/drawing/2014/main" id="{17114A02-017F-49B2-C032-D4C437774573}"/>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p:txBody>
      </p:sp>
    </p:spTree>
    <p:extLst>
      <p:ext uri="{BB962C8B-B14F-4D97-AF65-F5344CB8AC3E}">
        <p14:creationId xmlns:p14="http://schemas.microsoft.com/office/powerpoint/2010/main" val="239323966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rototyp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490DBA7-7A19-C8FB-A033-589B0EE7C03C}"/>
              </a:ext>
            </a:extLst>
          </p:cNvPr>
          <p:cNvSpPr/>
          <p:nvPr userDrawn="1"/>
        </p:nvSpPr>
        <p:spPr>
          <a:xfrm>
            <a:off x="0" y="-19051"/>
            <a:ext cx="12192000" cy="6877051"/>
          </a:xfrm>
          <a:prstGeom prst="rect">
            <a:avLst/>
          </a:prstGeom>
          <a:solidFill>
            <a:srgbClr val="FE4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284173143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st Stage">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E555F899-0484-B149-2660-1F1341C0CE27}"/>
              </a:ext>
            </a:extLst>
          </p:cNvPr>
          <p:cNvSpPr/>
          <p:nvPr userDrawn="1"/>
        </p:nvSpPr>
        <p:spPr>
          <a:xfrm>
            <a:off x="10478814" y="-19051"/>
            <a:ext cx="1713186" cy="6877051"/>
          </a:xfrm>
          <a:prstGeom prst="rect">
            <a:avLst/>
          </a:prstGeom>
          <a:solidFill>
            <a:srgbClr val="429E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1" name="Title 4">
            <a:extLst>
              <a:ext uri="{FF2B5EF4-FFF2-40B4-BE49-F238E27FC236}">
                <a16:creationId xmlns:a16="http://schemas.microsoft.com/office/drawing/2014/main" id="{3CAF294C-C720-E22C-05D5-9168281DB22E}"/>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dirty="0">
                <a:solidFill>
                  <a:schemeClr val="tx1"/>
                </a:solidFill>
                <a:latin typeface="GriffithGothic Black" panose="02000603060000020004" pitchFamily="50" charset="0"/>
              </a:rPr>
              <a:t>Test stage</a:t>
            </a:r>
            <a:endParaRPr lang="en-GB" sz="4400" dirty="0">
              <a:solidFill>
                <a:schemeClr val="tx1"/>
              </a:solidFill>
              <a:latin typeface="Griffith Gothic Black" panose="020B0503060000000000" pitchFamily="34" charset="0"/>
            </a:endParaRPr>
          </a:p>
        </p:txBody>
      </p:sp>
      <p:pic>
        <p:nvPicPr>
          <p:cNvPr id="23" name="Picture 22" descr="Polygon&#10;&#10;Description automatically generated with medium confidence">
            <a:extLst>
              <a:ext uri="{FF2B5EF4-FFF2-40B4-BE49-F238E27FC236}">
                <a16:creationId xmlns:a16="http://schemas.microsoft.com/office/drawing/2014/main" id="{4B508E61-12A3-DDD5-492D-FB8BAE63A7E6}"/>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594292" y="93869"/>
            <a:ext cx="1541653" cy="1336183"/>
          </a:xfrm>
          <a:prstGeom prst="rect">
            <a:avLst/>
          </a:prstGeom>
        </p:spPr>
      </p:pic>
      <p:pic>
        <p:nvPicPr>
          <p:cNvPr id="28" name="Picture 27" descr="A black background with white text&#10;&#10;Description automatically generated with low confidence">
            <a:extLst>
              <a:ext uri="{FF2B5EF4-FFF2-40B4-BE49-F238E27FC236}">
                <a16:creationId xmlns:a16="http://schemas.microsoft.com/office/drawing/2014/main" id="{A0DC38ED-B6A9-565B-7852-251A1BDB7F1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659327" y="6011854"/>
            <a:ext cx="1144314" cy="554494"/>
          </a:xfrm>
          <a:prstGeom prst="rect">
            <a:avLst/>
          </a:prstGeom>
        </p:spPr>
      </p:pic>
      <p:sp>
        <p:nvSpPr>
          <p:cNvPr id="29" name="Picture Placeholder 17">
            <a:extLst>
              <a:ext uri="{FF2B5EF4-FFF2-40B4-BE49-F238E27FC236}">
                <a16:creationId xmlns:a16="http://schemas.microsoft.com/office/drawing/2014/main" id="{5E374B2C-CC8E-7E18-2757-A921FE09D310}"/>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31" name="Picture 30" descr="Icon&#10;&#10;Description automatically generated">
            <a:extLst>
              <a:ext uri="{FF2B5EF4-FFF2-40B4-BE49-F238E27FC236}">
                <a16:creationId xmlns:a16="http://schemas.microsoft.com/office/drawing/2014/main" id="{F7918773-1B1D-BD9D-9F66-3F08DF336547}"/>
              </a:ext>
            </a:extLst>
          </p:cNvPr>
          <p:cNvPicPr>
            <a:picLocks noChangeAspect="1"/>
          </p:cNvPicPr>
          <p:nvPr userDrawn="1"/>
        </p:nvPicPr>
        <p:blipFill rotWithShape="1">
          <a:blip r:embed="rId4" cstate="email">
            <a:alphaModFix amt="35000"/>
            <a:extLst>
              <a:ext uri="{28A0092B-C50C-407E-A947-70E740481C1C}">
                <a14:useLocalDpi xmlns:a14="http://schemas.microsoft.com/office/drawing/2010/main"/>
              </a:ext>
            </a:extLst>
          </a:blip>
          <a:srcRect/>
          <a:stretch/>
        </p:blipFill>
        <p:spPr>
          <a:xfrm>
            <a:off x="11154649" y="2167933"/>
            <a:ext cx="1037351" cy="2713076"/>
          </a:xfrm>
          <a:prstGeom prst="rect">
            <a:avLst/>
          </a:prstGeom>
        </p:spPr>
      </p:pic>
      <p:sp>
        <p:nvSpPr>
          <p:cNvPr id="32" name="Text Placeholder 22">
            <a:extLst>
              <a:ext uri="{FF2B5EF4-FFF2-40B4-BE49-F238E27FC236}">
                <a16:creationId xmlns:a16="http://schemas.microsoft.com/office/drawing/2014/main" id="{81F54648-0C27-E5B0-C35A-39BCB7F6B841}"/>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p:txBody>
      </p:sp>
    </p:spTree>
    <p:extLst>
      <p:ext uri="{BB962C8B-B14F-4D97-AF65-F5344CB8AC3E}">
        <p14:creationId xmlns:p14="http://schemas.microsoft.com/office/powerpoint/2010/main" val="15637696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st Vide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E555F899-0484-B149-2660-1F1341C0CE27}"/>
              </a:ext>
            </a:extLst>
          </p:cNvPr>
          <p:cNvSpPr/>
          <p:nvPr userDrawn="1"/>
        </p:nvSpPr>
        <p:spPr>
          <a:xfrm>
            <a:off x="0" y="-19051"/>
            <a:ext cx="12192000" cy="6877051"/>
          </a:xfrm>
          <a:prstGeom prst="rect">
            <a:avLst/>
          </a:prstGeom>
          <a:solidFill>
            <a:srgbClr val="429E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90948327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mplement Stag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5833B2A-4FE5-ED82-56AF-22AB938A7BF1}"/>
              </a:ext>
            </a:extLst>
          </p:cNvPr>
          <p:cNvSpPr/>
          <p:nvPr userDrawn="1"/>
        </p:nvSpPr>
        <p:spPr>
          <a:xfrm>
            <a:off x="10478814" y="0"/>
            <a:ext cx="1713186" cy="6858000"/>
          </a:xfrm>
          <a:prstGeom prst="rect">
            <a:avLst/>
          </a:prstGeom>
          <a:solidFill>
            <a:srgbClr val="FED3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ED33A"/>
              </a:solidFill>
            </a:endParaRPr>
          </a:p>
        </p:txBody>
      </p:sp>
      <p:pic>
        <p:nvPicPr>
          <p:cNvPr id="6" name="Picture 5">
            <a:extLst>
              <a:ext uri="{FF2B5EF4-FFF2-40B4-BE49-F238E27FC236}">
                <a16:creationId xmlns:a16="http://schemas.microsoft.com/office/drawing/2014/main" id="{79DC6B70-D784-72B6-A616-CE40A2EB2C2B}"/>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10594292" y="93869"/>
            <a:ext cx="1541652" cy="1336183"/>
          </a:xfrm>
          <a:prstGeom prst="rect">
            <a:avLst/>
          </a:prstGeom>
        </p:spPr>
      </p:pic>
      <p:pic>
        <p:nvPicPr>
          <p:cNvPr id="7" name="Picture 6" descr="Icon&#10;&#10;Description automatically generated">
            <a:extLst>
              <a:ext uri="{FF2B5EF4-FFF2-40B4-BE49-F238E27FC236}">
                <a16:creationId xmlns:a16="http://schemas.microsoft.com/office/drawing/2014/main" id="{6323A0A4-E34B-5AF1-07A6-9C9E9247030D}"/>
              </a:ext>
            </a:extLst>
          </p:cNvPr>
          <p:cNvPicPr>
            <a:picLocks noChangeAspect="1"/>
          </p:cNvPicPr>
          <p:nvPr userDrawn="1"/>
        </p:nvPicPr>
        <p:blipFill rotWithShape="1">
          <a:blip r:embed="rId3" cstate="email">
            <a:alphaModFix amt="35000"/>
            <a:extLst>
              <a:ext uri="{28A0092B-C50C-407E-A947-70E740481C1C}">
                <a14:useLocalDpi xmlns:a14="http://schemas.microsoft.com/office/drawing/2010/main"/>
              </a:ext>
            </a:extLst>
          </a:blip>
          <a:srcRect/>
          <a:stretch/>
        </p:blipFill>
        <p:spPr>
          <a:xfrm>
            <a:off x="10785850" y="2178647"/>
            <a:ext cx="1406150" cy="2500706"/>
          </a:xfrm>
          <a:prstGeom prst="rect">
            <a:avLst/>
          </a:prstGeom>
        </p:spPr>
      </p:pic>
      <p:sp>
        <p:nvSpPr>
          <p:cNvPr id="21" name="Title 4">
            <a:extLst>
              <a:ext uri="{FF2B5EF4-FFF2-40B4-BE49-F238E27FC236}">
                <a16:creationId xmlns:a16="http://schemas.microsoft.com/office/drawing/2014/main" id="{3CAF294C-C720-E22C-05D5-9168281DB22E}"/>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dirty="0">
                <a:solidFill>
                  <a:schemeClr val="tx1"/>
                </a:solidFill>
                <a:latin typeface="GriffithGothic Black" panose="02000603060000020004" pitchFamily="50" charset="0"/>
              </a:rPr>
              <a:t>Implement stage</a:t>
            </a:r>
            <a:endParaRPr lang="en-GB" sz="4400" dirty="0">
              <a:solidFill>
                <a:schemeClr val="tx1"/>
              </a:solidFill>
              <a:latin typeface="Griffith Gothic Black" panose="020B0503060000000000" pitchFamily="34" charset="0"/>
            </a:endParaRPr>
          </a:p>
        </p:txBody>
      </p:sp>
      <p:pic>
        <p:nvPicPr>
          <p:cNvPr id="28" name="Picture 27" descr="A black background with white text&#10;&#10;Description automatically generated with low confidence">
            <a:extLst>
              <a:ext uri="{FF2B5EF4-FFF2-40B4-BE49-F238E27FC236}">
                <a16:creationId xmlns:a16="http://schemas.microsoft.com/office/drawing/2014/main" id="{A0DC38ED-B6A9-565B-7852-251A1BDB7F16}"/>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0659327" y="6011854"/>
            <a:ext cx="1144314" cy="554494"/>
          </a:xfrm>
          <a:prstGeom prst="rect">
            <a:avLst/>
          </a:prstGeom>
        </p:spPr>
      </p:pic>
      <p:sp>
        <p:nvSpPr>
          <p:cNvPr id="29" name="Picture Placeholder 17">
            <a:extLst>
              <a:ext uri="{FF2B5EF4-FFF2-40B4-BE49-F238E27FC236}">
                <a16:creationId xmlns:a16="http://schemas.microsoft.com/office/drawing/2014/main" id="{5E374B2C-CC8E-7E18-2757-A921FE09D310}"/>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32" name="Text Placeholder 22">
            <a:extLst>
              <a:ext uri="{FF2B5EF4-FFF2-40B4-BE49-F238E27FC236}">
                <a16:creationId xmlns:a16="http://schemas.microsoft.com/office/drawing/2014/main" id="{81F54648-0C27-E5B0-C35A-39BCB7F6B841}"/>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p:txBody>
      </p:sp>
    </p:spTree>
    <p:extLst>
      <p:ext uri="{BB962C8B-B14F-4D97-AF65-F5344CB8AC3E}">
        <p14:creationId xmlns:p14="http://schemas.microsoft.com/office/powerpoint/2010/main" val="15259738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Year 8 Title">
    <p:bg>
      <p:bgPr>
        <a:solidFill>
          <a:srgbClr val="07E298"/>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D7EDB8B-BCAF-D094-EA09-2040F24561D4}"/>
              </a:ext>
            </a:extLst>
          </p:cNvPr>
          <p:cNvSpPr>
            <a:spLocks noGrp="1"/>
          </p:cNvSpPr>
          <p:nvPr>
            <p:ph type="ctrTitle"/>
          </p:nvPr>
        </p:nvSpPr>
        <p:spPr>
          <a:xfrm>
            <a:off x="576000" y="2371514"/>
            <a:ext cx="7017874" cy="2387600"/>
          </a:xfrm>
        </p:spPr>
        <p:txBody>
          <a:bodyPr/>
          <a:lstStyle>
            <a:lvl1pPr>
              <a:defRPr cap="all" baseline="0"/>
            </a:lvl1pPr>
          </a:lstStyle>
          <a:p>
            <a:pPr>
              <a:lnSpc>
                <a:spcPct val="100000"/>
              </a:lnSpc>
            </a:pPr>
            <a:r>
              <a:rPr lang="en-GB" dirty="0">
                <a:solidFill>
                  <a:schemeClr val="tx2"/>
                </a:solidFill>
                <a:latin typeface="+mj-lt"/>
              </a:rPr>
              <a:t>Key stage 3 context 18:</a:t>
            </a:r>
            <a:br>
              <a:rPr lang="en-GB" dirty="0">
                <a:solidFill>
                  <a:schemeClr val="tx2"/>
                </a:solidFill>
                <a:latin typeface="+mj-lt"/>
              </a:rPr>
            </a:br>
            <a:br>
              <a:rPr lang="en-GB" dirty="0">
                <a:solidFill>
                  <a:schemeClr val="tx2"/>
                </a:solidFill>
                <a:latin typeface="+mj-lt"/>
              </a:rPr>
            </a:br>
            <a:r>
              <a:rPr lang="en-GB" dirty="0">
                <a:solidFill>
                  <a:schemeClr val="bg1"/>
                </a:solidFill>
                <a:latin typeface="+mj-lt"/>
              </a:rPr>
              <a:t>Improving Air Quality</a:t>
            </a:r>
          </a:p>
        </p:txBody>
      </p:sp>
      <p:pic>
        <p:nvPicPr>
          <p:cNvPr id="11" name="Picture 10" descr="Blue text on a black background&#10;&#10;Description automatically generated with medium confidence">
            <a:extLst>
              <a:ext uri="{FF2B5EF4-FFF2-40B4-BE49-F238E27FC236}">
                <a16:creationId xmlns:a16="http://schemas.microsoft.com/office/drawing/2014/main" id="{4F599919-4510-6A47-D6F8-42F87212DD5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87680" y="367670"/>
            <a:ext cx="2023896" cy="980708"/>
          </a:xfrm>
          <a:prstGeom prst="rect">
            <a:avLst/>
          </a:prstGeom>
        </p:spPr>
      </p:pic>
      <p:sp>
        <p:nvSpPr>
          <p:cNvPr id="13" name="Picture Placeholder 17">
            <a:extLst>
              <a:ext uri="{FF2B5EF4-FFF2-40B4-BE49-F238E27FC236}">
                <a16:creationId xmlns:a16="http://schemas.microsoft.com/office/drawing/2014/main" id="{73204E58-C574-B9F5-9E21-009172210E5E}"/>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3" name="Picture Placeholder 2">
            <a:extLst>
              <a:ext uri="{FF2B5EF4-FFF2-40B4-BE49-F238E27FC236}">
                <a16:creationId xmlns:a16="http://schemas.microsoft.com/office/drawing/2014/main" id="{975A4AFC-8A66-D08B-BB26-544F7F3745CA}"/>
              </a:ext>
            </a:extLst>
          </p:cNvPr>
          <p:cNvSpPr>
            <a:spLocks noGrp="1"/>
          </p:cNvSpPr>
          <p:nvPr>
            <p:ph type="pic" sz="quarter" idx="11" hasCustomPrompt="1"/>
          </p:nvPr>
        </p:nvSpPr>
        <p:spPr>
          <a:xfrm>
            <a:off x="8061325" y="0"/>
            <a:ext cx="4130675" cy="6858000"/>
          </a:xfrm>
        </p:spPr>
        <p:txBody>
          <a:bodyPr/>
          <a:lstStyle>
            <a:lvl1pPr>
              <a:defRPr/>
            </a:lvl1pPr>
          </a:lstStyle>
          <a:p>
            <a:r>
              <a:rPr lang="en-GB" dirty="0"/>
              <a:t>HERO IMAGE</a:t>
            </a:r>
          </a:p>
        </p:txBody>
      </p:sp>
    </p:spTree>
    <p:extLst>
      <p:ext uri="{BB962C8B-B14F-4D97-AF65-F5344CB8AC3E}">
        <p14:creationId xmlns:p14="http://schemas.microsoft.com/office/powerpoint/2010/main" val="183349941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Implement Video">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5833B2A-4FE5-ED82-56AF-22AB938A7BF1}"/>
              </a:ext>
            </a:extLst>
          </p:cNvPr>
          <p:cNvSpPr/>
          <p:nvPr userDrawn="1"/>
        </p:nvSpPr>
        <p:spPr>
          <a:xfrm>
            <a:off x="0" y="0"/>
            <a:ext cx="12192000" cy="6858000"/>
          </a:xfrm>
          <a:prstGeom prst="rect">
            <a:avLst/>
          </a:prstGeom>
          <a:solidFill>
            <a:srgbClr val="FED3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ED33A"/>
              </a:solidFill>
            </a:endParaRPr>
          </a:p>
        </p:txBody>
      </p:sp>
    </p:spTree>
    <p:extLst>
      <p:ext uri="{BB962C8B-B14F-4D97-AF65-F5344CB8AC3E}">
        <p14:creationId xmlns:p14="http://schemas.microsoft.com/office/powerpoint/2010/main" val="10534451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Focussed Tasks">
    <p:spTree>
      <p:nvGrpSpPr>
        <p:cNvPr id="1" name=""/>
        <p:cNvGrpSpPr/>
        <p:nvPr/>
      </p:nvGrpSpPr>
      <p:grpSpPr>
        <a:xfrm>
          <a:off x="0" y="0"/>
          <a:ext cx="0" cy="0"/>
          <a:chOff x="0" y="0"/>
          <a:chExt cx="0" cy="0"/>
        </a:xfrm>
      </p:grpSpPr>
      <p:sp>
        <p:nvSpPr>
          <p:cNvPr id="6" name="Title 4">
            <a:extLst>
              <a:ext uri="{FF2B5EF4-FFF2-40B4-BE49-F238E27FC236}">
                <a16:creationId xmlns:a16="http://schemas.microsoft.com/office/drawing/2014/main" id="{38B44A93-90B3-CB8E-08FC-017941CC6F81}"/>
              </a:ext>
            </a:extLst>
          </p:cNvPr>
          <p:cNvSpPr>
            <a:spLocks noGrp="1"/>
          </p:cNvSpPr>
          <p:nvPr>
            <p:ph type="title" hasCustomPrompt="1"/>
          </p:nvPr>
        </p:nvSpPr>
        <p:spPr>
          <a:xfrm>
            <a:off x="576000" y="546214"/>
            <a:ext cx="9166811" cy="1047918"/>
          </a:xfrm>
        </p:spPr>
        <p:txBody>
          <a:bodyPr/>
          <a:lstStyle>
            <a:lvl1pPr>
              <a:defRPr>
                <a:latin typeface="GriffithGothic Black" panose="02000603060000020004" pitchFamily="50" charset="0"/>
              </a:defRPr>
            </a:lvl1pPr>
          </a:lstStyle>
          <a:p>
            <a:r>
              <a:rPr lang="en-GB" sz="4400" dirty="0">
                <a:solidFill>
                  <a:schemeClr val="tx1"/>
                </a:solidFill>
                <a:latin typeface="GriffithGothic Black" panose="02000603060000020004" pitchFamily="50" charset="0"/>
              </a:rPr>
              <a:t>Focused Tasks</a:t>
            </a:r>
            <a:endParaRPr lang="en-GB" sz="4400" dirty="0">
              <a:solidFill>
                <a:schemeClr val="tx1"/>
              </a:solidFill>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DB236B64-64DE-8CE6-AA11-6DB87756E41E}"/>
              </a:ext>
            </a:extLst>
          </p:cNvPr>
          <p:cNvSpPr>
            <a:spLocks noGrp="1"/>
          </p:cNvSpPr>
          <p:nvPr>
            <p:ph idx="4294967295" hasCustomPrompt="1"/>
          </p:nvPr>
        </p:nvSpPr>
        <p:spPr>
          <a:xfrm>
            <a:off x="575999" y="1431915"/>
            <a:ext cx="9787201" cy="4394577"/>
          </a:xfrm>
        </p:spPr>
        <p:txBody>
          <a:bodyPr>
            <a:normAutofit/>
          </a:bodyPr>
          <a:lstStyle/>
          <a:p>
            <a:pPr marL="0" indent="0">
              <a:lnSpc>
                <a:spcPct val="150000"/>
              </a:lnSpc>
              <a:buNone/>
            </a:pPr>
            <a:r>
              <a:rPr lang="en-GB" sz="2000" dirty="0">
                <a:solidFill>
                  <a:schemeClr val="tx1"/>
                </a:solidFill>
                <a:latin typeface="+mj-lt"/>
                <a:ea typeface="Roboto" panose="02000000000000000000" pitchFamily="2" charset="0"/>
                <a:cs typeface="Roboto" panose="02000000000000000000" pitchFamily="2" charset="0"/>
              </a:rPr>
              <a:t>There are a number of potential focused tasks you can use in this unit of work. The following are just some it lends itself well to:</a:t>
            </a:r>
          </a:p>
        </p:txBody>
      </p:sp>
      <p:pic>
        <p:nvPicPr>
          <p:cNvPr id="11" name="Picture 10">
            <a:extLst>
              <a:ext uri="{FF2B5EF4-FFF2-40B4-BE49-F238E27FC236}">
                <a16:creationId xmlns:a16="http://schemas.microsoft.com/office/drawing/2014/main" id="{E4949626-7A8E-3A8C-D295-45B0C0172628}"/>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10659326" y="6017269"/>
            <a:ext cx="1144314" cy="554494"/>
          </a:xfrm>
          <a:prstGeom prst="rect">
            <a:avLst/>
          </a:prstGeom>
        </p:spPr>
      </p:pic>
      <p:sp>
        <p:nvSpPr>
          <p:cNvPr id="13" name="Picture Placeholder 17">
            <a:extLst>
              <a:ext uri="{FF2B5EF4-FFF2-40B4-BE49-F238E27FC236}">
                <a16:creationId xmlns:a16="http://schemas.microsoft.com/office/drawing/2014/main" id="{84D5CD46-7E20-2D7E-4F0F-20AF10E6EA42}"/>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15" name="Table Placeholder 14">
            <a:extLst>
              <a:ext uri="{FF2B5EF4-FFF2-40B4-BE49-F238E27FC236}">
                <a16:creationId xmlns:a16="http://schemas.microsoft.com/office/drawing/2014/main" id="{179534A4-A26F-2E9A-372B-1ED542A49E28}"/>
              </a:ext>
            </a:extLst>
          </p:cNvPr>
          <p:cNvSpPr>
            <a:spLocks noGrp="1"/>
          </p:cNvSpPr>
          <p:nvPr>
            <p:ph type="tbl" sz="quarter" idx="11"/>
          </p:nvPr>
        </p:nvSpPr>
        <p:spPr>
          <a:xfrm>
            <a:off x="581315" y="2570480"/>
            <a:ext cx="9781886" cy="3046918"/>
          </a:xfrm>
        </p:spPr>
        <p:txBody>
          <a:bodyPr/>
          <a:lstStyle/>
          <a:p>
            <a:endParaRPr lang="en-GB"/>
          </a:p>
        </p:txBody>
      </p:sp>
    </p:spTree>
    <p:extLst>
      <p:ext uri="{BB962C8B-B14F-4D97-AF65-F5344CB8AC3E}">
        <p14:creationId xmlns:p14="http://schemas.microsoft.com/office/powerpoint/2010/main" val="4467789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EAs">
    <p:spTree>
      <p:nvGrpSpPr>
        <p:cNvPr id="1" name=""/>
        <p:cNvGrpSpPr/>
        <p:nvPr/>
      </p:nvGrpSpPr>
      <p:grpSpPr>
        <a:xfrm>
          <a:off x="0" y="0"/>
          <a:ext cx="0" cy="0"/>
          <a:chOff x="0" y="0"/>
          <a:chExt cx="0" cy="0"/>
        </a:xfrm>
      </p:grpSpPr>
      <p:sp>
        <p:nvSpPr>
          <p:cNvPr id="6" name="Title 4">
            <a:extLst>
              <a:ext uri="{FF2B5EF4-FFF2-40B4-BE49-F238E27FC236}">
                <a16:creationId xmlns:a16="http://schemas.microsoft.com/office/drawing/2014/main" id="{A2FDBFCD-0EC2-5EC8-3AB3-283EEF2B2233}"/>
              </a:ext>
            </a:extLst>
          </p:cNvPr>
          <p:cNvSpPr>
            <a:spLocks noGrp="1"/>
          </p:cNvSpPr>
          <p:nvPr>
            <p:ph type="title" hasCustomPrompt="1"/>
          </p:nvPr>
        </p:nvSpPr>
        <p:spPr>
          <a:xfrm>
            <a:off x="576000" y="546214"/>
            <a:ext cx="11040000" cy="1047918"/>
          </a:xfrm>
        </p:spPr>
        <p:txBody>
          <a:bodyPr/>
          <a:lstStyle>
            <a:lvl1pPr>
              <a:defRPr>
                <a:latin typeface="GriffithGothic Black" panose="02000603060000020004" pitchFamily="50" charset="0"/>
              </a:defRPr>
            </a:lvl1pPr>
          </a:lstStyle>
          <a:p>
            <a:r>
              <a:rPr lang="en-GB" sz="4400" dirty="0">
                <a:solidFill>
                  <a:schemeClr val="tx1"/>
                </a:solidFill>
                <a:latin typeface="GriffithGothic Black" panose="02000603060000020004" pitchFamily="50" charset="0"/>
              </a:rPr>
              <a:t>Investigative &amp; Evaluative Activities</a:t>
            </a:r>
            <a:endParaRPr lang="en-GB" sz="4400" dirty="0">
              <a:solidFill>
                <a:schemeClr val="tx1"/>
              </a:solidFill>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C7EC113D-7745-7AA0-D2B2-8ECA07C0037E}"/>
              </a:ext>
            </a:extLst>
          </p:cNvPr>
          <p:cNvSpPr>
            <a:spLocks noGrp="1"/>
          </p:cNvSpPr>
          <p:nvPr>
            <p:ph idx="4294967295"/>
          </p:nvPr>
        </p:nvSpPr>
        <p:spPr>
          <a:xfrm>
            <a:off x="576000" y="1280401"/>
            <a:ext cx="10034680" cy="4743565"/>
          </a:xfrm>
        </p:spPr>
        <p:txBody>
          <a:bodyPr>
            <a:normAutofit/>
          </a:bodyPr>
          <a:lstStyle/>
          <a:p>
            <a:pPr>
              <a:lnSpc>
                <a:spcPct val="150000"/>
              </a:lnSpc>
            </a:pPr>
            <a:r>
              <a:rPr lang="en-GB" dirty="0">
                <a:solidFill>
                  <a:schemeClr val="tx1"/>
                </a:solidFill>
                <a:latin typeface="+mj-lt"/>
                <a:ea typeface="Roboto" panose="02000000000000000000" pitchFamily="2" charset="0"/>
                <a:cs typeface="Roboto" panose="02000000000000000000" pitchFamily="2" charset="0"/>
              </a:rPr>
              <a:t>There are a number of additional opportunities available to investigate and evaluate materials and products in this unit.</a:t>
            </a:r>
          </a:p>
          <a:p>
            <a:pPr>
              <a:lnSpc>
                <a:spcPct val="150000"/>
              </a:lnSpc>
            </a:pPr>
            <a:r>
              <a:rPr lang="en-GB" dirty="0">
                <a:solidFill>
                  <a:schemeClr val="tx1"/>
                </a:solidFill>
                <a:latin typeface="+mj-lt"/>
                <a:ea typeface="Roboto" panose="02000000000000000000" pitchFamily="2" charset="0"/>
                <a:cs typeface="Roboto" panose="02000000000000000000" pitchFamily="2" charset="0"/>
              </a:rPr>
              <a:t>Design often involves a knowledge of business and marketing. Could you use this context as the basis for an enterprise activity providing unique solutions to existing technology owners? </a:t>
            </a:r>
          </a:p>
          <a:p>
            <a:pPr marL="0" indent="0">
              <a:lnSpc>
                <a:spcPct val="150000"/>
              </a:lnSpc>
              <a:buNone/>
            </a:pPr>
            <a:endParaRPr lang="en-GB" sz="2000" dirty="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400" b="1" dirty="0">
              <a:latin typeface="+mj-lt"/>
              <a:ea typeface="Roboto" panose="02000000000000000000" pitchFamily="2" charset="0"/>
              <a:cs typeface="Roboto" panose="02000000000000000000" pitchFamily="2" charset="0"/>
            </a:endParaRPr>
          </a:p>
        </p:txBody>
      </p:sp>
      <p:pic>
        <p:nvPicPr>
          <p:cNvPr id="11" name="Picture 10">
            <a:extLst>
              <a:ext uri="{FF2B5EF4-FFF2-40B4-BE49-F238E27FC236}">
                <a16:creationId xmlns:a16="http://schemas.microsoft.com/office/drawing/2014/main" id="{96590524-84D3-07F3-8387-F3F407F76C14}"/>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10659326" y="6017269"/>
            <a:ext cx="1144314" cy="554494"/>
          </a:xfrm>
          <a:prstGeom prst="rect">
            <a:avLst/>
          </a:prstGeom>
        </p:spPr>
      </p:pic>
      <p:sp>
        <p:nvSpPr>
          <p:cNvPr id="12" name="Picture Placeholder 17">
            <a:extLst>
              <a:ext uri="{FF2B5EF4-FFF2-40B4-BE49-F238E27FC236}">
                <a16:creationId xmlns:a16="http://schemas.microsoft.com/office/drawing/2014/main" id="{90F20DC7-4AFD-EA60-6EBF-27BED2D454FB}"/>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Tree>
    <p:extLst>
      <p:ext uri="{BB962C8B-B14F-4D97-AF65-F5344CB8AC3E}">
        <p14:creationId xmlns:p14="http://schemas.microsoft.com/office/powerpoint/2010/main" val="261774865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upporting Units">
    <p:spTree>
      <p:nvGrpSpPr>
        <p:cNvPr id="1" name=""/>
        <p:cNvGrpSpPr/>
        <p:nvPr/>
      </p:nvGrpSpPr>
      <p:grpSpPr>
        <a:xfrm>
          <a:off x="0" y="0"/>
          <a:ext cx="0" cy="0"/>
          <a:chOff x="0" y="0"/>
          <a:chExt cx="0" cy="0"/>
        </a:xfrm>
      </p:grpSpPr>
      <p:sp>
        <p:nvSpPr>
          <p:cNvPr id="6" name="Title 4">
            <a:extLst>
              <a:ext uri="{FF2B5EF4-FFF2-40B4-BE49-F238E27FC236}">
                <a16:creationId xmlns:a16="http://schemas.microsoft.com/office/drawing/2014/main" id="{D80242F2-A106-18CF-F446-F1736C22300F}"/>
              </a:ext>
            </a:extLst>
          </p:cNvPr>
          <p:cNvSpPr>
            <a:spLocks noGrp="1"/>
          </p:cNvSpPr>
          <p:nvPr>
            <p:ph type="title" hasCustomPrompt="1"/>
          </p:nvPr>
        </p:nvSpPr>
        <p:spPr>
          <a:xfrm>
            <a:off x="576000" y="546214"/>
            <a:ext cx="11040000" cy="1047918"/>
          </a:xfrm>
        </p:spPr>
        <p:txBody>
          <a:bodyPr/>
          <a:lstStyle>
            <a:lvl1pPr>
              <a:defRPr>
                <a:latin typeface="GriffithGothic Black" panose="02000603060000020004" pitchFamily="50" charset="0"/>
              </a:defRPr>
            </a:lvl1pPr>
          </a:lstStyle>
          <a:p>
            <a:r>
              <a:rPr lang="en-GB" sz="4400" dirty="0">
                <a:solidFill>
                  <a:schemeClr val="tx1"/>
                </a:solidFill>
                <a:latin typeface="GriffithGothic Black" panose="02000603060000020004" pitchFamily="50" charset="0"/>
              </a:rPr>
              <a:t>Supporting units</a:t>
            </a:r>
            <a:endParaRPr lang="en-GB" sz="4400" dirty="0">
              <a:solidFill>
                <a:schemeClr val="tx1"/>
              </a:solidFill>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47C11153-BB33-982B-F86C-96FE0825B867}"/>
              </a:ext>
            </a:extLst>
          </p:cNvPr>
          <p:cNvSpPr>
            <a:spLocks noGrp="1"/>
          </p:cNvSpPr>
          <p:nvPr>
            <p:ph idx="4294967295"/>
          </p:nvPr>
        </p:nvSpPr>
        <p:spPr>
          <a:xfrm>
            <a:off x="576000" y="1429714"/>
            <a:ext cx="10034680" cy="4743565"/>
          </a:xfrm>
        </p:spPr>
        <p:txBody>
          <a:bodyPr>
            <a:normAutofit/>
          </a:bodyPr>
          <a:lstStyle/>
          <a:p>
            <a:pPr marL="0" indent="0">
              <a:lnSpc>
                <a:spcPct val="150000"/>
              </a:lnSpc>
              <a:buNone/>
            </a:pPr>
            <a:r>
              <a:rPr lang="en-GB" sz="2000" dirty="0">
                <a:latin typeface="+mj-lt"/>
                <a:ea typeface="Roboto" panose="02000000000000000000" pitchFamily="2" charset="0"/>
                <a:cs typeface="Roboto" panose="02000000000000000000" pitchFamily="2" charset="0"/>
              </a:rPr>
              <a:t>Supporting units that could be used to support this resource:</a:t>
            </a:r>
          </a:p>
          <a:p>
            <a:pPr marL="342900" indent="-342900">
              <a:lnSpc>
                <a:spcPct val="150000"/>
              </a:lnSpc>
              <a:buFont typeface="Arial" panose="020B0604020202020204" pitchFamily="34" charset="0"/>
              <a:buChar char="•"/>
            </a:pPr>
            <a:r>
              <a:rPr lang="en-GB" sz="2000" dirty="0">
                <a:latin typeface="+mj-lt"/>
                <a:ea typeface="Roboto" panose="02000000000000000000" pitchFamily="2" charset="0"/>
                <a:cs typeface="Roboto" panose="02000000000000000000" pitchFamily="2" charset="0"/>
              </a:rPr>
              <a:t>Design thinking</a:t>
            </a:r>
          </a:p>
          <a:p>
            <a:pPr marL="342900" indent="-342900">
              <a:lnSpc>
                <a:spcPct val="150000"/>
              </a:lnSpc>
              <a:buFont typeface="Arial" panose="020B0604020202020204" pitchFamily="34" charset="0"/>
              <a:buChar char="•"/>
            </a:pPr>
            <a:r>
              <a:rPr lang="en-GB" sz="2000" dirty="0">
                <a:latin typeface="+mj-lt"/>
                <a:ea typeface="Roboto" panose="02000000000000000000" pitchFamily="2" charset="0"/>
                <a:cs typeface="Roboto" panose="02000000000000000000" pitchFamily="2" charset="0"/>
              </a:rPr>
              <a:t>Iterative design</a:t>
            </a:r>
          </a:p>
          <a:p>
            <a:pPr marL="342900" indent="-342900">
              <a:lnSpc>
                <a:spcPct val="150000"/>
              </a:lnSpc>
              <a:buFont typeface="Arial" panose="020B0604020202020204" pitchFamily="34" charset="0"/>
              <a:buChar char="•"/>
            </a:pPr>
            <a:r>
              <a:rPr lang="en-GB" sz="2000" dirty="0">
                <a:latin typeface="+mj-lt"/>
                <a:ea typeface="Roboto" panose="02000000000000000000" pitchFamily="2" charset="0"/>
                <a:cs typeface="Roboto" panose="02000000000000000000" pitchFamily="2" charset="0"/>
              </a:rPr>
              <a:t>Communication methods: sketching, modelling, CAD modelling</a:t>
            </a:r>
          </a:p>
          <a:p>
            <a:pPr marL="342900" indent="-342900">
              <a:lnSpc>
                <a:spcPct val="150000"/>
              </a:lnSpc>
              <a:buFont typeface="Arial" panose="020B0604020202020204" pitchFamily="34" charset="0"/>
              <a:buChar char="•"/>
            </a:pPr>
            <a:r>
              <a:rPr lang="en-GB" sz="2000" dirty="0">
                <a:latin typeface="+mj-lt"/>
                <a:ea typeface="Roboto" panose="02000000000000000000" pitchFamily="2" charset="0"/>
                <a:cs typeface="Roboto" panose="02000000000000000000" pitchFamily="2" charset="0"/>
              </a:rPr>
              <a:t>Rapid prototyping technologies</a:t>
            </a:r>
          </a:p>
          <a:p>
            <a:pPr marL="342900" indent="-342900">
              <a:lnSpc>
                <a:spcPct val="150000"/>
              </a:lnSpc>
              <a:buFont typeface="Arial" panose="020B0604020202020204" pitchFamily="34" charset="0"/>
              <a:buChar char="•"/>
            </a:pPr>
            <a:r>
              <a:rPr lang="en-GB" sz="2000" dirty="0">
                <a:latin typeface="+mj-lt"/>
                <a:ea typeface="Roboto" panose="02000000000000000000" pitchFamily="2" charset="0"/>
                <a:cs typeface="Roboto" panose="02000000000000000000" pitchFamily="2" charset="0"/>
              </a:rPr>
              <a:t>Working with materials: wood, polymer, foam</a:t>
            </a:r>
          </a:p>
          <a:p>
            <a:pPr marL="342900" indent="-342900">
              <a:lnSpc>
                <a:spcPct val="150000"/>
              </a:lnSpc>
              <a:buFont typeface="Arial" panose="020B0604020202020204" pitchFamily="34" charset="0"/>
              <a:buChar char="•"/>
            </a:pPr>
            <a:r>
              <a:rPr lang="en-GB" sz="2000" dirty="0">
                <a:latin typeface="+mj-lt"/>
                <a:ea typeface="Roboto" panose="02000000000000000000" pitchFamily="2" charset="0"/>
                <a:cs typeface="Roboto" panose="02000000000000000000" pitchFamily="2" charset="0"/>
              </a:rPr>
              <a:t>Coding and control</a:t>
            </a:r>
          </a:p>
          <a:p>
            <a:pPr marL="0" indent="0">
              <a:lnSpc>
                <a:spcPct val="150000"/>
              </a:lnSpc>
              <a:buNone/>
            </a:pPr>
            <a:endParaRPr lang="en-GB" sz="2000" dirty="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400" b="1" dirty="0">
              <a:latin typeface="+mj-lt"/>
              <a:ea typeface="Roboto" panose="02000000000000000000" pitchFamily="2" charset="0"/>
              <a:cs typeface="Roboto" panose="02000000000000000000" pitchFamily="2" charset="0"/>
            </a:endParaRPr>
          </a:p>
        </p:txBody>
      </p:sp>
      <p:sp>
        <p:nvSpPr>
          <p:cNvPr id="10" name="Picture Placeholder 17">
            <a:extLst>
              <a:ext uri="{FF2B5EF4-FFF2-40B4-BE49-F238E27FC236}">
                <a16:creationId xmlns:a16="http://schemas.microsoft.com/office/drawing/2014/main" id="{09AE3181-A162-E757-4F4B-02759F800F53}"/>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11" name="Picture 10">
            <a:extLst>
              <a:ext uri="{FF2B5EF4-FFF2-40B4-BE49-F238E27FC236}">
                <a16:creationId xmlns:a16="http://schemas.microsoft.com/office/drawing/2014/main" id="{63391E87-1CBB-DA83-9D18-DE4B517402FB}"/>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10659326" y="6017269"/>
            <a:ext cx="1144314" cy="554494"/>
          </a:xfrm>
          <a:prstGeom prst="rect">
            <a:avLst/>
          </a:prstGeom>
        </p:spPr>
      </p:pic>
    </p:spTree>
    <p:extLst>
      <p:ext uri="{BB962C8B-B14F-4D97-AF65-F5344CB8AC3E}">
        <p14:creationId xmlns:p14="http://schemas.microsoft.com/office/powerpoint/2010/main" val="326835522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74E0D493-7CDD-81FB-5C3C-C0ADE1D86344}"/>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8" name="Text Placeholder 2">
            <a:extLst>
              <a:ext uri="{FF2B5EF4-FFF2-40B4-BE49-F238E27FC236}">
                <a16:creationId xmlns:a16="http://schemas.microsoft.com/office/drawing/2014/main" id="{C3631BE1-AA29-3854-A738-EA6FD57CC09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32734511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Slide B">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CE162F4E-FD81-C878-5C0F-0D7556602BB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8" name="Text Placeholder 2">
            <a:extLst>
              <a:ext uri="{FF2B5EF4-FFF2-40B4-BE49-F238E27FC236}">
                <a16:creationId xmlns:a16="http://schemas.microsoft.com/office/drawing/2014/main" id="{1BB48497-4B61-2B0C-8958-B565C3D23317}"/>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219794611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Slide C">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79175" y="575231"/>
            <a:ext cx="2044700" cy="990600"/>
          </a:xfrm>
          <a:prstGeom prst="rect">
            <a:avLst/>
          </a:prstGeom>
        </p:spPr>
      </p:pic>
      <p:sp>
        <p:nvSpPr>
          <p:cNvPr id="8" name="Footer Placeholder 4">
            <a:extLst>
              <a:ext uri="{FF2B5EF4-FFF2-40B4-BE49-F238E27FC236}">
                <a16:creationId xmlns:a16="http://schemas.microsoft.com/office/drawing/2014/main" id="{BB1B1310-50E5-D5D1-EFB4-8DC391443DC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10" name="Text Placeholder 2">
            <a:extLst>
              <a:ext uri="{FF2B5EF4-FFF2-40B4-BE49-F238E27FC236}">
                <a16:creationId xmlns:a16="http://schemas.microsoft.com/office/drawing/2014/main" id="{4B690FD4-C934-811C-71A0-09B544BFA63C}"/>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95640312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7B11E5D2-715B-FEDA-87A6-82786219F499}"/>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8" name="Text Placeholder 2">
            <a:extLst>
              <a:ext uri="{FF2B5EF4-FFF2-40B4-BE49-F238E27FC236}">
                <a16:creationId xmlns:a16="http://schemas.microsoft.com/office/drawing/2014/main" id="{08CE8B93-4C66-C694-88C0-FF8368F987D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99696604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Slide 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r>
              <a:rPr lang="en-GB" dirty="0"/>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tx2"/>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D5821313-D819-4712-C30F-72F4C064B4B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2"/>
                </a:solidFill>
                <a:latin typeface="+mn-lt"/>
                <a:ea typeface="+mn-ea"/>
                <a:cs typeface="+mn-cs"/>
              </a:defRPr>
            </a:lvl1pPr>
          </a:lstStyle>
          <a:p>
            <a:r>
              <a:rPr lang="en-GB" dirty="0"/>
              <a:t>Because design and innovation matter</a:t>
            </a:r>
          </a:p>
        </p:txBody>
      </p:sp>
      <p:sp>
        <p:nvSpPr>
          <p:cNvPr id="6" name="Text Placeholder 2">
            <a:extLst>
              <a:ext uri="{FF2B5EF4-FFF2-40B4-BE49-F238E27FC236}">
                <a16:creationId xmlns:a16="http://schemas.microsoft.com/office/drawing/2014/main" id="{8ABE88D6-05B7-4F47-6631-7421A21AF695}"/>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95998070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Slide F">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r>
              <a:rPr lang="en-GB" dirty="0"/>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9214783" y="161925"/>
            <a:ext cx="2832100" cy="6565899"/>
          </a:xfrm>
          <a:prstGeom prst="rect">
            <a:avLst/>
          </a:prstGeom>
        </p:spPr>
      </p:pic>
      <p:sp>
        <p:nvSpPr>
          <p:cNvPr id="5" name="Footer Placeholder 4">
            <a:extLst>
              <a:ext uri="{FF2B5EF4-FFF2-40B4-BE49-F238E27FC236}">
                <a16:creationId xmlns:a16="http://schemas.microsoft.com/office/drawing/2014/main" id="{118E3D20-3D6E-6C49-203A-091EFEB7009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2"/>
                </a:solidFill>
                <a:latin typeface="+mn-lt"/>
                <a:ea typeface="+mn-ea"/>
                <a:cs typeface="+mn-cs"/>
              </a:defRPr>
            </a:lvl1pPr>
          </a:lstStyle>
          <a:p>
            <a:r>
              <a:rPr lang="en-GB" dirty="0"/>
              <a:t>Because design and innovation matter</a:t>
            </a:r>
          </a:p>
        </p:txBody>
      </p:sp>
      <p:sp>
        <p:nvSpPr>
          <p:cNvPr id="8" name="Text Placeholder 2">
            <a:extLst>
              <a:ext uri="{FF2B5EF4-FFF2-40B4-BE49-F238E27FC236}">
                <a16:creationId xmlns:a16="http://schemas.microsoft.com/office/drawing/2014/main" id="{628F7603-7F2E-EE2B-1B58-17F2C97FA85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3035821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Year 9 Title">
    <p:bg>
      <p:bgPr>
        <a:solidFill>
          <a:srgbClr val="F97369"/>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D7EDB8B-BCAF-D094-EA09-2040F24561D4}"/>
              </a:ext>
            </a:extLst>
          </p:cNvPr>
          <p:cNvSpPr>
            <a:spLocks noGrp="1"/>
          </p:cNvSpPr>
          <p:nvPr>
            <p:ph type="ctrTitle"/>
          </p:nvPr>
        </p:nvSpPr>
        <p:spPr>
          <a:xfrm>
            <a:off x="576000" y="2371514"/>
            <a:ext cx="7017874" cy="2387600"/>
          </a:xfrm>
        </p:spPr>
        <p:txBody>
          <a:bodyPr/>
          <a:lstStyle>
            <a:lvl1pPr>
              <a:defRPr cap="all" baseline="0"/>
            </a:lvl1pPr>
          </a:lstStyle>
          <a:p>
            <a:pPr>
              <a:lnSpc>
                <a:spcPct val="100000"/>
              </a:lnSpc>
            </a:pPr>
            <a:r>
              <a:rPr lang="en-GB" dirty="0">
                <a:solidFill>
                  <a:schemeClr val="tx2"/>
                </a:solidFill>
                <a:latin typeface="+mj-lt"/>
              </a:rPr>
              <a:t>Key stage 3 context 18:</a:t>
            </a:r>
            <a:br>
              <a:rPr lang="en-GB" dirty="0">
                <a:solidFill>
                  <a:schemeClr val="tx2"/>
                </a:solidFill>
                <a:latin typeface="+mj-lt"/>
              </a:rPr>
            </a:br>
            <a:br>
              <a:rPr lang="en-GB" dirty="0">
                <a:solidFill>
                  <a:schemeClr val="tx2"/>
                </a:solidFill>
                <a:latin typeface="+mj-lt"/>
              </a:rPr>
            </a:br>
            <a:r>
              <a:rPr lang="en-GB" dirty="0">
                <a:solidFill>
                  <a:schemeClr val="bg1"/>
                </a:solidFill>
                <a:latin typeface="+mj-lt"/>
              </a:rPr>
              <a:t>Improving Air Quality</a:t>
            </a:r>
          </a:p>
        </p:txBody>
      </p:sp>
      <p:pic>
        <p:nvPicPr>
          <p:cNvPr id="11" name="Picture 10" descr="Blue text on a black background&#10;&#10;Description automatically generated with medium confidence">
            <a:extLst>
              <a:ext uri="{FF2B5EF4-FFF2-40B4-BE49-F238E27FC236}">
                <a16:creationId xmlns:a16="http://schemas.microsoft.com/office/drawing/2014/main" id="{4F599919-4510-6A47-D6F8-42F87212DD5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87680" y="367670"/>
            <a:ext cx="2023896" cy="980708"/>
          </a:xfrm>
          <a:prstGeom prst="rect">
            <a:avLst/>
          </a:prstGeom>
        </p:spPr>
      </p:pic>
      <p:sp>
        <p:nvSpPr>
          <p:cNvPr id="3" name="Picture Placeholder 17">
            <a:extLst>
              <a:ext uri="{FF2B5EF4-FFF2-40B4-BE49-F238E27FC236}">
                <a16:creationId xmlns:a16="http://schemas.microsoft.com/office/drawing/2014/main" id="{C7E8F50D-FBA7-1DC0-B531-46321631A95F}"/>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2" name="Picture Placeholder 2">
            <a:extLst>
              <a:ext uri="{FF2B5EF4-FFF2-40B4-BE49-F238E27FC236}">
                <a16:creationId xmlns:a16="http://schemas.microsoft.com/office/drawing/2014/main" id="{079D7453-A384-DAA5-0846-5E9C9A578B96}"/>
              </a:ext>
            </a:extLst>
          </p:cNvPr>
          <p:cNvSpPr>
            <a:spLocks noGrp="1"/>
          </p:cNvSpPr>
          <p:nvPr>
            <p:ph type="pic" sz="quarter" idx="11" hasCustomPrompt="1"/>
          </p:nvPr>
        </p:nvSpPr>
        <p:spPr>
          <a:xfrm>
            <a:off x="8061325" y="0"/>
            <a:ext cx="4130675" cy="6858000"/>
          </a:xfrm>
        </p:spPr>
        <p:txBody>
          <a:bodyPr/>
          <a:lstStyle>
            <a:lvl1pPr>
              <a:defRPr/>
            </a:lvl1pPr>
          </a:lstStyle>
          <a:p>
            <a:r>
              <a:rPr lang="en-GB" dirty="0"/>
              <a:t>HERO IMAGE</a:t>
            </a:r>
          </a:p>
        </p:txBody>
      </p:sp>
    </p:spTree>
    <p:extLst>
      <p:ext uri="{BB962C8B-B14F-4D97-AF65-F5344CB8AC3E}">
        <p14:creationId xmlns:p14="http://schemas.microsoft.com/office/powerpoint/2010/main" val="73141345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Introduction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Footer Placeholder 4">
            <a:extLst>
              <a:ext uri="{FF2B5EF4-FFF2-40B4-BE49-F238E27FC236}">
                <a16:creationId xmlns:a16="http://schemas.microsoft.com/office/drawing/2014/main" id="{2E769984-BF69-B57F-6C68-8CE234CD9915}"/>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Tree>
    <p:extLst>
      <p:ext uri="{BB962C8B-B14F-4D97-AF65-F5344CB8AC3E}">
        <p14:creationId xmlns:p14="http://schemas.microsoft.com/office/powerpoint/2010/main" val="337170401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Introduction B">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Footer Placeholder 4">
            <a:extLst>
              <a:ext uri="{FF2B5EF4-FFF2-40B4-BE49-F238E27FC236}">
                <a16:creationId xmlns:a16="http://schemas.microsoft.com/office/drawing/2014/main" id="{AE6A1547-637C-33A3-56F8-80A9552BA3CF}"/>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Tree>
    <p:extLst>
      <p:ext uri="{BB962C8B-B14F-4D97-AF65-F5344CB8AC3E}">
        <p14:creationId xmlns:p14="http://schemas.microsoft.com/office/powerpoint/2010/main" val="148013669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reserve="1">
  <p:cSld name="Introduction C">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tx2"/>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Footer Placeholder 4">
            <a:extLst>
              <a:ext uri="{FF2B5EF4-FFF2-40B4-BE49-F238E27FC236}">
                <a16:creationId xmlns:a16="http://schemas.microsoft.com/office/drawing/2014/main" id="{2697E70B-6FA2-75B3-131E-F3E208D6830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dirty="0"/>
              <a:t>Because design and innovation matter</a:t>
            </a:r>
          </a:p>
        </p:txBody>
      </p:sp>
    </p:spTree>
    <p:extLst>
      <p:ext uri="{BB962C8B-B14F-4D97-AF65-F5344CB8AC3E}">
        <p14:creationId xmlns:p14="http://schemas.microsoft.com/office/powerpoint/2010/main" val="373803796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reserve="1">
  <p:cSld name="Quote with image">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FA3BB6F-4A02-36E8-1500-4F5D239B5E7A}"/>
              </a:ext>
            </a:extLst>
          </p:cNvPr>
          <p:cNvSpPr/>
          <p:nvPr userDrawn="1"/>
        </p:nvSpPr>
        <p:spPr>
          <a:xfrm>
            <a:off x="0" y="0"/>
            <a:ext cx="3937518" cy="6858000"/>
          </a:xfrm>
          <a:prstGeom prst="rect">
            <a:avLst/>
          </a:prstGeom>
          <a:gradFill flip="none" rotWithShape="1">
            <a:gsLst>
              <a:gs pos="80000">
                <a:schemeClr val="tx1">
                  <a:alpha val="40235"/>
                </a:schemeClr>
              </a:gs>
              <a:gs pos="0">
                <a:schemeClr val="tx1">
                  <a:alpha val="39635"/>
                </a:scheme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3176845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Quote with montag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Picture Placeholder 6">
            <a:extLst>
              <a:ext uri="{FF2B5EF4-FFF2-40B4-BE49-F238E27FC236}">
                <a16:creationId xmlns:a16="http://schemas.microsoft.com/office/drawing/2014/main" id="{411E5512-7D46-8DFE-D810-261542337257}"/>
              </a:ext>
            </a:extLst>
          </p:cNvPr>
          <p:cNvSpPr>
            <a:spLocks noGrp="1"/>
          </p:cNvSpPr>
          <p:nvPr>
            <p:ph type="pic" sz="quarter" idx="10"/>
          </p:nvPr>
        </p:nvSpPr>
        <p:spPr>
          <a:xfrm>
            <a:off x="7143134" y="0"/>
            <a:ext cx="4464000" cy="2700000"/>
          </a:xfrm>
        </p:spPr>
        <p:txBody>
          <a:bodyPr lIns="360000" tIns="360000" rIns="360000"/>
          <a:lstStyle>
            <a:lvl1pPr marL="0" indent="0" algn="ctr">
              <a:buNone/>
              <a:defRPr sz="1800">
                <a:solidFill>
                  <a:schemeClr val="bg1"/>
                </a:solidFill>
              </a:defRPr>
            </a:lvl1pPr>
          </a:lstStyle>
          <a:p>
            <a:r>
              <a:rPr lang="en-US" dirty="0"/>
              <a:t>Click icon to add picture</a:t>
            </a:r>
            <a:endParaRPr lang="en-GB" dirty="0"/>
          </a:p>
        </p:txBody>
      </p:sp>
      <p:sp>
        <p:nvSpPr>
          <p:cNvPr id="9" name="Picture Placeholder 8">
            <a:extLst>
              <a:ext uri="{FF2B5EF4-FFF2-40B4-BE49-F238E27FC236}">
                <a16:creationId xmlns:a16="http://schemas.microsoft.com/office/drawing/2014/main" id="{10DE8276-D098-7E22-EF08-2F9DB196059A}"/>
              </a:ext>
            </a:extLst>
          </p:cNvPr>
          <p:cNvSpPr>
            <a:spLocks noGrp="1"/>
          </p:cNvSpPr>
          <p:nvPr>
            <p:ph type="pic" sz="quarter" idx="11"/>
          </p:nvPr>
        </p:nvSpPr>
        <p:spPr>
          <a:xfrm>
            <a:off x="8084167" y="2926378"/>
            <a:ext cx="2592000" cy="1584000"/>
          </a:xfrm>
        </p:spPr>
        <p:txBody>
          <a:bodyPr lIns="360000" tIns="360000" rIns="360000"/>
          <a:lstStyle>
            <a:lvl1pPr marL="0" indent="0" algn="ctr">
              <a:buNone/>
              <a:defRPr lang="en-GB" sz="1400" kern="1200">
                <a:solidFill>
                  <a:schemeClr val="bg1"/>
                </a:solidFill>
                <a:latin typeface="+mn-lt"/>
                <a:ea typeface="+mn-ea"/>
                <a:cs typeface="+mn-cs"/>
              </a:defRPr>
            </a:lvl1pPr>
          </a:lstStyle>
          <a:p>
            <a:r>
              <a:rPr lang="en-US" dirty="0"/>
              <a:t>Click icon to add picture</a:t>
            </a:r>
            <a:endParaRPr lang="en-GB" dirty="0"/>
          </a:p>
        </p:txBody>
      </p:sp>
      <p:sp>
        <p:nvSpPr>
          <p:cNvPr id="11" name="Picture Placeholder 10">
            <a:extLst>
              <a:ext uri="{FF2B5EF4-FFF2-40B4-BE49-F238E27FC236}">
                <a16:creationId xmlns:a16="http://schemas.microsoft.com/office/drawing/2014/main" id="{E6E4EADF-DEB7-8DC7-1DDF-6EAEC380B718}"/>
              </a:ext>
            </a:extLst>
          </p:cNvPr>
          <p:cNvSpPr>
            <a:spLocks noGrp="1"/>
          </p:cNvSpPr>
          <p:nvPr>
            <p:ph type="pic" sz="quarter" idx="12"/>
          </p:nvPr>
        </p:nvSpPr>
        <p:spPr>
          <a:xfrm>
            <a:off x="5254625" y="3168650"/>
            <a:ext cx="2609850" cy="3108325"/>
          </a:xfrm>
        </p:spPr>
        <p:txBody>
          <a:bodyPr lIns="360000" tIns="360000" rIns="360000"/>
          <a:lstStyle>
            <a:lvl1pPr marL="0" indent="0" algn="ctr">
              <a:buNone/>
              <a:defRPr sz="1600">
                <a:solidFill>
                  <a:schemeClr val="bg1"/>
                </a:solidFill>
              </a:defRPr>
            </a:lvl1pPr>
          </a:lstStyle>
          <a:p>
            <a:r>
              <a:rPr lang="en-US" dirty="0"/>
              <a:t>Click icon to add picture</a:t>
            </a:r>
            <a:endParaRPr lang="en-GB" dirty="0"/>
          </a:p>
        </p:txBody>
      </p:sp>
    </p:spTree>
    <p:extLst>
      <p:ext uri="{BB962C8B-B14F-4D97-AF65-F5344CB8AC3E}">
        <p14:creationId xmlns:p14="http://schemas.microsoft.com/office/powerpoint/2010/main" val="163277124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Quote with montage B">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tx2"/>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7" name="Picture Placeholder 6">
            <a:extLst>
              <a:ext uri="{FF2B5EF4-FFF2-40B4-BE49-F238E27FC236}">
                <a16:creationId xmlns:a16="http://schemas.microsoft.com/office/drawing/2014/main" id="{411E5512-7D46-8DFE-D810-261542337257}"/>
              </a:ext>
            </a:extLst>
          </p:cNvPr>
          <p:cNvSpPr>
            <a:spLocks noGrp="1"/>
          </p:cNvSpPr>
          <p:nvPr>
            <p:ph type="pic" sz="quarter" idx="10"/>
          </p:nvPr>
        </p:nvSpPr>
        <p:spPr>
          <a:xfrm>
            <a:off x="7143134" y="0"/>
            <a:ext cx="4464000" cy="2700000"/>
          </a:xfrm>
        </p:spPr>
        <p:txBody>
          <a:bodyPr lIns="360000" tIns="360000" rIns="360000"/>
          <a:lstStyle>
            <a:lvl1pPr marL="0" indent="0" algn="ctr">
              <a:buNone/>
              <a:defRPr sz="1800">
                <a:solidFill>
                  <a:schemeClr val="tx2"/>
                </a:solidFill>
              </a:defRPr>
            </a:lvl1pPr>
          </a:lstStyle>
          <a:p>
            <a:r>
              <a:rPr lang="en-US" dirty="0"/>
              <a:t>Click icon to add picture</a:t>
            </a:r>
            <a:endParaRPr lang="en-GB" dirty="0"/>
          </a:p>
        </p:txBody>
      </p:sp>
      <p:sp>
        <p:nvSpPr>
          <p:cNvPr id="9" name="Picture Placeholder 8">
            <a:extLst>
              <a:ext uri="{FF2B5EF4-FFF2-40B4-BE49-F238E27FC236}">
                <a16:creationId xmlns:a16="http://schemas.microsoft.com/office/drawing/2014/main" id="{10DE8276-D098-7E22-EF08-2F9DB196059A}"/>
              </a:ext>
            </a:extLst>
          </p:cNvPr>
          <p:cNvSpPr>
            <a:spLocks noGrp="1"/>
          </p:cNvSpPr>
          <p:nvPr>
            <p:ph type="pic" sz="quarter" idx="11"/>
          </p:nvPr>
        </p:nvSpPr>
        <p:spPr>
          <a:xfrm>
            <a:off x="8084167" y="2926378"/>
            <a:ext cx="2592000" cy="1584000"/>
          </a:xfrm>
        </p:spPr>
        <p:txBody>
          <a:bodyPr lIns="360000" tIns="360000" rIns="360000"/>
          <a:lstStyle>
            <a:lvl1pPr marL="0" indent="0" algn="ctr">
              <a:buNone/>
              <a:defRPr lang="en-GB" sz="1400" kern="1200">
                <a:solidFill>
                  <a:schemeClr val="tx2"/>
                </a:solidFill>
                <a:latin typeface="+mn-lt"/>
                <a:ea typeface="+mn-ea"/>
                <a:cs typeface="+mn-cs"/>
              </a:defRPr>
            </a:lvl1pPr>
          </a:lstStyle>
          <a:p>
            <a:r>
              <a:rPr lang="en-US" dirty="0"/>
              <a:t>Click icon to add picture</a:t>
            </a:r>
            <a:endParaRPr lang="en-GB" dirty="0"/>
          </a:p>
        </p:txBody>
      </p:sp>
      <p:sp>
        <p:nvSpPr>
          <p:cNvPr id="11" name="Picture Placeholder 10">
            <a:extLst>
              <a:ext uri="{FF2B5EF4-FFF2-40B4-BE49-F238E27FC236}">
                <a16:creationId xmlns:a16="http://schemas.microsoft.com/office/drawing/2014/main" id="{E6E4EADF-DEB7-8DC7-1DDF-6EAEC380B718}"/>
              </a:ext>
            </a:extLst>
          </p:cNvPr>
          <p:cNvSpPr>
            <a:spLocks noGrp="1"/>
          </p:cNvSpPr>
          <p:nvPr>
            <p:ph type="pic" sz="quarter" idx="12"/>
          </p:nvPr>
        </p:nvSpPr>
        <p:spPr>
          <a:xfrm>
            <a:off x="5254625" y="3168650"/>
            <a:ext cx="2609850" cy="3108325"/>
          </a:xfrm>
        </p:spPr>
        <p:txBody>
          <a:bodyPr lIns="360000" tIns="360000" rIns="360000"/>
          <a:lstStyle>
            <a:lvl1pPr marL="0" indent="0" algn="ctr">
              <a:buNone/>
              <a:defRPr sz="1600">
                <a:solidFill>
                  <a:schemeClr val="tx2"/>
                </a:solidFill>
              </a:defRPr>
            </a:lvl1pPr>
          </a:lstStyle>
          <a:p>
            <a:r>
              <a:rPr lang="en-US" dirty="0"/>
              <a:t>Click icon to add picture</a:t>
            </a:r>
            <a:endParaRPr lang="en-GB" dirty="0"/>
          </a:p>
        </p:txBody>
      </p:sp>
    </p:spTree>
    <p:extLst>
      <p:ext uri="{BB962C8B-B14F-4D97-AF65-F5344CB8AC3E}">
        <p14:creationId xmlns:p14="http://schemas.microsoft.com/office/powerpoint/2010/main" val="25269495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Image">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55589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Divider A">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dirty="0"/>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dirty="0">
                <a:solidFill>
                  <a:schemeClr val="tx2"/>
                </a:solidFill>
              </a:rPr>
              <a:t>Because design and innovation matter</a:t>
            </a:r>
          </a:p>
        </p:txBody>
      </p:sp>
    </p:spTree>
    <p:extLst>
      <p:ext uri="{BB962C8B-B14F-4D97-AF65-F5344CB8AC3E}">
        <p14:creationId xmlns:p14="http://schemas.microsoft.com/office/powerpoint/2010/main" val="3925119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Divider B">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dirty="0"/>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dirty="0">
                <a:solidFill>
                  <a:schemeClr val="tx2"/>
                </a:solidFill>
              </a:rPr>
              <a:t>Because design and innovation matter</a:t>
            </a:r>
          </a:p>
        </p:txBody>
      </p:sp>
    </p:spTree>
    <p:extLst>
      <p:ext uri="{BB962C8B-B14F-4D97-AF65-F5344CB8AC3E}">
        <p14:creationId xmlns:p14="http://schemas.microsoft.com/office/powerpoint/2010/main" val="372010091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Divider C">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dirty="0"/>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dirty="0">
                <a:solidFill>
                  <a:schemeClr val="tx2"/>
                </a:solidFill>
              </a:rPr>
              <a:t>Because design and innovation matter</a:t>
            </a:r>
          </a:p>
        </p:txBody>
      </p:sp>
    </p:spTree>
    <p:extLst>
      <p:ext uri="{BB962C8B-B14F-4D97-AF65-F5344CB8AC3E}">
        <p14:creationId xmlns:p14="http://schemas.microsoft.com/office/powerpoint/2010/main" val="30862626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ntroduction">
    <p:bg>
      <p:bgPr>
        <a:solidFill>
          <a:schemeClr val="bg1"/>
        </a:solidFill>
        <a:effectLst/>
      </p:bgPr>
    </p:bg>
    <p:spTree>
      <p:nvGrpSpPr>
        <p:cNvPr id="1" name=""/>
        <p:cNvGrpSpPr/>
        <p:nvPr/>
      </p:nvGrpSpPr>
      <p:grpSpPr>
        <a:xfrm>
          <a:off x="0" y="0"/>
          <a:ext cx="0" cy="0"/>
          <a:chOff x="0" y="0"/>
          <a:chExt cx="0" cy="0"/>
        </a:xfrm>
      </p:grpSpPr>
      <p:sp>
        <p:nvSpPr>
          <p:cNvPr id="10" name="Title 3">
            <a:extLst>
              <a:ext uri="{FF2B5EF4-FFF2-40B4-BE49-F238E27FC236}">
                <a16:creationId xmlns:a16="http://schemas.microsoft.com/office/drawing/2014/main" id="{CAB69DF3-8F80-2524-062A-513F9DDF41B4}"/>
              </a:ext>
            </a:extLst>
          </p:cNvPr>
          <p:cNvSpPr>
            <a:spLocks noGrp="1"/>
          </p:cNvSpPr>
          <p:nvPr>
            <p:ph type="title" hasCustomPrompt="1"/>
          </p:nvPr>
        </p:nvSpPr>
        <p:spPr>
          <a:xfrm>
            <a:off x="576000" y="546214"/>
            <a:ext cx="10952385" cy="1047918"/>
          </a:xfrm>
        </p:spPr>
        <p:txBody>
          <a:bodyPr/>
          <a:lstStyle>
            <a:lvl1pPr>
              <a:defRPr sz="4400">
                <a:latin typeface="GriffithGothic Black" panose="02000603060000020004" pitchFamily="50" charset="0"/>
              </a:defRPr>
            </a:lvl1pPr>
          </a:lstStyle>
          <a:p>
            <a:r>
              <a:rPr lang="en-GB" sz="4400" dirty="0">
                <a:solidFill>
                  <a:srgbClr val="0A303F"/>
                </a:solidFill>
                <a:latin typeface="GriffithGothic Black" panose="02000603060000020004" pitchFamily="50" charset="0"/>
              </a:rPr>
              <a:t>Introduction</a:t>
            </a:r>
            <a:endParaRPr lang="en-GB" sz="4400" dirty="0">
              <a:solidFill>
                <a:srgbClr val="0A303F"/>
              </a:solidFill>
              <a:latin typeface="Griffith Gothic Black" panose="020B0503060000000000" pitchFamily="34" charset="0"/>
            </a:endParaRPr>
          </a:p>
        </p:txBody>
      </p:sp>
      <p:pic>
        <p:nvPicPr>
          <p:cNvPr id="11" name="Picture 10">
            <a:extLst>
              <a:ext uri="{FF2B5EF4-FFF2-40B4-BE49-F238E27FC236}">
                <a16:creationId xmlns:a16="http://schemas.microsoft.com/office/drawing/2014/main" id="{36C2F3C6-1A68-C28B-5CC5-2B44C14CFFEF}"/>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10659326" y="6017269"/>
            <a:ext cx="1144314" cy="554494"/>
          </a:xfrm>
          <a:prstGeom prst="rect">
            <a:avLst/>
          </a:prstGeom>
        </p:spPr>
      </p:pic>
      <p:sp>
        <p:nvSpPr>
          <p:cNvPr id="12" name="Picture Placeholder 17">
            <a:extLst>
              <a:ext uri="{FF2B5EF4-FFF2-40B4-BE49-F238E27FC236}">
                <a16:creationId xmlns:a16="http://schemas.microsoft.com/office/drawing/2014/main" id="{4320BA4F-6B70-4701-9DBD-96BFC2413BBA}"/>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Tree>
    <p:extLst>
      <p:ext uri="{BB962C8B-B14F-4D97-AF65-F5344CB8AC3E}">
        <p14:creationId xmlns:p14="http://schemas.microsoft.com/office/powerpoint/2010/main" val="92456314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content,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999"/>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Picture Placeholder 4">
            <a:extLst>
              <a:ext uri="{FF2B5EF4-FFF2-40B4-BE49-F238E27FC236}">
                <a16:creationId xmlns:a16="http://schemas.microsoft.com/office/drawing/2014/main" id="{607B857B-0E6B-AD01-EEDE-FA161F1503D5}"/>
              </a:ext>
            </a:extLst>
          </p:cNvPr>
          <p:cNvSpPr>
            <a:spLocks noGrp="1"/>
          </p:cNvSpPr>
          <p:nvPr>
            <p:ph type="pic" sz="quarter" idx="10"/>
          </p:nvPr>
        </p:nvSpPr>
        <p:spPr>
          <a:xfrm>
            <a:off x="6216000" y="0"/>
            <a:ext cx="5976000" cy="6858000"/>
          </a:xfrm>
        </p:spPr>
        <p:txBody>
          <a:bodyPr lIns="720000" tIns="720000" rIns="720000"/>
          <a:lstStyle>
            <a:lvl1pPr algn="ctr">
              <a:defRPr/>
            </a:lvl1pPr>
          </a:lstStyle>
          <a:p>
            <a:r>
              <a:rPr lang="en-US" dirty="0"/>
              <a:t>Click icon to add picture</a:t>
            </a:r>
            <a:endParaRPr lang="en-GB" dirty="0"/>
          </a:p>
        </p:txBody>
      </p:sp>
    </p:spTree>
    <p:extLst>
      <p:ext uri="{BB962C8B-B14F-4D97-AF65-F5344CB8AC3E}">
        <p14:creationId xmlns:p14="http://schemas.microsoft.com/office/powerpoint/2010/main" val="323344962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6378684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nd 2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621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15814095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3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8089129"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4332564"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07401478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5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9599875"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5087937"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Content Placeholder 2">
            <a:extLst>
              <a:ext uri="{FF2B5EF4-FFF2-40B4-BE49-F238E27FC236}">
                <a16:creationId xmlns:a16="http://schemas.microsoft.com/office/drawing/2014/main" id="{8438E8F2-D505-AF22-FFB0-67BA326C8C56}"/>
              </a:ext>
            </a:extLst>
          </p:cNvPr>
          <p:cNvSpPr>
            <a:spLocks noGrp="1"/>
          </p:cNvSpPr>
          <p:nvPr>
            <p:ph idx="12"/>
          </p:nvPr>
        </p:nvSpPr>
        <p:spPr>
          <a:xfrm>
            <a:off x="2831969"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Content Placeholder 2">
            <a:extLst>
              <a:ext uri="{FF2B5EF4-FFF2-40B4-BE49-F238E27FC236}">
                <a16:creationId xmlns:a16="http://schemas.microsoft.com/office/drawing/2014/main" id="{54041DD5-1B8C-8E51-4677-F7A3C496A4E1}"/>
              </a:ext>
            </a:extLst>
          </p:cNvPr>
          <p:cNvSpPr>
            <a:spLocks noGrp="1"/>
          </p:cNvSpPr>
          <p:nvPr>
            <p:ph idx="13"/>
          </p:nvPr>
        </p:nvSpPr>
        <p:spPr>
          <a:xfrm>
            <a:off x="7343905"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398532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lvl1pPr>
              <a:lnSpc>
                <a:spcPct val="100000"/>
              </a:lnSpc>
              <a:defRPr sz="4400" cap="all" baseline="0"/>
            </a:lvl1pPr>
          </a:lstStyle>
          <a:p>
            <a:r>
              <a:rPr lang="en-US" dirty="0"/>
              <a:t>Click to edit Master title style</a:t>
            </a:r>
            <a:endParaRPr lang="en-GB" dirty="0"/>
          </a:p>
        </p:txBody>
      </p:sp>
      <p:sp>
        <p:nvSpPr>
          <p:cNvPr id="5" name="Picture Placeholder 4">
            <a:extLst>
              <a:ext uri="{FF2B5EF4-FFF2-40B4-BE49-F238E27FC236}">
                <a16:creationId xmlns:a16="http://schemas.microsoft.com/office/drawing/2014/main" id="{692E8B4D-927F-4A22-ADD7-B0474CFED32F}"/>
              </a:ext>
            </a:extLst>
          </p:cNvPr>
          <p:cNvSpPr>
            <a:spLocks noGrp="1"/>
          </p:cNvSpPr>
          <p:nvPr>
            <p:ph type="pic" sz="quarter" idx="10"/>
          </p:nvPr>
        </p:nvSpPr>
        <p:spPr>
          <a:xfrm>
            <a:off x="576263" y="1741487"/>
            <a:ext cx="11041200" cy="4536000"/>
          </a:xfrm>
        </p:spPr>
        <p:txBody>
          <a:bodyPr lIns="1080000" tIns="720000" rIns="1080000"/>
          <a:lstStyle>
            <a:lvl1pPr algn="ctr">
              <a:defRPr/>
            </a:lvl1pPr>
          </a:lstStyle>
          <a:p>
            <a:r>
              <a:rPr lang="en-US" dirty="0"/>
              <a:t>Click icon to add picture</a:t>
            </a:r>
            <a:endParaRPr lang="en-GB" dirty="0"/>
          </a:p>
        </p:txBody>
      </p:sp>
    </p:spTree>
    <p:extLst>
      <p:ext uri="{BB962C8B-B14F-4D97-AF65-F5344CB8AC3E}">
        <p14:creationId xmlns:p14="http://schemas.microsoft.com/office/powerpoint/2010/main" val="312070169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lvl1pPr>
              <a:lnSpc>
                <a:spcPct val="100000"/>
              </a:lnSpc>
              <a:defRPr sz="4400" cap="none" baseline="0"/>
            </a:lvl1pPr>
          </a:lstStyle>
          <a:p>
            <a:r>
              <a:rPr lang="en-US" dirty="0"/>
              <a:t>Click to edit Master title style</a:t>
            </a:r>
            <a:endParaRPr lang="en-GB" dirty="0"/>
          </a:p>
        </p:txBody>
      </p:sp>
    </p:spTree>
    <p:extLst>
      <p:ext uri="{BB962C8B-B14F-4D97-AF65-F5344CB8AC3E}">
        <p14:creationId xmlns:p14="http://schemas.microsoft.com/office/powerpoint/2010/main" val="66539358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ontact A">
    <p:bg>
      <p:bgPr>
        <a:solidFill>
          <a:schemeClr val="accent1"/>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sp>
        <p:nvSpPr>
          <p:cNvPr id="2" name="Footer Placeholder 4">
            <a:extLst>
              <a:ext uri="{FF2B5EF4-FFF2-40B4-BE49-F238E27FC236}">
                <a16:creationId xmlns:a16="http://schemas.microsoft.com/office/drawing/2014/main" id="{C41BB174-B520-170D-070D-B25392FA3D9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4" name="Text Placeholder 2">
            <a:extLst>
              <a:ext uri="{FF2B5EF4-FFF2-40B4-BE49-F238E27FC236}">
                <a16:creationId xmlns:a16="http://schemas.microsoft.com/office/drawing/2014/main" id="{81613733-3F07-78B2-C8E0-DB273ED7EEB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426431150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Contact B">
    <p:bg>
      <p:bgPr>
        <a:solidFill>
          <a:schemeClr val="accent2"/>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sp>
        <p:nvSpPr>
          <p:cNvPr id="2" name="Footer Placeholder 4">
            <a:extLst>
              <a:ext uri="{FF2B5EF4-FFF2-40B4-BE49-F238E27FC236}">
                <a16:creationId xmlns:a16="http://schemas.microsoft.com/office/drawing/2014/main" id="{5B1599DE-C84A-AC7D-CF76-92FD501A618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4" name="Text Placeholder 2">
            <a:extLst>
              <a:ext uri="{FF2B5EF4-FFF2-40B4-BE49-F238E27FC236}">
                <a16:creationId xmlns:a16="http://schemas.microsoft.com/office/drawing/2014/main" id="{CD9E278C-C694-9F39-1F4E-C76A388FE4D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E6226617-AA3D-99CE-D8A2-FD15DCBCC7CE}"/>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54160487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Contact C">
    <p:bg>
      <p:bgPr>
        <a:solidFill>
          <a:schemeClr val="bg1"/>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tx2"/>
                </a:solidFill>
              </a:rPr>
              <a:t>Contact</a:t>
            </a:r>
          </a:p>
        </p:txBody>
      </p:sp>
      <p:sp>
        <p:nvSpPr>
          <p:cNvPr id="2" name="Footer Placeholder 4">
            <a:extLst>
              <a:ext uri="{FF2B5EF4-FFF2-40B4-BE49-F238E27FC236}">
                <a16:creationId xmlns:a16="http://schemas.microsoft.com/office/drawing/2014/main" id="{4370AC6A-6D9A-3EC1-EC51-32E9C7F3228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dirty="0"/>
              <a:t>Because design and innovation matter</a:t>
            </a:r>
          </a:p>
        </p:txBody>
      </p:sp>
      <p:sp>
        <p:nvSpPr>
          <p:cNvPr id="4" name="Text Placeholder 2">
            <a:extLst>
              <a:ext uri="{FF2B5EF4-FFF2-40B4-BE49-F238E27FC236}">
                <a16:creationId xmlns:a16="http://schemas.microsoft.com/office/drawing/2014/main" id="{B531A006-299D-CABF-06C0-D370EABD587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2E64CB4B-6969-902A-70E3-04EF8BCA52B3}"/>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5329257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ummary of the resource">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93F8CFE-E9FE-4B45-8AA2-8BA4B5525A9B}"/>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10659326" y="6017269"/>
            <a:ext cx="1144314" cy="554494"/>
          </a:xfrm>
          <a:prstGeom prst="rect">
            <a:avLst/>
          </a:prstGeom>
        </p:spPr>
      </p:pic>
      <p:sp>
        <p:nvSpPr>
          <p:cNvPr id="9" name="Picture Placeholder 17">
            <a:extLst>
              <a:ext uri="{FF2B5EF4-FFF2-40B4-BE49-F238E27FC236}">
                <a16:creationId xmlns:a16="http://schemas.microsoft.com/office/drawing/2014/main" id="{3CCA039A-CBF6-EFC4-409E-35A3D42EE17F}"/>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2" name="Title 3">
            <a:extLst>
              <a:ext uri="{FF2B5EF4-FFF2-40B4-BE49-F238E27FC236}">
                <a16:creationId xmlns:a16="http://schemas.microsoft.com/office/drawing/2014/main" id="{B7797134-2559-C952-8563-D5C51379923E}"/>
              </a:ext>
            </a:extLst>
          </p:cNvPr>
          <p:cNvSpPr txBox="1">
            <a:spLocks/>
          </p:cNvSpPr>
          <p:nvPr userDrawn="1"/>
        </p:nvSpPr>
        <p:spPr>
          <a:xfrm>
            <a:off x="576000" y="546214"/>
            <a:ext cx="10952385" cy="1047918"/>
          </a:xfrm>
          <a:prstGeom prst="rect">
            <a:avLst/>
          </a:prstGeom>
        </p:spPr>
        <p:txBody>
          <a:bodyPr vert="horz" lIns="0" tIns="0" rIns="0" bIns="0" rtlCol="0" anchor="t">
            <a:noAutofit/>
          </a:bodyPr>
          <a:lstStyle>
            <a:lvl1pPr algn="l" defTabSz="914400" rtl="0" eaLnBrk="1" latinLnBrk="0" hangingPunct="1">
              <a:lnSpc>
                <a:spcPts val="3450"/>
              </a:lnSpc>
              <a:spcBef>
                <a:spcPct val="0"/>
              </a:spcBef>
              <a:buNone/>
              <a:defRPr sz="4400" b="1" kern="1200">
                <a:solidFill>
                  <a:schemeClr val="tx2"/>
                </a:solidFill>
                <a:latin typeface="GriffithGothic Black" panose="02000603060000020004" pitchFamily="50" charset="0"/>
                <a:ea typeface="+mj-ea"/>
                <a:cs typeface="+mj-cs"/>
              </a:defRPr>
            </a:lvl1pPr>
          </a:lstStyle>
          <a:p>
            <a:r>
              <a:rPr lang="en-GB" dirty="0">
                <a:solidFill>
                  <a:srgbClr val="0A303F"/>
                </a:solidFill>
                <a:latin typeface="GriffithGothic Black" panose="02000603060000020004" pitchFamily="50" charset="0"/>
              </a:rPr>
              <a:t>Summary of the resource</a:t>
            </a:r>
          </a:p>
        </p:txBody>
      </p:sp>
    </p:spTree>
    <p:extLst>
      <p:ext uri="{BB962C8B-B14F-4D97-AF65-F5344CB8AC3E}">
        <p14:creationId xmlns:p14="http://schemas.microsoft.com/office/powerpoint/2010/main" val="387671707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ontact D">
    <p:bg>
      <p:bgPr>
        <a:solidFill>
          <a:schemeClr val="accent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pic>
        <p:nvPicPr>
          <p:cNvPr id="2" name="Picture 1">
            <a:extLst>
              <a:ext uri="{FF2B5EF4-FFF2-40B4-BE49-F238E27FC236}">
                <a16:creationId xmlns:a16="http://schemas.microsoft.com/office/drawing/2014/main" id="{3D770C02-4BC1-A831-8AA2-A0C452D60F2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29BD7142-9355-7AE4-3E98-61ABF055A83C}"/>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6" name="Text Placeholder 2">
            <a:extLst>
              <a:ext uri="{FF2B5EF4-FFF2-40B4-BE49-F238E27FC236}">
                <a16:creationId xmlns:a16="http://schemas.microsoft.com/office/drawing/2014/main" id="{F44DFA94-7449-7441-FFBB-D4BCCA6CBB9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D0C7EDE9-6A4F-9E73-05A3-56E5C7FA9795}"/>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383504505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ontact E">
    <p:bg>
      <p:bgPr>
        <a:solidFill>
          <a:schemeClr val="accent2"/>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pic>
        <p:nvPicPr>
          <p:cNvPr id="2" name="Picture 1">
            <a:extLst>
              <a:ext uri="{FF2B5EF4-FFF2-40B4-BE49-F238E27FC236}">
                <a16:creationId xmlns:a16="http://schemas.microsoft.com/office/drawing/2014/main" id="{92E07DFD-D5FF-676F-E453-7161CAAE08DF}"/>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B314543D-1360-91A9-EBAD-A52452DDFB1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6" name="Text Placeholder 2">
            <a:extLst>
              <a:ext uri="{FF2B5EF4-FFF2-40B4-BE49-F238E27FC236}">
                <a16:creationId xmlns:a16="http://schemas.microsoft.com/office/drawing/2014/main" id="{50D132C4-0EBB-D846-B052-2733018FDBD9}"/>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377D50B1-C82F-F884-55A6-E04C47ED88C4}"/>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83011172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ontact F">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tx2"/>
                </a:solidFill>
              </a:rPr>
              <a:t>Contact</a:t>
            </a:r>
          </a:p>
        </p:txBody>
      </p:sp>
      <p:pic>
        <p:nvPicPr>
          <p:cNvPr id="2" name="Picture 1">
            <a:extLst>
              <a:ext uri="{FF2B5EF4-FFF2-40B4-BE49-F238E27FC236}">
                <a16:creationId xmlns:a16="http://schemas.microsoft.com/office/drawing/2014/main" id="{93AD91CD-0C2B-BEFA-D850-681EDAD0FFAC}"/>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9214783" y="161925"/>
            <a:ext cx="2832100" cy="6565899"/>
          </a:xfrm>
          <a:prstGeom prst="rect">
            <a:avLst/>
          </a:prstGeom>
        </p:spPr>
      </p:pic>
      <p:sp>
        <p:nvSpPr>
          <p:cNvPr id="4" name="Footer Placeholder 4">
            <a:extLst>
              <a:ext uri="{FF2B5EF4-FFF2-40B4-BE49-F238E27FC236}">
                <a16:creationId xmlns:a16="http://schemas.microsoft.com/office/drawing/2014/main" id="{706A6830-1A2A-7364-00B4-06A6DB52A3B3}"/>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dirty="0"/>
              <a:t>Because design and innovation matter</a:t>
            </a:r>
          </a:p>
        </p:txBody>
      </p:sp>
      <p:sp>
        <p:nvSpPr>
          <p:cNvPr id="6" name="Text Placeholder 2">
            <a:extLst>
              <a:ext uri="{FF2B5EF4-FFF2-40B4-BE49-F238E27FC236}">
                <a16:creationId xmlns:a16="http://schemas.microsoft.com/office/drawing/2014/main" id="{0269F154-09EF-AB09-6C40-CB3B4DCC6771}"/>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AFD85F04-6190-8CAF-4E98-50054B04BC3C}"/>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51029252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_Title Slid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74E0D493-7CDD-81FB-5C3C-C0ADE1D86344}"/>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8" name="Text Placeholder 2">
            <a:extLst>
              <a:ext uri="{FF2B5EF4-FFF2-40B4-BE49-F238E27FC236}">
                <a16:creationId xmlns:a16="http://schemas.microsoft.com/office/drawing/2014/main" id="{C3631BE1-AA29-3854-A738-EA6FD57CC09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0052181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_Title Slide B">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CE162F4E-FD81-C878-5C0F-0D7556602BB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8" name="Text Placeholder 2">
            <a:extLst>
              <a:ext uri="{FF2B5EF4-FFF2-40B4-BE49-F238E27FC236}">
                <a16:creationId xmlns:a16="http://schemas.microsoft.com/office/drawing/2014/main" id="{1BB48497-4B61-2B0C-8958-B565C3D23317}"/>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228445895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_Title Slide C">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79175" y="575231"/>
            <a:ext cx="2044700" cy="990600"/>
          </a:xfrm>
          <a:prstGeom prst="rect">
            <a:avLst/>
          </a:prstGeom>
        </p:spPr>
      </p:pic>
      <p:sp>
        <p:nvSpPr>
          <p:cNvPr id="8" name="Footer Placeholder 4">
            <a:extLst>
              <a:ext uri="{FF2B5EF4-FFF2-40B4-BE49-F238E27FC236}">
                <a16:creationId xmlns:a16="http://schemas.microsoft.com/office/drawing/2014/main" id="{BB1B1310-50E5-D5D1-EFB4-8DC391443DC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10" name="Text Placeholder 2">
            <a:extLst>
              <a:ext uri="{FF2B5EF4-FFF2-40B4-BE49-F238E27FC236}">
                <a16:creationId xmlns:a16="http://schemas.microsoft.com/office/drawing/2014/main" id="{4B690FD4-C934-811C-71A0-09B544BFA63C}"/>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54376074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_Title Slide 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7B11E5D2-715B-FEDA-87A6-82786219F499}"/>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8" name="Text Placeholder 2">
            <a:extLst>
              <a:ext uri="{FF2B5EF4-FFF2-40B4-BE49-F238E27FC236}">
                <a16:creationId xmlns:a16="http://schemas.microsoft.com/office/drawing/2014/main" id="{08CE8B93-4C66-C694-88C0-FF8368F987D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58517868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_Title Slide 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tx2"/>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D5821313-D819-4712-C30F-72F4C064B4B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dirty="0"/>
              <a:t>Because design and innovation matter</a:t>
            </a:r>
            <a:endParaRPr lang="en-GB" dirty="0"/>
          </a:p>
        </p:txBody>
      </p:sp>
      <p:sp>
        <p:nvSpPr>
          <p:cNvPr id="6" name="Text Placeholder 2">
            <a:extLst>
              <a:ext uri="{FF2B5EF4-FFF2-40B4-BE49-F238E27FC236}">
                <a16:creationId xmlns:a16="http://schemas.microsoft.com/office/drawing/2014/main" id="{8ABE88D6-05B7-4F47-6631-7421A21AF695}"/>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96220377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_Title Slide F">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9214783" y="161925"/>
            <a:ext cx="2832100" cy="6565899"/>
          </a:xfrm>
          <a:prstGeom prst="rect">
            <a:avLst/>
          </a:prstGeom>
        </p:spPr>
      </p:pic>
      <p:sp>
        <p:nvSpPr>
          <p:cNvPr id="5" name="Footer Placeholder 4">
            <a:extLst>
              <a:ext uri="{FF2B5EF4-FFF2-40B4-BE49-F238E27FC236}">
                <a16:creationId xmlns:a16="http://schemas.microsoft.com/office/drawing/2014/main" id="{118E3D20-3D6E-6C49-203A-091EFEB7009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dirty="0"/>
              <a:t>Because design and innovation matter</a:t>
            </a:r>
            <a:endParaRPr lang="en-GB" dirty="0"/>
          </a:p>
        </p:txBody>
      </p:sp>
      <p:sp>
        <p:nvSpPr>
          <p:cNvPr id="8" name="Text Placeholder 2">
            <a:extLst>
              <a:ext uri="{FF2B5EF4-FFF2-40B4-BE49-F238E27FC236}">
                <a16:creationId xmlns:a16="http://schemas.microsoft.com/office/drawing/2014/main" id="{628F7603-7F2E-EE2B-1B58-17F2C97FA85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66738828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_Introduction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Footer Placeholder 4">
            <a:extLst>
              <a:ext uri="{FF2B5EF4-FFF2-40B4-BE49-F238E27FC236}">
                <a16:creationId xmlns:a16="http://schemas.microsoft.com/office/drawing/2014/main" id="{2E769984-BF69-B57F-6C68-8CE234CD9915}"/>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Tree>
    <p:extLst>
      <p:ext uri="{BB962C8B-B14F-4D97-AF65-F5344CB8AC3E}">
        <p14:creationId xmlns:p14="http://schemas.microsoft.com/office/powerpoint/2010/main" val="18477923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s">
    <p:spTree>
      <p:nvGrpSpPr>
        <p:cNvPr id="1" name=""/>
        <p:cNvGrpSpPr/>
        <p:nvPr/>
      </p:nvGrpSpPr>
      <p:grpSpPr>
        <a:xfrm>
          <a:off x="0" y="0"/>
          <a:ext cx="0" cy="0"/>
          <a:chOff x="0" y="0"/>
          <a:chExt cx="0" cy="0"/>
        </a:xfrm>
      </p:grpSpPr>
      <p:sp>
        <p:nvSpPr>
          <p:cNvPr id="6" name="Title 7">
            <a:extLst>
              <a:ext uri="{FF2B5EF4-FFF2-40B4-BE49-F238E27FC236}">
                <a16:creationId xmlns:a16="http://schemas.microsoft.com/office/drawing/2014/main" id="{392F371C-9F1C-57F2-D7BF-32FE87688260}"/>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dirty="0">
                <a:latin typeface="GriffithGothic Black" panose="02000603060000020004" pitchFamily="50" charset="0"/>
              </a:rPr>
              <a:t>Contents</a:t>
            </a:r>
            <a:endParaRPr lang="en-GB" sz="4400" dirty="0">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7A7D5461-08FD-756D-AAD0-3FE1EB3158BC}"/>
              </a:ext>
            </a:extLst>
          </p:cNvPr>
          <p:cNvSpPr>
            <a:spLocks noGrp="1"/>
          </p:cNvSpPr>
          <p:nvPr>
            <p:ph idx="4294967295"/>
          </p:nvPr>
        </p:nvSpPr>
        <p:spPr>
          <a:xfrm>
            <a:off x="667314" y="1348746"/>
            <a:ext cx="8593309" cy="4475402"/>
          </a:xfrm>
        </p:spPr>
        <p:txBody>
          <a:bodyPr>
            <a:normAutofit fontScale="92500" lnSpcReduction="10000"/>
          </a:bodyPr>
          <a:lstStyle/>
          <a:p>
            <a:pPr marL="447675" indent="-447675">
              <a:lnSpc>
                <a:spcPct val="150000"/>
              </a:lnSpc>
              <a:buFont typeface="+mj-lt"/>
              <a:buAutoNum type="arabicPeriod"/>
            </a:pPr>
            <a:r>
              <a:rPr lang="en-GB" sz="2400" b="1" dirty="0">
                <a:latin typeface="+mj-lt"/>
                <a:ea typeface="Roboto" panose="02000000000000000000" pitchFamily="2" charset="0"/>
                <a:cs typeface="Roboto" panose="02000000000000000000" pitchFamily="2" charset="0"/>
              </a:rPr>
              <a:t>Design Context</a:t>
            </a:r>
          </a:p>
          <a:p>
            <a:pPr marL="447675" indent="-447675">
              <a:lnSpc>
                <a:spcPct val="150000"/>
              </a:lnSpc>
              <a:buFont typeface="+mj-lt"/>
              <a:buAutoNum type="arabicPeriod"/>
            </a:pPr>
            <a:r>
              <a:rPr lang="en-GB" sz="2400" b="1" dirty="0">
                <a:solidFill>
                  <a:srgbClr val="ACACDE"/>
                </a:solidFill>
                <a:latin typeface="+mj-lt"/>
                <a:ea typeface="Roboto" panose="02000000000000000000" pitchFamily="2" charset="0"/>
                <a:cs typeface="Roboto" panose="02000000000000000000" pitchFamily="2" charset="0"/>
              </a:rPr>
              <a:t>Empathize</a:t>
            </a:r>
          </a:p>
          <a:p>
            <a:pPr marL="457200" indent="-457200">
              <a:lnSpc>
                <a:spcPct val="150000"/>
              </a:lnSpc>
              <a:buAutoNum type="arabicPeriod"/>
            </a:pPr>
            <a:r>
              <a:rPr lang="en-GB" sz="2400" b="1" dirty="0">
                <a:solidFill>
                  <a:srgbClr val="16F4D0"/>
                </a:solidFill>
                <a:latin typeface="+mj-lt"/>
                <a:ea typeface="Roboto" panose="02000000000000000000" pitchFamily="2" charset="0"/>
                <a:cs typeface="Roboto" panose="02000000000000000000" pitchFamily="2" charset="0"/>
              </a:rPr>
              <a:t>Define</a:t>
            </a:r>
          </a:p>
          <a:p>
            <a:pPr marL="457200" indent="-457200">
              <a:lnSpc>
                <a:spcPct val="150000"/>
              </a:lnSpc>
              <a:buFont typeface="Arial"/>
              <a:buAutoNum type="arabicPeriod"/>
            </a:pPr>
            <a:r>
              <a:rPr lang="en-GB" sz="2400" b="1" dirty="0">
                <a:solidFill>
                  <a:srgbClr val="F60493"/>
                </a:solidFill>
                <a:latin typeface="+mj-lt"/>
                <a:ea typeface="Roboto" panose="02000000000000000000" pitchFamily="2" charset="0"/>
                <a:cs typeface="Roboto" panose="02000000000000000000" pitchFamily="2" charset="0"/>
              </a:rPr>
              <a:t>Ideate</a:t>
            </a:r>
          </a:p>
          <a:p>
            <a:pPr marL="457200" indent="-457200">
              <a:lnSpc>
                <a:spcPct val="150000"/>
              </a:lnSpc>
              <a:buFont typeface="Arial"/>
              <a:buAutoNum type="arabicPeriod"/>
            </a:pPr>
            <a:r>
              <a:rPr lang="en-GB" sz="2400" b="1" dirty="0">
                <a:solidFill>
                  <a:srgbClr val="FE4C00"/>
                </a:solidFill>
                <a:latin typeface="+mj-lt"/>
                <a:ea typeface="Roboto" panose="02000000000000000000" pitchFamily="2" charset="0"/>
                <a:cs typeface="Roboto" panose="02000000000000000000" pitchFamily="2" charset="0"/>
              </a:rPr>
              <a:t>Prototype</a:t>
            </a:r>
          </a:p>
          <a:p>
            <a:pPr marL="457200" indent="-457200">
              <a:lnSpc>
                <a:spcPct val="150000"/>
              </a:lnSpc>
              <a:buFont typeface="Arial"/>
              <a:buAutoNum type="arabicPeriod"/>
            </a:pPr>
            <a:r>
              <a:rPr lang="en-GB" sz="2400" b="1" dirty="0">
                <a:solidFill>
                  <a:srgbClr val="429EA6"/>
                </a:solidFill>
                <a:latin typeface="+mj-lt"/>
                <a:ea typeface="Roboto" panose="02000000000000000000" pitchFamily="2" charset="0"/>
                <a:cs typeface="Roboto" panose="02000000000000000000" pitchFamily="2" charset="0"/>
              </a:rPr>
              <a:t>Test</a:t>
            </a:r>
          </a:p>
          <a:p>
            <a:pPr marL="457200" indent="-457200">
              <a:lnSpc>
                <a:spcPct val="150000"/>
              </a:lnSpc>
              <a:buFont typeface="Arial"/>
              <a:buAutoNum type="arabicPeriod"/>
            </a:pPr>
            <a:r>
              <a:rPr lang="en-GB" sz="2400" b="1" dirty="0">
                <a:solidFill>
                  <a:srgbClr val="00B0F0"/>
                </a:solidFill>
                <a:latin typeface="+mj-lt"/>
                <a:ea typeface="Roboto" panose="02000000000000000000" pitchFamily="2" charset="0"/>
                <a:cs typeface="Roboto" panose="02000000000000000000" pitchFamily="2" charset="0"/>
              </a:rPr>
              <a:t>Communication</a:t>
            </a:r>
          </a:p>
          <a:p>
            <a:pPr marL="457200" indent="-457200">
              <a:lnSpc>
                <a:spcPct val="150000"/>
              </a:lnSpc>
              <a:buFont typeface="Arial"/>
              <a:buAutoNum type="arabicPeriod"/>
            </a:pPr>
            <a:r>
              <a:rPr lang="en-GB" sz="2400" b="1" dirty="0">
                <a:solidFill>
                  <a:srgbClr val="00B050"/>
                </a:solidFill>
                <a:latin typeface="+mj-lt"/>
                <a:ea typeface="Roboto" panose="02000000000000000000" pitchFamily="2" charset="0"/>
                <a:cs typeface="Roboto" panose="02000000000000000000" pitchFamily="2" charset="0"/>
              </a:rPr>
              <a:t>Curriculum links</a:t>
            </a:r>
          </a:p>
          <a:p>
            <a:pPr marL="457200" indent="-457200">
              <a:lnSpc>
                <a:spcPct val="150000"/>
              </a:lnSpc>
              <a:buFont typeface="Arial"/>
              <a:buAutoNum type="arabicPeriod"/>
            </a:pPr>
            <a:r>
              <a:rPr lang="en-GB" sz="2400" b="1" dirty="0">
                <a:latin typeface="+mj-lt"/>
                <a:ea typeface="Roboto" panose="02000000000000000000" pitchFamily="2" charset="0"/>
                <a:cs typeface="Roboto" panose="02000000000000000000" pitchFamily="2" charset="0"/>
              </a:rPr>
              <a:t>Supporting units</a:t>
            </a:r>
          </a:p>
          <a:p>
            <a:pPr>
              <a:lnSpc>
                <a:spcPct val="150000"/>
              </a:lnSpc>
            </a:pPr>
            <a:endParaRPr lang="en-GB" sz="2400" dirty="0">
              <a:solidFill>
                <a:srgbClr val="0A303F"/>
              </a:solidFill>
              <a:latin typeface="+mj-lt"/>
              <a:ea typeface="Roboto" panose="02000000000000000000" pitchFamily="2" charset="0"/>
              <a:cs typeface="Roboto" panose="02000000000000000000" pitchFamily="2" charset="0"/>
            </a:endParaRPr>
          </a:p>
        </p:txBody>
      </p:sp>
      <p:grpSp>
        <p:nvGrpSpPr>
          <p:cNvPr id="8" name="Group 7">
            <a:extLst>
              <a:ext uri="{FF2B5EF4-FFF2-40B4-BE49-F238E27FC236}">
                <a16:creationId xmlns:a16="http://schemas.microsoft.com/office/drawing/2014/main" id="{1F62C068-A9F1-178A-4852-A04BDC21FED5}"/>
              </a:ext>
            </a:extLst>
          </p:cNvPr>
          <p:cNvGrpSpPr/>
          <p:nvPr userDrawn="1"/>
        </p:nvGrpSpPr>
        <p:grpSpPr>
          <a:xfrm>
            <a:off x="10537637" y="336669"/>
            <a:ext cx="1192975" cy="5487479"/>
            <a:chOff x="10531870" y="303720"/>
            <a:chExt cx="1359383" cy="6252927"/>
          </a:xfrm>
        </p:grpSpPr>
        <p:pic>
          <p:nvPicPr>
            <p:cNvPr id="9" name="Picture 8" descr="Shape, polygon&#10;&#10;Description automatically generated">
              <a:extLst>
                <a:ext uri="{FF2B5EF4-FFF2-40B4-BE49-F238E27FC236}">
                  <a16:creationId xmlns:a16="http://schemas.microsoft.com/office/drawing/2014/main" id="{F42EA3F9-D4EF-2C73-61F5-1FBCB806037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531870" y="303720"/>
              <a:ext cx="1350034" cy="1170104"/>
            </a:xfrm>
            <a:prstGeom prst="rect">
              <a:avLst/>
            </a:prstGeom>
          </p:spPr>
        </p:pic>
        <p:pic>
          <p:nvPicPr>
            <p:cNvPr id="10" name="Picture 9" descr="Shape, polygon&#10;&#10;Description automatically generated">
              <a:extLst>
                <a:ext uri="{FF2B5EF4-FFF2-40B4-BE49-F238E27FC236}">
                  <a16:creationId xmlns:a16="http://schemas.microsoft.com/office/drawing/2014/main" id="{3D16473C-668E-046E-2173-52481C6CEAF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532412" y="1568398"/>
              <a:ext cx="1334677" cy="1156793"/>
            </a:xfrm>
            <a:prstGeom prst="rect">
              <a:avLst/>
            </a:prstGeom>
          </p:spPr>
        </p:pic>
        <p:pic>
          <p:nvPicPr>
            <p:cNvPr id="11" name="Picture 10" descr="Shape, polygon&#10;&#10;Description automatically generated">
              <a:extLst>
                <a:ext uri="{FF2B5EF4-FFF2-40B4-BE49-F238E27FC236}">
                  <a16:creationId xmlns:a16="http://schemas.microsoft.com/office/drawing/2014/main" id="{C97D6EDA-3074-96C5-0D8F-7726608E696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531870" y="2819628"/>
              <a:ext cx="1359383" cy="1178207"/>
            </a:xfrm>
            <a:prstGeom prst="rect">
              <a:avLst/>
            </a:prstGeom>
          </p:spPr>
        </p:pic>
        <p:pic>
          <p:nvPicPr>
            <p:cNvPr id="12" name="Picture 11" descr="A picture containing text, stop, sign, vector graphics&#10;&#10;Description automatically generated">
              <a:extLst>
                <a:ext uri="{FF2B5EF4-FFF2-40B4-BE49-F238E27FC236}">
                  <a16:creationId xmlns:a16="http://schemas.microsoft.com/office/drawing/2014/main" id="{2A7D8F05-AB10-9CA6-3E66-B81E7C4ABEA4}"/>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0531870" y="4098781"/>
              <a:ext cx="1359383" cy="1178207"/>
            </a:xfrm>
            <a:prstGeom prst="rect">
              <a:avLst/>
            </a:prstGeom>
          </p:spPr>
        </p:pic>
        <p:pic>
          <p:nvPicPr>
            <p:cNvPr id="13" name="Picture 12" descr="Polygon&#10;&#10;Description automatically generated with medium confidence">
              <a:extLst>
                <a:ext uri="{FF2B5EF4-FFF2-40B4-BE49-F238E27FC236}">
                  <a16:creationId xmlns:a16="http://schemas.microsoft.com/office/drawing/2014/main" id="{734387ED-8DE4-7F00-4D20-C17EE5A5E234}"/>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0531870" y="5378440"/>
              <a:ext cx="1359383" cy="1178207"/>
            </a:xfrm>
            <a:prstGeom prst="rect">
              <a:avLst/>
            </a:prstGeom>
          </p:spPr>
        </p:pic>
      </p:grpSp>
      <p:pic>
        <p:nvPicPr>
          <p:cNvPr id="16" name="Picture 15">
            <a:extLst>
              <a:ext uri="{FF2B5EF4-FFF2-40B4-BE49-F238E27FC236}">
                <a16:creationId xmlns:a16="http://schemas.microsoft.com/office/drawing/2014/main" id="{07FF85CD-7AB4-93D5-7205-B381B03E26B0}"/>
              </a:ext>
            </a:extLst>
          </p:cNvPr>
          <p:cNvPicPr>
            <a:picLocks noChangeAspect="1"/>
          </p:cNvPicPr>
          <p:nvPr userDrawn="1"/>
        </p:nvPicPr>
        <p:blipFill>
          <a:blip r:embed="rId7" cstate="email">
            <a:extLst>
              <a:ext uri="{28A0092B-C50C-407E-A947-70E740481C1C}">
                <a14:useLocalDpi xmlns:a14="http://schemas.microsoft.com/office/drawing/2010/main"/>
              </a:ext>
            </a:extLst>
          </a:blip>
          <a:srcRect/>
          <a:stretch/>
        </p:blipFill>
        <p:spPr>
          <a:xfrm>
            <a:off x="10659326" y="6017269"/>
            <a:ext cx="1144314" cy="554494"/>
          </a:xfrm>
          <a:prstGeom prst="rect">
            <a:avLst/>
          </a:prstGeom>
        </p:spPr>
      </p:pic>
      <p:sp>
        <p:nvSpPr>
          <p:cNvPr id="19" name="Picture Placeholder 17">
            <a:extLst>
              <a:ext uri="{FF2B5EF4-FFF2-40B4-BE49-F238E27FC236}">
                <a16:creationId xmlns:a16="http://schemas.microsoft.com/office/drawing/2014/main" id="{30D0B384-836B-D17E-5A29-C30D4DB9251E}"/>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Tree>
    <p:extLst>
      <p:ext uri="{BB962C8B-B14F-4D97-AF65-F5344CB8AC3E}">
        <p14:creationId xmlns:p14="http://schemas.microsoft.com/office/powerpoint/2010/main" val="222230644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_Title, content,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lvl1pPr>
              <a:lnSpc>
                <a:spcPct val="100000"/>
              </a:lnSpc>
              <a:defRPr sz="4400" cap="all" baseline="0"/>
            </a:lvl1p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999"/>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Picture Placeholder 4">
            <a:extLst>
              <a:ext uri="{FF2B5EF4-FFF2-40B4-BE49-F238E27FC236}">
                <a16:creationId xmlns:a16="http://schemas.microsoft.com/office/drawing/2014/main" id="{607B857B-0E6B-AD01-EEDE-FA161F1503D5}"/>
              </a:ext>
            </a:extLst>
          </p:cNvPr>
          <p:cNvSpPr>
            <a:spLocks noGrp="1"/>
          </p:cNvSpPr>
          <p:nvPr>
            <p:ph type="pic" sz="quarter" idx="10"/>
          </p:nvPr>
        </p:nvSpPr>
        <p:spPr>
          <a:xfrm>
            <a:off x="6216000" y="0"/>
            <a:ext cx="5976000" cy="6858000"/>
          </a:xfrm>
        </p:spPr>
        <p:txBody>
          <a:bodyPr lIns="720000" tIns="720000" rIns="720000"/>
          <a:lstStyle>
            <a:lvl1pPr algn="ctr">
              <a:defRPr/>
            </a:lvl1pPr>
          </a:lstStyle>
          <a:p>
            <a:r>
              <a:rPr lang="en-US" dirty="0"/>
              <a:t>Click icon to add picture</a:t>
            </a:r>
            <a:endParaRPr lang="en-GB" dirty="0"/>
          </a:p>
        </p:txBody>
      </p:sp>
    </p:spTree>
    <p:extLst>
      <p:ext uri="{BB962C8B-B14F-4D97-AF65-F5344CB8AC3E}">
        <p14:creationId xmlns:p14="http://schemas.microsoft.com/office/powerpoint/2010/main" val="26093963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_Title and 2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5999" y="546214"/>
            <a:ext cx="11040001" cy="1047918"/>
          </a:xfrm>
        </p:spPr>
        <p:txBody>
          <a:bodyPr/>
          <a:lstStyle>
            <a:lvl1pPr>
              <a:defRPr sz="4400" cap="all" baseline="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621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92970697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_Title and 3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5999" y="546214"/>
            <a:ext cx="11040001" cy="1047918"/>
          </a:xfrm>
        </p:spPr>
        <p:txBody>
          <a:bodyPr/>
          <a:lstStyle>
            <a:lvl1pPr>
              <a:lnSpc>
                <a:spcPct val="100000"/>
              </a:lnSpc>
              <a:defRPr sz="4400" cap="all" baseline="0"/>
            </a:lvl1p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8089129"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4332564"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94199389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_Title and 5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5999" y="546214"/>
            <a:ext cx="11040001" cy="1047918"/>
          </a:xfrm>
        </p:spPr>
        <p:txBody>
          <a:bodyPr/>
          <a:lstStyle>
            <a:lvl1pPr>
              <a:defRPr sz="4400" cap="all" baseline="0">
                <a:solidFill>
                  <a:schemeClr val="tx2"/>
                </a:solidFill>
              </a:defRPr>
            </a:lvl1p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9599875"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5087937"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Content Placeholder 2">
            <a:extLst>
              <a:ext uri="{FF2B5EF4-FFF2-40B4-BE49-F238E27FC236}">
                <a16:creationId xmlns:a16="http://schemas.microsoft.com/office/drawing/2014/main" id="{8438E8F2-D505-AF22-FFB0-67BA326C8C56}"/>
              </a:ext>
            </a:extLst>
          </p:cNvPr>
          <p:cNvSpPr>
            <a:spLocks noGrp="1"/>
          </p:cNvSpPr>
          <p:nvPr>
            <p:ph idx="12"/>
          </p:nvPr>
        </p:nvSpPr>
        <p:spPr>
          <a:xfrm>
            <a:off x="2831969"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Content Placeholder 2">
            <a:extLst>
              <a:ext uri="{FF2B5EF4-FFF2-40B4-BE49-F238E27FC236}">
                <a16:creationId xmlns:a16="http://schemas.microsoft.com/office/drawing/2014/main" id="{54041DD5-1B8C-8E51-4677-F7A3C496A4E1}"/>
              </a:ext>
            </a:extLst>
          </p:cNvPr>
          <p:cNvSpPr>
            <a:spLocks noGrp="1"/>
          </p:cNvSpPr>
          <p:nvPr>
            <p:ph idx="13"/>
          </p:nvPr>
        </p:nvSpPr>
        <p:spPr>
          <a:xfrm>
            <a:off x="7343905"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688021233"/>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_Title and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11041200" cy="1047918"/>
          </a:xfrm>
        </p:spPr>
        <p:txBody>
          <a:bodyPr/>
          <a:lstStyle>
            <a:lvl1pPr>
              <a:lnSpc>
                <a:spcPct val="100000"/>
              </a:lnSpc>
              <a:defRPr sz="4400" cap="all" baseline="0"/>
            </a:lvl1pPr>
          </a:lstStyle>
          <a:p>
            <a:r>
              <a:rPr lang="en-US" dirty="0"/>
              <a:t>Click to edit Master title style</a:t>
            </a:r>
            <a:endParaRPr lang="en-GB" dirty="0"/>
          </a:p>
        </p:txBody>
      </p:sp>
      <p:sp>
        <p:nvSpPr>
          <p:cNvPr id="5" name="Picture Placeholder 4">
            <a:extLst>
              <a:ext uri="{FF2B5EF4-FFF2-40B4-BE49-F238E27FC236}">
                <a16:creationId xmlns:a16="http://schemas.microsoft.com/office/drawing/2014/main" id="{692E8B4D-927F-4A22-ADD7-B0474CFED32F}"/>
              </a:ext>
            </a:extLst>
          </p:cNvPr>
          <p:cNvSpPr>
            <a:spLocks noGrp="1"/>
          </p:cNvSpPr>
          <p:nvPr>
            <p:ph type="pic" sz="quarter" idx="10"/>
          </p:nvPr>
        </p:nvSpPr>
        <p:spPr>
          <a:xfrm>
            <a:off x="576263" y="1741487"/>
            <a:ext cx="11041200" cy="4536000"/>
          </a:xfrm>
        </p:spPr>
        <p:txBody>
          <a:bodyPr lIns="1080000" tIns="720000" rIns="1080000"/>
          <a:lstStyle>
            <a:lvl1pPr algn="ctr">
              <a:defRPr/>
            </a:lvl1pPr>
          </a:lstStyle>
          <a:p>
            <a:r>
              <a:rPr lang="en-US" dirty="0"/>
              <a:t>Click icon to add picture</a:t>
            </a:r>
            <a:endParaRPr lang="en-GB" dirty="0"/>
          </a:p>
        </p:txBody>
      </p:sp>
    </p:spTree>
    <p:extLst>
      <p:ext uri="{BB962C8B-B14F-4D97-AF65-F5344CB8AC3E}">
        <p14:creationId xmlns:p14="http://schemas.microsoft.com/office/powerpoint/2010/main" val="4593235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_Title Only">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10930711" cy="1047918"/>
          </a:xfrm>
        </p:spPr>
        <p:txBody>
          <a:bodyPr/>
          <a:lstStyle>
            <a:lvl1pPr>
              <a:defRPr sz="4400" cap="all" baseline="0"/>
            </a:lvl1pPr>
          </a:lstStyle>
          <a:p>
            <a:r>
              <a:rPr lang="en-US" dirty="0"/>
              <a:t>Click to edit Master title style</a:t>
            </a:r>
            <a:endParaRPr lang="en-GB" dirty="0"/>
          </a:p>
        </p:txBody>
      </p:sp>
    </p:spTree>
    <p:extLst>
      <p:ext uri="{BB962C8B-B14F-4D97-AF65-F5344CB8AC3E}">
        <p14:creationId xmlns:p14="http://schemas.microsoft.com/office/powerpoint/2010/main" val="3253647234"/>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_Contact A">
    <p:bg>
      <p:bgPr>
        <a:solidFill>
          <a:schemeClr val="accent1"/>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sp>
        <p:nvSpPr>
          <p:cNvPr id="2" name="Footer Placeholder 4">
            <a:extLst>
              <a:ext uri="{FF2B5EF4-FFF2-40B4-BE49-F238E27FC236}">
                <a16:creationId xmlns:a16="http://schemas.microsoft.com/office/drawing/2014/main" id="{C41BB174-B520-170D-070D-B25392FA3D9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4" name="Text Placeholder 2">
            <a:extLst>
              <a:ext uri="{FF2B5EF4-FFF2-40B4-BE49-F238E27FC236}">
                <a16:creationId xmlns:a16="http://schemas.microsoft.com/office/drawing/2014/main" id="{81613733-3F07-78B2-C8E0-DB273ED7EEB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226474629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_Contact B">
    <p:bg>
      <p:bgPr>
        <a:solidFill>
          <a:schemeClr val="accent2"/>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sp>
        <p:nvSpPr>
          <p:cNvPr id="2" name="Footer Placeholder 4">
            <a:extLst>
              <a:ext uri="{FF2B5EF4-FFF2-40B4-BE49-F238E27FC236}">
                <a16:creationId xmlns:a16="http://schemas.microsoft.com/office/drawing/2014/main" id="{5B1599DE-C84A-AC7D-CF76-92FD501A618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4" name="Text Placeholder 2">
            <a:extLst>
              <a:ext uri="{FF2B5EF4-FFF2-40B4-BE49-F238E27FC236}">
                <a16:creationId xmlns:a16="http://schemas.microsoft.com/office/drawing/2014/main" id="{CD9E278C-C694-9F39-1F4E-C76A388FE4D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E6226617-AA3D-99CE-D8A2-FD15DCBCC7CE}"/>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185418959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1_Contact C">
    <p:bg>
      <p:bgPr>
        <a:solidFill>
          <a:schemeClr val="bg1"/>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tx2"/>
                </a:solidFill>
              </a:rPr>
              <a:t>Contact</a:t>
            </a:r>
          </a:p>
        </p:txBody>
      </p:sp>
      <p:sp>
        <p:nvSpPr>
          <p:cNvPr id="2" name="Footer Placeholder 4">
            <a:extLst>
              <a:ext uri="{FF2B5EF4-FFF2-40B4-BE49-F238E27FC236}">
                <a16:creationId xmlns:a16="http://schemas.microsoft.com/office/drawing/2014/main" id="{4370AC6A-6D9A-3EC1-EC51-32E9C7F3228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dirty="0"/>
              <a:t>Because design and innovation matter</a:t>
            </a:r>
            <a:endParaRPr lang="en-GB" dirty="0"/>
          </a:p>
        </p:txBody>
      </p:sp>
      <p:sp>
        <p:nvSpPr>
          <p:cNvPr id="4" name="Text Placeholder 2">
            <a:extLst>
              <a:ext uri="{FF2B5EF4-FFF2-40B4-BE49-F238E27FC236}">
                <a16:creationId xmlns:a16="http://schemas.microsoft.com/office/drawing/2014/main" id="{B531A006-299D-CABF-06C0-D370EABD587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2E64CB4B-6969-902A-70E3-04EF8BCA52B3}"/>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1727629055"/>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1_Contact D">
    <p:bg>
      <p:bgPr>
        <a:solidFill>
          <a:schemeClr val="accent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pic>
        <p:nvPicPr>
          <p:cNvPr id="2" name="Picture 1">
            <a:extLst>
              <a:ext uri="{FF2B5EF4-FFF2-40B4-BE49-F238E27FC236}">
                <a16:creationId xmlns:a16="http://schemas.microsoft.com/office/drawing/2014/main" id="{3D770C02-4BC1-A831-8AA2-A0C452D60F2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29BD7142-9355-7AE4-3E98-61ABF055A83C}"/>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6" name="Text Placeholder 2">
            <a:extLst>
              <a:ext uri="{FF2B5EF4-FFF2-40B4-BE49-F238E27FC236}">
                <a16:creationId xmlns:a16="http://schemas.microsoft.com/office/drawing/2014/main" id="{F44DFA94-7449-7441-FFBB-D4BCCA6CBB9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D0C7EDE9-6A4F-9E73-05A3-56E5C7FA9795}"/>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33210077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s v2">
    <p:spTree>
      <p:nvGrpSpPr>
        <p:cNvPr id="1" name=""/>
        <p:cNvGrpSpPr/>
        <p:nvPr/>
      </p:nvGrpSpPr>
      <p:grpSpPr>
        <a:xfrm>
          <a:off x="0" y="0"/>
          <a:ext cx="0" cy="0"/>
          <a:chOff x="0" y="0"/>
          <a:chExt cx="0" cy="0"/>
        </a:xfrm>
      </p:grpSpPr>
      <p:sp>
        <p:nvSpPr>
          <p:cNvPr id="6" name="Title 7">
            <a:extLst>
              <a:ext uri="{FF2B5EF4-FFF2-40B4-BE49-F238E27FC236}">
                <a16:creationId xmlns:a16="http://schemas.microsoft.com/office/drawing/2014/main" id="{392F371C-9F1C-57F2-D7BF-32FE87688260}"/>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dirty="0">
                <a:latin typeface="GriffithGothic Black" panose="02000603060000020004" pitchFamily="50" charset="0"/>
              </a:rPr>
              <a:t>Contents</a:t>
            </a:r>
            <a:endParaRPr lang="en-GB" sz="4400" dirty="0">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7A7D5461-08FD-756D-AAD0-3FE1EB3158BC}"/>
              </a:ext>
            </a:extLst>
          </p:cNvPr>
          <p:cNvSpPr>
            <a:spLocks noGrp="1"/>
          </p:cNvSpPr>
          <p:nvPr>
            <p:ph idx="4294967295"/>
          </p:nvPr>
        </p:nvSpPr>
        <p:spPr>
          <a:xfrm>
            <a:off x="667314" y="1348746"/>
            <a:ext cx="8593309" cy="4475402"/>
          </a:xfrm>
        </p:spPr>
        <p:txBody>
          <a:bodyPr>
            <a:normAutofit fontScale="92500" lnSpcReduction="10000"/>
          </a:bodyPr>
          <a:lstStyle/>
          <a:p>
            <a:pPr marL="447675" indent="-447675">
              <a:lnSpc>
                <a:spcPct val="150000"/>
              </a:lnSpc>
              <a:buFont typeface="+mj-lt"/>
              <a:buAutoNum type="arabicPeriod"/>
            </a:pPr>
            <a:r>
              <a:rPr lang="en-GB" sz="2400" b="1" dirty="0">
                <a:latin typeface="+mj-lt"/>
                <a:ea typeface="Roboto" panose="02000000000000000000" pitchFamily="2" charset="0"/>
                <a:cs typeface="Roboto" panose="02000000000000000000" pitchFamily="2" charset="0"/>
              </a:rPr>
              <a:t>Design Context</a:t>
            </a:r>
          </a:p>
          <a:p>
            <a:pPr marL="447675" indent="-447675">
              <a:lnSpc>
                <a:spcPct val="150000"/>
              </a:lnSpc>
              <a:buFont typeface="+mj-lt"/>
              <a:buAutoNum type="arabicPeriod"/>
            </a:pPr>
            <a:r>
              <a:rPr lang="en-GB" sz="2400" b="1" dirty="0">
                <a:solidFill>
                  <a:srgbClr val="ACACDE"/>
                </a:solidFill>
                <a:latin typeface="+mj-lt"/>
                <a:ea typeface="Roboto" panose="02000000000000000000" pitchFamily="2" charset="0"/>
                <a:cs typeface="Roboto" panose="02000000000000000000" pitchFamily="2" charset="0"/>
              </a:rPr>
              <a:t>Empathize</a:t>
            </a:r>
          </a:p>
          <a:p>
            <a:pPr marL="457200" indent="-457200">
              <a:lnSpc>
                <a:spcPct val="150000"/>
              </a:lnSpc>
              <a:buAutoNum type="arabicPeriod"/>
            </a:pPr>
            <a:r>
              <a:rPr lang="en-GB" sz="2400" b="1" dirty="0">
                <a:solidFill>
                  <a:srgbClr val="16F4D0"/>
                </a:solidFill>
                <a:latin typeface="+mj-lt"/>
                <a:ea typeface="Roboto" panose="02000000000000000000" pitchFamily="2" charset="0"/>
                <a:cs typeface="Roboto" panose="02000000000000000000" pitchFamily="2" charset="0"/>
              </a:rPr>
              <a:t>Define</a:t>
            </a:r>
          </a:p>
          <a:p>
            <a:pPr marL="457200" indent="-457200">
              <a:lnSpc>
                <a:spcPct val="150000"/>
              </a:lnSpc>
              <a:buFont typeface="Arial"/>
              <a:buAutoNum type="arabicPeriod"/>
            </a:pPr>
            <a:r>
              <a:rPr lang="en-GB" sz="2400" b="1" dirty="0">
                <a:solidFill>
                  <a:srgbClr val="F60493"/>
                </a:solidFill>
                <a:latin typeface="+mj-lt"/>
                <a:ea typeface="Roboto" panose="02000000000000000000" pitchFamily="2" charset="0"/>
                <a:cs typeface="Roboto" panose="02000000000000000000" pitchFamily="2" charset="0"/>
              </a:rPr>
              <a:t>Ideate</a:t>
            </a:r>
          </a:p>
          <a:p>
            <a:pPr marL="457200" indent="-457200">
              <a:lnSpc>
                <a:spcPct val="150000"/>
              </a:lnSpc>
              <a:buFont typeface="Arial"/>
              <a:buAutoNum type="arabicPeriod"/>
            </a:pPr>
            <a:r>
              <a:rPr lang="en-GB" sz="2400" b="1" dirty="0">
                <a:solidFill>
                  <a:srgbClr val="FE4C00"/>
                </a:solidFill>
                <a:latin typeface="+mj-lt"/>
                <a:ea typeface="Roboto" panose="02000000000000000000" pitchFamily="2" charset="0"/>
                <a:cs typeface="Roboto" panose="02000000000000000000" pitchFamily="2" charset="0"/>
              </a:rPr>
              <a:t>Prototype</a:t>
            </a:r>
          </a:p>
          <a:p>
            <a:pPr marL="457200" indent="-457200">
              <a:lnSpc>
                <a:spcPct val="150000"/>
              </a:lnSpc>
              <a:buFont typeface="Arial"/>
              <a:buAutoNum type="arabicPeriod"/>
            </a:pPr>
            <a:r>
              <a:rPr lang="en-GB" sz="2400" b="1" dirty="0">
                <a:solidFill>
                  <a:srgbClr val="429EA6"/>
                </a:solidFill>
                <a:latin typeface="+mj-lt"/>
                <a:ea typeface="Roboto" panose="02000000000000000000" pitchFamily="2" charset="0"/>
                <a:cs typeface="Roboto" panose="02000000000000000000" pitchFamily="2" charset="0"/>
              </a:rPr>
              <a:t>Test</a:t>
            </a:r>
          </a:p>
          <a:p>
            <a:pPr marL="457200" indent="-457200">
              <a:lnSpc>
                <a:spcPct val="150000"/>
              </a:lnSpc>
              <a:buFont typeface="Arial"/>
              <a:buAutoNum type="arabicPeriod"/>
            </a:pPr>
            <a:r>
              <a:rPr lang="en-GB" sz="2400" b="1" dirty="0">
                <a:solidFill>
                  <a:srgbClr val="00B0F0"/>
                </a:solidFill>
                <a:latin typeface="+mj-lt"/>
                <a:ea typeface="Roboto" panose="02000000000000000000" pitchFamily="2" charset="0"/>
                <a:cs typeface="Roboto" panose="02000000000000000000" pitchFamily="2" charset="0"/>
              </a:rPr>
              <a:t>Communication</a:t>
            </a:r>
          </a:p>
          <a:p>
            <a:pPr marL="457200" indent="-457200">
              <a:lnSpc>
                <a:spcPct val="150000"/>
              </a:lnSpc>
              <a:buFont typeface="Arial"/>
              <a:buAutoNum type="arabicPeriod"/>
            </a:pPr>
            <a:r>
              <a:rPr lang="en-GB" sz="2400" b="1" dirty="0">
                <a:solidFill>
                  <a:srgbClr val="00B050"/>
                </a:solidFill>
                <a:latin typeface="+mj-lt"/>
                <a:ea typeface="Roboto" panose="02000000000000000000" pitchFamily="2" charset="0"/>
                <a:cs typeface="Roboto" panose="02000000000000000000" pitchFamily="2" charset="0"/>
              </a:rPr>
              <a:t>Curriculum links</a:t>
            </a:r>
          </a:p>
          <a:p>
            <a:pPr marL="457200" indent="-457200">
              <a:lnSpc>
                <a:spcPct val="150000"/>
              </a:lnSpc>
              <a:buFont typeface="Arial"/>
              <a:buAutoNum type="arabicPeriod"/>
            </a:pPr>
            <a:r>
              <a:rPr lang="en-GB" sz="2400" b="1" dirty="0">
                <a:latin typeface="+mj-lt"/>
                <a:ea typeface="Roboto" panose="02000000000000000000" pitchFamily="2" charset="0"/>
                <a:cs typeface="Roboto" panose="02000000000000000000" pitchFamily="2" charset="0"/>
              </a:rPr>
              <a:t>Supporting units</a:t>
            </a:r>
          </a:p>
          <a:p>
            <a:pPr>
              <a:lnSpc>
                <a:spcPct val="150000"/>
              </a:lnSpc>
            </a:pPr>
            <a:endParaRPr lang="en-GB" sz="2400" dirty="0">
              <a:solidFill>
                <a:srgbClr val="0A303F"/>
              </a:solidFill>
              <a:latin typeface="+mj-lt"/>
              <a:ea typeface="Roboto" panose="02000000000000000000" pitchFamily="2" charset="0"/>
              <a:cs typeface="Roboto" panose="02000000000000000000" pitchFamily="2" charset="0"/>
            </a:endParaRPr>
          </a:p>
        </p:txBody>
      </p:sp>
      <p:pic>
        <p:nvPicPr>
          <p:cNvPr id="16" name="Picture 15">
            <a:extLst>
              <a:ext uri="{FF2B5EF4-FFF2-40B4-BE49-F238E27FC236}">
                <a16:creationId xmlns:a16="http://schemas.microsoft.com/office/drawing/2014/main" id="{07FF85CD-7AB4-93D5-7205-B381B03E26B0}"/>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10659326" y="6017269"/>
            <a:ext cx="1144314" cy="554494"/>
          </a:xfrm>
          <a:prstGeom prst="rect">
            <a:avLst/>
          </a:prstGeom>
        </p:spPr>
      </p:pic>
      <p:sp>
        <p:nvSpPr>
          <p:cNvPr id="19" name="Picture Placeholder 17">
            <a:extLst>
              <a:ext uri="{FF2B5EF4-FFF2-40B4-BE49-F238E27FC236}">
                <a16:creationId xmlns:a16="http://schemas.microsoft.com/office/drawing/2014/main" id="{30D0B384-836B-D17E-5A29-C30D4DB9251E}"/>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grpSp>
        <p:nvGrpSpPr>
          <p:cNvPr id="2" name="Group 1">
            <a:extLst>
              <a:ext uri="{FF2B5EF4-FFF2-40B4-BE49-F238E27FC236}">
                <a16:creationId xmlns:a16="http://schemas.microsoft.com/office/drawing/2014/main" id="{6AEBD518-D738-F608-C7FF-49AA3061C5E7}"/>
              </a:ext>
            </a:extLst>
          </p:cNvPr>
          <p:cNvGrpSpPr/>
          <p:nvPr userDrawn="1"/>
        </p:nvGrpSpPr>
        <p:grpSpPr>
          <a:xfrm>
            <a:off x="10629275" y="379908"/>
            <a:ext cx="1009698" cy="5529502"/>
            <a:chOff x="10571548" y="303720"/>
            <a:chExt cx="1059082" cy="5799948"/>
          </a:xfrm>
        </p:grpSpPr>
        <p:grpSp>
          <p:nvGrpSpPr>
            <p:cNvPr id="3" name="Group 2">
              <a:extLst>
                <a:ext uri="{FF2B5EF4-FFF2-40B4-BE49-F238E27FC236}">
                  <a16:creationId xmlns:a16="http://schemas.microsoft.com/office/drawing/2014/main" id="{7DAF7C5C-4B91-6DF4-8F7C-466E57FD2AE6}"/>
                </a:ext>
              </a:extLst>
            </p:cNvPr>
            <p:cNvGrpSpPr/>
            <p:nvPr/>
          </p:nvGrpSpPr>
          <p:grpSpPr>
            <a:xfrm>
              <a:off x="10575415" y="303720"/>
              <a:ext cx="1040585" cy="4786513"/>
              <a:chOff x="10531870" y="303720"/>
              <a:chExt cx="1359383" cy="6252927"/>
            </a:xfrm>
          </p:grpSpPr>
          <p:pic>
            <p:nvPicPr>
              <p:cNvPr id="5" name="Picture 4" descr="Shape, polygon&#10;&#10;Description automatically generated">
                <a:extLst>
                  <a:ext uri="{FF2B5EF4-FFF2-40B4-BE49-F238E27FC236}">
                    <a16:creationId xmlns:a16="http://schemas.microsoft.com/office/drawing/2014/main" id="{C3EEE3FF-404E-FC9A-2FFF-1B756AA364A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531870" y="303720"/>
                <a:ext cx="1350034" cy="1170104"/>
              </a:xfrm>
              <a:prstGeom prst="rect">
                <a:avLst/>
              </a:prstGeom>
            </p:spPr>
          </p:pic>
          <p:pic>
            <p:nvPicPr>
              <p:cNvPr id="14" name="Picture 13" descr="Shape, polygon&#10;&#10;Description automatically generated">
                <a:extLst>
                  <a:ext uri="{FF2B5EF4-FFF2-40B4-BE49-F238E27FC236}">
                    <a16:creationId xmlns:a16="http://schemas.microsoft.com/office/drawing/2014/main" id="{D18C02DE-FA4A-1D9B-B1C3-A667C615278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532412" y="1568398"/>
                <a:ext cx="1334677" cy="1156793"/>
              </a:xfrm>
              <a:prstGeom prst="rect">
                <a:avLst/>
              </a:prstGeom>
            </p:spPr>
          </p:pic>
          <p:pic>
            <p:nvPicPr>
              <p:cNvPr id="15" name="Picture 14" descr="Shape, polygon&#10;&#10;Description automatically generated">
                <a:extLst>
                  <a:ext uri="{FF2B5EF4-FFF2-40B4-BE49-F238E27FC236}">
                    <a16:creationId xmlns:a16="http://schemas.microsoft.com/office/drawing/2014/main" id="{5D424908-6A00-4F23-DDF7-004300D1E435}"/>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0531870" y="2819628"/>
                <a:ext cx="1359383" cy="1178207"/>
              </a:xfrm>
              <a:prstGeom prst="rect">
                <a:avLst/>
              </a:prstGeom>
            </p:spPr>
          </p:pic>
          <p:pic>
            <p:nvPicPr>
              <p:cNvPr id="17" name="Picture 16" descr="A picture containing text, stop, sign, vector graphics&#10;&#10;Description automatically generated">
                <a:extLst>
                  <a:ext uri="{FF2B5EF4-FFF2-40B4-BE49-F238E27FC236}">
                    <a16:creationId xmlns:a16="http://schemas.microsoft.com/office/drawing/2014/main" id="{1713D905-5477-7B2B-A73D-E4DC6481730D}"/>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0531870" y="4098781"/>
                <a:ext cx="1359383" cy="1178207"/>
              </a:xfrm>
              <a:prstGeom prst="rect">
                <a:avLst/>
              </a:prstGeom>
            </p:spPr>
          </p:pic>
          <p:pic>
            <p:nvPicPr>
              <p:cNvPr id="18" name="Picture 17" descr="Polygon&#10;&#10;Description automatically generated with medium confidence">
                <a:extLst>
                  <a:ext uri="{FF2B5EF4-FFF2-40B4-BE49-F238E27FC236}">
                    <a16:creationId xmlns:a16="http://schemas.microsoft.com/office/drawing/2014/main" id="{E7F18389-1E30-A3A6-C14E-680853B3E28A}"/>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0531870" y="5378440"/>
                <a:ext cx="1359383" cy="1178207"/>
              </a:xfrm>
              <a:prstGeom prst="rect">
                <a:avLst/>
              </a:prstGeom>
            </p:spPr>
          </p:pic>
        </p:grpSp>
        <p:pic>
          <p:nvPicPr>
            <p:cNvPr id="4" name="Picture 3">
              <a:extLst>
                <a:ext uri="{FF2B5EF4-FFF2-40B4-BE49-F238E27FC236}">
                  <a16:creationId xmlns:a16="http://schemas.microsoft.com/office/drawing/2014/main" id="{BA88032D-EB29-07FB-11C0-31CB03307A75}"/>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0571548" y="5186671"/>
              <a:ext cx="1059082" cy="916997"/>
            </a:xfrm>
            <a:prstGeom prst="rect">
              <a:avLst/>
            </a:prstGeom>
          </p:spPr>
        </p:pic>
      </p:grpSp>
    </p:spTree>
    <p:extLst>
      <p:ext uri="{BB962C8B-B14F-4D97-AF65-F5344CB8AC3E}">
        <p14:creationId xmlns:p14="http://schemas.microsoft.com/office/powerpoint/2010/main" val="117915387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1_Contact E">
    <p:bg>
      <p:bgPr>
        <a:solidFill>
          <a:schemeClr val="accent2"/>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pic>
        <p:nvPicPr>
          <p:cNvPr id="2" name="Picture 1">
            <a:extLst>
              <a:ext uri="{FF2B5EF4-FFF2-40B4-BE49-F238E27FC236}">
                <a16:creationId xmlns:a16="http://schemas.microsoft.com/office/drawing/2014/main" id="{92E07DFD-D5FF-676F-E453-7161CAAE08DF}"/>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B314543D-1360-91A9-EBAD-A52452DDFB1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6" name="Text Placeholder 2">
            <a:extLst>
              <a:ext uri="{FF2B5EF4-FFF2-40B4-BE49-F238E27FC236}">
                <a16:creationId xmlns:a16="http://schemas.microsoft.com/office/drawing/2014/main" id="{50D132C4-0EBB-D846-B052-2733018FDBD9}"/>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377D50B1-C82F-F884-55A6-E04C47ED88C4}"/>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1224989521"/>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1_Contact F">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tx2"/>
                </a:solidFill>
              </a:rPr>
              <a:t>Contact</a:t>
            </a:r>
          </a:p>
        </p:txBody>
      </p:sp>
      <p:pic>
        <p:nvPicPr>
          <p:cNvPr id="2" name="Picture 1">
            <a:extLst>
              <a:ext uri="{FF2B5EF4-FFF2-40B4-BE49-F238E27FC236}">
                <a16:creationId xmlns:a16="http://schemas.microsoft.com/office/drawing/2014/main" id="{93AD91CD-0C2B-BEFA-D850-681EDAD0FFAC}"/>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9214783" y="161925"/>
            <a:ext cx="2832100" cy="6565899"/>
          </a:xfrm>
          <a:prstGeom prst="rect">
            <a:avLst/>
          </a:prstGeom>
        </p:spPr>
      </p:pic>
      <p:sp>
        <p:nvSpPr>
          <p:cNvPr id="4" name="Footer Placeholder 4">
            <a:extLst>
              <a:ext uri="{FF2B5EF4-FFF2-40B4-BE49-F238E27FC236}">
                <a16:creationId xmlns:a16="http://schemas.microsoft.com/office/drawing/2014/main" id="{706A6830-1A2A-7364-00B4-06A6DB52A3B3}"/>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dirty="0"/>
              <a:t>Because design and innovation matter</a:t>
            </a:r>
            <a:endParaRPr lang="en-GB" dirty="0"/>
          </a:p>
        </p:txBody>
      </p:sp>
      <p:sp>
        <p:nvSpPr>
          <p:cNvPr id="6" name="Text Placeholder 2">
            <a:extLst>
              <a:ext uri="{FF2B5EF4-FFF2-40B4-BE49-F238E27FC236}">
                <a16:creationId xmlns:a16="http://schemas.microsoft.com/office/drawing/2014/main" id="{0269F154-09EF-AB09-6C40-CB3B4DCC6771}"/>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AFD85F04-6190-8CAF-4E98-50054B04BC3C}"/>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27618704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ntroduction slide">
    <p:bg>
      <p:bgPr>
        <a:solidFill>
          <a:schemeClr val="tx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7EA6442-5106-FAD0-F7BA-B852336982EF}"/>
              </a:ext>
            </a:extLst>
          </p:cNvPr>
          <p:cNvSpPr/>
          <p:nvPr userDrawn="1"/>
        </p:nvSpPr>
        <p:spPr>
          <a:xfrm>
            <a:off x="0" y="0"/>
            <a:ext cx="12192000" cy="685800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169555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Empathiz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8A98A60-E879-C631-62B8-B8D05C6E6896}"/>
              </a:ext>
            </a:extLst>
          </p:cNvPr>
          <p:cNvSpPr/>
          <p:nvPr userDrawn="1"/>
        </p:nvSpPr>
        <p:spPr>
          <a:xfrm>
            <a:off x="10478814" y="-19051"/>
            <a:ext cx="1713186" cy="6877051"/>
          </a:xfrm>
          <a:prstGeom prst="rect">
            <a:avLst/>
          </a:prstGeom>
          <a:solidFill>
            <a:srgbClr val="ACAC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Title 4">
            <a:extLst>
              <a:ext uri="{FF2B5EF4-FFF2-40B4-BE49-F238E27FC236}">
                <a16:creationId xmlns:a16="http://schemas.microsoft.com/office/drawing/2014/main" id="{6A8F048D-FC8A-7A03-B5BC-9C1C4114D76A}"/>
              </a:ext>
            </a:extLst>
          </p:cNvPr>
          <p:cNvSpPr>
            <a:spLocks noGrp="1"/>
          </p:cNvSpPr>
          <p:nvPr>
            <p:ph type="title" hasCustomPrompt="1"/>
          </p:nvPr>
        </p:nvSpPr>
        <p:spPr>
          <a:xfrm>
            <a:off x="576000" y="546214"/>
            <a:ext cx="9166811" cy="1047918"/>
          </a:xfrm>
        </p:spPr>
        <p:txBody>
          <a:bodyPr/>
          <a:lstStyle>
            <a:lvl1pPr>
              <a:defRPr>
                <a:latin typeface="GriffithGothic Black" panose="02000603060000020004" pitchFamily="50" charset="0"/>
              </a:defRPr>
            </a:lvl1pPr>
          </a:lstStyle>
          <a:p>
            <a:r>
              <a:rPr lang="en-GB" sz="4400" dirty="0">
                <a:latin typeface="GriffithGothic Black" panose="02000603060000020004" pitchFamily="50" charset="0"/>
              </a:rPr>
              <a:t>Empathize stage</a:t>
            </a:r>
            <a:endParaRPr lang="en-GB" sz="4400" dirty="0">
              <a:latin typeface="Griffith Gothic Black" panose="020B0503060000000000" pitchFamily="34" charset="0"/>
            </a:endParaRPr>
          </a:p>
        </p:txBody>
      </p:sp>
      <p:pic>
        <p:nvPicPr>
          <p:cNvPr id="9" name="Picture 8" descr="Shape, polygon&#10;&#10;Description automatically generated">
            <a:extLst>
              <a:ext uri="{FF2B5EF4-FFF2-40B4-BE49-F238E27FC236}">
                <a16:creationId xmlns:a16="http://schemas.microsoft.com/office/drawing/2014/main" id="{029B7DD6-8549-D455-769B-9A63DA5AA70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610679" y="93869"/>
            <a:ext cx="1541653" cy="1336183"/>
          </a:xfrm>
          <a:prstGeom prst="rect">
            <a:avLst/>
          </a:prstGeom>
        </p:spPr>
      </p:pic>
      <p:pic>
        <p:nvPicPr>
          <p:cNvPr id="16" name="Picture 15" descr="A black background with white text&#10;&#10;Description automatically generated with low confidence">
            <a:extLst>
              <a:ext uri="{FF2B5EF4-FFF2-40B4-BE49-F238E27FC236}">
                <a16:creationId xmlns:a16="http://schemas.microsoft.com/office/drawing/2014/main" id="{05C1B615-F9D9-E14B-FE73-B482C356E868}"/>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659327" y="6011854"/>
            <a:ext cx="1144314" cy="554494"/>
          </a:xfrm>
          <a:prstGeom prst="rect">
            <a:avLst/>
          </a:prstGeom>
        </p:spPr>
      </p:pic>
      <p:sp>
        <p:nvSpPr>
          <p:cNvPr id="17" name="Picture Placeholder 17">
            <a:extLst>
              <a:ext uri="{FF2B5EF4-FFF2-40B4-BE49-F238E27FC236}">
                <a16:creationId xmlns:a16="http://schemas.microsoft.com/office/drawing/2014/main" id="{9AAB0E9F-0286-7638-35DF-33C3D63F341A}"/>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18" name="Picture 17">
            <a:extLst>
              <a:ext uri="{FF2B5EF4-FFF2-40B4-BE49-F238E27FC236}">
                <a16:creationId xmlns:a16="http://schemas.microsoft.com/office/drawing/2014/main" id="{02C59BBE-EA5A-DE4D-25C7-D304A948789A}"/>
              </a:ext>
            </a:extLst>
          </p:cNvPr>
          <p:cNvPicPr>
            <a:picLocks noChangeAspect="1"/>
          </p:cNvPicPr>
          <p:nvPr userDrawn="1"/>
        </p:nvPicPr>
        <p:blipFill rotWithShape="1">
          <a:blip r:embed="rId4" cstate="email">
            <a:alphaModFix amt="35000"/>
            <a:extLst>
              <a:ext uri="{28A0092B-C50C-407E-A947-70E740481C1C}">
                <a14:useLocalDpi xmlns:a14="http://schemas.microsoft.com/office/drawing/2010/main"/>
              </a:ext>
            </a:extLst>
          </a:blip>
          <a:srcRect/>
          <a:stretch/>
        </p:blipFill>
        <p:spPr>
          <a:xfrm>
            <a:off x="10743153" y="2548004"/>
            <a:ext cx="1448847" cy="2264926"/>
          </a:xfrm>
          <a:prstGeom prst="rect">
            <a:avLst/>
          </a:prstGeom>
        </p:spPr>
      </p:pic>
      <p:sp>
        <p:nvSpPr>
          <p:cNvPr id="23" name="Text Placeholder 22">
            <a:extLst>
              <a:ext uri="{FF2B5EF4-FFF2-40B4-BE49-F238E27FC236}">
                <a16:creationId xmlns:a16="http://schemas.microsoft.com/office/drawing/2014/main" id="{C65AF53D-C08D-CD48-58F8-B679CB9942BA}"/>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p:txBody>
      </p:sp>
    </p:spTree>
    <p:extLst>
      <p:ext uri="{BB962C8B-B14F-4D97-AF65-F5344CB8AC3E}">
        <p14:creationId xmlns:p14="http://schemas.microsoft.com/office/powerpoint/2010/main" val="18575560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36.xml"/><Relationship Id="rId18" Type="http://schemas.openxmlformats.org/officeDocument/2006/relationships/slideLayout" Target="../slideLayouts/slideLayout41.xml"/><Relationship Id="rId26" Type="http://schemas.openxmlformats.org/officeDocument/2006/relationships/slideLayout" Target="../slideLayouts/slideLayout49.xml"/><Relationship Id="rId39" Type="http://schemas.openxmlformats.org/officeDocument/2006/relationships/slideLayout" Target="../slideLayouts/slideLayout62.xml"/><Relationship Id="rId21" Type="http://schemas.openxmlformats.org/officeDocument/2006/relationships/slideLayout" Target="../slideLayouts/slideLayout44.xml"/><Relationship Id="rId34" Type="http://schemas.openxmlformats.org/officeDocument/2006/relationships/slideLayout" Target="../slideLayouts/slideLayout57.xml"/><Relationship Id="rId42" Type="http://schemas.openxmlformats.org/officeDocument/2006/relationships/slideLayout" Target="../slideLayouts/slideLayout65.xml"/><Relationship Id="rId47" Type="http://schemas.openxmlformats.org/officeDocument/2006/relationships/slideLayout" Target="../slideLayouts/slideLayout70.xml"/><Relationship Id="rId7" Type="http://schemas.openxmlformats.org/officeDocument/2006/relationships/slideLayout" Target="../slideLayouts/slideLayout30.xml"/><Relationship Id="rId2" Type="http://schemas.openxmlformats.org/officeDocument/2006/relationships/slideLayout" Target="../slideLayouts/slideLayout25.xml"/><Relationship Id="rId16" Type="http://schemas.openxmlformats.org/officeDocument/2006/relationships/slideLayout" Target="../slideLayouts/slideLayout39.xml"/><Relationship Id="rId29" Type="http://schemas.openxmlformats.org/officeDocument/2006/relationships/slideLayout" Target="../slideLayouts/slideLayout52.xml"/><Relationship Id="rId11" Type="http://schemas.openxmlformats.org/officeDocument/2006/relationships/slideLayout" Target="../slideLayouts/slideLayout34.xml"/><Relationship Id="rId24" Type="http://schemas.openxmlformats.org/officeDocument/2006/relationships/slideLayout" Target="../slideLayouts/slideLayout47.xml"/><Relationship Id="rId32" Type="http://schemas.openxmlformats.org/officeDocument/2006/relationships/slideLayout" Target="../slideLayouts/slideLayout55.xml"/><Relationship Id="rId37" Type="http://schemas.openxmlformats.org/officeDocument/2006/relationships/slideLayout" Target="../slideLayouts/slideLayout60.xml"/><Relationship Id="rId40" Type="http://schemas.openxmlformats.org/officeDocument/2006/relationships/slideLayout" Target="../slideLayouts/slideLayout63.xml"/><Relationship Id="rId45" Type="http://schemas.openxmlformats.org/officeDocument/2006/relationships/slideLayout" Target="../slideLayouts/slideLayout68.xml"/><Relationship Id="rId5" Type="http://schemas.openxmlformats.org/officeDocument/2006/relationships/slideLayout" Target="../slideLayouts/slideLayout28.xml"/><Relationship Id="rId15" Type="http://schemas.openxmlformats.org/officeDocument/2006/relationships/slideLayout" Target="../slideLayouts/slideLayout38.xml"/><Relationship Id="rId23" Type="http://schemas.openxmlformats.org/officeDocument/2006/relationships/slideLayout" Target="../slideLayouts/slideLayout46.xml"/><Relationship Id="rId28" Type="http://schemas.openxmlformats.org/officeDocument/2006/relationships/slideLayout" Target="../slideLayouts/slideLayout51.xml"/><Relationship Id="rId36" Type="http://schemas.openxmlformats.org/officeDocument/2006/relationships/slideLayout" Target="../slideLayouts/slideLayout59.xml"/><Relationship Id="rId49" Type="http://schemas.openxmlformats.org/officeDocument/2006/relationships/theme" Target="../theme/theme2.xml"/><Relationship Id="rId10" Type="http://schemas.openxmlformats.org/officeDocument/2006/relationships/slideLayout" Target="../slideLayouts/slideLayout33.xml"/><Relationship Id="rId19" Type="http://schemas.openxmlformats.org/officeDocument/2006/relationships/slideLayout" Target="../slideLayouts/slideLayout42.xml"/><Relationship Id="rId31" Type="http://schemas.openxmlformats.org/officeDocument/2006/relationships/slideLayout" Target="../slideLayouts/slideLayout54.xml"/><Relationship Id="rId44" Type="http://schemas.openxmlformats.org/officeDocument/2006/relationships/slideLayout" Target="../slideLayouts/slideLayout67.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slideLayout" Target="../slideLayouts/slideLayout37.xml"/><Relationship Id="rId22" Type="http://schemas.openxmlformats.org/officeDocument/2006/relationships/slideLayout" Target="../slideLayouts/slideLayout45.xml"/><Relationship Id="rId27" Type="http://schemas.openxmlformats.org/officeDocument/2006/relationships/slideLayout" Target="../slideLayouts/slideLayout50.xml"/><Relationship Id="rId30" Type="http://schemas.openxmlformats.org/officeDocument/2006/relationships/slideLayout" Target="../slideLayouts/slideLayout53.xml"/><Relationship Id="rId35" Type="http://schemas.openxmlformats.org/officeDocument/2006/relationships/slideLayout" Target="../slideLayouts/slideLayout58.xml"/><Relationship Id="rId43" Type="http://schemas.openxmlformats.org/officeDocument/2006/relationships/slideLayout" Target="../slideLayouts/slideLayout66.xml"/><Relationship Id="rId48" Type="http://schemas.openxmlformats.org/officeDocument/2006/relationships/slideLayout" Target="../slideLayouts/slideLayout71.xml"/><Relationship Id="rId8" Type="http://schemas.openxmlformats.org/officeDocument/2006/relationships/slideLayout" Target="../slideLayouts/slideLayout31.xml"/><Relationship Id="rId3" Type="http://schemas.openxmlformats.org/officeDocument/2006/relationships/slideLayout" Target="../slideLayouts/slideLayout26.xml"/><Relationship Id="rId12" Type="http://schemas.openxmlformats.org/officeDocument/2006/relationships/slideLayout" Target="../slideLayouts/slideLayout35.xml"/><Relationship Id="rId17" Type="http://schemas.openxmlformats.org/officeDocument/2006/relationships/slideLayout" Target="../slideLayouts/slideLayout40.xml"/><Relationship Id="rId25" Type="http://schemas.openxmlformats.org/officeDocument/2006/relationships/slideLayout" Target="../slideLayouts/slideLayout48.xml"/><Relationship Id="rId33" Type="http://schemas.openxmlformats.org/officeDocument/2006/relationships/slideLayout" Target="../slideLayouts/slideLayout56.xml"/><Relationship Id="rId38" Type="http://schemas.openxmlformats.org/officeDocument/2006/relationships/slideLayout" Target="../slideLayouts/slideLayout61.xml"/><Relationship Id="rId46" Type="http://schemas.openxmlformats.org/officeDocument/2006/relationships/slideLayout" Target="../slideLayouts/slideLayout69.xml"/><Relationship Id="rId20" Type="http://schemas.openxmlformats.org/officeDocument/2006/relationships/slideLayout" Target="../slideLayouts/slideLayout43.xml"/><Relationship Id="rId41" Type="http://schemas.openxmlformats.org/officeDocument/2006/relationships/slideLayout" Target="../slideLayouts/slideLayout64.xml"/><Relationship Id="rId1" Type="http://schemas.openxmlformats.org/officeDocument/2006/relationships/slideLayout" Target="../slideLayouts/slideLayout24.xml"/><Relationship Id="rId6"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56E57A-85BE-52A1-1798-5C41E9C92A35}"/>
              </a:ext>
            </a:extLst>
          </p:cNvPr>
          <p:cNvSpPr>
            <a:spLocks noGrp="1"/>
          </p:cNvSpPr>
          <p:nvPr>
            <p:ph type="title"/>
          </p:nvPr>
        </p:nvSpPr>
        <p:spPr>
          <a:xfrm>
            <a:off x="576000" y="546214"/>
            <a:ext cx="9166811" cy="1047918"/>
          </a:xfrm>
          <a:prstGeom prst="rect">
            <a:avLst/>
          </a:prstGeom>
        </p:spPr>
        <p:txBody>
          <a:bodyPr vert="horz" lIns="0" tIns="0" rIns="0" bIns="0" rtlCol="0" anchor="t">
            <a:noAutofit/>
          </a:bodyPr>
          <a:lstStyle/>
          <a:p>
            <a:r>
              <a:rPr lang="en-US"/>
              <a:t>Click to edit Master title style</a:t>
            </a:r>
            <a:endParaRPr lang="en-GB" dirty="0"/>
          </a:p>
        </p:txBody>
      </p:sp>
      <p:sp>
        <p:nvSpPr>
          <p:cNvPr id="3" name="Text Placeholder 2">
            <a:extLst>
              <a:ext uri="{FF2B5EF4-FFF2-40B4-BE49-F238E27FC236}">
                <a16:creationId xmlns:a16="http://schemas.microsoft.com/office/drawing/2014/main" id="{F1B96B2F-608F-38F4-C607-CD2CA3307C23}"/>
              </a:ext>
            </a:extLst>
          </p:cNvPr>
          <p:cNvSpPr>
            <a:spLocks noGrp="1"/>
          </p:cNvSpPr>
          <p:nvPr>
            <p:ph type="body" idx="1"/>
          </p:nvPr>
        </p:nvSpPr>
        <p:spPr>
          <a:xfrm>
            <a:off x="576000" y="2573999"/>
            <a:ext cx="9166811" cy="3672000"/>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Date Placeholder 3">
            <a:extLst>
              <a:ext uri="{FF2B5EF4-FFF2-40B4-BE49-F238E27FC236}">
                <a16:creationId xmlns:a16="http://schemas.microsoft.com/office/drawing/2014/main" id="{4FCC602E-CF8A-4103-422D-842777743359}"/>
              </a:ext>
            </a:extLst>
          </p:cNvPr>
          <p:cNvSpPr>
            <a:spLocks noGrp="1"/>
          </p:cNvSpPr>
          <p:nvPr>
            <p:ph type="dt" sz="half" idx="2"/>
          </p:nvPr>
        </p:nvSpPr>
        <p:spPr>
          <a:xfrm>
            <a:off x="576000" y="6352360"/>
            <a:ext cx="2743200" cy="365125"/>
          </a:xfrm>
          <a:prstGeom prst="rect">
            <a:avLst/>
          </a:prstGeom>
        </p:spPr>
        <p:txBody>
          <a:bodyPr vert="horz" lIns="0" tIns="0" rIns="0" bIns="0" rtlCol="0" anchor="ctr">
            <a:noAutofit/>
          </a:bodyPr>
          <a:lstStyle>
            <a:lvl1pPr algn="l">
              <a:defRPr sz="1200">
                <a:solidFill>
                  <a:schemeClr val="tx2"/>
                </a:solidFill>
                <a:latin typeface="Arial" panose="020B0604020202020204" pitchFamily="34" charset="0"/>
                <a:cs typeface="Arial" panose="020B0604020202020204" pitchFamily="34" charset="0"/>
              </a:defRPr>
            </a:lvl1pPr>
          </a:lstStyle>
          <a:p>
            <a:r>
              <a:rPr lang="en-GB" dirty="0"/>
              <a:t>14 September 2022</a:t>
            </a:r>
          </a:p>
        </p:txBody>
      </p:sp>
      <p:sp>
        <p:nvSpPr>
          <p:cNvPr id="5" name="Footer Placeholder 4">
            <a:extLst>
              <a:ext uri="{FF2B5EF4-FFF2-40B4-BE49-F238E27FC236}">
                <a16:creationId xmlns:a16="http://schemas.microsoft.com/office/drawing/2014/main" id="{FE2D44C3-622B-DE1A-3D0E-1D67AC68C166}"/>
              </a:ext>
            </a:extLst>
          </p:cNvPr>
          <p:cNvSpPr>
            <a:spLocks noGrp="1"/>
          </p:cNvSpPr>
          <p:nvPr>
            <p:ph type="ftr" sz="quarter" idx="3"/>
          </p:nvPr>
        </p:nvSpPr>
        <p:spPr>
          <a:xfrm>
            <a:off x="4038600" y="6356350"/>
            <a:ext cx="4114800" cy="365125"/>
          </a:xfrm>
          <a:prstGeom prst="rect">
            <a:avLst/>
          </a:prstGeom>
        </p:spPr>
        <p:txBody>
          <a:bodyPr vert="horz" lIns="0" tIns="0" rIns="0" bIns="0" rtlCol="0" anchor="ctr">
            <a:noAutofit/>
          </a:bodyPr>
          <a:lstStyle>
            <a:lvl1pPr algn="ctr">
              <a:defRPr sz="1200">
                <a:solidFill>
                  <a:schemeClr val="tx2"/>
                </a:solidFill>
                <a:latin typeface="Arial" panose="020B0604020202020204" pitchFamily="34" charset="0"/>
                <a:cs typeface="Arial" panose="020B0604020202020204" pitchFamily="34" charset="0"/>
              </a:defRPr>
            </a:lvl1pPr>
          </a:lstStyle>
          <a:p>
            <a:r>
              <a:rPr lang="en-GB" dirty="0"/>
              <a:t>Because design and innovation matter</a:t>
            </a:r>
          </a:p>
        </p:txBody>
      </p:sp>
      <p:sp>
        <p:nvSpPr>
          <p:cNvPr id="6" name="Slide Number Placeholder 5">
            <a:extLst>
              <a:ext uri="{FF2B5EF4-FFF2-40B4-BE49-F238E27FC236}">
                <a16:creationId xmlns:a16="http://schemas.microsoft.com/office/drawing/2014/main" id="{73B9C41D-DBB6-84B9-829A-87C62833D490}"/>
              </a:ext>
            </a:extLst>
          </p:cNvPr>
          <p:cNvSpPr>
            <a:spLocks noGrp="1"/>
          </p:cNvSpPr>
          <p:nvPr>
            <p:ph type="sldNum" sz="quarter" idx="4"/>
          </p:nvPr>
        </p:nvSpPr>
        <p:spPr>
          <a:xfrm>
            <a:off x="8872800" y="6352360"/>
            <a:ext cx="2743200" cy="365125"/>
          </a:xfrm>
          <a:prstGeom prst="rect">
            <a:avLst/>
          </a:prstGeom>
        </p:spPr>
        <p:txBody>
          <a:bodyPr vert="horz" lIns="0" tIns="0" rIns="0" bIns="0" rtlCol="0" anchor="ctr">
            <a:noAutofit/>
          </a:bodyPr>
          <a:lstStyle>
            <a:lvl1pPr algn="r">
              <a:defRPr sz="1200">
                <a:solidFill>
                  <a:schemeClr val="tx2"/>
                </a:solidFill>
                <a:latin typeface="Arial" panose="020B0604020202020204" pitchFamily="34" charset="0"/>
                <a:cs typeface="Arial" panose="020B0604020202020204" pitchFamily="34" charset="0"/>
              </a:defRPr>
            </a:lvl1pPr>
          </a:lstStyle>
          <a:p>
            <a:fld id="{06460529-6BCB-7B47-87B2-64F917FF7A32}" type="slidenum">
              <a:rPr lang="en-GB" smtClean="0"/>
              <a:pPr/>
              <a:t>‹#›</a:t>
            </a:fld>
            <a:endParaRPr lang="en-GB" dirty="0"/>
          </a:p>
        </p:txBody>
      </p:sp>
    </p:spTree>
    <p:extLst>
      <p:ext uri="{BB962C8B-B14F-4D97-AF65-F5344CB8AC3E}">
        <p14:creationId xmlns:p14="http://schemas.microsoft.com/office/powerpoint/2010/main" val="166330227"/>
      </p:ext>
    </p:extLst>
  </p:cSld>
  <p:clrMap bg1="lt1" tx1="dk1" bg2="lt2" tx2="dk2" accent1="accent1" accent2="accent2" accent3="accent3" accent4="accent4" accent5="accent5" accent6="accent6" hlink="hlink" folHlink="folHlink"/>
  <p:sldLayoutIdLst>
    <p:sldLayoutId id="2147483714" r:id="rId1"/>
    <p:sldLayoutId id="2147483713" r:id="rId2"/>
    <p:sldLayoutId id="2147483715" r:id="rId3"/>
    <p:sldLayoutId id="2147483703" r:id="rId4"/>
    <p:sldLayoutId id="2147483716" r:id="rId5"/>
    <p:sldLayoutId id="2147483704" r:id="rId6"/>
    <p:sldLayoutId id="2147483725" r:id="rId7"/>
    <p:sldLayoutId id="2147483717" r:id="rId8"/>
    <p:sldLayoutId id="2147483705" r:id="rId9"/>
    <p:sldLayoutId id="2147483722" r:id="rId10"/>
    <p:sldLayoutId id="2147483706" r:id="rId11"/>
    <p:sldLayoutId id="2147483718" r:id="rId12"/>
    <p:sldLayoutId id="2147483707" r:id="rId13"/>
    <p:sldLayoutId id="2147483719" r:id="rId14"/>
    <p:sldLayoutId id="2147483708" r:id="rId15"/>
    <p:sldLayoutId id="2147483720" r:id="rId16"/>
    <p:sldLayoutId id="2147483709" r:id="rId17"/>
    <p:sldLayoutId id="2147483721" r:id="rId18"/>
    <p:sldLayoutId id="2147483726" r:id="rId19"/>
    <p:sldLayoutId id="2147483727" r:id="rId20"/>
    <p:sldLayoutId id="2147483710" r:id="rId21"/>
    <p:sldLayoutId id="2147483711" r:id="rId22"/>
    <p:sldLayoutId id="2147483712" r:id="rId23"/>
  </p:sldLayoutIdLst>
  <p:hf sldNum="0" hdr="0"/>
  <p:txStyles>
    <p:titleStyle>
      <a:lvl1pPr algn="l" defTabSz="914400" rtl="0" eaLnBrk="1" latinLnBrk="0" hangingPunct="1">
        <a:lnSpc>
          <a:spcPts val="3450"/>
        </a:lnSpc>
        <a:spcBef>
          <a:spcPct val="0"/>
        </a:spcBef>
        <a:buNone/>
        <a:defRPr sz="3450" b="1" kern="1200">
          <a:solidFill>
            <a:schemeClr val="tx2"/>
          </a:solidFill>
          <a:latin typeface="+mj-lt"/>
          <a:ea typeface="+mj-ea"/>
          <a:cs typeface="+mj-cs"/>
        </a:defRPr>
      </a:lvl1pPr>
    </p:titleStyle>
    <p:body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56E57A-85BE-52A1-1798-5C41E9C92A35}"/>
              </a:ext>
            </a:extLst>
          </p:cNvPr>
          <p:cNvSpPr>
            <a:spLocks noGrp="1"/>
          </p:cNvSpPr>
          <p:nvPr>
            <p:ph type="title"/>
          </p:nvPr>
        </p:nvSpPr>
        <p:spPr>
          <a:xfrm>
            <a:off x="576000" y="546214"/>
            <a:ext cx="9166811" cy="1047918"/>
          </a:xfrm>
          <a:prstGeom prst="rect">
            <a:avLst/>
          </a:prstGeom>
        </p:spPr>
        <p:txBody>
          <a:bodyPr vert="horz" lIns="0" tIns="0" rIns="0" bIns="0" rtlCol="0" anchor="t">
            <a:noAutofit/>
          </a:bodyPr>
          <a:lstStyle/>
          <a:p>
            <a:r>
              <a:rPr lang="en-US"/>
              <a:t>Click to edit Master title style</a:t>
            </a:r>
            <a:endParaRPr lang="en-GB" dirty="0"/>
          </a:p>
        </p:txBody>
      </p:sp>
      <p:sp>
        <p:nvSpPr>
          <p:cNvPr id="3" name="Text Placeholder 2">
            <a:extLst>
              <a:ext uri="{FF2B5EF4-FFF2-40B4-BE49-F238E27FC236}">
                <a16:creationId xmlns:a16="http://schemas.microsoft.com/office/drawing/2014/main" id="{F1B96B2F-608F-38F4-C607-CD2CA3307C23}"/>
              </a:ext>
            </a:extLst>
          </p:cNvPr>
          <p:cNvSpPr>
            <a:spLocks noGrp="1"/>
          </p:cNvSpPr>
          <p:nvPr>
            <p:ph type="body" idx="1"/>
          </p:nvPr>
        </p:nvSpPr>
        <p:spPr>
          <a:xfrm>
            <a:off x="576000" y="2573999"/>
            <a:ext cx="9166811" cy="3672000"/>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Date Placeholder 3">
            <a:extLst>
              <a:ext uri="{FF2B5EF4-FFF2-40B4-BE49-F238E27FC236}">
                <a16:creationId xmlns:a16="http://schemas.microsoft.com/office/drawing/2014/main" id="{4FCC602E-CF8A-4103-422D-842777743359}"/>
              </a:ext>
            </a:extLst>
          </p:cNvPr>
          <p:cNvSpPr>
            <a:spLocks noGrp="1"/>
          </p:cNvSpPr>
          <p:nvPr>
            <p:ph type="dt" sz="half" idx="2"/>
          </p:nvPr>
        </p:nvSpPr>
        <p:spPr>
          <a:xfrm>
            <a:off x="576000" y="6352360"/>
            <a:ext cx="2743200" cy="365125"/>
          </a:xfrm>
          <a:prstGeom prst="rect">
            <a:avLst/>
          </a:prstGeom>
        </p:spPr>
        <p:txBody>
          <a:bodyPr vert="horz" lIns="0" tIns="0" rIns="0" bIns="0" rtlCol="0" anchor="ctr">
            <a:noAutofit/>
          </a:bodyPr>
          <a:lstStyle>
            <a:lvl1pPr algn="l">
              <a:defRPr sz="1200">
                <a:solidFill>
                  <a:schemeClr val="tx2"/>
                </a:solidFill>
              </a:defRPr>
            </a:lvl1pPr>
          </a:lstStyle>
          <a:p>
            <a:r>
              <a:rPr lang="en-GB" dirty="0"/>
              <a:t>14 September 2022</a:t>
            </a:r>
          </a:p>
        </p:txBody>
      </p:sp>
      <p:sp>
        <p:nvSpPr>
          <p:cNvPr id="5" name="Footer Placeholder 4">
            <a:extLst>
              <a:ext uri="{FF2B5EF4-FFF2-40B4-BE49-F238E27FC236}">
                <a16:creationId xmlns:a16="http://schemas.microsoft.com/office/drawing/2014/main" id="{FE2D44C3-622B-DE1A-3D0E-1D67AC68C166}"/>
              </a:ext>
            </a:extLst>
          </p:cNvPr>
          <p:cNvSpPr>
            <a:spLocks noGrp="1"/>
          </p:cNvSpPr>
          <p:nvPr>
            <p:ph type="ftr" sz="quarter" idx="3"/>
          </p:nvPr>
        </p:nvSpPr>
        <p:spPr>
          <a:xfrm>
            <a:off x="4038600" y="6356350"/>
            <a:ext cx="4114800" cy="365125"/>
          </a:xfrm>
          <a:prstGeom prst="rect">
            <a:avLst/>
          </a:prstGeom>
        </p:spPr>
        <p:txBody>
          <a:bodyPr vert="horz" lIns="0" tIns="0" rIns="0" bIns="0" rtlCol="0" anchor="ctr">
            <a:noAutofit/>
          </a:bodyPr>
          <a:lstStyle>
            <a:lvl1pPr algn="ctr">
              <a:defRPr sz="1200">
                <a:solidFill>
                  <a:schemeClr val="tx2"/>
                </a:solidFill>
              </a:defRPr>
            </a:lvl1pPr>
          </a:lstStyle>
          <a:p>
            <a:r>
              <a:rPr lang="en-GB" dirty="0"/>
              <a:t>Because design and innovation matter</a:t>
            </a:r>
          </a:p>
        </p:txBody>
      </p:sp>
      <p:sp>
        <p:nvSpPr>
          <p:cNvPr id="6" name="Slide Number Placeholder 5">
            <a:extLst>
              <a:ext uri="{FF2B5EF4-FFF2-40B4-BE49-F238E27FC236}">
                <a16:creationId xmlns:a16="http://schemas.microsoft.com/office/drawing/2014/main" id="{73B9C41D-DBB6-84B9-829A-87C62833D490}"/>
              </a:ext>
            </a:extLst>
          </p:cNvPr>
          <p:cNvSpPr>
            <a:spLocks noGrp="1"/>
          </p:cNvSpPr>
          <p:nvPr>
            <p:ph type="sldNum" sz="quarter" idx="4"/>
          </p:nvPr>
        </p:nvSpPr>
        <p:spPr>
          <a:xfrm>
            <a:off x="8872800" y="6352360"/>
            <a:ext cx="2743200" cy="365125"/>
          </a:xfrm>
          <a:prstGeom prst="rect">
            <a:avLst/>
          </a:prstGeom>
        </p:spPr>
        <p:txBody>
          <a:bodyPr vert="horz" lIns="0" tIns="0" rIns="0" bIns="0" rtlCol="0" anchor="ctr">
            <a:noAutofit/>
          </a:bodyPr>
          <a:lstStyle>
            <a:lvl1pPr algn="r">
              <a:defRPr sz="1200">
                <a:solidFill>
                  <a:schemeClr val="tx2"/>
                </a:solidFill>
              </a:defRPr>
            </a:lvl1pPr>
          </a:lstStyle>
          <a:p>
            <a:fld id="{06460529-6BCB-7B47-87B2-64F917FF7A32}" type="slidenum">
              <a:rPr lang="en-GB" smtClean="0"/>
              <a:pPr/>
              <a:t>‹#›</a:t>
            </a:fld>
            <a:endParaRPr lang="en-GB" dirty="0"/>
          </a:p>
        </p:txBody>
      </p:sp>
    </p:spTree>
    <p:extLst>
      <p:ext uri="{BB962C8B-B14F-4D97-AF65-F5344CB8AC3E}">
        <p14:creationId xmlns:p14="http://schemas.microsoft.com/office/powerpoint/2010/main" val="3608665503"/>
      </p:ext>
    </p:extLst>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 id="2147483735" r:id="rId7"/>
    <p:sldLayoutId id="2147483736" r:id="rId8"/>
    <p:sldLayoutId id="2147483737" r:id="rId9"/>
    <p:sldLayoutId id="2147483738" r:id="rId10"/>
    <p:sldLayoutId id="2147483739" r:id="rId11"/>
    <p:sldLayoutId id="2147483740" r:id="rId12"/>
    <p:sldLayoutId id="2147483741" r:id="rId13"/>
    <p:sldLayoutId id="2147483742" r:id="rId14"/>
    <p:sldLayoutId id="2147483743" r:id="rId15"/>
    <p:sldLayoutId id="2147483744" r:id="rId16"/>
    <p:sldLayoutId id="2147483745" r:id="rId17"/>
    <p:sldLayoutId id="2147483746" r:id="rId18"/>
    <p:sldLayoutId id="2147483747" r:id="rId19"/>
    <p:sldLayoutId id="2147483748" r:id="rId20"/>
    <p:sldLayoutId id="2147483749" r:id="rId21"/>
    <p:sldLayoutId id="2147483750" r:id="rId22"/>
    <p:sldLayoutId id="2147483751" r:id="rId23"/>
    <p:sldLayoutId id="2147483752" r:id="rId24"/>
    <p:sldLayoutId id="2147483753" r:id="rId25"/>
    <p:sldLayoutId id="2147483754" r:id="rId26"/>
    <p:sldLayoutId id="2147483755" r:id="rId27"/>
    <p:sldLayoutId id="2147483756" r:id="rId28"/>
    <p:sldLayoutId id="2147483757" r:id="rId29"/>
    <p:sldLayoutId id="2147483758" r:id="rId30"/>
    <p:sldLayoutId id="2147483759" r:id="rId31"/>
    <p:sldLayoutId id="2147483760" r:id="rId32"/>
    <p:sldLayoutId id="2147483761" r:id="rId33"/>
    <p:sldLayoutId id="2147483762" r:id="rId34"/>
    <p:sldLayoutId id="2147483763" r:id="rId35"/>
    <p:sldLayoutId id="2147483764" r:id="rId36"/>
    <p:sldLayoutId id="2147483765" r:id="rId37"/>
    <p:sldLayoutId id="2147483766" r:id="rId38"/>
    <p:sldLayoutId id="2147483767" r:id="rId39"/>
    <p:sldLayoutId id="2147483768" r:id="rId40"/>
    <p:sldLayoutId id="2147483769" r:id="rId41"/>
    <p:sldLayoutId id="2147483770" r:id="rId42"/>
    <p:sldLayoutId id="2147483771" r:id="rId43"/>
    <p:sldLayoutId id="2147483772" r:id="rId44"/>
    <p:sldLayoutId id="2147483773" r:id="rId45"/>
    <p:sldLayoutId id="2147483774" r:id="rId46"/>
    <p:sldLayoutId id="2147483775" r:id="rId47"/>
    <p:sldLayoutId id="2147483776" r:id="rId48"/>
  </p:sldLayoutIdLst>
  <p:hf sldNum="0" hdr="0"/>
  <p:txStyles>
    <p:titleStyle>
      <a:lvl1pPr algn="l" defTabSz="914400" rtl="0" eaLnBrk="1" latinLnBrk="0" hangingPunct="1">
        <a:lnSpc>
          <a:spcPts val="3450"/>
        </a:lnSpc>
        <a:spcBef>
          <a:spcPct val="0"/>
        </a:spcBef>
        <a:buNone/>
        <a:defRPr sz="3450" b="1" kern="1200">
          <a:solidFill>
            <a:schemeClr val="tx2"/>
          </a:solidFill>
          <a:latin typeface="+mj-lt"/>
          <a:ea typeface="+mj-ea"/>
          <a:cs typeface="+mj-cs"/>
        </a:defRPr>
      </a:lvl1pPr>
    </p:titleStyle>
    <p:body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39.jpeg"/><Relationship Id="rId4" Type="http://schemas.openxmlformats.org/officeDocument/2006/relationships/image" Target="../media/image38.png"/></Relationships>
</file>

<file path=ppt/slides/_rels/slide1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45.pn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2.xml"/><Relationship Id="rId1" Type="http://schemas.openxmlformats.org/officeDocument/2006/relationships/video" Target="https://www.youtube.com/embed/v5gv2Zi__PY?feature=oembed" TargetMode="External"/><Relationship Id="rId4" Type="http://schemas.openxmlformats.org/officeDocument/2006/relationships/image" Target="../media/image46.jpeg"/></Relationships>
</file>

<file path=ppt/slides/_rels/slide13.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notesSlide" Target="../notesSlides/notesSlide7.xml"/><Relationship Id="rId1" Type="http://schemas.openxmlformats.org/officeDocument/2006/relationships/slideLayout" Target="../slideLayouts/slideLayout11.xml"/><Relationship Id="rId4" Type="http://schemas.openxmlformats.org/officeDocument/2006/relationships/image" Target="../media/image40.png"/></Relationships>
</file>

<file path=ppt/slides/_rels/slide1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8.xml"/><Relationship Id="rId1" Type="http://schemas.openxmlformats.org/officeDocument/2006/relationships/slideLayout" Target="../slideLayouts/slideLayout11.xml"/><Relationship Id="rId4" Type="http://schemas.openxmlformats.org/officeDocument/2006/relationships/image" Target="../media/image40.png"/></Relationships>
</file>

<file path=ppt/slides/_rels/slide1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9.xml"/><Relationship Id="rId1" Type="http://schemas.openxmlformats.org/officeDocument/2006/relationships/slideLayout" Target="../slideLayouts/slideLayout11.xml"/><Relationship Id="rId4" Type="http://schemas.openxmlformats.org/officeDocument/2006/relationships/image" Target="../media/image48.png"/></Relationships>
</file>

<file path=ppt/slides/_rels/slide1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slideLayout" Target="../slideLayouts/slideLayout14.xml"/><Relationship Id="rId1" Type="http://schemas.openxmlformats.org/officeDocument/2006/relationships/video" Target="https://www.youtube.com/embed/9CbdYF9Q-E0?feature=oembed" TargetMode="External"/></Relationships>
</file>

<file path=ppt/slides/_rels/slide18.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slide" Target="slide33.xml"/><Relationship Id="rId1" Type="http://schemas.openxmlformats.org/officeDocument/2006/relationships/slideLayout" Target="../slideLayouts/slideLayout13.xml"/><Relationship Id="rId4" Type="http://schemas.openxmlformats.org/officeDocument/2006/relationships/image" Target="../media/image40.png"/></Relationships>
</file>

<file path=ppt/slides/_rels/slide1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xml"/><Relationship Id="rId1" Type="http://schemas.openxmlformats.org/officeDocument/2006/relationships/slideLayout" Target="../slideLayouts/slideLayout46.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50.jpe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slideLayout" Target="../slideLayouts/slideLayout16.xml"/><Relationship Id="rId1" Type="http://schemas.openxmlformats.org/officeDocument/2006/relationships/video" Target="https://www.youtube.com/embed/EToNL9dKcus?feature=oembed"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slide" Target="slide48.xml"/><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8.xml"/><Relationship Id="rId1" Type="http://schemas.openxmlformats.org/officeDocument/2006/relationships/video" Target="https://www.youtube.com/embed/Qkzd7NldnPk?feature=oembed" TargetMode="External"/><Relationship Id="rId4" Type="http://schemas.openxmlformats.org/officeDocument/2006/relationships/image" Target="../media/image52.jpeg"/></Relationships>
</file>

<file path=ppt/slides/_rels/slide25.xml.rels><?xml version="1.0" encoding="UTF-8" standalone="yes"?>
<Relationships xmlns="http://schemas.openxmlformats.org/package/2006/relationships"><Relationship Id="rId3" Type="http://schemas.openxmlformats.org/officeDocument/2006/relationships/slide" Target="slide50.xml"/><Relationship Id="rId2" Type="http://schemas.openxmlformats.org/officeDocument/2006/relationships/notesSlide" Target="../notesSlides/notesSlide12.xml"/><Relationship Id="rId1" Type="http://schemas.openxmlformats.org/officeDocument/2006/relationships/slideLayout" Target="../slideLayouts/slideLayout17.xml"/><Relationship Id="rId5" Type="http://schemas.openxmlformats.org/officeDocument/2006/relationships/image" Target="../media/image40.png"/><Relationship Id="rId4" Type="http://schemas.openxmlformats.org/officeDocument/2006/relationships/slide" Target="slide51.xml"/></Relationships>
</file>

<file path=ppt/slides/_rels/slide26.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1.xml"/></Relationships>
</file>

<file path=ppt/slides/_rels/slide2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3.xml"/><Relationship Id="rId1" Type="http://schemas.openxmlformats.org/officeDocument/2006/relationships/slideLayout" Target="../slideLayouts/slideLayout22.xml"/><Relationship Id="rId4" Type="http://schemas.openxmlformats.org/officeDocument/2006/relationships/image" Target="../media/image53.png"/></Relationships>
</file>

<file path=ppt/slides/_rels/slide28.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hyperlink" Target="https://www.britannica.com/topic/shoe" TargetMode="External"/><Relationship Id="rId7" Type="http://schemas.openxmlformats.org/officeDocument/2006/relationships/image" Target="../media/image40.png"/><Relationship Id="rId2" Type="http://schemas.openxmlformats.org/officeDocument/2006/relationships/notesSlide" Target="../notesSlides/notesSlide14.xml"/><Relationship Id="rId1" Type="http://schemas.openxmlformats.org/officeDocument/2006/relationships/slideLayout" Target="../slideLayouts/slideLayout23.xml"/><Relationship Id="rId6" Type="http://schemas.openxmlformats.org/officeDocument/2006/relationships/hyperlink" Target="https://www.thedeffest.com/vintage-ads" TargetMode="External"/><Relationship Id="rId5" Type="http://schemas.openxmlformats.org/officeDocument/2006/relationships/hyperlink" Target="https://www.thedeffest.com/blog/a-timeline-of-sneaker-brands-1876-1980" TargetMode="External"/><Relationship Id="rId10" Type="http://schemas.openxmlformats.org/officeDocument/2006/relationships/slide" Target="slide8.xml"/><Relationship Id="rId4" Type="http://schemas.openxmlformats.org/officeDocument/2006/relationships/hyperlink" Target="https://sneakerlegacy.com/" TargetMode="External"/><Relationship Id="rId9" Type="http://schemas.openxmlformats.org/officeDocument/2006/relationships/image" Target="../media/image55.png"/></Relationships>
</file>

<file path=ppt/slides/_rels/slide2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5.xml"/><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hyperlink" Target="https://www.gatsbybenchmarks.org.uk/guide-to-gatsby-benchmark-4/" TargetMode="External"/><Relationship Id="rId2" Type="http://schemas.openxmlformats.org/officeDocument/2006/relationships/notesSlide" Target="../notesSlides/notesSlide16.xml"/><Relationship Id="rId1" Type="http://schemas.openxmlformats.org/officeDocument/2006/relationships/slideLayout" Target="../slideLayouts/slideLayout23.xml"/><Relationship Id="rId6" Type="http://schemas.openxmlformats.org/officeDocument/2006/relationships/slide" Target="slide39.xml"/><Relationship Id="rId5" Type="http://schemas.openxmlformats.org/officeDocument/2006/relationships/image" Target="../media/image40.png"/><Relationship Id="rId4" Type="http://schemas.openxmlformats.org/officeDocument/2006/relationships/hyperlink" Target="https://www.yellowbrick.co/blog/footwear-business/top-10-career-paths-in-the-running-shoes-industry"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7.xml"/><Relationship Id="rId1" Type="http://schemas.openxmlformats.org/officeDocument/2006/relationships/slideLayout" Target="../slideLayouts/slideLayout23.xml"/></Relationships>
</file>

<file path=ppt/slides/_rels/slide32.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jpeg"/><Relationship Id="rId1" Type="http://schemas.openxmlformats.org/officeDocument/2006/relationships/slideLayout" Target="../slideLayouts/slideLayout32.xml"/></Relationships>
</file>

<file path=ppt/slides/_rels/slide33.xml.rels><?xml version="1.0" encoding="UTF-8" standalone="yes"?>
<Relationships xmlns="http://schemas.openxmlformats.org/package/2006/relationships"><Relationship Id="rId3" Type="http://schemas.openxmlformats.org/officeDocument/2006/relationships/hyperlink" Target="https://www.affinity.studio/" TargetMode="External"/><Relationship Id="rId2" Type="http://schemas.openxmlformats.org/officeDocument/2006/relationships/notesSlide" Target="../notesSlides/notesSlide18.xml"/><Relationship Id="rId1" Type="http://schemas.openxmlformats.org/officeDocument/2006/relationships/slideLayout" Target="../slideLayouts/slideLayout23.xml"/><Relationship Id="rId5" Type="http://schemas.openxmlformats.org/officeDocument/2006/relationships/slide" Target="slide18.xml"/><Relationship Id="rId4" Type="http://schemas.openxmlformats.org/officeDocument/2006/relationships/image" Target="../media/image40.png"/></Relationships>
</file>

<file path=ppt/slides/_rels/slide3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9.xml"/><Relationship Id="rId1" Type="http://schemas.openxmlformats.org/officeDocument/2006/relationships/slideLayout" Target="../slideLayouts/slideLayout23.xml"/><Relationship Id="rId4" Type="http://schemas.openxmlformats.org/officeDocument/2006/relationships/image" Target="../media/image59.png"/></Relationships>
</file>

<file path=ppt/slides/_rels/slide3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0.xml"/><Relationship Id="rId1" Type="http://schemas.openxmlformats.org/officeDocument/2006/relationships/slideLayout" Target="../slideLayouts/slideLayout23.xml"/><Relationship Id="rId5" Type="http://schemas.openxmlformats.org/officeDocument/2006/relationships/image" Target="../media/image61.jpeg"/><Relationship Id="rId4" Type="http://schemas.openxmlformats.org/officeDocument/2006/relationships/image" Target="../media/image60.jpe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23.xml"/><Relationship Id="rId7" Type="http://schemas.openxmlformats.org/officeDocument/2006/relationships/image" Target="../media/image63.jpeg"/><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62.png"/><Relationship Id="rId5" Type="http://schemas.openxmlformats.org/officeDocument/2006/relationships/image" Target="../media/image40.png"/><Relationship Id="rId4" Type="http://schemas.openxmlformats.org/officeDocument/2006/relationships/notesSlide" Target="../notesSlides/notesSlide21.xml"/></Relationships>
</file>

<file path=ppt/slides/_rels/slide3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2.xml"/><Relationship Id="rId1" Type="http://schemas.openxmlformats.org/officeDocument/2006/relationships/slideLayout" Target="../slideLayouts/slideLayout23.xml"/><Relationship Id="rId4" Type="http://schemas.openxmlformats.org/officeDocument/2006/relationships/image" Target="../media/image64.png"/></Relationships>
</file>

<file path=ppt/slides/_rels/slide38.xml.rels><?xml version="1.0" encoding="UTF-8" standalone="yes"?>
<Relationships xmlns="http://schemas.openxmlformats.org/package/2006/relationships"><Relationship Id="rId8" Type="http://schemas.openxmlformats.org/officeDocument/2006/relationships/slide" Target="slide18.xml"/><Relationship Id="rId3" Type="http://schemas.openxmlformats.org/officeDocument/2006/relationships/hyperlink" Target="https://www.affinity.studio/" TargetMode="External"/><Relationship Id="rId7" Type="http://schemas.openxmlformats.org/officeDocument/2006/relationships/image" Target="../media/image66.png"/><Relationship Id="rId2" Type="http://schemas.openxmlformats.org/officeDocument/2006/relationships/notesSlide" Target="../notesSlides/notesSlide23.xml"/><Relationship Id="rId1" Type="http://schemas.openxmlformats.org/officeDocument/2006/relationships/slideLayout" Target="../slideLayouts/slideLayout23.xml"/><Relationship Id="rId6" Type="http://schemas.openxmlformats.org/officeDocument/2006/relationships/image" Target="../media/image65.png"/><Relationship Id="rId5" Type="http://schemas.openxmlformats.org/officeDocument/2006/relationships/image" Target="../media/image40.png"/><Relationship Id="rId4" Type="http://schemas.openxmlformats.org/officeDocument/2006/relationships/hyperlink" Target="https://coolors.co/" TargetMode="External"/></Relationships>
</file>

<file path=ppt/slides/_rels/slide3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4.xml"/><Relationship Id="rId1" Type="http://schemas.openxmlformats.org/officeDocument/2006/relationships/slideLayout" Target="../slideLayouts/slideLayout23.xml"/><Relationship Id="rId5" Type="http://schemas.openxmlformats.org/officeDocument/2006/relationships/image" Target="../media/image68.png"/><Relationship Id="rId4" Type="http://schemas.openxmlformats.org/officeDocument/2006/relationships/image" Target="../media/image67.png"/></Relationships>
</file>

<file path=ppt/slides/_rels/slide4.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slide" Target="slide8.xml"/><Relationship Id="rId7" Type="http://schemas.openxmlformats.org/officeDocument/2006/relationships/slide" Target="slide24.xml"/><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slide" Target="slide21.xml"/><Relationship Id="rId5" Type="http://schemas.openxmlformats.org/officeDocument/2006/relationships/slide" Target="slide17.xml"/><Relationship Id="rId4" Type="http://schemas.openxmlformats.org/officeDocument/2006/relationships/slide" Target="slide12.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image" Target="../media/image69.png"/><Relationship Id="rId5" Type="http://schemas.openxmlformats.org/officeDocument/2006/relationships/image" Target="../media/image40.png"/><Relationship Id="rId4" Type="http://schemas.openxmlformats.org/officeDocument/2006/relationships/notesSlide" Target="../notesSlides/notesSlide25.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video" Target="../media/media4.mp4"/><Relationship Id="rId1" Type="http://schemas.microsoft.com/office/2007/relationships/media" Target="../media/media4.mp4"/><Relationship Id="rId6" Type="http://schemas.openxmlformats.org/officeDocument/2006/relationships/image" Target="../media/image70.png"/><Relationship Id="rId5" Type="http://schemas.openxmlformats.org/officeDocument/2006/relationships/image" Target="../media/image40.png"/><Relationship Id="rId4" Type="http://schemas.openxmlformats.org/officeDocument/2006/relationships/notesSlide" Target="../notesSlides/notesSlide26.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video" Target="../media/media5.mp4"/><Relationship Id="rId1" Type="http://schemas.microsoft.com/office/2007/relationships/media" Target="../media/media5.mp4"/><Relationship Id="rId6" Type="http://schemas.openxmlformats.org/officeDocument/2006/relationships/image" Target="../media/image71.png"/><Relationship Id="rId5" Type="http://schemas.openxmlformats.org/officeDocument/2006/relationships/image" Target="../media/image40.png"/><Relationship Id="rId4" Type="http://schemas.openxmlformats.org/officeDocument/2006/relationships/notesSlide" Target="../notesSlides/notesSlide27.xml"/></Relationships>
</file>

<file path=ppt/slides/_rels/slide4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8.xml"/><Relationship Id="rId1" Type="http://schemas.openxmlformats.org/officeDocument/2006/relationships/slideLayout" Target="../slideLayouts/slideLayout23.xml"/><Relationship Id="rId5" Type="http://schemas.openxmlformats.org/officeDocument/2006/relationships/image" Target="../media/image73.jpeg"/><Relationship Id="rId4" Type="http://schemas.openxmlformats.org/officeDocument/2006/relationships/image" Target="../media/image72.jpeg"/></Relationships>
</file>

<file path=ppt/slides/_rels/slide4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9.xml"/><Relationship Id="rId1" Type="http://schemas.openxmlformats.org/officeDocument/2006/relationships/slideLayout" Target="../slideLayouts/slideLayout23.xml"/><Relationship Id="rId5" Type="http://schemas.openxmlformats.org/officeDocument/2006/relationships/image" Target="../media/image75.jpeg"/><Relationship Id="rId4" Type="http://schemas.openxmlformats.org/officeDocument/2006/relationships/image" Target="../media/image74.jpeg"/></Relationships>
</file>

<file path=ppt/slides/_rels/slide4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0.xml"/><Relationship Id="rId1" Type="http://schemas.openxmlformats.org/officeDocument/2006/relationships/slideLayout" Target="../slideLayouts/slideLayout23.xml"/><Relationship Id="rId4" Type="http://schemas.openxmlformats.org/officeDocument/2006/relationships/image" Target="../media/image76.jpeg"/></Relationships>
</file>

<file path=ppt/slides/_rels/slide4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1.xml"/><Relationship Id="rId1" Type="http://schemas.openxmlformats.org/officeDocument/2006/relationships/slideLayout" Target="../slideLayouts/slideLayout23.xml"/><Relationship Id="rId4" Type="http://schemas.openxmlformats.org/officeDocument/2006/relationships/image" Target="../media/image77.png"/></Relationships>
</file>

<file path=ppt/slides/_rels/slide4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2.xml"/><Relationship Id="rId1" Type="http://schemas.openxmlformats.org/officeDocument/2006/relationships/slideLayout" Target="../slideLayouts/slideLayout23.xml"/><Relationship Id="rId4" Type="http://schemas.openxmlformats.org/officeDocument/2006/relationships/image" Target="../media/image78.png"/></Relationships>
</file>

<file path=ppt/slides/_rels/slide48.xml.rels><?xml version="1.0" encoding="UTF-8" standalone="yes"?>
<Relationships xmlns="http://schemas.openxmlformats.org/package/2006/relationships"><Relationship Id="rId3" Type="http://schemas.openxmlformats.org/officeDocument/2006/relationships/hyperlink" Target="https://www.youtube.com/watch?v=VwSQeChrYWM" TargetMode="External"/><Relationship Id="rId2" Type="http://schemas.openxmlformats.org/officeDocument/2006/relationships/notesSlide" Target="../notesSlides/notesSlide33.xml"/><Relationship Id="rId1" Type="http://schemas.openxmlformats.org/officeDocument/2006/relationships/slideLayout" Target="../slideLayouts/slideLayout23.xml"/><Relationship Id="rId6" Type="http://schemas.openxmlformats.org/officeDocument/2006/relationships/slide" Target="slide47.xml"/><Relationship Id="rId5" Type="http://schemas.openxmlformats.org/officeDocument/2006/relationships/image" Target="../media/image40.png"/><Relationship Id="rId4" Type="http://schemas.openxmlformats.org/officeDocument/2006/relationships/hyperlink" Target="https://www.tiktok.com/@mrmurals/video/7543331106196557078" TargetMode="External"/></Relationships>
</file>

<file path=ppt/slides/_rels/slide49.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34.xml"/><Relationship Id="rId1" Type="http://schemas.openxmlformats.org/officeDocument/2006/relationships/slideLayout" Target="../slideLayouts/slideLayout23.xml"/><Relationship Id="rId5" Type="http://schemas.openxmlformats.org/officeDocument/2006/relationships/image" Target="../media/image80.png"/><Relationship Id="rId4" Type="http://schemas.openxmlformats.org/officeDocument/2006/relationships/image" Target="../media/image40.png"/></Relationships>
</file>

<file path=ppt/slides/_rels/slide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slideLayout" Target="../slideLayouts/slideLayout8.xml"/><Relationship Id="rId1" Type="http://schemas.openxmlformats.org/officeDocument/2006/relationships/video" Target="https://www.youtube.com/embed/suci_nANgT0?feature=oembed" TargetMode="External"/><Relationship Id="rId4" Type="http://schemas.openxmlformats.org/officeDocument/2006/relationships/image" Target="../media/image42.jpeg"/></Relationships>
</file>

<file path=ppt/slides/_rels/slide50.xml.rels><?xml version="1.0" encoding="UTF-8" standalone="yes"?>
<Relationships xmlns="http://schemas.openxmlformats.org/package/2006/relationships"><Relationship Id="rId8" Type="http://schemas.openxmlformats.org/officeDocument/2006/relationships/slide" Target="slide46.xml"/><Relationship Id="rId3" Type="http://schemas.openxmlformats.org/officeDocument/2006/relationships/slideLayout" Target="../slideLayouts/slideLayout23.xml"/><Relationship Id="rId7" Type="http://schemas.openxmlformats.org/officeDocument/2006/relationships/image" Target="../media/image40.png"/><Relationship Id="rId2" Type="http://schemas.openxmlformats.org/officeDocument/2006/relationships/video" Target="../media/media6.mp4"/><Relationship Id="rId1" Type="http://schemas.microsoft.com/office/2007/relationships/media" Target="../media/media6.mp4"/><Relationship Id="rId6" Type="http://schemas.openxmlformats.org/officeDocument/2006/relationships/hyperlink" Target="https://www.deepar.ai/use-cases/shoe-try-on" TargetMode="External"/><Relationship Id="rId5" Type="http://schemas.openxmlformats.org/officeDocument/2006/relationships/hyperlink" Target="https://footwear.fittingbox.com/en/virtual-try-on-of-shoes?utm_source=google&amp;utm_medium=cpc&amp;utm_campaign=Footwear_launching_2025_en&amp;utm_term=ar%20shoes%20try%20on&amp;utm_term=ar%20shoes%20try%20on&amp;utm_campaign=Footwear+-+Traffic+-+EN+2025&amp;utm_source=adwords&amp;utm_medium=ppc&amp;hsa_acc=6672864313&amp;hsa_cam=23370249556&amp;hsa_grp=194063257190&amp;hsa_ad=788410933845&amp;hsa_src=g&amp;hsa_tgt=kwd-2454614533346&amp;hsa_kw=ar%20shoes%20try%20on&amp;hsa_mt=e&amp;hsa_net=adwords&amp;hsa_ver=3&amp;gad_source=1&amp;gad_campaignid=23370249556&amp;gbraid=0AAAABCTo0Y68XSRZvEQjK0Dy8_5386iMg&amp;gclid=CjwKCAiAqKbMBhBmEiwAZ3UboKu3tQswKw5uJ2ioumc-KcYFm-mFEIh8jUc8aSFZPgowxzdN1JeNjxoCcVIQAvD_BwE" TargetMode="External"/><Relationship Id="rId4" Type="http://schemas.openxmlformats.org/officeDocument/2006/relationships/notesSlide" Target="../notesSlides/notesSlide35.xml"/><Relationship Id="rId9" Type="http://schemas.openxmlformats.org/officeDocument/2006/relationships/image" Target="../media/image81.png"/></Relationships>
</file>

<file path=ppt/slides/_rels/slide5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6.xml"/><Relationship Id="rId1" Type="http://schemas.openxmlformats.org/officeDocument/2006/relationships/slideLayout" Target="../slideLayouts/slideLayout23.xml"/><Relationship Id="rId4" Type="http://schemas.openxmlformats.org/officeDocument/2006/relationships/slide" Target="slide46.xml"/></Relationships>
</file>

<file path=ppt/slides/_rels/slide5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43.png"/><Relationship Id="rId5" Type="http://schemas.openxmlformats.org/officeDocument/2006/relationships/image" Target="../media/image40.png"/><Relationship Id="rId4" Type="http://schemas.openxmlformats.org/officeDocument/2006/relationships/notesSlide" Target="../notesSlides/notesSlide5.xml"/></Relationships>
</file>

<file path=ppt/slides/_rels/slide8.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slideLayout" Target="../slideLayouts/slideLayout10.xml"/><Relationship Id="rId1" Type="http://schemas.openxmlformats.org/officeDocument/2006/relationships/video" Target="https://www.youtube.com/embed/_ZQCDrkghrg?feature=oembed"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slide" Target="slide28.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3" name="Picture 2" descr="Blue text on a black background&#10;&#10;Description automatically generated">
            <a:extLst>
              <a:ext uri="{FF2B5EF4-FFF2-40B4-BE49-F238E27FC236}">
                <a16:creationId xmlns:a16="http://schemas.microsoft.com/office/drawing/2014/main" id="{A3517F2A-DDA6-2F7B-B29F-28DD8A1243F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475385" y="232269"/>
            <a:ext cx="3241229" cy="1295021"/>
          </a:xfrm>
          <a:prstGeom prst="rect">
            <a:avLst/>
          </a:prstGeom>
        </p:spPr>
      </p:pic>
      <p:sp>
        <p:nvSpPr>
          <p:cNvPr id="5" name="TextBox 4">
            <a:extLst>
              <a:ext uri="{FF2B5EF4-FFF2-40B4-BE49-F238E27FC236}">
                <a16:creationId xmlns:a16="http://schemas.microsoft.com/office/drawing/2014/main" id="{1132DBD5-AA9B-1DCD-4149-DB72C7D2A4D3}"/>
              </a:ext>
            </a:extLst>
          </p:cNvPr>
          <p:cNvSpPr txBox="1"/>
          <p:nvPr/>
        </p:nvSpPr>
        <p:spPr>
          <a:xfrm>
            <a:off x="3612303" y="6276709"/>
            <a:ext cx="4104312" cy="338554"/>
          </a:xfrm>
          <a:prstGeom prst="rect">
            <a:avLst/>
          </a:prstGeom>
          <a:noFill/>
        </p:spPr>
        <p:txBody>
          <a:bodyPr wrap="square" rtlCol="0">
            <a:spAutoFit/>
          </a:bodyPr>
          <a:lstStyle/>
          <a:p>
            <a:pPr algn="r"/>
            <a:r>
              <a:rPr lang="en-GB" sz="1600" dirty="0">
                <a:solidFill>
                  <a:schemeClr val="bg1"/>
                </a:solidFill>
                <a:latin typeface="+mj-lt"/>
              </a:rPr>
              <a:t>#InspiredbyCommunityClothing</a:t>
            </a:r>
          </a:p>
        </p:txBody>
      </p:sp>
      <p:pic>
        <p:nvPicPr>
          <p:cNvPr id="9" name="Picture 8">
            <a:extLst>
              <a:ext uri="{FF2B5EF4-FFF2-40B4-BE49-F238E27FC236}">
                <a16:creationId xmlns:a16="http://schemas.microsoft.com/office/drawing/2014/main" id="{19000BA2-77BB-0621-0511-6FEAB813A9EA}"/>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380704" y="5963093"/>
            <a:ext cx="1525077" cy="638231"/>
          </a:xfrm>
          <a:prstGeom prst="rect">
            <a:avLst/>
          </a:prstGeom>
        </p:spPr>
      </p:pic>
      <p:sp>
        <p:nvSpPr>
          <p:cNvPr id="8" name="Title 1">
            <a:extLst>
              <a:ext uri="{FF2B5EF4-FFF2-40B4-BE49-F238E27FC236}">
                <a16:creationId xmlns:a16="http://schemas.microsoft.com/office/drawing/2014/main" id="{BA6F7563-8D1C-8561-70B1-8FAE1548AA52}"/>
              </a:ext>
            </a:extLst>
          </p:cNvPr>
          <p:cNvSpPr>
            <a:spLocks noGrp="1"/>
          </p:cNvSpPr>
          <p:nvPr>
            <p:ph type="ctrTitle"/>
          </p:nvPr>
        </p:nvSpPr>
        <p:spPr>
          <a:xfrm>
            <a:off x="576000" y="2371514"/>
            <a:ext cx="7017874" cy="2387600"/>
          </a:xfrm>
        </p:spPr>
        <p:txBody>
          <a:bodyPr/>
          <a:lstStyle/>
          <a:p>
            <a:pPr>
              <a:lnSpc>
                <a:spcPct val="100000"/>
              </a:lnSpc>
            </a:pPr>
            <a:br>
              <a:rPr lang="en-GB" dirty="0">
                <a:solidFill>
                  <a:schemeClr val="tx2"/>
                </a:solidFill>
                <a:latin typeface="+mj-lt"/>
              </a:rPr>
            </a:br>
            <a:r>
              <a:rPr lang="en-GB" dirty="0">
                <a:solidFill>
                  <a:schemeClr val="tx2"/>
                </a:solidFill>
                <a:latin typeface="+mj-lt"/>
              </a:rPr>
              <a:t>KS3 D&amp;T contexts</a:t>
            </a:r>
            <a:br>
              <a:rPr lang="en-GB" dirty="0">
                <a:solidFill>
                  <a:schemeClr val="tx2"/>
                </a:solidFill>
                <a:latin typeface="+mj-lt"/>
              </a:rPr>
            </a:br>
            <a:br>
              <a:rPr lang="en-GB" dirty="0">
                <a:solidFill>
                  <a:schemeClr val="tx2"/>
                </a:solidFill>
                <a:latin typeface="+mj-lt"/>
              </a:rPr>
            </a:br>
            <a:r>
              <a:rPr lang="en-GB" dirty="0">
                <a:solidFill>
                  <a:schemeClr val="bg1"/>
                </a:solidFill>
                <a:latin typeface="+mj-lt"/>
              </a:rPr>
              <a:t>PLASTIC FREE TRAINERS</a:t>
            </a:r>
          </a:p>
        </p:txBody>
      </p:sp>
      <p:pic>
        <p:nvPicPr>
          <p:cNvPr id="1026" name="Picture 2">
            <a:extLst>
              <a:ext uri="{FF2B5EF4-FFF2-40B4-BE49-F238E27FC236}">
                <a16:creationId xmlns:a16="http://schemas.microsoft.com/office/drawing/2014/main" id="{9E3A2D57-7763-B145-DE62-6D7DA5BEFA03}"/>
              </a:ext>
            </a:extLst>
          </p:cNvPr>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a:stretch>
            <a:fillRect/>
          </a:stretch>
        </p:blipFill>
        <p:spPr bwMode="auto">
          <a:xfrm>
            <a:off x="8424227" y="0"/>
            <a:ext cx="3767773"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256661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BCC5A58-F572-2DA9-2B8D-4BEFA2B657A5}"/>
              </a:ext>
            </a:extLst>
          </p:cNvPr>
          <p:cNvSpPr>
            <a:spLocks noGrp="1"/>
          </p:cNvSpPr>
          <p:nvPr>
            <p:ph type="title"/>
          </p:nvPr>
        </p:nvSpPr>
        <p:spPr/>
        <p:txBody>
          <a:bodyPr/>
          <a:lstStyle/>
          <a:p>
            <a:r>
              <a:rPr lang="en-GB" sz="4400" dirty="0">
                <a:latin typeface="GriffithGothic Black" panose="02000603060000020004" pitchFamily="50" charset="0"/>
              </a:rPr>
              <a:t>Break down the context</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18475" y="1173574"/>
            <a:ext cx="9655175" cy="2165350"/>
          </a:xfrm>
        </p:spPr>
        <p:txBody>
          <a:bodyPr>
            <a:normAutofit/>
          </a:bodyPr>
          <a:lstStyle/>
          <a:p>
            <a:pPr marL="0" indent="0">
              <a:lnSpc>
                <a:spcPct val="150000"/>
              </a:lnSpc>
              <a:buNone/>
            </a:pPr>
            <a:r>
              <a:rPr lang="en-GB" sz="2000" dirty="0">
                <a:latin typeface="+mj-lt"/>
                <a:ea typeface="Roboto" panose="02000000000000000000" pitchFamily="2" charset="0"/>
                <a:cs typeface="Roboto" panose="02000000000000000000" pitchFamily="2" charset="0"/>
              </a:rPr>
              <a:t>The context is deliberately simple so you can investigate and determine your own approach to exploring design opportunities. This contexts encourage an empathetic approach to analysing and investigating the design situation.</a:t>
            </a: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p:txBody>
      </p:sp>
      <p:grpSp>
        <p:nvGrpSpPr>
          <p:cNvPr id="7" name="Group 6">
            <a:extLst>
              <a:ext uri="{FF2B5EF4-FFF2-40B4-BE49-F238E27FC236}">
                <a16:creationId xmlns:a16="http://schemas.microsoft.com/office/drawing/2014/main" id="{549C5CDB-32C7-780D-87FC-7F97B41EC5F4}"/>
              </a:ext>
            </a:extLst>
          </p:cNvPr>
          <p:cNvGrpSpPr/>
          <p:nvPr/>
        </p:nvGrpSpPr>
        <p:grpSpPr>
          <a:xfrm>
            <a:off x="1054314" y="2661072"/>
            <a:ext cx="9119336" cy="3768997"/>
            <a:chOff x="1250121" y="2706792"/>
            <a:chExt cx="9119336" cy="3768997"/>
          </a:xfrm>
        </p:grpSpPr>
        <p:cxnSp>
          <p:nvCxnSpPr>
            <p:cNvPr id="8" name="Straight Connector 7">
              <a:extLst>
                <a:ext uri="{FF2B5EF4-FFF2-40B4-BE49-F238E27FC236}">
                  <a16:creationId xmlns:a16="http://schemas.microsoft.com/office/drawing/2014/main" id="{B1106FB9-8986-4A01-6420-4AA7A52CD717}"/>
                </a:ext>
              </a:extLst>
            </p:cNvPr>
            <p:cNvCxnSpPr>
              <a:cxnSpLocks/>
            </p:cNvCxnSpPr>
            <p:nvPr/>
          </p:nvCxnSpPr>
          <p:spPr>
            <a:xfrm>
              <a:off x="4859534" y="3345708"/>
              <a:ext cx="894882" cy="240110"/>
            </a:xfrm>
            <a:prstGeom prst="line">
              <a:avLst/>
            </a:prstGeom>
            <a:ln w="28575"/>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ADA4D694-BCA7-06F7-5F10-EEA7C4B70BDA}"/>
                </a:ext>
              </a:extLst>
            </p:cNvPr>
            <p:cNvGrpSpPr/>
            <p:nvPr/>
          </p:nvGrpSpPr>
          <p:grpSpPr>
            <a:xfrm>
              <a:off x="1250121" y="2706792"/>
              <a:ext cx="9119336" cy="3768997"/>
              <a:chOff x="1234881" y="2645832"/>
              <a:chExt cx="9119336" cy="3768997"/>
            </a:xfrm>
          </p:grpSpPr>
          <p:cxnSp>
            <p:nvCxnSpPr>
              <p:cNvPr id="12" name="Straight Connector 11">
                <a:extLst>
                  <a:ext uri="{FF2B5EF4-FFF2-40B4-BE49-F238E27FC236}">
                    <a16:creationId xmlns:a16="http://schemas.microsoft.com/office/drawing/2014/main" id="{ED7E185D-A867-B4E0-2F6A-2DF69224333E}"/>
                  </a:ext>
                </a:extLst>
              </p:cNvPr>
              <p:cNvCxnSpPr>
                <a:cxnSpLocks/>
              </p:cNvCxnSpPr>
              <p:nvPr/>
            </p:nvCxnSpPr>
            <p:spPr>
              <a:xfrm flipV="1">
                <a:off x="6881010" y="2908348"/>
                <a:ext cx="706911" cy="244697"/>
              </a:xfrm>
              <a:prstGeom prst="line">
                <a:avLst/>
              </a:prstGeom>
              <a:ln w="28575"/>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385C09A7-6554-1034-8B99-C191FD1FFA05}"/>
                  </a:ext>
                </a:extLst>
              </p:cNvPr>
              <p:cNvGrpSpPr/>
              <p:nvPr/>
            </p:nvGrpSpPr>
            <p:grpSpPr>
              <a:xfrm>
                <a:off x="1234881" y="2905495"/>
                <a:ext cx="9119336" cy="3509334"/>
                <a:chOff x="1219641" y="2775574"/>
                <a:chExt cx="9119336" cy="3509334"/>
              </a:xfrm>
            </p:grpSpPr>
            <p:cxnSp>
              <p:nvCxnSpPr>
                <p:cNvPr id="15" name="Straight Connector 14">
                  <a:extLst>
                    <a:ext uri="{FF2B5EF4-FFF2-40B4-BE49-F238E27FC236}">
                      <a16:creationId xmlns:a16="http://schemas.microsoft.com/office/drawing/2014/main" id="{6EBF1F8C-74B2-B2D8-F1A3-8BC83391FE7A}"/>
                    </a:ext>
                  </a:extLst>
                </p:cNvPr>
                <p:cNvCxnSpPr>
                  <a:cxnSpLocks/>
                </p:cNvCxnSpPr>
                <p:nvPr/>
              </p:nvCxnSpPr>
              <p:spPr>
                <a:xfrm>
                  <a:off x="2003887" y="5075454"/>
                  <a:ext cx="656896" cy="226102"/>
                </a:xfrm>
                <a:prstGeom prst="line">
                  <a:avLst/>
                </a:prstGeom>
                <a:ln w="28575"/>
              </p:spPr>
              <p:style>
                <a:lnRef idx="1">
                  <a:schemeClr val="accent1"/>
                </a:lnRef>
                <a:fillRef idx="0">
                  <a:schemeClr val="accent1"/>
                </a:fillRef>
                <a:effectRef idx="0">
                  <a:schemeClr val="accent1"/>
                </a:effectRef>
                <a:fontRef idx="minor">
                  <a:schemeClr val="tx1"/>
                </a:fontRef>
              </p:style>
            </p:cxnSp>
            <p:grpSp>
              <p:nvGrpSpPr>
                <p:cNvPr id="16" name="Group 15">
                  <a:extLst>
                    <a:ext uri="{FF2B5EF4-FFF2-40B4-BE49-F238E27FC236}">
                      <a16:creationId xmlns:a16="http://schemas.microsoft.com/office/drawing/2014/main" id="{A82477F1-1061-2A03-4F07-AB61B268E3BB}"/>
                    </a:ext>
                  </a:extLst>
                </p:cNvPr>
                <p:cNvGrpSpPr/>
                <p:nvPr/>
              </p:nvGrpSpPr>
              <p:grpSpPr>
                <a:xfrm>
                  <a:off x="2240067" y="2775574"/>
                  <a:ext cx="8098910" cy="3509334"/>
                  <a:chOff x="1940495" y="2849925"/>
                  <a:chExt cx="8098910" cy="3509334"/>
                </a:xfrm>
              </p:grpSpPr>
              <p:cxnSp>
                <p:nvCxnSpPr>
                  <p:cNvPr id="19" name="Straight Connector 18">
                    <a:extLst>
                      <a:ext uri="{FF2B5EF4-FFF2-40B4-BE49-F238E27FC236}">
                        <a16:creationId xmlns:a16="http://schemas.microsoft.com/office/drawing/2014/main" id="{A832DC17-41BE-AEE9-0F6A-7A139D7A4BA7}"/>
                      </a:ext>
                    </a:extLst>
                  </p:cNvPr>
                  <p:cNvCxnSpPr>
                    <a:cxnSpLocks/>
                  </p:cNvCxnSpPr>
                  <p:nvPr/>
                </p:nvCxnSpPr>
                <p:spPr>
                  <a:xfrm flipV="1">
                    <a:off x="7170530" y="4801602"/>
                    <a:ext cx="557884" cy="199509"/>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BC98D30-1919-DEE9-7653-5AABD8FC966C}"/>
                      </a:ext>
                    </a:extLst>
                  </p:cNvPr>
                  <p:cNvCxnSpPr>
                    <a:cxnSpLocks/>
                  </p:cNvCxnSpPr>
                  <p:nvPr/>
                </p:nvCxnSpPr>
                <p:spPr>
                  <a:xfrm flipV="1">
                    <a:off x="3522872" y="5404073"/>
                    <a:ext cx="346348" cy="581970"/>
                  </a:xfrm>
                  <a:prstGeom prst="line">
                    <a:avLst/>
                  </a:prstGeom>
                  <a:ln w="28575"/>
                </p:spPr>
                <p:style>
                  <a:lnRef idx="1">
                    <a:schemeClr val="accent1"/>
                  </a:lnRef>
                  <a:fillRef idx="0">
                    <a:schemeClr val="accent1"/>
                  </a:fillRef>
                  <a:effectRef idx="0">
                    <a:schemeClr val="accent1"/>
                  </a:effectRef>
                  <a:fontRef idx="minor">
                    <a:schemeClr val="tx1"/>
                  </a:fontRef>
                </p:style>
              </p:cxnSp>
              <p:grpSp>
                <p:nvGrpSpPr>
                  <p:cNvPr id="21" name="Group 20">
                    <a:extLst>
                      <a:ext uri="{FF2B5EF4-FFF2-40B4-BE49-F238E27FC236}">
                        <a16:creationId xmlns:a16="http://schemas.microsoft.com/office/drawing/2014/main" id="{ECA830B6-8B28-1A65-5922-047FC55B5B09}"/>
                      </a:ext>
                    </a:extLst>
                  </p:cNvPr>
                  <p:cNvGrpSpPr/>
                  <p:nvPr/>
                </p:nvGrpSpPr>
                <p:grpSpPr>
                  <a:xfrm>
                    <a:off x="1940495" y="2849925"/>
                    <a:ext cx="8098910" cy="3509334"/>
                    <a:chOff x="1940495" y="2849925"/>
                    <a:chExt cx="8098910" cy="3509334"/>
                  </a:xfrm>
                </p:grpSpPr>
                <p:cxnSp>
                  <p:nvCxnSpPr>
                    <p:cNvPr id="26" name="Straight Connector 25">
                      <a:extLst>
                        <a:ext uri="{FF2B5EF4-FFF2-40B4-BE49-F238E27FC236}">
                          <a16:creationId xmlns:a16="http://schemas.microsoft.com/office/drawing/2014/main" id="{E8D01B65-1990-4ADD-DD21-FB3E3C2C4AFB}"/>
                        </a:ext>
                      </a:extLst>
                    </p:cNvPr>
                    <p:cNvCxnSpPr>
                      <a:cxnSpLocks/>
                    </p:cNvCxnSpPr>
                    <p:nvPr/>
                  </p:nvCxnSpPr>
                  <p:spPr>
                    <a:xfrm>
                      <a:off x="5510832" y="5758455"/>
                      <a:ext cx="839024" cy="40296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04BCC4CE-692F-1B0B-9AC5-A7212CCD0E7C}"/>
                        </a:ext>
                      </a:extLst>
                    </p:cNvPr>
                    <p:cNvCxnSpPr>
                      <a:cxnSpLocks/>
                    </p:cNvCxnSpPr>
                    <p:nvPr/>
                  </p:nvCxnSpPr>
                  <p:spPr>
                    <a:xfrm>
                      <a:off x="7170530" y="5181214"/>
                      <a:ext cx="839024" cy="40296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B91E2072-D91A-CA38-1C92-525E21FBA448}"/>
                        </a:ext>
                      </a:extLst>
                    </p:cNvPr>
                    <p:cNvCxnSpPr>
                      <a:cxnSpLocks/>
                    </p:cNvCxnSpPr>
                    <p:nvPr/>
                  </p:nvCxnSpPr>
                  <p:spPr>
                    <a:xfrm flipV="1">
                      <a:off x="5641963" y="3175020"/>
                      <a:ext cx="608428" cy="457746"/>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41128CB5-7097-CC08-52B3-50B9684CAF5D}"/>
                        </a:ext>
                      </a:extLst>
                    </p:cNvPr>
                    <p:cNvCxnSpPr>
                      <a:cxnSpLocks/>
                    </p:cNvCxnSpPr>
                    <p:nvPr/>
                  </p:nvCxnSpPr>
                  <p:spPr>
                    <a:xfrm flipV="1">
                      <a:off x="2688537" y="3876502"/>
                      <a:ext cx="991380" cy="2717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F0D35534-588C-2993-B156-1DDF7D0E7C1D}"/>
                        </a:ext>
                      </a:extLst>
                    </p:cNvPr>
                    <p:cNvCxnSpPr>
                      <a:cxnSpLocks/>
                    </p:cNvCxnSpPr>
                    <p:nvPr/>
                  </p:nvCxnSpPr>
                  <p:spPr>
                    <a:xfrm>
                      <a:off x="4184209" y="4023155"/>
                      <a:ext cx="886494" cy="49734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E8C467B5-3DA5-E770-64A3-59E22D7BA58E}"/>
                        </a:ext>
                      </a:extLst>
                    </p:cNvPr>
                    <p:cNvCxnSpPr>
                      <a:cxnSpLocks/>
                    </p:cNvCxnSpPr>
                    <p:nvPr/>
                  </p:nvCxnSpPr>
                  <p:spPr>
                    <a:xfrm>
                      <a:off x="8309659" y="3518681"/>
                      <a:ext cx="597410" cy="205895"/>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2923BD55-2B3D-0CF6-0516-25D95673BA74}"/>
                        </a:ext>
                      </a:extLst>
                    </p:cNvPr>
                    <p:cNvCxnSpPr>
                      <a:cxnSpLocks/>
                    </p:cNvCxnSpPr>
                    <p:nvPr/>
                  </p:nvCxnSpPr>
                  <p:spPr>
                    <a:xfrm flipV="1">
                      <a:off x="8406964" y="3072387"/>
                      <a:ext cx="706911" cy="24469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95953ADB-515D-22B7-3944-00B175DB3499}"/>
                        </a:ext>
                      </a:extLst>
                    </p:cNvPr>
                    <p:cNvCxnSpPr>
                      <a:cxnSpLocks/>
                    </p:cNvCxnSpPr>
                    <p:nvPr/>
                  </p:nvCxnSpPr>
                  <p:spPr>
                    <a:xfrm flipV="1">
                      <a:off x="7192453" y="3479879"/>
                      <a:ext cx="706911" cy="24469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8DE7AAB2-1F0C-436D-844A-317338E64A56}"/>
                        </a:ext>
                      </a:extLst>
                    </p:cNvPr>
                    <p:cNvCxnSpPr/>
                    <p:nvPr/>
                  </p:nvCxnSpPr>
                  <p:spPr>
                    <a:xfrm flipV="1">
                      <a:off x="5404337" y="4801602"/>
                      <a:ext cx="0" cy="85026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980AEEDB-3610-FD8D-1160-91590B7C16FC}"/>
                        </a:ext>
                      </a:extLst>
                    </p:cNvPr>
                    <p:cNvCxnSpPr/>
                    <p:nvPr/>
                  </p:nvCxnSpPr>
                  <p:spPr>
                    <a:xfrm flipV="1">
                      <a:off x="5393787" y="3581062"/>
                      <a:ext cx="0" cy="85026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096DEC68-FBC8-719E-8DA2-CDC3F1039B8B}"/>
                        </a:ext>
                      </a:extLst>
                    </p:cNvPr>
                    <p:cNvCxnSpPr>
                      <a:cxnSpLocks/>
                    </p:cNvCxnSpPr>
                    <p:nvPr/>
                  </p:nvCxnSpPr>
                  <p:spPr>
                    <a:xfrm flipV="1">
                      <a:off x="4247738" y="4823369"/>
                      <a:ext cx="651098" cy="313956"/>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A1B05F93-74AB-5B60-98F0-2BD4FAD90724}"/>
                        </a:ext>
                      </a:extLst>
                    </p:cNvPr>
                    <p:cNvCxnSpPr>
                      <a:cxnSpLocks/>
                    </p:cNvCxnSpPr>
                    <p:nvPr/>
                  </p:nvCxnSpPr>
                  <p:spPr>
                    <a:xfrm>
                      <a:off x="5759484" y="4759649"/>
                      <a:ext cx="839024" cy="40296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a16="http://schemas.microsoft.com/office/drawing/2014/main" id="{6210684F-917F-797F-8A3B-F6F68C2AF5A6}"/>
                        </a:ext>
                      </a:extLst>
                    </p:cNvPr>
                    <p:cNvCxnSpPr>
                      <a:cxnSpLocks/>
                    </p:cNvCxnSpPr>
                    <p:nvPr/>
                  </p:nvCxnSpPr>
                  <p:spPr>
                    <a:xfrm flipV="1">
                      <a:off x="5880295" y="3896205"/>
                      <a:ext cx="608428" cy="457746"/>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65" name="Oval 64">
                      <a:extLst>
                        <a:ext uri="{FF2B5EF4-FFF2-40B4-BE49-F238E27FC236}">
                          <a16:creationId xmlns:a16="http://schemas.microsoft.com/office/drawing/2014/main" id="{686DBAB1-5908-1EE8-C57D-99DD9219E2D1}"/>
                        </a:ext>
                      </a:extLst>
                    </p:cNvPr>
                    <p:cNvSpPr/>
                    <p:nvPr/>
                  </p:nvSpPr>
                  <p:spPr>
                    <a:xfrm>
                      <a:off x="6365631" y="3521405"/>
                      <a:ext cx="1153551"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1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WHERE?</a:t>
                      </a:r>
                    </a:p>
                  </p:txBody>
                </p:sp>
                <p:sp>
                  <p:nvSpPr>
                    <p:cNvPr id="66" name="Oval 65">
                      <a:extLst>
                        <a:ext uri="{FF2B5EF4-FFF2-40B4-BE49-F238E27FC236}">
                          <a16:creationId xmlns:a16="http://schemas.microsoft.com/office/drawing/2014/main" id="{9470075E-5F7F-D794-8609-78363CCA81FF}"/>
                        </a:ext>
                      </a:extLst>
                    </p:cNvPr>
                    <p:cNvSpPr/>
                    <p:nvPr/>
                  </p:nvSpPr>
                  <p:spPr>
                    <a:xfrm>
                      <a:off x="4539176" y="4112456"/>
                      <a:ext cx="1709224" cy="998806"/>
                    </a:xfrm>
                    <a:prstGeom prst="ellipse">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6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DESIGN PROBLEM</a:t>
                      </a:r>
                    </a:p>
                  </p:txBody>
                </p:sp>
                <p:sp>
                  <p:nvSpPr>
                    <p:cNvPr id="67" name="Oval 66">
                      <a:extLst>
                        <a:ext uri="{FF2B5EF4-FFF2-40B4-BE49-F238E27FC236}">
                          <a16:creationId xmlns:a16="http://schemas.microsoft.com/office/drawing/2014/main" id="{98005BDE-51EC-D9B3-BDAF-D9FEDDCE60FB}"/>
                        </a:ext>
                      </a:extLst>
                    </p:cNvPr>
                    <p:cNvSpPr/>
                    <p:nvPr/>
                  </p:nvSpPr>
                  <p:spPr>
                    <a:xfrm>
                      <a:off x="4843975" y="3226777"/>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WHY?</a:t>
                      </a:r>
                    </a:p>
                  </p:txBody>
                </p:sp>
                <p:sp>
                  <p:nvSpPr>
                    <p:cNvPr id="68" name="Oval 67">
                      <a:extLst>
                        <a:ext uri="{FF2B5EF4-FFF2-40B4-BE49-F238E27FC236}">
                          <a16:creationId xmlns:a16="http://schemas.microsoft.com/office/drawing/2014/main" id="{897E2811-8E7C-B7DA-10E4-30356E2F916E}"/>
                        </a:ext>
                      </a:extLst>
                    </p:cNvPr>
                    <p:cNvSpPr/>
                    <p:nvPr/>
                  </p:nvSpPr>
                  <p:spPr>
                    <a:xfrm>
                      <a:off x="3228535" y="3581062"/>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WHAT?</a:t>
                      </a:r>
                    </a:p>
                  </p:txBody>
                </p:sp>
                <p:sp>
                  <p:nvSpPr>
                    <p:cNvPr id="69" name="Oval 68">
                      <a:extLst>
                        <a:ext uri="{FF2B5EF4-FFF2-40B4-BE49-F238E27FC236}">
                          <a16:creationId xmlns:a16="http://schemas.microsoft.com/office/drawing/2014/main" id="{B8B45B58-95E0-233D-C8FE-D7E495BE9980}"/>
                        </a:ext>
                      </a:extLst>
                    </p:cNvPr>
                    <p:cNvSpPr/>
                    <p:nvPr/>
                  </p:nvSpPr>
                  <p:spPr>
                    <a:xfrm>
                      <a:off x="3352800" y="4908453"/>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WHEN?</a:t>
                      </a:r>
                    </a:p>
                  </p:txBody>
                </p:sp>
                <p:sp>
                  <p:nvSpPr>
                    <p:cNvPr id="70" name="Oval 69">
                      <a:extLst>
                        <a:ext uri="{FF2B5EF4-FFF2-40B4-BE49-F238E27FC236}">
                          <a16:creationId xmlns:a16="http://schemas.microsoft.com/office/drawing/2014/main" id="{F8B3B6A1-00E2-23CD-0F13-CFCD21D2A26E}"/>
                        </a:ext>
                      </a:extLst>
                    </p:cNvPr>
                    <p:cNvSpPr/>
                    <p:nvPr/>
                  </p:nvSpPr>
                  <p:spPr>
                    <a:xfrm>
                      <a:off x="6390011" y="4908452"/>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HOW?</a:t>
                      </a:r>
                    </a:p>
                  </p:txBody>
                </p:sp>
                <p:sp>
                  <p:nvSpPr>
                    <p:cNvPr id="71" name="Oval 70">
                      <a:extLst>
                        <a:ext uri="{FF2B5EF4-FFF2-40B4-BE49-F238E27FC236}">
                          <a16:creationId xmlns:a16="http://schemas.microsoft.com/office/drawing/2014/main" id="{F5521A5C-9A51-5966-FE01-3B0793BB67D3}"/>
                        </a:ext>
                      </a:extLst>
                    </p:cNvPr>
                    <p:cNvSpPr/>
                    <p:nvPr/>
                  </p:nvSpPr>
                  <p:spPr>
                    <a:xfrm>
                      <a:off x="4843975" y="5364405"/>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WHO?</a:t>
                      </a:r>
                    </a:p>
                  </p:txBody>
                </p:sp>
                <p:sp>
                  <p:nvSpPr>
                    <p:cNvPr id="72" name="Oval 71">
                      <a:extLst>
                        <a:ext uri="{FF2B5EF4-FFF2-40B4-BE49-F238E27FC236}">
                          <a16:creationId xmlns:a16="http://schemas.microsoft.com/office/drawing/2014/main" id="{6F9D1343-9558-1BFC-B0AC-A60EBB5CCD6B}"/>
                        </a:ext>
                      </a:extLst>
                    </p:cNvPr>
                    <p:cNvSpPr/>
                    <p:nvPr/>
                  </p:nvSpPr>
                  <p:spPr>
                    <a:xfrm>
                      <a:off x="7535118" y="3184302"/>
                      <a:ext cx="1029286" cy="489395"/>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LOCATION</a:t>
                      </a:r>
                    </a:p>
                  </p:txBody>
                </p:sp>
                <p:sp>
                  <p:nvSpPr>
                    <p:cNvPr id="73" name="Oval 72">
                      <a:extLst>
                        <a:ext uri="{FF2B5EF4-FFF2-40B4-BE49-F238E27FC236}">
                          <a16:creationId xmlns:a16="http://schemas.microsoft.com/office/drawing/2014/main" id="{0A40818C-EE17-7905-B9E0-030E1C1F6FF2}"/>
                        </a:ext>
                      </a:extLst>
                    </p:cNvPr>
                    <p:cNvSpPr/>
                    <p:nvPr/>
                  </p:nvSpPr>
                  <p:spPr>
                    <a:xfrm>
                      <a:off x="8706015" y="2849925"/>
                      <a:ext cx="1333390"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COURT</a:t>
                      </a:r>
                    </a:p>
                  </p:txBody>
                </p:sp>
                <p:sp>
                  <p:nvSpPr>
                    <p:cNvPr id="74" name="Oval 73">
                      <a:extLst>
                        <a:ext uri="{FF2B5EF4-FFF2-40B4-BE49-F238E27FC236}">
                          <a16:creationId xmlns:a16="http://schemas.microsoft.com/office/drawing/2014/main" id="{70DD94AF-FC9C-7F3B-24F0-E6146BD003A0}"/>
                        </a:ext>
                      </a:extLst>
                    </p:cNvPr>
                    <p:cNvSpPr/>
                    <p:nvPr/>
                  </p:nvSpPr>
                  <p:spPr>
                    <a:xfrm>
                      <a:off x="8689841" y="3518681"/>
                      <a:ext cx="1333390"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PITCH</a:t>
                      </a:r>
                    </a:p>
                  </p:txBody>
                </p:sp>
                <p:sp>
                  <p:nvSpPr>
                    <p:cNvPr id="75" name="Oval 74">
                      <a:extLst>
                        <a:ext uri="{FF2B5EF4-FFF2-40B4-BE49-F238E27FC236}">
                          <a16:creationId xmlns:a16="http://schemas.microsoft.com/office/drawing/2014/main" id="{4378557F-3832-A1EB-E23F-BF39E3C8968D}"/>
                        </a:ext>
                      </a:extLst>
                    </p:cNvPr>
                    <p:cNvSpPr/>
                    <p:nvPr/>
                  </p:nvSpPr>
                  <p:spPr>
                    <a:xfrm>
                      <a:off x="7624314" y="5226732"/>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FUNCTION</a:t>
                      </a:r>
                    </a:p>
                  </p:txBody>
                </p:sp>
                <p:sp>
                  <p:nvSpPr>
                    <p:cNvPr id="76" name="Oval 75">
                      <a:extLst>
                        <a:ext uri="{FF2B5EF4-FFF2-40B4-BE49-F238E27FC236}">
                          <a16:creationId xmlns:a16="http://schemas.microsoft.com/office/drawing/2014/main" id="{6D9B3593-A651-2338-FDE4-581BEA971557}"/>
                        </a:ext>
                      </a:extLst>
                    </p:cNvPr>
                    <p:cNvSpPr/>
                    <p:nvPr/>
                  </p:nvSpPr>
                  <p:spPr>
                    <a:xfrm>
                      <a:off x="1964850" y="3635683"/>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PURPOSE</a:t>
                      </a:r>
                    </a:p>
                  </p:txBody>
                </p:sp>
                <p:cxnSp>
                  <p:nvCxnSpPr>
                    <p:cNvPr id="77" name="Straight Connector 76">
                      <a:extLst>
                        <a:ext uri="{FF2B5EF4-FFF2-40B4-BE49-F238E27FC236}">
                          <a16:creationId xmlns:a16="http://schemas.microsoft.com/office/drawing/2014/main" id="{83F7FA38-1130-A422-DD5A-08C88D211540}"/>
                        </a:ext>
                      </a:extLst>
                    </p:cNvPr>
                    <p:cNvCxnSpPr>
                      <a:cxnSpLocks/>
                    </p:cNvCxnSpPr>
                    <p:nvPr/>
                  </p:nvCxnSpPr>
                  <p:spPr>
                    <a:xfrm flipV="1">
                      <a:off x="2846325" y="4011916"/>
                      <a:ext cx="676547" cy="45551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78" name="Oval 77">
                      <a:extLst>
                        <a:ext uri="{FF2B5EF4-FFF2-40B4-BE49-F238E27FC236}">
                          <a16:creationId xmlns:a16="http://schemas.microsoft.com/office/drawing/2014/main" id="{F2FBBB2B-E7F0-B5D9-73C4-B64BD2C187B1}"/>
                        </a:ext>
                      </a:extLst>
                    </p:cNvPr>
                    <p:cNvSpPr/>
                    <p:nvPr/>
                  </p:nvSpPr>
                  <p:spPr>
                    <a:xfrm>
                      <a:off x="1940495" y="4208330"/>
                      <a:ext cx="1118667"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MATERIALS</a:t>
                      </a:r>
                    </a:p>
                  </p:txBody>
                </p:sp>
                <p:sp>
                  <p:nvSpPr>
                    <p:cNvPr id="79" name="Oval 78">
                      <a:extLst>
                        <a:ext uri="{FF2B5EF4-FFF2-40B4-BE49-F238E27FC236}">
                          <a16:creationId xmlns:a16="http://schemas.microsoft.com/office/drawing/2014/main" id="{75CC6852-517D-B801-A4C4-13DEABBF8ECC}"/>
                        </a:ext>
                      </a:extLst>
                    </p:cNvPr>
                    <p:cNvSpPr/>
                    <p:nvPr/>
                  </p:nvSpPr>
                  <p:spPr>
                    <a:xfrm>
                      <a:off x="5910537" y="5869864"/>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USER</a:t>
                      </a:r>
                    </a:p>
                  </p:txBody>
                </p:sp>
                <p:sp>
                  <p:nvSpPr>
                    <p:cNvPr id="80" name="Oval 79">
                      <a:extLst>
                        <a:ext uri="{FF2B5EF4-FFF2-40B4-BE49-F238E27FC236}">
                          <a16:creationId xmlns:a16="http://schemas.microsoft.com/office/drawing/2014/main" id="{7856E286-5999-28B2-7000-C63598E2DAF7}"/>
                        </a:ext>
                      </a:extLst>
                    </p:cNvPr>
                    <p:cNvSpPr/>
                    <p:nvPr/>
                  </p:nvSpPr>
                  <p:spPr>
                    <a:xfrm>
                      <a:off x="5944772" y="2952832"/>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NEEDS</a:t>
                      </a:r>
                    </a:p>
                  </p:txBody>
                </p:sp>
              </p:grpSp>
              <p:sp>
                <p:nvSpPr>
                  <p:cNvPr id="22" name="Oval 21">
                    <a:extLst>
                      <a:ext uri="{FF2B5EF4-FFF2-40B4-BE49-F238E27FC236}">
                        <a16:creationId xmlns:a16="http://schemas.microsoft.com/office/drawing/2014/main" id="{2CC45B4E-E149-25D1-6FA9-098B5B9D1557}"/>
                      </a:ext>
                    </a:extLst>
                  </p:cNvPr>
                  <p:cNvSpPr/>
                  <p:nvPr/>
                </p:nvSpPr>
                <p:spPr>
                  <a:xfrm>
                    <a:off x="2841245" y="5762799"/>
                    <a:ext cx="1196237"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7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WET WEATHER </a:t>
                    </a:r>
                  </a:p>
                </p:txBody>
              </p:sp>
              <p:cxnSp>
                <p:nvCxnSpPr>
                  <p:cNvPr id="23" name="Straight Connector 22">
                    <a:extLst>
                      <a:ext uri="{FF2B5EF4-FFF2-40B4-BE49-F238E27FC236}">
                        <a16:creationId xmlns:a16="http://schemas.microsoft.com/office/drawing/2014/main" id="{704F02EB-BF7B-CD57-42F0-364940884D42}"/>
                      </a:ext>
                    </a:extLst>
                  </p:cNvPr>
                  <p:cNvCxnSpPr>
                    <a:cxnSpLocks/>
                  </p:cNvCxnSpPr>
                  <p:nvPr/>
                </p:nvCxnSpPr>
                <p:spPr>
                  <a:xfrm flipV="1">
                    <a:off x="3153923" y="5200058"/>
                    <a:ext cx="424409" cy="16337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4" name="Oval 23">
                    <a:extLst>
                      <a:ext uri="{FF2B5EF4-FFF2-40B4-BE49-F238E27FC236}">
                        <a16:creationId xmlns:a16="http://schemas.microsoft.com/office/drawing/2014/main" id="{FEF65175-794E-D19D-9EC3-4DF0578C2BB0}"/>
                      </a:ext>
                    </a:extLst>
                  </p:cNvPr>
                  <p:cNvSpPr/>
                  <p:nvPr/>
                </p:nvSpPr>
                <p:spPr>
                  <a:xfrm>
                    <a:off x="2118046" y="5118730"/>
                    <a:ext cx="1110489"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lang="en-GB" sz="800" dirty="0">
                        <a:solidFill>
                          <a:srgbClr val="FFFFFF"/>
                        </a:solidFill>
                        <a:latin typeface="Arial" panose="020B0604020202020204"/>
                      </a:rPr>
                      <a:t>SPORTS</a:t>
                    </a:r>
                    <a:endPar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endParaRPr>
                  </a:p>
                </p:txBody>
              </p:sp>
              <p:sp>
                <p:nvSpPr>
                  <p:cNvPr id="25" name="Oval 24">
                    <a:extLst>
                      <a:ext uri="{FF2B5EF4-FFF2-40B4-BE49-F238E27FC236}">
                        <a16:creationId xmlns:a16="http://schemas.microsoft.com/office/drawing/2014/main" id="{0CDA81E6-98AC-19DC-1C00-CF43CBA45DEF}"/>
                      </a:ext>
                    </a:extLst>
                  </p:cNvPr>
                  <p:cNvSpPr/>
                  <p:nvPr/>
                </p:nvSpPr>
                <p:spPr>
                  <a:xfrm>
                    <a:off x="7634385" y="4551260"/>
                    <a:ext cx="1272683"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lang="en-GB" sz="800" dirty="0">
                        <a:solidFill>
                          <a:srgbClr val="FFFFFF"/>
                        </a:solidFill>
                        <a:latin typeface="Arial" panose="020B0604020202020204"/>
                      </a:rPr>
                      <a:t>STRUCTURE</a:t>
                    </a:r>
                    <a:endPar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endParaRPr>
                  </a:p>
                </p:txBody>
              </p:sp>
            </p:grpSp>
            <p:sp>
              <p:nvSpPr>
                <p:cNvPr id="17" name="Oval 16">
                  <a:extLst>
                    <a:ext uri="{FF2B5EF4-FFF2-40B4-BE49-F238E27FC236}">
                      <a16:creationId xmlns:a16="http://schemas.microsoft.com/office/drawing/2014/main" id="{B741CEF0-9667-4DE4-4166-6EDE45DA170D}"/>
                    </a:ext>
                  </a:extLst>
                </p:cNvPr>
                <p:cNvSpPr/>
                <p:nvPr/>
              </p:nvSpPr>
              <p:spPr>
                <a:xfrm>
                  <a:off x="1219641" y="4793708"/>
                  <a:ext cx="1110489" cy="489395"/>
                </a:xfrm>
                <a:prstGeom prst="ellips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WHAT SPORT?</a:t>
                  </a:r>
                </a:p>
              </p:txBody>
            </p:sp>
          </p:grpSp>
          <p:sp>
            <p:nvSpPr>
              <p:cNvPr id="14" name="Oval 13">
                <a:extLst>
                  <a:ext uri="{FF2B5EF4-FFF2-40B4-BE49-F238E27FC236}">
                    <a16:creationId xmlns:a16="http://schemas.microsoft.com/office/drawing/2014/main" id="{D4EA8FB7-3A15-AEAC-431F-9FCE8E2AF3AD}"/>
                  </a:ext>
                </a:extLst>
              </p:cNvPr>
              <p:cNvSpPr/>
              <p:nvPr/>
            </p:nvSpPr>
            <p:spPr>
              <a:xfrm>
                <a:off x="7278749" y="2645832"/>
                <a:ext cx="1110489" cy="489395"/>
              </a:xfrm>
              <a:prstGeom prst="ellips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SPECIFIC</a:t>
                </a:r>
              </a:p>
              <a:p>
                <a:pPr marL="0" marR="0" lvl="0" indent="0" algn="ctr" defTabSz="430318" rtl="0" eaLnBrk="1" fontAlgn="auto" latinLnBrk="0" hangingPunct="0">
                  <a:lnSpc>
                    <a:spcPct val="100000"/>
                  </a:lnSpc>
                  <a:spcBef>
                    <a:spcPts val="0"/>
                  </a:spcBef>
                  <a:spcAft>
                    <a:spcPts val="0"/>
                  </a:spcAft>
                  <a:buClrTx/>
                  <a:buSzTx/>
                  <a:buFontTx/>
                  <a:buNone/>
                  <a:tabLst/>
                  <a:defRPr/>
                </a:pPr>
                <a:r>
                  <a:rPr lang="en-GB" sz="800" dirty="0">
                    <a:solidFill>
                      <a:srgbClr val="FFFFFF"/>
                    </a:solidFill>
                    <a:latin typeface="Arial" panose="020B0604020202020204"/>
                  </a:rPr>
                  <a:t>NEEDS</a:t>
                </a:r>
                <a:endPar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endParaRPr>
              </a:p>
            </p:txBody>
          </p:sp>
        </p:grpSp>
        <p:sp>
          <p:nvSpPr>
            <p:cNvPr id="11" name="Oval 10">
              <a:extLst>
                <a:ext uri="{FF2B5EF4-FFF2-40B4-BE49-F238E27FC236}">
                  <a16:creationId xmlns:a16="http://schemas.microsoft.com/office/drawing/2014/main" id="{DEF1A75F-247B-4B58-A516-DF23A50F4FF0}"/>
                </a:ext>
              </a:extLst>
            </p:cNvPr>
            <p:cNvSpPr/>
            <p:nvPr/>
          </p:nvSpPr>
          <p:spPr>
            <a:xfrm>
              <a:off x="4113954" y="3014219"/>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VALUES</a:t>
              </a:r>
            </a:p>
          </p:txBody>
        </p:sp>
      </p:grpSp>
      <p:pic>
        <p:nvPicPr>
          <p:cNvPr id="3" name="Picture 2" descr="A black background with white text&#10;&#10;AI-generated content may be incorrect.">
            <a:extLst>
              <a:ext uri="{FF2B5EF4-FFF2-40B4-BE49-F238E27FC236}">
                <a16:creationId xmlns:a16="http://schemas.microsoft.com/office/drawing/2014/main" id="{149A1FD1-C37D-76B4-7B84-EED512C64CB5}"/>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80704" y="5963093"/>
            <a:ext cx="1525077" cy="638232"/>
          </a:xfrm>
          <a:prstGeom prst="rect">
            <a:avLst/>
          </a:prstGeom>
        </p:spPr>
      </p:pic>
    </p:spTree>
    <p:extLst>
      <p:ext uri="{BB962C8B-B14F-4D97-AF65-F5344CB8AC3E}">
        <p14:creationId xmlns:p14="http://schemas.microsoft.com/office/powerpoint/2010/main" val="20589536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BCC5A58-F572-2DA9-2B8D-4BEFA2B657A5}"/>
              </a:ext>
            </a:extLst>
          </p:cNvPr>
          <p:cNvSpPr>
            <a:spLocks noGrp="1"/>
          </p:cNvSpPr>
          <p:nvPr>
            <p:ph type="title"/>
          </p:nvPr>
        </p:nvSpPr>
        <p:spPr/>
        <p:txBody>
          <a:bodyPr/>
          <a:lstStyle/>
          <a:p>
            <a:r>
              <a:rPr lang="en-GB" sz="4400" dirty="0"/>
              <a:t>Empathize stage</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55958" y="1263649"/>
            <a:ext cx="9655175" cy="2299591"/>
          </a:xfrm>
        </p:spPr>
        <p:txBody>
          <a:bodyPr>
            <a:normAutofit fontScale="92500" lnSpcReduction="20000"/>
          </a:bodyPr>
          <a:lstStyle/>
          <a:p>
            <a:pPr>
              <a:lnSpc>
                <a:spcPct val="150000"/>
              </a:lnSpc>
            </a:pPr>
            <a:r>
              <a:rPr lang="en-GB" sz="2000" dirty="0">
                <a:latin typeface="+mj-lt"/>
                <a:ea typeface="Roboto" panose="02000000000000000000" pitchFamily="2" charset="0"/>
                <a:cs typeface="Roboto" panose="02000000000000000000" pitchFamily="2" charset="0"/>
              </a:rPr>
              <a:t>To design for others, Community Clothing consider the user from concept to product launch and beyond. </a:t>
            </a:r>
            <a:r>
              <a:rPr lang="en-GB" sz="2000" b="1" dirty="0">
                <a:latin typeface="+mj-lt"/>
                <a:ea typeface="Roboto" panose="02000000000000000000" pitchFamily="2" charset="0"/>
                <a:cs typeface="Roboto" panose="02000000000000000000" pitchFamily="2" charset="0"/>
              </a:rPr>
              <a:t>User Centred Design </a:t>
            </a:r>
            <a:r>
              <a:rPr lang="en-GB" sz="2000" dirty="0">
                <a:latin typeface="+mj-lt"/>
                <a:ea typeface="Roboto" panose="02000000000000000000" pitchFamily="2" charset="0"/>
                <a:cs typeface="Roboto" panose="02000000000000000000" pitchFamily="2" charset="0"/>
              </a:rPr>
              <a:t>(</a:t>
            </a:r>
            <a:r>
              <a:rPr lang="en-GB" sz="2000" b="1" dirty="0">
                <a:latin typeface="+mj-lt"/>
                <a:ea typeface="Roboto" panose="02000000000000000000" pitchFamily="2" charset="0"/>
                <a:cs typeface="Roboto" panose="02000000000000000000" pitchFamily="2" charset="0"/>
              </a:rPr>
              <a:t>UCD</a:t>
            </a:r>
            <a:r>
              <a:rPr lang="en-GB" sz="2000" dirty="0">
                <a:latin typeface="+mj-lt"/>
                <a:ea typeface="Roboto" panose="02000000000000000000" pitchFamily="2" charset="0"/>
                <a:cs typeface="Roboto" panose="02000000000000000000" pitchFamily="2" charset="0"/>
              </a:rPr>
              <a:t>) is an approach that considers the user in all aspects of the design process as well as their </a:t>
            </a:r>
            <a:r>
              <a:rPr lang="en-GB" sz="2000" b="1" dirty="0">
                <a:latin typeface="+mj-lt"/>
                <a:ea typeface="Roboto" panose="02000000000000000000" pitchFamily="2" charset="0"/>
                <a:cs typeface="Roboto" panose="02000000000000000000" pitchFamily="2" charset="0"/>
              </a:rPr>
              <a:t>needs</a:t>
            </a:r>
            <a:r>
              <a:rPr lang="en-GB" sz="2000" dirty="0">
                <a:latin typeface="+mj-lt"/>
                <a:ea typeface="Roboto" panose="02000000000000000000" pitchFamily="2" charset="0"/>
                <a:cs typeface="Roboto" panose="02000000000000000000" pitchFamily="2" charset="0"/>
              </a:rPr>
              <a:t>, </a:t>
            </a:r>
            <a:r>
              <a:rPr lang="en-GB" sz="2000" b="1" dirty="0">
                <a:latin typeface="+mj-lt"/>
                <a:ea typeface="Roboto" panose="02000000000000000000" pitchFamily="2" charset="0"/>
                <a:cs typeface="Roboto" panose="02000000000000000000" pitchFamily="2" charset="0"/>
              </a:rPr>
              <a:t>wants</a:t>
            </a:r>
            <a:r>
              <a:rPr lang="en-GB" sz="2000" dirty="0">
                <a:latin typeface="+mj-lt"/>
                <a:ea typeface="Roboto" panose="02000000000000000000" pitchFamily="2" charset="0"/>
                <a:cs typeface="Roboto" panose="02000000000000000000" pitchFamily="2" charset="0"/>
              </a:rPr>
              <a:t> and </a:t>
            </a:r>
            <a:r>
              <a:rPr lang="en-GB" sz="2000" b="1" dirty="0">
                <a:latin typeface="+mj-lt"/>
                <a:ea typeface="Roboto" panose="02000000000000000000" pitchFamily="2" charset="0"/>
                <a:cs typeface="Roboto" panose="02000000000000000000" pitchFamily="2" charset="0"/>
              </a:rPr>
              <a:t>values</a:t>
            </a:r>
            <a:r>
              <a:rPr lang="en-GB" sz="2000" dirty="0">
                <a:latin typeface="+mj-lt"/>
                <a:ea typeface="Roboto" panose="02000000000000000000" pitchFamily="2" charset="0"/>
                <a:cs typeface="Roboto" panose="02000000000000000000" pitchFamily="2" charset="0"/>
              </a:rPr>
              <a:t>.</a:t>
            </a:r>
          </a:p>
          <a:p>
            <a:pPr>
              <a:lnSpc>
                <a:spcPct val="150000"/>
              </a:lnSpc>
            </a:pPr>
            <a:r>
              <a:rPr lang="en-GB" sz="2000" dirty="0">
                <a:latin typeface="+mj-lt"/>
                <a:ea typeface="Roboto" panose="02000000000000000000" pitchFamily="2" charset="0"/>
                <a:cs typeface="Roboto" panose="02000000000000000000" pitchFamily="2" charset="0"/>
              </a:rPr>
              <a:t>Your initial research should define the users for your product as the designers at Community Clothing have done. The user might also represent the product’s intended ‘</a:t>
            </a:r>
            <a:r>
              <a:rPr lang="en-GB" sz="2000" b="1" dirty="0">
                <a:latin typeface="+mj-lt"/>
                <a:ea typeface="Roboto" panose="02000000000000000000" pitchFamily="2" charset="0"/>
                <a:cs typeface="Roboto" panose="02000000000000000000" pitchFamily="2" charset="0"/>
              </a:rPr>
              <a:t>target market</a:t>
            </a:r>
            <a:r>
              <a:rPr lang="en-GB" sz="2000" dirty="0">
                <a:latin typeface="+mj-lt"/>
                <a:ea typeface="Roboto" panose="02000000000000000000" pitchFamily="2" charset="0"/>
                <a:cs typeface="Roboto" panose="02000000000000000000" pitchFamily="2" charset="0"/>
              </a:rPr>
              <a:t>’.</a:t>
            </a: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p:txBody>
      </p:sp>
      <p:pic>
        <p:nvPicPr>
          <p:cNvPr id="2" name="Picture 2">
            <a:extLst>
              <a:ext uri="{FF2B5EF4-FFF2-40B4-BE49-F238E27FC236}">
                <a16:creationId xmlns:a16="http://schemas.microsoft.com/office/drawing/2014/main" id="{F9A1D419-430D-6C1F-98BA-FD02D941F0BE}"/>
              </a:ext>
            </a:extLst>
          </p:cNvPr>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2764091" y="3496129"/>
            <a:ext cx="6115019" cy="3045828"/>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A black background with white text&#10;&#10;AI-generated content may be incorrect.">
            <a:extLst>
              <a:ext uri="{FF2B5EF4-FFF2-40B4-BE49-F238E27FC236}">
                <a16:creationId xmlns:a16="http://schemas.microsoft.com/office/drawing/2014/main" id="{9E113FE2-80DA-7233-446D-3500864D7C3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80704" y="5963093"/>
            <a:ext cx="1525077" cy="638232"/>
          </a:xfrm>
          <a:prstGeom prst="rect">
            <a:avLst/>
          </a:prstGeom>
        </p:spPr>
      </p:pic>
    </p:spTree>
    <p:extLst>
      <p:ext uri="{BB962C8B-B14F-4D97-AF65-F5344CB8AC3E}">
        <p14:creationId xmlns:p14="http://schemas.microsoft.com/office/powerpoint/2010/main" val="42131011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title="Community Clothing: Define">
            <a:hlinkClick r:id="" action="ppaction://media"/>
            <a:extLst>
              <a:ext uri="{FF2B5EF4-FFF2-40B4-BE49-F238E27FC236}">
                <a16:creationId xmlns:a16="http://schemas.microsoft.com/office/drawing/2014/main" id="{FBDDBE76-E267-6867-25FD-0DF67831CEED}"/>
              </a:ext>
            </a:extLst>
          </p:cNvPr>
          <p:cNvPicPr>
            <a:picLocks noRot="1" noChangeAspect="1"/>
          </p:cNvPicPr>
          <p:nvPr>
            <a:videoFile r:link="rId1"/>
          </p:nvPr>
        </p:nvPicPr>
        <p:blipFill>
          <a:blip r:embed="rId4"/>
          <a:stretch>
            <a:fillRect/>
          </a:stretch>
        </p:blipFill>
        <p:spPr>
          <a:xfrm>
            <a:off x="229080" y="116781"/>
            <a:ext cx="11733840" cy="6624437"/>
          </a:xfrm>
          <a:prstGeom prst="rect">
            <a:avLst/>
          </a:prstGeom>
        </p:spPr>
      </p:pic>
    </p:spTree>
    <p:extLst>
      <p:ext uri="{BB962C8B-B14F-4D97-AF65-F5344CB8AC3E}">
        <p14:creationId xmlns:p14="http://schemas.microsoft.com/office/powerpoint/2010/main" val="38286647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AD1ACD-FBF4-9EF1-C48C-0A0CB918A375}"/>
              </a:ext>
            </a:extLst>
          </p:cNvPr>
          <p:cNvSpPr>
            <a:spLocks noGrp="1"/>
          </p:cNvSpPr>
          <p:nvPr>
            <p:ph type="title"/>
          </p:nvPr>
        </p:nvSpPr>
        <p:spPr/>
        <p:txBody>
          <a:bodyPr/>
          <a:lstStyle/>
          <a:p>
            <a:r>
              <a:rPr lang="en-GB" dirty="0">
                <a:solidFill>
                  <a:srgbClr val="0A303F"/>
                </a:solidFill>
              </a:rPr>
              <a:t>Define stage</a:t>
            </a:r>
            <a:endParaRPr lang="en-GB" sz="4400" dirty="0">
              <a:solidFill>
                <a:srgbClr val="0A303F"/>
              </a:solidFill>
            </a:endParaRPr>
          </a:p>
        </p:txBody>
      </p:sp>
      <p:sp>
        <p:nvSpPr>
          <p:cNvPr id="7" name="Content Placeholder 2">
            <a:extLst>
              <a:ext uri="{FF2B5EF4-FFF2-40B4-BE49-F238E27FC236}">
                <a16:creationId xmlns:a16="http://schemas.microsoft.com/office/drawing/2014/main" id="{E5F949BF-DEB6-602F-E30E-995BC385B501}"/>
              </a:ext>
            </a:extLst>
          </p:cNvPr>
          <p:cNvSpPr txBox="1">
            <a:spLocks/>
          </p:cNvSpPr>
          <p:nvPr/>
        </p:nvSpPr>
        <p:spPr>
          <a:xfrm>
            <a:off x="576000" y="1338870"/>
            <a:ext cx="9432066" cy="1614537"/>
          </a:xfrm>
          <a:prstGeom prst="rect">
            <a:avLst/>
          </a:prstGeom>
        </p:spPr>
        <p:txBody>
          <a:bodyPr vert="horz" lIns="0" tIns="0" rIns="0" bIns="0" rtlCol="0">
            <a:normAutofit fontScale="92500" lnSpcReduction="20000"/>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n-GB" sz="2000" b="0" dirty="0">
                <a:latin typeface="+mj-lt"/>
                <a:ea typeface="Roboto" panose="02000000000000000000" pitchFamily="2" charset="0"/>
                <a:cs typeface="Roboto" panose="02000000000000000000" pitchFamily="2" charset="0"/>
              </a:rPr>
              <a:t>You now need to define your focus. This means you need to state what it is you are trying to do. You need to be precise and clearly state your brief. Who is it for, what will it do, why is it important? To help you with the define stage, use one or more of these from the supporting resource depository:</a:t>
            </a: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p:txBody>
      </p:sp>
      <p:graphicFrame>
        <p:nvGraphicFramePr>
          <p:cNvPr id="2" name="Table 18">
            <a:extLst>
              <a:ext uri="{FF2B5EF4-FFF2-40B4-BE49-F238E27FC236}">
                <a16:creationId xmlns:a16="http://schemas.microsoft.com/office/drawing/2014/main" id="{04FC5D19-1C7F-571F-5875-6DB47DAD9EC5}"/>
              </a:ext>
            </a:extLst>
          </p:cNvPr>
          <p:cNvGraphicFramePr>
            <a:graphicFrameLocks noGrp="1"/>
          </p:cNvGraphicFramePr>
          <p:nvPr>
            <p:extLst>
              <p:ext uri="{D42A27DB-BD31-4B8C-83A1-F6EECF244321}">
                <p14:modId xmlns:p14="http://schemas.microsoft.com/office/powerpoint/2010/main" val="2210101939"/>
              </p:ext>
            </p:extLst>
          </p:nvPr>
        </p:nvGraphicFramePr>
        <p:xfrm>
          <a:off x="576000" y="3172388"/>
          <a:ext cx="9432067" cy="2598950"/>
        </p:xfrm>
        <a:graphic>
          <a:graphicData uri="http://schemas.openxmlformats.org/drawingml/2006/table">
            <a:tbl>
              <a:tblPr firstRow="1" bandRow="1">
                <a:tableStyleId>{5940675A-B579-460E-94D1-54222C63F5DA}</a:tableStyleId>
              </a:tblPr>
              <a:tblGrid>
                <a:gridCol w="3193360">
                  <a:extLst>
                    <a:ext uri="{9D8B030D-6E8A-4147-A177-3AD203B41FA5}">
                      <a16:colId xmlns:a16="http://schemas.microsoft.com/office/drawing/2014/main" val="336422520"/>
                    </a:ext>
                  </a:extLst>
                </a:gridCol>
                <a:gridCol w="3220803">
                  <a:extLst>
                    <a:ext uri="{9D8B030D-6E8A-4147-A177-3AD203B41FA5}">
                      <a16:colId xmlns:a16="http://schemas.microsoft.com/office/drawing/2014/main" val="1485661640"/>
                    </a:ext>
                  </a:extLst>
                </a:gridCol>
                <a:gridCol w="3017904">
                  <a:extLst>
                    <a:ext uri="{9D8B030D-6E8A-4147-A177-3AD203B41FA5}">
                      <a16:colId xmlns:a16="http://schemas.microsoft.com/office/drawing/2014/main" val="3997481408"/>
                    </a:ext>
                  </a:extLst>
                </a:gridCol>
              </a:tblGrid>
              <a:tr h="373910">
                <a:tc>
                  <a:txBody>
                    <a:bodyPr/>
                    <a:lstStyle/>
                    <a:p>
                      <a:pPr algn="ctr"/>
                      <a:r>
                        <a:rPr lang="en-GB" sz="1600" b="1" dirty="0">
                          <a:solidFill>
                            <a:srgbClr val="16F4D0"/>
                          </a:solidFill>
                          <a:hlinkClick r:id="rId3" action="ppaction://hlinksldjump">
                            <a:extLst>
                              <a:ext uri="{A12FA001-AC4F-418D-AE19-62706E023703}">
                                <ahyp:hlinkClr xmlns:ahyp="http://schemas.microsoft.com/office/drawing/2018/hyperlinkcolor" val="tx"/>
                              </a:ext>
                            </a:extLst>
                          </a:hlinkClick>
                        </a:rPr>
                        <a:t>‘Brand DNA’</a:t>
                      </a:r>
                      <a:endParaRPr lang="en-GB" sz="1600" b="1" dirty="0">
                        <a:solidFill>
                          <a:srgbClr val="16F4D0"/>
                        </a:solidFill>
                      </a:endParaRPr>
                    </a:p>
                  </a:txBody>
                  <a:tcPr>
                    <a:solidFill>
                      <a:schemeClr val="bg1"/>
                    </a:solidFill>
                  </a:tcPr>
                </a:tc>
                <a:tc>
                  <a:txBody>
                    <a:bodyPr/>
                    <a:lstStyle/>
                    <a:p>
                      <a:pPr algn="ctr"/>
                      <a:r>
                        <a:rPr lang="en-GB" sz="1600" b="1" dirty="0">
                          <a:solidFill>
                            <a:srgbClr val="16F4D0"/>
                          </a:solidFill>
                          <a:hlinkClick r:id="rId3" action="ppaction://hlinksldjump">
                            <a:extLst>
                              <a:ext uri="{A12FA001-AC4F-418D-AE19-62706E023703}">
                                <ahyp:hlinkClr xmlns:ahyp="http://schemas.microsoft.com/office/drawing/2018/hyperlinkcolor" val="tx"/>
                              </a:ext>
                            </a:extLst>
                          </a:hlinkClick>
                        </a:rPr>
                        <a:t>‘Business sense’</a:t>
                      </a:r>
                      <a:endParaRPr lang="en-GB" sz="1600" b="1" dirty="0">
                        <a:solidFill>
                          <a:srgbClr val="16F4D0"/>
                        </a:solidFill>
                      </a:endParaRPr>
                    </a:p>
                  </a:txBody>
                  <a:tcPr>
                    <a:solidFill>
                      <a:schemeClr val="bg1"/>
                    </a:solidFill>
                  </a:tcPr>
                </a:tc>
                <a:tc>
                  <a:txBody>
                    <a:bodyPr/>
                    <a:lstStyle/>
                    <a:p>
                      <a:pPr algn="ctr"/>
                      <a:r>
                        <a:rPr lang="en-GB" sz="1600" b="1" dirty="0">
                          <a:solidFill>
                            <a:srgbClr val="16F4D0"/>
                          </a:solidFill>
                          <a:hlinkClick r:id="rId3" action="ppaction://hlinksldjump">
                            <a:extLst>
                              <a:ext uri="{A12FA001-AC4F-418D-AE19-62706E023703}">
                                <ahyp:hlinkClr xmlns:ahyp="http://schemas.microsoft.com/office/drawing/2018/hyperlinkcolor" val="tx"/>
                              </a:ext>
                            </a:extLst>
                          </a:hlinkClick>
                        </a:rPr>
                        <a:t>‘Expertise’</a:t>
                      </a:r>
                      <a:endParaRPr lang="en-GB" sz="1600" b="1" dirty="0">
                        <a:solidFill>
                          <a:srgbClr val="16F4D0"/>
                        </a:solidFill>
                      </a:endParaRPr>
                    </a:p>
                  </a:txBody>
                  <a:tcPr>
                    <a:solidFill>
                      <a:schemeClr val="bg1"/>
                    </a:solidFill>
                  </a:tcPr>
                </a:tc>
                <a:extLst>
                  <a:ext uri="{0D108BD9-81ED-4DB2-BD59-A6C34878D82A}">
                    <a16:rowId xmlns:a16="http://schemas.microsoft.com/office/drawing/2014/main" val="3391378453"/>
                  </a:ext>
                </a:extLst>
              </a:tr>
              <a:tr h="370840">
                <a:tc>
                  <a:txBody>
                    <a:bodyPr/>
                    <a:lstStyle/>
                    <a:p>
                      <a:r>
                        <a:rPr lang="en-GB" sz="1400" strike="noStrike" kern="1200" dirty="0">
                          <a:solidFill>
                            <a:schemeClr val="tx1"/>
                          </a:solidFill>
                          <a:effectLst/>
                          <a:latin typeface="+mn-lt"/>
                          <a:ea typeface="+mn-ea"/>
                          <a:cs typeface="+mn-cs"/>
                        </a:rPr>
                        <a:t>What is the style of your company? How could you describe it? You may want to design your own company, or design for an existing one. Decide on the target customer, age, and select which images are going to be used to inspire and maybe a few keywords to help explain the overall look you want.</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t>What does it cost to start a company? Imagine you are going onto Dragon’s Den, beginning a Kickstarter campaign, or going to the bank for a loan to start your trainer company. Think of all the costs involved and try to find out amounts. What would you need to sell your trainers for? Is your alternative to plastic a lot more expensive?</a:t>
                      </a:r>
                    </a:p>
                  </a:txBody>
                  <a:tcPr/>
                </a:tc>
                <a:tc>
                  <a:txBody>
                    <a:bodyPr/>
                    <a:lstStyle/>
                    <a:p>
                      <a:r>
                        <a:rPr lang="en-GB" sz="1400" dirty="0"/>
                        <a:t>What different roles are needed in a company, such as a trainer manufacturer? What qualifications and skills are needed to be good at these roles? Try and find out the different career opportunities available. When you are designing your trainers, also consider getting feedback from lots of different people.</a:t>
                      </a:r>
                    </a:p>
                  </a:txBody>
                  <a:tcPr/>
                </a:tc>
                <a:extLst>
                  <a:ext uri="{0D108BD9-81ED-4DB2-BD59-A6C34878D82A}">
                    <a16:rowId xmlns:a16="http://schemas.microsoft.com/office/drawing/2014/main" val="3966545421"/>
                  </a:ext>
                </a:extLst>
              </a:tr>
            </a:tbl>
          </a:graphicData>
        </a:graphic>
      </p:graphicFrame>
      <p:pic>
        <p:nvPicPr>
          <p:cNvPr id="5" name="Picture 4" descr="A black background with white text&#10;&#10;AI-generated content may be incorrect.">
            <a:extLst>
              <a:ext uri="{FF2B5EF4-FFF2-40B4-BE49-F238E27FC236}">
                <a16:creationId xmlns:a16="http://schemas.microsoft.com/office/drawing/2014/main" id="{3D37E93C-2849-2779-054A-E33E17B23F5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80704" y="5963093"/>
            <a:ext cx="1525077" cy="638232"/>
          </a:xfrm>
          <a:prstGeom prst="rect">
            <a:avLst/>
          </a:prstGeom>
        </p:spPr>
      </p:pic>
    </p:spTree>
    <p:extLst>
      <p:ext uri="{BB962C8B-B14F-4D97-AF65-F5344CB8AC3E}">
        <p14:creationId xmlns:p14="http://schemas.microsoft.com/office/powerpoint/2010/main" val="15186500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AD1ACD-FBF4-9EF1-C48C-0A0CB918A375}"/>
              </a:ext>
            </a:extLst>
          </p:cNvPr>
          <p:cNvSpPr>
            <a:spLocks noGrp="1"/>
          </p:cNvSpPr>
          <p:nvPr>
            <p:ph type="title"/>
          </p:nvPr>
        </p:nvSpPr>
        <p:spPr/>
        <p:txBody>
          <a:bodyPr/>
          <a:lstStyle/>
          <a:p>
            <a:r>
              <a:rPr lang="en-GB" dirty="0">
                <a:solidFill>
                  <a:srgbClr val="0A303F"/>
                </a:solidFill>
              </a:rPr>
              <a:t>Define stage</a:t>
            </a:r>
            <a:endParaRPr lang="en-GB" sz="4400" dirty="0">
              <a:solidFill>
                <a:srgbClr val="0A303F"/>
              </a:solidFill>
            </a:endParaRPr>
          </a:p>
        </p:txBody>
      </p:sp>
      <p:sp>
        <p:nvSpPr>
          <p:cNvPr id="7" name="Content Placeholder 2">
            <a:extLst>
              <a:ext uri="{FF2B5EF4-FFF2-40B4-BE49-F238E27FC236}">
                <a16:creationId xmlns:a16="http://schemas.microsoft.com/office/drawing/2014/main" id="{E5F949BF-DEB6-602F-E30E-995BC385B501}"/>
              </a:ext>
            </a:extLst>
          </p:cNvPr>
          <p:cNvSpPr txBox="1">
            <a:spLocks/>
          </p:cNvSpPr>
          <p:nvPr/>
        </p:nvSpPr>
        <p:spPr>
          <a:xfrm>
            <a:off x="576000" y="1134796"/>
            <a:ext cx="9888800" cy="4070690"/>
          </a:xfrm>
          <a:prstGeom prst="rect">
            <a:avLst/>
          </a:prstGeom>
          <a:noFill/>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2000" b="0" i="0" u="none" strike="noStrike" kern="0" cap="none" spc="0" normalizeH="0" baseline="0" noProof="0" dirty="0">
                <a:ln>
                  <a:noFill/>
                </a:ln>
                <a:solidFill>
                  <a:srgbClr val="0A303F"/>
                </a:solidFill>
                <a:effectLst/>
                <a:uLnTx/>
                <a:uFillTx/>
                <a:latin typeface="Arial" panose="020B0604020202020204"/>
                <a:sym typeface="Helvetica Neue"/>
              </a:rPr>
              <a:t>The context </a:t>
            </a:r>
            <a:r>
              <a:rPr kumimoji="0" lang="en-GB" sz="2000" b="1" i="0" u="none" strike="noStrike" kern="0" cap="none" spc="0" normalizeH="0" baseline="0" noProof="0" dirty="0">
                <a:ln>
                  <a:noFill/>
                </a:ln>
                <a:solidFill>
                  <a:srgbClr val="000000"/>
                </a:solidFill>
                <a:effectLst/>
                <a:uLnTx/>
                <a:uFillTx/>
                <a:latin typeface="Arial" panose="020B0604020202020204"/>
                <a:ea typeface="Calibri" panose="020F0502020204030204" pitchFamily="34" charset="0"/>
                <a:sym typeface="Helvetica Neue"/>
              </a:rPr>
              <a:t>‘Plastic-free trainers’</a:t>
            </a:r>
            <a:r>
              <a:rPr lang="en-GB" sz="2000" kern="0" dirty="0">
                <a:solidFill>
                  <a:srgbClr val="000000"/>
                </a:solidFill>
                <a:latin typeface="Arial" panose="020B0604020202020204"/>
                <a:ea typeface="Roboto" panose="02000000000000000000" pitchFamily="2" charset="0"/>
                <a:cs typeface="Roboto" panose="02000000000000000000" pitchFamily="2" charset="0"/>
              </a:rPr>
              <a:t> </a:t>
            </a:r>
            <a:r>
              <a:rPr kumimoji="0" lang="en-GB" sz="2000" b="0" i="0" u="none" strike="noStrike" kern="0" cap="none" spc="0" normalizeH="0" baseline="0" noProof="0" dirty="0">
                <a:ln>
                  <a:noFill/>
                </a:ln>
                <a:solidFill>
                  <a:srgbClr val="0A303F"/>
                </a:solidFill>
                <a:effectLst/>
                <a:uLnTx/>
                <a:uFillTx/>
                <a:latin typeface="Arial" panose="020B0604020202020204"/>
                <a:sym typeface="Helvetica Neue"/>
              </a:rPr>
              <a:t>provides an overview of the design opportunity, but it may be useful to create your own, more focused design briefs so you have some criteria to refer back to when investigating the context and developing your own solutions. It could be as simple as:</a:t>
            </a:r>
          </a:p>
          <a:p>
            <a:pPr marL="0" marR="0" lvl="0" indent="0" algn="l" defTabSz="430318" rtl="0" eaLnBrk="1" fontAlgn="auto" latinLnBrk="0" hangingPunct="0">
              <a:lnSpc>
                <a:spcPct val="150000"/>
              </a:lnSpc>
              <a:spcBef>
                <a:spcPts val="0"/>
              </a:spcBef>
              <a:spcAft>
                <a:spcPts val="0"/>
              </a:spcAft>
              <a:buClrTx/>
              <a:buSzTx/>
              <a:buFontTx/>
              <a:buNone/>
              <a:tabLst/>
              <a:defRPr/>
            </a:pPr>
            <a:endParaRPr kumimoji="0" lang="en-GB" sz="2000" b="0" i="0" u="none" strike="noStrike" kern="0" cap="none" spc="0" normalizeH="0" baseline="0" noProof="0" dirty="0">
              <a:ln>
                <a:noFill/>
              </a:ln>
              <a:solidFill>
                <a:srgbClr val="16F4D0"/>
              </a:solidFill>
              <a:effectLst/>
              <a:uLnTx/>
              <a:uFillTx/>
              <a:latin typeface="Arial" panose="020B0604020202020204"/>
              <a:sym typeface="Helvetica Neue"/>
            </a:endParaRPr>
          </a:p>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2000" i="1" u="none" strike="noStrike" kern="0" cap="none" spc="0" normalizeH="0" baseline="0" noProof="0" dirty="0">
                <a:ln>
                  <a:noFill/>
                </a:ln>
                <a:solidFill>
                  <a:srgbClr val="16F4D0"/>
                </a:solidFill>
                <a:effectLst/>
                <a:uLnTx/>
                <a:uFillTx/>
                <a:latin typeface="Arial" panose="020B0604020202020204"/>
                <a:sym typeface="Helvetica Neue"/>
              </a:rPr>
              <a:t>“What alternative materials can be used for the sole of a trainer?</a:t>
            </a:r>
            <a:r>
              <a:rPr kumimoji="0" lang="en-GB" sz="2000" b="0" i="1" u="none" strike="noStrike" kern="0" cap="none" spc="0" normalizeH="0" baseline="0" noProof="0" dirty="0">
                <a:ln>
                  <a:noFill/>
                </a:ln>
                <a:solidFill>
                  <a:srgbClr val="16F4D0"/>
                </a:solidFill>
                <a:effectLst/>
                <a:uLnTx/>
                <a:uFillTx/>
                <a:latin typeface="Arial" panose="020B0604020202020204"/>
                <a:sym typeface="Helvetica Neue"/>
              </a:rPr>
              <a:t>” </a:t>
            </a: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p:txBody>
      </p:sp>
      <p:sp>
        <p:nvSpPr>
          <p:cNvPr id="5" name="TextBox 4">
            <a:extLst>
              <a:ext uri="{FF2B5EF4-FFF2-40B4-BE49-F238E27FC236}">
                <a16:creationId xmlns:a16="http://schemas.microsoft.com/office/drawing/2014/main" id="{23E23C6B-8AF8-67D3-85E3-96D49FB5C05F}"/>
              </a:ext>
            </a:extLst>
          </p:cNvPr>
          <p:cNvSpPr txBox="1"/>
          <p:nvPr/>
        </p:nvSpPr>
        <p:spPr>
          <a:xfrm rot="21375870">
            <a:off x="4995341" y="4677670"/>
            <a:ext cx="4850510" cy="615553"/>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A303F"/>
                </a:solidFill>
                <a:effectLst/>
                <a:uLnTx/>
                <a:uFillTx/>
                <a:latin typeface="Ink Free" panose="03080402000500000000" pitchFamily="66" charset="0"/>
                <a:cs typeface="Arial" panose="020B0604020202020204" pitchFamily="34" charset="0"/>
                <a:sym typeface="Helvetica Neue"/>
              </a:rPr>
              <a:t>A simple statement of the design problem to be solved </a:t>
            </a:r>
            <a:r>
              <a:rPr kumimoji="0" lang="en-GB" sz="1700" b="1" i="0" u="none" strike="noStrike" kern="0" cap="none" spc="0" normalizeH="0" baseline="0" noProof="0" dirty="0">
                <a:ln>
                  <a:noFill/>
                </a:ln>
                <a:solidFill>
                  <a:srgbClr val="0A303F"/>
                </a:solidFill>
                <a:effectLst/>
                <a:uLnTx/>
                <a:uFillTx/>
                <a:latin typeface="Ink Free" panose="03080402000500000000" pitchFamily="66" charset="0"/>
                <a:cs typeface="Arial" panose="020B0604020202020204" pitchFamily="34" charset="0"/>
                <a:sym typeface="Wingdings" panose="05000000000000000000" pitchFamily="2" charset="2"/>
              </a:rPr>
              <a:t></a:t>
            </a:r>
            <a:endParaRPr kumimoji="0" lang="en-GB" sz="1700" b="1" i="0" u="none" strike="noStrike" kern="0" cap="none" spc="0" normalizeH="0" baseline="0" noProof="0" dirty="0">
              <a:ln>
                <a:noFill/>
              </a:ln>
              <a:solidFill>
                <a:srgbClr val="0A303F"/>
              </a:solidFill>
              <a:effectLst/>
              <a:uLnTx/>
              <a:uFillTx/>
              <a:latin typeface="Ink Free" panose="03080402000500000000" pitchFamily="66" charset="0"/>
              <a:cs typeface="Arial" panose="020B0604020202020204" pitchFamily="34" charset="0"/>
              <a:sym typeface="Helvetica Neue"/>
            </a:endParaRPr>
          </a:p>
        </p:txBody>
      </p:sp>
      <p:pic>
        <p:nvPicPr>
          <p:cNvPr id="8" name="Picture 7">
            <a:extLst>
              <a:ext uri="{FF2B5EF4-FFF2-40B4-BE49-F238E27FC236}">
                <a16:creationId xmlns:a16="http://schemas.microsoft.com/office/drawing/2014/main" id="{25F77D1B-5ED3-B3C8-932A-3BE11731C68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5400000">
            <a:off x="6222564" y="3776566"/>
            <a:ext cx="988838" cy="988838"/>
          </a:xfrm>
          <a:prstGeom prst="rect">
            <a:avLst/>
          </a:prstGeom>
        </p:spPr>
      </p:pic>
      <p:pic>
        <p:nvPicPr>
          <p:cNvPr id="3" name="Picture 2" descr="A black background with white text&#10;&#10;AI-generated content may be incorrect.">
            <a:extLst>
              <a:ext uri="{FF2B5EF4-FFF2-40B4-BE49-F238E27FC236}">
                <a16:creationId xmlns:a16="http://schemas.microsoft.com/office/drawing/2014/main" id="{93B28E12-E32E-6B1B-3A7D-8DCFE807EDC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80704" y="5963093"/>
            <a:ext cx="1525077" cy="638232"/>
          </a:xfrm>
          <a:prstGeom prst="rect">
            <a:avLst/>
          </a:prstGeom>
        </p:spPr>
      </p:pic>
    </p:spTree>
    <p:extLst>
      <p:ext uri="{BB962C8B-B14F-4D97-AF65-F5344CB8AC3E}">
        <p14:creationId xmlns:p14="http://schemas.microsoft.com/office/powerpoint/2010/main" val="3313437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AD1ACD-FBF4-9EF1-C48C-0A0CB918A375}"/>
              </a:ext>
            </a:extLst>
          </p:cNvPr>
          <p:cNvSpPr>
            <a:spLocks noGrp="1"/>
          </p:cNvSpPr>
          <p:nvPr>
            <p:ph type="title"/>
          </p:nvPr>
        </p:nvSpPr>
        <p:spPr/>
        <p:txBody>
          <a:bodyPr/>
          <a:lstStyle/>
          <a:p>
            <a:r>
              <a:rPr lang="en-GB" dirty="0">
                <a:solidFill>
                  <a:srgbClr val="0A303F"/>
                </a:solidFill>
              </a:rPr>
              <a:t>Define stage</a:t>
            </a:r>
            <a:endParaRPr lang="en-GB" sz="4400" dirty="0">
              <a:solidFill>
                <a:srgbClr val="0A303F"/>
              </a:solidFill>
            </a:endParaRPr>
          </a:p>
        </p:txBody>
      </p:sp>
      <p:sp>
        <p:nvSpPr>
          <p:cNvPr id="7" name="Content Placeholder 2">
            <a:extLst>
              <a:ext uri="{FF2B5EF4-FFF2-40B4-BE49-F238E27FC236}">
                <a16:creationId xmlns:a16="http://schemas.microsoft.com/office/drawing/2014/main" id="{E5F949BF-DEB6-602F-E30E-995BC385B501}"/>
              </a:ext>
            </a:extLst>
          </p:cNvPr>
          <p:cNvSpPr txBox="1">
            <a:spLocks/>
          </p:cNvSpPr>
          <p:nvPr/>
        </p:nvSpPr>
        <p:spPr>
          <a:xfrm>
            <a:off x="576000" y="1338870"/>
            <a:ext cx="9371063" cy="4070690"/>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Consider these aspects when defining and designing your product</a:t>
            </a:r>
            <a:r>
              <a:rPr kumimoji="0" lang="en-GB" sz="16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p:txBody>
      </p:sp>
      <p:grpSp>
        <p:nvGrpSpPr>
          <p:cNvPr id="6" name="Group 5">
            <a:extLst>
              <a:ext uri="{FF2B5EF4-FFF2-40B4-BE49-F238E27FC236}">
                <a16:creationId xmlns:a16="http://schemas.microsoft.com/office/drawing/2014/main" id="{FF21DCA6-2F02-D666-7A79-9B45654CC1CA}"/>
              </a:ext>
            </a:extLst>
          </p:cNvPr>
          <p:cNvGrpSpPr/>
          <p:nvPr/>
        </p:nvGrpSpPr>
        <p:grpSpPr>
          <a:xfrm>
            <a:off x="608084" y="2280758"/>
            <a:ext cx="9453872" cy="2875169"/>
            <a:chOff x="1054237" y="2286293"/>
            <a:chExt cx="9453872" cy="2875169"/>
          </a:xfrm>
        </p:grpSpPr>
        <p:sp>
          <p:nvSpPr>
            <p:cNvPr id="10" name="TextBox 9">
              <a:extLst>
                <a:ext uri="{FF2B5EF4-FFF2-40B4-BE49-F238E27FC236}">
                  <a16:creationId xmlns:a16="http://schemas.microsoft.com/office/drawing/2014/main" id="{BEB25AE2-F457-98B3-AEDD-B8BC81038A58}"/>
                </a:ext>
              </a:extLst>
            </p:cNvPr>
            <p:cNvSpPr txBox="1"/>
            <p:nvPr/>
          </p:nvSpPr>
          <p:spPr>
            <a:xfrm>
              <a:off x="1054237" y="3555029"/>
              <a:ext cx="2170444" cy="353943"/>
            </a:xfrm>
            <a:prstGeom prst="rect">
              <a:avLst/>
            </a:prstGeom>
            <a:solidFill>
              <a:schemeClr val="accent1"/>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Function</a:t>
              </a:r>
            </a:p>
          </p:txBody>
        </p:sp>
        <p:sp>
          <p:nvSpPr>
            <p:cNvPr id="11" name="TextBox 10">
              <a:extLst>
                <a:ext uri="{FF2B5EF4-FFF2-40B4-BE49-F238E27FC236}">
                  <a16:creationId xmlns:a16="http://schemas.microsoft.com/office/drawing/2014/main" id="{34F4F431-EDE2-AEE7-30E1-FB616D87A07E}"/>
                </a:ext>
              </a:extLst>
            </p:cNvPr>
            <p:cNvSpPr txBox="1"/>
            <p:nvPr/>
          </p:nvSpPr>
          <p:spPr>
            <a:xfrm>
              <a:off x="1054237" y="2286293"/>
              <a:ext cx="2170444" cy="353943"/>
            </a:xfrm>
            <a:prstGeom prst="rect">
              <a:avLst/>
            </a:prstGeom>
            <a:solidFill>
              <a:schemeClr val="accent2"/>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Purpose</a:t>
              </a:r>
            </a:p>
          </p:txBody>
        </p:sp>
        <p:sp>
          <p:nvSpPr>
            <p:cNvPr id="14" name="TextBox 13">
              <a:extLst>
                <a:ext uri="{FF2B5EF4-FFF2-40B4-BE49-F238E27FC236}">
                  <a16:creationId xmlns:a16="http://schemas.microsoft.com/office/drawing/2014/main" id="{2D224F67-22EC-50C1-3734-B3E2DFF65C12}"/>
                </a:ext>
              </a:extLst>
            </p:cNvPr>
            <p:cNvSpPr txBox="1"/>
            <p:nvPr/>
          </p:nvSpPr>
          <p:spPr>
            <a:xfrm>
              <a:off x="1054237" y="2893764"/>
              <a:ext cx="2170444" cy="353943"/>
            </a:xfrm>
            <a:prstGeom prst="rect">
              <a:avLst/>
            </a:prstGeom>
            <a:solidFill>
              <a:schemeClr val="accent3"/>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A303F"/>
                  </a:solidFill>
                  <a:effectLst/>
                  <a:uLnTx/>
                  <a:uFillTx/>
                  <a:latin typeface="Arial" panose="020B0604020202020204" pitchFamily="34" charset="0"/>
                  <a:cs typeface="Arial" panose="020B0604020202020204" pitchFamily="34" charset="0"/>
                  <a:sym typeface="Helvetica Neue"/>
                </a:rPr>
                <a:t>User</a:t>
              </a:r>
            </a:p>
          </p:txBody>
        </p:sp>
        <p:sp>
          <p:nvSpPr>
            <p:cNvPr id="15" name="TextBox 14">
              <a:extLst>
                <a:ext uri="{FF2B5EF4-FFF2-40B4-BE49-F238E27FC236}">
                  <a16:creationId xmlns:a16="http://schemas.microsoft.com/office/drawing/2014/main" id="{F36910E8-8597-4161-6412-B92CB3E6DE17}"/>
                </a:ext>
              </a:extLst>
            </p:cNvPr>
            <p:cNvSpPr txBox="1"/>
            <p:nvPr/>
          </p:nvSpPr>
          <p:spPr>
            <a:xfrm>
              <a:off x="1054237" y="4181274"/>
              <a:ext cx="2170444" cy="353943"/>
            </a:xfrm>
            <a:prstGeom prst="rect">
              <a:avLst/>
            </a:prstGeom>
            <a:solidFill>
              <a:schemeClr val="accent4"/>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Authenticity</a:t>
              </a:r>
            </a:p>
          </p:txBody>
        </p:sp>
        <p:sp>
          <p:nvSpPr>
            <p:cNvPr id="16" name="TextBox 15">
              <a:extLst>
                <a:ext uri="{FF2B5EF4-FFF2-40B4-BE49-F238E27FC236}">
                  <a16:creationId xmlns:a16="http://schemas.microsoft.com/office/drawing/2014/main" id="{6139FAD6-44B2-C8E8-4A7A-E5E1A6C37A18}"/>
                </a:ext>
              </a:extLst>
            </p:cNvPr>
            <p:cNvSpPr txBox="1"/>
            <p:nvPr/>
          </p:nvSpPr>
          <p:spPr>
            <a:xfrm>
              <a:off x="1054237" y="4807519"/>
              <a:ext cx="2170444" cy="353943"/>
            </a:xfrm>
            <a:prstGeom prst="rect">
              <a:avLst/>
            </a:prstGeom>
            <a:solidFill>
              <a:schemeClr val="accent6"/>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Innovation</a:t>
              </a:r>
            </a:p>
          </p:txBody>
        </p:sp>
        <p:sp>
          <p:nvSpPr>
            <p:cNvPr id="17" name="TextBox 16">
              <a:extLst>
                <a:ext uri="{FF2B5EF4-FFF2-40B4-BE49-F238E27FC236}">
                  <a16:creationId xmlns:a16="http://schemas.microsoft.com/office/drawing/2014/main" id="{20045309-D26A-DEC0-D143-FF754F984791}"/>
                </a:ext>
              </a:extLst>
            </p:cNvPr>
            <p:cNvSpPr txBox="1"/>
            <p:nvPr/>
          </p:nvSpPr>
          <p:spPr>
            <a:xfrm>
              <a:off x="4540102" y="2357233"/>
              <a:ext cx="5968007" cy="2627258"/>
            </a:xfrm>
            <a:prstGeom prst="rect">
              <a:avLst/>
            </a:prstGeom>
            <a:noFill/>
          </p:spPr>
          <p:txBody>
            <a:bodyPr wrap="square" rtlCol="0">
              <a:spAutoFit/>
            </a:bodyPr>
            <a:lstStyle/>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What it is intended to do</a:t>
              </a:r>
            </a:p>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Who it’s intended for</a:t>
              </a:r>
            </a:p>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How it works</a:t>
              </a:r>
            </a:p>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Is it relevant, realistic and feasible</a:t>
              </a:r>
            </a:p>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What unique features it has </a:t>
              </a:r>
            </a:p>
          </p:txBody>
        </p:sp>
        <p:cxnSp>
          <p:nvCxnSpPr>
            <p:cNvPr id="18" name="Straight Arrow Connector 17">
              <a:extLst>
                <a:ext uri="{FF2B5EF4-FFF2-40B4-BE49-F238E27FC236}">
                  <a16:creationId xmlns:a16="http://schemas.microsoft.com/office/drawing/2014/main" id="{E41E606C-8705-475D-8F4E-B152C965F1B6}"/>
                </a:ext>
              </a:extLst>
            </p:cNvPr>
            <p:cNvCxnSpPr/>
            <p:nvPr/>
          </p:nvCxnSpPr>
          <p:spPr>
            <a:xfrm flipH="1" flipV="1">
              <a:off x="3374654" y="2463265"/>
              <a:ext cx="1005960" cy="176972"/>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9E7C8363-DC4B-B50F-2FF7-85B7D9FD87AE}"/>
                </a:ext>
              </a:extLst>
            </p:cNvPr>
            <p:cNvCxnSpPr>
              <a:cxnSpLocks/>
            </p:cNvCxnSpPr>
            <p:nvPr/>
          </p:nvCxnSpPr>
          <p:spPr>
            <a:xfrm flipH="1">
              <a:off x="3384169" y="4788157"/>
              <a:ext cx="1005960" cy="196334"/>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4CD29567-2516-60E9-94D9-B73F6B82DDF4}"/>
                </a:ext>
              </a:extLst>
            </p:cNvPr>
            <p:cNvCxnSpPr>
              <a:cxnSpLocks/>
            </p:cNvCxnSpPr>
            <p:nvPr/>
          </p:nvCxnSpPr>
          <p:spPr>
            <a:xfrm flipH="1" flipV="1">
              <a:off x="3374654" y="3065605"/>
              <a:ext cx="1015475" cy="142696"/>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863D7444-1464-4CE9-D8AB-025FC43A3A4E}"/>
                </a:ext>
              </a:extLst>
            </p:cNvPr>
            <p:cNvCxnSpPr>
              <a:cxnSpLocks/>
            </p:cNvCxnSpPr>
            <p:nvPr/>
          </p:nvCxnSpPr>
          <p:spPr>
            <a:xfrm flipH="1">
              <a:off x="3352440" y="4266667"/>
              <a:ext cx="985283" cy="70630"/>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1F191DB2-706B-19C0-EA7E-0849947AFC79}"/>
                </a:ext>
              </a:extLst>
            </p:cNvPr>
            <p:cNvCxnSpPr>
              <a:cxnSpLocks/>
            </p:cNvCxnSpPr>
            <p:nvPr/>
          </p:nvCxnSpPr>
          <p:spPr>
            <a:xfrm flipH="1" flipV="1">
              <a:off x="3342017" y="3721288"/>
              <a:ext cx="1038597" cy="10713"/>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grpSp>
      <p:pic>
        <p:nvPicPr>
          <p:cNvPr id="2" name="Picture 1" descr="A black background with white text&#10;&#10;AI-generated content may be incorrect.">
            <a:extLst>
              <a:ext uri="{FF2B5EF4-FFF2-40B4-BE49-F238E27FC236}">
                <a16:creationId xmlns:a16="http://schemas.microsoft.com/office/drawing/2014/main" id="{758BEA71-1513-381C-F353-FD8EF3F976D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80704" y="5963093"/>
            <a:ext cx="1525077" cy="638232"/>
          </a:xfrm>
          <a:prstGeom prst="rect">
            <a:avLst/>
          </a:prstGeom>
        </p:spPr>
      </p:pic>
      <p:grpSp>
        <p:nvGrpSpPr>
          <p:cNvPr id="9" name="Group 8">
            <a:extLst>
              <a:ext uri="{FF2B5EF4-FFF2-40B4-BE49-F238E27FC236}">
                <a16:creationId xmlns:a16="http://schemas.microsoft.com/office/drawing/2014/main" id="{E34792EB-3CAE-41A2-3B2D-B7D0CC47773F}"/>
              </a:ext>
            </a:extLst>
          </p:cNvPr>
          <p:cNvGrpSpPr/>
          <p:nvPr/>
        </p:nvGrpSpPr>
        <p:grpSpPr>
          <a:xfrm>
            <a:off x="8799015" y="2001050"/>
            <a:ext cx="3154877" cy="3154877"/>
            <a:chOff x="8799015" y="2001050"/>
            <a:chExt cx="3154877" cy="3154877"/>
          </a:xfrm>
        </p:grpSpPr>
        <p:sp>
          <p:nvSpPr>
            <p:cNvPr id="8" name="Freeform: Shape 7">
              <a:extLst>
                <a:ext uri="{FF2B5EF4-FFF2-40B4-BE49-F238E27FC236}">
                  <a16:creationId xmlns:a16="http://schemas.microsoft.com/office/drawing/2014/main" id="{EB12546D-ECDE-41B3-E760-D3E9E401214B}"/>
                </a:ext>
              </a:extLst>
            </p:cNvPr>
            <p:cNvSpPr/>
            <p:nvPr/>
          </p:nvSpPr>
          <p:spPr>
            <a:xfrm>
              <a:off x="8849360" y="2042160"/>
              <a:ext cx="3078480" cy="3048000"/>
            </a:xfrm>
            <a:custGeom>
              <a:avLst/>
              <a:gdLst>
                <a:gd name="csX0" fmla="*/ 1168400 w 3078480"/>
                <a:gd name="csY0" fmla="*/ 731520 h 3048000"/>
                <a:gd name="csX1" fmla="*/ 1463040 w 3078480"/>
                <a:gd name="csY1" fmla="*/ 721360 h 3048000"/>
                <a:gd name="csX2" fmla="*/ 1849120 w 3078480"/>
                <a:gd name="csY2" fmla="*/ 629920 h 3048000"/>
                <a:gd name="csX3" fmla="*/ 1920240 w 3078480"/>
                <a:gd name="csY3" fmla="*/ 355600 h 3048000"/>
                <a:gd name="csX4" fmla="*/ 1930400 w 3078480"/>
                <a:gd name="csY4" fmla="*/ 71120 h 3048000"/>
                <a:gd name="csX5" fmla="*/ 2042160 w 3078480"/>
                <a:gd name="csY5" fmla="*/ 0 h 3048000"/>
                <a:gd name="csX6" fmla="*/ 2235200 w 3078480"/>
                <a:gd name="csY6" fmla="*/ 50800 h 3048000"/>
                <a:gd name="csX7" fmla="*/ 2814320 w 3078480"/>
                <a:gd name="csY7" fmla="*/ 751840 h 3048000"/>
                <a:gd name="csX8" fmla="*/ 3017520 w 3078480"/>
                <a:gd name="csY8" fmla="*/ 985520 h 3048000"/>
                <a:gd name="csX9" fmla="*/ 3078480 w 3078480"/>
                <a:gd name="csY9" fmla="*/ 1087120 h 3048000"/>
                <a:gd name="csX10" fmla="*/ 2926080 w 3078480"/>
                <a:gd name="csY10" fmla="*/ 1341120 h 3048000"/>
                <a:gd name="csX11" fmla="*/ 2743200 w 3078480"/>
                <a:gd name="csY11" fmla="*/ 1574800 h 3048000"/>
                <a:gd name="csX12" fmla="*/ 833120 w 3078480"/>
                <a:gd name="csY12" fmla="*/ 2946400 h 3048000"/>
                <a:gd name="csX13" fmla="*/ 406400 w 3078480"/>
                <a:gd name="csY13" fmla="*/ 3037840 h 3048000"/>
                <a:gd name="csX14" fmla="*/ 182880 w 3078480"/>
                <a:gd name="csY14" fmla="*/ 3048000 h 3048000"/>
                <a:gd name="csX15" fmla="*/ 0 w 3078480"/>
                <a:gd name="csY15" fmla="*/ 2773680 h 3048000"/>
                <a:gd name="csX16" fmla="*/ 10160 w 3078480"/>
                <a:gd name="csY16" fmla="*/ 2550160 h 3048000"/>
                <a:gd name="csX17" fmla="*/ 457200 w 3078480"/>
                <a:gd name="csY17" fmla="*/ 2194560 h 3048000"/>
                <a:gd name="csX18" fmla="*/ 924560 w 3078480"/>
                <a:gd name="csY18" fmla="*/ 1016000 h 3048000"/>
                <a:gd name="csX19" fmla="*/ 944880 w 3078480"/>
                <a:gd name="csY19" fmla="*/ 396240 h 3048000"/>
                <a:gd name="csX20" fmla="*/ 1158240 w 3078480"/>
                <a:gd name="csY20" fmla="*/ 386080 h 3048000"/>
                <a:gd name="csX21" fmla="*/ 1330960 w 3078480"/>
                <a:gd name="csY21" fmla="*/ 467360 h 3048000"/>
                <a:gd name="csX22" fmla="*/ 1442720 w 3078480"/>
                <a:gd name="csY22" fmla="*/ 640080 h 3048000"/>
                <a:gd name="csX23" fmla="*/ 1503680 w 3078480"/>
                <a:gd name="csY23" fmla="*/ 741680 h 3048000"/>
                <a:gd name="csX24" fmla="*/ 1706880 w 3078480"/>
                <a:gd name="csY24" fmla="*/ 680720 h 304800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Lst>
              <a:rect l="l" t="t" r="r" b="b"/>
              <a:pathLst>
                <a:path w="3078480" h="3048000">
                  <a:moveTo>
                    <a:pt x="1168400" y="731520"/>
                  </a:moveTo>
                  <a:lnTo>
                    <a:pt x="1463040" y="721360"/>
                  </a:lnTo>
                  <a:lnTo>
                    <a:pt x="1849120" y="629920"/>
                  </a:lnTo>
                  <a:lnTo>
                    <a:pt x="1920240" y="355600"/>
                  </a:lnTo>
                  <a:lnTo>
                    <a:pt x="1930400" y="71120"/>
                  </a:lnTo>
                  <a:lnTo>
                    <a:pt x="2042160" y="0"/>
                  </a:lnTo>
                  <a:lnTo>
                    <a:pt x="2235200" y="50800"/>
                  </a:lnTo>
                  <a:lnTo>
                    <a:pt x="2814320" y="751840"/>
                  </a:lnTo>
                  <a:lnTo>
                    <a:pt x="3017520" y="985520"/>
                  </a:lnTo>
                  <a:lnTo>
                    <a:pt x="3078480" y="1087120"/>
                  </a:lnTo>
                  <a:lnTo>
                    <a:pt x="2926080" y="1341120"/>
                  </a:lnTo>
                  <a:lnTo>
                    <a:pt x="2743200" y="1574800"/>
                  </a:lnTo>
                  <a:lnTo>
                    <a:pt x="833120" y="2946400"/>
                  </a:lnTo>
                  <a:lnTo>
                    <a:pt x="406400" y="3037840"/>
                  </a:lnTo>
                  <a:lnTo>
                    <a:pt x="182880" y="3048000"/>
                  </a:lnTo>
                  <a:lnTo>
                    <a:pt x="0" y="2773680"/>
                  </a:lnTo>
                  <a:lnTo>
                    <a:pt x="10160" y="2550160"/>
                  </a:lnTo>
                  <a:lnTo>
                    <a:pt x="457200" y="2194560"/>
                  </a:lnTo>
                  <a:lnTo>
                    <a:pt x="924560" y="1016000"/>
                  </a:lnTo>
                  <a:lnTo>
                    <a:pt x="944880" y="396240"/>
                  </a:lnTo>
                  <a:lnTo>
                    <a:pt x="1158240" y="386080"/>
                  </a:lnTo>
                  <a:lnTo>
                    <a:pt x="1330960" y="467360"/>
                  </a:lnTo>
                  <a:lnTo>
                    <a:pt x="1442720" y="640080"/>
                  </a:lnTo>
                  <a:lnTo>
                    <a:pt x="1503680" y="741680"/>
                  </a:lnTo>
                  <a:lnTo>
                    <a:pt x="1706880" y="680720"/>
                  </a:lnTo>
                </a:path>
              </a:pathLst>
            </a:cu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a:extLst>
                <a:ext uri="{FF2B5EF4-FFF2-40B4-BE49-F238E27FC236}">
                  <a16:creationId xmlns:a16="http://schemas.microsoft.com/office/drawing/2014/main" id="{5E3F660A-A7FB-A601-4D22-5A7F392DBF4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799015" y="2001050"/>
              <a:ext cx="3154877" cy="3154877"/>
            </a:xfrm>
            <a:prstGeom prst="rect">
              <a:avLst/>
            </a:prstGeom>
          </p:spPr>
        </p:pic>
      </p:grpSp>
    </p:spTree>
    <p:extLst>
      <p:ext uri="{BB962C8B-B14F-4D97-AF65-F5344CB8AC3E}">
        <p14:creationId xmlns:p14="http://schemas.microsoft.com/office/powerpoint/2010/main" val="1617726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AD1ACD-FBF4-9EF1-C48C-0A0CB918A375}"/>
              </a:ext>
            </a:extLst>
          </p:cNvPr>
          <p:cNvSpPr>
            <a:spLocks noGrp="1"/>
          </p:cNvSpPr>
          <p:nvPr>
            <p:ph type="title"/>
          </p:nvPr>
        </p:nvSpPr>
        <p:spPr/>
        <p:txBody>
          <a:bodyPr/>
          <a:lstStyle/>
          <a:p>
            <a:r>
              <a:rPr lang="en-GB" dirty="0">
                <a:solidFill>
                  <a:srgbClr val="0A303F"/>
                </a:solidFill>
              </a:rPr>
              <a:t>Specification</a:t>
            </a:r>
            <a:endParaRPr lang="en-GB" sz="4400" dirty="0">
              <a:solidFill>
                <a:srgbClr val="0A303F"/>
              </a:solidFill>
            </a:endParaRPr>
          </a:p>
        </p:txBody>
      </p:sp>
      <p:sp>
        <p:nvSpPr>
          <p:cNvPr id="3" name="TextBox 2">
            <a:extLst>
              <a:ext uri="{FF2B5EF4-FFF2-40B4-BE49-F238E27FC236}">
                <a16:creationId xmlns:a16="http://schemas.microsoft.com/office/drawing/2014/main" id="{A8044DD2-556D-ABD1-25BD-DA3DF9E2C663}"/>
              </a:ext>
            </a:extLst>
          </p:cNvPr>
          <p:cNvSpPr txBox="1"/>
          <p:nvPr/>
        </p:nvSpPr>
        <p:spPr>
          <a:xfrm>
            <a:off x="576000" y="1243359"/>
            <a:ext cx="9482400" cy="4611519"/>
          </a:xfrm>
          <a:prstGeom prst="rect">
            <a:avLst/>
          </a:prstGeom>
          <a:noFill/>
        </p:spPr>
        <p:txBody>
          <a:bodyPr wrap="square">
            <a:spAutoFit/>
          </a:bodyPr>
          <a:lstStyle/>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2000" b="0" i="0" u="none" strike="noStrike" kern="0" cap="none" spc="0" normalizeH="0" baseline="0" noProof="0" dirty="0">
                <a:ln>
                  <a:noFill/>
                </a:ln>
                <a:solidFill>
                  <a:srgbClr val="0A303F"/>
                </a:solidFill>
                <a:effectLst/>
                <a:uLnTx/>
                <a:uFillTx/>
                <a:latin typeface="Arial" panose="020B0604020202020204"/>
                <a:sym typeface="Helvetica Neue"/>
              </a:rPr>
              <a:t>A </a:t>
            </a:r>
            <a:r>
              <a:rPr kumimoji="0" lang="en-GB" sz="2000" i="0" u="none" strike="noStrike" kern="0" cap="none" spc="0" normalizeH="0" baseline="0" noProof="0" dirty="0">
                <a:ln>
                  <a:noFill/>
                </a:ln>
                <a:solidFill>
                  <a:srgbClr val="0A303F"/>
                </a:solidFill>
                <a:effectLst/>
                <a:uLnTx/>
                <a:uFillTx/>
                <a:latin typeface="Arial" panose="020B0604020202020204"/>
                <a:sym typeface="Helvetica Neue"/>
              </a:rPr>
              <a:t>Product Design Specification (PDS) </a:t>
            </a:r>
            <a:r>
              <a:rPr kumimoji="0" lang="en-GB" sz="2000" b="0" i="0" u="none" strike="noStrike" kern="0" cap="none" spc="0" normalizeH="0" baseline="0" noProof="0" dirty="0">
                <a:ln>
                  <a:noFill/>
                </a:ln>
                <a:solidFill>
                  <a:srgbClr val="0A303F"/>
                </a:solidFill>
                <a:effectLst/>
                <a:uLnTx/>
                <a:uFillTx/>
                <a:latin typeface="Arial" panose="020B0604020202020204"/>
                <a:sym typeface="Helvetica Neue"/>
              </a:rPr>
              <a:t>provides more detailed </a:t>
            </a:r>
            <a:r>
              <a:rPr lang="en-GB" sz="2000" b="0" dirty="0">
                <a:solidFill>
                  <a:srgbClr val="0A303F"/>
                </a:solidFill>
                <a:latin typeface="Arial" panose="020B0604020202020204"/>
              </a:rPr>
              <a:t>criteria for the intended outcomes to ensure it meets the needs of the customer or the market.</a:t>
            </a:r>
          </a:p>
          <a:p>
            <a:pPr algn="l">
              <a:lnSpc>
                <a:spcPct val="150000"/>
              </a:lnSpc>
              <a:defRPr/>
            </a:pPr>
            <a:r>
              <a:rPr lang="en-GB" sz="2000" b="0" dirty="0">
                <a:solidFill>
                  <a:srgbClr val="0A303F"/>
                </a:solidFill>
                <a:latin typeface="Arial" panose="020B0604020202020204"/>
              </a:rPr>
              <a:t>While the design brief is a starting point, the </a:t>
            </a:r>
            <a:r>
              <a:rPr lang="en-GB" sz="2000" dirty="0">
                <a:solidFill>
                  <a:srgbClr val="0A303F"/>
                </a:solidFill>
                <a:latin typeface="Arial" panose="020B0604020202020204"/>
              </a:rPr>
              <a:t>PDS</a:t>
            </a:r>
            <a:r>
              <a:rPr lang="en-GB" sz="2000" b="0" dirty="0">
                <a:solidFill>
                  <a:srgbClr val="0A303F"/>
                </a:solidFill>
                <a:latin typeface="Arial" panose="020B0604020202020204"/>
              </a:rPr>
              <a:t> can be very specific in terms of size, materials, production, packaging, cost etc. </a:t>
            </a:r>
            <a:r>
              <a:rPr lang="en-GB" sz="2000" b="0" dirty="0">
                <a:latin typeface="+mj-lt"/>
                <a:ea typeface="Roboto" panose="02000000000000000000" pitchFamily="2" charset="0"/>
                <a:cs typeface="Roboto" panose="02000000000000000000" pitchFamily="2" charset="0"/>
              </a:rPr>
              <a:t>The production of a detailed </a:t>
            </a:r>
            <a:r>
              <a:rPr lang="en-GB" sz="2000" dirty="0">
                <a:latin typeface="+mj-lt"/>
                <a:ea typeface="Roboto" panose="02000000000000000000" pitchFamily="2" charset="0"/>
                <a:cs typeface="Roboto" panose="02000000000000000000" pitchFamily="2" charset="0"/>
              </a:rPr>
              <a:t>PDS</a:t>
            </a:r>
            <a:r>
              <a:rPr lang="en-GB" sz="2000" b="0" dirty="0">
                <a:latin typeface="+mj-lt"/>
                <a:ea typeface="Roboto" panose="02000000000000000000" pitchFamily="2" charset="0"/>
                <a:cs typeface="Roboto" panose="02000000000000000000" pitchFamily="2" charset="0"/>
              </a:rPr>
              <a:t> is a requirement at GCSE so it is a good idea to incorporate them into your KS3 design work.</a:t>
            </a:r>
          </a:p>
          <a:p>
            <a:pPr algn="l">
              <a:lnSpc>
                <a:spcPct val="150000"/>
              </a:lnSpc>
              <a:defRPr/>
            </a:pPr>
            <a:r>
              <a:rPr lang="en-GB" sz="2000" b="0" dirty="0">
                <a:solidFill>
                  <a:srgbClr val="0A303F"/>
                </a:solidFill>
                <a:latin typeface="Arial" panose="020B0604020202020204"/>
              </a:rPr>
              <a:t>A common list of criteria might include: aesthetics, cost, dimensions, function, human factors, social, moral and environmental concerns, manufacture, materials, safety, target market etc. </a:t>
            </a:r>
          </a:p>
          <a:p>
            <a:pPr marL="0" marR="0" lvl="0" indent="0" algn="l" defTabSz="430318" rtl="0" eaLnBrk="1" fontAlgn="auto" latinLnBrk="0" hangingPunct="0">
              <a:lnSpc>
                <a:spcPct val="15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A303F"/>
              </a:solidFill>
              <a:effectLst/>
              <a:uLnTx/>
              <a:uFillTx/>
              <a:latin typeface="Arial" panose="020B0604020202020204"/>
              <a:sym typeface="Helvetica Neue"/>
            </a:endParaRPr>
          </a:p>
        </p:txBody>
      </p:sp>
      <p:pic>
        <p:nvPicPr>
          <p:cNvPr id="5" name="Picture 4" descr="A black background with white text&#10;&#10;AI-generated content may be incorrect.">
            <a:extLst>
              <a:ext uri="{FF2B5EF4-FFF2-40B4-BE49-F238E27FC236}">
                <a16:creationId xmlns:a16="http://schemas.microsoft.com/office/drawing/2014/main" id="{5AC707EF-AF2E-EE02-2DB2-54E7DD0E41D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80704" y="5963093"/>
            <a:ext cx="1525077" cy="638232"/>
          </a:xfrm>
          <a:prstGeom prst="rect">
            <a:avLst/>
          </a:prstGeom>
        </p:spPr>
      </p:pic>
    </p:spTree>
    <p:extLst>
      <p:ext uri="{BB962C8B-B14F-4D97-AF65-F5344CB8AC3E}">
        <p14:creationId xmlns:p14="http://schemas.microsoft.com/office/powerpoint/2010/main" val="5548365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title="Community Clothing: Ideate">
            <a:hlinkClick r:id="" action="ppaction://media"/>
            <a:extLst>
              <a:ext uri="{FF2B5EF4-FFF2-40B4-BE49-F238E27FC236}">
                <a16:creationId xmlns:a16="http://schemas.microsoft.com/office/drawing/2014/main" id="{D741079F-D1A4-C426-AFBC-BFD88F6BD73A}"/>
              </a:ext>
            </a:extLst>
          </p:cNvPr>
          <p:cNvPicPr>
            <a:picLocks noRot="1" noChangeAspect="1"/>
          </p:cNvPicPr>
          <p:nvPr>
            <a:videoFile r:link="rId1"/>
          </p:nvPr>
        </p:nvPicPr>
        <p:blipFill>
          <a:blip r:embed="rId3"/>
          <a:stretch>
            <a:fillRect/>
          </a:stretch>
        </p:blipFill>
        <p:spPr>
          <a:xfrm>
            <a:off x="186549" y="92771"/>
            <a:ext cx="11818901" cy="6672458"/>
          </a:xfrm>
          <a:prstGeom prst="rect">
            <a:avLst/>
          </a:prstGeom>
        </p:spPr>
      </p:pic>
    </p:spTree>
    <p:extLst>
      <p:ext uri="{BB962C8B-B14F-4D97-AF65-F5344CB8AC3E}">
        <p14:creationId xmlns:p14="http://schemas.microsoft.com/office/powerpoint/2010/main" val="2059523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288C4C3-D5CC-1C65-1715-47DCDE9080BF}"/>
              </a:ext>
            </a:extLst>
          </p:cNvPr>
          <p:cNvSpPr>
            <a:spLocks noGrp="1"/>
          </p:cNvSpPr>
          <p:nvPr>
            <p:ph type="title"/>
          </p:nvPr>
        </p:nvSpPr>
        <p:spPr/>
        <p:txBody>
          <a:bodyPr/>
          <a:lstStyle/>
          <a:p>
            <a:r>
              <a:rPr lang="en-GB" dirty="0">
                <a:solidFill>
                  <a:schemeClr val="tx1"/>
                </a:solidFill>
              </a:rPr>
              <a:t>I</a:t>
            </a:r>
            <a:r>
              <a:rPr lang="en-GB" sz="4400" dirty="0">
                <a:solidFill>
                  <a:schemeClr val="tx1"/>
                </a:solidFill>
              </a:rPr>
              <a:t>deate stage</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1" y="1045417"/>
            <a:ext cx="9390960" cy="2165350"/>
          </a:xfrm>
        </p:spPr>
        <p:txBody>
          <a:bodyPr>
            <a:normAutofit/>
          </a:bodyPr>
          <a:lstStyle/>
          <a:p>
            <a:pPr>
              <a:lnSpc>
                <a:spcPct val="150000"/>
              </a:lnSpc>
            </a:pPr>
            <a:r>
              <a:rPr lang="en-GB" sz="1600" dirty="0">
                <a:solidFill>
                  <a:schemeClr val="tx1"/>
                </a:solidFill>
                <a:latin typeface="+mj-lt"/>
              </a:rPr>
              <a:t>Now is the time to think of lots of ideas again! You are trying to consider lots of different possibilities for your product. These don’t need to be detailed and accurate at this stage. Try some of these ideas:</a:t>
            </a:r>
            <a:endParaRPr lang="en-GB" sz="1600" dirty="0">
              <a:solidFill>
                <a:schemeClr val="tx1"/>
              </a:solidFill>
              <a:latin typeface="+mj-lt"/>
              <a:ea typeface="Roboto" panose="02000000000000000000" pitchFamily="2" charset="0"/>
              <a:cs typeface="Roboto" panose="02000000000000000000" pitchFamily="2" charset="0"/>
            </a:endParaRPr>
          </a:p>
          <a:p>
            <a:pPr marL="342900" indent="-342900">
              <a:lnSpc>
                <a:spcPct val="150000"/>
              </a:lnSpc>
              <a:buFont typeface="Arial" panose="020B0604020202020204" pitchFamily="34" charset="0"/>
              <a:buChar char="•"/>
            </a:pPr>
            <a:endParaRPr lang="en-GB" sz="2000" dirty="0">
              <a:solidFill>
                <a:schemeClr val="tx1"/>
              </a:solidFill>
              <a:latin typeface="+mj-lt"/>
              <a:ea typeface="Roboto" panose="02000000000000000000" pitchFamily="2" charset="0"/>
              <a:cs typeface="Roboto" panose="02000000000000000000" pitchFamily="2" charset="0"/>
            </a:endParaRPr>
          </a:p>
          <a:p>
            <a:pPr marL="342900" indent="-342900">
              <a:lnSpc>
                <a:spcPct val="150000"/>
              </a:lnSpc>
              <a:buFont typeface="Arial" panose="020B0604020202020204" pitchFamily="34" charset="0"/>
              <a:buChar char="•"/>
            </a:pPr>
            <a:endParaRPr lang="en-GB" sz="2000" dirty="0">
              <a:solidFill>
                <a:schemeClr val="bg1"/>
              </a:solidFill>
              <a:latin typeface="+mj-lt"/>
              <a:ea typeface="Roboto" panose="02000000000000000000" pitchFamily="2" charset="0"/>
              <a:cs typeface="Roboto" panose="02000000000000000000" pitchFamily="2" charset="0"/>
            </a:endParaRPr>
          </a:p>
          <a:p>
            <a:pPr>
              <a:lnSpc>
                <a:spcPct val="150000"/>
              </a:lnSpc>
            </a:pPr>
            <a:endParaRPr lang="en-GB" sz="2000" dirty="0">
              <a:solidFill>
                <a:schemeClr val="bg1"/>
              </a:solidFill>
              <a:latin typeface="+mj-lt"/>
              <a:ea typeface="Roboto" panose="02000000000000000000" pitchFamily="2" charset="0"/>
              <a:cs typeface="Roboto" panose="02000000000000000000" pitchFamily="2" charset="0"/>
            </a:endParaRPr>
          </a:p>
        </p:txBody>
      </p:sp>
      <p:graphicFrame>
        <p:nvGraphicFramePr>
          <p:cNvPr id="4" name="Table 18">
            <a:extLst>
              <a:ext uri="{FF2B5EF4-FFF2-40B4-BE49-F238E27FC236}">
                <a16:creationId xmlns:a16="http://schemas.microsoft.com/office/drawing/2014/main" id="{D27CAA5A-14A0-8BEC-DD36-0DC54105F0F1}"/>
              </a:ext>
            </a:extLst>
          </p:cNvPr>
          <p:cNvGraphicFramePr>
            <a:graphicFrameLocks noGrp="1"/>
          </p:cNvGraphicFramePr>
          <p:nvPr>
            <p:extLst>
              <p:ext uri="{D42A27DB-BD31-4B8C-83A1-F6EECF244321}">
                <p14:modId xmlns:p14="http://schemas.microsoft.com/office/powerpoint/2010/main" val="527491081"/>
              </p:ext>
            </p:extLst>
          </p:nvPr>
        </p:nvGraphicFramePr>
        <p:xfrm>
          <a:off x="576000" y="2128092"/>
          <a:ext cx="9390960" cy="3449456"/>
        </p:xfrm>
        <a:graphic>
          <a:graphicData uri="http://schemas.openxmlformats.org/drawingml/2006/table">
            <a:tbl>
              <a:tblPr firstRow="1" bandRow="1">
                <a:tableStyleId>{5940675A-B579-460E-94D1-54222C63F5DA}</a:tableStyleId>
              </a:tblPr>
              <a:tblGrid>
                <a:gridCol w="4483680">
                  <a:extLst>
                    <a:ext uri="{9D8B030D-6E8A-4147-A177-3AD203B41FA5}">
                      <a16:colId xmlns:a16="http://schemas.microsoft.com/office/drawing/2014/main" val="1485661640"/>
                    </a:ext>
                  </a:extLst>
                </a:gridCol>
                <a:gridCol w="4907280">
                  <a:extLst>
                    <a:ext uri="{9D8B030D-6E8A-4147-A177-3AD203B41FA5}">
                      <a16:colId xmlns:a16="http://schemas.microsoft.com/office/drawing/2014/main" val="3804150009"/>
                    </a:ext>
                  </a:extLst>
                </a:gridCol>
              </a:tblGrid>
              <a:tr h="370976">
                <a:tc>
                  <a:txBody>
                    <a:bodyPr/>
                    <a:lstStyle/>
                    <a:p>
                      <a:pPr algn="ctr"/>
                      <a:r>
                        <a:rPr lang="en-GB" sz="1600" b="1" dirty="0">
                          <a:solidFill>
                            <a:srgbClr val="F60493"/>
                          </a:solidFill>
                          <a:hlinkClick r:id="rId2" action="ppaction://hlinksldjump">
                            <a:extLst>
                              <a:ext uri="{A12FA001-AC4F-418D-AE19-62706E023703}">
                                <ahyp:hlinkClr xmlns:ahyp="http://schemas.microsoft.com/office/drawing/2018/hyperlinkcolor" val="tx"/>
                              </a:ext>
                            </a:extLst>
                          </a:hlinkClick>
                        </a:rPr>
                        <a:t>‘Evaluate classic silhouettes’</a:t>
                      </a:r>
                      <a:endParaRPr lang="en-GB" sz="1600" b="1" dirty="0">
                        <a:solidFill>
                          <a:srgbClr val="F60493"/>
                        </a:solidFill>
                      </a:endParaRP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b="1" dirty="0">
                          <a:solidFill>
                            <a:srgbClr val="F60493"/>
                          </a:solidFill>
                          <a:hlinkClick r:id="rId2" action="ppaction://hlinksldjump">
                            <a:extLst>
                              <a:ext uri="{A12FA001-AC4F-418D-AE19-62706E023703}">
                                <ahyp:hlinkClr xmlns:ahyp="http://schemas.microsoft.com/office/drawing/2018/hyperlinkcolor" val="tx"/>
                              </a:ext>
                            </a:extLst>
                          </a:hlinkClick>
                        </a:rPr>
                        <a:t>‘Shorthand communication’</a:t>
                      </a:r>
                      <a:endParaRPr lang="en-GB" sz="1600" b="1" dirty="0">
                        <a:solidFill>
                          <a:srgbClr val="F60493"/>
                        </a:solidFill>
                      </a:endParaRPr>
                    </a:p>
                  </a:txBody>
                  <a:tcPr>
                    <a:solidFill>
                      <a:schemeClr val="bg1"/>
                    </a:solidFill>
                  </a:tcPr>
                </a:tc>
                <a:extLst>
                  <a:ext uri="{0D108BD9-81ED-4DB2-BD59-A6C34878D82A}">
                    <a16:rowId xmlns:a16="http://schemas.microsoft.com/office/drawing/2014/main" val="3391378453"/>
                  </a:ext>
                </a:extLst>
              </a:tr>
              <a:tr h="1258820">
                <a:tc>
                  <a:txBody>
                    <a:bodyPr/>
                    <a:lstStyle/>
                    <a:p>
                      <a:r>
                        <a:rPr lang="en-GB" sz="1400" dirty="0"/>
                        <a:t>Using an existing design for a trainer, can you adapt it to make it better? This may be redesigning the style, colour or material choice. Draw or use a computer and add comments explaining your thoughts. This may also include any concerns you have or existing questions you need answered.</a:t>
                      </a:r>
                    </a:p>
                  </a:txBody>
                  <a:tcPr/>
                </a:tc>
                <a:tc>
                  <a:txBody>
                    <a:bodyPr/>
                    <a:lstStyle/>
                    <a:p>
                      <a:r>
                        <a:rPr lang="en-GB" sz="1400" dirty="0"/>
                        <a:t>Designs don’t always need to look perfect. Quick sketches in pen or pencil can help you think of ideas, quickly. Consider setting a timer and seeing how many you can produce. You may also want to use an image of a foot/shoe as an underlay to trace over the top of, to make your pictures the correct shape/size.</a:t>
                      </a:r>
                    </a:p>
                  </a:txBody>
                  <a:tcPr/>
                </a:tc>
                <a:extLst>
                  <a:ext uri="{0D108BD9-81ED-4DB2-BD59-A6C34878D82A}">
                    <a16:rowId xmlns:a16="http://schemas.microsoft.com/office/drawing/2014/main" val="3966545421"/>
                  </a:ext>
                </a:extLst>
              </a:tr>
              <a:tr h="265121">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b="1" dirty="0">
                          <a:solidFill>
                            <a:srgbClr val="F60493"/>
                          </a:solidFill>
                          <a:hlinkClick r:id="rId3" action="ppaction://hlinksldjump">
                            <a:extLst>
                              <a:ext uri="{A12FA001-AC4F-418D-AE19-62706E023703}">
                                <ahyp:hlinkClr xmlns:ahyp="http://schemas.microsoft.com/office/drawing/2018/hyperlinkcolor" val="tx"/>
                              </a:ext>
                            </a:extLst>
                          </a:hlinkClick>
                        </a:rPr>
                        <a:t>‘Locked-in’</a:t>
                      </a:r>
                      <a:endParaRPr lang="en-GB" sz="1600" b="1" dirty="0">
                        <a:solidFill>
                          <a:srgbClr val="F60493"/>
                        </a:solidFill>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b="1" dirty="0">
                          <a:solidFill>
                            <a:srgbClr val="F60493"/>
                          </a:solidFill>
                          <a:hlinkClick r:id="rId3" action="ppaction://hlinksldjump">
                            <a:extLst>
                              <a:ext uri="{A12FA001-AC4F-418D-AE19-62706E023703}">
                                <ahyp:hlinkClr xmlns:ahyp="http://schemas.microsoft.com/office/drawing/2018/hyperlinkcolor" val="tx"/>
                              </a:ext>
                            </a:extLst>
                          </a:hlinkClick>
                        </a:rPr>
                        <a:t>‘Tech pack’</a:t>
                      </a:r>
                      <a:endParaRPr lang="en-GB" sz="1600" b="1" dirty="0">
                        <a:solidFill>
                          <a:srgbClr val="F60493"/>
                        </a:solidFill>
                      </a:endParaRPr>
                    </a:p>
                  </a:txBody>
                  <a:tcPr/>
                </a:tc>
                <a:extLst>
                  <a:ext uri="{0D108BD9-81ED-4DB2-BD59-A6C34878D82A}">
                    <a16:rowId xmlns:a16="http://schemas.microsoft.com/office/drawing/2014/main" val="97809071"/>
                  </a:ext>
                </a:extLst>
              </a:tr>
              <a:tr h="1258820">
                <a:tc>
                  <a:txBody>
                    <a:bodyPr/>
                    <a:lstStyle/>
                    <a:p>
                      <a:r>
                        <a:rPr lang="en-GB" sz="1400" dirty="0"/>
                        <a:t>When you have designed and tested your ideas, you need to decide and ‘lock in’ what you will settle on.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400" strike="noStrike" kern="1200" dirty="0">
                          <a:solidFill>
                            <a:schemeClr val="tx1"/>
                          </a:solidFill>
                          <a:effectLst/>
                          <a:latin typeface="+mn-lt"/>
                          <a:ea typeface="+mn-ea"/>
                          <a:cs typeface="+mn-cs"/>
                        </a:rPr>
                        <a:t>Produce a simple CAD drawing (or flat 2D pencil/marker drawing). You may still want to use this time to settle on colours. There are sites available that can help with colours that complement each other.</a:t>
                      </a:r>
                      <a:endParaRPr lang="en-GB"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strike="noStrike" kern="1200" dirty="0">
                          <a:solidFill>
                            <a:schemeClr val="tx1"/>
                          </a:solidFill>
                          <a:effectLst/>
                          <a:latin typeface="+mn-lt"/>
                          <a:ea typeface="+mn-ea"/>
                          <a:cs typeface="+mn-cs"/>
                        </a:rPr>
                        <a:t>Create a final drawing with all the materials needed (stating any technical details), zoomed-in parts that show any small details, and any methods you can think of that will help other people make your design exactly as you intended, the same outcome each time.</a:t>
                      </a:r>
                    </a:p>
                    <a:p>
                      <a:endParaRPr lang="en-GB" sz="1400" dirty="0"/>
                    </a:p>
                  </a:txBody>
                  <a:tcPr/>
                </a:tc>
                <a:extLst>
                  <a:ext uri="{0D108BD9-81ED-4DB2-BD59-A6C34878D82A}">
                    <a16:rowId xmlns:a16="http://schemas.microsoft.com/office/drawing/2014/main" val="3461786508"/>
                  </a:ext>
                </a:extLst>
              </a:tr>
            </a:tbl>
          </a:graphicData>
        </a:graphic>
      </p:graphicFrame>
      <p:pic>
        <p:nvPicPr>
          <p:cNvPr id="3" name="Picture 2" descr="A black background with white text&#10;&#10;AI-generated content may be incorrect.">
            <a:extLst>
              <a:ext uri="{FF2B5EF4-FFF2-40B4-BE49-F238E27FC236}">
                <a16:creationId xmlns:a16="http://schemas.microsoft.com/office/drawing/2014/main" id="{0BDE5887-161F-1B1E-4B4F-D3AAC4839E0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80704" y="5963093"/>
            <a:ext cx="1525077" cy="638232"/>
          </a:xfrm>
          <a:prstGeom prst="rect">
            <a:avLst/>
          </a:prstGeom>
        </p:spPr>
      </p:pic>
    </p:spTree>
    <p:extLst>
      <p:ext uri="{BB962C8B-B14F-4D97-AF65-F5344CB8AC3E}">
        <p14:creationId xmlns:p14="http://schemas.microsoft.com/office/powerpoint/2010/main" val="2362358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288C4C3-D5CC-1C65-1715-47DCDE9080BF}"/>
              </a:ext>
            </a:extLst>
          </p:cNvPr>
          <p:cNvSpPr>
            <a:spLocks noGrp="1"/>
          </p:cNvSpPr>
          <p:nvPr>
            <p:ph type="title"/>
          </p:nvPr>
        </p:nvSpPr>
        <p:spPr/>
        <p:txBody>
          <a:bodyPr/>
          <a:lstStyle/>
          <a:p>
            <a:r>
              <a:rPr lang="en-GB">
                <a:solidFill>
                  <a:schemeClr val="tx1"/>
                </a:solidFill>
              </a:rPr>
              <a:t>I</a:t>
            </a:r>
            <a:r>
              <a:rPr lang="en-GB" sz="4400">
                <a:solidFill>
                  <a:schemeClr val="tx1"/>
                </a:solidFill>
              </a:rPr>
              <a:t>deate stage</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0" y="923492"/>
            <a:ext cx="9655175" cy="5117976"/>
          </a:xfrm>
        </p:spPr>
        <p:txBody>
          <a:bodyPr>
            <a:noAutofit/>
          </a:bodyPr>
          <a:lstStyle/>
          <a:p>
            <a:pPr>
              <a:lnSpc>
                <a:spcPct val="150000"/>
              </a:lnSpc>
            </a:pPr>
            <a:r>
              <a:rPr lang="en-GB" dirty="0">
                <a:highlight>
                  <a:srgbClr val="FFFFFF"/>
                </a:highlight>
              </a:rPr>
              <a:t>Ideation is the most exciting stage of the design process as we create and develop concepts towards a prototype. Try some of these in this context:</a:t>
            </a:r>
          </a:p>
          <a:p>
            <a:pPr marL="342900" indent="-342900">
              <a:lnSpc>
                <a:spcPct val="150000"/>
              </a:lnSpc>
              <a:buFont typeface="Arial" panose="020B0604020202020204" pitchFamily="34" charset="0"/>
              <a:buChar char="•"/>
            </a:pPr>
            <a:r>
              <a:rPr lang="en-GB" b="1" dirty="0">
                <a:highlight>
                  <a:srgbClr val="FFFFFF"/>
                </a:highlight>
                <a:ea typeface="Roboto" panose="02000000000000000000" pitchFamily="2" charset="0"/>
                <a:cs typeface="Roboto" panose="02000000000000000000" pitchFamily="2" charset="0"/>
              </a:rPr>
              <a:t>Quick sketches</a:t>
            </a:r>
            <a:r>
              <a:rPr lang="en-GB" dirty="0">
                <a:highlight>
                  <a:srgbClr val="FFFFFF"/>
                </a:highlight>
                <a:ea typeface="Roboto" panose="02000000000000000000" pitchFamily="2" charset="0"/>
                <a:cs typeface="Roboto" panose="02000000000000000000" pitchFamily="2" charset="0"/>
              </a:rPr>
              <a:t>: spend 2 minutes max per sketch to avoid design fixation</a:t>
            </a:r>
          </a:p>
          <a:p>
            <a:pPr marL="342900" indent="-342900">
              <a:lnSpc>
                <a:spcPct val="150000"/>
              </a:lnSpc>
              <a:buFont typeface="Arial" panose="020B0604020202020204" pitchFamily="34" charset="0"/>
              <a:buChar char="•"/>
            </a:pPr>
            <a:r>
              <a:rPr lang="en-GB" b="1" dirty="0">
                <a:ea typeface="Roboto" panose="02000000000000000000" pitchFamily="2" charset="0"/>
                <a:cs typeface="Roboto" panose="02000000000000000000" pitchFamily="2" charset="0"/>
              </a:rPr>
              <a:t>Take a photo of existing shoes/trainers </a:t>
            </a:r>
            <a:r>
              <a:rPr lang="en-GB" dirty="0">
                <a:ea typeface="Roboto" panose="02000000000000000000" pitchFamily="2" charset="0"/>
                <a:cs typeface="Roboto" panose="02000000000000000000" pitchFamily="2" charset="0"/>
              </a:rPr>
              <a:t>and use as an </a:t>
            </a:r>
            <a:r>
              <a:rPr lang="en-GB" b="1" dirty="0">
                <a:ea typeface="Roboto" panose="02000000000000000000" pitchFamily="2" charset="0"/>
                <a:cs typeface="Roboto" panose="02000000000000000000" pitchFamily="2" charset="0"/>
              </a:rPr>
              <a:t>underlay</a:t>
            </a:r>
            <a:r>
              <a:rPr lang="en-GB" dirty="0">
                <a:ea typeface="Roboto" panose="02000000000000000000" pitchFamily="2" charset="0"/>
                <a:cs typeface="Roboto" panose="02000000000000000000" pitchFamily="2" charset="0"/>
              </a:rPr>
              <a:t> and/or to develop the design</a:t>
            </a:r>
          </a:p>
          <a:p>
            <a:pPr marL="342900" indent="-342900">
              <a:lnSpc>
                <a:spcPct val="150000"/>
              </a:lnSpc>
              <a:buFont typeface="Arial" panose="020B0604020202020204" pitchFamily="34" charset="0"/>
              <a:buChar char="•"/>
            </a:pPr>
            <a:r>
              <a:rPr lang="en-GB" b="1" i="1" dirty="0">
                <a:ea typeface="Roboto" panose="02000000000000000000" pitchFamily="2" charset="0"/>
                <a:cs typeface="Roboto" panose="02000000000000000000" pitchFamily="2" charset="0"/>
              </a:rPr>
              <a:t>‘Frankenstein’</a:t>
            </a:r>
            <a:r>
              <a:rPr lang="en-GB" b="1" dirty="0">
                <a:ea typeface="Roboto" panose="02000000000000000000" pitchFamily="2" charset="0"/>
                <a:cs typeface="Roboto" panose="02000000000000000000" pitchFamily="2" charset="0"/>
              </a:rPr>
              <a:t> </a:t>
            </a:r>
            <a:r>
              <a:rPr lang="en-GB" dirty="0">
                <a:ea typeface="Roboto" panose="02000000000000000000" pitchFamily="2" charset="0"/>
                <a:cs typeface="Roboto" panose="02000000000000000000" pitchFamily="2" charset="0"/>
              </a:rPr>
              <a:t>your models. Can you get an old pair of trainers to cut up/add bits to (even paper over the top) to create whole new ideas, but be sure to photograph them at each stage and annotate drawings and photos to show how you have developed the ideas!</a:t>
            </a:r>
          </a:p>
          <a:p>
            <a:pPr marL="342900" indent="-342900">
              <a:lnSpc>
                <a:spcPct val="150000"/>
              </a:lnSpc>
              <a:buFont typeface="Arial" panose="020B0604020202020204" pitchFamily="34" charset="0"/>
              <a:buChar char="•"/>
            </a:pPr>
            <a:endParaRPr lang="en-GB" dirty="0">
              <a:ea typeface="Roboto" panose="02000000000000000000" pitchFamily="2" charset="0"/>
              <a:cs typeface="Roboto" panose="02000000000000000000" pitchFamily="2" charset="0"/>
            </a:endParaRPr>
          </a:p>
          <a:p>
            <a:pPr>
              <a:lnSpc>
                <a:spcPct val="150000"/>
              </a:lnSpc>
            </a:pPr>
            <a:r>
              <a:rPr lang="en-GB" dirty="0">
                <a:ea typeface="Roboto" panose="02000000000000000000" pitchFamily="2" charset="0"/>
                <a:cs typeface="Roboto" panose="02000000000000000000" pitchFamily="2" charset="0"/>
              </a:rPr>
              <a:t>Getting stuck for ideas? </a:t>
            </a:r>
            <a:r>
              <a:rPr lang="en-GB" b="1" dirty="0">
                <a:ea typeface="Roboto" panose="02000000000000000000" pitchFamily="2" charset="0"/>
                <a:cs typeface="Roboto" panose="02000000000000000000" pitchFamily="2" charset="0"/>
              </a:rPr>
              <a:t>SCARED</a:t>
            </a:r>
            <a:r>
              <a:rPr lang="en-GB" dirty="0">
                <a:ea typeface="Roboto" panose="02000000000000000000" pitchFamily="2" charset="0"/>
                <a:cs typeface="Roboto" panose="02000000000000000000" pitchFamily="2" charset="0"/>
              </a:rPr>
              <a:t> is an acronym where each letter is a suggestion for how you can develop ideas.</a:t>
            </a:r>
          </a:p>
          <a:p>
            <a:pPr marL="342900" indent="-342900">
              <a:lnSpc>
                <a:spcPct val="150000"/>
              </a:lnSpc>
              <a:buFont typeface="Arial" panose="020B0604020202020204" pitchFamily="34" charset="0"/>
              <a:buChar char="•"/>
            </a:pPr>
            <a:endParaRPr lang="en-GB" dirty="0">
              <a:highlight>
                <a:srgbClr val="FFFF00"/>
              </a:highlight>
              <a:ea typeface="Roboto" panose="02000000000000000000" pitchFamily="2" charset="0"/>
              <a:cs typeface="Roboto" panose="02000000000000000000" pitchFamily="2" charset="0"/>
            </a:endParaRPr>
          </a:p>
          <a:p>
            <a:pPr marL="342900" indent="-342900">
              <a:lnSpc>
                <a:spcPct val="150000"/>
              </a:lnSpc>
              <a:buFont typeface="Arial" panose="020B0604020202020204" pitchFamily="34" charset="0"/>
              <a:buChar char="•"/>
            </a:pPr>
            <a:endParaRPr lang="en-GB" dirty="0">
              <a:highlight>
                <a:srgbClr val="FFFF00"/>
              </a:highlight>
              <a:ea typeface="Roboto" panose="02000000000000000000" pitchFamily="2" charset="0"/>
              <a:cs typeface="Roboto" panose="02000000000000000000" pitchFamily="2" charset="0"/>
            </a:endParaRPr>
          </a:p>
          <a:p>
            <a:pPr>
              <a:lnSpc>
                <a:spcPct val="150000"/>
              </a:lnSpc>
            </a:pPr>
            <a:endParaRPr lang="en-GB" dirty="0">
              <a:highlight>
                <a:srgbClr val="FFFF00"/>
              </a:highlight>
              <a:ea typeface="Roboto" panose="02000000000000000000" pitchFamily="2" charset="0"/>
              <a:cs typeface="Roboto" panose="02000000000000000000" pitchFamily="2" charset="0"/>
            </a:endParaRPr>
          </a:p>
        </p:txBody>
      </p:sp>
      <p:pic>
        <p:nvPicPr>
          <p:cNvPr id="2" name="Picture 1" descr="A black background with white text&#10;&#10;AI-generated content may be incorrect.">
            <a:extLst>
              <a:ext uri="{FF2B5EF4-FFF2-40B4-BE49-F238E27FC236}">
                <a16:creationId xmlns:a16="http://schemas.microsoft.com/office/drawing/2014/main" id="{DAB0C0DE-13CB-261B-5E16-E26BB8F06139}"/>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80704" y="5963093"/>
            <a:ext cx="1525077" cy="638232"/>
          </a:xfrm>
          <a:prstGeom prst="rect">
            <a:avLst/>
          </a:prstGeom>
        </p:spPr>
      </p:pic>
    </p:spTree>
    <p:extLst>
      <p:ext uri="{BB962C8B-B14F-4D97-AF65-F5344CB8AC3E}">
        <p14:creationId xmlns:p14="http://schemas.microsoft.com/office/powerpoint/2010/main" val="5582445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63121" y="1108296"/>
            <a:ext cx="11049634" cy="4392658"/>
          </a:xfrm>
          <a:noFill/>
        </p:spPr>
        <p:txBody>
          <a:bodyPr>
            <a:normAutofit fontScale="85000" lnSpcReduction="10000"/>
          </a:bodyPr>
          <a:lstStyle/>
          <a:p>
            <a:pPr>
              <a:lnSpc>
                <a:spcPct val="150000"/>
              </a:lnSpc>
            </a:pPr>
            <a:r>
              <a:rPr lang="en-GB" b="1" dirty="0">
                <a:latin typeface="+mj-lt"/>
                <a:ea typeface="Roboto" panose="02000000000000000000" pitchFamily="2" charset="0"/>
                <a:cs typeface="Roboto" panose="02000000000000000000" pitchFamily="2" charset="0"/>
              </a:rPr>
              <a:t>Overview</a:t>
            </a:r>
          </a:p>
          <a:p>
            <a:pPr>
              <a:lnSpc>
                <a:spcPct val="150000"/>
              </a:lnSpc>
            </a:pPr>
            <a:r>
              <a:rPr lang="en-GB" dirty="0">
                <a:latin typeface="+mj-lt"/>
                <a:ea typeface="Roboto" panose="02000000000000000000" pitchFamily="2" charset="0"/>
                <a:cs typeface="Roboto" panose="02000000000000000000" pitchFamily="2" charset="0"/>
              </a:rPr>
              <a:t>Community Clothing is a British clothing brand, formed in 2016 by Scottish designer, Patrick Grant (also a judge on BBC’s Great British Sewing Bee). They are based in Blackburn, Lancashire and produce clothes using ethically sourced fabrics and provide local employment for British workers, with all clothes made in the UK. As part of their ongoing mission to reduce plastic use, they are asking you to tackle the problem of ‘</a:t>
            </a:r>
            <a:r>
              <a:rPr lang="en-GB" b="1" dirty="0">
                <a:latin typeface="+mj-lt"/>
                <a:ea typeface="Roboto" panose="02000000000000000000" pitchFamily="2" charset="0"/>
                <a:cs typeface="Roboto" panose="02000000000000000000" pitchFamily="2" charset="0"/>
              </a:rPr>
              <a:t>Plastic-free trainers</a:t>
            </a:r>
            <a:r>
              <a:rPr lang="en-GB" dirty="0">
                <a:latin typeface="+mj-lt"/>
                <a:ea typeface="Roboto" panose="02000000000000000000" pitchFamily="2" charset="0"/>
                <a:cs typeface="Roboto" panose="02000000000000000000" pitchFamily="2" charset="0"/>
              </a:rPr>
              <a:t>’.</a:t>
            </a:r>
          </a:p>
          <a:p>
            <a:pPr>
              <a:lnSpc>
                <a:spcPct val="150000"/>
              </a:lnSpc>
            </a:pPr>
            <a:r>
              <a:rPr lang="en-GB" b="1" dirty="0">
                <a:latin typeface="+mj-lt"/>
                <a:ea typeface="Roboto" panose="02000000000000000000" pitchFamily="2" charset="0"/>
                <a:cs typeface="Roboto" panose="02000000000000000000" pitchFamily="2" charset="0"/>
              </a:rPr>
              <a:t>Area(s) of focus </a:t>
            </a:r>
          </a:p>
          <a:p>
            <a:pPr>
              <a:lnSpc>
                <a:spcPct val="150000"/>
              </a:lnSpc>
            </a:pPr>
            <a:r>
              <a:rPr lang="en-GB" dirty="0">
                <a:latin typeface="+mj-lt"/>
                <a:ea typeface="Roboto" panose="02000000000000000000" pitchFamily="2" charset="0"/>
                <a:cs typeface="Roboto" panose="02000000000000000000" pitchFamily="2" charset="0"/>
              </a:rPr>
              <a:t>Product design, textiles, sustainability, material properties, ergonomics and  manufacturing.</a:t>
            </a:r>
          </a:p>
          <a:p>
            <a:pPr>
              <a:lnSpc>
                <a:spcPct val="150000"/>
              </a:lnSpc>
            </a:pPr>
            <a:r>
              <a:rPr lang="en-GB" b="1" dirty="0">
                <a:latin typeface="+mj-lt"/>
                <a:ea typeface="Roboto" panose="02000000000000000000" pitchFamily="2" charset="0"/>
                <a:cs typeface="Roboto" panose="02000000000000000000" pitchFamily="2" charset="0"/>
              </a:rPr>
              <a:t>Links to the National Curriculum</a:t>
            </a:r>
          </a:p>
          <a:p>
            <a:pPr>
              <a:lnSpc>
                <a:spcPct val="150000"/>
              </a:lnSpc>
            </a:pPr>
            <a:r>
              <a:rPr lang="en-GB" dirty="0">
                <a:latin typeface="+mj-lt"/>
                <a:ea typeface="Roboto" panose="02000000000000000000" pitchFamily="2" charset="0"/>
                <a:cs typeface="Roboto" panose="02000000000000000000" pitchFamily="2" charset="0"/>
              </a:rPr>
              <a:t>The resource covers a full </a:t>
            </a:r>
            <a:r>
              <a:rPr lang="en-GB" b="1" dirty="0">
                <a:latin typeface="+mj-lt"/>
                <a:ea typeface="Roboto" panose="02000000000000000000" pitchFamily="2" charset="0"/>
                <a:cs typeface="Roboto" panose="02000000000000000000" pitchFamily="2" charset="0"/>
              </a:rPr>
              <a:t>design</a:t>
            </a:r>
            <a:r>
              <a:rPr lang="en-GB" dirty="0">
                <a:latin typeface="+mj-lt"/>
                <a:ea typeface="Roboto" panose="02000000000000000000" pitchFamily="2" charset="0"/>
                <a:cs typeface="Roboto" panose="02000000000000000000" pitchFamily="2" charset="0"/>
              </a:rPr>
              <a:t>, </a:t>
            </a:r>
            <a:r>
              <a:rPr lang="en-GB" b="1" dirty="0">
                <a:latin typeface="+mj-lt"/>
                <a:ea typeface="Roboto" panose="02000000000000000000" pitchFamily="2" charset="0"/>
                <a:cs typeface="Roboto" panose="02000000000000000000" pitchFamily="2" charset="0"/>
              </a:rPr>
              <a:t>make</a:t>
            </a:r>
            <a:r>
              <a:rPr lang="en-GB" dirty="0">
                <a:latin typeface="+mj-lt"/>
                <a:ea typeface="Roboto" panose="02000000000000000000" pitchFamily="2" charset="0"/>
                <a:cs typeface="Roboto" panose="02000000000000000000" pitchFamily="2" charset="0"/>
              </a:rPr>
              <a:t> and </a:t>
            </a:r>
            <a:r>
              <a:rPr lang="en-GB" b="1" dirty="0">
                <a:latin typeface="+mj-lt"/>
                <a:ea typeface="Roboto" panose="02000000000000000000" pitchFamily="2" charset="0"/>
                <a:cs typeface="Roboto" panose="02000000000000000000" pitchFamily="2" charset="0"/>
              </a:rPr>
              <a:t>evaluate</a:t>
            </a:r>
            <a:r>
              <a:rPr lang="en-GB" dirty="0">
                <a:latin typeface="+mj-lt"/>
                <a:ea typeface="Roboto" panose="02000000000000000000" pitchFamily="2" charset="0"/>
                <a:cs typeface="Roboto" panose="02000000000000000000" pitchFamily="2" charset="0"/>
              </a:rPr>
              <a:t> process, but also suggests investigative and evaluative activities and relevant focused tasks. </a:t>
            </a:r>
          </a:p>
          <a:p>
            <a:pPr>
              <a:lnSpc>
                <a:spcPct val="150000"/>
              </a:lnSpc>
            </a:pPr>
            <a:r>
              <a:rPr lang="en-GB" b="1" dirty="0">
                <a:latin typeface="+mj-lt"/>
                <a:ea typeface="Roboto" panose="02000000000000000000" pitchFamily="2" charset="0"/>
                <a:cs typeface="Roboto" panose="02000000000000000000" pitchFamily="2" charset="0"/>
              </a:rPr>
              <a:t>Technical knowledge: </a:t>
            </a:r>
            <a:r>
              <a:rPr lang="en-GB" dirty="0">
                <a:latin typeface="+mj-lt"/>
                <a:ea typeface="Roboto" panose="02000000000000000000" pitchFamily="2" charset="0"/>
                <a:cs typeface="Roboto" panose="02000000000000000000" pitchFamily="2" charset="0"/>
              </a:rPr>
              <a:t>material properties, prototyping, ergonomics, forces, manufacturing processes, maths and science, visual and technical communication.</a:t>
            </a:r>
          </a:p>
          <a:p>
            <a:pPr>
              <a:lnSpc>
                <a:spcPct val="150000"/>
              </a:lnSpc>
            </a:pPr>
            <a:endParaRPr lang="en-GB" sz="1400" dirty="0">
              <a:latin typeface="+mj-lt"/>
              <a:ea typeface="Roboto" panose="02000000000000000000" pitchFamily="2" charset="0"/>
              <a:cs typeface="Roboto" panose="02000000000000000000" pitchFamily="2" charset="0"/>
            </a:endParaRPr>
          </a:p>
          <a:p>
            <a:pPr>
              <a:lnSpc>
                <a:spcPct val="150000"/>
              </a:lnSpc>
            </a:pPr>
            <a:endParaRPr lang="en-GB" sz="2400" dirty="0">
              <a:latin typeface="+mj-lt"/>
              <a:ea typeface="Roboto" panose="02000000000000000000" pitchFamily="2" charset="0"/>
              <a:cs typeface="Roboto" panose="02000000000000000000" pitchFamily="2" charset="0"/>
            </a:endParaRPr>
          </a:p>
          <a:p>
            <a:pPr marL="457200" indent="-457200">
              <a:lnSpc>
                <a:spcPct val="150000"/>
              </a:lnSpc>
              <a:buFont typeface="Arial"/>
              <a:buAutoNum type="arabicPeriod"/>
            </a:pPr>
            <a:endParaRPr lang="en-GB" sz="2400" dirty="0">
              <a:solidFill>
                <a:srgbClr val="0A303F"/>
              </a:solidFill>
              <a:latin typeface="+mj-lt"/>
              <a:ea typeface="Roboto" panose="02000000000000000000" pitchFamily="2" charset="0"/>
              <a:cs typeface="Roboto" panose="02000000000000000000" pitchFamily="2" charset="0"/>
            </a:endParaRPr>
          </a:p>
        </p:txBody>
      </p:sp>
      <p:sp>
        <p:nvSpPr>
          <p:cNvPr id="9" name="Title 7">
            <a:extLst>
              <a:ext uri="{FF2B5EF4-FFF2-40B4-BE49-F238E27FC236}">
                <a16:creationId xmlns:a16="http://schemas.microsoft.com/office/drawing/2014/main" id="{75AA8855-B821-875A-9C17-0A57976D63A8}"/>
              </a:ext>
            </a:extLst>
          </p:cNvPr>
          <p:cNvSpPr>
            <a:spLocks noGrp="1"/>
          </p:cNvSpPr>
          <p:nvPr>
            <p:ph type="title"/>
          </p:nvPr>
        </p:nvSpPr>
        <p:spPr>
          <a:xfrm>
            <a:off x="563121" y="331162"/>
            <a:ext cx="9166811" cy="777134"/>
          </a:xfrm>
        </p:spPr>
        <p:txBody>
          <a:bodyPr/>
          <a:lstStyle/>
          <a:p>
            <a:r>
              <a:rPr lang="en-GB" dirty="0">
                <a:latin typeface="GriffithGothic Black" panose="02000603060000020004" pitchFamily="50" charset="0"/>
              </a:rPr>
              <a:t>About this resource</a:t>
            </a:r>
            <a:endParaRPr lang="en-GB" sz="4400" dirty="0">
              <a:latin typeface="GriffithGothic Black" panose="02000603060000020004" pitchFamily="50" charset="0"/>
            </a:endParaRPr>
          </a:p>
        </p:txBody>
      </p:sp>
      <p:pic>
        <p:nvPicPr>
          <p:cNvPr id="2" name="Picture 1" descr="A black background with white text&#10;&#10;AI-generated content may be incorrect.">
            <a:extLst>
              <a:ext uri="{FF2B5EF4-FFF2-40B4-BE49-F238E27FC236}">
                <a16:creationId xmlns:a16="http://schemas.microsoft.com/office/drawing/2014/main" id="{8261F6A9-FD91-6227-3871-4B6DB795FAF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80704" y="5963093"/>
            <a:ext cx="1525077" cy="638232"/>
          </a:xfrm>
          <a:prstGeom prst="rect">
            <a:avLst/>
          </a:prstGeom>
        </p:spPr>
      </p:pic>
      <p:sp>
        <p:nvSpPr>
          <p:cNvPr id="4" name="TextBox 3">
            <a:extLst>
              <a:ext uri="{FF2B5EF4-FFF2-40B4-BE49-F238E27FC236}">
                <a16:creationId xmlns:a16="http://schemas.microsoft.com/office/drawing/2014/main" id="{6E59F53A-5AE7-4A69-DFD0-510AA793895C}"/>
              </a:ext>
            </a:extLst>
          </p:cNvPr>
          <p:cNvSpPr txBox="1"/>
          <p:nvPr/>
        </p:nvSpPr>
        <p:spPr>
          <a:xfrm>
            <a:off x="2154900" y="6245262"/>
            <a:ext cx="8209351" cy="461665"/>
          </a:xfrm>
          <a:prstGeom prst="rect">
            <a:avLst/>
          </a:prstGeom>
          <a:noFill/>
        </p:spPr>
        <p:txBody>
          <a:bodyPr wrap="square">
            <a:spAutoFit/>
          </a:bodyPr>
          <a:lstStyle/>
          <a:p>
            <a:r>
              <a:rPr lang="en-GB" sz="800" b="0" i="1" dirty="0">
                <a:effectLst/>
                <a:latin typeface="+mj-lt"/>
                <a:ea typeface="Calibri" panose="020F0502020204030204" pitchFamily="34" charset="0"/>
              </a:rPr>
              <a:t>Included in this resource are a range of images, photographs and videos. Some of the </a:t>
            </a:r>
            <a:r>
              <a:rPr lang="en-GB" sz="800" b="0" i="1" dirty="0">
                <a:solidFill>
                  <a:schemeClr val="tx1"/>
                </a:solidFill>
                <a:effectLst/>
                <a:latin typeface="+mj-lt"/>
                <a:ea typeface="Calibri" panose="020F0502020204030204" pitchFamily="34" charset="0"/>
              </a:rPr>
              <a:t>materials in this resource have been created </a:t>
            </a:r>
            <a:r>
              <a:rPr lang="en-GB" sz="800" b="0" i="1" dirty="0">
                <a:effectLst/>
                <a:latin typeface="+mj-lt"/>
                <a:ea typeface="Calibri" panose="020F0502020204030204" pitchFamily="34" charset="0"/>
              </a:rPr>
              <a:t>by </a:t>
            </a:r>
            <a:r>
              <a:rPr lang="en-GB" sz="800" b="0" i="1" dirty="0">
                <a:latin typeface="+mj-lt"/>
                <a:ea typeface="Calibri" panose="020F0502020204030204" pitchFamily="34" charset="0"/>
              </a:rPr>
              <a:t>Community Clothing</a:t>
            </a:r>
            <a:r>
              <a:rPr lang="en-GB" sz="800" b="0" i="1" dirty="0">
                <a:effectLst/>
                <a:latin typeface="+mj-lt"/>
                <a:ea typeface="Calibri" panose="020F0502020204030204" pitchFamily="34" charset="0"/>
              </a:rPr>
              <a:t> - the D&amp;T Association hereby acknowledges and thanks Community Clothing for its contribution. Without this, it would not have been possible to produce this, which is freely available to all teachers.</a:t>
            </a:r>
            <a:endParaRPr lang="en-GB" sz="800" b="0" dirty="0">
              <a:effectLst/>
              <a:latin typeface="+mj-lt"/>
              <a:ea typeface="Calibri" panose="020F0502020204030204" pitchFamily="34" charset="0"/>
            </a:endParaRPr>
          </a:p>
        </p:txBody>
      </p:sp>
      <p:pic>
        <p:nvPicPr>
          <p:cNvPr id="5" name="Picture 4">
            <a:extLst>
              <a:ext uri="{FF2B5EF4-FFF2-40B4-BE49-F238E27FC236}">
                <a16:creationId xmlns:a16="http://schemas.microsoft.com/office/drawing/2014/main" id="{91FC8C84-657C-4E18-065E-666A47D77897}"/>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10666982" y="5963093"/>
            <a:ext cx="1144314" cy="554494"/>
          </a:xfrm>
          <a:prstGeom prst="rect">
            <a:avLst/>
          </a:prstGeom>
        </p:spPr>
      </p:pic>
    </p:spTree>
    <p:extLst>
      <p:ext uri="{BB962C8B-B14F-4D97-AF65-F5344CB8AC3E}">
        <p14:creationId xmlns:p14="http://schemas.microsoft.com/office/powerpoint/2010/main" val="2670914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288C4C3-D5CC-1C65-1715-47DCDE9080BF}"/>
              </a:ext>
            </a:extLst>
          </p:cNvPr>
          <p:cNvSpPr>
            <a:spLocks noGrp="1"/>
          </p:cNvSpPr>
          <p:nvPr>
            <p:ph type="title"/>
          </p:nvPr>
        </p:nvSpPr>
        <p:spPr/>
        <p:txBody>
          <a:bodyPr/>
          <a:lstStyle/>
          <a:p>
            <a:r>
              <a:rPr lang="en-GB">
                <a:solidFill>
                  <a:schemeClr val="tx1"/>
                </a:solidFill>
              </a:rPr>
              <a:t>I</a:t>
            </a:r>
            <a:r>
              <a:rPr lang="en-GB" sz="4400">
                <a:solidFill>
                  <a:schemeClr val="tx1"/>
                </a:solidFill>
              </a:rPr>
              <a:t>deate stage</a:t>
            </a:r>
          </a:p>
        </p:txBody>
      </p:sp>
      <p:sp>
        <p:nvSpPr>
          <p:cNvPr id="2" name="TextBox 1">
            <a:extLst>
              <a:ext uri="{FF2B5EF4-FFF2-40B4-BE49-F238E27FC236}">
                <a16:creationId xmlns:a16="http://schemas.microsoft.com/office/drawing/2014/main" id="{153D5C11-AA3E-50B1-2871-854646A657CF}"/>
              </a:ext>
            </a:extLst>
          </p:cNvPr>
          <p:cNvSpPr txBox="1"/>
          <p:nvPr/>
        </p:nvSpPr>
        <p:spPr>
          <a:xfrm>
            <a:off x="496388" y="1070173"/>
            <a:ext cx="9683931" cy="436273"/>
          </a:xfrm>
          <a:prstGeom prst="rect">
            <a:avLst/>
          </a:prstGeom>
          <a:noFill/>
        </p:spPr>
        <p:txBody>
          <a:bodyPr wrap="square" rtlCol="0">
            <a:spAutoFit/>
          </a:bodyPr>
          <a:lstStyle/>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1700" b="0" i="0" u="none" strike="noStrike" kern="0" cap="none" spc="0" normalizeH="0" baseline="0" noProof="0">
                <a:ln>
                  <a:noFill/>
                </a:ln>
                <a:solidFill>
                  <a:srgbClr val="0A303F"/>
                </a:solidFill>
                <a:effectLst/>
                <a:uLnTx/>
                <a:uFillTx/>
                <a:latin typeface="Arial" panose="020B0604020202020204"/>
                <a:sym typeface="Helvetica Neue"/>
              </a:rPr>
              <a:t>Don’t be SCARED to be creative at this stage. Try some of these to create new ideas.</a:t>
            </a:r>
          </a:p>
        </p:txBody>
      </p:sp>
      <p:pic>
        <p:nvPicPr>
          <p:cNvPr id="6" name="Picture 5" descr="A diagram of a care&#10;&#10;Description automatically generated with medium confidence">
            <a:extLst>
              <a:ext uri="{FF2B5EF4-FFF2-40B4-BE49-F238E27FC236}">
                <a16:creationId xmlns:a16="http://schemas.microsoft.com/office/drawing/2014/main" id="{C9E8AC45-07CD-FB1D-B7C3-628D6C918B8C}"/>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496388" y="1661296"/>
            <a:ext cx="9335589" cy="3956612"/>
          </a:xfrm>
          <a:prstGeom prst="rect">
            <a:avLst/>
          </a:prstGeom>
        </p:spPr>
      </p:pic>
      <p:pic>
        <p:nvPicPr>
          <p:cNvPr id="3" name="Picture 2" descr="A black background with white text&#10;&#10;AI-generated content may be incorrect.">
            <a:extLst>
              <a:ext uri="{FF2B5EF4-FFF2-40B4-BE49-F238E27FC236}">
                <a16:creationId xmlns:a16="http://schemas.microsoft.com/office/drawing/2014/main" id="{622EA943-7831-A500-A458-8FE6DF572EE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80704" y="5963093"/>
            <a:ext cx="1525077" cy="638232"/>
          </a:xfrm>
          <a:prstGeom prst="rect">
            <a:avLst/>
          </a:prstGeom>
        </p:spPr>
      </p:pic>
    </p:spTree>
    <p:extLst>
      <p:ext uri="{BB962C8B-B14F-4D97-AF65-F5344CB8AC3E}">
        <p14:creationId xmlns:p14="http://schemas.microsoft.com/office/powerpoint/2010/main" val="5129951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nline Media 2" title="Community Clothing: Prototype">
            <a:hlinkClick r:id="" action="ppaction://media"/>
            <a:extLst>
              <a:ext uri="{FF2B5EF4-FFF2-40B4-BE49-F238E27FC236}">
                <a16:creationId xmlns:a16="http://schemas.microsoft.com/office/drawing/2014/main" id="{DB42AD89-A63F-8270-C3C8-36BEC50A1182}"/>
              </a:ext>
            </a:extLst>
          </p:cNvPr>
          <p:cNvPicPr>
            <a:picLocks noRot="1" noChangeAspect="1"/>
          </p:cNvPicPr>
          <p:nvPr>
            <a:videoFile r:link="rId1"/>
          </p:nvPr>
        </p:nvPicPr>
        <p:blipFill>
          <a:blip r:embed="rId3"/>
          <a:stretch>
            <a:fillRect/>
          </a:stretch>
        </p:blipFill>
        <p:spPr>
          <a:xfrm>
            <a:off x="154652" y="74763"/>
            <a:ext cx="11882696" cy="6708474"/>
          </a:xfrm>
          <a:prstGeom prst="rect">
            <a:avLst/>
          </a:prstGeom>
        </p:spPr>
      </p:pic>
    </p:spTree>
    <p:extLst>
      <p:ext uri="{BB962C8B-B14F-4D97-AF65-F5344CB8AC3E}">
        <p14:creationId xmlns:p14="http://schemas.microsoft.com/office/powerpoint/2010/main" val="2757607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0101CD3-9AC5-5F90-C492-DC94C499C416}"/>
              </a:ext>
            </a:extLst>
          </p:cNvPr>
          <p:cNvSpPr>
            <a:spLocks noGrp="1"/>
          </p:cNvSpPr>
          <p:nvPr>
            <p:ph type="title"/>
          </p:nvPr>
        </p:nvSpPr>
        <p:spPr/>
        <p:txBody>
          <a:bodyPr/>
          <a:lstStyle/>
          <a:p>
            <a:r>
              <a:rPr lang="en-GB" sz="4400" dirty="0">
                <a:solidFill>
                  <a:schemeClr val="tx1"/>
                </a:solidFill>
              </a:rPr>
              <a:t>Prototype stage</a:t>
            </a:r>
            <a:br>
              <a:rPr lang="en-GB" sz="4400" dirty="0">
                <a:solidFill>
                  <a:schemeClr val="bg1"/>
                </a:solidFill>
              </a:rPr>
            </a:br>
            <a:endParaRPr lang="en-GB" sz="4400" dirty="0">
              <a:solidFill>
                <a:schemeClr val="bg1"/>
              </a:solidFill>
            </a:endParaRP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0" y="1263650"/>
            <a:ext cx="9655175" cy="2165350"/>
          </a:xfrm>
        </p:spPr>
        <p:txBody>
          <a:bodyPr>
            <a:normAutofit/>
          </a:bodyPr>
          <a:lstStyle/>
          <a:p>
            <a:pPr marL="0" indent="0">
              <a:lnSpc>
                <a:spcPct val="150000"/>
              </a:lnSpc>
              <a:buNone/>
            </a:pPr>
            <a:r>
              <a:rPr lang="en-GB" dirty="0">
                <a:solidFill>
                  <a:schemeClr val="tx1"/>
                </a:solidFill>
                <a:latin typeface="+mj-lt"/>
                <a:ea typeface="Roboto" panose="02000000000000000000" pitchFamily="2" charset="0"/>
                <a:cs typeface="Roboto" panose="02000000000000000000" pitchFamily="2" charset="0"/>
              </a:rPr>
              <a:t>At some point you will need to prototype your idea. This is to see if what you are trying to do, will work or not. You may want to use fabrics, hard materials such as plastics, smart materials or more. Think what it is you are trying to find out.</a:t>
            </a:r>
          </a:p>
        </p:txBody>
      </p:sp>
      <p:graphicFrame>
        <p:nvGraphicFramePr>
          <p:cNvPr id="2" name="Table 18">
            <a:extLst>
              <a:ext uri="{FF2B5EF4-FFF2-40B4-BE49-F238E27FC236}">
                <a16:creationId xmlns:a16="http://schemas.microsoft.com/office/drawing/2014/main" id="{063BA693-4E4D-1966-6F78-E1DA8AD4B01F}"/>
              </a:ext>
            </a:extLst>
          </p:cNvPr>
          <p:cNvGraphicFramePr>
            <a:graphicFrameLocks noGrp="1"/>
          </p:cNvGraphicFramePr>
          <p:nvPr>
            <p:extLst>
              <p:ext uri="{D42A27DB-BD31-4B8C-83A1-F6EECF244321}">
                <p14:modId xmlns:p14="http://schemas.microsoft.com/office/powerpoint/2010/main" val="3658665265"/>
              </p:ext>
            </p:extLst>
          </p:nvPr>
        </p:nvGraphicFramePr>
        <p:xfrm>
          <a:off x="541087" y="2851041"/>
          <a:ext cx="9506679" cy="2133600"/>
        </p:xfrm>
        <a:graphic>
          <a:graphicData uri="http://schemas.openxmlformats.org/drawingml/2006/table">
            <a:tbl>
              <a:tblPr firstRow="1" bandRow="1">
                <a:tableStyleId>{5940675A-B579-460E-94D1-54222C63F5DA}</a:tableStyleId>
              </a:tblPr>
              <a:tblGrid>
                <a:gridCol w="3042191">
                  <a:extLst>
                    <a:ext uri="{9D8B030D-6E8A-4147-A177-3AD203B41FA5}">
                      <a16:colId xmlns:a16="http://schemas.microsoft.com/office/drawing/2014/main" val="336422520"/>
                    </a:ext>
                  </a:extLst>
                </a:gridCol>
                <a:gridCol w="3216430">
                  <a:extLst>
                    <a:ext uri="{9D8B030D-6E8A-4147-A177-3AD203B41FA5}">
                      <a16:colId xmlns:a16="http://schemas.microsoft.com/office/drawing/2014/main" val="753423073"/>
                    </a:ext>
                  </a:extLst>
                </a:gridCol>
                <a:gridCol w="3248058">
                  <a:extLst>
                    <a:ext uri="{9D8B030D-6E8A-4147-A177-3AD203B41FA5}">
                      <a16:colId xmlns:a16="http://schemas.microsoft.com/office/drawing/2014/main" val="175448089"/>
                    </a:ext>
                  </a:extLst>
                </a:gridCol>
              </a:tblGrid>
              <a:tr h="188300">
                <a:tc>
                  <a:txBody>
                    <a:bodyPr/>
                    <a:lstStyle/>
                    <a:p>
                      <a:pPr algn="ctr"/>
                      <a:r>
                        <a:rPr lang="en-GB" sz="1600" b="1" dirty="0">
                          <a:solidFill>
                            <a:srgbClr val="FE4E00"/>
                          </a:solidFill>
                          <a:hlinkClick r:id="rId2" action="ppaction://hlinksldjump">
                            <a:extLst>
                              <a:ext uri="{A12FA001-AC4F-418D-AE19-62706E023703}">
                                <ahyp:hlinkClr xmlns:ahyp="http://schemas.microsoft.com/office/drawing/2018/hyperlinkcolor" val="tx"/>
                              </a:ext>
                            </a:extLst>
                          </a:hlinkClick>
                        </a:rPr>
                        <a:t>‘Patterns as a jigsaw’</a:t>
                      </a:r>
                      <a:endParaRPr lang="en-GB" sz="1600" b="1" dirty="0">
                        <a:solidFill>
                          <a:srgbClr val="FE4E00"/>
                        </a:solidFill>
                      </a:endParaRP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b="1" dirty="0">
                          <a:solidFill>
                            <a:srgbClr val="FE4E00"/>
                          </a:solidFill>
                          <a:hlinkClick r:id="rId2" action="ppaction://hlinksldjump">
                            <a:extLst>
                              <a:ext uri="{A12FA001-AC4F-418D-AE19-62706E023703}">
                                <ahyp:hlinkClr xmlns:ahyp="http://schemas.microsoft.com/office/drawing/2018/hyperlinkcolor" val="tx"/>
                              </a:ext>
                            </a:extLst>
                          </a:hlinkClick>
                        </a:rPr>
                        <a:t>‘Blocks’</a:t>
                      </a:r>
                      <a:endParaRPr lang="en-GB" sz="1600" b="1" dirty="0">
                        <a:solidFill>
                          <a:srgbClr val="FE4E00"/>
                        </a:solidFill>
                      </a:endParaRP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b="1" dirty="0">
                          <a:solidFill>
                            <a:srgbClr val="FE4E00"/>
                          </a:solidFill>
                          <a:hlinkClick r:id="rId2" action="ppaction://hlinksldjump">
                            <a:extLst>
                              <a:ext uri="{A12FA001-AC4F-418D-AE19-62706E023703}">
                                <ahyp:hlinkClr xmlns:ahyp="http://schemas.microsoft.com/office/drawing/2018/hyperlinkcolor" val="tx"/>
                              </a:ext>
                            </a:extLst>
                          </a:hlinkClick>
                        </a:rPr>
                        <a:t>‘Prototype steps’</a:t>
                      </a:r>
                      <a:endParaRPr lang="en-GB" sz="1600" b="1" dirty="0">
                        <a:solidFill>
                          <a:srgbClr val="FE4E00"/>
                        </a:solidFill>
                      </a:endParaRPr>
                    </a:p>
                  </a:txBody>
                  <a:tcPr>
                    <a:solidFill>
                      <a:schemeClr val="bg1"/>
                    </a:solidFill>
                  </a:tcPr>
                </a:tc>
                <a:extLst>
                  <a:ext uri="{0D108BD9-81ED-4DB2-BD59-A6C34878D82A}">
                    <a16:rowId xmlns:a16="http://schemas.microsoft.com/office/drawing/2014/main" val="3391378453"/>
                  </a:ext>
                </a:extLst>
              </a:tr>
              <a:tr h="1454233">
                <a:tc>
                  <a:txBody>
                    <a:bodyPr/>
                    <a:lstStyle/>
                    <a:p>
                      <a:r>
                        <a:rPr lang="en-GB" sz="1400" dirty="0"/>
                        <a:t>Have a go at creating the pattern pieces that are needed for a trainer. Can you think what the pieces look like when flat?</a:t>
                      </a:r>
                    </a:p>
                    <a:p>
                      <a:r>
                        <a:rPr lang="en-GB" sz="1400" dirty="0"/>
                        <a:t>You may even be able to find an old pair of canvas trainers that you could carefully disassemble to see all the pattern pieces.</a:t>
                      </a:r>
                    </a:p>
                  </a:txBody>
                  <a:tcPr/>
                </a:tc>
                <a:tc>
                  <a:txBody>
                    <a:bodyPr/>
                    <a:lstStyle/>
                    <a:p>
                      <a:r>
                        <a:rPr lang="en-GB" sz="1400" dirty="0"/>
                        <a:t>Can you draw out (or find and adapt) a pattern for your trainer? </a:t>
                      </a:r>
                      <a:r>
                        <a:rPr lang="en-GB" sz="1400" strike="noStrike" kern="1200" dirty="0">
                          <a:solidFill>
                            <a:schemeClr val="tx1"/>
                          </a:solidFill>
                          <a:effectLst/>
                          <a:latin typeface="+mn-lt"/>
                          <a:ea typeface="+mn-ea"/>
                          <a:cs typeface="+mn-cs"/>
                        </a:rPr>
                        <a:t>Have you considered packaging too? Maybe create a cardboard packaging for your trainer and create the net/pattern for this. Can it all be done in one piece, without glue? </a:t>
                      </a:r>
                      <a:endParaRPr lang="en-GB" sz="1400" dirty="0"/>
                    </a:p>
                  </a:txBody>
                  <a:tcPr/>
                </a:tc>
                <a:tc>
                  <a:txBody>
                    <a:bodyPr/>
                    <a:lstStyle/>
                    <a:p>
                      <a:r>
                        <a:rPr lang="en-GB" sz="1400" strike="noStrike" kern="1200" dirty="0">
                          <a:solidFill>
                            <a:schemeClr val="tx1"/>
                          </a:solidFill>
                          <a:effectLst/>
                          <a:latin typeface="+mn-lt"/>
                          <a:ea typeface="+mn-ea"/>
                          <a:cs typeface="+mn-cs"/>
                        </a:rPr>
                        <a:t>Can you make different sizes of a pattern? This may be a shoebox, for example. Can you calculate the dimensions if it was 2/3 size? How would you scale if it were a curved object? You may wish to consider squared paper to help with this.</a:t>
                      </a:r>
                    </a:p>
                    <a:p>
                      <a:endParaRPr lang="en-GB" sz="1400" strike="noStrike" kern="1200" dirty="0">
                        <a:solidFill>
                          <a:schemeClr val="tx1"/>
                        </a:solidFill>
                        <a:effectLst/>
                        <a:latin typeface="+mn-lt"/>
                        <a:ea typeface="+mn-ea"/>
                        <a:cs typeface="+mn-cs"/>
                      </a:endParaRPr>
                    </a:p>
                  </a:txBody>
                  <a:tcPr/>
                </a:tc>
                <a:extLst>
                  <a:ext uri="{0D108BD9-81ED-4DB2-BD59-A6C34878D82A}">
                    <a16:rowId xmlns:a16="http://schemas.microsoft.com/office/drawing/2014/main" val="3966545421"/>
                  </a:ext>
                </a:extLst>
              </a:tr>
            </a:tbl>
          </a:graphicData>
        </a:graphic>
      </p:graphicFrame>
      <p:pic>
        <p:nvPicPr>
          <p:cNvPr id="4" name="Picture 3" descr="A black background with white text&#10;&#10;AI-generated content may be incorrect.">
            <a:extLst>
              <a:ext uri="{FF2B5EF4-FFF2-40B4-BE49-F238E27FC236}">
                <a16:creationId xmlns:a16="http://schemas.microsoft.com/office/drawing/2014/main" id="{502B09D6-2973-603C-7F94-A39D07C4755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80704" y="5963093"/>
            <a:ext cx="1525077" cy="638232"/>
          </a:xfrm>
          <a:prstGeom prst="rect">
            <a:avLst/>
          </a:prstGeom>
        </p:spPr>
      </p:pic>
    </p:spTree>
    <p:extLst>
      <p:ext uri="{BB962C8B-B14F-4D97-AF65-F5344CB8AC3E}">
        <p14:creationId xmlns:p14="http://schemas.microsoft.com/office/powerpoint/2010/main" val="11906411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0101CD3-9AC5-5F90-C492-DC94C499C416}"/>
              </a:ext>
            </a:extLst>
          </p:cNvPr>
          <p:cNvSpPr>
            <a:spLocks noGrp="1"/>
          </p:cNvSpPr>
          <p:nvPr>
            <p:ph type="title"/>
          </p:nvPr>
        </p:nvSpPr>
        <p:spPr/>
        <p:txBody>
          <a:bodyPr/>
          <a:lstStyle/>
          <a:p>
            <a:r>
              <a:rPr lang="en-GB" sz="4400" dirty="0">
                <a:solidFill>
                  <a:schemeClr val="tx1"/>
                </a:solidFill>
              </a:rPr>
              <a:t>Prototype stage</a:t>
            </a:r>
            <a:br>
              <a:rPr lang="en-GB" sz="4400" dirty="0">
                <a:solidFill>
                  <a:schemeClr val="bg1"/>
                </a:solidFill>
              </a:rPr>
            </a:br>
            <a:endParaRPr lang="en-GB" sz="4400" dirty="0">
              <a:solidFill>
                <a:schemeClr val="bg1"/>
              </a:solidFill>
            </a:endParaRP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0" y="1139816"/>
            <a:ext cx="9318498" cy="4578368"/>
          </a:xfrm>
        </p:spPr>
        <p:txBody>
          <a:bodyPr>
            <a:normAutofit/>
          </a:bodyPr>
          <a:lstStyle/>
          <a:p>
            <a:pPr marL="0" indent="0">
              <a:lnSpc>
                <a:spcPct val="150000"/>
              </a:lnSpc>
              <a:buNone/>
            </a:pPr>
            <a:r>
              <a:rPr lang="en-GB" sz="1900" dirty="0">
                <a:latin typeface="+mj-lt"/>
                <a:ea typeface="Roboto" panose="02000000000000000000" pitchFamily="2" charset="0"/>
                <a:cs typeface="Roboto" panose="02000000000000000000" pitchFamily="2" charset="0"/>
              </a:rPr>
              <a:t>This context lends itself well to physical modelling using a range of materials to create quick prototype outcomes. You could also use rapid prototyping to cut out templates for fabrics, 3D print models or even working components when producing a more detailed final prototype. </a:t>
            </a:r>
          </a:p>
          <a:p>
            <a:pPr marL="0" indent="0">
              <a:lnSpc>
                <a:spcPct val="150000"/>
              </a:lnSpc>
              <a:buNone/>
            </a:pPr>
            <a:r>
              <a:rPr lang="en-GB" sz="1900" dirty="0">
                <a:latin typeface="+mj-lt"/>
                <a:ea typeface="Roboto" panose="02000000000000000000" pitchFamily="2" charset="0"/>
                <a:cs typeface="Roboto" panose="02000000000000000000" pitchFamily="2" charset="0"/>
              </a:rPr>
              <a:t>You could ‘mock up’ a prototype outcome or machine the parts with greater accuracy, making good use of CNC machinery, jigs and templates.</a:t>
            </a:r>
          </a:p>
          <a:p>
            <a:pPr marL="0" indent="0">
              <a:lnSpc>
                <a:spcPct val="150000"/>
              </a:lnSpc>
              <a:buNone/>
            </a:pPr>
            <a:r>
              <a:rPr lang="en-GB" sz="1900" dirty="0">
                <a:latin typeface="+mj-lt"/>
                <a:ea typeface="Roboto" panose="02000000000000000000" pitchFamily="2" charset="0"/>
                <a:cs typeface="Roboto" panose="02000000000000000000" pitchFamily="2" charset="0"/>
              </a:rPr>
              <a:t>This context also encourages the use of textiles and fabrics as a prototyping material so consider how you can cover textiles skills.</a:t>
            </a:r>
          </a:p>
          <a:p>
            <a:pPr marL="0" indent="0">
              <a:lnSpc>
                <a:spcPct val="150000"/>
              </a:lnSpc>
              <a:buNone/>
            </a:pPr>
            <a:r>
              <a:rPr lang="en-GB" sz="1900" dirty="0">
                <a:latin typeface="+mj-lt"/>
                <a:ea typeface="Roboto" panose="02000000000000000000" pitchFamily="2" charset="0"/>
                <a:cs typeface="Roboto" panose="02000000000000000000" pitchFamily="2" charset="0"/>
              </a:rPr>
              <a:t>For making skills that this resource could address, refer to the </a:t>
            </a:r>
            <a:r>
              <a:rPr lang="en-GB" sz="1900" b="1" dirty="0">
                <a:latin typeface="+mj-lt"/>
                <a:ea typeface="Roboto" panose="02000000000000000000" pitchFamily="2" charset="0"/>
                <a:cs typeface="Roboto" panose="02000000000000000000" pitchFamily="2" charset="0"/>
              </a:rPr>
              <a:t>Curriculum Units</a:t>
            </a:r>
            <a:r>
              <a:rPr lang="en-GB" sz="1900" dirty="0">
                <a:latin typeface="+mj-lt"/>
                <a:ea typeface="Roboto" panose="02000000000000000000" pitchFamily="2" charset="0"/>
                <a:cs typeface="Roboto" panose="02000000000000000000" pitchFamily="2" charset="0"/>
              </a:rPr>
              <a:t> relevant to the materials or processes you wish to cover in your teaching.</a:t>
            </a:r>
          </a:p>
        </p:txBody>
      </p:sp>
      <p:pic>
        <p:nvPicPr>
          <p:cNvPr id="3" name="Picture 2" descr="A black background with white text&#10;&#10;AI-generated content may be incorrect.">
            <a:extLst>
              <a:ext uri="{FF2B5EF4-FFF2-40B4-BE49-F238E27FC236}">
                <a16:creationId xmlns:a16="http://schemas.microsoft.com/office/drawing/2014/main" id="{F1B3472B-2402-3E38-8ABC-D48450A7E9F0}"/>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80704" y="5963093"/>
            <a:ext cx="1525077" cy="638232"/>
          </a:xfrm>
          <a:prstGeom prst="rect">
            <a:avLst/>
          </a:prstGeom>
        </p:spPr>
      </p:pic>
    </p:spTree>
    <p:extLst>
      <p:ext uri="{BB962C8B-B14F-4D97-AF65-F5344CB8AC3E}">
        <p14:creationId xmlns:p14="http://schemas.microsoft.com/office/powerpoint/2010/main" val="500504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nline Media 2" title="Community Clothing: Test">
            <a:hlinkClick r:id="" action="ppaction://media"/>
            <a:extLst>
              <a:ext uri="{FF2B5EF4-FFF2-40B4-BE49-F238E27FC236}">
                <a16:creationId xmlns:a16="http://schemas.microsoft.com/office/drawing/2014/main" id="{693F9DE2-11BC-3724-9201-31A355CFB174}"/>
              </a:ext>
            </a:extLst>
          </p:cNvPr>
          <p:cNvPicPr>
            <a:picLocks noRot="1" noChangeAspect="1"/>
          </p:cNvPicPr>
          <p:nvPr>
            <a:videoFile r:link="rId1"/>
          </p:nvPr>
        </p:nvPicPr>
        <p:blipFill>
          <a:blip r:embed="rId4"/>
          <a:stretch>
            <a:fillRect/>
          </a:stretch>
        </p:blipFill>
        <p:spPr>
          <a:xfrm>
            <a:off x="159968" y="77764"/>
            <a:ext cx="11872063" cy="6702472"/>
          </a:xfrm>
          <a:prstGeom prst="rect">
            <a:avLst/>
          </a:prstGeom>
        </p:spPr>
      </p:pic>
    </p:spTree>
    <p:extLst>
      <p:ext uri="{BB962C8B-B14F-4D97-AF65-F5344CB8AC3E}">
        <p14:creationId xmlns:p14="http://schemas.microsoft.com/office/powerpoint/2010/main" val="42350342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54A1150-C4ED-A65F-0F53-378698CA2200}"/>
              </a:ext>
            </a:extLst>
          </p:cNvPr>
          <p:cNvSpPr>
            <a:spLocks noGrp="1"/>
          </p:cNvSpPr>
          <p:nvPr>
            <p:ph type="title"/>
          </p:nvPr>
        </p:nvSpPr>
        <p:spPr/>
        <p:txBody>
          <a:bodyPr/>
          <a:lstStyle/>
          <a:p>
            <a:r>
              <a:rPr lang="en-GB" dirty="0">
                <a:solidFill>
                  <a:schemeClr val="tx1"/>
                </a:solidFill>
              </a:rPr>
              <a:t>Test stage</a:t>
            </a:r>
            <a:endParaRPr lang="en-GB" sz="4400" dirty="0">
              <a:solidFill>
                <a:schemeClr val="tx1"/>
              </a:solidFill>
            </a:endParaRP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p:txBody>
          <a:bodyPr>
            <a:normAutofit/>
          </a:bodyPr>
          <a:lstStyle/>
          <a:p>
            <a:pPr marL="0" indent="0">
              <a:lnSpc>
                <a:spcPct val="150000"/>
              </a:lnSpc>
              <a:buNone/>
            </a:pPr>
            <a:endParaRPr lang="en-GB" dirty="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200" dirty="0">
              <a:solidFill>
                <a:schemeClr val="bg1"/>
              </a:solidFill>
              <a:latin typeface="+mj-lt"/>
              <a:ea typeface="Roboto" panose="02000000000000000000" pitchFamily="2" charset="0"/>
              <a:cs typeface="Roboto" panose="02000000000000000000" pitchFamily="2" charset="0"/>
            </a:endParaRPr>
          </a:p>
          <a:p>
            <a:pPr marL="0" indent="0">
              <a:lnSpc>
                <a:spcPct val="150000"/>
              </a:lnSpc>
              <a:buNone/>
            </a:pPr>
            <a:endParaRPr lang="en-GB" sz="2200" dirty="0">
              <a:solidFill>
                <a:schemeClr val="bg1"/>
              </a:solidFill>
              <a:latin typeface="+mj-lt"/>
              <a:ea typeface="Roboto" panose="02000000000000000000" pitchFamily="2" charset="0"/>
              <a:cs typeface="Roboto" panose="02000000000000000000" pitchFamily="2" charset="0"/>
            </a:endParaRPr>
          </a:p>
          <a:p>
            <a:pPr marL="0" indent="0">
              <a:buNone/>
            </a:pPr>
            <a:endParaRPr lang="en-GB" sz="2400" b="1" dirty="0">
              <a:solidFill>
                <a:schemeClr val="bg1"/>
              </a:solidFill>
              <a:latin typeface="+mj-lt"/>
              <a:ea typeface="Roboto" panose="02000000000000000000" pitchFamily="2" charset="0"/>
              <a:cs typeface="Roboto" panose="02000000000000000000" pitchFamily="2" charset="0"/>
            </a:endParaRPr>
          </a:p>
        </p:txBody>
      </p:sp>
      <p:graphicFrame>
        <p:nvGraphicFramePr>
          <p:cNvPr id="4" name="Table 18">
            <a:extLst>
              <a:ext uri="{FF2B5EF4-FFF2-40B4-BE49-F238E27FC236}">
                <a16:creationId xmlns:a16="http://schemas.microsoft.com/office/drawing/2014/main" id="{6A900EBF-4C67-AD3E-42C8-7EF0E7931D2A}"/>
              </a:ext>
            </a:extLst>
          </p:cNvPr>
          <p:cNvGraphicFramePr>
            <a:graphicFrameLocks noGrp="1"/>
          </p:cNvGraphicFramePr>
          <p:nvPr>
            <p:extLst>
              <p:ext uri="{D42A27DB-BD31-4B8C-83A1-F6EECF244321}">
                <p14:modId xmlns:p14="http://schemas.microsoft.com/office/powerpoint/2010/main" val="3761861149"/>
              </p:ext>
            </p:extLst>
          </p:nvPr>
        </p:nvGraphicFramePr>
        <p:xfrm>
          <a:off x="608633" y="3339538"/>
          <a:ext cx="9368483" cy="2598950"/>
        </p:xfrm>
        <a:graphic>
          <a:graphicData uri="http://schemas.openxmlformats.org/drawingml/2006/table">
            <a:tbl>
              <a:tblPr firstRow="1" bandRow="1">
                <a:tableStyleId>{5940675A-B579-460E-94D1-54222C63F5DA}</a:tableStyleId>
              </a:tblPr>
              <a:tblGrid>
                <a:gridCol w="2312517">
                  <a:extLst>
                    <a:ext uri="{9D8B030D-6E8A-4147-A177-3AD203B41FA5}">
                      <a16:colId xmlns:a16="http://schemas.microsoft.com/office/drawing/2014/main" val="336422520"/>
                    </a:ext>
                  </a:extLst>
                </a:gridCol>
                <a:gridCol w="2128370">
                  <a:extLst>
                    <a:ext uri="{9D8B030D-6E8A-4147-A177-3AD203B41FA5}">
                      <a16:colId xmlns:a16="http://schemas.microsoft.com/office/drawing/2014/main" val="466195852"/>
                    </a:ext>
                  </a:extLst>
                </a:gridCol>
                <a:gridCol w="2854960">
                  <a:extLst>
                    <a:ext uri="{9D8B030D-6E8A-4147-A177-3AD203B41FA5}">
                      <a16:colId xmlns:a16="http://schemas.microsoft.com/office/drawing/2014/main" val="1485661640"/>
                    </a:ext>
                  </a:extLst>
                </a:gridCol>
                <a:gridCol w="2072636">
                  <a:extLst>
                    <a:ext uri="{9D8B030D-6E8A-4147-A177-3AD203B41FA5}">
                      <a16:colId xmlns:a16="http://schemas.microsoft.com/office/drawing/2014/main" val="3804150009"/>
                    </a:ext>
                  </a:extLst>
                </a:gridCol>
              </a:tblGrid>
              <a:tr h="373910">
                <a:tc>
                  <a:txBody>
                    <a:bodyPr/>
                    <a:lstStyle/>
                    <a:p>
                      <a:pPr algn="ctr"/>
                      <a:r>
                        <a:rPr lang="en-GB" sz="1600" b="1" dirty="0">
                          <a:solidFill>
                            <a:srgbClr val="429EA6"/>
                          </a:solidFill>
                          <a:hlinkClick r:id="rId3" action="ppaction://hlinksldjump">
                            <a:extLst>
                              <a:ext uri="{A12FA001-AC4F-418D-AE19-62706E023703}">
                                <ahyp:hlinkClr xmlns:ahyp="http://schemas.microsoft.com/office/drawing/2018/hyperlinkcolor" val="tx"/>
                              </a:ext>
                            </a:extLst>
                          </a:hlinkClick>
                        </a:rPr>
                        <a:t>‘Measure and check’</a:t>
                      </a:r>
                      <a:endParaRPr lang="en-GB" sz="1600" b="1" dirty="0">
                        <a:solidFill>
                          <a:srgbClr val="429EA6"/>
                        </a:solidFill>
                      </a:endParaRPr>
                    </a:p>
                  </a:txBody>
                  <a:tcPr>
                    <a:solidFill>
                      <a:schemeClr val="bg1"/>
                    </a:solidFill>
                  </a:tcPr>
                </a:tc>
                <a:tc>
                  <a:txBody>
                    <a:bodyPr/>
                    <a:lstStyle/>
                    <a:p>
                      <a:pPr algn="ctr"/>
                      <a:r>
                        <a:rPr lang="en-GB" sz="1600" b="1" dirty="0">
                          <a:solidFill>
                            <a:srgbClr val="429EA6"/>
                          </a:solidFill>
                          <a:hlinkClick r:id="rId3" action="ppaction://hlinksldjump">
                            <a:extLst>
                              <a:ext uri="{A12FA001-AC4F-418D-AE19-62706E023703}">
                                <ahyp:hlinkClr xmlns:ahyp="http://schemas.microsoft.com/office/drawing/2018/hyperlinkcolor" val="tx"/>
                              </a:ext>
                            </a:extLst>
                          </a:hlinkClick>
                        </a:rPr>
                        <a:t>‘Fitting’</a:t>
                      </a:r>
                      <a:endParaRPr lang="en-GB" sz="1600" b="1" dirty="0">
                        <a:solidFill>
                          <a:srgbClr val="429EA6"/>
                        </a:solidFill>
                      </a:endParaRPr>
                    </a:p>
                  </a:txBody>
                  <a:tcPr>
                    <a:solidFill>
                      <a:schemeClr val="bg1"/>
                    </a:solidFill>
                  </a:tcPr>
                </a:tc>
                <a:tc>
                  <a:txBody>
                    <a:bodyPr/>
                    <a:lstStyle/>
                    <a:p>
                      <a:pPr algn="ctr"/>
                      <a:r>
                        <a:rPr lang="en-GB" sz="1600" b="1" dirty="0">
                          <a:solidFill>
                            <a:srgbClr val="429EA6"/>
                          </a:solidFill>
                          <a:hlinkClick r:id="rId4" action="ppaction://hlinksldjump">
                            <a:extLst>
                              <a:ext uri="{A12FA001-AC4F-418D-AE19-62706E023703}">
                                <ahyp:hlinkClr xmlns:ahyp="http://schemas.microsoft.com/office/drawing/2018/hyperlinkcolor" val="tx"/>
                              </a:ext>
                            </a:extLst>
                          </a:hlinkClick>
                        </a:rPr>
                        <a:t>‘Gold seal’</a:t>
                      </a:r>
                      <a:endParaRPr lang="en-GB" sz="1600" b="1" dirty="0">
                        <a:solidFill>
                          <a:srgbClr val="429EA6"/>
                        </a:solidFill>
                      </a:endParaRPr>
                    </a:p>
                  </a:txBody>
                  <a:tcPr>
                    <a:solidFill>
                      <a:schemeClr val="bg1"/>
                    </a:solidFill>
                  </a:tcPr>
                </a:tc>
                <a:tc>
                  <a:txBody>
                    <a:bodyPr/>
                    <a:lstStyle/>
                    <a:p>
                      <a:pPr algn="ctr"/>
                      <a:r>
                        <a:rPr lang="en-GB" sz="1600" b="1" dirty="0">
                          <a:solidFill>
                            <a:srgbClr val="429EA6"/>
                          </a:solidFill>
                          <a:hlinkClick r:id="rId4" action="ppaction://hlinksldjump">
                            <a:extLst>
                              <a:ext uri="{A12FA001-AC4F-418D-AE19-62706E023703}">
                                <ahyp:hlinkClr xmlns:ahyp="http://schemas.microsoft.com/office/drawing/2018/hyperlinkcolor" val="tx"/>
                              </a:ext>
                            </a:extLst>
                          </a:hlinkClick>
                        </a:rPr>
                        <a:t>‘Expectations’</a:t>
                      </a:r>
                      <a:endParaRPr lang="en-GB" sz="1600" b="1" dirty="0">
                        <a:solidFill>
                          <a:srgbClr val="429EA6"/>
                        </a:solidFill>
                      </a:endParaRPr>
                    </a:p>
                  </a:txBody>
                  <a:tcPr>
                    <a:solidFill>
                      <a:schemeClr val="bg1"/>
                    </a:solidFill>
                  </a:tcPr>
                </a:tc>
                <a:extLst>
                  <a:ext uri="{0D108BD9-81ED-4DB2-BD59-A6C34878D82A}">
                    <a16:rowId xmlns:a16="http://schemas.microsoft.com/office/drawing/2014/main" val="3391378453"/>
                  </a:ext>
                </a:extLst>
              </a:tr>
              <a:tr h="370840">
                <a:tc>
                  <a:txBody>
                    <a:bodyPr/>
                    <a:lstStyle/>
                    <a:p>
                      <a:r>
                        <a:rPr lang="en-GB" sz="1400" strike="noStrike" kern="1200" dirty="0">
                          <a:solidFill>
                            <a:schemeClr val="tx1"/>
                          </a:solidFill>
                          <a:effectLst/>
                          <a:latin typeface="+mn-lt"/>
                          <a:ea typeface="+mn-ea"/>
                          <a:cs typeface="+mn-cs"/>
                        </a:rPr>
                        <a:t>Checking as you go, is really important. Can you think of ways to speed up the checking process for your product? Could you add a little mark to help, or use something that quickly shows you if it’s correct, or not?</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t>What will your trainer look like when it’s worn? How can you use AR/AI to see how it would look? Can you think of any advantages and disadvantages of using this new type of technology?</a:t>
                      </a:r>
                    </a:p>
                    <a:p>
                      <a:endParaRPr lang="en-GB" sz="1400" dirty="0"/>
                    </a:p>
                  </a:txBody>
                  <a:tcPr/>
                </a:tc>
                <a:tc>
                  <a:txBody>
                    <a:bodyPr/>
                    <a:lstStyle/>
                    <a:p>
                      <a:r>
                        <a:rPr lang="en-GB" sz="1400" dirty="0"/>
                        <a:t>Time to create a final design. You may know how to make it, but will other people? Think about every detail –how can you communicate how to make this to someone else? We don’t want lots of words, so use images and short messages to show exactly how it should look and be made.</a:t>
                      </a:r>
                    </a:p>
                  </a:txBody>
                  <a:tcPr/>
                </a:tc>
                <a:tc>
                  <a:txBody>
                    <a:bodyPr/>
                    <a:lstStyle/>
                    <a:p>
                      <a:r>
                        <a:rPr lang="en-GB" sz="1400" dirty="0"/>
                        <a:t>Why should people buy your product? Create a memorable advertising campaign to sell your trainers. Consider the style, the images (or videos) and messaging carefully to create a great first impression.</a:t>
                      </a:r>
                    </a:p>
                  </a:txBody>
                  <a:tcPr/>
                </a:tc>
                <a:extLst>
                  <a:ext uri="{0D108BD9-81ED-4DB2-BD59-A6C34878D82A}">
                    <a16:rowId xmlns:a16="http://schemas.microsoft.com/office/drawing/2014/main" val="3966545421"/>
                  </a:ext>
                </a:extLst>
              </a:tr>
            </a:tbl>
          </a:graphicData>
        </a:graphic>
      </p:graphicFrame>
      <p:sp>
        <p:nvSpPr>
          <p:cNvPr id="10" name="TextBox 9">
            <a:extLst>
              <a:ext uri="{FF2B5EF4-FFF2-40B4-BE49-F238E27FC236}">
                <a16:creationId xmlns:a16="http://schemas.microsoft.com/office/drawing/2014/main" id="{BF62D26A-C725-EA54-B005-4419DCFCC8B1}"/>
              </a:ext>
            </a:extLst>
          </p:cNvPr>
          <p:cNvSpPr txBox="1"/>
          <p:nvPr/>
        </p:nvSpPr>
        <p:spPr>
          <a:xfrm>
            <a:off x="541086" y="1062906"/>
            <a:ext cx="9436031" cy="2005934"/>
          </a:xfrm>
          <a:prstGeom prst="rect">
            <a:avLst/>
          </a:prstGeom>
          <a:noFill/>
        </p:spPr>
        <p:txBody>
          <a:bodyPr wrap="square">
            <a:spAutoFit/>
          </a:bodyPr>
          <a:lstStyle/>
          <a:p>
            <a:pPr algn="l">
              <a:lnSpc>
                <a:spcPct val="150000"/>
              </a:lnSpc>
            </a:pPr>
            <a:r>
              <a:rPr lang="en-GB" b="0" dirty="0">
                <a:solidFill>
                  <a:schemeClr val="tx1"/>
                </a:solidFill>
                <a:latin typeface="+mj-lt"/>
                <a:ea typeface="Roboto" panose="02000000000000000000" pitchFamily="2" charset="0"/>
                <a:cs typeface="Roboto" panose="02000000000000000000" pitchFamily="2" charset="0"/>
              </a:rPr>
              <a:t>You will need to test at lots of different stages in this unit of work. Check your user likes it. What do they think? Make sure you get honest feedback – be prepared to get lots of knock-backs as a designer! </a:t>
            </a:r>
            <a:r>
              <a:rPr lang="en-GB" b="0" dirty="0">
                <a:latin typeface="+mj-lt"/>
                <a:ea typeface="Roboto" panose="02000000000000000000" pitchFamily="2" charset="0"/>
                <a:cs typeface="Roboto" panose="02000000000000000000" pitchFamily="2" charset="0"/>
              </a:rPr>
              <a:t>Be sure to test against the design brief and any design specifications.</a:t>
            </a:r>
          </a:p>
          <a:p>
            <a:pPr algn="l">
              <a:lnSpc>
                <a:spcPct val="150000"/>
              </a:lnSpc>
            </a:pPr>
            <a:r>
              <a:rPr lang="en-GB" b="0" dirty="0">
                <a:latin typeface="+mj-lt"/>
                <a:ea typeface="Roboto" panose="02000000000000000000" pitchFamily="2" charset="0"/>
                <a:cs typeface="Roboto" panose="02000000000000000000" pitchFamily="2" charset="0"/>
              </a:rPr>
              <a:t>Using the results from testing and feedback, how well have you met the design criteria with your design? What would you change in the next version or iteration?</a:t>
            </a:r>
          </a:p>
        </p:txBody>
      </p:sp>
      <p:pic>
        <p:nvPicPr>
          <p:cNvPr id="3" name="Picture 2" descr="A black background with white text&#10;&#10;AI-generated content may be incorrect.">
            <a:extLst>
              <a:ext uri="{FF2B5EF4-FFF2-40B4-BE49-F238E27FC236}">
                <a16:creationId xmlns:a16="http://schemas.microsoft.com/office/drawing/2014/main" id="{C6A7177B-AB58-465D-2766-0C0CEA3FECCB}"/>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80704" y="5963093"/>
            <a:ext cx="1525077" cy="638232"/>
          </a:xfrm>
          <a:prstGeom prst="rect">
            <a:avLst/>
          </a:prstGeom>
        </p:spPr>
      </p:pic>
    </p:spTree>
    <p:extLst>
      <p:ext uri="{BB962C8B-B14F-4D97-AF65-F5344CB8AC3E}">
        <p14:creationId xmlns:p14="http://schemas.microsoft.com/office/powerpoint/2010/main" val="1370652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674EE74-F7A1-0262-0ABC-4C6C68516B4B}"/>
              </a:ext>
            </a:extLst>
          </p:cNvPr>
          <p:cNvSpPr>
            <a:spLocks noGrp="1"/>
          </p:cNvSpPr>
          <p:nvPr>
            <p:ph type="title"/>
          </p:nvPr>
        </p:nvSpPr>
        <p:spPr/>
        <p:txBody>
          <a:bodyPr/>
          <a:lstStyle/>
          <a:p>
            <a:r>
              <a:rPr lang="en-GB" sz="4400" dirty="0">
                <a:solidFill>
                  <a:schemeClr val="tx1"/>
                </a:solidFill>
              </a:rPr>
              <a:t>Focused Tasks</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idx="4294967295"/>
          </p:nvPr>
        </p:nvSpPr>
        <p:spPr>
          <a:xfrm>
            <a:off x="697920" y="1112669"/>
            <a:ext cx="10796160" cy="1915011"/>
          </a:xfrm>
          <a:noFill/>
        </p:spPr>
        <p:txBody>
          <a:bodyPr>
            <a:normAutofit/>
          </a:bodyPr>
          <a:lstStyle/>
          <a:p>
            <a:pPr marL="0" indent="0">
              <a:lnSpc>
                <a:spcPct val="150000"/>
              </a:lnSpc>
              <a:buNone/>
            </a:pPr>
            <a:r>
              <a:rPr lang="en-GB" sz="2000" dirty="0">
                <a:solidFill>
                  <a:schemeClr val="tx1"/>
                </a:solidFill>
                <a:latin typeface="+mj-lt"/>
                <a:ea typeface="Roboto" panose="02000000000000000000" pitchFamily="2" charset="0"/>
                <a:cs typeface="Roboto" panose="02000000000000000000" pitchFamily="2" charset="0"/>
              </a:rPr>
              <a:t>There are a number of potential focused tasks you can use in this unit of work to support the design process or simply use the context as a vehicle to deliver these skills. The following are just some it lends itself well to. These will be freely available to members of the D&amp;T Association also:</a:t>
            </a:r>
          </a:p>
        </p:txBody>
      </p:sp>
      <p:graphicFrame>
        <p:nvGraphicFramePr>
          <p:cNvPr id="3" name="Table 18">
            <a:extLst>
              <a:ext uri="{FF2B5EF4-FFF2-40B4-BE49-F238E27FC236}">
                <a16:creationId xmlns:a16="http://schemas.microsoft.com/office/drawing/2014/main" id="{84CB8A96-0E4F-9A70-0927-54658694A242}"/>
              </a:ext>
            </a:extLst>
          </p:cNvPr>
          <p:cNvGraphicFramePr>
            <a:graphicFrameLocks noGrp="1"/>
          </p:cNvGraphicFramePr>
          <p:nvPr>
            <p:extLst>
              <p:ext uri="{D42A27DB-BD31-4B8C-83A1-F6EECF244321}">
                <p14:modId xmlns:p14="http://schemas.microsoft.com/office/powerpoint/2010/main" val="295374082"/>
              </p:ext>
            </p:extLst>
          </p:nvPr>
        </p:nvGraphicFramePr>
        <p:xfrm>
          <a:off x="576000" y="3027680"/>
          <a:ext cx="10796160" cy="2651760"/>
        </p:xfrm>
        <a:graphic>
          <a:graphicData uri="http://schemas.openxmlformats.org/drawingml/2006/table">
            <a:tbl>
              <a:tblPr firstRow="1" bandRow="1">
                <a:tableStyleId>{5940675A-B579-460E-94D1-54222C63F5DA}</a:tableStyleId>
              </a:tblPr>
              <a:tblGrid>
                <a:gridCol w="2695093">
                  <a:extLst>
                    <a:ext uri="{9D8B030D-6E8A-4147-A177-3AD203B41FA5}">
                      <a16:colId xmlns:a16="http://schemas.microsoft.com/office/drawing/2014/main" val="336422520"/>
                    </a:ext>
                  </a:extLst>
                </a:gridCol>
                <a:gridCol w="2789477">
                  <a:extLst>
                    <a:ext uri="{9D8B030D-6E8A-4147-A177-3AD203B41FA5}">
                      <a16:colId xmlns:a16="http://schemas.microsoft.com/office/drawing/2014/main" val="1485661640"/>
                    </a:ext>
                  </a:extLst>
                </a:gridCol>
                <a:gridCol w="2453510">
                  <a:extLst>
                    <a:ext uri="{9D8B030D-6E8A-4147-A177-3AD203B41FA5}">
                      <a16:colId xmlns:a16="http://schemas.microsoft.com/office/drawing/2014/main" val="3804150009"/>
                    </a:ext>
                  </a:extLst>
                </a:gridCol>
                <a:gridCol w="2858080">
                  <a:extLst>
                    <a:ext uri="{9D8B030D-6E8A-4147-A177-3AD203B41FA5}">
                      <a16:colId xmlns:a16="http://schemas.microsoft.com/office/drawing/2014/main" val="2637499090"/>
                    </a:ext>
                  </a:extLst>
                </a:gridCol>
              </a:tblGrid>
              <a:tr h="0">
                <a:tc>
                  <a:txBody>
                    <a:bodyPr/>
                    <a:lstStyle/>
                    <a:p>
                      <a:pPr algn="ctr"/>
                      <a:r>
                        <a:rPr lang="en-GB" b="1" dirty="0">
                          <a:solidFill>
                            <a:schemeClr val="tx1"/>
                          </a:solidFill>
                        </a:rPr>
                        <a:t>‘Make a last’</a:t>
                      </a:r>
                    </a:p>
                  </a:txBody>
                  <a:tcPr>
                    <a:solidFill>
                      <a:schemeClr val="bg1"/>
                    </a:solidFill>
                  </a:tcPr>
                </a:tc>
                <a:tc>
                  <a:txBody>
                    <a:bodyPr/>
                    <a:lstStyle/>
                    <a:p>
                      <a:pPr algn="ctr"/>
                      <a:r>
                        <a:rPr lang="en-GB" b="1" dirty="0">
                          <a:solidFill>
                            <a:schemeClr val="tx1"/>
                          </a:solidFill>
                        </a:rPr>
                        <a:t>‘Cardboard shoe’</a:t>
                      </a:r>
                    </a:p>
                  </a:txBody>
                  <a:tcPr>
                    <a:solidFill>
                      <a:schemeClr val="bg1"/>
                    </a:solidFill>
                  </a:tcPr>
                </a:tc>
                <a:tc>
                  <a:txBody>
                    <a:bodyPr/>
                    <a:lstStyle/>
                    <a:p>
                      <a:pPr algn="ctr"/>
                      <a:r>
                        <a:rPr lang="en-GB" b="1" dirty="0">
                          <a:solidFill>
                            <a:schemeClr val="tx1"/>
                          </a:solidFill>
                        </a:rPr>
                        <a:t>‘Design around a last’</a:t>
                      </a:r>
                    </a:p>
                  </a:txBody>
                  <a:tcPr>
                    <a:solidFill>
                      <a:schemeClr val="bg1"/>
                    </a:solidFill>
                  </a:tcPr>
                </a:tc>
                <a:tc>
                  <a:txBody>
                    <a:bodyPr/>
                    <a:lstStyle/>
                    <a:p>
                      <a:pPr algn="ctr"/>
                      <a:r>
                        <a:rPr lang="en-GB" b="1" dirty="0">
                          <a:solidFill>
                            <a:schemeClr val="tx1"/>
                          </a:solidFill>
                        </a:rPr>
                        <a:t>‘Adding eyelets’</a:t>
                      </a:r>
                    </a:p>
                  </a:txBody>
                  <a:tcPr>
                    <a:solidFill>
                      <a:schemeClr val="bg1"/>
                    </a:solidFill>
                  </a:tcPr>
                </a:tc>
                <a:extLst>
                  <a:ext uri="{0D108BD9-81ED-4DB2-BD59-A6C34878D82A}">
                    <a16:rowId xmlns:a16="http://schemas.microsoft.com/office/drawing/2014/main" val="3391378453"/>
                  </a:ext>
                </a:extLst>
              </a:tr>
              <a:tr h="370840">
                <a:tc>
                  <a:txBody>
                    <a:bodyPr/>
                    <a:lstStyle/>
                    <a:p>
                      <a:r>
                        <a:rPr lang="en-GB" sz="1400" dirty="0">
                          <a:solidFill>
                            <a:schemeClr val="tx1"/>
                          </a:solidFill>
                        </a:rPr>
                        <a:t>A ‘last’ is 3D form, shaped like a human foot, used by designers and manufacturers to mould, shape and structure footwear. Get students to make their own – full sized or to scale. This could be 3D printed or stacked slices of cardboard.</a:t>
                      </a:r>
                      <a:endParaRPr lang="en-GB" sz="1400" dirty="0"/>
                    </a:p>
                    <a:p>
                      <a:endParaRPr lang="en-GB" sz="1400" dirty="0">
                        <a:solidFill>
                          <a:schemeClr val="tx1"/>
                        </a:solidFill>
                      </a:endParaRPr>
                    </a:p>
                  </a:txBody>
                  <a:tcPr/>
                </a:tc>
                <a:tc>
                  <a:txBody>
                    <a:bodyPr/>
                    <a:lstStyle/>
                    <a:p>
                      <a:r>
                        <a:rPr lang="en-GB" sz="1400" dirty="0">
                          <a:solidFill>
                            <a:schemeClr val="tx1"/>
                          </a:solidFill>
                        </a:rPr>
                        <a:t>Get students to create a full-sized or scale trainer. This could be a copy of their favourite pair. What pattern pieces are there? What order do they join in? This could be paper, corrugated card or a combination of the two.</a:t>
                      </a:r>
                    </a:p>
                  </a:txBody>
                  <a:tcPr/>
                </a:tc>
                <a:tc>
                  <a:txBody>
                    <a:bodyPr/>
                    <a:lstStyle/>
                    <a:p>
                      <a:r>
                        <a:rPr lang="en-GB" sz="1400" dirty="0">
                          <a:solidFill>
                            <a:schemeClr val="tx1"/>
                          </a:solidFill>
                        </a:rPr>
                        <a:t>Using a shoe last, or model of a shoe last, students can cut and stick pattern pieces over the top, creating a 3D sculpture of a trainer. You may wish to consider using paper first, and then fabric.</a:t>
                      </a:r>
                    </a:p>
                  </a:txBody>
                  <a:tcPr/>
                </a:tc>
                <a:tc>
                  <a:txBody>
                    <a:bodyPr/>
                    <a:lstStyle/>
                    <a:p>
                      <a:r>
                        <a:rPr lang="en-GB" sz="1400" dirty="0">
                          <a:solidFill>
                            <a:schemeClr val="tx1"/>
                          </a:solidFill>
                        </a:rPr>
                        <a:t>A simple task, show students how to add eyelets in fabric. This can be done using a hammer and punch, or an eyelet tool. What fabrics work well, which don’t, and why? What different eyelets can you get? Which are best? What alternatives are there to traditional eyelets?</a:t>
                      </a:r>
                    </a:p>
                  </a:txBody>
                  <a:tcPr/>
                </a:tc>
                <a:extLst>
                  <a:ext uri="{0D108BD9-81ED-4DB2-BD59-A6C34878D82A}">
                    <a16:rowId xmlns:a16="http://schemas.microsoft.com/office/drawing/2014/main" val="3966545421"/>
                  </a:ext>
                </a:extLst>
              </a:tr>
            </a:tbl>
          </a:graphicData>
        </a:graphic>
      </p:graphicFrame>
      <p:pic>
        <p:nvPicPr>
          <p:cNvPr id="4" name="Picture 3" descr="A black background with white text&#10;&#10;AI-generated content may be incorrect.">
            <a:extLst>
              <a:ext uri="{FF2B5EF4-FFF2-40B4-BE49-F238E27FC236}">
                <a16:creationId xmlns:a16="http://schemas.microsoft.com/office/drawing/2014/main" id="{356F897D-E8EB-1628-63F4-94F7DCDE09F4}"/>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80704" y="5963093"/>
            <a:ext cx="1525077" cy="638232"/>
          </a:xfrm>
          <a:prstGeom prst="rect">
            <a:avLst/>
          </a:prstGeom>
        </p:spPr>
      </p:pic>
    </p:spTree>
    <p:extLst>
      <p:ext uri="{BB962C8B-B14F-4D97-AF65-F5344CB8AC3E}">
        <p14:creationId xmlns:p14="http://schemas.microsoft.com/office/powerpoint/2010/main" val="11610936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674EE74-F7A1-0262-0ABC-4C6C68516B4B}"/>
              </a:ext>
            </a:extLst>
          </p:cNvPr>
          <p:cNvSpPr>
            <a:spLocks noGrp="1"/>
          </p:cNvSpPr>
          <p:nvPr>
            <p:ph type="title"/>
          </p:nvPr>
        </p:nvSpPr>
        <p:spPr/>
        <p:txBody>
          <a:bodyPr/>
          <a:lstStyle/>
          <a:p>
            <a:r>
              <a:rPr lang="en-GB" sz="4400" dirty="0">
                <a:solidFill>
                  <a:schemeClr val="tx1"/>
                </a:solidFill>
              </a:rPr>
              <a:t>Investigative &amp; Evaluative Activities</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idx="4294967295"/>
          </p:nvPr>
        </p:nvSpPr>
        <p:spPr>
          <a:xfrm>
            <a:off x="702820" y="1182079"/>
            <a:ext cx="10913178" cy="3672000"/>
          </a:xfrm>
          <a:noFill/>
        </p:spPr>
        <p:txBody>
          <a:bodyPr>
            <a:normAutofit/>
          </a:bodyPr>
          <a:lstStyle/>
          <a:p>
            <a:pPr>
              <a:lnSpc>
                <a:spcPct val="150000"/>
              </a:lnSpc>
            </a:pPr>
            <a:r>
              <a:rPr lang="en-GB" sz="1700" dirty="0">
                <a:solidFill>
                  <a:schemeClr val="tx1"/>
                </a:solidFill>
                <a:latin typeface="+mj-lt"/>
                <a:ea typeface="Roboto" panose="02000000000000000000" pitchFamily="2" charset="0"/>
                <a:cs typeface="Roboto" panose="02000000000000000000" pitchFamily="2" charset="0"/>
              </a:rPr>
              <a:t>The investigate, or research, element of this project could encourage more detailed exploration of the products on the market. You may investigate different materials, different trainers, or other, similar products to gain inspiration. There are a number of opportunities available to investigate and evaluate materials and products in this context.</a:t>
            </a:r>
            <a:endParaRPr lang="en-GB" sz="1700" b="1" dirty="0">
              <a:latin typeface="+mj-lt"/>
              <a:ea typeface="Roboto" panose="02000000000000000000" pitchFamily="2" charset="0"/>
              <a:cs typeface="Roboto" panose="02000000000000000000" pitchFamily="2" charset="0"/>
            </a:endParaRPr>
          </a:p>
          <a:p>
            <a:pPr marL="0" indent="0">
              <a:lnSpc>
                <a:spcPct val="150000"/>
              </a:lnSpc>
              <a:buNone/>
            </a:pPr>
            <a:endParaRPr lang="en-GB" sz="2000" dirty="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400" b="1" dirty="0">
              <a:latin typeface="+mj-lt"/>
              <a:ea typeface="Roboto" panose="02000000000000000000" pitchFamily="2" charset="0"/>
              <a:cs typeface="Roboto" panose="02000000000000000000" pitchFamily="2" charset="0"/>
            </a:endParaRPr>
          </a:p>
        </p:txBody>
      </p:sp>
      <p:graphicFrame>
        <p:nvGraphicFramePr>
          <p:cNvPr id="6" name="Table 18">
            <a:extLst>
              <a:ext uri="{FF2B5EF4-FFF2-40B4-BE49-F238E27FC236}">
                <a16:creationId xmlns:a16="http://schemas.microsoft.com/office/drawing/2014/main" id="{83E23AF1-4B05-404B-757A-D7DC1B2F7169}"/>
              </a:ext>
            </a:extLst>
          </p:cNvPr>
          <p:cNvGraphicFramePr>
            <a:graphicFrameLocks noGrp="1"/>
          </p:cNvGraphicFramePr>
          <p:nvPr>
            <p:extLst>
              <p:ext uri="{D42A27DB-BD31-4B8C-83A1-F6EECF244321}">
                <p14:modId xmlns:p14="http://schemas.microsoft.com/office/powerpoint/2010/main" val="743182634"/>
              </p:ext>
            </p:extLst>
          </p:nvPr>
        </p:nvGraphicFramePr>
        <p:xfrm>
          <a:off x="702820" y="2703146"/>
          <a:ext cx="10595100" cy="1999250"/>
        </p:xfrm>
        <a:graphic>
          <a:graphicData uri="http://schemas.openxmlformats.org/drawingml/2006/table">
            <a:tbl>
              <a:tblPr firstRow="1" bandRow="1">
                <a:tableStyleId>{5940675A-B579-460E-94D1-54222C63F5DA}</a:tableStyleId>
              </a:tblPr>
              <a:tblGrid>
                <a:gridCol w="2883660">
                  <a:extLst>
                    <a:ext uri="{9D8B030D-6E8A-4147-A177-3AD203B41FA5}">
                      <a16:colId xmlns:a16="http://schemas.microsoft.com/office/drawing/2014/main" val="336422520"/>
                    </a:ext>
                  </a:extLst>
                </a:gridCol>
                <a:gridCol w="2702560">
                  <a:extLst>
                    <a:ext uri="{9D8B030D-6E8A-4147-A177-3AD203B41FA5}">
                      <a16:colId xmlns:a16="http://schemas.microsoft.com/office/drawing/2014/main" val="1485661640"/>
                    </a:ext>
                  </a:extLst>
                </a:gridCol>
                <a:gridCol w="5008880">
                  <a:extLst>
                    <a:ext uri="{9D8B030D-6E8A-4147-A177-3AD203B41FA5}">
                      <a16:colId xmlns:a16="http://schemas.microsoft.com/office/drawing/2014/main" val="3804150009"/>
                    </a:ext>
                  </a:extLst>
                </a:gridCol>
              </a:tblGrid>
              <a:tr h="414290">
                <a:tc>
                  <a:txBody>
                    <a:bodyPr/>
                    <a:lstStyle/>
                    <a:p>
                      <a:pPr algn="ctr"/>
                      <a:r>
                        <a:rPr lang="en-GB" sz="1700" b="1" dirty="0">
                          <a:solidFill>
                            <a:schemeClr val="tx1"/>
                          </a:solidFill>
                        </a:rPr>
                        <a:t>‘Shoe disassemble’</a:t>
                      </a:r>
                    </a:p>
                  </a:txBody>
                  <a:tcPr>
                    <a:solidFill>
                      <a:schemeClr val="bg1"/>
                    </a:solidFill>
                  </a:tcPr>
                </a:tc>
                <a:tc>
                  <a:txBody>
                    <a:bodyPr/>
                    <a:lstStyle/>
                    <a:p>
                      <a:pPr algn="ctr"/>
                      <a:r>
                        <a:rPr lang="en-GB" sz="1700" b="1" dirty="0">
                          <a:solidFill>
                            <a:schemeClr val="tx1"/>
                          </a:solidFill>
                        </a:rPr>
                        <a:t>‘After-life’</a:t>
                      </a:r>
                    </a:p>
                  </a:txBody>
                  <a:tcPr>
                    <a:solidFill>
                      <a:schemeClr val="bg1"/>
                    </a:solidFill>
                  </a:tcPr>
                </a:tc>
                <a:tc>
                  <a:txBody>
                    <a:bodyPr/>
                    <a:lstStyle/>
                    <a:p>
                      <a:pPr algn="ctr"/>
                      <a:r>
                        <a:rPr lang="en-GB" sz="1700" b="1" dirty="0">
                          <a:solidFill>
                            <a:schemeClr val="tx1"/>
                          </a:solidFill>
                        </a:rPr>
                        <a:t>‘B-Corp’</a:t>
                      </a:r>
                    </a:p>
                  </a:txBody>
                  <a:tcPr>
                    <a:solidFill>
                      <a:schemeClr val="bg1"/>
                    </a:solidFill>
                  </a:tcPr>
                </a:tc>
                <a:extLst>
                  <a:ext uri="{0D108BD9-81ED-4DB2-BD59-A6C34878D82A}">
                    <a16:rowId xmlns:a16="http://schemas.microsoft.com/office/drawing/2014/main" val="3391378453"/>
                  </a:ext>
                </a:extLst>
              </a:tr>
              <a:tr h="370840">
                <a:tc>
                  <a:txBody>
                    <a:bodyPr/>
                    <a:lstStyle/>
                    <a:p>
                      <a:r>
                        <a:rPr lang="en-GB" sz="1400" dirty="0">
                          <a:solidFill>
                            <a:schemeClr val="tx1"/>
                          </a:solidFill>
                        </a:rPr>
                        <a:t>Using an old trainer, try to disassemble it, to discover all the different pattern pieces and materials. A teacher may even be able to saw one in half to give a cross-sectional view of the layers.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t>There are different things you can do with your trainers when you no longer want them. Try to find the different methods of ‘recycling’ and what actually happens to them when you hand them over. </a:t>
                      </a:r>
                    </a:p>
                  </a:txBody>
                  <a:tcPr/>
                </a:tc>
                <a:tc>
                  <a:txBody>
                    <a:bodyPr/>
                    <a:lstStyle/>
                    <a:p>
                      <a:r>
                        <a:rPr lang="en-GB" sz="1400" dirty="0">
                          <a:solidFill>
                            <a:schemeClr val="tx1"/>
                          </a:solidFill>
                        </a:rPr>
                        <a:t>Many companies proudly show the B-Corp logo on their site and products. What is it? How do you get it? What are the pros and cons of it?</a:t>
                      </a:r>
                    </a:p>
                  </a:txBody>
                  <a:tcPr/>
                </a:tc>
                <a:extLst>
                  <a:ext uri="{0D108BD9-81ED-4DB2-BD59-A6C34878D82A}">
                    <a16:rowId xmlns:a16="http://schemas.microsoft.com/office/drawing/2014/main" val="3966545421"/>
                  </a:ext>
                </a:extLst>
              </a:tr>
            </a:tbl>
          </a:graphicData>
        </a:graphic>
      </p:graphicFrame>
      <p:pic>
        <p:nvPicPr>
          <p:cNvPr id="3" name="Picture 2" descr="A black background with white text&#10;&#10;AI-generated content may be incorrect.">
            <a:extLst>
              <a:ext uri="{FF2B5EF4-FFF2-40B4-BE49-F238E27FC236}">
                <a16:creationId xmlns:a16="http://schemas.microsoft.com/office/drawing/2014/main" id="{E5C44E60-7173-22E1-38A3-D00FD5CFBDA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80704" y="5963093"/>
            <a:ext cx="1525077" cy="638232"/>
          </a:xfrm>
          <a:prstGeom prst="rect">
            <a:avLst/>
          </a:prstGeom>
        </p:spPr>
      </p:pic>
      <p:pic>
        <p:nvPicPr>
          <p:cNvPr id="4" name="Picture 3">
            <a:extLst>
              <a:ext uri="{FF2B5EF4-FFF2-40B4-BE49-F238E27FC236}">
                <a16:creationId xmlns:a16="http://schemas.microsoft.com/office/drawing/2014/main" id="{67B095C8-EB55-FB9E-7D32-46681B8620D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592677" y="3680221"/>
            <a:ext cx="591963" cy="833133"/>
          </a:xfrm>
          <a:prstGeom prst="rect">
            <a:avLst/>
          </a:prstGeom>
        </p:spPr>
      </p:pic>
    </p:spTree>
    <p:extLst>
      <p:ext uri="{BB962C8B-B14F-4D97-AF65-F5344CB8AC3E}">
        <p14:creationId xmlns:p14="http://schemas.microsoft.com/office/powerpoint/2010/main" val="2022021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a:xfrm>
            <a:off x="373654" y="546213"/>
            <a:ext cx="11040000" cy="1047918"/>
          </a:xfrm>
        </p:spPr>
        <p:txBody>
          <a:bodyPr/>
          <a:lstStyle/>
          <a:p>
            <a:r>
              <a:rPr lang="en-GB" sz="4400" dirty="0"/>
              <a:t>Empathize tasks</a:t>
            </a:r>
          </a:p>
        </p:txBody>
      </p:sp>
      <p:graphicFrame>
        <p:nvGraphicFramePr>
          <p:cNvPr id="5" name="Table 18">
            <a:extLst>
              <a:ext uri="{FF2B5EF4-FFF2-40B4-BE49-F238E27FC236}">
                <a16:creationId xmlns:a16="http://schemas.microsoft.com/office/drawing/2014/main" id="{17F61404-E3F0-435D-D898-702A4D559718}"/>
              </a:ext>
            </a:extLst>
          </p:cNvPr>
          <p:cNvGraphicFramePr>
            <a:graphicFrameLocks noGrp="1"/>
          </p:cNvGraphicFramePr>
          <p:nvPr>
            <p:extLst>
              <p:ext uri="{D42A27DB-BD31-4B8C-83A1-F6EECF244321}">
                <p14:modId xmlns:p14="http://schemas.microsoft.com/office/powerpoint/2010/main" val="530193125"/>
              </p:ext>
            </p:extLst>
          </p:nvPr>
        </p:nvGraphicFramePr>
        <p:xfrm>
          <a:off x="380704" y="1295400"/>
          <a:ext cx="11210991" cy="4267200"/>
        </p:xfrm>
        <a:graphic>
          <a:graphicData uri="http://schemas.openxmlformats.org/drawingml/2006/table">
            <a:tbl>
              <a:tblPr firstRow="1" bandRow="1">
                <a:tableStyleId>{5940675A-B579-460E-94D1-54222C63F5DA}</a:tableStyleId>
              </a:tblPr>
              <a:tblGrid>
                <a:gridCol w="3753293">
                  <a:extLst>
                    <a:ext uri="{9D8B030D-6E8A-4147-A177-3AD203B41FA5}">
                      <a16:colId xmlns:a16="http://schemas.microsoft.com/office/drawing/2014/main" val="336422520"/>
                    </a:ext>
                  </a:extLst>
                </a:gridCol>
                <a:gridCol w="7457698">
                  <a:extLst>
                    <a:ext uri="{9D8B030D-6E8A-4147-A177-3AD203B41FA5}">
                      <a16:colId xmlns:a16="http://schemas.microsoft.com/office/drawing/2014/main" val="1485661640"/>
                    </a:ext>
                  </a:extLst>
                </a:gridCol>
              </a:tblGrid>
              <a:tr h="348937">
                <a:tc>
                  <a:txBody>
                    <a:bodyPr/>
                    <a:lstStyle/>
                    <a:p>
                      <a:pPr algn="ctr"/>
                      <a:r>
                        <a:rPr lang="en-GB" sz="1800" b="1" dirty="0">
                          <a:solidFill>
                            <a:schemeClr val="bg1"/>
                          </a:solidFill>
                        </a:rPr>
                        <a:t>‘Materials’</a:t>
                      </a:r>
                    </a:p>
                  </a:txBody>
                  <a:tcPr>
                    <a:solidFill>
                      <a:srgbClr val="ACACDE"/>
                    </a:solidFill>
                  </a:tcPr>
                </a:tc>
                <a:tc>
                  <a:txBody>
                    <a:bodyPr/>
                    <a:lstStyle/>
                    <a:p>
                      <a:pPr algn="ctr"/>
                      <a:r>
                        <a:rPr lang="en-GB" sz="1800" b="1" dirty="0">
                          <a:solidFill>
                            <a:schemeClr val="bg1"/>
                          </a:solidFill>
                        </a:rPr>
                        <a:t>‘Inspiration’</a:t>
                      </a:r>
                    </a:p>
                  </a:txBody>
                  <a:tcPr>
                    <a:solidFill>
                      <a:srgbClr val="ACACDE"/>
                    </a:solidFill>
                  </a:tcPr>
                </a:tc>
                <a:extLst>
                  <a:ext uri="{0D108BD9-81ED-4DB2-BD59-A6C34878D82A}">
                    <a16:rowId xmlns:a16="http://schemas.microsoft.com/office/drawing/2014/main" val="3391378453"/>
                  </a:ext>
                </a:extLst>
              </a:tr>
              <a:tr h="3829164">
                <a:tc>
                  <a:txBody>
                    <a:bodyPr/>
                    <a:lstStyle/>
                    <a:p>
                      <a:r>
                        <a:rPr lang="en-GB" sz="1000" strike="noStrike" kern="1200" dirty="0">
                          <a:solidFill>
                            <a:schemeClr val="tx1"/>
                          </a:solidFill>
                          <a:effectLst/>
                          <a:latin typeface="+mn-lt"/>
                          <a:ea typeface="+mn-ea"/>
                          <a:cs typeface="+mn-cs"/>
                        </a:rPr>
                        <a:t>This could easily </a:t>
                      </a:r>
                      <a:r>
                        <a:rPr lang="en-GB" sz="1000" b="1" strike="noStrike" kern="1200" dirty="0">
                          <a:solidFill>
                            <a:schemeClr val="tx1"/>
                          </a:solidFill>
                          <a:effectLst/>
                          <a:latin typeface="+mn-lt"/>
                          <a:ea typeface="+mn-ea"/>
                          <a:cs typeface="+mn-cs"/>
                        </a:rPr>
                        <a:t>form the largest bulk of the context/unit </a:t>
                      </a:r>
                      <a:r>
                        <a:rPr lang="en-GB" sz="1000" strike="noStrike" kern="1200" dirty="0">
                          <a:solidFill>
                            <a:schemeClr val="tx1"/>
                          </a:solidFill>
                          <a:effectLst/>
                          <a:latin typeface="+mn-lt"/>
                          <a:ea typeface="+mn-ea"/>
                          <a:cs typeface="+mn-cs"/>
                        </a:rPr>
                        <a:t>(if you wanted!).</a:t>
                      </a:r>
                    </a:p>
                    <a:p>
                      <a:r>
                        <a:rPr lang="en-GB" sz="1000" strike="noStrike" kern="1200" dirty="0">
                          <a:solidFill>
                            <a:schemeClr val="tx1"/>
                          </a:solidFill>
                          <a:effectLst/>
                          <a:latin typeface="+mn-lt"/>
                          <a:ea typeface="+mn-ea"/>
                          <a:cs typeface="+mn-cs"/>
                        </a:rPr>
                        <a:t>Students should be able to make comparisons and suggestions for alternative materials to plastics. To help with this, you may wish to focus on one or two parts of a trainer (or other product if you are not focusing on a trainer). For example, the laces and the sole.</a:t>
                      </a:r>
                    </a:p>
                    <a:p>
                      <a:r>
                        <a:rPr lang="en-GB" sz="1000" strike="noStrike" kern="1200" dirty="0">
                          <a:solidFill>
                            <a:schemeClr val="tx1"/>
                          </a:solidFill>
                          <a:effectLst/>
                          <a:latin typeface="+mn-lt"/>
                          <a:ea typeface="+mn-ea"/>
                          <a:cs typeface="+mn-cs"/>
                        </a:rPr>
                        <a:t>They should consider the </a:t>
                      </a:r>
                      <a:r>
                        <a:rPr lang="en-GB" sz="1000" b="1" strike="noStrike" kern="1200" dirty="0">
                          <a:solidFill>
                            <a:schemeClr val="tx1"/>
                          </a:solidFill>
                          <a:effectLst/>
                          <a:latin typeface="+mn-lt"/>
                          <a:ea typeface="+mn-ea"/>
                          <a:cs typeface="+mn-cs"/>
                        </a:rPr>
                        <a:t>properties required </a:t>
                      </a:r>
                      <a:r>
                        <a:rPr lang="en-GB" sz="1000" strike="noStrike" kern="1200" dirty="0">
                          <a:solidFill>
                            <a:schemeClr val="tx1"/>
                          </a:solidFill>
                          <a:effectLst/>
                          <a:latin typeface="+mn-lt"/>
                          <a:ea typeface="+mn-ea"/>
                          <a:cs typeface="+mn-cs"/>
                        </a:rPr>
                        <a:t>for the lace (for example). What forces are they being exposed to? (e.g. tension), what requirements do they have? (need to offer some friction to allow them to remain tied, keep their shape at the ends to enable them to be threaded).</a:t>
                      </a:r>
                    </a:p>
                    <a:p>
                      <a:r>
                        <a:rPr lang="en-GB" sz="1000" strike="noStrike" kern="1200" dirty="0">
                          <a:solidFill>
                            <a:schemeClr val="tx1"/>
                          </a:solidFill>
                          <a:effectLst/>
                          <a:latin typeface="+mn-lt"/>
                          <a:ea typeface="+mn-ea"/>
                          <a:cs typeface="+mn-cs"/>
                        </a:rPr>
                        <a:t>Using different lace materials (consider buying different types of shoe laces) they could then set up a trial/test using (for example) a spring measure to measure the tension required to untie different sets of laces. For a sole, a simple </a:t>
                      </a:r>
                      <a:r>
                        <a:rPr lang="en-GB" sz="1000" b="1" strike="noStrike" kern="1200" dirty="0">
                          <a:solidFill>
                            <a:schemeClr val="tx1"/>
                          </a:solidFill>
                          <a:effectLst/>
                          <a:latin typeface="+mn-lt"/>
                          <a:ea typeface="+mn-ea"/>
                          <a:cs typeface="+mn-cs"/>
                        </a:rPr>
                        <a:t>abrasion jig </a:t>
                      </a:r>
                      <a:r>
                        <a:rPr lang="en-GB" sz="1000" strike="noStrike" kern="1200" dirty="0">
                          <a:solidFill>
                            <a:schemeClr val="tx1"/>
                          </a:solidFill>
                          <a:effectLst/>
                          <a:latin typeface="+mn-lt"/>
                          <a:ea typeface="+mn-ea"/>
                          <a:cs typeface="+mn-cs"/>
                        </a:rPr>
                        <a:t>could be designed with glasspaper to test the durability of different materials for the sole of a shoe.</a:t>
                      </a:r>
                    </a:p>
                    <a:p>
                      <a:endParaRPr lang="en-GB" sz="1000" strike="noStrike" kern="1200" dirty="0">
                        <a:solidFill>
                          <a:schemeClr val="tx1"/>
                        </a:solidFill>
                        <a:effectLst/>
                        <a:latin typeface="+mn-lt"/>
                        <a:ea typeface="+mn-ea"/>
                        <a:cs typeface="+mn-cs"/>
                      </a:endParaRPr>
                    </a:p>
                    <a:p>
                      <a:r>
                        <a:rPr lang="en-GB" sz="1000" strike="noStrike" kern="1200" dirty="0">
                          <a:solidFill>
                            <a:schemeClr val="tx1"/>
                          </a:solidFill>
                          <a:effectLst/>
                          <a:latin typeface="+mn-lt"/>
                          <a:ea typeface="+mn-ea"/>
                          <a:cs typeface="+mn-cs"/>
                        </a:rPr>
                        <a:t>Before all of this</a:t>
                      </a:r>
                      <a:r>
                        <a:rPr lang="en-GB" sz="1000" b="1" strike="noStrike" kern="1200" dirty="0">
                          <a:solidFill>
                            <a:schemeClr val="tx1"/>
                          </a:solidFill>
                          <a:effectLst/>
                          <a:latin typeface="+mn-lt"/>
                          <a:ea typeface="+mn-ea"/>
                          <a:cs typeface="+mn-cs"/>
                        </a:rPr>
                        <a:t>, knowledge of physical and working properties of materials </a:t>
                      </a:r>
                      <a:r>
                        <a:rPr lang="en-GB" sz="1000" strike="noStrike" kern="1200" dirty="0">
                          <a:solidFill>
                            <a:schemeClr val="tx1"/>
                          </a:solidFill>
                          <a:effectLst/>
                          <a:latin typeface="+mn-lt"/>
                          <a:ea typeface="+mn-ea"/>
                          <a:cs typeface="+mn-cs"/>
                        </a:rPr>
                        <a:t>and forces are important</a:t>
                      </a:r>
                    </a:p>
                    <a:p>
                      <a:r>
                        <a:rPr lang="en-GB" sz="1000" strike="noStrike" kern="1200" dirty="0">
                          <a:solidFill>
                            <a:schemeClr val="tx1"/>
                          </a:solidFill>
                          <a:effectLst/>
                          <a:latin typeface="+mn-lt"/>
                          <a:ea typeface="+mn-ea"/>
                          <a:cs typeface="+mn-cs"/>
                        </a:rPr>
                        <a:t>Although this is for trainers, it may be that generic materials are investigated initially.</a:t>
                      </a:r>
                    </a:p>
                    <a:p>
                      <a:endParaRPr lang="en-GB" sz="1000" strike="noStrike" kern="1200" dirty="0">
                        <a:solidFill>
                          <a:schemeClr val="tx1"/>
                        </a:solidFill>
                        <a:effectLst/>
                        <a:latin typeface="+mn-lt"/>
                        <a:ea typeface="+mn-ea"/>
                        <a:cs typeface="+mn-cs"/>
                      </a:endParaRPr>
                    </a:p>
                  </a:txBody>
                  <a:tcPr/>
                </a:tc>
                <a:tc>
                  <a:txBody>
                    <a:bodyPr/>
                    <a:lstStyle/>
                    <a:p>
                      <a:r>
                        <a:rPr lang="en-GB" sz="1000" strike="noStrike" kern="1200" dirty="0">
                          <a:solidFill>
                            <a:schemeClr val="tx1"/>
                          </a:solidFill>
                          <a:effectLst/>
                          <a:latin typeface="+mn-lt"/>
                          <a:ea typeface="+mn-ea"/>
                          <a:cs typeface="+mn-cs"/>
                        </a:rPr>
                        <a:t>Community Clothing tend to look at </a:t>
                      </a:r>
                      <a:r>
                        <a:rPr lang="en-GB" sz="1000" b="1" strike="noStrike" kern="1200" dirty="0">
                          <a:solidFill>
                            <a:schemeClr val="tx1"/>
                          </a:solidFill>
                          <a:effectLst/>
                          <a:latin typeface="+mn-lt"/>
                          <a:ea typeface="+mn-ea"/>
                          <a:cs typeface="+mn-cs"/>
                        </a:rPr>
                        <a:t>historical garments for inspiration</a:t>
                      </a:r>
                      <a:r>
                        <a:rPr lang="en-GB" sz="1000" strike="noStrike" kern="1200" dirty="0">
                          <a:solidFill>
                            <a:schemeClr val="tx1"/>
                          </a:solidFill>
                          <a:effectLst/>
                          <a:latin typeface="+mn-lt"/>
                          <a:ea typeface="+mn-ea"/>
                          <a:cs typeface="+mn-cs"/>
                        </a:rPr>
                        <a:t>. For this activity, students may look at both </a:t>
                      </a:r>
                      <a:r>
                        <a:rPr lang="en-GB" sz="1000" b="1" strike="noStrike" kern="1200" dirty="0">
                          <a:solidFill>
                            <a:schemeClr val="tx1"/>
                          </a:solidFill>
                          <a:effectLst/>
                          <a:latin typeface="+mn-lt"/>
                          <a:ea typeface="+mn-ea"/>
                          <a:cs typeface="+mn-cs"/>
                        </a:rPr>
                        <a:t>related and unrelated images.</a:t>
                      </a:r>
                    </a:p>
                    <a:p>
                      <a:r>
                        <a:rPr lang="en-GB" sz="1000" strike="noStrike" kern="1200" dirty="0">
                          <a:solidFill>
                            <a:schemeClr val="tx1"/>
                          </a:solidFill>
                          <a:effectLst/>
                          <a:latin typeface="+mn-lt"/>
                          <a:ea typeface="+mn-ea"/>
                          <a:cs typeface="+mn-cs"/>
                        </a:rPr>
                        <a:t>If they look at trainers from the past – this may be for both </a:t>
                      </a:r>
                      <a:r>
                        <a:rPr lang="en-GB" sz="1000" b="1" strike="noStrike" kern="1200" dirty="0">
                          <a:solidFill>
                            <a:schemeClr val="tx1"/>
                          </a:solidFill>
                          <a:effectLst/>
                          <a:latin typeface="+mn-lt"/>
                          <a:ea typeface="+mn-ea"/>
                          <a:cs typeface="+mn-cs"/>
                        </a:rPr>
                        <a:t>aesthetics</a:t>
                      </a:r>
                      <a:r>
                        <a:rPr lang="en-GB" sz="1000" strike="noStrike" kern="1200" dirty="0">
                          <a:solidFill>
                            <a:schemeClr val="tx1"/>
                          </a:solidFill>
                          <a:effectLst/>
                          <a:latin typeface="+mn-lt"/>
                          <a:ea typeface="+mn-ea"/>
                          <a:cs typeface="+mn-cs"/>
                        </a:rPr>
                        <a:t>, but could also be for </a:t>
                      </a:r>
                      <a:r>
                        <a:rPr lang="en-GB" sz="1000" b="1" strike="noStrike" kern="1200" dirty="0">
                          <a:solidFill>
                            <a:schemeClr val="tx1"/>
                          </a:solidFill>
                          <a:effectLst/>
                          <a:latin typeface="+mn-lt"/>
                          <a:ea typeface="+mn-ea"/>
                          <a:cs typeface="+mn-cs"/>
                        </a:rPr>
                        <a:t>materials</a:t>
                      </a:r>
                      <a:r>
                        <a:rPr lang="en-GB" sz="1000" strike="noStrike" kern="1200" dirty="0">
                          <a:solidFill>
                            <a:schemeClr val="tx1"/>
                          </a:solidFill>
                          <a:effectLst/>
                          <a:latin typeface="+mn-lt"/>
                          <a:ea typeface="+mn-ea"/>
                          <a:cs typeface="+mn-cs"/>
                        </a:rPr>
                        <a:t> also. As plastic is a manufactured material, it wasn’t always present in shoe/trainer designs, and so looking at how they used to be manufactured can be useful. There are a few sites that can be used to explore old styles including </a:t>
                      </a:r>
                      <a:r>
                        <a:rPr lang="en-GB" sz="1000" strike="noStrike" kern="1200" dirty="0">
                          <a:solidFill>
                            <a:schemeClr val="tx1"/>
                          </a:solidFill>
                          <a:effectLst/>
                          <a:latin typeface="+mn-lt"/>
                          <a:ea typeface="+mn-ea"/>
                          <a:cs typeface="+mn-cs"/>
                          <a:hlinkClick r:id="rId3"/>
                        </a:rPr>
                        <a:t>https://www.britannica.com/topic/shoe</a:t>
                      </a:r>
                      <a:r>
                        <a:rPr lang="en-GB" sz="1000" strike="noStrike" kern="1200" dirty="0">
                          <a:solidFill>
                            <a:schemeClr val="tx1"/>
                          </a:solidFill>
                          <a:effectLst/>
                          <a:latin typeface="+mn-lt"/>
                          <a:ea typeface="+mn-ea"/>
                          <a:cs typeface="+mn-cs"/>
                        </a:rPr>
                        <a:t> More recent styles can be found at </a:t>
                      </a:r>
                      <a:r>
                        <a:rPr lang="en-GB" sz="1000" strike="noStrike" dirty="0">
                          <a:hlinkClick r:id="rId4"/>
                        </a:rPr>
                        <a:t>https://sneakerlegacy.com/</a:t>
                      </a:r>
                      <a:r>
                        <a:rPr lang="en-GB" sz="1000" strike="noStrike" dirty="0"/>
                        <a:t> The website </a:t>
                      </a:r>
                      <a:r>
                        <a:rPr lang="en-GB" sz="1000" strike="noStrike" dirty="0">
                          <a:hlinkClick r:id="rId5"/>
                        </a:rPr>
                        <a:t>https://www.thedeffest.com/</a:t>
                      </a:r>
                      <a:r>
                        <a:rPr lang="en-GB" sz="1000" strike="noStrike" dirty="0"/>
                        <a:t> has a great </a:t>
                      </a:r>
                      <a:r>
                        <a:rPr lang="en-GB" sz="1000" strike="noStrike" dirty="0">
                          <a:hlinkClick r:id="rId5"/>
                        </a:rPr>
                        <a:t>timeline of trainer brands </a:t>
                      </a:r>
                      <a:r>
                        <a:rPr lang="en-GB" sz="1000" strike="noStrike" dirty="0"/>
                        <a:t>that can be useful, and allow further exploration. Also </a:t>
                      </a:r>
                      <a:r>
                        <a:rPr lang="en-GB" sz="1000" strike="noStrike" dirty="0">
                          <a:hlinkClick r:id="rId6"/>
                        </a:rPr>
                        <a:t>vintage ads</a:t>
                      </a:r>
                      <a:r>
                        <a:rPr lang="en-GB" sz="1000" strike="noStrike" dirty="0"/>
                        <a:t> are a great source.</a:t>
                      </a:r>
                    </a:p>
                    <a:p>
                      <a:endParaRPr lang="en-GB" sz="1000" strike="noStrike" kern="1200" dirty="0">
                        <a:solidFill>
                          <a:schemeClr val="tx1"/>
                        </a:solidFill>
                        <a:effectLst/>
                        <a:latin typeface="+mn-lt"/>
                        <a:ea typeface="+mn-ea"/>
                        <a:cs typeface="+mn-cs"/>
                      </a:endParaRPr>
                    </a:p>
                    <a:p>
                      <a:r>
                        <a:rPr lang="en-GB" sz="1000" strike="noStrike" kern="1200" dirty="0">
                          <a:solidFill>
                            <a:schemeClr val="tx1"/>
                          </a:solidFill>
                          <a:effectLst/>
                          <a:latin typeface="+mn-lt"/>
                          <a:ea typeface="+mn-ea"/>
                          <a:cs typeface="+mn-cs"/>
                        </a:rPr>
                        <a:t>Designer, Isabel Wolfs has disassembled trainers to explore the aesthetics and materials used. You can see her work on websites and in her social channels (Fig 1). Maybe an old pair of trainers could be carefully disassembled to show students or form a permanent display?</a:t>
                      </a:r>
                    </a:p>
                    <a:p>
                      <a:endParaRPr lang="en-GB" sz="1000" strike="noStrike" kern="1200" dirty="0">
                        <a:solidFill>
                          <a:schemeClr val="tx1"/>
                        </a:solidFill>
                        <a:effectLst/>
                        <a:latin typeface="+mn-lt"/>
                        <a:ea typeface="+mn-ea"/>
                        <a:cs typeface="+mn-cs"/>
                      </a:endParaRPr>
                    </a:p>
                    <a:p>
                      <a:endParaRPr lang="en-GB" sz="1000" strike="noStrike" kern="1200" dirty="0">
                        <a:solidFill>
                          <a:schemeClr val="tx1"/>
                        </a:solidFill>
                        <a:effectLst/>
                        <a:latin typeface="+mn-lt"/>
                        <a:ea typeface="+mn-ea"/>
                        <a:cs typeface="+mn-cs"/>
                      </a:endParaRPr>
                    </a:p>
                    <a:p>
                      <a:endParaRPr lang="en-GB" sz="1000" strike="noStrike" kern="1200" dirty="0">
                        <a:solidFill>
                          <a:schemeClr val="tx1"/>
                        </a:solidFill>
                        <a:effectLst/>
                        <a:latin typeface="+mn-lt"/>
                        <a:ea typeface="+mn-ea"/>
                        <a:cs typeface="+mn-cs"/>
                      </a:endParaRPr>
                    </a:p>
                    <a:p>
                      <a:endParaRPr lang="en-GB" sz="1000" strike="noStrike" kern="1200" dirty="0">
                        <a:solidFill>
                          <a:schemeClr val="tx1"/>
                        </a:solidFill>
                        <a:effectLst/>
                        <a:latin typeface="+mn-lt"/>
                        <a:ea typeface="+mn-ea"/>
                        <a:cs typeface="+mn-cs"/>
                      </a:endParaRPr>
                    </a:p>
                    <a:p>
                      <a:endParaRPr lang="en-GB" sz="1000" strike="noStrike" kern="1200" dirty="0">
                        <a:solidFill>
                          <a:schemeClr val="tx1"/>
                        </a:solidFill>
                        <a:effectLst/>
                        <a:latin typeface="+mn-lt"/>
                        <a:ea typeface="+mn-ea"/>
                        <a:cs typeface="+mn-cs"/>
                      </a:endParaRPr>
                    </a:p>
                    <a:p>
                      <a:endParaRPr lang="en-GB" sz="1000" strike="noStrike" kern="1200" dirty="0">
                        <a:solidFill>
                          <a:schemeClr val="tx1"/>
                        </a:solidFill>
                        <a:effectLst/>
                        <a:latin typeface="+mn-lt"/>
                        <a:ea typeface="+mn-ea"/>
                        <a:cs typeface="+mn-cs"/>
                      </a:endParaRPr>
                    </a:p>
                    <a:p>
                      <a:endParaRPr lang="en-GB" sz="1000" strike="noStrike" kern="1200" dirty="0">
                        <a:solidFill>
                          <a:schemeClr val="tx1"/>
                        </a:solidFill>
                        <a:effectLst/>
                        <a:latin typeface="+mn-lt"/>
                        <a:ea typeface="+mn-ea"/>
                        <a:cs typeface="+mn-cs"/>
                      </a:endParaRPr>
                    </a:p>
                    <a:p>
                      <a:endParaRPr lang="en-GB" sz="1000" strike="noStrike" kern="1200" dirty="0">
                        <a:solidFill>
                          <a:schemeClr val="tx1"/>
                        </a:solidFill>
                        <a:effectLst/>
                        <a:latin typeface="+mn-lt"/>
                        <a:ea typeface="+mn-ea"/>
                        <a:cs typeface="+mn-cs"/>
                      </a:endParaRPr>
                    </a:p>
                    <a:p>
                      <a:endParaRPr lang="en-GB" sz="1000" strike="noStrike" kern="1200" dirty="0">
                        <a:solidFill>
                          <a:schemeClr val="tx1"/>
                        </a:solidFill>
                        <a:effectLst/>
                        <a:latin typeface="+mn-lt"/>
                        <a:ea typeface="+mn-ea"/>
                        <a:cs typeface="+mn-cs"/>
                      </a:endParaRPr>
                    </a:p>
                    <a:p>
                      <a:endParaRPr lang="en-GB" sz="1000" strike="noStrike" kern="1200" dirty="0">
                        <a:solidFill>
                          <a:schemeClr val="tx1"/>
                        </a:solidFill>
                        <a:effectLst/>
                        <a:latin typeface="+mn-lt"/>
                        <a:ea typeface="+mn-ea"/>
                        <a:cs typeface="+mn-cs"/>
                      </a:endParaRPr>
                    </a:p>
                    <a:p>
                      <a:r>
                        <a:rPr lang="en-GB" sz="1000" strike="noStrike" kern="1200" dirty="0">
                          <a:solidFill>
                            <a:schemeClr val="tx1"/>
                          </a:solidFill>
                          <a:effectLst/>
                          <a:latin typeface="+mn-lt"/>
                          <a:ea typeface="+mn-ea"/>
                          <a:cs typeface="+mn-cs"/>
                        </a:rPr>
                        <a:t>In addition, possibly unrelated images may be an inspiration. Students could collate a moodboard/inspiration board that give a theme or identity that they like. It’s easy to stick down (virtually or physically) lots of different images that they simply find interesting. It may be more beneficial to try and go for a particular style – colour, shapes, fabrics etc. Something like above, Fig 2.</a:t>
                      </a:r>
                    </a:p>
                    <a:p>
                      <a:endParaRPr lang="en-GB" sz="1000" strike="noStrike" kern="1200" dirty="0">
                        <a:solidFill>
                          <a:schemeClr val="tx1"/>
                        </a:solidFill>
                        <a:effectLst/>
                        <a:latin typeface="+mn-lt"/>
                        <a:ea typeface="+mn-ea"/>
                        <a:cs typeface="+mn-cs"/>
                      </a:endParaRPr>
                    </a:p>
                  </a:txBody>
                  <a:tcPr/>
                </a:tc>
                <a:extLst>
                  <a:ext uri="{0D108BD9-81ED-4DB2-BD59-A6C34878D82A}">
                    <a16:rowId xmlns:a16="http://schemas.microsoft.com/office/drawing/2014/main" val="3966545421"/>
                  </a:ext>
                </a:extLst>
              </a:tr>
            </a:tbl>
          </a:graphicData>
        </a:graphic>
      </p:graphicFrame>
      <p:pic>
        <p:nvPicPr>
          <p:cNvPr id="3" name="Picture 2" descr="A black background with white text&#10;&#10;AI-generated content may be incorrect.">
            <a:extLst>
              <a:ext uri="{FF2B5EF4-FFF2-40B4-BE49-F238E27FC236}">
                <a16:creationId xmlns:a16="http://schemas.microsoft.com/office/drawing/2014/main" id="{F1453E55-1055-46FD-C30E-6BAC75F702C2}"/>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380704" y="5963093"/>
            <a:ext cx="1525077" cy="638232"/>
          </a:xfrm>
          <a:prstGeom prst="rect">
            <a:avLst/>
          </a:prstGeom>
        </p:spPr>
      </p:pic>
      <p:pic>
        <p:nvPicPr>
          <p:cNvPr id="6" name="Picture 5">
            <a:extLst>
              <a:ext uri="{FF2B5EF4-FFF2-40B4-BE49-F238E27FC236}">
                <a16:creationId xmlns:a16="http://schemas.microsoft.com/office/drawing/2014/main" id="{360C1720-4825-C796-72B3-676384E98EBE}"/>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650796" y="3504410"/>
            <a:ext cx="1824585" cy="1117364"/>
          </a:xfrm>
          <a:prstGeom prst="rect">
            <a:avLst/>
          </a:prstGeom>
        </p:spPr>
      </p:pic>
      <p:pic>
        <p:nvPicPr>
          <p:cNvPr id="8" name="Picture 7">
            <a:extLst>
              <a:ext uri="{FF2B5EF4-FFF2-40B4-BE49-F238E27FC236}">
                <a16:creationId xmlns:a16="http://schemas.microsoft.com/office/drawing/2014/main" id="{A4A6AE4E-C404-A4F6-B437-7A4536854874}"/>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9132316" y="3529672"/>
            <a:ext cx="1701826" cy="1092102"/>
          </a:xfrm>
          <a:prstGeom prst="rect">
            <a:avLst/>
          </a:prstGeom>
        </p:spPr>
      </p:pic>
      <p:sp>
        <p:nvSpPr>
          <p:cNvPr id="9" name="TextBox 8">
            <a:extLst>
              <a:ext uri="{FF2B5EF4-FFF2-40B4-BE49-F238E27FC236}">
                <a16:creationId xmlns:a16="http://schemas.microsoft.com/office/drawing/2014/main" id="{8ACC37EC-F7C7-E059-53B4-B77FC7B11510}"/>
              </a:ext>
            </a:extLst>
          </p:cNvPr>
          <p:cNvSpPr txBox="1"/>
          <p:nvPr/>
        </p:nvSpPr>
        <p:spPr>
          <a:xfrm>
            <a:off x="4810613" y="4638119"/>
            <a:ext cx="1504950" cy="246221"/>
          </a:xfrm>
          <a:prstGeom prst="rect">
            <a:avLst/>
          </a:prstGeom>
          <a:noFill/>
        </p:spPr>
        <p:txBody>
          <a:bodyPr wrap="square" rtlCol="0">
            <a:spAutoFit/>
          </a:bodyPr>
          <a:lstStyle/>
          <a:p>
            <a:r>
              <a:rPr lang="en-GB" sz="1000" b="0" dirty="0">
                <a:latin typeface="+mj-lt"/>
              </a:rPr>
              <a:t>Fig 1.</a:t>
            </a:r>
          </a:p>
        </p:txBody>
      </p:sp>
      <p:sp>
        <p:nvSpPr>
          <p:cNvPr id="10" name="TextBox 9">
            <a:extLst>
              <a:ext uri="{FF2B5EF4-FFF2-40B4-BE49-F238E27FC236}">
                <a16:creationId xmlns:a16="http://schemas.microsoft.com/office/drawing/2014/main" id="{E5FE494E-BDEB-00DB-7631-23277F4454FB}"/>
              </a:ext>
            </a:extLst>
          </p:cNvPr>
          <p:cNvSpPr txBox="1"/>
          <p:nvPr/>
        </p:nvSpPr>
        <p:spPr>
          <a:xfrm>
            <a:off x="9366250" y="4621774"/>
            <a:ext cx="1504950" cy="246221"/>
          </a:xfrm>
          <a:prstGeom prst="rect">
            <a:avLst/>
          </a:prstGeom>
          <a:noFill/>
        </p:spPr>
        <p:txBody>
          <a:bodyPr wrap="square" rtlCol="0">
            <a:spAutoFit/>
          </a:bodyPr>
          <a:lstStyle/>
          <a:p>
            <a:r>
              <a:rPr lang="en-GB" sz="1000" b="0" dirty="0">
                <a:latin typeface="+mj-lt"/>
              </a:rPr>
              <a:t>Fig 2.</a:t>
            </a:r>
          </a:p>
        </p:txBody>
      </p:sp>
      <p:sp>
        <p:nvSpPr>
          <p:cNvPr id="4" name="Arrow: Left 3">
            <a:hlinkClick r:id="rId10" action="ppaction://hlinksldjump"/>
            <a:extLst>
              <a:ext uri="{FF2B5EF4-FFF2-40B4-BE49-F238E27FC236}">
                <a16:creationId xmlns:a16="http://schemas.microsoft.com/office/drawing/2014/main" id="{24CFA6CA-39BE-BFAA-679F-72394D4C8241}"/>
              </a:ext>
            </a:extLst>
          </p:cNvPr>
          <p:cNvSpPr/>
          <p:nvPr/>
        </p:nvSpPr>
        <p:spPr>
          <a:xfrm>
            <a:off x="10871200" y="521533"/>
            <a:ext cx="609600" cy="548640"/>
          </a:xfrm>
          <a:prstGeom prst="leftArrow">
            <a:avLst/>
          </a:prstGeom>
          <a:noFill/>
          <a:ln>
            <a:solidFill>
              <a:srgbClr val="ACACD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14133112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9C2E43B4-CF9A-6848-5832-D8C3EB0C296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663D695-6990-DD8C-EDE0-1E6AC21D983F}"/>
              </a:ext>
            </a:extLst>
          </p:cNvPr>
          <p:cNvSpPr>
            <a:spLocks noGrp="1"/>
          </p:cNvSpPr>
          <p:nvPr>
            <p:ph type="title"/>
          </p:nvPr>
        </p:nvSpPr>
        <p:spPr>
          <a:xfrm>
            <a:off x="373654" y="546213"/>
            <a:ext cx="11040000" cy="1047918"/>
          </a:xfrm>
        </p:spPr>
        <p:txBody>
          <a:bodyPr/>
          <a:lstStyle/>
          <a:p>
            <a:r>
              <a:rPr lang="en-GB" sz="4400" dirty="0"/>
              <a:t>Empathize tasks</a:t>
            </a:r>
          </a:p>
        </p:txBody>
      </p:sp>
      <p:pic>
        <p:nvPicPr>
          <p:cNvPr id="3" name="Picture 2" descr="A black background with white text&#10;&#10;AI-generated content may be incorrect.">
            <a:extLst>
              <a:ext uri="{FF2B5EF4-FFF2-40B4-BE49-F238E27FC236}">
                <a16:creationId xmlns:a16="http://schemas.microsoft.com/office/drawing/2014/main" id="{A030994F-3D92-676F-8FB4-65C9CEEE874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80704" y="5963093"/>
            <a:ext cx="1525077" cy="638232"/>
          </a:xfrm>
          <a:prstGeom prst="rect">
            <a:avLst/>
          </a:prstGeom>
        </p:spPr>
      </p:pic>
      <p:sp>
        <p:nvSpPr>
          <p:cNvPr id="4" name="TextBox 3">
            <a:extLst>
              <a:ext uri="{FF2B5EF4-FFF2-40B4-BE49-F238E27FC236}">
                <a16:creationId xmlns:a16="http://schemas.microsoft.com/office/drawing/2014/main" id="{0185BEA6-9E07-1918-5C99-264774019696}"/>
              </a:ext>
            </a:extLst>
          </p:cNvPr>
          <p:cNvSpPr txBox="1"/>
          <p:nvPr/>
        </p:nvSpPr>
        <p:spPr>
          <a:xfrm>
            <a:off x="6150774" y="1285618"/>
            <a:ext cx="5262880" cy="4576702"/>
          </a:xfrm>
          <a:prstGeom prst="rect">
            <a:avLst/>
          </a:prstGeom>
          <a:solidFill>
            <a:srgbClr val="ACACDE"/>
          </a:solidFill>
        </p:spPr>
        <p:txBody>
          <a:bodyPr wrap="square" rtlCol="0">
            <a:spAutoFit/>
          </a:bodyPr>
          <a:lstStyle/>
          <a:p>
            <a:pPr algn="l">
              <a:lnSpc>
                <a:spcPct val="150000"/>
              </a:lnSpc>
            </a:pPr>
            <a:r>
              <a:rPr lang="en-GB" sz="1400" dirty="0">
                <a:solidFill>
                  <a:schemeClr val="bg1"/>
                </a:solidFill>
                <a:latin typeface="+mj-lt"/>
              </a:rPr>
              <a:t>Strength</a:t>
            </a:r>
            <a:r>
              <a:rPr lang="en-GB" sz="1400" b="0" dirty="0">
                <a:solidFill>
                  <a:schemeClr val="bg1"/>
                </a:solidFill>
                <a:latin typeface="+mj-lt"/>
              </a:rPr>
              <a:t> – </a:t>
            </a:r>
            <a:r>
              <a:rPr lang="en-GB" sz="1400" b="0" dirty="0">
                <a:latin typeface="+mj-lt"/>
              </a:rPr>
              <a:t>what sort of strength are you testing? This may include the fabric strength or the seams/joins. What different ways are pieces joined together? Can we learn from other garments/products and how they are joined?</a:t>
            </a:r>
          </a:p>
          <a:p>
            <a:pPr algn="l">
              <a:lnSpc>
                <a:spcPct val="150000"/>
              </a:lnSpc>
            </a:pPr>
            <a:endParaRPr lang="en-GB" sz="1400" b="0" dirty="0">
              <a:latin typeface="+mj-lt"/>
            </a:endParaRPr>
          </a:p>
          <a:p>
            <a:pPr algn="l">
              <a:lnSpc>
                <a:spcPct val="150000"/>
              </a:lnSpc>
            </a:pPr>
            <a:r>
              <a:rPr lang="en-GB" sz="1400" dirty="0">
                <a:solidFill>
                  <a:schemeClr val="bg1"/>
                </a:solidFill>
                <a:latin typeface="+mj-lt"/>
              </a:rPr>
              <a:t>Abrasion</a:t>
            </a:r>
            <a:r>
              <a:rPr lang="en-GB" sz="1400" b="0" dirty="0">
                <a:solidFill>
                  <a:schemeClr val="bg1"/>
                </a:solidFill>
                <a:latin typeface="+mj-lt"/>
              </a:rPr>
              <a:t> – </a:t>
            </a:r>
            <a:r>
              <a:rPr lang="en-GB" sz="1400" b="0" dirty="0">
                <a:latin typeface="+mj-lt"/>
              </a:rPr>
              <a:t>How quickly does the material wear down when rubbed on a rough surface?</a:t>
            </a:r>
          </a:p>
          <a:p>
            <a:pPr algn="l">
              <a:lnSpc>
                <a:spcPct val="150000"/>
              </a:lnSpc>
            </a:pPr>
            <a:endParaRPr lang="en-GB" sz="1400" b="0" dirty="0">
              <a:latin typeface="+mj-lt"/>
            </a:endParaRPr>
          </a:p>
          <a:p>
            <a:pPr algn="l">
              <a:lnSpc>
                <a:spcPct val="150000"/>
              </a:lnSpc>
            </a:pPr>
            <a:r>
              <a:rPr lang="en-GB" sz="1400" dirty="0">
                <a:solidFill>
                  <a:schemeClr val="bg1"/>
                </a:solidFill>
                <a:latin typeface="+mj-lt"/>
              </a:rPr>
              <a:t>Thermal resistance </a:t>
            </a:r>
            <a:r>
              <a:rPr lang="en-GB" sz="1400" b="0" dirty="0">
                <a:solidFill>
                  <a:schemeClr val="bg1"/>
                </a:solidFill>
                <a:latin typeface="+mj-lt"/>
              </a:rPr>
              <a:t>– </a:t>
            </a:r>
            <a:r>
              <a:rPr lang="en-GB" sz="1400" b="0" dirty="0">
                <a:latin typeface="+mj-lt"/>
              </a:rPr>
              <a:t>How well does the material keep heat locked-in? Is this what is required?</a:t>
            </a:r>
          </a:p>
          <a:p>
            <a:pPr algn="l">
              <a:lnSpc>
                <a:spcPct val="150000"/>
              </a:lnSpc>
            </a:pPr>
            <a:endParaRPr lang="en-GB" sz="1400" b="0" dirty="0">
              <a:latin typeface="+mj-lt"/>
            </a:endParaRPr>
          </a:p>
          <a:p>
            <a:pPr algn="l">
              <a:lnSpc>
                <a:spcPct val="150000"/>
              </a:lnSpc>
            </a:pPr>
            <a:r>
              <a:rPr lang="en-GB" sz="1400" dirty="0">
                <a:solidFill>
                  <a:schemeClr val="bg1"/>
                </a:solidFill>
                <a:latin typeface="+mj-lt"/>
              </a:rPr>
              <a:t>Cleaning</a:t>
            </a:r>
            <a:r>
              <a:rPr lang="en-GB" sz="1400" b="0" dirty="0">
                <a:solidFill>
                  <a:schemeClr val="bg1"/>
                </a:solidFill>
                <a:latin typeface="+mj-lt"/>
              </a:rPr>
              <a:t> – </a:t>
            </a:r>
            <a:r>
              <a:rPr lang="en-GB" sz="1400" b="0" dirty="0">
                <a:latin typeface="+mj-lt"/>
              </a:rPr>
              <a:t>how well get stains/marks be cleaned off the material, keeping them looking new</a:t>
            </a:r>
          </a:p>
          <a:p>
            <a:pPr algn="l">
              <a:lnSpc>
                <a:spcPct val="150000"/>
              </a:lnSpc>
            </a:pPr>
            <a:endParaRPr lang="en-GB" sz="1400" b="0" dirty="0">
              <a:latin typeface="+mj-lt"/>
            </a:endParaRPr>
          </a:p>
        </p:txBody>
      </p:sp>
      <p:sp>
        <p:nvSpPr>
          <p:cNvPr id="5" name="TextBox 4">
            <a:extLst>
              <a:ext uri="{FF2B5EF4-FFF2-40B4-BE49-F238E27FC236}">
                <a16:creationId xmlns:a16="http://schemas.microsoft.com/office/drawing/2014/main" id="{602A71F0-1BDF-8010-C42F-B9659E083A7C}"/>
              </a:ext>
            </a:extLst>
          </p:cNvPr>
          <p:cNvSpPr txBox="1"/>
          <p:nvPr/>
        </p:nvSpPr>
        <p:spPr>
          <a:xfrm>
            <a:off x="630774" y="1282889"/>
            <a:ext cx="5262880" cy="1991379"/>
          </a:xfrm>
          <a:prstGeom prst="rect">
            <a:avLst/>
          </a:prstGeom>
          <a:noFill/>
          <a:ln w="28575">
            <a:solidFill>
              <a:srgbClr val="ACACDE"/>
            </a:solidFill>
          </a:ln>
        </p:spPr>
        <p:txBody>
          <a:bodyPr wrap="square" rtlCol="0">
            <a:spAutoFit/>
          </a:bodyPr>
          <a:lstStyle/>
          <a:p>
            <a:pPr algn="l">
              <a:lnSpc>
                <a:spcPct val="150000"/>
              </a:lnSpc>
            </a:pPr>
            <a:r>
              <a:rPr lang="en-GB" sz="1400" b="0" dirty="0">
                <a:latin typeface="+mj-lt"/>
              </a:rPr>
              <a:t>When comparing different materials, it is important to conduct fair, accurate tests to ensure your results are accurate and worthwhile. You will need to consider </a:t>
            </a:r>
            <a:r>
              <a:rPr lang="en-GB" sz="1400" dirty="0">
                <a:latin typeface="+mj-lt"/>
              </a:rPr>
              <a:t>WHAT</a:t>
            </a:r>
            <a:r>
              <a:rPr lang="en-GB" sz="1400" b="0" dirty="0">
                <a:latin typeface="+mj-lt"/>
              </a:rPr>
              <a:t> to test, </a:t>
            </a:r>
            <a:r>
              <a:rPr lang="en-GB" sz="1400" dirty="0">
                <a:latin typeface="+mj-lt"/>
              </a:rPr>
              <a:t>HOW</a:t>
            </a:r>
            <a:r>
              <a:rPr lang="en-GB" sz="1400" b="0" dirty="0">
                <a:latin typeface="+mj-lt"/>
              </a:rPr>
              <a:t> to test it, and how to ensure it is </a:t>
            </a:r>
            <a:r>
              <a:rPr lang="en-GB" sz="1400" dirty="0">
                <a:latin typeface="+mj-lt"/>
              </a:rPr>
              <a:t>FAIR</a:t>
            </a:r>
            <a:r>
              <a:rPr lang="en-GB" sz="1400" b="0" dirty="0">
                <a:latin typeface="+mj-lt"/>
              </a:rPr>
              <a:t>.</a:t>
            </a:r>
          </a:p>
          <a:p>
            <a:pPr algn="l">
              <a:lnSpc>
                <a:spcPct val="150000"/>
              </a:lnSpc>
            </a:pPr>
            <a:r>
              <a:rPr lang="en-GB" sz="1400" b="0" dirty="0">
                <a:latin typeface="+mj-lt"/>
              </a:rPr>
              <a:t>On the right are some suggestions. How could you test these in the D&amp;T workshop or science lab?</a:t>
            </a:r>
          </a:p>
        </p:txBody>
      </p:sp>
      <p:sp>
        <p:nvSpPr>
          <p:cNvPr id="7" name="TextBox 6">
            <a:extLst>
              <a:ext uri="{FF2B5EF4-FFF2-40B4-BE49-F238E27FC236}">
                <a16:creationId xmlns:a16="http://schemas.microsoft.com/office/drawing/2014/main" id="{BDFDB7BE-829A-1D24-5346-36F917A6564B}"/>
              </a:ext>
            </a:extLst>
          </p:cNvPr>
          <p:cNvSpPr txBox="1"/>
          <p:nvPr/>
        </p:nvSpPr>
        <p:spPr>
          <a:xfrm>
            <a:off x="630774" y="3429000"/>
            <a:ext cx="5262880" cy="1668214"/>
          </a:xfrm>
          <a:prstGeom prst="rect">
            <a:avLst/>
          </a:prstGeom>
          <a:noFill/>
          <a:ln w="28575">
            <a:solidFill>
              <a:srgbClr val="ACACDE"/>
            </a:solidFill>
          </a:ln>
        </p:spPr>
        <p:txBody>
          <a:bodyPr wrap="square" rtlCol="0">
            <a:spAutoFit/>
          </a:bodyPr>
          <a:lstStyle/>
          <a:p>
            <a:pPr algn="l">
              <a:lnSpc>
                <a:spcPct val="150000"/>
              </a:lnSpc>
            </a:pPr>
            <a:r>
              <a:rPr lang="en-GB" sz="1400" b="0" dirty="0">
                <a:latin typeface="+mj-lt"/>
              </a:rPr>
              <a:t>What are the </a:t>
            </a:r>
            <a:r>
              <a:rPr lang="en-GB" sz="1400" dirty="0">
                <a:latin typeface="+mj-lt"/>
              </a:rPr>
              <a:t>PHYSICAL</a:t>
            </a:r>
            <a:r>
              <a:rPr lang="en-GB" sz="1400" b="0" dirty="0">
                <a:latin typeface="+mj-lt"/>
              </a:rPr>
              <a:t> properties of the material, and the </a:t>
            </a:r>
            <a:r>
              <a:rPr lang="en-GB" sz="1400" dirty="0">
                <a:latin typeface="+mj-lt"/>
              </a:rPr>
              <a:t>WORKING</a:t>
            </a:r>
            <a:r>
              <a:rPr lang="en-GB" sz="1400" b="0" dirty="0">
                <a:latin typeface="+mj-lt"/>
              </a:rPr>
              <a:t> properties?</a:t>
            </a:r>
          </a:p>
          <a:p>
            <a:pPr algn="l">
              <a:lnSpc>
                <a:spcPct val="150000"/>
              </a:lnSpc>
            </a:pPr>
            <a:r>
              <a:rPr lang="en-GB" sz="1400" b="0" dirty="0">
                <a:latin typeface="+mj-lt"/>
              </a:rPr>
              <a:t>What is the material </a:t>
            </a:r>
            <a:r>
              <a:rPr lang="en-GB" sz="1400" dirty="0">
                <a:latin typeface="+mj-lt"/>
              </a:rPr>
              <a:t>SOURCE</a:t>
            </a:r>
            <a:r>
              <a:rPr lang="en-GB" sz="1400" b="0" dirty="0">
                <a:latin typeface="+mj-lt"/>
              </a:rPr>
              <a:t>?</a:t>
            </a:r>
          </a:p>
          <a:p>
            <a:pPr algn="l">
              <a:lnSpc>
                <a:spcPct val="150000"/>
              </a:lnSpc>
            </a:pPr>
            <a:r>
              <a:rPr lang="en-GB" sz="1400" b="0" dirty="0">
                <a:latin typeface="+mj-lt"/>
              </a:rPr>
              <a:t>Is in </a:t>
            </a:r>
            <a:r>
              <a:rPr lang="en-GB" sz="1400" dirty="0">
                <a:latin typeface="+mj-lt"/>
              </a:rPr>
              <a:t>MANUFACTURED</a:t>
            </a:r>
            <a:r>
              <a:rPr lang="en-GB" sz="1400" b="0" dirty="0">
                <a:latin typeface="+mj-lt"/>
              </a:rPr>
              <a:t> or </a:t>
            </a:r>
            <a:r>
              <a:rPr lang="en-GB" sz="1400" dirty="0">
                <a:latin typeface="+mj-lt"/>
              </a:rPr>
              <a:t>NATURAL</a:t>
            </a:r>
            <a:r>
              <a:rPr lang="en-GB" sz="1400" b="0" dirty="0">
                <a:latin typeface="+mj-lt"/>
              </a:rPr>
              <a:t>?</a:t>
            </a:r>
          </a:p>
          <a:p>
            <a:pPr algn="l">
              <a:lnSpc>
                <a:spcPct val="150000"/>
              </a:lnSpc>
            </a:pPr>
            <a:r>
              <a:rPr lang="en-GB" sz="1400" b="0" dirty="0">
                <a:latin typeface="+mj-lt"/>
              </a:rPr>
              <a:t>What are the </a:t>
            </a:r>
            <a:r>
              <a:rPr lang="en-GB" sz="1400" dirty="0">
                <a:latin typeface="+mj-lt"/>
              </a:rPr>
              <a:t>PROS</a:t>
            </a:r>
            <a:r>
              <a:rPr lang="en-GB" sz="1400" b="0" dirty="0">
                <a:latin typeface="+mj-lt"/>
              </a:rPr>
              <a:t> and </a:t>
            </a:r>
            <a:r>
              <a:rPr lang="en-GB" sz="1400" dirty="0">
                <a:latin typeface="+mj-lt"/>
              </a:rPr>
              <a:t>CONS</a:t>
            </a:r>
            <a:r>
              <a:rPr lang="en-GB" sz="1400" b="0" dirty="0">
                <a:latin typeface="+mj-lt"/>
              </a:rPr>
              <a:t> of this material?</a:t>
            </a:r>
          </a:p>
        </p:txBody>
      </p:sp>
    </p:spTree>
    <p:extLst>
      <p:ext uri="{BB962C8B-B14F-4D97-AF65-F5344CB8AC3E}">
        <p14:creationId xmlns:p14="http://schemas.microsoft.com/office/powerpoint/2010/main" val="22675251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a:extLst>
              <a:ext uri="{FF2B5EF4-FFF2-40B4-BE49-F238E27FC236}">
                <a16:creationId xmlns:a16="http://schemas.microsoft.com/office/drawing/2014/main" id="{7E9A45DC-E889-D65C-6D23-6FF5A301633F}"/>
              </a:ext>
            </a:extLst>
          </p:cNvPr>
          <p:cNvSpPr txBox="1">
            <a:spLocks/>
          </p:cNvSpPr>
          <p:nvPr/>
        </p:nvSpPr>
        <p:spPr>
          <a:xfrm>
            <a:off x="601279" y="1259995"/>
            <a:ext cx="10839112" cy="4649207"/>
          </a:xfrm>
          <a:prstGeom prst="rect">
            <a:avLst/>
          </a:prstGeom>
          <a:noFill/>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Suggested level: </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l</a:t>
            </a:r>
            <a:r>
              <a:rPr lang="en-GB" sz="2200" b="0" dirty="0">
                <a:solidFill>
                  <a:srgbClr val="0A303F"/>
                </a:solidFill>
                <a:latin typeface="Arial" panose="020B0604020202020204"/>
                <a:ea typeface="Roboto" panose="02000000000000000000" pitchFamily="2" charset="0"/>
                <a:cs typeface="Roboto" panose="02000000000000000000" pitchFamily="2" charset="0"/>
              </a:rPr>
              <a:t>ate</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key stage 3*</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Duration: </a:t>
            </a:r>
            <a:r>
              <a:rPr lang="en-GB" sz="2200" b="0" dirty="0">
                <a:solidFill>
                  <a:srgbClr val="0A303F"/>
                </a:solidFill>
                <a:latin typeface="Arial" panose="020B0604020202020204"/>
                <a:ea typeface="Roboto" panose="02000000000000000000" pitchFamily="2" charset="0"/>
                <a:cs typeface="Roboto" panose="02000000000000000000" pitchFamily="2" charset="0"/>
              </a:rPr>
              <a:t>a</a:t>
            </a:r>
            <a:r>
              <a:rPr kumimoji="0" lang="en-GB" sz="2200" b="0" i="0" u="none" strike="noStrike" kern="1200" cap="none" spc="0" normalizeH="0" baseline="0" noProof="0" dirty="0" err="1">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pprox</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12-14 weeks </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Focus: </a:t>
            </a:r>
            <a:r>
              <a:rPr lang="en-GB" sz="2200" b="0" dirty="0">
                <a:solidFill>
                  <a:srgbClr val="0A303F"/>
                </a:solidFill>
                <a:latin typeface="Arial" panose="020B0604020202020204"/>
                <a:ea typeface="Roboto" panose="02000000000000000000" pitchFamily="2" charset="0"/>
                <a:cs typeface="Roboto" panose="02000000000000000000" pitchFamily="2" charset="0"/>
              </a:rPr>
              <a:t>sustainability</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UCD, ergonomics</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Materials: </a:t>
            </a:r>
            <a:r>
              <a:rPr lang="en-GB" sz="2200" b="0" dirty="0">
                <a:solidFill>
                  <a:srgbClr val="0A303F"/>
                </a:solidFill>
                <a:latin typeface="Arial" panose="020B0604020202020204"/>
                <a:ea typeface="Roboto" panose="02000000000000000000" pitchFamily="2" charset="0"/>
                <a:cs typeface="Roboto" panose="02000000000000000000" pitchFamily="2" charset="0"/>
              </a:rPr>
              <a:t>textiles, graphic design, material technology</a:t>
            </a:r>
            <a:endPar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Processes: </a:t>
            </a:r>
            <a:r>
              <a:rPr lang="en-GB" sz="2200" b="0" dirty="0">
                <a:solidFill>
                  <a:srgbClr val="0A303F"/>
                </a:solidFill>
                <a:latin typeface="Arial" panose="020B0604020202020204"/>
                <a:ea typeface="Roboto" panose="02000000000000000000" pitchFamily="2" charset="0"/>
                <a:cs typeface="Roboto" panose="02000000000000000000" pitchFamily="2" charset="0"/>
              </a:rPr>
              <a:t>designing</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manufacturing</a:t>
            </a:r>
            <a:endParaRPr lang="en-GB" sz="2200" b="0" dirty="0">
              <a:solidFill>
                <a:srgbClr val="0A303F"/>
              </a:solidFill>
              <a:latin typeface="Arial" panose="020B0604020202020204"/>
              <a:ea typeface="Roboto" panose="02000000000000000000" pitchFamily="2" charset="0"/>
              <a:cs typeface="Roboto" panose="02000000000000000000" pitchFamily="2" charset="0"/>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Systems: </a:t>
            </a:r>
            <a:r>
              <a:rPr lang="en-GB" sz="2200" b="0" dirty="0">
                <a:solidFill>
                  <a:srgbClr val="0A303F"/>
                </a:solidFill>
                <a:latin typeface="Arial" panose="020B0604020202020204"/>
                <a:ea typeface="Roboto" panose="02000000000000000000" pitchFamily="2" charset="0"/>
                <a:cs typeface="Roboto" panose="02000000000000000000" pitchFamily="2" charset="0"/>
              </a:rPr>
              <a:t>manufacturing, distribution</a:t>
            </a:r>
            <a:endPar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Responsibilities: </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sustainability, ethics</a:t>
            </a:r>
          </a:p>
          <a:p>
            <a:pPr>
              <a:lnSpc>
                <a:spcPct val="150000"/>
              </a:lnSpc>
            </a:pPr>
            <a:endParaRPr lang="en-GB" sz="1400" b="0" dirty="0">
              <a:latin typeface="+mj-lt"/>
              <a:ea typeface="Roboto" panose="02000000000000000000" pitchFamily="2" charset="0"/>
              <a:cs typeface="Roboto" panose="02000000000000000000" pitchFamily="2" charset="0"/>
            </a:endParaRPr>
          </a:p>
          <a:p>
            <a:pPr>
              <a:lnSpc>
                <a:spcPct val="150000"/>
              </a:lnSpc>
            </a:pPr>
            <a:r>
              <a:rPr lang="en-GB" sz="1400" dirty="0">
                <a:latin typeface="+mj-lt"/>
                <a:ea typeface="Roboto" panose="02000000000000000000" pitchFamily="2" charset="0"/>
                <a:cs typeface="Roboto" panose="02000000000000000000" pitchFamily="2" charset="0"/>
              </a:rPr>
              <a:t>*you can use the resource at whichever level you feel is appropriate.</a:t>
            </a:r>
          </a:p>
        </p:txBody>
      </p:sp>
      <p:pic>
        <p:nvPicPr>
          <p:cNvPr id="3" name="Picture 2" descr="A black background with white text&#10;&#10;AI-generated content may be incorrect.">
            <a:extLst>
              <a:ext uri="{FF2B5EF4-FFF2-40B4-BE49-F238E27FC236}">
                <a16:creationId xmlns:a16="http://schemas.microsoft.com/office/drawing/2014/main" id="{ED5D39D0-6138-D1D4-B433-292633FFCC9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80704" y="5963093"/>
            <a:ext cx="1525077" cy="638232"/>
          </a:xfrm>
          <a:prstGeom prst="rect">
            <a:avLst/>
          </a:prstGeom>
        </p:spPr>
      </p:pic>
    </p:spTree>
    <p:extLst>
      <p:ext uri="{BB962C8B-B14F-4D97-AF65-F5344CB8AC3E}">
        <p14:creationId xmlns:p14="http://schemas.microsoft.com/office/powerpoint/2010/main" val="439668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a:t>Define tasks</a:t>
            </a:r>
            <a:endParaRPr lang="en-GB" sz="4400" dirty="0"/>
          </a:p>
        </p:txBody>
      </p:sp>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2425090663"/>
              </p:ext>
            </p:extLst>
          </p:nvPr>
        </p:nvGraphicFramePr>
        <p:xfrm>
          <a:off x="575999" y="1214380"/>
          <a:ext cx="10943555" cy="4337462"/>
        </p:xfrm>
        <a:graphic>
          <a:graphicData uri="http://schemas.openxmlformats.org/drawingml/2006/table">
            <a:tbl>
              <a:tblPr firstRow="1" bandRow="1">
                <a:tableStyleId>{5940675A-B579-460E-94D1-54222C63F5DA}</a:tableStyleId>
              </a:tblPr>
              <a:tblGrid>
                <a:gridCol w="2380561">
                  <a:extLst>
                    <a:ext uri="{9D8B030D-6E8A-4147-A177-3AD203B41FA5}">
                      <a16:colId xmlns:a16="http://schemas.microsoft.com/office/drawing/2014/main" val="336422520"/>
                    </a:ext>
                  </a:extLst>
                </a:gridCol>
                <a:gridCol w="5445760">
                  <a:extLst>
                    <a:ext uri="{9D8B030D-6E8A-4147-A177-3AD203B41FA5}">
                      <a16:colId xmlns:a16="http://schemas.microsoft.com/office/drawing/2014/main" val="1485661640"/>
                    </a:ext>
                  </a:extLst>
                </a:gridCol>
                <a:gridCol w="3117234">
                  <a:extLst>
                    <a:ext uri="{9D8B030D-6E8A-4147-A177-3AD203B41FA5}">
                      <a16:colId xmlns:a16="http://schemas.microsoft.com/office/drawing/2014/main" val="4083787764"/>
                    </a:ext>
                  </a:extLst>
                </a:gridCol>
              </a:tblGrid>
              <a:tr h="390302">
                <a:tc>
                  <a:txBody>
                    <a:bodyPr/>
                    <a:lstStyle/>
                    <a:p>
                      <a:pPr algn="ctr"/>
                      <a:r>
                        <a:rPr lang="en-GB" b="1" dirty="0">
                          <a:solidFill>
                            <a:schemeClr val="bg1"/>
                          </a:solidFill>
                        </a:rPr>
                        <a:t>‘Brand DNA’</a:t>
                      </a:r>
                    </a:p>
                  </a:txBody>
                  <a:tcPr>
                    <a:solidFill>
                      <a:srgbClr val="16F4D0"/>
                    </a:solidFill>
                  </a:tcPr>
                </a:tc>
                <a:tc>
                  <a:txBody>
                    <a:bodyPr/>
                    <a:lstStyle/>
                    <a:p>
                      <a:pPr algn="ctr"/>
                      <a:r>
                        <a:rPr lang="en-GB" b="1" dirty="0">
                          <a:solidFill>
                            <a:schemeClr val="bg1"/>
                          </a:solidFill>
                        </a:rPr>
                        <a:t>‘Business sense’</a:t>
                      </a:r>
                    </a:p>
                  </a:txBody>
                  <a:tcPr>
                    <a:solidFill>
                      <a:srgbClr val="16F4D0"/>
                    </a:solidFill>
                  </a:tcPr>
                </a:tc>
                <a:tc>
                  <a:txBody>
                    <a:bodyPr/>
                    <a:lstStyle/>
                    <a:p>
                      <a:pPr algn="ctr"/>
                      <a:r>
                        <a:rPr lang="en-GB" b="1" dirty="0">
                          <a:solidFill>
                            <a:schemeClr val="bg1"/>
                          </a:solidFill>
                        </a:rPr>
                        <a:t>‘Expertise’</a:t>
                      </a:r>
                    </a:p>
                  </a:txBody>
                  <a:tcPr>
                    <a:solidFill>
                      <a:srgbClr val="16F4D0"/>
                    </a:solidFill>
                  </a:tcPr>
                </a:tc>
                <a:extLst>
                  <a:ext uri="{0D108BD9-81ED-4DB2-BD59-A6C34878D82A}">
                    <a16:rowId xmlns:a16="http://schemas.microsoft.com/office/drawing/2014/main" val="3391378453"/>
                  </a:ext>
                </a:extLst>
              </a:tr>
              <a:tr h="2535869">
                <a:tc>
                  <a:txBody>
                    <a:bodyPr/>
                    <a:lstStyle/>
                    <a:p>
                      <a:r>
                        <a:rPr lang="en-GB" sz="1100" strike="noStrike" kern="1200" dirty="0">
                          <a:solidFill>
                            <a:schemeClr val="tx1"/>
                          </a:solidFill>
                          <a:effectLst/>
                          <a:latin typeface="+mn-lt"/>
                          <a:ea typeface="+mn-ea"/>
                          <a:cs typeface="+mn-cs"/>
                        </a:rPr>
                        <a:t>You may wish to get students to design </a:t>
                      </a:r>
                      <a:r>
                        <a:rPr lang="en-GB" sz="1100" b="1" strike="noStrike" kern="1200" dirty="0">
                          <a:solidFill>
                            <a:schemeClr val="tx1"/>
                          </a:solidFill>
                          <a:effectLst/>
                          <a:latin typeface="+mn-lt"/>
                          <a:ea typeface="+mn-ea"/>
                          <a:cs typeface="+mn-cs"/>
                        </a:rPr>
                        <a:t>‘in the style of’ </a:t>
                      </a:r>
                      <a:r>
                        <a:rPr lang="en-GB" sz="1100" strike="noStrike" kern="1200" dirty="0">
                          <a:solidFill>
                            <a:schemeClr val="tx1"/>
                          </a:solidFill>
                          <a:effectLst/>
                          <a:latin typeface="+mn-lt"/>
                          <a:ea typeface="+mn-ea"/>
                          <a:cs typeface="+mn-cs"/>
                        </a:rPr>
                        <a:t>or design a trainer for a particular company. This may be an existing company or a fabricated one. As per Community Clothing, decide on the target customer, age, and select which images are going to be used to inspire and maybe a few keywords to help explain the overall look they want.</a:t>
                      </a:r>
                    </a:p>
                    <a:p>
                      <a:r>
                        <a:rPr lang="en-GB" sz="1100" strike="noStrike" kern="1200" dirty="0">
                          <a:solidFill>
                            <a:schemeClr val="tx1"/>
                          </a:solidFill>
                          <a:effectLst/>
                          <a:latin typeface="+mn-lt"/>
                          <a:ea typeface="+mn-ea"/>
                          <a:cs typeface="+mn-cs"/>
                        </a:rPr>
                        <a:t>This may be </a:t>
                      </a:r>
                      <a:r>
                        <a:rPr lang="en-GB" sz="1100" b="1" strike="noStrike" kern="1200" dirty="0">
                          <a:solidFill>
                            <a:schemeClr val="tx1"/>
                          </a:solidFill>
                          <a:effectLst/>
                          <a:latin typeface="+mn-lt"/>
                          <a:ea typeface="+mn-ea"/>
                          <a:cs typeface="+mn-cs"/>
                        </a:rPr>
                        <a:t>similar to a moodboard</a:t>
                      </a:r>
                      <a:r>
                        <a:rPr lang="en-GB" sz="1100" strike="noStrike" kern="1200" dirty="0">
                          <a:solidFill>
                            <a:schemeClr val="tx1"/>
                          </a:solidFill>
                          <a:effectLst/>
                          <a:latin typeface="+mn-lt"/>
                          <a:ea typeface="+mn-ea"/>
                          <a:cs typeface="+mn-cs"/>
                        </a:rPr>
                        <a:t> (as per the empathize stage’ but with some more details, similar to a specification.</a:t>
                      </a:r>
                    </a:p>
                    <a:p>
                      <a:r>
                        <a:rPr lang="en-GB" sz="1100" strike="noStrike" kern="1200" dirty="0">
                          <a:solidFill>
                            <a:schemeClr val="tx1"/>
                          </a:solidFill>
                          <a:effectLst/>
                          <a:latin typeface="+mn-lt"/>
                          <a:ea typeface="+mn-ea"/>
                          <a:cs typeface="+mn-cs"/>
                        </a:rPr>
                        <a:t>To help with this concept, a reverse version could be done as a task. Students could (without naming the brand/company) produce a moodboard and/or keywords linked to a specific company, for the students to guess.</a:t>
                      </a:r>
                    </a:p>
                  </a:txBody>
                  <a:tcPr/>
                </a:tc>
                <a:tc>
                  <a:txBody>
                    <a:bodyPr/>
                    <a:lstStyle/>
                    <a:p>
                      <a:r>
                        <a:rPr lang="en-GB" sz="1100" strike="noStrike" kern="1200" dirty="0">
                          <a:solidFill>
                            <a:schemeClr val="tx1"/>
                          </a:solidFill>
                          <a:effectLst/>
                          <a:latin typeface="+mn-lt"/>
                          <a:ea typeface="+mn-ea"/>
                          <a:cs typeface="+mn-cs"/>
                        </a:rPr>
                        <a:t>Working out the true costs of any product can be tricky. For this task students can look at averages and gain a basic understanding </a:t>
                      </a:r>
                      <a:r>
                        <a:rPr lang="en-GB" sz="1100" b="1" strike="noStrike" kern="1200" dirty="0">
                          <a:solidFill>
                            <a:schemeClr val="tx1"/>
                          </a:solidFill>
                          <a:effectLst/>
                          <a:latin typeface="+mn-lt"/>
                          <a:ea typeface="+mn-ea"/>
                          <a:cs typeface="+mn-cs"/>
                        </a:rPr>
                        <a:t>of business, margins and associated expenditure</a:t>
                      </a:r>
                      <a:r>
                        <a:rPr lang="en-GB" sz="1100" strike="noStrike" kern="1200" dirty="0">
                          <a:solidFill>
                            <a:schemeClr val="tx1"/>
                          </a:solidFill>
                          <a:effectLst/>
                          <a:latin typeface="+mn-lt"/>
                          <a:ea typeface="+mn-ea"/>
                          <a:cs typeface="+mn-cs"/>
                        </a:rPr>
                        <a:t>.</a:t>
                      </a:r>
                    </a:p>
                    <a:p>
                      <a:r>
                        <a:rPr lang="en-GB" sz="1100" strike="noStrike" kern="1200" dirty="0">
                          <a:solidFill>
                            <a:schemeClr val="tx1"/>
                          </a:solidFill>
                          <a:effectLst/>
                          <a:latin typeface="+mn-lt"/>
                          <a:ea typeface="+mn-ea"/>
                          <a:cs typeface="+mn-cs"/>
                        </a:rPr>
                        <a:t>If they were to set up a trainer company tomorrow, what things would they require? i.e. factory, machinery, labour, lighting, transport etc. The following slide gives a basic introduction to this.</a:t>
                      </a:r>
                    </a:p>
                    <a:p>
                      <a:r>
                        <a:rPr lang="en-GB" sz="1100" strike="noStrike" kern="1200" dirty="0">
                          <a:solidFill>
                            <a:schemeClr val="tx1"/>
                          </a:solidFill>
                          <a:effectLst/>
                          <a:latin typeface="+mn-lt"/>
                          <a:ea typeface="+mn-ea"/>
                          <a:cs typeface="+mn-cs"/>
                        </a:rPr>
                        <a:t>In addition, the impact of manufacturing rather than true financial elements can be explored. ‘</a:t>
                      </a:r>
                      <a:r>
                        <a:rPr lang="en-GB" sz="1100" b="1" strike="noStrike" kern="1200" dirty="0">
                          <a:solidFill>
                            <a:schemeClr val="tx1"/>
                          </a:solidFill>
                          <a:effectLst/>
                          <a:latin typeface="+mn-lt"/>
                          <a:ea typeface="+mn-ea"/>
                          <a:cs typeface="+mn-cs"/>
                        </a:rPr>
                        <a:t>Where’s the Impact’ </a:t>
                      </a:r>
                      <a:r>
                        <a:rPr lang="en-GB" sz="1100" strike="noStrike" kern="1200" dirty="0">
                          <a:solidFill>
                            <a:schemeClr val="tx1"/>
                          </a:solidFill>
                          <a:effectLst/>
                          <a:latin typeface="+mn-lt"/>
                          <a:ea typeface="+mn-ea"/>
                          <a:cs typeface="+mn-cs"/>
                        </a:rPr>
                        <a:t>cards on the next few slides can be used to print and cut…</a:t>
                      </a:r>
                    </a:p>
                    <a:p>
                      <a:endParaRPr lang="en-GB" sz="1100" strike="noStrike" kern="1200" dirty="0">
                        <a:solidFill>
                          <a:schemeClr val="tx1"/>
                        </a:solidFill>
                        <a:effectLst/>
                        <a:latin typeface="+mn-lt"/>
                        <a:ea typeface="+mn-ea"/>
                        <a:cs typeface="+mn-cs"/>
                      </a:endParaRPr>
                    </a:p>
                    <a:p>
                      <a:r>
                        <a:rPr lang="en-GB" sz="1100" strike="noStrike" kern="1200" dirty="0">
                          <a:solidFill>
                            <a:schemeClr val="tx1"/>
                          </a:solidFill>
                          <a:effectLst/>
                          <a:latin typeface="+mn-lt"/>
                          <a:ea typeface="+mn-ea"/>
                          <a:cs typeface="+mn-cs"/>
                        </a:rPr>
                        <a:t>Print and cut the cards. This encourages students to understand the hidden impacts of a product throughout its lifecycle, and can be a useful way for them to identify areas to improve the sustainability of a product.</a:t>
                      </a:r>
                    </a:p>
                    <a:p>
                      <a:r>
                        <a:rPr lang="en-GB" sz="1100" strike="noStrike" kern="1200" dirty="0">
                          <a:solidFill>
                            <a:schemeClr val="tx1"/>
                          </a:solidFill>
                          <a:effectLst/>
                          <a:latin typeface="+mn-lt"/>
                          <a:ea typeface="+mn-ea"/>
                          <a:cs typeface="+mn-cs"/>
                        </a:rPr>
                        <a:t>Write the headers (below) on a big sheet of flipchart paper. Use the cards to drop in where they are present at different stages. This should provoke discussion and get students thinking deeper about the lifecycle of a product and its impact.</a:t>
                      </a:r>
                    </a:p>
                    <a:p>
                      <a:endParaRPr lang="en-GB" sz="1100" strike="noStrike" kern="1200" dirty="0">
                        <a:solidFill>
                          <a:schemeClr val="tx1"/>
                        </a:solidFill>
                        <a:effectLst/>
                        <a:latin typeface="+mn-lt"/>
                        <a:ea typeface="+mn-ea"/>
                        <a:cs typeface="+mn-cs"/>
                      </a:endParaRPr>
                    </a:p>
                    <a:p>
                      <a:pPr marL="171450" indent="-171450">
                        <a:buFont typeface="Arial" panose="020B0604020202020204" pitchFamily="34" charset="0"/>
                        <a:buChar char="•"/>
                      </a:pPr>
                      <a:r>
                        <a:rPr lang="en-GB" sz="1100" strike="noStrike" kern="1200" dirty="0">
                          <a:solidFill>
                            <a:schemeClr val="tx1"/>
                          </a:solidFill>
                          <a:effectLst/>
                          <a:latin typeface="+mn-lt"/>
                          <a:ea typeface="+mn-ea"/>
                          <a:cs typeface="+mn-cs"/>
                        </a:rPr>
                        <a:t>Materials</a:t>
                      </a:r>
                    </a:p>
                    <a:p>
                      <a:pPr marL="171450" indent="-171450">
                        <a:buFont typeface="Arial" panose="020B0604020202020204" pitchFamily="34" charset="0"/>
                        <a:buChar char="•"/>
                      </a:pPr>
                      <a:r>
                        <a:rPr lang="en-GB" sz="1100" strike="noStrike" kern="1200" dirty="0">
                          <a:solidFill>
                            <a:schemeClr val="tx1"/>
                          </a:solidFill>
                          <a:effectLst/>
                          <a:latin typeface="+mn-lt"/>
                          <a:ea typeface="+mn-ea"/>
                          <a:cs typeface="+mn-cs"/>
                        </a:rPr>
                        <a:t>Production</a:t>
                      </a:r>
                    </a:p>
                    <a:p>
                      <a:pPr marL="171450" indent="-171450">
                        <a:buFont typeface="Arial" panose="020B0604020202020204" pitchFamily="34" charset="0"/>
                        <a:buChar char="•"/>
                      </a:pPr>
                      <a:r>
                        <a:rPr lang="en-GB" sz="1100" strike="noStrike" kern="1200" dirty="0">
                          <a:solidFill>
                            <a:schemeClr val="tx1"/>
                          </a:solidFill>
                          <a:effectLst/>
                          <a:latin typeface="+mn-lt"/>
                          <a:ea typeface="+mn-ea"/>
                          <a:cs typeface="+mn-cs"/>
                        </a:rPr>
                        <a:t>Distribution</a:t>
                      </a:r>
                    </a:p>
                    <a:p>
                      <a:pPr marL="171450" indent="-171450">
                        <a:buFont typeface="Arial" panose="020B0604020202020204" pitchFamily="34" charset="0"/>
                        <a:buChar char="•"/>
                      </a:pPr>
                      <a:r>
                        <a:rPr lang="en-GB" sz="1100" strike="noStrike" kern="1200" dirty="0">
                          <a:solidFill>
                            <a:schemeClr val="tx1"/>
                          </a:solidFill>
                          <a:effectLst/>
                          <a:latin typeface="+mn-lt"/>
                          <a:ea typeface="+mn-ea"/>
                          <a:cs typeface="+mn-cs"/>
                        </a:rPr>
                        <a:t>Marketing and sales</a:t>
                      </a:r>
                    </a:p>
                    <a:p>
                      <a:pPr marL="171450" indent="-171450">
                        <a:buFont typeface="Arial" panose="020B0604020202020204" pitchFamily="34" charset="0"/>
                        <a:buChar char="•"/>
                      </a:pPr>
                      <a:r>
                        <a:rPr lang="en-GB" sz="1100" strike="noStrike" kern="1200" dirty="0">
                          <a:solidFill>
                            <a:schemeClr val="tx1"/>
                          </a:solidFill>
                          <a:effectLst/>
                          <a:latin typeface="+mn-lt"/>
                          <a:ea typeface="+mn-ea"/>
                          <a:cs typeface="+mn-cs"/>
                        </a:rPr>
                        <a:t>Use</a:t>
                      </a:r>
                    </a:p>
                    <a:p>
                      <a:pPr marL="171450" indent="-171450">
                        <a:buFont typeface="Arial" panose="020B0604020202020204" pitchFamily="34" charset="0"/>
                        <a:buChar char="•"/>
                      </a:pPr>
                      <a:r>
                        <a:rPr lang="en-GB" sz="1100" strike="noStrike" kern="1200" dirty="0">
                          <a:solidFill>
                            <a:schemeClr val="tx1"/>
                          </a:solidFill>
                          <a:effectLst/>
                          <a:latin typeface="+mn-lt"/>
                          <a:ea typeface="+mn-ea"/>
                          <a:cs typeface="+mn-cs"/>
                        </a:rPr>
                        <a:t>Disposal</a:t>
                      </a:r>
                    </a:p>
                  </a:txBody>
                  <a:tcPr/>
                </a:tc>
                <a:tc>
                  <a:txBody>
                    <a:bodyPr/>
                    <a:lstStyle/>
                    <a:p>
                      <a:r>
                        <a:rPr lang="en-GB" sz="1100" b="1" strike="noStrike" dirty="0"/>
                        <a:t>What makes a team</a:t>
                      </a:r>
                      <a:r>
                        <a:rPr lang="en-GB" sz="1100" strike="noStrike" dirty="0"/>
                        <a:t>? Students should explore all the different roles in a company. This is a good opportunity to find out about careers in the creative industry as part of the requirements to explore careers in different lessons as per </a:t>
                      </a:r>
                      <a:r>
                        <a:rPr lang="en-GB" sz="1100" strike="noStrike" dirty="0">
                          <a:hlinkClick r:id="rId3"/>
                        </a:rPr>
                        <a:t>Gatsby Benchmark 4</a:t>
                      </a:r>
                      <a:r>
                        <a:rPr lang="en-GB" sz="1100" strike="noStrike" dirty="0"/>
                        <a:t>. Sites such as </a:t>
                      </a:r>
                      <a:r>
                        <a:rPr lang="en-GB" sz="1100" strike="noStrike" dirty="0">
                          <a:hlinkClick r:id="rId4"/>
                        </a:rPr>
                        <a:t>Yellowbrick</a:t>
                      </a:r>
                      <a:r>
                        <a:rPr lang="en-GB" sz="1100" strike="noStrike" dirty="0"/>
                        <a:t> can show a range of different roles in various sectors.</a:t>
                      </a:r>
                    </a:p>
                    <a:p>
                      <a:r>
                        <a:rPr lang="en-GB" sz="1100" strike="noStrike" dirty="0"/>
                        <a:t>The following headings may be useful as a </a:t>
                      </a:r>
                      <a:r>
                        <a:rPr lang="en-GB" sz="1100" b="1" strike="noStrike" dirty="0"/>
                        <a:t>class discussion </a:t>
                      </a:r>
                      <a:r>
                        <a:rPr lang="en-GB" sz="1100" strike="noStrike" dirty="0"/>
                        <a:t>around various inputs needed in a trainer company</a:t>
                      </a:r>
                    </a:p>
                    <a:p>
                      <a:endParaRPr lang="en-GB" sz="1100" strike="noStrike" dirty="0"/>
                    </a:p>
                    <a:p>
                      <a:pPr marL="171450" indent="-171450">
                        <a:buFont typeface="Arial" panose="020B0604020202020204" pitchFamily="34" charset="0"/>
                        <a:buChar char="•"/>
                      </a:pPr>
                      <a:r>
                        <a:rPr lang="en-GB" sz="1100" strike="noStrike" dirty="0"/>
                        <a:t>Design &amp; Development (The creatives)</a:t>
                      </a:r>
                    </a:p>
                    <a:p>
                      <a:pPr marL="171450" indent="-171450">
                        <a:buFont typeface="Arial" panose="020B0604020202020204" pitchFamily="34" charset="0"/>
                        <a:buChar char="•"/>
                      </a:pPr>
                      <a:r>
                        <a:rPr lang="en-GB" sz="1100" strike="noStrike" dirty="0"/>
                        <a:t>Engineering and Technical (The performance)</a:t>
                      </a:r>
                    </a:p>
                    <a:p>
                      <a:pPr marL="171450" indent="-171450">
                        <a:buFont typeface="Arial" panose="020B0604020202020204" pitchFamily="34" charset="0"/>
                        <a:buChar char="•"/>
                      </a:pPr>
                      <a:r>
                        <a:rPr lang="en-GB" sz="1100" strike="noStrike" dirty="0"/>
                        <a:t>Production and Manufacturing (The makers)</a:t>
                      </a:r>
                    </a:p>
                    <a:p>
                      <a:pPr marL="171450" indent="-171450">
                        <a:buFont typeface="Arial" panose="020B0604020202020204" pitchFamily="34" charset="0"/>
                        <a:buChar char="•"/>
                      </a:pPr>
                      <a:r>
                        <a:rPr lang="en-GB" sz="1100" strike="noStrike" dirty="0"/>
                        <a:t>Marketing, Brand and Sales (The hype)</a:t>
                      </a:r>
                    </a:p>
                    <a:p>
                      <a:pPr marL="171450" indent="-171450">
                        <a:buFont typeface="Arial" panose="020B0604020202020204" pitchFamily="34" charset="0"/>
                        <a:buChar char="•"/>
                      </a:pPr>
                      <a:r>
                        <a:rPr lang="en-GB" sz="1100" strike="noStrike" dirty="0"/>
                        <a:t>Corporate &amp; Operations (The managers)</a:t>
                      </a:r>
                    </a:p>
                    <a:p>
                      <a:pPr marL="171450" indent="-171450">
                        <a:buFont typeface="Arial" panose="020B0604020202020204" pitchFamily="34" charset="0"/>
                        <a:buChar char="•"/>
                      </a:pPr>
                      <a:endParaRPr lang="en-GB" sz="1100" strike="noStrike" dirty="0"/>
                    </a:p>
                    <a:p>
                      <a:pPr marL="0" indent="0">
                        <a:buFont typeface="Arial" panose="020B0604020202020204" pitchFamily="34" charset="0"/>
                        <a:buNone/>
                      </a:pPr>
                      <a:r>
                        <a:rPr lang="en-GB" sz="1100" strike="noStrike" dirty="0"/>
                        <a:t>Students could explore salaries, working requirements, qualifications required etc.</a:t>
                      </a:r>
                    </a:p>
                  </a:txBody>
                  <a:tcPr/>
                </a:tc>
                <a:extLst>
                  <a:ext uri="{0D108BD9-81ED-4DB2-BD59-A6C34878D82A}">
                    <a16:rowId xmlns:a16="http://schemas.microsoft.com/office/drawing/2014/main" val="3966545421"/>
                  </a:ext>
                </a:extLst>
              </a:tr>
            </a:tbl>
          </a:graphicData>
        </a:graphic>
      </p:graphicFrame>
      <p:pic>
        <p:nvPicPr>
          <p:cNvPr id="4" name="Picture 3" descr="A black background with white text&#10;&#10;AI-generated content may be incorrect.">
            <a:extLst>
              <a:ext uri="{FF2B5EF4-FFF2-40B4-BE49-F238E27FC236}">
                <a16:creationId xmlns:a16="http://schemas.microsoft.com/office/drawing/2014/main" id="{3315A984-1882-71F3-9EFC-2E8E53DBB4E4}"/>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80704" y="5963093"/>
            <a:ext cx="1525077" cy="638232"/>
          </a:xfrm>
          <a:prstGeom prst="rect">
            <a:avLst/>
          </a:prstGeom>
        </p:spPr>
      </p:pic>
      <p:sp>
        <p:nvSpPr>
          <p:cNvPr id="6" name="Arrow: Left 5">
            <a:hlinkClick r:id="rId6" action="ppaction://hlinksldjump"/>
            <a:extLst>
              <a:ext uri="{FF2B5EF4-FFF2-40B4-BE49-F238E27FC236}">
                <a16:creationId xmlns:a16="http://schemas.microsoft.com/office/drawing/2014/main" id="{4C8D70E0-EA37-E998-9996-24CA82DC6033}"/>
              </a:ext>
            </a:extLst>
          </p:cNvPr>
          <p:cNvSpPr/>
          <p:nvPr/>
        </p:nvSpPr>
        <p:spPr>
          <a:xfrm>
            <a:off x="10871200" y="521533"/>
            <a:ext cx="609600" cy="548640"/>
          </a:xfrm>
          <a:prstGeom prst="leftArrow">
            <a:avLst/>
          </a:prstGeom>
          <a:noFill/>
          <a:ln>
            <a:solidFill>
              <a:srgbClr val="16F4D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166215538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0">
  <p:cSld>
    <p:bg>
      <p:bgPr>
        <a:solidFill>
          <a:srgbClr val="ACACDE"/>
        </a:solidFill>
        <a:effectLst/>
      </p:bgPr>
    </p:bg>
    <p:spTree>
      <p:nvGrpSpPr>
        <p:cNvPr id="1" name="">
          <a:extLst>
            <a:ext uri="{FF2B5EF4-FFF2-40B4-BE49-F238E27FC236}">
              <a16:creationId xmlns:a16="http://schemas.microsoft.com/office/drawing/2014/main" id="{9621097E-3235-1520-00E8-AA7C1DE2E2CA}"/>
            </a:ext>
          </a:extLst>
        </p:cNvPr>
        <p:cNvGrpSpPr/>
        <p:nvPr/>
      </p:nvGrpSpPr>
      <p:grpSpPr>
        <a:xfrm>
          <a:off x="0" y="0"/>
          <a:ext cx="0" cy="0"/>
          <a:chOff x="0" y="0"/>
          <a:chExt cx="0" cy="0"/>
        </a:xfrm>
      </p:grpSpPr>
      <p:sp>
        <p:nvSpPr>
          <p:cNvPr id="25" name="Rectangle 24">
            <a:extLst>
              <a:ext uri="{FF2B5EF4-FFF2-40B4-BE49-F238E27FC236}">
                <a16:creationId xmlns:a16="http://schemas.microsoft.com/office/drawing/2014/main" id="{BE5D34F5-966A-474B-4D59-3CEAC3EBFD4E}"/>
              </a:ext>
            </a:extLst>
          </p:cNvPr>
          <p:cNvSpPr/>
          <p:nvPr/>
        </p:nvSpPr>
        <p:spPr>
          <a:xfrm>
            <a:off x="0" y="-22860"/>
            <a:ext cx="12192000" cy="6880860"/>
          </a:xfrm>
          <a:prstGeom prst="rect">
            <a:avLst/>
          </a:prstGeom>
          <a:solidFill>
            <a:srgbClr val="EBE4F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2" name="Picture 21">
            <a:extLst>
              <a:ext uri="{FF2B5EF4-FFF2-40B4-BE49-F238E27FC236}">
                <a16:creationId xmlns:a16="http://schemas.microsoft.com/office/drawing/2014/main" id="{74A720A2-E0F0-FA90-7E3C-167B0AF89A9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35355" y="-11430"/>
            <a:ext cx="10321290" cy="6880860"/>
          </a:xfrm>
          <a:prstGeom prst="rect">
            <a:avLst/>
          </a:prstGeom>
        </p:spPr>
      </p:pic>
    </p:spTree>
    <p:extLst>
      <p:ext uri="{BB962C8B-B14F-4D97-AF65-F5344CB8AC3E}">
        <p14:creationId xmlns:p14="http://schemas.microsoft.com/office/powerpoint/2010/main" val="178947211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DC0DBCF9-2AF5-F296-645A-8FFB97DFD298}"/>
            </a:ext>
          </a:extLst>
        </p:cNvPr>
        <p:cNvGrpSpPr/>
        <p:nvPr/>
      </p:nvGrpSpPr>
      <p:grpSpPr>
        <a:xfrm>
          <a:off x="0" y="0"/>
          <a:ext cx="0" cy="0"/>
          <a:chOff x="0" y="0"/>
          <a:chExt cx="0" cy="0"/>
        </a:xfrm>
      </p:grpSpPr>
      <p:pic>
        <p:nvPicPr>
          <p:cNvPr id="18" name="Picture 17">
            <a:extLst>
              <a:ext uri="{FF2B5EF4-FFF2-40B4-BE49-F238E27FC236}">
                <a16:creationId xmlns:a16="http://schemas.microsoft.com/office/drawing/2014/main" id="{06A025F2-3A88-CF8E-1D15-C4A262CA6AA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4848820" cy="6858000"/>
          </a:xfrm>
          <a:prstGeom prst="rect">
            <a:avLst/>
          </a:prstGeom>
        </p:spPr>
      </p:pic>
      <p:pic>
        <p:nvPicPr>
          <p:cNvPr id="20" name="Picture 19">
            <a:extLst>
              <a:ext uri="{FF2B5EF4-FFF2-40B4-BE49-F238E27FC236}">
                <a16:creationId xmlns:a16="http://schemas.microsoft.com/office/drawing/2014/main" id="{034BFD04-EA99-9B0E-1CD2-AA02ABA6154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848820" y="0"/>
            <a:ext cx="4848820" cy="6858000"/>
          </a:xfrm>
          <a:prstGeom prst="rect">
            <a:avLst/>
          </a:prstGeom>
        </p:spPr>
      </p:pic>
      <p:sp>
        <p:nvSpPr>
          <p:cNvPr id="21" name="TextBox 20">
            <a:extLst>
              <a:ext uri="{FF2B5EF4-FFF2-40B4-BE49-F238E27FC236}">
                <a16:creationId xmlns:a16="http://schemas.microsoft.com/office/drawing/2014/main" id="{B76141ED-90E8-7A71-3303-E3FB4F4461D9}"/>
              </a:ext>
            </a:extLst>
          </p:cNvPr>
          <p:cNvSpPr txBox="1"/>
          <p:nvPr/>
        </p:nvSpPr>
        <p:spPr>
          <a:xfrm>
            <a:off x="10149627" y="588700"/>
            <a:ext cx="1301883" cy="276999"/>
          </a:xfrm>
          <a:prstGeom prst="rect">
            <a:avLst/>
          </a:prstGeom>
          <a:noFill/>
        </p:spPr>
        <p:txBody>
          <a:bodyPr wrap="square" rtlCol="0">
            <a:spAutoFit/>
          </a:bodyPr>
          <a:lstStyle/>
          <a:p>
            <a:r>
              <a:rPr lang="en-GB" sz="1200" dirty="0">
                <a:latin typeface="+mj-lt"/>
              </a:rPr>
              <a:t>Materials</a:t>
            </a:r>
          </a:p>
        </p:txBody>
      </p:sp>
      <p:sp>
        <p:nvSpPr>
          <p:cNvPr id="22" name="TextBox 21">
            <a:extLst>
              <a:ext uri="{FF2B5EF4-FFF2-40B4-BE49-F238E27FC236}">
                <a16:creationId xmlns:a16="http://schemas.microsoft.com/office/drawing/2014/main" id="{36BC9D7D-9222-1D43-4DD3-2BE56169D163}"/>
              </a:ext>
            </a:extLst>
          </p:cNvPr>
          <p:cNvSpPr txBox="1"/>
          <p:nvPr/>
        </p:nvSpPr>
        <p:spPr>
          <a:xfrm>
            <a:off x="11012616" y="1176284"/>
            <a:ext cx="1301883" cy="276999"/>
          </a:xfrm>
          <a:prstGeom prst="rect">
            <a:avLst/>
          </a:prstGeom>
          <a:noFill/>
        </p:spPr>
        <p:txBody>
          <a:bodyPr wrap="square" rtlCol="0">
            <a:spAutoFit/>
          </a:bodyPr>
          <a:lstStyle/>
          <a:p>
            <a:r>
              <a:rPr lang="en-GB" sz="1200" dirty="0">
                <a:latin typeface="+mj-lt"/>
              </a:rPr>
              <a:t>Production</a:t>
            </a:r>
          </a:p>
        </p:txBody>
      </p:sp>
      <p:sp>
        <p:nvSpPr>
          <p:cNvPr id="23" name="TextBox 22">
            <a:extLst>
              <a:ext uri="{FF2B5EF4-FFF2-40B4-BE49-F238E27FC236}">
                <a16:creationId xmlns:a16="http://schemas.microsoft.com/office/drawing/2014/main" id="{E085D804-3754-CCCE-5A0C-B100FB3E94E9}"/>
              </a:ext>
            </a:extLst>
          </p:cNvPr>
          <p:cNvSpPr txBox="1"/>
          <p:nvPr/>
        </p:nvSpPr>
        <p:spPr>
          <a:xfrm>
            <a:off x="10800568" y="2104627"/>
            <a:ext cx="1301883" cy="276999"/>
          </a:xfrm>
          <a:prstGeom prst="rect">
            <a:avLst/>
          </a:prstGeom>
          <a:noFill/>
        </p:spPr>
        <p:txBody>
          <a:bodyPr wrap="square" rtlCol="0">
            <a:spAutoFit/>
          </a:bodyPr>
          <a:lstStyle/>
          <a:p>
            <a:r>
              <a:rPr lang="en-GB" sz="1200" dirty="0">
                <a:latin typeface="+mj-lt"/>
              </a:rPr>
              <a:t>Distribution</a:t>
            </a:r>
          </a:p>
        </p:txBody>
      </p:sp>
      <p:sp>
        <p:nvSpPr>
          <p:cNvPr id="24" name="TextBox 23">
            <a:extLst>
              <a:ext uri="{FF2B5EF4-FFF2-40B4-BE49-F238E27FC236}">
                <a16:creationId xmlns:a16="http://schemas.microsoft.com/office/drawing/2014/main" id="{54FBF6D8-57BB-CB8E-1E47-FE961263895F}"/>
              </a:ext>
            </a:extLst>
          </p:cNvPr>
          <p:cNvSpPr txBox="1"/>
          <p:nvPr/>
        </p:nvSpPr>
        <p:spPr>
          <a:xfrm>
            <a:off x="10361675" y="2715597"/>
            <a:ext cx="1301883" cy="461665"/>
          </a:xfrm>
          <a:prstGeom prst="rect">
            <a:avLst/>
          </a:prstGeom>
          <a:noFill/>
        </p:spPr>
        <p:txBody>
          <a:bodyPr wrap="square" rtlCol="0">
            <a:spAutoFit/>
          </a:bodyPr>
          <a:lstStyle/>
          <a:p>
            <a:r>
              <a:rPr lang="en-GB" sz="1200" dirty="0">
                <a:latin typeface="+mj-lt"/>
              </a:rPr>
              <a:t>Marketing and Sales</a:t>
            </a:r>
          </a:p>
        </p:txBody>
      </p:sp>
      <p:sp>
        <p:nvSpPr>
          <p:cNvPr id="25" name="TextBox 24">
            <a:extLst>
              <a:ext uri="{FF2B5EF4-FFF2-40B4-BE49-F238E27FC236}">
                <a16:creationId xmlns:a16="http://schemas.microsoft.com/office/drawing/2014/main" id="{7EF3DA13-6113-F796-DEE5-43BF76AB2EA9}"/>
              </a:ext>
            </a:extLst>
          </p:cNvPr>
          <p:cNvSpPr txBox="1"/>
          <p:nvPr/>
        </p:nvSpPr>
        <p:spPr>
          <a:xfrm>
            <a:off x="9340560" y="2096826"/>
            <a:ext cx="1301883" cy="276999"/>
          </a:xfrm>
          <a:prstGeom prst="rect">
            <a:avLst/>
          </a:prstGeom>
          <a:noFill/>
        </p:spPr>
        <p:txBody>
          <a:bodyPr wrap="square" rtlCol="0">
            <a:spAutoFit/>
          </a:bodyPr>
          <a:lstStyle/>
          <a:p>
            <a:r>
              <a:rPr lang="en-GB" sz="1200" dirty="0">
                <a:latin typeface="+mj-lt"/>
              </a:rPr>
              <a:t>Use</a:t>
            </a:r>
          </a:p>
        </p:txBody>
      </p:sp>
      <p:sp>
        <p:nvSpPr>
          <p:cNvPr id="26" name="TextBox 25">
            <a:extLst>
              <a:ext uri="{FF2B5EF4-FFF2-40B4-BE49-F238E27FC236}">
                <a16:creationId xmlns:a16="http://schemas.microsoft.com/office/drawing/2014/main" id="{E7EAA559-8DC8-2D65-C0CA-6486CA2B2032}"/>
              </a:ext>
            </a:extLst>
          </p:cNvPr>
          <p:cNvSpPr txBox="1"/>
          <p:nvPr/>
        </p:nvSpPr>
        <p:spPr>
          <a:xfrm>
            <a:off x="9488312" y="1217832"/>
            <a:ext cx="1301883" cy="276999"/>
          </a:xfrm>
          <a:prstGeom prst="rect">
            <a:avLst/>
          </a:prstGeom>
          <a:noFill/>
        </p:spPr>
        <p:txBody>
          <a:bodyPr wrap="square" rtlCol="0">
            <a:spAutoFit/>
          </a:bodyPr>
          <a:lstStyle/>
          <a:p>
            <a:r>
              <a:rPr lang="en-GB" sz="1200" dirty="0">
                <a:latin typeface="+mj-lt"/>
              </a:rPr>
              <a:t>Disposal</a:t>
            </a:r>
          </a:p>
        </p:txBody>
      </p:sp>
      <p:cxnSp>
        <p:nvCxnSpPr>
          <p:cNvPr id="28" name="Connector: Curved 27">
            <a:extLst>
              <a:ext uri="{FF2B5EF4-FFF2-40B4-BE49-F238E27FC236}">
                <a16:creationId xmlns:a16="http://schemas.microsoft.com/office/drawing/2014/main" id="{3FC0967F-1F4D-5770-61FF-4B61CDB42E9E}"/>
              </a:ext>
            </a:extLst>
          </p:cNvPr>
          <p:cNvCxnSpPr>
            <a:cxnSpLocks/>
          </p:cNvCxnSpPr>
          <p:nvPr/>
        </p:nvCxnSpPr>
        <p:spPr>
          <a:xfrm rot="5400000">
            <a:off x="11297844" y="2382460"/>
            <a:ext cx="374349" cy="357080"/>
          </a:xfrm>
          <a:prstGeom prst="curved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1" name="Connector: Curved 30">
            <a:extLst>
              <a:ext uri="{FF2B5EF4-FFF2-40B4-BE49-F238E27FC236}">
                <a16:creationId xmlns:a16="http://schemas.microsoft.com/office/drawing/2014/main" id="{21AEFBDE-1D1F-5183-37B4-D47B22EC7D71}"/>
              </a:ext>
            </a:extLst>
          </p:cNvPr>
          <p:cNvCxnSpPr>
            <a:cxnSpLocks/>
          </p:cNvCxnSpPr>
          <p:nvPr/>
        </p:nvCxnSpPr>
        <p:spPr>
          <a:xfrm rot="5400000">
            <a:off x="11500015" y="1717955"/>
            <a:ext cx="542416" cy="215331"/>
          </a:xfrm>
          <a:prstGeom prst="curvedConnector3">
            <a:avLst>
              <a:gd name="adj1" fmla="val 8065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5" name="Connector: Curved 34">
            <a:extLst>
              <a:ext uri="{FF2B5EF4-FFF2-40B4-BE49-F238E27FC236}">
                <a16:creationId xmlns:a16="http://schemas.microsoft.com/office/drawing/2014/main" id="{80678B67-F21D-B192-82BA-296F93AD88A9}"/>
              </a:ext>
            </a:extLst>
          </p:cNvPr>
          <p:cNvCxnSpPr>
            <a:cxnSpLocks/>
          </p:cNvCxnSpPr>
          <p:nvPr/>
        </p:nvCxnSpPr>
        <p:spPr>
          <a:xfrm>
            <a:off x="11603910" y="879600"/>
            <a:ext cx="212048" cy="449084"/>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8" name="Connector: Curved 37">
            <a:extLst>
              <a:ext uri="{FF2B5EF4-FFF2-40B4-BE49-F238E27FC236}">
                <a16:creationId xmlns:a16="http://schemas.microsoft.com/office/drawing/2014/main" id="{0470BD53-6EA8-D883-2312-2CC49429F8A3}"/>
              </a:ext>
            </a:extLst>
          </p:cNvPr>
          <p:cNvCxnSpPr>
            <a:cxnSpLocks/>
          </p:cNvCxnSpPr>
          <p:nvPr/>
        </p:nvCxnSpPr>
        <p:spPr>
          <a:xfrm rot="10800000">
            <a:off x="10176587" y="2408999"/>
            <a:ext cx="555144" cy="324761"/>
          </a:xfrm>
          <a:prstGeom prst="curved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1" name="Connector: Curved 40">
            <a:extLst>
              <a:ext uri="{FF2B5EF4-FFF2-40B4-BE49-F238E27FC236}">
                <a16:creationId xmlns:a16="http://schemas.microsoft.com/office/drawing/2014/main" id="{9AFAD9F8-5B2E-9C6F-3DB4-B046DFF31B3A}"/>
              </a:ext>
            </a:extLst>
          </p:cNvPr>
          <p:cNvCxnSpPr>
            <a:cxnSpLocks/>
            <a:stCxn id="25" idx="0"/>
            <a:endCxn id="26" idx="2"/>
          </p:cNvCxnSpPr>
          <p:nvPr/>
        </p:nvCxnSpPr>
        <p:spPr>
          <a:xfrm rot="5400000" flipH="1" flipV="1">
            <a:off x="9764381" y="1721953"/>
            <a:ext cx="601995" cy="147752"/>
          </a:xfrm>
          <a:prstGeom prst="curved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A54AE0B1-DCCA-5172-FA3E-D03A99BDC3FD}"/>
              </a:ext>
            </a:extLst>
          </p:cNvPr>
          <p:cNvSpPr txBox="1"/>
          <p:nvPr/>
        </p:nvSpPr>
        <p:spPr>
          <a:xfrm>
            <a:off x="9828596" y="5027160"/>
            <a:ext cx="2122714" cy="830997"/>
          </a:xfrm>
          <a:prstGeom prst="rect">
            <a:avLst/>
          </a:prstGeom>
          <a:solidFill>
            <a:srgbClr val="16F4D0"/>
          </a:solidFill>
        </p:spPr>
        <p:txBody>
          <a:bodyPr wrap="square" rtlCol="0">
            <a:spAutoFit/>
          </a:bodyPr>
          <a:lstStyle/>
          <a:p>
            <a:r>
              <a:rPr lang="en-GB" sz="2400" dirty="0">
                <a:latin typeface="+mj-lt"/>
              </a:rPr>
              <a:t>Where’s the impact?</a:t>
            </a:r>
          </a:p>
        </p:txBody>
      </p:sp>
    </p:spTree>
    <p:extLst>
      <p:ext uri="{BB962C8B-B14F-4D97-AF65-F5344CB8AC3E}">
        <p14:creationId xmlns:p14="http://schemas.microsoft.com/office/powerpoint/2010/main" val="307816806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561DBA78-9A49-2602-61B6-71CF29924E3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6EFAAD5-1A66-39B9-2230-9B4674147E83}"/>
              </a:ext>
            </a:extLst>
          </p:cNvPr>
          <p:cNvSpPr>
            <a:spLocks noGrp="1"/>
          </p:cNvSpPr>
          <p:nvPr>
            <p:ph type="title"/>
          </p:nvPr>
        </p:nvSpPr>
        <p:spPr/>
        <p:txBody>
          <a:bodyPr/>
          <a:lstStyle/>
          <a:p>
            <a:r>
              <a:rPr lang="en-GB" sz="4400" dirty="0"/>
              <a:t>Ideate tasks</a:t>
            </a:r>
          </a:p>
        </p:txBody>
      </p:sp>
      <p:graphicFrame>
        <p:nvGraphicFramePr>
          <p:cNvPr id="3" name="Table 18">
            <a:extLst>
              <a:ext uri="{FF2B5EF4-FFF2-40B4-BE49-F238E27FC236}">
                <a16:creationId xmlns:a16="http://schemas.microsoft.com/office/drawing/2014/main" id="{2A8A84DF-7C24-C227-1CBD-5CACADB162A5}"/>
              </a:ext>
            </a:extLst>
          </p:cNvPr>
          <p:cNvGraphicFramePr>
            <a:graphicFrameLocks noGrp="1"/>
          </p:cNvGraphicFramePr>
          <p:nvPr>
            <p:extLst>
              <p:ext uri="{D42A27DB-BD31-4B8C-83A1-F6EECF244321}">
                <p14:modId xmlns:p14="http://schemas.microsoft.com/office/powerpoint/2010/main" val="1698229215"/>
              </p:ext>
            </p:extLst>
          </p:nvPr>
        </p:nvGraphicFramePr>
        <p:xfrm>
          <a:off x="576000" y="1275938"/>
          <a:ext cx="10915274" cy="3407822"/>
        </p:xfrm>
        <a:graphic>
          <a:graphicData uri="http://schemas.openxmlformats.org/drawingml/2006/table">
            <a:tbl>
              <a:tblPr firstRow="1" bandRow="1">
                <a:tableStyleId>{5940675A-B579-460E-94D1-54222C63F5DA}</a:tableStyleId>
              </a:tblPr>
              <a:tblGrid>
                <a:gridCol w="5301889">
                  <a:extLst>
                    <a:ext uri="{9D8B030D-6E8A-4147-A177-3AD203B41FA5}">
                      <a16:colId xmlns:a16="http://schemas.microsoft.com/office/drawing/2014/main" val="336422520"/>
                    </a:ext>
                  </a:extLst>
                </a:gridCol>
                <a:gridCol w="5613385">
                  <a:extLst>
                    <a:ext uri="{9D8B030D-6E8A-4147-A177-3AD203B41FA5}">
                      <a16:colId xmlns:a16="http://schemas.microsoft.com/office/drawing/2014/main" val="1485661640"/>
                    </a:ext>
                  </a:extLst>
                </a:gridCol>
              </a:tblGrid>
              <a:tr h="39030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a:solidFill>
                            <a:schemeClr val="bg1"/>
                          </a:solidFill>
                        </a:rPr>
                        <a:t>‘Evaluate classic silhouettes’</a:t>
                      </a:r>
                    </a:p>
                  </a:txBody>
                  <a:tcPr>
                    <a:solidFill>
                      <a:srgbClr val="F60493"/>
                    </a:solidFill>
                  </a:tcPr>
                </a:tc>
                <a:tc>
                  <a:txBody>
                    <a:bodyPr/>
                    <a:lstStyle/>
                    <a:p>
                      <a:pPr algn="ctr"/>
                      <a:r>
                        <a:rPr lang="en-GB" b="1" dirty="0">
                          <a:solidFill>
                            <a:schemeClr val="bg1"/>
                          </a:solidFill>
                        </a:rPr>
                        <a:t>‘Shorthand communication’</a:t>
                      </a:r>
                    </a:p>
                  </a:txBody>
                  <a:tcPr>
                    <a:solidFill>
                      <a:srgbClr val="F60493"/>
                    </a:solidFill>
                  </a:tcPr>
                </a:tc>
                <a:extLst>
                  <a:ext uri="{0D108BD9-81ED-4DB2-BD59-A6C34878D82A}">
                    <a16:rowId xmlns:a16="http://schemas.microsoft.com/office/drawing/2014/main" val="3391378453"/>
                  </a:ext>
                </a:extLst>
              </a:tr>
              <a:tr h="2535869">
                <a:tc>
                  <a:txBody>
                    <a:bodyPr/>
                    <a:lstStyle/>
                    <a:p>
                      <a:r>
                        <a:rPr lang="en-GB" sz="1200" strike="noStrike" kern="1200" dirty="0">
                          <a:solidFill>
                            <a:schemeClr val="tx1"/>
                          </a:solidFill>
                          <a:effectLst/>
                          <a:latin typeface="+mn-lt"/>
                          <a:ea typeface="+mn-ea"/>
                          <a:cs typeface="+mn-cs"/>
                        </a:rPr>
                        <a:t>Community Clothing designs are based on classic styles. They will often take a classic shape, or silhouette and try to make it even better. You may want to get students to </a:t>
                      </a:r>
                      <a:r>
                        <a:rPr lang="en-GB" sz="1200" b="1" strike="noStrike" kern="1200" dirty="0">
                          <a:solidFill>
                            <a:schemeClr val="tx1"/>
                          </a:solidFill>
                          <a:effectLst/>
                          <a:latin typeface="+mn-lt"/>
                          <a:ea typeface="+mn-ea"/>
                          <a:cs typeface="+mn-cs"/>
                        </a:rPr>
                        <a:t>develop an existing design</a:t>
                      </a:r>
                      <a:r>
                        <a:rPr lang="en-GB" sz="1200" strike="noStrike" kern="1200" dirty="0">
                          <a:solidFill>
                            <a:schemeClr val="tx1"/>
                          </a:solidFill>
                          <a:effectLst/>
                          <a:latin typeface="+mn-lt"/>
                          <a:ea typeface="+mn-ea"/>
                          <a:cs typeface="+mn-cs"/>
                        </a:rPr>
                        <a:t>, rather than starting from scratch. Can a part be changed, e.g. the toe cap, or sole made thicker? (Maybe the design needs to remain almost identical, but the materials change?)</a:t>
                      </a:r>
                    </a:p>
                    <a:p>
                      <a:endParaRPr lang="en-GB" sz="1200" strike="noStrike" kern="1200" dirty="0">
                        <a:solidFill>
                          <a:schemeClr val="tx1"/>
                        </a:solidFill>
                        <a:effectLst/>
                        <a:latin typeface="+mn-lt"/>
                        <a:ea typeface="+mn-ea"/>
                        <a:cs typeface="+mn-cs"/>
                      </a:endParaRPr>
                    </a:p>
                    <a:p>
                      <a:r>
                        <a:rPr lang="en-GB" sz="1200" strike="noStrike" kern="1200" dirty="0">
                          <a:solidFill>
                            <a:schemeClr val="tx1"/>
                          </a:solidFill>
                          <a:effectLst/>
                          <a:latin typeface="+mn-lt"/>
                          <a:ea typeface="+mn-ea"/>
                          <a:cs typeface="+mn-cs"/>
                        </a:rPr>
                        <a:t>This can be done in several ways – if you have access to computers or not.</a:t>
                      </a:r>
                    </a:p>
                    <a:p>
                      <a:r>
                        <a:rPr lang="en-GB" sz="1200" strike="noStrike" kern="1200" dirty="0">
                          <a:solidFill>
                            <a:schemeClr val="tx1"/>
                          </a:solidFill>
                          <a:effectLst/>
                          <a:latin typeface="+mn-lt"/>
                          <a:ea typeface="+mn-ea"/>
                          <a:cs typeface="+mn-cs"/>
                        </a:rPr>
                        <a:t>On the next slide, there is a basic template of a trainer design. This can be used as an </a:t>
                      </a:r>
                      <a:r>
                        <a:rPr lang="en-GB" sz="1200" b="1" strike="noStrike" kern="1200" dirty="0">
                          <a:solidFill>
                            <a:schemeClr val="tx1"/>
                          </a:solidFill>
                          <a:effectLst/>
                          <a:latin typeface="+mn-lt"/>
                          <a:ea typeface="+mn-ea"/>
                          <a:cs typeface="+mn-cs"/>
                        </a:rPr>
                        <a:t>underlay sheet</a:t>
                      </a:r>
                      <a:r>
                        <a:rPr lang="en-GB" sz="1200" strike="noStrike" kern="1200" dirty="0">
                          <a:solidFill>
                            <a:schemeClr val="tx1"/>
                          </a:solidFill>
                          <a:effectLst/>
                          <a:latin typeface="+mn-lt"/>
                          <a:ea typeface="+mn-ea"/>
                          <a:cs typeface="+mn-cs"/>
                        </a:rPr>
                        <a:t>, where students place a sheet of paper over the top and then adjust aspects of the shoe accordingly. There is also an opportunity to add colour, fabric swatches, etc. as appropriate.</a:t>
                      </a:r>
                    </a:p>
                    <a:p>
                      <a:r>
                        <a:rPr lang="en-GB" sz="1200" b="1" strike="noStrike" kern="1200" dirty="0">
                          <a:solidFill>
                            <a:schemeClr val="tx1"/>
                          </a:solidFill>
                          <a:effectLst/>
                          <a:latin typeface="+mn-lt"/>
                          <a:ea typeface="+mn-ea"/>
                          <a:cs typeface="+mn-cs"/>
                        </a:rPr>
                        <a:t>Using a computer</a:t>
                      </a:r>
                      <a:r>
                        <a:rPr lang="en-GB" sz="1200" strike="noStrike" kern="1200" dirty="0">
                          <a:solidFill>
                            <a:schemeClr val="tx1"/>
                          </a:solidFill>
                          <a:effectLst/>
                          <a:latin typeface="+mn-lt"/>
                          <a:ea typeface="+mn-ea"/>
                          <a:cs typeface="+mn-cs"/>
                        </a:rPr>
                        <a:t>, a similar method could be produced on Photoshop, </a:t>
                      </a:r>
                      <a:r>
                        <a:rPr lang="en-GB" sz="1200" strike="noStrike" kern="1200" dirty="0">
                          <a:solidFill>
                            <a:schemeClr val="tx1"/>
                          </a:solidFill>
                          <a:effectLst/>
                          <a:latin typeface="+mn-lt"/>
                          <a:ea typeface="+mn-ea"/>
                          <a:cs typeface="+mn-cs"/>
                          <a:hlinkClick r:id="rId3"/>
                        </a:rPr>
                        <a:t>Affinity Photo</a:t>
                      </a:r>
                      <a:r>
                        <a:rPr lang="en-GB" sz="1200" strike="noStrike" kern="1200" dirty="0">
                          <a:solidFill>
                            <a:schemeClr val="tx1"/>
                          </a:solidFill>
                          <a:effectLst/>
                          <a:latin typeface="+mn-lt"/>
                          <a:ea typeface="+mn-ea"/>
                          <a:cs typeface="+mn-cs"/>
                        </a:rPr>
                        <a:t>, or similar – adding colour, changing the shape etc.</a:t>
                      </a:r>
                    </a:p>
                    <a:p>
                      <a:r>
                        <a:rPr lang="en-GB" sz="1200" strike="noStrike" kern="1200" dirty="0">
                          <a:solidFill>
                            <a:schemeClr val="tx1"/>
                          </a:solidFill>
                          <a:effectLst/>
                          <a:latin typeface="+mn-lt"/>
                          <a:ea typeface="+mn-ea"/>
                          <a:cs typeface="+mn-cs"/>
                        </a:rPr>
                        <a:t>AI can also be used effectively. Upload the line drawing to </a:t>
                      </a:r>
                      <a:r>
                        <a:rPr lang="en-GB" sz="1200" strike="noStrike" kern="1200" dirty="0" err="1">
                          <a:solidFill>
                            <a:schemeClr val="tx1"/>
                          </a:solidFill>
                          <a:effectLst/>
                          <a:latin typeface="+mn-lt"/>
                          <a:ea typeface="+mn-ea"/>
                          <a:cs typeface="+mn-cs"/>
                        </a:rPr>
                        <a:t>Newarc</a:t>
                      </a:r>
                      <a:r>
                        <a:rPr lang="en-GB" sz="1200" strike="noStrike" kern="1200" dirty="0">
                          <a:solidFill>
                            <a:schemeClr val="tx1"/>
                          </a:solidFill>
                          <a:effectLst/>
                          <a:latin typeface="+mn-lt"/>
                          <a:ea typeface="+mn-ea"/>
                          <a:cs typeface="+mn-cs"/>
                        </a:rPr>
                        <a:t> and add prompts to change the colours, tweak the style, for a photo-realistic view.</a:t>
                      </a:r>
                    </a:p>
                  </a:txBody>
                  <a:tcPr/>
                </a:tc>
                <a:tc>
                  <a:txBody>
                    <a:bodyPr/>
                    <a:lstStyle/>
                    <a:p>
                      <a:r>
                        <a:rPr lang="en-GB" sz="1200" strike="noStrike" kern="1200" dirty="0">
                          <a:solidFill>
                            <a:schemeClr val="tx1"/>
                          </a:solidFill>
                          <a:effectLst/>
                          <a:latin typeface="+mn-lt"/>
                          <a:ea typeface="+mn-ea"/>
                          <a:cs typeface="+mn-cs"/>
                        </a:rPr>
                        <a:t>At times, students can over-work drawings, and are </a:t>
                      </a:r>
                      <a:r>
                        <a:rPr lang="en-GB" sz="1200" b="1" strike="noStrike" kern="1200" dirty="0">
                          <a:solidFill>
                            <a:schemeClr val="tx1"/>
                          </a:solidFill>
                          <a:effectLst/>
                          <a:latin typeface="+mn-lt"/>
                          <a:ea typeface="+mn-ea"/>
                          <a:cs typeface="+mn-cs"/>
                        </a:rPr>
                        <a:t>worried about perfection</a:t>
                      </a:r>
                      <a:r>
                        <a:rPr lang="en-GB" sz="1200" strike="noStrike" kern="1200" dirty="0">
                          <a:solidFill>
                            <a:schemeClr val="tx1"/>
                          </a:solidFill>
                          <a:effectLst/>
                          <a:latin typeface="+mn-lt"/>
                          <a:ea typeface="+mn-ea"/>
                          <a:cs typeface="+mn-cs"/>
                        </a:rPr>
                        <a:t>, often getting disheartened if they feel they cannot draw well. To try and help overcome this, consider a </a:t>
                      </a:r>
                      <a:r>
                        <a:rPr lang="en-GB" sz="1200" b="1" strike="noStrike" kern="1200" dirty="0">
                          <a:solidFill>
                            <a:schemeClr val="tx1"/>
                          </a:solidFill>
                          <a:effectLst/>
                          <a:latin typeface="+mn-lt"/>
                          <a:ea typeface="+mn-ea"/>
                          <a:cs typeface="+mn-cs"/>
                        </a:rPr>
                        <a:t>timed drawing exercise</a:t>
                      </a:r>
                      <a:r>
                        <a:rPr lang="en-GB" sz="1200" strike="noStrike" kern="1200" dirty="0">
                          <a:solidFill>
                            <a:schemeClr val="tx1"/>
                          </a:solidFill>
                          <a:effectLst/>
                          <a:latin typeface="+mn-lt"/>
                          <a:ea typeface="+mn-ea"/>
                          <a:cs typeface="+mn-cs"/>
                        </a:rPr>
                        <a:t>. Keep the time to a minimum, meaning students don’t have much time to think and ponder. You may also wish to consider them drawing in pen to prevent them from erasing parts. Finally, give them a basic foot shape to draw over the top of (as shown in the subsequent slides) by printing out and putting a piece of paper as an overlay. Having several on a page allows for a number of drawings and not too much detail at this stage. This could also be copied and used as a layer on a program such as Photoshop.</a:t>
                      </a:r>
                    </a:p>
                  </a:txBody>
                  <a:tcPr/>
                </a:tc>
                <a:extLst>
                  <a:ext uri="{0D108BD9-81ED-4DB2-BD59-A6C34878D82A}">
                    <a16:rowId xmlns:a16="http://schemas.microsoft.com/office/drawing/2014/main" val="3966545421"/>
                  </a:ext>
                </a:extLst>
              </a:tr>
            </a:tbl>
          </a:graphicData>
        </a:graphic>
      </p:graphicFrame>
      <p:pic>
        <p:nvPicPr>
          <p:cNvPr id="4" name="Picture 3" descr="A black background with white text&#10;&#10;AI-generated content may be incorrect.">
            <a:extLst>
              <a:ext uri="{FF2B5EF4-FFF2-40B4-BE49-F238E27FC236}">
                <a16:creationId xmlns:a16="http://schemas.microsoft.com/office/drawing/2014/main" id="{835521FC-4576-C095-16D4-827F5E16F62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80704" y="5963093"/>
            <a:ext cx="1525077" cy="638232"/>
          </a:xfrm>
          <a:prstGeom prst="rect">
            <a:avLst/>
          </a:prstGeom>
        </p:spPr>
      </p:pic>
      <p:sp>
        <p:nvSpPr>
          <p:cNvPr id="5" name="Arrow: Left 4">
            <a:hlinkClick r:id="rId5" action="ppaction://hlinksldjump"/>
            <a:extLst>
              <a:ext uri="{FF2B5EF4-FFF2-40B4-BE49-F238E27FC236}">
                <a16:creationId xmlns:a16="http://schemas.microsoft.com/office/drawing/2014/main" id="{1B8B0280-C364-95DF-C4FF-B88DFAF8AD75}"/>
              </a:ext>
            </a:extLst>
          </p:cNvPr>
          <p:cNvSpPr/>
          <p:nvPr/>
        </p:nvSpPr>
        <p:spPr>
          <a:xfrm>
            <a:off x="10871200" y="521533"/>
            <a:ext cx="609600" cy="548640"/>
          </a:xfrm>
          <a:prstGeom prst="leftArrow">
            <a:avLst/>
          </a:prstGeom>
          <a:noFill/>
          <a:ln>
            <a:solidFill>
              <a:srgbClr val="F6049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239139804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FCB62912-A76B-5F0A-2AF8-AAD8F647A3D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358A234-485A-14BB-4CE2-2071265B9261}"/>
              </a:ext>
            </a:extLst>
          </p:cNvPr>
          <p:cNvSpPr>
            <a:spLocks noGrp="1"/>
          </p:cNvSpPr>
          <p:nvPr>
            <p:ph type="title"/>
          </p:nvPr>
        </p:nvSpPr>
        <p:spPr/>
        <p:txBody>
          <a:bodyPr/>
          <a:lstStyle/>
          <a:p>
            <a:r>
              <a:rPr lang="en-GB" sz="4400" dirty="0"/>
              <a:t>Trainer template</a:t>
            </a:r>
          </a:p>
        </p:txBody>
      </p:sp>
      <p:pic>
        <p:nvPicPr>
          <p:cNvPr id="4" name="Picture 3" descr="A black background with white text&#10;&#10;AI-generated content may be incorrect.">
            <a:extLst>
              <a:ext uri="{FF2B5EF4-FFF2-40B4-BE49-F238E27FC236}">
                <a16:creationId xmlns:a16="http://schemas.microsoft.com/office/drawing/2014/main" id="{EB817DE5-F094-B492-BDBB-628725798FA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80704" y="5963093"/>
            <a:ext cx="1525077" cy="638232"/>
          </a:xfrm>
          <a:prstGeom prst="rect">
            <a:avLst/>
          </a:prstGeom>
        </p:spPr>
      </p:pic>
      <p:pic>
        <p:nvPicPr>
          <p:cNvPr id="9" name="Picture 8">
            <a:extLst>
              <a:ext uri="{FF2B5EF4-FFF2-40B4-BE49-F238E27FC236}">
                <a16:creationId xmlns:a16="http://schemas.microsoft.com/office/drawing/2014/main" id="{884DE3BF-00F6-BC79-4EB0-56C752B7DF16}"/>
              </a:ext>
            </a:extLst>
          </p:cNvPr>
          <p:cNvPicPr>
            <a:picLocks noChangeAspect="1"/>
          </p:cNvPicPr>
          <p:nvPr/>
        </p:nvPicPr>
        <p:blipFill>
          <a:blip r:embed="rId4" cstate="email">
            <a:extLst>
              <a:ext uri="{28A0092B-C50C-407E-A947-70E740481C1C}">
                <a14:useLocalDpi xmlns:a14="http://schemas.microsoft.com/office/drawing/2010/main"/>
              </a:ext>
            </a:extLst>
          </a:blip>
          <a:srcRect t="7063" b="7063"/>
          <a:stretch/>
        </p:blipFill>
        <p:spPr>
          <a:xfrm>
            <a:off x="923696" y="-424128"/>
            <a:ext cx="11040000" cy="6706337"/>
          </a:xfrm>
          <a:prstGeom prst="rect">
            <a:avLst/>
          </a:prstGeom>
        </p:spPr>
      </p:pic>
    </p:spTree>
    <p:extLst>
      <p:ext uri="{BB962C8B-B14F-4D97-AF65-F5344CB8AC3E}">
        <p14:creationId xmlns:p14="http://schemas.microsoft.com/office/powerpoint/2010/main" val="191723920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7F1DC878-AB6B-C10D-B116-3A6A66DAA75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14F2B9A-BD0B-B566-06BA-2723A11736B5}"/>
              </a:ext>
            </a:extLst>
          </p:cNvPr>
          <p:cNvSpPr>
            <a:spLocks noGrp="1"/>
          </p:cNvSpPr>
          <p:nvPr>
            <p:ph type="title"/>
          </p:nvPr>
        </p:nvSpPr>
        <p:spPr/>
        <p:txBody>
          <a:bodyPr/>
          <a:lstStyle/>
          <a:p>
            <a:r>
              <a:rPr lang="en-GB" sz="4400" dirty="0"/>
              <a:t>AI Examples</a:t>
            </a:r>
          </a:p>
        </p:txBody>
      </p:sp>
      <p:pic>
        <p:nvPicPr>
          <p:cNvPr id="4" name="Picture 3" descr="A black background with white text&#10;&#10;AI-generated content may be incorrect.">
            <a:extLst>
              <a:ext uri="{FF2B5EF4-FFF2-40B4-BE49-F238E27FC236}">
                <a16:creationId xmlns:a16="http://schemas.microsoft.com/office/drawing/2014/main" id="{66D268DD-ED00-D737-2DE0-3F6BFCD3872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80704" y="5963093"/>
            <a:ext cx="1525077" cy="638232"/>
          </a:xfrm>
          <a:prstGeom prst="rect">
            <a:avLst/>
          </a:prstGeom>
        </p:spPr>
      </p:pic>
      <p:pic>
        <p:nvPicPr>
          <p:cNvPr id="1026" name="Picture 2">
            <a:extLst>
              <a:ext uri="{FF2B5EF4-FFF2-40B4-BE49-F238E27FC236}">
                <a16:creationId xmlns:a16="http://schemas.microsoft.com/office/drawing/2014/main" id="{0A1FAE91-38FA-74FB-4D70-EE2552CE3ACD}"/>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76000" y="1434861"/>
            <a:ext cx="5465418" cy="398827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F6A47D63-0670-E4EB-4276-333FE79992F2}"/>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150584" y="1434861"/>
            <a:ext cx="5465418" cy="39882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6254173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B68117D6-0E84-DC57-1716-6F9BD22D7A3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DD36497-0B5E-281E-1C3C-4FDDC9F5C5ED}"/>
              </a:ext>
            </a:extLst>
          </p:cNvPr>
          <p:cNvSpPr>
            <a:spLocks noGrp="1"/>
          </p:cNvSpPr>
          <p:nvPr>
            <p:ph type="title"/>
          </p:nvPr>
        </p:nvSpPr>
        <p:spPr/>
        <p:txBody>
          <a:bodyPr/>
          <a:lstStyle/>
          <a:p>
            <a:r>
              <a:rPr lang="en-GB" sz="4400" dirty="0"/>
              <a:t>AI Examples developed</a:t>
            </a:r>
          </a:p>
        </p:txBody>
      </p:sp>
      <p:pic>
        <p:nvPicPr>
          <p:cNvPr id="4" name="Picture 3" descr="A black background with white text&#10;&#10;AI-generated content may be incorrect.">
            <a:extLst>
              <a:ext uri="{FF2B5EF4-FFF2-40B4-BE49-F238E27FC236}">
                <a16:creationId xmlns:a16="http://schemas.microsoft.com/office/drawing/2014/main" id="{788878FE-42C3-E020-F037-7AF63E67C95E}"/>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80704" y="5963093"/>
            <a:ext cx="1525077" cy="638232"/>
          </a:xfrm>
          <a:prstGeom prst="rect">
            <a:avLst/>
          </a:prstGeom>
        </p:spPr>
      </p:pic>
      <p:pic>
        <p:nvPicPr>
          <p:cNvPr id="3" name="The-New-Black">
            <a:hlinkClick r:id="" action="ppaction://media"/>
            <a:extLst>
              <a:ext uri="{FF2B5EF4-FFF2-40B4-BE49-F238E27FC236}">
                <a16:creationId xmlns:a16="http://schemas.microsoft.com/office/drawing/2014/main" id="{D52DADD8-CD5D-9674-777D-73CDEF948D96}"/>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8458200" y="0"/>
            <a:ext cx="3733800" cy="6858000"/>
          </a:xfrm>
          <a:prstGeom prst="rect">
            <a:avLst/>
          </a:prstGeom>
        </p:spPr>
      </p:pic>
      <p:pic>
        <p:nvPicPr>
          <p:cNvPr id="6" name="Picture 5">
            <a:extLst>
              <a:ext uri="{FF2B5EF4-FFF2-40B4-BE49-F238E27FC236}">
                <a16:creationId xmlns:a16="http://schemas.microsoft.com/office/drawing/2014/main" id="{D51024F8-723C-1540-1DD2-CE2370770B00}"/>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2872589" y="1112578"/>
            <a:ext cx="3067623" cy="5626005"/>
          </a:xfrm>
          <a:prstGeom prst="rect">
            <a:avLst/>
          </a:prstGeom>
        </p:spPr>
      </p:pic>
      <p:sp>
        <p:nvSpPr>
          <p:cNvPr id="7" name="TextBox 6">
            <a:extLst>
              <a:ext uri="{FF2B5EF4-FFF2-40B4-BE49-F238E27FC236}">
                <a16:creationId xmlns:a16="http://schemas.microsoft.com/office/drawing/2014/main" id="{664D231A-2016-D659-5A4B-BE12E779F967}"/>
              </a:ext>
            </a:extLst>
          </p:cNvPr>
          <p:cNvSpPr txBox="1"/>
          <p:nvPr/>
        </p:nvSpPr>
        <p:spPr>
          <a:xfrm>
            <a:off x="6835287" y="6158448"/>
            <a:ext cx="2006895" cy="461665"/>
          </a:xfrm>
          <a:prstGeom prst="rect">
            <a:avLst/>
          </a:prstGeom>
          <a:solidFill>
            <a:srgbClr val="F60493"/>
          </a:solidFill>
        </p:spPr>
        <p:txBody>
          <a:bodyPr wrap="square" rtlCol="0">
            <a:spAutoFit/>
          </a:bodyPr>
          <a:lstStyle/>
          <a:p>
            <a:r>
              <a:rPr lang="en-GB" sz="1200" b="0" dirty="0">
                <a:solidFill>
                  <a:schemeClr val="bg1"/>
                </a:solidFill>
                <a:latin typeface="+mj-lt"/>
              </a:rPr>
              <a:t>Click the image on the right to play a video</a:t>
            </a:r>
          </a:p>
        </p:txBody>
      </p:sp>
    </p:spTree>
    <p:extLst>
      <p:ext uri="{BB962C8B-B14F-4D97-AF65-F5344CB8AC3E}">
        <p14:creationId xmlns:p14="http://schemas.microsoft.com/office/powerpoint/2010/main" val="24967850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04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B68117D6-0E84-DC57-1716-6F9BD22D7A3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DD36497-0B5E-281E-1C3C-4FDDC9F5C5ED}"/>
              </a:ext>
            </a:extLst>
          </p:cNvPr>
          <p:cNvSpPr>
            <a:spLocks noGrp="1"/>
          </p:cNvSpPr>
          <p:nvPr>
            <p:ph type="title"/>
          </p:nvPr>
        </p:nvSpPr>
        <p:spPr/>
        <p:txBody>
          <a:bodyPr/>
          <a:lstStyle/>
          <a:p>
            <a:r>
              <a:rPr lang="en-GB" sz="4400" dirty="0"/>
              <a:t>Foot shapes as an underlay</a:t>
            </a:r>
          </a:p>
        </p:txBody>
      </p:sp>
      <p:pic>
        <p:nvPicPr>
          <p:cNvPr id="4" name="Picture 3" descr="A black background with white text&#10;&#10;AI-generated content may be incorrect.">
            <a:extLst>
              <a:ext uri="{FF2B5EF4-FFF2-40B4-BE49-F238E27FC236}">
                <a16:creationId xmlns:a16="http://schemas.microsoft.com/office/drawing/2014/main" id="{788878FE-42C3-E020-F037-7AF63E67C95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80704" y="5963093"/>
            <a:ext cx="1525077" cy="638232"/>
          </a:xfrm>
          <a:prstGeom prst="rect">
            <a:avLst/>
          </a:prstGeom>
        </p:spPr>
      </p:pic>
      <p:pic>
        <p:nvPicPr>
          <p:cNvPr id="5" name="Picture 4">
            <a:extLst>
              <a:ext uri="{FF2B5EF4-FFF2-40B4-BE49-F238E27FC236}">
                <a16:creationId xmlns:a16="http://schemas.microsoft.com/office/drawing/2014/main" id="{D295FEC3-6CE0-0AA4-12B1-4CB835740F5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326122" y="546214"/>
            <a:ext cx="8701798" cy="6151784"/>
          </a:xfrm>
          <a:prstGeom prst="rect">
            <a:avLst/>
          </a:prstGeom>
        </p:spPr>
      </p:pic>
    </p:spTree>
    <p:extLst>
      <p:ext uri="{BB962C8B-B14F-4D97-AF65-F5344CB8AC3E}">
        <p14:creationId xmlns:p14="http://schemas.microsoft.com/office/powerpoint/2010/main" val="295413542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dirty="0"/>
              <a:t>Ideate tasks</a:t>
            </a:r>
          </a:p>
        </p:txBody>
      </p:sp>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2470817306"/>
              </p:ext>
            </p:extLst>
          </p:nvPr>
        </p:nvGraphicFramePr>
        <p:xfrm>
          <a:off x="576000" y="1275938"/>
          <a:ext cx="10915274" cy="4505102"/>
        </p:xfrm>
        <a:graphic>
          <a:graphicData uri="http://schemas.openxmlformats.org/drawingml/2006/table">
            <a:tbl>
              <a:tblPr firstRow="1" bandRow="1">
                <a:tableStyleId>{5940675A-B579-460E-94D1-54222C63F5DA}</a:tableStyleId>
              </a:tblPr>
              <a:tblGrid>
                <a:gridCol w="5301889">
                  <a:extLst>
                    <a:ext uri="{9D8B030D-6E8A-4147-A177-3AD203B41FA5}">
                      <a16:colId xmlns:a16="http://schemas.microsoft.com/office/drawing/2014/main" val="336422520"/>
                    </a:ext>
                  </a:extLst>
                </a:gridCol>
                <a:gridCol w="5613385">
                  <a:extLst>
                    <a:ext uri="{9D8B030D-6E8A-4147-A177-3AD203B41FA5}">
                      <a16:colId xmlns:a16="http://schemas.microsoft.com/office/drawing/2014/main" val="1485661640"/>
                    </a:ext>
                  </a:extLst>
                </a:gridCol>
              </a:tblGrid>
              <a:tr h="39030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a:solidFill>
                            <a:schemeClr val="bg1"/>
                          </a:solidFill>
                        </a:rPr>
                        <a:t>‘Locked-in’</a:t>
                      </a:r>
                    </a:p>
                  </a:txBody>
                  <a:tcPr>
                    <a:solidFill>
                      <a:srgbClr val="F60493"/>
                    </a:solidFill>
                  </a:tcPr>
                </a:tc>
                <a:tc>
                  <a:txBody>
                    <a:bodyPr/>
                    <a:lstStyle/>
                    <a:p>
                      <a:pPr algn="ctr"/>
                      <a:r>
                        <a:rPr lang="en-GB" b="1" dirty="0">
                          <a:solidFill>
                            <a:schemeClr val="bg1"/>
                          </a:solidFill>
                        </a:rPr>
                        <a:t>‘Tech pack’</a:t>
                      </a:r>
                    </a:p>
                  </a:txBody>
                  <a:tcPr>
                    <a:solidFill>
                      <a:srgbClr val="F60493"/>
                    </a:solidFill>
                  </a:tcPr>
                </a:tc>
                <a:extLst>
                  <a:ext uri="{0D108BD9-81ED-4DB2-BD59-A6C34878D82A}">
                    <a16:rowId xmlns:a16="http://schemas.microsoft.com/office/drawing/2014/main" val="3391378453"/>
                  </a:ext>
                </a:extLst>
              </a:tr>
              <a:tr h="2535869">
                <a:tc>
                  <a:txBody>
                    <a:bodyPr/>
                    <a:lstStyle/>
                    <a:p>
                      <a:r>
                        <a:rPr lang="en-GB" sz="1200" strike="noStrike" kern="1200" dirty="0">
                          <a:solidFill>
                            <a:schemeClr val="tx1"/>
                          </a:solidFill>
                          <a:effectLst/>
                          <a:latin typeface="+mn-lt"/>
                          <a:ea typeface="+mn-ea"/>
                          <a:cs typeface="+mn-cs"/>
                        </a:rPr>
                        <a:t>The CAD produced by many companies </a:t>
                      </a:r>
                      <a:r>
                        <a:rPr lang="en-GB" sz="1200" b="1" strike="noStrike" kern="1200" dirty="0">
                          <a:solidFill>
                            <a:schemeClr val="tx1"/>
                          </a:solidFill>
                          <a:effectLst/>
                          <a:latin typeface="+mn-lt"/>
                          <a:ea typeface="+mn-ea"/>
                          <a:cs typeface="+mn-cs"/>
                        </a:rPr>
                        <a:t>appears quite basic</a:t>
                      </a:r>
                      <a:r>
                        <a:rPr lang="en-GB" sz="1200" strike="noStrike" kern="1200" dirty="0">
                          <a:solidFill>
                            <a:schemeClr val="tx1"/>
                          </a:solidFill>
                          <a:effectLst/>
                          <a:latin typeface="+mn-lt"/>
                          <a:ea typeface="+mn-ea"/>
                          <a:cs typeface="+mn-cs"/>
                        </a:rPr>
                        <a:t>. The purpose is to provide information for manufacture, rather than a realistic looking outcome. Many companies avoid this photo-realism as it can still turn out noticeably different when manufactured, resulting in some people feeling rather disappointed in the final version as they expected the CAD render to be exactly how it appears.</a:t>
                      </a:r>
                    </a:p>
                    <a:p>
                      <a:r>
                        <a:rPr lang="en-GB" sz="1200" strike="noStrike" kern="1200" dirty="0">
                          <a:solidFill>
                            <a:schemeClr val="tx1"/>
                          </a:solidFill>
                          <a:effectLst/>
                          <a:latin typeface="+mn-lt"/>
                          <a:ea typeface="+mn-ea"/>
                          <a:cs typeface="+mn-cs"/>
                        </a:rPr>
                        <a:t>Get students to produce a </a:t>
                      </a:r>
                      <a:r>
                        <a:rPr lang="en-GB" sz="1200" b="1" strike="noStrike" kern="1200" dirty="0">
                          <a:solidFill>
                            <a:schemeClr val="tx1"/>
                          </a:solidFill>
                          <a:effectLst/>
                          <a:latin typeface="+mn-lt"/>
                          <a:ea typeface="+mn-ea"/>
                          <a:cs typeface="+mn-cs"/>
                        </a:rPr>
                        <a:t>simplified CAD drawing </a:t>
                      </a:r>
                      <a:r>
                        <a:rPr lang="en-GB" sz="1200" strike="noStrike" kern="1200" dirty="0">
                          <a:solidFill>
                            <a:schemeClr val="tx1"/>
                          </a:solidFill>
                          <a:effectLst/>
                          <a:latin typeface="+mn-lt"/>
                          <a:ea typeface="+mn-ea"/>
                          <a:cs typeface="+mn-cs"/>
                        </a:rPr>
                        <a:t>(or flat 2D pencil/marker drawing) using software such as Photoshop or </a:t>
                      </a:r>
                      <a:r>
                        <a:rPr lang="en-GB" sz="1200" strike="noStrike" kern="1200" dirty="0">
                          <a:solidFill>
                            <a:schemeClr val="tx1"/>
                          </a:solidFill>
                          <a:effectLst/>
                          <a:latin typeface="+mn-lt"/>
                          <a:ea typeface="+mn-ea"/>
                          <a:cs typeface="+mn-cs"/>
                          <a:hlinkClick r:id="rId3"/>
                        </a:rPr>
                        <a:t>Affinity Photo</a:t>
                      </a:r>
                      <a:r>
                        <a:rPr lang="en-GB" sz="1200" strike="noStrike" kern="1200" dirty="0">
                          <a:solidFill>
                            <a:schemeClr val="tx1"/>
                          </a:solidFill>
                          <a:effectLst/>
                          <a:latin typeface="+mn-lt"/>
                          <a:ea typeface="+mn-ea"/>
                          <a:cs typeface="+mn-cs"/>
                        </a:rPr>
                        <a:t>. These flat 2D images are used as technical drawings. They are a locked-in design, usually produced when we have a good idea of what we want the design to look like. </a:t>
                      </a:r>
                    </a:p>
                    <a:p>
                      <a:r>
                        <a:rPr lang="en-GB" sz="1200" strike="noStrike" kern="1200" dirty="0">
                          <a:solidFill>
                            <a:schemeClr val="tx1"/>
                          </a:solidFill>
                          <a:effectLst/>
                          <a:latin typeface="+mn-lt"/>
                          <a:ea typeface="+mn-ea"/>
                          <a:cs typeface="+mn-cs"/>
                        </a:rPr>
                        <a:t>To help with the colour selection, sites such as </a:t>
                      </a:r>
                      <a:r>
                        <a:rPr lang="en-GB" sz="1200" strike="noStrike" kern="1200" dirty="0">
                          <a:solidFill>
                            <a:schemeClr val="tx1"/>
                          </a:solidFill>
                          <a:effectLst/>
                          <a:latin typeface="+mn-lt"/>
                          <a:ea typeface="+mn-ea"/>
                          <a:cs typeface="+mn-cs"/>
                          <a:hlinkClick r:id="rId4"/>
                        </a:rPr>
                        <a:t>Coolors</a:t>
                      </a:r>
                      <a:r>
                        <a:rPr lang="en-GB" sz="1200" strike="noStrike" kern="1200" dirty="0">
                          <a:solidFill>
                            <a:schemeClr val="tx1"/>
                          </a:solidFill>
                          <a:effectLst/>
                          <a:latin typeface="+mn-lt"/>
                          <a:ea typeface="+mn-ea"/>
                          <a:cs typeface="+mn-cs"/>
                        </a:rPr>
                        <a:t> can be useful – giving colour palettes and values for RGB, CMYK and more.</a:t>
                      </a:r>
                    </a:p>
                    <a:p>
                      <a:endParaRPr lang="en-GB" sz="1200" strike="noStrike" kern="1200" dirty="0">
                        <a:solidFill>
                          <a:schemeClr val="tx1"/>
                        </a:solidFill>
                        <a:effectLst/>
                        <a:latin typeface="+mn-lt"/>
                        <a:ea typeface="+mn-ea"/>
                        <a:cs typeface="+mn-cs"/>
                      </a:endParaRPr>
                    </a:p>
                    <a:p>
                      <a:endParaRPr lang="en-GB" sz="1200" strike="noStrike" kern="1200" dirty="0">
                        <a:solidFill>
                          <a:schemeClr val="tx1"/>
                        </a:solidFill>
                        <a:effectLst/>
                        <a:latin typeface="+mn-lt"/>
                        <a:ea typeface="+mn-ea"/>
                        <a:cs typeface="+mn-cs"/>
                      </a:endParaRPr>
                    </a:p>
                    <a:p>
                      <a:endParaRPr lang="en-GB" sz="1200" strike="noStrike" kern="1200" dirty="0">
                        <a:solidFill>
                          <a:schemeClr val="tx1"/>
                        </a:solidFill>
                        <a:effectLst/>
                        <a:latin typeface="+mn-lt"/>
                        <a:ea typeface="+mn-ea"/>
                        <a:cs typeface="+mn-cs"/>
                      </a:endParaRPr>
                    </a:p>
                    <a:p>
                      <a:endParaRPr lang="en-GB" sz="1200" strike="noStrike" kern="1200" dirty="0">
                        <a:solidFill>
                          <a:schemeClr val="tx1"/>
                        </a:solidFill>
                        <a:effectLst/>
                        <a:latin typeface="+mn-lt"/>
                        <a:ea typeface="+mn-ea"/>
                        <a:cs typeface="+mn-cs"/>
                      </a:endParaRPr>
                    </a:p>
                    <a:p>
                      <a:endParaRPr lang="en-GB" sz="1200" strike="noStrike" kern="1200" dirty="0">
                        <a:solidFill>
                          <a:schemeClr val="tx1"/>
                        </a:solidFill>
                        <a:effectLst/>
                        <a:latin typeface="+mn-lt"/>
                        <a:ea typeface="+mn-ea"/>
                        <a:cs typeface="+mn-cs"/>
                      </a:endParaRPr>
                    </a:p>
                    <a:p>
                      <a:endParaRPr lang="en-GB" sz="1200" strike="noStrike" kern="1200" dirty="0">
                        <a:solidFill>
                          <a:schemeClr val="tx1"/>
                        </a:solidFill>
                        <a:effectLst/>
                        <a:latin typeface="+mn-lt"/>
                        <a:ea typeface="+mn-ea"/>
                        <a:cs typeface="+mn-cs"/>
                      </a:endParaRPr>
                    </a:p>
                    <a:p>
                      <a:endParaRPr lang="en-GB" sz="1200" strike="noStrike" kern="1200" dirty="0">
                        <a:solidFill>
                          <a:schemeClr val="tx1"/>
                        </a:solidFill>
                        <a:effectLst/>
                        <a:latin typeface="+mn-lt"/>
                        <a:ea typeface="+mn-ea"/>
                        <a:cs typeface="+mn-cs"/>
                      </a:endParaRPr>
                    </a:p>
                    <a:p>
                      <a:endParaRPr lang="en-GB" sz="1200" strike="noStrike" kern="1200" dirty="0">
                        <a:solidFill>
                          <a:schemeClr val="tx1"/>
                        </a:solidFill>
                        <a:effectLst/>
                        <a:latin typeface="+mn-lt"/>
                        <a:ea typeface="+mn-ea"/>
                        <a:cs typeface="+mn-cs"/>
                      </a:endParaRPr>
                    </a:p>
                    <a:p>
                      <a:endParaRPr lang="en-GB" sz="1200" strike="noStrike" kern="1200" dirty="0">
                        <a:solidFill>
                          <a:schemeClr val="tx1"/>
                        </a:solidFill>
                        <a:effectLst/>
                        <a:latin typeface="+mn-lt"/>
                        <a:ea typeface="+mn-ea"/>
                        <a:cs typeface="+mn-cs"/>
                      </a:endParaRPr>
                    </a:p>
                  </a:txBody>
                  <a:tcPr/>
                </a:tc>
                <a:tc>
                  <a:txBody>
                    <a:bodyPr/>
                    <a:lstStyle/>
                    <a:p>
                      <a:r>
                        <a:rPr lang="en-GB" sz="1200" strike="noStrike" kern="1200" dirty="0">
                          <a:solidFill>
                            <a:schemeClr val="tx1"/>
                          </a:solidFill>
                          <a:effectLst/>
                          <a:latin typeface="+mn-lt"/>
                          <a:ea typeface="+mn-ea"/>
                          <a:cs typeface="+mn-cs"/>
                        </a:rPr>
                        <a:t>The ‘Tech pack’ is like a final working drawing to manufacture from. For students, they will need to have done some testing and prototyping first, before coming back to this point. Details such as materials, and QA marks should be included, a </a:t>
                      </a:r>
                      <a:r>
                        <a:rPr lang="en-GB" sz="1200" b="1" strike="noStrike" kern="1200" dirty="0">
                          <a:solidFill>
                            <a:schemeClr val="tx1"/>
                          </a:solidFill>
                          <a:effectLst/>
                          <a:latin typeface="+mn-lt"/>
                          <a:ea typeface="+mn-ea"/>
                          <a:cs typeface="+mn-cs"/>
                        </a:rPr>
                        <a:t>B.O.M. </a:t>
                      </a:r>
                      <a:r>
                        <a:rPr lang="en-GB" sz="1200" strike="noStrike" kern="1200" dirty="0">
                          <a:solidFill>
                            <a:schemeClr val="tx1"/>
                          </a:solidFill>
                          <a:effectLst/>
                          <a:latin typeface="+mn-lt"/>
                          <a:ea typeface="+mn-ea"/>
                          <a:cs typeface="+mn-cs"/>
                        </a:rPr>
                        <a:t>(Bill of Materials)</a:t>
                      </a:r>
                    </a:p>
                    <a:p>
                      <a:r>
                        <a:rPr lang="en-GB" sz="1200" strike="noStrike" kern="1200" dirty="0">
                          <a:solidFill>
                            <a:schemeClr val="tx1"/>
                          </a:solidFill>
                          <a:effectLst/>
                          <a:latin typeface="+mn-lt"/>
                          <a:ea typeface="+mn-ea"/>
                          <a:cs typeface="+mn-cs"/>
                        </a:rPr>
                        <a:t>As stated in the video, the tech pack has all the information on it that is required for someone to complete the garment exactly the same each time. Ensuring they are the same each time is important, and manufacturers can do this in different ways. The following slides show clips of how Community Clothing do this.</a:t>
                      </a:r>
                    </a:p>
                    <a:p>
                      <a:endParaRPr lang="en-GB" sz="1200" strike="noStrike" kern="1200" dirty="0">
                        <a:solidFill>
                          <a:schemeClr val="tx1"/>
                        </a:solidFill>
                        <a:effectLst/>
                        <a:latin typeface="+mn-lt"/>
                        <a:ea typeface="+mn-ea"/>
                        <a:cs typeface="+mn-cs"/>
                      </a:endParaRPr>
                    </a:p>
                    <a:p>
                      <a:r>
                        <a:rPr lang="en-GB" sz="1200" strike="noStrike" kern="1200" dirty="0">
                          <a:solidFill>
                            <a:schemeClr val="tx1"/>
                          </a:solidFill>
                          <a:effectLst/>
                          <a:latin typeface="+mn-lt"/>
                          <a:ea typeface="+mn-ea"/>
                          <a:cs typeface="+mn-cs"/>
                        </a:rPr>
                        <a:t>Get students to create a final drawing with materials, zoomed-in details and any ways they can think of that will help with </a:t>
                      </a:r>
                      <a:r>
                        <a:rPr lang="en-GB" sz="1200" b="1" strike="noStrike" kern="1200" dirty="0">
                          <a:solidFill>
                            <a:schemeClr val="tx1"/>
                          </a:solidFill>
                          <a:effectLst/>
                          <a:latin typeface="+mn-lt"/>
                          <a:ea typeface="+mn-ea"/>
                          <a:cs typeface="+mn-cs"/>
                        </a:rPr>
                        <a:t>consistency</a:t>
                      </a:r>
                      <a:r>
                        <a:rPr lang="en-GB" sz="1200" strike="noStrike" kern="1200" dirty="0">
                          <a:solidFill>
                            <a:schemeClr val="tx1"/>
                          </a:solidFill>
                          <a:effectLst/>
                          <a:latin typeface="+mn-lt"/>
                          <a:ea typeface="+mn-ea"/>
                          <a:cs typeface="+mn-cs"/>
                        </a:rPr>
                        <a:t>.</a:t>
                      </a:r>
                    </a:p>
                    <a:p>
                      <a:endParaRPr lang="en-GB" sz="1200" strike="noStrike" kern="1200" dirty="0">
                        <a:solidFill>
                          <a:schemeClr val="tx1"/>
                        </a:solidFill>
                        <a:effectLst/>
                        <a:latin typeface="+mn-lt"/>
                        <a:ea typeface="+mn-ea"/>
                        <a:cs typeface="+mn-cs"/>
                      </a:endParaRPr>
                    </a:p>
                  </a:txBody>
                  <a:tcPr/>
                </a:tc>
                <a:extLst>
                  <a:ext uri="{0D108BD9-81ED-4DB2-BD59-A6C34878D82A}">
                    <a16:rowId xmlns:a16="http://schemas.microsoft.com/office/drawing/2014/main" val="3966545421"/>
                  </a:ext>
                </a:extLst>
              </a:tr>
            </a:tbl>
          </a:graphicData>
        </a:graphic>
      </p:graphicFrame>
      <p:pic>
        <p:nvPicPr>
          <p:cNvPr id="4" name="Picture 3" descr="A black background with white text&#10;&#10;AI-generated content may be incorrect.">
            <a:extLst>
              <a:ext uri="{FF2B5EF4-FFF2-40B4-BE49-F238E27FC236}">
                <a16:creationId xmlns:a16="http://schemas.microsoft.com/office/drawing/2014/main" id="{B99C2355-B129-1262-C705-A16BABD6B513}"/>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80704" y="5963093"/>
            <a:ext cx="1525077" cy="638232"/>
          </a:xfrm>
          <a:prstGeom prst="rect">
            <a:avLst/>
          </a:prstGeom>
        </p:spPr>
      </p:pic>
      <p:pic>
        <p:nvPicPr>
          <p:cNvPr id="6" name="Picture 5">
            <a:extLst>
              <a:ext uri="{FF2B5EF4-FFF2-40B4-BE49-F238E27FC236}">
                <a16:creationId xmlns:a16="http://schemas.microsoft.com/office/drawing/2014/main" id="{62501EC8-BA25-01CA-3743-98437128FA57}"/>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700726" y="4256314"/>
            <a:ext cx="1352397" cy="1427792"/>
          </a:xfrm>
          <a:prstGeom prst="rect">
            <a:avLst/>
          </a:prstGeom>
        </p:spPr>
      </p:pic>
      <p:pic>
        <p:nvPicPr>
          <p:cNvPr id="8" name="Picture 7">
            <a:extLst>
              <a:ext uri="{FF2B5EF4-FFF2-40B4-BE49-F238E27FC236}">
                <a16:creationId xmlns:a16="http://schemas.microsoft.com/office/drawing/2014/main" id="{19A19D9C-CC9B-4041-E902-E2EC090E93F8}"/>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2405743" y="4256314"/>
            <a:ext cx="3249338" cy="1427792"/>
          </a:xfrm>
          <a:prstGeom prst="rect">
            <a:avLst/>
          </a:prstGeom>
        </p:spPr>
      </p:pic>
      <p:sp>
        <p:nvSpPr>
          <p:cNvPr id="5" name="Arrow: Left 4">
            <a:hlinkClick r:id="rId8" action="ppaction://hlinksldjump"/>
            <a:extLst>
              <a:ext uri="{FF2B5EF4-FFF2-40B4-BE49-F238E27FC236}">
                <a16:creationId xmlns:a16="http://schemas.microsoft.com/office/drawing/2014/main" id="{7FAAE6AE-5BBC-6C0D-67DF-65622F97ACE1}"/>
              </a:ext>
            </a:extLst>
          </p:cNvPr>
          <p:cNvSpPr/>
          <p:nvPr/>
        </p:nvSpPr>
        <p:spPr>
          <a:xfrm>
            <a:off x="10871200" y="521533"/>
            <a:ext cx="609600" cy="548640"/>
          </a:xfrm>
          <a:prstGeom prst="leftArrow">
            <a:avLst/>
          </a:prstGeom>
          <a:noFill/>
          <a:ln>
            <a:solidFill>
              <a:srgbClr val="F6049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387414875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EB20FF63-A3C5-36F7-736C-1042B31CF5C6}"/>
            </a:ext>
          </a:extLst>
        </p:cNvPr>
        <p:cNvGrpSpPr/>
        <p:nvPr/>
      </p:nvGrpSpPr>
      <p:grpSpPr>
        <a:xfrm>
          <a:off x="0" y="0"/>
          <a:ext cx="0" cy="0"/>
          <a:chOff x="0" y="0"/>
          <a:chExt cx="0" cy="0"/>
        </a:xfrm>
      </p:grpSpPr>
      <p:pic>
        <p:nvPicPr>
          <p:cNvPr id="4" name="Picture 3" descr="A black background with white text&#10;&#10;AI-generated content may be incorrect.">
            <a:extLst>
              <a:ext uri="{FF2B5EF4-FFF2-40B4-BE49-F238E27FC236}">
                <a16:creationId xmlns:a16="http://schemas.microsoft.com/office/drawing/2014/main" id="{50907E7F-F932-BD7A-9017-4808BC952E1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80704" y="5963093"/>
            <a:ext cx="1525077" cy="638232"/>
          </a:xfrm>
          <a:prstGeom prst="rect">
            <a:avLst/>
          </a:prstGeom>
        </p:spPr>
      </p:pic>
      <p:sp>
        <p:nvSpPr>
          <p:cNvPr id="9" name="Title 1">
            <a:extLst>
              <a:ext uri="{FF2B5EF4-FFF2-40B4-BE49-F238E27FC236}">
                <a16:creationId xmlns:a16="http://schemas.microsoft.com/office/drawing/2014/main" id="{2EE3EAA9-714C-3196-AE6A-9D65C1A9BD85}"/>
              </a:ext>
            </a:extLst>
          </p:cNvPr>
          <p:cNvSpPr>
            <a:spLocks noGrp="1"/>
          </p:cNvSpPr>
          <p:nvPr>
            <p:ph type="title"/>
          </p:nvPr>
        </p:nvSpPr>
        <p:spPr>
          <a:xfrm>
            <a:off x="576000" y="546214"/>
            <a:ext cx="11040000" cy="1047918"/>
          </a:xfrm>
        </p:spPr>
        <p:txBody>
          <a:bodyPr/>
          <a:lstStyle/>
          <a:p>
            <a:r>
              <a:rPr lang="en-GB" sz="4400" dirty="0"/>
              <a:t>CAD examples</a:t>
            </a:r>
          </a:p>
        </p:txBody>
      </p:sp>
      <p:pic>
        <p:nvPicPr>
          <p:cNvPr id="3" name="Picture 2">
            <a:extLst>
              <a:ext uri="{FF2B5EF4-FFF2-40B4-BE49-F238E27FC236}">
                <a16:creationId xmlns:a16="http://schemas.microsoft.com/office/drawing/2014/main" id="{12479BE7-401D-6232-59F7-C71CC26B047C}"/>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787295" y="1219028"/>
            <a:ext cx="3009014" cy="3328587"/>
          </a:xfrm>
          <a:prstGeom prst="rect">
            <a:avLst/>
          </a:prstGeom>
        </p:spPr>
      </p:pic>
      <p:pic>
        <p:nvPicPr>
          <p:cNvPr id="6" name="Picture 5">
            <a:extLst>
              <a:ext uri="{FF2B5EF4-FFF2-40B4-BE49-F238E27FC236}">
                <a16:creationId xmlns:a16="http://schemas.microsoft.com/office/drawing/2014/main" id="{2D601226-87A7-1455-1270-6ED8008AC876}"/>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283977" y="82161"/>
            <a:ext cx="5582092" cy="6693677"/>
          </a:xfrm>
          <a:prstGeom prst="rect">
            <a:avLst/>
          </a:prstGeom>
        </p:spPr>
      </p:pic>
      <p:sp>
        <p:nvSpPr>
          <p:cNvPr id="7" name="TextBox 6">
            <a:extLst>
              <a:ext uri="{FF2B5EF4-FFF2-40B4-BE49-F238E27FC236}">
                <a16:creationId xmlns:a16="http://schemas.microsoft.com/office/drawing/2014/main" id="{44E00FC5-906A-A26C-583C-E239B4FE613F}"/>
              </a:ext>
            </a:extLst>
          </p:cNvPr>
          <p:cNvSpPr txBox="1"/>
          <p:nvPr/>
        </p:nvSpPr>
        <p:spPr>
          <a:xfrm>
            <a:off x="944252" y="4769026"/>
            <a:ext cx="2852057" cy="615553"/>
          </a:xfrm>
          <a:prstGeom prst="rect">
            <a:avLst/>
          </a:prstGeom>
          <a:solidFill>
            <a:srgbClr val="F60493"/>
          </a:solidFill>
        </p:spPr>
        <p:txBody>
          <a:bodyPr wrap="square">
            <a:spAutoFit/>
          </a:bodyPr>
          <a:lstStyle/>
          <a:p>
            <a:r>
              <a:rPr lang="en-GB" dirty="0">
                <a:solidFill>
                  <a:schemeClr val="bg1"/>
                </a:solidFill>
                <a:latin typeface="+mj-lt"/>
              </a:rPr>
              <a:t>Colour/pattern added when necessary</a:t>
            </a:r>
          </a:p>
        </p:txBody>
      </p:sp>
      <p:sp>
        <p:nvSpPr>
          <p:cNvPr id="8" name="TextBox 7">
            <a:extLst>
              <a:ext uri="{FF2B5EF4-FFF2-40B4-BE49-F238E27FC236}">
                <a16:creationId xmlns:a16="http://schemas.microsoft.com/office/drawing/2014/main" id="{5DD54B47-12E1-0109-EEC2-2FE3D0891E83}"/>
              </a:ext>
            </a:extLst>
          </p:cNvPr>
          <p:cNvSpPr txBox="1"/>
          <p:nvPr/>
        </p:nvSpPr>
        <p:spPr>
          <a:xfrm>
            <a:off x="10068548" y="2290227"/>
            <a:ext cx="1890528" cy="1138773"/>
          </a:xfrm>
          <a:prstGeom prst="rect">
            <a:avLst/>
          </a:prstGeom>
          <a:solidFill>
            <a:srgbClr val="F60493"/>
          </a:solidFill>
        </p:spPr>
        <p:txBody>
          <a:bodyPr wrap="square">
            <a:spAutoFit/>
          </a:bodyPr>
          <a:lstStyle/>
          <a:p>
            <a:r>
              <a:rPr lang="en-GB" dirty="0">
                <a:solidFill>
                  <a:schemeClr val="bg1"/>
                </a:solidFill>
                <a:latin typeface="+mj-lt"/>
              </a:rPr>
              <a:t>Example of the manufacturing detail required in a Tech pack</a:t>
            </a:r>
          </a:p>
        </p:txBody>
      </p:sp>
    </p:spTree>
    <p:extLst>
      <p:ext uri="{BB962C8B-B14F-4D97-AF65-F5344CB8AC3E}">
        <p14:creationId xmlns:p14="http://schemas.microsoft.com/office/powerpoint/2010/main" val="18312576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dirty="0"/>
              <a:t>Contents</a:t>
            </a:r>
            <a:endParaRPr lang="en-GB" sz="4400" dirty="0"/>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75999" y="1255285"/>
            <a:ext cx="9166811" cy="4347429"/>
          </a:xfrm>
        </p:spPr>
        <p:txBody>
          <a:bodyPr>
            <a:normAutofit lnSpcReduction="10000"/>
          </a:bodyPr>
          <a:lstStyle/>
          <a:p>
            <a:pPr marL="447675" indent="-447675">
              <a:lnSpc>
                <a:spcPct val="150000"/>
              </a:lnSpc>
              <a:buFont typeface="+mj-lt"/>
              <a:buAutoNum type="arabicPeriod"/>
            </a:pPr>
            <a:r>
              <a:rPr lang="en-GB" sz="2400" b="1" dirty="0">
                <a:latin typeface="+mj-lt"/>
                <a:ea typeface="Roboto" panose="02000000000000000000" pitchFamily="2" charset="0"/>
                <a:cs typeface="Roboto" panose="02000000000000000000" pitchFamily="2" charset="0"/>
              </a:rPr>
              <a:t>Design Context</a:t>
            </a:r>
          </a:p>
          <a:p>
            <a:pPr marL="447675" indent="-447675">
              <a:lnSpc>
                <a:spcPct val="150000"/>
              </a:lnSpc>
              <a:buFont typeface="+mj-lt"/>
              <a:buAutoNum type="arabicPeriod"/>
            </a:pPr>
            <a:r>
              <a:rPr lang="en-GB" sz="2400" b="1" dirty="0">
                <a:solidFill>
                  <a:srgbClr val="ACACDE"/>
                </a:solidFill>
                <a:latin typeface="+mj-lt"/>
                <a:ea typeface="Roboto" panose="02000000000000000000" pitchFamily="2" charset="0"/>
                <a:cs typeface="Roboto" panose="02000000000000000000" pitchFamily="2" charset="0"/>
              </a:rPr>
              <a:t>Empathize</a:t>
            </a:r>
          </a:p>
          <a:p>
            <a:pPr marL="457200" indent="-457200">
              <a:lnSpc>
                <a:spcPct val="150000"/>
              </a:lnSpc>
              <a:buAutoNum type="arabicPeriod"/>
            </a:pPr>
            <a:r>
              <a:rPr lang="en-GB" sz="2400" b="1" dirty="0">
                <a:solidFill>
                  <a:srgbClr val="16F4D0"/>
                </a:solidFill>
                <a:latin typeface="+mj-lt"/>
                <a:ea typeface="Roboto" panose="02000000000000000000" pitchFamily="2" charset="0"/>
                <a:cs typeface="Roboto" panose="02000000000000000000" pitchFamily="2" charset="0"/>
              </a:rPr>
              <a:t>Define</a:t>
            </a:r>
          </a:p>
          <a:p>
            <a:pPr marL="457200" indent="-457200">
              <a:lnSpc>
                <a:spcPct val="150000"/>
              </a:lnSpc>
              <a:buFont typeface="Arial"/>
              <a:buAutoNum type="arabicPeriod"/>
            </a:pPr>
            <a:r>
              <a:rPr lang="en-GB" sz="2400" b="1" dirty="0">
                <a:solidFill>
                  <a:srgbClr val="F60493"/>
                </a:solidFill>
                <a:latin typeface="+mj-lt"/>
                <a:ea typeface="Roboto" panose="02000000000000000000" pitchFamily="2" charset="0"/>
                <a:cs typeface="Roboto" panose="02000000000000000000" pitchFamily="2" charset="0"/>
              </a:rPr>
              <a:t>Ideate</a:t>
            </a:r>
          </a:p>
          <a:p>
            <a:pPr marL="457200" indent="-457200">
              <a:lnSpc>
                <a:spcPct val="150000"/>
              </a:lnSpc>
              <a:buFont typeface="Arial"/>
              <a:buAutoNum type="arabicPeriod"/>
            </a:pPr>
            <a:r>
              <a:rPr lang="en-GB" sz="2400" b="1" dirty="0">
                <a:solidFill>
                  <a:srgbClr val="FE4C00"/>
                </a:solidFill>
                <a:latin typeface="+mj-lt"/>
                <a:ea typeface="Roboto" panose="02000000000000000000" pitchFamily="2" charset="0"/>
                <a:cs typeface="Roboto" panose="02000000000000000000" pitchFamily="2" charset="0"/>
              </a:rPr>
              <a:t>Prototype</a:t>
            </a:r>
          </a:p>
          <a:p>
            <a:pPr marL="457200" indent="-457200">
              <a:lnSpc>
                <a:spcPct val="150000"/>
              </a:lnSpc>
              <a:buFont typeface="Arial"/>
              <a:buAutoNum type="arabicPeriod"/>
            </a:pPr>
            <a:r>
              <a:rPr lang="en-GB" sz="2400" b="1" dirty="0">
                <a:solidFill>
                  <a:srgbClr val="429EA6"/>
                </a:solidFill>
                <a:latin typeface="+mj-lt"/>
                <a:ea typeface="Roboto" panose="02000000000000000000" pitchFamily="2" charset="0"/>
                <a:cs typeface="Roboto" panose="02000000000000000000" pitchFamily="2" charset="0"/>
              </a:rPr>
              <a:t>Test</a:t>
            </a:r>
          </a:p>
          <a:p>
            <a:pPr marL="457200" indent="-457200">
              <a:lnSpc>
                <a:spcPct val="150000"/>
              </a:lnSpc>
              <a:buFont typeface="Arial"/>
              <a:buAutoNum type="arabicPeriod"/>
            </a:pPr>
            <a:r>
              <a:rPr lang="en-GB" sz="2400" b="1" dirty="0">
                <a:latin typeface="+mj-lt"/>
                <a:ea typeface="Roboto" panose="02000000000000000000" pitchFamily="2" charset="0"/>
                <a:cs typeface="Roboto" panose="02000000000000000000" pitchFamily="2" charset="0"/>
              </a:rPr>
              <a:t>Focused Tasks</a:t>
            </a:r>
          </a:p>
          <a:p>
            <a:pPr marL="457200" indent="-457200">
              <a:lnSpc>
                <a:spcPct val="150000"/>
              </a:lnSpc>
              <a:buFont typeface="Arial"/>
              <a:buAutoNum type="arabicPeriod"/>
            </a:pPr>
            <a:r>
              <a:rPr lang="en-GB" sz="2400" b="1" dirty="0">
                <a:latin typeface="+mj-lt"/>
                <a:ea typeface="Roboto" panose="02000000000000000000" pitchFamily="2" charset="0"/>
                <a:cs typeface="Roboto" panose="02000000000000000000" pitchFamily="2" charset="0"/>
              </a:rPr>
              <a:t>Investigative and Evaluative Activities</a:t>
            </a:r>
          </a:p>
          <a:p>
            <a:pPr>
              <a:lnSpc>
                <a:spcPct val="150000"/>
              </a:lnSpc>
            </a:pPr>
            <a:endParaRPr lang="en-GB" sz="2400" dirty="0">
              <a:solidFill>
                <a:srgbClr val="0A303F"/>
              </a:solidFill>
              <a:latin typeface="+mj-lt"/>
              <a:ea typeface="Roboto" panose="02000000000000000000" pitchFamily="2" charset="0"/>
              <a:cs typeface="Roboto" panose="02000000000000000000" pitchFamily="2" charset="0"/>
            </a:endParaRPr>
          </a:p>
        </p:txBody>
      </p:sp>
      <p:sp>
        <p:nvSpPr>
          <p:cNvPr id="2" name="Hexagon 1">
            <a:hlinkClick r:id="rId3" action="ppaction://hlinksldjump"/>
            <a:extLst>
              <a:ext uri="{FF2B5EF4-FFF2-40B4-BE49-F238E27FC236}">
                <a16:creationId xmlns:a16="http://schemas.microsoft.com/office/drawing/2014/main" id="{7B232485-C6B9-6D50-3136-93859AA7D989}"/>
              </a:ext>
            </a:extLst>
          </p:cNvPr>
          <p:cNvSpPr/>
          <p:nvPr/>
        </p:nvSpPr>
        <p:spPr>
          <a:xfrm>
            <a:off x="10535920" y="325120"/>
            <a:ext cx="1215585" cy="1047918"/>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Hexagon 3">
            <a:hlinkClick r:id="rId4" action="ppaction://hlinksldjump"/>
            <a:extLst>
              <a:ext uri="{FF2B5EF4-FFF2-40B4-BE49-F238E27FC236}">
                <a16:creationId xmlns:a16="http://schemas.microsoft.com/office/drawing/2014/main" id="{DAFA48ED-4F38-AF1B-4C18-17F490BC1A1D}"/>
              </a:ext>
            </a:extLst>
          </p:cNvPr>
          <p:cNvSpPr/>
          <p:nvPr/>
        </p:nvSpPr>
        <p:spPr>
          <a:xfrm>
            <a:off x="10535920" y="1483359"/>
            <a:ext cx="1125382" cy="970157"/>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Hexagon 4">
            <a:hlinkClick r:id="rId5" action="ppaction://hlinksldjump"/>
            <a:extLst>
              <a:ext uri="{FF2B5EF4-FFF2-40B4-BE49-F238E27FC236}">
                <a16:creationId xmlns:a16="http://schemas.microsoft.com/office/drawing/2014/main" id="{C02EC0D6-2050-9CD7-340C-0140B34DFCEF}"/>
              </a:ext>
            </a:extLst>
          </p:cNvPr>
          <p:cNvSpPr/>
          <p:nvPr/>
        </p:nvSpPr>
        <p:spPr>
          <a:xfrm>
            <a:off x="10581021" y="2563837"/>
            <a:ext cx="1125382" cy="970157"/>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Hexagon 6">
            <a:hlinkClick r:id="rId6" action="ppaction://hlinksldjump"/>
            <a:extLst>
              <a:ext uri="{FF2B5EF4-FFF2-40B4-BE49-F238E27FC236}">
                <a16:creationId xmlns:a16="http://schemas.microsoft.com/office/drawing/2014/main" id="{C3318EDE-1262-376E-C48B-D109E6142841}"/>
              </a:ext>
            </a:extLst>
          </p:cNvPr>
          <p:cNvSpPr/>
          <p:nvPr/>
        </p:nvSpPr>
        <p:spPr>
          <a:xfrm>
            <a:off x="10581021" y="3684955"/>
            <a:ext cx="1125382" cy="970157"/>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Hexagon 8">
            <a:hlinkClick r:id="rId7" action="ppaction://hlinksldjump"/>
            <a:extLst>
              <a:ext uri="{FF2B5EF4-FFF2-40B4-BE49-F238E27FC236}">
                <a16:creationId xmlns:a16="http://schemas.microsoft.com/office/drawing/2014/main" id="{306DC0D0-0306-F585-4E9B-FC252BE3BC54}"/>
              </a:ext>
            </a:extLst>
          </p:cNvPr>
          <p:cNvSpPr/>
          <p:nvPr/>
        </p:nvSpPr>
        <p:spPr>
          <a:xfrm>
            <a:off x="10581021" y="4853991"/>
            <a:ext cx="1125382" cy="970157"/>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descr="A black background with white text&#10;&#10;AI-generated content may be incorrect.">
            <a:extLst>
              <a:ext uri="{FF2B5EF4-FFF2-40B4-BE49-F238E27FC236}">
                <a16:creationId xmlns:a16="http://schemas.microsoft.com/office/drawing/2014/main" id="{FB7FC799-4A4C-C762-7199-7DC3364DE137}"/>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380704" y="5963093"/>
            <a:ext cx="1525077" cy="638232"/>
          </a:xfrm>
          <a:prstGeom prst="rect">
            <a:avLst/>
          </a:prstGeom>
        </p:spPr>
      </p:pic>
    </p:spTree>
    <p:extLst>
      <p:ext uri="{BB962C8B-B14F-4D97-AF65-F5344CB8AC3E}">
        <p14:creationId xmlns:p14="http://schemas.microsoft.com/office/powerpoint/2010/main" val="3131051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EB20FF63-A3C5-36F7-736C-1042B31CF5C6}"/>
            </a:ext>
          </a:extLst>
        </p:cNvPr>
        <p:cNvGrpSpPr/>
        <p:nvPr/>
      </p:nvGrpSpPr>
      <p:grpSpPr>
        <a:xfrm>
          <a:off x="0" y="0"/>
          <a:ext cx="0" cy="0"/>
          <a:chOff x="0" y="0"/>
          <a:chExt cx="0" cy="0"/>
        </a:xfrm>
      </p:grpSpPr>
      <p:pic>
        <p:nvPicPr>
          <p:cNvPr id="4" name="Picture 3" descr="A black background with white text&#10;&#10;AI-generated content may be incorrect.">
            <a:extLst>
              <a:ext uri="{FF2B5EF4-FFF2-40B4-BE49-F238E27FC236}">
                <a16:creationId xmlns:a16="http://schemas.microsoft.com/office/drawing/2014/main" id="{50907E7F-F932-BD7A-9017-4808BC952E1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80704" y="5963093"/>
            <a:ext cx="1525077" cy="638232"/>
          </a:xfrm>
          <a:prstGeom prst="rect">
            <a:avLst/>
          </a:prstGeom>
        </p:spPr>
      </p:pic>
      <p:sp>
        <p:nvSpPr>
          <p:cNvPr id="9" name="Title 1">
            <a:extLst>
              <a:ext uri="{FF2B5EF4-FFF2-40B4-BE49-F238E27FC236}">
                <a16:creationId xmlns:a16="http://schemas.microsoft.com/office/drawing/2014/main" id="{2EE3EAA9-714C-3196-AE6A-9D65C1A9BD85}"/>
              </a:ext>
            </a:extLst>
          </p:cNvPr>
          <p:cNvSpPr>
            <a:spLocks noGrp="1"/>
          </p:cNvSpPr>
          <p:nvPr>
            <p:ph type="title"/>
          </p:nvPr>
        </p:nvSpPr>
        <p:spPr>
          <a:xfrm>
            <a:off x="576000" y="546214"/>
            <a:ext cx="11040000" cy="1047918"/>
          </a:xfrm>
        </p:spPr>
        <p:txBody>
          <a:bodyPr/>
          <a:lstStyle/>
          <a:p>
            <a:r>
              <a:rPr lang="en-GB" sz="4400" dirty="0"/>
              <a:t>Where to sew</a:t>
            </a:r>
          </a:p>
        </p:txBody>
      </p:sp>
      <p:pic>
        <p:nvPicPr>
          <p:cNvPr id="10" name="Templates where to sew">
            <a:hlinkClick r:id="" action="ppaction://media"/>
            <a:extLst>
              <a:ext uri="{FF2B5EF4-FFF2-40B4-BE49-F238E27FC236}">
                <a16:creationId xmlns:a16="http://schemas.microsoft.com/office/drawing/2014/main" id="{1973B77C-148D-EC3A-3C98-A358B5BC8F51}"/>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532960" y="1260281"/>
            <a:ext cx="7266202" cy="4117261"/>
          </a:xfrm>
          <a:prstGeom prst="rect">
            <a:avLst/>
          </a:prstGeom>
        </p:spPr>
      </p:pic>
      <p:sp>
        <p:nvSpPr>
          <p:cNvPr id="12" name="TextBox 11">
            <a:extLst>
              <a:ext uri="{FF2B5EF4-FFF2-40B4-BE49-F238E27FC236}">
                <a16:creationId xmlns:a16="http://schemas.microsoft.com/office/drawing/2014/main" id="{2EA3D2A5-FB91-B4F3-1839-FE0CA6E6B761}"/>
              </a:ext>
            </a:extLst>
          </p:cNvPr>
          <p:cNvSpPr txBox="1"/>
          <p:nvPr/>
        </p:nvSpPr>
        <p:spPr>
          <a:xfrm>
            <a:off x="7924799" y="2180355"/>
            <a:ext cx="3984172" cy="1077218"/>
          </a:xfrm>
          <a:prstGeom prst="rect">
            <a:avLst/>
          </a:prstGeom>
          <a:noFill/>
        </p:spPr>
        <p:txBody>
          <a:bodyPr wrap="square" rtlCol="0">
            <a:spAutoFit/>
          </a:bodyPr>
          <a:lstStyle/>
          <a:p>
            <a:r>
              <a:rPr lang="en-GB" sz="1600" b="0" dirty="0">
                <a:latin typeface="+mj-lt"/>
              </a:rPr>
              <a:t>Here you can see some templates used to help machinists know where to sew and to place items such as pockets. How do you think they help?</a:t>
            </a:r>
          </a:p>
        </p:txBody>
      </p:sp>
      <p:sp>
        <p:nvSpPr>
          <p:cNvPr id="13" name="TextBox 12">
            <a:extLst>
              <a:ext uri="{FF2B5EF4-FFF2-40B4-BE49-F238E27FC236}">
                <a16:creationId xmlns:a16="http://schemas.microsoft.com/office/drawing/2014/main" id="{5EED51A7-24EA-F4A0-C76A-F39D7BF50242}"/>
              </a:ext>
            </a:extLst>
          </p:cNvPr>
          <p:cNvSpPr txBox="1"/>
          <p:nvPr/>
        </p:nvSpPr>
        <p:spPr>
          <a:xfrm>
            <a:off x="8490857" y="1260282"/>
            <a:ext cx="2852057" cy="638232"/>
          </a:xfrm>
          <a:prstGeom prst="rect">
            <a:avLst/>
          </a:prstGeom>
          <a:solidFill>
            <a:srgbClr val="F60493"/>
          </a:solidFill>
        </p:spPr>
        <p:txBody>
          <a:bodyPr wrap="square">
            <a:spAutoFit/>
          </a:bodyPr>
          <a:lstStyle/>
          <a:p>
            <a:r>
              <a:rPr lang="en-GB" dirty="0">
                <a:solidFill>
                  <a:schemeClr val="bg1"/>
                </a:solidFill>
                <a:latin typeface="+mj-lt"/>
              </a:rPr>
              <a:t>Behind the scenes at Community Clothing</a:t>
            </a:r>
          </a:p>
        </p:txBody>
      </p:sp>
    </p:spTree>
    <p:extLst>
      <p:ext uri="{BB962C8B-B14F-4D97-AF65-F5344CB8AC3E}">
        <p14:creationId xmlns:p14="http://schemas.microsoft.com/office/powerpoint/2010/main" val="27173063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5786"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mute="1">
                <p:cTn id="7" fill="hold" display="0">
                  <p:stCondLst>
                    <p:cond delay="indefinite"/>
                  </p:stCondLst>
                </p:cTn>
                <p:tgtEl>
                  <p:spTgt spid="10"/>
                </p:tgtEl>
              </p:cMediaNode>
            </p:video>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0"/>
                                        </p:tgtEl>
                                      </p:cBhvr>
                                    </p:cmd>
                                  </p:childTnLst>
                                </p:cTn>
                              </p:par>
                            </p:childTnLst>
                          </p:cTn>
                        </p:par>
                      </p:childTnLst>
                    </p:cTn>
                  </p:par>
                </p:childTnLst>
              </p:cTn>
              <p:nextCondLst>
                <p:cond evt="onClick" delay="0">
                  <p:tgtEl>
                    <p:spTgt spid="10"/>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EB20FF63-A3C5-36F7-736C-1042B31CF5C6}"/>
            </a:ext>
          </a:extLst>
        </p:cNvPr>
        <p:cNvGrpSpPr/>
        <p:nvPr/>
      </p:nvGrpSpPr>
      <p:grpSpPr>
        <a:xfrm>
          <a:off x="0" y="0"/>
          <a:ext cx="0" cy="0"/>
          <a:chOff x="0" y="0"/>
          <a:chExt cx="0" cy="0"/>
        </a:xfrm>
      </p:grpSpPr>
      <p:pic>
        <p:nvPicPr>
          <p:cNvPr id="4" name="Picture 3" descr="A black background with white text&#10;&#10;AI-generated content may be incorrect.">
            <a:extLst>
              <a:ext uri="{FF2B5EF4-FFF2-40B4-BE49-F238E27FC236}">
                <a16:creationId xmlns:a16="http://schemas.microsoft.com/office/drawing/2014/main" id="{50907E7F-F932-BD7A-9017-4808BC952E1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80704" y="5963093"/>
            <a:ext cx="1525077" cy="638232"/>
          </a:xfrm>
          <a:prstGeom prst="rect">
            <a:avLst/>
          </a:prstGeom>
        </p:spPr>
      </p:pic>
      <p:sp>
        <p:nvSpPr>
          <p:cNvPr id="9" name="Title 1">
            <a:extLst>
              <a:ext uri="{FF2B5EF4-FFF2-40B4-BE49-F238E27FC236}">
                <a16:creationId xmlns:a16="http://schemas.microsoft.com/office/drawing/2014/main" id="{2EE3EAA9-714C-3196-AE6A-9D65C1A9BD85}"/>
              </a:ext>
            </a:extLst>
          </p:cNvPr>
          <p:cNvSpPr>
            <a:spLocks noGrp="1"/>
          </p:cNvSpPr>
          <p:nvPr>
            <p:ph type="title"/>
          </p:nvPr>
        </p:nvSpPr>
        <p:spPr>
          <a:xfrm>
            <a:off x="576000" y="546214"/>
            <a:ext cx="11040000" cy="1047918"/>
          </a:xfrm>
        </p:spPr>
        <p:txBody>
          <a:bodyPr/>
          <a:lstStyle/>
          <a:p>
            <a:r>
              <a:rPr lang="en-GB" sz="4400" dirty="0"/>
              <a:t>Where to sew</a:t>
            </a:r>
          </a:p>
        </p:txBody>
      </p:sp>
      <p:sp>
        <p:nvSpPr>
          <p:cNvPr id="11" name="TextBox 10">
            <a:extLst>
              <a:ext uri="{FF2B5EF4-FFF2-40B4-BE49-F238E27FC236}">
                <a16:creationId xmlns:a16="http://schemas.microsoft.com/office/drawing/2014/main" id="{12D9889B-D5BD-929F-950F-F54F42BB441E}"/>
              </a:ext>
            </a:extLst>
          </p:cNvPr>
          <p:cNvSpPr txBox="1"/>
          <p:nvPr/>
        </p:nvSpPr>
        <p:spPr>
          <a:xfrm>
            <a:off x="7924799" y="2180355"/>
            <a:ext cx="3984172" cy="830997"/>
          </a:xfrm>
          <a:prstGeom prst="rect">
            <a:avLst/>
          </a:prstGeom>
          <a:noFill/>
        </p:spPr>
        <p:txBody>
          <a:bodyPr wrap="square" rtlCol="0">
            <a:spAutoFit/>
          </a:bodyPr>
          <a:lstStyle/>
          <a:p>
            <a:r>
              <a:rPr lang="en-GB" sz="1600" b="0" dirty="0">
                <a:latin typeface="+mj-lt"/>
              </a:rPr>
              <a:t>Look closely. Can you see how the machinist knows where to place each buttonhole accurately?</a:t>
            </a:r>
          </a:p>
        </p:txBody>
      </p:sp>
      <p:pic>
        <p:nvPicPr>
          <p:cNvPr id="3" name="Button hole making">
            <a:hlinkClick r:id="" action="ppaction://media"/>
            <a:extLst>
              <a:ext uri="{FF2B5EF4-FFF2-40B4-BE49-F238E27FC236}">
                <a16:creationId xmlns:a16="http://schemas.microsoft.com/office/drawing/2014/main" id="{661D4E11-B132-AA4D-18F1-4104ABDBF4E7}"/>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653143" y="1371600"/>
            <a:ext cx="7158164" cy="4026467"/>
          </a:xfrm>
          <a:prstGeom prst="rect">
            <a:avLst/>
          </a:prstGeom>
        </p:spPr>
      </p:pic>
      <p:sp>
        <p:nvSpPr>
          <p:cNvPr id="6" name="TextBox 5">
            <a:extLst>
              <a:ext uri="{FF2B5EF4-FFF2-40B4-BE49-F238E27FC236}">
                <a16:creationId xmlns:a16="http://schemas.microsoft.com/office/drawing/2014/main" id="{612627F2-4201-D2A3-7E1A-827E720B67DB}"/>
              </a:ext>
            </a:extLst>
          </p:cNvPr>
          <p:cNvSpPr txBox="1"/>
          <p:nvPr/>
        </p:nvSpPr>
        <p:spPr>
          <a:xfrm>
            <a:off x="8490857" y="1260282"/>
            <a:ext cx="2852057" cy="638232"/>
          </a:xfrm>
          <a:prstGeom prst="rect">
            <a:avLst/>
          </a:prstGeom>
          <a:solidFill>
            <a:srgbClr val="F60493"/>
          </a:solidFill>
        </p:spPr>
        <p:txBody>
          <a:bodyPr wrap="square">
            <a:spAutoFit/>
          </a:bodyPr>
          <a:lstStyle/>
          <a:p>
            <a:r>
              <a:rPr lang="en-GB" dirty="0">
                <a:solidFill>
                  <a:schemeClr val="bg1"/>
                </a:solidFill>
                <a:latin typeface="+mj-lt"/>
              </a:rPr>
              <a:t>Behind the scenes at Community Clothing</a:t>
            </a:r>
          </a:p>
        </p:txBody>
      </p:sp>
    </p:spTree>
    <p:extLst>
      <p:ext uri="{BB962C8B-B14F-4D97-AF65-F5344CB8AC3E}">
        <p14:creationId xmlns:p14="http://schemas.microsoft.com/office/powerpoint/2010/main" val="1112481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7666"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EB20FF63-A3C5-36F7-736C-1042B31CF5C6}"/>
            </a:ext>
          </a:extLst>
        </p:cNvPr>
        <p:cNvGrpSpPr/>
        <p:nvPr/>
      </p:nvGrpSpPr>
      <p:grpSpPr>
        <a:xfrm>
          <a:off x="0" y="0"/>
          <a:ext cx="0" cy="0"/>
          <a:chOff x="0" y="0"/>
          <a:chExt cx="0" cy="0"/>
        </a:xfrm>
      </p:grpSpPr>
      <p:pic>
        <p:nvPicPr>
          <p:cNvPr id="4" name="Picture 3" descr="A black background with white text&#10;&#10;AI-generated content may be incorrect.">
            <a:extLst>
              <a:ext uri="{FF2B5EF4-FFF2-40B4-BE49-F238E27FC236}">
                <a16:creationId xmlns:a16="http://schemas.microsoft.com/office/drawing/2014/main" id="{50907E7F-F932-BD7A-9017-4808BC952E1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80704" y="5963093"/>
            <a:ext cx="1525077" cy="638232"/>
          </a:xfrm>
          <a:prstGeom prst="rect">
            <a:avLst/>
          </a:prstGeom>
        </p:spPr>
      </p:pic>
      <p:sp>
        <p:nvSpPr>
          <p:cNvPr id="9" name="Title 1">
            <a:extLst>
              <a:ext uri="{FF2B5EF4-FFF2-40B4-BE49-F238E27FC236}">
                <a16:creationId xmlns:a16="http://schemas.microsoft.com/office/drawing/2014/main" id="{2EE3EAA9-714C-3196-AE6A-9D65C1A9BD85}"/>
              </a:ext>
            </a:extLst>
          </p:cNvPr>
          <p:cNvSpPr>
            <a:spLocks noGrp="1"/>
          </p:cNvSpPr>
          <p:nvPr>
            <p:ph type="title"/>
          </p:nvPr>
        </p:nvSpPr>
        <p:spPr>
          <a:xfrm>
            <a:off x="576000" y="546214"/>
            <a:ext cx="11040000" cy="1047918"/>
          </a:xfrm>
        </p:spPr>
        <p:txBody>
          <a:bodyPr/>
          <a:lstStyle/>
          <a:p>
            <a:r>
              <a:rPr lang="en-GB" sz="4400" dirty="0"/>
              <a:t>Automation</a:t>
            </a:r>
          </a:p>
        </p:txBody>
      </p:sp>
      <p:pic>
        <p:nvPicPr>
          <p:cNvPr id="2" name="Sewing pocket 2">
            <a:hlinkClick r:id="" action="ppaction://media"/>
            <a:extLst>
              <a:ext uri="{FF2B5EF4-FFF2-40B4-BE49-F238E27FC236}">
                <a16:creationId xmlns:a16="http://schemas.microsoft.com/office/drawing/2014/main" id="{532BD397-79EB-315D-453C-310A117E0C14}"/>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351217" y="1260282"/>
            <a:ext cx="7573582" cy="4291432"/>
          </a:xfrm>
          <a:prstGeom prst="rect">
            <a:avLst/>
          </a:prstGeom>
        </p:spPr>
      </p:pic>
      <p:sp>
        <p:nvSpPr>
          <p:cNvPr id="3" name="TextBox 2">
            <a:extLst>
              <a:ext uri="{FF2B5EF4-FFF2-40B4-BE49-F238E27FC236}">
                <a16:creationId xmlns:a16="http://schemas.microsoft.com/office/drawing/2014/main" id="{78242DC3-1417-0C8B-1F56-6EBB98D664AE}"/>
              </a:ext>
            </a:extLst>
          </p:cNvPr>
          <p:cNvSpPr txBox="1"/>
          <p:nvPr/>
        </p:nvSpPr>
        <p:spPr>
          <a:xfrm>
            <a:off x="7924799" y="2180355"/>
            <a:ext cx="3984172" cy="1815882"/>
          </a:xfrm>
          <a:prstGeom prst="rect">
            <a:avLst/>
          </a:prstGeom>
          <a:noFill/>
        </p:spPr>
        <p:txBody>
          <a:bodyPr wrap="square" rtlCol="0">
            <a:spAutoFit/>
          </a:bodyPr>
          <a:lstStyle/>
          <a:p>
            <a:r>
              <a:rPr lang="en-GB" sz="1600" b="0" dirty="0">
                <a:latin typeface="+mj-lt"/>
              </a:rPr>
              <a:t>Some of the factories that Community Clothing use have upgraded to use automated machines, such as this that sews on pockets. What do you think are the benefits and drawbacks with this? You may wish to consider the workers, the company and the customers.</a:t>
            </a:r>
          </a:p>
        </p:txBody>
      </p:sp>
      <p:sp>
        <p:nvSpPr>
          <p:cNvPr id="5" name="TextBox 4">
            <a:extLst>
              <a:ext uri="{FF2B5EF4-FFF2-40B4-BE49-F238E27FC236}">
                <a16:creationId xmlns:a16="http://schemas.microsoft.com/office/drawing/2014/main" id="{8BE1CAFC-A109-A7BD-6779-C02CDD45E09A}"/>
              </a:ext>
            </a:extLst>
          </p:cNvPr>
          <p:cNvSpPr txBox="1"/>
          <p:nvPr/>
        </p:nvSpPr>
        <p:spPr>
          <a:xfrm>
            <a:off x="8490857" y="1260282"/>
            <a:ext cx="2852057" cy="638232"/>
          </a:xfrm>
          <a:prstGeom prst="rect">
            <a:avLst/>
          </a:prstGeom>
          <a:solidFill>
            <a:srgbClr val="F60493"/>
          </a:solidFill>
        </p:spPr>
        <p:txBody>
          <a:bodyPr wrap="square">
            <a:spAutoFit/>
          </a:bodyPr>
          <a:lstStyle/>
          <a:p>
            <a:r>
              <a:rPr lang="en-GB" dirty="0">
                <a:solidFill>
                  <a:schemeClr val="bg1"/>
                </a:solidFill>
                <a:latin typeface="+mj-lt"/>
              </a:rPr>
              <a:t>Behind the scenes at Community Clothing</a:t>
            </a:r>
          </a:p>
        </p:txBody>
      </p:sp>
    </p:spTree>
    <p:extLst>
      <p:ext uri="{BB962C8B-B14F-4D97-AF65-F5344CB8AC3E}">
        <p14:creationId xmlns:p14="http://schemas.microsoft.com/office/powerpoint/2010/main" val="19023987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530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EB20FF63-A3C5-36F7-736C-1042B31CF5C6}"/>
            </a:ext>
          </a:extLst>
        </p:cNvPr>
        <p:cNvGrpSpPr/>
        <p:nvPr/>
      </p:nvGrpSpPr>
      <p:grpSpPr>
        <a:xfrm>
          <a:off x="0" y="0"/>
          <a:ext cx="0" cy="0"/>
          <a:chOff x="0" y="0"/>
          <a:chExt cx="0" cy="0"/>
        </a:xfrm>
      </p:grpSpPr>
      <p:pic>
        <p:nvPicPr>
          <p:cNvPr id="4" name="Picture 3" descr="A black background with white text&#10;&#10;AI-generated content may be incorrect.">
            <a:extLst>
              <a:ext uri="{FF2B5EF4-FFF2-40B4-BE49-F238E27FC236}">
                <a16:creationId xmlns:a16="http://schemas.microsoft.com/office/drawing/2014/main" id="{50907E7F-F932-BD7A-9017-4808BC952E1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80704" y="5963093"/>
            <a:ext cx="1525077" cy="638232"/>
          </a:xfrm>
          <a:prstGeom prst="rect">
            <a:avLst/>
          </a:prstGeom>
        </p:spPr>
      </p:pic>
      <p:sp>
        <p:nvSpPr>
          <p:cNvPr id="9" name="Title 1">
            <a:extLst>
              <a:ext uri="{FF2B5EF4-FFF2-40B4-BE49-F238E27FC236}">
                <a16:creationId xmlns:a16="http://schemas.microsoft.com/office/drawing/2014/main" id="{2EE3EAA9-714C-3196-AE6A-9D65C1A9BD85}"/>
              </a:ext>
            </a:extLst>
          </p:cNvPr>
          <p:cNvSpPr>
            <a:spLocks noGrp="1"/>
          </p:cNvSpPr>
          <p:nvPr>
            <p:ph type="title"/>
          </p:nvPr>
        </p:nvSpPr>
        <p:spPr>
          <a:xfrm>
            <a:off x="576000" y="546214"/>
            <a:ext cx="11040000" cy="1047918"/>
          </a:xfrm>
        </p:spPr>
        <p:txBody>
          <a:bodyPr/>
          <a:lstStyle/>
          <a:p>
            <a:r>
              <a:rPr lang="en-GB" sz="4400" dirty="0"/>
              <a:t>Where to sew</a:t>
            </a:r>
          </a:p>
        </p:txBody>
      </p:sp>
      <p:sp>
        <p:nvSpPr>
          <p:cNvPr id="11" name="TextBox 10">
            <a:extLst>
              <a:ext uri="{FF2B5EF4-FFF2-40B4-BE49-F238E27FC236}">
                <a16:creationId xmlns:a16="http://schemas.microsoft.com/office/drawing/2014/main" id="{12D9889B-D5BD-929F-950F-F54F42BB441E}"/>
              </a:ext>
            </a:extLst>
          </p:cNvPr>
          <p:cNvSpPr txBox="1"/>
          <p:nvPr/>
        </p:nvSpPr>
        <p:spPr>
          <a:xfrm>
            <a:off x="576000" y="4803913"/>
            <a:ext cx="10886656" cy="830997"/>
          </a:xfrm>
          <a:prstGeom prst="rect">
            <a:avLst/>
          </a:prstGeom>
          <a:noFill/>
        </p:spPr>
        <p:txBody>
          <a:bodyPr wrap="square" rtlCol="0">
            <a:spAutoFit/>
          </a:bodyPr>
          <a:lstStyle/>
          <a:p>
            <a:r>
              <a:rPr lang="en-GB" sz="1600" b="0" dirty="0">
                <a:latin typeface="+mj-lt"/>
              </a:rPr>
              <a:t>Community Clothing trainers are manufactured in the same factory that make Walsh trainers. Here you can see two pairs of Walsh trainers that are handmade in Bolton. Look closely. Can you see how they ensure the Union Jack label and diagonal white strip are in the same place each time?</a:t>
            </a:r>
          </a:p>
        </p:txBody>
      </p:sp>
      <p:pic>
        <p:nvPicPr>
          <p:cNvPr id="12" name="Picture 11">
            <a:extLst>
              <a:ext uri="{FF2B5EF4-FFF2-40B4-BE49-F238E27FC236}">
                <a16:creationId xmlns:a16="http://schemas.microsoft.com/office/drawing/2014/main" id="{8FA00694-FC08-7D14-D68A-757E4FA60B02}"/>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rot="16200000">
            <a:off x="1568329" y="390725"/>
            <a:ext cx="3135086" cy="5119743"/>
          </a:xfrm>
          <a:prstGeom prst="rect">
            <a:avLst/>
          </a:prstGeom>
        </p:spPr>
      </p:pic>
      <p:pic>
        <p:nvPicPr>
          <p:cNvPr id="21" name="Picture 20">
            <a:extLst>
              <a:ext uri="{FF2B5EF4-FFF2-40B4-BE49-F238E27FC236}">
                <a16:creationId xmlns:a16="http://schemas.microsoft.com/office/drawing/2014/main" id="{C5DA2A0C-603F-B61A-FE45-FE14033E91A3}"/>
              </a:ext>
            </a:extLst>
          </p:cNvPr>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a:xfrm rot="10800000">
            <a:off x="5902007" y="1383052"/>
            <a:ext cx="5560650" cy="3135087"/>
          </a:xfrm>
          <a:prstGeom prst="rect">
            <a:avLst/>
          </a:prstGeom>
        </p:spPr>
      </p:pic>
    </p:spTree>
    <p:extLst>
      <p:ext uri="{BB962C8B-B14F-4D97-AF65-F5344CB8AC3E}">
        <p14:creationId xmlns:p14="http://schemas.microsoft.com/office/powerpoint/2010/main" val="8509964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81EC2BD4-1F7D-03C9-0BDC-29E178A5B1C0}"/>
            </a:ext>
          </a:extLst>
        </p:cNvPr>
        <p:cNvGrpSpPr/>
        <p:nvPr/>
      </p:nvGrpSpPr>
      <p:grpSpPr>
        <a:xfrm>
          <a:off x="0" y="0"/>
          <a:ext cx="0" cy="0"/>
          <a:chOff x="0" y="0"/>
          <a:chExt cx="0" cy="0"/>
        </a:xfrm>
      </p:grpSpPr>
      <p:pic>
        <p:nvPicPr>
          <p:cNvPr id="4" name="Picture 3" descr="A black background with white text&#10;&#10;AI-generated content may be incorrect.">
            <a:extLst>
              <a:ext uri="{FF2B5EF4-FFF2-40B4-BE49-F238E27FC236}">
                <a16:creationId xmlns:a16="http://schemas.microsoft.com/office/drawing/2014/main" id="{09D9393D-713A-A1FD-264B-0947704A7E3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80704" y="5963093"/>
            <a:ext cx="1525077" cy="638232"/>
          </a:xfrm>
          <a:prstGeom prst="rect">
            <a:avLst/>
          </a:prstGeom>
        </p:spPr>
      </p:pic>
      <p:sp>
        <p:nvSpPr>
          <p:cNvPr id="9" name="Title 1">
            <a:extLst>
              <a:ext uri="{FF2B5EF4-FFF2-40B4-BE49-F238E27FC236}">
                <a16:creationId xmlns:a16="http://schemas.microsoft.com/office/drawing/2014/main" id="{DCA2AAAB-2DF2-118E-D1F4-F3A545378F3B}"/>
              </a:ext>
            </a:extLst>
          </p:cNvPr>
          <p:cNvSpPr>
            <a:spLocks noGrp="1"/>
          </p:cNvSpPr>
          <p:nvPr>
            <p:ph type="title"/>
          </p:nvPr>
        </p:nvSpPr>
        <p:spPr>
          <a:xfrm>
            <a:off x="576000" y="546214"/>
            <a:ext cx="11040000" cy="1047918"/>
          </a:xfrm>
        </p:spPr>
        <p:txBody>
          <a:bodyPr/>
          <a:lstStyle/>
          <a:p>
            <a:r>
              <a:rPr lang="en-GB" sz="4400" dirty="0"/>
              <a:t>Eyelets</a:t>
            </a:r>
          </a:p>
        </p:txBody>
      </p:sp>
      <p:sp>
        <p:nvSpPr>
          <p:cNvPr id="11" name="TextBox 10">
            <a:extLst>
              <a:ext uri="{FF2B5EF4-FFF2-40B4-BE49-F238E27FC236}">
                <a16:creationId xmlns:a16="http://schemas.microsoft.com/office/drawing/2014/main" id="{EB6B64EA-9F7F-096F-F46A-AA06F5FC8A02}"/>
              </a:ext>
            </a:extLst>
          </p:cNvPr>
          <p:cNvSpPr txBox="1"/>
          <p:nvPr/>
        </p:nvSpPr>
        <p:spPr>
          <a:xfrm>
            <a:off x="1188930" y="4966870"/>
            <a:ext cx="9317118" cy="830997"/>
          </a:xfrm>
          <a:prstGeom prst="rect">
            <a:avLst/>
          </a:prstGeom>
          <a:noFill/>
        </p:spPr>
        <p:txBody>
          <a:bodyPr wrap="square" rtlCol="0">
            <a:spAutoFit/>
          </a:bodyPr>
          <a:lstStyle/>
          <a:p>
            <a:r>
              <a:rPr lang="en-GB" sz="1600" b="0" dirty="0">
                <a:latin typeface="+mj-lt"/>
              </a:rPr>
              <a:t>While having physical eyelet loops may add something a little ‘extra’ to your trainer design (right) and prevent the need to have perfectly fine ends to the laces to thread them through punched holes, they are inevitably made from plastic. Can you think of an alternative?</a:t>
            </a:r>
          </a:p>
        </p:txBody>
      </p:sp>
      <p:pic>
        <p:nvPicPr>
          <p:cNvPr id="16" name="Picture 15">
            <a:extLst>
              <a:ext uri="{FF2B5EF4-FFF2-40B4-BE49-F238E27FC236}">
                <a16:creationId xmlns:a16="http://schemas.microsoft.com/office/drawing/2014/main" id="{C09DCE4F-3351-BEB5-58F9-EA2D7B36CE7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188930" y="1490294"/>
            <a:ext cx="4410048" cy="3311351"/>
          </a:xfrm>
          <a:prstGeom prst="rect">
            <a:avLst/>
          </a:prstGeom>
        </p:spPr>
      </p:pic>
      <p:pic>
        <p:nvPicPr>
          <p:cNvPr id="18" name="Picture 17">
            <a:extLst>
              <a:ext uri="{FF2B5EF4-FFF2-40B4-BE49-F238E27FC236}">
                <a16:creationId xmlns:a16="http://schemas.microsoft.com/office/drawing/2014/main" id="{9202C748-2DC6-B721-E0CE-627E52AE0DC0}"/>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rot="10800000">
            <a:off x="6096000" y="1490294"/>
            <a:ext cx="4410048" cy="3311351"/>
          </a:xfrm>
          <a:prstGeom prst="rect">
            <a:avLst/>
          </a:prstGeom>
        </p:spPr>
      </p:pic>
    </p:spTree>
    <p:extLst>
      <p:ext uri="{BB962C8B-B14F-4D97-AF65-F5344CB8AC3E}">
        <p14:creationId xmlns:p14="http://schemas.microsoft.com/office/powerpoint/2010/main" val="59525033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D6B4BF12-46D4-AAE6-A2C9-98FFA599472B}"/>
            </a:ext>
          </a:extLst>
        </p:cNvPr>
        <p:cNvGrpSpPr/>
        <p:nvPr/>
      </p:nvGrpSpPr>
      <p:grpSpPr>
        <a:xfrm>
          <a:off x="0" y="0"/>
          <a:ext cx="0" cy="0"/>
          <a:chOff x="0" y="0"/>
          <a:chExt cx="0" cy="0"/>
        </a:xfrm>
      </p:grpSpPr>
      <p:pic>
        <p:nvPicPr>
          <p:cNvPr id="4" name="Picture 3" descr="A black background with white text&#10;&#10;AI-generated content may be incorrect.">
            <a:extLst>
              <a:ext uri="{FF2B5EF4-FFF2-40B4-BE49-F238E27FC236}">
                <a16:creationId xmlns:a16="http://schemas.microsoft.com/office/drawing/2014/main" id="{030315D8-7B0F-141A-1DC5-6F60FF349F4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80704" y="5963093"/>
            <a:ext cx="1525077" cy="638232"/>
          </a:xfrm>
          <a:prstGeom prst="rect">
            <a:avLst/>
          </a:prstGeom>
        </p:spPr>
      </p:pic>
      <p:sp>
        <p:nvSpPr>
          <p:cNvPr id="9" name="Title 1">
            <a:extLst>
              <a:ext uri="{FF2B5EF4-FFF2-40B4-BE49-F238E27FC236}">
                <a16:creationId xmlns:a16="http://schemas.microsoft.com/office/drawing/2014/main" id="{8E019DA0-66B6-F598-D914-78859A046CCB}"/>
              </a:ext>
            </a:extLst>
          </p:cNvPr>
          <p:cNvSpPr>
            <a:spLocks noGrp="1"/>
          </p:cNvSpPr>
          <p:nvPr>
            <p:ph type="title"/>
          </p:nvPr>
        </p:nvSpPr>
        <p:spPr>
          <a:xfrm>
            <a:off x="576000" y="546214"/>
            <a:ext cx="11040000" cy="1047918"/>
          </a:xfrm>
        </p:spPr>
        <p:txBody>
          <a:bodyPr/>
          <a:lstStyle/>
          <a:p>
            <a:r>
              <a:rPr lang="en-GB" sz="4400" dirty="0"/>
              <a:t>Toe caps</a:t>
            </a:r>
            <a:endParaRPr lang="en-GB" sz="4400" dirty="0">
              <a:highlight>
                <a:srgbClr val="FFFF00"/>
              </a:highlight>
            </a:endParaRPr>
          </a:p>
        </p:txBody>
      </p:sp>
      <p:sp>
        <p:nvSpPr>
          <p:cNvPr id="11" name="TextBox 10">
            <a:extLst>
              <a:ext uri="{FF2B5EF4-FFF2-40B4-BE49-F238E27FC236}">
                <a16:creationId xmlns:a16="http://schemas.microsoft.com/office/drawing/2014/main" id="{F6866497-21E6-48FF-8EDB-A82BE13BD888}"/>
              </a:ext>
            </a:extLst>
          </p:cNvPr>
          <p:cNvSpPr txBox="1"/>
          <p:nvPr/>
        </p:nvSpPr>
        <p:spPr>
          <a:xfrm>
            <a:off x="2253342" y="5896287"/>
            <a:ext cx="7685315" cy="830997"/>
          </a:xfrm>
          <a:prstGeom prst="rect">
            <a:avLst/>
          </a:prstGeom>
          <a:noFill/>
        </p:spPr>
        <p:txBody>
          <a:bodyPr wrap="square" rtlCol="0">
            <a:spAutoFit/>
          </a:bodyPr>
          <a:lstStyle/>
          <a:p>
            <a:r>
              <a:rPr lang="en-GB" sz="1600" b="0" dirty="0">
                <a:latin typeface="+mj-lt"/>
              </a:rPr>
              <a:t>The front part of your trainer can also play a really important role (can you think why it may be?) and can be designed in different styles too. Can you think of others you could use?</a:t>
            </a:r>
          </a:p>
        </p:txBody>
      </p:sp>
      <p:pic>
        <p:nvPicPr>
          <p:cNvPr id="3" name="Picture 2">
            <a:extLst>
              <a:ext uri="{FF2B5EF4-FFF2-40B4-BE49-F238E27FC236}">
                <a16:creationId xmlns:a16="http://schemas.microsoft.com/office/drawing/2014/main" id="{8BA2FCCD-5C76-FD7C-E99F-702159C9DF60}"/>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1903121" y="1448904"/>
            <a:ext cx="8385758" cy="4175635"/>
          </a:xfrm>
          <a:prstGeom prst="rect">
            <a:avLst/>
          </a:prstGeom>
        </p:spPr>
      </p:pic>
    </p:spTree>
    <p:extLst>
      <p:ext uri="{BB962C8B-B14F-4D97-AF65-F5344CB8AC3E}">
        <p14:creationId xmlns:p14="http://schemas.microsoft.com/office/powerpoint/2010/main" val="15840396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14A0DFAF-7A69-F026-2E52-BACBC231122C}"/>
            </a:ext>
          </a:extLst>
        </p:cNvPr>
        <p:cNvGrpSpPr/>
        <p:nvPr/>
      </p:nvGrpSpPr>
      <p:grpSpPr>
        <a:xfrm>
          <a:off x="0" y="0"/>
          <a:ext cx="0" cy="0"/>
          <a:chOff x="0" y="0"/>
          <a:chExt cx="0" cy="0"/>
        </a:xfrm>
      </p:grpSpPr>
      <p:pic>
        <p:nvPicPr>
          <p:cNvPr id="4" name="Picture 3" descr="A black background with white text&#10;&#10;AI-generated content may be incorrect.">
            <a:extLst>
              <a:ext uri="{FF2B5EF4-FFF2-40B4-BE49-F238E27FC236}">
                <a16:creationId xmlns:a16="http://schemas.microsoft.com/office/drawing/2014/main" id="{5CED36AF-1ADF-A5A2-2410-B57F86015FD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80704" y="5963093"/>
            <a:ext cx="1525077" cy="638232"/>
          </a:xfrm>
          <a:prstGeom prst="rect">
            <a:avLst/>
          </a:prstGeom>
        </p:spPr>
      </p:pic>
      <p:pic>
        <p:nvPicPr>
          <p:cNvPr id="8" name="Picture 7">
            <a:extLst>
              <a:ext uri="{FF2B5EF4-FFF2-40B4-BE49-F238E27FC236}">
                <a16:creationId xmlns:a16="http://schemas.microsoft.com/office/drawing/2014/main" id="{132157CF-6446-8378-FEFE-596BFADFD8FC}"/>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rot="5400000">
            <a:off x="3244916" y="-125077"/>
            <a:ext cx="6132159" cy="7320646"/>
          </a:xfrm>
          <a:prstGeom prst="rect">
            <a:avLst/>
          </a:prstGeom>
        </p:spPr>
      </p:pic>
      <p:sp>
        <p:nvSpPr>
          <p:cNvPr id="9" name="Title 1">
            <a:extLst>
              <a:ext uri="{FF2B5EF4-FFF2-40B4-BE49-F238E27FC236}">
                <a16:creationId xmlns:a16="http://schemas.microsoft.com/office/drawing/2014/main" id="{9D340780-ACE0-22FC-6859-FC8EE7C18B62}"/>
              </a:ext>
            </a:extLst>
          </p:cNvPr>
          <p:cNvSpPr>
            <a:spLocks noGrp="1"/>
          </p:cNvSpPr>
          <p:nvPr>
            <p:ph type="title"/>
          </p:nvPr>
        </p:nvSpPr>
        <p:spPr>
          <a:xfrm>
            <a:off x="576000" y="546214"/>
            <a:ext cx="11040000" cy="1047918"/>
          </a:xfrm>
        </p:spPr>
        <p:txBody>
          <a:bodyPr/>
          <a:lstStyle/>
          <a:p>
            <a:r>
              <a:rPr lang="en-GB" sz="4400" dirty="0"/>
              <a:t>Parts of a trainer</a:t>
            </a:r>
          </a:p>
        </p:txBody>
      </p:sp>
    </p:spTree>
    <p:extLst>
      <p:ext uri="{BB962C8B-B14F-4D97-AF65-F5344CB8AC3E}">
        <p14:creationId xmlns:p14="http://schemas.microsoft.com/office/powerpoint/2010/main" val="177074181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F099AD19-1050-3EE3-7511-F1C1D8854EA6}"/>
            </a:ext>
          </a:extLst>
        </p:cNvPr>
        <p:cNvGrpSpPr/>
        <p:nvPr/>
      </p:nvGrpSpPr>
      <p:grpSpPr>
        <a:xfrm>
          <a:off x="0" y="0"/>
          <a:ext cx="0" cy="0"/>
          <a:chOff x="0" y="0"/>
          <a:chExt cx="0" cy="0"/>
        </a:xfrm>
      </p:grpSpPr>
      <p:pic>
        <p:nvPicPr>
          <p:cNvPr id="4" name="Picture 3" descr="A black background with white text&#10;&#10;AI-generated content may be incorrect.">
            <a:extLst>
              <a:ext uri="{FF2B5EF4-FFF2-40B4-BE49-F238E27FC236}">
                <a16:creationId xmlns:a16="http://schemas.microsoft.com/office/drawing/2014/main" id="{CF27DDF9-AEC9-0A0B-780C-CE7B15DCCA9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80704" y="5963093"/>
            <a:ext cx="1525077" cy="638232"/>
          </a:xfrm>
          <a:prstGeom prst="rect">
            <a:avLst/>
          </a:prstGeom>
        </p:spPr>
      </p:pic>
      <p:sp>
        <p:nvSpPr>
          <p:cNvPr id="9" name="Title 1">
            <a:extLst>
              <a:ext uri="{FF2B5EF4-FFF2-40B4-BE49-F238E27FC236}">
                <a16:creationId xmlns:a16="http://schemas.microsoft.com/office/drawing/2014/main" id="{E1BA7A6D-73A0-D20E-11F6-B91176F4F9F6}"/>
              </a:ext>
            </a:extLst>
          </p:cNvPr>
          <p:cNvSpPr>
            <a:spLocks noGrp="1"/>
          </p:cNvSpPr>
          <p:nvPr>
            <p:ph type="title"/>
          </p:nvPr>
        </p:nvSpPr>
        <p:spPr>
          <a:xfrm>
            <a:off x="576000" y="546214"/>
            <a:ext cx="11040000" cy="1047918"/>
          </a:xfrm>
        </p:spPr>
        <p:txBody>
          <a:bodyPr/>
          <a:lstStyle/>
          <a:p>
            <a:r>
              <a:rPr lang="en-GB" sz="4400" dirty="0"/>
              <a:t>Parts of a trainer</a:t>
            </a:r>
          </a:p>
        </p:txBody>
      </p:sp>
      <p:pic>
        <p:nvPicPr>
          <p:cNvPr id="3" name="Picture 2">
            <a:extLst>
              <a:ext uri="{FF2B5EF4-FFF2-40B4-BE49-F238E27FC236}">
                <a16:creationId xmlns:a16="http://schemas.microsoft.com/office/drawing/2014/main" id="{7C3EFF34-9F60-2600-567B-7945F92B5B6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273863" y="0"/>
            <a:ext cx="4779359" cy="6858000"/>
          </a:xfrm>
          <a:prstGeom prst="rect">
            <a:avLst/>
          </a:prstGeom>
        </p:spPr>
      </p:pic>
    </p:spTree>
    <p:extLst>
      <p:ext uri="{BB962C8B-B14F-4D97-AF65-F5344CB8AC3E}">
        <p14:creationId xmlns:p14="http://schemas.microsoft.com/office/powerpoint/2010/main" val="2562542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dirty="0"/>
              <a:t>Prototype tasks</a:t>
            </a:r>
          </a:p>
        </p:txBody>
      </p:sp>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2587279661"/>
              </p:ext>
            </p:extLst>
          </p:nvPr>
        </p:nvGraphicFramePr>
        <p:xfrm>
          <a:off x="541221" y="1182656"/>
          <a:ext cx="10962408" cy="4212815"/>
        </p:xfrm>
        <a:graphic>
          <a:graphicData uri="http://schemas.openxmlformats.org/drawingml/2006/table">
            <a:tbl>
              <a:tblPr firstRow="1" bandRow="1">
                <a:tableStyleId>{5940675A-B579-460E-94D1-54222C63F5DA}</a:tableStyleId>
              </a:tblPr>
              <a:tblGrid>
                <a:gridCol w="4126478">
                  <a:extLst>
                    <a:ext uri="{9D8B030D-6E8A-4147-A177-3AD203B41FA5}">
                      <a16:colId xmlns:a16="http://schemas.microsoft.com/office/drawing/2014/main" val="336422520"/>
                    </a:ext>
                  </a:extLst>
                </a:gridCol>
                <a:gridCol w="3196382">
                  <a:extLst>
                    <a:ext uri="{9D8B030D-6E8A-4147-A177-3AD203B41FA5}">
                      <a16:colId xmlns:a16="http://schemas.microsoft.com/office/drawing/2014/main" val="1485661640"/>
                    </a:ext>
                  </a:extLst>
                </a:gridCol>
                <a:gridCol w="3639548">
                  <a:extLst>
                    <a:ext uri="{9D8B030D-6E8A-4147-A177-3AD203B41FA5}">
                      <a16:colId xmlns:a16="http://schemas.microsoft.com/office/drawing/2014/main" val="2672786159"/>
                    </a:ext>
                  </a:extLst>
                </a:gridCol>
              </a:tblGrid>
              <a:tr h="314449">
                <a:tc>
                  <a:txBody>
                    <a:bodyPr/>
                    <a:lstStyle/>
                    <a:p>
                      <a:pPr algn="ctr"/>
                      <a:r>
                        <a:rPr lang="en-GB" b="1" dirty="0">
                          <a:solidFill>
                            <a:schemeClr val="bg1"/>
                          </a:solidFill>
                        </a:rPr>
                        <a:t>‘Patterns as a jigsaw’</a:t>
                      </a:r>
                    </a:p>
                  </a:txBody>
                  <a:tcPr>
                    <a:solidFill>
                      <a:srgbClr val="FE4E00"/>
                    </a:solidFill>
                  </a:tcPr>
                </a:tc>
                <a:tc>
                  <a:txBody>
                    <a:bodyPr/>
                    <a:lstStyle/>
                    <a:p>
                      <a:pPr algn="ctr"/>
                      <a:r>
                        <a:rPr lang="en-GB" b="1" dirty="0">
                          <a:solidFill>
                            <a:schemeClr val="bg1"/>
                          </a:solidFill>
                        </a:rPr>
                        <a:t>‘Blocks’</a:t>
                      </a:r>
                    </a:p>
                  </a:txBody>
                  <a:tcPr>
                    <a:solidFill>
                      <a:srgbClr val="FE4E00"/>
                    </a:solidFill>
                  </a:tcPr>
                </a:tc>
                <a:tc>
                  <a:txBody>
                    <a:bodyPr/>
                    <a:lstStyle/>
                    <a:p>
                      <a:pPr algn="ctr"/>
                      <a:r>
                        <a:rPr lang="en-GB" b="1" dirty="0">
                          <a:solidFill>
                            <a:schemeClr val="bg1"/>
                          </a:solidFill>
                        </a:rPr>
                        <a:t>‘Prototype steps’</a:t>
                      </a:r>
                    </a:p>
                  </a:txBody>
                  <a:tcPr>
                    <a:solidFill>
                      <a:srgbClr val="FE4E00"/>
                    </a:solidFill>
                  </a:tcPr>
                </a:tc>
                <a:extLst>
                  <a:ext uri="{0D108BD9-81ED-4DB2-BD59-A6C34878D82A}">
                    <a16:rowId xmlns:a16="http://schemas.microsoft.com/office/drawing/2014/main" val="3391378453"/>
                  </a:ext>
                </a:extLst>
              </a:tr>
              <a:tr h="3847055">
                <a:tc>
                  <a:txBody>
                    <a:bodyPr/>
                    <a:lstStyle/>
                    <a:p>
                      <a:r>
                        <a:rPr lang="en-GB" sz="1200" strike="noStrike" kern="1200" dirty="0">
                          <a:solidFill>
                            <a:schemeClr val="tx1"/>
                          </a:solidFill>
                          <a:effectLst/>
                          <a:latin typeface="+mn-lt"/>
                          <a:ea typeface="+mn-ea"/>
                          <a:cs typeface="+mn-cs"/>
                        </a:rPr>
                        <a:t>Although students may not produce their own patterns for their trainers, there is an opportunity to make </a:t>
                      </a:r>
                      <a:r>
                        <a:rPr lang="en-GB" sz="1200" b="1" strike="noStrike" kern="1200" dirty="0">
                          <a:solidFill>
                            <a:schemeClr val="tx1"/>
                          </a:solidFill>
                          <a:effectLst/>
                          <a:latin typeface="+mn-lt"/>
                          <a:ea typeface="+mn-ea"/>
                          <a:cs typeface="+mn-cs"/>
                        </a:rPr>
                        <a:t>cardboard ones</a:t>
                      </a:r>
                      <a:r>
                        <a:rPr lang="en-GB" sz="1200" strike="noStrike" kern="1200" dirty="0">
                          <a:solidFill>
                            <a:schemeClr val="tx1"/>
                          </a:solidFill>
                          <a:effectLst/>
                          <a:latin typeface="+mn-lt"/>
                          <a:ea typeface="+mn-ea"/>
                          <a:cs typeface="+mn-cs"/>
                        </a:rPr>
                        <a:t> or try paper. Similarly, this is a good exercise for another garment. Try getting the students to create a pattern for a T-shirt, or maybe even a </a:t>
                      </a:r>
                      <a:r>
                        <a:rPr lang="en-GB" sz="1200" b="1" strike="noStrike" kern="1200" dirty="0">
                          <a:solidFill>
                            <a:schemeClr val="tx1"/>
                          </a:solidFill>
                          <a:effectLst/>
                          <a:latin typeface="+mn-lt"/>
                          <a:ea typeface="+mn-ea"/>
                          <a:cs typeface="+mn-cs"/>
                        </a:rPr>
                        <a:t>shoebox</a:t>
                      </a:r>
                      <a:r>
                        <a:rPr lang="en-GB" sz="1200" strike="noStrike" kern="1200" dirty="0">
                          <a:solidFill>
                            <a:schemeClr val="tx1"/>
                          </a:solidFill>
                          <a:effectLst/>
                          <a:latin typeface="+mn-lt"/>
                          <a:ea typeface="+mn-ea"/>
                          <a:cs typeface="+mn-cs"/>
                        </a:rPr>
                        <a:t> for their trainers to help develop their skills and understanding for spatial awareness getting them working from 2D to 3D. </a:t>
                      </a:r>
                    </a:p>
                    <a:p>
                      <a:r>
                        <a:rPr lang="en-GB" sz="1200" strike="noStrike" kern="1200" dirty="0">
                          <a:solidFill>
                            <a:schemeClr val="tx1"/>
                          </a:solidFill>
                          <a:effectLst/>
                          <a:latin typeface="+mn-lt"/>
                          <a:ea typeface="+mn-ea"/>
                          <a:cs typeface="+mn-cs"/>
                        </a:rPr>
                        <a:t>Could you find some </a:t>
                      </a:r>
                      <a:r>
                        <a:rPr lang="en-GB" sz="1200" b="1" strike="noStrike" kern="1200" dirty="0">
                          <a:solidFill>
                            <a:schemeClr val="tx1"/>
                          </a:solidFill>
                          <a:effectLst/>
                          <a:latin typeface="+mn-lt"/>
                          <a:ea typeface="+mn-ea"/>
                          <a:cs typeface="+mn-cs"/>
                        </a:rPr>
                        <a:t>old trainers to take apart </a:t>
                      </a:r>
                      <a:r>
                        <a:rPr lang="en-GB" sz="1200" strike="noStrike" kern="1200" dirty="0">
                          <a:solidFill>
                            <a:schemeClr val="tx1"/>
                          </a:solidFill>
                          <a:effectLst/>
                          <a:latin typeface="+mn-lt"/>
                          <a:ea typeface="+mn-ea"/>
                          <a:cs typeface="+mn-cs"/>
                        </a:rPr>
                        <a:t>and show the pattern pieces? Lightweight canvas shoes would work best for this, as you may be able to unpick the stitching to separate the pattern pieces. This could also make an interesting display as mentioned earlier in the Empathize section.</a:t>
                      </a:r>
                    </a:p>
                    <a:p>
                      <a:r>
                        <a:rPr lang="en-GB" sz="1200" strike="noStrike" kern="1200" dirty="0">
                          <a:solidFill>
                            <a:schemeClr val="tx1"/>
                          </a:solidFill>
                          <a:effectLst/>
                          <a:latin typeface="+mn-lt"/>
                          <a:ea typeface="+mn-ea"/>
                          <a:cs typeface="+mn-cs"/>
                        </a:rPr>
                        <a:t>On a subsequent slide we have a template for a cardboard shoe from artist Mike Leavitt that students can cut out and assemble. This one is quite a challenging design! A video below shows how to go about assembling and the different techniques required</a:t>
                      </a:r>
                    </a:p>
                    <a:p>
                      <a:r>
                        <a:rPr lang="en-GB" sz="1200" strike="noStrike" kern="1200" dirty="0">
                          <a:solidFill>
                            <a:schemeClr val="tx1"/>
                          </a:solidFill>
                          <a:effectLst/>
                          <a:latin typeface="+mn-lt"/>
                          <a:ea typeface="+mn-ea"/>
                          <a:cs typeface="+mn-cs"/>
                          <a:hlinkClick r:id="rId3"/>
                        </a:rPr>
                        <a:t>https://www.youtube.com/watch?v=VwSQeChrYWM</a:t>
                      </a:r>
                      <a:r>
                        <a:rPr lang="en-GB" sz="1200" strike="noStrike" kern="1200" dirty="0">
                          <a:solidFill>
                            <a:schemeClr val="tx1"/>
                          </a:solidFill>
                          <a:effectLst/>
                          <a:latin typeface="+mn-lt"/>
                          <a:ea typeface="+mn-ea"/>
                          <a:cs typeface="+mn-cs"/>
                        </a:rPr>
                        <a:t> </a:t>
                      </a:r>
                    </a:p>
                    <a:p>
                      <a:endParaRPr lang="en-GB" sz="1200" strike="noStrike" kern="1200" dirty="0">
                        <a:solidFill>
                          <a:schemeClr val="tx1"/>
                        </a:solidFill>
                        <a:effectLst/>
                        <a:highlight>
                          <a:srgbClr val="FFFF00"/>
                        </a:highlight>
                        <a:latin typeface="+mn-lt"/>
                        <a:ea typeface="+mn-ea"/>
                        <a:cs typeface="+mn-cs"/>
                      </a:endParaRPr>
                    </a:p>
                  </a:txBody>
                  <a:tcPr/>
                </a:tc>
                <a:tc>
                  <a:txBody>
                    <a:bodyPr/>
                    <a:lstStyle/>
                    <a:p>
                      <a:r>
                        <a:rPr lang="en-GB" sz="1200" strike="noStrike" kern="1200" dirty="0">
                          <a:solidFill>
                            <a:schemeClr val="tx1"/>
                          </a:solidFill>
                          <a:effectLst/>
                          <a:latin typeface="+mn-lt"/>
                          <a:ea typeface="+mn-ea"/>
                          <a:cs typeface="+mn-cs"/>
                        </a:rPr>
                        <a:t>Linked to ‘Patterns as a jigsaw’, depending on the item that students are going to be making/prototyping, it is often worth </a:t>
                      </a:r>
                      <a:r>
                        <a:rPr lang="en-GB" sz="1200" b="1" strike="noStrike" kern="1200" dirty="0">
                          <a:solidFill>
                            <a:schemeClr val="tx1"/>
                          </a:solidFill>
                          <a:effectLst/>
                          <a:latin typeface="+mn-lt"/>
                          <a:ea typeface="+mn-ea"/>
                          <a:cs typeface="+mn-cs"/>
                        </a:rPr>
                        <a:t>giving them a ‘block’ to work from</a:t>
                      </a:r>
                      <a:r>
                        <a:rPr lang="en-GB" sz="1200" strike="noStrike" kern="1200" dirty="0">
                          <a:solidFill>
                            <a:schemeClr val="tx1"/>
                          </a:solidFill>
                          <a:effectLst/>
                          <a:latin typeface="+mn-lt"/>
                          <a:ea typeface="+mn-ea"/>
                          <a:cs typeface="+mn-cs"/>
                        </a:rPr>
                        <a:t> initially.</a:t>
                      </a:r>
                    </a:p>
                    <a:p>
                      <a:r>
                        <a:rPr lang="en-GB" sz="1200" strike="noStrike" kern="1200" dirty="0">
                          <a:solidFill>
                            <a:schemeClr val="tx1"/>
                          </a:solidFill>
                          <a:effectLst/>
                          <a:latin typeface="+mn-lt"/>
                          <a:ea typeface="+mn-ea"/>
                          <a:cs typeface="+mn-cs"/>
                        </a:rPr>
                        <a:t>For example, a shoebox design that can be adapted to prevent the lid from being separate, a basic pattern for a T-shirt, bag or something else. This adaptation would be done using CAD or on paper. </a:t>
                      </a:r>
                    </a:p>
                    <a:p>
                      <a:r>
                        <a:rPr lang="en-GB" sz="1200" strike="noStrike" kern="1200" dirty="0">
                          <a:solidFill>
                            <a:schemeClr val="tx1"/>
                          </a:solidFill>
                          <a:effectLst/>
                          <a:latin typeface="+mn-lt"/>
                          <a:ea typeface="+mn-ea"/>
                          <a:cs typeface="+mn-cs"/>
                        </a:rPr>
                        <a:t>Consider a shoebox: provide a CAD drawing of a simple box/design, possibly with a few </a:t>
                      </a:r>
                      <a:r>
                        <a:rPr lang="en-GB" sz="1200" b="1" strike="noStrike" kern="1200" dirty="0">
                          <a:solidFill>
                            <a:schemeClr val="tx1"/>
                          </a:solidFill>
                          <a:effectLst/>
                          <a:latin typeface="+mn-lt"/>
                          <a:ea typeface="+mn-ea"/>
                          <a:cs typeface="+mn-cs"/>
                        </a:rPr>
                        <a:t>errors and/or ideal development opportunities already included </a:t>
                      </a:r>
                      <a:r>
                        <a:rPr lang="en-GB" sz="1200" strike="noStrike" kern="1200" dirty="0">
                          <a:solidFill>
                            <a:schemeClr val="tx1"/>
                          </a:solidFill>
                          <a:effectLst/>
                          <a:latin typeface="+mn-lt"/>
                          <a:ea typeface="+mn-ea"/>
                          <a:cs typeface="+mn-cs"/>
                        </a:rPr>
                        <a:t>in the design. Can they spot them without making the box? Can </a:t>
                      </a:r>
                      <a:r>
                        <a:rPr lang="en-GB" sz="1200" b="1" strike="noStrike" kern="1200" dirty="0">
                          <a:solidFill>
                            <a:schemeClr val="tx1"/>
                          </a:solidFill>
                          <a:effectLst/>
                          <a:latin typeface="+mn-lt"/>
                          <a:ea typeface="+mn-ea"/>
                          <a:cs typeface="+mn-cs"/>
                        </a:rPr>
                        <a:t>students develop the design </a:t>
                      </a:r>
                      <a:r>
                        <a:rPr lang="en-GB" sz="1200" strike="noStrike" kern="1200" dirty="0">
                          <a:solidFill>
                            <a:schemeClr val="tx1"/>
                          </a:solidFill>
                          <a:effectLst/>
                          <a:latin typeface="+mn-lt"/>
                          <a:ea typeface="+mn-ea"/>
                          <a:cs typeface="+mn-cs"/>
                        </a:rPr>
                        <a:t>and get it cut (vinyl cutter / laser cutter / manually) and decide which is the most improved?</a:t>
                      </a:r>
                    </a:p>
                  </a:txBody>
                  <a:tcPr/>
                </a:tc>
                <a:tc>
                  <a:txBody>
                    <a:bodyPr/>
                    <a:lstStyle/>
                    <a:p>
                      <a:r>
                        <a:rPr lang="en-GB" sz="1200" strike="noStrike" kern="1200" dirty="0">
                          <a:solidFill>
                            <a:schemeClr val="tx1"/>
                          </a:solidFill>
                          <a:effectLst/>
                          <a:latin typeface="+mn-lt"/>
                          <a:ea typeface="+mn-ea"/>
                          <a:cs typeface="+mn-cs"/>
                        </a:rPr>
                        <a:t>For this part you may wish to explore </a:t>
                      </a:r>
                      <a:r>
                        <a:rPr lang="en-GB" sz="1200" b="1" strike="noStrike" kern="1200" dirty="0">
                          <a:solidFill>
                            <a:schemeClr val="tx1"/>
                          </a:solidFill>
                          <a:effectLst/>
                          <a:latin typeface="+mn-lt"/>
                          <a:ea typeface="+mn-ea"/>
                          <a:cs typeface="+mn-cs"/>
                        </a:rPr>
                        <a:t>scale</a:t>
                      </a:r>
                      <a:r>
                        <a:rPr lang="en-GB" sz="1200" strike="noStrike" kern="1200" dirty="0">
                          <a:solidFill>
                            <a:schemeClr val="tx1"/>
                          </a:solidFill>
                          <a:effectLst/>
                          <a:latin typeface="+mn-lt"/>
                          <a:ea typeface="+mn-ea"/>
                          <a:cs typeface="+mn-cs"/>
                        </a:rPr>
                        <a:t>, and a link with maths. What different ways can they scale up drawings?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strike="noStrike" kern="1200" dirty="0">
                          <a:solidFill>
                            <a:schemeClr val="tx1"/>
                          </a:solidFill>
                          <a:effectLst/>
                          <a:latin typeface="+mn-lt"/>
                          <a:ea typeface="+mn-ea"/>
                          <a:cs typeface="+mn-cs"/>
                        </a:rPr>
                        <a:t>If you are using </a:t>
                      </a:r>
                      <a:r>
                        <a:rPr lang="en-GB" sz="1200" b="1" strike="noStrike" kern="1200" dirty="0">
                          <a:solidFill>
                            <a:schemeClr val="tx1"/>
                          </a:solidFill>
                          <a:effectLst/>
                          <a:latin typeface="+mn-lt"/>
                          <a:ea typeface="+mn-ea"/>
                          <a:cs typeface="+mn-cs"/>
                        </a:rPr>
                        <a:t>CAD</a:t>
                      </a:r>
                      <a:r>
                        <a:rPr lang="en-GB" sz="1200" strike="noStrike" kern="1200" dirty="0">
                          <a:solidFill>
                            <a:schemeClr val="tx1"/>
                          </a:solidFill>
                          <a:effectLst/>
                          <a:latin typeface="+mn-lt"/>
                          <a:ea typeface="+mn-ea"/>
                          <a:cs typeface="+mn-cs"/>
                        </a:rPr>
                        <a:t>, there is usually a </a:t>
                      </a:r>
                      <a:r>
                        <a:rPr lang="en-GB" sz="1200" b="1" strike="noStrike" kern="1200" dirty="0">
                          <a:solidFill>
                            <a:schemeClr val="tx1"/>
                          </a:solidFill>
                          <a:effectLst/>
                          <a:latin typeface="+mn-lt"/>
                          <a:ea typeface="+mn-ea"/>
                          <a:cs typeface="+mn-cs"/>
                        </a:rPr>
                        <a:t>ratio</a:t>
                      </a:r>
                      <a:r>
                        <a:rPr lang="en-GB" sz="1200" strike="noStrike" kern="1200" dirty="0">
                          <a:solidFill>
                            <a:schemeClr val="tx1"/>
                          </a:solidFill>
                          <a:effectLst/>
                          <a:latin typeface="+mn-lt"/>
                          <a:ea typeface="+mn-ea"/>
                          <a:cs typeface="+mn-cs"/>
                        </a:rPr>
                        <a:t> option to allow for this. At Walsh (the factory that make Community Clothing trainers), they have previously scaled up patterns using the ratio element on the photocopier!</a:t>
                      </a:r>
                    </a:p>
                    <a:p>
                      <a:endParaRPr lang="en-GB" sz="1200" strike="noStrike" kern="1200" dirty="0">
                        <a:solidFill>
                          <a:schemeClr val="tx1"/>
                        </a:solidFill>
                        <a:effectLst/>
                        <a:latin typeface="+mn-lt"/>
                        <a:ea typeface="+mn-ea"/>
                        <a:cs typeface="+mn-cs"/>
                      </a:endParaRPr>
                    </a:p>
                    <a:p>
                      <a:r>
                        <a:rPr lang="en-GB" sz="1200" strike="noStrike" kern="1200" dirty="0">
                          <a:solidFill>
                            <a:schemeClr val="tx1"/>
                          </a:solidFill>
                          <a:effectLst/>
                          <a:latin typeface="+mn-lt"/>
                          <a:ea typeface="+mn-ea"/>
                          <a:cs typeface="+mn-cs"/>
                        </a:rPr>
                        <a:t>Consider using </a:t>
                      </a:r>
                      <a:r>
                        <a:rPr lang="en-GB" sz="1200" b="1" strike="noStrike" kern="1200" dirty="0">
                          <a:solidFill>
                            <a:schemeClr val="tx1"/>
                          </a:solidFill>
                          <a:effectLst/>
                          <a:latin typeface="+mn-lt"/>
                          <a:ea typeface="+mn-ea"/>
                          <a:cs typeface="+mn-cs"/>
                        </a:rPr>
                        <a:t>a grid </a:t>
                      </a:r>
                      <a:r>
                        <a:rPr lang="en-GB" sz="1200" strike="noStrike" kern="1200" dirty="0">
                          <a:solidFill>
                            <a:schemeClr val="tx1"/>
                          </a:solidFill>
                          <a:effectLst/>
                          <a:latin typeface="+mn-lt"/>
                          <a:ea typeface="+mn-ea"/>
                          <a:cs typeface="+mn-cs"/>
                        </a:rPr>
                        <a:t>to help with this. This is a simplified method to reproduce, freehand, different images. Take a look at this video from a mural painter who uses a similar technique!</a:t>
                      </a:r>
                    </a:p>
                    <a:p>
                      <a:r>
                        <a:rPr lang="en-GB" sz="1200" strike="noStrike" kern="1200" dirty="0">
                          <a:solidFill>
                            <a:schemeClr val="tx1"/>
                          </a:solidFill>
                          <a:effectLst/>
                          <a:latin typeface="+mn-lt"/>
                          <a:ea typeface="+mn-ea"/>
                          <a:cs typeface="+mn-cs"/>
                          <a:hlinkClick r:id="rId4"/>
                        </a:rPr>
                        <a:t>https://www.tiktok.com/@mrmurals/video/7543331106196557078</a:t>
                      </a:r>
                      <a:r>
                        <a:rPr lang="en-GB" sz="1200" strike="noStrike" kern="1200" dirty="0">
                          <a:solidFill>
                            <a:schemeClr val="tx1"/>
                          </a:solidFill>
                          <a:effectLst/>
                          <a:latin typeface="+mn-lt"/>
                          <a:ea typeface="+mn-ea"/>
                          <a:cs typeface="+mn-cs"/>
                        </a:rPr>
                        <a:t> </a:t>
                      </a:r>
                    </a:p>
                    <a:p>
                      <a:endParaRPr lang="en-GB" sz="1200" strike="noStrike" kern="1200" dirty="0">
                        <a:solidFill>
                          <a:schemeClr val="tx1"/>
                        </a:solidFill>
                        <a:effectLst/>
                        <a:latin typeface="+mn-lt"/>
                        <a:ea typeface="+mn-ea"/>
                        <a:cs typeface="+mn-cs"/>
                      </a:endParaRPr>
                    </a:p>
                    <a:p>
                      <a:r>
                        <a:rPr lang="en-GB" sz="1200" strike="noStrike" kern="1200" dirty="0">
                          <a:solidFill>
                            <a:schemeClr val="tx1"/>
                          </a:solidFill>
                          <a:effectLst/>
                          <a:latin typeface="+mn-lt"/>
                          <a:ea typeface="+mn-ea"/>
                          <a:cs typeface="+mn-cs"/>
                        </a:rPr>
                        <a:t>Use the following worksheet/slide to recreate a footwear design in different sizes.</a:t>
                      </a:r>
                    </a:p>
                    <a:p>
                      <a:endParaRPr lang="en-GB" sz="1200" strike="noStrike" kern="1200" dirty="0">
                        <a:solidFill>
                          <a:schemeClr val="tx1"/>
                        </a:solidFill>
                        <a:effectLst/>
                        <a:latin typeface="+mn-lt"/>
                        <a:ea typeface="+mn-ea"/>
                        <a:cs typeface="+mn-cs"/>
                      </a:endParaRPr>
                    </a:p>
                  </a:txBody>
                  <a:tcPr/>
                </a:tc>
                <a:extLst>
                  <a:ext uri="{0D108BD9-81ED-4DB2-BD59-A6C34878D82A}">
                    <a16:rowId xmlns:a16="http://schemas.microsoft.com/office/drawing/2014/main" val="3966545421"/>
                  </a:ext>
                </a:extLst>
              </a:tr>
            </a:tbl>
          </a:graphicData>
        </a:graphic>
      </p:graphicFrame>
      <p:pic>
        <p:nvPicPr>
          <p:cNvPr id="4" name="Picture 3" descr="A black background with white text&#10;&#10;AI-generated content may be incorrect.">
            <a:extLst>
              <a:ext uri="{FF2B5EF4-FFF2-40B4-BE49-F238E27FC236}">
                <a16:creationId xmlns:a16="http://schemas.microsoft.com/office/drawing/2014/main" id="{776B0E85-36D3-8F68-820A-2EE65B9DA72B}"/>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80704" y="5963093"/>
            <a:ext cx="1525077" cy="638232"/>
          </a:xfrm>
          <a:prstGeom prst="rect">
            <a:avLst/>
          </a:prstGeom>
        </p:spPr>
      </p:pic>
      <p:sp>
        <p:nvSpPr>
          <p:cNvPr id="5" name="Arrow: Left 4">
            <a:hlinkClick r:id="rId6" action="ppaction://hlinksldjump"/>
            <a:extLst>
              <a:ext uri="{FF2B5EF4-FFF2-40B4-BE49-F238E27FC236}">
                <a16:creationId xmlns:a16="http://schemas.microsoft.com/office/drawing/2014/main" id="{18FB1EF7-BF7C-92CA-E4F9-BCFDB9BD1D54}"/>
              </a:ext>
            </a:extLst>
          </p:cNvPr>
          <p:cNvSpPr/>
          <p:nvPr/>
        </p:nvSpPr>
        <p:spPr>
          <a:xfrm>
            <a:off x="10871200" y="521533"/>
            <a:ext cx="609600" cy="548640"/>
          </a:xfrm>
          <a:prstGeom prst="leftArrow">
            <a:avLst/>
          </a:prstGeom>
          <a:noFill/>
          <a:ln>
            <a:solidFill>
              <a:srgbClr val="FE4E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296616495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7FB119E7-A0E2-C013-E7A4-0E8E2B7BD30D}"/>
            </a:ext>
          </a:extLst>
        </p:cNvPr>
        <p:cNvGrpSpPr/>
        <p:nvPr/>
      </p:nvGrpSpPr>
      <p:grpSpPr>
        <a:xfrm>
          <a:off x="0" y="0"/>
          <a:ext cx="0" cy="0"/>
          <a:chOff x="0" y="0"/>
          <a:chExt cx="0" cy="0"/>
        </a:xfrm>
      </p:grpSpPr>
      <p:pic>
        <p:nvPicPr>
          <p:cNvPr id="10" name="Picture 9">
            <a:extLst>
              <a:ext uri="{FF2B5EF4-FFF2-40B4-BE49-F238E27FC236}">
                <a16:creationId xmlns:a16="http://schemas.microsoft.com/office/drawing/2014/main" id="{837E49B2-0D88-0600-BA10-51261CEC7619}"/>
              </a:ext>
            </a:extLst>
          </p:cNvPr>
          <p:cNvPicPr>
            <a:picLocks noChangeAspect="1"/>
          </p:cNvPicPr>
          <p:nvPr/>
        </p:nvPicPr>
        <p:blipFill>
          <a:blip r:embed="rId3" cstate="email">
            <a:extLst>
              <a:ext uri="{28A0092B-C50C-407E-A947-70E740481C1C}">
                <a14:useLocalDpi xmlns:a14="http://schemas.microsoft.com/office/drawing/2010/main"/>
              </a:ext>
            </a:extLst>
          </a:blip>
          <a:srcRect t="54222" r="47591"/>
          <a:stretch>
            <a:fillRect/>
          </a:stretch>
        </p:blipFill>
        <p:spPr>
          <a:xfrm flipH="1">
            <a:off x="398798" y="1950656"/>
            <a:ext cx="5084056" cy="3139440"/>
          </a:xfrm>
          <a:prstGeom prst="rect">
            <a:avLst/>
          </a:prstGeom>
        </p:spPr>
      </p:pic>
      <p:sp>
        <p:nvSpPr>
          <p:cNvPr id="2" name="Title 1">
            <a:extLst>
              <a:ext uri="{FF2B5EF4-FFF2-40B4-BE49-F238E27FC236}">
                <a16:creationId xmlns:a16="http://schemas.microsoft.com/office/drawing/2014/main" id="{C8FE8778-8588-AD5C-F948-EC39C2126BFD}"/>
              </a:ext>
            </a:extLst>
          </p:cNvPr>
          <p:cNvSpPr>
            <a:spLocks noGrp="1"/>
          </p:cNvSpPr>
          <p:nvPr>
            <p:ph type="title"/>
          </p:nvPr>
        </p:nvSpPr>
        <p:spPr/>
        <p:txBody>
          <a:bodyPr/>
          <a:lstStyle/>
          <a:p>
            <a:r>
              <a:rPr lang="en-GB" sz="4400" dirty="0"/>
              <a:t>Trainer grid…</a:t>
            </a:r>
          </a:p>
        </p:txBody>
      </p:sp>
      <p:pic>
        <p:nvPicPr>
          <p:cNvPr id="4" name="Picture 3" descr="A black background with white text&#10;&#10;AI-generated content may be incorrect.">
            <a:extLst>
              <a:ext uri="{FF2B5EF4-FFF2-40B4-BE49-F238E27FC236}">
                <a16:creationId xmlns:a16="http://schemas.microsoft.com/office/drawing/2014/main" id="{E6E8275F-4F7E-E709-E9F3-64EBCF49E17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80704" y="5963093"/>
            <a:ext cx="1525077" cy="638232"/>
          </a:xfrm>
          <a:prstGeom prst="rect">
            <a:avLst/>
          </a:prstGeom>
        </p:spPr>
      </p:pic>
      <p:graphicFrame>
        <p:nvGraphicFramePr>
          <p:cNvPr id="3" name="Table 2">
            <a:extLst>
              <a:ext uri="{FF2B5EF4-FFF2-40B4-BE49-F238E27FC236}">
                <a16:creationId xmlns:a16="http://schemas.microsoft.com/office/drawing/2014/main" id="{AFB6BCF4-D255-040D-B21A-241BF8761D43}"/>
              </a:ext>
            </a:extLst>
          </p:cNvPr>
          <p:cNvGraphicFramePr>
            <a:graphicFrameLocks noGrp="1"/>
          </p:cNvGraphicFramePr>
          <p:nvPr>
            <p:extLst>
              <p:ext uri="{D42A27DB-BD31-4B8C-83A1-F6EECF244321}">
                <p14:modId xmlns:p14="http://schemas.microsoft.com/office/powerpoint/2010/main" val="2963815364"/>
              </p:ext>
            </p:extLst>
          </p:nvPr>
        </p:nvGraphicFramePr>
        <p:xfrm>
          <a:off x="240826" y="1077658"/>
          <a:ext cx="5400000" cy="5486400"/>
        </p:xfrm>
        <a:graphic>
          <a:graphicData uri="http://schemas.openxmlformats.org/drawingml/2006/table">
            <a:tbl>
              <a:tblPr firstRow="1" bandRow="1">
                <a:tableStyleId>{5940675A-B579-460E-94D1-54222C63F5DA}</a:tableStyleId>
              </a:tblPr>
              <a:tblGrid>
                <a:gridCol w="360000">
                  <a:extLst>
                    <a:ext uri="{9D8B030D-6E8A-4147-A177-3AD203B41FA5}">
                      <a16:colId xmlns:a16="http://schemas.microsoft.com/office/drawing/2014/main" val="553292174"/>
                    </a:ext>
                  </a:extLst>
                </a:gridCol>
                <a:gridCol w="360000">
                  <a:extLst>
                    <a:ext uri="{9D8B030D-6E8A-4147-A177-3AD203B41FA5}">
                      <a16:colId xmlns:a16="http://schemas.microsoft.com/office/drawing/2014/main" val="3416620698"/>
                    </a:ext>
                  </a:extLst>
                </a:gridCol>
                <a:gridCol w="360000">
                  <a:extLst>
                    <a:ext uri="{9D8B030D-6E8A-4147-A177-3AD203B41FA5}">
                      <a16:colId xmlns:a16="http://schemas.microsoft.com/office/drawing/2014/main" val="3200074386"/>
                    </a:ext>
                  </a:extLst>
                </a:gridCol>
                <a:gridCol w="360000">
                  <a:extLst>
                    <a:ext uri="{9D8B030D-6E8A-4147-A177-3AD203B41FA5}">
                      <a16:colId xmlns:a16="http://schemas.microsoft.com/office/drawing/2014/main" val="157502899"/>
                    </a:ext>
                  </a:extLst>
                </a:gridCol>
                <a:gridCol w="360000">
                  <a:extLst>
                    <a:ext uri="{9D8B030D-6E8A-4147-A177-3AD203B41FA5}">
                      <a16:colId xmlns:a16="http://schemas.microsoft.com/office/drawing/2014/main" val="3660977770"/>
                    </a:ext>
                  </a:extLst>
                </a:gridCol>
                <a:gridCol w="360000">
                  <a:extLst>
                    <a:ext uri="{9D8B030D-6E8A-4147-A177-3AD203B41FA5}">
                      <a16:colId xmlns:a16="http://schemas.microsoft.com/office/drawing/2014/main" val="2343815000"/>
                    </a:ext>
                  </a:extLst>
                </a:gridCol>
                <a:gridCol w="360000">
                  <a:extLst>
                    <a:ext uri="{9D8B030D-6E8A-4147-A177-3AD203B41FA5}">
                      <a16:colId xmlns:a16="http://schemas.microsoft.com/office/drawing/2014/main" val="827309211"/>
                    </a:ext>
                  </a:extLst>
                </a:gridCol>
                <a:gridCol w="360000">
                  <a:extLst>
                    <a:ext uri="{9D8B030D-6E8A-4147-A177-3AD203B41FA5}">
                      <a16:colId xmlns:a16="http://schemas.microsoft.com/office/drawing/2014/main" val="4149087668"/>
                    </a:ext>
                  </a:extLst>
                </a:gridCol>
                <a:gridCol w="360000">
                  <a:extLst>
                    <a:ext uri="{9D8B030D-6E8A-4147-A177-3AD203B41FA5}">
                      <a16:colId xmlns:a16="http://schemas.microsoft.com/office/drawing/2014/main" val="3090078553"/>
                    </a:ext>
                  </a:extLst>
                </a:gridCol>
                <a:gridCol w="360000">
                  <a:extLst>
                    <a:ext uri="{9D8B030D-6E8A-4147-A177-3AD203B41FA5}">
                      <a16:colId xmlns:a16="http://schemas.microsoft.com/office/drawing/2014/main" val="2296901343"/>
                    </a:ext>
                  </a:extLst>
                </a:gridCol>
                <a:gridCol w="360000">
                  <a:extLst>
                    <a:ext uri="{9D8B030D-6E8A-4147-A177-3AD203B41FA5}">
                      <a16:colId xmlns:a16="http://schemas.microsoft.com/office/drawing/2014/main" val="381135881"/>
                    </a:ext>
                  </a:extLst>
                </a:gridCol>
                <a:gridCol w="360000">
                  <a:extLst>
                    <a:ext uri="{9D8B030D-6E8A-4147-A177-3AD203B41FA5}">
                      <a16:colId xmlns:a16="http://schemas.microsoft.com/office/drawing/2014/main" val="1911984571"/>
                    </a:ext>
                  </a:extLst>
                </a:gridCol>
                <a:gridCol w="360000">
                  <a:extLst>
                    <a:ext uri="{9D8B030D-6E8A-4147-A177-3AD203B41FA5}">
                      <a16:colId xmlns:a16="http://schemas.microsoft.com/office/drawing/2014/main" val="1728887773"/>
                    </a:ext>
                  </a:extLst>
                </a:gridCol>
                <a:gridCol w="360000">
                  <a:extLst>
                    <a:ext uri="{9D8B030D-6E8A-4147-A177-3AD203B41FA5}">
                      <a16:colId xmlns:a16="http://schemas.microsoft.com/office/drawing/2014/main" val="546973387"/>
                    </a:ext>
                  </a:extLst>
                </a:gridCol>
                <a:gridCol w="360000">
                  <a:extLst>
                    <a:ext uri="{9D8B030D-6E8A-4147-A177-3AD203B41FA5}">
                      <a16:colId xmlns:a16="http://schemas.microsoft.com/office/drawing/2014/main" val="1292513834"/>
                    </a:ext>
                  </a:extLst>
                </a:gridCol>
              </a:tblGrid>
              <a:tr h="360000">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74471479"/>
                  </a:ext>
                </a:extLst>
              </a:tr>
              <a:tr h="360000">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dirty="0"/>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78233770"/>
                  </a:ext>
                </a:extLst>
              </a:tr>
              <a:tr h="360000">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dirty="0"/>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520129119"/>
                  </a:ext>
                </a:extLst>
              </a:tr>
              <a:tr h="360000">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dirty="0"/>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094206036"/>
                  </a:ext>
                </a:extLst>
              </a:tr>
              <a:tr h="360000">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dirty="0"/>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734411518"/>
                  </a:ext>
                </a:extLst>
              </a:tr>
              <a:tr h="360000">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95278830"/>
                  </a:ext>
                </a:extLst>
              </a:tr>
              <a:tr h="360000">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675816485"/>
                  </a:ext>
                </a:extLst>
              </a:tr>
              <a:tr h="360000">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899500900"/>
                  </a:ext>
                </a:extLst>
              </a:tr>
              <a:tr h="360000">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061182161"/>
                  </a:ext>
                </a:extLst>
              </a:tr>
              <a:tr h="360000">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25210297"/>
                  </a:ext>
                </a:extLst>
              </a:tr>
              <a:tr h="360000">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08958324"/>
                  </a:ext>
                </a:extLst>
              </a:tr>
              <a:tr h="360000">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79389978"/>
                  </a:ext>
                </a:extLst>
              </a:tr>
              <a:tr h="360000">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248092524"/>
                  </a:ext>
                </a:extLst>
              </a:tr>
              <a:tr h="360000">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649162138"/>
                  </a:ext>
                </a:extLst>
              </a:tr>
              <a:tr h="360000">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dirty="0"/>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799163674"/>
                  </a:ext>
                </a:extLst>
              </a:tr>
            </a:tbl>
          </a:graphicData>
        </a:graphic>
      </p:graphicFrame>
      <p:pic>
        <p:nvPicPr>
          <p:cNvPr id="8" name="Picture 7">
            <a:extLst>
              <a:ext uri="{FF2B5EF4-FFF2-40B4-BE49-F238E27FC236}">
                <a16:creationId xmlns:a16="http://schemas.microsoft.com/office/drawing/2014/main" id="{17B63938-A28E-16C3-8025-6F1E73E726F7}"/>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315201" y="1077658"/>
            <a:ext cx="3261024" cy="3312759"/>
          </a:xfrm>
          <a:prstGeom prst="rect">
            <a:avLst/>
          </a:prstGeom>
        </p:spPr>
      </p:pic>
      <p:sp>
        <p:nvSpPr>
          <p:cNvPr id="12" name="TextBox 11">
            <a:extLst>
              <a:ext uri="{FF2B5EF4-FFF2-40B4-BE49-F238E27FC236}">
                <a16:creationId xmlns:a16="http://schemas.microsoft.com/office/drawing/2014/main" id="{E9D97C8C-F810-9817-CDFD-01183A0E80D9}"/>
              </a:ext>
            </a:extLst>
          </p:cNvPr>
          <p:cNvSpPr txBox="1"/>
          <p:nvPr/>
        </p:nvSpPr>
        <p:spPr>
          <a:xfrm>
            <a:off x="7315201" y="4674597"/>
            <a:ext cx="3261024" cy="830997"/>
          </a:xfrm>
          <a:prstGeom prst="rect">
            <a:avLst/>
          </a:prstGeom>
          <a:solidFill>
            <a:srgbClr val="F60493"/>
          </a:solidFill>
        </p:spPr>
        <p:txBody>
          <a:bodyPr wrap="square">
            <a:spAutoFit/>
          </a:bodyPr>
          <a:lstStyle/>
          <a:p>
            <a:pPr algn="l"/>
            <a:r>
              <a:rPr lang="en-GB" sz="1200" b="0" dirty="0">
                <a:solidFill>
                  <a:schemeClr val="bg1"/>
                </a:solidFill>
                <a:latin typeface="+mj-lt"/>
              </a:rPr>
              <a:t>Use the following image and grid to resize the trainer, using the smaller grid, or producing an even bigger grid. Copy what you see in every square to produce a resized version. </a:t>
            </a:r>
          </a:p>
        </p:txBody>
      </p:sp>
    </p:spTree>
    <p:extLst>
      <p:ext uri="{BB962C8B-B14F-4D97-AF65-F5344CB8AC3E}">
        <p14:creationId xmlns:p14="http://schemas.microsoft.com/office/powerpoint/2010/main" val="829220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descr="A picture containing black, darkness&#10;&#10;Description automatically generated">
            <a:extLst>
              <a:ext uri="{FF2B5EF4-FFF2-40B4-BE49-F238E27FC236}">
                <a16:creationId xmlns:a16="http://schemas.microsoft.com/office/drawing/2014/main" id="{200BE0EF-F682-A913-DFBA-D564029FD179}"/>
              </a:ext>
            </a:extLst>
          </p:cNvPr>
          <p:cNvPicPr>
            <a:picLocks noGrp="1" noRot="1" noChangeAspect="1" noMove="1" noResize="1" noEditPoints="1" noAdjustHandles="1" noChangeArrowheads="1" noChangeShapeType="1" noCrop="1"/>
          </p:cNvPicPr>
          <p:nvPr>
            <p:ph type="pic" sz="quarter" idx="4294967295"/>
          </p:nvPr>
        </p:nvPicPr>
        <p:blipFill>
          <a:blip r:embed="rId3" cstate="email">
            <a:extLst>
              <a:ext uri="{28A0092B-C50C-407E-A947-70E740481C1C}">
                <a14:useLocalDpi xmlns:a14="http://schemas.microsoft.com/office/drawing/2010/main"/>
              </a:ext>
            </a:extLst>
          </a:blip>
          <a:srcRect l="3711" r="3711"/>
          <a:stretch>
            <a:fillRect/>
          </a:stretch>
        </p:blipFill>
        <p:spPr>
          <a:xfrm>
            <a:off x="0" y="5824538"/>
            <a:ext cx="1722438" cy="784225"/>
          </a:xfrm>
        </p:spPr>
      </p:pic>
      <p:pic>
        <p:nvPicPr>
          <p:cNvPr id="2" name="Online Media 1" title="Community Clothing: Introduction">
            <a:hlinkClick r:id="" action="ppaction://media"/>
            <a:extLst>
              <a:ext uri="{FF2B5EF4-FFF2-40B4-BE49-F238E27FC236}">
                <a16:creationId xmlns:a16="http://schemas.microsoft.com/office/drawing/2014/main" id="{7670FF94-40DB-18B0-5962-FFB087F1C817}"/>
              </a:ext>
            </a:extLst>
          </p:cNvPr>
          <p:cNvPicPr>
            <a:picLocks noRot="1" noChangeAspect="1"/>
          </p:cNvPicPr>
          <p:nvPr>
            <a:videoFile r:link="rId1"/>
          </p:nvPr>
        </p:nvPicPr>
        <p:blipFill>
          <a:blip r:embed="rId4"/>
          <a:stretch>
            <a:fillRect/>
          </a:stretch>
        </p:blipFill>
        <p:spPr>
          <a:xfrm>
            <a:off x="218447" y="110779"/>
            <a:ext cx="11755105" cy="6636442"/>
          </a:xfrm>
          <a:prstGeom prst="rect">
            <a:avLst/>
          </a:prstGeom>
        </p:spPr>
      </p:pic>
    </p:spTree>
    <p:extLst>
      <p:ext uri="{BB962C8B-B14F-4D97-AF65-F5344CB8AC3E}">
        <p14:creationId xmlns:p14="http://schemas.microsoft.com/office/powerpoint/2010/main" val="17559905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dirty="0"/>
              <a:t>Test tasks</a:t>
            </a:r>
          </a:p>
        </p:txBody>
      </p:sp>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3887354599"/>
              </p:ext>
            </p:extLst>
          </p:nvPr>
        </p:nvGraphicFramePr>
        <p:xfrm>
          <a:off x="576001" y="1594132"/>
          <a:ext cx="11039999" cy="4139342"/>
        </p:xfrm>
        <a:graphic>
          <a:graphicData uri="http://schemas.openxmlformats.org/drawingml/2006/table">
            <a:tbl>
              <a:tblPr firstRow="1" bandRow="1">
                <a:tableStyleId>{5940675A-B579-460E-94D1-54222C63F5DA}</a:tableStyleId>
              </a:tblPr>
              <a:tblGrid>
                <a:gridCol w="5540319">
                  <a:extLst>
                    <a:ext uri="{9D8B030D-6E8A-4147-A177-3AD203B41FA5}">
                      <a16:colId xmlns:a16="http://schemas.microsoft.com/office/drawing/2014/main" val="336422520"/>
                    </a:ext>
                  </a:extLst>
                </a:gridCol>
                <a:gridCol w="5499680">
                  <a:extLst>
                    <a:ext uri="{9D8B030D-6E8A-4147-A177-3AD203B41FA5}">
                      <a16:colId xmlns:a16="http://schemas.microsoft.com/office/drawing/2014/main" val="1485661640"/>
                    </a:ext>
                  </a:extLst>
                </a:gridCol>
              </a:tblGrid>
              <a:tr h="390302">
                <a:tc>
                  <a:txBody>
                    <a:bodyPr/>
                    <a:lstStyle/>
                    <a:p>
                      <a:pPr algn="ctr"/>
                      <a:r>
                        <a:rPr lang="en-GB" b="1" dirty="0">
                          <a:solidFill>
                            <a:schemeClr val="bg1"/>
                          </a:solidFill>
                        </a:rPr>
                        <a:t>‘Measure and check’</a:t>
                      </a:r>
                    </a:p>
                  </a:txBody>
                  <a:tcPr>
                    <a:solidFill>
                      <a:srgbClr val="429EA6"/>
                    </a:solidFill>
                  </a:tcPr>
                </a:tc>
                <a:tc>
                  <a:txBody>
                    <a:bodyPr/>
                    <a:lstStyle/>
                    <a:p>
                      <a:pPr algn="ctr"/>
                      <a:r>
                        <a:rPr lang="en-GB" b="1" dirty="0">
                          <a:solidFill>
                            <a:schemeClr val="bg1"/>
                          </a:solidFill>
                        </a:rPr>
                        <a:t>‘Fitting’</a:t>
                      </a:r>
                    </a:p>
                  </a:txBody>
                  <a:tcPr>
                    <a:solidFill>
                      <a:srgbClr val="429EA6"/>
                    </a:solidFill>
                  </a:tcPr>
                </a:tc>
                <a:extLst>
                  <a:ext uri="{0D108BD9-81ED-4DB2-BD59-A6C34878D82A}">
                    <a16:rowId xmlns:a16="http://schemas.microsoft.com/office/drawing/2014/main" val="3391378453"/>
                  </a:ext>
                </a:extLst>
              </a:tr>
              <a:tr h="2535869">
                <a:tc>
                  <a:txBody>
                    <a:bodyPr/>
                    <a:lstStyle/>
                    <a:p>
                      <a:r>
                        <a:rPr lang="en-GB" sz="1200" strike="noStrike" kern="1200" dirty="0">
                          <a:solidFill>
                            <a:schemeClr val="tx1"/>
                          </a:solidFill>
                          <a:effectLst/>
                          <a:latin typeface="+mn-lt"/>
                          <a:ea typeface="+mn-ea"/>
                          <a:cs typeface="+mn-cs"/>
                        </a:rPr>
                        <a:t>Getting students to </a:t>
                      </a:r>
                      <a:r>
                        <a:rPr lang="en-GB" sz="1200" b="1" strike="noStrike" kern="1200" dirty="0">
                          <a:solidFill>
                            <a:schemeClr val="tx1"/>
                          </a:solidFill>
                          <a:effectLst/>
                          <a:latin typeface="+mn-lt"/>
                          <a:ea typeface="+mn-ea"/>
                          <a:cs typeface="+mn-cs"/>
                        </a:rPr>
                        <a:t>check elements </a:t>
                      </a:r>
                      <a:r>
                        <a:rPr lang="en-GB" sz="1200" strike="noStrike" kern="1200" dirty="0">
                          <a:solidFill>
                            <a:schemeClr val="tx1"/>
                          </a:solidFill>
                          <a:effectLst/>
                          <a:latin typeface="+mn-lt"/>
                          <a:ea typeface="+mn-ea"/>
                          <a:cs typeface="+mn-cs"/>
                        </a:rPr>
                        <a:t>as they are making, is key. Have they cut it to the correct size, how can they </a:t>
                      </a:r>
                      <a:r>
                        <a:rPr lang="en-GB" sz="1200" b="1" strike="noStrike" kern="1200" dirty="0">
                          <a:solidFill>
                            <a:schemeClr val="tx1"/>
                          </a:solidFill>
                          <a:effectLst/>
                          <a:latin typeface="+mn-lt"/>
                          <a:ea typeface="+mn-ea"/>
                          <a:cs typeface="+mn-cs"/>
                        </a:rPr>
                        <a:t>align elements</a:t>
                      </a:r>
                      <a:r>
                        <a:rPr lang="en-GB" sz="1200" strike="noStrike" kern="1200" dirty="0">
                          <a:solidFill>
                            <a:schemeClr val="tx1"/>
                          </a:solidFill>
                          <a:effectLst/>
                          <a:latin typeface="+mn-lt"/>
                          <a:ea typeface="+mn-ea"/>
                          <a:cs typeface="+mn-cs"/>
                        </a:rPr>
                        <a:t>, what would need changing if they were to make multiples? </a:t>
                      </a:r>
                    </a:p>
                    <a:p>
                      <a:r>
                        <a:rPr lang="en-GB" sz="1200" strike="noStrike" kern="1200" dirty="0">
                          <a:solidFill>
                            <a:schemeClr val="tx1"/>
                          </a:solidFill>
                          <a:effectLst/>
                          <a:latin typeface="+mn-lt"/>
                          <a:ea typeface="+mn-ea"/>
                          <a:cs typeface="+mn-cs"/>
                        </a:rPr>
                        <a:t>Using the cardboard shoebox as an example (again). You may decide to get students into small groups to </a:t>
                      </a:r>
                      <a:r>
                        <a:rPr lang="en-GB" sz="1200" b="1" strike="noStrike" kern="1200" dirty="0">
                          <a:solidFill>
                            <a:schemeClr val="tx1"/>
                          </a:solidFill>
                          <a:effectLst/>
                          <a:latin typeface="+mn-lt"/>
                          <a:ea typeface="+mn-ea"/>
                          <a:cs typeface="+mn-cs"/>
                        </a:rPr>
                        <a:t>create a batch of a chosen design</a:t>
                      </a:r>
                      <a:r>
                        <a:rPr lang="en-GB" sz="1200" strike="noStrike" kern="1200" dirty="0">
                          <a:solidFill>
                            <a:schemeClr val="tx1"/>
                          </a:solidFill>
                          <a:effectLst/>
                          <a:latin typeface="+mn-lt"/>
                          <a:ea typeface="+mn-ea"/>
                          <a:cs typeface="+mn-cs"/>
                        </a:rPr>
                        <a:t>. These must then be created as efficiently as possible, reducing time and labour. For example, if they were to attach a sticker in the same position each time, how could they do this?</a:t>
                      </a:r>
                    </a:p>
                    <a:p>
                      <a:endParaRPr lang="en-GB" sz="1200" strike="noStrike" kern="1200" dirty="0">
                        <a:solidFill>
                          <a:schemeClr val="tx1"/>
                        </a:solidFill>
                        <a:effectLst/>
                        <a:latin typeface="+mn-lt"/>
                        <a:ea typeface="+mn-ea"/>
                        <a:cs typeface="+mn-cs"/>
                      </a:endParaRPr>
                    </a:p>
                    <a:p>
                      <a:endParaRPr lang="en-GB" sz="1200" strike="noStrike" kern="1200" dirty="0">
                        <a:solidFill>
                          <a:schemeClr val="tx1"/>
                        </a:solidFill>
                        <a:effectLst/>
                        <a:latin typeface="+mn-lt"/>
                        <a:ea typeface="+mn-ea"/>
                        <a:cs typeface="+mn-cs"/>
                      </a:endParaRPr>
                    </a:p>
                    <a:p>
                      <a:endParaRPr lang="en-GB" sz="1200" strike="noStrike" kern="1200" dirty="0">
                        <a:solidFill>
                          <a:schemeClr val="tx1"/>
                        </a:solidFill>
                        <a:effectLst/>
                        <a:latin typeface="+mn-lt"/>
                        <a:ea typeface="+mn-ea"/>
                        <a:cs typeface="+mn-cs"/>
                      </a:endParaRPr>
                    </a:p>
                    <a:p>
                      <a:endParaRPr lang="en-GB" sz="1200" strike="noStrike" kern="1200" dirty="0">
                        <a:solidFill>
                          <a:schemeClr val="tx1"/>
                        </a:solidFill>
                        <a:effectLst/>
                        <a:latin typeface="+mn-lt"/>
                        <a:ea typeface="+mn-ea"/>
                        <a:cs typeface="+mn-cs"/>
                      </a:endParaRPr>
                    </a:p>
                    <a:p>
                      <a:endParaRPr lang="en-GB" sz="1200" strike="noStrike" kern="1200" dirty="0">
                        <a:solidFill>
                          <a:schemeClr val="tx1"/>
                        </a:solidFill>
                        <a:effectLst/>
                        <a:latin typeface="+mn-lt"/>
                        <a:ea typeface="+mn-ea"/>
                        <a:cs typeface="+mn-cs"/>
                      </a:endParaRPr>
                    </a:p>
                    <a:p>
                      <a:endParaRPr lang="en-GB" sz="1200" strike="noStrike" kern="1200" dirty="0">
                        <a:solidFill>
                          <a:schemeClr val="tx1"/>
                        </a:solidFill>
                        <a:effectLst/>
                        <a:latin typeface="+mn-lt"/>
                        <a:ea typeface="+mn-ea"/>
                        <a:cs typeface="+mn-cs"/>
                      </a:endParaRPr>
                    </a:p>
                    <a:p>
                      <a:endParaRPr lang="en-GB" sz="1200" strike="noStrike" kern="1200" dirty="0">
                        <a:solidFill>
                          <a:schemeClr val="tx1"/>
                        </a:solidFill>
                        <a:effectLst/>
                        <a:latin typeface="+mn-lt"/>
                        <a:ea typeface="+mn-ea"/>
                        <a:cs typeface="+mn-cs"/>
                      </a:endParaRPr>
                    </a:p>
                    <a:p>
                      <a:endParaRPr lang="en-GB" sz="1200" strike="noStrike" kern="1200" dirty="0">
                        <a:solidFill>
                          <a:schemeClr val="tx1"/>
                        </a:solidFill>
                        <a:effectLst/>
                        <a:latin typeface="+mn-lt"/>
                        <a:ea typeface="+mn-ea"/>
                        <a:cs typeface="+mn-cs"/>
                      </a:endParaRPr>
                    </a:p>
                    <a:p>
                      <a:endParaRPr lang="en-GB" sz="1200" strike="noStrike" kern="1200" dirty="0">
                        <a:solidFill>
                          <a:schemeClr val="tx1"/>
                        </a:solidFill>
                        <a:effectLst/>
                        <a:latin typeface="+mn-lt"/>
                        <a:ea typeface="+mn-ea"/>
                        <a:cs typeface="+mn-cs"/>
                      </a:endParaRPr>
                    </a:p>
                    <a:p>
                      <a:endParaRPr lang="en-GB" sz="1200" strike="noStrike" kern="1200" dirty="0">
                        <a:solidFill>
                          <a:schemeClr val="tx1"/>
                        </a:solidFill>
                        <a:effectLst/>
                        <a:latin typeface="+mn-lt"/>
                        <a:ea typeface="+mn-ea"/>
                        <a:cs typeface="+mn-cs"/>
                      </a:endParaRPr>
                    </a:p>
                    <a:p>
                      <a:endParaRPr lang="en-GB" sz="1200" strike="noStrike" kern="1200" dirty="0">
                        <a:solidFill>
                          <a:schemeClr val="tx1"/>
                        </a:solidFill>
                        <a:effectLst/>
                        <a:latin typeface="+mn-lt"/>
                        <a:ea typeface="+mn-ea"/>
                        <a:cs typeface="+mn-cs"/>
                      </a:endParaRPr>
                    </a:p>
                    <a:p>
                      <a:endParaRPr lang="en-GB" sz="1200" strike="noStrike" kern="1200" dirty="0">
                        <a:solidFill>
                          <a:schemeClr val="tx1"/>
                        </a:solidFill>
                        <a:effectLst/>
                        <a:latin typeface="+mn-lt"/>
                        <a:ea typeface="+mn-ea"/>
                        <a:cs typeface="+mn-cs"/>
                      </a:endParaRPr>
                    </a:p>
                  </a:txBody>
                  <a:tcPr/>
                </a:tc>
                <a:tc>
                  <a:txBody>
                    <a:bodyPr/>
                    <a:lstStyle/>
                    <a:p>
                      <a:r>
                        <a:rPr lang="en-GB" sz="1200" kern="1200" dirty="0">
                          <a:solidFill>
                            <a:schemeClr val="tx1"/>
                          </a:solidFill>
                          <a:effectLst/>
                          <a:latin typeface="+mn-lt"/>
                          <a:ea typeface="+mn-ea"/>
                          <a:cs typeface="+mn-cs"/>
                        </a:rPr>
                        <a:t>An in-school example of this may prove tricky as they may not make a fully-fitting trainer. This may be a good opportunity to see how retailers and manufacturers are tackling this in the fashion industry in particular. Online retailing has grown in recent years, to the point that many high street stores are closing. Some companies (such as Community Clothing) </a:t>
                      </a:r>
                      <a:r>
                        <a:rPr lang="en-GB" sz="1200" b="1" kern="1200" dirty="0">
                          <a:solidFill>
                            <a:schemeClr val="tx1"/>
                          </a:solidFill>
                          <a:effectLst/>
                          <a:latin typeface="+mn-lt"/>
                          <a:ea typeface="+mn-ea"/>
                          <a:cs typeface="+mn-cs"/>
                        </a:rPr>
                        <a:t>don’t</a:t>
                      </a:r>
                      <a:r>
                        <a:rPr lang="en-GB" sz="1200" kern="1200" dirty="0">
                          <a:solidFill>
                            <a:schemeClr val="tx1"/>
                          </a:solidFill>
                          <a:effectLst/>
                          <a:latin typeface="+mn-lt"/>
                          <a:ea typeface="+mn-ea"/>
                          <a:cs typeface="+mn-cs"/>
                        </a:rPr>
                        <a:t> have any physical stores where customers can </a:t>
                      </a:r>
                      <a:r>
                        <a:rPr lang="en-GB" sz="1200" b="1" kern="1200" dirty="0">
                          <a:solidFill>
                            <a:schemeClr val="tx1"/>
                          </a:solidFill>
                          <a:effectLst/>
                          <a:latin typeface="+mn-lt"/>
                          <a:ea typeface="+mn-ea"/>
                          <a:cs typeface="+mn-cs"/>
                        </a:rPr>
                        <a:t>try on clothes</a:t>
                      </a:r>
                      <a:r>
                        <a:rPr lang="en-GB" sz="1200" kern="1200" dirty="0">
                          <a:solidFill>
                            <a:schemeClr val="tx1"/>
                          </a:solidFill>
                          <a:effectLst/>
                          <a:latin typeface="+mn-lt"/>
                          <a:ea typeface="+mn-ea"/>
                          <a:cs typeface="+mn-cs"/>
                        </a:rPr>
                        <a:t>. What are some of the advantages and disadvantages of this? Get students to consider pros and cons to different people i.e. retailers, manufacturers, users, delivery companies.</a:t>
                      </a:r>
                    </a:p>
                    <a:p>
                      <a:r>
                        <a:rPr lang="en-GB" sz="1200" kern="1200" dirty="0">
                          <a:solidFill>
                            <a:schemeClr val="tx1"/>
                          </a:solidFill>
                          <a:effectLst/>
                          <a:latin typeface="+mn-lt"/>
                          <a:ea typeface="+mn-ea"/>
                          <a:cs typeface="+mn-cs"/>
                        </a:rPr>
                        <a:t>The use of </a:t>
                      </a:r>
                      <a:r>
                        <a:rPr lang="en-GB" sz="1200" b="1" kern="1200" dirty="0">
                          <a:solidFill>
                            <a:schemeClr val="tx1"/>
                          </a:solidFill>
                          <a:effectLst/>
                          <a:latin typeface="+mn-lt"/>
                          <a:ea typeface="+mn-ea"/>
                          <a:cs typeface="+mn-cs"/>
                        </a:rPr>
                        <a:t>AR</a:t>
                      </a:r>
                      <a:r>
                        <a:rPr lang="en-GB" sz="1200" kern="1200" dirty="0">
                          <a:solidFill>
                            <a:schemeClr val="tx1"/>
                          </a:solidFill>
                          <a:effectLst/>
                          <a:latin typeface="+mn-lt"/>
                          <a:ea typeface="+mn-ea"/>
                          <a:cs typeface="+mn-cs"/>
                        </a:rPr>
                        <a:t> is one way. Sites such as </a:t>
                      </a:r>
                      <a:r>
                        <a:rPr lang="en-GB" sz="1200" kern="1200" dirty="0">
                          <a:solidFill>
                            <a:schemeClr val="tx1"/>
                          </a:solidFill>
                          <a:effectLst/>
                          <a:latin typeface="+mn-lt"/>
                          <a:ea typeface="+mn-ea"/>
                          <a:cs typeface="+mn-cs"/>
                          <a:hlinkClick r:id="rId5"/>
                        </a:rPr>
                        <a:t>Fittingbox</a:t>
                      </a:r>
                      <a:r>
                        <a:rPr lang="en-GB" sz="1200" kern="1200" dirty="0">
                          <a:solidFill>
                            <a:schemeClr val="tx1"/>
                          </a:solidFill>
                          <a:effectLst/>
                          <a:latin typeface="+mn-lt"/>
                          <a:ea typeface="+mn-ea"/>
                          <a:cs typeface="+mn-cs"/>
                        </a:rPr>
                        <a:t> and </a:t>
                      </a:r>
                      <a:r>
                        <a:rPr lang="en-GB" sz="1200" kern="1200" dirty="0">
                          <a:solidFill>
                            <a:schemeClr val="tx1"/>
                          </a:solidFill>
                          <a:effectLst/>
                          <a:latin typeface="+mn-lt"/>
                          <a:ea typeface="+mn-ea"/>
                          <a:cs typeface="+mn-cs"/>
                          <a:hlinkClick r:id="rId6"/>
                        </a:rPr>
                        <a:t>DeepAR</a:t>
                      </a:r>
                      <a:r>
                        <a:rPr lang="en-GB" sz="1200" kern="1200" dirty="0">
                          <a:solidFill>
                            <a:schemeClr val="tx1"/>
                          </a:solidFill>
                          <a:effectLst/>
                          <a:latin typeface="+mn-lt"/>
                          <a:ea typeface="+mn-ea"/>
                          <a:cs typeface="+mn-cs"/>
                        </a:rPr>
                        <a:t> are two examples of how people can virtually try on footwear. As shown earlier, the use of</a:t>
                      </a:r>
                      <a:r>
                        <a:rPr lang="en-GB" sz="1200" b="1" kern="1200" dirty="0">
                          <a:solidFill>
                            <a:schemeClr val="tx1"/>
                          </a:solidFill>
                          <a:effectLst/>
                          <a:latin typeface="+mn-lt"/>
                          <a:ea typeface="+mn-ea"/>
                          <a:cs typeface="+mn-cs"/>
                        </a:rPr>
                        <a:t> AI </a:t>
                      </a:r>
                      <a:r>
                        <a:rPr lang="en-GB" sz="1200" kern="1200" dirty="0">
                          <a:solidFill>
                            <a:schemeClr val="tx1"/>
                          </a:solidFill>
                          <a:effectLst/>
                          <a:latin typeface="+mn-lt"/>
                          <a:ea typeface="+mn-ea"/>
                          <a:cs typeface="+mn-cs"/>
                        </a:rPr>
                        <a:t>can also allow for this. Again, what are the advantages and disadvantages here?</a:t>
                      </a:r>
                      <a:endParaRPr lang="en-GB" sz="1200" b="1" kern="1200" dirty="0">
                        <a:solidFill>
                          <a:schemeClr val="tx1"/>
                        </a:solidFill>
                        <a:effectLst/>
                        <a:latin typeface="+mn-lt"/>
                        <a:ea typeface="+mn-ea"/>
                        <a:cs typeface="+mn-cs"/>
                      </a:endParaRPr>
                    </a:p>
                  </a:txBody>
                  <a:tcPr/>
                </a:tc>
                <a:extLst>
                  <a:ext uri="{0D108BD9-81ED-4DB2-BD59-A6C34878D82A}">
                    <a16:rowId xmlns:a16="http://schemas.microsoft.com/office/drawing/2014/main" val="3966545421"/>
                  </a:ext>
                </a:extLst>
              </a:tr>
            </a:tbl>
          </a:graphicData>
        </a:graphic>
      </p:graphicFrame>
      <p:pic>
        <p:nvPicPr>
          <p:cNvPr id="4" name="Picture 3" descr="A black background with white text&#10;&#10;AI-generated content may be incorrect.">
            <a:extLst>
              <a:ext uri="{FF2B5EF4-FFF2-40B4-BE49-F238E27FC236}">
                <a16:creationId xmlns:a16="http://schemas.microsoft.com/office/drawing/2014/main" id="{47F4B2EF-5434-DA67-2367-3E61111A19B8}"/>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380704" y="5963093"/>
            <a:ext cx="1525077" cy="638232"/>
          </a:xfrm>
          <a:prstGeom prst="rect">
            <a:avLst/>
          </a:prstGeom>
        </p:spPr>
      </p:pic>
      <p:sp>
        <p:nvSpPr>
          <p:cNvPr id="5" name="Arrow: Left 4">
            <a:hlinkClick r:id="rId8" action="ppaction://hlinksldjump"/>
            <a:extLst>
              <a:ext uri="{FF2B5EF4-FFF2-40B4-BE49-F238E27FC236}">
                <a16:creationId xmlns:a16="http://schemas.microsoft.com/office/drawing/2014/main" id="{7525DDCE-9CD1-1580-61A2-3B7CC08AC91B}"/>
              </a:ext>
            </a:extLst>
          </p:cNvPr>
          <p:cNvSpPr/>
          <p:nvPr/>
        </p:nvSpPr>
        <p:spPr>
          <a:xfrm>
            <a:off x="10871200" y="521533"/>
            <a:ext cx="609600" cy="548640"/>
          </a:xfrm>
          <a:prstGeom prst="leftArrow">
            <a:avLst/>
          </a:prstGeom>
          <a:noFill/>
          <a:ln>
            <a:solidFill>
              <a:srgbClr val="429EA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7" name="DASH_1080">
            <a:hlinkClick r:id="" action="ppaction://media"/>
            <a:extLst>
              <a:ext uri="{FF2B5EF4-FFF2-40B4-BE49-F238E27FC236}">
                <a16:creationId xmlns:a16="http://schemas.microsoft.com/office/drawing/2014/main" id="{CDA0138B-FFCD-1DCE-D4A8-059FD2F8070C}"/>
              </a:ext>
            </a:extLst>
          </p:cNvPr>
          <p:cNvPicPr>
            <a:picLocks noChangeAspect="1"/>
          </p:cNvPicPr>
          <p:nvPr>
            <a:videoFile r:link="rId2"/>
            <p:extLst>
              <p:ext uri="{DAA4B4D4-6D71-4841-9C94-3DE7FCFB9230}">
                <p14:media xmlns:p14="http://schemas.microsoft.com/office/powerpoint/2010/main" r:embed="rId1"/>
              </p:ext>
            </p:extLst>
          </p:nvPr>
        </p:nvPicPr>
        <p:blipFill>
          <a:blip r:embed="rId9"/>
          <a:stretch>
            <a:fillRect/>
          </a:stretch>
        </p:blipFill>
        <p:spPr>
          <a:xfrm>
            <a:off x="802640" y="3522586"/>
            <a:ext cx="1644202" cy="2055253"/>
          </a:xfrm>
          <a:prstGeom prst="rect">
            <a:avLst/>
          </a:prstGeom>
        </p:spPr>
      </p:pic>
      <p:sp>
        <p:nvSpPr>
          <p:cNvPr id="9" name="TextBox 8">
            <a:extLst>
              <a:ext uri="{FF2B5EF4-FFF2-40B4-BE49-F238E27FC236}">
                <a16:creationId xmlns:a16="http://schemas.microsoft.com/office/drawing/2014/main" id="{7CC2E5FF-0174-330C-0E12-B155FCBDD8A3}"/>
              </a:ext>
            </a:extLst>
          </p:cNvPr>
          <p:cNvSpPr txBox="1"/>
          <p:nvPr/>
        </p:nvSpPr>
        <p:spPr>
          <a:xfrm>
            <a:off x="2537743" y="3429000"/>
            <a:ext cx="3172177" cy="830997"/>
          </a:xfrm>
          <a:prstGeom prst="rect">
            <a:avLst/>
          </a:prstGeom>
          <a:noFill/>
        </p:spPr>
        <p:txBody>
          <a:bodyPr wrap="square">
            <a:spAutoFit/>
          </a:bodyPr>
          <a:lstStyle/>
          <a:p>
            <a:pPr algn="l"/>
            <a:r>
              <a:rPr lang="en-GB" sz="1200" b="0" strike="noStrike" kern="1200" dirty="0">
                <a:solidFill>
                  <a:schemeClr val="tx1"/>
                </a:solidFill>
                <a:effectLst/>
                <a:latin typeface="+mn-lt"/>
                <a:ea typeface="+mn-ea"/>
                <a:cs typeface="+mn-cs"/>
              </a:rPr>
              <a:t>This example on the left is just one way manufacturers use simple jigs to ensure correct alignment. </a:t>
            </a:r>
            <a:r>
              <a:rPr lang="en-GB" sz="1200" b="0" kern="1200" dirty="0">
                <a:solidFill>
                  <a:schemeClr val="tx1"/>
                </a:solidFill>
                <a:latin typeface="+mn-lt"/>
                <a:ea typeface="+mn-ea"/>
                <a:cs typeface="+mn-cs"/>
              </a:rPr>
              <a:t>You may wish to share other examples from different industries.</a:t>
            </a:r>
            <a:endParaRPr lang="en-GB" sz="1200" b="0" strike="noStrike" kern="1200" dirty="0">
              <a:solidFill>
                <a:schemeClr val="tx1"/>
              </a:solidFill>
              <a:effectLst/>
              <a:latin typeface="+mn-lt"/>
              <a:ea typeface="+mn-ea"/>
              <a:cs typeface="+mn-cs"/>
            </a:endParaRPr>
          </a:p>
        </p:txBody>
      </p:sp>
    </p:spTree>
    <p:extLst>
      <p:ext uri="{BB962C8B-B14F-4D97-AF65-F5344CB8AC3E}">
        <p14:creationId xmlns:p14="http://schemas.microsoft.com/office/powerpoint/2010/main" val="7610690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8999"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52558EC9-372F-6C7E-932A-0507973FADE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FFC95AF-5BAB-57CA-3CFB-EFA679E19711}"/>
              </a:ext>
            </a:extLst>
          </p:cNvPr>
          <p:cNvSpPr>
            <a:spLocks noGrp="1"/>
          </p:cNvSpPr>
          <p:nvPr>
            <p:ph type="title"/>
          </p:nvPr>
        </p:nvSpPr>
        <p:spPr/>
        <p:txBody>
          <a:bodyPr/>
          <a:lstStyle/>
          <a:p>
            <a:r>
              <a:rPr lang="en-GB" sz="4400" dirty="0"/>
              <a:t>Test tasks</a:t>
            </a:r>
          </a:p>
        </p:txBody>
      </p:sp>
      <p:graphicFrame>
        <p:nvGraphicFramePr>
          <p:cNvPr id="3" name="Table 18">
            <a:extLst>
              <a:ext uri="{FF2B5EF4-FFF2-40B4-BE49-F238E27FC236}">
                <a16:creationId xmlns:a16="http://schemas.microsoft.com/office/drawing/2014/main" id="{9853A83E-B78C-3F9B-E84A-44F12C5A6B9B}"/>
              </a:ext>
            </a:extLst>
          </p:cNvPr>
          <p:cNvGraphicFramePr>
            <a:graphicFrameLocks noGrp="1"/>
          </p:cNvGraphicFramePr>
          <p:nvPr>
            <p:extLst>
              <p:ext uri="{D42A27DB-BD31-4B8C-83A1-F6EECF244321}">
                <p14:modId xmlns:p14="http://schemas.microsoft.com/office/powerpoint/2010/main" val="1893139205"/>
              </p:ext>
            </p:extLst>
          </p:nvPr>
        </p:nvGraphicFramePr>
        <p:xfrm>
          <a:off x="440801" y="1791568"/>
          <a:ext cx="11039999" cy="2926171"/>
        </p:xfrm>
        <a:graphic>
          <a:graphicData uri="http://schemas.openxmlformats.org/drawingml/2006/table">
            <a:tbl>
              <a:tblPr firstRow="1" bandRow="1">
                <a:tableStyleId>{5940675A-B579-460E-94D1-54222C63F5DA}</a:tableStyleId>
              </a:tblPr>
              <a:tblGrid>
                <a:gridCol w="6058246">
                  <a:extLst>
                    <a:ext uri="{9D8B030D-6E8A-4147-A177-3AD203B41FA5}">
                      <a16:colId xmlns:a16="http://schemas.microsoft.com/office/drawing/2014/main" val="336422520"/>
                    </a:ext>
                  </a:extLst>
                </a:gridCol>
                <a:gridCol w="4981753">
                  <a:extLst>
                    <a:ext uri="{9D8B030D-6E8A-4147-A177-3AD203B41FA5}">
                      <a16:colId xmlns:a16="http://schemas.microsoft.com/office/drawing/2014/main" val="1485661640"/>
                    </a:ext>
                  </a:extLst>
                </a:gridCol>
              </a:tblGrid>
              <a:tr h="390302">
                <a:tc>
                  <a:txBody>
                    <a:bodyPr/>
                    <a:lstStyle/>
                    <a:p>
                      <a:pPr algn="ctr"/>
                      <a:r>
                        <a:rPr lang="en-GB" b="1" dirty="0">
                          <a:solidFill>
                            <a:schemeClr val="bg1"/>
                          </a:solidFill>
                        </a:rPr>
                        <a:t>‘Gold seal’</a:t>
                      </a:r>
                    </a:p>
                  </a:txBody>
                  <a:tcPr>
                    <a:solidFill>
                      <a:srgbClr val="429EA6"/>
                    </a:solidFill>
                  </a:tcPr>
                </a:tc>
                <a:tc>
                  <a:txBody>
                    <a:bodyPr/>
                    <a:lstStyle/>
                    <a:p>
                      <a:pPr algn="ctr"/>
                      <a:r>
                        <a:rPr lang="en-GB" b="1" dirty="0">
                          <a:solidFill>
                            <a:schemeClr val="bg1"/>
                          </a:solidFill>
                        </a:rPr>
                        <a:t>‘Expectations’</a:t>
                      </a:r>
                    </a:p>
                  </a:txBody>
                  <a:tcPr>
                    <a:solidFill>
                      <a:srgbClr val="429EA6"/>
                    </a:solidFill>
                  </a:tcPr>
                </a:tc>
                <a:extLst>
                  <a:ext uri="{0D108BD9-81ED-4DB2-BD59-A6C34878D82A}">
                    <a16:rowId xmlns:a16="http://schemas.microsoft.com/office/drawing/2014/main" val="3391378453"/>
                  </a:ext>
                </a:extLst>
              </a:tr>
              <a:tr h="253586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This is where students create a </a:t>
                      </a:r>
                      <a:r>
                        <a:rPr lang="en-GB" sz="1200" b="1" kern="1200" dirty="0">
                          <a:solidFill>
                            <a:schemeClr val="tx1"/>
                          </a:solidFill>
                          <a:effectLst/>
                          <a:latin typeface="+mn-lt"/>
                          <a:ea typeface="+mn-ea"/>
                          <a:cs typeface="+mn-cs"/>
                        </a:rPr>
                        <a:t>final design </a:t>
                      </a:r>
                      <a:r>
                        <a:rPr lang="en-GB" sz="1200" kern="1200" dirty="0">
                          <a:solidFill>
                            <a:schemeClr val="tx1"/>
                          </a:solidFill>
                          <a:effectLst/>
                          <a:latin typeface="+mn-lt"/>
                          <a:ea typeface="+mn-ea"/>
                          <a:cs typeface="+mn-cs"/>
                        </a:rPr>
                        <a:t>after all the necessary testing has been completed and amendments have happened. What things would need testing? Could a peer make the item based on the instructions and the tech pack produced?</a:t>
                      </a:r>
                      <a:br>
                        <a:rPr lang="en-GB" sz="1200" kern="1200" dirty="0">
                          <a:solidFill>
                            <a:schemeClr val="tx1"/>
                          </a:solidFill>
                          <a:effectLst/>
                          <a:latin typeface="+mn-lt"/>
                          <a:ea typeface="+mn-ea"/>
                          <a:cs typeface="+mn-cs"/>
                        </a:rPr>
                      </a:br>
                      <a:r>
                        <a:rPr lang="en-GB" sz="1200" kern="1200" dirty="0">
                          <a:solidFill>
                            <a:schemeClr val="tx1"/>
                          </a:solidFill>
                          <a:effectLst/>
                          <a:latin typeface="+mn-lt"/>
                          <a:ea typeface="+mn-ea"/>
                          <a:cs typeface="+mn-cs"/>
                        </a:rPr>
                        <a:t>This may be a </a:t>
                      </a:r>
                      <a:r>
                        <a:rPr lang="en-GB" sz="1200" b="1" kern="1200" dirty="0">
                          <a:solidFill>
                            <a:schemeClr val="tx1"/>
                          </a:solidFill>
                          <a:effectLst/>
                          <a:latin typeface="+mn-lt"/>
                          <a:ea typeface="+mn-ea"/>
                          <a:cs typeface="+mn-cs"/>
                        </a:rPr>
                        <a:t>challenge</a:t>
                      </a:r>
                      <a:r>
                        <a:rPr lang="en-GB" sz="1200" kern="1200" dirty="0">
                          <a:solidFill>
                            <a:schemeClr val="tx1"/>
                          </a:solidFill>
                          <a:effectLst/>
                          <a:latin typeface="+mn-lt"/>
                          <a:ea typeface="+mn-ea"/>
                          <a:cs typeface="+mn-cs"/>
                        </a:rPr>
                        <a:t> set, to see if it can be produced by a friend and the two products match exactly. For simplicity, try this with a shoebox or similar – adding printed graphics, cut outs etc. Is every last detail shown that needs to be? What things are obvious to one person, but unanswered for another?</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You may wish to provide students with a </a:t>
                      </a:r>
                      <a:r>
                        <a:rPr lang="en-GB" sz="1200" b="1" kern="1200" dirty="0">
                          <a:solidFill>
                            <a:schemeClr val="tx1"/>
                          </a:solidFill>
                          <a:effectLst/>
                          <a:latin typeface="+mn-lt"/>
                          <a:ea typeface="+mn-ea"/>
                          <a:cs typeface="+mn-cs"/>
                        </a:rPr>
                        <a:t>gold sticker to add to their final design</a:t>
                      </a:r>
                      <a:r>
                        <a:rPr lang="en-GB" sz="1200" kern="1200" dirty="0">
                          <a:solidFill>
                            <a:schemeClr val="tx1"/>
                          </a:solidFill>
                          <a:effectLst/>
                          <a:latin typeface="+mn-lt"/>
                          <a:ea typeface="+mn-ea"/>
                          <a:cs typeface="+mn-cs"/>
                        </a:rPr>
                        <a:t> once they believe they have everything required.</a:t>
                      </a:r>
                    </a:p>
                    <a:p>
                      <a:endParaRPr lang="en-GB" sz="1200" strike="noStrike" kern="1200" dirty="0">
                        <a:solidFill>
                          <a:schemeClr val="tx1"/>
                        </a:solidFill>
                        <a:effectLst/>
                        <a:latin typeface="+mn-lt"/>
                        <a:ea typeface="+mn-ea"/>
                        <a:cs typeface="+mn-cs"/>
                      </a:endParaRPr>
                    </a:p>
                  </a:txBody>
                  <a:tcPr/>
                </a:tc>
                <a:tc>
                  <a:txBody>
                    <a:bodyPr/>
                    <a:lstStyle/>
                    <a:p>
                      <a:r>
                        <a:rPr lang="en-GB" sz="1200" kern="1200" dirty="0">
                          <a:solidFill>
                            <a:schemeClr val="tx1"/>
                          </a:solidFill>
                          <a:effectLst/>
                          <a:latin typeface="+mn-lt"/>
                          <a:ea typeface="+mn-ea"/>
                          <a:cs typeface="+mn-cs"/>
                        </a:rPr>
                        <a:t>You may wish to get students to consider a </a:t>
                      </a:r>
                      <a:r>
                        <a:rPr lang="en-GB" sz="1200" b="1" kern="1200" dirty="0">
                          <a:solidFill>
                            <a:schemeClr val="tx1"/>
                          </a:solidFill>
                          <a:effectLst/>
                          <a:latin typeface="+mn-lt"/>
                          <a:ea typeface="+mn-ea"/>
                          <a:cs typeface="+mn-cs"/>
                        </a:rPr>
                        <a:t>marketing campaign</a:t>
                      </a:r>
                      <a:r>
                        <a:rPr lang="en-GB" sz="1200" kern="1200" dirty="0">
                          <a:solidFill>
                            <a:schemeClr val="tx1"/>
                          </a:solidFill>
                          <a:effectLst/>
                          <a:latin typeface="+mn-lt"/>
                          <a:ea typeface="+mn-ea"/>
                          <a:cs typeface="+mn-cs"/>
                        </a:rPr>
                        <a:t>. There are thousands of trainer brands, all over the world and in such a crowded marketplace, what will make their brand or new design, stand out. Being plastic-free is not enough. How would you advertise your shoe?</a:t>
                      </a:r>
                    </a:p>
                    <a:p>
                      <a:r>
                        <a:rPr lang="en-GB" sz="1200" kern="1200" dirty="0">
                          <a:solidFill>
                            <a:schemeClr val="tx1"/>
                          </a:solidFill>
                          <a:effectLst/>
                          <a:latin typeface="+mn-lt"/>
                          <a:ea typeface="+mn-ea"/>
                          <a:cs typeface="+mn-cs"/>
                        </a:rPr>
                        <a:t>If you have a business and/or media department at school, you may wish to collaborate on creating an advertising campaign.</a:t>
                      </a:r>
                    </a:p>
                    <a:p>
                      <a:r>
                        <a:rPr lang="en-GB" sz="1200" kern="1200" dirty="0">
                          <a:solidFill>
                            <a:schemeClr val="tx1"/>
                          </a:solidFill>
                          <a:effectLst/>
                          <a:latin typeface="+mn-lt"/>
                          <a:ea typeface="+mn-ea"/>
                          <a:cs typeface="+mn-cs"/>
                        </a:rPr>
                        <a:t>What photos, slogan, media platforms would you use? Evaluate the use of influencers, paid adverts… What adverts have caught your eye lately? How do you get people talking about your product? Could you do an </a:t>
                      </a:r>
                      <a:r>
                        <a:rPr lang="en-GB" sz="1200" b="1" kern="1200" dirty="0">
                          <a:solidFill>
                            <a:schemeClr val="tx1"/>
                          </a:solidFill>
                          <a:effectLst/>
                          <a:latin typeface="+mn-lt"/>
                          <a:ea typeface="+mn-ea"/>
                          <a:cs typeface="+mn-cs"/>
                        </a:rPr>
                        <a:t>internal school advertising campaign </a:t>
                      </a:r>
                      <a:r>
                        <a:rPr lang="en-GB" sz="1200" kern="1200" dirty="0">
                          <a:solidFill>
                            <a:schemeClr val="tx1"/>
                          </a:solidFill>
                          <a:effectLst/>
                          <a:latin typeface="+mn-lt"/>
                          <a:ea typeface="+mn-ea"/>
                          <a:cs typeface="+mn-cs"/>
                        </a:rPr>
                        <a:t>and see which gains the most traction / interest?!</a:t>
                      </a:r>
                    </a:p>
                  </a:txBody>
                  <a:tcPr/>
                </a:tc>
                <a:extLst>
                  <a:ext uri="{0D108BD9-81ED-4DB2-BD59-A6C34878D82A}">
                    <a16:rowId xmlns:a16="http://schemas.microsoft.com/office/drawing/2014/main" val="3966545421"/>
                  </a:ext>
                </a:extLst>
              </a:tr>
            </a:tbl>
          </a:graphicData>
        </a:graphic>
      </p:graphicFrame>
      <p:pic>
        <p:nvPicPr>
          <p:cNvPr id="4" name="Picture 3" descr="A black background with white text&#10;&#10;AI-generated content may be incorrect.">
            <a:extLst>
              <a:ext uri="{FF2B5EF4-FFF2-40B4-BE49-F238E27FC236}">
                <a16:creationId xmlns:a16="http://schemas.microsoft.com/office/drawing/2014/main" id="{26F30056-B77F-278A-FB72-42B6B165105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80704" y="5963093"/>
            <a:ext cx="1525077" cy="638232"/>
          </a:xfrm>
          <a:prstGeom prst="rect">
            <a:avLst/>
          </a:prstGeom>
        </p:spPr>
      </p:pic>
      <p:sp>
        <p:nvSpPr>
          <p:cNvPr id="5" name="Arrow: Left 4">
            <a:hlinkClick r:id="rId4" action="ppaction://hlinksldjump"/>
            <a:extLst>
              <a:ext uri="{FF2B5EF4-FFF2-40B4-BE49-F238E27FC236}">
                <a16:creationId xmlns:a16="http://schemas.microsoft.com/office/drawing/2014/main" id="{461DC466-C2C8-9743-F166-9D638EE932C6}"/>
              </a:ext>
            </a:extLst>
          </p:cNvPr>
          <p:cNvSpPr/>
          <p:nvPr/>
        </p:nvSpPr>
        <p:spPr>
          <a:xfrm>
            <a:off x="10871200" y="521533"/>
            <a:ext cx="609600" cy="548640"/>
          </a:xfrm>
          <a:prstGeom prst="leftArrow">
            <a:avLst/>
          </a:prstGeom>
          <a:noFill/>
          <a:ln>
            <a:solidFill>
              <a:srgbClr val="429EA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331222751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sz="4400" dirty="0"/>
              <a:t>Level of </a:t>
            </a:r>
            <a:r>
              <a:rPr lang="en-GB" dirty="0"/>
              <a:t>challenge</a:t>
            </a:r>
            <a:endParaRPr lang="en-GB" sz="4400" dirty="0"/>
          </a:p>
        </p:txBody>
      </p:sp>
      <p:pic>
        <p:nvPicPr>
          <p:cNvPr id="3" name="Picture 2" descr="Text&#10;&#10;Description automatically generated">
            <a:extLst>
              <a:ext uri="{FF2B5EF4-FFF2-40B4-BE49-F238E27FC236}">
                <a16:creationId xmlns:a16="http://schemas.microsoft.com/office/drawing/2014/main" id="{1D84B003-3FD3-BADE-ACB2-FF80AC062B76}"/>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896360" y="6034539"/>
            <a:ext cx="1144315" cy="554494"/>
          </a:xfrm>
          <a:prstGeom prst="rect">
            <a:avLst/>
          </a:prstGeom>
        </p:spPr>
      </p:pic>
      <p:sp>
        <p:nvSpPr>
          <p:cNvPr id="2" name="Content Placeholder 2">
            <a:extLst>
              <a:ext uri="{FF2B5EF4-FFF2-40B4-BE49-F238E27FC236}">
                <a16:creationId xmlns:a16="http://schemas.microsoft.com/office/drawing/2014/main" id="{6550F3E6-5F55-26A6-1DBA-F9CFAADC8999}"/>
              </a:ext>
            </a:extLst>
          </p:cNvPr>
          <p:cNvSpPr txBox="1">
            <a:spLocks/>
          </p:cNvSpPr>
          <p:nvPr/>
        </p:nvSpPr>
        <p:spPr>
          <a:xfrm>
            <a:off x="576000" y="1105220"/>
            <a:ext cx="10867063" cy="1490324"/>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18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Design contexts increase in challenge for each of the KS3 years. By reducing the scaffolding and support you can develop opportunities for more individual and innovative work to be produced.</a:t>
            </a:r>
          </a:p>
        </p:txBody>
      </p:sp>
      <p:grpSp>
        <p:nvGrpSpPr>
          <p:cNvPr id="4" name="Group 3">
            <a:extLst>
              <a:ext uri="{FF2B5EF4-FFF2-40B4-BE49-F238E27FC236}">
                <a16:creationId xmlns:a16="http://schemas.microsoft.com/office/drawing/2014/main" id="{99086830-8438-8E12-2535-8E298798C3C4}"/>
              </a:ext>
            </a:extLst>
          </p:cNvPr>
          <p:cNvGrpSpPr/>
          <p:nvPr/>
        </p:nvGrpSpPr>
        <p:grpSpPr>
          <a:xfrm>
            <a:off x="629759" y="2071792"/>
            <a:ext cx="10813303" cy="3794186"/>
            <a:chOff x="629760" y="2071792"/>
            <a:chExt cx="10516148" cy="3794186"/>
          </a:xfrm>
        </p:grpSpPr>
        <p:grpSp>
          <p:nvGrpSpPr>
            <p:cNvPr id="21" name="Group 20">
              <a:extLst>
                <a:ext uri="{FF2B5EF4-FFF2-40B4-BE49-F238E27FC236}">
                  <a16:creationId xmlns:a16="http://schemas.microsoft.com/office/drawing/2014/main" id="{2FAC555D-B386-F565-623A-C51CDCB4C3B3}"/>
                </a:ext>
              </a:extLst>
            </p:cNvPr>
            <p:cNvGrpSpPr/>
            <p:nvPr/>
          </p:nvGrpSpPr>
          <p:grpSpPr>
            <a:xfrm>
              <a:off x="629760" y="3582903"/>
              <a:ext cx="10516148" cy="2283075"/>
              <a:chOff x="565351" y="3415263"/>
              <a:chExt cx="10516148" cy="2283075"/>
            </a:xfrm>
          </p:grpSpPr>
          <p:grpSp>
            <p:nvGrpSpPr>
              <p:cNvPr id="5" name="Group 4">
                <a:extLst>
                  <a:ext uri="{FF2B5EF4-FFF2-40B4-BE49-F238E27FC236}">
                    <a16:creationId xmlns:a16="http://schemas.microsoft.com/office/drawing/2014/main" id="{29AA129F-7744-7CF3-058D-C6C919E0C988}"/>
                  </a:ext>
                </a:extLst>
              </p:cNvPr>
              <p:cNvGrpSpPr/>
              <p:nvPr/>
            </p:nvGrpSpPr>
            <p:grpSpPr>
              <a:xfrm rot="10800000">
                <a:off x="1842737" y="3415263"/>
                <a:ext cx="7923410" cy="1671396"/>
                <a:chOff x="1119051" y="4052824"/>
                <a:chExt cx="3989030" cy="1232726"/>
              </a:xfrm>
            </p:grpSpPr>
            <p:sp>
              <p:nvSpPr>
                <p:cNvPr id="6" name="Shape 53">
                  <a:extLst>
                    <a:ext uri="{FF2B5EF4-FFF2-40B4-BE49-F238E27FC236}">
                      <a16:creationId xmlns:a16="http://schemas.microsoft.com/office/drawing/2014/main" id="{98D0DE46-5EF9-C699-8C20-489DC5ABCB66}"/>
                    </a:ext>
                  </a:extLst>
                </p:cNvPr>
                <p:cNvSpPr/>
                <p:nvPr/>
              </p:nvSpPr>
              <p:spPr>
                <a:xfrm rot="16200000">
                  <a:off x="2479083" y="2692792"/>
                  <a:ext cx="1227658" cy="394772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0" y="0"/>
                      </a:lnTo>
                      <a:close/>
                    </a:path>
                  </a:pathLst>
                </a:custGeom>
                <a:solidFill>
                  <a:schemeClr val="accent5">
                    <a:lumMod val="75000"/>
                  </a:schemeClr>
                </a:solidFill>
                <a:ln w="12700">
                  <a:miter lim="400000"/>
                </a:ln>
              </p:spPr>
              <p:txBody>
                <a:bodyPr lIns="34289" rIns="34289"/>
                <a:lstStyle/>
                <a:p>
                  <a:pPr marL="0" marR="0" lvl="0" indent="0" algn="l" defTabSz="342900" rtl="0" eaLnBrk="1" fontAlgn="auto" latinLnBrk="0" hangingPunct="1">
                    <a:lnSpc>
                      <a:spcPct val="100000"/>
                    </a:lnSpc>
                    <a:spcBef>
                      <a:spcPts val="0"/>
                    </a:spcBef>
                    <a:spcAft>
                      <a:spcPts val="0"/>
                    </a:spcAft>
                    <a:buClrTx/>
                    <a:buSzTx/>
                    <a:buFontTx/>
                    <a:buNone/>
                    <a:tabLst/>
                    <a:defRPr sz="1800" b="0">
                      <a:latin typeface="Arial Narrow"/>
                      <a:ea typeface="Arial Narrow"/>
                      <a:cs typeface="Arial Narrow"/>
                      <a:sym typeface="Arial Narrow"/>
                    </a:defRPr>
                  </a:pPr>
                  <a:endParaRPr kumimoji="0" sz="1350" b="0" i="0" u="sng" strike="noStrike" kern="1200" cap="none" spc="0" normalizeH="0" baseline="0" noProof="0" dirty="0">
                    <a:ln>
                      <a:noFill/>
                    </a:ln>
                    <a:solidFill>
                      <a:srgbClr val="0A303F"/>
                    </a:solidFill>
                    <a:effectLst/>
                    <a:uLnTx/>
                    <a:uFillTx/>
                    <a:latin typeface="Arial Narrow"/>
                    <a:cs typeface="Arial" panose="020B0604020202020204" pitchFamily="34" charset="0"/>
                    <a:sym typeface="Arial Narrow"/>
                  </a:endParaRPr>
                </a:p>
              </p:txBody>
            </p:sp>
            <p:sp>
              <p:nvSpPr>
                <p:cNvPr id="7" name="Shape 44">
                  <a:extLst>
                    <a:ext uri="{FF2B5EF4-FFF2-40B4-BE49-F238E27FC236}">
                      <a16:creationId xmlns:a16="http://schemas.microsoft.com/office/drawing/2014/main" id="{09F8CB5F-FC97-EDC2-01D5-9A37B2A6AD0C}"/>
                    </a:ext>
                  </a:extLst>
                </p:cNvPr>
                <p:cNvSpPr/>
                <p:nvPr/>
              </p:nvSpPr>
              <p:spPr>
                <a:xfrm rot="16200000" flipH="1" flipV="1">
                  <a:off x="2499737" y="2677206"/>
                  <a:ext cx="1227658" cy="398903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0" y="0"/>
                      </a:lnTo>
                      <a:close/>
                    </a:path>
                  </a:pathLst>
                </a:custGeom>
                <a:solidFill>
                  <a:srgbClr val="D9D9D9"/>
                </a:solidFill>
                <a:ln w="12700">
                  <a:miter lim="400000"/>
                </a:ln>
              </p:spPr>
              <p:txBody>
                <a:bodyPr lIns="34289" rIns="34289"/>
                <a:lstStyle/>
                <a:p>
                  <a:pPr marL="0" marR="0" lvl="0" indent="0" algn="l" defTabSz="342900" rtl="0" eaLnBrk="1" fontAlgn="auto" latinLnBrk="0" hangingPunct="1">
                    <a:lnSpc>
                      <a:spcPct val="100000"/>
                    </a:lnSpc>
                    <a:spcBef>
                      <a:spcPts val="0"/>
                    </a:spcBef>
                    <a:spcAft>
                      <a:spcPts val="0"/>
                    </a:spcAft>
                    <a:buClrTx/>
                    <a:buSzTx/>
                    <a:buFontTx/>
                    <a:buNone/>
                    <a:tabLst/>
                    <a:defRPr sz="1800" b="0">
                      <a:latin typeface="Arial Narrow"/>
                      <a:ea typeface="Arial Narrow"/>
                      <a:cs typeface="Arial Narrow"/>
                      <a:sym typeface="Arial Narrow"/>
                    </a:defRPr>
                  </a:pPr>
                  <a:endParaRPr kumimoji="0" sz="1350" b="0" i="0" u="sng" strike="noStrike" kern="1200" cap="none" spc="0" normalizeH="0" baseline="0" noProof="0" dirty="0">
                    <a:ln>
                      <a:noFill/>
                    </a:ln>
                    <a:solidFill>
                      <a:srgbClr val="0A303F"/>
                    </a:solidFill>
                    <a:effectLst/>
                    <a:uLnTx/>
                    <a:uFillTx/>
                    <a:latin typeface="Arial Narrow"/>
                    <a:cs typeface="Arial" panose="020B0604020202020204" pitchFamily="34" charset="0"/>
                    <a:sym typeface="Arial Narrow"/>
                  </a:endParaRPr>
                </a:p>
              </p:txBody>
            </p:sp>
          </p:grpSp>
          <p:sp>
            <p:nvSpPr>
              <p:cNvPr id="10" name="Shape 46">
                <a:extLst>
                  <a:ext uri="{FF2B5EF4-FFF2-40B4-BE49-F238E27FC236}">
                    <a16:creationId xmlns:a16="http://schemas.microsoft.com/office/drawing/2014/main" id="{477C45CA-740C-727B-8CE5-EF8554C3D5F7}"/>
                  </a:ext>
                </a:extLst>
              </p:cNvPr>
              <p:cNvSpPr/>
              <p:nvPr/>
            </p:nvSpPr>
            <p:spPr>
              <a:xfrm>
                <a:off x="565351" y="3924353"/>
                <a:ext cx="1315351" cy="646331"/>
              </a:xfrm>
              <a:prstGeom prst="rect">
                <a:avLst/>
              </a:prstGeom>
              <a:ln w="12700">
                <a:miter lim="400000"/>
              </a:ln>
              <a:extLst>
                <a:ext uri="{C572A759-6A51-4108-AA02-DFA0A04FC94B}">
                  <ma14:wrappingTextBoxFlag xmlns:ma14="http://schemas.microsoft.com/office/mac/drawingml/2011/main" xmlns="" val="1"/>
                </a:ext>
              </a:extLst>
            </p:spPr>
            <p:txBody>
              <a:bodyPr lIns="34289" rIns="34289">
                <a:spAutoFit/>
              </a:bodyPr>
              <a:lstStyle>
                <a:lvl1pPr algn="ctr" defTabSz="457200">
                  <a:defRPr sz="1800" b="0"/>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Closed</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 Task</a:t>
                </a:r>
                <a:endParaRPr kumimoji="0" sz="1800" b="1" i="0"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1" name="Shape 46">
                <a:extLst>
                  <a:ext uri="{FF2B5EF4-FFF2-40B4-BE49-F238E27FC236}">
                    <a16:creationId xmlns:a16="http://schemas.microsoft.com/office/drawing/2014/main" id="{0902C24C-E1C5-3F90-EB25-037AAA28E2C3}"/>
                  </a:ext>
                </a:extLst>
              </p:cNvPr>
              <p:cNvSpPr/>
              <p:nvPr/>
            </p:nvSpPr>
            <p:spPr>
              <a:xfrm>
                <a:off x="9766148" y="3924354"/>
                <a:ext cx="1315351" cy="646331"/>
              </a:xfrm>
              <a:prstGeom prst="rect">
                <a:avLst/>
              </a:prstGeom>
              <a:ln w="12700">
                <a:miter lim="400000"/>
              </a:ln>
              <a:extLst>
                <a:ext uri="{C572A759-6A51-4108-AA02-DFA0A04FC94B}">
                  <ma14:wrappingTextBoxFlag xmlns:ma14="http://schemas.microsoft.com/office/mac/drawingml/2011/main" xmlns="" val="1"/>
                </a:ext>
              </a:extLst>
            </p:spPr>
            <p:txBody>
              <a:bodyPr lIns="34289" rIns="34289">
                <a:spAutoFit/>
              </a:bodyPr>
              <a:lstStyle>
                <a:lvl1pPr algn="ctr" defTabSz="457200">
                  <a:defRPr sz="1800" b="0"/>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Open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Task</a:t>
                </a:r>
                <a:endParaRPr kumimoji="0" sz="1800" b="1" i="0"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2" name="Shape 49">
                <a:extLst>
                  <a:ext uri="{FF2B5EF4-FFF2-40B4-BE49-F238E27FC236}">
                    <a16:creationId xmlns:a16="http://schemas.microsoft.com/office/drawing/2014/main" id="{5B876322-EA8C-410F-911A-1EF2D435CE0B}"/>
                  </a:ext>
                </a:extLst>
              </p:cNvPr>
              <p:cNvSpPr/>
              <p:nvPr/>
            </p:nvSpPr>
            <p:spPr>
              <a:xfrm>
                <a:off x="1958935" y="5390561"/>
                <a:ext cx="1746032" cy="307777"/>
              </a:xfrm>
              <a:prstGeom prst="rect">
                <a:avLst/>
              </a:prstGeom>
              <a:ln w="28575">
                <a:solidFill>
                  <a:srgbClr val="000000"/>
                </a:solidFill>
              </a:ln>
              <a:extLst>
                <a:ext uri="{C572A759-6A51-4108-AA02-DFA0A04FC94B}">
                  <ma14:wrappingTextBoxFlag xmlns:ma14="http://schemas.microsoft.com/office/mac/drawingml/2011/main" xmlns="" val="1"/>
                </a:ext>
              </a:extLst>
            </p:spPr>
            <p:txBody>
              <a:bodyPr wrap="square" lIns="34289" rIns="34289">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sz="1800" b="0" i="1"/>
                </a:pPr>
                <a:r>
                  <a:rPr kumimoji="0" lang="en-GB" sz="14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Context with Brief</a:t>
                </a:r>
                <a:endParaRPr kumimoji="0" sz="14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3" name="Shape 49">
                <a:extLst>
                  <a:ext uri="{FF2B5EF4-FFF2-40B4-BE49-F238E27FC236}">
                    <a16:creationId xmlns:a16="http://schemas.microsoft.com/office/drawing/2014/main" id="{4F998E2C-5777-208A-1795-04742D9D9991}"/>
                  </a:ext>
                </a:extLst>
              </p:cNvPr>
              <p:cNvSpPr/>
              <p:nvPr/>
            </p:nvSpPr>
            <p:spPr>
              <a:xfrm>
                <a:off x="4741934" y="5390561"/>
                <a:ext cx="2080932" cy="307777"/>
              </a:xfrm>
              <a:prstGeom prst="rect">
                <a:avLst/>
              </a:prstGeom>
              <a:ln w="28575">
                <a:solidFill>
                  <a:srgbClr val="000000"/>
                </a:solidFill>
              </a:ln>
              <a:extLst>
                <a:ext uri="{C572A759-6A51-4108-AA02-DFA0A04FC94B}">
                  <ma14:wrappingTextBoxFlag xmlns:ma14="http://schemas.microsoft.com/office/mac/drawingml/2011/main" xmlns="" val="1"/>
                </a:ext>
              </a:extLst>
            </p:spPr>
            <p:txBody>
              <a:bodyPr wrap="square" lIns="34289" rIns="34289">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sz="1800" b="0" i="1"/>
                </a:pPr>
                <a:r>
                  <a:rPr kumimoji="0" lang="en-GB" sz="14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Supported Context</a:t>
                </a:r>
                <a:endParaRPr kumimoji="0" sz="14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4" name="Shape 49">
                <a:extLst>
                  <a:ext uri="{FF2B5EF4-FFF2-40B4-BE49-F238E27FC236}">
                    <a16:creationId xmlns:a16="http://schemas.microsoft.com/office/drawing/2014/main" id="{8DCFD7F7-0872-88DC-1B10-0101A4084751}"/>
                  </a:ext>
                </a:extLst>
              </p:cNvPr>
              <p:cNvSpPr/>
              <p:nvPr/>
            </p:nvSpPr>
            <p:spPr>
              <a:xfrm>
                <a:off x="7859833" y="5390561"/>
                <a:ext cx="1746032" cy="307777"/>
              </a:xfrm>
              <a:prstGeom prst="rect">
                <a:avLst/>
              </a:prstGeom>
              <a:ln w="28575">
                <a:solidFill>
                  <a:srgbClr val="000000"/>
                </a:solidFill>
              </a:ln>
              <a:extLst>
                <a:ext uri="{C572A759-6A51-4108-AA02-DFA0A04FC94B}">
                  <ma14:wrappingTextBoxFlag xmlns:ma14="http://schemas.microsoft.com/office/mac/drawingml/2011/main" xmlns="" val="1"/>
                </a:ext>
              </a:extLst>
            </p:spPr>
            <p:txBody>
              <a:bodyPr wrap="square" lIns="34289" rIns="34289">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sz="1800" b="0" i="1"/>
                </a:pPr>
                <a:r>
                  <a:rPr kumimoji="0" lang="en-GB" sz="14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Open Context</a:t>
                </a:r>
                <a:endParaRPr kumimoji="0" sz="14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5" name="Shape 55">
                <a:extLst>
                  <a:ext uri="{FF2B5EF4-FFF2-40B4-BE49-F238E27FC236}">
                    <a16:creationId xmlns:a16="http://schemas.microsoft.com/office/drawing/2014/main" id="{D86C3B90-2390-2B39-E63A-AD0FE29973F9}"/>
                  </a:ext>
                </a:extLst>
              </p:cNvPr>
              <p:cNvSpPr/>
              <p:nvPr/>
            </p:nvSpPr>
            <p:spPr>
              <a:xfrm flipV="1">
                <a:off x="2761139" y="4006119"/>
                <a:ext cx="5214" cy="1264899"/>
              </a:xfrm>
              <a:prstGeom prst="line">
                <a:avLst/>
              </a:prstGeom>
              <a:ln w="57150">
                <a:solidFill>
                  <a:schemeClr val="accent1"/>
                </a:solidFill>
                <a:tailEnd type="triangle"/>
              </a:ln>
            </p:spPr>
            <p:txBody>
              <a:bodyPr lIns="34289" rIns="34289"/>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1350" b="0" i="0" u="sng"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6" name="Shape 55">
                <a:extLst>
                  <a:ext uri="{FF2B5EF4-FFF2-40B4-BE49-F238E27FC236}">
                    <a16:creationId xmlns:a16="http://schemas.microsoft.com/office/drawing/2014/main" id="{39687583-B6B6-636F-E78A-C326C5A8F581}"/>
                  </a:ext>
                </a:extLst>
              </p:cNvPr>
              <p:cNvSpPr/>
              <p:nvPr/>
            </p:nvSpPr>
            <p:spPr>
              <a:xfrm flipV="1">
                <a:off x="5807738" y="3974118"/>
                <a:ext cx="5214" cy="1264899"/>
              </a:xfrm>
              <a:prstGeom prst="line">
                <a:avLst/>
              </a:prstGeom>
              <a:ln w="57150">
                <a:solidFill>
                  <a:schemeClr val="accent1"/>
                </a:solidFill>
                <a:tailEnd type="triangle"/>
              </a:ln>
            </p:spPr>
            <p:txBody>
              <a:bodyPr lIns="34289" rIns="34289"/>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1350" b="0" i="0" u="sng"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7" name="Shape 55">
                <a:extLst>
                  <a:ext uri="{FF2B5EF4-FFF2-40B4-BE49-F238E27FC236}">
                    <a16:creationId xmlns:a16="http://schemas.microsoft.com/office/drawing/2014/main" id="{CDCE8180-493A-7926-EA12-63A244BC0970}"/>
                  </a:ext>
                </a:extLst>
              </p:cNvPr>
              <p:cNvSpPr/>
              <p:nvPr/>
            </p:nvSpPr>
            <p:spPr>
              <a:xfrm flipV="1">
                <a:off x="8737811" y="4017550"/>
                <a:ext cx="5214" cy="1264899"/>
              </a:xfrm>
              <a:prstGeom prst="line">
                <a:avLst/>
              </a:prstGeom>
              <a:ln w="57150">
                <a:solidFill>
                  <a:schemeClr val="accent1"/>
                </a:solidFill>
                <a:tailEnd type="triangle"/>
              </a:ln>
            </p:spPr>
            <p:txBody>
              <a:bodyPr lIns="34289" rIns="34289"/>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1350" b="0" i="0" u="sng"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grpSp>
        <p:sp>
          <p:nvSpPr>
            <p:cNvPr id="22" name="Shape 49">
              <a:extLst>
                <a:ext uri="{FF2B5EF4-FFF2-40B4-BE49-F238E27FC236}">
                  <a16:creationId xmlns:a16="http://schemas.microsoft.com/office/drawing/2014/main" id="{0881A098-D685-EE92-A4ED-C2640F44C3D0}"/>
                </a:ext>
              </a:extLst>
            </p:cNvPr>
            <p:cNvSpPr/>
            <p:nvPr/>
          </p:nvSpPr>
          <p:spPr>
            <a:xfrm>
              <a:off x="2023344" y="2071792"/>
              <a:ext cx="2436500" cy="977191"/>
            </a:xfrm>
            <a:prstGeom prst="rect">
              <a:avLst/>
            </a:prstGeom>
            <a:noFill/>
            <a:ln w="28575">
              <a:solidFill>
                <a:srgbClr val="000000"/>
              </a:solidFill>
            </a:ln>
            <a:extLst>
              <a:ext uri="{C572A759-6A51-4108-AA02-DFA0A04FC94B}">
                <ma14:wrappingTextBoxFlag xmlns:ma14="http://schemas.microsoft.com/office/mac/drawingml/2011/main" xmlns="" val="1"/>
              </a:ext>
            </a:extLst>
          </p:spPr>
          <p:txBody>
            <a:bodyPr wrap="square" lIns="34289" rIns="34289">
              <a:spAutoFit/>
            </a:bodyPr>
            <a:lstStyle/>
            <a:p>
              <a:pPr marL="0" marR="0" lvl="0" indent="0" algn="l" defTabSz="342900" rtl="0" eaLnBrk="1" fontAlgn="auto" latinLnBrk="0" hangingPunct="1">
                <a:lnSpc>
                  <a:spcPct val="100000"/>
                </a:lnSpc>
                <a:spcBef>
                  <a:spcPts val="0"/>
                </a:spcBef>
                <a:spcAft>
                  <a:spcPts val="0"/>
                </a:spcAft>
                <a:buClrTx/>
                <a:buSzTx/>
                <a:buFontTx/>
                <a:buNone/>
                <a:tabLst/>
                <a:defRPr sz="1800" b="0" i="1"/>
              </a:pPr>
              <a:r>
                <a:rPr kumimoji="0" lang="en-GB" sz="115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What alternative materials could be used for parts of a trainer, rather than plastic? Do some tests to compare different materials and explain their pros and cons.</a:t>
              </a:r>
              <a:endParaRPr kumimoji="0" sz="115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23" name="Shape 49">
              <a:extLst>
                <a:ext uri="{FF2B5EF4-FFF2-40B4-BE49-F238E27FC236}">
                  <a16:creationId xmlns:a16="http://schemas.microsoft.com/office/drawing/2014/main" id="{FFFE6E3C-0ED4-3B71-EDD9-CFD5F70C9CA1}"/>
                </a:ext>
              </a:extLst>
            </p:cNvPr>
            <p:cNvSpPr/>
            <p:nvPr/>
          </p:nvSpPr>
          <p:spPr>
            <a:xfrm>
              <a:off x="4686658" y="2072956"/>
              <a:ext cx="2436500" cy="830997"/>
            </a:xfrm>
            <a:prstGeom prst="rect">
              <a:avLst/>
            </a:prstGeom>
            <a:ln w="28575">
              <a:solidFill>
                <a:srgbClr val="000000"/>
              </a:solidFill>
            </a:ln>
            <a:extLst>
              <a:ext uri="{C572A759-6A51-4108-AA02-DFA0A04FC94B}">
                <ma14:wrappingTextBoxFlag xmlns:ma14="http://schemas.microsoft.com/office/mac/drawingml/2011/main" xmlns="" val="1"/>
              </a:ext>
            </a:extLst>
          </p:spPr>
          <p:txBody>
            <a:bodyPr wrap="square" lIns="34289" rIns="34289">
              <a:spAutoFit/>
            </a:bodyPr>
            <a:lstStyle/>
            <a:p>
              <a:pPr lvl="0" algn="l" defTabSz="342900" hangingPunct="1">
                <a:defRPr sz="1800" b="0" i="1"/>
              </a:pPr>
              <a:r>
                <a:rPr lang="en-GB" sz="1200" b="0" i="1" kern="1200" dirty="0">
                  <a:solidFill>
                    <a:srgbClr val="0A303F"/>
                  </a:solidFill>
                  <a:latin typeface="Arial" panose="020B0604020202020204"/>
                  <a:cs typeface="Arial" panose="020B0604020202020204" pitchFamily="34" charset="0"/>
                </a:rPr>
                <a:t>Present, in the media of your choice a concept for a plastic-free trainer. Include the materials, properties and explain all decisions made..</a:t>
              </a:r>
            </a:p>
          </p:txBody>
        </p:sp>
        <p:sp>
          <p:nvSpPr>
            <p:cNvPr id="24" name="Shape 49">
              <a:extLst>
                <a:ext uri="{FF2B5EF4-FFF2-40B4-BE49-F238E27FC236}">
                  <a16:creationId xmlns:a16="http://schemas.microsoft.com/office/drawing/2014/main" id="{EA6FFBEF-6749-86DD-076D-605634D937D7}"/>
                </a:ext>
              </a:extLst>
            </p:cNvPr>
            <p:cNvSpPr/>
            <p:nvPr/>
          </p:nvSpPr>
          <p:spPr>
            <a:xfrm>
              <a:off x="7352252" y="2072956"/>
              <a:ext cx="2436500" cy="446276"/>
            </a:xfrm>
            <a:prstGeom prst="rect">
              <a:avLst/>
            </a:prstGeom>
            <a:ln w="28575">
              <a:solidFill>
                <a:srgbClr val="000000"/>
              </a:solidFill>
            </a:ln>
            <a:extLst>
              <a:ext uri="{C572A759-6A51-4108-AA02-DFA0A04FC94B}">
                <ma14:wrappingTextBoxFlag xmlns:ma14="http://schemas.microsoft.com/office/mac/drawingml/2011/main" xmlns="" val="1"/>
              </a:ext>
            </a:extLst>
          </p:spPr>
          <p:txBody>
            <a:bodyPr wrap="square" lIns="34289" rIns="34289">
              <a:spAutoFit/>
            </a:bodyPr>
            <a:lstStyle/>
            <a:p>
              <a:pPr marL="0" marR="0" lvl="0" indent="0" algn="l" defTabSz="342900" rtl="0" eaLnBrk="1" fontAlgn="auto" latinLnBrk="0" hangingPunct="1">
                <a:lnSpc>
                  <a:spcPct val="100000"/>
                </a:lnSpc>
                <a:spcBef>
                  <a:spcPts val="0"/>
                </a:spcBef>
                <a:spcAft>
                  <a:spcPts val="0"/>
                </a:spcAft>
                <a:buClrTx/>
                <a:buSzTx/>
                <a:buFontTx/>
                <a:buNone/>
                <a:tabLst/>
                <a:defRPr sz="1800" b="0" i="1"/>
              </a:pPr>
              <a:r>
                <a:rPr kumimoji="0" lang="en-GB" sz="115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‘Plastic-free trainers’. Possible or a pipe-dream?</a:t>
              </a:r>
            </a:p>
          </p:txBody>
        </p:sp>
      </p:grpSp>
      <p:pic>
        <p:nvPicPr>
          <p:cNvPr id="9" name="Picture 8" descr="A black background with white text&#10;&#10;AI-generated content may be incorrect.">
            <a:extLst>
              <a:ext uri="{FF2B5EF4-FFF2-40B4-BE49-F238E27FC236}">
                <a16:creationId xmlns:a16="http://schemas.microsoft.com/office/drawing/2014/main" id="{C6CA4E9F-3132-8C4A-040F-9E395A80208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80704" y="5963093"/>
            <a:ext cx="1525077" cy="638232"/>
          </a:xfrm>
          <a:prstGeom prst="rect">
            <a:avLst/>
          </a:prstGeom>
        </p:spPr>
      </p:pic>
    </p:spTree>
    <p:extLst>
      <p:ext uri="{BB962C8B-B14F-4D97-AF65-F5344CB8AC3E}">
        <p14:creationId xmlns:p14="http://schemas.microsoft.com/office/powerpoint/2010/main" val="19475433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dirty="0"/>
              <a:t>Introduction</a:t>
            </a:r>
            <a:endParaRPr lang="en-GB" sz="4400" dirty="0"/>
          </a:p>
        </p:txBody>
      </p:sp>
      <p:sp>
        <p:nvSpPr>
          <p:cNvPr id="4" name="Content Placeholder 2">
            <a:extLst>
              <a:ext uri="{FF2B5EF4-FFF2-40B4-BE49-F238E27FC236}">
                <a16:creationId xmlns:a16="http://schemas.microsoft.com/office/drawing/2014/main" id="{FFFF62EF-B710-5742-DB31-4D85BD0231F0}"/>
              </a:ext>
            </a:extLst>
          </p:cNvPr>
          <p:cNvSpPr txBox="1">
            <a:spLocks/>
          </p:cNvSpPr>
          <p:nvPr/>
        </p:nvSpPr>
        <p:spPr>
          <a:xfrm>
            <a:off x="610168" y="1315797"/>
            <a:ext cx="10801544" cy="4643569"/>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n-GB" sz="2000" dirty="0">
                <a:latin typeface="+mj-lt"/>
                <a:ea typeface="Roboto" panose="02000000000000000000" pitchFamily="2" charset="0"/>
                <a:cs typeface="Roboto" panose="02000000000000000000" pitchFamily="2" charset="0"/>
              </a:rPr>
              <a:t>Community Clothing </a:t>
            </a:r>
            <a:r>
              <a:rPr lang="en-GB" sz="2000" b="0" i="0" dirty="0">
                <a:effectLst/>
                <a:latin typeface="+mj-lt"/>
              </a:rPr>
              <a:t>was established by Patrick Grant with a simple goal; to sell quality, affordable, sustainable and ethical men's &amp; women's clothing. Part of their ongoing goal is to try and limit the use of plastic in their clothing. However, this isn’t as simple as it sounds! So, you are tasked with the very challenging context of</a:t>
            </a:r>
            <a:r>
              <a:rPr lang="en-GB" sz="2000" b="0" dirty="0">
                <a:latin typeface="+mj-lt"/>
                <a:ea typeface="Roboto" panose="02000000000000000000" pitchFamily="2" charset="0"/>
                <a:cs typeface="Roboto" panose="02000000000000000000" pitchFamily="2" charset="0"/>
              </a:rPr>
              <a:t>: </a:t>
            </a:r>
          </a:p>
          <a:p>
            <a:pPr algn="ctr">
              <a:lnSpc>
                <a:spcPct val="150000"/>
              </a:lnSpc>
            </a:pPr>
            <a:r>
              <a:rPr lang="en-GB" sz="2200" dirty="0">
                <a:solidFill>
                  <a:schemeClr val="accent2"/>
                </a:solidFill>
                <a:latin typeface="+mj-lt"/>
                <a:ea typeface="Roboto" panose="02000000000000000000" pitchFamily="2" charset="0"/>
                <a:cs typeface="Roboto" panose="02000000000000000000" pitchFamily="2" charset="0"/>
              </a:rPr>
              <a:t>‘Plastic-free trainers’</a:t>
            </a:r>
            <a:endParaRPr lang="en-GB" sz="2200" dirty="0">
              <a:solidFill>
                <a:schemeClr val="bg1"/>
              </a:solidFill>
              <a:latin typeface="+mj-lt"/>
              <a:ea typeface="Roboto" panose="02000000000000000000" pitchFamily="2" charset="0"/>
              <a:cs typeface="Roboto" panose="02000000000000000000" pitchFamily="2" charset="0"/>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The following slides will show how </a:t>
            </a:r>
            <a:r>
              <a:rPr lang="en-GB" sz="2000" b="0" dirty="0">
                <a:solidFill>
                  <a:srgbClr val="0A303F"/>
                </a:solidFill>
                <a:latin typeface="Arial" panose="020B0604020202020204"/>
                <a:ea typeface="Roboto" panose="02000000000000000000" pitchFamily="2" charset="0"/>
                <a:cs typeface="Roboto" panose="02000000000000000000" pitchFamily="2" charset="0"/>
              </a:rPr>
              <a:t>the team at Community Clothing </a:t>
            </a:r>
            <a:r>
              <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would approach this context in relation to the five main stages of the design process: </a:t>
            </a:r>
            <a:r>
              <a:rPr kumimoji="0" lang="en-GB" sz="20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empathize</a:t>
            </a:r>
            <a:r>
              <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a:t>
            </a:r>
            <a:r>
              <a:rPr kumimoji="0" lang="en-GB" sz="20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define</a:t>
            </a:r>
            <a:r>
              <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a:t>
            </a:r>
            <a:r>
              <a:rPr kumimoji="0" lang="en-GB" sz="20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ideate</a:t>
            </a:r>
            <a:r>
              <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a:t>
            </a:r>
            <a:r>
              <a:rPr kumimoji="0" lang="en-GB" sz="20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prototype</a:t>
            </a:r>
            <a:r>
              <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a:t>
            </a:r>
            <a:r>
              <a:rPr kumimoji="0" lang="en-GB" sz="20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test</a:t>
            </a:r>
            <a:r>
              <a:rPr lang="en-GB" sz="2000" b="0" dirty="0">
                <a:solidFill>
                  <a:srgbClr val="0A303F"/>
                </a:solidFill>
                <a:latin typeface="Arial" panose="020B0604020202020204"/>
                <a:ea typeface="Roboto" panose="02000000000000000000" pitchFamily="2" charset="0"/>
                <a:cs typeface="Roboto" panose="02000000000000000000" pitchFamily="2" charset="0"/>
              </a:rPr>
              <a:t>. </a:t>
            </a:r>
            <a:r>
              <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You can follow a similar process to create your own plastic-free trainers or other clothing item.</a:t>
            </a:r>
          </a:p>
          <a:p>
            <a:pPr>
              <a:lnSpc>
                <a:spcPct val="150000"/>
              </a:lnSpc>
            </a:pPr>
            <a:endParaRPr lang="en-GB" sz="2400" b="0" dirty="0">
              <a:solidFill>
                <a:srgbClr val="0A303F"/>
              </a:solidFill>
              <a:latin typeface="+mj-lt"/>
              <a:ea typeface="Roboto" panose="02000000000000000000" pitchFamily="2" charset="0"/>
              <a:cs typeface="Roboto" panose="02000000000000000000" pitchFamily="2" charset="0"/>
            </a:endParaRPr>
          </a:p>
        </p:txBody>
      </p:sp>
      <p:pic>
        <p:nvPicPr>
          <p:cNvPr id="3" name="Picture 2" descr="Text&#10;&#10;Description automatically generated">
            <a:extLst>
              <a:ext uri="{FF2B5EF4-FFF2-40B4-BE49-F238E27FC236}">
                <a16:creationId xmlns:a16="http://schemas.microsoft.com/office/drawing/2014/main" id="{1D84B003-3FD3-BADE-ACB2-FF80AC062B76}"/>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896360" y="6034539"/>
            <a:ext cx="1144315" cy="554494"/>
          </a:xfrm>
          <a:prstGeom prst="rect">
            <a:avLst/>
          </a:prstGeom>
        </p:spPr>
      </p:pic>
      <p:pic>
        <p:nvPicPr>
          <p:cNvPr id="2" name="Picture 1" descr="A black background with white text&#10;&#10;AI-generated content may be incorrect.">
            <a:extLst>
              <a:ext uri="{FF2B5EF4-FFF2-40B4-BE49-F238E27FC236}">
                <a16:creationId xmlns:a16="http://schemas.microsoft.com/office/drawing/2014/main" id="{5B230760-93FE-5D48-D474-514C1976637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80704" y="5963093"/>
            <a:ext cx="1525077" cy="638232"/>
          </a:xfrm>
          <a:prstGeom prst="rect">
            <a:avLst/>
          </a:prstGeom>
        </p:spPr>
      </p:pic>
    </p:spTree>
    <p:extLst>
      <p:ext uri="{BB962C8B-B14F-4D97-AF65-F5344CB8AC3E}">
        <p14:creationId xmlns:p14="http://schemas.microsoft.com/office/powerpoint/2010/main" val="2550898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20FF63-A3C5-36F7-736C-1042B31CF5C6}"/>
            </a:ext>
          </a:extLst>
        </p:cNvPr>
        <p:cNvGrpSpPr/>
        <p:nvPr/>
      </p:nvGrpSpPr>
      <p:grpSpPr>
        <a:xfrm>
          <a:off x="0" y="0"/>
          <a:ext cx="0" cy="0"/>
          <a:chOff x="0" y="0"/>
          <a:chExt cx="0" cy="0"/>
        </a:xfrm>
      </p:grpSpPr>
      <p:pic>
        <p:nvPicPr>
          <p:cNvPr id="4" name="Picture 3" descr="A black background with white text&#10;&#10;AI-generated content may be incorrect.">
            <a:extLst>
              <a:ext uri="{FF2B5EF4-FFF2-40B4-BE49-F238E27FC236}">
                <a16:creationId xmlns:a16="http://schemas.microsoft.com/office/drawing/2014/main" id="{50907E7F-F932-BD7A-9017-4808BC952E1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80704" y="5963093"/>
            <a:ext cx="1525077" cy="638232"/>
          </a:xfrm>
          <a:prstGeom prst="rect">
            <a:avLst/>
          </a:prstGeom>
        </p:spPr>
      </p:pic>
      <p:pic>
        <p:nvPicPr>
          <p:cNvPr id="6" name="WALSH_X_CC_V001">
            <a:hlinkClick r:id="" action="ppaction://media"/>
            <a:extLst>
              <a:ext uri="{FF2B5EF4-FFF2-40B4-BE49-F238E27FC236}">
                <a16:creationId xmlns:a16="http://schemas.microsoft.com/office/drawing/2014/main" id="{7BC94160-A040-2E2C-B89C-7BBD0BB53364}"/>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0" y="0"/>
            <a:ext cx="12192000" cy="6858001"/>
          </a:xfrm>
          <a:prstGeom prst="rect">
            <a:avLst/>
          </a:prstGeom>
        </p:spPr>
      </p:pic>
    </p:spTree>
    <p:extLst>
      <p:ext uri="{BB962C8B-B14F-4D97-AF65-F5344CB8AC3E}">
        <p14:creationId xmlns:p14="http://schemas.microsoft.com/office/powerpoint/2010/main" val="11892583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2826"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title="Community Clothing: Empathize">
            <a:hlinkClick r:id="" action="ppaction://media"/>
            <a:extLst>
              <a:ext uri="{FF2B5EF4-FFF2-40B4-BE49-F238E27FC236}">
                <a16:creationId xmlns:a16="http://schemas.microsoft.com/office/drawing/2014/main" id="{78189377-CCA4-CF2B-30D4-2F9A3E03F151}"/>
              </a:ext>
            </a:extLst>
          </p:cNvPr>
          <p:cNvPicPr>
            <a:picLocks noRot="1" noChangeAspect="1"/>
          </p:cNvPicPr>
          <p:nvPr>
            <a:videoFile r:link="rId1"/>
          </p:nvPr>
        </p:nvPicPr>
        <p:blipFill>
          <a:blip r:embed="rId3"/>
          <a:stretch>
            <a:fillRect/>
          </a:stretch>
        </p:blipFill>
        <p:spPr>
          <a:xfrm>
            <a:off x="234396" y="119783"/>
            <a:ext cx="11723208" cy="6618434"/>
          </a:xfrm>
          <a:prstGeom prst="rect">
            <a:avLst/>
          </a:prstGeom>
        </p:spPr>
      </p:pic>
    </p:spTree>
    <p:extLst>
      <p:ext uri="{BB962C8B-B14F-4D97-AF65-F5344CB8AC3E}">
        <p14:creationId xmlns:p14="http://schemas.microsoft.com/office/powerpoint/2010/main" val="278749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BCC5A58-F572-2DA9-2B8D-4BEFA2B657A5}"/>
              </a:ext>
            </a:extLst>
          </p:cNvPr>
          <p:cNvSpPr>
            <a:spLocks noGrp="1"/>
          </p:cNvSpPr>
          <p:nvPr>
            <p:ph type="title"/>
          </p:nvPr>
        </p:nvSpPr>
        <p:spPr/>
        <p:txBody>
          <a:bodyPr/>
          <a:lstStyle/>
          <a:p>
            <a:r>
              <a:rPr lang="en-GB" sz="4400" dirty="0"/>
              <a:t>Empathize stage</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0" y="1214643"/>
            <a:ext cx="9329998" cy="2165350"/>
          </a:xfrm>
        </p:spPr>
        <p:txBody>
          <a:bodyPr>
            <a:normAutofit fontScale="85000" lnSpcReduction="20000"/>
          </a:bodyPr>
          <a:lstStyle/>
          <a:p>
            <a:pPr>
              <a:lnSpc>
                <a:spcPct val="150000"/>
              </a:lnSpc>
            </a:pPr>
            <a:r>
              <a:rPr lang="en-GB" sz="2000" dirty="0">
                <a:latin typeface="+mj-lt"/>
                <a:ea typeface="Roboto" panose="02000000000000000000" pitchFamily="2" charset="0"/>
                <a:cs typeface="Roboto" panose="02000000000000000000" pitchFamily="2" charset="0"/>
              </a:rPr>
              <a:t>Your first task is to consider your target market and who the clothing is aimed at. You are looking for a problem-area that you can design and prototype for. At this stage you are simply trying to understand what some of the problems may be. The more the merrier! There are no wrong ideas / thoughts at this stage! </a:t>
            </a:r>
          </a:p>
          <a:p>
            <a:pPr>
              <a:lnSpc>
                <a:spcPct val="150000"/>
              </a:lnSpc>
            </a:pPr>
            <a:r>
              <a:rPr lang="en-GB" sz="2000" dirty="0">
                <a:latin typeface="+mj-lt"/>
                <a:ea typeface="Roboto" panose="02000000000000000000" pitchFamily="2" charset="0"/>
                <a:cs typeface="Roboto" panose="02000000000000000000" pitchFamily="2" charset="0"/>
              </a:rPr>
              <a:t>There are many ways that Community Clothing, and other companies do this. Consider using some of these approaches:</a:t>
            </a: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p:txBody>
      </p:sp>
      <p:graphicFrame>
        <p:nvGraphicFramePr>
          <p:cNvPr id="7" name="Table 18">
            <a:extLst>
              <a:ext uri="{FF2B5EF4-FFF2-40B4-BE49-F238E27FC236}">
                <a16:creationId xmlns:a16="http://schemas.microsoft.com/office/drawing/2014/main" id="{85E5B5CD-E89D-2B6C-0446-A69CFF708264}"/>
              </a:ext>
            </a:extLst>
          </p:cNvPr>
          <p:cNvGraphicFramePr>
            <a:graphicFrameLocks noGrp="1"/>
          </p:cNvGraphicFramePr>
          <p:nvPr>
            <p:extLst>
              <p:ext uri="{D42A27DB-BD31-4B8C-83A1-F6EECF244321}">
                <p14:modId xmlns:p14="http://schemas.microsoft.com/office/powerpoint/2010/main" val="2501923885"/>
              </p:ext>
            </p:extLst>
          </p:nvPr>
        </p:nvGraphicFramePr>
        <p:xfrm>
          <a:off x="561602" y="3279529"/>
          <a:ext cx="9181209" cy="2158806"/>
        </p:xfrm>
        <a:graphic>
          <a:graphicData uri="http://schemas.openxmlformats.org/drawingml/2006/table">
            <a:tbl>
              <a:tblPr firstRow="1" bandRow="1">
                <a:tableStyleId>{5940675A-B579-460E-94D1-54222C63F5DA}</a:tableStyleId>
              </a:tblPr>
              <a:tblGrid>
                <a:gridCol w="4742117">
                  <a:extLst>
                    <a:ext uri="{9D8B030D-6E8A-4147-A177-3AD203B41FA5}">
                      <a16:colId xmlns:a16="http://schemas.microsoft.com/office/drawing/2014/main" val="336422520"/>
                    </a:ext>
                  </a:extLst>
                </a:gridCol>
                <a:gridCol w="4439092">
                  <a:extLst>
                    <a:ext uri="{9D8B030D-6E8A-4147-A177-3AD203B41FA5}">
                      <a16:colId xmlns:a16="http://schemas.microsoft.com/office/drawing/2014/main" val="1485661640"/>
                    </a:ext>
                  </a:extLst>
                </a:gridCol>
              </a:tblGrid>
              <a:tr h="360486">
                <a:tc>
                  <a:txBody>
                    <a:bodyPr/>
                    <a:lstStyle/>
                    <a:p>
                      <a:pPr algn="ctr"/>
                      <a:r>
                        <a:rPr lang="en-GB" sz="1600" b="1" dirty="0">
                          <a:solidFill>
                            <a:srgbClr val="ACACDE"/>
                          </a:solidFill>
                          <a:hlinkClick r:id="rId2" action="ppaction://hlinksldjump">
                            <a:extLst>
                              <a:ext uri="{A12FA001-AC4F-418D-AE19-62706E023703}">
                                <ahyp:hlinkClr xmlns:ahyp="http://schemas.microsoft.com/office/drawing/2018/hyperlinkcolor" val="tx"/>
                              </a:ext>
                            </a:extLst>
                          </a:hlinkClick>
                        </a:rPr>
                        <a:t>‘Materials’</a:t>
                      </a:r>
                      <a:endParaRPr lang="en-GB" sz="1600" b="1" dirty="0">
                        <a:solidFill>
                          <a:srgbClr val="ACACDE"/>
                        </a:solidFill>
                      </a:endParaRPr>
                    </a:p>
                  </a:txBody>
                  <a:tcPr>
                    <a:solidFill>
                      <a:schemeClr val="bg1"/>
                    </a:solidFill>
                  </a:tcPr>
                </a:tc>
                <a:tc>
                  <a:txBody>
                    <a:bodyPr/>
                    <a:lstStyle/>
                    <a:p>
                      <a:pPr algn="ctr"/>
                      <a:r>
                        <a:rPr lang="en-GB" sz="1600" b="1" dirty="0">
                          <a:solidFill>
                            <a:srgbClr val="ACACDE"/>
                          </a:solidFill>
                          <a:hlinkClick r:id="rId2" action="ppaction://hlinksldjump">
                            <a:extLst>
                              <a:ext uri="{A12FA001-AC4F-418D-AE19-62706E023703}">
                                <ahyp:hlinkClr xmlns:ahyp="http://schemas.microsoft.com/office/drawing/2018/hyperlinkcolor" val="tx"/>
                              </a:ext>
                            </a:extLst>
                          </a:hlinkClick>
                        </a:rPr>
                        <a:t>‘Inspiration’</a:t>
                      </a:r>
                      <a:endParaRPr lang="en-GB" sz="1600" b="1" dirty="0">
                        <a:solidFill>
                          <a:srgbClr val="ACACDE"/>
                        </a:solidFill>
                      </a:endParaRPr>
                    </a:p>
                  </a:txBody>
                  <a:tcPr>
                    <a:solidFill>
                      <a:schemeClr val="bg1"/>
                    </a:solidFill>
                  </a:tcPr>
                </a:tc>
                <a:extLst>
                  <a:ext uri="{0D108BD9-81ED-4DB2-BD59-A6C34878D82A}">
                    <a16:rowId xmlns:a16="http://schemas.microsoft.com/office/drawing/2014/main" val="3391378453"/>
                  </a:ext>
                </a:extLst>
              </a:tr>
              <a:tr h="1791680">
                <a:tc>
                  <a:txBody>
                    <a:bodyPr/>
                    <a:lstStyle/>
                    <a:p>
                      <a:r>
                        <a:rPr lang="en-GB" sz="1400" dirty="0"/>
                        <a:t>Seeing what materials are available allows you to know possibilities and help to guide your design decisions later on. Look at one or more parts of a trainer. What material is it (commonly) made from? What forces act on this part/what does it need to do? What other materials are available that could do a similar job? What are the pros/cons of this?</a:t>
                      </a:r>
                    </a:p>
                  </a:txBody>
                  <a:tcPr/>
                </a:tc>
                <a:tc>
                  <a:txBody>
                    <a:bodyPr/>
                    <a:lstStyle/>
                    <a:p>
                      <a:r>
                        <a:rPr lang="en-GB" sz="1400" dirty="0"/>
                        <a:t>Look back at old trainers from the 1950’s, 60’s, 70’s etc. for inspiration. What was different about them, then? Is there any part of them that you quite like?</a:t>
                      </a:r>
                    </a:p>
                    <a:p>
                      <a:r>
                        <a:rPr lang="en-GB" sz="1400" dirty="0"/>
                        <a:t>Can you find what materials they were made from?</a:t>
                      </a:r>
                    </a:p>
                    <a:p>
                      <a:r>
                        <a:rPr lang="en-GB" sz="1400" dirty="0"/>
                        <a:t>There may also be something that you could get inspiration from , that isn’t a trainer. For example, what would it look like if Apple made trainers, or a trainer inspired by your favourite music artist?!</a:t>
                      </a:r>
                    </a:p>
                  </a:txBody>
                  <a:tcPr/>
                </a:tc>
                <a:extLst>
                  <a:ext uri="{0D108BD9-81ED-4DB2-BD59-A6C34878D82A}">
                    <a16:rowId xmlns:a16="http://schemas.microsoft.com/office/drawing/2014/main" val="3966545421"/>
                  </a:ext>
                </a:extLst>
              </a:tr>
            </a:tbl>
          </a:graphicData>
        </a:graphic>
      </p:graphicFrame>
      <p:pic>
        <p:nvPicPr>
          <p:cNvPr id="3" name="Picture 2" descr="A black background with white text&#10;&#10;AI-generated content may be incorrect.">
            <a:extLst>
              <a:ext uri="{FF2B5EF4-FFF2-40B4-BE49-F238E27FC236}">
                <a16:creationId xmlns:a16="http://schemas.microsoft.com/office/drawing/2014/main" id="{F158B922-8781-A860-3258-B917508EBEA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80704" y="5963093"/>
            <a:ext cx="1525077" cy="638232"/>
          </a:xfrm>
          <a:prstGeom prst="rect">
            <a:avLst/>
          </a:prstGeom>
        </p:spPr>
      </p:pic>
    </p:spTree>
    <p:extLst>
      <p:ext uri="{BB962C8B-B14F-4D97-AF65-F5344CB8AC3E}">
        <p14:creationId xmlns:p14="http://schemas.microsoft.com/office/powerpoint/2010/main" val="35560419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_rels/theme3.xml.rels><?xml version="1.0" encoding="UTF-8" standalone="yes"?>
<Relationships xmlns="http://schemas.openxmlformats.org/package/2006/relationships"><Relationship Id="rId1" Type="http://schemas.openxmlformats.org/officeDocument/2006/relationships/image" Target="../media/image36.png"/></Relationships>
</file>

<file path=ppt/theme/theme1.xml><?xml version="1.0" encoding="utf-8"?>
<a:theme xmlns:a="http://schemas.openxmlformats.org/drawingml/2006/main" name="1_Office Theme">
  <a:themeElements>
    <a:clrScheme name="DandT">
      <a:dk1>
        <a:srgbClr val="000000"/>
      </a:dk1>
      <a:lt1>
        <a:srgbClr val="FFFFFF"/>
      </a:lt1>
      <a:dk2>
        <a:srgbClr val="0A303F"/>
      </a:dk2>
      <a:lt2>
        <a:srgbClr val="E7E6E6"/>
      </a:lt2>
      <a:accent1>
        <a:srgbClr val="F97369"/>
      </a:accent1>
      <a:accent2>
        <a:srgbClr val="07E298"/>
      </a:accent2>
      <a:accent3>
        <a:srgbClr val="FAB8D9"/>
      </a:accent3>
      <a:accent4>
        <a:srgbClr val="DCFFFF"/>
      </a:accent4>
      <a:accent5>
        <a:srgbClr val="00BACE"/>
      </a:accent5>
      <a:accent6>
        <a:srgbClr val="C238B1"/>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andT" id="{BB151128-7B21-4942-A59B-368685A2A4E1}" vid="{4F7D9008-6879-B043-A756-2AF003936ED0}"/>
    </a:ext>
  </a:extLst>
</a:theme>
</file>

<file path=ppt/theme/theme2.xml><?xml version="1.0" encoding="utf-8"?>
<a:theme xmlns:a="http://schemas.openxmlformats.org/drawingml/2006/main" name="2_Office Theme">
  <a:themeElements>
    <a:clrScheme name="DandT">
      <a:dk1>
        <a:srgbClr val="000000"/>
      </a:dk1>
      <a:lt1>
        <a:srgbClr val="FFFFFF"/>
      </a:lt1>
      <a:dk2>
        <a:srgbClr val="0A303F"/>
      </a:dk2>
      <a:lt2>
        <a:srgbClr val="E7E6E6"/>
      </a:lt2>
      <a:accent1>
        <a:srgbClr val="F97369"/>
      </a:accent1>
      <a:accent2>
        <a:srgbClr val="07E298"/>
      </a:accent2>
      <a:accent3>
        <a:srgbClr val="FAB8D9"/>
      </a:accent3>
      <a:accent4>
        <a:srgbClr val="DCFFFF"/>
      </a:accent4>
      <a:accent5>
        <a:srgbClr val="00BACE"/>
      </a:accent5>
      <a:accent6>
        <a:srgbClr val="C238B1"/>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andT" id="{BB151128-7B21-4942-A59B-368685A2A4E1}" vid="{4F7D9008-6879-B043-A756-2AF003936ED0}"/>
    </a:ext>
  </a:extLst>
</a:theme>
</file>

<file path=ppt/theme/theme3.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Neue Medium"/>
        <a:ea typeface="Helvetica Neue Medium"/>
        <a:cs typeface="Helvetica Neue Medium"/>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uFillTx/>
            <a:latin typeface="+mj-lt"/>
            <a:ea typeface="+mj-ea"/>
            <a:cs typeface="+mj-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1D04EEAA89AB2489ADA8E8E6F23621C" ma:contentTypeVersion="14" ma:contentTypeDescription="Create a new document." ma:contentTypeScope="" ma:versionID="25e9de60cd4648c0dbc6df07fd2139b2">
  <xsd:schema xmlns:xsd="http://www.w3.org/2001/XMLSchema" xmlns:xs="http://www.w3.org/2001/XMLSchema" xmlns:p="http://schemas.microsoft.com/office/2006/metadata/properties" xmlns:ns2="81f8b867-ddd5-4989-88da-3ced84550480" xmlns:ns3="0c8fa6c4-b7d3-4c62-a6da-ef72428ccf82" targetNamespace="http://schemas.microsoft.com/office/2006/metadata/properties" ma:root="true" ma:fieldsID="11894886afd81a3d06d9cc8b125fcd3f" ns2:_="" ns3:_="">
    <xsd:import namespace="81f8b867-ddd5-4989-88da-3ced84550480"/>
    <xsd:import namespace="0c8fa6c4-b7d3-4c62-a6da-ef72428ccf82"/>
    <xsd:element name="properties">
      <xsd:complexType>
        <xsd:sequence>
          <xsd:element name="documentManagement">
            <xsd:complexType>
              <xsd:all>
                <xsd:element ref="ns2:lcf76f155ced4ddcb4097134ff3c332f" minOccurs="0"/>
                <xsd:element ref="ns3:TaxCatchAll" minOccurs="0"/>
                <xsd:element ref="ns2:MediaServiceMetadata" minOccurs="0"/>
                <xsd:element ref="ns2:MediaServiceFastMetadata" minOccurs="0"/>
                <xsd:element ref="ns2:MediaServiceSearchProperties" minOccurs="0"/>
                <xsd:element ref="ns2:MediaServiceDateTaken" minOccurs="0"/>
                <xsd:element ref="ns2:MediaServiceObjectDetectorVersions" minOccurs="0"/>
                <xsd:element ref="ns2:MediaServiceGenerationTime" minOccurs="0"/>
                <xsd:element ref="ns2:MediaServiceEventHashCode" minOccurs="0"/>
                <xsd:element ref="ns2:MediaLengthInSeconds" minOccurs="0"/>
                <xsd:element ref="ns2:MediaServiceOCR"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1f8b867-ddd5-4989-88da-3ced84550480" elementFormDefault="qualified">
    <xsd:import namespace="http://schemas.microsoft.com/office/2006/documentManagement/types"/>
    <xsd:import namespace="http://schemas.microsoft.com/office/infopath/2007/PartnerControls"/>
    <xsd:element name="lcf76f155ced4ddcb4097134ff3c332f" ma:index="9" nillable="true" ma:taxonomy="true" ma:internalName="lcf76f155ced4ddcb4097134ff3c332f" ma:taxonomyFieldName="MediaServiceImageTags" ma:displayName="Image Tags" ma:readOnly="false" ma:fieldId="{5cf76f15-5ced-4ddc-b409-7134ff3c332f}" ma:taxonomyMulti="true" ma:sspId="a568bc87-6fcd-4c42-bfa6-8c0fd4cb7402" ma:termSetId="09814cd3-568e-fe90-9814-8d621ff8fb84" ma:anchorId="fba54fb3-c3e1-fe81-a776-ca4b69148c4d" ma:open="true" ma:isKeyword="false">
      <xsd:complexType>
        <xsd:sequence>
          <xsd:element ref="pc:Terms" minOccurs="0" maxOccurs="1"/>
        </xsd:sequence>
      </xsd:complex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dexed="true" ma:internalName="MediaServiceLocation" ma:readOnly="true">
      <xsd:simpleType>
        <xsd:restriction base="dms:Text"/>
      </xsd:simpleType>
    </xsd:element>
    <xsd:element name="MediaServiceBillingMetadata" ma:index="21"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0c8fa6c4-b7d3-4c62-a6da-ef72428ccf82" elementFormDefault="qualified">
    <xsd:import namespace="http://schemas.microsoft.com/office/2006/documentManagement/types"/>
    <xsd:import namespace="http://schemas.microsoft.com/office/infopath/2007/PartnerControls"/>
    <xsd:element name="TaxCatchAll" ma:index="10" nillable="true" ma:displayName="Taxonomy Catch All Column" ma:hidden="true" ma:list="{61400313-8738-4dfe-8d9a-a34f6e2eedc3}" ma:internalName="TaxCatchAll" ma:showField="CatchAllData" ma:web="0c8fa6c4-b7d3-4c62-a6da-ef72428ccf8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81f8b867-ddd5-4989-88da-3ced84550480">
      <Terms xmlns="http://schemas.microsoft.com/office/infopath/2007/PartnerControls"/>
    </lcf76f155ced4ddcb4097134ff3c332f>
    <TaxCatchAll xmlns="0c8fa6c4-b7d3-4c62-a6da-ef72428ccf82" xsi:nil="true"/>
  </documentManagement>
</p:properties>
</file>

<file path=customXml/itemProps1.xml><?xml version="1.0" encoding="utf-8"?>
<ds:datastoreItem xmlns:ds="http://schemas.openxmlformats.org/officeDocument/2006/customXml" ds:itemID="{2B257284-C2B4-47A6-80F2-5E19354D6AA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1f8b867-ddd5-4989-88da-3ced84550480"/>
    <ds:schemaRef ds:uri="0c8fa6c4-b7d3-4c62-a6da-ef72428ccf8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F607EEE-5803-4A70-B17D-691B9FC62717}">
  <ds:schemaRefs>
    <ds:schemaRef ds:uri="http://schemas.microsoft.com/sharepoint/v3/contenttype/forms"/>
  </ds:schemaRefs>
</ds:datastoreItem>
</file>

<file path=customXml/itemProps3.xml><?xml version="1.0" encoding="utf-8"?>
<ds:datastoreItem xmlns:ds="http://schemas.openxmlformats.org/officeDocument/2006/customXml" ds:itemID="{8BF6E39F-C541-4944-A584-D69F252A1965}">
  <ds:schemaRefs>
    <ds:schemaRef ds:uri="81f8b867-ddd5-4989-88da-3ced84550480"/>
    <ds:schemaRef ds:uri="http://schemas.microsoft.com/office/infopath/2007/PartnerControls"/>
    <ds:schemaRef ds:uri="http://schemas.microsoft.com/office/2006/documentManagement/types"/>
    <ds:schemaRef ds:uri="http://purl.org/dc/elements/1.1/"/>
    <ds:schemaRef ds:uri="http://schemas.openxmlformats.org/package/2006/metadata/core-properties"/>
    <ds:schemaRef ds:uri="http://purl.org/dc/dcmitype/"/>
    <ds:schemaRef ds:uri="http://www.w3.org/XML/1998/namespace"/>
    <ds:schemaRef ds:uri="0c8fa6c4-b7d3-4c62-a6da-ef72428ccf82"/>
    <ds:schemaRef ds:uri="http://schemas.microsoft.com/office/2006/metadata/properties"/>
    <ds:schemaRef ds:uri="http://purl.org/dc/terms/"/>
  </ds:schemaRefs>
</ds:datastoreItem>
</file>

<file path=docProps/app.xml><?xml version="1.0" encoding="utf-8"?>
<Properties xmlns="http://schemas.openxmlformats.org/officeDocument/2006/extended-properties" xmlns:vt="http://schemas.openxmlformats.org/officeDocument/2006/docPropsVTypes">
  <Template/>
  <TotalTime>50504</TotalTime>
  <Words>6944</Words>
  <Application>Microsoft Office PowerPoint</Application>
  <PresentationFormat>Widescreen</PresentationFormat>
  <Paragraphs>407</Paragraphs>
  <Slides>52</Slides>
  <Notes>36</Notes>
  <HiddenSlides>27</HiddenSlides>
  <MMClips>12</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52</vt:i4>
      </vt:variant>
    </vt:vector>
  </HeadingPairs>
  <TitlesOfParts>
    <vt:vector size="62" baseType="lpstr">
      <vt:lpstr>Roboto</vt:lpstr>
      <vt:lpstr>Helvetica Neue</vt:lpstr>
      <vt:lpstr>GriffithGothic Black</vt:lpstr>
      <vt:lpstr>Ink Free</vt:lpstr>
      <vt:lpstr>Griffith Gothic Black</vt:lpstr>
      <vt:lpstr>Arial Narrow</vt:lpstr>
      <vt:lpstr>Arial</vt:lpstr>
      <vt:lpstr>Calibri</vt:lpstr>
      <vt:lpstr>1_Office Theme</vt:lpstr>
      <vt:lpstr>2_Office Theme</vt:lpstr>
      <vt:lpstr> KS3 D&amp;T contexts  PLASTIC FREE TRAINERS</vt:lpstr>
      <vt:lpstr>About this resource</vt:lpstr>
      <vt:lpstr>PowerPoint Presentation</vt:lpstr>
      <vt:lpstr>Contents</vt:lpstr>
      <vt:lpstr>PowerPoint Presentation</vt:lpstr>
      <vt:lpstr>Introduction</vt:lpstr>
      <vt:lpstr>PowerPoint Presentation</vt:lpstr>
      <vt:lpstr>PowerPoint Presentation</vt:lpstr>
      <vt:lpstr>Empathize stage</vt:lpstr>
      <vt:lpstr>Break down the context</vt:lpstr>
      <vt:lpstr>Empathize stage</vt:lpstr>
      <vt:lpstr>PowerPoint Presentation</vt:lpstr>
      <vt:lpstr>Define stage</vt:lpstr>
      <vt:lpstr>Define stage</vt:lpstr>
      <vt:lpstr>Define stage</vt:lpstr>
      <vt:lpstr>Specification</vt:lpstr>
      <vt:lpstr>PowerPoint Presentation</vt:lpstr>
      <vt:lpstr>Ideate stage</vt:lpstr>
      <vt:lpstr>Ideate stage</vt:lpstr>
      <vt:lpstr>Ideate stage</vt:lpstr>
      <vt:lpstr>PowerPoint Presentation</vt:lpstr>
      <vt:lpstr>Prototype stage </vt:lpstr>
      <vt:lpstr>Prototype stage </vt:lpstr>
      <vt:lpstr>PowerPoint Presentation</vt:lpstr>
      <vt:lpstr>Test stage</vt:lpstr>
      <vt:lpstr>Focused Tasks</vt:lpstr>
      <vt:lpstr>Investigative &amp; Evaluative Activities</vt:lpstr>
      <vt:lpstr>Empathize tasks</vt:lpstr>
      <vt:lpstr>Empathize tasks</vt:lpstr>
      <vt:lpstr>Define tasks</vt:lpstr>
      <vt:lpstr>PowerPoint Presentation</vt:lpstr>
      <vt:lpstr>PowerPoint Presentation</vt:lpstr>
      <vt:lpstr>Ideate tasks</vt:lpstr>
      <vt:lpstr>Trainer template</vt:lpstr>
      <vt:lpstr>AI Examples</vt:lpstr>
      <vt:lpstr>AI Examples developed</vt:lpstr>
      <vt:lpstr>Foot shapes as an underlay</vt:lpstr>
      <vt:lpstr>Ideate tasks</vt:lpstr>
      <vt:lpstr>CAD examples</vt:lpstr>
      <vt:lpstr>Where to sew</vt:lpstr>
      <vt:lpstr>Where to sew</vt:lpstr>
      <vt:lpstr>Automation</vt:lpstr>
      <vt:lpstr>Where to sew</vt:lpstr>
      <vt:lpstr>Eyelets</vt:lpstr>
      <vt:lpstr>Toe caps</vt:lpstr>
      <vt:lpstr>Parts of a trainer</vt:lpstr>
      <vt:lpstr>Parts of a trainer</vt:lpstr>
      <vt:lpstr>Prototype tasks</vt:lpstr>
      <vt:lpstr>Trainer grid…</vt:lpstr>
      <vt:lpstr>Test tasks</vt:lpstr>
      <vt:lpstr>Test tasks</vt:lpstr>
      <vt:lpstr>Level of challenge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Neesha Mistry</dc:creator>
  <cp:lastModifiedBy>Laura Martin</cp:lastModifiedBy>
  <cp:revision>333</cp:revision>
  <cp:lastPrinted>2019-02-19T15:48:33Z</cp:lastPrinted>
  <dcterms:modified xsi:type="dcterms:W3CDTF">2026-02-26T08:35:45Z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0x01010031D04EEAA89AB2489ADA8E8E6F23621C</vt:lpwstr>
  </property>
  <property fmtid="{D5CDD505-2E9C-101B-9397-08002B2CF9AE}" pid="3" name="MediaServiceImageTags">
    <vt:lpwstr/>
  </property>
</Properties>
</file>