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80" r:id="rId4"/>
    <p:sldMasterId id="2147483728" r:id="rId5"/>
    <p:sldMasterId id="2147483777" r:id="rId6"/>
  </p:sldMasterIdLst>
  <p:notesMasterIdLst>
    <p:notesMasterId r:id="rId51"/>
  </p:notesMasterIdLst>
  <p:handoutMasterIdLst>
    <p:handoutMasterId r:id="rId52"/>
  </p:handoutMasterIdLst>
  <p:sldIdLst>
    <p:sldId id="1657" r:id="rId7"/>
    <p:sldId id="1699" r:id="rId8"/>
    <p:sldId id="1700" r:id="rId9"/>
    <p:sldId id="1660" r:id="rId10"/>
    <p:sldId id="1661" r:id="rId11"/>
    <p:sldId id="1662" r:id="rId12"/>
    <p:sldId id="1663" r:id="rId13"/>
    <p:sldId id="1664" r:id="rId14"/>
    <p:sldId id="1666" r:id="rId15"/>
    <p:sldId id="1667" r:id="rId16"/>
    <p:sldId id="1668" r:id="rId17"/>
    <p:sldId id="1654" r:id="rId18"/>
    <p:sldId id="1669" r:id="rId19"/>
    <p:sldId id="1671" r:id="rId20"/>
    <p:sldId id="1672" r:id="rId21"/>
    <p:sldId id="1674" r:id="rId22"/>
    <p:sldId id="1711" r:id="rId23"/>
    <p:sldId id="1686" r:id="rId24"/>
    <p:sldId id="1675" r:id="rId25"/>
    <p:sldId id="1676" r:id="rId26"/>
    <p:sldId id="1678" r:id="rId27"/>
    <p:sldId id="1701" r:id="rId28"/>
    <p:sldId id="1737" r:id="rId29"/>
    <p:sldId id="1741" r:id="rId30"/>
    <p:sldId id="1729" r:id="rId31"/>
    <p:sldId id="1683" r:id="rId32"/>
    <p:sldId id="1687" r:id="rId33"/>
    <p:sldId id="1738" r:id="rId34"/>
    <p:sldId id="1736" r:id="rId35"/>
    <p:sldId id="1740" r:id="rId36"/>
    <p:sldId id="1731" r:id="rId37"/>
    <p:sldId id="1744" r:id="rId38"/>
    <p:sldId id="1692" r:id="rId39"/>
    <p:sldId id="1733" r:id="rId40"/>
    <p:sldId id="1749" r:id="rId41"/>
    <p:sldId id="1745" r:id="rId42"/>
    <p:sldId id="1694" r:id="rId43"/>
    <p:sldId id="1739" r:id="rId44"/>
    <p:sldId id="1747" r:id="rId45"/>
    <p:sldId id="1742" r:id="rId46"/>
    <p:sldId id="1743" r:id="rId47"/>
    <p:sldId id="1746" r:id="rId48"/>
    <p:sldId id="1705" r:id="rId49"/>
    <p:sldId id="1702" r:id="rId50"/>
  </p:sldIdLst>
  <p:sldSz cx="12192000" cy="6858000"/>
  <p:notesSz cx="6858000" cy="9144000"/>
  <p:embeddedFontLst>
    <p:embeddedFont>
      <p:font typeface="Arial Narrow" panose="020B0606020202030204" pitchFamily="34" charset="0"/>
      <p:regular r:id="rId53"/>
      <p:bold r:id="rId54"/>
      <p:italic r:id="rId55"/>
      <p:boldItalic r:id="rId56"/>
    </p:embeddedFont>
    <p:embeddedFont>
      <p:font typeface="Griffith Gothic Black" panose="020B0503060000000000" pitchFamily="34" charset="0"/>
      <p:bold r:id="rId57"/>
    </p:embeddedFont>
    <p:embeddedFont>
      <p:font typeface="GriffithGothic Black" panose="02000603060000020004" pitchFamily="50" charset="0"/>
      <p:bold r:id="rId58"/>
    </p:embeddedFont>
    <p:embeddedFont>
      <p:font typeface="Helvetica Neue" charset="0"/>
      <p:regular r:id="rId59"/>
      <p:bold r:id="rId60"/>
    </p:embeddedFont>
    <p:embeddedFont>
      <p:font typeface="Ink Free" panose="03080402000500000000" pitchFamily="66" charset="0"/>
      <p:regular r:id="rId61"/>
    </p:embeddedFont>
    <p:embeddedFont>
      <p:font typeface="Roboto" panose="02000000000000000000" pitchFamily="2" charset="0"/>
      <p:regular r:id="rId62"/>
      <p:bold r:id="rId63"/>
      <p:italic r:id="rId64"/>
      <p:boldItalic r:id="rId65"/>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0493"/>
    <a:srgbClr val="FFFFFF"/>
    <a:srgbClr val="212A40"/>
    <a:srgbClr val="BF0A0B"/>
    <a:srgbClr val="45B39C"/>
    <a:srgbClr val="16F4D0"/>
    <a:srgbClr val="FED33A"/>
    <a:srgbClr val="429EA6"/>
    <a:srgbClr val="FE4E00"/>
    <a:srgbClr val="F973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11.fntdata"/><Relationship Id="rId68"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font" Target="fonts/font9.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7.fntdata"/><Relationship Id="rId67"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2.fntdata"/><Relationship Id="rId62" Type="http://schemas.openxmlformats.org/officeDocument/2006/relationships/font" Target="fonts/font10.fntdata"/><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5.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2/17/2025</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Six key criteria to consider when designing</a:t>
            </a:r>
          </a:p>
        </p:txBody>
      </p:sp>
    </p:spTree>
    <p:extLst>
      <p:ext uri="{BB962C8B-B14F-4D97-AF65-F5344CB8AC3E}">
        <p14:creationId xmlns:p14="http://schemas.microsoft.com/office/powerpoint/2010/main" val="604545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Suggesting a brief for the context</a:t>
            </a:r>
          </a:p>
        </p:txBody>
      </p:sp>
    </p:spTree>
    <p:extLst>
      <p:ext uri="{BB962C8B-B14F-4D97-AF65-F5344CB8AC3E}">
        <p14:creationId xmlns:p14="http://schemas.microsoft.com/office/powerpoint/2010/main" val="1577931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Do students need to write a specification for this context?</a:t>
            </a:r>
          </a:p>
        </p:txBody>
      </p:sp>
    </p:spTree>
    <p:extLst>
      <p:ext uri="{BB962C8B-B14F-4D97-AF65-F5344CB8AC3E}">
        <p14:creationId xmlns:p14="http://schemas.microsoft.com/office/powerpoint/2010/main" val="371501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ideation stage explained by a member of the design team</a:t>
            </a:r>
          </a:p>
        </p:txBody>
      </p:sp>
    </p:spTree>
    <p:extLst>
      <p:ext uri="{BB962C8B-B14F-4D97-AF65-F5344CB8AC3E}">
        <p14:creationId xmlns:p14="http://schemas.microsoft.com/office/powerpoint/2010/main" val="1520110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418053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suggestions of how to ideate and develop ideas</a:t>
            </a:r>
          </a:p>
        </p:txBody>
      </p:sp>
    </p:spTree>
    <p:extLst>
      <p:ext uri="{BB962C8B-B14F-4D97-AF65-F5344CB8AC3E}">
        <p14:creationId xmlns:p14="http://schemas.microsoft.com/office/powerpoint/2010/main" val="1459382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Prototype video</a:t>
            </a:r>
          </a:p>
        </p:txBody>
      </p:sp>
    </p:spTree>
    <p:extLst>
      <p:ext uri="{BB962C8B-B14F-4D97-AF65-F5344CB8AC3E}">
        <p14:creationId xmlns:p14="http://schemas.microsoft.com/office/powerpoint/2010/main" val="2870943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4214494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General information about the resource to help you decide if it is right for your needs.</a:t>
            </a:r>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Test stage video</a:t>
            </a:r>
          </a:p>
        </p:txBody>
      </p:sp>
    </p:spTree>
    <p:extLst>
      <p:ext uri="{BB962C8B-B14F-4D97-AF65-F5344CB8AC3E}">
        <p14:creationId xmlns:p14="http://schemas.microsoft.com/office/powerpoint/2010/main" val="3523527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2DC18-6118-66AF-5DD0-E3FDBCC211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7E83D8-23CD-3561-B2B9-4E291AEAEB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286377-1D8C-5546-9D33-94A4E9AB893E}"/>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16886619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DB75D-8B5E-763C-88D7-73A2C77733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F5B8A7-8DE3-A1F1-9CC4-B98A626F37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69E9E3-35AD-D818-6482-CC3AD011D3B9}"/>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show how Gola produce a simple, but accurate line drawing of their products before dropping in different colours and textures, creating a range of alternative design possibilities.</a:t>
            </a:r>
          </a:p>
          <a:p>
            <a:endParaRPr lang="en-GB"/>
          </a:p>
        </p:txBody>
      </p:sp>
    </p:spTree>
    <p:extLst>
      <p:ext uri="{BB962C8B-B14F-4D97-AF65-F5344CB8AC3E}">
        <p14:creationId xmlns:p14="http://schemas.microsoft.com/office/powerpoint/2010/main" val="3464626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28793768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05453-7D97-9A8F-7E3D-6CB093E4C0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862BF-08AA-E51D-43CC-FAE16AE1EE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6043B2-CCCA-19E7-D33E-9D5DD317891D}"/>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this with your class to gather useful information about their chosen sport / activity. Encourage the use of images and detail as appropriate.</a:t>
            </a:r>
          </a:p>
          <a:p>
            <a:endParaRPr lang="en-GB"/>
          </a:p>
        </p:txBody>
      </p:sp>
    </p:spTree>
    <p:extLst>
      <p:ext uri="{BB962C8B-B14F-4D97-AF65-F5344CB8AC3E}">
        <p14:creationId xmlns:p14="http://schemas.microsoft.com/office/powerpoint/2010/main" val="3652842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BAE06-91C4-43CA-9A6F-E42DC04453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1839EB-33F7-834B-6F7A-799340BE8E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34511B-BAEE-8C19-217A-1465531948CD}"/>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You may wish to discuss with students about drawing ‘inspiration’ from other designs. For example, the designs shown on fashion catwalks are unlikely to ever be seen exactly in the high-street stores, but are often seen as an exaggerated version for others to pick elements from.</a:t>
            </a:r>
          </a:p>
          <a:p>
            <a:endParaRPr lang="en-GB"/>
          </a:p>
        </p:txBody>
      </p:sp>
    </p:spTree>
    <p:extLst>
      <p:ext uri="{BB962C8B-B14F-4D97-AF65-F5344CB8AC3E}">
        <p14:creationId xmlns:p14="http://schemas.microsoft.com/office/powerpoint/2010/main" val="8108540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2365E-1447-103B-0443-4072D05E46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7D5E86-740F-4E93-DB23-E046126A1A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020ED3-D756-5208-A9AF-0B8BDF086377}"/>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An example report from the WGSN program. You may want to get students to use a similar style when doing a report on trends / styles they like.</a:t>
            </a:r>
          </a:p>
          <a:p>
            <a:endParaRPr lang="en-GB"/>
          </a:p>
        </p:txBody>
      </p:sp>
    </p:spTree>
    <p:extLst>
      <p:ext uri="{BB962C8B-B14F-4D97-AF65-F5344CB8AC3E}">
        <p14:creationId xmlns:p14="http://schemas.microsoft.com/office/powerpoint/2010/main" val="3539758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summary of the resource so you can check it meets your curriculum requirements</a:t>
            </a:r>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8912249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FEFFD-8DC0-BAEC-0CEE-FBCBF771B8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C6AA7A-9C75-68F6-6315-6F26AEB43D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58B846-AE15-4C36-49F7-88786FCC747A}"/>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print these to allow as a starting point for a development of a new range. Students should use a basic drawstring bag as a starting point and consider how they can adapt it to create a new version for a product range. This may be a revised colourway, different cords, an addition of pockets or something else. </a:t>
            </a:r>
          </a:p>
          <a:p>
            <a:endParaRPr lang="en-GB"/>
          </a:p>
        </p:txBody>
      </p:sp>
    </p:spTree>
    <p:extLst>
      <p:ext uri="{BB962C8B-B14F-4D97-AF65-F5344CB8AC3E}">
        <p14:creationId xmlns:p14="http://schemas.microsoft.com/office/powerpoint/2010/main" val="2390238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80314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A simple concept of a Gantt chart to use. There may be overlapping portions too. Decide on the time scale along the x axis and consider what elements to place down the y. Discuss with students and let them decide on their own path towards an outcome.</a:t>
            </a:r>
          </a:p>
          <a:p>
            <a:endParaRPr lang="en-GB"/>
          </a:p>
        </p:txBody>
      </p:sp>
    </p:spTree>
    <p:extLst>
      <p:ext uri="{BB962C8B-B14F-4D97-AF65-F5344CB8AC3E}">
        <p14:creationId xmlns:p14="http://schemas.microsoft.com/office/powerpoint/2010/main" val="8600504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7B54F-EDB7-3F9A-6C82-F53ECFA585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879A37-140D-BAFB-0294-DE63347BD1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CEF4F5-09B5-F983-667D-B6D2F0633281}"/>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‘Starter’ patterns. Purposely not quite suitable to carry sports kit, and so requires students to adapt and edit to meet their needs. These are courtesy of Janome.</a:t>
            </a:r>
          </a:p>
          <a:p>
            <a:endParaRPr lang="en-GB"/>
          </a:p>
        </p:txBody>
      </p:sp>
    </p:spTree>
    <p:extLst>
      <p:ext uri="{BB962C8B-B14F-4D97-AF65-F5344CB8AC3E}">
        <p14:creationId xmlns:p14="http://schemas.microsoft.com/office/powerpoint/2010/main" val="33769502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A69F-8ED1-DF0B-964A-F73679908A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674332-FACF-323F-1F26-280273F020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3FFD4E-0754-9B30-6813-D2EAD5BAD457}"/>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Possibly linked to the Drawstring bag design development, students may wish to use this acronym to help them devise edits / alterations to the bag. Often people will get stuck for ideas, and so this may help them come up with new possibilities.</a:t>
            </a:r>
          </a:p>
          <a:p>
            <a:endParaRPr lang="en-GB"/>
          </a:p>
        </p:txBody>
      </p:sp>
    </p:spTree>
    <p:extLst>
      <p:ext uri="{BB962C8B-B14F-4D97-AF65-F5344CB8AC3E}">
        <p14:creationId xmlns:p14="http://schemas.microsoft.com/office/powerpoint/2010/main" val="4190406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625659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76E34-C361-EDB6-2814-B9C7AAFAE7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96089A-6CA1-BD24-9991-6A07263D0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BADD98-7707-38A7-A096-D1D467A5D53F}"/>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21508191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239AC-FD91-C196-F767-6D0D3066F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8A60B9-B13F-A2DC-5A44-A5373B01B6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0A8149-1EDB-4BD5-CD19-3D86AE2338BA}"/>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902308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875BA-CE64-0D2D-C334-B50427FCBA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50EA06-5533-2688-4943-C959175985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FA3751-0633-C85D-ABB2-12426E77B49B}"/>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Adobe</a:t>
            </a:r>
          </a:p>
          <a:p>
            <a:endParaRPr lang="en-GB"/>
          </a:p>
        </p:txBody>
      </p:sp>
    </p:spTree>
    <p:extLst>
      <p:ext uri="{BB962C8B-B14F-4D97-AF65-F5344CB8AC3E}">
        <p14:creationId xmlns:p14="http://schemas.microsoft.com/office/powerpoint/2010/main" val="4226712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873983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EB89C-39E8-14AF-4C11-8578A38EB7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DBCCD-466F-6F36-3969-FF417D9DB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328824-FA64-CE53-73FD-DE3A0593F927}"/>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There is an opportunity here to discuss HEX codes using in online colours, and also Pantone colours ad why knowledge of these in design is important.</a:t>
            </a:r>
          </a:p>
          <a:p>
            <a:endParaRPr lang="en-GB"/>
          </a:p>
        </p:txBody>
      </p:sp>
    </p:spTree>
    <p:extLst>
      <p:ext uri="{BB962C8B-B14F-4D97-AF65-F5344CB8AC3E}">
        <p14:creationId xmlns:p14="http://schemas.microsoft.com/office/powerpoint/2010/main" val="39115002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324E1-CF7A-2F11-D1A4-B9665A68F7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07D770-1A2D-CB07-3A7A-0F3651B662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7D7EC7-C8C7-700E-ACEF-BD144FB36A1A}"/>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Basic knowledge of the colour wheel is often done through Art. Check with the Art department regarding the terminology they use and what they have already done so you can refer to learning in this other subject.</a:t>
            </a:r>
          </a:p>
          <a:p>
            <a:endParaRPr lang="en-GB"/>
          </a:p>
        </p:txBody>
      </p:sp>
    </p:spTree>
    <p:extLst>
      <p:ext uri="{BB962C8B-B14F-4D97-AF65-F5344CB8AC3E}">
        <p14:creationId xmlns:p14="http://schemas.microsoft.com/office/powerpoint/2010/main" val="27165832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982596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Suggested levels of challenge. Use these for reference and set your own aims and objectives for the contexts.</a:t>
            </a:r>
          </a:p>
        </p:txBody>
      </p:sp>
    </p:spTree>
    <p:extLst>
      <p:ext uri="{BB962C8B-B14F-4D97-AF65-F5344CB8AC3E}">
        <p14:creationId xmlns:p14="http://schemas.microsoft.com/office/powerpoint/2010/main" val="3562378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Introductory video</a:t>
            </a:r>
          </a:p>
        </p:txBody>
      </p:sp>
    </p:spTree>
    <p:extLst>
      <p:ext uri="{BB962C8B-B14F-4D97-AF65-F5344CB8AC3E}">
        <p14:creationId xmlns:p14="http://schemas.microsoft.com/office/powerpoint/2010/main" val="631632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Introduction to the context</a:t>
            </a:r>
          </a:p>
        </p:txBody>
      </p:sp>
    </p:spTree>
    <p:extLst>
      <p:ext uri="{BB962C8B-B14F-4D97-AF65-F5344CB8AC3E}">
        <p14:creationId xmlns:p14="http://schemas.microsoft.com/office/powerpoint/2010/main" val="332581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Empathize video</a:t>
            </a:r>
          </a:p>
        </p:txBody>
      </p:sp>
    </p:spTree>
    <p:extLst>
      <p:ext uri="{BB962C8B-B14F-4D97-AF65-F5344CB8AC3E}">
        <p14:creationId xmlns:p14="http://schemas.microsoft.com/office/powerpoint/2010/main" val="1358606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076221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mind map approach to breaking down the context. Edit to suit.</a:t>
            </a:r>
          </a:p>
        </p:txBody>
      </p:sp>
    </p:spTree>
    <p:extLst>
      <p:ext uri="{BB962C8B-B14F-4D97-AF65-F5344CB8AC3E}">
        <p14:creationId xmlns:p14="http://schemas.microsoft.com/office/powerpoint/2010/main" val="34696772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36.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3.xml"/><Relationship Id="rId4" Type="http://schemas.openxmlformats.org/officeDocument/2006/relationships/image" Target="../media/image38.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9593310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134044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40479761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7909443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4597468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40821786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9081865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52325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8233540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0659229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429474500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8869785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15069312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0930758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34964364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6553675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805940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01058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547235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24220928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248567815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47732637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2582599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theme" Target="../theme/theme3.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644141139"/>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ideo" Target="https://www.youtube.com/embed/D-Dga8sVyWU?feature=oembed" TargetMode="External"/><Relationship Id="rId4" Type="http://schemas.openxmlformats.org/officeDocument/2006/relationships/image" Target="../media/image47.jpeg"/></Relationships>
</file>

<file path=ppt/slides/_rels/slide1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video" Target="https://www.youtube.com/embed/yREOMc3Kw0Y?feature=oembed" TargetMode="External"/><Relationship Id="rId4" Type="http://schemas.openxmlformats.org/officeDocument/2006/relationships/image" Target="../media/image50.jpeg"/></Relationships>
</file>

<file path=ppt/slides/_rels/slide1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1.jpeg"/><Relationship Id="rId1" Type="http://schemas.openxmlformats.org/officeDocument/2006/relationships/slideLayout" Target="../slideLayouts/slideLayout8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video" Target="https://www.youtube.com/embed/8ixx5qL5Jv0?feature=oembed" TargetMode="External"/><Relationship Id="rId4"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42.png"/></Relationships>
</file>

<file path=ppt/slides/_rels/slide2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42.png"/><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video" Target="https://www.youtube.com/embed/aCbNmgDhCjQ?feature=oembed" TargetMode="External"/><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7.jpeg"/><Relationship Id="rId2" Type="http://schemas.openxmlformats.org/officeDocument/2006/relationships/notesSlide" Target="../notesSlides/notesSlide22.xml"/><Relationship Id="rId1" Type="http://schemas.openxmlformats.org/officeDocument/2006/relationships/slideLayout" Target="../slideLayouts/slideLayout21.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42.png"/><Relationship Id="rId7" Type="http://schemas.microsoft.com/office/2007/relationships/hdphoto" Target="../media/hdphoto2.wdp"/><Relationship Id="rId2" Type="http://schemas.openxmlformats.org/officeDocument/2006/relationships/notesSlide" Target="../notesSlides/notesSlide23.xml"/><Relationship Id="rId1" Type="http://schemas.openxmlformats.org/officeDocument/2006/relationships/slideLayout" Target="../slideLayouts/slideLayout21.xml"/><Relationship Id="rId6" Type="http://schemas.openxmlformats.org/officeDocument/2006/relationships/image" Target="../media/image59.png"/><Relationship Id="rId5" Type="http://schemas.microsoft.com/office/2007/relationships/hdphoto" Target="../media/hdphoto1.wdp"/><Relationship Id="rId4" Type="http://schemas.openxmlformats.org/officeDocument/2006/relationships/image" Target="../media/image58.png"/><Relationship Id="rId9"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8" Type="http://schemas.openxmlformats.org/officeDocument/2006/relationships/hyperlink" Target="https://www.bbc.co.uk/programmes/b03myqj2" TargetMode="External"/><Relationship Id="rId3" Type="http://schemas.openxmlformats.org/officeDocument/2006/relationships/hyperlink" Target="https://www.vogue.com/fashion/trends" TargetMode="External"/><Relationship Id="rId7"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slide" Target="slide8.xml"/><Relationship Id="rId5" Type="http://schemas.openxmlformats.org/officeDocument/2006/relationships/hyperlink" Target="https://www.topendsports.com/sport/index.htm" TargetMode="External"/><Relationship Id="rId4" Type="http://schemas.openxmlformats.org/officeDocument/2006/relationships/hyperlink" Target="https://heuritech.com/fashion-trends-2025/" TargetMode="External"/><Relationship Id="rId9" Type="http://schemas.openxmlformats.org/officeDocument/2006/relationships/image" Target="../media/image61.png"/></Relationships>
</file>

<file path=ppt/slides/_rels/slide2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8.xml"/><Relationship Id="rId1" Type="http://schemas.openxmlformats.org/officeDocument/2006/relationships/slideLayout" Target="../slideLayouts/slideLayout23.xml"/><Relationship Id="rId5" Type="http://schemas.openxmlformats.org/officeDocument/2006/relationships/image" Target="../media/image62.jpe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9.xml"/><Relationship Id="rId1" Type="http://schemas.openxmlformats.org/officeDocument/2006/relationships/slideLayout" Target="../slideLayouts/slideLayout23.xml"/><Relationship Id="rId5" Type="http://schemas.openxmlformats.org/officeDocument/2006/relationships/image" Target="../media/image63.jpe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image" Target="../media/image64.png"/></Relationships>
</file>

<file path=ppt/slides/_rels/slide3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notesSlide" Target="../notesSlides/notesSlide34.xml"/><Relationship Id="rId7" Type="http://schemas.openxmlformats.org/officeDocument/2006/relationships/hyperlink" Target="https://www.janome.co.uk/_files/ugd/64fc51_81327a9edc384423b733d04ca8fd837a.pdf" TargetMode="External"/><Relationship Id="rId2" Type="http://schemas.openxmlformats.org/officeDocument/2006/relationships/slideLayout" Target="../slideLayouts/slideLayout23.xml"/><Relationship Id="rId1" Type="http://schemas.openxmlformats.org/officeDocument/2006/relationships/video" Target="https://www.youtube.com/embed/IfzkZYVx0ak?feature=oembed" TargetMode="External"/><Relationship Id="rId6" Type="http://schemas.openxmlformats.org/officeDocument/2006/relationships/image" Target="../media/image65.png"/><Relationship Id="rId5" Type="http://schemas.openxmlformats.org/officeDocument/2006/relationships/image" Target="../media/image42.png"/><Relationship Id="rId4" Type="http://schemas.openxmlformats.org/officeDocument/2006/relationships/slide" Target="slide16.xml"/><Relationship Id="rId9" Type="http://schemas.openxmlformats.org/officeDocument/2006/relationships/hyperlink" Target="https://www.janome.co.uk/_files/ugd/64fc51_219def7769644c12b48eccf120c4aec0.pdf" TargetMode="External"/></Relationships>
</file>

<file path=ppt/slides/_rels/slide3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5.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72.jpeg"/><Relationship Id="rId3" Type="http://schemas.openxmlformats.org/officeDocument/2006/relationships/slide" Target="slide20.xml"/><Relationship Id="rId7" Type="http://schemas.openxmlformats.org/officeDocument/2006/relationships/image" Target="../media/image69.png"/><Relationship Id="rId12" Type="http://schemas.microsoft.com/office/2007/relationships/hdphoto" Target="../media/hdphoto6.wdp"/><Relationship Id="rId2" Type="http://schemas.openxmlformats.org/officeDocument/2006/relationships/notesSlide" Target="../notesSlides/notesSlide36.xml"/><Relationship Id="rId1" Type="http://schemas.openxmlformats.org/officeDocument/2006/relationships/slideLayout" Target="../slideLayouts/slideLayout23.xml"/><Relationship Id="rId6" Type="http://schemas.openxmlformats.org/officeDocument/2006/relationships/image" Target="../media/image68.jpeg"/><Relationship Id="rId11" Type="http://schemas.openxmlformats.org/officeDocument/2006/relationships/image" Target="../media/image71.png"/><Relationship Id="rId5" Type="http://schemas.openxmlformats.org/officeDocument/2006/relationships/image" Target="../media/image67.jpeg"/><Relationship Id="rId10" Type="http://schemas.microsoft.com/office/2007/relationships/hdphoto" Target="../media/hdphoto5.wdp"/><Relationship Id="rId4" Type="http://schemas.openxmlformats.org/officeDocument/2006/relationships/image" Target="../media/image42.png"/><Relationship Id="rId9" Type="http://schemas.openxmlformats.org/officeDocument/2006/relationships/image" Target="../media/image70.png"/><Relationship Id="rId14" Type="http://schemas.openxmlformats.org/officeDocument/2006/relationships/image" Target="../media/image73.jpeg"/></Relationships>
</file>

<file path=ppt/slides/_rels/slide38.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Layout" Target="../slideLayouts/slideLayout23.xml"/><Relationship Id="rId7" Type="http://schemas.openxmlformats.org/officeDocument/2006/relationships/hyperlink" Target="https://www.sys-uk.com/3d-printers/polyjet/j8-series/techstyle-fabrix/?utm_term=j850%20fabrix&amp;utm_source=adwords&amp;utm_medium=ppc&amp;utm_campaign=RD+-+PolyJet+Printers&amp;hsa_cam=16101641671&amp;hsa_grp=142418881093&amp;hsa_mt=e&amp;hsa_src=g&amp;hsa_ad=700399749297&amp;hsa_acc=2665381404&amp;hsa_net=adwords&amp;hsa_kw=j850%20fabrix&amp;hsa_tgt=kwd-1847865298689&amp;hsa_ver=3&amp;gad_source=1&amp;gclid=Cj0KCQiAvP-6BhDyARIsAJ3uv7b2Nljd6Vgwll9wfEM2Bk_5_BLFJ7WjfoMSXgitiHwUUcxOsAsVSfcaAkmnEALw_wcB" TargetMode="External"/><Relationship Id="rId12" Type="http://schemas.openxmlformats.org/officeDocument/2006/relationships/image" Target="../media/image77.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printcity.mmu.ac.uk/" TargetMode="External"/><Relationship Id="rId11" Type="http://schemas.openxmlformats.org/officeDocument/2006/relationships/image" Target="../media/image76.jpeg"/><Relationship Id="rId5" Type="http://schemas.openxmlformats.org/officeDocument/2006/relationships/image" Target="../media/image42.png"/><Relationship Id="rId10" Type="http://schemas.openxmlformats.org/officeDocument/2006/relationships/image" Target="../media/image75.jpeg"/><Relationship Id="rId4" Type="http://schemas.openxmlformats.org/officeDocument/2006/relationships/notesSlide" Target="../notesSlides/notesSlide37.xml"/><Relationship Id="rId9" Type="http://schemas.openxmlformats.org/officeDocument/2006/relationships/image" Target="../media/image74.png"/></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23.xml"/><Relationship Id="rId5" Type="http://schemas.openxmlformats.org/officeDocument/2006/relationships/slide" Target="slide20.xml"/><Relationship Id="rId4" Type="http://schemas.openxmlformats.org/officeDocument/2006/relationships/image" Target="../media/image78.png"/></Relationships>
</file>

<file path=ppt/slides/_rels/slide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 Target="slide7.xml"/><Relationship Id="rId7" Type="http://schemas.openxmlformats.org/officeDocument/2006/relationships/slide" Target="slide2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0.xml"/></Relationships>
</file>

<file path=ppt/slides/_rels/slide40.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42.png"/><Relationship Id="rId7" Type="http://schemas.openxmlformats.org/officeDocument/2006/relationships/image" Target="../media/image80.png"/><Relationship Id="rId2" Type="http://schemas.openxmlformats.org/officeDocument/2006/relationships/notesSlide" Target="../notesSlides/notesSlide39.xml"/><Relationship Id="rId1" Type="http://schemas.openxmlformats.org/officeDocument/2006/relationships/slideLayout" Target="../slideLayouts/slideLayout23.xml"/><Relationship Id="rId6" Type="http://schemas.openxmlformats.org/officeDocument/2006/relationships/image" Target="../media/image79.png"/><Relationship Id="rId5" Type="http://schemas.openxmlformats.org/officeDocument/2006/relationships/slide" Target="slide20.xml"/><Relationship Id="rId4" Type="http://schemas.openxmlformats.org/officeDocument/2006/relationships/hyperlink" Target="https://color.adobe.com/"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83.png"/><Relationship Id="rId2" Type="http://schemas.openxmlformats.org/officeDocument/2006/relationships/notesSlide" Target="../notesSlides/notesSlide40.xml"/><Relationship Id="rId1" Type="http://schemas.openxmlformats.org/officeDocument/2006/relationships/slideLayout" Target="../slideLayouts/slideLayout23.xml"/><Relationship Id="rId6" Type="http://schemas.openxmlformats.org/officeDocument/2006/relationships/image" Target="../media/image82.png"/><Relationship Id="rId5" Type="http://schemas.openxmlformats.org/officeDocument/2006/relationships/slide" Target="slide20.xml"/><Relationship Id="rId4" Type="http://schemas.openxmlformats.org/officeDocument/2006/relationships/hyperlink" Target="https://coolors.co/"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42.png"/><Relationship Id="rId7" Type="http://schemas.openxmlformats.org/officeDocument/2006/relationships/image" Target="../media/image85.png"/><Relationship Id="rId2" Type="http://schemas.openxmlformats.org/officeDocument/2006/relationships/notesSlide" Target="../notesSlides/notesSlide41.xml"/><Relationship Id="rId1" Type="http://schemas.openxmlformats.org/officeDocument/2006/relationships/slideLayout" Target="../slideLayouts/slideLayout23.xml"/><Relationship Id="rId6" Type="http://schemas.openxmlformats.org/officeDocument/2006/relationships/image" Target="../media/image84.png"/><Relationship Id="rId5" Type="http://schemas.openxmlformats.org/officeDocument/2006/relationships/slide" Target="slide20.xml"/><Relationship Id="rId10" Type="http://schemas.openxmlformats.org/officeDocument/2006/relationships/image" Target="../media/image88.png"/><Relationship Id="rId4" Type="http://schemas.openxmlformats.org/officeDocument/2006/relationships/hyperlink" Target="https://www.canva.com/colors/color-wheel/" TargetMode="External"/><Relationship Id="rId9" Type="http://schemas.openxmlformats.org/officeDocument/2006/relationships/image" Target="../media/image8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89.jpeg"/><Relationship Id="rId2" Type="http://schemas.openxmlformats.org/officeDocument/2006/relationships/slideLayout" Target="../slideLayouts/slideLayout23.xml"/><Relationship Id="rId1" Type="http://schemas.openxmlformats.org/officeDocument/2006/relationships/video" Target="https://www.youtube.com/embed/yzqG-xCBKvw?feature=oembed" TargetMode="External"/><Relationship Id="rId6" Type="http://schemas.openxmlformats.org/officeDocument/2006/relationships/image" Target="../media/image42.png"/><Relationship Id="rId5" Type="http://schemas.openxmlformats.org/officeDocument/2006/relationships/slide" Target="slide22.xml"/><Relationship Id="rId4" Type="http://schemas.openxmlformats.org/officeDocument/2006/relationships/hyperlink" Target="https://ukft.org/resources/labelling/"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U4FWXFf5WFo?feature=oembed" TargetMode="External"/><Relationship Id="rId5" Type="http://schemas.openxmlformats.org/officeDocument/2006/relationships/image" Target="../media/image45.jpeg"/><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ideo" Target="https://www.youtube.com/embed/ZnGAtIStDWY?feature=oembed" TargetMode="External"/><Relationship Id="rId4" Type="http://schemas.openxmlformats.org/officeDocument/2006/relationships/image" Target="../media/image46.jpeg"/></Relationships>
</file>

<file path=ppt/slides/_rels/slide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42.png"/><Relationship Id="rId4" Type="http://schemas.openxmlformats.org/officeDocument/2006/relationships/slide" Target="slide31.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64874" y="2265953"/>
            <a:ext cx="6898916" cy="2870174"/>
          </a:xfrm>
        </p:spPr>
        <p:txBody>
          <a:bodyPr/>
          <a:lstStyle/>
          <a:p>
            <a:pPr>
              <a:lnSpc>
                <a:spcPct val="100000"/>
              </a:lnSpc>
            </a:pPr>
            <a:r>
              <a:rPr lang="en-GB">
                <a:solidFill>
                  <a:schemeClr val="tx2"/>
                </a:solidFill>
                <a:latin typeface="+mj-lt"/>
              </a:rPr>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Carrying sports kit</a:t>
            </a:r>
            <a:br>
              <a:rPr lang="en-GB">
                <a:solidFill>
                  <a:schemeClr val="bg1"/>
                </a:solidFill>
              </a:rPr>
            </a:br>
            <a:endParaRPr lang="en-GB">
              <a:solidFill>
                <a:schemeClr val="bg1"/>
              </a:solidFill>
              <a:latin typeface="+mj-lt"/>
            </a:endParaRP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4" name="TextBox 3">
            <a:extLst>
              <a:ext uri="{FF2B5EF4-FFF2-40B4-BE49-F238E27FC236}">
                <a16:creationId xmlns:a16="http://schemas.microsoft.com/office/drawing/2014/main" id="{48F424A3-9A8D-883B-24D4-1F9A04528DEC}"/>
              </a:ext>
            </a:extLst>
          </p:cNvPr>
          <p:cNvSpPr txBox="1"/>
          <p:nvPr/>
        </p:nvSpPr>
        <p:spPr>
          <a:xfrm>
            <a:off x="3821976" y="6232104"/>
            <a:ext cx="3934037" cy="338554"/>
          </a:xfrm>
          <a:prstGeom prst="rect">
            <a:avLst/>
          </a:prstGeom>
          <a:noFill/>
        </p:spPr>
        <p:txBody>
          <a:bodyPr wrap="square" rtlCol="0">
            <a:spAutoFit/>
          </a:bodyPr>
          <a:lstStyle/>
          <a:p>
            <a:pPr algn="r"/>
            <a:r>
              <a:rPr lang="en-GB" sz="1600">
                <a:solidFill>
                  <a:schemeClr val="bg1"/>
                </a:solidFill>
                <a:latin typeface="+mj-lt"/>
              </a:rPr>
              <a:t>#InspiredbyGola</a:t>
            </a:r>
          </a:p>
        </p:txBody>
      </p:sp>
      <p:pic>
        <p:nvPicPr>
          <p:cNvPr id="11" name="Picture 10" descr="A black background with a black square&#10;&#10;Description automatically generated with medium confidence">
            <a:extLst>
              <a:ext uri="{FF2B5EF4-FFF2-40B4-BE49-F238E27FC236}">
                <a16:creationId xmlns:a16="http://schemas.microsoft.com/office/drawing/2014/main" id="{5FC4528C-483D-C312-4617-9FF99208FD0A}"/>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5" name="Picture 4">
            <a:extLst>
              <a:ext uri="{FF2B5EF4-FFF2-40B4-BE49-F238E27FC236}">
                <a16:creationId xmlns:a16="http://schemas.microsoft.com/office/drawing/2014/main" id="{B7303A39-4FBC-BE89-5B82-E5F6F76990EA}"/>
              </a:ext>
            </a:extLst>
          </p:cNvPr>
          <p:cNvPicPr>
            <a:picLocks noChangeAspect="1"/>
          </p:cNvPicPr>
          <p:nvPr/>
        </p:nvPicPr>
        <p:blipFill>
          <a:blip r:embed="rId5">
            <a:extLst>
              <a:ext uri="{28A0092B-C50C-407E-A947-70E740481C1C}">
                <a14:useLocalDpi xmlns:a14="http://schemas.microsoft.com/office/drawing/2010/main" val="0"/>
              </a:ext>
            </a:extLst>
          </a:blip>
          <a:srcRect l="5333" r="5333"/>
          <a:stretch/>
        </p:blipFill>
        <p:spPr>
          <a:xfrm>
            <a:off x="8107680" y="0"/>
            <a:ext cx="4084320" cy="6858000"/>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Gola: Define">
            <a:hlinkClick r:id="" action="ppaction://media"/>
            <a:extLst>
              <a:ext uri="{FF2B5EF4-FFF2-40B4-BE49-F238E27FC236}">
                <a16:creationId xmlns:a16="http://schemas.microsoft.com/office/drawing/2014/main" id="{376C7A27-2308-25C5-0B9F-DC91AF2740A7}"/>
              </a:ext>
            </a:extLst>
          </p:cNvPr>
          <p:cNvPicPr>
            <a:picLocks noRot="1" noChangeAspect="1"/>
          </p:cNvPicPr>
          <p:nvPr>
            <a:videoFile r:link="rId1"/>
          </p:nvPr>
        </p:nvPicPr>
        <p:blipFill>
          <a:blip r:embed="rId4"/>
          <a:stretch>
            <a:fillRect/>
          </a:stretch>
        </p:blipFill>
        <p:spPr>
          <a:xfrm>
            <a:off x="179278" y="88665"/>
            <a:ext cx="11833444" cy="6680669"/>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73836"/>
            <a:ext cx="9396136" cy="1614537"/>
          </a:xfrm>
          <a:prstGeom prst="rect">
            <a:avLst/>
          </a:prstGeom>
        </p:spPr>
        <p:txBody>
          <a:bodyPr vert="horz" lIns="0" tIns="0" rIns="0" bIns="0" rtlCol="0">
            <a:normAutofit fontScale="2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7200" b="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a:t>
            </a: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4050073419"/>
              </p:ext>
            </p:extLst>
          </p:nvPr>
        </p:nvGraphicFramePr>
        <p:xfrm>
          <a:off x="576000" y="2442961"/>
          <a:ext cx="9396136" cy="3138855"/>
        </p:xfrm>
        <a:graphic>
          <a:graphicData uri="http://schemas.openxmlformats.org/drawingml/2006/table">
            <a:tbl>
              <a:tblPr firstRow="1" bandRow="1">
                <a:tableStyleId>{5940675A-B579-460E-94D1-54222C63F5DA}</a:tableStyleId>
              </a:tblPr>
              <a:tblGrid>
                <a:gridCol w="3375798">
                  <a:extLst>
                    <a:ext uri="{9D8B030D-6E8A-4147-A177-3AD203B41FA5}">
                      <a16:colId xmlns:a16="http://schemas.microsoft.com/office/drawing/2014/main" val="336422520"/>
                    </a:ext>
                  </a:extLst>
                </a:gridCol>
                <a:gridCol w="2949934">
                  <a:extLst>
                    <a:ext uri="{9D8B030D-6E8A-4147-A177-3AD203B41FA5}">
                      <a16:colId xmlns:a16="http://schemas.microsoft.com/office/drawing/2014/main" val="1485661640"/>
                    </a:ext>
                  </a:extLst>
                </a:gridCol>
                <a:gridCol w="3070404">
                  <a:extLst>
                    <a:ext uri="{9D8B030D-6E8A-4147-A177-3AD203B41FA5}">
                      <a16:colId xmlns:a16="http://schemas.microsoft.com/office/drawing/2014/main" val="3248092375"/>
                    </a:ext>
                  </a:extLst>
                </a:gridCol>
              </a:tblGrid>
              <a:tr h="387897">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a:t>
                      </a:r>
                      <a:r>
                        <a:rPr lang="en-GB" b="1" err="1">
                          <a:solidFill>
                            <a:srgbClr val="16F4D0"/>
                          </a:solidFill>
                          <a:hlinkClick r:id="rId3" action="ppaction://hlinksldjump">
                            <a:extLst>
                              <a:ext uri="{A12FA001-AC4F-418D-AE19-62706E023703}">
                                <ahyp:hlinkClr xmlns:ahyp="http://schemas.microsoft.com/office/drawing/2018/hyperlinkcolor" val="tx"/>
                              </a:ext>
                            </a:extLst>
                          </a:hlinkClick>
                        </a:rPr>
                        <a:t>Moodboards</a:t>
                      </a:r>
                      <a:r>
                        <a:rPr lang="en-GB" b="1">
                          <a:solidFill>
                            <a:srgbClr val="16F4D0"/>
                          </a:solidFill>
                          <a:hlinkClick r:id="rId3" action="ppaction://hlinksldjump">
                            <a:extLst>
                              <a:ext uri="{A12FA001-AC4F-418D-AE19-62706E023703}">
                                <ahyp:hlinkClr xmlns:ahyp="http://schemas.microsoft.com/office/drawing/2018/hyperlinkcolor" val="tx"/>
                              </a:ext>
                            </a:extLst>
                          </a:hlinkClick>
                        </a:rPr>
                        <a:t>’</a:t>
                      </a:r>
                      <a:endParaRPr lang="en-GB" b="1">
                        <a:solidFill>
                          <a:srgbClr val="16F4D0"/>
                        </a:solidFill>
                      </a:endParaRPr>
                    </a:p>
                  </a:txBody>
                  <a:tcPr>
                    <a:solidFill>
                      <a:schemeClr val="bg1"/>
                    </a:solidFill>
                  </a:tcPr>
                </a:tc>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‘Range structure’</a:t>
                      </a:r>
                      <a:endParaRPr lang="en-GB" b="1">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16F4D0"/>
                          </a:solidFill>
                        </a:rPr>
                        <a:t>‘Specification’</a:t>
                      </a:r>
                    </a:p>
                  </a:txBody>
                  <a:tcPr>
                    <a:solidFill>
                      <a:schemeClr val="bg1"/>
                    </a:solidFill>
                  </a:tcPr>
                </a:tc>
                <a:extLst>
                  <a:ext uri="{0D108BD9-81ED-4DB2-BD59-A6C34878D82A}">
                    <a16:rowId xmlns:a16="http://schemas.microsoft.com/office/drawing/2014/main" val="3391378453"/>
                  </a:ext>
                </a:extLst>
              </a:tr>
              <a:tr h="2750958">
                <a:tc>
                  <a:txBody>
                    <a:bodyPr/>
                    <a:lstStyle/>
                    <a:p>
                      <a:r>
                        <a:rPr lang="en-GB" sz="1400"/>
                        <a:t>Look at the existing products on the market and ask how you could make your design better, more cost efficient, sustainable or interesting. This could be a feature that makes it easier to manufacture, arrange or dispose of. Alternatively, it could be its appearance or functionality that makes it stand out. Create a moodboard to capture the type of look you are after. It could combine modern and historical images, styles and trends.</a:t>
                      </a:r>
                    </a:p>
                  </a:txBody>
                  <a:tcPr/>
                </a:tc>
                <a:tc>
                  <a:txBody>
                    <a:bodyPr/>
                    <a:lstStyle/>
                    <a:p>
                      <a:r>
                        <a:rPr lang="en-GB" sz="1400"/>
                        <a:t>Companies will have a list of products that they sell. Gola refer to this as a range structure. It is useful to see what you are providing, but also a way to identify potential gaps in the market. You won’t have this in class, but you could look at the range of Gola products and create your own chart from their catalogues and website.</a:t>
                      </a:r>
                    </a:p>
                  </a:txBody>
                  <a:tcPr/>
                </a:tc>
                <a:tc>
                  <a:txBody>
                    <a:bodyPr/>
                    <a:lstStyle/>
                    <a:p>
                      <a:r>
                        <a:rPr lang="en-GB" sz="1400"/>
                        <a:t>It is useful to have a list of features you want your designs to have. This is a design specification.</a:t>
                      </a:r>
                    </a:p>
                    <a:p>
                      <a:r>
                        <a:rPr lang="en-GB" sz="1400"/>
                        <a:t>How is the carrying system being used? What is it carrying?</a:t>
                      </a:r>
                    </a:p>
                    <a:p>
                      <a:r>
                        <a:rPr lang="en-GB" sz="1400"/>
                        <a:t>These types of question can help you to specify how big (or small) the product should be, what material or fastening are used, or what unique features it needs to have to stand out from the competition.</a:t>
                      </a:r>
                    </a:p>
                  </a:txBody>
                  <a:tcPr/>
                </a:tc>
                <a:extLst>
                  <a:ext uri="{0D108BD9-81ED-4DB2-BD59-A6C34878D82A}">
                    <a16:rowId xmlns:a16="http://schemas.microsoft.com/office/drawing/2014/main" val="3966545421"/>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56E0F4D4-9502-8055-F0AC-240EACEF21DC}"/>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t>
            </a:r>
            <a:r>
              <a:rPr lang="en-GB" sz="2000" b="0">
                <a:solidFill>
                  <a:srgbClr val="0A303F"/>
                </a:solidFill>
                <a:latin typeface="Arial" panose="020B0604020202020204"/>
                <a:ea typeface="Roboto" panose="02000000000000000000" pitchFamily="2" charset="0"/>
                <a:cs typeface="Roboto" panose="02000000000000000000" pitchFamily="2" charset="0"/>
              </a:rPr>
              <a:t>key</a:t>
            </a: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Picture 1" descr="A black background with a black square&#10;&#10;Description automatically generated with medium confidence">
            <a:extLst>
              <a:ext uri="{FF2B5EF4-FFF2-40B4-BE49-F238E27FC236}">
                <a16:creationId xmlns:a16="http://schemas.microsoft.com/office/drawing/2014/main" id="{058AC9A1-F67E-FE44-B715-3FB200B62AFA}"/>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3" name="Picture 2" descr="A black background with a black square">
            <a:extLst>
              <a:ext uri="{FF2B5EF4-FFF2-40B4-BE49-F238E27FC236}">
                <a16:creationId xmlns:a16="http://schemas.microsoft.com/office/drawing/2014/main" id="{B4FDEBBB-3E8C-B1A7-0851-B19BDB4126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572" y="1881738"/>
            <a:ext cx="3335805" cy="3853470"/>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17763"/>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b="1">
                <a:latin typeface="+mj-lt"/>
                <a:ea typeface="Roboto" panose="02000000000000000000" pitchFamily="2" charset="0"/>
                <a:cs typeface="Roboto" panose="02000000000000000000" pitchFamily="2" charset="0"/>
              </a:rPr>
              <a:t>carrying sports kit</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a:ln>
                  <a:noFill/>
                </a:ln>
                <a:solidFill>
                  <a:srgbClr val="16F4D0"/>
                </a:solidFill>
                <a:effectLst/>
                <a:uLnTx/>
                <a:uFillTx/>
                <a:latin typeface="Arial" panose="020B0604020202020204"/>
                <a:sym typeface="Helvetica Neue"/>
              </a:rPr>
              <a:t>“Design a sustainable sports bag using reclaimed materials”</a:t>
            </a: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913493" y="5069437"/>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349910" y="3923246"/>
            <a:ext cx="988838" cy="988838"/>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48473C90-457A-B558-699C-48EC0B202B7A}"/>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Specification</a:t>
            </a:r>
            <a:endParaRPr lang="en-GB" sz="440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187271"/>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A303F"/>
              </a:solidFill>
              <a:effectLst/>
              <a:uLnTx/>
              <a:uFillTx/>
              <a:latin typeface="Arial" panose="020B0604020202020204"/>
              <a:sym typeface="Helvetica Neue"/>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BEE2E58-B5E1-5CF9-1387-55197A827B3C}"/>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Gola: Ideate">
            <a:hlinkClick r:id="" action="ppaction://media"/>
            <a:extLst>
              <a:ext uri="{FF2B5EF4-FFF2-40B4-BE49-F238E27FC236}">
                <a16:creationId xmlns:a16="http://schemas.microsoft.com/office/drawing/2014/main" id="{93A1480C-3A18-8B12-3A77-A7D45665ACBC}"/>
              </a:ext>
            </a:extLst>
          </p:cNvPr>
          <p:cNvPicPr>
            <a:picLocks noRot="1" noChangeAspect="1"/>
          </p:cNvPicPr>
          <p:nvPr>
            <a:videoFile r:link="rId1"/>
          </p:nvPr>
        </p:nvPicPr>
        <p:blipFill>
          <a:blip r:embed="rId4"/>
          <a:stretch>
            <a:fillRect/>
          </a:stretch>
        </p:blipFill>
        <p:spPr>
          <a:xfrm>
            <a:off x="259205" y="133789"/>
            <a:ext cx="11673589" cy="6590421"/>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70173"/>
            <a:ext cx="9420522" cy="1661876"/>
          </a:xfrm>
        </p:spPr>
        <p:txBody>
          <a:bodyPr>
            <a:normAutofit/>
          </a:bodyPr>
          <a:lstStyle/>
          <a:p>
            <a:pPr>
              <a:lnSpc>
                <a:spcPct val="150000"/>
              </a:lnSpc>
            </a:pPr>
            <a:r>
              <a:rPr lang="en-GB" sz="1700">
                <a:solidFill>
                  <a:schemeClr val="tx1"/>
                </a:solidFill>
                <a:latin typeface="+mj-lt"/>
              </a:rPr>
              <a:t>You are trying to consider lots of different ideas for your solution to this context, so you have lots of design choices. It is also a chance to eliminate as many potential problems as possible.</a:t>
            </a:r>
          </a:p>
          <a:p>
            <a:pPr>
              <a:lnSpc>
                <a:spcPct val="150000"/>
              </a:lnSpc>
            </a:pPr>
            <a:r>
              <a:rPr lang="en-GB" sz="1700">
                <a:solidFill>
                  <a:schemeClr val="tx1"/>
                </a:solidFill>
                <a:latin typeface="+mj-lt"/>
              </a:rPr>
              <a:t>These don’t need to be detailed and accurate at this stage. Try some of the approaches the designers recommend:</a:t>
            </a: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4271814223"/>
              </p:ext>
            </p:extLst>
          </p:nvPr>
        </p:nvGraphicFramePr>
        <p:xfrm>
          <a:off x="576000" y="2704995"/>
          <a:ext cx="9420523" cy="3249321"/>
        </p:xfrm>
        <a:graphic>
          <a:graphicData uri="http://schemas.openxmlformats.org/drawingml/2006/table">
            <a:tbl>
              <a:tblPr firstRow="1" bandRow="1">
                <a:tableStyleId>{5940675A-B579-460E-94D1-54222C63F5DA}</a:tableStyleId>
              </a:tblPr>
              <a:tblGrid>
                <a:gridCol w="3264480">
                  <a:extLst>
                    <a:ext uri="{9D8B030D-6E8A-4147-A177-3AD203B41FA5}">
                      <a16:colId xmlns:a16="http://schemas.microsoft.com/office/drawing/2014/main" val="336422520"/>
                    </a:ext>
                  </a:extLst>
                </a:gridCol>
                <a:gridCol w="2528515">
                  <a:extLst>
                    <a:ext uri="{9D8B030D-6E8A-4147-A177-3AD203B41FA5}">
                      <a16:colId xmlns:a16="http://schemas.microsoft.com/office/drawing/2014/main" val="1485661640"/>
                    </a:ext>
                  </a:extLst>
                </a:gridCol>
                <a:gridCol w="3627528">
                  <a:extLst>
                    <a:ext uri="{9D8B030D-6E8A-4147-A177-3AD203B41FA5}">
                      <a16:colId xmlns:a16="http://schemas.microsoft.com/office/drawing/2014/main" val="1594591722"/>
                    </a:ext>
                  </a:extLst>
                </a:gridCol>
              </a:tblGrid>
              <a:tr h="384201">
                <a:tc>
                  <a:txBody>
                    <a:bodyPr/>
                    <a:lstStyle/>
                    <a:p>
                      <a:pPr algn="ct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‘Defined path’</a:t>
                      </a:r>
                      <a:endParaRPr lang="en-GB" sz="1600" b="1">
                        <a:solidFill>
                          <a:srgbClr val="F60493"/>
                        </a:solidFill>
                      </a:endParaRPr>
                    </a:p>
                  </a:txBody>
                  <a:tcPr>
                    <a:solidFill>
                      <a:schemeClr val="bg1"/>
                    </a:solidFill>
                  </a:tcPr>
                </a:tc>
                <a:tc>
                  <a:txBody>
                    <a:bodyPr/>
                    <a:lstStyle/>
                    <a:p>
                      <a:pPr algn="ct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‘Fixtures and fittings’</a:t>
                      </a:r>
                      <a:endParaRPr lang="en-GB" sz="1600" b="1">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‘Patterns and prototypes’</a:t>
                      </a:r>
                      <a:endParaRPr lang="en-GB" sz="1600" b="1">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a:solidFill>
                            <a:schemeClr val="tx2"/>
                          </a:solidFill>
                        </a:rPr>
                        <a:t>Gola has a specific process they work through with new designs. Trainers are built up from the sole while bags are designed around what they are storing or carrying. Use this same approach to define the purpose of the bag and its function. From this you can create ideas that you know will still fulfil the brief. At the early stage of designing, these can be quick sketches, but you can also use CAD and digital design to enhance and develop your ideas.</a:t>
                      </a:r>
                    </a:p>
                  </a:txBody>
                  <a:tcPr>
                    <a:solidFill>
                      <a:schemeClr val="bg1"/>
                    </a:solidFill>
                  </a:tcPr>
                </a:tc>
                <a:tc>
                  <a:txBody>
                    <a:bodyPr/>
                    <a:lstStyle/>
                    <a:p>
                      <a:pPr algn="l"/>
                      <a:r>
                        <a:rPr lang="en-GB" sz="1400" b="0">
                          <a:solidFill>
                            <a:schemeClr val="tx2"/>
                          </a:solidFill>
                        </a:rPr>
                        <a:t>Bags will use a range of fixtures and fittings such as handles, pocket, zips, press studs and Velcro.</a:t>
                      </a:r>
                    </a:p>
                    <a:p>
                      <a:pPr algn="l"/>
                      <a:r>
                        <a:rPr lang="en-GB" sz="1400" b="0">
                          <a:solidFill>
                            <a:schemeClr val="tx2"/>
                          </a:solidFill>
                        </a:rPr>
                        <a:t>Research the availability and function of these and check that those that you use will not only look good in your design, but also perform as expected.</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solidFill>
                            <a:schemeClr val="tx2"/>
                          </a:solidFill>
                        </a:rPr>
                        <a:t>Gola’s bags are made in the far east so the sketches need to be translated into patterns that can then be made into 3D products.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solidFill>
                            <a:schemeClr val="tx2"/>
                          </a:solidFill>
                        </a:rPr>
                        <a:t>Consider this while designing your product. Can your 3D ideas be broken down into the individual flat parts, can your patterns be joined to make the 3D outcome you want?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solidFill>
                            <a:schemeClr val="tx2"/>
                          </a:solidFill>
                        </a:rPr>
                        <a:t>Remember that making one model or prototype by hand might not always translate into the same shape or form when someone else is making it from your drawings. </a:t>
                      </a:r>
                    </a:p>
                    <a:p>
                      <a:pPr algn="l"/>
                      <a:endParaRPr lang="en-GB" sz="1400" b="0">
                        <a:solidFill>
                          <a:schemeClr val="tx2"/>
                        </a:solidFill>
                      </a:endParaRPr>
                    </a:p>
                  </a:txBody>
                  <a:tcPr>
                    <a:solidFill>
                      <a:schemeClr val="bg1"/>
                    </a:solidFill>
                  </a:tcPr>
                </a:tc>
                <a:extLst>
                  <a:ext uri="{0D108BD9-81ED-4DB2-BD59-A6C34878D82A}">
                    <a16:rowId xmlns:a16="http://schemas.microsoft.com/office/drawing/2014/main" val="2757533183"/>
                  </a:ext>
                </a:extLst>
              </a:tr>
            </a:tbl>
          </a:graphicData>
        </a:graphic>
      </p:graphicFrame>
      <p:pic>
        <p:nvPicPr>
          <p:cNvPr id="3" name="Picture 2" descr="A black background with a black square&#10;&#10;Description automatically generated with medium confidence">
            <a:extLst>
              <a:ext uri="{FF2B5EF4-FFF2-40B4-BE49-F238E27FC236}">
                <a16:creationId xmlns:a16="http://schemas.microsoft.com/office/drawing/2014/main" id="{5A4276AD-3877-4971-E835-20A41F024DA9}"/>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655175" cy="4403983"/>
          </a:xfrm>
        </p:spPr>
        <p:txBody>
          <a:bodyPr>
            <a:noAutofit/>
          </a:bodyPr>
          <a:lstStyle/>
          <a:p>
            <a:pPr>
              <a:lnSpc>
                <a:spcPct val="150000"/>
              </a:lnSpc>
            </a:pPr>
            <a:r>
              <a:rPr lang="en-GB"/>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a:ea typeface="Roboto" panose="02000000000000000000" pitchFamily="2" charset="0"/>
                <a:cs typeface="Roboto" panose="02000000000000000000" pitchFamily="2" charset="0"/>
              </a:rPr>
              <a:t>CAD ‘sketch models’: use a simple CAD package to generate quick and simple ideas.</a:t>
            </a:r>
          </a:p>
          <a:p>
            <a:pPr>
              <a:lnSpc>
                <a:spcPct val="150000"/>
              </a:lnSpc>
            </a:pPr>
            <a:r>
              <a:rPr lang="en-GB">
                <a:ea typeface="Roboto" panose="02000000000000000000" pitchFamily="2" charset="0"/>
                <a:cs typeface="Roboto" panose="02000000000000000000" pitchFamily="2" charset="0"/>
              </a:rPr>
              <a:t>With both methods it’s time to throw caution to the wind and just get some quick ideas down.</a:t>
            </a:r>
          </a:p>
          <a:p>
            <a:pPr>
              <a:lnSpc>
                <a:spcPct val="150000"/>
              </a:lnSpc>
            </a:pPr>
            <a:r>
              <a:rPr lang="en-GB">
                <a:ea typeface="Roboto" panose="02000000000000000000" pitchFamily="2" charset="0"/>
                <a:cs typeface="Roboto" panose="02000000000000000000" pitchFamily="2" charset="0"/>
              </a:rPr>
              <a:t>Getting stuck for ideas? </a:t>
            </a:r>
          </a:p>
          <a:p>
            <a:pPr>
              <a:lnSpc>
                <a:spcPct val="150000"/>
              </a:lnSpc>
            </a:pPr>
            <a:r>
              <a:rPr lang="en-GB">
                <a:ea typeface="Roboto" panose="02000000000000000000" pitchFamily="2" charset="0"/>
                <a:cs typeface="Roboto" panose="02000000000000000000" pitchFamily="2" charset="0"/>
              </a:rPr>
              <a:t>Try the </a:t>
            </a:r>
            <a:r>
              <a:rPr lang="en-GB" b="1">
                <a:ea typeface="Roboto" panose="02000000000000000000" pitchFamily="2" charset="0"/>
                <a:cs typeface="Roboto" panose="02000000000000000000" pitchFamily="2" charset="0"/>
              </a:rPr>
              <a:t>SCAMPER</a:t>
            </a:r>
            <a:r>
              <a:rPr lang="en-GB">
                <a:ea typeface="Roboto" panose="02000000000000000000" pitchFamily="2" charset="0"/>
                <a:cs typeface="Roboto" panose="02000000000000000000" pitchFamily="2" charset="0"/>
              </a:rPr>
              <a:t> approach to generating new ideas.</a:t>
            </a:r>
          </a:p>
          <a:p>
            <a:pPr>
              <a:lnSpc>
                <a:spcPct val="150000"/>
              </a:lnSpc>
            </a:pPr>
            <a:r>
              <a:rPr lang="en-GB">
                <a:ea typeface="Roboto" panose="02000000000000000000" pitchFamily="2" charset="0"/>
                <a:cs typeface="Roboto" panose="02000000000000000000" pitchFamily="2" charset="0"/>
              </a:rPr>
              <a:t>Think differently, ask yourself why furniture looks or works a certain way. Is it just because it’s always been like that, and does it need to stay the same?</a:t>
            </a:r>
          </a:p>
          <a:p>
            <a:pPr>
              <a:lnSpc>
                <a:spcPct val="150000"/>
              </a:lnSpc>
            </a:pPr>
            <a:endParaRPr lang="en-GB">
              <a:solidFill>
                <a:schemeClr val="tx1"/>
              </a:solidFill>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4CEA8526-10CD-D0E3-51A7-C48DE12E6FB5}"/>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135144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2" name="TextBox 1">
            <a:extLst>
              <a:ext uri="{FF2B5EF4-FFF2-40B4-BE49-F238E27FC236}">
                <a16:creationId xmlns:a16="http://schemas.microsoft.com/office/drawing/2014/main" id="{153D5C11-AA3E-50B1-2871-854646A657CF}"/>
              </a:ext>
            </a:extLst>
          </p:cNvPr>
          <p:cNvSpPr txBox="1"/>
          <p:nvPr/>
        </p:nvSpPr>
        <p:spPr>
          <a:xfrm>
            <a:off x="496388" y="1070173"/>
            <a:ext cx="9683931" cy="436273"/>
          </a:xfrm>
          <a:prstGeom prst="rect">
            <a:avLst/>
          </a:prstGeom>
          <a:noFill/>
        </p:spPr>
        <p:txBody>
          <a:bodyPr wrap="square" rtlCol="0">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700" b="0" i="0" u="none" strike="noStrike" kern="0" cap="none" spc="0" normalizeH="0" baseline="0" noProof="0">
                <a:ln>
                  <a:noFill/>
                </a:ln>
                <a:solidFill>
                  <a:srgbClr val="0A303F"/>
                </a:solidFill>
                <a:effectLst/>
                <a:uLnTx/>
                <a:uFillTx/>
                <a:latin typeface="Arial" panose="020B0604020202020204"/>
                <a:sym typeface="Helvetica Neue"/>
              </a:rPr>
              <a:t>Don’t be SCARED to be creative at this stage. Try some of these to create new ideas.</a:t>
            </a:r>
          </a:p>
        </p:txBody>
      </p:sp>
      <p:pic>
        <p:nvPicPr>
          <p:cNvPr id="6" name="Picture 5" descr="A diagram of a care&#10;&#10;Description automatically generated with medium confidence">
            <a:extLst>
              <a:ext uri="{FF2B5EF4-FFF2-40B4-BE49-F238E27FC236}">
                <a16:creationId xmlns:a16="http://schemas.microsoft.com/office/drawing/2014/main" id="{C9E8AC45-07CD-FB1D-B7C3-628D6C918B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730" b="33334"/>
          <a:stretch/>
        </p:blipFill>
        <p:spPr>
          <a:xfrm>
            <a:off x="496388" y="1661296"/>
            <a:ext cx="9335589" cy="3956612"/>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B741C156-4E72-1A6B-C8EF-EAF606448A01}"/>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Gola: Prototype">
            <a:hlinkClick r:id="" action="ppaction://media"/>
            <a:extLst>
              <a:ext uri="{FF2B5EF4-FFF2-40B4-BE49-F238E27FC236}">
                <a16:creationId xmlns:a16="http://schemas.microsoft.com/office/drawing/2014/main" id="{880DBD4B-1164-55D8-407E-E7E2ED35DB2B}"/>
              </a:ext>
            </a:extLst>
          </p:cNvPr>
          <p:cNvPicPr>
            <a:picLocks noRot="1" noChangeAspect="1"/>
          </p:cNvPicPr>
          <p:nvPr>
            <a:videoFile r:link="rId1"/>
          </p:nvPr>
        </p:nvPicPr>
        <p:blipFill>
          <a:blip r:embed="rId4"/>
          <a:stretch>
            <a:fillRect/>
          </a:stretch>
        </p:blipFill>
        <p:spPr>
          <a:xfrm>
            <a:off x="315912" y="165803"/>
            <a:ext cx="11560175" cy="6526393"/>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a:latin typeface="+mj-lt"/>
                <a:ea typeface="Roboto" panose="02000000000000000000" pitchFamily="2" charset="0"/>
                <a:cs typeface="Roboto" panose="02000000000000000000" pitchFamily="2" charset="0"/>
              </a:rPr>
              <a:t>Overview</a:t>
            </a:r>
          </a:p>
          <a:p>
            <a:pPr>
              <a:lnSpc>
                <a:spcPct val="150000"/>
              </a:lnSpc>
            </a:pPr>
            <a:r>
              <a:rPr lang="en-GB" b="1">
                <a:effectLst/>
                <a:latin typeface="+mj-lt"/>
              </a:rPr>
              <a:t>Gola</a:t>
            </a:r>
            <a:r>
              <a:rPr lang="en-GB" b="0" i="0">
                <a:effectLst/>
                <a:latin typeface="+mj-lt"/>
              </a:rPr>
              <a:t> has been a stylish icon in fashion and sport since 1905, creating high-quality footwear and accessories for almost 120 years</a:t>
            </a:r>
            <a:r>
              <a:rPr lang="en-GB">
                <a:latin typeface="+mj-lt"/>
                <a:ea typeface="Roboto" panose="02000000000000000000" pitchFamily="2" charset="0"/>
                <a:cs typeface="Roboto" panose="02000000000000000000" pitchFamily="2" charset="0"/>
              </a:rPr>
              <a:t>. This context asks you to consider ‘</a:t>
            </a:r>
            <a:r>
              <a:rPr lang="en-GB" b="1">
                <a:latin typeface="+mj-lt"/>
                <a:ea typeface="Roboto" panose="02000000000000000000" pitchFamily="2" charset="0"/>
                <a:cs typeface="Roboto" panose="02000000000000000000" pitchFamily="2" charset="0"/>
              </a:rPr>
              <a:t>carrying sports kit’</a:t>
            </a:r>
            <a:r>
              <a:rPr lang="en-GB">
                <a:latin typeface="+mj-lt"/>
                <a:ea typeface="Roboto" panose="02000000000000000000" pitchFamily="2" charset="0"/>
                <a:cs typeface="Roboto" panose="02000000000000000000" pitchFamily="2" charset="0"/>
              </a:rPr>
              <a:t>.</a:t>
            </a:r>
          </a:p>
          <a:p>
            <a:pPr>
              <a:lnSpc>
                <a:spcPct val="150000"/>
              </a:lnSpc>
            </a:pPr>
            <a:r>
              <a:rPr lang="en-GB" b="1">
                <a:latin typeface="+mj-lt"/>
                <a:ea typeface="Roboto" panose="02000000000000000000" pitchFamily="2" charset="0"/>
                <a:cs typeface="Roboto" panose="02000000000000000000" pitchFamily="2" charset="0"/>
              </a:rPr>
              <a:t>Area(s) of focus </a:t>
            </a:r>
          </a:p>
          <a:p>
            <a:pPr>
              <a:lnSpc>
                <a:spcPct val="150000"/>
              </a:lnSpc>
            </a:pPr>
            <a:r>
              <a:rPr lang="en-GB">
                <a:latin typeface="+mj-lt"/>
                <a:ea typeface="Roboto" panose="02000000000000000000" pitchFamily="2" charset="0"/>
                <a:cs typeface="Roboto" panose="02000000000000000000" pitchFamily="2" charset="0"/>
              </a:rPr>
              <a:t>Textiles, ergonomics, sustainability, manufacturing.</a:t>
            </a:r>
          </a:p>
          <a:p>
            <a:pPr>
              <a:lnSpc>
                <a:spcPct val="150000"/>
              </a:lnSpc>
            </a:pPr>
            <a:r>
              <a:rPr lang="en-GB" b="1">
                <a:latin typeface="+mj-lt"/>
                <a:ea typeface="Roboto" panose="02000000000000000000" pitchFamily="2" charset="0"/>
                <a:cs typeface="Roboto" panose="02000000000000000000" pitchFamily="2" charset="0"/>
              </a:rPr>
              <a:t>Links to the National Curriculum</a:t>
            </a:r>
          </a:p>
          <a:p>
            <a:pPr>
              <a:lnSpc>
                <a:spcPct val="150000"/>
              </a:lnSpc>
            </a:pPr>
            <a:r>
              <a:rPr lang="en-GB">
                <a:latin typeface="+mj-lt"/>
                <a:ea typeface="Roboto" panose="02000000000000000000" pitchFamily="2" charset="0"/>
                <a:cs typeface="Roboto" panose="02000000000000000000" pitchFamily="2" charset="0"/>
              </a:rPr>
              <a:t>The resource covers a full </a:t>
            </a:r>
            <a:r>
              <a:rPr lang="en-GB" b="1">
                <a:latin typeface="+mj-lt"/>
                <a:ea typeface="Roboto" panose="02000000000000000000" pitchFamily="2" charset="0"/>
                <a:cs typeface="Roboto" panose="02000000000000000000" pitchFamily="2" charset="0"/>
              </a:rPr>
              <a:t>design</a:t>
            </a:r>
            <a:r>
              <a:rPr lang="en-GB">
                <a:latin typeface="+mj-lt"/>
                <a:ea typeface="Roboto" panose="02000000000000000000" pitchFamily="2" charset="0"/>
                <a:cs typeface="Roboto" panose="02000000000000000000" pitchFamily="2" charset="0"/>
              </a:rPr>
              <a:t>, </a:t>
            </a:r>
            <a:r>
              <a:rPr lang="en-GB" b="1">
                <a:latin typeface="+mj-lt"/>
                <a:ea typeface="Roboto" panose="02000000000000000000" pitchFamily="2" charset="0"/>
                <a:cs typeface="Roboto" panose="02000000000000000000" pitchFamily="2" charset="0"/>
              </a:rPr>
              <a:t>make</a:t>
            </a:r>
            <a:r>
              <a:rPr lang="en-GB">
                <a:latin typeface="+mj-lt"/>
                <a:ea typeface="Roboto" panose="02000000000000000000" pitchFamily="2" charset="0"/>
                <a:cs typeface="Roboto" panose="02000000000000000000" pitchFamily="2" charset="0"/>
              </a:rPr>
              <a:t> and </a:t>
            </a:r>
            <a:r>
              <a:rPr lang="en-GB" b="1">
                <a:latin typeface="+mj-lt"/>
                <a:ea typeface="Roboto" panose="02000000000000000000" pitchFamily="2" charset="0"/>
                <a:cs typeface="Roboto" panose="02000000000000000000" pitchFamily="2" charset="0"/>
              </a:rPr>
              <a:t>evaluate</a:t>
            </a:r>
            <a:r>
              <a:rPr lang="en-GB">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a:latin typeface="+mj-lt"/>
                <a:ea typeface="Roboto" panose="02000000000000000000" pitchFamily="2" charset="0"/>
                <a:cs typeface="Roboto" panose="02000000000000000000" pitchFamily="2" charset="0"/>
              </a:rPr>
              <a:t>Technical knowledge: </a:t>
            </a:r>
            <a:r>
              <a:rPr lang="en-GB">
                <a:latin typeface="+mj-lt"/>
                <a:ea typeface="Roboto" panose="02000000000000000000" pitchFamily="2" charset="0"/>
                <a:cs typeface="Roboto" panose="02000000000000000000" pitchFamily="2" charset="0"/>
              </a:rPr>
              <a:t>CAD, modelling, ergonomics,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2" name="TextBox 1">
            <a:extLst>
              <a:ext uri="{FF2B5EF4-FFF2-40B4-BE49-F238E27FC236}">
                <a16:creationId xmlns:a16="http://schemas.microsoft.com/office/drawing/2014/main" id="{1FC06BE5-6CCA-6050-0409-9CEB29DC7C03}"/>
              </a:ext>
            </a:extLst>
          </p:cNvPr>
          <p:cNvSpPr txBox="1"/>
          <p:nvPr/>
        </p:nvSpPr>
        <p:spPr>
          <a:xfrm>
            <a:off x="2477386" y="6260346"/>
            <a:ext cx="7895158" cy="461665"/>
          </a:xfrm>
          <a:prstGeom prst="rect">
            <a:avLst/>
          </a:prstGeom>
          <a:noFill/>
        </p:spPr>
        <p:txBody>
          <a:bodyPr wrap="square">
            <a:spAutoFit/>
          </a:bodyPr>
          <a:lstStyle/>
          <a:p>
            <a:r>
              <a:rPr lang="en-GB" sz="800" b="0" i="1">
                <a:effectLst/>
                <a:latin typeface="+mj-lt"/>
                <a:ea typeface="Calibri" panose="020F0502020204030204" pitchFamily="34" charset="0"/>
              </a:rPr>
              <a:t>Included in this resource are a range of images, photographs and videos. Some of the </a:t>
            </a:r>
            <a:r>
              <a:rPr lang="en-GB" sz="800" b="0" i="1">
                <a:solidFill>
                  <a:schemeClr val="tx1"/>
                </a:solidFill>
                <a:effectLst/>
                <a:latin typeface="+mj-lt"/>
                <a:ea typeface="Calibri" panose="020F0502020204030204" pitchFamily="34" charset="0"/>
              </a:rPr>
              <a:t>materials in this resource have been created </a:t>
            </a:r>
            <a:r>
              <a:rPr lang="en-GB" sz="800" b="0" i="1">
                <a:effectLst/>
                <a:latin typeface="+mj-lt"/>
                <a:ea typeface="Calibri" panose="020F0502020204030204" pitchFamily="34" charset="0"/>
              </a:rPr>
              <a:t>by Go</a:t>
            </a:r>
            <a:r>
              <a:rPr lang="en-GB" sz="800" b="0" i="1">
                <a:latin typeface="+mj-lt"/>
                <a:ea typeface="Calibri" panose="020F0502020204030204" pitchFamily="34" charset="0"/>
              </a:rPr>
              <a:t>la and The Jacobson Group,</a:t>
            </a:r>
            <a:r>
              <a:rPr lang="en-GB" sz="800" b="0" i="1">
                <a:effectLst/>
                <a:latin typeface="+mj-lt"/>
                <a:ea typeface="Calibri" panose="020F0502020204030204" pitchFamily="34" charset="0"/>
              </a:rPr>
              <a:t> the D&amp;T Association hereby acknowledges and thanks </a:t>
            </a:r>
            <a:r>
              <a:rPr lang="en-GB" sz="800" b="0" i="1">
                <a:latin typeface="+mj-lt"/>
                <a:ea typeface="Calibri" panose="020F0502020204030204" pitchFamily="34" charset="0"/>
              </a:rPr>
              <a:t>Gola and The Jacobson Group</a:t>
            </a:r>
            <a:r>
              <a:rPr lang="en-GB" sz="800" b="0" i="1">
                <a:effectLst/>
                <a:latin typeface="+mj-lt"/>
                <a:ea typeface="Calibri" panose="020F0502020204030204" pitchFamily="34" charset="0"/>
              </a:rPr>
              <a:t> for its contribution. Without this, it would not have been possible to produce this, which is freely available to all teachers.</a:t>
            </a:r>
            <a:endParaRPr lang="en-GB" sz="800" b="0">
              <a:effectLst/>
              <a:latin typeface="+mj-lt"/>
              <a:ea typeface="Calibri" panose="020F0502020204030204" pitchFamily="34" charset="0"/>
            </a:endParaRP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E25F1511-CBE9-D0AF-B338-0E7B4312625A}"/>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27668"/>
            <a:ext cx="9361630" cy="2165350"/>
          </a:xfrm>
        </p:spPr>
        <p:txBody>
          <a:bodyPr>
            <a:normAutofit/>
          </a:bodyPr>
          <a:lstStyle/>
          <a:p>
            <a:pPr marL="0" indent="0">
              <a:lnSpc>
                <a:spcPct val="150000"/>
              </a:lnSpc>
              <a:buNone/>
            </a:pPr>
            <a:r>
              <a:rPr lang="en-GB">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Your prototype may incorporate some sort of fastener. How will people operate it? What do you need to prototype to test it out?</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567156118"/>
              </p:ext>
            </p:extLst>
          </p:nvPr>
        </p:nvGraphicFramePr>
        <p:xfrm>
          <a:off x="576000" y="2812812"/>
          <a:ext cx="9226368" cy="2590800"/>
        </p:xfrm>
        <a:graphic>
          <a:graphicData uri="http://schemas.openxmlformats.org/drawingml/2006/table">
            <a:tbl>
              <a:tblPr firstRow="1" bandRow="1">
                <a:tableStyleId>{5940675A-B579-460E-94D1-54222C63F5DA}</a:tableStyleId>
              </a:tblPr>
              <a:tblGrid>
                <a:gridCol w="4163329">
                  <a:extLst>
                    <a:ext uri="{9D8B030D-6E8A-4147-A177-3AD203B41FA5}">
                      <a16:colId xmlns:a16="http://schemas.microsoft.com/office/drawing/2014/main" val="753423073"/>
                    </a:ext>
                  </a:extLst>
                </a:gridCol>
                <a:gridCol w="5063039">
                  <a:extLst>
                    <a:ext uri="{9D8B030D-6E8A-4147-A177-3AD203B41FA5}">
                      <a16:colId xmlns:a16="http://schemas.microsoft.com/office/drawing/2014/main" val="929398648"/>
                    </a:ext>
                  </a:extLst>
                </a:gridCol>
              </a:tblGrid>
              <a:tr h="1890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‘3D printing’</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4" action="ppaction://hlinksldjump">
                            <a:extLst>
                              <a:ext uri="{A12FA001-AC4F-418D-AE19-62706E023703}">
                                <ahyp:hlinkClr xmlns:ahyp="http://schemas.microsoft.com/office/drawing/2018/hyperlinkcolor" val="tx"/>
                              </a:ext>
                            </a:extLst>
                          </a:hlinkClick>
                        </a:rPr>
                        <a:t>‘Colourways’</a:t>
                      </a:r>
                      <a:endParaRPr lang="en-GB" b="1">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a:solidFill>
                            <a:schemeClr val="tx2"/>
                          </a:solidFill>
                        </a:rPr>
                        <a:t>The low cost of rapid prototyping technology such as 3D printing means schools can now have access to rapid prototyping technologies allowing you to hold a physical version of your CAD model in a relatively short space of time. You may not be able to print a full-size product, but you can make a scale model or even full-size components to test! Gola has introduced this process to improve the design process but also as a more sustainable approach to product development!</a:t>
                      </a:r>
                    </a:p>
                  </a:txBody>
                  <a:tcPr/>
                </a:tc>
                <a:tc>
                  <a:txBody>
                    <a:bodyPr/>
                    <a:lstStyle/>
                    <a:p>
                      <a:r>
                        <a:rPr lang="en-GB" sz="1400">
                          <a:solidFill>
                            <a:schemeClr val="tx2"/>
                          </a:solidFill>
                        </a:rPr>
                        <a:t>Gola as a fashion-conscious brand, will create a palette of colourways. These are combinations of colours that are popular, trending or new to the season. Try creating your own seasonal colour palettes. How do you put these colours together in your designs to ensure they are eye catching but also attractive and something customers will want to own?</a:t>
                      </a:r>
                    </a:p>
                    <a:p>
                      <a:r>
                        <a:rPr lang="en-GB" sz="1400">
                          <a:solidFill>
                            <a:schemeClr val="tx2"/>
                          </a:solidFill>
                        </a:rPr>
                        <a:t>If you are CAD modelling your designs or working digitally, you could render out your ideas in these different pathways before making the physical outcomes.</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5BE7B3B9-38FD-C86F-1733-02EE586499D2}"/>
              </a:ext>
            </a:extLst>
          </p:cNvPr>
          <p:cNvPicPr>
            <a:picLocks noChangeAspect="1"/>
          </p:cNvPicPr>
          <p:nvPr/>
        </p:nvPicPr>
        <p:blipFill>
          <a:blip r:embed="rId5">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Gola: Test">
            <a:hlinkClick r:id="" action="ppaction://media"/>
            <a:extLst>
              <a:ext uri="{FF2B5EF4-FFF2-40B4-BE49-F238E27FC236}">
                <a16:creationId xmlns:a16="http://schemas.microsoft.com/office/drawing/2014/main" id="{BEFAEE93-F5FB-E550-0D80-B0BAC694A5D0}"/>
              </a:ext>
            </a:extLst>
          </p:cNvPr>
          <p:cNvPicPr>
            <a:picLocks noRot="1" noChangeAspect="1"/>
          </p:cNvPicPr>
          <p:nvPr>
            <a:videoFile r:link="rId1"/>
          </p:nvPr>
        </p:nvPicPr>
        <p:blipFill>
          <a:blip r:embed="rId4"/>
          <a:stretch>
            <a:fillRect/>
          </a:stretch>
        </p:blipFill>
        <p:spPr>
          <a:xfrm>
            <a:off x="248631" y="127819"/>
            <a:ext cx="11694738" cy="6602361"/>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015952051"/>
              </p:ext>
            </p:extLst>
          </p:nvPr>
        </p:nvGraphicFramePr>
        <p:xfrm>
          <a:off x="511590" y="2904194"/>
          <a:ext cx="9465528" cy="2812310"/>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373910">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‘Wear tests’</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‘Lab tests’</a:t>
                      </a:r>
                      <a:endParaRPr lang="en-GB" sz="1700" b="1">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a:solidFill>
                            <a:schemeClr val="tx2"/>
                          </a:solidFill>
                        </a:rPr>
                        <a:t>This is where you get people to try out your prototype by using them as intended. This is the best way to see if it works when being used. Give your carrying system to users it is designed for such as footballers, cricketers etc. Remember that the manufacture of products is a very expensive process, so we don’t want the products to fail. Virtual testing is now built-in to most CAD packages and lets you evaluate the look and form of a product, but also how it performs in use and under load or stress. This is called Finite Element Analysis (FEA). Look for this feature in your CAD software and try it out on your designs. </a:t>
                      </a:r>
                    </a:p>
                  </a:txBody>
                  <a:tcPr/>
                </a:tc>
                <a:tc>
                  <a:txBody>
                    <a:bodyPr/>
                    <a:lstStyle/>
                    <a:p>
                      <a:r>
                        <a:rPr lang="en-GB" sz="1400">
                          <a:solidFill>
                            <a:schemeClr val="tx2"/>
                          </a:solidFill>
                        </a:rPr>
                        <a:t>Some testing will need to be more rigorous, especially for commercial products, but some of these are important for your prototype such as ensuring no harmful chemicals, finishes or components come into contact with skin or damage other materials.</a:t>
                      </a:r>
                    </a:p>
                    <a:p>
                      <a:r>
                        <a:rPr lang="en-GB" sz="1400">
                          <a:solidFill>
                            <a:schemeClr val="tx2"/>
                          </a:solidFill>
                        </a:rPr>
                        <a:t>It is also important to test that components and fixings are strong enough so you can do some ‘lab style; testing on how much weight they can take, or how well they resist water to simulate being exposed to rain showers.</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prototype to others to use and evaluate. The following are methods discussed in the video: </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2571ABF4-EFF7-DAC7-7AC9-19D54FBBF7B3}"/>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5A3909F-2BAB-0828-F542-C8401489DA4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B5D1B15-0D71-6599-2F93-2315B70A25DB}"/>
              </a:ext>
            </a:extLst>
          </p:cNvPr>
          <p:cNvSpPr>
            <a:spLocks noGrp="1"/>
          </p:cNvSpPr>
          <p:nvPr>
            <p:ph type="title"/>
          </p:nvPr>
        </p:nvSpPr>
        <p:spPr/>
        <p:txBody>
          <a:bodyPr/>
          <a:lstStyle/>
          <a:p>
            <a:r>
              <a:rPr lang="en-GB" sz="4400">
                <a:solidFill>
                  <a:schemeClr val="tx1"/>
                </a:solidFill>
              </a:rPr>
              <a:t>Image bank</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53B3F0C0-2B26-37F3-891A-2FFC81F58D8A}"/>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4" name="Picture 3" descr="A close up of a logo&#10;&#10;Description automatically generated">
            <a:extLst>
              <a:ext uri="{FF2B5EF4-FFF2-40B4-BE49-F238E27FC236}">
                <a16:creationId xmlns:a16="http://schemas.microsoft.com/office/drawing/2014/main" id="{BFC8BC41-1CF9-2402-5E06-C5B83C671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876" y="274837"/>
            <a:ext cx="4300126" cy="3225095"/>
          </a:xfrm>
          <a:prstGeom prst="rect">
            <a:avLst/>
          </a:prstGeom>
        </p:spPr>
      </p:pic>
      <p:pic>
        <p:nvPicPr>
          <p:cNvPr id="7" name="Picture 6" descr="A close up of a logo&#10;&#10;Description automatically generated">
            <a:extLst>
              <a:ext uri="{FF2B5EF4-FFF2-40B4-BE49-F238E27FC236}">
                <a16:creationId xmlns:a16="http://schemas.microsoft.com/office/drawing/2014/main" id="{27B7C3D2-9E45-98A8-9E74-C7F18BBE74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1506" y="3529020"/>
            <a:ext cx="4300126" cy="3225095"/>
          </a:xfrm>
          <a:prstGeom prst="rect">
            <a:avLst/>
          </a:prstGeom>
        </p:spPr>
      </p:pic>
      <p:pic>
        <p:nvPicPr>
          <p:cNvPr id="9" name="Picture 8" descr="A white bag with pink logo&#10;&#10;Description automatically generated">
            <a:extLst>
              <a:ext uri="{FF2B5EF4-FFF2-40B4-BE49-F238E27FC236}">
                <a16:creationId xmlns:a16="http://schemas.microsoft.com/office/drawing/2014/main" id="{8B11A0FE-8E42-8E67-0448-DC8E619274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94764" y="2587002"/>
            <a:ext cx="4300126" cy="3225095"/>
          </a:xfrm>
          <a:prstGeom prst="rect">
            <a:avLst/>
          </a:prstGeom>
        </p:spPr>
      </p:pic>
      <p:pic>
        <p:nvPicPr>
          <p:cNvPr id="11" name="Picture 10" descr="A close up of a bag&#10;&#10;Description automatically generated">
            <a:extLst>
              <a:ext uri="{FF2B5EF4-FFF2-40B4-BE49-F238E27FC236}">
                <a16:creationId xmlns:a16="http://schemas.microsoft.com/office/drawing/2014/main" id="{3331323D-D58B-7EA2-1575-1FB1054337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999" y="1159741"/>
            <a:ext cx="4300126" cy="3225095"/>
          </a:xfrm>
          <a:prstGeom prst="rect">
            <a:avLst/>
          </a:prstGeom>
        </p:spPr>
      </p:pic>
    </p:spTree>
    <p:extLst>
      <p:ext uri="{BB962C8B-B14F-4D97-AF65-F5344CB8AC3E}">
        <p14:creationId xmlns:p14="http://schemas.microsoft.com/office/powerpoint/2010/main" val="78707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6F71E5F-F4B0-F0C9-DDA8-C8895656929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5DAF8D9-09AB-DF0B-43EB-DA2CE71705B9}"/>
              </a:ext>
            </a:extLst>
          </p:cNvPr>
          <p:cNvSpPr>
            <a:spLocks noGrp="1"/>
          </p:cNvSpPr>
          <p:nvPr>
            <p:ph type="title"/>
          </p:nvPr>
        </p:nvSpPr>
        <p:spPr/>
        <p:txBody>
          <a:bodyPr/>
          <a:lstStyle/>
          <a:p>
            <a:r>
              <a:rPr lang="en-GB" sz="4400">
                <a:solidFill>
                  <a:schemeClr val="tx1"/>
                </a:solidFill>
              </a:rPr>
              <a:t>Image bank</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ABA91EFD-5D18-EF4F-81FD-880CB9B42832}"/>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6" name="Picture 5" descr="A drawing of different shoes&#10;&#10;Description automatically generated">
            <a:extLst>
              <a:ext uri="{FF2B5EF4-FFF2-40B4-BE49-F238E27FC236}">
                <a16:creationId xmlns:a16="http://schemas.microsoft.com/office/drawing/2014/main" id="{C8575C2C-B599-0ADF-CB23-ADB8D5FBED88}"/>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1746" t="15954" r="17079" b="12670"/>
          <a:stretch/>
        </p:blipFill>
        <p:spPr>
          <a:xfrm rot="5400000">
            <a:off x="4849486" y="2816751"/>
            <a:ext cx="4559187" cy="3006578"/>
          </a:xfrm>
          <a:prstGeom prst="rect">
            <a:avLst/>
          </a:prstGeom>
        </p:spPr>
      </p:pic>
      <p:pic>
        <p:nvPicPr>
          <p:cNvPr id="10" name="Picture 9" descr="A drawing of different shoes&#10;&#10;Description automatically generated">
            <a:extLst>
              <a:ext uri="{FF2B5EF4-FFF2-40B4-BE49-F238E27FC236}">
                <a16:creationId xmlns:a16="http://schemas.microsoft.com/office/drawing/2014/main" id="{A54BC9DA-B062-B99D-80B1-D5C1B105B2EC}"/>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l="2459" t="6696" r="10164" b="9899"/>
          <a:stretch/>
        </p:blipFill>
        <p:spPr>
          <a:xfrm rot="5400000">
            <a:off x="8104228" y="744265"/>
            <a:ext cx="4536194" cy="3247464"/>
          </a:xfrm>
          <a:prstGeom prst="rect">
            <a:avLst/>
          </a:prstGeom>
        </p:spPr>
      </p:pic>
      <p:pic>
        <p:nvPicPr>
          <p:cNvPr id="15" name="Picture 14" descr="A paper with a drawing of a shoe&#10;&#10;Description automatically generated">
            <a:extLst>
              <a:ext uri="{FF2B5EF4-FFF2-40B4-BE49-F238E27FC236}">
                <a16:creationId xmlns:a16="http://schemas.microsoft.com/office/drawing/2014/main" id="{36AFF62E-DE4A-FA95-8457-DCE9AABE4EE7}"/>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val="0"/>
              </a:ext>
            </a:extLst>
          </a:blip>
          <a:srcRect l="7201" t="10272" r="3820" b="6806"/>
          <a:stretch/>
        </p:blipFill>
        <p:spPr>
          <a:xfrm>
            <a:off x="337492" y="1265864"/>
            <a:ext cx="5181875" cy="3621822"/>
          </a:xfrm>
          <a:prstGeom prst="rect">
            <a:avLst/>
          </a:prstGeom>
        </p:spPr>
      </p:pic>
    </p:spTree>
    <p:extLst>
      <p:ext uri="{BB962C8B-B14F-4D97-AF65-F5344CB8AC3E}">
        <p14:creationId xmlns:p14="http://schemas.microsoft.com/office/powerpoint/2010/main" val="83931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1585561"/>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During the exploration and development of ‘</a:t>
            </a:r>
            <a:r>
              <a:rPr lang="en-GB" sz="2000" b="1">
                <a:solidFill>
                  <a:schemeClr val="tx1"/>
                </a:solidFill>
                <a:latin typeface="+mj-lt"/>
                <a:ea typeface="Roboto" panose="02000000000000000000" pitchFamily="2" charset="0"/>
                <a:cs typeface="Roboto" panose="02000000000000000000" pitchFamily="2" charset="0"/>
              </a:rPr>
              <a:t>carrying sports kit</a:t>
            </a:r>
            <a:r>
              <a:rPr lang="en-GB" sz="2000">
                <a:solidFill>
                  <a:schemeClr val="tx1"/>
                </a:solidFill>
                <a:latin typeface="+mj-lt"/>
                <a:ea typeface="Roboto" panose="02000000000000000000" pitchFamily="2" charset="0"/>
                <a:cs typeface="Roboto" panose="02000000000000000000" pitchFamily="2" charset="0"/>
              </a:rPr>
              <a:t>’,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3766805353"/>
              </p:ext>
            </p:extLst>
          </p:nvPr>
        </p:nvGraphicFramePr>
        <p:xfrm>
          <a:off x="590550" y="2780551"/>
          <a:ext cx="10964359" cy="2590800"/>
        </p:xfrm>
        <a:graphic>
          <a:graphicData uri="http://schemas.openxmlformats.org/drawingml/2006/table">
            <a:tbl>
              <a:tblPr firstRow="1" bandRow="1">
                <a:tableStyleId>{5940675A-B579-460E-94D1-54222C63F5DA}</a:tableStyleId>
              </a:tblPr>
              <a:tblGrid>
                <a:gridCol w="3480005">
                  <a:extLst>
                    <a:ext uri="{9D8B030D-6E8A-4147-A177-3AD203B41FA5}">
                      <a16:colId xmlns:a16="http://schemas.microsoft.com/office/drawing/2014/main" val="336422520"/>
                    </a:ext>
                  </a:extLst>
                </a:gridCol>
                <a:gridCol w="3550936">
                  <a:extLst>
                    <a:ext uri="{9D8B030D-6E8A-4147-A177-3AD203B41FA5}">
                      <a16:colId xmlns:a16="http://schemas.microsoft.com/office/drawing/2014/main" val="1485661640"/>
                    </a:ext>
                  </a:extLst>
                </a:gridCol>
                <a:gridCol w="3933418">
                  <a:extLst>
                    <a:ext uri="{9D8B030D-6E8A-4147-A177-3AD203B41FA5}">
                      <a16:colId xmlns:a16="http://schemas.microsoft.com/office/drawing/2014/main" val="3804150009"/>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tx1"/>
                          </a:solidFill>
                        </a:rPr>
                        <a:t>‘AI’</a:t>
                      </a:r>
                    </a:p>
                  </a:txBody>
                  <a:tcPr>
                    <a:solidFill>
                      <a:schemeClr val="bg1"/>
                    </a:solidFill>
                  </a:tcPr>
                </a:tc>
                <a:tc>
                  <a:txBody>
                    <a:bodyPr/>
                    <a:lstStyle/>
                    <a:p>
                      <a:pPr algn="ctr"/>
                      <a:r>
                        <a:rPr lang="en-GB" b="1">
                          <a:solidFill>
                            <a:schemeClr val="tx1"/>
                          </a:solidFill>
                        </a:rPr>
                        <a:t>‘Marker rendering’</a:t>
                      </a:r>
                    </a:p>
                  </a:txBody>
                  <a:tcPr>
                    <a:solidFill>
                      <a:schemeClr val="bg1"/>
                    </a:solidFill>
                  </a:tcPr>
                </a:tc>
                <a:tc>
                  <a:txBody>
                    <a:bodyPr/>
                    <a:lstStyle/>
                    <a:p>
                      <a:pPr algn="ctr"/>
                      <a:r>
                        <a:rPr lang="en-GB" b="1">
                          <a:solidFill>
                            <a:schemeClr val="tx1"/>
                          </a:solidFill>
                        </a:rPr>
                        <a:t>‘Digital rendering’</a:t>
                      </a:r>
                    </a:p>
                  </a:txBody>
                  <a:tcPr>
                    <a:solidFill>
                      <a:schemeClr val="bg1"/>
                    </a:solidFill>
                  </a:tcPr>
                </a:tc>
                <a:extLst>
                  <a:ext uri="{0D108BD9-81ED-4DB2-BD59-A6C34878D82A}">
                    <a16:rowId xmlns:a16="http://schemas.microsoft.com/office/drawing/2014/main" val="3391378453"/>
                  </a:ext>
                </a:extLst>
              </a:tr>
              <a:tr h="2102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2"/>
                          </a:solidFill>
                        </a:rPr>
                        <a:t>Use AI programs such as Canva and </a:t>
                      </a:r>
                      <a:r>
                        <a:rPr lang="en-GB" sz="1100" dirty="0" err="1">
                          <a:solidFill>
                            <a:schemeClr val="tx2"/>
                          </a:solidFill>
                        </a:rPr>
                        <a:t>Newarc</a:t>
                      </a:r>
                      <a:r>
                        <a:rPr lang="en-GB" sz="1100" dirty="0">
                          <a:solidFill>
                            <a:schemeClr val="tx2"/>
                          </a:solidFill>
                        </a:rPr>
                        <a:t> AI to design bags or add detail to students’ designs, making them appear more realistic. </a:t>
                      </a:r>
                      <a:r>
                        <a:rPr lang="en-GB" sz="1100" kern="1200" dirty="0">
                          <a:solidFill>
                            <a:schemeClr val="tx1"/>
                          </a:solidFill>
                          <a:effectLst/>
                          <a:latin typeface="+mn-lt"/>
                          <a:ea typeface="+mn-ea"/>
                          <a:cs typeface="+mn-cs"/>
                        </a:rPr>
                        <a:t>This can be in the form of adding fabric surface finishes to a sketch.</a:t>
                      </a:r>
                      <a:endParaRPr lang="en-GB" sz="1100" dirty="0">
                        <a:solidFill>
                          <a:schemeClr val="tx2"/>
                        </a:solidFill>
                      </a:endParaRPr>
                    </a:p>
                    <a:p>
                      <a:endParaRPr lang="en-GB" sz="11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solidFill>
                            <a:schemeClr val="tx2"/>
                          </a:solidFill>
                        </a:rPr>
                        <a:t>Using pre-printed templates, use marker pens to explore tone and shade, creating a quick representation of what the final outcome may look like.</a:t>
                      </a:r>
                    </a:p>
                  </a:txBody>
                  <a:tcPr/>
                </a:tc>
                <a:tc>
                  <a:txBody>
                    <a:bodyPr/>
                    <a:lstStyle/>
                    <a:p>
                      <a:r>
                        <a:rPr lang="en-GB" sz="1100">
                          <a:solidFill>
                            <a:schemeClr val="tx1"/>
                          </a:solidFill>
                        </a:rPr>
                        <a:t>Use a prepared line drawing sheet / document to try out different colour combinations for the bags and shoes.</a:t>
                      </a:r>
                    </a:p>
                    <a:p>
                      <a:r>
                        <a:rPr lang="en-GB" sz="1100">
                          <a:solidFill>
                            <a:schemeClr val="tx1"/>
                          </a:solidFill>
                        </a:rPr>
                        <a:t>Now try the same approach with your own designs, creating a line drawing and exploring different digital rendering techniques.</a:t>
                      </a:r>
                    </a:p>
                  </a:txBody>
                  <a:tcPr/>
                </a:tc>
                <a:extLst>
                  <a:ext uri="{0D108BD9-81ED-4DB2-BD59-A6C34878D82A}">
                    <a16:rowId xmlns:a16="http://schemas.microsoft.com/office/drawing/2014/main" val="3966545421"/>
                  </a:ext>
                </a:extLst>
              </a:tr>
              <a:tr h="2108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chemeClr val="tx1"/>
                          </a:solidFill>
                        </a:rPr>
                        <a:t>‘Logo decoration’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chemeClr val="tx1"/>
                          </a:solidFill>
                        </a:rPr>
                        <a:t>‘Hardware’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tx1"/>
                          </a:solidFill>
                        </a:rPr>
                        <a:t>‘Patterns’</a:t>
                      </a:r>
                    </a:p>
                  </a:txBody>
                  <a:tcPr/>
                </a:tc>
                <a:extLst>
                  <a:ext uri="{0D108BD9-81ED-4DB2-BD59-A6C34878D82A}">
                    <a16:rowId xmlns:a16="http://schemas.microsoft.com/office/drawing/2014/main" val="4008105766"/>
                  </a:ext>
                </a:extLst>
              </a:tr>
              <a:tr h="210885">
                <a:tc>
                  <a:txBody>
                    <a:bodyPr/>
                    <a:lstStyle/>
                    <a:p>
                      <a:r>
                        <a:rPr lang="en-GB" sz="1100">
                          <a:solidFill>
                            <a:schemeClr val="tx1"/>
                          </a:solidFill>
                        </a:rPr>
                        <a:t>As shown in the image bank slides, Gola uses a range of techniques to portray their logo. Using techniques such as applique, embroidery and printing, students can experiment with.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solidFill>
                            <a:schemeClr val="tx1"/>
                          </a:solidFill>
                        </a:rPr>
                        <a:t>Practice adding a range of fixtures and fastenings to fabrics. These may include buckles, press studs, rivets, zips, buttons, Velcro and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a:solidFill>
                          <a:schemeClr val="tx1"/>
                        </a:solidFill>
                      </a:endParaRPr>
                    </a:p>
                  </a:txBody>
                  <a:tcPr/>
                </a:tc>
                <a:tc>
                  <a:txBody>
                    <a:bodyPr/>
                    <a:lstStyle/>
                    <a:p>
                      <a:r>
                        <a:rPr lang="en-GB" sz="1100" dirty="0">
                          <a:solidFill>
                            <a:schemeClr val="tx1"/>
                          </a:solidFill>
                        </a:rPr>
                        <a:t>Using old bags, unpick them to see how they are constructed of different pieces. Get students to create their own pattern pieces based on this. Some students may be able to visualise and experiment with paper patterns purely by eye, without the need to deconstruct.</a:t>
                      </a:r>
                    </a:p>
                  </a:txBody>
                  <a:tcPr/>
                </a:tc>
                <a:extLst>
                  <a:ext uri="{0D108BD9-81ED-4DB2-BD59-A6C34878D82A}">
                    <a16:rowId xmlns:a16="http://schemas.microsoft.com/office/drawing/2014/main" val="2166163335"/>
                  </a:ext>
                </a:extLst>
              </a:tr>
            </a:tbl>
          </a:graphicData>
        </a:graphic>
      </p:graphicFrame>
      <p:pic>
        <p:nvPicPr>
          <p:cNvPr id="2" name="Picture 1" descr="A black background with a black square&#10;&#10;Description automatically generated with medium confidence">
            <a:extLst>
              <a:ext uri="{FF2B5EF4-FFF2-40B4-BE49-F238E27FC236}">
                <a16:creationId xmlns:a16="http://schemas.microsoft.com/office/drawing/2014/main" id="{8176F858-7627-A542-770F-99E27705665E}"/>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2382001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a:solidFill>
                  <a:schemeClr val="tx1"/>
                </a:solidFill>
                <a:latin typeface="+mj-lt"/>
                <a:ea typeface="Roboto" panose="02000000000000000000" pitchFamily="2" charset="0"/>
                <a:cs typeface="Roboto" panose="02000000000000000000" pitchFamily="2" charset="0"/>
              </a:rPr>
              <a:t>The investigate, or research, element of this project should be relatively easy to carry out as furniture and furnishings are all around us. However, consider looking at a wide range of furniture in a wide range of different environments. See if you can spot opportunities for minimising parts in the construction or use of your designs. Think about how you can create something unique from what you discover in your research.</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3841775150"/>
              </p:ext>
            </p:extLst>
          </p:nvPr>
        </p:nvGraphicFramePr>
        <p:xfrm>
          <a:off x="576001" y="2832511"/>
          <a:ext cx="11120369" cy="2604545"/>
        </p:xfrm>
        <a:graphic>
          <a:graphicData uri="http://schemas.openxmlformats.org/drawingml/2006/table">
            <a:tbl>
              <a:tblPr firstRow="1" bandRow="1">
                <a:tableStyleId>{5940675A-B579-460E-94D1-54222C63F5DA}</a:tableStyleId>
              </a:tblPr>
              <a:tblGrid>
                <a:gridCol w="5194178">
                  <a:extLst>
                    <a:ext uri="{9D8B030D-6E8A-4147-A177-3AD203B41FA5}">
                      <a16:colId xmlns:a16="http://schemas.microsoft.com/office/drawing/2014/main" val="336422520"/>
                    </a:ext>
                  </a:extLst>
                </a:gridCol>
                <a:gridCol w="2722180">
                  <a:extLst>
                    <a:ext uri="{9D8B030D-6E8A-4147-A177-3AD203B41FA5}">
                      <a16:colId xmlns:a16="http://schemas.microsoft.com/office/drawing/2014/main" val="1485661640"/>
                    </a:ext>
                  </a:extLst>
                </a:gridCol>
                <a:gridCol w="3204011">
                  <a:extLst>
                    <a:ext uri="{9D8B030D-6E8A-4147-A177-3AD203B41FA5}">
                      <a16:colId xmlns:a16="http://schemas.microsoft.com/office/drawing/2014/main" val="116267547"/>
                    </a:ext>
                  </a:extLst>
                </a:gridCol>
              </a:tblGrid>
              <a:tr h="420355">
                <a:tc>
                  <a:txBody>
                    <a:bodyPr/>
                    <a:lstStyle/>
                    <a:p>
                      <a:pPr algn="ctr"/>
                      <a:r>
                        <a:rPr lang="en-GB" b="1">
                          <a:solidFill>
                            <a:schemeClr val="tx1"/>
                          </a:solidFill>
                        </a:rPr>
                        <a:t>‘Product / company evolution’</a:t>
                      </a:r>
                    </a:p>
                  </a:txBody>
                  <a:tcPr>
                    <a:solidFill>
                      <a:schemeClr val="bg1"/>
                    </a:solidFill>
                  </a:tcPr>
                </a:tc>
                <a:tc>
                  <a:txBody>
                    <a:bodyPr/>
                    <a:lstStyle/>
                    <a:p>
                      <a:pPr algn="ctr"/>
                      <a:r>
                        <a:rPr lang="en-GB" b="1">
                          <a:solidFill>
                            <a:schemeClr val="tx1"/>
                          </a:solidFill>
                        </a:rPr>
                        <a:t>‘Product disassembly’</a:t>
                      </a:r>
                    </a:p>
                  </a:txBody>
                  <a:tcPr>
                    <a:solidFill>
                      <a:schemeClr val="bg1"/>
                    </a:solidFill>
                  </a:tcPr>
                </a:tc>
                <a:tc>
                  <a:txBody>
                    <a:bodyPr/>
                    <a:lstStyle/>
                    <a:p>
                      <a:pPr algn="ctr"/>
                      <a:r>
                        <a:rPr lang="en-GB" b="1">
                          <a:solidFill>
                            <a:schemeClr val="tx1"/>
                          </a:solidFill>
                        </a:rPr>
                        <a:t>‘Fabric source’</a:t>
                      </a:r>
                    </a:p>
                  </a:txBody>
                  <a:tcPr>
                    <a:solidFill>
                      <a:schemeClr val="bg1"/>
                    </a:solidFill>
                  </a:tcPr>
                </a:tc>
                <a:extLst>
                  <a:ext uri="{0D108BD9-81ED-4DB2-BD59-A6C34878D82A}">
                    <a16:rowId xmlns:a16="http://schemas.microsoft.com/office/drawing/2014/main" val="3391378453"/>
                  </a:ext>
                </a:extLst>
              </a:tr>
              <a:tr h="2184190">
                <a:tc>
                  <a:txBody>
                    <a:bodyPr/>
                    <a:lstStyle/>
                    <a:p>
                      <a:r>
                        <a:rPr lang="en-GB" sz="1400">
                          <a:solidFill>
                            <a:schemeClr val="tx1"/>
                          </a:solidFill>
                        </a:rPr>
                        <a:t>It’s important for every company to evolve to make sure they stay relevant, and their products are desirable. Investigate a company or a sports team and research how their products (or sports kit e.g. football shirt) has evolved over time. Use images  and annotate to explain changes in fabrics, colours, details, shape/style and more. Are any linked to the advancements in technology or any particular moment in time?</a:t>
                      </a:r>
                    </a:p>
                  </a:txBody>
                  <a:tcPr/>
                </a:tc>
                <a:tc>
                  <a:txBody>
                    <a:bodyPr/>
                    <a:lstStyle/>
                    <a:p>
                      <a:r>
                        <a:rPr lang="en-GB" sz="1400">
                          <a:solidFill>
                            <a:schemeClr val="tx1"/>
                          </a:solidFill>
                        </a:rPr>
                        <a:t>Using an old bag, pick it apart and display in a graphical way, showing all the pieces and components that have gone into making the item. List the materials used.</a:t>
                      </a:r>
                    </a:p>
                  </a:txBody>
                  <a:tcPr/>
                </a:tc>
                <a:tc>
                  <a:txBody>
                    <a:bodyPr/>
                    <a:lstStyle/>
                    <a:p>
                      <a:r>
                        <a:rPr lang="en-GB" sz="1400">
                          <a:solidFill>
                            <a:schemeClr val="tx1"/>
                          </a:solidFill>
                        </a:rPr>
                        <a:t>Investigate the process of producing some common fabrics. As a group, choose a range of commonly-used fabric types and investigate how they have been produced. What are the fabrics’ main properties?</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A605E4C7-014D-834F-BBAE-AA5EB0A9B800}"/>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246821735"/>
              </p:ext>
            </p:extLst>
          </p:nvPr>
        </p:nvGraphicFramePr>
        <p:xfrm>
          <a:off x="373653" y="1157277"/>
          <a:ext cx="11444693" cy="4885952"/>
        </p:xfrm>
        <a:graphic>
          <a:graphicData uri="http://schemas.openxmlformats.org/drawingml/2006/table">
            <a:tbl>
              <a:tblPr firstRow="1" bandRow="1">
                <a:tableStyleId>{5940675A-B579-460E-94D1-54222C63F5DA}</a:tableStyleId>
              </a:tblPr>
              <a:tblGrid>
                <a:gridCol w="3480592">
                  <a:extLst>
                    <a:ext uri="{9D8B030D-6E8A-4147-A177-3AD203B41FA5}">
                      <a16:colId xmlns:a16="http://schemas.microsoft.com/office/drawing/2014/main" val="1485661640"/>
                    </a:ext>
                  </a:extLst>
                </a:gridCol>
                <a:gridCol w="5043949">
                  <a:extLst>
                    <a:ext uri="{9D8B030D-6E8A-4147-A177-3AD203B41FA5}">
                      <a16:colId xmlns:a16="http://schemas.microsoft.com/office/drawing/2014/main" val="3214014057"/>
                    </a:ext>
                  </a:extLst>
                </a:gridCol>
                <a:gridCol w="2920152">
                  <a:extLst>
                    <a:ext uri="{9D8B030D-6E8A-4147-A177-3AD203B41FA5}">
                      <a16:colId xmlns:a16="http://schemas.microsoft.com/office/drawing/2014/main" val="3914164331"/>
                    </a:ext>
                  </a:extLst>
                </a:gridCol>
              </a:tblGrid>
              <a:tr h="405392">
                <a:tc>
                  <a:txBody>
                    <a:bodyPr/>
                    <a:lstStyle/>
                    <a:p>
                      <a:pPr algn="ctr"/>
                      <a:r>
                        <a:rPr lang="en-GB" sz="1800" b="1">
                          <a:solidFill>
                            <a:schemeClr val="bg1"/>
                          </a:solidFill>
                        </a:rPr>
                        <a:t>‘Trends’</a:t>
                      </a:r>
                    </a:p>
                  </a:txBody>
                  <a:tcPr>
                    <a:solidFill>
                      <a:srgbClr val="ACACDE"/>
                    </a:solidFill>
                  </a:tcPr>
                </a:tc>
                <a:tc>
                  <a:txBody>
                    <a:bodyPr/>
                    <a:lstStyle/>
                    <a:p>
                      <a:pPr algn="ctr"/>
                      <a:r>
                        <a:rPr lang="en-GB" sz="1800" b="1">
                          <a:solidFill>
                            <a:schemeClr val="bg1"/>
                          </a:solidFill>
                        </a:rPr>
                        <a:t>‘Sustainability’</a:t>
                      </a:r>
                    </a:p>
                  </a:txBody>
                  <a:tcPr>
                    <a:solidFill>
                      <a:srgbClr val="ACACD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chemeClr val="bg1"/>
                          </a:solidFill>
                        </a:rPr>
                        <a:t>‘Sports focus’</a:t>
                      </a:r>
                    </a:p>
                  </a:txBody>
                  <a:tcPr>
                    <a:solidFill>
                      <a:srgbClr val="ACACDE"/>
                    </a:solidFill>
                  </a:tcPr>
                </a:tc>
                <a:extLst>
                  <a:ext uri="{0D108BD9-81ED-4DB2-BD59-A6C34878D82A}">
                    <a16:rowId xmlns:a16="http://schemas.microsoft.com/office/drawing/2014/main" val="3391378453"/>
                  </a:ext>
                </a:extLst>
              </a:tr>
              <a:tr h="4139739">
                <a:tc>
                  <a:txBody>
                    <a:bodyPr/>
                    <a:lstStyle/>
                    <a:p>
                      <a:r>
                        <a:rPr lang="en-GB" sz="1200">
                          <a:solidFill>
                            <a:schemeClr val="tx1"/>
                          </a:solidFill>
                        </a:rPr>
                        <a:t>Look at </a:t>
                      </a:r>
                      <a:r>
                        <a:rPr lang="en-GB" sz="1200" b="1">
                          <a:solidFill>
                            <a:schemeClr val="tx1"/>
                          </a:solidFill>
                        </a:rPr>
                        <a:t>fashion trends</a:t>
                      </a:r>
                      <a:r>
                        <a:rPr lang="en-GB" sz="1200">
                          <a:solidFill>
                            <a:schemeClr val="tx1"/>
                          </a:solidFill>
                        </a:rPr>
                        <a:t>. Programs such as WGSN are extremely costly to subscribe to, and so unlikely to be available to schools. Students can instead look at </a:t>
                      </a:r>
                      <a:r>
                        <a:rPr lang="en-GB" sz="1200" b="1">
                          <a:solidFill>
                            <a:schemeClr val="tx1"/>
                          </a:solidFill>
                        </a:rPr>
                        <a:t>magazines and websites </a:t>
                      </a:r>
                      <a:r>
                        <a:rPr lang="en-GB" sz="1200">
                          <a:solidFill>
                            <a:schemeClr val="tx1"/>
                          </a:solidFill>
                        </a:rPr>
                        <a:t>such as </a:t>
                      </a:r>
                      <a:r>
                        <a:rPr lang="en-GB" sz="1200">
                          <a:solidFill>
                            <a:schemeClr val="tx1"/>
                          </a:solidFill>
                          <a:hlinkClick r:id="rId3"/>
                        </a:rPr>
                        <a:t>Vogue</a:t>
                      </a:r>
                      <a:r>
                        <a:rPr lang="en-GB" sz="1200">
                          <a:solidFill>
                            <a:schemeClr val="tx1"/>
                          </a:solidFill>
                        </a:rPr>
                        <a:t> or </a:t>
                      </a:r>
                      <a:r>
                        <a:rPr lang="en-GB" sz="1200">
                          <a:solidFill>
                            <a:schemeClr val="tx1"/>
                          </a:solidFill>
                          <a:hlinkClick r:id="rId4"/>
                        </a:rPr>
                        <a:t>Heuritech</a:t>
                      </a:r>
                      <a:r>
                        <a:rPr lang="en-GB" sz="1200">
                          <a:solidFill>
                            <a:schemeClr val="tx1"/>
                          </a:solidFill>
                        </a:rPr>
                        <a:t>. Students need to be aware that they may not be directly linked to bags, but the idea behind fabrics, colours, textures and more can be incorporated into other products / items. Can they </a:t>
                      </a:r>
                      <a:r>
                        <a:rPr lang="en-GB" sz="1200" b="1">
                          <a:solidFill>
                            <a:schemeClr val="tx1"/>
                          </a:solidFill>
                        </a:rPr>
                        <a:t>describe using only words</a:t>
                      </a:r>
                      <a:r>
                        <a:rPr lang="en-GB" sz="1200">
                          <a:solidFill>
                            <a:schemeClr val="tx1"/>
                          </a:solidFill>
                        </a:rPr>
                        <a:t>, what the forthcoming trend styles will be? You may want to show students an example of a trend report from Gola (on one of the subsequent slides)</a:t>
                      </a:r>
                    </a:p>
                    <a:p>
                      <a:r>
                        <a:rPr lang="en-GB" sz="1200">
                          <a:solidFill>
                            <a:schemeClr val="tx1"/>
                          </a:solidFill>
                        </a:rPr>
                        <a:t> Alongside this, Gola also mentioned doing a </a:t>
                      </a:r>
                      <a:r>
                        <a:rPr lang="en-GB" sz="1200" b="1">
                          <a:solidFill>
                            <a:schemeClr val="tx1"/>
                          </a:solidFill>
                        </a:rPr>
                        <a:t>competitor analysis</a:t>
                      </a:r>
                      <a:r>
                        <a:rPr lang="en-GB" sz="1200">
                          <a:solidFill>
                            <a:schemeClr val="tx1"/>
                          </a:solidFill>
                        </a:rPr>
                        <a:t>. For this activity students can explore alternative company bags / styles that they like. It is important with both tasks that they try to explain exactly what it is about the trend, or competitor products they like. You may want to </a:t>
                      </a:r>
                      <a:r>
                        <a:rPr lang="en-GB" sz="1200" b="1">
                          <a:solidFill>
                            <a:schemeClr val="tx1"/>
                          </a:solidFill>
                        </a:rPr>
                        <a:t>provide some key words / terms </a:t>
                      </a:r>
                      <a:r>
                        <a:rPr lang="en-GB" sz="1200">
                          <a:solidFill>
                            <a:schemeClr val="tx1"/>
                          </a:solidFill>
                        </a:rPr>
                        <a:t>to support students. For example:</a:t>
                      </a:r>
                    </a:p>
                    <a:p>
                      <a:r>
                        <a:rPr lang="en-GB" sz="1200">
                          <a:solidFill>
                            <a:schemeClr val="tx1"/>
                          </a:solidFill>
                        </a:rPr>
                        <a:t>Silhouette, texture, durability, colourways, accessories, classic, modern, romantic, eclectic, playful, organic, bold, versatile, casual…</a:t>
                      </a:r>
                    </a:p>
                  </a:txBody>
                  <a:tcPr/>
                </a:tc>
                <a:tc>
                  <a:txBody>
                    <a:bodyPr/>
                    <a:lstStyle/>
                    <a:p>
                      <a:r>
                        <a:rPr lang="en-GB" sz="1200">
                          <a:solidFill>
                            <a:schemeClr val="tx1"/>
                          </a:solidFill>
                        </a:rPr>
                        <a:t>The use of sustainable materials in textiles is important where possible to ensure clothing doesn’t go to landfill. Whilst the sourcing of, and price of recycled fabrics may be somewhat prohibitive in schools, the possibility of </a:t>
                      </a:r>
                      <a:r>
                        <a:rPr lang="en-GB" sz="1200" b="1">
                          <a:solidFill>
                            <a:schemeClr val="tx1"/>
                          </a:solidFill>
                        </a:rPr>
                        <a:t>reusing unwanted fabrics </a:t>
                      </a:r>
                      <a:r>
                        <a:rPr lang="en-GB" sz="1200">
                          <a:solidFill>
                            <a:schemeClr val="tx1"/>
                          </a:solidFill>
                        </a:rPr>
                        <a:t>is a possibility. Old T-shirts, unwanted beach towels, advertising banners could all be used to make outcomes by picking apart seams and using either as a single piece or stitching together to create a patchwork fabric for use.</a:t>
                      </a:r>
                    </a:p>
                    <a:p>
                      <a:r>
                        <a:rPr lang="en-GB" sz="1200">
                          <a:solidFill>
                            <a:schemeClr val="tx1"/>
                          </a:solidFill>
                        </a:rPr>
                        <a:t>Students may be able to use elements such as zips by incorporating these also. Each week on the </a:t>
                      </a:r>
                      <a:r>
                        <a:rPr lang="en-GB" sz="1200" b="1">
                          <a:solidFill>
                            <a:schemeClr val="tx1"/>
                          </a:solidFill>
                        </a:rPr>
                        <a:t>Great British Sewing Bee </a:t>
                      </a:r>
                      <a:r>
                        <a:rPr lang="en-GB" sz="1200">
                          <a:solidFill>
                            <a:schemeClr val="tx1"/>
                          </a:solidFill>
                        </a:rPr>
                        <a:t>there is a transformation challenge around reusing fabrics from old garments, that may be of use. They are on YouTube for a limited time each series. </a:t>
                      </a:r>
                    </a:p>
                    <a:p>
                      <a:endParaRPr lang="en-GB" sz="1200">
                        <a:solidFill>
                          <a:schemeClr val="tx1"/>
                        </a:solidFill>
                      </a:endParaRPr>
                    </a:p>
                    <a:p>
                      <a:endParaRPr lang="en-GB" sz="1200">
                        <a:solidFill>
                          <a:schemeClr val="tx1"/>
                        </a:solidFill>
                      </a:endParaRPr>
                    </a:p>
                    <a:p>
                      <a:endParaRPr lang="en-GB" sz="1200">
                        <a:solidFill>
                          <a:schemeClr val="tx1"/>
                        </a:solidFill>
                      </a:endParaRPr>
                    </a:p>
                    <a:p>
                      <a:endParaRPr lang="en-GB" sz="1200">
                        <a:solidFill>
                          <a:schemeClr val="tx1"/>
                        </a:solidFill>
                      </a:endParaRPr>
                    </a:p>
                    <a:p>
                      <a:endParaRPr lang="en-GB" sz="1200">
                        <a:solidFill>
                          <a:schemeClr val="tx1"/>
                        </a:solidFill>
                      </a:endParaRPr>
                    </a:p>
                    <a:p>
                      <a:endParaRPr lang="en-GB" sz="1200">
                        <a:solidFill>
                          <a:schemeClr val="tx1"/>
                        </a:solidFill>
                      </a:endParaRPr>
                    </a:p>
                    <a:p>
                      <a:endParaRPr lang="en-GB" sz="1200">
                        <a:solidFill>
                          <a:schemeClr val="tx1"/>
                        </a:solidFill>
                      </a:endParaRPr>
                    </a:p>
                    <a:p>
                      <a:endParaRPr lang="en-GB" sz="1200">
                        <a:solidFill>
                          <a:schemeClr val="tx1"/>
                        </a:solidFill>
                      </a:endParaRPr>
                    </a:p>
                    <a:p>
                      <a:r>
                        <a:rPr lang="en-GB" sz="1200">
                          <a:solidFill>
                            <a:schemeClr val="tx1"/>
                          </a:solidFill>
                        </a:rPr>
                        <a:t>Consider getting students to bring in old clothing to use and/or asking local sports clubs if there are any </a:t>
                      </a:r>
                      <a:r>
                        <a:rPr lang="en-GB" sz="1200" b="1">
                          <a:solidFill>
                            <a:schemeClr val="tx1"/>
                          </a:solidFill>
                        </a:rPr>
                        <a:t>old bibs, vests, fabric-based items </a:t>
                      </a:r>
                      <a:r>
                        <a:rPr lang="en-GB" sz="1200">
                          <a:solidFill>
                            <a:schemeClr val="tx1"/>
                          </a:solidFill>
                        </a:rPr>
                        <a:t>that can be linked to the sport chosen, to be used.</a:t>
                      </a:r>
                    </a:p>
                  </a:txBody>
                  <a:tcPr/>
                </a:tc>
                <a:tc>
                  <a:txBody>
                    <a:bodyPr/>
                    <a:lstStyle/>
                    <a:p>
                      <a:r>
                        <a:rPr lang="en-GB" sz="1200">
                          <a:solidFill>
                            <a:schemeClr val="tx1"/>
                          </a:solidFill>
                        </a:rPr>
                        <a:t>Exploring different sports to design for is useful. Whilst students may wish to design for a sport they like, consider linking with a local sports team, maybe a slightly-obscure one, or </a:t>
                      </a:r>
                      <a:r>
                        <a:rPr lang="en-GB" sz="1200" b="1">
                          <a:solidFill>
                            <a:schemeClr val="tx1"/>
                          </a:solidFill>
                        </a:rPr>
                        <a:t>one that is unfamiliar to students</a:t>
                      </a:r>
                      <a:r>
                        <a:rPr lang="en-GB" sz="1200">
                          <a:solidFill>
                            <a:schemeClr val="tx1"/>
                          </a:solidFill>
                        </a:rPr>
                        <a:t>. </a:t>
                      </a:r>
                    </a:p>
                    <a:p>
                      <a:r>
                        <a:rPr lang="en-GB" sz="1200">
                          <a:solidFill>
                            <a:schemeClr val="tx1"/>
                          </a:solidFill>
                        </a:rPr>
                        <a:t>This lends itself to producing a questionnaire or having someone who plays the sport come to the class to answer questions.</a:t>
                      </a:r>
                    </a:p>
                    <a:p>
                      <a:r>
                        <a:rPr lang="en-GB" sz="1200">
                          <a:solidFill>
                            <a:schemeClr val="tx1"/>
                          </a:solidFill>
                        </a:rPr>
                        <a:t>Sites such as </a:t>
                      </a:r>
                      <a:r>
                        <a:rPr lang="en-GB" sz="1200">
                          <a:solidFill>
                            <a:schemeClr val="tx1"/>
                          </a:solidFill>
                          <a:hlinkClick r:id="rId5"/>
                        </a:rPr>
                        <a:t>Topend Sports </a:t>
                      </a:r>
                      <a:r>
                        <a:rPr lang="en-GB" sz="1200">
                          <a:solidFill>
                            <a:schemeClr val="tx1"/>
                          </a:solidFill>
                        </a:rPr>
                        <a:t>provides information that may be of use, highlighting equipment used, key facts and more.</a:t>
                      </a:r>
                    </a:p>
                    <a:p>
                      <a:r>
                        <a:rPr lang="en-GB" sz="1200">
                          <a:solidFill>
                            <a:schemeClr val="tx1"/>
                          </a:solidFill>
                        </a:rPr>
                        <a:t>Can students produce a document showing the </a:t>
                      </a:r>
                      <a:r>
                        <a:rPr lang="en-GB" sz="1200" b="1">
                          <a:solidFill>
                            <a:schemeClr val="tx1"/>
                          </a:solidFill>
                        </a:rPr>
                        <a:t>typical kit used </a:t>
                      </a:r>
                      <a:r>
                        <a:rPr lang="en-GB" sz="1200">
                          <a:solidFill>
                            <a:schemeClr val="tx1"/>
                          </a:solidFill>
                        </a:rPr>
                        <a:t>(including any protective gear such as shin-pads), What conditions it is likely to be used in and the resulting state of the kit (e.g. muddy, sweaty, full of rubber crumbs from a 3G pitch…) This can then help to focus a later product specification. A starting point is on the next slide.</a:t>
                      </a:r>
                    </a:p>
                  </a:txBody>
                  <a:tcPr/>
                </a:tc>
                <a:extLst>
                  <a:ext uri="{0D108BD9-81ED-4DB2-BD59-A6C34878D82A}">
                    <a16:rowId xmlns:a16="http://schemas.microsoft.com/office/drawing/2014/main" val="3966545421"/>
                  </a:ext>
                </a:extLst>
              </a:tr>
            </a:tbl>
          </a:graphicData>
        </a:graphic>
      </p:graphicFrame>
      <p:sp>
        <p:nvSpPr>
          <p:cNvPr id="32" name="Arrow: Left 31">
            <a:hlinkClick r:id="rId6"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C68E6E95-FF20-83F7-2544-D359573AA5DD}"/>
              </a:ext>
            </a:extLst>
          </p:cNvPr>
          <p:cNvPicPr>
            <a:picLocks noChangeAspect="1"/>
          </p:cNvPicPr>
          <p:nvPr/>
        </p:nvPicPr>
        <p:blipFill>
          <a:blip r:embed="rId7">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4" name="Picture 3">
            <a:hlinkClick r:id="rId8"/>
            <a:extLst>
              <a:ext uri="{FF2B5EF4-FFF2-40B4-BE49-F238E27FC236}">
                <a16:creationId xmlns:a16="http://schemas.microsoft.com/office/drawing/2014/main" id="{D0F8B58A-EF3B-EAFC-F59E-FCC8D9AC1501}"/>
              </a:ext>
            </a:extLst>
          </p:cNvPr>
          <p:cNvPicPr>
            <a:picLocks noChangeAspect="1"/>
          </p:cNvPicPr>
          <p:nvPr/>
        </p:nvPicPr>
        <p:blipFill>
          <a:blip r:embed="rId9"/>
          <a:stretch>
            <a:fillRect/>
          </a:stretch>
        </p:blipFill>
        <p:spPr>
          <a:xfrm>
            <a:off x="5131723" y="3727604"/>
            <a:ext cx="2527605" cy="1206599"/>
          </a:xfrm>
          <a:prstGeom prst="rect">
            <a:avLst/>
          </a:prstGeom>
        </p:spPr>
      </p:pic>
    </p:spTree>
    <p:extLst>
      <p:ext uri="{BB962C8B-B14F-4D97-AF65-F5344CB8AC3E}">
        <p14:creationId xmlns:p14="http://schemas.microsoft.com/office/powerpoint/2010/main" val="1413311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6A88B0B-62EC-55AE-3BA2-E752A442DC4B}"/>
            </a:ext>
          </a:extLst>
        </p:cNvPr>
        <p:cNvGrpSpPr/>
        <p:nvPr/>
      </p:nvGrpSpPr>
      <p:grpSpPr>
        <a:xfrm>
          <a:off x="0" y="0"/>
          <a:ext cx="0" cy="0"/>
          <a:chOff x="0" y="0"/>
          <a:chExt cx="0" cy="0"/>
        </a:xfrm>
      </p:grpSpPr>
      <p:sp>
        <p:nvSpPr>
          <p:cNvPr id="32" name="Arrow: Left 31">
            <a:hlinkClick r:id="rId3" action="ppaction://hlinksldjump"/>
            <a:extLst>
              <a:ext uri="{FF2B5EF4-FFF2-40B4-BE49-F238E27FC236}">
                <a16:creationId xmlns:a16="http://schemas.microsoft.com/office/drawing/2014/main" id="{ED88E588-EDC4-06EF-18AB-07B4136F0A04}"/>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A4DA517D-65A5-111B-AC6E-C804A716D1EE}"/>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graphicFrame>
        <p:nvGraphicFramePr>
          <p:cNvPr id="4" name="Table 3">
            <a:extLst>
              <a:ext uri="{FF2B5EF4-FFF2-40B4-BE49-F238E27FC236}">
                <a16:creationId xmlns:a16="http://schemas.microsoft.com/office/drawing/2014/main" id="{F7CDC128-3F7C-5BBB-73DD-3EAEECC0EC34}"/>
              </a:ext>
            </a:extLst>
          </p:cNvPr>
          <p:cNvGraphicFramePr>
            <a:graphicFrameLocks noGrp="1"/>
          </p:cNvGraphicFramePr>
          <p:nvPr>
            <p:extLst>
              <p:ext uri="{D42A27DB-BD31-4B8C-83A1-F6EECF244321}">
                <p14:modId xmlns:p14="http://schemas.microsoft.com/office/powerpoint/2010/main" val="1718386695"/>
              </p:ext>
            </p:extLst>
          </p:nvPr>
        </p:nvGraphicFramePr>
        <p:xfrm>
          <a:off x="1115893" y="1287583"/>
          <a:ext cx="10702453" cy="4678680"/>
        </p:xfrm>
        <a:graphic>
          <a:graphicData uri="http://schemas.openxmlformats.org/drawingml/2006/table">
            <a:tbl>
              <a:tblPr firstRow="1" bandRow="1">
                <a:tableStyleId>{5940675A-B579-460E-94D1-54222C63F5DA}</a:tableStyleId>
              </a:tblPr>
              <a:tblGrid>
                <a:gridCol w="1859751">
                  <a:extLst>
                    <a:ext uri="{9D8B030D-6E8A-4147-A177-3AD203B41FA5}">
                      <a16:colId xmlns:a16="http://schemas.microsoft.com/office/drawing/2014/main" val="3676945241"/>
                    </a:ext>
                  </a:extLst>
                </a:gridCol>
                <a:gridCol w="3549489">
                  <a:extLst>
                    <a:ext uri="{9D8B030D-6E8A-4147-A177-3AD203B41FA5}">
                      <a16:colId xmlns:a16="http://schemas.microsoft.com/office/drawing/2014/main" val="546887211"/>
                    </a:ext>
                  </a:extLst>
                </a:gridCol>
                <a:gridCol w="5293213">
                  <a:extLst>
                    <a:ext uri="{9D8B030D-6E8A-4147-A177-3AD203B41FA5}">
                      <a16:colId xmlns:a16="http://schemas.microsoft.com/office/drawing/2014/main" val="2115043695"/>
                    </a:ext>
                  </a:extLst>
                </a:gridCol>
              </a:tblGrid>
              <a:tr h="370840">
                <a:tc>
                  <a:txBody>
                    <a:bodyPr/>
                    <a:lstStyle/>
                    <a:p>
                      <a:endParaRPr lang="en-GB" sz="1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a:t>Images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1865703"/>
                  </a:ext>
                </a:extLst>
              </a:tr>
              <a:tr h="370840">
                <a:tc>
                  <a:txBody>
                    <a:bodyPr/>
                    <a:lstStyle/>
                    <a:p>
                      <a:r>
                        <a:rPr lang="en-GB" sz="900"/>
                        <a:t>Sport chosen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0232458"/>
                  </a:ext>
                </a:extLst>
              </a:tr>
              <a:tr h="370840">
                <a:tc>
                  <a:txBody>
                    <a:bodyPr/>
                    <a:lstStyle/>
                    <a:p>
                      <a:r>
                        <a:rPr lang="en-GB" sz="900"/>
                        <a:t>Describe where it’s played. Is it outside? What is the surface like?...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9310206"/>
                  </a:ext>
                </a:extLst>
              </a:tr>
              <a:tr h="370840">
                <a:tc>
                  <a:txBody>
                    <a:bodyPr/>
                    <a:lstStyle/>
                    <a:p>
                      <a:r>
                        <a:rPr lang="en-GB" sz="900"/>
                        <a:t>What do the sportspeople usually eat/drink?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60170760"/>
                  </a:ext>
                </a:extLst>
              </a:tr>
              <a:tr h="370840">
                <a:tc>
                  <a:txBody>
                    <a:bodyPr/>
                    <a:lstStyle/>
                    <a:p>
                      <a:r>
                        <a:rPr lang="en-GB" sz="900"/>
                        <a:t>What kit is used? Are there additional things to wear such as safety gear, training kits etc.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2554839"/>
                  </a:ext>
                </a:extLst>
              </a:tr>
              <a:tr h="370840">
                <a:tc>
                  <a:txBody>
                    <a:bodyPr/>
                    <a:lstStyle/>
                    <a:p>
                      <a:r>
                        <a:rPr lang="en-GB" sz="900"/>
                        <a:t>Does equipment come in different sizes / types?</a:t>
                      </a:r>
                    </a:p>
                    <a:p>
                      <a:endParaRPr lang="en-GB" sz="900"/>
                    </a:p>
                    <a:p>
                      <a:endParaRPr lang="en-GB"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720759"/>
                  </a:ext>
                </a:extLst>
              </a:tr>
              <a:tr h="370840">
                <a:tc>
                  <a:txBody>
                    <a:bodyPr/>
                    <a:lstStyle/>
                    <a:p>
                      <a:r>
                        <a:rPr lang="en-GB" sz="900"/>
                        <a:t>What ‘extremes’ will it go through? E.g. weather, where the bag may be used etc.</a:t>
                      </a:r>
                    </a:p>
                    <a:p>
                      <a:endParaRPr lang="en-GB"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0914985"/>
                  </a:ext>
                </a:extLst>
              </a:tr>
              <a:tr h="370840">
                <a:tc>
                  <a:txBody>
                    <a:bodyPr/>
                    <a:lstStyle/>
                    <a:p>
                      <a:r>
                        <a:rPr lang="en-GB" sz="900"/>
                        <a:t>What things are likely to damage a bag? E.g. running spikes, sharp items, chemical etc.</a:t>
                      </a:r>
                    </a:p>
                    <a:p>
                      <a:endParaRPr lang="en-GB"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0609671"/>
                  </a:ext>
                </a:extLst>
              </a:tr>
              <a:tr h="370840">
                <a:tc>
                  <a:txBody>
                    <a:bodyPr/>
                    <a:lstStyle/>
                    <a:p>
                      <a:r>
                        <a:rPr lang="en-GB" sz="900"/>
                        <a:t>Other useful information</a:t>
                      </a:r>
                    </a:p>
                    <a:p>
                      <a:endParaRPr lang="en-GB" sz="900"/>
                    </a:p>
                    <a:p>
                      <a:endParaRPr lang="en-GB" sz="900"/>
                    </a:p>
                    <a:p>
                      <a:endParaRPr lang="en-GB"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52378500"/>
                  </a:ext>
                </a:extLst>
              </a:tr>
            </a:tbl>
          </a:graphicData>
        </a:graphic>
      </p:graphicFrame>
      <p:sp>
        <p:nvSpPr>
          <p:cNvPr id="7" name="Title 1">
            <a:extLst>
              <a:ext uri="{FF2B5EF4-FFF2-40B4-BE49-F238E27FC236}">
                <a16:creationId xmlns:a16="http://schemas.microsoft.com/office/drawing/2014/main" id="{D07620EA-F461-2CF3-AF9D-418AD29CC665}"/>
              </a:ext>
            </a:extLst>
          </p:cNvPr>
          <p:cNvSpPr>
            <a:spLocks noGrp="1"/>
          </p:cNvSpPr>
          <p:nvPr>
            <p:ph type="title"/>
          </p:nvPr>
        </p:nvSpPr>
        <p:spPr>
          <a:xfrm>
            <a:off x="373654" y="546213"/>
            <a:ext cx="11040000" cy="1047918"/>
          </a:xfrm>
        </p:spPr>
        <p:txBody>
          <a:bodyPr/>
          <a:lstStyle/>
          <a:p>
            <a:r>
              <a:rPr lang="en-GB" sz="4400"/>
              <a:t>Sample sports survey</a:t>
            </a:r>
          </a:p>
        </p:txBody>
      </p:sp>
    </p:spTree>
    <p:extLst>
      <p:ext uri="{BB962C8B-B14F-4D97-AF65-F5344CB8AC3E}">
        <p14:creationId xmlns:p14="http://schemas.microsoft.com/office/powerpoint/2010/main" val="139399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7EAB2F0-D8BA-B1E5-DF20-FBF2215D72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792253-97ED-1F1A-891C-33316C1006EC}"/>
              </a:ext>
            </a:extLst>
          </p:cNvPr>
          <p:cNvSpPr>
            <a:spLocks noGrp="1"/>
          </p:cNvSpPr>
          <p:nvPr>
            <p:ph type="title"/>
          </p:nvPr>
        </p:nvSpPr>
        <p:spPr>
          <a:xfrm>
            <a:off x="373654" y="546213"/>
            <a:ext cx="11040000" cy="1047918"/>
          </a:xfrm>
        </p:spPr>
        <p:txBody>
          <a:bodyPr/>
          <a:lstStyle/>
          <a:p>
            <a:r>
              <a:rPr lang="en-GB" sz="4400"/>
              <a:t>Empathize tasks</a:t>
            </a:r>
          </a:p>
        </p:txBody>
      </p:sp>
      <p:sp>
        <p:nvSpPr>
          <p:cNvPr id="32" name="Arrow: Left 31">
            <a:hlinkClick r:id="rId3" action="ppaction://hlinksldjump"/>
            <a:extLst>
              <a:ext uri="{FF2B5EF4-FFF2-40B4-BE49-F238E27FC236}">
                <a16:creationId xmlns:a16="http://schemas.microsoft.com/office/drawing/2014/main" id="{82C802E4-4884-D682-C7C8-A358A5C1F40D}"/>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60C2C97F-D354-589A-2855-A2BAE582CEF8}"/>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
        <p:nvSpPr>
          <p:cNvPr id="6" name="TextBox 5">
            <a:extLst>
              <a:ext uri="{FF2B5EF4-FFF2-40B4-BE49-F238E27FC236}">
                <a16:creationId xmlns:a16="http://schemas.microsoft.com/office/drawing/2014/main" id="{5BFB3D0E-F896-A76F-A4C6-FB988D0D5736}"/>
              </a:ext>
            </a:extLst>
          </p:cNvPr>
          <p:cNvSpPr txBox="1"/>
          <p:nvPr/>
        </p:nvSpPr>
        <p:spPr>
          <a:xfrm>
            <a:off x="226142" y="1474839"/>
            <a:ext cx="1987534" cy="1169551"/>
          </a:xfrm>
          <a:prstGeom prst="rect">
            <a:avLst/>
          </a:prstGeom>
          <a:solidFill>
            <a:schemeClr val="accent2"/>
          </a:solidFill>
        </p:spPr>
        <p:txBody>
          <a:bodyPr wrap="square" rtlCol="0">
            <a:spAutoFit/>
          </a:bodyPr>
          <a:lstStyle/>
          <a:p>
            <a:r>
              <a:rPr lang="en-GB" sz="1400" b="0">
                <a:solidFill>
                  <a:schemeClr val="bg1"/>
                </a:solidFill>
                <a:latin typeface="+mj-lt"/>
              </a:rPr>
              <a:t>An example of a trend report from Gola. They focus a lot on colour, but also example products. </a:t>
            </a:r>
          </a:p>
        </p:txBody>
      </p:sp>
      <p:pic>
        <p:nvPicPr>
          <p:cNvPr id="8" name="Picture 7" descr="A collage of different bags&#10;&#10;Description automatically generated">
            <a:extLst>
              <a:ext uri="{FF2B5EF4-FFF2-40B4-BE49-F238E27FC236}">
                <a16:creationId xmlns:a16="http://schemas.microsoft.com/office/drawing/2014/main" id="{33742EFF-B7A0-9ED8-F5CD-BAEED52570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188" y="938727"/>
            <a:ext cx="7744801" cy="53730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88143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Early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UCD, ergonomics, sustainability, innovation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(focus </a:t>
            </a:r>
            <a:r>
              <a:rPr lang="en-GB" sz="2200" b="0">
                <a:solidFill>
                  <a:srgbClr val="0A303F"/>
                </a:solidFill>
                <a:latin typeface="Arial" panose="020B0604020202020204"/>
                <a:ea typeface="Roboto" panose="02000000000000000000" pitchFamily="2" charset="0"/>
                <a:cs typeface="Roboto" panose="02000000000000000000" pitchFamily="2" charset="0"/>
              </a:rPr>
              <a:t>on textiles)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a:solidFill>
                  <a:srgbClr val="0A303F"/>
                </a:solidFill>
                <a:latin typeface="Arial" panose="020B0604020202020204"/>
                <a:ea typeface="Roboto" panose="02000000000000000000" pitchFamily="2" charset="0"/>
                <a:cs typeface="Roboto" panose="02000000000000000000" pitchFamily="2" charset="0"/>
              </a:rPr>
              <a:t>S</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tructural</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CAD</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6A6BFCA-9F3D-3A1C-3E8B-878B0DC3108F}"/>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41B285D-78CE-3673-85FD-AC1EBE5007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1B65DA-CAF3-911A-3345-8304201AD96A}"/>
              </a:ext>
            </a:extLst>
          </p:cNvPr>
          <p:cNvSpPr>
            <a:spLocks noGrp="1"/>
          </p:cNvSpPr>
          <p:nvPr>
            <p:ph type="title"/>
          </p:nvPr>
        </p:nvSpPr>
        <p:spPr>
          <a:xfrm>
            <a:off x="373654" y="546213"/>
            <a:ext cx="11040000" cy="1047918"/>
          </a:xfrm>
        </p:spPr>
        <p:txBody>
          <a:bodyPr/>
          <a:lstStyle/>
          <a:p>
            <a:r>
              <a:rPr lang="en-GB" sz="4400"/>
              <a:t>WGSN example report</a:t>
            </a:r>
          </a:p>
        </p:txBody>
      </p:sp>
      <p:sp>
        <p:nvSpPr>
          <p:cNvPr id="32" name="Arrow: Left 31">
            <a:hlinkClick r:id="rId3" action="ppaction://hlinksldjump"/>
            <a:extLst>
              <a:ext uri="{FF2B5EF4-FFF2-40B4-BE49-F238E27FC236}">
                <a16:creationId xmlns:a16="http://schemas.microsoft.com/office/drawing/2014/main" id="{CDB36E0B-A503-2057-E24F-495DD990658E}"/>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D7E85352-7CE1-284F-E022-61054EA5F001}"/>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4" name="Picture 3" descr="A person holding a purse&#10;&#10;Description automatically generated">
            <a:extLst>
              <a:ext uri="{FF2B5EF4-FFF2-40B4-BE49-F238E27FC236}">
                <a16:creationId xmlns:a16="http://schemas.microsoft.com/office/drawing/2014/main" id="{3A7CD916-A8AA-CBC5-0DC8-776231F65AC4}"/>
              </a:ext>
            </a:extLst>
          </p:cNvPr>
          <p:cNvPicPr>
            <a:picLocks noChangeAspect="1"/>
          </p:cNvPicPr>
          <p:nvPr/>
        </p:nvPicPr>
        <p:blipFill>
          <a:blip r:embed="rId5">
            <a:extLst>
              <a:ext uri="{28A0092B-C50C-407E-A947-70E740481C1C}">
                <a14:useLocalDpi xmlns:a14="http://schemas.microsoft.com/office/drawing/2010/main" val="0"/>
              </a:ext>
            </a:extLst>
          </a:blip>
          <a:srcRect t="17196"/>
          <a:stretch/>
        </p:blipFill>
        <p:spPr>
          <a:xfrm>
            <a:off x="1240986" y="1263868"/>
            <a:ext cx="10007611" cy="4653455"/>
          </a:xfrm>
          <a:prstGeom prst="rect">
            <a:avLst/>
          </a:prstGeom>
        </p:spPr>
      </p:pic>
    </p:spTree>
    <p:extLst>
      <p:ext uri="{BB962C8B-B14F-4D97-AF65-F5344CB8AC3E}">
        <p14:creationId xmlns:p14="http://schemas.microsoft.com/office/powerpoint/2010/main" val="1251596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706032028"/>
              </p:ext>
            </p:extLst>
          </p:nvPr>
        </p:nvGraphicFramePr>
        <p:xfrm>
          <a:off x="575999" y="1214380"/>
          <a:ext cx="10904801" cy="4257599"/>
        </p:xfrm>
        <a:graphic>
          <a:graphicData uri="http://schemas.openxmlformats.org/drawingml/2006/table">
            <a:tbl>
              <a:tblPr firstRow="1" bandRow="1">
                <a:tableStyleId>{5940675A-B579-460E-94D1-54222C63F5DA}</a:tableStyleId>
              </a:tblPr>
              <a:tblGrid>
                <a:gridCol w="3071091">
                  <a:extLst>
                    <a:ext uri="{9D8B030D-6E8A-4147-A177-3AD203B41FA5}">
                      <a16:colId xmlns:a16="http://schemas.microsoft.com/office/drawing/2014/main" val="3147116104"/>
                    </a:ext>
                  </a:extLst>
                </a:gridCol>
                <a:gridCol w="3378903">
                  <a:extLst>
                    <a:ext uri="{9D8B030D-6E8A-4147-A177-3AD203B41FA5}">
                      <a16:colId xmlns:a16="http://schemas.microsoft.com/office/drawing/2014/main" val="1485661640"/>
                    </a:ext>
                  </a:extLst>
                </a:gridCol>
                <a:gridCol w="4454807">
                  <a:extLst>
                    <a:ext uri="{9D8B030D-6E8A-4147-A177-3AD203B41FA5}">
                      <a16:colId xmlns:a16="http://schemas.microsoft.com/office/drawing/2014/main" val="262471439"/>
                    </a:ext>
                  </a:extLst>
                </a:gridCol>
              </a:tblGrid>
              <a:tr h="401879">
                <a:tc>
                  <a:txBody>
                    <a:bodyPr/>
                    <a:lstStyle/>
                    <a:p>
                      <a:pPr algn="ctr"/>
                      <a:r>
                        <a:rPr lang="en-GB" b="1">
                          <a:solidFill>
                            <a:schemeClr val="bg1"/>
                          </a:solidFill>
                        </a:rPr>
                        <a:t>‘</a:t>
                      </a:r>
                      <a:r>
                        <a:rPr lang="en-GB" b="1" err="1">
                          <a:solidFill>
                            <a:schemeClr val="bg1"/>
                          </a:solidFill>
                        </a:rPr>
                        <a:t>Moodboards</a:t>
                      </a:r>
                      <a:r>
                        <a:rPr lang="en-GB" b="1">
                          <a:solidFill>
                            <a:schemeClr val="bg1"/>
                          </a:solidFill>
                        </a:rPr>
                        <a:t>’</a:t>
                      </a:r>
                    </a:p>
                  </a:txBody>
                  <a:tcPr>
                    <a:solidFill>
                      <a:srgbClr val="16F4D0"/>
                    </a:solidFill>
                  </a:tcPr>
                </a:tc>
                <a:tc>
                  <a:txBody>
                    <a:bodyPr/>
                    <a:lstStyle/>
                    <a:p>
                      <a:pPr algn="ctr"/>
                      <a:r>
                        <a:rPr lang="en-GB" b="1">
                          <a:solidFill>
                            <a:schemeClr val="bg1"/>
                          </a:solidFill>
                        </a:rPr>
                        <a:t>‘Range structure’</a:t>
                      </a:r>
                    </a:p>
                  </a:txBody>
                  <a:tcPr>
                    <a:solidFill>
                      <a:srgbClr val="16F4D0"/>
                    </a:solidFill>
                  </a:tcPr>
                </a:tc>
                <a:tc>
                  <a:txBody>
                    <a:bodyPr/>
                    <a:lstStyle/>
                    <a:p>
                      <a:pPr algn="ctr"/>
                      <a:r>
                        <a:rPr lang="en-GB" b="1">
                          <a:solidFill>
                            <a:schemeClr val="bg1"/>
                          </a:solidFill>
                        </a:rPr>
                        <a:t>‘Specification’</a:t>
                      </a:r>
                    </a:p>
                  </a:txBody>
                  <a:tcPr>
                    <a:solidFill>
                      <a:srgbClr val="16F4D0"/>
                    </a:solidFill>
                  </a:tcPr>
                </a:tc>
                <a:extLst>
                  <a:ext uri="{0D108BD9-81ED-4DB2-BD59-A6C34878D82A}">
                    <a16:rowId xmlns:a16="http://schemas.microsoft.com/office/drawing/2014/main" val="3391378453"/>
                  </a:ext>
                </a:extLst>
              </a:tr>
              <a:tr h="3750398">
                <a:tc>
                  <a:txBody>
                    <a:bodyPr/>
                    <a:lstStyle/>
                    <a:p>
                      <a:r>
                        <a:rPr lang="en-GB" sz="1300">
                          <a:solidFill>
                            <a:schemeClr val="tx1"/>
                          </a:solidFill>
                        </a:rPr>
                        <a:t>Get students to produce an annotated </a:t>
                      </a:r>
                      <a:r>
                        <a:rPr lang="en-GB" sz="1300" b="1">
                          <a:solidFill>
                            <a:schemeClr val="tx1"/>
                          </a:solidFill>
                        </a:rPr>
                        <a:t>moodboard</a:t>
                      </a:r>
                      <a:r>
                        <a:rPr lang="en-GB" sz="1300">
                          <a:solidFill>
                            <a:schemeClr val="tx1"/>
                          </a:solidFill>
                        </a:rPr>
                        <a:t> using </a:t>
                      </a:r>
                      <a:r>
                        <a:rPr lang="en-GB" sz="1300" b="1">
                          <a:solidFill>
                            <a:schemeClr val="tx1"/>
                          </a:solidFill>
                        </a:rPr>
                        <a:t>magazines, the internet, fabric samples</a:t>
                      </a:r>
                      <a:r>
                        <a:rPr lang="en-GB" sz="1300">
                          <a:solidFill>
                            <a:schemeClr val="tx1"/>
                          </a:solidFill>
                        </a:rPr>
                        <a:t> and other sources if appropriate. They may wish to focus on a period of time within their sport e.g. the 1950’s, or the founding heritage of the sport (through a bit of research, try and find interesting facts). </a:t>
                      </a:r>
                      <a:r>
                        <a:rPr lang="en-GB" sz="1300" b="1">
                          <a:solidFill>
                            <a:schemeClr val="tx1"/>
                          </a:solidFill>
                        </a:rPr>
                        <a:t>Designers of football kits </a:t>
                      </a:r>
                      <a:r>
                        <a:rPr lang="en-GB" sz="1300">
                          <a:solidFill>
                            <a:schemeClr val="tx1"/>
                          </a:solidFill>
                        </a:rPr>
                        <a:t>will often do this and feature subtle references to a club’s history through small details in the colours, surface decorations or style. </a:t>
                      </a:r>
                    </a:p>
                    <a:p>
                      <a:endParaRPr lang="en-GB" sz="1300">
                        <a:solidFill>
                          <a:schemeClr val="tx1"/>
                        </a:solidFill>
                      </a:endParaRPr>
                    </a:p>
                    <a:p>
                      <a:endParaRPr lang="en-GB" sz="1300">
                        <a:solidFill>
                          <a:schemeClr val="tx1"/>
                        </a:solidFill>
                      </a:endParaRPr>
                    </a:p>
                  </a:txBody>
                  <a:tcPr/>
                </a:tc>
                <a:tc>
                  <a:txBody>
                    <a:bodyPr/>
                    <a:lstStyle/>
                    <a:p>
                      <a:r>
                        <a:rPr lang="en-GB" sz="1300">
                          <a:solidFill>
                            <a:schemeClr val="tx1"/>
                          </a:solidFill>
                        </a:rPr>
                        <a:t>For this context / brief, it may be more suitable to </a:t>
                      </a:r>
                      <a:r>
                        <a:rPr lang="en-GB" sz="1300" b="1">
                          <a:solidFill>
                            <a:schemeClr val="tx1"/>
                          </a:solidFill>
                        </a:rPr>
                        <a:t>work from an existing design </a:t>
                      </a:r>
                      <a:r>
                        <a:rPr lang="en-GB" sz="1300">
                          <a:solidFill>
                            <a:schemeClr val="tx1"/>
                          </a:solidFill>
                        </a:rPr>
                        <a:t>and tweak it slightly. For example, students may produce their own take on a classic drawstring bag. What can they do to keep this design but adapt it to make it unique. This may be a different colourway, an addition of pockets or using a different fabric. Consider giving students a starting point such as this to develop some really quick concept ideas from. There is a </a:t>
                      </a:r>
                      <a:r>
                        <a:rPr lang="en-GB" sz="1300" b="1">
                          <a:solidFill>
                            <a:schemeClr val="tx1"/>
                          </a:solidFill>
                        </a:rPr>
                        <a:t>printable sheet on the next slide </a:t>
                      </a:r>
                      <a:r>
                        <a:rPr lang="en-GB" sz="1300">
                          <a:solidFill>
                            <a:schemeClr val="tx1"/>
                          </a:solidFill>
                        </a:rPr>
                        <a:t>to possibly help with this. </a:t>
                      </a:r>
                    </a:p>
                  </a:txBody>
                  <a:tcPr/>
                </a:tc>
                <a:tc>
                  <a:txBody>
                    <a:bodyPr/>
                    <a:lstStyle/>
                    <a:p>
                      <a:r>
                        <a:rPr lang="en-GB" sz="1300">
                          <a:solidFill>
                            <a:schemeClr val="tx1"/>
                          </a:solidFill>
                        </a:rPr>
                        <a:t>For this specification it’s important to think of </a:t>
                      </a:r>
                      <a:r>
                        <a:rPr lang="en-GB" sz="1300" b="1">
                          <a:solidFill>
                            <a:schemeClr val="tx1"/>
                          </a:solidFill>
                        </a:rPr>
                        <a:t>properties, rather than exact materials </a:t>
                      </a:r>
                      <a:r>
                        <a:rPr lang="en-GB" sz="1300">
                          <a:solidFill>
                            <a:schemeClr val="tx1"/>
                          </a:solidFill>
                        </a:rPr>
                        <a:t>and additions at this stage. For example, ‘to hold wet football boots’, rather than ‘a pocket for wet football boots’, the approach may be to use bungee cords, rather than a pocket where water can gather. ‘Abrasive resistant base’ rather than selecting a particular fabric, the approach may end up being ‘bag feet / studs’ instead.</a:t>
                      </a:r>
                    </a:p>
                    <a:p>
                      <a:r>
                        <a:rPr lang="en-GB" sz="1300">
                          <a:solidFill>
                            <a:schemeClr val="tx1"/>
                          </a:solidFill>
                        </a:rPr>
                        <a:t>This allows for an opportunity to learn about / recap </a:t>
                      </a:r>
                      <a:r>
                        <a:rPr lang="en-GB" sz="1300" b="1">
                          <a:solidFill>
                            <a:schemeClr val="tx1"/>
                          </a:solidFill>
                        </a:rPr>
                        <a:t>properties of materials</a:t>
                      </a:r>
                      <a:r>
                        <a:rPr lang="en-GB" sz="1300">
                          <a:solidFill>
                            <a:schemeClr val="tx1"/>
                          </a:solidFill>
                        </a:rPr>
                        <a:t>, including:</a:t>
                      </a:r>
                    </a:p>
                    <a:p>
                      <a:pPr marL="171450" indent="-171450">
                        <a:buFont typeface="Arial" panose="020B0604020202020204" pitchFamily="34" charset="0"/>
                        <a:buChar char="•"/>
                      </a:pPr>
                      <a:r>
                        <a:rPr lang="en-GB" sz="1300">
                          <a:solidFill>
                            <a:schemeClr val="tx1"/>
                          </a:solidFill>
                        </a:rPr>
                        <a:t>Durability</a:t>
                      </a:r>
                    </a:p>
                    <a:p>
                      <a:pPr marL="171450" indent="-171450">
                        <a:buFont typeface="Arial" panose="020B0604020202020204" pitchFamily="34" charset="0"/>
                        <a:buChar char="•"/>
                      </a:pPr>
                      <a:r>
                        <a:rPr lang="en-GB" sz="1300">
                          <a:solidFill>
                            <a:schemeClr val="tx1"/>
                          </a:solidFill>
                        </a:rPr>
                        <a:t>Breathability</a:t>
                      </a:r>
                    </a:p>
                    <a:p>
                      <a:pPr marL="171450" indent="-171450">
                        <a:buFont typeface="Arial" panose="020B0604020202020204" pitchFamily="34" charset="0"/>
                        <a:buChar char="•"/>
                      </a:pPr>
                      <a:r>
                        <a:rPr lang="en-GB" sz="1300">
                          <a:solidFill>
                            <a:schemeClr val="tx1"/>
                          </a:solidFill>
                        </a:rPr>
                        <a:t>Abrasion resistance</a:t>
                      </a:r>
                    </a:p>
                    <a:p>
                      <a:pPr marL="171450" indent="-171450">
                        <a:buFont typeface="Arial" panose="020B0604020202020204" pitchFamily="34" charset="0"/>
                        <a:buChar char="•"/>
                      </a:pPr>
                      <a:r>
                        <a:rPr lang="en-GB" sz="1300">
                          <a:solidFill>
                            <a:schemeClr val="tx1"/>
                          </a:solidFill>
                        </a:rPr>
                        <a:t>Moisture absorbency</a:t>
                      </a:r>
                    </a:p>
                    <a:p>
                      <a:pPr marL="171450" indent="-171450">
                        <a:buFont typeface="Arial" panose="020B0604020202020204" pitchFamily="34" charset="0"/>
                        <a:buChar char="•"/>
                      </a:pPr>
                      <a:r>
                        <a:rPr lang="en-GB" sz="1300">
                          <a:solidFill>
                            <a:schemeClr val="tx1"/>
                          </a:solidFill>
                        </a:rPr>
                        <a:t>Weight</a:t>
                      </a:r>
                    </a:p>
                    <a:p>
                      <a:pPr marL="171450" indent="-171450">
                        <a:buFont typeface="Arial" panose="020B0604020202020204" pitchFamily="34" charset="0"/>
                        <a:buChar char="•"/>
                      </a:pPr>
                      <a:r>
                        <a:rPr lang="en-GB" sz="1300">
                          <a:solidFill>
                            <a:schemeClr val="tx1"/>
                          </a:solidFill>
                        </a:rPr>
                        <a:t>Drape</a:t>
                      </a:r>
                    </a:p>
                    <a:p>
                      <a:pPr marL="171450" indent="-171450">
                        <a:buFont typeface="Arial" panose="020B0604020202020204" pitchFamily="34" charset="0"/>
                        <a:buChar char="•"/>
                      </a:pPr>
                      <a:r>
                        <a:rPr lang="en-GB" sz="1300">
                          <a:solidFill>
                            <a:schemeClr val="tx1"/>
                          </a:solidFill>
                        </a:rPr>
                        <a:t>Water </a:t>
                      </a:r>
                      <a:r>
                        <a:rPr lang="en-GB" sz="1300" err="1">
                          <a:solidFill>
                            <a:schemeClr val="tx1"/>
                          </a:solidFill>
                        </a:rPr>
                        <a:t>repellency</a:t>
                      </a:r>
                      <a:endParaRPr lang="en-GB" sz="1300">
                        <a:solidFill>
                          <a:schemeClr val="tx1"/>
                        </a:solidFill>
                      </a:endParaRPr>
                    </a:p>
                    <a:p>
                      <a:pPr marL="171450" indent="-171450">
                        <a:buFont typeface="Arial" panose="020B0604020202020204" pitchFamily="34" charset="0"/>
                        <a:buChar char="•"/>
                      </a:pPr>
                      <a:r>
                        <a:rPr lang="en-GB" sz="1300">
                          <a:solidFill>
                            <a:schemeClr val="tx1"/>
                          </a:solidFill>
                        </a:rPr>
                        <a:t>Tensile strength</a:t>
                      </a:r>
                    </a:p>
                    <a:p>
                      <a:endParaRPr lang="en-GB" sz="1300">
                        <a:solidFill>
                          <a:srgbClr val="FF0000"/>
                        </a:solidFill>
                        <a:highlight>
                          <a:srgbClr val="FFFF00"/>
                        </a:highlight>
                      </a:endParaRP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ack background with a black square&#10;&#10;Description automatically generated with medium confidence">
            <a:extLst>
              <a:ext uri="{FF2B5EF4-FFF2-40B4-BE49-F238E27FC236}">
                <a16:creationId xmlns:a16="http://schemas.microsoft.com/office/drawing/2014/main" id="{B6748DBD-F2EE-0512-5260-1BEE610E37AE}"/>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22679188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71EFD3C-FDE4-D79C-B595-DB1FD38680B8}"/>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642217FB-E776-1A68-367B-5A2829688E76}"/>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55BE5CAD-9134-5D4C-4289-879CF62EAE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25" y="123091"/>
            <a:ext cx="6108204" cy="5742444"/>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43F315AB-2C2E-3B5B-9A63-353DC8D5B3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3329" y="123091"/>
            <a:ext cx="6108204" cy="5742444"/>
          </a:xfrm>
          <a:prstGeom prst="rect">
            <a:avLst/>
          </a:prstGeom>
        </p:spPr>
      </p:pic>
    </p:spTree>
    <p:extLst>
      <p:ext uri="{BB962C8B-B14F-4D97-AF65-F5344CB8AC3E}">
        <p14:creationId xmlns:p14="http://schemas.microsoft.com/office/powerpoint/2010/main" val="11981673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102724879"/>
              </p:ext>
            </p:extLst>
          </p:nvPr>
        </p:nvGraphicFramePr>
        <p:xfrm>
          <a:off x="576000" y="1136541"/>
          <a:ext cx="11040000" cy="3651662"/>
        </p:xfrm>
        <a:graphic>
          <a:graphicData uri="http://schemas.openxmlformats.org/drawingml/2006/table">
            <a:tbl>
              <a:tblPr firstRow="1" bandRow="1">
                <a:tableStyleId>{5940675A-B579-460E-94D1-54222C63F5DA}</a:tableStyleId>
              </a:tblPr>
              <a:tblGrid>
                <a:gridCol w="4081760">
                  <a:extLst>
                    <a:ext uri="{9D8B030D-6E8A-4147-A177-3AD203B41FA5}">
                      <a16:colId xmlns:a16="http://schemas.microsoft.com/office/drawing/2014/main" val="336422520"/>
                    </a:ext>
                  </a:extLst>
                </a:gridCol>
                <a:gridCol w="3466737">
                  <a:extLst>
                    <a:ext uri="{9D8B030D-6E8A-4147-A177-3AD203B41FA5}">
                      <a16:colId xmlns:a16="http://schemas.microsoft.com/office/drawing/2014/main" val="2567945807"/>
                    </a:ext>
                  </a:extLst>
                </a:gridCol>
                <a:gridCol w="3491503">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‘Defined path’</a:t>
                      </a:r>
                    </a:p>
                  </a:txBody>
                  <a:tcPr>
                    <a:solidFill>
                      <a:srgbClr val="F60493"/>
                    </a:solidFill>
                  </a:tcPr>
                </a:tc>
                <a:tc>
                  <a:txBody>
                    <a:bodyPr/>
                    <a:lstStyle/>
                    <a:p>
                      <a:pPr algn="ctr"/>
                      <a:r>
                        <a:rPr lang="en-GB" b="1">
                          <a:solidFill>
                            <a:schemeClr val="bg1"/>
                          </a:solidFill>
                        </a:rPr>
                        <a:t>‘Fixtures and fittings’</a:t>
                      </a:r>
                    </a:p>
                  </a:txBody>
                  <a:tcPr>
                    <a:solidFill>
                      <a:srgbClr val="F60493"/>
                    </a:solidFill>
                  </a:tcPr>
                </a:tc>
                <a:tc>
                  <a:txBody>
                    <a:bodyPr/>
                    <a:lstStyle/>
                    <a:p>
                      <a:pPr algn="ctr"/>
                      <a:r>
                        <a:rPr lang="en-GB" b="1">
                          <a:solidFill>
                            <a:schemeClr val="bg1"/>
                          </a:solidFill>
                        </a:rPr>
                        <a:t>‘Patterns and prototypes’</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300">
                          <a:solidFill>
                            <a:schemeClr val="tx1"/>
                          </a:solidFill>
                        </a:rPr>
                        <a:t>Discuss with students </a:t>
                      </a:r>
                      <a:r>
                        <a:rPr lang="en-GB" sz="1300" b="1">
                          <a:solidFill>
                            <a:schemeClr val="tx1"/>
                          </a:solidFill>
                        </a:rPr>
                        <a:t>what they feel is the best process </a:t>
                      </a:r>
                      <a:r>
                        <a:rPr lang="en-GB" sz="1300">
                          <a:solidFill>
                            <a:schemeClr val="tx1"/>
                          </a:solidFill>
                        </a:rPr>
                        <a:t>to design this product. It may be that they decide to gather the items that need to fit inside and measure them. They may feel that they should sketch ideas first, others may decide they would be better if they created a paper prototype(s) first, possibly colours will come next, or maybe not until the end.  </a:t>
                      </a:r>
                      <a:r>
                        <a:rPr lang="en-GB" sz="1300" b="1">
                          <a:solidFill>
                            <a:schemeClr val="tx1"/>
                          </a:solidFill>
                        </a:rPr>
                        <a:t>Deciding the path they are to take </a:t>
                      </a:r>
                      <a:r>
                        <a:rPr lang="en-GB" sz="1300">
                          <a:solidFill>
                            <a:schemeClr val="tx1"/>
                          </a:solidFill>
                        </a:rPr>
                        <a:t>will help ownership of the product and will help to remain on task and as productive as possible. However, also understanding that they can deviate from this is possible. They may wish to create a </a:t>
                      </a:r>
                      <a:r>
                        <a:rPr lang="en-GB" sz="1300" b="1">
                          <a:solidFill>
                            <a:schemeClr val="tx1"/>
                          </a:solidFill>
                        </a:rPr>
                        <a:t>Gantt chart </a:t>
                      </a:r>
                      <a:r>
                        <a:rPr lang="en-GB" sz="1300">
                          <a:solidFill>
                            <a:schemeClr val="tx1"/>
                          </a:solidFill>
                        </a:rPr>
                        <a:t>or similar to map out the process they believe they will take (a brief example is on the next slide).</a:t>
                      </a:r>
                    </a:p>
                  </a:txBody>
                  <a:tcPr/>
                </a:tc>
                <a:tc>
                  <a:txBody>
                    <a:bodyPr/>
                    <a:lstStyle/>
                    <a:p>
                      <a:r>
                        <a:rPr lang="en-GB" sz="1300">
                          <a:solidFill>
                            <a:schemeClr val="tx1"/>
                          </a:solidFill>
                        </a:rPr>
                        <a:t>Choosing the most suitable fixtures and fittings can really make a product stand out. Students should be aware of</a:t>
                      </a:r>
                      <a:r>
                        <a:rPr lang="en-GB" sz="1300" b="1">
                          <a:solidFill>
                            <a:schemeClr val="tx1"/>
                          </a:solidFill>
                        </a:rPr>
                        <a:t> trade-offs </a:t>
                      </a:r>
                      <a:r>
                        <a:rPr lang="en-GB" sz="1300">
                          <a:solidFill>
                            <a:schemeClr val="tx1"/>
                          </a:solidFill>
                        </a:rPr>
                        <a:t>with every decision they make. For example, whilst they may want a zip, they may also need to be aware that these can break or snag items that need to go inside. For example, if a delicate dance kit was snagged with a zip, it could ruin it. </a:t>
                      </a:r>
                    </a:p>
                    <a:p>
                      <a:r>
                        <a:rPr lang="en-GB" sz="1300">
                          <a:solidFill>
                            <a:schemeClr val="tx1"/>
                          </a:solidFill>
                        </a:rPr>
                        <a:t>Make a list of </a:t>
                      </a:r>
                      <a:r>
                        <a:rPr lang="en-GB" sz="1300" b="1">
                          <a:solidFill>
                            <a:schemeClr val="tx1"/>
                          </a:solidFill>
                        </a:rPr>
                        <a:t>different fixtures and fittings they can think of and analyse the advantages and disadvantages of each</a:t>
                      </a:r>
                      <a:r>
                        <a:rPr lang="en-GB" sz="1300">
                          <a:solidFill>
                            <a:schemeClr val="tx1"/>
                          </a:solidFill>
                        </a:rPr>
                        <a:t>. This may also be how easy they are to fit. Consider doing a focused task linked to sample of adding zips, press-studs, rivets and more. </a:t>
                      </a:r>
                    </a:p>
                  </a:txBody>
                  <a:tcPr/>
                </a:tc>
                <a:tc>
                  <a:txBody>
                    <a:bodyPr/>
                    <a:lstStyle/>
                    <a:p>
                      <a:r>
                        <a:rPr lang="en-GB" sz="1300">
                          <a:solidFill>
                            <a:schemeClr val="tx1"/>
                          </a:solidFill>
                        </a:rPr>
                        <a:t>Having students translate sketches to 2D patterns may be very complex. Consider having </a:t>
                      </a:r>
                      <a:r>
                        <a:rPr lang="en-GB" sz="1300" b="1">
                          <a:solidFill>
                            <a:schemeClr val="tx1"/>
                          </a:solidFill>
                        </a:rPr>
                        <a:t>some bag patterns to choose from </a:t>
                      </a:r>
                      <a:r>
                        <a:rPr lang="en-GB" sz="1300">
                          <a:solidFill>
                            <a:schemeClr val="tx1"/>
                          </a:solidFill>
                        </a:rPr>
                        <a:t>that students can </a:t>
                      </a:r>
                      <a:r>
                        <a:rPr lang="en-GB" sz="1300" b="1">
                          <a:solidFill>
                            <a:schemeClr val="tx1"/>
                          </a:solidFill>
                        </a:rPr>
                        <a:t>make and adapt </a:t>
                      </a:r>
                      <a:r>
                        <a:rPr lang="en-GB" sz="1300">
                          <a:solidFill>
                            <a:schemeClr val="tx1"/>
                          </a:solidFill>
                        </a:rPr>
                        <a:t>to suit the brief. On the slide after the next, there are some shared by Janome that are good for this – partly as they will require resizing / editing to make suitable to carry sports’ kit. </a:t>
                      </a:r>
                    </a:p>
                    <a:p>
                      <a:r>
                        <a:rPr lang="en-GB" sz="1300">
                          <a:solidFill>
                            <a:schemeClr val="tx1"/>
                          </a:solidFill>
                        </a:rPr>
                        <a:t>To save time you may wish to show the patterns and have some pre-made outcomes so that students can see what they look like without spending time making the original ones.</a:t>
                      </a:r>
                    </a:p>
                    <a:p>
                      <a:endParaRPr lang="en-GB" sz="1300">
                        <a:solidFill>
                          <a:srgbClr val="FF0000"/>
                        </a:solidFill>
                      </a:endParaRP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background with a black square&#10;&#10;Description automatically generated with medium confidence">
            <a:extLst>
              <a:ext uri="{FF2B5EF4-FFF2-40B4-BE49-F238E27FC236}">
                <a16:creationId xmlns:a16="http://schemas.microsoft.com/office/drawing/2014/main" id="{734B445C-956E-77C7-2D09-9537B94B074E}"/>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3874148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Gantt chart</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black background with a black square&#10;&#10;Description automatically generated with medium confidence">
            <a:extLst>
              <a:ext uri="{FF2B5EF4-FFF2-40B4-BE49-F238E27FC236}">
                <a16:creationId xmlns:a16="http://schemas.microsoft.com/office/drawing/2014/main" id="{D8C16210-A7C3-7DBB-9A7D-BEDBE849AD9B}"/>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graphicFrame>
        <p:nvGraphicFramePr>
          <p:cNvPr id="5" name="Table 4">
            <a:extLst>
              <a:ext uri="{FF2B5EF4-FFF2-40B4-BE49-F238E27FC236}">
                <a16:creationId xmlns:a16="http://schemas.microsoft.com/office/drawing/2014/main" id="{FF8BA3EB-DCAA-8970-6611-8A1006FCC1C0}"/>
              </a:ext>
            </a:extLst>
          </p:cNvPr>
          <p:cNvGraphicFramePr>
            <a:graphicFrameLocks noGrp="1"/>
          </p:cNvGraphicFramePr>
          <p:nvPr>
            <p:extLst>
              <p:ext uri="{D42A27DB-BD31-4B8C-83A1-F6EECF244321}">
                <p14:modId xmlns:p14="http://schemas.microsoft.com/office/powerpoint/2010/main" val="3970098698"/>
              </p:ext>
            </p:extLst>
          </p:nvPr>
        </p:nvGraphicFramePr>
        <p:xfrm>
          <a:off x="728717" y="1833763"/>
          <a:ext cx="10632966" cy="3302000"/>
        </p:xfrm>
        <a:graphic>
          <a:graphicData uri="http://schemas.openxmlformats.org/drawingml/2006/table">
            <a:tbl>
              <a:tblPr firstRow="1" bandRow="1">
                <a:tableStyleId>{5940675A-B579-460E-94D1-54222C63F5DA}</a:tableStyleId>
              </a:tblPr>
              <a:tblGrid>
                <a:gridCol w="1373352">
                  <a:extLst>
                    <a:ext uri="{9D8B030D-6E8A-4147-A177-3AD203B41FA5}">
                      <a16:colId xmlns:a16="http://schemas.microsoft.com/office/drawing/2014/main" val="2704506481"/>
                    </a:ext>
                  </a:extLst>
                </a:gridCol>
                <a:gridCol w="1028846">
                  <a:extLst>
                    <a:ext uri="{9D8B030D-6E8A-4147-A177-3AD203B41FA5}">
                      <a16:colId xmlns:a16="http://schemas.microsoft.com/office/drawing/2014/main" val="3268089349"/>
                    </a:ext>
                  </a:extLst>
                </a:gridCol>
                <a:gridCol w="1028846">
                  <a:extLst>
                    <a:ext uri="{9D8B030D-6E8A-4147-A177-3AD203B41FA5}">
                      <a16:colId xmlns:a16="http://schemas.microsoft.com/office/drawing/2014/main" val="2568762550"/>
                    </a:ext>
                  </a:extLst>
                </a:gridCol>
                <a:gridCol w="1028846">
                  <a:extLst>
                    <a:ext uri="{9D8B030D-6E8A-4147-A177-3AD203B41FA5}">
                      <a16:colId xmlns:a16="http://schemas.microsoft.com/office/drawing/2014/main" val="535350965"/>
                    </a:ext>
                  </a:extLst>
                </a:gridCol>
                <a:gridCol w="1028846">
                  <a:extLst>
                    <a:ext uri="{9D8B030D-6E8A-4147-A177-3AD203B41FA5}">
                      <a16:colId xmlns:a16="http://schemas.microsoft.com/office/drawing/2014/main" val="2179113524"/>
                    </a:ext>
                  </a:extLst>
                </a:gridCol>
                <a:gridCol w="1028846">
                  <a:extLst>
                    <a:ext uri="{9D8B030D-6E8A-4147-A177-3AD203B41FA5}">
                      <a16:colId xmlns:a16="http://schemas.microsoft.com/office/drawing/2014/main" val="639863785"/>
                    </a:ext>
                  </a:extLst>
                </a:gridCol>
                <a:gridCol w="1028846">
                  <a:extLst>
                    <a:ext uri="{9D8B030D-6E8A-4147-A177-3AD203B41FA5}">
                      <a16:colId xmlns:a16="http://schemas.microsoft.com/office/drawing/2014/main" val="1973572047"/>
                    </a:ext>
                  </a:extLst>
                </a:gridCol>
                <a:gridCol w="1028846">
                  <a:extLst>
                    <a:ext uri="{9D8B030D-6E8A-4147-A177-3AD203B41FA5}">
                      <a16:colId xmlns:a16="http://schemas.microsoft.com/office/drawing/2014/main" val="3910992043"/>
                    </a:ext>
                  </a:extLst>
                </a:gridCol>
                <a:gridCol w="1028846">
                  <a:extLst>
                    <a:ext uri="{9D8B030D-6E8A-4147-A177-3AD203B41FA5}">
                      <a16:colId xmlns:a16="http://schemas.microsoft.com/office/drawing/2014/main" val="2578030258"/>
                    </a:ext>
                  </a:extLst>
                </a:gridCol>
                <a:gridCol w="1028846">
                  <a:extLst>
                    <a:ext uri="{9D8B030D-6E8A-4147-A177-3AD203B41FA5}">
                      <a16:colId xmlns:a16="http://schemas.microsoft.com/office/drawing/2014/main" val="2981549883"/>
                    </a:ext>
                  </a:extLst>
                </a:gridCol>
              </a:tblGrid>
              <a:tr h="370840">
                <a:tc>
                  <a:txBody>
                    <a:bodyPr/>
                    <a:lstStyle/>
                    <a:p>
                      <a:endParaRPr lang="en-GB" sz="120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8041583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Decide items to hold</a:t>
                      </a:r>
                    </a:p>
                    <a:p>
                      <a:endParaRPr lang="en-GB" sz="1200"/>
                    </a:p>
                  </a:txBody>
                  <a:tcPr/>
                </a:tc>
                <a:tc>
                  <a:txBody>
                    <a:bodyPr/>
                    <a:lstStyle/>
                    <a:p>
                      <a:endParaRPr lang="en-GB"/>
                    </a:p>
                  </a:txBody>
                  <a:tcPr>
                    <a:solidFill>
                      <a:srgbClr val="F60493"/>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0573458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Sketch at least 4 different ideas</a:t>
                      </a:r>
                    </a:p>
                    <a:p>
                      <a:endParaRPr lang="en-GB" sz="1200"/>
                    </a:p>
                  </a:txBody>
                  <a:tcPr/>
                </a:tc>
                <a:tc>
                  <a:txBody>
                    <a:bodyPr/>
                    <a:lstStyle/>
                    <a:p>
                      <a:endParaRPr lang="en-GB"/>
                    </a:p>
                  </a:txBody>
                  <a:tcPr/>
                </a:tc>
                <a:tc>
                  <a:txBody>
                    <a:bodyPr/>
                    <a:lstStyle/>
                    <a:p>
                      <a:endParaRPr lang="en-GB"/>
                    </a:p>
                  </a:txBody>
                  <a:tcPr>
                    <a:solidFill>
                      <a:srgbClr val="F60493"/>
                    </a:solidFill>
                  </a:tcPr>
                </a:tc>
                <a:tc>
                  <a:txBody>
                    <a:bodyPr/>
                    <a:lstStyle/>
                    <a:p>
                      <a:endParaRPr lang="en-GB"/>
                    </a:p>
                  </a:txBody>
                  <a:tcPr>
                    <a:solidFill>
                      <a:srgbClr val="F60493"/>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6188323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Pick one and model from paper</a:t>
                      </a:r>
                    </a:p>
                    <a:p>
                      <a:endParaRPr lang="en-GB" sz="120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solidFill>
                      <a:srgbClr val="F60493"/>
                    </a:solidFill>
                  </a:tcPr>
                </a:tc>
                <a:tc>
                  <a:txBody>
                    <a:bodyPr/>
                    <a:lstStyle/>
                    <a:p>
                      <a:endParaRPr lang="en-GB"/>
                    </a:p>
                  </a:txBody>
                  <a:tcPr>
                    <a:solidFill>
                      <a:srgbClr val="F60493"/>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437014096"/>
                  </a:ext>
                </a:extLst>
              </a:tr>
              <a:tr h="370840">
                <a:tc>
                  <a:txBody>
                    <a:bodyPr/>
                    <a:lstStyle/>
                    <a:p>
                      <a:r>
                        <a:rPr lang="en-GB" sz="1200"/>
                        <a:t>Evaluate and make revisions</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solidFill>
                      <a:srgbClr val="F60493"/>
                    </a:solidFill>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264100029"/>
                  </a:ext>
                </a:extLst>
              </a:tr>
              <a:tr h="370840">
                <a:tc>
                  <a:txBody>
                    <a:bodyPr/>
                    <a:lstStyle/>
                    <a:p>
                      <a:endParaRPr lang="en-GB" sz="120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721932613"/>
                  </a:ext>
                </a:extLst>
              </a:tr>
            </a:tbl>
          </a:graphicData>
        </a:graphic>
      </p:graphicFrame>
    </p:spTree>
    <p:extLst>
      <p:ext uri="{BB962C8B-B14F-4D97-AF65-F5344CB8AC3E}">
        <p14:creationId xmlns:p14="http://schemas.microsoft.com/office/powerpoint/2010/main" val="42550769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1F8D7F6-B38B-261F-78D6-FE125070A6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12EC82-3536-251C-A03F-C964401F5889}"/>
              </a:ext>
            </a:extLst>
          </p:cNvPr>
          <p:cNvSpPr>
            <a:spLocks noGrp="1"/>
          </p:cNvSpPr>
          <p:nvPr>
            <p:ph type="title"/>
          </p:nvPr>
        </p:nvSpPr>
        <p:spPr/>
        <p:txBody>
          <a:bodyPr/>
          <a:lstStyle/>
          <a:p>
            <a:r>
              <a:rPr lang="en-GB" sz="4400"/>
              <a:t>Starting point patterns</a:t>
            </a:r>
          </a:p>
        </p:txBody>
      </p:sp>
      <p:sp>
        <p:nvSpPr>
          <p:cNvPr id="4" name="Arrow: Left 3">
            <a:hlinkClick r:id="rId4" action="ppaction://hlinksldjump"/>
            <a:extLst>
              <a:ext uri="{FF2B5EF4-FFF2-40B4-BE49-F238E27FC236}">
                <a16:creationId xmlns:a16="http://schemas.microsoft.com/office/drawing/2014/main" id="{9A29E561-4AD9-9B00-F9D5-161379C3C39C}"/>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black background with a black square&#10;&#10;Description automatically generated with medium confidence">
            <a:extLst>
              <a:ext uri="{FF2B5EF4-FFF2-40B4-BE49-F238E27FC236}">
                <a16:creationId xmlns:a16="http://schemas.microsoft.com/office/drawing/2014/main" id="{119F4155-3336-0929-1648-F212FD4D2DFC}"/>
              </a:ext>
            </a:extLst>
          </p:cNvPr>
          <p:cNvPicPr>
            <a:picLocks noChangeAspect="1"/>
          </p:cNvPicPr>
          <p:nvPr/>
        </p:nvPicPr>
        <p:blipFill>
          <a:blip r:embed="rId5">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1026" name="Picture 2" descr="Janome Halloween Bag project picture">
            <a:extLst>
              <a:ext uri="{FF2B5EF4-FFF2-40B4-BE49-F238E27FC236}">
                <a16:creationId xmlns:a16="http://schemas.microsoft.com/office/drawing/2014/main" id="{E9C7BFF1-8511-526B-CFA3-7FD88811457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511" t="11994" r="6643" b="12663"/>
          <a:stretch/>
        </p:blipFill>
        <p:spPr bwMode="auto">
          <a:xfrm>
            <a:off x="257469" y="1254250"/>
            <a:ext cx="3605048" cy="29639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5A99A23-227B-D293-E099-0E812481F2CB}"/>
              </a:ext>
            </a:extLst>
          </p:cNvPr>
          <p:cNvSpPr txBox="1"/>
          <p:nvPr/>
        </p:nvSpPr>
        <p:spPr>
          <a:xfrm>
            <a:off x="162186" y="4034090"/>
            <a:ext cx="3795614" cy="1569660"/>
          </a:xfrm>
          <a:prstGeom prst="rect">
            <a:avLst/>
          </a:prstGeom>
          <a:noFill/>
        </p:spPr>
        <p:txBody>
          <a:bodyPr wrap="square" rtlCol="0">
            <a:spAutoFit/>
          </a:bodyPr>
          <a:lstStyle/>
          <a:p>
            <a:r>
              <a:rPr lang="en-GB" sz="1600" b="0">
                <a:latin typeface="+mj-lt"/>
              </a:rPr>
              <a:t>This </a:t>
            </a:r>
            <a:r>
              <a:rPr lang="en-GB" sz="1600" b="0">
                <a:latin typeface="+mj-lt"/>
                <a:hlinkClick r:id="rId7"/>
              </a:rPr>
              <a:t>Halloween trick or treat bag </a:t>
            </a:r>
            <a:r>
              <a:rPr lang="en-GB" sz="1600" b="0">
                <a:latin typeface="+mj-lt"/>
              </a:rPr>
              <a:t>demonstrates methods of embellishment that may be of interest for your brief. You may want to consider lengthening the straps and/or adding a fastening?</a:t>
            </a:r>
          </a:p>
        </p:txBody>
      </p:sp>
      <p:pic>
        <p:nvPicPr>
          <p:cNvPr id="7" name="Online Media 6" title="GillyMac Designs - Summer Bag">
            <a:hlinkClick r:id="" action="ppaction://media"/>
            <a:extLst>
              <a:ext uri="{FF2B5EF4-FFF2-40B4-BE49-F238E27FC236}">
                <a16:creationId xmlns:a16="http://schemas.microsoft.com/office/drawing/2014/main" id="{0A95AC5C-C4B4-4D7C-A50A-0FBFF2ECE19E}"/>
              </a:ext>
            </a:extLst>
          </p:cNvPr>
          <p:cNvPicPr>
            <a:picLocks noRot="1" noChangeAspect="1"/>
          </p:cNvPicPr>
          <p:nvPr>
            <a:videoFile r:link="rId1"/>
          </p:nvPr>
        </p:nvPicPr>
        <p:blipFill>
          <a:blip r:embed="rId8"/>
          <a:stretch>
            <a:fillRect/>
          </a:stretch>
        </p:blipFill>
        <p:spPr>
          <a:xfrm>
            <a:off x="5960801" y="2319590"/>
            <a:ext cx="6069013" cy="3429000"/>
          </a:xfrm>
          <a:prstGeom prst="rect">
            <a:avLst/>
          </a:prstGeom>
        </p:spPr>
      </p:pic>
      <p:sp>
        <p:nvSpPr>
          <p:cNvPr id="8" name="TextBox 7">
            <a:extLst>
              <a:ext uri="{FF2B5EF4-FFF2-40B4-BE49-F238E27FC236}">
                <a16:creationId xmlns:a16="http://schemas.microsoft.com/office/drawing/2014/main" id="{D7A88962-CFE7-CCD9-EFB9-C854C09BEA44}"/>
              </a:ext>
            </a:extLst>
          </p:cNvPr>
          <p:cNvSpPr txBox="1"/>
          <p:nvPr/>
        </p:nvSpPr>
        <p:spPr>
          <a:xfrm>
            <a:off x="5706392" y="1289300"/>
            <a:ext cx="6323421" cy="584775"/>
          </a:xfrm>
          <a:prstGeom prst="rect">
            <a:avLst/>
          </a:prstGeom>
          <a:noFill/>
        </p:spPr>
        <p:txBody>
          <a:bodyPr wrap="square" rtlCol="0">
            <a:spAutoFit/>
          </a:bodyPr>
          <a:lstStyle/>
          <a:p>
            <a:r>
              <a:rPr lang="en-GB" sz="1600" b="0">
                <a:latin typeface="+mj-lt"/>
              </a:rPr>
              <a:t>This </a:t>
            </a:r>
            <a:r>
              <a:rPr lang="en-GB" sz="1600" b="0">
                <a:latin typeface="+mj-lt"/>
                <a:hlinkClick r:id="rId9"/>
              </a:rPr>
              <a:t>summer bag </a:t>
            </a:r>
            <a:r>
              <a:rPr lang="en-GB" sz="1600" b="0">
                <a:latin typeface="+mj-lt"/>
              </a:rPr>
              <a:t>demonstrates adding in lining and using webbing for a bag handle. The video below demonstrates how to produce it.</a:t>
            </a:r>
          </a:p>
        </p:txBody>
      </p:sp>
    </p:spTree>
    <p:extLst>
      <p:ext uri="{BB962C8B-B14F-4D97-AF65-F5344CB8AC3E}">
        <p14:creationId xmlns:p14="http://schemas.microsoft.com/office/powerpoint/2010/main" val="87870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A7C69E7-D03D-8336-35DB-A00E7DDD3E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AB5C3E-215F-1C60-CFC1-2ED4BD29E317}"/>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CC0BAFDF-F505-FB7F-0B12-11078A121B91}"/>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4B371796-B640-9370-7EA8-4315951015A1}"/>
              </a:ext>
            </a:extLst>
          </p:cNvPr>
          <p:cNvSpPr txBox="1"/>
          <p:nvPr/>
        </p:nvSpPr>
        <p:spPr>
          <a:xfrm>
            <a:off x="432943" y="1139809"/>
            <a:ext cx="952377" cy="646331"/>
          </a:xfrm>
          <a:prstGeom prst="rect">
            <a:avLst/>
          </a:prstGeom>
          <a:solidFill>
            <a:srgbClr val="F60493"/>
          </a:solidFill>
        </p:spPr>
        <p:txBody>
          <a:bodyPr wrap="square" rtlCol="0">
            <a:spAutoFit/>
          </a:bodyPr>
          <a:lstStyle/>
          <a:p>
            <a:r>
              <a:rPr lang="en-GB" sz="3600">
                <a:solidFill>
                  <a:srgbClr val="FFFFFF"/>
                </a:solidFill>
                <a:latin typeface="+mj-lt"/>
              </a:rPr>
              <a:t>S</a:t>
            </a:r>
          </a:p>
        </p:txBody>
      </p:sp>
      <p:sp>
        <p:nvSpPr>
          <p:cNvPr id="9" name="TextBox 8">
            <a:extLst>
              <a:ext uri="{FF2B5EF4-FFF2-40B4-BE49-F238E27FC236}">
                <a16:creationId xmlns:a16="http://schemas.microsoft.com/office/drawing/2014/main" id="{5834F077-F62B-2FE4-D481-4301E55F2B16}"/>
              </a:ext>
            </a:extLst>
          </p:cNvPr>
          <p:cNvSpPr txBox="1"/>
          <p:nvPr/>
        </p:nvSpPr>
        <p:spPr>
          <a:xfrm>
            <a:off x="432942" y="1833784"/>
            <a:ext cx="952377" cy="646331"/>
          </a:xfrm>
          <a:prstGeom prst="rect">
            <a:avLst/>
          </a:prstGeom>
          <a:solidFill>
            <a:srgbClr val="F60493"/>
          </a:solidFill>
        </p:spPr>
        <p:txBody>
          <a:bodyPr wrap="square" rtlCol="0">
            <a:spAutoFit/>
          </a:bodyPr>
          <a:lstStyle/>
          <a:p>
            <a:r>
              <a:rPr lang="en-GB" sz="3600">
                <a:solidFill>
                  <a:srgbClr val="FFFFFF"/>
                </a:solidFill>
                <a:latin typeface="+mj-lt"/>
              </a:rPr>
              <a:t>C</a:t>
            </a:r>
          </a:p>
        </p:txBody>
      </p:sp>
      <p:sp>
        <p:nvSpPr>
          <p:cNvPr id="10" name="TextBox 9">
            <a:extLst>
              <a:ext uri="{FF2B5EF4-FFF2-40B4-BE49-F238E27FC236}">
                <a16:creationId xmlns:a16="http://schemas.microsoft.com/office/drawing/2014/main" id="{226D3DDB-9634-B8C0-7ACD-A68125DE90CA}"/>
              </a:ext>
            </a:extLst>
          </p:cNvPr>
          <p:cNvSpPr txBox="1"/>
          <p:nvPr/>
        </p:nvSpPr>
        <p:spPr>
          <a:xfrm>
            <a:off x="432942" y="2527759"/>
            <a:ext cx="952377" cy="646331"/>
          </a:xfrm>
          <a:prstGeom prst="rect">
            <a:avLst/>
          </a:prstGeom>
          <a:solidFill>
            <a:srgbClr val="F60493"/>
          </a:solidFill>
        </p:spPr>
        <p:txBody>
          <a:bodyPr wrap="square" rtlCol="0">
            <a:spAutoFit/>
          </a:bodyPr>
          <a:lstStyle/>
          <a:p>
            <a:r>
              <a:rPr lang="en-GB" sz="3600">
                <a:solidFill>
                  <a:srgbClr val="FFFFFF"/>
                </a:solidFill>
                <a:latin typeface="+mj-lt"/>
              </a:rPr>
              <a:t>A</a:t>
            </a:r>
          </a:p>
        </p:txBody>
      </p:sp>
      <p:sp>
        <p:nvSpPr>
          <p:cNvPr id="11" name="TextBox 10">
            <a:extLst>
              <a:ext uri="{FF2B5EF4-FFF2-40B4-BE49-F238E27FC236}">
                <a16:creationId xmlns:a16="http://schemas.microsoft.com/office/drawing/2014/main" id="{92882400-EF50-6795-9BFB-4656AA4F79D3}"/>
              </a:ext>
            </a:extLst>
          </p:cNvPr>
          <p:cNvSpPr txBox="1"/>
          <p:nvPr/>
        </p:nvSpPr>
        <p:spPr>
          <a:xfrm>
            <a:off x="432942" y="3221734"/>
            <a:ext cx="952377" cy="646331"/>
          </a:xfrm>
          <a:prstGeom prst="rect">
            <a:avLst/>
          </a:prstGeom>
          <a:solidFill>
            <a:srgbClr val="F60493"/>
          </a:solidFill>
        </p:spPr>
        <p:txBody>
          <a:bodyPr wrap="square" rtlCol="0">
            <a:spAutoFit/>
          </a:bodyPr>
          <a:lstStyle/>
          <a:p>
            <a:r>
              <a:rPr lang="en-GB" sz="3600">
                <a:solidFill>
                  <a:srgbClr val="FFFFFF"/>
                </a:solidFill>
                <a:latin typeface="+mj-lt"/>
              </a:rPr>
              <a:t>M</a:t>
            </a:r>
          </a:p>
        </p:txBody>
      </p:sp>
      <p:sp>
        <p:nvSpPr>
          <p:cNvPr id="12" name="TextBox 11">
            <a:extLst>
              <a:ext uri="{FF2B5EF4-FFF2-40B4-BE49-F238E27FC236}">
                <a16:creationId xmlns:a16="http://schemas.microsoft.com/office/drawing/2014/main" id="{F4531D2F-FFB7-42A4-B9C3-6ED7FD2AB584}"/>
              </a:ext>
            </a:extLst>
          </p:cNvPr>
          <p:cNvSpPr txBox="1"/>
          <p:nvPr/>
        </p:nvSpPr>
        <p:spPr>
          <a:xfrm>
            <a:off x="432942" y="3915709"/>
            <a:ext cx="952377" cy="646331"/>
          </a:xfrm>
          <a:prstGeom prst="rect">
            <a:avLst/>
          </a:prstGeom>
          <a:solidFill>
            <a:srgbClr val="F60493"/>
          </a:solidFill>
        </p:spPr>
        <p:txBody>
          <a:bodyPr wrap="square" rtlCol="0">
            <a:spAutoFit/>
          </a:bodyPr>
          <a:lstStyle/>
          <a:p>
            <a:r>
              <a:rPr lang="en-GB" sz="3600">
                <a:solidFill>
                  <a:srgbClr val="FFFFFF"/>
                </a:solidFill>
                <a:latin typeface="+mj-lt"/>
              </a:rPr>
              <a:t>P</a:t>
            </a:r>
          </a:p>
        </p:txBody>
      </p:sp>
      <p:sp>
        <p:nvSpPr>
          <p:cNvPr id="13" name="TextBox 12">
            <a:extLst>
              <a:ext uri="{FF2B5EF4-FFF2-40B4-BE49-F238E27FC236}">
                <a16:creationId xmlns:a16="http://schemas.microsoft.com/office/drawing/2014/main" id="{9A0F7265-1E6C-6450-E139-61650042DB12}"/>
              </a:ext>
            </a:extLst>
          </p:cNvPr>
          <p:cNvSpPr txBox="1"/>
          <p:nvPr/>
        </p:nvSpPr>
        <p:spPr>
          <a:xfrm>
            <a:off x="432942" y="4602419"/>
            <a:ext cx="952377" cy="646331"/>
          </a:xfrm>
          <a:prstGeom prst="rect">
            <a:avLst/>
          </a:prstGeom>
          <a:solidFill>
            <a:srgbClr val="F60493"/>
          </a:solidFill>
        </p:spPr>
        <p:txBody>
          <a:bodyPr wrap="square" rtlCol="0">
            <a:spAutoFit/>
          </a:bodyPr>
          <a:lstStyle/>
          <a:p>
            <a:r>
              <a:rPr lang="en-GB" sz="3600">
                <a:solidFill>
                  <a:srgbClr val="FFFFFF"/>
                </a:solidFill>
                <a:latin typeface="+mj-lt"/>
              </a:rPr>
              <a:t>E</a:t>
            </a:r>
          </a:p>
        </p:txBody>
      </p:sp>
      <p:sp>
        <p:nvSpPr>
          <p:cNvPr id="14" name="TextBox 13">
            <a:extLst>
              <a:ext uri="{FF2B5EF4-FFF2-40B4-BE49-F238E27FC236}">
                <a16:creationId xmlns:a16="http://schemas.microsoft.com/office/drawing/2014/main" id="{E9AAB91E-3D94-EC78-2ADD-3FCFB651D637}"/>
              </a:ext>
            </a:extLst>
          </p:cNvPr>
          <p:cNvSpPr txBox="1"/>
          <p:nvPr/>
        </p:nvSpPr>
        <p:spPr>
          <a:xfrm>
            <a:off x="432942" y="5289129"/>
            <a:ext cx="952377" cy="646331"/>
          </a:xfrm>
          <a:prstGeom prst="rect">
            <a:avLst/>
          </a:prstGeom>
          <a:solidFill>
            <a:srgbClr val="F60493"/>
          </a:solidFill>
        </p:spPr>
        <p:txBody>
          <a:bodyPr wrap="square" rtlCol="0">
            <a:spAutoFit/>
          </a:bodyPr>
          <a:lstStyle/>
          <a:p>
            <a:r>
              <a:rPr lang="en-GB" sz="3600">
                <a:solidFill>
                  <a:srgbClr val="FFFFFF"/>
                </a:solidFill>
                <a:latin typeface="+mj-lt"/>
              </a:rPr>
              <a:t>R</a:t>
            </a:r>
          </a:p>
        </p:txBody>
      </p:sp>
      <p:sp>
        <p:nvSpPr>
          <p:cNvPr id="15" name="TextBox 14">
            <a:extLst>
              <a:ext uri="{FF2B5EF4-FFF2-40B4-BE49-F238E27FC236}">
                <a16:creationId xmlns:a16="http://schemas.microsoft.com/office/drawing/2014/main" id="{80BAB0AB-FF45-0DB0-CBB7-20DE7713B178}"/>
              </a:ext>
            </a:extLst>
          </p:cNvPr>
          <p:cNvSpPr txBox="1"/>
          <p:nvPr/>
        </p:nvSpPr>
        <p:spPr>
          <a:xfrm>
            <a:off x="1480458" y="1240971"/>
            <a:ext cx="2307772" cy="353943"/>
          </a:xfrm>
          <a:prstGeom prst="rect">
            <a:avLst/>
          </a:prstGeom>
          <a:noFill/>
        </p:spPr>
        <p:txBody>
          <a:bodyPr wrap="square" rtlCol="0">
            <a:spAutoFit/>
          </a:bodyPr>
          <a:lstStyle/>
          <a:p>
            <a:pPr algn="l"/>
            <a:r>
              <a:rPr lang="en-GB">
                <a:latin typeface="+mj-lt"/>
              </a:rPr>
              <a:t>SUBSTITUTE</a:t>
            </a:r>
            <a:r>
              <a:rPr lang="en-GB" b="0">
                <a:latin typeface="+mj-lt"/>
              </a:rPr>
              <a:t> </a:t>
            </a:r>
            <a:endParaRPr lang="en-GB">
              <a:latin typeface="+mj-lt"/>
            </a:endParaRPr>
          </a:p>
        </p:txBody>
      </p:sp>
      <p:sp>
        <p:nvSpPr>
          <p:cNvPr id="16" name="TextBox 15">
            <a:extLst>
              <a:ext uri="{FF2B5EF4-FFF2-40B4-BE49-F238E27FC236}">
                <a16:creationId xmlns:a16="http://schemas.microsoft.com/office/drawing/2014/main" id="{6EEABC3D-D7E7-1287-6544-02575AFC1861}"/>
              </a:ext>
            </a:extLst>
          </p:cNvPr>
          <p:cNvSpPr txBox="1"/>
          <p:nvPr/>
        </p:nvSpPr>
        <p:spPr>
          <a:xfrm>
            <a:off x="1480458" y="1979977"/>
            <a:ext cx="1306286" cy="353943"/>
          </a:xfrm>
          <a:prstGeom prst="rect">
            <a:avLst/>
          </a:prstGeom>
          <a:noFill/>
        </p:spPr>
        <p:txBody>
          <a:bodyPr wrap="square" rtlCol="0">
            <a:spAutoFit/>
          </a:bodyPr>
          <a:lstStyle/>
          <a:p>
            <a:pPr algn="l"/>
            <a:r>
              <a:rPr lang="en-GB">
                <a:latin typeface="+mj-lt"/>
              </a:rPr>
              <a:t>COMBINE</a:t>
            </a:r>
            <a:r>
              <a:rPr lang="en-GB" b="0">
                <a:latin typeface="+mj-lt"/>
              </a:rPr>
              <a:t> </a:t>
            </a:r>
            <a:endParaRPr lang="en-GB">
              <a:latin typeface="+mj-lt"/>
            </a:endParaRPr>
          </a:p>
        </p:txBody>
      </p:sp>
      <p:sp>
        <p:nvSpPr>
          <p:cNvPr id="17" name="TextBox 16">
            <a:extLst>
              <a:ext uri="{FF2B5EF4-FFF2-40B4-BE49-F238E27FC236}">
                <a16:creationId xmlns:a16="http://schemas.microsoft.com/office/drawing/2014/main" id="{26DAEC04-F62B-F030-8BE4-E2F31D55BE07}"/>
              </a:ext>
            </a:extLst>
          </p:cNvPr>
          <p:cNvSpPr txBox="1"/>
          <p:nvPr/>
        </p:nvSpPr>
        <p:spPr>
          <a:xfrm>
            <a:off x="1480457" y="2673952"/>
            <a:ext cx="9035143" cy="353943"/>
          </a:xfrm>
          <a:prstGeom prst="rect">
            <a:avLst/>
          </a:prstGeom>
          <a:noFill/>
        </p:spPr>
        <p:txBody>
          <a:bodyPr wrap="square" rtlCol="0">
            <a:spAutoFit/>
          </a:bodyPr>
          <a:lstStyle/>
          <a:p>
            <a:pPr algn="l"/>
            <a:r>
              <a:rPr lang="en-GB">
                <a:latin typeface="+mj-lt"/>
              </a:rPr>
              <a:t>ADAPT</a:t>
            </a:r>
            <a:r>
              <a:rPr lang="en-GB" b="0">
                <a:latin typeface="+mj-lt"/>
              </a:rPr>
              <a:t> </a:t>
            </a:r>
            <a:endParaRPr lang="en-GB">
              <a:latin typeface="+mj-lt"/>
            </a:endParaRPr>
          </a:p>
        </p:txBody>
      </p:sp>
      <p:sp>
        <p:nvSpPr>
          <p:cNvPr id="18" name="TextBox 17">
            <a:extLst>
              <a:ext uri="{FF2B5EF4-FFF2-40B4-BE49-F238E27FC236}">
                <a16:creationId xmlns:a16="http://schemas.microsoft.com/office/drawing/2014/main" id="{54D556A4-AF79-8B5D-4863-1FF507678B31}"/>
              </a:ext>
            </a:extLst>
          </p:cNvPr>
          <p:cNvSpPr txBox="1"/>
          <p:nvPr/>
        </p:nvSpPr>
        <p:spPr>
          <a:xfrm>
            <a:off x="1480456" y="3367927"/>
            <a:ext cx="9035143" cy="353943"/>
          </a:xfrm>
          <a:prstGeom prst="rect">
            <a:avLst/>
          </a:prstGeom>
          <a:noFill/>
        </p:spPr>
        <p:txBody>
          <a:bodyPr wrap="square" rtlCol="0">
            <a:spAutoFit/>
          </a:bodyPr>
          <a:lstStyle/>
          <a:p>
            <a:pPr algn="l"/>
            <a:r>
              <a:rPr lang="en-GB">
                <a:latin typeface="+mj-lt"/>
              </a:rPr>
              <a:t>MODIFY</a:t>
            </a:r>
            <a:r>
              <a:rPr lang="en-GB" b="0">
                <a:latin typeface="+mj-lt"/>
              </a:rPr>
              <a:t> </a:t>
            </a:r>
            <a:endParaRPr lang="en-GB">
              <a:latin typeface="+mj-lt"/>
            </a:endParaRPr>
          </a:p>
        </p:txBody>
      </p:sp>
      <p:sp>
        <p:nvSpPr>
          <p:cNvPr id="19" name="TextBox 18">
            <a:extLst>
              <a:ext uri="{FF2B5EF4-FFF2-40B4-BE49-F238E27FC236}">
                <a16:creationId xmlns:a16="http://schemas.microsoft.com/office/drawing/2014/main" id="{CA168AF5-4415-382D-87A5-6FD327969EB1}"/>
              </a:ext>
            </a:extLst>
          </p:cNvPr>
          <p:cNvSpPr txBox="1"/>
          <p:nvPr/>
        </p:nvSpPr>
        <p:spPr>
          <a:xfrm>
            <a:off x="1480456" y="4061902"/>
            <a:ext cx="9035143" cy="353943"/>
          </a:xfrm>
          <a:prstGeom prst="rect">
            <a:avLst/>
          </a:prstGeom>
          <a:noFill/>
        </p:spPr>
        <p:txBody>
          <a:bodyPr wrap="square" rtlCol="0">
            <a:spAutoFit/>
          </a:bodyPr>
          <a:lstStyle/>
          <a:p>
            <a:pPr algn="l"/>
            <a:r>
              <a:rPr lang="en-GB">
                <a:latin typeface="+mj-lt"/>
              </a:rPr>
              <a:t>PUT TO OTHER USE</a:t>
            </a:r>
            <a:r>
              <a:rPr lang="en-GB" b="0">
                <a:latin typeface="+mj-lt"/>
              </a:rPr>
              <a:t> </a:t>
            </a:r>
            <a:endParaRPr lang="en-GB">
              <a:latin typeface="+mj-lt"/>
            </a:endParaRPr>
          </a:p>
        </p:txBody>
      </p:sp>
      <p:sp>
        <p:nvSpPr>
          <p:cNvPr id="20" name="TextBox 19">
            <a:extLst>
              <a:ext uri="{FF2B5EF4-FFF2-40B4-BE49-F238E27FC236}">
                <a16:creationId xmlns:a16="http://schemas.microsoft.com/office/drawing/2014/main" id="{ACF5C096-BB59-A505-C548-1FB74E8C8405}"/>
              </a:ext>
            </a:extLst>
          </p:cNvPr>
          <p:cNvSpPr txBox="1"/>
          <p:nvPr/>
        </p:nvSpPr>
        <p:spPr>
          <a:xfrm>
            <a:off x="1480457" y="4755877"/>
            <a:ext cx="1491344" cy="353943"/>
          </a:xfrm>
          <a:prstGeom prst="rect">
            <a:avLst/>
          </a:prstGeom>
          <a:noFill/>
        </p:spPr>
        <p:txBody>
          <a:bodyPr wrap="square" rtlCol="0">
            <a:spAutoFit/>
          </a:bodyPr>
          <a:lstStyle/>
          <a:p>
            <a:pPr algn="l"/>
            <a:r>
              <a:rPr lang="en-GB">
                <a:latin typeface="+mj-lt"/>
              </a:rPr>
              <a:t>ELIMINATE</a:t>
            </a:r>
            <a:r>
              <a:rPr lang="en-GB" b="0">
                <a:latin typeface="+mj-lt"/>
              </a:rPr>
              <a:t> </a:t>
            </a:r>
            <a:endParaRPr lang="en-GB">
              <a:latin typeface="+mj-lt"/>
            </a:endParaRPr>
          </a:p>
        </p:txBody>
      </p:sp>
      <p:sp>
        <p:nvSpPr>
          <p:cNvPr id="21" name="TextBox 20">
            <a:extLst>
              <a:ext uri="{FF2B5EF4-FFF2-40B4-BE49-F238E27FC236}">
                <a16:creationId xmlns:a16="http://schemas.microsoft.com/office/drawing/2014/main" id="{E94F1DF3-6730-7B97-B596-3751E1B78CD6}"/>
              </a:ext>
            </a:extLst>
          </p:cNvPr>
          <p:cNvSpPr txBox="1"/>
          <p:nvPr/>
        </p:nvSpPr>
        <p:spPr>
          <a:xfrm>
            <a:off x="1480455" y="5408366"/>
            <a:ext cx="9035143" cy="353943"/>
          </a:xfrm>
          <a:prstGeom prst="rect">
            <a:avLst/>
          </a:prstGeom>
          <a:noFill/>
        </p:spPr>
        <p:txBody>
          <a:bodyPr wrap="square" rtlCol="0">
            <a:spAutoFit/>
          </a:bodyPr>
          <a:lstStyle/>
          <a:p>
            <a:pPr algn="l"/>
            <a:r>
              <a:rPr lang="en-GB">
                <a:latin typeface="+mj-lt"/>
              </a:rPr>
              <a:t>REARRANGE</a:t>
            </a:r>
            <a:r>
              <a:rPr lang="en-GB" b="0">
                <a:latin typeface="+mj-lt"/>
              </a:rPr>
              <a:t> </a:t>
            </a:r>
            <a:endParaRPr lang="en-GB">
              <a:latin typeface="+mj-lt"/>
            </a:endParaRPr>
          </a:p>
        </p:txBody>
      </p:sp>
      <p:sp>
        <p:nvSpPr>
          <p:cNvPr id="22" name="TextBox 21">
            <a:extLst>
              <a:ext uri="{FF2B5EF4-FFF2-40B4-BE49-F238E27FC236}">
                <a16:creationId xmlns:a16="http://schemas.microsoft.com/office/drawing/2014/main" id="{25523BA9-91F6-BB81-1546-B5E6D84A96BD}"/>
              </a:ext>
            </a:extLst>
          </p:cNvPr>
          <p:cNvSpPr txBox="1"/>
          <p:nvPr/>
        </p:nvSpPr>
        <p:spPr>
          <a:xfrm>
            <a:off x="3883368" y="1273464"/>
            <a:ext cx="6632230" cy="353943"/>
          </a:xfrm>
          <a:prstGeom prst="rect">
            <a:avLst/>
          </a:prstGeom>
          <a:noFill/>
        </p:spPr>
        <p:txBody>
          <a:bodyPr wrap="square" rtlCol="0">
            <a:spAutoFit/>
          </a:bodyPr>
          <a:lstStyle/>
          <a:p>
            <a:pPr algn="l"/>
            <a:r>
              <a:rPr lang="en-GB" sz="1200" b="0">
                <a:latin typeface="+mj-lt"/>
              </a:rPr>
              <a:t>Can I substitute materials, change one part for another, change feelings or attitudes towards it? </a:t>
            </a:r>
            <a:r>
              <a:rPr lang="en-GB" b="0">
                <a:latin typeface="+mj-lt"/>
              </a:rPr>
              <a:t> </a:t>
            </a:r>
            <a:endParaRPr lang="en-GB">
              <a:latin typeface="+mj-lt"/>
            </a:endParaRPr>
          </a:p>
        </p:txBody>
      </p:sp>
      <p:sp>
        <p:nvSpPr>
          <p:cNvPr id="23" name="Rectangle 22">
            <a:extLst>
              <a:ext uri="{FF2B5EF4-FFF2-40B4-BE49-F238E27FC236}">
                <a16:creationId xmlns:a16="http://schemas.microsoft.com/office/drawing/2014/main" id="{FA9224E8-1DA6-C0F4-F2DA-D51CE64F3DD4}"/>
              </a:ext>
            </a:extLst>
          </p:cNvPr>
          <p:cNvSpPr/>
          <p:nvPr/>
        </p:nvSpPr>
        <p:spPr>
          <a:xfrm>
            <a:off x="3788230" y="1157798"/>
            <a:ext cx="6936867"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EFCFDF8E-DC6E-2E87-A2A1-449386FF3E0A}"/>
              </a:ext>
            </a:extLst>
          </p:cNvPr>
          <p:cNvSpPr/>
          <p:nvPr/>
        </p:nvSpPr>
        <p:spPr>
          <a:xfrm>
            <a:off x="3788230" y="1833643"/>
            <a:ext cx="6923313"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F586FD87-B72F-1438-8512-B64ECDE0F249}"/>
              </a:ext>
            </a:extLst>
          </p:cNvPr>
          <p:cNvSpPr/>
          <p:nvPr/>
        </p:nvSpPr>
        <p:spPr>
          <a:xfrm>
            <a:off x="3788230" y="2530712"/>
            <a:ext cx="692331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E394EE54-F65F-CFC3-D990-EC7E1946BD2F}"/>
              </a:ext>
            </a:extLst>
          </p:cNvPr>
          <p:cNvSpPr/>
          <p:nvPr/>
        </p:nvSpPr>
        <p:spPr>
          <a:xfrm>
            <a:off x="3788230" y="3215400"/>
            <a:ext cx="6919683"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5A0FC0E4-849F-FA37-D724-4D4A78DDC072}"/>
              </a:ext>
            </a:extLst>
          </p:cNvPr>
          <p:cNvSpPr/>
          <p:nvPr/>
        </p:nvSpPr>
        <p:spPr>
          <a:xfrm>
            <a:off x="3788230" y="3920890"/>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9BE7E0D8-C39C-97B7-FE00-10C20FD96860}"/>
              </a:ext>
            </a:extLst>
          </p:cNvPr>
          <p:cNvSpPr/>
          <p:nvPr/>
        </p:nvSpPr>
        <p:spPr>
          <a:xfrm>
            <a:off x="3788229" y="4606581"/>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9D582CCE-E9EC-6308-DF9D-B50100786223}"/>
              </a:ext>
            </a:extLst>
          </p:cNvPr>
          <p:cNvSpPr/>
          <p:nvPr/>
        </p:nvSpPr>
        <p:spPr>
          <a:xfrm>
            <a:off x="3788229" y="5292661"/>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FE67E437-EB0D-2D71-0C45-7AB23FA8BFC2}"/>
              </a:ext>
            </a:extLst>
          </p:cNvPr>
          <p:cNvSpPr txBox="1"/>
          <p:nvPr/>
        </p:nvSpPr>
        <p:spPr>
          <a:xfrm>
            <a:off x="3883368" y="1944870"/>
            <a:ext cx="6479832" cy="353943"/>
          </a:xfrm>
          <a:prstGeom prst="rect">
            <a:avLst/>
          </a:prstGeom>
          <a:noFill/>
        </p:spPr>
        <p:txBody>
          <a:bodyPr wrap="square" rtlCol="0">
            <a:spAutoFit/>
          </a:bodyPr>
          <a:lstStyle/>
          <a:p>
            <a:pPr algn="l"/>
            <a:r>
              <a:rPr lang="en-GB" sz="1200" b="0">
                <a:latin typeface="+mj-lt"/>
              </a:rPr>
              <a:t>Can I combine materials or parts? Can I combine things to give it more uses?</a:t>
            </a:r>
            <a:r>
              <a:rPr lang="en-GB" b="0">
                <a:latin typeface="+mj-lt"/>
              </a:rPr>
              <a:t> </a:t>
            </a:r>
            <a:endParaRPr lang="en-GB">
              <a:latin typeface="+mj-lt"/>
            </a:endParaRPr>
          </a:p>
        </p:txBody>
      </p:sp>
      <p:sp>
        <p:nvSpPr>
          <p:cNvPr id="31" name="TextBox 30">
            <a:extLst>
              <a:ext uri="{FF2B5EF4-FFF2-40B4-BE49-F238E27FC236}">
                <a16:creationId xmlns:a16="http://schemas.microsoft.com/office/drawing/2014/main" id="{E60EC303-C8CD-4F8E-6E10-79D64A8A6A91}"/>
              </a:ext>
            </a:extLst>
          </p:cNvPr>
          <p:cNvSpPr txBox="1"/>
          <p:nvPr/>
        </p:nvSpPr>
        <p:spPr>
          <a:xfrm>
            <a:off x="3883369" y="2650654"/>
            <a:ext cx="6824542" cy="461665"/>
          </a:xfrm>
          <a:prstGeom prst="rect">
            <a:avLst/>
          </a:prstGeom>
          <a:noFill/>
        </p:spPr>
        <p:txBody>
          <a:bodyPr wrap="square" rtlCol="0">
            <a:spAutoFit/>
          </a:bodyPr>
          <a:lstStyle/>
          <a:p>
            <a:pPr algn="l"/>
            <a:r>
              <a:rPr lang="en-GB" sz="1200" b="0">
                <a:latin typeface="+mj-lt"/>
              </a:rPr>
              <a:t>What part can I change? What can I borrow from other people’s designs? Can I adapt a different process?</a:t>
            </a:r>
            <a:endParaRPr lang="en-GB">
              <a:latin typeface="+mj-lt"/>
            </a:endParaRPr>
          </a:p>
        </p:txBody>
      </p:sp>
      <p:sp>
        <p:nvSpPr>
          <p:cNvPr id="32" name="TextBox 31">
            <a:extLst>
              <a:ext uri="{FF2B5EF4-FFF2-40B4-BE49-F238E27FC236}">
                <a16:creationId xmlns:a16="http://schemas.microsoft.com/office/drawing/2014/main" id="{3B7E1742-8626-BCDA-2D8C-F118FFBE82CC}"/>
              </a:ext>
            </a:extLst>
          </p:cNvPr>
          <p:cNvSpPr txBox="1"/>
          <p:nvPr/>
        </p:nvSpPr>
        <p:spPr>
          <a:xfrm>
            <a:off x="3883368" y="3326809"/>
            <a:ext cx="6479832" cy="461665"/>
          </a:xfrm>
          <a:prstGeom prst="rect">
            <a:avLst/>
          </a:prstGeom>
          <a:noFill/>
        </p:spPr>
        <p:txBody>
          <a:bodyPr wrap="square" rtlCol="0">
            <a:spAutoFit/>
          </a:bodyPr>
          <a:lstStyle/>
          <a:p>
            <a:pPr algn="l"/>
            <a:r>
              <a:rPr lang="en-GB" sz="1200" b="0">
                <a:latin typeface="+mj-lt"/>
              </a:rPr>
              <a:t>What can I make bigger/smaller? Can I exaggerate bits? Can I increase manufacture speed? Add extra value?</a:t>
            </a:r>
            <a:endParaRPr lang="en-GB">
              <a:latin typeface="+mj-lt"/>
            </a:endParaRPr>
          </a:p>
        </p:txBody>
      </p:sp>
      <p:sp>
        <p:nvSpPr>
          <p:cNvPr id="33" name="TextBox 32">
            <a:extLst>
              <a:ext uri="{FF2B5EF4-FFF2-40B4-BE49-F238E27FC236}">
                <a16:creationId xmlns:a16="http://schemas.microsoft.com/office/drawing/2014/main" id="{7E72346D-1279-C0E4-3BB8-C9070E4669DF}"/>
              </a:ext>
            </a:extLst>
          </p:cNvPr>
          <p:cNvSpPr txBox="1"/>
          <p:nvPr/>
        </p:nvSpPr>
        <p:spPr>
          <a:xfrm>
            <a:off x="3883368" y="4054658"/>
            <a:ext cx="6479832" cy="276999"/>
          </a:xfrm>
          <a:prstGeom prst="rect">
            <a:avLst/>
          </a:prstGeom>
          <a:noFill/>
        </p:spPr>
        <p:txBody>
          <a:bodyPr wrap="square" rtlCol="0">
            <a:spAutoFit/>
          </a:bodyPr>
          <a:lstStyle/>
          <a:p>
            <a:pPr algn="l"/>
            <a:r>
              <a:rPr lang="en-GB" sz="1200" b="0">
                <a:latin typeface="+mj-lt"/>
              </a:rPr>
              <a:t>What else can it be used for? Can different people use it? Are there new ways to use it?</a:t>
            </a:r>
            <a:endParaRPr lang="en-GB">
              <a:latin typeface="+mj-lt"/>
            </a:endParaRPr>
          </a:p>
        </p:txBody>
      </p:sp>
      <p:sp>
        <p:nvSpPr>
          <p:cNvPr id="34" name="TextBox 33">
            <a:extLst>
              <a:ext uri="{FF2B5EF4-FFF2-40B4-BE49-F238E27FC236}">
                <a16:creationId xmlns:a16="http://schemas.microsoft.com/office/drawing/2014/main" id="{E12F38D8-A8D2-7A62-78BD-3B466ED31B92}"/>
              </a:ext>
            </a:extLst>
          </p:cNvPr>
          <p:cNvSpPr txBox="1"/>
          <p:nvPr/>
        </p:nvSpPr>
        <p:spPr>
          <a:xfrm>
            <a:off x="3883368" y="4764163"/>
            <a:ext cx="6479832" cy="276999"/>
          </a:xfrm>
          <a:prstGeom prst="rect">
            <a:avLst/>
          </a:prstGeom>
          <a:noFill/>
        </p:spPr>
        <p:txBody>
          <a:bodyPr wrap="square" rtlCol="0">
            <a:spAutoFit/>
          </a:bodyPr>
          <a:lstStyle/>
          <a:p>
            <a:pPr algn="l"/>
            <a:r>
              <a:rPr lang="en-GB" sz="1200" b="0">
                <a:latin typeface="+mj-lt"/>
              </a:rPr>
              <a:t>Can I remove parts without affecting the function? Can I simplify it? Can I cut costs?</a:t>
            </a:r>
            <a:endParaRPr lang="en-GB">
              <a:latin typeface="+mj-lt"/>
            </a:endParaRPr>
          </a:p>
        </p:txBody>
      </p:sp>
      <p:sp>
        <p:nvSpPr>
          <p:cNvPr id="35" name="TextBox 34">
            <a:extLst>
              <a:ext uri="{FF2B5EF4-FFF2-40B4-BE49-F238E27FC236}">
                <a16:creationId xmlns:a16="http://schemas.microsoft.com/office/drawing/2014/main" id="{A10BC543-9F53-971D-21B0-06FC3D819520}"/>
              </a:ext>
            </a:extLst>
          </p:cNvPr>
          <p:cNvSpPr txBox="1"/>
          <p:nvPr/>
        </p:nvSpPr>
        <p:spPr>
          <a:xfrm>
            <a:off x="3883368" y="5439010"/>
            <a:ext cx="6479832" cy="276999"/>
          </a:xfrm>
          <a:prstGeom prst="rect">
            <a:avLst/>
          </a:prstGeom>
          <a:noFill/>
        </p:spPr>
        <p:txBody>
          <a:bodyPr wrap="square" rtlCol="0">
            <a:spAutoFit/>
          </a:bodyPr>
          <a:lstStyle/>
          <a:p>
            <a:pPr algn="l"/>
            <a:r>
              <a:rPr lang="en-GB" sz="1200" b="0">
                <a:latin typeface="+mj-lt"/>
              </a:rPr>
              <a:t>Can I change the way it’s assembled? Can I swap components, the pattern or layout?</a:t>
            </a:r>
            <a:endParaRPr lang="en-GB">
              <a:latin typeface="+mj-lt"/>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847BA714-CC4F-B7C3-4699-249F95B5F3B3}"/>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7264721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5212052"/>
              </p:ext>
            </p:extLst>
          </p:nvPr>
        </p:nvGraphicFramePr>
        <p:xfrm>
          <a:off x="576000" y="1195142"/>
          <a:ext cx="11040000" cy="4806265"/>
        </p:xfrm>
        <a:graphic>
          <a:graphicData uri="http://schemas.openxmlformats.org/drawingml/2006/table">
            <a:tbl>
              <a:tblPr firstRow="1" bandRow="1">
                <a:tableStyleId>{5940675A-B579-460E-94D1-54222C63F5DA}</a:tableStyleId>
              </a:tblPr>
              <a:tblGrid>
                <a:gridCol w="5225710">
                  <a:extLst>
                    <a:ext uri="{9D8B030D-6E8A-4147-A177-3AD203B41FA5}">
                      <a16:colId xmlns:a16="http://schemas.microsoft.com/office/drawing/2014/main" val="336422520"/>
                    </a:ext>
                  </a:extLst>
                </a:gridCol>
                <a:gridCol w="5814290">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‘3D printing’</a:t>
                      </a:r>
                    </a:p>
                  </a:txBody>
                  <a:tcPr>
                    <a:solidFill>
                      <a:srgbClr val="FE4E00"/>
                    </a:solidFill>
                  </a:tcPr>
                </a:tc>
                <a:tc>
                  <a:txBody>
                    <a:bodyPr/>
                    <a:lstStyle/>
                    <a:p>
                      <a:pPr algn="ctr"/>
                      <a:r>
                        <a:rPr lang="en-GB" b="1">
                          <a:solidFill>
                            <a:schemeClr val="bg1"/>
                          </a:solidFill>
                        </a:rPr>
                        <a:t>‘Colourways’</a:t>
                      </a:r>
                    </a:p>
                  </a:txBody>
                  <a:tcPr>
                    <a:solidFill>
                      <a:srgbClr val="FE4E00"/>
                    </a:solidFill>
                  </a:tcPr>
                </a:tc>
                <a:extLst>
                  <a:ext uri="{0D108BD9-81ED-4DB2-BD59-A6C34878D82A}">
                    <a16:rowId xmlns:a16="http://schemas.microsoft.com/office/drawing/2014/main" val="3391378453"/>
                  </a:ext>
                </a:extLst>
              </a:tr>
              <a:tr h="4415963">
                <a:tc>
                  <a:txBody>
                    <a:bodyPr/>
                    <a:lstStyle/>
                    <a:p>
                      <a:r>
                        <a:rPr lang="en-GB" sz="1200">
                          <a:solidFill>
                            <a:schemeClr val="tx1"/>
                          </a:solidFill>
                        </a:rPr>
                        <a:t>You may want to use 3D CAD and 3D printing </a:t>
                      </a:r>
                      <a:r>
                        <a:rPr lang="en-GB" sz="1200" b="1">
                          <a:solidFill>
                            <a:schemeClr val="tx1"/>
                          </a:solidFill>
                        </a:rPr>
                        <a:t>to develop ideas for some hardware </a:t>
                      </a:r>
                      <a:r>
                        <a:rPr lang="en-GB" sz="1200">
                          <a:solidFill>
                            <a:schemeClr val="tx1"/>
                          </a:solidFill>
                        </a:rPr>
                        <a:t>for the bag. This may be a new pullcord feature, zip pull, keyring or bag feet. These are likely to be small and relatively quick to print. It should also be noted that they are prototypes though and not necessarily up to the wear and tear required in a final product. There is also the opportunity to explore printing onto fabrics (see next slide). </a:t>
                      </a:r>
                      <a:endParaRPr lang="en-GB" sz="1200" b="1" i="1" u="sng">
                        <a:solidFill>
                          <a:schemeClr val="tx1"/>
                        </a:solidFill>
                      </a:endParaRPr>
                    </a:p>
                  </a:txBody>
                  <a:tcPr/>
                </a:tc>
                <a:tc>
                  <a:txBody>
                    <a:bodyPr/>
                    <a:lstStyle/>
                    <a:p>
                      <a:r>
                        <a:rPr lang="en-GB" sz="1200">
                          <a:solidFill>
                            <a:schemeClr val="tx2"/>
                          </a:solidFill>
                        </a:rPr>
                        <a:t>The following slides shows some </a:t>
                      </a:r>
                      <a:r>
                        <a:rPr lang="en-GB" sz="1200" b="1">
                          <a:solidFill>
                            <a:schemeClr val="tx2"/>
                          </a:solidFill>
                        </a:rPr>
                        <a:t>online programs / sites that can be used </a:t>
                      </a:r>
                      <a:r>
                        <a:rPr lang="en-GB" sz="1200">
                          <a:solidFill>
                            <a:schemeClr val="tx2"/>
                          </a:solidFill>
                        </a:rPr>
                        <a:t>to help generate attractive colourways for students’ designs whilst allowing you to explore the colour wheel and an understanding of how it can be used to create colours that work well together. Whilst they may be limited in class to what fabric choices are available, an </a:t>
                      </a:r>
                      <a:r>
                        <a:rPr lang="en-GB" sz="1200" b="1">
                          <a:solidFill>
                            <a:schemeClr val="tx2"/>
                          </a:solidFill>
                        </a:rPr>
                        <a:t>accompanying sheet </a:t>
                      </a:r>
                      <a:r>
                        <a:rPr lang="en-GB" sz="1200">
                          <a:solidFill>
                            <a:schemeClr val="tx2"/>
                          </a:solidFill>
                        </a:rPr>
                        <a:t>could help to show what they would ideally like. If time allows, fabric dying may be a possibility also. When the prototype is finished, you may want to consider taking a photo and using a program such as </a:t>
                      </a:r>
                      <a:r>
                        <a:rPr lang="en-GB" sz="1200" b="1">
                          <a:solidFill>
                            <a:schemeClr val="tx2"/>
                          </a:solidFill>
                        </a:rPr>
                        <a:t>Canva</a:t>
                      </a:r>
                      <a:r>
                        <a:rPr lang="en-GB" sz="1200">
                          <a:solidFill>
                            <a:schemeClr val="tx2"/>
                          </a:solidFill>
                        </a:rPr>
                        <a:t> to change the colours or draw a simple line drawing of the product and produce a manual colourway using a program such as Photoshop, Serif Affinity or Corel Draw. AI programs will also allow you to </a:t>
                      </a:r>
                      <a:r>
                        <a:rPr lang="en-GB" sz="1200" b="1">
                          <a:solidFill>
                            <a:schemeClr val="tx2"/>
                          </a:solidFill>
                        </a:rPr>
                        <a:t>easily change the colour of images </a:t>
                      </a:r>
                      <a:r>
                        <a:rPr lang="en-GB" sz="1200">
                          <a:solidFill>
                            <a:schemeClr val="tx2"/>
                          </a:solidFill>
                        </a:rPr>
                        <a:t>like below.</a:t>
                      </a:r>
                      <a:endParaRPr lang="en-GB" sz="1200" b="0">
                        <a:solidFill>
                          <a:schemeClr val="tx2"/>
                        </a:solidFill>
                      </a:endParaRP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background with a black square&#10;&#10;Description automatically generated with medium confidence">
            <a:extLst>
              <a:ext uri="{FF2B5EF4-FFF2-40B4-BE49-F238E27FC236}">
                <a16:creationId xmlns:a16="http://schemas.microsoft.com/office/drawing/2014/main" id="{85B0563B-9D83-2BEC-5368-081D0A953F2D}"/>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7" name="Picture 6" descr="A zipper on a bag&#10;&#10;Description automatically generated">
            <a:extLst>
              <a:ext uri="{FF2B5EF4-FFF2-40B4-BE49-F238E27FC236}">
                <a16:creationId xmlns:a16="http://schemas.microsoft.com/office/drawing/2014/main" id="{B5D4502D-6A1D-4FCF-EF9E-A63B30109A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18005" y="2852542"/>
            <a:ext cx="1754259" cy="1315694"/>
          </a:xfrm>
          <a:prstGeom prst="rect">
            <a:avLst/>
          </a:prstGeom>
        </p:spPr>
      </p:pic>
      <p:pic>
        <p:nvPicPr>
          <p:cNvPr id="9" name="Picture 8" descr="A zipper on a purse&#10;&#10;Description automatically generated">
            <a:extLst>
              <a:ext uri="{FF2B5EF4-FFF2-40B4-BE49-F238E27FC236}">
                <a16:creationId xmlns:a16="http://schemas.microsoft.com/office/drawing/2014/main" id="{475645CF-BDF9-ED24-145B-B541DB8B0D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0013" y="2865873"/>
            <a:ext cx="1754259" cy="1315694"/>
          </a:xfrm>
          <a:prstGeom prst="rect">
            <a:avLst/>
          </a:prstGeom>
        </p:spPr>
      </p:pic>
      <p:pic>
        <p:nvPicPr>
          <p:cNvPr id="14" name="Picture 13">
            <a:extLst>
              <a:ext uri="{FF2B5EF4-FFF2-40B4-BE49-F238E27FC236}">
                <a16:creationId xmlns:a16="http://schemas.microsoft.com/office/drawing/2014/main" id="{E42A20EC-BB20-C487-DE8B-59460DA06BEB}"/>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620" b="93960" l="9145" r="89971">
                        <a14:foregroundMark x1="71976" y1="91275" x2="16814" y2="92170"/>
                        <a14:foregroundMark x1="16814" y1="92170" x2="7670" y2="79418"/>
                        <a14:foregroundMark x1="7670" y1="79418" x2="9145" y2="53244"/>
                        <a14:foregroundMark x1="9145" y1="53244" x2="13569" y2="38031"/>
                        <a14:foregroundMark x1="13569" y1="38031" x2="15929" y2="34899"/>
                        <a14:foregroundMark x1="49558" y1="93960" x2="30088" y2="93512"/>
                      </a14:backgroundRemoval>
                    </a14:imgEffect>
                  </a14:imgLayer>
                </a14:imgProps>
              </a:ext>
            </a:extLst>
          </a:blip>
          <a:stretch>
            <a:fillRect/>
          </a:stretch>
        </p:blipFill>
        <p:spPr>
          <a:xfrm rot="16200000">
            <a:off x="9185272" y="3489438"/>
            <a:ext cx="1715786" cy="2262408"/>
          </a:xfrm>
          <a:prstGeom prst="rect">
            <a:avLst/>
          </a:prstGeom>
        </p:spPr>
      </p:pic>
      <p:pic>
        <p:nvPicPr>
          <p:cNvPr id="16" name="Picture 15">
            <a:extLst>
              <a:ext uri="{FF2B5EF4-FFF2-40B4-BE49-F238E27FC236}">
                <a16:creationId xmlns:a16="http://schemas.microsoft.com/office/drawing/2014/main" id="{B96CCF36-DDA7-830A-2931-3304477AF8EB}"/>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888" b="93034" l="8182" r="92121">
                        <a14:foregroundMark x1="89697" y1="28315" x2="89697" y2="41124"/>
                        <a14:foregroundMark x1="89697" y1="41124" x2="88788" y2="43371"/>
                        <a14:foregroundMark x1="78788" y1="19101" x2="63636" y2="17978"/>
                        <a14:foregroundMark x1="63636" y1="17978" x2="75758" y2="18427"/>
                        <a14:foregroundMark x1="77576" y1="89663" x2="22727" y2="92584"/>
                        <a14:foregroundMark x1="22727" y1="92584" x2="8182" y2="83371"/>
                        <a14:foregroundMark x1="8182" y1="83371" x2="12727" y2="42022"/>
                        <a14:foregroundMark x1="20606" y1="93258" x2="52424" y2="93258"/>
                        <a14:foregroundMark x1="91515" y1="79775" x2="92121" y2="74607"/>
                      </a14:backgroundRemoval>
                    </a14:imgEffect>
                  </a14:imgLayer>
                </a14:imgProps>
              </a:ext>
            </a:extLst>
          </a:blip>
          <a:stretch>
            <a:fillRect/>
          </a:stretch>
        </p:blipFill>
        <p:spPr>
          <a:xfrm rot="16200000">
            <a:off x="7722625" y="3505217"/>
            <a:ext cx="1665792" cy="2246295"/>
          </a:xfrm>
          <a:prstGeom prst="rect">
            <a:avLst/>
          </a:prstGeom>
        </p:spPr>
      </p:pic>
      <p:pic>
        <p:nvPicPr>
          <p:cNvPr id="18" name="Picture 17">
            <a:extLst>
              <a:ext uri="{FF2B5EF4-FFF2-40B4-BE49-F238E27FC236}">
                <a16:creationId xmlns:a16="http://schemas.microsoft.com/office/drawing/2014/main" id="{4281DB86-86FE-22CC-12BF-E3BBD4F8A789}"/>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9693" b="93381" l="9422" r="90578">
                        <a14:foregroundMark x1="11246" y1="34515" x2="16717" y2="76359"/>
                        <a14:foregroundMark x1="16717" y1="76359" x2="37082" y2="83452"/>
                        <a14:foregroundMark x1="37082" y1="83452" x2="60182" y2="83452"/>
                        <a14:foregroundMark x1="60182" y1="83452" x2="73252" y2="85816"/>
                        <a14:foregroundMark x1="70517" y1="92671" x2="15198" y2="93617"/>
                        <a14:foregroundMark x1="89362" y1="45626" x2="87234" y2="65721"/>
                        <a14:foregroundMark x1="74468" y1="16785" x2="61094" y2="16785"/>
                        <a14:foregroundMark x1="75988" y1="16312" x2="62918" y2="15603"/>
                        <a14:foregroundMark x1="75380" y1="16785" x2="56839" y2="14657"/>
                        <a14:foregroundMark x1="76900" y1="15366" x2="56839" y2="15366"/>
                        <a14:foregroundMark x1="89666" y1="80142" x2="90578" y2="81560"/>
                      </a14:backgroundRemoval>
                    </a14:imgEffect>
                  </a14:imgLayer>
                </a14:imgProps>
              </a:ext>
            </a:extLst>
          </a:blip>
          <a:stretch>
            <a:fillRect/>
          </a:stretch>
        </p:blipFill>
        <p:spPr>
          <a:xfrm rot="16200000">
            <a:off x="6150029" y="3557499"/>
            <a:ext cx="1665792" cy="2141733"/>
          </a:xfrm>
          <a:prstGeom prst="rect">
            <a:avLst/>
          </a:prstGeom>
        </p:spPr>
      </p:pic>
      <p:pic>
        <p:nvPicPr>
          <p:cNvPr id="8" name="Picture 7" descr="A yellow and green bag&#10;&#10;Description automatically generated">
            <a:extLst>
              <a:ext uri="{FF2B5EF4-FFF2-40B4-BE49-F238E27FC236}">
                <a16:creationId xmlns:a16="http://schemas.microsoft.com/office/drawing/2014/main" id="{A91FBA57-5A51-A92D-710A-A977952F57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81929" y="4306536"/>
            <a:ext cx="2262408" cy="1271861"/>
          </a:xfrm>
          <a:prstGeom prst="rect">
            <a:avLst/>
          </a:prstGeom>
        </p:spPr>
      </p:pic>
      <p:pic>
        <p:nvPicPr>
          <p:cNvPr id="11" name="Picture 10" descr="A green and yellow pillow with a screw in the middle&#10;&#10;Description automatically generated">
            <a:extLst>
              <a:ext uri="{FF2B5EF4-FFF2-40B4-BE49-F238E27FC236}">
                <a16:creationId xmlns:a16="http://schemas.microsoft.com/office/drawing/2014/main" id="{EB3CC70E-7AEA-BE6C-FA62-4788CC8CF6B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244029" y="4309181"/>
            <a:ext cx="2368374" cy="1269216"/>
          </a:xfrm>
          <a:prstGeom prst="rect">
            <a:avLst/>
          </a:prstGeom>
        </p:spPr>
      </p:pic>
    </p:spTree>
    <p:extLst>
      <p:ext uri="{BB962C8B-B14F-4D97-AF65-F5344CB8AC3E}">
        <p14:creationId xmlns:p14="http://schemas.microsoft.com/office/powerpoint/2010/main" val="29661649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36FDD72-8A3F-22DD-9E36-7F788146CE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CF0E60-DD7A-9678-573D-E979F535010A}"/>
              </a:ext>
            </a:extLst>
          </p:cNvPr>
          <p:cNvSpPr>
            <a:spLocks noGrp="1"/>
          </p:cNvSpPr>
          <p:nvPr>
            <p:ph type="title"/>
          </p:nvPr>
        </p:nvSpPr>
        <p:spPr>
          <a:xfrm>
            <a:off x="373654" y="546213"/>
            <a:ext cx="11040000" cy="1047918"/>
          </a:xfrm>
        </p:spPr>
        <p:txBody>
          <a:bodyPr/>
          <a:lstStyle/>
          <a:p>
            <a:r>
              <a:rPr lang="en-GB" sz="4400"/>
              <a:t>3D printing</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177CA94F-30AA-4385-3C79-4821114ADFB1}"/>
              </a:ext>
            </a:extLst>
          </p:cNvPr>
          <p:cNvPicPr>
            <a:picLocks noChangeAspect="1"/>
          </p:cNvPicPr>
          <p:nvPr/>
        </p:nvPicPr>
        <p:blipFill>
          <a:blip r:embed="rId5">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
        <p:nvSpPr>
          <p:cNvPr id="8" name="TextBox 7">
            <a:extLst>
              <a:ext uri="{FF2B5EF4-FFF2-40B4-BE49-F238E27FC236}">
                <a16:creationId xmlns:a16="http://schemas.microsoft.com/office/drawing/2014/main" id="{4EEFDBF6-C8C7-31FF-2073-0F091168401C}"/>
              </a:ext>
            </a:extLst>
          </p:cNvPr>
          <p:cNvSpPr txBox="1"/>
          <p:nvPr/>
        </p:nvSpPr>
        <p:spPr>
          <a:xfrm>
            <a:off x="6279695" y="185745"/>
            <a:ext cx="1987534" cy="1384995"/>
          </a:xfrm>
          <a:prstGeom prst="rect">
            <a:avLst/>
          </a:prstGeom>
          <a:solidFill>
            <a:schemeClr val="accent2"/>
          </a:solidFill>
        </p:spPr>
        <p:txBody>
          <a:bodyPr wrap="square" rtlCol="0">
            <a:spAutoFit/>
          </a:bodyPr>
          <a:lstStyle/>
          <a:p>
            <a:r>
              <a:rPr lang="en-GB" sz="1400" b="0">
                <a:solidFill>
                  <a:schemeClr val="bg1"/>
                </a:solidFill>
                <a:latin typeface="+mj-lt"/>
              </a:rPr>
              <a:t>Right, </a:t>
            </a:r>
            <a:r>
              <a:rPr lang="en-GB" sz="1400" b="0">
                <a:solidFill>
                  <a:schemeClr val="bg1"/>
                </a:solidFill>
                <a:latin typeface="+mj-lt"/>
                <a:hlinkClick r:id="rId6"/>
              </a:rPr>
              <a:t>Print City </a:t>
            </a:r>
            <a:r>
              <a:rPr lang="en-GB" sz="1400" b="0">
                <a:solidFill>
                  <a:schemeClr val="bg1"/>
                </a:solidFill>
                <a:latin typeface="+mj-lt"/>
              </a:rPr>
              <a:t>in Manchester, show samples of different outcomes using their </a:t>
            </a:r>
            <a:r>
              <a:rPr lang="en-GB" sz="1400" b="0">
                <a:solidFill>
                  <a:schemeClr val="bg1"/>
                </a:solidFill>
                <a:latin typeface="+mj-lt"/>
                <a:hlinkClick r:id="rId7"/>
              </a:rPr>
              <a:t>Stratasys J850 Prime </a:t>
            </a:r>
            <a:r>
              <a:rPr lang="en-GB" sz="1400" b="0" err="1">
                <a:solidFill>
                  <a:schemeClr val="bg1"/>
                </a:solidFill>
                <a:latin typeface="+mj-lt"/>
                <a:hlinkClick r:id="rId7"/>
              </a:rPr>
              <a:t>FabriX</a:t>
            </a:r>
            <a:endParaRPr lang="en-GB" sz="1400" b="0">
              <a:solidFill>
                <a:schemeClr val="bg1"/>
              </a:solidFill>
              <a:latin typeface="+mj-lt"/>
            </a:endParaRPr>
          </a:p>
        </p:txBody>
      </p:sp>
      <p:sp>
        <p:nvSpPr>
          <p:cNvPr id="9" name="Arrow: Left 8">
            <a:hlinkClick r:id="rId8" action="ppaction://hlinksldjump"/>
            <a:extLst>
              <a:ext uri="{FF2B5EF4-FFF2-40B4-BE49-F238E27FC236}">
                <a16:creationId xmlns:a16="http://schemas.microsoft.com/office/drawing/2014/main" id="{59D17DFA-7EC1-AF9B-1316-FFDC9DAA656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10000000_7013920305386175_5659686579781022599_n">
            <a:hlinkClick r:id="" action="ppaction://media"/>
            <a:extLst>
              <a:ext uri="{FF2B5EF4-FFF2-40B4-BE49-F238E27FC236}">
                <a16:creationId xmlns:a16="http://schemas.microsoft.com/office/drawing/2014/main" id="{90B43699-5ACF-7207-D36C-C3AD520F6A8C}"/>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334375" y="0"/>
            <a:ext cx="3857625" cy="6858000"/>
          </a:xfrm>
          <a:prstGeom prst="rect">
            <a:avLst/>
          </a:prstGeom>
        </p:spPr>
      </p:pic>
      <p:sp>
        <p:nvSpPr>
          <p:cNvPr id="6" name="TextBox 5">
            <a:extLst>
              <a:ext uri="{FF2B5EF4-FFF2-40B4-BE49-F238E27FC236}">
                <a16:creationId xmlns:a16="http://schemas.microsoft.com/office/drawing/2014/main" id="{01DBEE99-447E-82AA-40BE-63D5DAA6F72E}"/>
              </a:ext>
            </a:extLst>
          </p:cNvPr>
          <p:cNvSpPr txBox="1"/>
          <p:nvPr/>
        </p:nvSpPr>
        <p:spPr>
          <a:xfrm>
            <a:off x="329500" y="3988844"/>
            <a:ext cx="3967922" cy="1384995"/>
          </a:xfrm>
          <a:prstGeom prst="rect">
            <a:avLst/>
          </a:prstGeom>
          <a:solidFill>
            <a:schemeClr val="accent2"/>
          </a:solidFill>
        </p:spPr>
        <p:txBody>
          <a:bodyPr wrap="square" rtlCol="0">
            <a:spAutoFit/>
          </a:bodyPr>
          <a:lstStyle/>
          <a:p>
            <a:r>
              <a:rPr lang="en-GB" sz="1400" b="0">
                <a:solidFill>
                  <a:schemeClr val="bg1"/>
                </a:solidFill>
                <a:latin typeface="+mj-lt"/>
              </a:rPr>
              <a:t>In addition to printing directly onto fabric using this machine, you can also do it through ‘entrapment’. This is where you print the first few layers, then lay fabric on top and continue to print, the print then traps  the fabric in between.</a:t>
            </a:r>
          </a:p>
        </p:txBody>
      </p:sp>
      <p:pic>
        <p:nvPicPr>
          <p:cNvPr id="11" name="Picture 10" descr="A person in a dress&#10;&#10;Description automatically generated">
            <a:extLst>
              <a:ext uri="{FF2B5EF4-FFF2-40B4-BE49-F238E27FC236}">
                <a16:creationId xmlns:a16="http://schemas.microsoft.com/office/drawing/2014/main" id="{55A77E69-3C9E-366D-6A79-A68AA3987A4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41777" y="1116758"/>
            <a:ext cx="1554520" cy="2756785"/>
          </a:xfrm>
          <a:prstGeom prst="rect">
            <a:avLst/>
          </a:prstGeom>
        </p:spPr>
      </p:pic>
      <p:pic>
        <p:nvPicPr>
          <p:cNvPr id="13" name="Picture 12" descr="A hand holding a green and black purse&#10;&#10;Description automatically generated">
            <a:extLst>
              <a:ext uri="{FF2B5EF4-FFF2-40B4-BE49-F238E27FC236}">
                <a16:creationId xmlns:a16="http://schemas.microsoft.com/office/drawing/2014/main" id="{48CEF6B1-3D30-E81E-B965-512C1D088B2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441777" y="3988844"/>
            <a:ext cx="1554520" cy="2200370"/>
          </a:xfrm>
          <a:prstGeom prst="rect">
            <a:avLst/>
          </a:prstGeom>
        </p:spPr>
      </p:pic>
      <p:pic>
        <p:nvPicPr>
          <p:cNvPr id="15" name="Picture 14" descr="A person wearing a black dress&#10;&#10;Description automatically generated">
            <a:extLst>
              <a:ext uri="{FF2B5EF4-FFF2-40B4-BE49-F238E27FC236}">
                <a16:creationId xmlns:a16="http://schemas.microsoft.com/office/drawing/2014/main" id="{F410A286-CACF-F26D-974C-EFDD3E43877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29499" y="1116758"/>
            <a:ext cx="3922750" cy="2773384"/>
          </a:xfrm>
          <a:prstGeom prst="rect">
            <a:avLst/>
          </a:prstGeom>
        </p:spPr>
      </p:pic>
    </p:spTree>
    <p:extLst>
      <p:ext uri="{BB962C8B-B14F-4D97-AF65-F5344CB8AC3E}">
        <p14:creationId xmlns:p14="http://schemas.microsoft.com/office/powerpoint/2010/main" val="335791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5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040CFB1-8F28-153E-4807-57616E266D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E6DD70-4D81-908B-A17E-74DC399D460E}"/>
              </a:ext>
            </a:extLst>
          </p:cNvPr>
          <p:cNvSpPr>
            <a:spLocks noGrp="1"/>
          </p:cNvSpPr>
          <p:nvPr>
            <p:ph type="title"/>
          </p:nvPr>
        </p:nvSpPr>
        <p:spPr>
          <a:xfrm>
            <a:off x="373654" y="546213"/>
            <a:ext cx="11040000" cy="1047918"/>
          </a:xfrm>
        </p:spPr>
        <p:txBody>
          <a:bodyPr/>
          <a:lstStyle/>
          <a:p>
            <a:r>
              <a:rPr lang="en-GB" sz="4400"/>
              <a:t>Colour palettes</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905EA6CE-CE89-5612-C82B-487E44F65354}"/>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7" name="Picture 6">
            <a:extLst>
              <a:ext uri="{FF2B5EF4-FFF2-40B4-BE49-F238E27FC236}">
                <a16:creationId xmlns:a16="http://schemas.microsoft.com/office/drawing/2014/main" id="{3690933F-369A-CD50-1AC6-D448F843A764}"/>
              </a:ext>
            </a:extLst>
          </p:cNvPr>
          <p:cNvPicPr>
            <a:picLocks noChangeAspect="1"/>
          </p:cNvPicPr>
          <p:nvPr/>
        </p:nvPicPr>
        <p:blipFill>
          <a:blip r:embed="rId4"/>
          <a:stretch>
            <a:fillRect/>
          </a:stretch>
        </p:blipFill>
        <p:spPr>
          <a:xfrm>
            <a:off x="2456244" y="1070173"/>
            <a:ext cx="7688138" cy="5334746"/>
          </a:xfrm>
          <a:prstGeom prst="rect">
            <a:avLst/>
          </a:prstGeom>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2D77FEAC-6D5B-B148-0BF2-6D60E8BEA4CA}"/>
              </a:ext>
            </a:extLst>
          </p:cNvPr>
          <p:cNvSpPr txBox="1"/>
          <p:nvPr/>
        </p:nvSpPr>
        <p:spPr>
          <a:xfrm>
            <a:off x="226142" y="1474839"/>
            <a:ext cx="1987534" cy="1815882"/>
          </a:xfrm>
          <a:prstGeom prst="rect">
            <a:avLst/>
          </a:prstGeom>
          <a:solidFill>
            <a:schemeClr val="accent2"/>
          </a:solidFill>
        </p:spPr>
        <p:txBody>
          <a:bodyPr wrap="square" rtlCol="0">
            <a:spAutoFit/>
          </a:bodyPr>
          <a:lstStyle/>
          <a:p>
            <a:r>
              <a:rPr lang="en-GB" sz="1400" b="0">
                <a:solidFill>
                  <a:schemeClr val="bg1"/>
                </a:solidFill>
                <a:latin typeface="+mj-lt"/>
              </a:rPr>
              <a:t>An example colour palette trend report. These can be produced early on to help inspired designs, but colourways are also useful later during the prototyping stage.</a:t>
            </a:r>
          </a:p>
        </p:txBody>
      </p:sp>
      <p:sp>
        <p:nvSpPr>
          <p:cNvPr id="9" name="Arrow: Left 8">
            <a:hlinkClick r:id="rId5" action="ppaction://hlinksldjump"/>
            <a:extLst>
              <a:ext uri="{FF2B5EF4-FFF2-40B4-BE49-F238E27FC236}">
                <a16:creationId xmlns:a16="http://schemas.microsoft.com/office/drawing/2014/main" id="{A5F48D73-FCCD-A543-2EE5-1722B30DB3B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06642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2" name="Hexagon 1">
            <a:hlinkClick r:id="rId3" action="ppaction://hlinksldjump"/>
            <a:extLst>
              <a:ext uri="{FF2B5EF4-FFF2-40B4-BE49-F238E27FC236}">
                <a16:creationId xmlns:a16="http://schemas.microsoft.com/office/drawing/2014/main" id="{59D69DE5-60E5-2909-0953-C34B830937B8}"/>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4" action="ppaction://hlinksldjump"/>
            <a:extLst>
              <a:ext uri="{FF2B5EF4-FFF2-40B4-BE49-F238E27FC236}">
                <a16:creationId xmlns:a16="http://schemas.microsoft.com/office/drawing/2014/main" id="{5F2A5701-DD13-F9AE-01F4-ABF466D0CECB}"/>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exagon 5">
            <a:hlinkClick r:id="rId5" action="ppaction://hlinksldjump"/>
            <a:extLst>
              <a:ext uri="{FF2B5EF4-FFF2-40B4-BE49-F238E27FC236}">
                <a16:creationId xmlns:a16="http://schemas.microsoft.com/office/drawing/2014/main" id="{1C3BDB0F-7B24-8A42-4A07-58D9AFE3DD23}"/>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286E6EE8-CDA4-5835-9D20-9B6153BA914A}"/>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20C236CB-05C3-D195-519C-40832CF16A8B}"/>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52FEA663-81B9-4BFC-E580-E9CAE646AC06}"/>
              </a:ext>
            </a:extLst>
          </p:cNvPr>
          <p:cNvPicPr>
            <a:picLocks noChangeAspect="1"/>
          </p:cNvPicPr>
          <p:nvPr/>
        </p:nvPicPr>
        <p:blipFill>
          <a:blip r:embed="rId8">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DEC353B-1525-E6F9-958F-7D53F15C4D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7B2D5F-57BF-AA0F-BEC1-DE7F733006AA}"/>
              </a:ext>
            </a:extLst>
          </p:cNvPr>
          <p:cNvSpPr>
            <a:spLocks noGrp="1"/>
          </p:cNvSpPr>
          <p:nvPr>
            <p:ph type="title"/>
          </p:nvPr>
        </p:nvSpPr>
        <p:spPr>
          <a:xfrm>
            <a:off x="373654" y="546213"/>
            <a:ext cx="11040000" cy="1047918"/>
          </a:xfrm>
        </p:spPr>
        <p:txBody>
          <a:bodyPr/>
          <a:lstStyle/>
          <a:p>
            <a:r>
              <a:rPr lang="en-GB" sz="4400"/>
              <a:t>Adobe </a:t>
            </a:r>
            <a:r>
              <a:rPr lang="en-GB" sz="4400" err="1"/>
              <a:t>color</a:t>
            </a:r>
            <a:endParaRPr lang="en-GB" sz="4400"/>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6F714959-3ED9-79FF-FE21-E52EAEE0A7BC}"/>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
        <p:nvSpPr>
          <p:cNvPr id="8" name="TextBox 7">
            <a:extLst>
              <a:ext uri="{FF2B5EF4-FFF2-40B4-BE49-F238E27FC236}">
                <a16:creationId xmlns:a16="http://schemas.microsoft.com/office/drawing/2014/main" id="{E8F2BF8B-5DF8-365D-010A-C101AB7AD5D9}"/>
              </a:ext>
            </a:extLst>
          </p:cNvPr>
          <p:cNvSpPr txBox="1"/>
          <p:nvPr/>
        </p:nvSpPr>
        <p:spPr>
          <a:xfrm>
            <a:off x="7010400" y="1342969"/>
            <a:ext cx="4807946" cy="954107"/>
          </a:xfrm>
          <a:prstGeom prst="rect">
            <a:avLst/>
          </a:prstGeom>
          <a:solidFill>
            <a:schemeClr val="accent2"/>
          </a:solidFill>
        </p:spPr>
        <p:txBody>
          <a:bodyPr wrap="square" rtlCol="0">
            <a:spAutoFit/>
          </a:bodyPr>
          <a:lstStyle/>
          <a:p>
            <a:r>
              <a:rPr lang="en-GB" sz="1400" b="0">
                <a:solidFill>
                  <a:schemeClr val="bg1"/>
                </a:solidFill>
                <a:latin typeface="+mj-lt"/>
              </a:rPr>
              <a:t>If you have access to Adobe, </a:t>
            </a:r>
            <a:r>
              <a:rPr lang="en-GB" sz="1400" b="0">
                <a:solidFill>
                  <a:schemeClr val="bg1"/>
                </a:solidFill>
                <a:latin typeface="+mj-lt"/>
                <a:hlinkClick r:id="rId4"/>
              </a:rPr>
              <a:t>‘Adobe </a:t>
            </a:r>
            <a:r>
              <a:rPr lang="en-GB" sz="1400" b="0" err="1">
                <a:solidFill>
                  <a:schemeClr val="bg1"/>
                </a:solidFill>
                <a:latin typeface="+mj-lt"/>
                <a:hlinkClick r:id="rId4"/>
              </a:rPr>
              <a:t>Color</a:t>
            </a:r>
            <a:r>
              <a:rPr lang="en-GB" sz="1400" b="0">
                <a:solidFill>
                  <a:schemeClr val="bg1"/>
                </a:solidFill>
                <a:latin typeface="+mj-lt"/>
                <a:hlinkClick r:id="rId4"/>
              </a:rPr>
              <a:t>’ </a:t>
            </a:r>
            <a:r>
              <a:rPr lang="en-GB" sz="1400" b="0">
                <a:solidFill>
                  <a:schemeClr val="bg1"/>
                </a:solidFill>
                <a:latin typeface="+mj-lt"/>
              </a:rPr>
              <a:t>allows you to explore colours in a range of different ways, from current trends, extracting colours from an image, to exploring colour types on a colour wheel</a:t>
            </a:r>
          </a:p>
        </p:txBody>
      </p:sp>
      <p:sp>
        <p:nvSpPr>
          <p:cNvPr id="9" name="Arrow: Left 8">
            <a:hlinkClick r:id="rId5" action="ppaction://hlinksldjump"/>
            <a:extLst>
              <a:ext uri="{FF2B5EF4-FFF2-40B4-BE49-F238E27FC236}">
                <a16:creationId xmlns:a16="http://schemas.microsoft.com/office/drawing/2014/main" id="{E8E64DF1-EEBD-20FC-04BD-99094D826044}"/>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54811A9A-F4BE-9957-07C0-3C05ED843C50}"/>
              </a:ext>
            </a:extLst>
          </p:cNvPr>
          <p:cNvPicPr>
            <a:picLocks noChangeAspect="1"/>
          </p:cNvPicPr>
          <p:nvPr/>
        </p:nvPicPr>
        <p:blipFill>
          <a:blip r:embed="rId6"/>
          <a:stretch>
            <a:fillRect/>
          </a:stretch>
        </p:blipFill>
        <p:spPr>
          <a:xfrm>
            <a:off x="306508" y="1156472"/>
            <a:ext cx="5843752" cy="1865505"/>
          </a:xfrm>
          <a:prstGeom prst="rect">
            <a:avLst/>
          </a:prstGeom>
        </p:spPr>
      </p:pic>
      <p:pic>
        <p:nvPicPr>
          <p:cNvPr id="6" name="Picture 5">
            <a:extLst>
              <a:ext uri="{FF2B5EF4-FFF2-40B4-BE49-F238E27FC236}">
                <a16:creationId xmlns:a16="http://schemas.microsoft.com/office/drawing/2014/main" id="{AD6B1F12-F524-4ABB-75DA-1DFBCF982C3B}"/>
              </a:ext>
            </a:extLst>
          </p:cNvPr>
          <p:cNvPicPr>
            <a:picLocks noChangeAspect="1"/>
          </p:cNvPicPr>
          <p:nvPr/>
        </p:nvPicPr>
        <p:blipFill>
          <a:blip r:embed="rId7"/>
          <a:stretch>
            <a:fillRect/>
          </a:stretch>
        </p:blipFill>
        <p:spPr>
          <a:xfrm>
            <a:off x="373654" y="3140597"/>
            <a:ext cx="5814473" cy="2471928"/>
          </a:xfrm>
          <a:prstGeom prst="rect">
            <a:avLst/>
          </a:prstGeom>
        </p:spPr>
      </p:pic>
      <p:pic>
        <p:nvPicPr>
          <p:cNvPr id="11" name="Picture 10">
            <a:extLst>
              <a:ext uri="{FF2B5EF4-FFF2-40B4-BE49-F238E27FC236}">
                <a16:creationId xmlns:a16="http://schemas.microsoft.com/office/drawing/2014/main" id="{BF784DE6-BEB0-DB93-A0A2-B967C5E4D98E}"/>
              </a:ext>
            </a:extLst>
          </p:cNvPr>
          <p:cNvPicPr>
            <a:picLocks noChangeAspect="1"/>
          </p:cNvPicPr>
          <p:nvPr/>
        </p:nvPicPr>
        <p:blipFill>
          <a:blip r:embed="rId8"/>
          <a:srcRect l="50000" t="16514" r="8707" b="10707"/>
          <a:stretch/>
        </p:blipFill>
        <p:spPr>
          <a:xfrm>
            <a:off x="6446345" y="3140597"/>
            <a:ext cx="5034455" cy="2495624"/>
          </a:xfrm>
          <a:prstGeom prst="rect">
            <a:avLst/>
          </a:prstGeom>
        </p:spPr>
      </p:pic>
    </p:spTree>
    <p:extLst>
      <p:ext uri="{BB962C8B-B14F-4D97-AF65-F5344CB8AC3E}">
        <p14:creationId xmlns:p14="http://schemas.microsoft.com/office/powerpoint/2010/main" val="15882716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1D111CC-3F35-F9DD-DB90-5963B3831B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0DA0F9-BB90-FD3D-AB87-63DB57A3B9D6}"/>
              </a:ext>
            </a:extLst>
          </p:cNvPr>
          <p:cNvSpPr>
            <a:spLocks noGrp="1"/>
          </p:cNvSpPr>
          <p:nvPr>
            <p:ph type="title"/>
          </p:nvPr>
        </p:nvSpPr>
        <p:spPr>
          <a:xfrm>
            <a:off x="373654" y="546213"/>
            <a:ext cx="11040000" cy="1047918"/>
          </a:xfrm>
        </p:spPr>
        <p:txBody>
          <a:bodyPr/>
          <a:lstStyle/>
          <a:p>
            <a:r>
              <a:rPr lang="en-GB" sz="4400"/>
              <a:t>Coolors</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BF607C2A-0ECC-9BD8-2D09-52F326196818}"/>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
        <p:nvSpPr>
          <p:cNvPr id="8" name="TextBox 7">
            <a:extLst>
              <a:ext uri="{FF2B5EF4-FFF2-40B4-BE49-F238E27FC236}">
                <a16:creationId xmlns:a16="http://schemas.microsoft.com/office/drawing/2014/main" id="{A09FD21B-FDEE-82E3-D0A9-56B2530B426F}"/>
              </a:ext>
            </a:extLst>
          </p:cNvPr>
          <p:cNvSpPr txBox="1"/>
          <p:nvPr/>
        </p:nvSpPr>
        <p:spPr>
          <a:xfrm>
            <a:off x="6716603" y="1342969"/>
            <a:ext cx="5101743" cy="1384995"/>
          </a:xfrm>
          <a:prstGeom prst="rect">
            <a:avLst/>
          </a:prstGeom>
          <a:solidFill>
            <a:schemeClr val="accent2"/>
          </a:solidFill>
        </p:spPr>
        <p:txBody>
          <a:bodyPr wrap="square" rtlCol="0">
            <a:spAutoFit/>
          </a:bodyPr>
          <a:lstStyle/>
          <a:p>
            <a:r>
              <a:rPr lang="en-GB" sz="1400" b="0">
                <a:solidFill>
                  <a:schemeClr val="bg1"/>
                </a:solidFill>
                <a:latin typeface="+mj-lt"/>
                <a:hlinkClick r:id="rId4"/>
              </a:rPr>
              <a:t>Coolors</a:t>
            </a:r>
            <a:r>
              <a:rPr lang="en-GB" sz="1400" b="0">
                <a:solidFill>
                  <a:schemeClr val="bg1"/>
                </a:solidFill>
                <a:latin typeface="+mj-lt"/>
              </a:rPr>
              <a:t> is an online colour palette generator. You can search trending palettes, or produce your own. Simply hit the spacebar to generate new palettes. If/when you see a colour you like, press the lock icon to keep it and colours that work well alongside this will be generated every time you hit ‘Space’. Colours can be saved and used in other programs.   </a:t>
            </a:r>
          </a:p>
        </p:txBody>
      </p:sp>
      <p:sp>
        <p:nvSpPr>
          <p:cNvPr id="9" name="Arrow: Left 8">
            <a:hlinkClick r:id="rId5" action="ppaction://hlinksldjump"/>
            <a:extLst>
              <a:ext uri="{FF2B5EF4-FFF2-40B4-BE49-F238E27FC236}">
                <a16:creationId xmlns:a16="http://schemas.microsoft.com/office/drawing/2014/main" id="{A7292F29-649A-C712-0186-48F20456ADDC}"/>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E034DC51-1FB8-C069-164F-7E1C7F7C4242}"/>
              </a:ext>
            </a:extLst>
          </p:cNvPr>
          <p:cNvPicPr>
            <a:picLocks noChangeAspect="1"/>
          </p:cNvPicPr>
          <p:nvPr/>
        </p:nvPicPr>
        <p:blipFill>
          <a:blip r:embed="rId6"/>
          <a:stretch>
            <a:fillRect/>
          </a:stretch>
        </p:blipFill>
        <p:spPr>
          <a:xfrm>
            <a:off x="262759" y="1400358"/>
            <a:ext cx="6342949" cy="1898824"/>
          </a:xfrm>
          <a:prstGeom prst="rect">
            <a:avLst/>
          </a:prstGeom>
        </p:spPr>
      </p:pic>
      <p:pic>
        <p:nvPicPr>
          <p:cNvPr id="10" name="Picture 9">
            <a:extLst>
              <a:ext uri="{FF2B5EF4-FFF2-40B4-BE49-F238E27FC236}">
                <a16:creationId xmlns:a16="http://schemas.microsoft.com/office/drawing/2014/main" id="{F3F24DA9-BBE8-47BE-FB2C-7D413971C9F8}"/>
              </a:ext>
            </a:extLst>
          </p:cNvPr>
          <p:cNvPicPr>
            <a:picLocks noChangeAspect="1"/>
          </p:cNvPicPr>
          <p:nvPr/>
        </p:nvPicPr>
        <p:blipFill>
          <a:blip r:embed="rId7"/>
          <a:stretch>
            <a:fillRect/>
          </a:stretch>
        </p:blipFill>
        <p:spPr>
          <a:xfrm>
            <a:off x="1919386" y="3370736"/>
            <a:ext cx="8538407" cy="2618564"/>
          </a:xfrm>
          <a:prstGeom prst="rect">
            <a:avLst/>
          </a:prstGeom>
        </p:spPr>
      </p:pic>
    </p:spTree>
    <p:extLst>
      <p:ext uri="{BB962C8B-B14F-4D97-AF65-F5344CB8AC3E}">
        <p14:creationId xmlns:p14="http://schemas.microsoft.com/office/powerpoint/2010/main" val="41237903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5FADC25-EF6F-8EC7-BFC2-7C14E3DE36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27C17A-B42A-ECB3-F4AB-87D6E5B08628}"/>
              </a:ext>
            </a:extLst>
          </p:cNvPr>
          <p:cNvSpPr>
            <a:spLocks noGrp="1"/>
          </p:cNvSpPr>
          <p:nvPr>
            <p:ph type="title"/>
          </p:nvPr>
        </p:nvSpPr>
        <p:spPr>
          <a:xfrm>
            <a:off x="373654" y="546213"/>
            <a:ext cx="11040000" cy="1047918"/>
          </a:xfrm>
        </p:spPr>
        <p:txBody>
          <a:bodyPr/>
          <a:lstStyle/>
          <a:p>
            <a:r>
              <a:rPr lang="en-GB" sz="4400"/>
              <a:t>Canva</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25E8DBA2-FBB7-F65B-3EEF-81CBAE983A0F}"/>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
        <p:nvSpPr>
          <p:cNvPr id="8" name="TextBox 7">
            <a:extLst>
              <a:ext uri="{FF2B5EF4-FFF2-40B4-BE49-F238E27FC236}">
                <a16:creationId xmlns:a16="http://schemas.microsoft.com/office/drawing/2014/main" id="{504C2EA1-8C7E-D390-C1B1-E8244636ED9F}"/>
              </a:ext>
            </a:extLst>
          </p:cNvPr>
          <p:cNvSpPr txBox="1"/>
          <p:nvPr/>
        </p:nvSpPr>
        <p:spPr>
          <a:xfrm>
            <a:off x="6716603" y="1342969"/>
            <a:ext cx="5101743" cy="738664"/>
          </a:xfrm>
          <a:prstGeom prst="rect">
            <a:avLst/>
          </a:prstGeom>
          <a:solidFill>
            <a:schemeClr val="accent2"/>
          </a:solidFill>
        </p:spPr>
        <p:txBody>
          <a:bodyPr wrap="square" rtlCol="0">
            <a:spAutoFit/>
          </a:bodyPr>
          <a:lstStyle/>
          <a:p>
            <a:r>
              <a:rPr lang="en-GB" sz="1400" b="0">
                <a:solidFill>
                  <a:schemeClr val="bg1"/>
                </a:solidFill>
                <a:latin typeface="+mj-lt"/>
                <a:hlinkClick r:id="rId4"/>
              </a:rPr>
              <a:t>Canva</a:t>
            </a:r>
            <a:r>
              <a:rPr lang="en-GB" sz="1400" b="0">
                <a:solidFill>
                  <a:schemeClr val="bg1"/>
                </a:solidFill>
                <a:latin typeface="+mj-lt"/>
              </a:rPr>
              <a:t> has a great site dedicated to colour. Not only does it have an interactive colour wheel, but it also features the science behind the theory of colour that is useful for students.</a:t>
            </a:r>
          </a:p>
        </p:txBody>
      </p:sp>
      <p:sp>
        <p:nvSpPr>
          <p:cNvPr id="9" name="Arrow: Left 8">
            <a:hlinkClick r:id="rId5" action="ppaction://hlinksldjump"/>
            <a:extLst>
              <a:ext uri="{FF2B5EF4-FFF2-40B4-BE49-F238E27FC236}">
                <a16:creationId xmlns:a16="http://schemas.microsoft.com/office/drawing/2014/main" id="{960D42F5-8A70-1CBF-47FE-DB49A35872BE}"/>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0E16CF8C-45A9-4090-BDE2-872F08061D41}"/>
              </a:ext>
            </a:extLst>
          </p:cNvPr>
          <p:cNvPicPr>
            <a:picLocks noChangeAspect="1"/>
          </p:cNvPicPr>
          <p:nvPr/>
        </p:nvPicPr>
        <p:blipFill>
          <a:blip r:embed="rId6"/>
          <a:stretch>
            <a:fillRect/>
          </a:stretch>
        </p:blipFill>
        <p:spPr>
          <a:xfrm>
            <a:off x="394587" y="1342969"/>
            <a:ext cx="5917324" cy="2889934"/>
          </a:xfrm>
          <a:prstGeom prst="rect">
            <a:avLst/>
          </a:prstGeom>
        </p:spPr>
      </p:pic>
      <p:pic>
        <p:nvPicPr>
          <p:cNvPr id="7" name="Picture 6">
            <a:extLst>
              <a:ext uri="{FF2B5EF4-FFF2-40B4-BE49-F238E27FC236}">
                <a16:creationId xmlns:a16="http://schemas.microsoft.com/office/drawing/2014/main" id="{49A776AD-6650-2C52-E366-71D80D8A5D07}"/>
              </a:ext>
            </a:extLst>
          </p:cNvPr>
          <p:cNvPicPr>
            <a:picLocks noChangeAspect="1"/>
          </p:cNvPicPr>
          <p:nvPr/>
        </p:nvPicPr>
        <p:blipFill>
          <a:blip r:embed="rId7"/>
          <a:stretch>
            <a:fillRect/>
          </a:stretch>
        </p:blipFill>
        <p:spPr>
          <a:xfrm>
            <a:off x="6631944" y="2759028"/>
            <a:ext cx="2235307" cy="1760907"/>
          </a:xfrm>
          <a:prstGeom prst="rect">
            <a:avLst/>
          </a:prstGeom>
        </p:spPr>
      </p:pic>
      <p:pic>
        <p:nvPicPr>
          <p:cNvPr id="12" name="Picture 11">
            <a:extLst>
              <a:ext uri="{FF2B5EF4-FFF2-40B4-BE49-F238E27FC236}">
                <a16:creationId xmlns:a16="http://schemas.microsoft.com/office/drawing/2014/main" id="{893799BA-A79E-DEAA-8344-86A2A643238B}"/>
              </a:ext>
            </a:extLst>
          </p:cNvPr>
          <p:cNvPicPr>
            <a:picLocks noChangeAspect="1"/>
          </p:cNvPicPr>
          <p:nvPr/>
        </p:nvPicPr>
        <p:blipFill>
          <a:blip r:embed="rId8"/>
          <a:stretch>
            <a:fillRect/>
          </a:stretch>
        </p:blipFill>
        <p:spPr>
          <a:xfrm>
            <a:off x="9550471" y="2759027"/>
            <a:ext cx="2267875" cy="1760907"/>
          </a:xfrm>
          <a:prstGeom prst="rect">
            <a:avLst/>
          </a:prstGeom>
        </p:spPr>
      </p:pic>
      <p:pic>
        <p:nvPicPr>
          <p:cNvPr id="14" name="Picture 13">
            <a:extLst>
              <a:ext uri="{FF2B5EF4-FFF2-40B4-BE49-F238E27FC236}">
                <a16:creationId xmlns:a16="http://schemas.microsoft.com/office/drawing/2014/main" id="{634D8A79-27E4-6ABB-895B-B9C94160F686}"/>
              </a:ext>
            </a:extLst>
          </p:cNvPr>
          <p:cNvPicPr>
            <a:picLocks noChangeAspect="1"/>
          </p:cNvPicPr>
          <p:nvPr/>
        </p:nvPicPr>
        <p:blipFill>
          <a:blip r:embed="rId9"/>
          <a:stretch>
            <a:fillRect/>
          </a:stretch>
        </p:blipFill>
        <p:spPr>
          <a:xfrm>
            <a:off x="3084142" y="4573250"/>
            <a:ext cx="2202147" cy="1738537"/>
          </a:xfrm>
          <a:prstGeom prst="rect">
            <a:avLst/>
          </a:prstGeom>
        </p:spPr>
      </p:pic>
      <p:pic>
        <p:nvPicPr>
          <p:cNvPr id="16" name="Picture 15">
            <a:extLst>
              <a:ext uri="{FF2B5EF4-FFF2-40B4-BE49-F238E27FC236}">
                <a16:creationId xmlns:a16="http://schemas.microsoft.com/office/drawing/2014/main" id="{8950EF66-17F3-6A4D-EC77-F04F90EC1540}"/>
              </a:ext>
            </a:extLst>
          </p:cNvPr>
          <p:cNvPicPr>
            <a:picLocks noChangeAspect="1"/>
          </p:cNvPicPr>
          <p:nvPr/>
        </p:nvPicPr>
        <p:blipFill>
          <a:blip r:embed="rId10"/>
          <a:stretch>
            <a:fillRect/>
          </a:stretch>
        </p:blipFill>
        <p:spPr>
          <a:xfrm>
            <a:off x="5547364" y="4573249"/>
            <a:ext cx="2169160" cy="1738537"/>
          </a:xfrm>
          <a:prstGeom prst="rect">
            <a:avLst/>
          </a:prstGeom>
        </p:spPr>
      </p:pic>
    </p:spTree>
    <p:extLst>
      <p:ext uri="{BB962C8B-B14F-4D97-AF65-F5344CB8AC3E}">
        <p14:creationId xmlns:p14="http://schemas.microsoft.com/office/powerpoint/2010/main" val="2449030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52227389"/>
              </p:ext>
            </p:extLst>
          </p:nvPr>
        </p:nvGraphicFramePr>
        <p:xfrm>
          <a:off x="575999" y="1298061"/>
          <a:ext cx="11040000" cy="4230380"/>
        </p:xfrm>
        <a:graphic>
          <a:graphicData uri="http://schemas.openxmlformats.org/drawingml/2006/table">
            <a:tbl>
              <a:tblPr firstRow="1" bandRow="1">
                <a:tableStyleId>{5940675A-B579-460E-94D1-54222C63F5DA}</a:tableStyleId>
              </a:tblPr>
              <a:tblGrid>
                <a:gridCol w="2209242">
                  <a:extLst>
                    <a:ext uri="{9D8B030D-6E8A-4147-A177-3AD203B41FA5}">
                      <a16:colId xmlns:a16="http://schemas.microsoft.com/office/drawing/2014/main" val="336422520"/>
                    </a:ext>
                  </a:extLst>
                </a:gridCol>
                <a:gridCol w="3911525">
                  <a:extLst>
                    <a:ext uri="{9D8B030D-6E8A-4147-A177-3AD203B41FA5}">
                      <a16:colId xmlns:a16="http://schemas.microsoft.com/office/drawing/2014/main" val="1485661640"/>
                    </a:ext>
                  </a:extLst>
                </a:gridCol>
                <a:gridCol w="4919233">
                  <a:extLst>
                    <a:ext uri="{9D8B030D-6E8A-4147-A177-3AD203B41FA5}">
                      <a16:colId xmlns:a16="http://schemas.microsoft.com/office/drawing/2014/main" val="2839285598"/>
                    </a:ext>
                  </a:extLst>
                </a:gridCol>
              </a:tblGrid>
              <a:tr h="539971">
                <a:tc>
                  <a:txBody>
                    <a:bodyPr/>
                    <a:lstStyle/>
                    <a:p>
                      <a:pPr algn="ctr"/>
                      <a:r>
                        <a:rPr lang="en-GB" b="1">
                          <a:solidFill>
                            <a:schemeClr val="bg1"/>
                          </a:solidFill>
                        </a:rPr>
                        <a:t>‘Wear tests’</a:t>
                      </a:r>
                    </a:p>
                  </a:txBody>
                  <a:tcPr>
                    <a:solidFill>
                      <a:srgbClr val="429EA6"/>
                    </a:solidFill>
                  </a:tcPr>
                </a:tc>
                <a:tc gridSpan="2">
                  <a:txBody>
                    <a:bodyPr/>
                    <a:lstStyle/>
                    <a:p>
                      <a:pPr algn="ctr"/>
                      <a:r>
                        <a:rPr lang="en-GB" b="1">
                          <a:solidFill>
                            <a:schemeClr val="bg1"/>
                          </a:solidFill>
                        </a:rPr>
                        <a:t>‘Lab tests’</a:t>
                      </a:r>
                    </a:p>
                  </a:txBody>
                  <a:tcPr>
                    <a:solidFill>
                      <a:srgbClr val="429EA6"/>
                    </a:solidFill>
                  </a:tcPr>
                </a:tc>
                <a:tc hMerge="1">
                  <a:txBody>
                    <a:bodyPr/>
                    <a:lstStyle/>
                    <a:p>
                      <a:pPr algn="ctr"/>
                      <a:endParaRPr lang="en-GB" b="1">
                        <a:solidFill>
                          <a:schemeClr val="bg1"/>
                        </a:solidFill>
                      </a:endParaRPr>
                    </a:p>
                  </a:txBody>
                  <a:tcPr>
                    <a:solidFill>
                      <a:srgbClr val="429EA6"/>
                    </a:solidFill>
                  </a:tcPr>
                </a:tc>
                <a:extLst>
                  <a:ext uri="{0D108BD9-81ED-4DB2-BD59-A6C34878D82A}">
                    <a16:rowId xmlns:a16="http://schemas.microsoft.com/office/drawing/2014/main" val="3391378453"/>
                  </a:ext>
                </a:extLst>
              </a:tr>
              <a:tr h="3690409">
                <a:tc>
                  <a:txBody>
                    <a:bodyPr/>
                    <a:lstStyle/>
                    <a:p>
                      <a:r>
                        <a:rPr lang="en-GB" sz="1200">
                          <a:solidFill>
                            <a:schemeClr val="tx1"/>
                          </a:solidFill>
                        </a:rPr>
                        <a:t>Testing the prototypes produced is important to allow for useful feedback. Where possible the bags should be </a:t>
                      </a:r>
                      <a:r>
                        <a:rPr lang="en-GB" sz="1200" b="1">
                          <a:solidFill>
                            <a:schemeClr val="tx1"/>
                          </a:solidFill>
                        </a:rPr>
                        <a:t>tested as intended</a:t>
                      </a:r>
                      <a:r>
                        <a:rPr lang="en-GB" sz="1200">
                          <a:solidFill>
                            <a:schemeClr val="tx1"/>
                          </a:solidFill>
                        </a:rPr>
                        <a:t>. Photos / videos could be taken to help show where successes and areas of improvement can be made. Can you also get </a:t>
                      </a:r>
                      <a:r>
                        <a:rPr lang="en-GB" sz="1200" b="1">
                          <a:solidFill>
                            <a:schemeClr val="tx1"/>
                          </a:solidFill>
                        </a:rPr>
                        <a:t>honest feedback from the user(s). </a:t>
                      </a:r>
                      <a:r>
                        <a:rPr lang="en-GB" sz="1200">
                          <a:solidFill>
                            <a:schemeClr val="tx1"/>
                          </a:solidFill>
                        </a:rPr>
                        <a:t>If there are elements of the prototype that would not be the same in a shop-ready product, acknowledge these. Aside from these things, </a:t>
                      </a:r>
                      <a:r>
                        <a:rPr lang="en-GB" sz="1200" b="1">
                          <a:solidFill>
                            <a:schemeClr val="tx1"/>
                          </a:solidFill>
                        </a:rPr>
                        <a:t>what changes are needed if this was to go into full-scale production?</a:t>
                      </a:r>
                    </a:p>
                  </a:txBody>
                  <a:tcPr/>
                </a:tc>
                <a:tc>
                  <a:txBody>
                    <a:bodyPr/>
                    <a:lstStyle/>
                    <a:p>
                      <a:r>
                        <a:rPr lang="en-GB" sz="1200">
                          <a:solidFill>
                            <a:schemeClr val="tx1"/>
                          </a:solidFill>
                        </a:rPr>
                        <a:t>A replication of ‘lab tests’ may be better approached by the class as a whole, or in small groups. Whilst it is in the test stage, this does not need to occur at the end of the time on this unit of work and </a:t>
                      </a:r>
                      <a:r>
                        <a:rPr lang="en-GB" sz="1200" b="1">
                          <a:solidFill>
                            <a:schemeClr val="tx1"/>
                          </a:solidFill>
                        </a:rPr>
                        <a:t>may be better suited to approaching earlier to help inform fabric and hard-wear choices. </a:t>
                      </a:r>
                    </a:p>
                    <a:p>
                      <a:r>
                        <a:rPr lang="en-GB" sz="1200">
                          <a:solidFill>
                            <a:schemeClr val="tx1"/>
                          </a:solidFill>
                        </a:rPr>
                        <a:t>Consider as a group what tests are likely to be suitable on a product such as a bag, and how these can be simulated in class. Pull-tests on a strap, abrasion tests on fabric are ones that could easily be simulated in school. As is done in science, discuss how the tests can be made </a:t>
                      </a:r>
                      <a:r>
                        <a:rPr lang="en-GB" sz="1200" b="1">
                          <a:solidFill>
                            <a:schemeClr val="tx1"/>
                          </a:solidFill>
                        </a:rPr>
                        <a:t>as fair as possible</a:t>
                      </a:r>
                      <a:r>
                        <a:rPr lang="en-GB" sz="1200">
                          <a:solidFill>
                            <a:schemeClr val="tx1"/>
                          </a:solidFill>
                        </a:rPr>
                        <a:t>. Following the finding of the tests, what conclusions have been reached and how will these affect the design / manufacture of the product.</a:t>
                      </a:r>
                    </a:p>
                    <a:p>
                      <a:r>
                        <a:rPr lang="en-GB" sz="1200">
                          <a:solidFill>
                            <a:schemeClr val="tx1"/>
                          </a:solidFill>
                        </a:rPr>
                        <a:t>You may also want to explore labelling on textiles garments, such as the </a:t>
                      </a:r>
                      <a:r>
                        <a:rPr lang="en-GB" sz="1200" err="1">
                          <a:solidFill>
                            <a:schemeClr val="tx1"/>
                          </a:solidFill>
                        </a:rPr>
                        <a:t>Oeko</a:t>
                      </a:r>
                      <a:r>
                        <a:rPr lang="en-GB" sz="1200">
                          <a:solidFill>
                            <a:schemeClr val="tx1"/>
                          </a:solidFill>
                        </a:rPr>
                        <a:t>-Tex standard as shown to the right, care labels, and more. See also </a:t>
                      </a:r>
                      <a:r>
                        <a:rPr lang="en-GB" sz="1200">
                          <a:solidFill>
                            <a:schemeClr val="tx1"/>
                          </a:solidFill>
                          <a:hlinkClick r:id="rId4"/>
                        </a:rPr>
                        <a:t>UKFT’s labelling toolkit</a:t>
                      </a:r>
                      <a:r>
                        <a:rPr lang="en-GB" sz="1200">
                          <a:solidFill>
                            <a:schemeClr val="tx1"/>
                          </a:solidFill>
                        </a:rPr>
                        <a:t>.</a:t>
                      </a:r>
                    </a:p>
                  </a:txBody>
                  <a:tcPr>
                    <a:lnR w="12700" cap="flat" cmpd="sng" algn="ctr">
                      <a:noFill/>
                      <a:prstDash val="solid"/>
                      <a:round/>
                      <a:headEnd type="none" w="med" len="med"/>
                      <a:tailEnd type="none" w="med" len="med"/>
                    </a:lnR>
                  </a:tcPr>
                </a:tc>
                <a:tc>
                  <a:txBody>
                    <a:bodyPr/>
                    <a:lstStyle/>
                    <a:p>
                      <a:endParaRPr lang="en-GB" sz="1200">
                        <a:solidFill>
                          <a:schemeClr val="tx1"/>
                        </a:solidFill>
                      </a:endParaRPr>
                    </a:p>
                  </a:txBody>
                  <a:tcPr>
                    <a:lnL w="12700" cap="flat" cmpd="sng" algn="ctr">
                      <a:noFill/>
                      <a:prstDash val="solid"/>
                      <a:round/>
                      <a:headEnd type="none" w="med" len="med"/>
                      <a:tailEnd type="none" w="med" len="med"/>
                    </a:lnL>
                  </a:tcPr>
                </a:tc>
                <a:extLst>
                  <a:ext uri="{0D108BD9-81ED-4DB2-BD59-A6C34878D82A}">
                    <a16:rowId xmlns:a16="http://schemas.microsoft.com/office/drawing/2014/main" val="3966545421"/>
                  </a:ext>
                </a:extLst>
              </a:tr>
            </a:tbl>
          </a:graphicData>
        </a:graphic>
      </p:graphicFrame>
      <p:sp>
        <p:nvSpPr>
          <p:cNvPr id="4" name="Arrow: Left 3">
            <a:hlinkClick r:id="rId5"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background with a black square&#10;&#10;Description automatically generated with medium confidence">
            <a:extLst>
              <a:ext uri="{FF2B5EF4-FFF2-40B4-BE49-F238E27FC236}">
                <a16:creationId xmlns:a16="http://schemas.microsoft.com/office/drawing/2014/main" id="{B9590C7C-1030-A424-E047-6FE951B008C6}"/>
              </a:ext>
            </a:extLst>
          </p:cNvPr>
          <p:cNvPicPr>
            <a:picLocks noChangeAspect="1"/>
          </p:cNvPicPr>
          <p:nvPr/>
        </p:nvPicPr>
        <p:blipFill>
          <a:blip r:embed="rId6">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pic>
        <p:nvPicPr>
          <p:cNvPr id="5" name="Online Media 4" title="OEKO-TEX® STANDARD 100">
            <a:hlinkClick r:id="" action="ppaction://media"/>
            <a:extLst>
              <a:ext uri="{FF2B5EF4-FFF2-40B4-BE49-F238E27FC236}">
                <a16:creationId xmlns:a16="http://schemas.microsoft.com/office/drawing/2014/main" id="{EB4AD7F6-B224-AE28-0015-7E03D398EDC0}"/>
              </a:ext>
            </a:extLst>
          </p:cNvPr>
          <p:cNvPicPr>
            <a:picLocks noRot="1" noChangeAspect="1"/>
          </p:cNvPicPr>
          <p:nvPr>
            <a:videoFile r:link="rId1"/>
          </p:nvPr>
        </p:nvPicPr>
        <p:blipFill>
          <a:blip r:embed="rId7"/>
          <a:stretch>
            <a:fillRect/>
          </a:stretch>
        </p:blipFill>
        <p:spPr>
          <a:xfrm>
            <a:off x="6867572" y="2461551"/>
            <a:ext cx="4613228" cy="2604436"/>
          </a:xfrm>
          <a:prstGeom prst="rect">
            <a:avLst/>
          </a:prstGeom>
        </p:spPr>
      </p:pic>
    </p:spTree>
    <p:extLst>
      <p:ext uri="{BB962C8B-B14F-4D97-AF65-F5344CB8AC3E}">
        <p14:creationId xmlns:p14="http://schemas.microsoft.com/office/powerpoint/2010/main" val="270841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277273"/>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Simple paper</a:t>
              </a:r>
              <a:r>
                <a:rPr lang="en-GB" sz="1100" b="0" i="1" kern="1200">
                  <a:solidFill>
                    <a:srgbClr val="0A303F"/>
                  </a:solidFill>
                  <a:latin typeface="Arial" panose="020B0604020202020204"/>
                  <a:ea typeface="+mn-ea"/>
                  <a:cs typeface="Arial" panose="020B0604020202020204" pitchFamily="34" charset="0"/>
                </a:rPr>
                <a:t> models or adapted products that make use of existing components/products and concentrate on either form or function. These may be finished to look more like a commercial product even if they are not fully functional.</a:t>
              </a:r>
              <a:endParaRPr kumimoji="0"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92662"/>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Greater focus on </a:t>
              </a:r>
              <a:r>
                <a:rPr lang="en-GB" sz="1300" b="0" i="1" kern="1200">
                  <a:solidFill>
                    <a:srgbClr val="0A303F"/>
                  </a:solidFill>
                  <a:latin typeface="Arial" panose="020B0604020202020204"/>
                  <a:ea typeface="+mn-ea"/>
                  <a:cs typeface="Arial" panose="020B0604020202020204" pitchFamily="34" charset="0"/>
                </a:rPr>
                <a:t>the use of textiles with the creation of functional models that can accommodate real components</a:t>
              </a:r>
              <a:r>
                <a:rPr kumimoji="0" lang="en-GB" sz="13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Use of working components to test functionality. </a:t>
              </a:r>
              <a:endParaRPr kumimoji="0" sz="13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84995"/>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complete and working carrying system that can be fully tested. Ergonomics and anthropometrics considered as well as the use of 3D CAD and rapid prototyping</a:t>
              </a:r>
            </a:p>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technologies. Patterns are created to create the prototype in textiles.</a:t>
              </a:r>
            </a:p>
          </p:txBody>
        </p:sp>
      </p:grpSp>
      <p:pic>
        <p:nvPicPr>
          <p:cNvPr id="18" name="Picture 17" descr="A black background with a black square&#10;&#10;Description automatically generated with medium confidence">
            <a:extLst>
              <a:ext uri="{FF2B5EF4-FFF2-40B4-BE49-F238E27FC236}">
                <a16:creationId xmlns:a16="http://schemas.microsoft.com/office/drawing/2014/main" id="{ECAA13DA-0523-1456-96CA-3C8811372ED8}"/>
              </a:ext>
            </a:extLst>
          </p:cNvPr>
          <p:cNvPicPr>
            <a:picLocks noChangeAspect="1"/>
          </p:cNvPicPr>
          <p:nvPr/>
        </p:nvPicPr>
        <p:blipFill>
          <a:blip r:embed="rId4">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Gola: Introduction">
            <a:hlinkClick r:id="" action="ppaction://media"/>
            <a:extLst>
              <a:ext uri="{FF2B5EF4-FFF2-40B4-BE49-F238E27FC236}">
                <a16:creationId xmlns:a16="http://schemas.microsoft.com/office/drawing/2014/main" id="{B29FBF54-8ABB-0B8B-3885-B8298C103B1E}"/>
              </a:ext>
            </a:extLst>
          </p:cNvPr>
          <p:cNvPicPr>
            <a:picLocks noRot="1" noChangeAspect="1"/>
          </p:cNvPicPr>
          <p:nvPr>
            <a:videoFile r:link="rId1"/>
          </p:nvPr>
        </p:nvPicPr>
        <p:blipFill>
          <a:blip r:embed="rId5"/>
          <a:stretch>
            <a:fillRect/>
          </a:stretch>
        </p:blipFill>
        <p:spPr>
          <a:xfrm>
            <a:off x="202498" y="101775"/>
            <a:ext cx="11787003" cy="6654450"/>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95238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400" i="0">
                <a:effectLst/>
                <a:latin typeface="+mj-lt"/>
              </a:rPr>
              <a:t>Gola</a:t>
            </a:r>
            <a:r>
              <a:rPr lang="en-GB" sz="2400" b="0" i="0">
                <a:effectLst/>
                <a:latin typeface="+mj-lt"/>
              </a:rPr>
              <a:t> is a true British fashion legend, steeped in history with a sporting heritage predating its closest competitors. </a:t>
            </a:r>
          </a:p>
          <a:p>
            <a:pPr algn="ctr">
              <a:lnSpc>
                <a:spcPct val="150000"/>
              </a:lnSpc>
            </a:pPr>
            <a:r>
              <a:rPr lang="en-GB" sz="2200" u="sng">
                <a:latin typeface="+mj-lt"/>
                <a:ea typeface="Roboto" panose="02000000000000000000" pitchFamily="2" charset="0"/>
                <a:cs typeface="Roboto" panose="02000000000000000000" pitchFamily="2" charset="0"/>
              </a:rPr>
              <a:t>The context for this unit is:</a:t>
            </a:r>
          </a:p>
          <a:p>
            <a:pPr algn="ctr">
              <a:lnSpc>
                <a:spcPct val="150000"/>
              </a:lnSpc>
            </a:pPr>
            <a:r>
              <a:rPr lang="en-GB" sz="3200" b="1">
                <a:solidFill>
                  <a:schemeClr val="accent2"/>
                </a:solidFill>
                <a:latin typeface="+mj-lt"/>
                <a:ea typeface="Roboto" panose="02000000000000000000" pitchFamily="2" charset="0"/>
                <a:cs typeface="Roboto" panose="02000000000000000000" pitchFamily="2" charset="0"/>
              </a:rPr>
              <a:t>Carrying sports kit</a:t>
            </a:r>
          </a:p>
          <a:p>
            <a:pPr>
              <a:lnSpc>
                <a:spcPct val="150000"/>
              </a:lnSpc>
            </a:pP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show how </a:t>
            </a:r>
            <a:r>
              <a:rPr lang="en-GB" sz="2200" b="0">
                <a:solidFill>
                  <a:srgbClr val="0A303F"/>
                </a:solidFill>
                <a:latin typeface="Arial" panose="020B0604020202020204"/>
                <a:ea typeface="Roboto" panose="02000000000000000000" pitchFamily="2" charset="0"/>
                <a:cs typeface="Roboto" panose="02000000000000000000" pitchFamily="2" charset="0"/>
              </a:rPr>
              <a:t>the design team at </a:t>
            </a:r>
            <a:r>
              <a:rPr lang="en-GB" sz="2200">
                <a:solidFill>
                  <a:srgbClr val="0A303F"/>
                </a:solidFill>
                <a:latin typeface="Arial" panose="020B0604020202020204"/>
                <a:ea typeface="Roboto" panose="02000000000000000000" pitchFamily="2" charset="0"/>
                <a:cs typeface="Roboto" panose="02000000000000000000" pitchFamily="2" charset="0"/>
              </a:rPr>
              <a:t>Gola</a:t>
            </a:r>
            <a:r>
              <a:rPr lang="en-GB" sz="2200" b="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You can follow a similar process to create your solution </a:t>
            </a:r>
            <a:r>
              <a:rPr lang="en-GB" sz="2200" b="0">
                <a:solidFill>
                  <a:srgbClr val="0A303F"/>
                </a:solidFill>
                <a:latin typeface="Arial" panose="020B0604020202020204"/>
                <a:ea typeface="Roboto" panose="02000000000000000000" pitchFamily="2" charset="0"/>
                <a:cs typeface="Roboto" panose="02000000000000000000" pitchFamily="2" charset="0"/>
              </a:rPr>
              <a:t>to carrying sports kit!</a:t>
            </a:r>
            <a:endPar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a:solidFill>
                <a:srgbClr val="0A303F"/>
              </a:solidFill>
              <a:latin typeface="+mj-lt"/>
              <a:ea typeface="Roboto" panose="02000000000000000000" pitchFamily="2" charset="0"/>
              <a:cs typeface="Roboto" panose="02000000000000000000" pitchFamily="2" charset="0"/>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4C83C765-9337-9F15-0F6A-331AC2456485}"/>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Gola: Empathize">
            <a:hlinkClick r:id="" action="ppaction://media"/>
            <a:extLst>
              <a:ext uri="{FF2B5EF4-FFF2-40B4-BE49-F238E27FC236}">
                <a16:creationId xmlns:a16="http://schemas.microsoft.com/office/drawing/2014/main" id="{BDDD715D-73ED-F47B-49FB-EFE12CE5C232}"/>
              </a:ext>
            </a:extLst>
          </p:cNvPr>
          <p:cNvPicPr>
            <a:picLocks noRot="1" noChangeAspect="1"/>
          </p:cNvPicPr>
          <p:nvPr>
            <a:videoFile r:link="rId1"/>
          </p:nvPr>
        </p:nvPicPr>
        <p:blipFill>
          <a:blip r:embed="rId4"/>
          <a:stretch>
            <a:fillRect/>
          </a:stretch>
        </p:blipFill>
        <p:spPr>
          <a:xfrm>
            <a:off x="218447" y="110779"/>
            <a:ext cx="11755105" cy="6636442"/>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04145"/>
            <a:ext cx="9329998" cy="1448224"/>
          </a:xfrm>
        </p:spPr>
        <p:txBody>
          <a:bodyPr>
            <a:normAutofit/>
          </a:bodyPr>
          <a:lstStyle/>
          <a:p>
            <a:pPr>
              <a:lnSpc>
                <a:spcPct val="150000"/>
              </a:lnSpc>
            </a:pPr>
            <a:r>
              <a:rPr lang="en-GB" sz="1500">
                <a:latin typeface="+mj-lt"/>
                <a:ea typeface="Roboto" panose="02000000000000000000" pitchFamily="2" charset="0"/>
                <a:cs typeface="Roboto" panose="02000000000000000000" pitchFamily="2" charset="0"/>
              </a:rPr>
              <a:t>Your first task is to put yourself into the shoes of the potential user of the equipment or product you are designing. At this stage you are simply trying to understand what some of the problems may be. The more the merrier! There are no wrong ideas/thoughts at this stage! There are many ways that Gola, and other companies do this. Consider trying some of these methods:</a:t>
            </a: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1042933766"/>
              </p:ext>
            </p:extLst>
          </p:nvPr>
        </p:nvGraphicFramePr>
        <p:xfrm>
          <a:off x="575999" y="2668849"/>
          <a:ext cx="9329999" cy="2812310"/>
        </p:xfrm>
        <a:graphic>
          <a:graphicData uri="http://schemas.openxmlformats.org/drawingml/2006/table">
            <a:tbl>
              <a:tblPr firstRow="1" bandRow="1">
                <a:tableStyleId>{5940675A-B579-460E-94D1-54222C63F5DA}</a:tableStyleId>
              </a:tblPr>
              <a:tblGrid>
                <a:gridCol w="3317820">
                  <a:extLst>
                    <a:ext uri="{9D8B030D-6E8A-4147-A177-3AD203B41FA5}">
                      <a16:colId xmlns:a16="http://schemas.microsoft.com/office/drawing/2014/main" val="336422520"/>
                    </a:ext>
                  </a:extLst>
                </a:gridCol>
                <a:gridCol w="2948940">
                  <a:extLst>
                    <a:ext uri="{9D8B030D-6E8A-4147-A177-3AD203B41FA5}">
                      <a16:colId xmlns:a16="http://schemas.microsoft.com/office/drawing/2014/main" val="1485661640"/>
                    </a:ext>
                  </a:extLst>
                </a:gridCol>
                <a:gridCol w="3063239">
                  <a:extLst>
                    <a:ext uri="{9D8B030D-6E8A-4147-A177-3AD203B41FA5}">
                      <a16:colId xmlns:a16="http://schemas.microsoft.com/office/drawing/2014/main" val="1336904058"/>
                    </a:ext>
                  </a:extLst>
                </a:gridCol>
              </a:tblGrid>
              <a:tr h="373910">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‘Trends’</a:t>
                      </a:r>
                      <a:endParaRPr lang="en-GB" sz="1400" b="1">
                        <a:solidFill>
                          <a:srgbClr val="ACACDE"/>
                        </a:solidFill>
                      </a:endParaRPr>
                    </a:p>
                  </a:txBody>
                  <a:tcPr>
                    <a:solidFill>
                      <a:schemeClr val="bg1"/>
                    </a:solidFill>
                  </a:tcPr>
                </a:tc>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‘Sustainability’</a:t>
                      </a:r>
                      <a:endParaRPr lang="en-GB" sz="1400" b="1">
                        <a:solidFill>
                          <a:srgbClr val="ACACDE"/>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a:solidFill>
                            <a:srgbClr val="ACACDE"/>
                          </a:solidFill>
                          <a:hlinkClick r:id="rId4" action="ppaction://hlinksldjump">
                            <a:extLst>
                              <a:ext uri="{A12FA001-AC4F-418D-AE19-62706E023703}">
                                <ahyp:hlinkClr xmlns:ahyp="http://schemas.microsoft.com/office/drawing/2018/hyperlinkcolor" val="tx"/>
                              </a:ext>
                            </a:extLst>
                          </a:hlinkClick>
                        </a:rPr>
                        <a:t>‘Sports focus’</a:t>
                      </a:r>
                      <a:endParaRPr lang="en-GB" sz="1400" b="1">
                        <a:solidFill>
                          <a:srgbClr val="ACACDE"/>
                        </a:solidFill>
                      </a:endParaRPr>
                    </a:p>
                  </a:txBody>
                  <a:tcPr>
                    <a:solidFill>
                      <a:schemeClr val="bg1"/>
                    </a:solidFill>
                  </a:tcPr>
                </a:tc>
                <a:extLst>
                  <a:ext uri="{0D108BD9-81ED-4DB2-BD59-A6C34878D82A}">
                    <a16:rowId xmlns:a16="http://schemas.microsoft.com/office/drawing/2014/main" val="3391378453"/>
                  </a:ext>
                </a:extLst>
              </a:tr>
              <a:tr h="1056640">
                <a:tc>
                  <a:txBody>
                    <a:bodyPr/>
                    <a:lstStyle/>
                    <a:p>
                      <a:r>
                        <a:rPr lang="en-GB" sz="1400"/>
                        <a:t>Sports fashion is like any other fashion, there will always be trends that mean certain styles, colours, materials etc. will be more popular.</a:t>
                      </a:r>
                    </a:p>
                    <a:p>
                      <a:r>
                        <a:rPr lang="en-GB" sz="1400"/>
                        <a:t>It is important to be aware of these trends so be sure to investigate these through outlets, media, advertisements, events etc. </a:t>
                      </a:r>
                    </a:p>
                  </a:txBody>
                  <a:tcPr/>
                </a:tc>
                <a:tc>
                  <a:txBody>
                    <a:bodyPr/>
                    <a:lstStyle/>
                    <a:p>
                      <a:r>
                        <a:rPr lang="en-GB" sz="1400"/>
                        <a:t>While sustainability is a key focus of the work at Gola, it is important to consider the environments where your carrying system will be used. While it may be possible to make a list of standard feature in offices etc. consider more diverse environments where usage and access may be very different.</a:t>
                      </a:r>
                    </a:p>
                    <a:p>
                      <a:endParaRPr lang="en-GB" sz="1400"/>
                    </a:p>
                  </a:txBody>
                  <a:tcPr/>
                </a:tc>
                <a:tc>
                  <a:txBody>
                    <a:bodyPr/>
                    <a:lstStyle/>
                    <a:p>
                      <a:r>
                        <a:rPr lang="en-GB" sz="1400"/>
                        <a:t>It is important for this context that we consider the area of sports that the carrying system is designed for. This might be a bag for carrying general sports kit, but there is a difference between what is needed for football and Hockey.</a:t>
                      </a:r>
                    </a:p>
                    <a:p>
                      <a:r>
                        <a:rPr lang="en-GB" sz="1400"/>
                        <a:t>Additionally, you may be designing something to carry the equipment itself such as cricket equipment to a match.</a:t>
                      </a:r>
                    </a:p>
                  </a:txBody>
                  <a:tcPr/>
                </a:tc>
                <a:extLst>
                  <a:ext uri="{0D108BD9-81ED-4DB2-BD59-A6C34878D82A}">
                    <a16:rowId xmlns:a16="http://schemas.microsoft.com/office/drawing/2014/main" val="3966545421"/>
                  </a:ext>
                </a:extLst>
              </a:tr>
            </a:tbl>
          </a:graphicData>
        </a:graphic>
      </p:graphicFrame>
      <p:pic>
        <p:nvPicPr>
          <p:cNvPr id="4" name="Picture 3" descr="A black background with a black square&#10;&#10;Description automatically generated with medium confidence">
            <a:extLst>
              <a:ext uri="{FF2B5EF4-FFF2-40B4-BE49-F238E27FC236}">
                <a16:creationId xmlns:a16="http://schemas.microsoft.com/office/drawing/2014/main" id="{E5A02E68-7AAF-B07D-E8BD-2373050F8DE5}"/>
              </a:ext>
            </a:extLst>
          </p:cNvPr>
          <p:cNvPicPr>
            <a:picLocks noChangeAspect="1"/>
          </p:cNvPicPr>
          <p:nvPr/>
        </p:nvPicPr>
        <p:blipFill>
          <a:blip r:embed="rId5">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199" y="1148924"/>
            <a:ext cx="9655175" cy="2165350"/>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11" name="Group 10">
            <a:extLst>
              <a:ext uri="{FF2B5EF4-FFF2-40B4-BE49-F238E27FC236}">
                <a16:creationId xmlns:a16="http://schemas.microsoft.com/office/drawing/2014/main" id="{63318D59-01F3-BECB-6208-F7568516BB1D}"/>
              </a:ext>
            </a:extLst>
          </p:cNvPr>
          <p:cNvGrpSpPr/>
          <p:nvPr/>
        </p:nvGrpSpPr>
        <p:grpSpPr>
          <a:xfrm>
            <a:off x="1643901" y="2674363"/>
            <a:ext cx="8098910" cy="3509334"/>
            <a:chOff x="1413347" y="2747515"/>
            <a:chExt cx="8098910" cy="3509334"/>
          </a:xfrm>
        </p:grpSpPr>
        <p:cxnSp>
          <p:nvCxnSpPr>
            <p:cNvPr id="12" name="Straight Connector 11">
              <a:extLst>
                <a:ext uri="{FF2B5EF4-FFF2-40B4-BE49-F238E27FC236}">
                  <a16:creationId xmlns:a16="http://schemas.microsoft.com/office/drawing/2014/main" id="{D0D60904-A307-906E-B964-B8ECEAAF95FC}"/>
                </a:ext>
              </a:extLst>
            </p:cNvPr>
            <p:cNvCxnSpPr>
              <a:cxnSpLocks/>
            </p:cNvCxnSpPr>
            <p:nvPr/>
          </p:nvCxnSpPr>
          <p:spPr>
            <a:xfrm flipV="1">
              <a:off x="2737473" y="5220005"/>
              <a:ext cx="718385" cy="6152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148776B-CD4A-5D06-3020-88AC29945E82}"/>
                </a:ext>
              </a:extLst>
            </p:cNvPr>
            <p:cNvCxnSpPr>
              <a:cxnSpLocks/>
            </p:cNvCxnSpPr>
            <p:nvPr/>
          </p:nvCxnSpPr>
          <p:spPr>
            <a:xfrm flipV="1">
              <a:off x="2133245" y="5179259"/>
              <a:ext cx="885332" cy="26610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EB900131-D56F-2739-4536-2AA54444B19B}"/>
                </a:ext>
              </a:extLst>
            </p:cNvPr>
            <p:cNvGrpSpPr/>
            <p:nvPr/>
          </p:nvGrpSpPr>
          <p:grpSpPr>
            <a:xfrm>
              <a:off x="1413347" y="274751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HOME</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SCHOOL</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NEEDS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sp>
          <p:nvSpPr>
            <p:cNvPr id="10" name="Oval 9">
              <a:extLst>
                <a:ext uri="{FF2B5EF4-FFF2-40B4-BE49-F238E27FC236}">
                  <a16:creationId xmlns:a16="http://schemas.microsoft.com/office/drawing/2014/main" id="{95EA6D51-9C97-319A-DC50-7B3A6386007E}"/>
                </a:ext>
              </a:extLst>
            </p:cNvPr>
            <p:cNvSpPr/>
            <p:nvPr/>
          </p:nvSpPr>
          <p:spPr>
            <a:xfrm>
              <a:off x="1413347" y="517925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DAYTIME</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888ECE4F-3BAA-E715-75E3-C18C1352AF2E}"/>
                </a:ext>
              </a:extLst>
            </p:cNvPr>
            <p:cNvSpPr/>
            <p:nvPr/>
          </p:nvSpPr>
          <p:spPr>
            <a:xfrm>
              <a:off x="2274714" y="576745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HOLIDAYS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pic>
        <p:nvPicPr>
          <p:cNvPr id="8" name="Picture 7" descr="A black background with a black square&#10;&#10;Description automatically generated with medium confidence">
            <a:extLst>
              <a:ext uri="{FF2B5EF4-FFF2-40B4-BE49-F238E27FC236}">
                <a16:creationId xmlns:a16="http://schemas.microsoft.com/office/drawing/2014/main" id="{74B481E7-B06B-65DA-DDDC-7DC393542351}"/>
              </a:ext>
            </a:extLst>
          </p:cNvPr>
          <p:cNvPicPr>
            <a:picLocks noChangeAspect="1"/>
          </p:cNvPicPr>
          <p:nvPr/>
        </p:nvPicPr>
        <p:blipFill>
          <a:blip r:embed="rId3">
            <a:extLst>
              <a:ext uri="{28A0092B-C50C-407E-A947-70E740481C1C}">
                <a14:useLocalDpi xmlns:a14="http://schemas.microsoft.com/office/drawing/2010/main" val="0"/>
              </a:ext>
            </a:extLst>
          </a:blip>
          <a:srcRect b="55730"/>
          <a:stretch/>
        </p:blipFill>
        <p:spPr>
          <a:xfrm>
            <a:off x="491366" y="6060855"/>
            <a:ext cx="1722310" cy="576313"/>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4.xml.rels><?xml version="1.0" encoding="UTF-8" standalone="yes"?>
<Relationships xmlns="http://schemas.openxmlformats.org/package/2006/relationships"><Relationship Id="rId1" Type="http://schemas.openxmlformats.org/officeDocument/2006/relationships/image" Target="../media/image4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3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4.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99689775-6115-4B35-9F6B-31800EA3CFBA}">
  <ds:schemaRefs>
    <ds:schemaRef ds:uri="http://schemas.microsoft.com/sharepoint/v3/contenttype/forms"/>
  </ds:schemaRefs>
</ds:datastoreItem>
</file>

<file path=customXml/itemProps2.xml><?xml version="1.0" encoding="utf-8"?>
<ds:datastoreItem xmlns:ds="http://schemas.openxmlformats.org/officeDocument/2006/customXml" ds:itemID="{B3D20324-4B0F-467C-A3D9-1D39900164D9}">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D82DF8D-4374-41A2-828C-4DF654016A4E}">
  <ds:schemaRefs>
    <ds:schemaRef ds:uri="0c8fa6c4-b7d3-4c62-a6da-ef72428ccf82"/>
    <ds:schemaRef ds:uri="81f8b867-ddd5-4989-88da-3ced84550480"/>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6361</Words>
  <Application>Microsoft Office PowerPoint</Application>
  <PresentationFormat>Widescreen</PresentationFormat>
  <Paragraphs>356</Paragraphs>
  <Slides>44</Slides>
  <Notes>43</Notes>
  <HiddenSlides>24</HiddenSlides>
  <MMClips>9</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44</vt:i4>
      </vt:variant>
    </vt:vector>
  </HeadingPairs>
  <TitlesOfParts>
    <vt:vector size="55" baseType="lpstr">
      <vt:lpstr>Calibri</vt:lpstr>
      <vt:lpstr>Griffith Gothic Black</vt:lpstr>
      <vt:lpstr>Ink Free</vt:lpstr>
      <vt:lpstr>Arial Narrow</vt:lpstr>
      <vt:lpstr>Helvetica Neue</vt:lpstr>
      <vt:lpstr>Arial</vt:lpstr>
      <vt:lpstr>GriffithGothic Black</vt:lpstr>
      <vt:lpstr>Roboto</vt:lpstr>
      <vt:lpstr>1_Office Theme</vt:lpstr>
      <vt:lpstr>2_Office Theme</vt:lpstr>
      <vt:lpstr>3_Office Theme</vt:lpstr>
      <vt:lpstr>KS3 d&amp;T contexts  Carrying sports kit </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Ideate stage</vt:lpstr>
      <vt:lpstr>Ideate stage</vt:lpstr>
      <vt:lpstr>PowerPoint Presentation</vt:lpstr>
      <vt:lpstr>Prototype stage </vt:lpstr>
      <vt:lpstr>PowerPoint Presentation</vt:lpstr>
      <vt:lpstr>Test stage</vt:lpstr>
      <vt:lpstr>Image bank</vt:lpstr>
      <vt:lpstr>Image bank</vt:lpstr>
      <vt:lpstr>Focused Tasks</vt:lpstr>
      <vt:lpstr>Investigative &amp; Evaluative Activities</vt:lpstr>
      <vt:lpstr>Empathize tasks</vt:lpstr>
      <vt:lpstr>Sample sports survey</vt:lpstr>
      <vt:lpstr>Empathize tasks</vt:lpstr>
      <vt:lpstr>WGSN example report</vt:lpstr>
      <vt:lpstr>Define tasks</vt:lpstr>
      <vt:lpstr>PowerPoint Presentation</vt:lpstr>
      <vt:lpstr>Ideate tasks</vt:lpstr>
      <vt:lpstr>Gantt chart</vt:lpstr>
      <vt:lpstr>Starting point patterns</vt:lpstr>
      <vt:lpstr>Ideate tasks</vt:lpstr>
      <vt:lpstr>Prototype tasks</vt:lpstr>
      <vt:lpstr>3D printing</vt:lpstr>
      <vt:lpstr>Colour palettes</vt:lpstr>
      <vt:lpstr>Adobe color</vt:lpstr>
      <vt:lpstr>Coolors</vt:lpstr>
      <vt:lpstr>Canva</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d&amp;T contexts  Carrying sports kit</dc:title>
  <dc:creator/>
  <cp:revision>1</cp:revision>
  <dcterms:modified xsi:type="dcterms:W3CDTF">2025-02-17T11:55:54Z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MediaServiceImageTags">
    <vt:lpwstr/>
  </property>
</Properties>
</file>