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80" r:id="rId4"/>
    <p:sldMasterId id="2147483728" r:id="rId5"/>
    <p:sldMasterId id="2147483777" r:id="rId6"/>
  </p:sldMasterIdLst>
  <p:notesMasterIdLst>
    <p:notesMasterId r:id="rId46"/>
  </p:notesMasterIdLst>
  <p:handoutMasterIdLst>
    <p:handoutMasterId r:id="rId47"/>
  </p:handoutMasterIdLst>
  <p:sldIdLst>
    <p:sldId id="1657" r:id="rId7"/>
    <p:sldId id="1699" r:id="rId8"/>
    <p:sldId id="1700" r:id="rId9"/>
    <p:sldId id="1660" r:id="rId10"/>
    <p:sldId id="1661" r:id="rId11"/>
    <p:sldId id="1662" r:id="rId12"/>
    <p:sldId id="1663" r:id="rId13"/>
    <p:sldId id="1664" r:id="rId14"/>
    <p:sldId id="1665" r:id="rId15"/>
    <p:sldId id="1666" r:id="rId16"/>
    <p:sldId id="1667" r:id="rId17"/>
    <p:sldId id="1668" r:id="rId18"/>
    <p:sldId id="1718" r:id="rId19"/>
    <p:sldId id="1654" r:id="rId20"/>
    <p:sldId id="1669" r:id="rId21"/>
    <p:sldId id="1671" r:id="rId22"/>
    <p:sldId id="1672" r:id="rId23"/>
    <p:sldId id="1674" r:id="rId24"/>
    <p:sldId id="1719" r:id="rId25"/>
    <p:sldId id="1711" r:id="rId26"/>
    <p:sldId id="1675" r:id="rId27"/>
    <p:sldId id="1676" r:id="rId28"/>
    <p:sldId id="1677" r:id="rId29"/>
    <p:sldId id="1678" r:id="rId30"/>
    <p:sldId id="1701" r:id="rId31"/>
    <p:sldId id="1720" r:id="rId32"/>
    <p:sldId id="1682" r:id="rId33"/>
    <p:sldId id="1708" r:id="rId34"/>
    <p:sldId id="1721" r:id="rId35"/>
    <p:sldId id="1683" r:id="rId36"/>
    <p:sldId id="1687" r:id="rId37"/>
    <p:sldId id="1725" r:id="rId38"/>
    <p:sldId id="1689" r:id="rId39"/>
    <p:sldId id="1692" r:id="rId40"/>
    <p:sldId id="1722" r:id="rId41"/>
    <p:sldId id="1694" r:id="rId42"/>
    <p:sldId id="1705" r:id="rId43"/>
    <p:sldId id="1723" r:id="rId44"/>
    <p:sldId id="1702" r:id="rId45"/>
  </p:sldIdLst>
  <p:sldSz cx="12192000" cy="6858000"/>
  <p:notesSz cx="6858000" cy="9144000"/>
  <p:embeddedFontLst>
    <p:embeddedFont>
      <p:font typeface="Arial Narrow" panose="020B0606020202030204" pitchFamily="34" charset="0"/>
      <p:regular r:id="rId48"/>
      <p:bold r:id="rId49"/>
      <p:italic r:id="rId50"/>
      <p:boldItalic r:id="rId51"/>
    </p:embeddedFont>
    <p:embeddedFont>
      <p:font typeface="Griffith Gothic Black" panose="020B0503060000000000" pitchFamily="34" charset="0"/>
      <p:bold r:id="rId52"/>
    </p:embeddedFont>
    <p:embeddedFont>
      <p:font typeface="GriffithGothic Black" panose="02000603060000020004" pitchFamily="50" charset="0"/>
      <p:bold r:id="rId53"/>
    </p:embeddedFont>
    <p:embeddedFont>
      <p:font typeface="Helvetica Neue" charset="0"/>
      <p:regular r:id="rId54"/>
      <p:bold r:id="rId55"/>
    </p:embeddedFont>
    <p:embeddedFont>
      <p:font typeface="Ink Free" panose="03080402000500000000" pitchFamily="66" charset="0"/>
      <p:regular r:id="rId56"/>
    </p:embeddedFont>
    <p:embeddedFont>
      <p:font typeface="Roboto" panose="02000000000000000000" pitchFamily="2" charset="0"/>
      <p:regular r:id="rId57"/>
      <p:bold r:id="rId58"/>
      <p:italic r:id="rId59"/>
      <p:boldItalic r:id="rId60"/>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F4D0"/>
    <a:srgbClr val="429EA6"/>
    <a:srgbClr val="F60493"/>
    <a:srgbClr val="ACACDE"/>
    <a:srgbClr val="FE4E00"/>
    <a:srgbClr val="FED33A"/>
    <a:srgbClr val="F97369"/>
    <a:srgbClr val="00BACE"/>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95" autoAdjust="0"/>
    <p:restoredTop sz="91492" autoAdjust="0"/>
  </p:normalViewPr>
  <p:slideViewPr>
    <p:cSldViewPr snapToGrid="0">
      <p:cViewPr varScale="1">
        <p:scale>
          <a:sx n="75" d="100"/>
          <a:sy n="75" d="100"/>
        </p:scale>
        <p:origin x="691" y="62"/>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font" Target="fonts/font4.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59" Type="http://schemas.openxmlformats.org/officeDocument/2006/relationships/font" Target="fonts/font12.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font" Target="fonts/font7.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font" Target="fonts/font5.fntdata"/><Relationship Id="rId60" Type="http://schemas.openxmlformats.org/officeDocument/2006/relationships/font" Target="fonts/font13.fntdata"/><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1/20/2025</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It is worth having a discussion with students around the use of plastics. Some sections of the media have portrayed all plastic as negative, whereas some plastics play an important role. This context is around single-use disposal plastics and although it is a challenge for students to be able to make this significant difference, small changes and the opportunity to become a more informed consumer is also useful.</a:t>
            </a:r>
          </a:p>
          <a:p>
            <a:endParaRPr lang="en-GB" dirty="0"/>
          </a:p>
        </p:txBody>
      </p:sp>
    </p:spTree>
    <p:extLst>
      <p:ext uri="{BB962C8B-B14F-4D97-AF65-F5344CB8AC3E}">
        <p14:creationId xmlns:p14="http://schemas.microsoft.com/office/powerpoint/2010/main" val="2989541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Five key criteria to consider when designing</a:t>
            </a:r>
          </a:p>
        </p:txBody>
      </p:sp>
    </p:spTree>
    <p:extLst>
      <p:ext uri="{BB962C8B-B14F-4D97-AF65-F5344CB8AC3E}">
        <p14:creationId xmlns:p14="http://schemas.microsoft.com/office/powerpoint/2010/main" val="604545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Suggesting a brief for the context</a:t>
            </a:r>
          </a:p>
        </p:txBody>
      </p:sp>
    </p:spTree>
    <p:extLst>
      <p:ext uri="{BB962C8B-B14F-4D97-AF65-F5344CB8AC3E}">
        <p14:creationId xmlns:p14="http://schemas.microsoft.com/office/powerpoint/2010/main" val="1577931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 students need to write a specification for this context?</a:t>
            </a:r>
          </a:p>
        </p:txBody>
      </p:sp>
    </p:spTree>
    <p:extLst>
      <p:ext uri="{BB962C8B-B14F-4D97-AF65-F5344CB8AC3E}">
        <p14:creationId xmlns:p14="http://schemas.microsoft.com/office/powerpoint/2010/main" val="371501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ideation stage explained by a member of the design team</a:t>
            </a:r>
          </a:p>
        </p:txBody>
      </p:sp>
    </p:spTree>
    <p:extLst>
      <p:ext uri="{BB962C8B-B14F-4D97-AF65-F5344CB8AC3E}">
        <p14:creationId xmlns:p14="http://schemas.microsoft.com/office/powerpoint/2010/main" val="15201100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418053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088021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Left-field thinking may take some work as a class. Providing a culture of ‘no wrong ideas’ is key. Try big-idea problem examples of how to tackle issues like knife-crime, litter etc. The approaches will hopefully be varied. Students can then bring these types of approaches into their own work. </a:t>
            </a:r>
          </a:p>
        </p:txBody>
      </p:sp>
    </p:spTree>
    <p:extLst>
      <p:ext uri="{BB962C8B-B14F-4D97-AF65-F5344CB8AC3E}">
        <p14:creationId xmlns:p14="http://schemas.microsoft.com/office/powerpoint/2010/main" val="1459382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General information about the resource to help you decide if it is right for your needs.</a:t>
            </a:r>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Prototype video</a:t>
            </a:r>
          </a:p>
        </p:txBody>
      </p:sp>
    </p:spTree>
    <p:extLst>
      <p:ext uri="{BB962C8B-B14F-4D97-AF65-F5344CB8AC3E}">
        <p14:creationId xmlns:p14="http://schemas.microsoft.com/office/powerpoint/2010/main" val="2870943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4214494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context can make use of CAD and physical modelling</a:t>
            </a:r>
          </a:p>
        </p:txBody>
      </p:sp>
    </p:spTree>
    <p:extLst>
      <p:ext uri="{BB962C8B-B14F-4D97-AF65-F5344CB8AC3E}">
        <p14:creationId xmlns:p14="http://schemas.microsoft.com/office/powerpoint/2010/main" val="182460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Test stage video</a:t>
            </a:r>
          </a:p>
        </p:txBody>
      </p:sp>
    </p:spTree>
    <p:extLst>
      <p:ext uri="{BB962C8B-B14F-4D97-AF65-F5344CB8AC3E}">
        <p14:creationId xmlns:p14="http://schemas.microsoft.com/office/powerpoint/2010/main" val="3523527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047718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5943199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38125062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10763134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summary of the resource so you can check it meets your curriculum requirements</a:t>
            </a:r>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2496666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501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5080314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439071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762565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798259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3767623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Suggested levels of challenge. Use these for reference and set your own aims </a:t>
            </a:r>
            <a:r>
              <a:rPr lang="en-GB"/>
              <a:t>and objectives for the contexts.</a:t>
            </a:r>
          </a:p>
        </p:txBody>
      </p:sp>
    </p:spTree>
    <p:extLst>
      <p:ext uri="{BB962C8B-B14F-4D97-AF65-F5344CB8AC3E}">
        <p14:creationId xmlns:p14="http://schemas.microsoft.com/office/powerpoint/2010/main" val="3562378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hexagons to go to that section</a:t>
            </a:r>
          </a:p>
          <a:p>
            <a:endParaRPr lang="en-GB" dirty="0"/>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Introductory video</a:t>
            </a:r>
          </a:p>
        </p:txBody>
      </p:sp>
    </p:spTree>
    <p:extLst>
      <p:ext uri="{BB962C8B-B14F-4D97-AF65-F5344CB8AC3E}">
        <p14:creationId xmlns:p14="http://schemas.microsoft.com/office/powerpoint/2010/main" val="631632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Introduction to the context</a:t>
            </a:r>
          </a:p>
        </p:txBody>
      </p:sp>
    </p:spTree>
    <p:extLst>
      <p:ext uri="{BB962C8B-B14F-4D97-AF65-F5344CB8AC3E}">
        <p14:creationId xmlns:p14="http://schemas.microsoft.com/office/powerpoint/2010/main" val="332581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Empathize video</a:t>
            </a:r>
          </a:p>
        </p:txBody>
      </p:sp>
    </p:spTree>
    <p:extLst>
      <p:ext uri="{BB962C8B-B14F-4D97-AF65-F5344CB8AC3E}">
        <p14:creationId xmlns:p14="http://schemas.microsoft.com/office/powerpoint/2010/main" val="1358606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07622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mind map approach to breaking down the context. Edit to suit.</a:t>
            </a:r>
          </a:p>
        </p:txBody>
      </p:sp>
    </p:spTree>
    <p:extLst>
      <p:ext uri="{BB962C8B-B14F-4D97-AF65-F5344CB8AC3E}">
        <p14:creationId xmlns:p14="http://schemas.microsoft.com/office/powerpoint/2010/main" val="34696772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36.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3.xml"/><Relationship Id="rId4" Type="http://schemas.openxmlformats.org/officeDocument/2006/relationships/image" Target="../media/image38.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135426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2861963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334793877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0860092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32973779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40869857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141927242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7038608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6946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9603667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965705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4038758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892191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5077671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6883795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1295552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2669831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48488106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93472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0808763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78100315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251038947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388797878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2881040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theme" Target="../theme/theme3.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574695725"/>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mBSl-PW8TxE?feature=oembed" TargetMode="External"/><Relationship Id="rId4" Type="http://schemas.openxmlformats.org/officeDocument/2006/relationships/image" Target="../media/image48.jpeg"/></Relationships>
</file>

<file path=ppt/slides/_rels/slide1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video" Target="https://www.youtube.com/embed/mEh7OOp4Gzk?feature=oembed" TargetMode="External"/><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4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ideo" Target="https://www.youtube.com/embed/vwRulz8hPKI?feature=oembed" TargetMode="External"/><Relationship Id="rId5" Type="http://schemas.openxmlformats.org/officeDocument/2006/relationships/image" Target="../media/image52.jpe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video" Target="https://www.youtube.com/embed/BQ2TyuPq1fM?feature=oembed" TargetMode="External"/><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video" Target="https://www.youtube.com/embed/IYL-JvNUEJY?feature=oembed" TargetMode="External"/><Relationship Id="rId4" Type="http://schemas.openxmlformats.org/officeDocument/2006/relationships/image" Target="../media/image54.jpeg"/></Relationships>
</file>

<file path=ppt/slides/_rels/slide2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13" Type="http://schemas.microsoft.com/office/2007/relationships/hdphoto" Target="../media/hdphoto4.wdp"/><Relationship Id="rId3" Type="http://schemas.openxmlformats.org/officeDocument/2006/relationships/image" Target="../media/image43.png"/><Relationship Id="rId7" Type="http://schemas.microsoft.com/office/2007/relationships/hdphoto" Target="../media/hdphoto2.wdp"/><Relationship Id="rId12"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image" Target="../media/image56.png"/><Relationship Id="rId11" Type="http://schemas.microsoft.com/office/2007/relationships/hdphoto" Target="../media/hdphoto3.wdp"/><Relationship Id="rId5" Type="http://schemas.microsoft.com/office/2007/relationships/hdphoto" Target="../media/hdphoto1.wdp"/><Relationship Id="rId15" Type="http://schemas.microsoft.com/office/2007/relationships/hdphoto" Target="../media/hdphoto5.wdp"/><Relationship Id="rId10" Type="http://schemas.openxmlformats.org/officeDocument/2006/relationships/image" Target="../media/image59.png"/><Relationship Id="rId4" Type="http://schemas.openxmlformats.org/officeDocument/2006/relationships/image" Target="../media/image55.png"/><Relationship Id="rId9" Type="http://schemas.openxmlformats.org/officeDocument/2006/relationships/image" Target="../media/image58.png"/><Relationship Id="rId14" Type="http://schemas.openxmlformats.org/officeDocument/2006/relationships/image" Target="../media/image61.png"/></Relationships>
</file>

<file path=ppt/slides/_rels/slide2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43.png"/><Relationship Id="rId7" Type="http://schemas.openxmlformats.org/officeDocument/2006/relationships/image" Target="../media/image65.jpeg"/><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 Id="rId9" Type="http://schemas.openxmlformats.org/officeDocument/2006/relationships/image" Target="../media/image67.jpeg"/></Relationships>
</file>

<file path=ppt/slides/_rels/slide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zubCY1KIhps" TargetMode="External"/><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43.png"/><Relationship Id="rId4" Type="http://schemas.openxmlformats.org/officeDocument/2006/relationships/slide" Target="slide18.xml"/></Relationships>
</file>

<file path=ppt/slides/_rels/slide3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hyperlink" Target="http://awoltrends.com/2011/08/exaggerated-affordances/" TargetMode="External"/><Relationship Id="rId7"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43.png"/><Relationship Id="rId11" Type="http://schemas.microsoft.com/office/2007/relationships/hdphoto" Target="../media/hdphoto7.wdp"/><Relationship Id="rId5" Type="http://schemas.openxmlformats.org/officeDocument/2006/relationships/slide" Target="slide18.xml"/><Relationship Id="rId10" Type="http://schemas.openxmlformats.org/officeDocument/2006/relationships/image" Target="../media/image70.png"/><Relationship Id="rId4" Type="http://schemas.openxmlformats.org/officeDocument/2006/relationships/hyperlink" Target="https://youtu.be/yY96hTb8WgI?si=AFKchcaeLG6w5EnG" TargetMode="External"/><Relationship Id="rId9" Type="http://schemas.microsoft.com/office/2007/relationships/hdphoto" Target="../media/hdphoto6.wdp"/></Relationships>
</file>

<file path=ppt/slides/_rels/slide3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36.xml"/><Relationship Id="rId1" Type="http://schemas.openxmlformats.org/officeDocument/2006/relationships/slideLayout" Target="../slideLayouts/slideLayout23.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37.xml"/><Relationship Id="rId1" Type="http://schemas.openxmlformats.org/officeDocument/2006/relationships/slideLayout" Target="../slideLayouts/slideLayout23.xml"/><Relationship Id="rId5" Type="http://schemas.openxmlformats.org/officeDocument/2006/relationships/image" Target="../media/image71.png"/><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 Target="slide7.xml"/><Relationship Id="rId7" Type="http://schemas.openxmlformats.org/officeDocument/2006/relationships/slide" Target="slide24.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FFcfA_5NbRM?feature=oembed" TargetMode="External"/><Relationship Id="rId5" Type="http://schemas.openxmlformats.org/officeDocument/2006/relationships/image" Target="../media/image45.jpe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ideo" Target="https://www.youtube.com/embed/kA0cyByDOTs?feature=oembed" TargetMode="External"/><Relationship Id="rId4" Type="http://schemas.openxmlformats.org/officeDocument/2006/relationships/image" Target="../media/image46.jpeg"/></Relationships>
</file>

<file path=ppt/slides/_rels/slide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64874" y="2265953"/>
            <a:ext cx="5655295" cy="2870174"/>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rPr>
              <a:t>banish single-use plastic from your bathroom</a:t>
            </a:r>
            <a:endParaRPr lang="en-GB" dirty="0">
              <a:solidFill>
                <a:schemeClr val="bg1"/>
              </a:solidFill>
              <a:latin typeface="+mj-lt"/>
            </a:endParaRP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3821977" y="6232104"/>
            <a:ext cx="3894638" cy="338554"/>
          </a:xfrm>
          <a:prstGeom prst="rect">
            <a:avLst/>
          </a:prstGeom>
          <a:noFill/>
        </p:spPr>
        <p:txBody>
          <a:bodyPr wrap="square" rtlCol="0">
            <a:spAutoFit/>
          </a:bodyPr>
          <a:lstStyle/>
          <a:p>
            <a:pPr algn="r"/>
            <a:r>
              <a:rPr lang="en-GB" sz="1600" dirty="0">
                <a:solidFill>
                  <a:schemeClr val="bg1"/>
                </a:solidFill>
                <a:latin typeface="+mj-lt"/>
              </a:rPr>
              <a:t>#InspiredbyFussy</a:t>
            </a:r>
          </a:p>
        </p:txBody>
      </p:sp>
      <p:pic>
        <p:nvPicPr>
          <p:cNvPr id="5" name="Picture 4">
            <a:extLst>
              <a:ext uri="{FF2B5EF4-FFF2-40B4-BE49-F238E27FC236}">
                <a16:creationId xmlns:a16="http://schemas.microsoft.com/office/drawing/2014/main" id="{6A2B0EFD-3F23-84CB-37B2-3A1FF0536721}"/>
              </a:ext>
            </a:extLst>
          </p:cNvPr>
          <p:cNvPicPr>
            <a:picLocks noChangeAspect="1"/>
          </p:cNvPicPr>
          <p:nvPr/>
        </p:nvPicPr>
        <p:blipFill rotWithShape="1">
          <a:blip r:embed="rId4">
            <a:extLst>
              <a:ext uri="{28A0092B-C50C-407E-A947-70E740481C1C}">
                <a14:useLocalDpi xmlns:a14="http://schemas.microsoft.com/office/drawing/2010/main" val="0"/>
              </a:ext>
            </a:extLst>
          </a:blip>
          <a:srcRect l="30158" r="21844"/>
          <a:stretch/>
        </p:blipFill>
        <p:spPr>
          <a:xfrm>
            <a:off x="8107680" y="0"/>
            <a:ext cx="4084320" cy="6858000"/>
          </a:xfrm>
          <a:prstGeom prst="rect">
            <a:avLst/>
          </a:prstGeom>
        </p:spPr>
      </p:pic>
      <p:pic>
        <p:nvPicPr>
          <p:cNvPr id="6" name="Picture 5">
            <a:extLst>
              <a:ext uri="{FF2B5EF4-FFF2-40B4-BE49-F238E27FC236}">
                <a16:creationId xmlns:a16="http://schemas.microsoft.com/office/drawing/2014/main" id="{58245159-0BF5-9A12-F606-ADB90358882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1DBB4297-619C-9713-5CDB-889CF1650EC2}"/>
              </a:ext>
            </a:extLst>
          </p:cNvPr>
          <p:cNvCxnSpPr>
            <a:cxnSpLocks/>
          </p:cNvCxnSpPr>
          <p:nvPr/>
        </p:nvCxnSpPr>
        <p:spPr>
          <a:xfrm>
            <a:off x="2352210" y="3273615"/>
            <a:ext cx="851987" cy="50681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0D60904-A307-906E-B964-B8ECEAAF95FC}"/>
              </a:ext>
            </a:extLst>
          </p:cNvPr>
          <p:cNvCxnSpPr>
            <a:cxnSpLocks/>
          </p:cNvCxnSpPr>
          <p:nvPr/>
        </p:nvCxnSpPr>
        <p:spPr>
          <a:xfrm flipV="1">
            <a:off x="2737473" y="5220005"/>
            <a:ext cx="718385" cy="615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148776B-CD4A-5D06-3020-88AC29945E82}"/>
              </a:ext>
            </a:extLst>
          </p:cNvPr>
          <p:cNvCxnSpPr>
            <a:cxnSpLocks/>
          </p:cNvCxnSpPr>
          <p:nvPr/>
        </p:nvCxnSpPr>
        <p:spPr>
          <a:xfrm flipV="1">
            <a:off x="2133245" y="5179259"/>
            <a:ext cx="885332" cy="2661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279155" y="2802452"/>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COMMERCIAL / PUBLIC</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NEEDS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0" name="Oval 9">
            <a:extLst>
              <a:ext uri="{FF2B5EF4-FFF2-40B4-BE49-F238E27FC236}">
                <a16:creationId xmlns:a16="http://schemas.microsoft.com/office/drawing/2014/main" id="{95EA6D51-9C97-319A-DC50-7B3A6386007E}"/>
              </a:ext>
            </a:extLst>
          </p:cNvPr>
          <p:cNvSpPr/>
          <p:nvPr/>
        </p:nvSpPr>
        <p:spPr>
          <a:xfrm>
            <a:off x="1413347" y="517925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DAYTIME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888ECE4F-3BAA-E715-75E3-C18C1352AF2E}"/>
              </a:ext>
            </a:extLst>
          </p:cNvPr>
          <p:cNvSpPr/>
          <p:nvPr/>
        </p:nvSpPr>
        <p:spPr>
          <a:xfrm>
            <a:off x="2274714" y="576745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NIGHT</a:t>
            </a:r>
          </a:p>
        </p:txBody>
      </p:sp>
      <p:sp>
        <p:nvSpPr>
          <p:cNvPr id="8" name="Oval 7">
            <a:extLst>
              <a:ext uri="{FF2B5EF4-FFF2-40B4-BE49-F238E27FC236}">
                <a16:creationId xmlns:a16="http://schemas.microsoft.com/office/drawing/2014/main" id="{D36BCA2F-962C-5926-C1A3-D4E3986D818A}"/>
              </a:ext>
            </a:extLst>
          </p:cNvPr>
          <p:cNvSpPr/>
          <p:nvPr/>
        </p:nvSpPr>
        <p:spPr>
          <a:xfrm>
            <a:off x="1720443" y="293201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CARGO</a:t>
            </a:r>
          </a:p>
        </p:txBody>
      </p:sp>
      <p:pic>
        <p:nvPicPr>
          <p:cNvPr id="16" name="Picture 15">
            <a:extLst>
              <a:ext uri="{FF2B5EF4-FFF2-40B4-BE49-F238E27FC236}">
                <a16:creationId xmlns:a16="http://schemas.microsoft.com/office/drawing/2014/main" id="{3E2A82AD-4F0F-83CD-65DD-1BAB1CDE879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ussy: Define">
            <a:hlinkClick r:id="" action="ppaction://media"/>
            <a:extLst>
              <a:ext uri="{FF2B5EF4-FFF2-40B4-BE49-F238E27FC236}">
                <a16:creationId xmlns:a16="http://schemas.microsoft.com/office/drawing/2014/main" id="{1FA8AA78-6AA2-1EC2-6737-209DE64E42CD}"/>
              </a:ext>
            </a:extLst>
          </p:cNvPr>
          <p:cNvPicPr>
            <a:picLocks noRot="1" noChangeAspect="1"/>
          </p:cNvPicPr>
          <p:nvPr>
            <a:videoFile r:link="rId1"/>
          </p:nvPr>
        </p:nvPicPr>
        <p:blipFill>
          <a:blip r:embed="rId4"/>
          <a:stretch>
            <a:fillRect/>
          </a:stretch>
        </p:blipFill>
        <p:spPr>
          <a:xfrm>
            <a:off x="184417" y="91567"/>
            <a:ext cx="11810359" cy="6667636"/>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73836"/>
            <a:ext cx="9396136" cy="1614537"/>
          </a:xfrm>
          <a:prstGeom prst="rect">
            <a:avLst/>
          </a:prstGeom>
        </p:spPr>
        <p:txBody>
          <a:bodyPr vert="horz" lIns="0" tIns="0" rIns="0" bIns="0" rtlCol="0">
            <a:normAutofit fontScale="2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7200" b="0" dirty="0">
                <a:latin typeface="+mj-lt"/>
                <a:ea typeface="Roboto" panose="02000000000000000000" pitchFamily="2" charset="0"/>
                <a:cs typeface="Roboto" panose="02000000000000000000" pitchFamily="2" charset="0"/>
              </a:rPr>
              <a:t>You now need to define what we want to achieve.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3044773603"/>
              </p:ext>
            </p:extLst>
          </p:nvPr>
        </p:nvGraphicFramePr>
        <p:xfrm>
          <a:off x="575999" y="2472117"/>
          <a:ext cx="9396136" cy="3248425"/>
        </p:xfrm>
        <a:graphic>
          <a:graphicData uri="http://schemas.openxmlformats.org/drawingml/2006/table">
            <a:tbl>
              <a:tblPr firstRow="1" bandRow="1">
                <a:tableStyleId>{5940675A-B579-460E-94D1-54222C63F5DA}</a:tableStyleId>
              </a:tblPr>
              <a:tblGrid>
                <a:gridCol w="2158910">
                  <a:extLst>
                    <a:ext uri="{9D8B030D-6E8A-4147-A177-3AD203B41FA5}">
                      <a16:colId xmlns:a16="http://schemas.microsoft.com/office/drawing/2014/main" val="513895356"/>
                    </a:ext>
                  </a:extLst>
                </a:gridCol>
                <a:gridCol w="2158910">
                  <a:extLst>
                    <a:ext uri="{9D8B030D-6E8A-4147-A177-3AD203B41FA5}">
                      <a16:colId xmlns:a16="http://schemas.microsoft.com/office/drawing/2014/main" val="336422520"/>
                    </a:ext>
                  </a:extLst>
                </a:gridCol>
                <a:gridCol w="2704410">
                  <a:extLst>
                    <a:ext uri="{9D8B030D-6E8A-4147-A177-3AD203B41FA5}">
                      <a16:colId xmlns:a16="http://schemas.microsoft.com/office/drawing/2014/main" val="1485661640"/>
                    </a:ext>
                  </a:extLst>
                </a:gridCol>
                <a:gridCol w="2373906">
                  <a:extLst>
                    <a:ext uri="{9D8B030D-6E8A-4147-A177-3AD203B41FA5}">
                      <a16:colId xmlns:a16="http://schemas.microsoft.com/office/drawing/2014/main" val="3248092375"/>
                    </a:ext>
                  </a:extLst>
                </a:gridCol>
              </a:tblGrid>
              <a:tr h="603703">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‘Clear wants and needs’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‘Competitor analysis’</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‘Clear problem’</a:t>
                      </a:r>
                      <a:endParaRPr lang="en-GB" b="1" dirty="0">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u="none" dirty="0">
                          <a:solidFill>
                            <a:srgbClr val="16F4D0"/>
                          </a:solidFill>
                          <a:hlinkClick r:id="rId3" action="ppaction://hlinksldjump">
                            <a:extLst>
                              <a:ext uri="{A12FA001-AC4F-418D-AE19-62706E023703}">
                                <ahyp:hlinkClr xmlns:ahyp="http://schemas.microsoft.com/office/drawing/2018/hyperlinkcolor" val="tx"/>
                              </a:ext>
                            </a:extLst>
                          </a:hlinkClick>
                        </a:rPr>
                        <a:t>‘</a:t>
                      </a: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Clear specification’</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2608345">
                <a:tc>
                  <a:txBody>
                    <a:bodyPr/>
                    <a:lstStyle/>
                    <a:p>
                      <a:r>
                        <a:rPr lang="en-GB" sz="1200" dirty="0"/>
                        <a:t>Having a clear direction is important. As this stage we want to really define what we are doing. </a:t>
                      </a:r>
                      <a:r>
                        <a:rPr lang="en-GB" sz="1200" b="1" dirty="0"/>
                        <a:t>State what your product must do, but also state what it must not do</a:t>
                      </a:r>
                      <a:r>
                        <a:rPr lang="en-GB" sz="1200" dirty="0"/>
                        <a:t>. Keep referring back to this when you design as it’s easy to go off-track sometimes and design something that isn’t actually solving the original problem!</a:t>
                      </a:r>
                    </a:p>
                  </a:txBody>
                  <a:tcPr/>
                </a:tc>
                <a:tc>
                  <a:txBody>
                    <a:bodyPr/>
                    <a:lstStyle/>
                    <a:p>
                      <a:r>
                        <a:rPr lang="en-GB" sz="1200" dirty="0"/>
                        <a:t>Looking at what competitors are selling is important to see what is popular, but you can also see if there is a gap in the market for a new product that could do the same job, but in a more environmentally way. Take a look at </a:t>
                      </a:r>
                      <a:r>
                        <a:rPr lang="en-GB" sz="1200" b="1" dirty="0"/>
                        <a:t>other solutions similar to what you are exploring </a:t>
                      </a:r>
                      <a:r>
                        <a:rPr lang="en-GB" sz="1200" dirty="0"/>
                        <a:t>and make notes on them.</a:t>
                      </a:r>
                    </a:p>
                  </a:txBody>
                  <a:tcPr/>
                </a:tc>
                <a:tc>
                  <a:txBody>
                    <a:bodyPr/>
                    <a:lstStyle/>
                    <a:p>
                      <a:r>
                        <a:rPr lang="en-GB" sz="1200" dirty="0"/>
                        <a:t>Don’t start your design journey with a solution, start with the problem and look at how you can best solve it.</a:t>
                      </a:r>
                    </a:p>
                    <a:p>
                      <a:r>
                        <a:rPr lang="en-GB" sz="1200" dirty="0"/>
                        <a:t>From your </a:t>
                      </a:r>
                      <a:r>
                        <a:rPr lang="en-GB" sz="1200" b="1" dirty="0"/>
                        <a:t>observations</a:t>
                      </a:r>
                      <a:r>
                        <a:rPr lang="en-GB" sz="1200" dirty="0"/>
                        <a:t> of peoples’ </a:t>
                      </a:r>
                      <a:r>
                        <a:rPr lang="en-GB" sz="1200" b="1" dirty="0"/>
                        <a:t>bathrooms</a:t>
                      </a:r>
                      <a:r>
                        <a:rPr lang="en-GB" sz="1200" dirty="0"/>
                        <a:t> and research into the competitor’s </a:t>
                      </a:r>
                      <a:r>
                        <a:rPr lang="en-GB" sz="1200" b="1" dirty="0"/>
                        <a:t>products</a:t>
                      </a:r>
                      <a:r>
                        <a:rPr lang="en-GB" sz="1200" dirty="0"/>
                        <a:t>, </a:t>
                      </a:r>
                      <a:r>
                        <a:rPr lang="en-GB" sz="1200" b="1" dirty="0"/>
                        <a:t>what is the problem</a:t>
                      </a:r>
                      <a:r>
                        <a:rPr lang="en-GB" sz="1200" dirty="0"/>
                        <a:t> you have identified that needs to be solved?</a:t>
                      </a:r>
                    </a:p>
                    <a:p>
                      <a:r>
                        <a:rPr lang="en-GB" sz="1200" dirty="0"/>
                        <a:t>From this starting point you will have a clear mind and no preconceptions about what the outcome should look or work like.</a:t>
                      </a:r>
                    </a:p>
                  </a:txBody>
                  <a:tcPr/>
                </a:tc>
                <a:tc>
                  <a:txBody>
                    <a:bodyPr/>
                    <a:lstStyle/>
                    <a:p>
                      <a:r>
                        <a:rPr lang="en-GB" sz="1200" dirty="0"/>
                        <a:t>It is important to agree a clear specification with a client based on their needs, or the needs of the market that you have identified.</a:t>
                      </a:r>
                    </a:p>
                    <a:p>
                      <a:r>
                        <a:rPr lang="en-GB" sz="1200" dirty="0"/>
                        <a:t>Look at the </a:t>
                      </a:r>
                      <a:r>
                        <a:rPr lang="en-GB" sz="1200" b="1" dirty="0"/>
                        <a:t>environment it will be used </a:t>
                      </a:r>
                      <a:r>
                        <a:rPr lang="en-GB" sz="1200" dirty="0"/>
                        <a:t>in and ask questions such as ‘will it be used in a wet environment’, does it need to fit through a letterbox’ (postage subscription model) or ‘will it be refillable/reusable’?</a:t>
                      </a:r>
                    </a:p>
                  </a:txBody>
                  <a:tcPr/>
                </a:tc>
                <a:extLst>
                  <a:ext uri="{0D108BD9-81ED-4DB2-BD59-A6C34878D82A}">
                    <a16:rowId xmlns:a16="http://schemas.microsoft.com/office/drawing/2014/main" val="3966545421"/>
                  </a:ext>
                </a:extLst>
              </a:tr>
            </a:tbl>
          </a:graphicData>
        </a:graphic>
      </p:graphicFrame>
      <p:pic>
        <p:nvPicPr>
          <p:cNvPr id="2" name="Picture 1">
            <a:extLst>
              <a:ext uri="{FF2B5EF4-FFF2-40B4-BE49-F238E27FC236}">
                <a16:creationId xmlns:a16="http://schemas.microsoft.com/office/drawing/2014/main" id="{995F144F-2647-9CBD-6413-C12183B8D4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5" name="Content Placeholder 2">
            <a:extLst>
              <a:ext uri="{FF2B5EF4-FFF2-40B4-BE49-F238E27FC236}">
                <a16:creationId xmlns:a16="http://schemas.microsoft.com/office/drawing/2014/main" id="{71DED428-CF15-B1FB-B4AB-725429586958}"/>
              </a:ext>
            </a:extLst>
          </p:cNvPr>
          <p:cNvSpPr>
            <a:spLocks noGrp="1"/>
          </p:cNvSpPr>
          <p:nvPr>
            <p:ph type="body" sz="quarter" idx="11"/>
          </p:nvPr>
        </p:nvSpPr>
        <p:spPr>
          <a:xfrm>
            <a:off x="576000" y="1104144"/>
            <a:ext cx="9386606" cy="4599071"/>
          </a:xfrm>
        </p:spPr>
        <p:txBody>
          <a:bodyPr>
            <a:norm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What do we mean by ‘</a:t>
            </a:r>
            <a:r>
              <a:rPr kumimoji="0" lang="en-GB" b="1" i="0" u="none" strike="noStrike" kern="0" cap="none" spc="0" normalizeH="0" baseline="0" noProof="0" dirty="0">
                <a:ln>
                  <a:noFill/>
                </a:ln>
                <a:solidFill>
                  <a:srgbClr val="0A303F"/>
                </a:solidFill>
                <a:effectLst/>
                <a:uLnTx/>
                <a:uFillTx/>
                <a:latin typeface="Arial" panose="020B0604020202020204"/>
                <a:sym typeface="Helvetica Neue"/>
              </a:rPr>
              <a:t>banishing single-use plastics’</a:t>
            </a: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 We rely so much on plastic products that we often take them for granted.</a:t>
            </a:r>
          </a:p>
          <a:p>
            <a:pPr marL="285750" marR="0" lvl="0" indent="-28575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kern="0" dirty="0">
                <a:solidFill>
                  <a:srgbClr val="0A303F"/>
                </a:solidFill>
                <a:latin typeface="Arial" panose="020B0604020202020204"/>
                <a:sym typeface="Helvetica Neue"/>
              </a:rPr>
              <a:t>Take a look in your bathroom at home and list all the products that are made from plastic.</a:t>
            </a:r>
          </a:p>
          <a:p>
            <a:pPr marL="285750" marR="0" lvl="0" indent="-28575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This could be the lid</a:t>
            </a:r>
            <a:r>
              <a:rPr lang="en-GB" kern="0" dirty="0">
                <a:solidFill>
                  <a:srgbClr val="0A303F"/>
                </a:solidFill>
                <a:latin typeface="Arial" panose="020B0604020202020204"/>
                <a:sym typeface="Helvetica Neue"/>
              </a:rPr>
              <a:t>s on toothpaste, the bottle of shampoo or any other product.</a:t>
            </a:r>
          </a:p>
          <a:p>
            <a:pPr marL="285750" marR="0" lvl="0" indent="-28575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Make a list of these and then rese</a:t>
            </a:r>
            <a:r>
              <a:rPr lang="en-GB" kern="0" dirty="0">
                <a:solidFill>
                  <a:srgbClr val="0A303F"/>
                </a:solidFill>
                <a:latin typeface="Arial" panose="020B0604020202020204"/>
                <a:sym typeface="Helvetica Neue"/>
              </a:rPr>
              <a:t>arch to see if there are any alternatives.</a:t>
            </a:r>
          </a:p>
          <a:p>
            <a:pPr marL="285750" marR="0" lvl="0" indent="-28575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kern="0" dirty="0">
                <a:solidFill>
                  <a:srgbClr val="0A303F"/>
                </a:solidFill>
                <a:latin typeface="Arial" panose="020B0604020202020204"/>
                <a:sym typeface="Helvetica Neue"/>
              </a:rPr>
              <a:t>Also consider:</a:t>
            </a:r>
          </a:p>
          <a:p>
            <a:pPr marL="431550" lvl="1" indent="-285750" defTabSz="430318" hangingPunct="0">
              <a:lnSpc>
                <a:spcPct val="150000"/>
              </a:lnSpc>
              <a:buFont typeface="Courier New" panose="02070309020205020404" pitchFamily="49" charset="0"/>
              <a:buChar char="o"/>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How many of these bottles o</a:t>
            </a:r>
            <a:r>
              <a:rPr lang="en-GB" kern="0" dirty="0">
                <a:solidFill>
                  <a:srgbClr val="0A303F"/>
                </a:solidFill>
                <a:latin typeface="Arial" panose="020B0604020202020204"/>
                <a:sym typeface="Helvetica Neue"/>
              </a:rPr>
              <a:t>r containers are repurposed or can be recycled?</a:t>
            </a:r>
          </a:p>
          <a:p>
            <a:pPr marL="431550" lvl="1" indent="-285750" defTabSz="430318" hangingPunct="0">
              <a:lnSpc>
                <a:spcPct val="150000"/>
              </a:lnSpc>
              <a:buFont typeface="Courier New" panose="02070309020205020404" pitchFamily="49" charset="0"/>
              <a:buChar char="o"/>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How many can be refilled?</a:t>
            </a:r>
          </a:p>
          <a:p>
            <a:pPr marL="431550" lvl="1" indent="-285750" defTabSz="430318" hangingPunct="0">
              <a:lnSpc>
                <a:spcPct val="150000"/>
              </a:lnSpc>
              <a:buFont typeface="Courier New" panose="02070309020205020404" pitchFamily="49" charset="0"/>
              <a:buChar char="o"/>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What happens to the product at the end of its life?  </a:t>
            </a:r>
            <a:endParaRPr lang="en-GB" kern="0" dirty="0">
              <a:solidFill>
                <a:srgbClr val="0A303F"/>
              </a:solidFill>
              <a:latin typeface="Arial" panose="020B0604020202020204"/>
              <a:sym typeface="Helvetica Neue"/>
            </a:endParaRPr>
          </a:p>
          <a:p>
            <a:pPr marL="431550" lvl="1" indent="-285750" defTabSz="430318" hangingPunct="0">
              <a:lnSpc>
                <a:spcPct val="150000"/>
              </a:lnSpc>
              <a:defRPr/>
            </a:pPr>
            <a:r>
              <a:rPr kumimoji="0" lang="en-GB" b="0" i="0" u="none" strike="noStrike" kern="0" cap="none" spc="0" normalizeH="0" baseline="0" noProof="0" dirty="0">
                <a:ln>
                  <a:noFill/>
                </a:ln>
                <a:solidFill>
                  <a:srgbClr val="0A303F"/>
                </a:solidFill>
                <a:effectLst/>
                <a:uLnTx/>
                <a:uFillTx/>
                <a:latin typeface="Arial" panose="020B0604020202020204"/>
                <a:sym typeface="Helvetica Neue"/>
              </a:rPr>
              <a:t>Can you spot plastics that are not single-use / disposable? Why do you think these are made from a plastic?</a:t>
            </a:r>
          </a:p>
        </p:txBody>
      </p:sp>
      <p:pic>
        <p:nvPicPr>
          <p:cNvPr id="2" name="Picture 1">
            <a:extLst>
              <a:ext uri="{FF2B5EF4-FFF2-40B4-BE49-F238E27FC236}">
                <a16:creationId xmlns:a16="http://schemas.microsoft.com/office/drawing/2014/main" id="{94A1FBD1-4437-4477-3C80-722488DCC29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896157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6C155F91-D38A-8719-312B-FA5FC2DE80D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pic>
        <p:nvPicPr>
          <p:cNvPr id="9" name="Picture 8" descr="A plastic bottle and a plastic bag&#10;&#10;Description automatically generated">
            <a:extLst>
              <a:ext uri="{FF2B5EF4-FFF2-40B4-BE49-F238E27FC236}">
                <a16:creationId xmlns:a16="http://schemas.microsoft.com/office/drawing/2014/main" id="{D288300C-3E6F-0BDE-1070-9906EA7FC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8997" y="2390517"/>
            <a:ext cx="2600671" cy="2854572"/>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17763"/>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b="1" dirty="0">
                <a:latin typeface="+mj-lt"/>
                <a:ea typeface="Roboto" panose="02000000000000000000" pitchFamily="2" charset="0"/>
                <a:cs typeface="Roboto" panose="02000000000000000000" pitchFamily="2" charset="0"/>
              </a:rPr>
              <a:t>banishing single-use plastic from </a:t>
            </a:r>
            <a:r>
              <a:rPr lang="en-GB" sz="2000" dirty="0">
                <a:latin typeface="+mj-lt"/>
                <a:ea typeface="Roboto" panose="02000000000000000000" pitchFamily="2" charset="0"/>
                <a:cs typeface="Roboto" panose="02000000000000000000" pitchFamily="2" charset="0"/>
              </a:rPr>
              <a:t>your</a:t>
            </a:r>
            <a:r>
              <a:rPr lang="en-GB" sz="2000" b="1" dirty="0">
                <a:latin typeface="+mj-lt"/>
                <a:ea typeface="Roboto" panose="02000000000000000000" pitchFamily="2" charset="0"/>
                <a:cs typeface="Roboto" panose="02000000000000000000" pitchFamily="2" charset="0"/>
              </a:rPr>
              <a:t> bathroom</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 </a:t>
            </a:r>
            <a:r>
              <a:rPr lang="en-GB" sz="2000" kern="0" dirty="0">
                <a:solidFill>
                  <a:srgbClr val="16F4D0"/>
                </a:solidFill>
                <a:latin typeface="Arial" panose="020B0604020202020204"/>
              </a:rPr>
              <a:t>way to cut down on the amount of floss used</a:t>
            </a: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05401" y="5187097"/>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406554" y="4417665"/>
            <a:ext cx="988838" cy="988838"/>
          </a:xfrm>
          <a:prstGeom prst="rect">
            <a:avLst/>
          </a:prstGeom>
        </p:spPr>
      </p:pic>
      <p:pic>
        <p:nvPicPr>
          <p:cNvPr id="2" name="Picture 1">
            <a:extLst>
              <a:ext uri="{FF2B5EF4-FFF2-40B4-BE49-F238E27FC236}">
                <a16:creationId xmlns:a16="http://schemas.microsoft.com/office/drawing/2014/main" id="{D66DB781-E0C3-20AC-B87B-32BF6191B39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872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2" name="Picture 1">
            <a:extLst>
              <a:ext uri="{FF2B5EF4-FFF2-40B4-BE49-F238E27FC236}">
                <a16:creationId xmlns:a16="http://schemas.microsoft.com/office/drawing/2014/main" id="{73345AC3-F267-C9BE-EBEE-1F9A31A2E6D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ussy: Ideate">
            <a:hlinkClick r:id="" action="ppaction://media"/>
            <a:extLst>
              <a:ext uri="{FF2B5EF4-FFF2-40B4-BE49-F238E27FC236}">
                <a16:creationId xmlns:a16="http://schemas.microsoft.com/office/drawing/2014/main" id="{A186BBD3-0C93-F537-4933-77D7BF457401}"/>
              </a:ext>
            </a:extLst>
          </p:cNvPr>
          <p:cNvPicPr>
            <a:picLocks noRot="1" noChangeAspect="1"/>
          </p:cNvPicPr>
          <p:nvPr>
            <a:videoFile r:link="rId1"/>
          </p:nvPr>
        </p:nvPicPr>
        <p:blipFill>
          <a:blip r:embed="rId4"/>
          <a:stretch>
            <a:fillRect/>
          </a:stretch>
        </p:blipFill>
        <p:spPr>
          <a:xfrm>
            <a:off x="207469" y="104581"/>
            <a:ext cx="11724118" cy="6618948"/>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09170"/>
            <a:ext cx="9420522" cy="1661876"/>
          </a:xfrm>
        </p:spPr>
        <p:txBody>
          <a:bodyPr>
            <a:normAutofit/>
          </a:bodyPr>
          <a:lstStyle/>
          <a:p>
            <a:pPr>
              <a:lnSpc>
                <a:spcPct val="150000"/>
              </a:lnSpc>
            </a:pPr>
            <a:r>
              <a:rPr lang="en-GB" sz="1600" dirty="0">
                <a:solidFill>
                  <a:schemeClr val="tx1"/>
                </a:solidFill>
                <a:latin typeface="+mj-lt"/>
              </a:rPr>
              <a:t>You are trying to consider lots of different ideas for your solution to this context, so you have lots of design choices. It is also a chance to eliminate as many potential problems as possible.</a:t>
            </a:r>
          </a:p>
          <a:p>
            <a:pPr>
              <a:lnSpc>
                <a:spcPct val="150000"/>
              </a:lnSpc>
            </a:pPr>
            <a:r>
              <a:rPr lang="en-GB" sz="1600" dirty="0">
                <a:solidFill>
                  <a:schemeClr val="tx1"/>
                </a:solidFill>
                <a:latin typeface="+mj-lt"/>
              </a:rPr>
              <a:t>These don’t need to be detailed and accurate at this stage. Try some of these approaches:</a:t>
            </a:r>
            <a:endParaRPr lang="en-GB" sz="16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24622202"/>
              </p:ext>
            </p:extLst>
          </p:nvPr>
        </p:nvGraphicFramePr>
        <p:xfrm>
          <a:off x="564872" y="2331678"/>
          <a:ext cx="9569727" cy="3596640"/>
        </p:xfrm>
        <a:graphic>
          <a:graphicData uri="http://schemas.openxmlformats.org/drawingml/2006/table">
            <a:tbl>
              <a:tblPr firstRow="1" bandRow="1">
                <a:tableStyleId>{5940675A-B579-460E-94D1-54222C63F5DA}</a:tableStyleId>
              </a:tblPr>
              <a:tblGrid>
                <a:gridCol w="5193671">
                  <a:extLst>
                    <a:ext uri="{9D8B030D-6E8A-4147-A177-3AD203B41FA5}">
                      <a16:colId xmlns:a16="http://schemas.microsoft.com/office/drawing/2014/main" val="3460369383"/>
                    </a:ext>
                  </a:extLst>
                </a:gridCol>
                <a:gridCol w="4376056">
                  <a:extLst>
                    <a:ext uri="{9D8B030D-6E8A-4147-A177-3AD203B41FA5}">
                      <a16:colId xmlns:a16="http://schemas.microsoft.com/office/drawing/2014/main" val="336422520"/>
                    </a:ext>
                  </a:extLst>
                </a:gridCol>
              </a:tblGrid>
              <a:tr h="303964">
                <a:tc>
                  <a:txBody>
                    <a:bodyPr/>
                    <a:lstStyle/>
                    <a:p>
                      <a:pPr algn="ct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‘NPD session’</a:t>
                      </a:r>
                      <a:endParaRPr lang="en-GB" sz="1500" b="1" dirty="0">
                        <a:solidFill>
                          <a:srgbClr val="F60493"/>
                        </a:solidFill>
                      </a:endParaRPr>
                    </a:p>
                  </a:txBody>
                  <a:tcPr>
                    <a:solidFill>
                      <a:schemeClr val="bg1"/>
                    </a:solidFill>
                  </a:tcPr>
                </a:tc>
                <a:tc>
                  <a:txBody>
                    <a:bodyPr/>
                    <a:lstStyle/>
                    <a:p>
                      <a:pPr algn="ct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‘Work with a friend’</a:t>
                      </a:r>
                      <a:endParaRPr lang="en-GB" sz="15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1404025">
                <a:tc>
                  <a:txBody>
                    <a:bodyPr/>
                    <a:lstStyle/>
                    <a:p>
                      <a:pPr algn="l"/>
                      <a:r>
                        <a:rPr lang="en-GB" sz="1300" b="0" dirty="0">
                          <a:solidFill>
                            <a:schemeClr val="tx1"/>
                          </a:solidFill>
                        </a:rPr>
                        <a:t>New Product Development session. </a:t>
                      </a:r>
                      <a:r>
                        <a:rPr lang="en-GB" sz="1300" b="1" dirty="0">
                          <a:solidFill>
                            <a:schemeClr val="tx1"/>
                          </a:solidFill>
                        </a:rPr>
                        <a:t>Gather a range of products </a:t>
                      </a:r>
                      <a:r>
                        <a:rPr lang="en-GB" sz="1300" b="0" dirty="0">
                          <a:solidFill>
                            <a:schemeClr val="tx1"/>
                          </a:solidFill>
                        </a:rPr>
                        <a:t>that you like. It may be an interesting way something slides, it may be a shape, or a texture. It’s also useful if you can find products that do the </a:t>
                      </a:r>
                      <a:r>
                        <a:rPr lang="en-GB" sz="1300" b="1" dirty="0">
                          <a:solidFill>
                            <a:schemeClr val="tx1"/>
                          </a:solidFill>
                        </a:rPr>
                        <a:t>same, or similar job </a:t>
                      </a:r>
                      <a:r>
                        <a:rPr lang="en-GB" sz="1300" b="0" dirty="0">
                          <a:solidFill>
                            <a:schemeClr val="tx1"/>
                          </a:solidFill>
                        </a:rPr>
                        <a:t>to the one you are looking at creating. Use the product and pick any things you like, don’t like, didn’t understand etc, no matter how big or small.</a:t>
                      </a:r>
                    </a:p>
                  </a:txBody>
                  <a:tcPr>
                    <a:solidFill>
                      <a:schemeClr val="bg1"/>
                    </a:solidFill>
                  </a:tcPr>
                </a:tc>
                <a:tc>
                  <a:txBody>
                    <a:bodyPr/>
                    <a:lstStyle/>
                    <a:p>
                      <a:pPr algn="l"/>
                      <a:r>
                        <a:rPr lang="en-GB" sz="1300" b="0" dirty="0">
                          <a:solidFill>
                            <a:schemeClr val="tx1"/>
                          </a:solidFill>
                        </a:rPr>
                        <a:t>When working alone, we can struggle with ideas or overlook valuable observations. Work with a chosen partner on the ideate stage to ‘</a:t>
                      </a:r>
                      <a:r>
                        <a:rPr lang="en-GB" sz="1300" b="1" dirty="0">
                          <a:solidFill>
                            <a:schemeClr val="tx1"/>
                          </a:solidFill>
                        </a:rPr>
                        <a:t>bounce ideas</a:t>
                      </a:r>
                      <a:r>
                        <a:rPr lang="en-GB" sz="1300" b="0" dirty="0">
                          <a:solidFill>
                            <a:schemeClr val="tx1"/>
                          </a:solidFill>
                        </a:rPr>
                        <a:t>’ off one another and to get a different perspective on solving the problem. </a:t>
                      </a:r>
                      <a:r>
                        <a:rPr lang="en-GB" sz="1300" b="1" dirty="0">
                          <a:solidFill>
                            <a:schemeClr val="tx1"/>
                          </a:solidFill>
                        </a:rPr>
                        <a:t>Presenting</a:t>
                      </a:r>
                      <a:r>
                        <a:rPr lang="en-GB" sz="1300" b="0" dirty="0">
                          <a:solidFill>
                            <a:schemeClr val="tx1"/>
                          </a:solidFill>
                        </a:rPr>
                        <a:t> to other people can then allow you to get feedback or even other ideas that you hadn’t thought of.</a:t>
                      </a:r>
                    </a:p>
                  </a:txBody>
                  <a:tcPr>
                    <a:solidFill>
                      <a:schemeClr val="bg1"/>
                    </a:solidFill>
                  </a:tcPr>
                </a:tc>
                <a:extLst>
                  <a:ext uri="{0D108BD9-81ED-4DB2-BD59-A6C34878D82A}">
                    <a16:rowId xmlns:a16="http://schemas.microsoft.com/office/drawing/2014/main" val="2757533183"/>
                  </a:ext>
                </a:extLst>
              </a:tr>
              <a:tr h="303964">
                <a:tc>
                  <a:txBody>
                    <a:bodyPr/>
                    <a:lstStyle/>
                    <a:p>
                      <a:pPr algn="ct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‘Design and chat’</a:t>
                      </a:r>
                      <a:endParaRPr lang="en-GB" sz="15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‘Break it down’</a:t>
                      </a:r>
                      <a:endParaRPr lang="en-GB" sz="1500" b="1" dirty="0">
                        <a:solidFill>
                          <a:srgbClr val="F60493"/>
                        </a:solidFill>
                      </a:endParaRPr>
                    </a:p>
                  </a:txBody>
                  <a:tcPr>
                    <a:solidFill>
                      <a:schemeClr val="bg1"/>
                    </a:solidFill>
                  </a:tcPr>
                </a:tc>
                <a:extLst>
                  <a:ext uri="{0D108BD9-81ED-4DB2-BD59-A6C34878D82A}">
                    <a16:rowId xmlns:a16="http://schemas.microsoft.com/office/drawing/2014/main" val="1129455226"/>
                  </a:ext>
                </a:extLst>
              </a:tr>
              <a:tr h="1404025">
                <a:tc>
                  <a:txBody>
                    <a:bodyPr/>
                    <a:lstStyle/>
                    <a:p>
                      <a:pPr algn="l"/>
                      <a:r>
                        <a:rPr lang="en-GB" sz="1300" b="0" dirty="0">
                          <a:solidFill>
                            <a:schemeClr val="tx1"/>
                          </a:solidFill>
                        </a:rPr>
                        <a:t>When designing, it is ok to use </a:t>
                      </a:r>
                      <a:r>
                        <a:rPr lang="en-GB" sz="1300" b="1" dirty="0">
                          <a:solidFill>
                            <a:schemeClr val="tx1"/>
                          </a:solidFill>
                        </a:rPr>
                        <a:t>existing pictures </a:t>
                      </a:r>
                      <a:r>
                        <a:rPr lang="en-GB" sz="1300" b="0" dirty="0">
                          <a:solidFill>
                            <a:schemeClr val="tx1"/>
                          </a:solidFill>
                        </a:rPr>
                        <a:t>and scribble over the top. As Matt mentioned – you may use a picture of an existing product but say you want it a bit wider, or with a different lid…</a:t>
                      </a:r>
                    </a:p>
                    <a:p>
                      <a:pPr algn="l"/>
                      <a:r>
                        <a:rPr lang="en-GB" sz="1300" b="1" dirty="0">
                          <a:solidFill>
                            <a:schemeClr val="tx1"/>
                          </a:solidFill>
                        </a:rPr>
                        <a:t>Talk these ideas through </a:t>
                      </a:r>
                      <a:r>
                        <a:rPr lang="en-GB" sz="1300" b="0" dirty="0">
                          <a:solidFill>
                            <a:schemeClr val="tx1"/>
                          </a:solidFill>
                        </a:rPr>
                        <a:t>with your client, members of the target market or a friend to see what they think. Their feedback could help inspire you or stop you taking the design in the wrong direction.</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The whole design can be daunting so try breaking it down into </a:t>
                      </a:r>
                      <a:r>
                        <a:rPr lang="en-GB" sz="1300" b="1" dirty="0">
                          <a:solidFill>
                            <a:schemeClr val="tx1"/>
                          </a:solidFill>
                        </a:rPr>
                        <a:t>smaller focused elements</a:t>
                      </a:r>
                      <a:r>
                        <a:rPr lang="en-GB" sz="1300" b="0" dirty="0">
                          <a:solidFill>
                            <a:schemeClr val="tx1"/>
                          </a:solidFill>
                        </a:rPr>
                        <a:t>. Perhaps you can concentrate on a lid for a bottle rather than the whole bottle or look at packaging solutions that would work with a range of products. What parts can you split </a:t>
                      </a:r>
                      <a:r>
                        <a:rPr lang="en-GB" sz="1300" b="0" i="1" dirty="0">
                          <a:solidFill>
                            <a:schemeClr val="tx1"/>
                          </a:solidFill>
                        </a:rPr>
                        <a:t>your</a:t>
                      </a:r>
                      <a:r>
                        <a:rPr lang="en-GB" sz="1300" b="0" dirty="0">
                          <a:solidFill>
                            <a:schemeClr val="tx1"/>
                          </a:solidFill>
                        </a:rPr>
                        <a:t> product into?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0" dirty="0">
                        <a:solidFill>
                          <a:schemeClr val="tx1"/>
                        </a:solidFill>
                      </a:endParaRPr>
                    </a:p>
                  </a:txBody>
                  <a:tcPr>
                    <a:solidFill>
                      <a:schemeClr val="bg1"/>
                    </a:solidFill>
                  </a:tcPr>
                </a:tc>
                <a:extLst>
                  <a:ext uri="{0D108BD9-81ED-4DB2-BD59-A6C34878D82A}">
                    <a16:rowId xmlns:a16="http://schemas.microsoft.com/office/drawing/2014/main" val="3348431807"/>
                  </a:ext>
                </a:extLst>
              </a:tr>
            </a:tbl>
          </a:graphicData>
        </a:graphic>
      </p:graphicFrame>
      <p:pic>
        <p:nvPicPr>
          <p:cNvPr id="2" name="Picture 1">
            <a:extLst>
              <a:ext uri="{FF2B5EF4-FFF2-40B4-BE49-F238E27FC236}">
                <a16:creationId xmlns:a16="http://schemas.microsoft.com/office/drawing/2014/main" id="{D7AB359C-5C09-9CFF-97C8-D8816EA1E3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09170"/>
            <a:ext cx="9420522" cy="1661876"/>
          </a:xfrm>
        </p:spPr>
        <p:txBody>
          <a:bodyPr>
            <a:normAutofit/>
          </a:bodyPr>
          <a:lstStyle/>
          <a:p>
            <a:pPr>
              <a:lnSpc>
                <a:spcPct val="150000"/>
              </a:lnSpc>
            </a:pPr>
            <a:r>
              <a:rPr lang="en-GB" sz="1600" dirty="0">
                <a:solidFill>
                  <a:schemeClr val="tx1"/>
                </a:solidFill>
                <a:latin typeface="+mj-lt"/>
              </a:rPr>
              <a:t>You are trying to consider lots of different ideas for your solution to this context, so you have lots of design choices. It is also a chance to eliminate as many potential problems as possible.</a:t>
            </a:r>
          </a:p>
          <a:p>
            <a:pPr>
              <a:lnSpc>
                <a:spcPct val="150000"/>
              </a:lnSpc>
            </a:pPr>
            <a:r>
              <a:rPr lang="en-GB" sz="1600" dirty="0">
                <a:solidFill>
                  <a:schemeClr val="tx1"/>
                </a:solidFill>
                <a:latin typeface="+mj-lt"/>
              </a:rPr>
              <a:t>These don’t need to be detailed and accurate at this stage. Try some of these approaches:</a:t>
            </a:r>
            <a:endParaRPr lang="en-GB" sz="16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483229673"/>
              </p:ext>
            </p:extLst>
          </p:nvPr>
        </p:nvGraphicFramePr>
        <p:xfrm>
          <a:off x="564872" y="2427619"/>
          <a:ext cx="9003525" cy="3185160"/>
        </p:xfrm>
        <a:graphic>
          <a:graphicData uri="http://schemas.openxmlformats.org/drawingml/2006/table">
            <a:tbl>
              <a:tblPr firstRow="1" bandRow="1">
                <a:tableStyleId>{5940675A-B579-460E-94D1-54222C63F5DA}</a:tableStyleId>
              </a:tblPr>
              <a:tblGrid>
                <a:gridCol w="3001175">
                  <a:extLst>
                    <a:ext uri="{9D8B030D-6E8A-4147-A177-3AD203B41FA5}">
                      <a16:colId xmlns:a16="http://schemas.microsoft.com/office/drawing/2014/main" val="252743663"/>
                    </a:ext>
                  </a:extLst>
                </a:gridCol>
                <a:gridCol w="3001175">
                  <a:extLst>
                    <a:ext uri="{9D8B030D-6E8A-4147-A177-3AD203B41FA5}">
                      <a16:colId xmlns:a16="http://schemas.microsoft.com/office/drawing/2014/main" val="3159922358"/>
                    </a:ext>
                  </a:extLst>
                </a:gridCol>
                <a:gridCol w="3001175">
                  <a:extLst>
                    <a:ext uri="{9D8B030D-6E8A-4147-A177-3AD203B41FA5}">
                      <a16:colId xmlns:a16="http://schemas.microsoft.com/office/drawing/2014/main" val="1064080835"/>
                    </a:ext>
                  </a:extLst>
                </a:gridCol>
              </a:tblGrid>
              <a:tr h="12336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‘Visual bullet points’</a:t>
                      </a:r>
                      <a:endParaRPr lang="en-GB" sz="15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‘Materials and manufacture’</a:t>
                      </a:r>
                      <a:endParaRPr lang="en-GB" sz="15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500" b="1" dirty="0">
                          <a:solidFill>
                            <a:srgbClr val="F60493"/>
                          </a:solidFill>
                          <a:hlinkClick r:id="rId3" action="ppaction://hlinksldjump">
                            <a:extLst>
                              <a:ext uri="{A12FA001-AC4F-418D-AE19-62706E023703}">
                                <ahyp:hlinkClr xmlns:ahyp="http://schemas.microsoft.com/office/drawing/2018/hyperlinkcolor" val="tx"/>
                              </a:ext>
                            </a:extLst>
                          </a:hlinkClick>
                        </a:rPr>
                        <a:t>‘Make it obvious’</a:t>
                      </a:r>
                      <a:endParaRPr lang="en-GB" sz="15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1467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You don’t have to be the best at sketching, or spend a lot of time on the details. At this stage, just get the ideas down on paper. Think of these are the </a:t>
                      </a:r>
                      <a:r>
                        <a:rPr lang="en-GB" sz="1300" b="1" dirty="0">
                          <a:solidFill>
                            <a:schemeClr val="tx1"/>
                          </a:solidFill>
                        </a:rPr>
                        <a:t>sketched equivalent of bullet points</a:t>
                      </a:r>
                      <a:r>
                        <a:rPr lang="en-GB" sz="1300" b="0" dirty="0">
                          <a:solidFill>
                            <a:schemeClr val="tx1"/>
                          </a:solidFill>
                        </a:rPr>
                        <a:t>, getting the key ideas and concepts drawn so you can develop them later. Do you want to draw on big sheets of paper? A mini whiteboard? Try to keep writing to a minimum and show through pictures. If you find you take too long on a drawing, setting a time limit may help.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300" b="0" dirty="0">
                        <a:solidFill>
                          <a:schemeClr val="tx1"/>
                        </a:solidFill>
                      </a:endParaRPr>
                    </a:p>
                  </a:txBody>
                  <a:tcPr>
                    <a:solidFill>
                      <a:schemeClr val="bg1"/>
                    </a:solidFill>
                  </a:tcPr>
                </a:tc>
                <a:tc>
                  <a:txBody>
                    <a:bodyPr/>
                    <a:lstStyle/>
                    <a:p>
                      <a:pPr algn="l"/>
                      <a:r>
                        <a:rPr lang="en-GB" sz="1300" b="0" dirty="0">
                          <a:solidFill>
                            <a:schemeClr val="tx1"/>
                          </a:solidFill>
                        </a:rPr>
                        <a:t>Fussy, like a lot of companies, </a:t>
                      </a:r>
                      <a:r>
                        <a:rPr lang="en-GB" sz="1300" b="1" dirty="0">
                          <a:solidFill>
                            <a:schemeClr val="tx1"/>
                          </a:solidFill>
                        </a:rPr>
                        <a:t>consider the manufacture of a product quite early in the design process</a:t>
                      </a:r>
                      <a:r>
                        <a:rPr lang="en-GB" sz="1300" b="0" dirty="0">
                          <a:solidFill>
                            <a:schemeClr val="tx1"/>
                          </a:solidFill>
                        </a:rPr>
                        <a:t>. </a:t>
                      </a:r>
                    </a:p>
                    <a:p>
                      <a:pPr algn="l"/>
                      <a:r>
                        <a:rPr lang="en-GB" sz="1300" b="0" dirty="0">
                          <a:solidFill>
                            <a:schemeClr val="tx1"/>
                          </a:solidFill>
                        </a:rPr>
                        <a:t>If you choose your material(s) see what you can do with it, </a:t>
                      </a:r>
                      <a:r>
                        <a:rPr lang="en-GB" sz="1300" b="0" i="1" dirty="0">
                          <a:solidFill>
                            <a:schemeClr val="tx1"/>
                          </a:solidFill>
                        </a:rPr>
                        <a:t>Can you bend wood? Can you laser-cut foam?</a:t>
                      </a:r>
                    </a:p>
                    <a:p>
                      <a:pPr algn="l"/>
                      <a:endParaRPr lang="en-GB" sz="1300" b="0" dirty="0">
                        <a:solidFill>
                          <a:schemeClr val="tx1"/>
                        </a:solidFill>
                      </a:endParaRPr>
                    </a:p>
                    <a:p>
                      <a:pPr algn="l"/>
                      <a:r>
                        <a:rPr lang="en-GB" sz="1300" b="0" dirty="0">
                          <a:solidFill>
                            <a:schemeClr val="tx1"/>
                          </a:solidFill>
                        </a:rPr>
                        <a:t>A good designer, removes potential problems of manufacture when they are designing it rather than just coming up with a good-looking idea and then possibly struggling to realise it in prototype form.</a:t>
                      </a:r>
                    </a:p>
                  </a:txBody>
                  <a:tcPr>
                    <a:solidFill>
                      <a:schemeClr val="bg1"/>
                    </a:solidFill>
                  </a:tcPr>
                </a:tc>
                <a:tc>
                  <a:txBody>
                    <a:bodyPr/>
                    <a:lstStyle/>
                    <a:p>
                      <a:pPr algn="l"/>
                      <a:r>
                        <a:rPr lang="en-GB" sz="1300" b="0" dirty="0">
                          <a:solidFill>
                            <a:schemeClr val="tx1"/>
                          </a:solidFill>
                        </a:rPr>
                        <a:t>A good product needs to be </a:t>
                      </a:r>
                      <a:r>
                        <a:rPr lang="en-GB" sz="1300" b="1" dirty="0">
                          <a:solidFill>
                            <a:schemeClr val="tx1"/>
                          </a:solidFill>
                        </a:rPr>
                        <a:t>obvious in terms of how it works</a:t>
                      </a:r>
                      <a:r>
                        <a:rPr lang="en-GB" sz="1300" b="0" dirty="0">
                          <a:solidFill>
                            <a:schemeClr val="tx1"/>
                          </a:solidFill>
                        </a:rPr>
                        <a:t>. It shouldn’t need instructions, so it needs to be designed to be intuitive to use (it will also save paper!) Consider the products you use in the bathroom that you just ‘know’ how to use. How did you know how to use them? Consider how your product might be used for the first time using these same principles. </a:t>
                      </a:r>
                      <a:r>
                        <a:rPr lang="en-GB" sz="1300" b="1" dirty="0">
                          <a:solidFill>
                            <a:schemeClr val="tx1"/>
                          </a:solidFill>
                        </a:rPr>
                        <a:t>Can you add ‘instructions’ without words?</a:t>
                      </a:r>
                    </a:p>
                  </a:txBody>
                  <a:tcPr>
                    <a:solidFill>
                      <a:schemeClr val="bg1"/>
                    </a:solidFill>
                  </a:tcPr>
                </a:tc>
                <a:extLst>
                  <a:ext uri="{0D108BD9-81ED-4DB2-BD59-A6C34878D82A}">
                    <a16:rowId xmlns:a16="http://schemas.microsoft.com/office/drawing/2014/main" val="2757533183"/>
                  </a:ext>
                </a:extLst>
              </a:tr>
            </a:tbl>
          </a:graphicData>
        </a:graphic>
      </p:graphicFrame>
      <p:pic>
        <p:nvPicPr>
          <p:cNvPr id="2" name="Picture 1">
            <a:extLst>
              <a:ext uri="{FF2B5EF4-FFF2-40B4-BE49-F238E27FC236}">
                <a16:creationId xmlns:a16="http://schemas.microsoft.com/office/drawing/2014/main" id="{D7AB359C-5C09-9CFF-97C8-D8816EA1E31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3823474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b="1" dirty="0">
                <a:effectLst/>
                <a:latin typeface="+mj-lt"/>
              </a:rPr>
              <a:t>Fussy </a:t>
            </a:r>
            <a:r>
              <a:rPr lang="en-GB" dirty="0">
                <a:latin typeface="+mj-lt"/>
              </a:rPr>
              <a:t>are</a:t>
            </a:r>
            <a:r>
              <a:rPr lang="en-GB" b="0" i="0" dirty="0">
                <a:effectLst/>
                <a:latin typeface="+mj-lt"/>
              </a:rPr>
              <a:t> manufacturers of natural and sustainable body care products</a:t>
            </a:r>
            <a:r>
              <a:rPr lang="en-GB" dirty="0">
                <a:latin typeface="+mj-lt"/>
                <a:ea typeface="Roboto" panose="02000000000000000000" pitchFamily="2" charset="0"/>
                <a:cs typeface="Roboto" panose="02000000000000000000" pitchFamily="2" charset="0"/>
              </a:rPr>
              <a:t>. This context asks you to consider ‘</a:t>
            </a:r>
            <a:r>
              <a:rPr lang="en-GB" b="1" dirty="0">
                <a:latin typeface="+mj-lt"/>
                <a:ea typeface="Roboto" panose="02000000000000000000" pitchFamily="2" charset="0"/>
                <a:cs typeface="Roboto" panose="02000000000000000000" pitchFamily="2" charset="0"/>
              </a:rPr>
              <a:t>banish single-use plastic from your bathroom</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Sustainability, ergonomics, product design, manufacturing, branding.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evaluative activities, and relevant focused tasks as well as how products are manufactured in industry.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modelling, ergonomics,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sp>
        <p:nvSpPr>
          <p:cNvPr id="2" name="TextBox 1">
            <a:extLst>
              <a:ext uri="{FF2B5EF4-FFF2-40B4-BE49-F238E27FC236}">
                <a16:creationId xmlns:a16="http://schemas.microsoft.com/office/drawing/2014/main" id="{1FC06BE5-6CCA-6050-0409-9CEB29DC7C03}"/>
              </a:ext>
            </a:extLst>
          </p:cNvPr>
          <p:cNvSpPr txBox="1"/>
          <p:nvPr/>
        </p:nvSpPr>
        <p:spPr>
          <a:xfrm>
            <a:off x="2313717" y="6278088"/>
            <a:ext cx="7978747" cy="461665"/>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Fussy, with the help of Beta Design Office- the D&amp;T Association hereby acknowledges and thanks </a:t>
            </a:r>
            <a:r>
              <a:rPr lang="en-GB" sz="800" b="0" i="1" dirty="0">
                <a:latin typeface="+mj-lt"/>
                <a:ea typeface="Calibri" panose="020F0502020204030204" pitchFamily="34" charset="0"/>
              </a:rPr>
              <a:t>Fussy and Beta Design Office</a:t>
            </a:r>
            <a:r>
              <a:rPr lang="en-GB" sz="800" b="0" i="1" dirty="0">
                <a:effectLst/>
                <a:latin typeface="+mj-lt"/>
                <a:ea typeface="Calibri" panose="020F0502020204030204" pitchFamily="34" charset="0"/>
              </a:rPr>
              <a:t>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pic>
        <p:nvPicPr>
          <p:cNvPr id="5" name="Picture 4">
            <a:extLst>
              <a:ext uri="{FF2B5EF4-FFF2-40B4-BE49-F238E27FC236}">
                <a16:creationId xmlns:a16="http://schemas.microsoft.com/office/drawing/2014/main" id="{40EF7D56-B62B-22E0-EC9E-B9A4B352782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655175" cy="4403983"/>
          </a:xfrm>
        </p:spPr>
        <p:txBody>
          <a:bodyPr>
            <a:noAutofit/>
          </a:bodyPr>
          <a:lstStyle/>
          <a:p>
            <a:pPr>
              <a:lnSpc>
                <a:spcPct val="150000"/>
              </a:lnSpc>
            </a:pPr>
            <a:r>
              <a:rPr lang="en-GB" dirty="0"/>
              <a:t>Ideation is the process of realising our ideas then developing them towards a prototype. Sometimes the best idea is tackling the problem by looking at it in a different way. When Puma looked at creating a more sustainable show box – this happened…</a:t>
            </a:r>
            <a:endParaRPr lang="en-GB" dirty="0">
              <a:solidFill>
                <a:schemeClr val="tx1"/>
              </a:solidFill>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2" name="Picture 1">
            <a:extLst>
              <a:ext uri="{FF2B5EF4-FFF2-40B4-BE49-F238E27FC236}">
                <a16:creationId xmlns:a16="http://schemas.microsoft.com/office/drawing/2014/main" id="{A383DFC2-C9CC-E93A-7946-66A45E4A21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pic>
        <p:nvPicPr>
          <p:cNvPr id="3" name="Online Media 2" title="Clever Little Bag by PUMA and FuseProject">
            <a:hlinkClick r:id="" action="ppaction://media"/>
            <a:extLst>
              <a:ext uri="{FF2B5EF4-FFF2-40B4-BE49-F238E27FC236}">
                <a16:creationId xmlns:a16="http://schemas.microsoft.com/office/drawing/2014/main" id="{27390829-01DA-5518-1BBC-AC883BFD89BC}"/>
              </a:ext>
            </a:extLst>
          </p:cNvPr>
          <p:cNvPicPr>
            <a:picLocks noRot="1" noChangeAspect="1"/>
          </p:cNvPicPr>
          <p:nvPr>
            <a:videoFile r:link="rId1"/>
          </p:nvPr>
        </p:nvPicPr>
        <p:blipFill>
          <a:blip r:embed="rId5"/>
          <a:stretch>
            <a:fillRect/>
          </a:stretch>
        </p:blipFill>
        <p:spPr>
          <a:xfrm>
            <a:off x="2765425" y="2563861"/>
            <a:ext cx="5722846" cy="3230880"/>
          </a:xfrm>
          <a:prstGeom prst="rect">
            <a:avLst/>
          </a:prstGeom>
        </p:spPr>
      </p:pic>
      <p:sp>
        <p:nvSpPr>
          <p:cNvPr id="6" name="Content Placeholder 2">
            <a:extLst>
              <a:ext uri="{FF2B5EF4-FFF2-40B4-BE49-F238E27FC236}">
                <a16:creationId xmlns:a16="http://schemas.microsoft.com/office/drawing/2014/main" id="{AA17365D-EFF4-88C7-91CE-302677926699}"/>
              </a:ext>
            </a:extLst>
          </p:cNvPr>
          <p:cNvSpPr txBox="1">
            <a:spLocks/>
          </p:cNvSpPr>
          <p:nvPr/>
        </p:nvSpPr>
        <p:spPr>
          <a:xfrm>
            <a:off x="2064493" y="5935886"/>
            <a:ext cx="8063013" cy="678462"/>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pPr>
            <a:r>
              <a:rPr lang="en-GB" b="0" dirty="0"/>
              <a:t>Can you think of ways that you could tackle your problem by not making the solution that is obvious? </a:t>
            </a:r>
            <a:endParaRPr lang="en-GB" b="0" dirty="0">
              <a:solidFill>
                <a:schemeClr val="tx1"/>
              </a:solidFill>
              <a:ea typeface="Roboto" panose="02000000000000000000" pitchFamily="2" charset="0"/>
              <a:cs typeface="Roboto" panose="02000000000000000000" pitchFamily="2" charset="0"/>
            </a:endParaRPr>
          </a:p>
          <a:p>
            <a:pPr marL="342900" indent="-342900" algn="ctr">
              <a:lnSpc>
                <a:spcPct val="150000"/>
              </a:lnSpc>
              <a:buFont typeface="Arial" panose="020B0604020202020204" pitchFamily="34" charset="0"/>
              <a:buChar char="•"/>
            </a:pPr>
            <a:endParaRPr lang="en-GB" b="0" dirty="0">
              <a:solidFill>
                <a:schemeClr val="bg1"/>
              </a:solidFill>
              <a:highlight>
                <a:srgbClr val="FFFF00"/>
              </a:highlight>
              <a:ea typeface="Roboto" panose="02000000000000000000" pitchFamily="2" charset="0"/>
              <a:cs typeface="Roboto" panose="02000000000000000000" pitchFamily="2" charset="0"/>
            </a:endParaRPr>
          </a:p>
          <a:p>
            <a:pPr algn="ctr">
              <a:lnSpc>
                <a:spcPct val="150000"/>
              </a:lnSpc>
            </a:pPr>
            <a:endParaRPr lang="en-GB" b="0" dirty="0">
              <a:solidFill>
                <a:schemeClr val="bg1"/>
              </a:solidFill>
              <a:highlight>
                <a:srgbClr val="FFFF00"/>
              </a:highligh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3514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ussy: Prototype">
            <a:hlinkClick r:id="" action="ppaction://media"/>
            <a:extLst>
              <a:ext uri="{FF2B5EF4-FFF2-40B4-BE49-F238E27FC236}">
                <a16:creationId xmlns:a16="http://schemas.microsoft.com/office/drawing/2014/main" id="{7D813103-4933-E67B-59A1-7555A0D04E85}"/>
              </a:ext>
            </a:extLst>
          </p:cNvPr>
          <p:cNvPicPr>
            <a:picLocks noRot="1" noChangeAspect="1"/>
          </p:cNvPicPr>
          <p:nvPr>
            <a:videoFile r:link="rId1"/>
          </p:nvPr>
        </p:nvPicPr>
        <p:blipFill>
          <a:blip r:embed="rId4"/>
          <a:stretch>
            <a:fillRect/>
          </a:stretch>
        </p:blipFill>
        <p:spPr>
          <a:xfrm>
            <a:off x="215153" y="107473"/>
            <a:ext cx="11764255" cy="6641608"/>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27668"/>
            <a:ext cx="9361630" cy="1785144"/>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What do you need to prototype to test it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3738035667"/>
              </p:ext>
            </p:extLst>
          </p:nvPr>
        </p:nvGraphicFramePr>
        <p:xfrm>
          <a:off x="576000" y="2351770"/>
          <a:ext cx="9361630" cy="3112527"/>
        </p:xfrm>
        <a:graphic>
          <a:graphicData uri="http://schemas.openxmlformats.org/drawingml/2006/table">
            <a:tbl>
              <a:tblPr firstRow="1" bandRow="1">
                <a:tableStyleId>{5940675A-B579-460E-94D1-54222C63F5DA}</a:tableStyleId>
              </a:tblPr>
              <a:tblGrid>
                <a:gridCol w="2863886">
                  <a:extLst>
                    <a:ext uri="{9D8B030D-6E8A-4147-A177-3AD203B41FA5}">
                      <a16:colId xmlns:a16="http://schemas.microsoft.com/office/drawing/2014/main" val="336422520"/>
                    </a:ext>
                  </a:extLst>
                </a:gridCol>
                <a:gridCol w="2808514">
                  <a:extLst>
                    <a:ext uri="{9D8B030D-6E8A-4147-A177-3AD203B41FA5}">
                      <a16:colId xmlns:a16="http://schemas.microsoft.com/office/drawing/2014/main" val="753423073"/>
                    </a:ext>
                  </a:extLst>
                </a:gridCol>
                <a:gridCol w="3689230">
                  <a:extLst>
                    <a:ext uri="{9D8B030D-6E8A-4147-A177-3AD203B41FA5}">
                      <a16:colId xmlns:a16="http://schemas.microsoft.com/office/drawing/2014/main" val="929398648"/>
                    </a:ext>
                  </a:extLst>
                </a:gridCol>
              </a:tblGrid>
              <a:tr h="674127">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‘Trial production runs’</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‘Card and CAD’</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‘Works-like and looks-like models’</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2343393">
                <a:tc>
                  <a:txBody>
                    <a:bodyPr/>
                    <a:lstStyle/>
                    <a:p>
                      <a:r>
                        <a:rPr lang="en-GB" sz="1400" dirty="0"/>
                        <a:t>Time can be limited in school, but time and materials are also costly in the real world. Don’t worry about your first prototypes looking complete or expensive. The first prototypes can be quick and messy </a:t>
                      </a:r>
                      <a:r>
                        <a:rPr lang="en-GB" sz="1400" b="1" dirty="0"/>
                        <a:t>as long as they help you improve the design </a:t>
                      </a:r>
                      <a:r>
                        <a:rPr lang="en-GB" sz="1400" dirty="0"/>
                        <a:t>as part of an iterative process. </a:t>
                      </a:r>
                    </a:p>
                  </a:txBody>
                  <a:tcPr/>
                </a:tc>
                <a:tc>
                  <a:txBody>
                    <a:bodyPr/>
                    <a:lstStyle/>
                    <a:p>
                      <a:r>
                        <a:rPr lang="en-GB" sz="1400" dirty="0"/>
                        <a:t>A quick way of realising ideas is to make quick ‘block’ models in </a:t>
                      </a:r>
                      <a:r>
                        <a:rPr lang="en-GB" sz="1400" b="1" dirty="0"/>
                        <a:t>CAD</a:t>
                      </a:r>
                      <a:r>
                        <a:rPr lang="en-GB" sz="1400" dirty="0"/>
                        <a:t>. These will be based on a basic shape, size or volume without the need for fine details. These models can be evaluated on screen or even 3D printed. You can make similar </a:t>
                      </a:r>
                      <a:r>
                        <a:rPr lang="en-GB" sz="1400" b="1" dirty="0"/>
                        <a:t>‘block’ models using card or foam </a:t>
                      </a:r>
                      <a:r>
                        <a:rPr lang="en-GB" sz="1400" dirty="0"/>
                        <a:t>which can be quicker and more cost effective.</a:t>
                      </a:r>
                    </a:p>
                  </a:txBody>
                  <a:tcPr/>
                </a:tc>
                <a:tc>
                  <a:txBody>
                    <a:bodyPr/>
                    <a:lstStyle/>
                    <a:p>
                      <a:r>
                        <a:rPr lang="en-GB" sz="1400" dirty="0"/>
                        <a:t>You can make two (or more) models, that when used together explain better what a final thing may be like. An aspirational model that looks like the intended finished product. This </a:t>
                      </a:r>
                      <a:r>
                        <a:rPr lang="en-GB" sz="1400" b="1" dirty="0"/>
                        <a:t>might be a CAD model or using AI </a:t>
                      </a:r>
                      <a:r>
                        <a:rPr lang="en-GB" sz="1400" dirty="0"/>
                        <a:t>to generate various solutions from a simple model that you could show to your client or target market. </a:t>
                      </a:r>
                      <a:r>
                        <a:rPr lang="en-GB" sz="1400" b="1" dirty="0"/>
                        <a:t>Your functional prototype will work </a:t>
                      </a:r>
                      <a:r>
                        <a:rPr lang="en-GB" sz="1400" dirty="0"/>
                        <a:t>so you can test out the functionality. It is there to be tested and even broken!</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373B17D1-05E3-5C14-EF85-F354695BF3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24951"/>
            <a:ext cx="9309609" cy="4408098"/>
          </a:xfrm>
        </p:spPr>
        <p:txBody>
          <a:bodyPr>
            <a:normAutofit/>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a:t>
            </a:r>
            <a:r>
              <a:rPr lang="en-GB" b="1" dirty="0">
                <a:latin typeface="+mj-lt"/>
                <a:ea typeface="Roboto" panose="02000000000000000000" pitchFamily="2" charset="0"/>
                <a:cs typeface="Roboto" panose="02000000000000000000" pitchFamily="2" charset="0"/>
              </a:rPr>
              <a:t>CAD</a:t>
            </a:r>
            <a:r>
              <a:rPr lang="en-GB" dirty="0">
                <a:latin typeface="+mj-lt"/>
                <a:ea typeface="Roboto" panose="02000000000000000000" pitchFamily="2" charset="0"/>
                <a:cs typeface="Roboto" panose="02000000000000000000" pitchFamily="2" charset="0"/>
              </a:rPr>
              <a:t> </a:t>
            </a:r>
            <a:r>
              <a:rPr lang="en-GB" sz="1800" dirty="0">
                <a:latin typeface="+mj-lt"/>
                <a:ea typeface="Roboto" panose="02000000000000000000" pitchFamily="2" charset="0"/>
                <a:cs typeface="Roboto" panose="02000000000000000000" pitchFamily="2" charset="0"/>
              </a:rPr>
              <a:t>modelling as a means of developing a working prototype. </a:t>
            </a:r>
          </a:p>
          <a:p>
            <a:pPr marL="0" indent="0">
              <a:lnSpc>
                <a:spcPct val="150000"/>
              </a:lnSpc>
              <a:buNone/>
            </a:pPr>
            <a:r>
              <a:rPr lang="en-GB" dirty="0">
                <a:latin typeface="+mj-lt"/>
                <a:ea typeface="Roboto" panose="02000000000000000000" pitchFamily="2" charset="0"/>
                <a:cs typeface="Roboto" panose="02000000000000000000" pitchFamily="2" charset="0"/>
              </a:rPr>
              <a:t>P</a:t>
            </a:r>
            <a:r>
              <a:rPr lang="en-GB" sz="1800" dirty="0">
                <a:latin typeface="+mj-lt"/>
                <a:ea typeface="Roboto" panose="02000000000000000000" pitchFamily="2" charset="0"/>
                <a:cs typeface="Roboto" panose="02000000000000000000" pitchFamily="2" charset="0"/>
              </a:rPr>
              <a:t>olymorph, plasticine, and foam are all great materials for realising organic </a:t>
            </a:r>
            <a:r>
              <a:rPr lang="en-GB" dirty="0">
                <a:latin typeface="+mj-lt"/>
                <a:ea typeface="Roboto" panose="02000000000000000000" pitchFamily="2" charset="0"/>
                <a:cs typeface="Roboto" panose="02000000000000000000" pitchFamily="2" charset="0"/>
              </a:rPr>
              <a:t>or curved forms effectively. Card and paper can be used for more box-like shapes. Textiles will naturally be a solution where flexibility is needed or if something is worn and paper templates could be made first.</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also use </a:t>
            </a:r>
            <a:r>
              <a:rPr lang="en-GB" sz="1800" b="1" dirty="0">
                <a:latin typeface="+mj-lt"/>
                <a:ea typeface="Roboto" panose="02000000000000000000" pitchFamily="2" charset="0"/>
                <a:cs typeface="Roboto" panose="02000000000000000000" pitchFamily="2" charset="0"/>
              </a:rPr>
              <a:t>laser cutting </a:t>
            </a:r>
            <a:r>
              <a:rPr lang="en-GB" sz="1800" dirty="0">
                <a:latin typeface="+mj-lt"/>
                <a:ea typeface="Roboto" panose="02000000000000000000" pitchFamily="2" charset="0"/>
                <a:cs typeface="Roboto" panose="02000000000000000000" pitchFamily="2" charset="0"/>
              </a:rPr>
              <a:t>or </a:t>
            </a:r>
            <a:r>
              <a:rPr lang="en-GB" sz="1800" b="1" dirty="0">
                <a:latin typeface="+mj-lt"/>
                <a:ea typeface="Roboto" panose="02000000000000000000" pitchFamily="2" charset="0"/>
                <a:cs typeface="Roboto" panose="02000000000000000000" pitchFamily="2" charset="0"/>
              </a:rPr>
              <a:t>3D printing </a:t>
            </a:r>
            <a:r>
              <a:rPr lang="en-GB" sz="1800" dirty="0">
                <a:latin typeface="+mj-lt"/>
                <a:ea typeface="Roboto" panose="02000000000000000000" pitchFamily="2" charset="0"/>
                <a:cs typeface="Roboto" panose="02000000000000000000" pitchFamily="2" charset="0"/>
              </a:rPr>
              <a:t>in the development and prototyping </a:t>
            </a:r>
            <a:r>
              <a:rPr lang="en-GB" dirty="0">
                <a:latin typeface="+mj-lt"/>
                <a:ea typeface="Roboto" panose="02000000000000000000" pitchFamily="2" charset="0"/>
                <a:cs typeface="Roboto" panose="02000000000000000000" pitchFamily="2" charset="0"/>
              </a:rPr>
              <a:t>stages so quick results can be achieved. </a:t>
            </a: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sz="1800" b="1" dirty="0">
                <a:latin typeface="+mj-lt"/>
                <a:ea typeface="Roboto" panose="02000000000000000000" pitchFamily="2" charset="0"/>
                <a:cs typeface="Roboto" panose="02000000000000000000" pitchFamily="2" charset="0"/>
              </a:rPr>
              <a:t>curriculum units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2" name="Picture 1">
            <a:extLst>
              <a:ext uri="{FF2B5EF4-FFF2-40B4-BE49-F238E27FC236}">
                <a16:creationId xmlns:a16="http://schemas.microsoft.com/office/drawing/2014/main" id="{009589E6-7E80-0A64-C9B5-67776E37A9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ussy: Test">
            <a:hlinkClick r:id="" action="ppaction://media"/>
            <a:extLst>
              <a:ext uri="{FF2B5EF4-FFF2-40B4-BE49-F238E27FC236}">
                <a16:creationId xmlns:a16="http://schemas.microsoft.com/office/drawing/2014/main" id="{4BA7229A-CF49-8BA0-109A-8EF920B10B20}"/>
              </a:ext>
            </a:extLst>
          </p:cNvPr>
          <p:cNvPicPr>
            <a:picLocks noRot="1" noChangeAspect="1"/>
          </p:cNvPicPr>
          <p:nvPr>
            <a:videoFile r:link="rId1"/>
          </p:nvPr>
        </p:nvPicPr>
        <p:blipFill>
          <a:blip r:embed="rId4"/>
          <a:stretch>
            <a:fillRect/>
          </a:stretch>
        </p:blipFill>
        <p:spPr>
          <a:xfrm>
            <a:off x="199785" y="81444"/>
            <a:ext cx="11825728" cy="6676313"/>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58013550"/>
              </p:ext>
            </p:extLst>
          </p:nvPr>
        </p:nvGraphicFramePr>
        <p:xfrm>
          <a:off x="576000" y="2723775"/>
          <a:ext cx="9465528" cy="3114428"/>
        </p:xfrm>
        <a:graphic>
          <a:graphicData uri="http://schemas.openxmlformats.org/drawingml/2006/table">
            <a:tbl>
              <a:tblPr firstRow="1" bandRow="1">
                <a:tableStyleId>{5940675A-B579-460E-94D1-54222C63F5DA}</a:tableStyleId>
              </a:tblPr>
              <a:tblGrid>
                <a:gridCol w="2828027">
                  <a:extLst>
                    <a:ext uri="{9D8B030D-6E8A-4147-A177-3AD203B41FA5}">
                      <a16:colId xmlns:a16="http://schemas.microsoft.com/office/drawing/2014/main" val="336422520"/>
                    </a:ext>
                  </a:extLst>
                </a:gridCol>
                <a:gridCol w="3941909">
                  <a:extLst>
                    <a:ext uri="{9D8B030D-6E8A-4147-A177-3AD203B41FA5}">
                      <a16:colId xmlns:a16="http://schemas.microsoft.com/office/drawing/2014/main" val="1485661640"/>
                    </a:ext>
                  </a:extLst>
                </a:gridCol>
                <a:gridCol w="2695592">
                  <a:extLst>
                    <a:ext uri="{9D8B030D-6E8A-4147-A177-3AD203B41FA5}">
                      <a16:colId xmlns:a16="http://schemas.microsoft.com/office/drawing/2014/main" val="4129436831"/>
                    </a:ext>
                  </a:extLst>
                </a:gridCol>
              </a:tblGrid>
              <a:tr h="462668">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‘A-B tests’</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‘Compatibility and stability testing’</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‘To and </a:t>
                      </a:r>
                      <a:r>
                        <a:rPr lang="en-GB" sz="1700" b="1" dirty="0" err="1">
                          <a:solidFill>
                            <a:srgbClr val="429EA6"/>
                          </a:solidFill>
                          <a:hlinkClick r:id="rId3" action="ppaction://hlinksldjump">
                            <a:extLst>
                              <a:ext uri="{A12FA001-AC4F-418D-AE19-62706E023703}">
                                <ahyp:hlinkClr xmlns:ahyp="http://schemas.microsoft.com/office/drawing/2018/hyperlinkcolor" val="tx"/>
                              </a:ext>
                            </a:extLst>
                          </a:hlinkClick>
                        </a:rPr>
                        <a:t>fro</a:t>
                      </a: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1959691">
                <a:tc>
                  <a:txBody>
                    <a:bodyPr/>
                    <a:lstStyle/>
                    <a:p>
                      <a:r>
                        <a:rPr lang="en-GB" sz="1400" dirty="0"/>
                        <a:t>These are essentially </a:t>
                      </a:r>
                      <a:r>
                        <a:rPr lang="en-GB" sz="1400" b="1" dirty="0"/>
                        <a:t>blind tests </a:t>
                      </a:r>
                      <a:r>
                        <a:rPr lang="en-GB" sz="1400" dirty="0"/>
                        <a:t>which Fussy use to try out new formulas for body products such as body bars. While this might be more about smell and touch, you can still use this approach with whatever you design and get feedback from the client based on what they feel and how they interact with the prototype without looking.</a:t>
                      </a:r>
                    </a:p>
                    <a:p>
                      <a:endParaRPr lang="en-GB" sz="1400" dirty="0"/>
                    </a:p>
                  </a:txBody>
                  <a:tcPr/>
                </a:tc>
                <a:tc>
                  <a:txBody>
                    <a:bodyPr/>
                    <a:lstStyle/>
                    <a:p>
                      <a:r>
                        <a:rPr lang="en-GB" sz="1400" dirty="0"/>
                        <a:t>For body products, it is important that the product is fit for purpose. For Fussy, this can often be a chemical process where they see if the body bars react to air, moisture or your skin.</a:t>
                      </a:r>
                    </a:p>
                    <a:p>
                      <a:r>
                        <a:rPr lang="en-GB" sz="1400" dirty="0"/>
                        <a:t>Stability tests are to see how the cosmetic formula will function in use. These tests can take up to six months, but consider a similar approach when testing your product. Essentially, </a:t>
                      </a:r>
                      <a:r>
                        <a:rPr lang="en-GB" sz="1400" b="1" dirty="0"/>
                        <a:t>how does it function now, and how will it perform over time</a:t>
                      </a:r>
                      <a:r>
                        <a:rPr lang="en-GB" sz="1300" b="1" dirty="0"/>
                        <a:t>?</a:t>
                      </a:r>
                    </a:p>
                  </a:txBody>
                  <a:tcPr/>
                </a:tc>
                <a:tc>
                  <a:txBody>
                    <a:bodyPr/>
                    <a:lstStyle/>
                    <a:p>
                      <a:r>
                        <a:rPr lang="en-GB" sz="1400" dirty="0"/>
                        <a:t>When designing products, the customer or the market is everything. Fussy will say ‘the customer is the boss’.</a:t>
                      </a:r>
                    </a:p>
                    <a:p>
                      <a:r>
                        <a:rPr lang="en-GB" sz="1400" dirty="0"/>
                        <a:t>They use social media, focus groups and product trials to get quick feedback on products in development. This ‘to and </a:t>
                      </a:r>
                      <a:r>
                        <a:rPr lang="en-GB" sz="1400" dirty="0" err="1"/>
                        <a:t>fro</a:t>
                      </a:r>
                      <a:r>
                        <a:rPr lang="en-GB" sz="1400" dirty="0"/>
                        <a:t>’ can iron out potential problems and </a:t>
                      </a:r>
                      <a:r>
                        <a:rPr lang="en-GB" sz="1400" b="1" dirty="0"/>
                        <a:t>check that the product will be popular </a:t>
                      </a:r>
                      <a:r>
                        <a:rPr lang="en-GB" sz="1400" dirty="0"/>
                        <a:t>when it is eventually sold.</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529938" cy="1613519"/>
          </a:xfrm>
          <a:prstGeom prst="rect">
            <a:avLst/>
          </a:prstGeom>
          <a:noFill/>
        </p:spPr>
        <p:txBody>
          <a:bodyPr wrap="square">
            <a:spAutoFit/>
          </a:bodyPr>
          <a:lstStyle/>
          <a:p>
            <a:pPr algn="l">
              <a:lnSpc>
                <a:spcPct val="150000"/>
              </a:lnSpc>
              <a:defRPr/>
            </a:pPr>
            <a:r>
              <a:rPr kumimoji="0" lang="en-GB"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is vital to see how the market would react to the product you have designed. </a:t>
            </a:r>
            <a:r>
              <a:rPr lang="en-GB" b="0" dirty="0">
                <a:latin typeface="Arial" panose="020B0604020202020204"/>
                <a:ea typeface="Roboto" panose="02000000000000000000" pitchFamily="2" charset="0"/>
                <a:cs typeface="Roboto" panose="02000000000000000000" pitchFamily="2" charset="0"/>
              </a:rPr>
              <a:t>Many of these tests will look at how a product will perform in the real world.</a:t>
            </a:r>
            <a:endParaRPr kumimoji="0" lang="en-GB"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2" name="Picture 1">
            <a:extLst>
              <a:ext uri="{FF2B5EF4-FFF2-40B4-BE49-F238E27FC236}">
                <a16:creationId xmlns:a16="http://schemas.microsoft.com/office/drawing/2014/main" id="{D12D2D77-3807-6FE2-D2CA-A703EA82AD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4240177786"/>
              </p:ext>
            </p:extLst>
          </p:nvPr>
        </p:nvGraphicFramePr>
        <p:xfrm>
          <a:off x="576000" y="2760197"/>
          <a:ext cx="9465528" cy="2626656"/>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401616">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‘Smile in the mind’</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‘Test with users’</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1959691">
                <a:tc>
                  <a:txBody>
                    <a:bodyPr/>
                    <a:lstStyle/>
                    <a:p>
                      <a:r>
                        <a:rPr lang="en-GB" sz="1400" dirty="0"/>
                        <a:t>Fussy try and make an emotional connection with the user. They want the consumer to like the product and never want it to stop being used, like wearing a favourite item of clothing. This attachment to a product make the customer happy and creates a ‘smile in the mind’ when it is being used.</a:t>
                      </a:r>
                    </a:p>
                    <a:p>
                      <a:r>
                        <a:rPr lang="en-GB" sz="1400" dirty="0"/>
                        <a:t>Look at your prototype and ask if it functions, but also if it is </a:t>
                      </a:r>
                      <a:r>
                        <a:rPr lang="en-GB" sz="1400" b="1" dirty="0"/>
                        <a:t>something that consumers will ‘want to own and keep</a:t>
                      </a:r>
                      <a:r>
                        <a:rPr lang="en-GB" sz="1400" dirty="0"/>
                        <a:t>’.</a:t>
                      </a:r>
                      <a:r>
                        <a:rPr lang="en-GB" sz="1400" b="1" dirty="0"/>
                        <a:t> Can your design be both functional and attractive?</a:t>
                      </a:r>
                    </a:p>
                    <a:p>
                      <a:endParaRPr lang="en-GB" sz="1400" dirty="0"/>
                    </a:p>
                  </a:txBody>
                  <a:tcPr/>
                </a:tc>
                <a:tc>
                  <a:txBody>
                    <a:bodyPr/>
                    <a:lstStyle/>
                    <a:p>
                      <a:r>
                        <a:rPr lang="en-GB" sz="1400" dirty="0"/>
                        <a:t>It is also important to test the prototype with real users, but this can be time consuming and expensive.</a:t>
                      </a:r>
                    </a:p>
                    <a:p>
                      <a:r>
                        <a:rPr lang="en-GB" sz="1400" dirty="0"/>
                        <a:t>Family and friends will often say positive things about your design just to make you happy, so </a:t>
                      </a:r>
                      <a:r>
                        <a:rPr lang="en-GB" sz="1400" b="1" dirty="0"/>
                        <a:t>try and observe people using the products without them being aware you are watching</a:t>
                      </a:r>
                      <a:r>
                        <a:rPr lang="en-GB" sz="1400" dirty="0"/>
                        <a:t>. Give your prototype outcomes to other people who are more likely to give you honest but critical feedback. </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03906" y="1124848"/>
            <a:ext cx="9465527" cy="1287532"/>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As well as testing products yourself, you should give the outcome or prototype to others to use and evaluate. As well as being functional, we also want to design products that appeal to the consumer, that </a:t>
            </a:r>
            <a:r>
              <a:rPr lang="en-GB" sz="1800" b="0" dirty="0">
                <a:latin typeface="Arial" panose="020B0604020202020204"/>
                <a:ea typeface="Roboto" panose="02000000000000000000" pitchFamily="2" charset="0"/>
                <a:cs typeface="Roboto" panose="02000000000000000000" pitchFamily="2" charset="0"/>
              </a:rPr>
              <a:t>they will be attracted to, want to buy, and enjoy owning. </a:t>
            </a:r>
            <a:endPar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2" name="Picture 1">
            <a:extLst>
              <a:ext uri="{FF2B5EF4-FFF2-40B4-BE49-F238E27FC236}">
                <a16:creationId xmlns:a16="http://schemas.microsoft.com/office/drawing/2014/main" id="{D12D2D77-3807-6FE2-D2CA-A703EA82AD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04182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199440" cy="1585561"/>
          </a:xfrm>
        </p:spPr>
        <p:txBody>
          <a:bodyPr>
            <a:normAutofit fontScale="92500"/>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During the exploration and development of ‘</a:t>
            </a:r>
            <a:r>
              <a:rPr lang="en-GB" sz="2000" b="1" dirty="0">
                <a:solidFill>
                  <a:schemeClr val="tx1"/>
                </a:solidFill>
                <a:latin typeface="+mj-lt"/>
                <a:ea typeface="Roboto" panose="02000000000000000000" pitchFamily="2" charset="0"/>
                <a:cs typeface="Roboto" panose="02000000000000000000" pitchFamily="2" charset="0"/>
              </a:rPr>
              <a:t>banishing plastics from the bathroom</a:t>
            </a:r>
            <a:r>
              <a:rPr lang="en-GB" sz="2000" dirty="0">
                <a:solidFill>
                  <a:schemeClr val="tx1"/>
                </a:solidFill>
                <a:latin typeface="+mj-lt"/>
                <a:ea typeface="Roboto" panose="02000000000000000000" pitchFamily="2" charset="0"/>
                <a:cs typeface="Roboto" panose="02000000000000000000" pitchFamily="2" charset="0"/>
              </a:rPr>
              <a:t>’,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1671541564"/>
              </p:ext>
            </p:extLst>
          </p:nvPr>
        </p:nvGraphicFramePr>
        <p:xfrm>
          <a:off x="564873" y="2605891"/>
          <a:ext cx="10915927" cy="2956560"/>
        </p:xfrm>
        <a:graphic>
          <a:graphicData uri="http://schemas.openxmlformats.org/drawingml/2006/table">
            <a:tbl>
              <a:tblPr firstRow="1" bandRow="1">
                <a:tableStyleId>{5940675A-B579-460E-94D1-54222C63F5DA}</a:tableStyleId>
              </a:tblPr>
              <a:tblGrid>
                <a:gridCol w="4088407">
                  <a:extLst>
                    <a:ext uri="{9D8B030D-6E8A-4147-A177-3AD203B41FA5}">
                      <a16:colId xmlns:a16="http://schemas.microsoft.com/office/drawing/2014/main" val="336422520"/>
                    </a:ext>
                  </a:extLst>
                </a:gridCol>
                <a:gridCol w="3505200">
                  <a:extLst>
                    <a:ext uri="{9D8B030D-6E8A-4147-A177-3AD203B41FA5}">
                      <a16:colId xmlns:a16="http://schemas.microsoft.com/office/drawing/2014/main" val="1485661640"/>
                    </a:ext>
                  </a:extLst>
                </a:gridCol>
                <a:gridCol w="3322320">
                  <a:extLst>
                    <a:ext uri="{9D8B030D-6E8A-4147-A177-3AD203B41FA5}">
                      <a16:colId xmlns:a16="http://schemas.microsoft.com/office/drawing/2014/main" val="3804150009"/>
                    </a:ext>
                  </a:extLst>
                </a:gridCol>
              </a:tblGrid>
              <a:tr h="0">
                <a:tc>
                  <a:txBody>
                    <a:bodyPr/>
                    <a:lstStyle/>
                    <a:p>
                      <a:pPr algn="ctr"/>
                      <a:r>
                        <a:rPr lang="en-GB" b="1" dirty="0">
                          <a:solidFill>
                            <a:schemeClr val="tx1"/>
                          </a:solidFill>
                        </a:rPr>
                        <a:t>‘Casting a soap dish’</a:t>
                      </a:r>
                    </a:p>
                  </a:txBody>
                  <a:tcPr>
                    <a:solidFill>
                      <a:schemeClr val="bg1"/>
                    </a:solidFill>
                  </a:tcPr>
                </a:tc>
                <a:tc>
                  <a:txBody>
                    <a:bodyPr/>
                    <a:lstStyle/>
                    <a:p>
                      <a:pPr algn="ctr"/>
                      <a:r>
                        <a:rPr lang="en-GB" b="1" dirty="0">
                          <a:solidFill>
                            <a:schemeClr val="tx1"/>
                          </a:solidFill>
                        </a:rPr>
                        <a:t>‘Duckboard’</a:t>
                      </a:r>
                    </a:p>
                  </a:txBody>
                  <a:tcPr>
                    <a:solidFill>
                      <a:schemeClr val="bg1"/>
                    </a:solidFill>
                  </a:tcPr>
                </a:tc>
                <a:tc>
                  <a:txBody>
                    <a:bodyPr/>
                    <a:lstStyle/>
                    <a:p>
                      <a:pPr algn="ctr"/>
                      <a:r>
                        <a:rPr lang="en-GB" b="1" dirty="0">
                          <a:solidFill>
                            <a:schemeClr val="tx1"/>
                          </a:solidFill>
                        </a:rPr>
                        <a:t>‘CAD screw threads’</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solidFill>
                            <a:schemeClr val="tx1"/>
                          </a:solidFill>
                        </a:rPr>
                        <a:t>Using materials such as </a:t>
                      </a:r>
                      <a:r>
                        <a:rPr lang="en-GB" sz="1200" dirty="0" err="1">
                          <a:solidFill>
                            <a:schemeClr val="tx1"/>
                          </a:solidFill>
                        </a:rPr>
                        <a:t>Jesmonite</a:t>
                      </a:r>
                      <a:r>
                        <a:rPr lang="en-GB" sz="1200" dirty="0">
                          <a:solidFill>
                            <a:schemeClr val="tx1"/>
                          </a:solidFill>
                        </a:rPr>
                        <a:t>, create a soap dish to hold bars of soap in the bathroom. An opportunity to explore mould making, mathematical ratios and more.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Either as a mini soap dish, or full sized for the floor, explore methods of cutting and joining wood to create a duckboard. What wood is suitable? What finishes are also preferable for its use?</a:t>
                      </a:r>
                    </a:p>
                  </a:txBody>
                  <a:tcPr/>
                </a:tc>
                <a:tc>
                  <a:txBody>
                    <a:bodyPr/>
                    <a:lstStyle/>
                    <a:p>
                      <a:r>
                        <a:rPr lang="en-GB" sz="1200" dirty="0">
                          <a:solidFill>
                            <a:schemeClr val="tx1"/>
                          </a:solidFill>
                        </a:rPr>
                        <a:t>Cosmetic bottles may feature flip lids, press on tops, screw-on lids and more. Creating an external and internal screw </a:t>
                      </a:r>
                      <a:r>
                        <a:rPr lang="en-GB" sz="1200">
                          <a:solidFill>
                            <a:schemeClr val="tx1"/>
                          </a:solidFill>
                        </a:rPr>
                        <a:t>thread in </a:t>
                      </a:r>
                      <a:r>
                        <a:rPr lang="en-GB" sz="1200" dirty="0">
                          <a:solidFill>
                            <a:schemeClr val="tx1"/>
                          </a:solidFill>
                        </a:rPr>
                        <a:t>CAD can be useful for a range of processes. Design, 3D print and test a screw thread.</a:t>
                      </a:r>
                    </a:p>
                  </a:txBody>
                  <a:tcPr/>
                </a:tc>
                <a:extLst>
                  <a:ext uri="{0D108BD9-81ED-4DB2-BD59-A6C34878D82A}">
                    <a16:rowId xmlns:a16="http://schemas.microsoft.com/office/drawing/2014/main" val="3966545421"/>
                  </a:ext>
                </a:extLst>
              </a:tr>
              <a:tr h="1931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‘Promo holder’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‘Wooden squeegee’</a:t>
                      </a:r>
                    </a:p>
                  </a:txBody>
                  <a:tcPr/>
                </a:tc>
                <a:tc>
                  <a:txBody>
                    <a:bodyPr/>
                    <a:lstStyle/>
                    <a:p>
                      <a:pPr algn="ctr"/>
                      <a:r>
                        <a:rPr lang="en-GB" sz="1800" b="1" dirty="0">
                          <a:solidFill>
                            <a:schemeClr val="tx1"/>
                          </a:solidFill>
                        </a:rPr>
                        <a:t>‘Print finishes’</a:t>
                      </a:r>
                    </a:p>
                  </a:txBody>
                  <a:tcPr/>
                </a:tc>
                <a:extLst>
                  <a:ext uri="{0D108BD9-81ED-4DB2-BD59-A6C34878D82A}">
                    <a16:rowId xmlns:a16="http://schemas.microsoft.com/office/drawing/2014/main" val="19596230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How can you display the new 15g mini Fussy deodorants in shops? (photos on next slide) Roughly the size of a mini glue stick / lip balm, design and make a hanger that displays the product and allows users to remove to buy. Can you do this from a single sheet of paper / card?</a:t>
                      </a:r>
                    </a:p>
                    <a:p>
                      <a:endParaRPr lang="en-GB" sz="14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Create a wooden-handled glass ‘squeegee’, used to wipe clean shower glass. The handle can be turned or made by lamination. A range of techniques can be incorporated and finished explored. </a:t>
                      </a:r>
                    </a:p>
                  </a:txBody>
                  <a:tcPr/>
                </a:tc>
                <a:tc>
                  <a:txBody>
                    <a:bodyPr/>
                    <a:lstStyle/>
                    <a:p>
                      <a:r>
                        <a:rPr lang="en-GB" sz="1200" dirty="0">
                          <a:solidFill>
                            <a:schemeClr val="tx1"/>
                          </a:solidFill>
                        </a:rPr>
                        <a:t>Look at how to represent a range of print finishes such as foil application, spot varnishing and embossing (some of which are used in the fussy packaging).</a:t>
                      </a:r>
                    </a:p>
                  </a:txBody>
                  <a:tcPr/>
                </a:tc>
                <a:extLst>
                  <a:ext uri="{0D108BD9-81ED-4DB2-BD59-A6C34878D82A}">
                    <a16:rowId xmlns:a16="http://schemas.microsoft.com/office/drawing/2014/main" val="583904044"/>
                  </a:ext>
                </a:extLst>
              </a:tr>
            </a:tbl>
          </a:graphicData>
        </a:graphic>
      </p:graphicFrame>
      <p:pic>
        <p:nvPicPr>
          <p:cNvPr id="2" name="Picture 1">
            <a:extLst>
              <a:ext uri="{FF2B5EF4-FFF2-40B4-BE49-F238E27FC236}">
                <a16:creationId xmlns:a16="http://schemas.microsoft.com/office/drawing/2014/main" id="{A18EB805-2E71-66D0-08E7-0EFD21982D8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p>
        </p:txBody>
      </p:sp>
      <p:sp>
        <p:nvSpPr>
          <p:cNvPr id="4" name="TextBox 3">
            <a:extLst>
              <a:ext uri="{FF2B5EF4-FFF2-40B4-BE49-F238E27FC236}">
                <a16:creationId xmlns:a16="http://schemas.microsoft.com/office/drawing/2014/main" id="{D0F0487C-137A-E4D6-E780-BF619C3AD492}"/>
              </a:ext>
            </a:extLst>
          </p:cNvPr>
          <p:cNvSpPr txBox="1"/>
          <p:nvPr/>
        </p:nvSpPr>
        <p:spPr>
          <a:xfrm>
            <a:off x="514540" y="1052951"/>
            <a:ext cx="11162919" cy="416011"/>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images to aid investigation and discussion</a:t>
            </a:r>
          </a:p>
        </p:txBody>
      </p:sp>
      <p:sp>
        <p:nvSpPr>
          <p:cNvPr id="3" name="AutoShape 6" descr="Aluminum Alloy Bike Front Cargo Rack Bicycle Luggage Rack Cycling Goods  Bracket">
            <a:extLst>
              <a:ext uri="{FF2B5EF4-FFF2-40B4-BE49-F238E27FC236}">
                <a16:creationId xmlns:a16="http://schemas.microsoft.com/office/drawing/2014/main" id="{E29E3536-6CEB-BD23-3AD0-C52A4D5FDF2C}"/>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a16="http://schemas.microsoft.com/office/drawing/2014/main" id="{B2268698-CAE8-BD62-1E9E-54E5481D08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pic>
        <p:nvPicPr>
          <p:cNvPr id="12" name="Picture 11" descr="A green box with black text&#10;&#10;Description automatically generated">
            <a:extLst>
              <a:ext uri="{FF2B5EF4-FFF2-40B4-BE49-F238E27FC236}">
                <a16:creationId xmlns:a16="http://schemas.microsoft.com/office/drawing/2014/main" id="{97A9DD21-7ACF-F5DF-1CEE-84E710921E2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980" b="89980" l="10000" r="90788">
                        <a14:foregroundMark x1="90636" y1="79636" x2="90909" y2="68000"/>
                        <a14:foregroundMark x1="90909" y1="68000" x2="90303" y2="36929"/>
                        <a14:foregroundMark x1="90303" y1="36929" x2="90788" y2="30949"/>
                      </a14:backgroundRemoval>
                    </a14:imgEffect>
                    <a14:imgEffect>
                      <a14:brightnessContrast bright="20000" contrast="20000"/>
                    </a14:imgEffect>
                  </a14:imgLayer>
                </a14:imgProps>
              </a:ext>
              <a:ext uri="{28A0092B-C50C-407E-A947-70E740481C1C}">
                <a14:useLocalDpi xmlns:a14="http://schemas.microsoft.com/office/drawing/2010/main" val="0"/>
              </a:ext>
            </a:extLst>
          </a:blip>
          <a:srcRect l="15354" t="24603" r="6349" b="12963"/>
          <a:stretch/>
        </p:blipFill>
        <p:spPr>
          <a:xfrm rot="5400000">
            <a:off x="8600799" y="969316"/>
            <a:ext cx="3592636" cy="2148565"/>
          </a:xfrm>
          <a:prstGeom prst="rect">
            <a:avLst/>
          </a:prstGeom>
        </p:spPr>
      </p:pic>
      <p:pic>
        <p:nvPicPr>
          <p:cNvPr id="14" name="Picture 13" descr="A green box with black text&#10;&#10;Description automatically generated">
            <a:extLst>
              <a:ext uri="{FF2B5EF4-FFF2-40B4-BE49-F238E27FC236}">
                <a16:creationId xmlns:a16="http://schemas.microsoft.com/office/drawing/2014/main" id="{9344D091-A108-ADB5-C121-AB7F833FD0A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backgroundMark x1="42394" y1="73697" x2="57606" y2="74747"/>
                        <a14:backgroundMark x1="57606" y1="74747" x2="67061" y2="74545"/>
                        <a14:backgroundMark x1="67061" y1="74545" x2="74394" y2="74545"/>
                        <a14:backgroundMark x1="74394" y1="74545" x2="79485" y2="64040"/>
                        <a14:backgroundMark x1="79485" y1="64040" x2="78727" y2="52970"/>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l="24762" t="29401" r="21904" b="24603"/>
          <a:stretch/>
        </p:blipFill>
        <p:spPr>
          <a:xfrm rot="5400000">
            <a:off x="6311147" y="893192"/>
            <a:ext cx="3657600" cy="2365774"/>
          </a:xfrm>
          <a:prstGeom prst="rect">
            <a:avLst/>
          </a:prstGeom>
        </p:spPr>
      </p:pic>
      <p:pic>
        <p:nvPicPr>
          <p:cNvPr id="25" name="Picture 2">
            <a:extLst>
              <a:ext uri="{FF2B5EF4-FFF2-40B4-BE49-F238E27FC236}">
                <a16:creationId xmlns:a16="http://schemas.microsoft.com/office/drawing/2014/main" id="{12A39360-13B8-5DA5-99CD-A62DB86C89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1048396" y="1817837"/>
            <a:ext cx="1469425" cy="253713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atural Body Bar Pack – Fussy">
            <a:extLst>
              <a:ext uri="{FF2B5EF4-FFF2-40B4-BE49-F238E27FC236}">
                <a16:creationId xmlns:a16="http://schemas.microsoft.com/office/drawing/2014/main" id="{5E1467A1-255C-7B74-C783-18E8272BD40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3192510" y="3055468"/>
            <a:ext cx="2127509" cy="36733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A green tube with black text&#10;&#10;Description automatically generated">
            <a:extLst>
              <a:ext uri="{FF2B5EF4-FFF2-40B4-BE49-F238E27FC236}">
                <a16:creationId xmlns:a16="http://schemas.microsoft.com/office/drawing/2014/main" id="{DDF4D2DF-C245-EF5C-425D-47FF1623BC4A}"/>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backgroundMark x1="75333" y1="67232" x2="31333" y2="66545"/>
                        <a14:backgroundMark x1="31333" y1="66545" x2="56455" y2="74222"/>
                        <a14:backgroundMark x1="56455" y1="74222" x2="72697" y2="72323"/>
                        <a14:backgroundMark x1="72697" y1="72323" x2="76636" y2="68283"/>
                        <a14:backgroundMark x1="76636" y1="64444" x2="27606" y2="65818"/>
                      </a14:backgroundRemoval>
                    </a14:imgEffect>
                  </a14:imgLayer>
                </a14:imgProps>
              </a:ext>
              <a:ext uri="{28A0092B-C50C-407E-A947-70E740481C1C}">
                <a14:useLocalDpi xmlns:a14="http://schemas.microsoft.com/office/drawing/2010/main" val="0"/>
              </a:ext>
            </a:extLst>
          </a:blip>
          <a:stretch>
            <a:fillRect/>
          </a:stretch>
        </p:blipFill>
        <p:spPr>
          <a:xfrm rot="20700000">
            <a:off x="5506484" y="4528219"/>
            <a:ext cx="3176447" cy="2382335"/>
          </a:xfrm>
          <a:prstGeom prst="rect">
            <a:avLst/>
          </a:prstGeom>
        </p:spPr>
      </p:pic>
      <p:pic>
        <p:nvPicPr>
          <p:cNvPr id="29" name="Picture 28" descr="A green tube with black text&#10;&#10;Description automatically generated">
            <a:extLst>
              <a:ext uri="{FF2B5EF4-FFF2-40B4-BE49-F238E27FC236}">
                <a16:creationId xmlns:a16="http://schemas.microsoft.com/office/drawing/2014/main" id="{65950EA0-F107-39DC-DAE4-01DB7589A5FE}"/>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9980" b="89980" l="10000" r="91091">
                        <a14:foregroundMark x1="91091" y1="49899" x2="89515" y2="37576"/>
                        <a14:backgroundMark x1="79242" y1="61495" x2="54242" y2="68646"/>
                        <a14:backgroundMark x1="54242" y1="68646" x2="39848" y2="65495"/>
                        <a14:backgroundMark x1="39848" y1="65495" x2="34939" y2="47354"/>
                        <a14:backgroundMark x1="34939" y1="47354" x2="39515" y2="30141"/>
                        <a14:backgroundMark x1="39515" y1="30141" x2="53970" y2="23152"/>
                        <a14:backgroundMark x1="53970" y1="23152" x2="57879" y2="25293"/>
                        <a14:backgroundMark x1="79242" y1="58343" x2="44424" y2="63960"/>
                      </a14:backgroundRemoval>
                    </a14:imgEffect>
                  </a14:imgLayer>
                </a14:imgProps>
              </a:ext>
              <a:ext uri="{28A0092B-C50C-407E-A947-70E740481C1C}">
                <a14:useLocalDpi xmlns:a14="http://schemas.microsoft.com/office/drawing/2010/main" val="0"/>
              </a:ext>
            </a:extLst>
          </a:blip>
          <a:stretch>
            <a:fillRect/>
          </a:stretch>
        </p:blipFill>
        <p:spPr>
          <a:xfrm rot="1166451">
            <a:off x="2282678" y="1103911"/>
            <a:ext cx="4128411" cy="3096308"/>
          </a:xfrm>
          <a:prstGeom prst="rect">
            <a:avLst/>
          </a:prstGeom>
        </p:spPr>
      </p:pic>
      <p:pic>
        <p:nvPicPr>
          <p:cNvPr id="31" name="Picture 30" descr="A hand holding a green tube&#10;&#10;Description automatically generated">
            <a:extLst>
              <a:ext uri="{FF2B5EF4-FFF2-40B4-BE49-F238E27FC236}">
                <a16:creationId xmlns:a16="http://schemas.microsoft.com/office/drawing/2014/main" id="{AADE85FE-2E39-C435-71DD-DDC54D47C18A}"/>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10000" b="90000" l="10000" r="90000">
                        <a14:backgroundMark x1="49727" y1="64606" x2="40333" y2="74465"/>
                        <a14:backgroundMark x1="40333" y1="74465" x2="40333" y2="74465"/>
                        <a14:backgroundMark x1="30030" y1="81091" x2="27848" y2="83071"/>
                      </a14:backgroundRemoval>
                    </a14:imgEffect>
                  </a14:imgLayer>
                </a14:imgProps>
              </a:ext>
              <a:ext uri="{28A0092B-C50C-407E-A947-70E740481C1C}">
                <a14:useLocalDpi xmlns:a14="http://schemas.microsoft.com/office/drawing/2010/main" val="0"/>
              </a:ext>
            </a:extLst>
          </a:blip>
          <a:srcRect l="13683" t="27433" r="20661" b="22493"/>
          <a:stretch/>
        </p:blipFill>
        <p:spPr>
          <a:xfrm>
            <a:off x="8527097" y="3839916"/>
            <a:ext cx="3559628" cy="2036145"/>
          </a:xfrm>
          <a:prstGeom prst="rect">
            <a:avLst/>
          </a:prstGeom>
        </p:spPr>
      </p:pic>
    </p:spTree>
    <p:extLst>
      <p:ext uri="{BB962C8B-B14F-4D97-AF65-F5344CB8AC3E}">
        <p14:creationId xmlns:p14="http://schemas.microsoft.com/office/powerpoint/2010/main" val="272175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p>
        </p:txBody>
      </p:sp>
      <p:sp>
        <p:nvSpPr>
          <p:cNvPr id="4" name="TextBox 3">
            <a:extLst>
              <a:ext uri="{FF2B5EF4-FFF2-40B4-BE49-F238E27FC236}">
                <a16:creationId xmlns:a16="http://schemas.microsoft.com/office/drawing/2014/main" id="{D0F0487C-137A-E4D6-E780-BF619C3AD492}"/>
              </a:ext>
            </a:extLst>
          </p:cNvPr>
          <p:cNvSpPr txBox="1"/>
          <p:nvPr/>
        </p:nvSpPr>
        <p:spPr>
          <a:xfrm>
            <a:off x="514540" y="1052951"/>
            <a:ext cx="11162919" cy="785343"/>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A selection of images to aid investigation and discussion. These are textures of plastic finish that can be chosen from the manufacturer.</a:t>
            </a:r>
          </a:p>
        </p:txBody>
      </p:sp>
      <p:sp>
        <p:nvSpPr>
          <p:cNvPr id="3" name="AutoShape 6" descr="Aluminum Alloy Bike Front Cargo Rack Bicycle Luggage Rack Cycling Goods  Bracket">
            <a:extLst>
              <a:ext uri="{FF2B5EF4-FFF2-40B4-BE49-F238E27FC236}">
                <a16:creationId xmlns:a16="http://schemas.microsoft.com/office/drawing/2014/main" id="{E29E3536-6CEB-BD23-3AD0-C52A4D5FDF2C}"/>
              </a:ext>
            </a:extLst>
          </p:cNvPr>
          <p:cNvSpPr>
            <a:spLocks noChangeAspect="1" noChangeArrowheads="1"/>
          </p:cNvSpPr>
          <p:nvPr/>
        </p:nvSpPr>
        <p:spPr bwMode="auto">
          <a:xfrm>
            <a:off x="6096000" y="3559736"/>
            <a:ext cx="132537" cy="13253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a16="http://schemas.microsoft.com/office/drawing/2014/main" id="{B2268698-CAE8-BD62-1E9E-54E5481D08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pic>
        <p:nvPicPr>
          <p:cNvPr id="7" name="Picture 6" descr="A close-up of a grey tile&#10;&#10;Description automatically generated">
            <a:extLst>
              <a:ext uri="{FF2B5EF4-FFF2-40B4-BE49-F238E27FC236}">
                <a16:creationId xmlns:a16="http://schemas.microsoft.com/office/drawing/2014/main" id="{A87B8DF0-3F1F-F17C-46DB-190A24557B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2304" y="2029839"/>
            <a:ext cx="2683456" cy="2012592"/>
          </a:xfrm>
          <a:prstGeom prst="rect">
            <a:avLst/>
          </a:prstGeom>
        </p:spPr>
      </p:pic>
      <p:pic>
        <p:nvPicPr>
          <p:cNvPr id="10" name="Picture 9" descr="A close up of a metal surface&#10;&#10;Description automatically generated">
            <a:extLst>
              <a:ext uri="{FF2B5EF4-FFF2-40B4-BE49-F238E27FC236}">
                <a16:creationId xmlns:a16="http://schemas.microsoft.com/office/drawing/2014/main" id="{CAD815B1-CB25-6FBB-CEEB-6B7E1DB8D7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12543" y="4238292"/>
            <a:ext cx="2683456" cy="2012592"/>
          </a:xfrm>
          <a:prstGeom prst="rect">
            <a:avLst/>
          </a:prstGeom>
        </p:spPr>
      </p:pic>
      <p:pic>
        <p:nvPicPr>
          <p:cNvPr id="13" name="Picture 12" descr="A close up of a metal surface&#10;&#10;Description automatically generated">
            <a:extLst>
              <a:ext uri="{FF2B5EF4-FFF2-40B4-BE49-F238E27FC236}">
                <a16:creationId xmlns:a16="http://schemas.microsoft.com/office/drawing/2014/main" id="{E2E33A06-375D-FD6D-8A16-5C7413331D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12543" y="2051369"/>
            <a:ext cx="2683456" cy="2012592"/>
          </a:xfrm>
          <a:prstGeom prst="rect">
            <a:avLst/>
          </a:prstGeom>
        </p:spPr>
      </p:pic>
      <p:pic>
        <p:nvPicPr>
          <p:cNvPr id="19" name="Picture 18" descr="A close up of a metal surface&#10;&#10;Description automatically generated">
            <a:extLst>
              <a:ext uri="{FF2B5EF4-FFF2-40B4-BE49-F238E27FC236}">
                <a16:creationId xmlns:a16="http://schemas.microsoft.com/office/drawing/2014/main" id="{E9771D46-5AE4-EB73-5929-5D38AB3006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97424" y="2029839"/>
            <a:ext cx="2683456" cy="2012592"/>
          </a:xfrm>
          <a:prstGeom prst="rect">
            <a:avLst/>
          </a:prstGeom>
        </p:spPr>
      </p:pic>
      <p:pic>
        <p:nvPicPr>
          <p:cNvPr id="21" name="Picture 20" descr="A close-up of a metal surface&#10;&#10;Description automatically generated">
            <a:extLst>
              <a:ext uri="{FF2B5EF4-FFF2-40B4-BE49-F238E27FC236}">
                <a16:creationId xmlns:a16="http://schemas.microsoft.com/office/drawing/2014/main" id="{92A479BA-B588-3D80-BF7D-7D7BBC66934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97424" y="4255507"/>
            <a:ext cx="2683456" cy="2012592"/>
          </a:xfrm>
          <a:prstGeom prst="rect">
            <a:avLst/>
          </a:prstGeom>
        </p:spPr>
      </p:pic>
      <p:pic>
        <p:nvPicPr>
          <p:cNvPr id="23" name="Picture 22" descr="A close up of a metal surface&#10;&#10;Description automatically generated">
            <a:extLst>
              <a:ext uri="{FF2B5EF4-FFF2-40B4-BE49-F238E27FC236}">
                <a16:creationId xmlns:a16="http://schemas.microsoft.com/office/drawing/2014/main" id="{4829946E-BC8F-04F5-52E6-CCE45BA427F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663" y="2051369"/>
            <a:ext cx="2683456" cy="2012592"/>
          </a:xfrm>
          <a:prstGeom prst="rect">
            <a:avLst/>
          </a:prstGeom>
        </p:spPr>
      </p:pic>
    </p:spTree>
    <p:extLst>
      <p:ext uri="{BB962C8B-B14F-4D97-AF65-F5344CB8AC3E}">
        <p14:creationId xmlns:p14="http://schemas.microsoft.com/office/powerpoint/2010/main" val="4093084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Mid/late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dirty="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UCD, ergonomics, anthropometrics, sustainability, innovation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but with a focus on packaging and plastic-alternatives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dirty="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echanical, structural, CAD, CAM</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4" name="Picture 3">
            <a:extLst>
              <a:ext uri="{FF2B5EF4-FFF2-40B4-BE49-F238E27FC236}">
                <a16:creationId xmlns:a16="http://schemas.microsoft.com/office/drawing/2014/main" id="{9E6DC5F9-1416-5E95-6275-66ABB444F16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dirty="0">
                <a:solidFill>
                  <a:schemeClr val="tx1"/>
                </a:solidFill>
                <a:latin typeface="+mj-lt"/>
                <a:ea typeface="Roboto" panose="02000000000000000000" pitchFamily="2" charset="0"/>
                <a:cs typeface="Roboto" panose="02000000000000000000" pitchFamily="2" charset="0"/>
              </a:rPr>
              <a:t>The investigate, or research, element of this project can be based around existing bathroom products but also lends itself well to exploring the wider issues around sustainability in a real-life context linked to Fussy.</a:t>
            </a: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4290332848"/>
              </p:ext>
            </p:extLst>
          </p:nvPr>
        </p:nvGraphicFramePr>
        <p:xfrm>
          <a:off x="576001" y="2539000"/>
          <a:ext cx="10870930" cy="2645395"/>
        </p:xfrm>
        <a:graphic>
          <a:graphicData uri="http://schemas.openxmlformats.org/drawingml/2006/table">
            <a:tbl>
              <a:tblPr firstRow="1" bandRow="1">
                <a:tableStyleId>{5940675A-B579-460E-94D1-54222C63F5DA}</a:tableStyleId>
              </a:tblPr>
              <a:tblGrid>
                <a:gridCol w="4376999">
                  <a:extLst>
                    <a:ext uri="{9D8B030D-6E8A-4147-A177-3AD203B41FA5}">
                      <a16:colId xmlns:a16="http://schemas.microsoft.com/office/drawing/2014/main" val="336422520"/>
                    </a:ext>
                  </a:extLst>
                </a:gridCol>
                <a:gridCol w="2808514">
                  <a:extLst>
                    <a:ext uri="{9D8B030D-6E8A-4147-A177-3AD203B41FA5}">
                      <a16:colId xmlns:a16="http://schemas.microsoft.com/office/drawing/2014/main" val="1485661640"/>
                    </a:ext>
                  </a:extLst>
                </a:gridCol>
                <a:gridCol w="3685417">
                  <a:extLst>
                    <a:ext uri="{9D8B030D-6E8A-4147-A177-3AD203B41FA5}">
                      <a16:colId xmlns:a16="http://schemas.microsoft.com/office/drawing/2014/main" val="3804150009"/>
                    </a:ext>
                  </a:extLst>
                </a:gridCol>
              </a:tblGrid>
              <a:tr h="420355">
                <a:tc>
                  <a:txBody>
                    <a:bodyPr/>
                    <a:lstStyle/>
                    <a:p>
                      <a:pPr algn="ctr"/>
                      <a:r>
                        <a:rPr lang="en-GB" b="1" dirty="0">
                          <a:solidFill>
                            <a:schemeClr val="tx1"/>
                          </a:solidFill>
                        </a:rPr>
                        <a:t>‘Understanding green terms’</a:t>
                      </a:r>
                    </a:p>
                  </a:txBody>
                  <a:tcPr>
                    <a:solidFill>
                      <a:schemeClr val="bg1"/>
                    </a:solidFill>
                  </a:tcPr>
                </a:tc>
                <a:tc>
                  <a:txBody>
                    <a:bodyPr/>
                    <a:lstStyle/>
                    <a:p>
                      <a:pPr algn="ctr"/>
                      <a:r>
                        <a:rPr lang="en-GB" b="1" dirty="0">
                          <a:solidFill>
                            <a:schemeClr val="tx1"/>
                          </a:solidFill>
                        </a:rPr>
                        <a:t>‘Packaging info’</a:t>
                      </a:r>
                    </a:p>
                  </a:txBody>
                  <a:tcPr>
                    <a:solidFill>
                      <a:schemeClr val="bg1"/>
                    </a:solidFill>
                  </a:tcPr>
                </a:tc>
                <a:tc>
                  <a:txBody>
                    <a:bodyPr/>
                    <a:lstStyle/>
                    <a:p>
                      <a:pPr algn="ctr"/>
                      <a:r>
                        <a:rPr lang="en-GB" b="1" dirty="0">
                          <a:solidFill>
                            <a:schemeClr val="tx1"/>
                          </a:solidFill>
                        </a:rPr>
                        <a:t>‘Alternative materials’</a:t>
                      </a:r>
                    </a:p>
                  </a:txBody>
                  <a:tcPr>
                    <a:solidFill>
                      <a:schemeClr val="bg1"/>
                    </a:solidFill>
                  </a:tcPr>
                </a:tc>
                <a:extLst>
                  <a:ext uri="{0D108BD9-81ED-4DB2-BD59-A6C34878D82A}">
                    <a16:rowId xmlns:a16="http://schemas.microsoft.com/office/drawing/2014/main" val="3391378453"/>
                  </a:ext>
                </a:extLst>
              </a:tr>
              <a:tr h="2184190">
                <a:tc>
                  <a:txBody>
                    <a:bodyPr/>
                    <a:lstStyle/>
                    <a:p>
                      <a:r>
                        <a:rPr lang="en-GB" sz="1400" dirty="0">
                          <a:solidFill>
                            <a:schemeClr val="tx1"/>
                          </a:solidFill>
                        </a:rPr>
                        <a:t>Do you know your compostable from your biodegradable? What’s the deal with microplastics? When should a mobius loop be a green dot? What is greenwashing? </a:t>
                      </a:r>
                    </a:p>
                    <a:p>
                      <a:r>
                        <a:rPr lang="en-GB" sz="1400" dirty="0">
                          <a:solidFill>
                            <a:schemeClr val="tx1"/>
                          </a:solidFill>
                        </a:rPr>
                        <a:t>The Fussy case is made from recycled plastic and the refill is compostable.</a:t>
                      </a:r>
                    </a:p>
                    <a:p>
                      <a:r>
                        <a:rPr lang="en-GB" sz="1400" dirty="0">
                          <a:solidFill>
                            <a:schemeClr val="tx1"/>
                          </a:solidFill>
                        </a:rPr>
                        <a:t>With so much information and terminology around sustainability it is easy to get lost and confused. Look at the logos and terms to get a better understanding of what they all mean for consumers and designers.</a:t>
                      </a:r>
                    </a:p>
                  </a:txBody>
                  <a:tcPr/>
                </a:tc>
                <a:tc>
                  <a:txBody>
                    <a:bodyPr/>
                    <a:lstStyle/>
                    <a:p>
                      <a:r>
                        <a:rPr lang="en-GB" sz="1400" dirty="0">
                          <a:solidFill>
                            <a:schemeClr val="tx1"/>
                          </a:solidFill>
                        </a:rPr>
                        <a:t>The Fussy packaging is also eco-friendly, with water-activated glue, recycled materials and eco-ink. What information is required on products that are designed for the bathroom? Look at the symbols, ingredients and more that are printed on the packaging of common bathroom products.</a:t>
                      </a:r>
                    </a:p>
                  </a:txBody>
                  <a:tcPr/>
                </a:tc>
                <a:tc>
                  <a:txBody>
                    <a:bodyPr/>
                    <a:lstStyle/>
                    <a:p>
                      <a:r>
                        <a:rPr lang="en-GB" sz="1400" dirty="0">
                          <a:solidFill>
                            <a:schemeClr val="tx1"/>
                          </a:solidFill>
                        </a:rPr>
                        <a:t>Banishing single-use plastic means that it may need replacing with another material. What alternative materials are being developed, and what are the advantages and disadvantages of them for consumers, designers and manufacturers?</a:t>
                      </a:r>
                    </a:p>
                    <a:p>
                      <a:r>
                        <a:rPr lang="en-GB" sz="1400" dirty="0">
                          <a:solidFill>
                            <a:schemeClr val="tx1"/>
                          </a:solidFill>
                        </a:rPr>
                        <a:t>Research (and get samples where possible) of a range of alternatives that could be used in place of plastics.</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FB71E3E2-5AC1-0071-F795-6D41D17B10B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66304138"/>
              </p:ext>
            </p:extLst>
          </p:nvPr>
        </p:nvGraphicFramePr>
        <p:xfrm>
          <a:off x="396106" y="1181317"/>
          <a:ext cx="11444692" cy="4023360"/>
        </p:xfrm>
        <a:graphic>
          <a:graphicData uri="http://schemas.openxmlformats.org/drawingml/2006/table">
            <a:tbl>
              <a:tblPr firstRow="1" bandRow="1">
                <a:tableStyleId>{5940675A-B579-460E-94D1-54222C63F5DA}</a:tableStyleId>
              </a:tblPr>
              <a:tblGrid>
                <a:gridCol w="3388288">
                  <a:extLst>
                    <a:ext uri="{9D8B030D-6E8A-4147-A177-3AD203B41FA5}">
                      <a16:colId xmlns:a16="http://schemas.microsoft.com/office/drawing/2014/main" val="1485661640"/>
                    </a:ext>
                  </a:extLst>
                </a:gridCol>
                <a:gridCol w="4028202">
                  <a:extLst>
                    <a:ext uri="{9D8B030D-6E8A-4147-A177-3AD203B41FA5}">
                      <a16:colId xmlns:a16="http://schemas.microsoft.com/office/drawing/2014/main" val="3214014057"/>
                    </a:ext>
                  </a:extLst>
                </a:gridCol>
                <a:gridCol w="4028202">
                  <a:extLst>
                    <a:ext uri="{9D8B030D-6E8A-4147-A177-3AD203B41FA5}">
                      <a16:colId xmlns:a16="http://schemas.microsoft.com/office/drawing/2014/main" val="3928610610"/>
                    </a:ext>
                  </a:extLst>
                </a:gridCol>
              </a:tblGrid>
              <a:tr h="135281">
                <a:tc>
                  <a:txBody>
                    <a:bodyPr/>
                    <a:lstStyle/>
                    <a:p>
                      <a:pPr algn="ctr"/>
                      <a:r>
                        <a:rPr lang="en-GB" b="1" dirty="0">
                          <a:solidFill>
                            <a:schemeClr val="bg1"/>
                          </a:solidFill>
                        </a:rPr>
                        <a:t>‘Asking people’</a:t>
                      </a:r>
                    </a:p>
                  </a:txBody>
                  <a:tcPr>
                    <a:solidFill>
                      <a:srgbClr val="ACACDE"/>
                    </a:solidFill>
                  </a:tcPr>
                </a:tc>
                <a:tc>
                  <a:txBody>
                    <a:bodyPr/>
                    <a:lstStyle/>
                    <a:p>
                      <a:pPr algn="ctr"/>
                      <a:r>
                        <a:rPr lang="en-GB" b="1" dirty="0">
                          <a:solidFill>
                            <a:schemeClr val="bg1"/>
                          </a:solidFill>
                        </a:rPr>
                        <a:t>‘Making a selection’</a:t>
                      </a:r>
                    </a:p>
                  </a:txBody>
                  <a:tcPr>
                    <a:solidFill>
                      <a:srgbClr val="ACACDE"/>
                    </a:solidFill>
                  </a:tcPr>
                </a:tc>
                <a:tc>
                  <a:txBody>
                    <a:bodyPr/>
                    <a:lstStyle/>
                    <a:p>
                      <a:pPr algn="ctr"/>
                      <a:r>
                        <a:rPr lang="en-GB" b="1" dirty="0">
                          <a:solidFill>
                            <a:schemeClr val="bg1"/>
                          </a:solidFill>
                        </a:rPr>
                        <a:t>‘What and why’</a:t>
                      </a:r>
                    </a:p>
                  </a:txBody>
                  <a:tcPr>
                    <a:solidFill>
                      <a:srgbClr val="ACACDE"/>
                    </a:solidFill>
                  </a:tcPr>
                </a:tc>
                <a:extLst>
                  <a:ext uri="{0D108BD9-81ED-4DB2-BD59-A6C34878D82A}">
                    <a16:rowId xmlns:a16="http://schemas.microsoft.com/office/drawing/2014/main" val="3391378453"/>
                  </a:ext>
                </a:extLst>
              </a:tr>
              <a:tr h="1381446">
                <a:tc>
                  <a:txBody>
                    <a:bodyPr/>
                    <a:lstStyle/>
                    <a:p>
                      <a:r>
                        <a:rPr lang="en-GB" sz="1300" dirty="0">
                          <a:solidFill>
                            <a:schemeClr val="tx1"/>
                          </a:solidFill>
                        </a:rPr>
                        <a:t>Surveying people is a common approach for </a:t>
                      </a:r>
                      <a:r>
                        <a:rPr lang="en-GB" sz="1300" b="1" dirty="0">
                          <a:solidFill>
                            <a:schemeClr val="tx1"/>
                          </a:solidFill>
                        </a:rPr>
                        <a:t>gathering research</a:t>
                      </a:r>
                      <a:r>
                        <a:rPr lang="en-GB" sz="1300" dirty="0">
                          <a:solidFill>
                            <a:schemeClr val="tx1"/>
                          </a:solidFill>
                        </a:rPr>
                        <a:t>. This is an opportunity to explore different methods to ask (paper-based questionnaire, online surveys such as Microsoft Forms etc) but also exploring what questions to ask and how to show the results.</a:t>
                      </a:r>
                    </a:p>
                    <a:p>
                      <a:r>
                        <a:rPr lang="en-GB" sz="1300" dirty="0">
                          <a:solidFill>
                            <a:schemeClr val="tx1"/>
                          </a:solidFill>
                        </a:rPr>
                        <a:t>Question students as to whether a pie chart, scatter-graph, bar chart, line graph or other would be most beneficial. You may want to get them to present their findings as a pictograph or similar to make it visually appealing.</a:t>
                      </a:r>
                      <a:endParaRPr lang="en-GB" sz="1000" dirty="0">
                        <a:solidFill>
                          <a:schemeClr val="tx1"/>
                        </a:solidFill>
                      </a:endParaRPr>
                    </a:p>
                  </a:txBody>
                  <a:tcPr/>
                </a:tc>
                <a:tc>
                  <a:txBody>
                    <a:bodyPr/>
                    <a:lstStyle/>
                    <a:p>
                      <a:r>
                        <a:rPr lang="en-GB" sz="1300" dirty="0">
                          <a:solidFill>
                            <a:schemeClr val="tx1"/>
                          </a:solidFill>
                        </a:rPr>
                        <a:t>Students need to be aware that taking data and popular answers as they are isn’t always the best idea. Following on from research they have gathered (or data you have provided them with) they should </a:t>
                      </a:r>
                      <a:r>
                        <a:rPr lang="en-GB" sz="1300" b="1" dirty="0">
                          <a:solidFill>
                            <a:schemeClr val="tx1"/>
                          </a:solidFill>
                        </a:rPr>
                        <a:t>analyse and possibly comment on the data </a:t>
                      </a:r>
                      <a:r>
                        <a:rPr lang="en-GB" sz="1300" b="0" dirty="0">
                          <a:solidFill>
                            <a:schemeClr val="tx1"/>
                          </a:solidFill>
                        </a:rPr>
                        <a:t>and whether they think it’s a good idea or not.</a:t>
                      </a:r>
                      <a:r>
                        <a:rPr lang="en-GB" sz="1300" dirty="0">
                          <a:solidFill>
                            <a:schemeClr val="tx1"/>
                          </a:solidFill>
                        </a:rPr>
                        <a:t> For example, Fussy give the example that they will not be producing soap dishes as they feel they are likely to break in transit, likely to be heavy and is hard to make it into a marketable product. </a:t>
                      </a:r>
                    </a:p>
                    <a:p>
                      <a:r>
                        <a:rPr lang="en-GB" sz="1300" dirty="0">
                          <a:solidFill>
                            <a:schemeClr val="tx1"/>
                          </a:solidFill>
                        </a:rPr>
                        <a:t>The next slide gives an example of a matrix you could use with students, based on what Fussy use. You may wish to use this or create your own criteria.</a:t>
                      </a:r>
                    </a:p>
                    <a:p>
                      <a:endParaRPr lang="en-GB" sz="1300" dirty="0">
                        <a:solidFill>
                          <a:srgbClr val="FF0000"/>
                        </a:solidFill>
                      </a:endParaRPr>
                    </a:p>
                    <a:p>
                      <a:r>
                        <a:rPr lang="en-GB" sz="1300" b="1" dirty="0">
                          <a:solidFill>
                            <a:schemeClr val="tx1"/>
                          </a:solidFill>
                        </a:rPr>
                        <a:t>Impact</a:t>
                      </a:r>
                    </a:p>
                    <a:p>
                      <a:r>
                        <a:rPr lang="en-GB" sz="1300" b="1" dirty="0">
                          <a:solidFill>
                            <a:schemeClr val="tx1"/>
                          </a:solidFill>
                        </a:rPr>
                        <a:t>Confidence</a:t>
                      </a:r>
                    </a:p>
                    <a:p>
                      <a:r>
                        <a:rPr lang="en-GB" sz="1300" b="1" dirty="0">
                          <a:solidFill>
                            <a:schemeClr val="tx1"/>
                          </a:solidFill>
                        </a:rPr>
                        <a:t>Ease</a:t>
                      </a:r>
                    </a:p>
                  </a:txBody>
                  <a:tcPr/>
                </a:tc>
                <a:tc>
                  <a:txBody>
                    <a:bodyPr/>
                    <a:lstStyle/>
                    <a:p>
                      <a:r>
                        <a:rPr lang="en-GB" sz="1300" dirty="0">
                          <a:solidFill>
                            <a:schemeClr val="tx1"/>
                          </a:solidFill>
                        </a:rPr>
                        <a:t>What’s happening? Why’s it happening like that? This is a key skill for a designer and vital for students to develop as part of a curious mindset.</a:t>
                      </a:r>
                    </a:p>
                    <a:p>
                      <a:endParaRPr lang="en-GB" sz="1300" dirty="0">
                        <a:solidFill>
                          <a:schemeClr val="tx1"/>
                        </a:solidFill>
                      </a:endParaRPr>
                    </a:p>
                    <a:p>
                      <a:r>
                        <a:rPr lang="en-GB" sz="1300" dirty="0">
                          <a:solidFill>
                            <a:schemeClr val="tx1"/>
                          </a:solidFill>
                        </a:rPr>
                        <a:t>Consider getting the </a:t>
                      </a:r>
                      <a:r>
                        <a:rPr lang="en-GB" sz="1300" b="1" dirty="0">
                          <a:solidFill>
                            <a:schemeClr val="tx1"/>
                          </a:solidFill>
                        </a:rPr>
                        <a:t>class</a:t>
                      </a:r>
                      <a:r>
                        <a:rPr lang="en-GB" sz="1300" dirty="0">
                          <a:solidFill>
                            <a:schemeClr val="tx1"/>
                          </a:solidFill>
                        </a:rPr>
                        <a:t> (or asking the </a:t>
                      </a:r>
                      <a:r>
                        <a:rPr lang="en-GB" sz="1300" b="1" dirty="0">
                          <a:solidFill>
                            <a:schemeClr val="tx1"/>
                          </a:solidFill>
                        </a:rPr>
                        <a:t>teachers</a:t>
                      </a:r>
                      <a:r>
                        <a:rPr lang="en-GB" sz="1300" dirty="0">
                          <a:solidFill>
                            <a:schemeClr val="tx1"/>
                          </a:solidFill>
                        </a:rPr>
                        <a:t> in the school) to take </a:t>
                      </a:r>
                      <a:r>
                        <a:rPr lang="en-GB" sz="1300" b="1" dirty="0">
                          <a:solidFill>
                            <a:schemeClr val="tx1"/>
                          </a:solidFill>
                        </a:rPr>
                        <a:t>photos of their bathrooms </a:t>
                      </a:r>
                      <a:r>
                        <a:rPr lang="en-GB" sz="1300" dirty="0">
                          <a:solidFill>
                            <a:schemeClr val="tx1"/>
                          </a:solidFill>
                        </a:rPr>
                        <a:t>(and parts of their bathrooms – e.g. inside the shower, in drawers etc. The hardest part is to</a:t>
                      </a:r>
                      <a:r>
                        <a:rPr lang="en-GB" sz="1300" b="1" dirty="0">
                          <a:solidFill>
                            <a:schemeClr val="tx1"/>
                          </a:solidFill>
                        </a:rPr>
                        <a:t> look for possibilities to make a change </a:t>
                      </a:r>
                      <a:r>
                        <a:rPr lang="en-GB" sz="1300" dirty="0">
                          <a:solidFill>
                            <a:schemeClr val="tx1"/>
                          </a:solidFill>
                        </a:rPr>
                        <a:t>or spot a problem. Tackling this problem is very hard and so even replacing plastic that isn’t necessarily single-use (e.g. a new toothbrush holder) can develop skills, knowledge and techniques.</a:t>
                      </a:r>
                    </a:p>
                    <a:p>
                      <a:r>
                        <a:rPr lang="en-GB" sz="1300" dirty="0">
                          <a:solidFill>
                            <a:schemeClr val="tx1"/>
                          </a:solidFill>
                        </a:rPr>
                        <a:t>Looking for common issues as a class would be beneficial – are people using plastic soap dispensers, are they using bottles in the shower rather than bars of soap – why? Single-sue flushable wipes? </a:t>
                      </a:r>
                    </a:p>
                  </a:txBody>
                  <a:tcPr/>
                </a:tc>
                <a:extLst>
                  <a:ext uri="{0D108BD9-81ED-4DB2-BD59-A6C34878D82A}">
                    <a16:rowId xmlns:a16="http://schemas.microsoft.com/office/drawing/2014/main" val="3966545421"/>
                  </a:ext>
                </a:extLst>
              </a:tr>
            </a:tbl>
          </a:graphicData>
        </a:graphic>
      </p:graphicFrame>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a:extLst>
              <a:ext uri="{FF2B5EF4-FFF2-40B4-BE49-F238E27FC236}">
                <a16:creationId xmlns:a16="http://schemas.microsoft.com/office/drawing/2014/main" id="{B974B105-1C81-12DE-9BD5-421F06DDCF4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41331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CC99FE-6971-F763-82E5-61EF10271E74}"/>
              </a:ext>
            </a:extLst>
          </p:cNvPr>
          <p:cNvSpPr/>
          <p:nvPr/>
        </p:nvSpPr>
        <p:spPr>
          <a:xfrm>
            <a:off x="3527029" y="1838265"/>
            <a:ext cx="2038981" cy="1724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ICE matrix</a:t>
            </a:r>
          </a:p>
        </p:txBody>
      </p:sp>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a:extLst>
              <a:ext uri="{FF2B5EF4-FFF2-40B4-BE49-F238E27FC236}">
                <a16:creationId xmlns:a16="http://schemas.microsoft.com/office/drawing/2014/main" id="{B974B105-1C81-12DE-9BD5-421F06DDCF4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
        <p:nvSpPr>
          <p:cNvPr id="8" name="Rectangle: Rounded Corners 7">
            <a:extLst>
              <a:ext uri="{FF2B5EF4-FFF2-40B4-BE49-F238E27FC236}">
                <a16:creationId xmlns:a16="http://schemas.microsoft.com/office/drawing/2014/main" id="{62F0ACE3-81A2-1FA7-24AA-D3BEE8080218}"/>
              </a:ext>
            </a:extLst>
          </p:cNvPr>
          <p:cNvSpPr/>
          <p:nvPr/>
        </p:nvSpPr>
        <p:spPr>
          <a:xfrm>
            <a:off x="3605759" y="1581365"/>
            <a:ext cx="349956" cy="688623"/>
          </a:xfrm>
          <a:prstGeom prst="roundRect">
            <a:avLst/>
          </a:prstGeom>
          <a:solidFill>
            <a:srgbClr val="ACAC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2D44C769-D36E-3AA6-7844-AD46BDE73E10}"/>
              </a:ext>
            </a:extLst>
          </p:cNvPr>
          <p:cNvSpPr/>
          <p:nvPr/>
        </p:nvSpPr>
        <p:spPr>
          <a:xfrm>
            <a:off x="3527029" y="3324642"/>
            <a:ext cx="2038981" cy="1724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13567D7F-199D-B9A3-301F-4204A00CD3CE}"/>
              </a:ext>
            </a:extLst>
          </p:cNvPr>
          <p:cNvSpPr/>
          <p:nvPr/>
        </p:nvSpPr>
        <p:spPr>
          <a:xfrm>
            <a:off x="4762712" y="3067742"/>
            <a:ext cx="349956" cy="688623"/>
          </a:xfrm>
          <a:prstGeom prst="roundRect">
            <a:avLst/>
          </a:prstGeom>
          <a:solidFill>
            <a:srgbClr val="FE4E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017B224-879F-500F-332C-F86070698063}"/>
              </a:ext>
            </a:extLst>
          </p:cNvPr>
          <p:cNvSpPr/>
          <p:nvPr/>
        </p:nvSpPr>
        <p:spPr>
          <a:xfrm>
            <a:off x="3527029" y="4805399"/>
            <a:ext cx="2038981" cy="17245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DC0A6E0C-7216-33BE-5FA8-D118BDDEF6B3}"/>
              </a:ext>
            </a:extLst>
          </p:cNvPr>
          <p:cNvSpPr/>
          <p:nvPr/>
        </p:nvSpPr>
        <p:spPr>
          <a:xfrm>
            <a:off x="3995220" y="4551748"/>
            <a:ext cx="349956" cy="688623"/>
          </a:xfrm>
          <a:prstGeom prst="roundRect">
            <a:avLst/>
          </a:prstGeom>
          <a:solidFill>
            <a:srgbClr val="16F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21357D2-AD13-1B02-801C-289F2477BD6B}"/>
              </a:ext>
            </a:extLst>
          </p:cNvPr>
          <p:cNvSpPr txBox="1"/>
          <p:nvPr/>
        </p:nvSpPr>
        <p:spPr>
          <a:xfrm>
            <a:off x="3378890" y="1133967"/>
            <a:ext cx="2335257" cy="369332"/>
          </a:xfrm>
          <a:prstGeom prst="rect">
            <a:avLst/>
          </a:prstGeom>
          <a:noFill/>
        </p:spPr>
        <p:txBody>
          <a:bodyPr wrap="square" rtlCol="0">
            <a:spAutoFit/>
          </a:bodyPr>
          <a:lstStyle/>
          <a:p>
            <a:r>
              <a:rPr lang="en-GB" sz="1800" dirty="0"/>
              <a:t>1     2     3     4     5</a:t>
            </a:r>
          </a:p>
        </p:txBody>
      </p:sp>
      <p:sp>
        <p:nvSpPr>
          <p:cNvPr id="25" name="TextBox 24">
            <a:extLst>
              <a:ext uri="{FF2B5EF4-FFF2-40B4-BE49-F238E27FC236}">
                <a16:creationId xmlns:a16="http://schemas.microsoft.com/office/drawing/2014/main" id="{E6F3AFCD-BA60-0CEE-7B79-1D4E3D3CC6DD}"/>
              </a:ext>
            </a:extLst>
          </p:cNvPr>
          <p:cNvSpPr txBox="1"/>
          <p:nvPr/>
        </p:nvSpPr>
        <p:spPr>
          <a:xfrm>
            <a:off x="3378889" y="2626938"/>
            <a:ext cx="2335257" cy="369332"/>
          </a:xfrm>
          <a:prstGeom prst="rect">
            <a:avLst/>
          </a:prstGeom>
          <a:noFill/>
        </p:spPr>
        <p:txBody>
          <a:bodyPr wrap="square" rtlCol="0">
            <a:spAutoFit/>
          </a:bodyPr>
          <a:lstStyle/>
          <a:p>
            <a:r>
              <a:rPr lang="en-GB" sz="1800" dirty="0"/>
              <a:t>1     2     3     4     5</a:t>
            </a:r>
          </a:p>
        </p:txBody>
      </p:sp>
      <p:sp>
        <p:nvSpPr>
          <p:cNvPr id="26" name="TextBox 25">
            <a:extLst>
              <a:ext uri="{FF2B5EF4-FFF2-40B4-BE49-F238E27FC236}">
                <a16:creationId xmlns:a16="http://schemas.microsoft.com/office/drawing/2014/main" id="{BD72E7BF-7B7A-0E38-049E-BF1A43E9DE41}"/>
              </a:ext>
            </a:extLst>
          </p:cNvPr>
          <p:cNvSpPr txBox="1"/>
          <p:nvPr/>
        </p:nvSpPr>
        <p:spPr>
          <a:xfrm>
            <a:off x="3387805" y="4096216"/>
            <a:ext cx="2335257" cy="369332"/>
          </a:xfrm>
          <a:prstGeom prst="rect">
            <a:avLst/>
          </a:prstGeom>
          <a:noFill/>
        </p:spPr>
        <p:txBody>
          <a:bodyPr wrap="square" rtlCol="0">
            <a:spAutoFit/>
          </a:bodyPr>
          <a:lstStyle/>
          <a:p>
            <a:r>
              <a:rPr lang="en-GB" sz="1800" dirty="0"/>
              <a:t>1     2     3     4     5</a:t>
            </a:r>
          </a:p>
        </p:txBody>
      </p:sp>
      <p:sp>
        <p:nvSpPr>
          <p:cNvPr id="27" name="TextBox 26">
            <a:extLst>
              <a:ext uri="{FF2B5EF4-FFF2-40B4-BE49-F238E27FC236}">
                <a16:creationId xmlns:a16="http://schemas.microsoft.com/office/drawing/2014/main" id="{80666F03-E9CC-009A-00BD-66F34BC0ED2D}"/>
              </a:ext>
            </a:extLst>
          </p:cNvPr>
          <p:cNvSpPr txBox="1"/>
          <p:nvPr/>
        </p:nvSpPr>
        <p:spPr>
          <a:xfrm>
            <a:off x="1138045" y="1710424"/>
            <a:ext cx="1298433" cy="400110"/>
          </a:xfrm>
          <a:prstGeom prst="rect">
            <a:avLst/>
          </a:prstGeom>
          <a:noFill/>
        </p:spPr>
        <p:txBody>
          <a:bodyPr wrap="square" rtlCol="0">
            <a:spAutoFit/>
          </a:bodyPr>
          <a:lstStyle/>
          <a:p>
            <a:r>
              <a:rPr lang="en-GB" sz="2000" dirty="0">
                <a:solidFill>
                  <a:srgbClr val="ACACDE"/>
                </a:solidFill>
                <a:latin typeface="+mj-lt"/>
              </a:rPr>
              <a:t>IMPACT</a:t>
            </a:r>
          </a:p>
        </p:txBody>
      </p:sp>
      <p:sp>
        <p:nvSpPr>
          <p:cNvPr id="28" name="TextBox 27">
            <a:extLst>
              <a:ext uri="{FF2B5EF4-FFF2-40B4-BE49-F238E27FC236}">
                <a16:creationId xmlns:a16="http://schemas.microsoft.com/office/drawing/2014/main" id="{C66FF5D3-2FEA-D4BB-1E01-B7209AF1E421}"/>
              </a:ext>
            </a:extLst>
          </p:cNvPr>
          <p:cNvSpPr txBox="1"/>
          <p:nvPr/>
        </p:nvSpPr>
        <p:spPr>
          <a:xfrm>
            <a:off x="805543" y="3124587"/>
            <a:ext cx="2038981" cy="400110"/>
          </a:xfrm>
          <a:prstGeom prst="rect">
            <a:avLst/>
          </a:prstGeom>
          <a:noFill/>
        </p:spPr>
        <p:txBody>
          <a:bodyPr wrap="square" rtlCol="0">
            <a:spAutoFit/>
          </a:bodyPr>
          <a:lstStyle/>
          <a:p>
            <a:r>
              <a:rPr lang="en-GB" sz="2000" dirty="0">
                <a:solidFill>
                  <a:srgbClr val="FE4E00"/>
                </a:solidFill>
                <a:latin typeface="+mj-lt"/>
              </a:rPr>
              <a:t>CONFIDENCE</a:t>
            </a:r>
          </a:p>
        </p:txBody>
      </p:sp>
      <p:sp>
        <p:nvSpPr>
          <p:cNvPr id="29" name="TextBox 28">
            <a:extLst>
              <a:ext uri="{FF2B5EF4-FFF2-40B4-BE49-F238E27FC236}">
                <a16:creationId xmlns:a16="http://schemas.microsoft.com/office/drawing/2014/main" id="{D9619D99-A3B4-8E78-60FC-D270F398B48A}"/>
              </a:ext>
            </a:extLst>
          </p:cNvPr>
          <p:cNvSpPr txBox="1"/>
          <p:nvPr/>
        </p:nvSpPr>
        <p:spPr>
          <a:xfrm>
            <a:off x="1138045" y="4584729"/>
            <a:ext cx="1298433" cy="400110"/>
          </a:xfrm>
          <a:prstGeom prst="rect">
            <a:avLst/>
          </a:prstGeom>
          <a:noFill/>
        </p:spPr>
        <p:txBody>
          <a:bodyPr wrap="square" rtlCol="0">
            <a:spAutoFit/>
          </a:bodyPr>
          <a:lstStyle/>
          <a:p>
            <a:r>
              <a:rPr lang="en-GB" sz="2000" dirty="0">
                <a:solidFill>
                  <a:srgbClr val="16F4D0"/>
                </a:solidFill>
                <a:latin typeface="+mj-lt"/>
              </a:rPr>
              <a:t>EASE</a:t>
            </a:r>
          </a:p>
        </p:txBody>
      </p:sp>
      <p:sp>
        <p:nvSpPr>
          <p:cNvPr id="30" name="TextBox 29">
            <a:extLst>
              <a:ext uri="{FF2B5EF4-FFF2-40B4-BE49-F238E27FC236}">
                <a16:creationId xmlns:a16="http://schemas.microsoft.com/office/drawing/2014/main" id="{385B0863-1C45-1D00-B66B-3CBB197FF7DF}"/>
              </a:ext>
            </a:extLst>
          </p:cNvPr>
          <p:cNvSpPr txBox="1"/>
          <p:nvPr/>
        </p:nvSpPr>
        <p:spPr>
          <a:xfrm>
            <a:off x="544179" y="2110534"/>
            <a:ext cx="2482050" cy="738664"/>
          </a:xfrm>
          <a:prstGeom prst="rect">
            <a:avLst/>
          </a:prstGeom>
          <a:noFill/>
        </p:spPr>
        <p:txBody>
          <a:bodyPr wrap="square" rtlCol="0">
            <a:spAutoFit/>
          </a:bodyPr>
          <a:lstStyle/>
          <a:p>
            <a:r>
              <a:rPr lang="en-GB" sz="1400" b="0" dirty="0">
                <a:latin typeface="+mj-lt"/>
              </a:rPr>
              <a:t>How much positive impact will this have towards our mission?</a:t>
            </a:r>
          </a:p>
        </p:txBody>
      </p:sp>
      <p:sp>
        <p:nvSpPr>
          <p:cNvPr id="31" name="TextBox 30">
            <a:extLst>
              <a:ext uri="{FF2B5EF4-FFF2-40B4-BE49-F238E27FC236}">
                <a16:creationId xmlns:a16="http://schemas.microsoft.com/office/drawing/2014/main" id="{EEF62C57-92D5-8D87-1D56-EED3F62C880A}"/>
              </a:ext>
            </a:extLst>
          </p:cNvPr>
          <p:cNvSpPr txBox="1"/>
          <p:nvPr/>
        </p:nvSpPr>
        <p:spPr>
          <a:xfrm>
            <a:off x="622281" y="3542218"/>
            <a:ext cx="2482050" cy="523220"/>
          </a:xfrm>
          <a:prstGeom prst="rect">
            <a:avLst/>
          </a:prstGeom>
          <a:noFill/>
        </p:spPr>
        <p:txBody>
          <a:bodyPr wrap="square" rtlCol="0">
            <a:spAutoFit/>
          </a:bodyPr>
          <a:lstStyle/>
          <a:p>
            <a:r>
              <a:rPr lang="en-GB" sz="1400" b="0" dirty="0">
                <a:latin typeface="+mj-lt"/>
              </a:rPr>
              <a:t>How confident are we that it will succeed and be popular?</a:t>
            </a:r>
          </a:p>
        </p:txBody>
      </p:sp>
      <p:sp>
        <p:nvSpPr>
          <p:cNvPr id="33" name="TextBox 32">
            <a:extLst>
              <a:ext uri="{FF2B5EF4-FFF2-40B4-BE49-F238E27FC236}">
                <a16:creationId xmlns:a16="http://schemas.microsoft.com/office/drawing/2014/main" id="{2586837D-A5E9-1FDB-A63C-12263F7CE88E}"/>
              </a:ext>
            </a:extLst>
          </p:cNvPr>
          <p:cNvSpPr txBox="1"/>
          <p:nvPr/>
        </p:nvSpPr>
        <p:spPr>
          <a:xfrm>
            <a:off x="601256" y="5002449"/>
            <a:ext cx="2482050" cy="523220"/>
          </a:xfrm>
          <a:prstGeom prst="rect">
            <a:avLst/>
          </a:prstGeom>
          <a:noFill/>
        </p:spPr>
        <p:txBody>
          <a:bodyPr wrap="square" rtlCol="0">
            <a:spAutoFit/>
          </a:bodyPr>
          <a:lstStyle/>
          <a:p>
            <a:r>
              <a:rPr lang="en-GB" sz="1400" b="0" dirty="0">
                <a:latin typeface="+mj-lt"/>
              </a:rPr>
              <a:t>How easy will this be to do based on costs, time etc?</a:t>
            </a:r>
          </a:p>
        </p:txBody>
      </p:sp>
      <p:sp>
        <p:nvSpPr>
          <p:cNvPr id="36" name="TextBox 35">
            <a:extLst>
              <a:ext uri="{FF2B5EF4-FFF2-40B4-BE49-F238E27FC236}">
                <a16:creationId xmlns:a16="http://schemas.microsoft.com/office/drawing/2014/main" id="{59CEF63D-2835-A05B-EECE-1E1901E300E2}"/>
              </a:ext>
            </a:extLst>
          </p:cNvPr>
          <p:cNvSpPr txBox="1"/>
          <p:nvPr/>
        </p:nvSpPr>
        <p:spPr>
          <a:xfrm>
            <a:off x="7124752" y="2001738"/>
            <a:ext cx="4490340" cy="2970044"/>
          </a:xfrm>
          <a:prstGeom prst="rect">
            <a:avLst/>
          </a:prstGeom>
          <a:noFill/>
          <a:ln w="28575">
            <a:solidFill>
              <a:srgbClr val="ACACDE"/>
            </a:solidFill>
          </a:ln>
        </p:spPr>
        <p:txBody>
          <a:bodyPr wrap="square" rtlCol="0">
            <a:spAutoFit/>
          </a:bodyPr>
          <a:lstStyle/>
          <a:p>
            <a:r>
              <a:rPr lang="en-GB" b="0" dirty="0">
                <a:latin typeface="+mj-lt"/>
              </a:rPr>
              <a:t>Consider a graphical way of rating ideas using the ICE matrix. Could they be sliders like shown? (is 1 = great, or 1 = poor?)</a:t>
            </a:r>
          </a:p>
          <a:p>
            <a:r>
              <a:rPr lang="en-GB" b="0" dirty="0">
                <a:latin typeface="+mj-lt"/>
              </a:rPr>
              <a:t>Maybe a bar chart? Have you seen graphical methods on computer games rating characters or players that you could use?</a:t>
            </a:r>
          </a:p>
          <a:p>
            <a:endParaRPr lang="en-GB" b="0" dirty="0">
              <a:latin typeface="+mj-lt"/>
            </a:endParaRPr>
          </a:p>
          <a:p>
            <a:r>
              <a:rPr lang="en-GB" b="0" dirty="0">
                <a:latin typeface="+mj-lt"/>
              </a:rPr>
              <a:t>You may wish to research some methods or see if there are some built into computer software or apps you can use?</a:t>
            </a:r>
          </a:p>
        </p:txBody>
      </p:sp>
    </p:spTree>
    <p:extLst>
      <p:ext uri="{BB962C8B-B14F-4D97-AF65-F5344CB8AC3E}">
        <p14:creationId xmlns:p14="http://schemas.microsoft.com/office/powerpoint/2010/main" val="3058179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535209662"/>
              </p:ext>
            </p:extLst>
          </p:nvPr>
        </p:nvGraphicFramePr>
        <p:xfrm>
          <a:off x="575999" y="1214380"/>
          <a:ext cx="11119098" cy="4572000"/>
        </p:xfrm>
        <a:graphic>
          <a:graphicData uri="http://schemas.openxmlformats.org/drawingml/2006/table">
            <a:tbl>
              <a:tblPr firstRow="1" bandRow="1">
                <a:tableStyleId>{5940675A-B579-460E-94D1-54222C63F5DA}</a:tableStyleId>
              </a:tblPr>
              <a:tblGrid>
                <a:gridCol w="2123658">
                  <a:extLst>
                    <a:ext uri="{9D8B030D-6E8A-4147-A177-3AD203B41FA5}">
                      <a16:colId xmlns:a16="http://schemas.microsoft.com/office/drawing/2014/main" val="984449632"/>
                    </a:ext>
                  </a:extLst>
                </a:gridCol>
                <a:gridCol w="2917372">
                  <a:extLst>
                    <a:ext uri="{9D8B030D-6E8A-4147-A177-3AD203B41FA5}">
                      <a16:colId xmlns:a16="http://schemas.microsoft.com/office/drawing/2014/main" val="336422520"/>
                    </a:ext>
                  </a:extLst>
                </a:gridCol>
                <a:gridCol w="2906485">
                  <a:extLst>
                    <a:ext uri="{9D8B030D-6E8A-4147-A177-3AD203B41FA5}">
                      <a16:colId xmlns:a16="http://schemas.microsoft.com/office/drawing/2014/main" val="957056068"/>
                    </a:ext>
                  </a:extLst>
                </a:gridCol>
                <a:gridCol w="3171583">
                  <a:extLst>
                    <a:ext uri="{9D8B030D-6E8A-4147-A177-3AD203B41FA5}">
                      <a16:colId xmlns:a16="http://schemas.microsoft.com/office/drawing/2014/main" val="1485661640"/>
                    </a:ext>
                  </a:extLst>
                </a:gridCol>
              </a:tblGrid>
              <a:tr h="568750">
                <a:tc>
                  <a:txBody>
                    <a:bodyPr/>
                    <a:lstStyle/>
                    <a:p>
                      <a:pPr algn="ctr"/>
                      <a:r>
                        <a:rPr lang="en-GB" b="1" dirty="0">
                          <a:solidFill>
                            <a:schemeClr val="bg1"/>
                          </a:solidFill>
                        </a:rPr>
                        <a:t>‘Clear wants and needs’</a:t>
                      </a:r>
                    </a:p>
                  </a:txBody>
                  <a:tcPr>
                    <a:solidFill>
                      <a:srgbClr val="16F4D0"/>
                    </a:solidFill>
                  </a:tcPr>
                </a:tc>
                <a:tc>
                  <a:txBody>
                    <a:bodyPr/>
                    <a:lstStyle/>
                    <a:p>
                      <a:pPr algn="ctr"/>
                      <a:r>
                        <a:rPr lang="en-GB" b="1" dirty="0">
                          <a:solidFill>
                            <a:schemeClr val="bg1"/>
                          </a:solidFill>
                        </a:rPr>
                        <a:t>‘Competitor analysis’</a:t>
                      </a:r>
                    </a:p>
                  </a:txBody>
                  <a:tcPr>
                    <a:solidFill>
                      <a:srgbClr val="16F4D0"/>
                    </a:solidFill>
                  </a:tcPr>
                </a:tc>
                <a:tc>
                  <a:txBody>
                    <a:bodyPr/>
                    <a:lstStyle/>
                    <a:p>
                      <a:pPr algn="ctr"/>
                      <a:r>
                        <a:rPr lang="en-GB" b="1" dirty="0">
                          <a:solidFill>
                            <a:schemeClr val="bg1"/>
                          </a:solidFill>
                        </a:rPr>
                        <a:t>‘Clear problem’</a:t>
                      </a:r>
                    </a:p>
                  </a:txBody>
                  <a:tcPr>
                    <a:solidFill>
                      <a:srgbClr val="16F4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u="none" dirty="0">
                          <a:solidFill>
                            <a:schemeClr val="bg1"/>
                          </a:solidFill>
                        </a:rPr>
                        <a:t>‘</a:t>
                      </a:r>
                      <a:r>
                        <a:rPr lang="en-GB" b="1" dirty="0">
                          <a:solidFill>
                            <a:schemeClr val="bg1"/>
                          </a:solidFill>
                        </a:rPr>
                        <a:t>Clear specification’</a:t>
                      </a:r>
                    </a:p>
                  </a:txBody>
                  <a:tcPr>
                    <a:solidFill>
                      <a:srgbClr val="16F4D0"/>
                    </a:solidFill>
                  </a:tcPr>
                </a:tc>
                <a:extLst>
                  <a:ext uri="{0D108BD9-81ED-4DB2-BD59-A6C34878D82A}">
                    <a16:rowId xmlns:a16="http://schemas.microsoft.com/office/drawing/2014/main" val="3391378453"/>
                  </a:ext>
                </a:extLst>
              </a:tr>
              <a:tr h="3614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Producing a clear brief and specification is nothing new in D&amp;T. However, you may also wish to focus on the areas it </a:t>
                      </a:r>
                      <a:r>
                        <a:rPr lang="en-GB" sz="1200" b="1" dirty="0"/>
                        <a:t>must </a:t>
                      </a:r>
                      <a:r>
                        <a:rPr lang="en-GB" sz="1200" b="1" i="1" dirty="0"/>
                        <a:t>not</a:t>
                      </a:r>
                      <a:r>
                        <a:rPr lang="en-GB" sz="1200" b="1" dirty="0"/>
                        <a:t> do or must </a:t>
                      </a:r>
                      <a:r>
                        <a:rPr lang="en-GB" sz="1200" b="1" i="1" dirty="0"/>
                        <a:t>not</a:t>
                      </a:r>
                      <a:r>
                        <a:rPr lang="en-GB" sz="1200" b="1" dirty="0"/>
                        <a:t> have</a:t>
                      </a:r>
                      <a:r>
                        <a:rPr lang="en-GB" sz="1200" dirty="0"/>
                        <a:t>. Spending time looking at creating clear wants and needs but </a:t>
                      </a:r>
                      <a:r>
                        <a:rPr lang="en-GB" sz="1200" b="1" dirty="0"/>
                        <a:t>allowing room for design to still occur is important</a:t>
                      </a:r>
                      <a:r>
                        <a:rPr lang="en-GB" sz="1200" dirty="0"/>
                        <a:t>, and worthy of a class/group discussion.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Maybe the brief and specification could have two columns – must have, must not have.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Could you retrospectively write what this would have been for the original fussy refillable deodorant?</a:t>
                      </a:r>
                    </a:p>
                    <a:p>
                      <a:endParaRPr lang="en-GB" sz="1200" b="0" i="0" dirty="0">
                        <a:solidFill>
                          <a:srgbClr val="FF0000"/>
                        </a:solidFill>
                      </a:endParaRPr>
                    </a:p>
                  </a:txBody>
                  <a:tcPr/>
                </a:tc>
                <a:tc>
                  <a:txBody>
                    <a:bodyPr/>
                    <a:lstStyle/>
                    <a:p>
                      <a:r>
                        <a:rPr lang="en-GB" sz="1200" b="0" dirty="0">
                          <a:solidFill>
                            <a:schemeClr val="tx1"/>
                          </a:solidFill>
                        </a:rPr>
                        <a:t>Looking at existing products can be really useful, but sometimes students find it hard to get inspiration from other similar products. For example, as crude as it may be, you can clean the toilet in a number of ways, a brush, a flushable wipe, an under-rim block and more.</a:t>
                      </a:r>
                    </a:p>
                    <a:p>
                      <a:r>
                        <a:rPr lang="en-GB" sz="1200" b="1" dirty="0">
                          <a:solidFill>
                            <a:schemeClr val="tx1"/>
                          </a:solidFill>
                        </a:rPr>
                        <a:t>Get students to look on the internet and in stores for different solutions</a:t>
                      </a:r>
                      <a:r>
                        <a:rPr lang="en-GB" sz="1200" b="0" dirty="0">
                          <a:solidFill>
                            <a:schemeClr val="tx1"/>
                          </a:solidFill>
                        </a:rPr>
                        <a:t>. What is good about them? What do they have in common? Asking ‘why?’ helps to get useful information and things to replicate, and things to avoid or change. You may wish to get some examples for the class to show.</a:t>
                      </a:r>
                      <a:endParaRPr lang="en-GB" sz="1200" b="0" i="0" dirty="0">
                        <a:solidFill>
                          <a:schemeClr val="tx1"/>
                        </a:solidFill>
                      </a:endParaRPr>
                    </a:p>
                  </a:txBody>
                  <a:tcPr/>
                </a:tc>
                <a:tc>
                  <a:txBody>
                    <a:bodyPr/>
                    <a:lstStyle/>
                    <a:p>
                      <a:r>
                        <a:rPr lang="en-GB" sz="1200" dirty="0">
                          <a:solidFill>
                            <a:schemeClr val="tx1"/>
                          </a:solidFill>
                        </a:rPr>
                        <a:t>Beta’s approach is to create something better than what’s already out there. </a:t>
                      </a:r>
                    </a:p>
                    <a:p>
                      <a:r>
                        <a:rPr lang="en-GB" sz="1200" dirty="0">
                          <a:solidFill>
                            <a:schemeClr val="tx1"/>
                          </a:solidFill>
                        </a:rPr>
                        <a:t>Getting students to </a:t>
                      </a:r>
                      <a:r>
                        <a:rPr lang="en-GB" sz="1200" b="1" dirty="0">
                          <a:solidFill>
                            <a:schemeClr val="tx1"/>
                          </a:solidFill>
                        </a:rPr>
                        <a:t>start with problem</a:t>
                      </a:r>
                      <a:r>
                        <a:rPr lang="en-GB" sz="1200" dirty="0">
                          <a:solidFill>
                            <a:schemeClr val="tx1"/>
                          </a:solidFill>
                        </a:rPr>
                        <a:t>, not the solution is key. Get students to check each others’ briefs to make sure it doesn’t state the actual product.</a:t>
                      </a:r>
                    </a:p>
                    <a:p>
                      <a:r>
                        <a:rPr lang="en-GB" sz="1200" dirty="0">
                          <a:solidFill>
                            <a:schemeClr val="tx1"/>
                          </a:solidFill>
                        </a:rPr>
                        <a:t> </a:t>
                      </a:r>
                    </a:p>
                    <a:p>
                      <a:r>
                        <a:rPr lang="en-GB" sz="1200" dirty="0">
                          <a:solidFill>
                            <a:schemeClr val="tx1"/>
                          </a:solidFill>
                        </a:rPr>
                        <a:t>Could you set possible design briefs and see what students come up with as a starter task? E.g. Prevent neck strain with using mobile phones… Maybe a stand to help a phone, maybe an audio reader, maybe exercise suggestions with a new phone… lots of ways to tackle it!</a:t>
                      </a:r>
                    </a:p>
                  </a:txBody>
                  <a:tcPr/>
                </a:tc>
                <a:tc>
                  <a:txBody>
                    <a:bodyPr/>
                    <a:lstStyle/>
                    <a:p>
                      <a:r>
                        <a:rPr lang="en-GB" sz="1200" dirty="0">
                          <a:solidFill>
                            <a:schemeClr val="tx1"/>
                          </a:solidFill>
                        </a:rPr>
                        <a:t>Looking at the environment (in this case of the bathroom) and explaining it, is important. Every </a:t>
                      </a:r>
                      <a:r>
                        <a:rPr lang="en-GB" sz="1200" b="1" dirty="0">
                          <a:solidFill>
                            <a:schemeClr val="tx1"/>
                          </a:solidFill>
                        </a:rPr>
                        <a:t>environment can affect how the solution is designed</a:t>
                      </a:r>
                      <a:r>
                        <a:rPr lang="en-GB" sz="1200" dirty="0">
                          <a:solidFill>
                            <a:schemeClr val="tx1"/>
                          </a:solidFill>
                        </a:rPr>
                        <a:t>. As an example you may wish to mention a chair. It will be very different if it’s for the garden or inside. Even if it’s a hard floor or carpet.</a:t>
                      </a:r>
                    </a:p>
                    <a:p>
                      <a:endParaRPr lang="en-GB" sz="1200" dirty="0">
                        <a:solidFill>
                          <a:schemeClr val="tx1"/>
                        </a:solidFill>
                      </a:endParaRPr>
                    </a:p>
                    <a:p>
                      <a:r>
                        <a:rPr lang="en-GB" sz="1200" dirty="0">
                          <a:solidFill>
                            <a:schemeClr val="tx1"/>
                          </a:solidFill>
                        </a:rPr>
                        <a:t>What is a bathroom like? Steamy, people may not wear glasses, hard surfaces, wet surfaces, slippery, smooth surfaces… Thinking about the environment will allow students to consider what materials may be most suitable or impractical for this space and get them thinking more deeply about requirements when designing.</a:t>
                      </a:r>
                    </a:p>
                    <a:p>
                      <a:endParaRPr lang="en-GB" sz="1200" dirty="0">
                        <a:solidFill>
                          <a:srgbClr val="FF0000"/>
                        </a:solidFill>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5324FC8E-12A1-0F08-9C92-5873EA3EA4A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662155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204538496"/>
              </p:ext>
            </p:extLst>
          </p:nvPr>
        </p:nvGraphicFramePr>
        <p:xfrm>
          <a:off x="564872" y="1094855"/>
          <a:ext cx="10915927" cy="4652802"/>
        </p:xfrm>
        <a:graphic>
          <a:graphicData uri="http://schemas.openxmlformats.org/drawingml/2006/table">
            <a:tbl>
              <a:tblPr firstRow="1" bandRow="1">
                <a:tableStyleId>{5940675A-B579-460E-94D1-54222C63F5DA}</a:tableStyleId>
              </a:tblPr>
              <a:tblGrid>
                <a:gridCol w="5046595">
                  <a:extLst>
                    <a:ext uri="{9D8B030D-6E8A-4147-A177-3AD203B41FA5}">
                      <a16:colId xmlns:a16="http://schemas.microsoft.com/office/drawing/2014/main" val="1894260703"/>
                    </a:ext>
                  </a:extLst>
                </a:gridCol>
                <a:gridCol w="5869332">
                  <a:extLst>
                    <a:ext uri="{9D8B030D-6E8A-4147-A177-3AD203B41FA5}">
                      <a16:colId xmlns:a16="http://schemas.microsoft.com/office/drawing/2014/main" val="336422520"/>
                    </a:ext>
                  </a:extLst>
                </a:gridCol>
              </a:tblGrid>
              <a:tr h="3642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‘NPD sessions’</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‘Work with a friend’</a:t>
                      </a:r>
                    </a:p>
                  </a:txBody>
                  <a:tcPr>
                    <a:solidFill>
                      <a:srgbClr val="F60493"/>
                    </a:solidFill>
                  </a:tcPr>
                </a:tc>
                <a:extLst>
                  <a:ext uri="{0D108BD9-81ED-4DB2-BD59-A6C34878D82A}">
                    <a16:rowId xmlns:a16="http://schemas.microsoft.com/office/drawing/2014/main" val="3391378453"/>
                  </a:ext>
                </a:extLst>
              </a:tr>
              <a:tr h="1848642">
                <a:tc>
                  <a:txBody>
                    <a:bodyPr/>
                    <a:lstStyle/>
                    <a:p>
                      <a:pPr algn="l"/>
                      <a:r>
                        <a:rPr lang="en-GB" sz="1200" b="0" dirty="0">
                          <a:solidFill>
                            <a:schemeClr val="tx1"/>
                          </a:solidFill>
                        </a:rPr>
                        <a:t>Having </a:t>
                      </a:r>
                      <a:r>
                        <a:rPr lang="en-GB" sz="1200" b="1" dirty="0">
                          <a:solidFill>
                            <a:schemeClr val="tx1"/>
                          </a:solidFill>
                        </a:rPr>
                        <a:t>handling collections </a:t>
                      </a:r>
                      <a:r>
                        <a:rPr lang="en-GB" sz="1200" b="0" dirty="0">
                          <a:solidFill>
                            <a:schemeClr val="tx1"/>
                          </a:solidFill>
                        </a:rPr>
                        <a:t>of objects can be a great help for students to trigger ideas. It can prevent students staring into space, waiting for an idea to come!. As a group, </a:t>
                      </a:r>
                      <a:r>
                        <a:rPr lang="en-GB" sz="1200" b="1" dirty="0">
                          <a:solidFill>
                            <a:schemeClr val="tx1"/>
                          </a:solidFill>
                        </a:rPr>
                        <a:t>gather a range of products that may trigger ideas</a:t>
                      </a:r>
                      <a:r>
                        <a:rPr lang="en-GB" sz="1200" b="0" dirty="0">
                          <a:solidFill>
                            <a:schemeClr val="tx1"/>
                          </a:solidFill>
                        </a:rPr>
                        <a:t>. You may look at lids, tops, and the ways you can dispense liquids etc in different ways.</a:t>
                      </a:r>
                    </a:p>
                    <a:p>
                      <a:pPr algn="l"/>
                      <a:r>
                        <a:rPr lang="en-GB" sz="1200" b="0" dirty="0">
                          <a:solidFill>
                            <a:schemeClr val="tx1"/>
                          </a:solidFill>
                        </a:rPr>
                        <a:t>We can engineer opportunities for students to explore different materials and processes by showing them products that feature these elements. Whilst these may be linked to the bathroom, inspiration can come from a variety of sources.</a:t>
                      </a:r>
                    </a:p>
                  </a:txBody>
                  <a:tcPr/>
                </a:tc>
                <a:tc>
                  <a:txBody>
                    <a:bodyPr/>
                    <a:lstStyle/>
                    <a:p>
                      <a:pPr algn="l"/>
                      <a:r>
                        <a:rPr lang="en-GB" sz="1200" b="0" dirty="0">
                          <a:solidFill>
                            <a:schemeClr val="tx1"/>
                          </a:solidFill>
                        </a:rPr>
                        <a:t>Consider changing any seating plans you have and allow students to work with a friend. It’s often important that people feel</a:t>
                      </a:r>
                      <a:r>
                        <a:rPr lang="en-GB" sz="1200" b="1" dirty="0">
                          <a:solidFill>
                            <a:schemeClr val="tx1"/>
                          </a:solidFill>
                        </a:rPr>
                        <a:t> comfortable and confident to speak and share ideas</a:t>
                      </a:r>
                      <a:r>
                        <a:rPr lang="en-GB" sz="1200" b="0" dirty="0">
                          <a:solidFill>
                            <a:schemeClr val="tx1"/>
                          </a:solidFill>
                        </a:rPr>
                        <a:t>, and doing this with a friend is usually easiest. Ideas are often triggered by listening or seeing other ideas, and so working in a pair may help. You may wish to consider swapping the pairs after a while or may even want to </a:t>
                      </a:r>
                      <a:r>
                        <a:rPr lang="en-GB" sz="1200" b="1" dirty="0">
                          <a:solidFill>
                            <a:schemeClr val="tx1"/>
                          </a:solidFill>
                        </a:rPr>
                        <a:t>consider the whole unit of work as a paired piece</a:t>
                      </a:r>
                      <a:r>
                        <a:rPr lang="en-GB" sz="1200" b="0" dirty="0">
                          <a:solidFill>
                            <a:schemeClr val="tx1"/>
                          </a:solidFill>
                        </a:rPr>
                        <a:t>. This links in quite nicely to the </a:t>
                      </a:r>
                      <a:r>
                        <a:rPr lang="en-GB" sz="1200" b="0" dirty="0">
                          <a:solidFill>
                            <a:schemeClr val="tx1"/>
                          </a:solidFill>
                          <a:hlinkClick r:id="rId3"/>
                        </a:rPr>
                        <a:t>Dragon’s Den clip </a:t>
                      </a:r>
                      <a:r>
                        <a:rPr lang="en-GB" sz="1200" b="0" dirty="0">
                          <a:solidFill>
                            <a:schemeClr val="tx1"/>
                          </a:solidFill>
                        </a:rPr>
                        <a:t>and the founding of Fussy, done by two founders, Matt and Eddie.</a:t>
                      </a:r>
                    </a:p>
                  </a:txBody>
                  <a:tcPr/>
                </a:tc>
                <a:extLst>
                  <a:ext uri="{0D108BD9-81ED-4DB2-BD59-A6C34878D82A}">
                    <a16:rowId xmlns:a16="http://schemas.microsoft.com/office/drawing/2014/main" val="3966545421"/>
                  </a:ext>
                </a:extLst>
              </a:tr>
              <a:tr h="3642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1"/>
                          </a:solidFill>
                        </a:rPr>
                        <a:t>‘Design and chat’</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bg1"/>
                          </a:solidFill>
                        </a:rPr>
                        <a:t>‘Break it down’</a:t>
                      </a:r>
                    </a:p>
                  </a:txBody>
                  <a:tcPr>
                    <a:solidFill>
                      <a:srgbClr val="F60493"/>
                    </a:solidFill>
                  </a:tcPr>
                </a:tc>
                <a:extLst>
                  <a:ext uri="{0D108BD9-81ED-4DB2-BD59-A6C34878D82A}">
                    <a16:rowId xmlns:a16="http://schemas.microsoft.com/office/drawing/2014/main" val="438765639"/>
                  </a:ext>
                </a:extLst>
              </a:tr>
              <a:tr h="2049293">
                <a:tc>
                  <a:txBody>
                    <a:bodyPr/>
                    <a:lstStyle/>
                    <a:p>
                      <a:pPr algn="l"/>
                      <a:r>
                        <a:rPr lang="en-GB" sz="1300" b="0" dirty="0">
                          <a:solidFill>
                            <a:schemeClr val="tx1"/>
                          </a:solidFill>
                        </a:rPr>
                        <a:t>You may wish to get students to </a:t>
                      </a:r>
                      <a:r>
                        <a:rPr lang="en-GB" sz="1300" b="1" dirty="0">
                          <a:solidFill>
                            <a:schemeClr val="tx1"/>
                          </a:solidFill>
                        </a:rPr>
                        <a:t>take photos and scribble, write or draw over the top </a:t>
                      </a:r>
                      <a:r>
                        <a:rPr lang="en-GB" sz="1300" b="0" dirty="0">
                          <a:solidFill>
                            <a:schemeClr val="tx1"/>
                          </a:solidFill>
                        </a:rPr>
                        <a:t>– either using a stylus and graphics tablet, or printing on paper. This can help explain ideas / concepts for those who are not overly confident at drawing by providing them with a starting point. </a:t>
                      </a:r>
                    </a:p>
                    <a:p>
                      <a:pPr algn="l"/>
                      <a:r>
                        <a:rPr lang="en-GB" sz="1300" b="0" dirty="0">
                          <a:solidFill>
                            <a:schemeClr val="tx1"/>
                          </a:solidFill>
                        </a:rPr>
                        <a:t>In addition, having a quiet classroom when designing is often not productive. Having children </a:t>
                      </a:r>
                      <a:r>
                        <a:rPr lang="en-GB" sz="1300" b="1" dirty="0">
                          <a:solidFill>
                            <a:schemeClr val="tx1"/>
                          </a:solidFill>
                        </a:rPr>
                        <a:t>explain their ideas to you </a:t>
                      </a:r>
                      <a:r>
                        <a:rPr lang="en-GB" sz="1300" b="0" dirty="0">
                          <a:solidFill>
                            <a:schemeClr val="tx1"/>
                          </a:solidFill>
                        </a:rPr>
                        <a:t>(or a peer) </a:t>
                      </a:r>
                      <a:r>
                        <a:rPr lang="en-GB" sz="1300" b="1" dirty="0">
                          <a:solidFill>
                            <a:schemeClr val="tx1"/>
                          </a:solidFill>
                        </a:rPr>
                        <a:t>as they draw </a:t>
                      </a:r>
                      <a:r>
                        <a:rPr lang="en-GB" sz="1300" b="0" dirty="0">
                          <a:solidFill>
                            <a:schemeClr val="tx1"/>
                          </a:solidFill>
                        </a:rPr>
                        <a:t>can be really useful. Consider modelling this yourself in a demonstration as you talk and draw to explain an idea or concept.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The whole design can be daunting so try </a:t>
                      </a:r>
                      <a:r>
                        <a:rPr lang="en-GB" sz="1300" b="1" dirty="0">
                          <a:solidFill>
                            <a:schemeClr val="tx1"/>
                          </a:solidFill>
                        </a:rPr>
                        <a:t>breaking it down into smaller focused elements</a:t>
                      </a:r>
                      <a:r>
                        <a:rPr lang="en-GB" sz="1300" b="0" dirty="0">
                          <a:solidFill>
                            <a:schemeClr val="tx1"/>
                          </a:solidFill>
                        </a:rPr>
                        <a:t>. With any product it’s often a good idea to think of it in parts – for example, designers of a car will work on different parts, a vacuum cleaner, hair drier, all lots of parts. It is of course</a:t>
                      </a:r>
                      <a:r>
                        <a:rPr lang="en-GB" sz="1300" b="1" dirty="0">
                          <a:solidFill>
                            <a:schemeClr val="tx1"/>
                          </a:solidFill>
                        </a:rPr>
                        <a:t> important that they all work together and look alike</a:t>
                      </a:r>
                      <a:r>
                        <a:rPr lang="en-GB" sz="1300" b="0" dirty="0">
                          <a:solidFill>
                            <a:schemeClr val="tx1"/>
                          </a:solidFill>
                        </a:rPr>
                        <a:t>, but working on individual bits can be key. So even with something as simple as a wooden duckboard / bathmat, it may be the shape, the ‘feet’ to prevent slipping, the joints, slat design and more. Get students to clarify what different parts they have for their product and design alternatives for each bit.</a:t>
                      </a:r>
                    </a:p>
                  </a:txBody>
                  <a:tcPr/>
                </a:tc>
                <a:extLst>
                  <a:ext uri="{0D108BD9-81ED-4DB2-BD59-A6C34878D82A}">
                    <a16:rowId xmlns:a16="http://schemas.microsoft.com/office/drawing/2014/main" val="2713727167"/>
                  </a:ext>
                </a:extLst>
              </a:tr>
            </a:tbl>
          </a:graphicData>
        </a:graphic>
      </p:graphicFrame>
      <p:sp>
        <p:nvSpPr>
          <p:cNvPr id="4" name="Arrow: Left 3">
            <a:hlinkClick r:id="rId4"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27F75145-438E-6B8B-78DC-ECB6AB90AEB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38741487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717030733"/>
              </p:ext>
            </p:extLst>
          </p:nvPr>
        </p:nvGraphicFramePr>
        <p:xfrm>
          <a:off x="564873" y="1094854"/>
          <a:ext cx="11040001" cy="4840382"/>
        </p:xfrm>
        <a:graphic>
          <a:graphicData uri="http://schemas.openxmlformats.org/drawingml/2006/table">
            <a:tbl>
              <a:tblPr firstRow="1" bandRow="1">
                <a:tableStyleId>{5940675A-B579-460E-94D1-54222C63F5DA}</a:tableStyleId>
              </a:tblPr>
              <a:tblGrid>
                <a:gridCol w="3023901">
                  <a:extLst>
                    <a:ext uri="{9D8B030D-6E8A-4147-A177-3AD203B41FA5}">
                      <a16:colId xmlns:a16="http://schemas.microsoft.com/office/drawing/2014/main" val="336422520"/>
                    </a:ext>
                  </a:extLst>
                </a:gridCol>
                <a:gridCol w="4159045">
                  <a:extLst>
                    <a:ext uri="{9D8B030D-6E8A-4147-A177-3AD203B41FA5}">
                      <a16:colId xmlns:a16="http://schemas.microsoft.com/office/drawing/2014/main" val="3316640354"/>
                    </a:ext>
                  </a:extLst>
                </a:gridCol>
                <a:gridCol w="3857055">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‘Visual bullet points’</a:t>
                      </a:r>
                    </a:p>
                  </a:txBody>
                  <a:tcPr>
                    <a:solidFill>
                      <a:srgbClr val="F60493"/>
                    </a:solidFill>
                  </a:tcPr>
                </a:tc>
                <a:tc>
                  <a:txBody>
                    <a:bodyPr/>
                    <a:lstStyle/>
                    <a:p>
                      <a:pPr algn="ctr"/>
                      <a:r>
                        <a:rPr lang="en-GB" b="1" dirty="0">
                          <a:solidFill>
                            <a:schemeClr val="bg1"/>
                          </a:solidFill>
                        </a:rPr>
                        <a:t>‘Materials and manufacture’</a:t>
                      </a:r>
                    </a:p>
                  </a:txBody>
                  <a:tcPr>
                    <a:solidFill>
                      <a:srgbClr val="F60493"/>
                    </a:solidFill>
                  </a:tcPr>
                </a:tc>
                <a:tc>
                  <a:txBody>
                    <a:bodyPr/>
                    <a:lstStyle/>
                    <a:p>
                      <a:pPr algn="ctr"/>
                      <a:r>
                        <a:rPr lang="en-GB" b="1" dirty="0">
                          <a:solidFill>
                            <a:schemeClr val="bg1"/>
                          </a:solidFill>
                        </a:rPr>
                        <a:t>‘Make it obvious’</a:t>
                      </a:r>
                    </a:p>
                  </a:txBody>
                  <a:tcPr>
                    <a:solidFill>
                      <a:srgbClr val="F60493"/>
                    </a:solidFill>
                  </a:tcPr>
                </a:tc>
                <a:extLst>
                  <a:ext uri="{0D108BD9-81ED-4DB2-BD59-A6C34878D82A}">
                    <a16:rowId xmlns:a16="http://schemas.microsoft.com/office/drawing/2014/main" val="3391378453"/>
                  </a:ext>
                </a:extLst>
              </a:tr>
              <a:tr h="25358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Consider giving students </a:t>
                      </a:r>
                      <a:r>
                        <a:rPr lang="en-GB" sz="1300" b="1" dirty="0">
                          <a:solidFill>
                            <a:schemeClr val="tx1"/>
                          </a:solidFill>
                        </a:rPr>
                        <a:t>a range of methods to communicate their ideas</a:t>
                      </a:r>
                      <a:r>
                        <a:rPr lang="en-GB" sz="1300" b="0" dirty="0">
                          <a:solidFill>
                            <a:schemeClr val="tx1"/>
                          </a:solidFill>
                        </a:rPr>
                        <a:t>. This may be a pen if they are too fussy and precise with their drawings, it may be small piece of paper if they are too detailed, they may find they have a preference to draw on a whiteboard at a different angle to on a flat desk.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rPr>
                        <a:t>To </a:t>
                      </a:r>
                      <a:r>
                        <a:rPr lang="en-GB" sz="1300" b="1" dirty="0">
                          <a:solidFill>
                            <a:schemeClr val="tx1"/>
                          </a:solidFill>
                        </a:rPr>
                        <a:t>demonstrate visual bullet points</a:t>
                      </a:r>
                      <a:r>
                        <a:rPr lang="en-GB" sz="1300" b="0" dirty="0">
                          <a:solidFill>
                            <a:schemeClr val="tx1"/>
                          </a:solidFill>
                        </a:rPr>
                        <a:t>, look at different ways of communicating through drawing, for example, how to show how a coffee cup lid goes on? We are likely to draw as a cross-sectional diagram, but students may try and draw in 3D. Use some examples to show how often, the simpler, the better! </a:t>
                      </a:r>
                    </a:p>
                  </a:txBody>
                  <a:tcPr/>
                </a:tc>
                <a:tc>
                  <a:txBody>
                    <a:bodyPr/>
                    <a:lstStyle/>
                    <a:p>
                      <a:pPr algn="l"/>
                      <a:r>
                        <a:rPr lang="en-GB" sz="1300" b="1" dirty="0">
                          <a:solidFill>
                            <a:schemeClr val="tx1"/>
                          </a:solidFill>
                        </a:rPr>
                        <a:t>Students will need to know what can be done with materials available to them</a:t>
                      </a:r>
                      <a:r>
                        <a:rPr lang="en-GB" sz="1300" b="0" dirty="0">
                          <a:solidFill>
                            <a:schemeClr val="tx1"/>
                          </a:solidFill>
                        </a:rPr>
                        <a:t>. You may wish to limit the materials and processes used in the class. Demonstrate what can be done with the processes through various focused tasks or demonstrations. For example, with vacuum forming you may choose to add thin card before vacuum forming to add detail such as lettering or texture. Consider vacuum forming foam, what else is possible? Can you use webbing to create interest rather than seeing it as a defect?</a:t>
                      </a:r>
                    </a:p>
                    <a:p>
                      <a:pPr algn="l"/>
                      <a:endParaRPr lang="en-GB" sz="1300" b="0" dirty="0">
                        <a:solidFill>
                          <a:schemeClr val="tx1"/>
                        </a:solidFill>
                      </a:endParaRPr>
                    </a:p>
                    <a:p>
                      <a:pPr algn="l"/>
                      <a:endParaRPr lang="en-GB" sz="2400" b="0" dirty="0">
                        <a:solidFill>
                          <a:schemeClr val="tx1"/>
                        </a:solidFill>
                        <a:highlight>
                          <a:srgbClr val="FFFF00"/>
                        </a:highlight>
                      </a:endParaRPr>
                    </a:p>
                  </a:txBody>
                  <a:tcPr/>
                </a:tc>
                <a:tc>
                  <a:txBody>
                    <a:bodyPr/>
                    <a:lstStyle/>
                    <a:p>
                      <a:pPr algn="l"/>
                      <a:r>
                        <a:rPr lang="en-GB" sz="1300" b="0" dirty="0">
                          <a:solidFill>
                            <a:schemeClr val="tx1"/>
                          </a:solidFill>
                        </a:rPr>
                        <a:t>A good product needs to be obvious in terms of how it works. </a:t>
                      </a:r>
                      <a:r>
                        <a:rPr lang="en-GB" sz="1300" b="1" dirty="0">
                          <a:solidFill>
                            <a:schemeClr val="tx1"/>
                          </a:solidFill>
                        </a:rPr>
                        <a:t>It ideally shouldn’t need instructions</a:t>
                      </a:r>
                      <a:r>
                        <a:rPr lang="en-GB" sz="1300" b="0" dirty="0">
                          <a:solidFill>
                            <a:schemeClr val="tx1"/>
                          </a:solidFill>
                        </a:rPr>
                        <a:t>, so it needs to be designed to be intuitive to use (it will also save paper, energy for manufacturing etc!) Whilst the most intuitive won’t need any kind of symbol or image, you could </a:t>
                      </a:r>
                      <a:r>
                        <a:rPr lang="en-GB" sz="1300" b="1" dirty="0">
                          <a:solidFill>
                            <a:schemeClr val="tx1"/>
                          </a:solidFill>
                        </a:rPr>
                        <a:t>explore common techniques and universal icons </a:t>
                      </a:r>
                      <a:r>
                        <a:rPr lang="en-GB" sz="1300" b="0" dirty="0">
                          <a:solidFill>
                            <a:schemeClr val="tx1"/>
                          </a:solidFill>
                        </a:rPr>
                        <a:t>that students can explore in their work. Explore ‘affordances’ such as </a:t>
                      </a:r>
                      <a:r>
                        <a:rPr lang="en-GB" sz="1300" b="0" dirty="0">
                          <a:solidFill>
                            <a:schemeClr val="tx1"/>
                          </a:solidFill>
                          <a:hlinkClick r:id="rId3"/>
                        </a:rPr>
                        <a:t>here</a:t>
                      </a:r>
                      <a:r>
                        <a:rPr lang="en-GB" sz="1300" b="0" dirty="0">
                          <a:solidFill>
                            <a:schemeClr val="tx1"/>
                          </a:solidFill>
                        </a:rPr>
                        <a:t>. Even a door handle is an example of affordances we come across every day. This </a:t>
                      </a:r>
                      <a:r>
                        <a:rPr lang="en-GB" sz="1300" b="0" dirty="0">
                          <a:solidFill>
                            <a:schemeClr val="tx1"/>
                          </a:solidFill>
                          <a:hlinkClick r:id="rId4"/>
                        </a:rPr>
                        <a:t>video</a:t>
                      </a:r>
                      <a:r>
                        <a:rPr lang="en-GB" sz="1300" b="0" dirty="0">
                          <a:solidFill>
                            <a:schemeClr val="tx1"/>
                          </a:solidFill>
                        </a:rPr>
                        <a:t> shows some good examples.</a:t>
                      </a: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p>
                      <a:pPr algn="l"/>
                      <a:endParaRPr lang="en-GB" sz="1300" b="0" dirty="0">
                        <a:solidFill>
                          <a:schemeClr val="tx1"/>
                        </a:solidFill>
                      </a:endParaRPr>
                    </a:p>
                  </a:txBody>
                  <a:tcPr/>
                </a:tc>
                <a:extLst>
                  <a:ext uri="{0D108BD9-81ED-4DB2-BD59-A6C34878D82A}">
                    <a16:rowId xmlns:a16="http://schemas.microsoft.com/office/drawing/2014/main" val="3966545421"/>
                  </a:ext>
                </a:extLst>
              </a:tr>
            </a:tbl>
          </a:graphicData>
        </a:graphic>
      </p:graphicFrame>
      <p:sp>
        <p:nvSpPr>
          <p:cNvPr id="4" name="Arrow: Left 3">
            <a:hlinkClick r:id="rId5"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27F75145-438E-6B8B-78DC-ECB6AB90AEB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pic>
        <p:nvPicPr>
          <p:cNvPr id="7" name="Picture 6" descr="A screenshot of a video game&#10;&#10;Description automatically generated">
            <a:extLst>
              <a:ext uri="{FF2B5EF4-FFF2-40B4-BE49-F238E27FC236}">
                <a16:creationId xmlns:a16="http://schemas.microsoft.com/office/drawing/2014/main" id="{E366D3BB-192E-5613-D809-EE34A9522231}"/>
              </a:ext>
            </a:extLst>
          </p:cNvPr>
          <p:cNvPicPr>
            <a:picLocks noChangeAspect="1"/>
          </p:cNvPicPr>
          <p:nvPr/>
        </p:nvPicPr>
        <p:blipFill>
          <a:blip r:embed="rId7">
            <a:extLst>
              <a:ext uri="{28A0092B-C50C-407E-A947-70E740481C1C}">
                <a14:useLocalDpi xmlns:a14="http://schemas.microsoft.com/office/drawing/2010/main" val="0"/>
              </a:ext>
            </a:extLst>
          </a:blip>
          <a:srcRect t="15605" r="12522" b="42796"/>
          <a:stretch/>
        </p:blipFill>
        <p:spPr>
          <a:xfrm>
            <a:off x="8300177" y="3914562"/>
            <a:ext cx="2767668" cy="1703240"/>
          </a:xfrm>
          <a:prstGeom prst="rect">
            <a:avLst/>
          </a:prstGeom>
        </p:spPr>
      </p:pic>
      <p:sp>
        <p:nvSpPr>
          <p:cNvPr id="8" name="TextBox 7">
            <a:extLst>
              <a:ext uri="{FF2B5EF4-FFF2-40B4-BE49-F238E27FC236}">
                <a16:creationId xmlns:a16="http://schemas.microsoft.com/office/drawing/2014/main" id="{8932BBA3-569C-3EA2-18D3-BF421D966F9D}"/>
              </a:ext>
            </a:extLst>
          </p:cNvPr>
          <p:cNvSpPr txBox="1"/>
          <p:nvPr/>
        </p:nvSpPr>
        <p:spPr>
          <a:xfrm>
            <a:off x="8396750" y="5612776"/>
            <a:ext cx="934064" cy="276999"/>
          </a:xfrm>
          <a:prstGeom prst="rect">
            <a:avLst/>
          </a:prstGeom>
          <a:noFill/>
        </p:spPr>
        <p:txBody>
          <a:bodyPr wrap="square" rtlCol="0">
            <a:spAutoFit/>
          </a:bodyPr>
          <a:lstStyle/>
          <a:p>
            <a:r>
              <a:rPr lang="en-GB" sz="1200" b="0" dirty="0">
                <a:latin typeface="+mj-lt"/>
              </a:rPr>
              <a:t>Turn/twist</a:t>
            </a:r>
          </a:p>
        </p:txBody>
      </p:sp>
      <p:sp>
        <p:nvSpPr>
          <p:cNvPr id="9" name="TextBox 8">
            <a:extLst>
              <a:ext uri="{FF2B5EF4-FFF2-40B4-BE49-F238E27FC236}">
                <a16:creationId xmlns:a16="http://schemas.microsoft.com/office/drawing/2014/main" id="{A5C71604-0FD8-8439-7CFF-5F41748EAC5E}"/>
              </a:ext>
            </a:extLst>
          </p:cNvPr>
          <p:cNvSpPr txBox="1"/>
          <p:nvPr/>
        </p:nvSpPr>
        <p:spPr>
          <a:xfrm>
            <a:off x="9265265" y="5622692"/>
            <a:ext cx="934064" cy="276999"/>
          </a:xfrm>
          <a:prstGeom prst="rect">
            <a:avLst/>
          </a:prstGeom>
          <a:noFill/>
        </p:spPr>
        <p:txBody>
          <a:bodyPr wrap="square" rtlCol="0">
            <a:spAutoFit/>
          </a:bodyPr>
          <a:lstStyle/>
          <a:p>
            <a:r>
              <a:rPr lang="en-GB" sz="1200" b="0" dirty="0">
                <a:latin typeface="+mj-lt"/>
              </a:rPr>
              <a:t>Pull</a:t>
            </a:r>
          </a:p>
        </p:txBody>
      </p:sp>
      <p:sp>
        <p:nvSpPr>
          <p:cNvPr id="10" name="TextBox 9">
            <a:extLst>
              <a:ext uri="{FF2B5EF4-FFF2-40B4-BE49-F238E27FC236}">
                <a16:creationId xmlns:a16="http://schemas.microsoft.com/office/drawing/2014/main" id="{EFB79CE2-0095-DAC8-C6DE-382D254EC2B1}"/>
              </a:ext>
            </a:extLst>
          </p:cNvPr>
          <p:cNvSpPr txBox="1"/>
          <p:nvPr/>
        </p:nvSpPr>
        <p:spPr>
          <a:xfrm>
            <a:off x="10092702" y="5602690"/>
            <a:ext cx="934064" cy="276999"/>
          </a:xfrm>
          <a:prstGeom prst="rect">
            <a:avLst/>
          </a:prstGeom>
          <a:noFill/>
        </p:spPr>
        <p:txBody>
          <a:bodyPr wrap="square" rtlCol="0">
            <a:spAutoFit/>
          </a:bodyPr>
          <a:lstStyle/>
          <a:p>
            <a:r>
              <a:rPr lang="en-GB" sz="1200" b="0" dirty="0">
                <a:latin typeface="+mj-lt"/>
              </a:rPr>
              <a:t>Push</a:t>
            </a:r>
          </a:p>
        </p:txBody>
      </p:sp>
      <p:pic>
        <p:nvPicPr>
          <p:cNvPr id="11" name="Picture 10">
            <a:extLst>
              <a:ext uri="{FF2B5EF4-FFF2-40B4-BE49-F238E27FC236}">
                <a16:creationId xmlns:a16="http://schemas.microsoft.com/office/drawing/2014/main" id="{EA3696C3-04B6-AF25-12D3-C187AEC49662}"/>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rcRect l="12795" t="20171" r="7939" b="43188"/>
          <a:stretch/>
        </p:blipFill>
        <p:spPr>
          <a:xfrm>
            <a:off x="4209858" y="3627337"/>
            <a:ext cx="2767670" cy="959514"/>
          </a:xfrm>
          <a:prstGeom prst="rect">
            <a:avLst/>
          </a:prstGeom>
        </p:spPr>
      </p:pic>
      <p:pic>
        <p:nvPicPr>
          <p:cNvPr id="13" name="Picture 12" descr="A close up of a sign&#10;&#10;Description automatically generated">
            <a:extLst>
              <a:ext uri="{FF2B5EF4-FFF2-40B4-BE49-F238E27FC236}">
                <a16:creationId xmlns:a16="http://schemas.microsoft.com/office/drawing/2014/main" id="{D68078ED-86FF-7D99-CF26-68AF6A8DD8EF}"/>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rcRect l="3365" t="26980" r="6311" b="30461"/>
          <a:stretch/>
        </p:blipFill>
        <p:spPr>
          <a:xfrm>
            <a:off x="4209858" y="4639725"/>
            <a:ext cx="2767669" cy="978077"/>
          </a:xfrm>
          <a:prstGeom prst="rect">
            <a:avLst/>
          </a:prstGeom>
        </p:spPr>
      </p:pic>
    </p:spTree>
    <p:extLst>
      <p:ext uri="{BB962C8B-B14F-4D97-AF65-F5344CB8AC3E}">
        <p14:creationId xmlns:p14="http://schemas.microsoft.com/office/powerpoint/2010/main" val="224636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544801855"/>
              </p:ext>
            </p:extLst>
          </p:nvPr>
        </p:nvGraphicFramePr>
        <p:xfrm>
          <a:off x="576000" y="1195142"/>
          <a:ext cx="11040000" cy="3651662"/>
        </p:xfrm>
        <a:graphic>
          <a:graphicData uri="http://schemas.openxmlformats.org/drawingml/2006/table">
            <a:tbl>
              <a:tblPr firstRow="1" bandRow="1">
                <a:tableStyleId>{5940675A-B579-460E-94D1-54222C63F5DA}</a:tableStyleId>
              </a:tblPr>
              <a:tblGrid>
                <a:gridCol w="2799380">
                  <a:extLst>
                    <a:ext uri="{9D8B030D-6E8A-4147-A177-3AD203B41FA5}">
                      <a16:colId xmlns:a16="http://schemas.microsoft.com/office/drawing/2014/main" val="336422520"/>
                    </a:ext>
                  </a:extLst>
                </a:gridCol>
                <a:gridCol w="4120310">
                  <a:extLst>
                    <a:ext uri="{9D8B030D-6E8A-4147-A177-3AD203B41FA5}">
                      <a16:colId xmlns:a16="http://schemas.microsoft.com/office/drawing/2014/main" val="174490109"/>
                    </a:ext>
                  </a:extLst>
                </a:gridCol>
                <a:gridCol w="4120310">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‘Trial production runs’</a:t>
                      </a:r>
                    </a:p>
                  </a:txBody>
                  <a:tcPr>
                    <a:solidFill>
                      <a:srgbClr val="FE4E00"/>
                    </a:solidFill>
                  </a:tcPr>
                </a:tc>
                <a:tc>
                  <a:txBody>
                    <a:bodyPr/>
                    <a:lstStyle/>
                    <a:p>
                      <a:pPr algn="ctr"/>
                      <a:r>
                        <a:rPr lang="en-GB" b="1" dirty="0">
                          <a:solidFill>
                            <a:schemeClr val="bg1"/>
                          </a:solidFill>
                        </a:rPr>
                        <a:t>‘Card and CAD’</a:t>
                      </a:r>
                    </a:p>
                  </a:txBody>
                  <a:tcPr>
                    <a:solidFill>
                      <a:srgbClr val="FE4E00"/>
                    </a:solidFill>
                  </a:tcPr>
                </a:tc>
                <a:tc>
                  <a:txBody>
                    <a:bodyPr/>
                    <a:lstStyle/>
                    <a:p>
                      <a:pPr algn="ctr"/>
                      <a:r>
                        <a:rPr lang="en-GB" b="1" dirty="0">
                          <a:solidFill>
                            <a:schemeClr val="bg1"/>
                          </a:solidFill>
                        </a:rPr>
                        <a:t>‘Works-like and looks-like models’</a:t>
                      </a:r>
                    </a:p>
                  </a:txBody>
                  <a:tcPr>
                    <a:solidFill>
                      <a:srgbClr val="FE4E00"/>
                    </a:solidFill>
                  </a:tcPr>
                </a:tc>
                <a:extLst>
                  <a:ext uri="{0D108BD9-81ED-4DB2-BD59-A6C34878D82A}">
                    <a16:rowId xmlns:a16="http://schemas.microsoft.com/office/drawing/2014/main" val="3391378453"/>
                  </a:ext>
                </a:extLst>
              </a:tr>
              <a:tr h="2428141">
                <a:tc>
                  <a:txBody>
                    <a:bodyPr/>
                    <a:lstStyle/>
                    <a:p>
                      <a:r>
                        <a:rPr lang="en-GB" sz="1300" b="0" dirty="0">
                          <a:solidFill>
                            <a:schemeClr val="tx1"/>
                          </a:solidFill>
                        </a:rPr>
                        <a:t>Getting students to </a:t>
                      </a:r>
                      <a:r>
                        <a:rPr lang="en-GB" sz="1300" b="1" dirty="0">
                          <a:solidFill>
                            <a:schemeClr val="tx1"/>
                          </a:solidFill>
                        </a:rPr>
                        <a:t>list what they need to change after each prototype </a:t>
                      </a:r>
                      <a:r>
                        <a:rPr lang="en-GB" sz="1300" b="0" dirty="0">
                          <a:solidFill>
                            <a:schemeClr val="tx1"/>
                          </a:solidFill>
                        </a:rPr>
                        <a:t>can be useful. They can then evaluate these after the next version. Can they tick off bits as they are done? It may even happen that the prototype is actually less effective than before – this shouldn’t be seen as a failure, but more like validating that their previous idea was better.</a:t>
                      </a:r>
                    </a:p>
                    <a:p>
                      <a:r>
                        <a:rPr lang="en-GB" sz="1300" b="1" dirty="0">
                          <a:solidFill>
                            <a:schemeClr val="tx1"/>
                          </a:solidFill>
                        </a:rPr>
                        <a:t>By ticking off parts they can quickly show they are improving and making progress </a:t>
                      </a:r>
                      <a:r>
                        <a:rPr lang="en-GB" sz="1300" b="0" dirty="0">
                          <a:solidFill>
                            <a:schemeClr val="tx1"/>
                          </a:solidFill>
                        </a:rPr>
                        <a:t>– something that students may not always feel like they are making. </a:t>
                      </a:r>
                    </a:p>
                  </a:txBody>
                  <a:tcPr/>
                </a:tc>
                <a:tc>
                  <a:txBody>
                    <a:bodyPr/>
                    <a:lstStyle/>
                    <a:p>
                      <a:r>
                        <a:rPr lang="en-GB" sz="1300" b="0" dirty="0">
                          <a:solidFill>
                            <a:schemeClr val="tx1"/>
                          </a:solidFill>
                        </a:rPr>
                        <a:t>Using 3D printing in school may not be as easy as in industry, so the CAD model may remain as a render on screen. </a:t>
                      </a:r>
                      <a:r>
                        <a:rPr lang="en-GB" sz="1300" b="1" dirty="0">
                          <a:solidFill>
                            <a:schemeClr val="tx1"/>
                          </a:solidFill>
                        </a:rPr>
                        <a:t>Knowing when to use card </a:t>
                      </a:r>
                      <a:r>
                        <a:rPr lang="en-GB" sz="1300" b="0" dirty="0">
                          <a:solidFill>
                            <a:schemeClr val="tx1"/>
                          </a:solidFill>
                        </a:rPr>
                        <a:t>(or foam, or other similar material) </a:t>
                      </a:r>
                      <a:r>
                        <a:rPr lang="en-GB" sz="1300" b="1" dirty="0">
                          <a:solidFill>
                            <a:schemeClr val="tx1"/>
                          </a:solidFill>
                        </a:rPr>
                        <a:t>and when to use 3D printing</a:t>
                      </a:r>
                      <a:r>
                        <a:rPr lang="en-GB" sz="1300" b="0" dirty="0">
                          <a:solidFill>
                            <a:schemeClr val="tx1"/>
                          </a:solidFill>
                        </a:rPr>
                        <a:t>, </a:t>
                      </a:r>
                      <a:r>
                        <a:rPr lang="en-GB" sz="1300" b="1" dirty="0">
                          <a:solidFill>
                            <a:schemeClr val="tx1"/>
                          </a:solidFill>
                        </a:rPr>
                        <a:t>or the final materials can be really important </a:t>
                      </a:r>
                      <a:r>
                        <a:rPr lang="en-GB" sz="1300" b="0" dirty="0">
                          <a:solidFill>
                            <a:schemeClr val="tx1"/>
                          </a:solidFill>
                        </a:rPr>
                        <a:t>to becoming an independent designer</a:t>
                      </a:r>
                      <a:r>
                        <a:rPr lang="en-GB" sz="1300" b="1" dirty="0">
                          <a:solidFill>
                            <a:schemeClr val="tx1"/>
                          </a:solidFill>
                        </a:rPr>
                        <a:t>.</a:t>
                      </a:r>
                      <a:r>
                        <a:rPr lang="en-GB" sz="1300" b="0" dirty="0">
                          <a:solidFill>
                            <a:schemeClr val="tx1"/>
                          </a:solidFill>
                        </a:rPr>
                        <a:t> Students may be able to test concepts and ideas using a material or process that is a lot quicker and cheaper. Consider using student designs as a talking point for the class, asking them what they ned to do next and how they may model it. Do they need to test a joint? The size? A manufacturing detail? You may not need to model the whole thing, just a piece of it. Checking with the teacher or a peer first can help save time later on and help save valuable resources.</a:t>
                      </a:r>
                    </a:p>
                  </a:txBody>
                  <a:tcPr/>
                </a:tc>
                <a:tc>
                  <a:txBody>
                    <a:bodyPr/>
                    <a:lstStyle/>
                    <a:p>
                      <a:r>
                        <a:rPr lang="en-GB" sz="1300" b="0" dirty="0">
                          <a:solidFill>
                            <a:schemeClr val="tx1"/>
                          </a:solidFill>
                        </a:rPr>
                        <a:t>Using a works-like and looks-like model may be good for this unit. You may not have time for the students to fully produce a product that looks and performs exactly how they want it. For example, if the final product was to be blow-moulded plastic, they may need to create a Styrofoam model, possibly turned on the lathe, and a 3D CAD render to show its translucent properties. You may even have a separate model that shows how the lid / pump or top operates. </a:t>
                      </a:r>
                    </a:p>
                    <a:p>
                      <a:r>
                        <a:rPr lang="en-GB" sz="1300" b="0" dirty="0">
                          <a:solidFill>
                            <a:schemeClr val="tx1"/>
                          </a:solidFill>
                        </a:rPr>
                        <a:t>Consider getting students to put</a:t>
                      </a:r>
                      <a:r>
                        <a:rPr lang="en-GB" sz="1300" b="1" dirty="0">
                          <a:solidFill>
                            <a:schemeClr val="tx1"/>
                          </a:solidFill>
                        </a:rPr>
                        <a:t> ideas on a board and presenting to a third-party </a:t>
                      </a:r>
                      <a:r>
                        <a:rPr lang="en-GB" sz="1300" b="0" dirty="0">
                          <a:solidFill>
                            <a:schemeClr val="tx1"/>
                          </a:solidFill>
                        </a:rPr>
                        <a:t>at the end as you will often require some clarity when you have different models. There may even be the option to present using a visual presentation tool or video if preferable.</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68155AE8-0B15-87B5-3830-1F93239A8A7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9661649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552375364"/>
              </p:ext>
            </p:extLst>
          </p:nvPr>
        </p:nvGraphicFramePr>
        <p:xfrm>
          <a:off x="575999" y="1298061"/>
          <a:ext cx="11040000" cy="3255422"/>
        </p:xfrm>
        <a:graphic>
          <a:graphicData uri="http://schemas.openxmlformats.org/drawingml/2006/table">
            <a:tbl>
              <a:tblPr firstRow="1" bandRow="1">
                <a:tableStyleId>{5940675A-B579-460E-94D1-54222C63F5DA}</a:tableStyleId>
              </a:tblPr>
              <a:tblGrid>
                <a:gridCol w="3070715">
                  <a:extLst>
                    <a:ext uri="{9D8B030D-6E8A-4147-A177-3AD203B41FA5}">
                      <a16:colId xmlns:a16="http://schemas.microsoft.com/office/drawing/2014/main" val="336422520"/>
                    </a:ext>
                  </a:extLst>
                </a:gridCol>
                <a:gridCol w="4395521">
                  <a:extLst>
                    <a:ext uri="{9D8B030D-6E8A-4147-A177-3AD203B41FA5}">
                      <a16:colId xmlns:a16="http://schemas.microsoft.com/office/drawing/2014/main" val="3344842897"/>
                    </a:ext>
                  </a:extLst>
                </a:gridCol>
                <a:gridCol w="3573764">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‘A-B tests’</a:t>
                      </a:r>
                    </a:p>
                  </a:txBody>
                  <a:tcPr>
                    <a:solidFill>
                      <a:srgbClr val="429EA6"/>
                    </a:solidFill>
                  </a:tcPr>
                </a:tc>
                <a:tc>
                  <a:txBody>
                    <a:bodyPr/>
                    <a:lstStyle/>
                    <a:p>
                      <a:pPr algn="ctr"/>
                      <a:r>
                        <a:rPr lang="en-GB" b="1" dirty="0">
                          <a:solidFill>
                            <a:schemeClr val="bg1"/>
                          </a:solidFill>
                        </a:rPr>
                        <a:t>‘Compatibility and stability testing’</a:t>
                      </a:r>
                    </a:p>
                  </a:txBody>
                  <a:tcPr>
                    <a:solidFill>
                      <a:srgbClr val="429EA6"/>
                    </a:solidFill>
                  </a:tcPr>
                </a:tc>
                <a:tc>
                  <a:txBody>
                    <a:bodyPr/>
                    <a:lstStyle/>
                    <a:p>
                      <a:pPr algn="ctr"/>
                      <a:r>
                        <a:rPr lang="en-GB" b="1" dirty="0">
                          <a:solidFill>
                            <a:schemeClr val="bg1"/>
                          </a:solidFill>
                        </a:rPr>
                        <a:t>‘To and </a:t>
                      </a:r>
                      <a:r>
                        <a:rPr lang="en-GB" b="1" dirty="0" err="1">
                          <a:solidFill>
                            <a:schemeClr val="bg1"/>
                          </a:solidFill>
                        </a:rPr>
                        <a:t>fro</a:t>
                      </a:r>
                      <a:r>
                        <a:rPr lang="en-GB" b="1" dirty="0">
                          <a:solidFill>
                            <a:schemeClr val="bg1"/>
                          </a:solidFill>
                        </a:rPr>
                        <a:t>’</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300" dirty="0">
                          <a:solidFill>
                            <a:schemeClr val="tx1"/>
                          </a:solidFill>
                        </a:rPr>
                        <a:t>These are like </a:t>
                      </a:r>
                      <a:r>
                        <a:rPr lang="en-GB" sz="1300" b="1" dirty="0">
                          <a:solidFill>
                            <a:schemeClr val="tx1"/>
                          </a:solidFill>
                        </a:rPr>
                        <a:t>blind tests </a:t>
                      </a:r>
                      <a:r>
                        <a:rPr lang="en-GB" sz="1300" dirty="0">
                          <a:solidFill>
                            <a:schemeClr val="tx1"/>
                          </a:solidFill>
                        </a:rPr>
                        <a:t>where we try to take out any preconceived views. Think of shows like The Great British Bake Off or The Great British Sewing Bee – they also have rounds where the judges don’t know who made each cake / garment.  </a:t>
                      </a:r>
                    </a:p>
                    <a:p>
                      <a:r>
                        <a:rPr lang="en-GB" sz="1300" dirty="0">
                          <a:solidFill>
                            <a:schemeClr val="tx1"/>
                          </a:solidFill>
                        </a:rPr>
                        <a:t>Don’t give any information about the products, maybe even a teacher / colleague / other group of students could offer feedback without knowing who made it.</a:t>
                      </a:r>
                    </a:p>
                  </a:txBody>
                  <a:tcPr/>
                </a:tc>
                <a:tc>
                  <a:txBody>
                    <a:bodyPr/>
                    <a:lstStyle/>
                    <a:p>
                      <a:r>
                        <a:rPr lang="en-GB" sz="1300" dirty="0">
                          <a:solidFill>
                            <a:schemeClr val="tx1"/>
                          </a:solidFill>
                        </a:rPr>
                        <a:t>Whilst it’s unlikely students will need to do (or have time to do) full compatibility or stability testing, </a:t>
                      </a:r>
                      <a:r>
                        <a:rPr lang="en-GB" sz="1300" b="1" dirty="0">
                          <a:solidFill>
                            <a:schemeClr val="tx1"/>
                          </a:solidFill>
                        </a:rPr>
                        <a:t>testing the product as intended can be useful</a:t>
                      </a:r>
                      <a:r>
                        <a:rPr lang="en-GB" sz="1300" dirty="0">
                          <a:solidFill>
                            <a:schemeClr val="tx1"/>
                          </a:solidFill>
                        </a:rPr>
                        <a:t>. Especially within a bathroom environment, moisture can affect products in a range of ways. This may mean the material finish peels, maybe even the adhesive isn’t waterproof, or colours run. </a:t>
                      </a:r>
                      <a:r>
                        <a:rPr lang="en-GB" sz="1300" b="1" dirty="0">
                          <a:solidFill>
                            <a:schemeClr val="tx1"/>
                          </a:solidFill>
                        </a:rPr>
                        <a:t>Are you able to simulate the environment before the materials and finishes are chosen? </a:t>
                      </a:r>
                      <a:r>
                        <a:rPr lang="en-GB" sz="1300" dirty="0">
                          <a:solidFill>
                            <a:schemeClr val="tx1"/>
                          </a:solidFill>
                        </a:rPr>
                        <a:t>A half-boiled kettle or bowl of hot water within an enclosed environment may generate steam and humidity to test finishes for the class, and show the testing similarities between design and science, or can they be taken home and used in a shower-room as intended?</a:t>
                      </a:r>
                    </a:p>
                    <a:p>
                      <a:endParaRPr lang="en-GB" sz="1300" dirty="0">
                        <a:solidFill>
                          <a:schemeClr val="tx1"/>
                        </a:solidFill>
                      </a:endParaRPr>
                    </a:p>
                  </a:txBody>
                  <a:tcPr/>
                </a:tc>
                <a:tc>
                  <a:txBody>
                    <a:bodyPr/>
                    <a:lstStyle/>
                    <a:p>
                      <a:r>
                        <a:rPr lang="en-GB" sz="1300" dirty="0">
                          <a:solidFill>
                            <a:schemeClr val="tx1"/>
                          </a:solidFill>
                        </a:rPr>
                        <a:t>Asking people their opinions is an obvious approach, but checking with people who aren’t friends or family is often harder. </a:t>
                      </a:r>
                      <a:r>
                        <a:rPr lang="en-GB" sz="1300" b="1" dirty="0">
                          <a:solidFill>
                            <a:schemeClr val="tx1"/>
                          </a:solidFill>
                        </a:rPr>
                        <a:t>Consider asking teachers, or other classes to offer feedback. </a:t>
                      </a:r>
                    </a:p>
                    <a:p>
                      <a:r>
                        <a:rPr lang="en-GB" sz="1300" dirty="0">
                          <a:solidFill>
                            <a:schemeClr val="tx1"/>
                          </a:solidFill>
                        </a:rPr>
                        <a:t>In addition, watching (or recording) how people use products is important. Do they know instantly how to use it? What does their facial expression say about how they feel about it. Similar to blind A-B testing, removing any preconceived thoughts gives a more honest opinion and feedback.</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52FFFA58-72C5-20A5-C2BF-C04364D57C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7084102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279385144"/>
              </p:ext>
            </p:extLst>
          </p:nvPr>
        </p:nvGraphicFramePr>
        <p:xfrm>
          <a:off x="575998" y="1298061"/>
          <a:ext cx="11040000" cy="3200400"/>
        </p:xfrm>
        <a:graphic>
          <a:graphicData uri="http://schemas.openxmlformats.org/drawingml/2006/table">
            <a:tbl>
              <a:tblPr firstRow="1" bandRow="1">
                <a:tableStyleId>{5940675A-B579-460E-94D1-54222C63F5DA}</a:tableStyleId>
              </a:tblPr>
              <a:tblGrid>
                <a:gridCol w="3680000">
                  <a:extLst>
                    <a:ext uri="{9D8B030D-6E8A-4147-A177-3AD203B41FA5}">
                      <a16:colId xmlns:a16="http://schemas.microsoft.com/office/drawing/2014/main" val="336422520"/>
                    </a:ext>
                  </a:extLst>
                </a:gridCol>
                <a:gridCol w="3680000">
                  <a:extLst>
                    <a:ext uri="{9D8B030D-6E8A-4147-A177-3AD203B41FA5}">
                      <a16:colId xmlns:a16="http://schemas.microsoft.com/office/drawing/2014/main" val="286435028"/>
                    </a:ext>
                  </a:extLst>
                </a:gridCol>
                <a:gridCol w="3680000">
                  <a:extLst>
                    <a:ext uri="{9D8B030D-6E8A-4147-A177-3AD203B41FA5}">
                      <a16:colId xmlns:a16="http://schemas.microsoft.com/office/drawing/2014/main" val="3344842897"/>
                    </a:ext>
                  </a:extLst>
                </a:gridCol>
              </a:tblGrid>
              <a:tr h="320955">
                <a:tc gridSpan="2">
                  <a:txBody>
                    <a:bodyPr/>
                    <a:lstStyle/>
                    <a:p>
                      <a:pPr algn="ctr"/>
                      <a:r>
                        <a:rPr lang="en-GB" b="1" dirty="0">
                          <a:solidFill>
                            <a:schemeClr val="bg1"/>
                          </a:solidFill>
                        </a:rPr>
                        <a:t>‘Smile in the mind’</a:t>
                      </a:r>
                    </a:p>
                  </a:txBody>
                  <a:tcPr>
                    <a:solidFill>
                      <a:srgbClr val="429EA6"/>
                    </a:solidFill>
                  </a:tcPr>
                </a:tc>
                <a:tc hMerge="1">
                  <a:txBody>
                    <a:bodyPr/>
                    <a:lstStyle/>
                    <a:p>
                      <a:pPr algn="ctr"/>
                      <a:endParaRPr lang="en-GB" b="1" dirty="0">
                        <a:solidFill>
                          <a:schemeClr val="bg1"/>
                        </a:solidFill>
                      </a:endParaRPr>
                    </a:p>
                  </a:txBody>
                  <a:tcPr>
                    <a:solidFill>
                      <a:srgbClr val="429EA6"/>
                    </a:solidFill>
                  </a:tcPr>
                </a:tc>
                <a:tc>
                  <a:txBody>
                    <a:bodyPr/>
                    <a:lstStyle/>
                    <a:p>
                      <a:pPr algn="ctr"/>
                      <a:r>
                        <a:rPr lang="en-GB" b="1" dirty="0">
                          <a:solidFill>
                            <a:schemeClr val="bg1"/>
                          </a:solidFill>
                        </a:rPr>
                        <a:t>‘Test with users’</a:t>
                      </a:r>
                    </a:p>
                  </a:txBody>
                  <a:tcPr>
                    <a:solidFill>
                      <a:srgbClr val="429EA6"/>
                    </a:solidFill>
                  </a:tcPr>
                </a:tc>
                <a:extLst>
                  <a:ext uri="{0D108BD9-81ED-4DB2-BD59-A6C34878D82A}">
                    <a16:rowId xmlns:a16="http://schemas.microsoft.com/office/drawing/2014/main" val="3391378453"/>
                  </a:ext>
                </a:extLst>
              </a:tr>
              <a:tr h="2808357">
                <a:tc>
                  <a:txBody>
                    <a:bodyPr/>
                    <a:lstStyle/>
                    <a:p>
                      <a:r>
                        <a:rPr lang="en-GB" sz="1200" dirty="0">
                          <a:solidFill>
                            <a:schemeClr val="tx1"/>
                          </a:solidFill>
                        </a:rPr>
                        <a:t>How can students create emotional attachments to products? This is worth considering earlier on (in the design process). What makes people want to keep a product and not throw it away?</a:t>
                      </a:r>
                    </a:p>
                    <a:p>
                      <a:r>
                        <a:rPr lang="en-GB" sz="1200" dirty="0">
                          <a:solidFill>
                            <a:schemeClr val="tx1"/>
                          </a:solidFill>
                        </a:rPr>
                        <a:t>Could they design a product to be fun? Maybe it is designed with a character to it? (think how hard it is to throw a teddy bear away as it has character and appears alive). </a:t>
                      </a:r>
                      <a:r>
                        <a:rPr lang="en-GB" sz="1200" b="1" dirty="0">
                          <a:solidFill>
                            <a:schemeClr val="tx1"/>
                          </a:solidFill>
                        </a:rPr>
                        <a:t>Anthropomorphism</a:t>
                      </a:r>
                      <a:r>
                        <a:rPr lang="en-GB" sz="1200" dirty="0">
                          <a:solidFill>
                            <a:schemeClr val="tx1"/>
                          </a:solidFill>
                        </a:rPr>
                        <a:t> is used in design to make people feel attached. Could they design in a subtle face, or a fun animal-like shape?</a:t>
                      </a:r>
                    </a:p>
                    <a:p>
                      <a:r>
                        <a:rPr lang="en-GB" sz="1200" dirty="0">
                          <a:solidFill>
                            <a:schemeClr val="tx1"/>
                          </a:solidFill>
                        </a:rPr>
                        <a:t>Similarly, it may be a funky feature, a wooden duckboard with one slat that’s a wacky colour, maybe a ‘</a:t>
                      </a:r>
                      <a:r>
                        <a:rPr lang="en-GB" sz="1200" b="1" dirty="0">
                          <a:solidFill>
                            <a:schemeClr val="tx1"/>
                          </a:solidFill>
                        </a:rPr>
                        <a:t>special edition</a:t>
                      </a:r>
                      <a:r>
                        <a:rPr lang="en-GB" sz="1200" dirty="0">
                          <a:solidFill>
                            <a:schemeClr val="tx1"/>
                          </a:solidFill>
                        </a:rPr>
                        <a:t>’ print like </a:t>
                      </a:r>
                      <a:r>
                        <a:rPr lang="en-GB" sz="1200" dirty="0" err="1">
                          <a:solidFill>
                            <a:schemeClr val="tx1"/>
                          </a:solidFill>
                        </a:rPr>
                        <a:t>Fussy’s</a:t>
                      </a:r>
                      <a:r>
                        <a:rPr lang="en-GB" sz="1200" dirty="0">
                          <a:solidFill>
                            <a:schemeClr val="tx1"/>
                          </a:solidFill>
                        </a:rPr>
                        <a:t> artist collaborations (right).</a:t>
                      </a:r>
                    </a:p>
                    <a:p>
                      <a:endParaRPr lang="en-GB" sz="1200" dirty="0">
                        <a:solidFill>
                          <a:srgbClr val="FF0000"/>
                        </a:solidFill>
                      </a:endParaRPr>
                    </a:p>
                  </a:txBody>
                  <a:tcPr>
                    <a:lnR w="12700" cap="flat" cmpd="sng" algn="ctr">
                      <a:noFill/>
                      <a:prstDash val="solid"/>
                      <a:round/>
                      <a:headEnd type="none" w="med" len="med"/>
                      <a:tailEnd type="none" w="med" len="med"/>
                    </a:lnR>
                  </a:tcPr>
                </a:tc>
                <a:tc>
                  <a:txBody>
                    <a:bodyPr/>
                    <a:lstStyle/>
                    <a:p>
                      <a:endParaRPr lang="en-GB" sz="1200" dirty="0">
                        <a:solidFill>
                          <a:srgbClr val="FF0000"/>
                        </a:solidFill>
                      </a:endParaRPr>
                    </a:p>
                  </a:txBody>
                  <a:tcPr>
                    <a:lnL w="12700" cap="flat" cmpd="sng" algn="ctr">
                      <a:noFill/>
                      <a:prstDash val="solid"/>
                      <a:round/>
                      <a:headEnd type="none" w="med" len="med"/>
                      <a:tailEnd type="none" w="med" len="med"/>
                    </a:lnL>
                    <a:noFill/>
                  </a:tcPr>
                </a:tc>
                <a:tc>
                  <a:txBody>
                    <a:bodyPr/>
                    <a:lstStyle/>
                    <a:p>
                      <a:r>
                        <a:rPr lang="en-GB" sz="1200" b="1" dirty="0">
                          <a:solidFill>
                            <a:schemeClr val="tx1"/>
                          </a:solidFill>
                        </a:rPr>
                        <a:t>Watch users (not friends and family) use the product. </a:t>
                      </a:r>
                      <a:r>
                        <a:rPr lang="en-GB" sz="1200" dirty="0">
                          <a:solidFill>
                            <a:schemeClr val="tx1"/>
                          </a:solidFill>
                        </a:rPr>
                        <a:t>Consider inviting other teachers into the class to use them Students can then make notes. If necessary, this can be filmed and used as a group exercise whereby students identify any issues that people have when using the outcomes. </a:t>
                      </a:r>
                      <a:r>
                        <a:rPr lang="en-GB" sz="1200" b="1" dirty="0">
                          <a:solidFill>
                            <a:schemeClr val="tx1"/>
                          </a:solidFill>
                        </a:rPr>
                        <a:t>This doesn’t need to be their own</a:t>
                      </a:r>
                      <a:r>
                        <a:rPr lang="en-GB" sz="1200" dirty="0">
                          <a:solidFill>
                            <a:schemeClr val="tx1"/>
                          </a:solidFill>
                        </a:rPr>
                        <a:t> to be a useful exercise as some outcomes are likely to be looks-like models and hard to actually use fully.</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a:extLst>
              <a:ext uri="{FF2B5EF4-FFF2-40B4-BE49-F238E27FC236}">
                <a16:creationId xmlns:a16="http://schemas.microsoft.com/office/drawing/2014/main" id="{52FFFA58-72C5-20A5-C2BF-C04364D57C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pic>
        <p:nvPicPr>
          <p:cNvPr id="3074" name="Picture 2">
            <a:extLst>
              <a:ext uri="{FF2B5EF4-FFF2-40B4-BE49-F238E27FC236}">
                <a16:creationId xmlns:a16="http://schemas.microsoft.com/office/drawing/2014/main" id="{CDD5C274-31D7-F933-F0DE-D70F498FFC3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4196" t="19951" r="30804" b="4977"/>
          <a:stretch/>
        </p:blipFill>
        <p:spPr bwMode="auto">
          <a:xfrm>
            <a:off x="4811486" y="1822020"/>
            <a:ext cx="2764971" cy="2600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4967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015663"/>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simple product concept that directly replaces plastics (not necessarily single-use) with a more sustainable option for packaging and use.</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83099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product redesign to allow for an alternative material where a straight swap would not be possible with regards to the design.</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669414"/>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Possibly a new product that has been designed in order to remove single-use plastics.</a:t>
              </a:r>
            </a:p>
          </p:txBody>
        </p:sp>
      </p:grpSp>
      <p:pic>
        <p:nvPicPr>
          <p:cNvPr id="9" name="Picture 8">
            <a:extLst>
              <a:ext uri="{FF2B5EF4-FFF2-40B4-BE49-F238E27FC236}">
                <a16:creationId xmlns:a16="http://schemas.microsoft.com/office/drawing/2014/main" id="{8C14F8EE-6E8C-401F-38D5-FC862E8040A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476718"/>
            <a:ext cx="9166811" cy="4347429"/>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pic>
        <p:nvPicPr>
          <p:cNvPr id="10" name="Picture 9">
            <a:extLst>
              <a:ext uri="{FF2B5EF4-FFF2-40B4-BE49-F238E27FC236}">
                <a16:creationId xmlns:a16="http://schemas.microsoft.com/office/drawing/2014/main" id="{84F332EC-2225-F5AA-0536-37001652195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Fussy: Introduction">
            <a:hlinkClick r:id="" action="ppaction://media"/>
            <a:extLst>
              <a:ext uri="{FF2B5EF4-FFF2-40B4-BE49-F238E27FC236}">
                <a16:creationId xmlns:a16="http://schemas.microsoft.com/office/drawing/2014/main" id="{B4A7094C-7897-B3D7-2076-E4DB298085F4}"/>
              </a:ext>
            </a:extLst>
          </p:cNvPr>
          <p:cNvPicPr>
            <a:picLocks noRot="1" noChangeAspect="1"/>
          </p:cNvPicPr>
          <p:nvPr>
            <a:videoFile r:link="rId1"/>
          </p:nvPr>
        </p:nvPicPr>
        <p:blipFill>
          <a:blip r:embed="rId5"/>
          <a:stretch>
            <a:fillRect/>
          </a:stretch>
        </p:blipFill>
        <p:spPr>
          <a:xfrm>
            <a:off x="205969" y="124826"/>
            <a:ext cx="11742703" cy="6629440"/>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dirty="0">
                <a:effectLst/>
                <a:latin typeface="+mj-lt"/>
              </a:rPr>
              <a:t>Fussy </a:t>
            </a:r>
            <a:r>
              <a:rPr lang="en-GB" sz="2200" b="0" i="0" dirty="0">
                <a:effectLst/>
                <a:latin typeface="+mj-lt"/>
              </a:rPr>
              <a:t>are</a:t>
            </a:r>
            <a:r>
              <a:rPr lang="en-GB" sz="2200" b="0" dirty="0">
                <a:latin typeface="+mj-lt"/>
              </a:rPr>
              <a:t> </a:t>
            </a:r>
            <a:r>
              <a:rPr lang="en-GB" sz="2400" b="0" i="0" dirty="0">
                <a:effectLst/>
                <a:latin typeface="+mj-lt"/>
              </a:rPr>
              <a:t>manufacturers of natural and sustainable body care products</a:t>
            </a:r>
            <a:r>
              <a:rPr lang="en-GB" sz="2200" b="0" dirty="0">
                <a:latin typeface="+mj-lt"/>
                <a:ea typeface="Roboto" panose="02000000000000000000" pitchFamily="2" charset="0"/>
                <a:cs typeface="Roboto" panose="02000000000000000000" pitchFamily="2" charset="0"/>
              </a:rPr>
              <a:t>. </a:t>
            </a:r>
          </a:p>
          <a:p>
            <a:pP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b="1" dirty="0">
                <a:solidFill>
                  <a:schemeClr val="accent2"/>
                </a:solidFill>
                <a:latin typeface="+mj-lt"/>
                <a:ea typeface="Roboto" panose="02000000000000000000" pitchFamily="2" charset="0"/>
                <a:cs typeface="Roboto" panose="02000000000000000000" pitchFamily="2" charset="0"/>
              </a:rPr>
              <a:t>‘Banish single-use plastic from your bathroom</a:t>
            </a:r>
            <a:r>
              <a:rPr lang="en-GB" sz="3200" dirty="0">
                <a:solidFill>
                  <a:schemeClr val="accent2"/>
                </a:solidFill>
                <a:latin typeface="+mj-lt"/>
                <a:ea typeface="Roboto" panose="02000000000000000000" pitchFamily="2" charset="0"/>
                <a:cs typeface="Roboto" panose="02000000000000000000" pitchFamily="2" charset="0"/>
              </a:rPr>
              <a:t>’</a:t>
            </a:r>
            <a:endParaRPr lang="en-GB" sz="3200" b="1" dirty="0">
              <a:solidFill>
                <a:schemeClr val="accent2"/>
              </a:solidFill>
              <a:latin typeface="+mj-lt"/>
              <a:ea typeface="Roboto" panose="02000000000000000000" pitchFamily="2" charset="0"/>
              <a:cs typeface="Roboto" panose="02000000000000000000" pitchFamily="2" charset="0"/>
            </a:endParaRPr>
          </a:p>
          <a:p>
            <a:pPr>
              <a:lnSpc>
                <a:spcPct val="150000"/>
              </a:lnSpc>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design team at </a:t>
            </a:r>
            <a:r>
              <a:rPr lang="en-GB" sz="2200" dirty="0">
                <a:solidFill>
                  <a:srgbClr val="0A303F"/>
                </a:solidFill>
                <a:latin typeface="Arial" panose="020B0604020202020204"/>
                <a:ea typeface="Roboto" panose="02000000000000000000" pitchFamily="2" charset="0"/>
                <a:cs typeface="Roboto" panose="02000000000000000000" pitchFamily="2" charset="0"/>
              </a:rPr>
              <a:t>Fussy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to create your own solution to banish plastics from the bathroom</a:t>
            </a:r>
            <a:r>
              <a:rPr lang="en-GB" sz="2200" b="0" dirty="0">
                <a:solidFill>
                  <a:srgbClr val="0A303F"/>
                </a:solidFill>
                <a:latin typeface="Arial" panose="020B0604020202020204"/>
                <a:ea typeface="Roboto" panose="02000000000000000000" pitchFamily="2" charset="0"/>
                <a:cs typeface="Roboto" panose="02000000000000000000" pitchFamily="2" charset="0"/>
              </a:rPr>
              <a:t>!</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D748F73B-5CF1-A389-DC55-46496D7B996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ussy: Empathize">
            <a:hlinkClick r:id="" action="ppaction://media"/>
            <a:extLst>
              <a:ext uri="{FF2B5EF4-FFF2-40B4-BE49-F238E27FC236}">
                <a16:creationId xmlns:a16="http://schemas.microsoft.com/office/drawing/2014/main" id="{BFE9891F-8105-9A8C-FDA6-470356ABB966}"/>
              </a:ext>
            </a:extLst>
          </p:cNvPr>
          <p:cNvPicPr>
            <a:picLocks noRot="1" noChangeAspect="1"/>
          </p:cNvPicPr>
          <p:nvPr>
            <a:videoFile r:link="rId1"/>
          </p:nvPr>
        </p:nvPicPr>
        <p:blipFill>
          <a:blip r:embed="rId4"/>
          <a:stretch>
            <a:fillRect/>
          </a:stretch>
        </p:blipFill>
        <p:spPr>
          <a:xfrm>
            <a:off x="169049" y="111811"/>
            <a:ext cx="11802675" cy="6663298"/>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4145"/>
            <a:ext cx="9329998" cy="1448224"/>
          </a:xfrm>
        </p:spPr>
        <p:txBody>
          <a:bodyPr>
            <a:normAutofit/>
          </a:bodyPr>
          <a:lstStyle/>
          <a:p>
            <a:pPr>
              <a:lnSpc>
                <a:spcPct val="150000"/>
              </a:lnSpc>
            </a:pPr>
            <a:r>
              <a:rPr lang="en-GB" sz="1500" dirty="0">
                <a:latin typeface="+mj-lt"/>
                <a:ea typeface="Roboto" panose="02000000000000000000" pitchFamily="2" charset="0"/>
                <a:cs typeface="Roboto" panose="02000000000000000000" pitchFamily="2" charset="0"/>
              </a:rPr>
              <a:t>Your first task is to put yourself into the shoes of the potential user you are designing for. At this stage you are simply trying to understand the routines of people and their needs. The more the merrier! There are no wrong ideas/thoughts at this stage! There are many ways that Fussy (and Beta), and other companies do this. Consider trying some of these methods:</a:t>
            </a: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1855822909"/>
              </p:ext>
            </p:extLst>
          </p:nvPr>
        </p:nvGraphicFramePr>
        <p:xfrm>
          <a:off x="575999" y="2738777"/>
          <a:ext cx="9329999" cy="3014048"/>
        </p:xfrm>
        <a:graphic>
          <a:graphicData uri="http://schemas.openxmlformats.org/drawingml/2006/table">
            <a:tbl>
              <a:tblPr firstRow="1" bandRow="1">
                <a:tableStyleId>{5940675A-B579-460E-94D1-54222C63F5DA}</a:tableStyleId>
              </a:tblPr>
              <a:tblGrid>
                <a:gridCol w="3055475">
                  <a:extLst>
                    <a:ext uri="{9D8B030D-6E8A-4147-A177-3AD203B41FA5}">
                      <a16:colId xmlns:a16="http://schemas.microsoft.com/office/drawing/2014/main" val="336422520"/>
                    </a:ext>
                  </a:extLst>
                </a:gridCol>
                <a:gridCol w="3291840">
                  <a:extLst>
                    <a:ext uri="{9D8B030D-6E8A-4147-A177-3AD203B41FA5}">
                      <a16:colId xmlns:a16="http://schemas.microsoft.com/office/drawing/2014/main" val="1485661640"/>
                    </a:ext>
                  </a:extLst>
                </a:gridCol>
                <a:gridCol w="2982684">
                  <a:extLst>
                    <a:ext uri="{9D8B030D-6E8A-4147-A177-3AD203B41FA5}">
                      <a16:colId xmlns:a16="http://schemas.microsoft.com/office/drawing/2014/main" val="1336904058"/>
                    </a:ext>
                  </a:extLst>
                </a:gridCol>
              </a:tblGrid>
              <a:tr h="347048">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‘Asking people’</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‘Making a selection’</a:t>
                      </a:r>
                      <a:endParaRPr lang="en-GB" sz="1400" b="1" dirty="0">
                        <a:solidFill>
                          <a:srgbClr val="ACACDE"/>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‘What and why’</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2409543">
                <a:tc>
                  <a:txBody>
                    <a:bodyPr/>
                    <a:lstStyle/>
                    <a:p>
                      <a:r>
                        <a:rPr lang="en-GB" sz="1300" dirty="0"/>
                        <a:t>Fussy are a user-focused brand so they need to know what users need and want. It is important to survey people so that the product you design will sell, not just to make money, but to have the biggest impact on reducing the use of plastics.</a:t>
                      </a:r>
                    </a:p>
                    <a:p>
                      <a:r>
                        <a:rPr lang="en-GB" sz="1300" dirty="0"/>
                        <a:t>For example, they identified that people primarily wanted shower gel and body bars as new products, and this helped guide their future plans. </a:t>
                      </a:r>
                      <a:r>
                        <a:rPr lang="en-GB" sz="1300" b="1" dirty="0"/>
                        <a:t>Write a survey for potential users.</a:t>
                      </a:r>
                    </a:p>
                  </a:txBody>
                  <a:tcPr/>
                </a:tc>
                <a:tc>
                  <a:txBody>
                    <a:bodyPr/>
                    <a:lstStyle/>
                    <a:p>
                      <a:r>
                        <a:rPr lang="en-GB" sz="1300" dirty="0"/>
                        <a:t>You need to be careful when collecting data as the most popular answer isn’t always the best idea.</a:t>
                      </a:r>
                    </a:p>
                    <a:p>
                      <a:r>
                        <a:rPr lang="en-GB" sz="1300" dirty="0"/>
                        <a:t>Customers might think they need something, but there could be a better option you could offer them. Consider these:</a:t>
                      </a:r>
                    </a:p>
                    <a:p>
                      <a:r>
                        <a:rPr lang="en-GB" sz="1300" b="1" dirty="0"/>
                        <a:t>Impact -</a:t>
                      </a:r>
                      <a:r>
                        <a:rPr lang="en-GB" sz="1300" dirty="0"/>
                        <a:t> will these make a positive impact?</a:t>
                      </a:r>
                    </a:p>
                    <a:p>
                      <a:r>
                        <a:rPr lang="en-GB" sz="1300" b="1" dirty="0"/>
                        <a:t>Confidence</a:t>
                      </a:r>
                      <a:r>
                        <a:rPr lang="en-GB" sz="1300" dirty="0"/>
                        <a:t> - how confident are you that a product will be popular/sell?</a:t>
                      </a:r>
                    </a:p>
                    <a:p>
                      <a:r>
                        <a:rPr lang="en-GB" sz="1300" b="1" dirty="0"/>
                        <a:t>Ease</a:t>
                      </a:r>
                      <a:r>
                        <a:rPr lang="en-GB" sz="1300" dirty="0"/>
                        <a:t> - how much effort is required to make the product?</a:t>
                      </a:r>
                    </a:p>
                  </a:txBody>
                  <a:tcPr/>
                </a:tc>
                <a:tc>
                  <a:txBody>
                    <a:bodyPr/>
                    <a:lstStyle/>
                    <a:p>
                      <a:r>
                        <a:rPr lang="en-GB" sz="1300" dirty="0"/>
                        <a:t>What is happening and why is it happening like that? Try </a:t>
                      </a:r>
                      <a:r>
                        <a:rPr lang="en-GB" sz="1300" b="1" dirty="0"/>
                        <a:t>taking photos </a:t>
                      </a:r>
                      <a:r>
                        <a:rPr lang="en-GB" sz="1300" dirty="0"/>
                        <a:t>of a range of bathrooms that are not set up, they will show the range of products being used, where and how.</a:t>
                      </a:r>
                    </a:p>
                    <a:p>
                      <a:r>
                        <a:rPr lang="en-GB" sz="1300" dirty="0"/>
                        <a:t>From these observations you can see how people are buying and using products and if there are any potential problems that could be solved.</a:t>
                      </a:r>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64D38B30-FF12-E9CE-D6F2-F9BB24BE3FC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6" y="1129409"/>
            <a:ext cx="9655175" cy="2299591"/>
          </a:xfrm>
        </p:spPr>
        <p:txBody>
          <a:bodyPr>
            <a:normAutofit fontScale="92500"/>
          </a:bodyPr>
          <a:lstStyle/>
          <a:p>
            <a:pPr>
              <a:lnSpc>
                <a:spcPct val="150000"/>
              </a:lnSpc>
            </a:pPr>
            <a:r>
              <a:rPr lang="en-GB" sz="2000" dirty="0">
                <a:latin typeface="+mj-lt"/>
                <a:ea typeface="Roboto" panose="02000000000000000000" pitchFamily="2" charset="0"/>
                <a:cs typeface="Roboto" panose="02000000000000000000" pitchFamily="2" charset="0"/>
              </a:rPr>
              <a:t>To design for others, Fussy consider the user from concept to product launch and beyond. </a:t>
            </a:r>
            <a:r>
              <a:rPr lang="en-GB" sz="2000" b="1" dirty="0">
                <a:latin typeface="+mj-lt"/>
                <a:ea typeface="Roboto" panose="02000000000000000000" pitchFamily="2" charset="0"/>
                <a:cs typeface="Roboto" panose="02000000000000000000" pitchFamily="2" charset="0"/>
              </a:rPr>
              <a:t>User Centred Design </a:t>
            </a:r>
            <a:r>
              <a:rPr lang="en-GB" sz="2000" dirty="0">
                <a:latin typeface="+mj-lt"/>
                <a:ea typeface="Roboto" panose="02000000000000000000" pitchFamily="2" charset="0"/>
                <a:cs typeface="Roboto" panose="02000000000000000000" pitchFamily="2" charset="0"/>
              </a:rPr>
              <a:t>(</a:t>
            </a:r>
            <a:r>
              <a:rPr lang="en-GB" sz="2000" b="1" dirty="0">
                <a:latin typeface="+mj-lt"/>
                <a:ea typeface="Roboto" panose="02000000000000000000" pitchFamily="2" charset="0"/>
                <a:cs typeface="Roboto" panose="02000000000000000000" pitchFamily="2" charset="0"/>
              </a:rPr>
              <a:t>UCD</a:t>
            </a:r>
            <a:r>
              <a:rPr lang="en-GB" sz="2000" dirty="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2000" b="1" dirty="0">
                <a:latin typeface="+mj-lt"/>
                <a:ea typeface="Roboto" panose="02000000000000000000" pitchFamily="2" charset="0"/>
                <a:cs typeface="Roboto" panose="02000000000000000000" pitchFamily="2" charset="0"/>
              </a:rPr>
              <a:t>needs</a:t>
            </a:r>
            <a:r>
              <a:rPr lang="en-GB" sz="2000" dirty="0">
                <a:latin typeface="+mj-lt"/>
                <a:ea typeface="Roboto" panose="02000000000000000000" pitchFamily="2" charset="0"/>
                <a:cs typeface="Roboto" panose="02000000000000000000" pitchFamily="2" charset="0"/>
              </a:rPr>
              <a:t>, </a:t>
            </a:r>
            <a:r>
              <a:rPr lang="en-GB" sz="2000" b="1" dirty="0">
                <a:latin typeface="+mj-lt"/>
                <a:ea typeface="Roboto" panose="02000000000000000000" pitchFamily="2" charset="0"/>
                <a:cs typeface="Roboto" panose="02000000000000000000" pitchFamily="2" charset="0"/>
              </a:rPr>
              <a:t>wants</a:t>
            </a:r>
            <a:r>
              <a:rPr lang="en-GB" sz="2000" dirty="0">
                <a:latin typeface="+mj-lt"/>
                <a:ea typeface="Roboto" panose="02000000000000000000" pitchFamily="2" charset="0"/>
                <a:cs typeface="Roboto" panose="02000000000000000000" pitchFamily="2" charset="0"/>
              </a:rPr>
              <a:t> and </a:t>
            </a:r>
            <a:r>
              <a:rPr lang="en-GB" sz="2000" b="1" dirty="0">
                <a:latin typeface="+mj-lt"/>
                <a:ea typeface="Roboto" panose="02000000000000000000" pitchFamily="2" charset="0"/>
                <a:cs typeface="Roboto" panose="02000000000000000000" pitchFamily="2" charset="0"/>
              </a:rPr>
              <a:t>values</a:t>
            </a:r>
            <a:r>
              <a:rPr lang="en-GB" sz="2000" dirty="0">
                <a:latin typeface="+mj-lt"/>
                <a:ea typeface="Roboto" panose="02000000000000000000" pitchFamily="2" charset="0"/>
                <a:cs typeface="Roboto" panose="02000000000000000000" pitchFamily="2" charset="0"/>
              </a:rPr>
              <a:t>.</a:t>
            </a:r>
          </a:p>
          <a:p>
            <a:pPr>
              <a:lnSpc>
                <a:spcPct val="150000"/>
              </a:lnSpc>
            </a:pPr>
            <a:r>
              <a:rPr lang="en-GB" sz="2000" dirty="0">
                <a:latin typeface="+mj-lt"/>
                <a:ea typeface="Roboto" panose="02000000000000000000" pitchFamily="2" charset="0"/>
                <a:cs typeface="Roboto" panose="02000000000000000000" pitchFamily="2" charset="0"/>
              </a:rPr>
              <a:t>Your initial research should define the users for your product as the designers at Fussy have done. The user might also represent the product’s intended ‘</a:t>
            </a:r>
            <a:r>
              <a:rPr lang="en-GB" sz="2000" b="1" dirty="0">
                <a:latin typeface="+mj-lt"/>
                <a:ea typeface="Roboto" panose="02000000000000000000" pitchFamily="2" charset="0"/>
                <a:cs typeface="Roboto" panose="02000000000000000000" pitchFamily="2" charset="0"/>
              </a:rPr>
              <a:t>target market</a:t>
            </a:r>
            <a:r>
              <a:rPr lang="en-GB" sz="2000" dirty="0">
                <a:latin typeface="+mj-lt"/>
                <a:ea typeface="Roboto" panose="02000000000000000000" pitchFamily="2" charset="0"/>
                <a:cs typeface="Roboto" panose="02000000000000000000" pitchFamily="2" charset="0"/>
              </a:rPr>
              <a:t>’.</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326035" y="3563240"/>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7BE1E99-7AA5-6C67-5BEA-2FC9F4F68F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4873" y="5921850"/>
            <a:ext cx="1298433" cy="692498"/>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4.xml.rels><?xml version="1.0" encoding="UTF-8" standalone="yes"?>
<Relationships xmlns="http://schemas.openxmlformats.org/package/2006/relationships"><Relationship Id="rId1" Type="http://schemas.openxmlformats.org/officeDocument/2006/relationships/image" Target="../media/image4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3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4.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1CF24D-9256-4378-B04B-E02FF53D841B}">
  <ds:schemaRefs>
    <ds:schemaRef ds:uri="http://schemas.microsoft.com/office/2006/metadata/properties"/>
    <ds:schemaRef ds:uri="http://schemas.microsoft.com/office/infopath/2007/PartnerControls"/>
    <ds:schemaRef ds:uri="81f8b867-ddd5-4989-88da-3ced84550480"/>
    <ds:schemaRef ds:uri="0c8fa6c4-b7d3-4c62-a6da-ef72428ccf82"/>
  </ds:schemaRefs>
</ds:datastoreItem>
</file>

<file path=customXml/itemProps2.xml><?xml version="1.0" encoding="utf-8"?>
<ds:datastoreItem xmlns:ds="http://schemas.openxmlformats.org/officeDocument/2006/customXml" ds:itemID="{EDE926C2-F710-4DF6-92F0-69B788EDFB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AD55748-3BB3-42F4-94F6-A5D941D147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7587</Words>
  <Application>Microsoft Office PowerPoint</Application>
  <PresentationFormat>Widescreen</PresentationFormat>
  <Paragraphs>390</Paragraphs>
  <Slides>39</Slides>
  <Notes>38</Notes>
  <HiddenSlides>14</HiddenSlides>
  <MMClips>7</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39</vt:i4>
      </vt:variant>
    </vt:vector>
  </HeadingPairs>
  <TitlesOfParts>
    <vt:vector size="51" baseType="lpstr">
      <vt:lpstr>Courier New</vt:lpstr>
      <vt:lpstr>Ink Free</vt:lpstr>
      <vt:lpstr>Helvetica Neue</vt:lpstr>
      <vt:lpstr>GriffithGothic Black</vt:lpstr>
      <vt:lpstr>Arial Narrow</vt:lpstr>
      <vt:lpstr>Arial</vt:lpstr>
      <vt:lpstr>Roboto</vt:lpstr>
      <vt:lpstr>Calibri</vt:lpstr>
      <vt:lpstr>Griffith Gothic Black</vt:lpstr>
      <vt:lpstr>1_Office Theme</vt:lpstr>
      <vt:lpstr>2_Office Theme</vt:lpstr>
      <vt:lpstr>3_Office Theme</vt:lpstr>
      <vt:lpstr>KS3 d&amp;T contexts  banish single-use plastic from your bathroom</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Define stage</vt:lpstr>
      <vt:lpstr>Define stage</vt:lpstr>
      <vt:lpstr>Specification</vt:lpstr>
      <vt:lpstr>PowerPoint Presentation</vt:lpstr>
      <vt:lpstr>Ideate stage</vt:lpstr>
      <vt:lpstr>Ideate stage</vt:lpstr>
      <vt:lpstr>Ideate stage</vt:lpstr>
      <vt:lpstr>PowerPoint Presentation</vt:lpstr>
      <vt:lpstr>Prototype stage </vt:lpstr>
      <vt:lpstr>Prototype stage </vt:lpstr>
      <vt:lpstr>PowerPoint Presentation</vt:lpstr>
      <vt:lpstr>Test stage</vt:lpstr>
      <vt:lpstr>Test stage</vt:lpstr>
      <vt:lpstr>Focused Tasks</vt:lpstr>
      <vt:lpstr>Image bank</vt:lpstr>
      <vt:lpstr>Image bank</vt:lpstr>
      <vt:lpstr>Investigative &amp; Evaluative Activities</vt:lpstr>
      <vt:lpstr>Empathize tasks</vt:lpstr>
      <vt:lpstr>ICE matrix</vt:lpstr>
      <vt:lpstr>Define tasks</vt:lpstr>
      <vt:lpstr>Ideate tasks</vt:lpstr>
      <vt:lpstr>Ideate tasks</vt:lpstr>
      <vt:lpstr>Prototype tasks</vt:lpstr>
      <vt:lpstr>Test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2025-01-20T12:06:59Z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9350800</vt:r8>
  </property>
  <property fmtid="{D5CDD505-2E9C-101B-9397-08002B2CF9AE}" pid="4" name="MediaServiceImageTags">
    <vt:lpwstr/>
  </property>
</Properties>
</file>