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80" r:id="rId4"/>
    <p:sldMasterId id="2147483728" r:id="rId5"/>
    <p:sldMasterId id="2147483777" r:id="rId6"/>
  </p:sldMasterIdLst>
  <p:notesMasterIdLst>
    <p:notesMasterId r:id="rId50"/>
  </p:notesMasterIdLst>
  <p:handoutMasterIdLst>
    <p:handoutMasterId r:id="rId51"/>
  </p:handoutMasterIdLst>
  <p:sldIdLst>
    <p:sldId id="1657" r:id="rId7"/>
    <p:sldId id="1699" r:id="rId8"/>
    <p:sldId id="1700" r:id="rId9"/>
    <p:sldId id="1697" r:id="rId10"/>
    <p:sldId id="1661" r:id="rId11"/>
    <p:sldId id="1662" r:id="rId12"/>
    <p:sldId id="1663" r:id="rId13"/>
    <p:sldId id="1664" r:id="rId14"/>
    <p:sldId id="1665" r:id="rId15"/>
    <p:sldId id="1666" r:id="rId16"/>
    <p:sldId id="1667" r:id="rId17"/>
    <p:sldId id="1668" r:id="rId18"/>
    <p:sldId id="1718" r:id="rId19"/>
    <p:sldId id="1654" r:id="rId20"/>
    <p:sldId id="1669" r:id="rId21"/>
    <p:sldId id="1671" r:id="rId22"/>
    <p:sldId id="1672" r:id="rId23"/>
    <p:sldId id="1674" r:id="rId24"/>
    <p:sldId id="1711" r:id="rId25"/>
    <p:sldId id="1673" r:id="rId26"/>
    <p:sldId id="1675" r:id="rId27"/>
    <p:sldId id="1676" r:id="rId28"/>
    <p:sldId id="1677" r:id="rId29"/>
    <p:sldId id="1678" r:id="rId30"/>
    <p:sldId id="1701" r:id="rId31"/>
    <p:sldId id="1685" r:id="rId32"/>
    <p:sldId id="1686" r:id="rId33"/>
    <p:sldId id="1722" r:id="rId34"/>
    <p:sldId id="1682" r:id="rId35"/>
    <p:sldId id="1708" r:id="rId36"/>
    <p:sldId id="1725" r:id="rId37"/>
    <p:sldId id="1726" r:id="rId38"/>
    <p:sldId id="1683" r:id="rId39"/>
    <p:sldId id="1687" r:id="rId40"/>
    <p:sldId id="1689" r:id="rId41"/>
    <p:sldId id="1723" r:id="rId42"/>
    <p:sldId id="1692" r:id="rId43"/>
    <p:sldId id="1727" r:id="rId44"/>
    <p:sldId id="1694" r:id="rId45"/>
    <p:sldId id="1728" r:id="rId46"/>
    <p:sldId id="1705" r:id="rId47"/>
    <p:sldId id="1703" r:id="rId48"/>
    <p:sldId id="1702" r:id="rId49"/>
  </p:sldIdLst>
  <p:sldSz cx="12192000" cy="6858000"/>
  <p:notesSz cx="6858000" cy="9144000"/>
  <p:embeddedFontLst>
    <p:embeddedFont>
      <p:font typeface="Arial Narrow" panose="020B0606020202030204" pitchFamily="34" charset="0"/>
      <p:regular r:id="rId52"/>
      <p:bold r:id="rId53"/>
      <p:italic r:id="rId54"/>
      <p:boldItalic r:id="rId55"/>
    </p:embeddedFont>
    <p:embeddedFont>
      <p:font typeface="Griffith Gothic Black" panose="020B0503060000000000" pitchFamily="34" charset="0"/>
      <p:bold r:id="rId56"/>
    </p:embeddedFont>
    <p:embeddedFont>
      <p:font typeface="GriffithGothic Black" panose="02000603060000020004" pitchFamily="50" charset="0"/>
      <p:bold r:id="rId57"/>
    </p:embeddedFont>
    <p:embeddedFont>
      <p:font typeface="Helvetica Neue" charset="0"/>
      <p:regular r:id="rId58"/>
      <p:bold r:id="rId59"/>
    </p:embeddedFont>
    <p:embeddedFont>
      <p:font typeface="Ink Free" panose="03080402000500000000" pitchFamily="66" charset="0"/>
      <p:regular r:id="rId60"/>
    </p:embeddedFont>
    <p:embeddedFont>
      <p:font typeface="Roboto" panose="02000000000000000000" pitchFamily="2" charset="0"/>
      <p:regular r:id="rId61"/>
      <p:bold r:id="rId62"/>
      <p:italic r:id="rId63"/>
      <p:boldItalic r:id="rId64"/>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D33A"/>
    <a:srgbClr val="429EA6"/>
    <a:srgbClr val="FE4E00"/>
    <a:srgbClr val="F60493"/>
    <a:srgbClr val="16F4D0"/>
    <a:srgbClr val="F97369"/>
    <a:srgbClr val="00BACE"/>
    <a:srgbClr val="07E298"/>
    <a:srgbClr val="FFFFFF"/>
    <a:srgbClr val="ACAC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font" Target="fonts/font12.fntdata"/><Relationship Id="rId68"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font" Target="fonts/font10.fntdata"/><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font" Target="fonts/font5.fntdata"/><Relationship Id="rId64" Type="http://schemas.openxmlformats.org/officeDocument/2006/relationships/font" Target="fonts/font13.fntdata"/><Relationship Id="rId69" Type="http://schemas.microsoft.com/office/2018/10/relationships/authors" Target="authors.xml"/><Relationship Id="rId8" Type="http://schemas.openxmlformats.org/officeDocument/2006/relationships/slide" Target="slides/slide2.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8.fntdata"/><Relationship Id="rId67"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font" Target="fonts/font3.fntdata"/><Relationship Id="rId62"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6.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notesMaster" Target="notesMasters/notesMaster1.xml"/><Relationship Id="rId55"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1/10/2025</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1334475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This may be a good task to do as a class, either using </a:t>
            </a:r>
            <a:r>
              <a:rPr lang="en-GB" err="1"/>
              <a:t>post-it</a:t>
            </a:r>
            <a:r>
              <a:rPr lang="en-GB"/>
              <a:t> notes or consider an online platform such as Google Slides, or Miro.</a:t>
            </a:r>
          </a:p>
          <a:p>
            <a:endParaRPr lang="en-GB"/>
          </a:p>
        </p:txBody>
      </p:sp>
    </p:spTree>
    <p:extLst>
      <p:ext uri="{BB962C8B-B14F-4D97-AF65-F5344CB8AC3E}">
        <p14:creationId xmlns:p14="http://schemas.microsoft.com/office/powerpoint/2010/main" val="2989541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Five key criteria to consider when designing</a:t>
            </a:r>
          </a:p>
        </p:txBody>
      </p:sp>
    </p:spTree>
    <p:extLst>
      <p:ext uri="{BB962C8B-B14F-4D97-AF65-F5344CB8AC3E}">
        <p14:creationId xmlns:p14="http://schemas.microsoft.com/office/powerpoint/2010/main" val="6045456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Suggesting a brief for the context</a:t>
            </a:r>
          </a:p>
        </p:txBody>
      </p:sp>
    </p:spTree>
    <p:extLst>
      <p:ext uri="{BB962C8B-B14F-4D97-AF65-F5344CB8AC3E}">
        <p14:creationId xmlns:p14="http://schemas.microsoft.com/office/powerpoint/2010/main" val="1577931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Do students need to write a specification for this context?</a:t>
            </a:r>
          </a:p>
        </p:txBody>
      </p:sp>
    </p:spTree>
    <p:extLst>
      <p:ext uri="{BB962C8B-B14F-4D97-AF65-F5344CB8AC3E}">
        <p14:creationId xmlns:p14="http://schemas.microsoft.com/office/powerpoint/2010/main" val="3715019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ideation stage explained by a member of the design team</a:t>
            </a:r>
          </a:p>
        </p:txBody>
      </p:sp>
    </p:spTree>
    <p:extLst>
      <p:ext uri="{BB962C8B-B14F-4D97-AF65-F5344CB8AC3E}">
        <p14:creationId xmlns:p14="http://schemas.microsoft.com/office/powerpoint/2010/main" val="1520110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418053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Some suggestions of how to ideate and develop ideas</a:t>
            </a:r>
          </a:p>
        </p:txBody>
      </p:sp>
    </p:spTree>
    <p:extLst>
      <p:ext uri="{BB962C8B-B14F-4D97-AF65-F5344CB8AC3E}">
        <p14:creationId xmlns:p14="http://schemas.microsoft.com/office/powerpoint/2010/main" val="1459382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Some considerations for how to generate ideas for the design</a:t>
            </a:r>
          </a:p>
        </p:txBody>
      </p:sp>
    </p:spTree>
    <p:extLst>
      <p:ext uri="{BB962C8B-B14F-4D97-AF65-F5344CB8AC3E}">
        <p14:creationId xmlns:p14="http://schemas.microsoft.com/office/powerpoint/2010/main" val="804971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Prototype video</a:t>
            </a:r>
          </a:p>
        </p:txBody>
      </p:sp>
    </p:spTree>
    <p:extLst>
      <p:ext uri="{BB962C8B-B14F-4D97-AF65-F5344CB8AC3E}">
        <p14:creationId xmlns:p14="http://schemas.microsoft.com/office/powerpoint/2010/main" val="2870943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General information about the resource to help you decide if it is right for your needs.</a:t>
            </a:r>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42144941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context can make use of CAD and physical modelling</a:t>
            </a:r>
          </a:p>
        </p:txBody>
      </p:sp>
    </p:spTree>
    <p:extLst>
      <p:ext uri="{BB962C8B-B14F-4D97-AF65-F5344CB8AC3E}">
        <p14:creationId xmlns:p14="http://schemas.microsoft.com/office/powerpoint/2010/main" val="1824602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Test stage video</a:t>
            </a:r>
          </a:p>
        </p:txBody>
      </p:sp>
    </p:spTree>
    <p:extLst>
      <p:ext uri="{BB962C8B-B14F-4D97-AF65-F5344CB8AC3E}">
        <p14:creationId xmlns:p14="http://schemas.microsoft.com/office/powerpoint/2010/main" val="35235273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38927640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414034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8688102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1881957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titles to access member Focused Tasks and Investigative &amp; Evaluative Activities in detail.</a:t>
            </a:r>
          </a:p>
          <a:p>
            <a:endParaRPr lang="en-GB"/>
          </a:p>
        </p:txBody>
      </p:sp>
    </p:spTree>
    <p:extLst>
      <p:ext uri="{BB962C8B-B14F-4D97-AF65-F5344CB8AC3E}">
        <p14:creationId xmlns:p14="http://schemas.microsoft.com/office/powerpoint/2010/main" val="5943199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a:p>
        </p:txBody>
      </p:sp>
    </p:spTree>
    <p:extLst>
      <p:ext uri="{BB962C8B-B14F-4D97-AF65-F5344CB8AC3E}">
        <p14:creationId xmlns:p14="http://schemas.microsoft.com/office/powerpoint/2010/main" val="38125062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a:p>
        </p:txBody>
      </p:sp>
    </p:spTree>
    <p:extLst>
      <p:ext uri="{BB962C8B-B14F-4D97-AF65-F5344CB8AC3E}">
        <p14:creationId xmlns:p14="http://schemas.microsoft.com/office/powerpoint/2010/main" val="1405680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summary of the resource so you can check it meets your curriculum requirements</a:t>
            </a:r>
          </a:p>
        </p:txBody>
      </p:sp>
    </p:spTree>
    <p:extLst>
      <p:ext uri="{BB962C8B-B14F-4D97-AF65-F5344CB8AC3E}">
        <p14:creationId xmlns:p14="http://schemas.microsoft.com/office/powerpoint/2010/main" val="1926865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a:p>
        </p:txBody>
      </p:sp>
    </p:spTree>
    <p:extLst>
      <p:ext uri="{BB962C8B-B14F-4D97-AF65-F5344CB8AC3E}">
        <p14:creationId xmlns:p14="http://schemas.microsoft.com/office/powerpoint/2010/main" val="9244798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titles to access member Focused Tasks and Investigative &amp; Evaluative Activities in detail.</a:t>
            </a:r>
          </a:p>
          <a:p>
            <a:endParaRPr lang="en-GB"/>
          </a:p>
        </p:txBody>
      </p:sp>
    </p:spTree>
    <p:extLst>
      <p:ext uri="{BB962C8B-B14F-4D97-AF65-F5344CB8AC3E}">
        <p14:creationId xmlns:p14="http://schemas.microsoft.com/office/powerpoint/2010/main" val="42497962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9540773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5011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3101118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5080314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29945776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7625659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1368873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798259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Introductory video</a:t>
            </a:r>
          </a:p>
        </p:txBody>
      </p:sp>
    </p:spTree>
    <p:extLst>
      <p:ext uri="{BB962C8B-B14F-4D97-AF65-F5344CB8AC3E}">
        <p14:creationId xmlns:p14="http://schemas.microsoft.com/office/powerpoint/2010/main" val="6316321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4157854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Suggested levels of challenge. Use these for reference and set your own aims and objectives for the contexts.</a:t>
            </a:r>
          </a:p>
        </p:txBody>
      </p:sp>
    </p:spTree>
    <p:extLst>
      <p:ext uri="{BB962C8B-B14F-4D97-AF65-F5344CB8AC3E}">
        <p14:creationId xmlns:p14="http://schemas.microsoft.com/office/powerpoint/2010/main" val="3562378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Introduction to the context</a:t>
            </a:r>
          </a:p>
        </p:txBody>
      </p:sp>
    </p:spTree>
    <p:extLst>
      <p:ext uri="{BB962C8B-B14F-4D97-AF65-F5344CB8AC3E}">
        <p14:creationId xmlns:p14="http://schemas.microsoft.com/office/powerpoint/2010/main" val="3325813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Empathize video</a:t>
            </a:r>
          </a:p>
        </p:txBody>
      </p:sp>
    </p:spTree>
    <p:extLst>
      <p:ext uri="{BB962C8B-B14F-4D97-AF65-F5344CB8AC3E}">
        <p14:creationId xmlns:p14="http://schemas.microsoft.com/office/powerpoint/2010/main" val="13586062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076221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mind map approach to breaking down the context. Edit to suit.</a:t>
            </a:r>
          </a:p>
        </p:txBody>
      </p:sp>
    </p:spTree>
    <p:extLst>
      <p:ext uri="{BB962C8B-B14F-4D97-AF65-F5344CB8AC3E}">
        <p14:creationId xmlns:p14="http://schemas.microsoft.com/office/powerpoint/2010/main" val="34696772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5.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36.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3.xml"/><Relationship Id="rId4" Type="http://schemas.openxmlformats.org/officeDocument/2006/relationships/image" Target="../media/image37.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3.xml"/><Relationship Id="rId4" Type="http://schemas.openxmlformats.org/officeDocument/2006/relationships/image" Target="../media/image38.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Define stage</a:t>
            </a:r>
            <a:endParaRPr lang="en-GB" sz="440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Ideate stage</a:t>
            </a:r>
            <a:endParaRPr lang="en-GB" sz="440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Test stage</a:t>
            </a:r>
            <a:endParaRPr lang="en-GB" sz="440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Implement stage</a:t>
            </a:r>
            <a:endParaRPr lang="en-GB" sz="440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Focused Tasks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Investigative &amp; Evaluative Activities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Supporting units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a:t>Click icon to add picture</a:t>
            </a:r>
            <a:endParaRPr lang="en-GB"/>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Introduction</a:t>
            </a:r>
            <a:endParaRPr lang="en-GB" sz="440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a:t>Click to edit Master title style</a:t>
            </a:r>
            <a:endParaRPr lang="en-GB"/>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a:t>Click to edit Master title style</a:t>
            </a:r>
            <a:endParaRPr lang="en-GB"/>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0135426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28619636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334793877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08600927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Introduction</a:t>
            </a:r>
            <a:endParaRPr lang="en-GB" sz="440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329737798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40869857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141927242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70386087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36946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latin typeface="GriffithGothic Black" panose="02000603060000020004" pitchFamily="50" charset="0"/>
              </a:rPr>
              <a:t>Empathize stage</a:t>
            </a:r>
            <a:endParaRPr lang="en-GB" sz="440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39603667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657058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Define stage</a:t>
            </a:r>
            <a:endParaRPr lang="en-GB" sz="440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34038758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8921918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Ideate stage</a:t>
            </a:r>
            <a:endParaRPr lang="en-GB" sz="440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50776710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8837957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12955522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6698310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Test stage</a:t>
            </a:r>
            <a:endParaRPr lang="en-GB" sz="440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348488106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93472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latin typeface="GriffithGothic Black" panose="02000603060000020004" pitchFamily="50" charset="0"/>
              </a:rPr>
              <a:t>Empathize stage</a:t>
            </a:r>
            <a:endParaRPr lang="en-GB" sz="440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Implement stage</a:t>
            </a:r>
            <a:endParaRPr lang="en-GB" sz="440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308087638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spTree>
    <p:extLst>
      <p:ext uri="{BB962C8B-B14F-4D97-AF65-F5344CB8AC3E}">
        <p14:creationId xmlns:p14="http://schemas.microsoft.com/office/powerpoint/2010/main" val="78100315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Focused Tasks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251038947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Investigative &amp; Evaluative Activities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388797878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Supporting units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28810403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3" Type="http://schemas.openxmlformats.org/officeDocument/2006/relationships/slideLayout" Target="../slideLayouts/slideLayout74.xml"/><Relationship Id="rId21" Type="http://schemas.openxmlformats.org/officeDocument/2006/relationships/slideLayout" Target="../slideLayouts/slideLayout92.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slideLayout" Target="../slideLayouts/slideLayout91.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24" Type="http://schemas.openxmlformats.org/officeDocument/2006/relationships/theme" Target="../theme/theme3.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2574695725"/>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 id="2147483799" r:id="rId22"/>
    <p:sldLayoutId id="2147483800"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video" Target="https://www.youtube.com/embed/MnnCaTIR34M?feature=oembed" TargetMode="External"/><Relationship Id="rId4" Type="http://schemas.openxmlformats.org/officeDocument/2006/relationships/image" Target="../media/image48.jpeg"/></Relationships>
</file>

<file path=ppt/slides/_rels/slide1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42.png"/><Relationship Id="rId4" Type="http://schemas.openxmlformats.org/officeDocument/2006/relationships/slide" Target="slide36.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video" Target="https://www.youtube.com/embed/LjkMQraqAgE?feature=oembed" TargetMode="External"/><Relationship Id="rId4" Type="http://schemas.openxmlformats.org/officeDocument/2006/relationships/image" Target="../media/image51.jpeg"/></Relationships>
</file>

<file path=ppt/slides/_rels/slide1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42.png"/><Relationship Id="rId4" Type="http://schemas.openxmlformats.org/officeDocument/2006/relationships/slide" Target="slide38.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42.pn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6.xml"/><Relationship Id="rId1" Type="http://schemas.openxmlformats.org/officeDocument/2006/relationships/video" Target="https://www.youtube.com/embed/wS-kVIoyktk?feature=oembed" TargetMode="External"/><Relationship Id="rId4"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20.xml"/><Relationship Id="rId1" Type="http://schemas.openxmlformats.org/officeDocument/2006/relationships/slideLayout" Target="../slideLayouts/slideLayout15.xml"/><Relationship Id="rId5" Type="http://schemas.openxmlformats.org/officeDocument/2006/relationships/image" Target="../media/image42.png"/><Relationship Id="rId4" Type="http://schemas.openxmlformats.org/officeDocument/2006/relationships/slide" Target="slide40.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xml"/><Relationship Id="rId1" Type="http://schemas.openxmlformats.org/officeDocument/2006/relationships/video" Target="https://www.youtube.com/embed/4cXYJqVvkpk?feature=oembed" TargetMode="External"/><Relationship Id="rId4" Type="http://schemas.openxmlformats.org/officeDocument/2006/relationships/image" Target="../media/image53.jpeg"/></Relationships>
</file>

<file path=ppt/slides/_rels/slide2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23.xml"/><Relationship Id="rId1" Type="http://schemas.openxmlformats.org/officeDocument/2006/relationships/slideLayout" Target="../slideLayouts/slideLayout17.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0.xml"/><Relationship Id="rId1" Type="http://schemas.openxmlformats.org/officeDocument/2006/relationships/video" Target="https://www.youtube.com/embed/77uOJXuDo2g?feature=oembed" TargetMode="External"/><Relationship Id="rId4" Type="http://schemas.openxmlformats.org/officeDocument/2006/relationships/image" Target="../media/image54.jpeg"/></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26.xml"/><Relationship Id="rId1" Type="http://schemas.openxmlformats.org/officeDocument/2006/relationships/slideLayout" Target="../slideLayouts/slideLayout19.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pure-electric-fts-and-ieas/" TargetMode="External"/><Relationship Id="rId2" Type="http://schemas.openxmlformats.org/officeDocument/2006/relationships/notesSlide" Target="../notesSlides/notesSlide27.xml"/><Relationship Id="rId1" Type="http://schemas.openxmlformats.org/officeDocument/2006/relationships/slideLayout" Target="../slideLayouts/slideLayout21.xml"/><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7" Type="http://schemas.microsoft.com/office/2007/relationships/hdphoto" Target="../media/hdphoto2.wdp"/><Relationship Id="rId2" Type="http://schemas.openxmlformats.org/officeDocument/2006/relationships/notesSlide" Target="../notesSlides/notesSlide28.xml"/><Relationship Id="rId1" Type="http://schemas.openxmlformats.org/officeDocument/2006/relationships/slideLayout" Target="../slideLayouts/slideLayout21.xml"/><Relationship Id="rId6" Type="http://schemas.openxmlformats.org/officeDocument/2006/relationships/image" Target="../media/image56.png"/><Relationship Id="rId5" Type="http://schemas.microsoft.com/office/2007/relationships/hdphoto" Target="../media/hdphoto1.wdp"/><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42.png"/><Relationship Id="rId7" Type="http://schemas.openxmlformats.org/officeDocument/2006/relationships/image" Target="../media/image60.jpeg"/><Relationship Id="rId2" Type="http://schemas.openxmlformats.org/officeDocument/2006/relationships/notesSlide" Target="../notesSlides/notesSlide29.xml"/><Relationship Id="rId1" Type="http://schemas.openxmlformats.org/officeDocument/2006/relationships/slideLayout" Target="../slideLayouts/slideLayout21.xml"/><Relationship Id="rId6" Type="http://schemas.openxmlformats.org/officeDocument/2006/relationships/image" Target="../media/image59.jpeg"/><Relationship Id="rId11" Type="http://schemas.openxmlformats.org/officeDocument/2006/relationships/image" Target="../media/image64.jpeg"/><Relationship Id="rId5" Type="http://schemas.openxmlformats.org/officeDocument/2006/relationships/image" Target="../media/image58.jpeg"/><Relationship Id="rId10" Type="http://schemas.openxmlformats.org/officeDocument/2006/relationships/image" Target="../media/image63.jpeg"/><Relationship Id="rId4" Type="http://schemas.openxmlformats.org/officeDocument/2006/relationships/image" Target="../media/image57.jpeg"/><Relationship Id="rId9" Type="http://schemas.openxmlformats.org/officeDocument/2006/relationships/image" Target="../media/image62.jpe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57.jpeg"/><Relationship Id="rId2" Type="http://schemas.openxmlformats.org/officeDocument/2006/relationships/notesSlide" Target="../notesSlides/notesSlide30.xml"/><Relationship Id="rId1" Type="http://schemas.openxmlformats.org/officeDocument/2006/relationships/slideLayout" Target="../slideLayouts/slideLayout21.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33.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pure-electric-fts-and-ieas/" TargetMode="External"/><Relationship Id="rId2" Type="http://schemas.openxmlformats.org/officeDocument/2006/relationships/notesSlide" Target="../notesSlides/notesSlide31.xml"/><Relationship Id="rId1" Type="http://schemas.openxmlformats.org/officeDocument/2006/relationships/slideLayout" Target="../slideLayouts/slideLayout22.xml"/><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32.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3.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4.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35.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36.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37.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slide" Target="slide11.xml"/><Relationship Id="rId7" Type="http://schemas.openxmlformats.org/officeDocument/2006/relationships/slide" Target="slide24.xml"/><Relationship Id="rId2" Type="http://schemas.openxmlformats.org/officeDocument/2006/relationships/slide" Target="slide7.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1.xml"/><Relationship Id="rId4" Type="http://schemas.openxmlformats.org/officeDocument/2006/relationships/slide" Target="slide17.xml"/></Relationships>
</file>

<file path=ppt/slides/_rels/slide4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38.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39.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40.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video" Target="https://www.youtube.com/embed/Zmdtv9TVzqA?feature=oembed" TargetMode="External"/><Relationship Id="rId5" Type="http://schemas.openxmlformats.org/officeDocument/2006/relationships/image" Target="../media/image45.jpeg"/><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video" Target="https://www.youtube.com/embed/alz1gETDd38?feature=oembed" TargetMode="External"/><Relationship Id="rId4" Type="http://schemas.openxmlformats.org/officeDocument/2006/relationships/image" Target="../media/image46.jpeg"/></Relationships>
</file>

<file path=ppt/slides/_rels/slide8.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42.png"/></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7.png"/><Relationship Id="rId1" Type="http://schemas.openxmlformats.org/officeDocument/2006/relationships/slideLayout" Target="../slideLayouts/slideLayout8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64874" y="2265953"/>
            <a:ext cx="5655295" cy="2870174"/>
          </a:xfrm>
        </p:spPr>
        <p:txBody>
          <a:bodyPr/>
          <a:lstStyle/>
          <a:p>
            <a:pPr>
              <a:lnSpc>
                <a:spcPct val="100000"/>
              </a:lnSpc>
            </a:pPr>
            <a:r>
              <a:rPr lang="en-GB">
                <a:solidFill>
                  <a:schemeClr val="tx2"/>
                </a:solidFill>
                <a:latin typeface="+mj-lt"/>
              </a:rPr>
              <a:t>KS3 d&amp;T contexts</a:t>
            </a:r>
            <a:br>
              <a:rPr lang="en-GB">
                <a:solidFill>
                  <a:schemeClr val="tx2"/>
                </a:solidFill>
                <a:latin typeface="+mj-lt"/>
              </a:rPr>
            </a:br>
            <a:br>
              <a:rPr lang="en-GB">
                <a:solidFill>
                  <a:schemeClr val="tx2"/>
                </a:solidFill>
                <a:latin typeface="+mj-lt"/>
              </a:rPr>
            </a:br>
            <a:r>
              <a:rPr lang="en-GB">
                <a:solidFill>
                  <a:schemeClr val="bg1"/>
                </a:solidFill>
                <a:latin typeface="+mj-lt"/>
              </a:rPr>
              <a:t>Carrying cargo</a:t>
            </a: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4" name="TextBox 3">
            <a:extLst>
              <a:ext uri="{FF2B5EF4-FFF2-40B4-BE49-F238E27FC236}">
                <a16:creationId xmlns:a16="http://schemas.microsoft.com/office/drawing/2014/main" id="{48F424A3-9A8D-883B-24D4-1F9A04528DEC}"/>
              </a:ext>
            </a:extLst>
          </p:cNvPr>
          <p:cNvSpPr txBox="1"/>
          <p:nvPr/>
        </p:nvSpPr>
        <p:spPr>
          <a:xfrm>
            <a:off x="3821977" y="6232104"/>
            <a:ext cx="3894638" cy="338554"/>
          </a:xfrm>
          <a:prstGeom prst="rect">
            <a:avLst/>
          </a:prstGeom>
          <a:noFill/>
        </p:spPr>
        <p:txBody>
          <a:bodyPr wrap="square" rtlCol="0">
            <a:spAutoFit/>
          </a:bodyPr>
          <a:lstStyle/>
          <a:p>
            <a:pPr algn="r"/>
            <a:r>
              <a:rPr lang="en-GB" sz="1600">
                <a:solidFill>
                  <a:schemeClr val="bg1"/>
                </a:solidFill>
                <a:latin typeface="+mj-lt"/>
              </a:rPr>
              <a:t>#InspiredbyPure</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C983152C-960B-0370-2813-3C8790F92A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pic>
        <p:nvPicPr>
          <p:cNvPr id="5" name="Picture 4">
            <a:extLst>
              <a:ext uri="{FF2B5EF4-FFF2-40B4-BE49-F238E27FC236}">
                <a16:creationId xmlns:a16="http://schemas.microsoft.com/office/drawing/2014/main" id="{6A2B0EFD-3F23-84CB-37B2-3A1FF0536721}"/>
              </a:ext>
            </a:extLst>
          </p:cNvPr>
          <p:cNvPicPr>
            <a:picLocks noChangeAspect="1"/>
          </p:cNvPicPr>
          <p:nvPr/>
        </p:nvPicPr>
        <p:blipFill>
          <a:blip r:embed="rId5">
            <a:extLst>
              <a:ext uri="{28A0092B-C50C-407E-A947-70E740481C1C}">
                <a14:useLocalDpi xmlns:a14="http://schemas.microsoft.com/office/drawing/2010/main" val="0"/>
              </a:ext>
            </a:extLst>
          </a:blip>
          <a:srcRect l="20222" r="20222"/>
          <a:stretch/>
        </p:blipFill>
        <p:spPr>
          <a:xfrm>
            <a:off x="8107680" y="0"/>
            <a:ext cx="4084320" cy="6858000"/>
          </a:xfrm>
          <a:prstGeom prst="rect">
            <a:avLst/>
          </a:prstGeom>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1DBB4297-619C-9713-5CDB-889CF1650EC2}"/>
              </a:ext>
            </a:extLst>
          </p:cNvPr>
          <p:cNvCxnSpPr>
            <a:cxnSpLocks/>
          </p:cNvCxnSpPr>
          <p:nvPr/>
        </p:nvCxnSpPr>
        <p:spPr>
          <a:xfrm>
            <a:off x="2352210" y="3273615"/>
            <a:ext cx="851987" cy="50681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0D60904-A307-906E-B964-B8ECEAAF95FC}"/>
              </a:ext>
            </a:extLst>
          </p:cNvPr>
          <p:cNvCxnSpPr>
            <a:cxnSpLocks/>
          </p:cNvCxnSpPr>
          <p:nvPr/>
        </p:nvCxnSpPr>
        <p:spPr>
          <a:xfrm flipV="1">
            <a:off x="2737473" y="5220005"/>
            <a:ext cx="718385" cy="6152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148776B-CD4A-5D06-3020-88AC29945E82}"/>
              </a:ext>
            </a:extLst>
          </p:cNvPr>
          <p:cNvCxnSpPr>
            <a:cxnSpLocks/>
          </p:cNvCxnSpPr>
          <p:nvPr/>
        </p:nvCxnSpPr>
        <p:spPr>
          <a:xfrm flipV="1">
            <a:off x="2133245" y="5179259"/>
            <a:ext cx="885332" cy="2661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199" y="1148924"/>
            <a:ext cx="9655175" cy="2165350"/>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contexts encourage an empathetic approach to analysing and investigating the design situation.</a:t>
            </a: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EB900131-D56F-2739-4536-2AA54444B19B}"/>
              </a:ext>
            </a:extLst>
          </p:cNvPr>
          <p:cNvGrpSpPr/>
          <p:nvPr/>
        </p:nvGrpSpPr>
        <p:grpSpPr>
          <a:xfrm>
            <a:off x="1279155" y="2802452"/>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HOME</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PARK</a:t>
              </a: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NEEDS</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sp>
        <p:nvSpPr>
          <p:cNvPr id="10" name="Oval 9">
            <a:extLst>
              <a:ext uri="{FF2B5EF4-FFF2-40B4-BE49-F238E27FC236}">
                <a16:creationId xmlns:a16="http://schemas.microsoft.com/office/drawing/2014/main" id="{95EA6D51-9C97-319A-DC50-7B3A6386007E}"/>
              </a:ext>
            </a:extLst>
          </p:cNvPr>
          <p:cNvSpPr/>
          <p:nvPr/>
        </p:nvSpPr>
        <p:spPr>
          <a:xfrm>
            <a:off x="1413347" y="5179259"/>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DAYTIME</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14" name="Oval 13">
            <a:extLst>
              <a:ext uri="{FF2B5EF4-FFF2-40B4-BE49-F238E27FC236}">
                <a16:creationId xmlns:a16="http://schemas.microsoft.com/office/drawing/2014/main" id="{888ECE4F-3BAA-E715-75E3-C18C1352AF2E}"/>
              </a:ext>
            </a:extLst>
          </p:cNvPr>
          <p:cNvSpPr/>
          <p:nvPr/>
        </p:nvSpPr>
        <p:spPr>
          <a:xfrm>
            <a:off x="2274714" y="576745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NIGHT</a:t>
            </a:r>
          </a:p>
        </p:txBody>
      </p:sp>
      <p:pic>
        <p:nvPicPr>
          <p:cNvPr id="13" name="Picture 12" descr="A black background with a black square&#10;&#10;Description automatically generated with medium confidence">
            <a:extLst>
              <a:ext uri="{FF2B5EF4-FFF2-40B4-BE49-F238E27FC236}">
                <a16:creationId xmlns:a16="http://schemas.microsoft.com/office/drawing/2014/main" id="{2DACC980-2D8F-B12F-8F27-2AF640EC2A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
        <p:nvSpPr>
          <p:cNvPr id="8" name="Oval 7">
            <a:extLst>
              <a:ext uri="{FF2B5EF4-FFF2-40B4-BE49-F238E27FC236}">
                <a16:creationId xmlns:a16="http://schemas.microsoft.com/office/drawing/2014/main" id="{D36BCA2F-962C-5926-C1A3-D4E3986D818A}"/>
              </a:ext>
            </a:extLst>
          </p:cNvPr>
          <p:cNvSpPr/>
          <p:nvPr/>
        </p:nvSpPr>
        <p:spPr>
          <a:xfrm>
            <a:off x="1720443" y="293201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CARGO</a:t>
            </a:r>
          </a:p>
        </p:txBody>
      </p:sp>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Pure Electric: Define">
            <a:hlinkClick r:id="" action="ppaction://media"/>
            <a:extLst>
              <a:ext uri="{FF2B5EF4-FFF2-40B4-BE49-F238E27FC236}">
                <a16:creationId xmlns:a16="http://schemas.microsoft.com/office/drawing/2014/main" id="{0A187706-FB76-E843-D6A3-075FCD44FE14}"/>
              </a:ext>
            </a:extLst>
          </p:cNvPr>
          <p:cNvPicPr>
            <a:picLocks noRot="1" noChangeAspect="1"/>
          </p:cNvPicPr>
          <p:nvPr>
            <a:videoFile r:link="rId1"/>
          </p:nvPr>
        </p:nvPicPr>
        <p:blipFill>
          <a:blip r:embed="rId4"/>
          <a:stretch>
            <a:fillRect/>
          </a:stretch>
        </p:blipFill>
        <p:spPr>
          <a:xfrm>
            <a:off x="158596" y="76989"/>
            <a:ext cx="11874807" cy="6704021"/>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73836"/>
            <a:ext cx="9396136" cy="1614537"/>
          </a:xfrm>
          <a:prstGeom prst="rect">
            <a:avLst/>
          </a:prstGeom>
        </p:spPr>
        <p:txBody>
          <a:bodyPr vert="horz" lIns="0" tIns="0" rIns="0" bIns="0" rtlCol="0">
            <a:normAutofit fontScale="250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7200" b="0">
                <a:latin typeface="+mj-lt"/>
                <a:ea typeface="Roboto" panose="02000000000000000000" pitchFamily="2" charset="0"/>
                <a:cs typeface="Roboto" panose="02000000000000000000" pitchFamily="2" charset="0"/>
              </a:rPr>
              <a:t>You now need to define what we want to achieve. This means you need to state what it is you are trying to do. You need to be precise and clearly state your brief. Who is it for, what will it do, why is it important? To help you with the define stage, use one or more of these:</a:t>
            </a: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1528013697"/>
              </p:ext>
            </p:extLst>
          </p:nvPr>
        </p:nvGraphicFramePr>
        <p:xfrm>
          <a:off x="575999" y="2472116"/>
          <a:ext cx="9396136" cy="3382542"/>
        </p:xfrm>
        <a:graphic>
          <a:graphicData uri="http://schemas.openxmlformats.org/drawingml/2006/table">
            <a:tbl>
              <a:tblPr firstRow="1" bandRow="1">
                <a:tableStyleId>{5940675A-B579-460E-94D1-54222C63F5DA}</a:tableStyleId>
              </a:tblPr>
              <a:tblGrid>
                <a:gridCol w="2802926">
                  <a:extLst>
                    <a:ext uri="{9D8B030D-6E8A-4147-A177-3AD203B41FA5}">
                      <a16:colId xmlns:a16="http://schemas.microsoft.com/office/drawing/2014/main" val="336422520"/>
                    </a:ext>
                  </a:extLst>
                </a:gridCol>
                <a:gridCol w="3326674">
                  <a:extLst>
                    <a:ext uri="{9D8B030D-6E8A-4147-A177-3AD203B41FA5}">
                      <a16:colId xmlns:a16="http://schemas.microsoft.com/office/drawing/2014/main" val="1485661640"/>
                    </a:ext>
                  </a:extLst>
                </a:gridCol>
                <a:gridCol w="3266536">
                  <a:extLst>
                    <a:ext uri="{9D8B030D-6E8A-4147-A177-3AD203B41FA5}">
                      <a16:colId xmlns:a16="http://schemas.microsoft.com/office/drawing/2014/main" val="3248092375"/>
                    </a:ext>
                  </a:extLst>
                </a:gridCol>
              </a:tblGrid>
              <a:tr h="418012">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‘Viability’</a:t>
                      </a:r>
                      <a:endParaRPr lang="en-GB" b="1">
                        <a:solidFill>
                          <a:srgbClr val="16F4D0"/>
                        </a:solidFill>
                      </a:endParaRPr>
                    </a:p>
                  </a:txBody>
                  <a:tcPr>
                    <a:solidFill>
                      <a:schemeClr val="bg1"/>
                    </a:solidFill>
                  </a:tcPr>
                </a:tc>
                <a:tc>
                  <a:txBody>
                    <a:bodyPr/>
                    <a:lstStyle/>
                    <a:p>
                      <a:pPr algn="ctr"/>
                      <a:r>
                        <a:rPr lang="en-GB" b="1">
                          <a:solidFill>
                            <a:srgbClr val="16F4D0"/>
                          </a:solidFill>
                          <a:hlinkClick r:id="rId4" action="ppaction://hlinksldjump">
                            <a:extLst>
                              <a:ext uri="{A12FA001-AC4F-418D-AE19-62706E023703}">
                                <ahyp:hlinkClr xmlns:ahyp="http://schemas.microsoft.com/office/drawing/2018/hyperlinkcolor" val="tx"/>
                              </a:ext>
                            </a:extLst>
                          </a:hlinkClick>
                        </a:rPr>
                        <a:t>‘Planning ahead’</a:t>
                      </a:r>
                      <a:endParaRPr lang="en-GB" b="1">
                        <a:solidFill>
                          <a:srgbClr val="16F4D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u="none">
                          <a:solidFill>
                            <a:srgbClr val="16F4D0"/>
                          </a:solidFill>
                          <a:hlinkClick r:id="rId4" action="ppaction://hlinksldjump"/>
                        </a:rPr>
                        <a:t>‘</a:t>
                      </a:r>
                      <a:r>
                        <a:rPr lang="en-GB" b="1">
                          <a:solidFill>
                            <a:srgbClr val="16F4D0"/>
                          </a:solidFill>
                          <a:hlinkClick r:id="rId4" action="ppaction://hlinksldjump"/>
                        </a:rPr>
                        <a:t>Statement’</a:t>
                      </a:r>
                      <a:endParaRPr lang="en-GB" b="1">
                        <a:solidFill>
                          <a:srgbClr val="16F4D0"/>
                        </a:solidFill>
                      </a:endParaRPr>
                    </a:p>
                  </a:txBody>
                  <a:tcPr>
                    <a:solidFill>
                      <a:schemeClr val="bg1"/>
                    </a:solidFill>
                  </a:tcPr>
                </a:tc>
                <a:extLst>
                  <a:ext uri="{0D108BD9-81ED-4DB2-BD59-A6C34878D82A}">
                    <a16:rowId xmlns:a16="http://schemas.microsoft.com/office/drawing/2014/main" val="3391378453"/>
                  </a:ext>
                </a:extLst>
              </a:tr>
              <a:tr h="2964530">
                <a:tc>
                  <a:txBody>
                    <a:bodyPr/>
                    <a:lstStyle/>
                    <a:p>
                      <a:r>
                        <a:rPr lang="en-GB" sz="1400"/>
                        <a:t>We know that carrying cargo is a problem, so we need to make sure that any solution is viable; that it will solve the problem and appeal to customers. Pure Electric sign a </a:t>
                      </a:r>
                      <a:r>
                        <a:rPr lang="en-GB" sz="1400" b="1" i="1"/>
                        <a:t>business agreement</a:t>
                      </a:r>
                      <a:r>
                        <a:rPr lang="en-GB" sz="1400" b="1"/>
                        <a:t> milestone</a:t>
                      </a:r>
                      <a:r>
                        <a:rPr lang="en-GB" sz="1400"/>
                        <a:t>. This is used to give an indication as to </a:t>
                      </a:r>
                      <a:r>
                        <a:rPr lang="en-GB" sz="1400" b="1"/>
                        <a:t>whether it’s a good idea to progress</a:t>
                      </a:r>
                      <a:r>
                        <a:rPr lang="en-GB" sz="1400"/>
                        <a:t>! Are you able to do the same on some of your selected ideas?</a:t>
                      </a:r>
                    </a:p>
                  </a:txBody>
                  <a:tcPr/>
                </a:tc>
                <a:tc>
                  <a:txBody>
                    <a:bodyPr/>
                    <a:lstStyle/>
                    <a:p>
                      <a:r>
                        <a:rPr lang="en-GB" sz="1400"/>
                        <a:t>As well as the potential market, designers need to anticipate how long they will need to spend on designing and prototyping the product as this affects the final costs. </a:t>
                      </a:r>
                    </a:p>
                    <a:p>
                      <a:r>
                        <a:rPr lang="en-GB" sz="1400"/>
                        <a:t>One way is to create a </a:t>
                      </a:r>
                      <a:r>
                        <a:rPr lang="en-GB" sz="1400" b="1"/>
                        <a:t>Gantt chart </a:t>
                      </a:r>
                      <a:r>
                        <a:rPr lang="en-GB" sz="1400"/>
                        <a:t>where you set the start and end dates and how long you would spend on the main areas of ideate, prototype and test anticipating at least two or three loops of this process.</a:t>
                      </a:r>
                    </a:p>
                  </a:txBody>
                  <a:tcPr/>
                </a:tc>
                <a:tc>
                  <a:txBody>
                    <a:bodyPr/>
                    <a:lstStyle/>
                    <a:p>
                      <a:r>
                        <a:rPr lang="en-GB" sz="1400"/>
                        <a:t>It may help to put in a statement what the product should do. </a:t>
                      </a:r>
                    </a:p>
                    <a:p>
                      <a:r>
                        <a:rPr lang="en-GB" sz="1400"/>
                        <a:t>This is like a specification, but it can be more of a statement of intent where you state what </a:t>
                      </a:r>
                      <a:r>
                        <a:rPr lang="en-GB" sz="1400" b="1"/>
                        <a:t>unique elements </a:t>
                      </a:r>
                      <a:r>
                        <a:rPr lang="en-GB" sz="1400"/>
                        <a:t>it will have, what is unique selling point will be, how it will stand out from the competition etc. </a:t>
                      </a:r>
                      <a:r>
                        <a:rPr lang="en-GB" sz="1400" b="1"/>
                        <a:t>Think ahead of what the sales advert may have on it!</a:t>
                      </a:r>
                    </a:p>
                    <a:p>
                      <a:r>
                        <a:rPr lang="en-GB" sz="1400"/>
                        <a:t>You can grade or score your ideas against these criteria when developing your solution.</a:t>
                      </a:r>
                    </a:p>
                  </a:txBody>
                  <a:tcPr/>
                </a:tc>
                <a:extLst>
                  <a:ext uri="{0D108BD9-81ED-4DB2-BD59-A6C34878D82A}">
                    <a16:rowId xmlns:a16="http://schemas.microsoft.com/office/drawing/2014/main" val="3966545421"/>
                  </a:ext>
                </a:extLst>
              </a:tr>
            </a:tbl>
          </a:graphicData>
        </a:graphic>
      </p:graphicFrame>
      <p:pic>
        <p:nvPicPr>
          <p:cNvPr id="5" name="Picture 4" descr="A black background with a black square&#10;&#10;Description automatically generated with medium confidence">
            <a:extLst>
              <a:ext uri="{FF2B5EF4-FFF2-40B4-BE49-F238E27FC236}">
                <a16:creationId xmlns:a16="http://schemas.microsoft.com/office/drawing/2014/main" id="{736388FD-79B5-8C79-F4A5-B445E211A9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5" name="Content Placeholder 2">
            <a:extLst>
              <a:ext uri="{FF2B5EF4-FFF2-40B4-BE49-F238E27FC236}">
                <a16:creationId xmlns:a16="http://schemas.microsoft.com/office/drawing/2014/main" id="{71DED428-CF15-B1FB-B4AB-725429586958}"/>
              </a:ext>
            </a:extLst>
          </p:cNvPr>
          <p:cNvSpPr>
            <a:spLocks noGrp="1"/>
          </p:cNvSpPr>
          <p:nvPr>
            <p:ph type="body" sz="quarter" idx="11"/>
          </p:nvPr>
        </p:nvSpPr>
        <p:spPr>
          <a:xfrm>
            <a:off x="576000" y="1104144"/>
            <a:ext cx="9386606" cy="4599071"/>
          </a:xfrm>
        </p:spPr>
        <p:txBody>
          <a:bodyPr>
            <a:normAutofit lnSpcReduction="10000"/>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b="0" i="0" u="none" strike="noStrike" kern="0" cap="none" spc="0" normalizeH="0" baseline="0" noProof="0">
                <a:ln>
                  <a:noFill/>
                </a:ln>
                <a:solidFill>
                  <a:srgbClr val="0A303F"/>
                </a:solidFill>
                <a:effectLst/>
                <a:uLnTx/>
                <a:uFillTx/>
                <a:latin typeface="Arial" panose="020B0604020202020204"/>
                <a:sym typeface="Helvetica Neue"/>
              </a:rPr>
              <a:t>What do we mean by ‘</a:t>
            </a:r>
            <a:r>
              <a:rPr kumimoji="0" lang="en-GB" b="1" i="0" u="none" strike="noStrike" kern="0" cap="none" spc="0" normalizeH="0" baseline="0" noProof="0">
                <a:ln>
                  <a:noFill/>
                </a:ln>
                <a:solidFill>
                  <a:srgbClr val="0A303F"/>
                </a:solidFill>
                <a:effectLst/>
                <a:uLnTx/>
                <a:uFillTx/>
                <a:latin typeface="Arial" panose="020B0604020202020204"/>
                <a:sym typeface="Helvetica Neue"/>
              </a:rPr>
              <a:t>carrying cargo’</a:t>
            </a:r>
            <a:r>
              <a:rPr kumimoji="0" lang="en-GB" b="0" i="0" u="none" strike="noStrike" kern="0" cap="none" spc="0" normalizeH="0" baseline="0" noProof="0">
                <a:ln>
                  <a:noFill/>
                </a:ln>
                <a:solidFill>
                  <a:srgbClr val="0A303F"/>
                </a:solidFill>
                <a:effectLst/>
                <a:uLnTx/>
                <a:uFillTx/>
                <a:latin typeface="Arial" panose="020B0604020202020204"/>
                <a:sym typeface="Helvetica Neue"/>
              </a:rPr>
              <a:t>? </a:t>
            </a:r>
          </a:p>
          <a:p>
            <a:pPr marR="0" lvl="0" algn="l" defTabSz="430318" rtl="0" eaLnBrk="1" fontAlgn="auto" latinLnBrk="0" hangingPunct="0">
              <a:lnSpc>
                <a:spcPct val="150000"/>
              </a:lnSpc>
              <a:spcBef>
                <a:spcPts val="0"/>
              </a:spcBef>
              <a:spcAft>
                <a:spcPts val="0"/>
              </a:spcAft>
              <a:buClrTx/>
              <a:buSzTx/>
              <a:tabLst/>
              <a:defRPr/>
            </a:pPr>
            <a:r>
              <a:rPr lang="en-GB" b="0" kern="0">
                <a:solidFill>
                  <a:srgbClr val="0A303F"/>
                </a:solidFill>
                <a:latin typeface="Arial" panose="020B0604020202020204"/>
              </a:rPr>
              <a:t>Cargo was originally the term for good transpo</a:t>
            </a:r>
            <a:r>
              <a:rPr lang="en-GB" kern="0">
                <a:solidFill>
                  <a:srgbClr val="0A303F"/>
                </a:solidFill>
                <a:latin typeface="Arial" panose="020B0604020202020204"/>
              </a:rPr>
              <a:t>rted by boat, but it has developed to cover goods typically transported in bags, boxes, crates, drums, or barrels.</a:t>
            </a:r>
          </a:p>
          <a:p>
            <a:pPr marR="0" lvl="0" algn="l" defTabSz="430318" rtl="0" eaLnBrk="1" fontAlgn="auto" latinLnBrk="0" hangingPunct="0">
              <a:lnSpc>
                <a:spcPct val="150000"/>
              </a:lnSpc>
              <a:spcBef>
                <a:spcPts val="0"/>
              </a:spcBef>
              <a:spcAft>
                <a:spcPts val="0"/>
              </a:spcAft>
              <a:buClrTx/>
              <a:buSzTx/>
              <a:tabLst/>
              <a:defRPr/>
            </a:pPr>
            <a:r>
              <a:rPr lang="en-GB" kern="0">
                <a:solidFill>
                  <a:srgbClr val="0A303F"/>
                </a:solidFill>
                <a:latin typeface="Arial" panose="020B0604020202020204"/>
              </a:rPr>
              <a:t>For the purposes of transporting items on a scooter or bike, t</a:t>
            </a:r>
            <a:r>
              <a:rPr lang="en-GB" b="0" kern="0">
                <a:solidFill>
                  <a:srgbClr val="0A303F"/>
                </a:solidFill>
                <a:latin typeface="Arial" panose="020B0604020202020204"/>
              </a:rPr>
              <a:t>his could mean:</a:t>
            </a:r>
          </a:p>
          <a:p>
            <a:pPr marL="285750" marR="0" lvl="0" indent="-285750" algn="l" defTabSz="430318" rtl="0" eaLnBrk="1" fontAlgn="auto" latinLnBrk="0" hangingPunct="0">
              <a:lnSpc>
                <a:spcPct val="150000"/>
              </a:lnSpc>
              <a:spcBef>
                <a:spcPts val="0"/>
              </a:spcBef>
              <a:spcAft>
                <a:spcPts val="0"/>
              </a:spcAft>
              <a:buClrTx/>
              <a:buSzTx/>
              <a:buFont typeface="Arial" panose="020B0604020202020204" pitchFamily="34" charset="0"/>
              <a:buChar char="•"/>
              <a:tabLst/>
              <a:defRPr/>
            </a:pPr>
            <a:r>
              <a:rPr lang="en-GB" b="0" kern="0">
                <a:solidFill>
                  <a:srgbClr val="0A303F"/>
                </a:solidFill>
                <a:latin typeface="Arial" panose="020B0604020202020204"/>
              </a:rPr>
              <a:t> carrying a bag such as a rucksack or handbag.</a:t>
            </a:r>
          </a:p>
          <a:p>
            <a:pPr marL="342900" marR="0" lvl="0" indent="-342900" algn="l" defTabSz="430318" rtl="0" eaLnBrk="1" fontAlgn="auto" latinLnBrk="0" hangingPunct="0">
              <a:lnSpc>
                <a:spcPct val="150000"/>
              </a:lnSpc>
              <a:spcBef>
                <a:spcPts val="0"/>
              </a:spcBef>
              <a:spcAft>
                <a:spcPts val="0"/>
              </a:spcAft>
              <a:buClrTx/>
              <a:buSzTx/>
              <a:buFont typeface="Arial" panose="020B0604020202020204" pitchFamily="34" charset="0"/>
              <a:buChar char="•"/>
              <a:tabLst/>
              <a:defRPr/>
            </a:pPr>
            <a:r>
              <a:rPr lang="en-GB" b="0" kern="0">
                <a:solidFill>
                  <a:srgbClr val="0A303F"/>
                </a:solidFill>
                <a:latin typeface="Arial" panose="020B0604020202020204"/>
              </a:rPr>
              <a:t>transporting</a:t>
            </a:r>
            <a:r>
              <a:rPr lang="en-GB" kern="0">
                <a:solidFill>
                  <a:srgbClr val="0A303F"/>
                </a:solidFill>
                <a:latin typeface="Arial" panose="020B0604020202020204"/>
              </a:rPr>
              <a:t> items such as groceries or tools.</a:t>
            </a:r>
            <a:endParaRPr lang="en-GB" b="0" kern="0">
              <a:solidFill>
                <a:srgbClr val="0A303F"/>
              </a:solidFill>
              <a:latin typeface="Arial" panose="020B0604020202020204"/>
            </a:endParaRPr>
          </a:p>
          <a:p>
            <a:pPr marR="0" lvl="0" algn="l" defTabSz="430318" rtl="0" eaLnBrk="1" fontAlgn="auto" latinLnBrk="0" hangingPunct="0">
              <a:lnSpc>
                <a:spcPct val="150000"/>
              </a:lnSpc>
              <a:spcBef>
                <a:spcPts val="0"/>
              </a:spcBef>
              <a:spcAft>
                <a:spcPts val="0"/>
              </a:spcAft>
              <a:buClrTx/>
              <a:buSzTx/>
              <a:tabLst/>
              <a:defRPr/>
            </a:pPr>
            <a:endParaRPr kumimoji="0" lang="en-GB" b="0" i="0" u="none" strike="noStrike" kern="0" cap="none" spc="0" normalizeH="0" baseline="0" noProof="0">
              <a:ln>
                <a:noFill/>
              </a:ln>
              <a:solidFill>
                <a:srgbClr val="0A303F"/>
              </a:solidFill>
              <a:effectLst/>
              <a:uLnTx/>
              <a:uFillTx/>
              <a:latin typeface="Arial" panose="020B0604020202020204"/>
              <a:sym typeface="Helvetica Neue"/>
            </a:endParaRPr>
          </a:p>
          <a:p>
            <a:pPr marR="0" lvl="0" algn="l" defTabSz="430318" rtl="0" eaLnBrk="1" fontAlgn="auto" latinLnBrk="0" hangingPunct="0">
              <a:lnSpc>
                <a:spcPct val="150000"/>
              </a:lnSpc>
              <a:spcBef>
                <a:spcPts val="0"/>
              </a:spcBef>
              <a:spcAft>
                <a:spcPts val="0"/>
              </a:spcAft>
              <a:buClrTx/>
              <a:buSzTx/>
              <a:tabLst/>
              <a:defRPr/>
            </a:pPr>
            <a:r>
              <a:rPr kumimoji="0" lang="en-GB" b="0" i="0" u="none" strike="noStrike" kern="0" cap="none" spc="0" normalizeH="0" baseline="0" noProof="0">
                <a:ln>
                  <a:noFill/>
                </a:ln>
                <a:solidFill>
                  <a:srgbClr val="0A303F"/>
                </a:solidFill>
                <a:effectLst/>
                <a:uLnTx/>
                <a:uFillTx/>
                <a:latin typeface="Arial" panose="020B0604020202020204"/>
                <a:sym typeface="Helvetica Neue"/>
              </a:rPr>
              <a:t>While you can’t transport another person, you may have a small pet that you wish to carry as ‘cargo’.</a:t>
            </a:r>
          </a:p>
          <a:p>
            <a:pPr marL="342900" marR="0" lvl="0" indent="-342900" algn="l" defTabSz="430318"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en-GB" b="0" i="0" u="none" strike="noStrike" kern="0" cap="none" spc="0" normalizeH="0" baseline="0" noProof="0">
                <a:ln>
                  <a:noFill/>
                </a:ln>
                <a:solidFill>
                  <a:srgbClr val="0A303F"/>
                </a:solidFill>
                <a:effectLst/>
                <a:uLnTx/>
                <a:uFillTx/>
                <a:latin typeface="Arial" panose="020B0604020202020204"/>
                <a:sym typeface="Helvetica Neue"/>
              </a:rPr>
              <a:t>Safely storing your personal possessions while in transit.</a:t>
            </a:r>
          </a:p>
          <a:p>
            <a:pPr marL="342900" marR="0" lvl="0" indent="-342900" algn="l" defTabSz="430318" rtl="0" eaLnBrk="1" fontAlgn="auto" latinLnBrk="0" hangingPunct="0">
              <a:lnSpc>
                <a:spcPct val="150000"/>
              </a:lnSpc>
              <a:spcBef>
                <a:spcPts val="0"/>
              </a:spcBef>
              <a:spcAft>
                <a:spcPts val="0"/>
              </a:spcAft>
              <a:buClrTx/>
              <a:buSzTx/>
              <a:buFont typeface="Arial" panose="020B0604020202020204" pitchFamily="34" charset="0"/>
              <a:buChar char="•"/>
              <a:tabLst/>
              <a:defRPr/>
            </a:pPr>
            <a:endParaRPr lang="en-GB" kern="0">
              <a:solidFill>
                <a:srgbClr val="0A303F"/>
              </a:solidFill>
              <a:latin typeface="Arial" panose="020B0604020202020204"/>
              <a:ea typeface="Roboto" panose="02000000000000000000" pitchFamily="2" charset="0"/>
              <a:cs typeface="Roboto" panose="02000000000000000000" pitchFamily="2" charset="0"/>
              <a:sym typeface="Helvetica Neue"/>
            </a:endParaRPr>
          </a:p>
          <a:p>
            <a:pPr marR="0" lvl="0" algn="l" defTabSz="430318" rtl="0" eaLnBrk="1" fontAlgn="auto" latinLnBrk="0" hangingPunct="0">
              <a:lnSpc>
                <a:spcPct val="150000"/>
              </a:lnSpc>
              <a:spcBef>
                <a:spcPts val="0"/>
              </a:spcBef>
              <a:spcAft>
                <a:spcPts val="0"/>
              </a:spcAft>
              <a:buClrTx/>
              <a:buSzTx/>
              <a:tabLst/>
              <a:defRPr/>
            </a:pPr>
            <a:r>
              <a:rPr lang="en-GB" kern="0">
                <a:solidFill>
                  <a:srgbClr val="0A303F"/>
                </a:solidFill>
                <a:latin typeface="Arial" panose="020B0604020202020204"/>
                <a:ea typeface="Roboto" panose="02000000000000000000" pitchFamily="2" charset="0"/>
                <a:cs typeface="Roboto" panose="02000000000000000000" pitchFamily="2" charset="0"/>
                <a:sym typeface="Helvetica Neue"/>
              </a:rPr>
              <a:t>Can you think of any other applications for ‘carrying cargo’?</a:t>
            </a:r>
            <a:endParaRPr lang="en-GB">
              <a:latin typeface="+mj-lt"/>
              <a:ea typeface="Roboto" panose="02000000000000000000" pitchFamily="2" charset="0"/>
              <a:cs typeface="Roboto" panose="02000000000000000000" pitchFamily="2" charset="0"/>
            </a:endParaRPr>
          </a:p>
        </p:txBody>
      </p:sp>
      <p:pic>
        <p:nvPicPr>
          <p:cNvPr id="11" name="Picture 10" descr="A black background with a black square&#10;&#10;Description automatically generated with medium confidence">
            <a:extLst>
              <a:ext uri="{FF2B5EF4-FFF2-40B4-BE49-F238E27FC236}">
                <a16:creationId xmlns:a16="http://schemas.microsoft.com/office/drawing/2014/main" id="{410BD4EB-9548-7CED-10CE-8BDCBF6630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896157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5" name="Picture 4" descr="A black background with a black square&#10;&#10;Description automatically generated with medium confidence">
            <a:extLst>
              <a:ext uri="{FF2B5EF4-FFF2-40B4-BE49-F238E27FC236}">
                <a16:creationId xmlns:a16="http://schemas.microsoft.com/office/drawing/2014/main" id="{EEF9E4FF-2F3E-5594-589A-A5A76155C9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pic>
        <p:nvPicPr>
          <p:cNvPr id="3" name="Picture 2" descr="A black scooter with a handlebar&#10;&#10;Description automatically generated">
            <a:extLst>
              <a:ext uri="{FF2B5EF4-FFF2-40B4-BE49-F238E27FC236}">
                <a16:creationId xmlns:a16="http://schemas.microsoft.com/office/drawing/2014/main" id="{1DA8371D-E747-B414-D8E1-E201FE765E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1467" y="2277836"/>
            <a:ext cx="3043192" cy="2989460"/>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17763"/>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b="1">
                <a:latin typeface="+mj-lt"/>
                <a:ea typeface="Roboto" panose="02000000000000000000" pitchFamily="2" charset="0"/>
                <a:cs typeface="Roboto" panose="02000000000000000000" pitchFamily="2" charset="0"/>
              </a:rPr>
              <a:t>carrying cargo</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kern="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a:ln>
                  <a:noFill/>
                </a:ln>
                <a:solidFill>
                  <a:srgbClr val="16F4D0"/>
                </a:solidFill>
                <a:effectLst/>
                <a:uLnTx/>
                <a:uFillTx/>
                <a:latin typeface="Arial" panose="020B0604020202020204"/>
                <a:sym typeface="Helvetica Neue"/>
              </a:rPr>
              <a:t>“Design a backpack that can attach to a scooter when travelling”</a:t>
            </a: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913493" y="5069437"/>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349910" y="3923246"/>
            <a:ext cx="988838" cy="988838"/>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23A1FCC8-4EEB-1799-DDEF-99A325059A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Specification</a:t>
            </a:r>
            <a:endParaRPr lang="en-GB" sz="440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187271"/>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A </a:t>
            </a:r>
            <a:r>
              <a:rPr kumimoji="0" lang="en-GB" sz="2000" b="1" i="0" u="none" strike="noStrike" kern="0" cap="none" spc="0" normalizeH="0" baseline="0" noProof="0">
                <a:ln>
                  <a:noFill/>
                </a:ln>
                <a:solidFill>
                  <a:srgbClr val="0A303F"/>
                </a:solidFill>
                <a:effectLst/>
                <a:uLnTx/>
                <a:uFillTx/>
                <a:latin typeface="Arial" panose="020B0604020202020204"/>
                <a:sym typeface="Helvetica Neue"/>
              </a:rPr>
              <a:t>Product Design Specification (PDS) </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provides more detailed criteria for the intended outcomes to ensure it meets the needs of the customer or the market.</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While the design brief is a starting point, the </a:t>
            </a:r>
            <a:r>
              <a:rPr kumimoji="0" lang="en-GB" sz="2000" b="1" i="0" u="none" strike="noStrike" kern="0" cap="none" spc="0" normalizeH="0" baseline="0" noProof="0">
                <a:ln>
                  <a:noFill/>
                </a:ln>
                <a:solidFill>
                  <a:srgbClr val="0A303F"/>
                </a:solidFill>
                <a:effectLst/>
                <a:uLnTx/>
                <a:uFillTx/>
                <a:latin typeface="Arial" panose="020B0604020202020204"/>
                <a:sym typeface="Helvetica Neue"/>
              </a:rPr>
              <a:t>PDS</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 can be very specific in terms of size, materials, production, packaging, cost etc. </a:t>
            </a:r>
            <a:r>
              <a:rPr kumimoji="0" lang="en-GB" sz="20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production of a detailed </a:t>
            </a:r>
            <a:r>
              <a:rPr kumimoji="0" lang="en-GB" sz="2000" b="1"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PDS</a:t>
            </a:r>
            <a:r>
              <a:rPr kumimoji="0" lang="en-GB" sz="20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is a requirement at GCSE so it is a good idea to incorporate them into your KS3 design work.</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A303F"/>
              </a:solidFill>
              <a:effectLst/>
              <a:uLnTx/>
              <a:uFillTx/>
              <a:latin typeface="Arial" panose="020B0604020202020204"/>
              <a:sym typeface="Helvetica Neue"/>
            </a:endParaRP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EDA01BE3-14C6-E599-6E69-3A608DBDF0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Pure Electric: Ideate">
            <a:hlinkClick r:id="" action="ppaction://media"/>
            <a:extLst>
              <a:ext uri="{FF2B5EF4-FFF2-40B4-BE49-F238E27FC236}">
                <a16:creationId xmlns:a16="http://schemas.microsoft.com/office/drawing/2014/main" id="{93743D41-A898-08C6-B46F-31C40D4575E5}"/>
              </a:ext>
            </a:extLst>
          </p:cNvPr>
          <p:cNvPicPr>
            <a:picLocks noRot="1" noChangeAspect="1"/>
          </p:cNvPicPr>
          <p:nvPr>
            <a:videoFile r:link="rId1"/>
          </p:nvPr>
        </p:nvPicPr>
        <p:blipFill>
          <a:blip r:embed="rId4"/>
          <a:stretch>
            <a:fillRect/>
          </a:stretch>
        </p:blipFill>
        <p:spPr>
          <a:xfrm>
            <a:off x="188093" y="93642"/>
            <a:ext cx="11815814" cy="6670716"/>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5999" y="1009170"/>
            <a:ext cx="9420522" cy="1661876"/>
          </a:xfrm>
        </p:spPr>
        <p:txBody>
          <a:bodyPr>
            <a:normAutofit/>
          </a:bodyPr>
          <a:lstStyle/>
          <a:p>
            <a:pPr>
              <a:lnSpc>
                <a:spcPct val="150000"/>
              </a:lnSpc>
            </a:pPr>
            <a:r>
              <a:rPr lang="en-GB" sz="1600">
                <a:solidFill>
                  <a:schemeClr val="tx1"/>
                </a:solidFill>
                <a:latin typeface="+mj-lt"/>
              </a:rPr>
              <a:t>You are trying to consider lots of different ideas for your solution to this context, so you have lots of design choices. It is also a chance to eliminate as many potential problems as possible.</a:t>
            </a:r>
          </a:p>
          <a:p>
            <a:pPr>
              <a:lnSpc>
                <a:spcPct val="150000"/>
              </a:lnSpc>
            </a:pPr>
            <a:r>
              <a:rPr lang="en-GB" sz="1600">
                <a:solidFill>
                  <a:schemeClr val="tx1"/>
                </a:solidFill>
                <a:latin typeface="+mj-lt"/>
              </a:rPr>
              <a:t>These don’t need to be detailed and accurate at this stage. Try some of these approaches:</a:t>
            </a:r>
            <a:endParaRPr lang="en-GB" sz="160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1720294262"/>
              </p:ext>
            </p:extLst>
          </p:nvPr>
        </p:nvGraphicFramePr>
        <p:xfrm>
          <a:off x="575999" y="2211935"/>
          <a:ext cx="9420522" cy="3722998"/>
        </p:xfrm>
        <a:graphic>
          <a:graphicData uri="http://schemas.openxmlformats.org/drawingml/2006/table">
            <a:tbl>
              <a:tblPr firstRow="1" bandRow="1">
                <a:tableStyleId>{5940675A-B579-460E-94D1-54222C63F5DA}</a:tableStyleId>
              </a:tblPr>
              <a:tblGrid>
                <a:gridCol w="4832944">
                  <a:extLst>
                    <a:ext uri="{9D8B030D-6E8A-4147-A177-3AD203B41FA5}">
                      <a16:colId xmlns:a16="http://schemas.microsoft.com/office/drawing/2014/main" val="336422520"/>
                    </a:ext>
                  </a:extLst>
                </a:gridCol>
                <a:gridCol w="4587578">
                  <a:extLst>
                    <a:ext uri="{9D8B030D-6E8A-4147-A177-3AD203B41FA5}">
                      <a16:colId xmlns:a16="http://schemas.microsoft.com/office/drawing/2014/main" val="1485661640"/>
                    </a:ext>
                  </a:extLst>
                </a:gridCol>
              </a:tblGrid>
              <a:tr h="280224">
                <a:tc>
                  <a:txBody>
                    <a:bodyPr/>
                    <a:lstStyle/>
                    <a:p>
                      <a:pPr algn="ctr"/>
                      <a:r>
                        <a:rPr lang="en-GB" sz="1500" b="1">
                          <a:solidFill>
                            <a:srgbClr val="F60493"/>
                          </a:solidFill>
                          <a:hlinkClick r:id="rId3" action="ppaction://hlinksldjump">
                            <a:extLst>
                              <a:ext uri="{A12FA001-AC4F-418D-AE19-62706E023703}">
                                <ahyp:hlinkClr xmlns:ahyp="http://schemas.microsoft.com/office/drawing/2018/hyperlinkcolor" val="tx"/>
                              </a:ext>
                            </a:extLst>
                          </a:hlinkClick>
                        </a:rPr>
                        <a:t>‘Looks like/works like’</a:t>
                      </a:r>
                      <a:endParaRPr lang="en-GB" sz="1500" b="1">
                        <a:solidFill>
                          <a:srgbClr val="F60493"/>
                        </a:solidFill>
                      </a:endParaRPr>
                    </a:p>
                  </a:txBody>
                  <a:tcPr>
                    <a:solidFill>
                      <a:schemeClr val="bg1"/>
                    </a:solidFill>
                  </a:tcPr>
                </a:tc>
                <a:tc>
                  <a:txBody>
                    <a:bodyPr/>
                    <a:lstStyle/>
                    <a:p>
                      <a:pPr algn="ctr"/>
                      <a:r>
                        <a:rPr lang="en-GB" sz="1500" b="1">
                          <a:solidFill>
                            <a:srgbClr val="F60493"/>
                          </a:solidFill>
                          <a:hlinkClick r:id="rId3" action="ppaction://hlinksldjump">
                            <a:extLst>
                              <a:ext uri="{A12FA001-AC4F-418D-AE19-62706E023703}">
                                <ahyp:hlinkClr xmlns:ahyp="http://schemas.microsoft.com/office/drawing/2018/hyperlinkcolor" val="tx"/>
                              </a:ext>
                            </a:extLst>
                          </a:hlinkClick>
                        </a:rPr>
                        <a:t>‘Competitor and mood boards’</a:t>
                      </a:r>
                      <a:endParaRPr lang="en-GB" sz="1500" b="1">
                        <a:solidFill>
                          <a:srgbClr val="F60493"/>
                        </a:solidFill>
                      </a:endParaRPr>
                    </a:p>
                  </a:txBody>
                  <a:tcPr>
                    <a:solidFill>
                      <a:schemeClr val="bg1"/>
                    </a:solidFill>
                  </a:tcPr>
                </a:tc>
                <a:extLst>
                  <a:ext uri="{0D108BD9-81ED-4DB2-BD59-A6C34878D82A}">
                    <a16:rowId xmlns:a16="http://schemas.microsoft.com/office/drawing/2014/main" val="3391378453"/>
                  </a:ext>
                </a:extLst>
              </a:tr>
              <a:tr h="1467840">
                <a:tc>
                  <a:txBody>
                    <a:bodyPr/>
                    <a:lstStyle/>
                    <a:p>
                      <a:pPr algn="l"/>
                      <a:r>
                        <a:rPr lang="en-GB" sz="1300" b="0">
                          <a:solidFill>
                            <a:schemeClr val="tx1"/>
                          </a:solidFill>
                        </a:rPr>
                        <a:t>We can often approach concept generation by focusing on </a:t>
                      </a:r>
                      <a:r>
                        <a:rPr lang="en-GB" sz="1300" b="1">
                          <a:solidFill>
                            <a:schemeClr val="tx1"/>
                          </a:solidFill>
                        </a:rPr>
                        <a:t>what a product will look like</a:t>
                      </a:r>
                      <a:r>
                        <a:rPr lang="en-GB" sz="1300" b="0">
                          <a:solidFill>
                            <a:schemeClr val="tx1"/>
                          </a:solidFill>
                        </a:rPr>
                        <a:t>. This is the ‘image’ customers see in a brochure or on a website however, there is no guarantee that these concepts will actually work or be viable solutions.</a:t>
                      </a:r>
                    </a:p>
                    <a:p>
                      <a:pPr algn="l"/>
                      <a:r>
                        <a:rPr lang="en-GB" sz="1300" b="0">
                          <a:solidFill>
                            <a:schemeClr val="tx1"/>
                          </a:solidFill>
                        </a:rPr>
                        <a:t>The </a:t>
                      </a:r>
                      <a:r>
                        <a:rPr lang="en-GB" sz="1300" b="0" i="1">
                          <a:solidFill>
                            <a:schemeClr val="tx1"/>
                          </a:solidFill>
                        </a:rPr>
                        <a:t>works like </a:t>
                      </a:r>
                      <a:r>
                        <a:rPr lang="en-GB" sz="1300" b="0">
                          <a:solidFill>
                            <a:schemeClr val="tx1"/>
                          </a:solidFill>
                        </a:rPr>
                        <a:t>is how we ‘mock up’ working concepts even if they don’t look like a finished product, they can </a:t>
                      </a:r>
                      <a:r>
                        <a:rPr lang="en-GB" sz="1300" b="1">
                          <a:solidFill>
                            <a:schemeClr val="tx1"/>
                          </a:solidFill>
                        </a:rPr>
                        <a:t>look rough – but prove it will work</a:t>
                      </a:r>
                      <a:r>
                        <a:rPr lang="en-GB" sz="1300" b="0">
                          <a:solidFill>
                            <a:schemeClr val="tx1"/>
                          </a:solidFill>
                        </a:rPr>
                        <a:t>. These two approaches will often run in parallel as the design develops.</a:t>
                      </a:r>
                    </a:p>
                  </a:txBody>
                  <a:tcPr>
                    <a:solidFill>
                      <a:schemeClr val="bg1"/>
                    </a:solidFill>
                  </a:tcPr>
                </a:tc>
                <a:tc>
                  <a:txBody>
                    <a:bodyPr/>
                    <a:lstStyle/>
                    <a:p>
                      <a:pPr algn="l"/>
                      <a:r>
                        <a:rPr lang="en-GB" sz="1300" b="0">
                          <a:solidFill>
                            <a:schemeClr val="tx1"/>
                          </a:solidFill>
                        </a:rPr>
                        <a:t>Mood boards are a way of looking at </a:t>
                      </a:r>
                      <a:r>
                        <a:rPr lang="en-GB" sz="1300" b="1">
                          <a:solidFill>
                            <a:schemeClr val="tx1"/>
                          </a:solidFill>
                        </a:rPr>
                        <a:t>brands, colours, materials, style and form </a:t>
                      </a:r>
                      <a:r>
                        <a:rPr lang="en-GB" sz="1300" b="0">
                          <a:solidFill>
                            <a:schemeClr val="tx1"/>
                          </a:solidFill>
                        </a:rPr>
                        <a:t>etc. so these can be used to inspire new ideas for your product. Competitor boards take this a step further by allowing us to see</a:t>
                      </a:r>
                      <a:r>
                        <a:rPr lang="en-GB" sz="1300" b="1">
                          <a:solidFill>
                            <a:schemeClr val="tx1"/>
                          </a:solidFill>
                        </a:rPr>
                        <a:t> similar or complimentary products </a:t>
                      </a:r>
                      <a:r>
                        <a:rPr lang="en-GB" sz="1300" b="0">
                          <a:solidFill>
                            <a:schemeClr val="tx1"/>
                          </a:solidFill>
                        </a:rPr>
                        <a:t>that are already on the market. These are not intended to be copied, but it is important that your product is in line with current trends and expectations even if you plan to offer something new and exciting.</a:t>
                      </a:r>
                    </a:p>
                  </a:txBody>
                  <a:tcPr>
                    <a:solidFill>
                      <a:schemeClr val="bg1"/>
                    </a:solidFill>
                  </a:tcPr>
                </a:tc>
                <a:extLst>
                  <a:ext uri="{0D108BD9-81ED-4DB2-BD59-A6C34878D82A}">
                    <a16:rowId xmlns:a16="http://schemas.microsoft.com/office/drawing/2014/main" val="2757533183"/>
                  </a:ext>
                </a:extLst>
              </a:tr>
              <a:tr h="28983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1">
                          <a:solidFill>
                            <a:srgbClr val="F60493"/>
                          </a:solidFill>
                          <a:hlinkClick r:id="rId4" action="ppaction://hlinksldjump">
                            <a:extLst>
                              <a:ext uri="{A12FA001-AC4F-418D-AE19-62706E023703}">
                                <ahyp:hlinkClr xmlns:ahyp="http://schemas.microsoft.com/office/drawing/2018/hyperlinkcolor" val="tx"/>
                              </a:ext>
                            </a:extLst>
                          </a:hlinkClick>
                        </a:rPr>
                        <a:t>‘Try them out’</a:t>
                      </a:r>
                      <a:endParaRPr lang="en-GB" sz="1500" b="1">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1">
                          <a:solidFill>
                            <a:srgbClr val="F60493"/>
                          </a:solidFill>
                          <a:hlinkClick r:id="rId4" action="ppaction://hlinksldjump">
                            <a:extLst>
                              <a:ext uri="{A12FA001-AC4F-418D-AE19-62706E023703}">
                                <ahyp:hlinkClr xmlns:ahyp="http://schemas.microsoft.com/office/drawing/2018/hyperlinkcolor" val="tx"/>
                              </a:ext>
                            </a:extLst>
                          </a:hlinkClick>
                        </a:rPr>
                        <a:t>‘Ideate vs prototype’</a:t>
                      </a:r>
                      <a:endParaRPr lang="en-GB" sz="1500" b="1">
                        <a:solidFill>
                          <a:srgbClr val="F60493"/>
                        </a:solidFill>
                      </a:endParaRPr>
                    </a:p>
                  </a:txBody>
                  <a:tcPr>
                    <a:solidFill>
                      <a:schemeClr val="bg1"/>
                    </a:solidFill>
                  </a:tcPr>
                </a:tc>
                <a:extLst>
                  <a:ext uri="{0D108BD9-81ED-4DB2-BD59-A6C34878D82A}">
                    <a16:rowId xmlns:a16="http://schemas.microsoft.com/office/drawing/2014/main" val="1129455226"/>
                  </a:ext>
                </a:extLst>
              </a:tr>
              <a:tr h="12083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a:solidFill>
                            <a:schemeClr val="tx1"/>
                          </a:solidFill>
                        </a:rPr>
                        <a:t>It is important to not just look at existing products, but to try then out where possible. If you cannot access new products, you could try adapting existing cargo solutions to use with your bike and scooter. This will help you see where the problems may be and help develop your designs.</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a:solidFill>
                            <a:schemeClr val="tx1"/>
                          </a:solidFill>
                        </a:rPr>
                        <a:t>Pure Electric ideate and prototype all the time. It’s important to </a:t>
                      </a:r>
                      <a:r>
                        <a:rPr lang="en-GB" sz="1300" b="1">
                          <a:solidFill>
                            <a:schemeClr val="tx1"/>
                          </a:solidFill>
                        </a:rPr>
                        <a:t>test ideas as you go </a:t>
                      </a:r>
                      <a:r>
                        <a:rPr lang="en-GB" sz="1300" b="0">
                          <a:solidFill>
                            <a:schemeClr val="tx1"/>
                          </a:solidFill>
                        </a:rPr>
                        <a:t>along to make sure they are realistic and likely to work. Make sure you show/explain how you tested it. Ideas don’t always need to be drawn; consider using foam, wire, card and more.</a:t>
                      </a:r>
                    </a:p>
                  </a:txBody>
                  <a:tcPr>
                    <a:solidFill>
                      <a:schemeClr val="bg1"/>
                    </a:solidFill>
                  </a:tcPr>
                </a:tc>
                <a:extLst>
                  <a:ext uri="{0D108BD9-81ED-4DB2-BD59-A6C34878D82A}">
                    <a16:rowId xmlns:a16="http://schemas.microsoft.com/office/drawing/2014/main" val="3348431807"/>
                  </a:ext>
                </a:extLst>
              </a:tr>
            </a:tbl>
          </a:graphicData>
        </a:graphic>
      </p:graphicFrame>
      <p:pic>
        <p:nvPicPr>
          <p:cNvPr id="6" name="Picture 5" descr="A black background with a black square&#10;&#10;Description automatically generated with medium confidence">
            <a:extLst>
              <a:ext uri="{FF2B5EF4-FFF2-40B4-BE49-F238E27FC236}">
                <a16:creationId xmlns:a16="http://schemas.microsoft.com/office/drawing/2014/main" id="{BD53CB7B-5643-DE85-F7E6-BFAAD6496D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49"/>
            <a:ext cx="9655175" cy="4403983"/>
          </a:xfrm>
        </p:spPr>
        <p:txBody>
          <a:bodyPr>
            <a:noAutofit/>
          </a:bodyPr>
          <a:lstStyle/>
          <a:p>
            <a:pPr>
              <a:lnSpc>
                <a:spcPct val="150000"/>
              </a:lnSpc>
            </a:pPr>
            <a:r>
              <a:rPr lang="en-GB" sz="1600"/>
              <a:t>Ideation is the process of realising our ideas then developing them towards a prototype. Try some of these in this context:</a:t>
            </a:r>
          </a:p>
          <a:p>
            <a:pPr marL="342900" indent="-342900">
              <a:lnSpc>
                <a:spcPct val="150000"/>
              </a:lnSpc>
              <a:buFont typeface="Arial" panose="020B0604020202020204" pitchFamily="34" charset="0"/>
              <a:buChar char="•"/>
            </a:pPr>
            <a:r>
              <a:rPr lang="en-GB" sz="1600">
                <a:ea typeface="Roboto" panose="02000000000000000000" pitchFamily="2" charset="0"/>
                <a:cs typeface="Roboto" panose="02000000000000000000" pitchFamily="2" charset="0"/>
              </a:rPr>
              <a:t>Quick sketches: spend 5-10 minutes per sketch to avoid design fixation.</a:t>
            </a:r>
          </a:p>
          <a:p>
            <a:pPr marL="342900" indent="-342900">
              <a:lnSpc>
                <a:spcPct val="150000"/>
              </a:lnSpc>
              <a:buFont typeface="Arial" panose="020B0604020202020204" pitchFamily="34" charset="0"/>
              <a:buChar char="•"/>
            </a:pPr>
            <a:r>
              <a:rPr lang="en-GB" sz="1600">
                <a:ea typeface="Roboto" panose="02000000000000000000" pitchFamily="2" charset="0"/>
                <a:cs typeface="Roboto" panose="02000000000000000000" pitchFamily="2" charset="0"/>
              </a:rPr>
              <a:t>CAD ‘sketch models’: use a simple CAD package to generate quick and simple ideas.</a:t>
            </a:r>
          </a:p>
          <a:p>
            <a:pPr marL="342900" indent="-342900">
              <a:lnSpc>
                <a:spcPct val="150000"/>
              </a:lnSpc>
              <a:buFont typeface="Arial" panose="020B0604020202020204" pitchFamily="34" charset="0"/>
              <a:buChar char="•"/>
            </a:pPr>
            <a:r>
              <a:rPr lang="en-GB" sz="1600">
                <a:ea typeface="Roboto" panose="02000000000000000000" pitchFamily="2" charset="0"/>
                <a:cs typeface="Roboto" panose="02000000000000000000" pitchFamily="2" charset="0"/>
              </a:rPr>
              <a:t>Use materials – for example, wire, foam and card to create solutions.</a:t>
            </a:r>
          </a:p>
          <a:p>
            <a:pPr>
              <a:lnSpc>
                <a:spcPct val="150000"/>
              </a:lnSpc>
            </a:pPr>
            <a:r>
              <a:rPr lang="en-GB" sz="1600">
                <a:ea typeface="Roboto" panose="02000000000000000000" pitchFamily="2" charset="0"/>
                <a:cs typeface="Roboto" panose="02000000000000000000" pitchFamily="2" charset="0"/>
              </a:rPr>
              <a:t>With all of these methods it’s time to throw caution to the wind and just get some quick ideas down. It may also help to have a scooter (or bicycle) in the class to use / look at. Where could the carrier attach to? Can I model around the product?</a:t>
            </a:r>
          </a:p>
          <a:p>
            <a:pPr>
              <a:lnSpc>
                <a:spcPct val="150000"/>
              </a:lnSpc>
            </a:pPr>
            <a:r>
              <a:rPr lang="en-GB" sz="1600">
                <a:ea typeface="Roboto" panose="02000000000000000000" pitchFamily="2" charset="0"/>
                <a:cs typeface="Roboto" panose="02000000000000000000" pitchFamily="2" charset="0"/>
              </a:rPr>
              <a:t>Getting stuck for ideas? </a:t>
            </a:r>
          </a:p>
          <a:p>
            <a:pPr>
              <a:lnSpc>
                <a:spcPct val="150000"/>
              </a:lnSpc>
            </a:pPr>
            <a:r>
              <a:rPr lang="en-GB" sz="1600">
                <a:ea typeface="Roboto" panose="02000000000000000000" pitchFamily="2" charset="0"/>
                <a:cs typeface="Roboto" panose="02000000000000000000" pitchFamily="2" charset="0"/>
              </a:rPr>
              <a:t>Try the SCAMPER or SCARED approaches to generating new ideas.</a:t>
            </a:r>
          </a:p>
          <a:p>
            <a:pPr>
              <a:lnSpc>
                <a:spcPct val="150000"/>
              </a:lnSpc>
            </a:pPr>
            <a:r>
              <a:rPr lang="en-GB" sz="1600">
                <a:ea typeface="Roboto" panose="02000000000000000000" pitchFamily="2" charset="0"/>
                <a:cs typeface="Roboto" panose="02000000000000000000" pitchFamily="2" charset="0"/>
              </a:rPr>
              <a:t>Think differently, Could we use an unusual material? How could it attach? How can I open it?...</a:t>
            </a:r>
            <a:endParaRPr lang="en-GB" sz="1600">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sz="1600">
              <a:solidFill>
                <a:schemeClr val="bg1"/>
              </a:solidFill>
              <a:highlight>
                <a:srgbClr val="FFFF00"/>
              </a:highlight>
              <a:ea typeface="Roboto" panose="02000000000000000000" pitchFamily="2" charset="0"/>
              <a:cs typeface="Roboto" panose="02000000000000000000" pitchFamily="2"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2A469121-F597-824B-A61B-C915854DEB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135144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b="1" dirty="0">
                <a:effectLst/>
                <a:latin typeface="+mj-lt"/>
              </a:rPr>
              <a:t>Pure Electric </a:t>
            </a:r>
            <a:r>
              <a:rPr lang="en-GB" dirty="0">
                <a:latin typeface="+mj-lt"/>
              </a:rPr>
              <a:t>are</a:t>
            </a:r>
            <a:r>
              <a:rPr lang="en-GB" b="0" i="0" dirty="0">
                <a:effectLst/>
                <a:latin typeface="+mj-lt"/>
              </a:rPr>
              <a:t> manufacturers of electric scooters</a:t>
            </a:r>
            <a:r>
              <a:rPr lang="en-GB" dirty="0">
                <a:latin typeface="+mj-lt"/>
                <a:ea typeface="Roboto" panose="02000000000000000000" pitchFamily="2" charset="0"/>
                <a:cs typeface="Roboto" panose="02000000000000000000" pitchFamily="2" charset="0"/>
              </a:rPr>
              <a:t>. This context asks you to consider ‘</a:t>
            </a:r>
            <a:r>
              <a:rPr lang="en-GB" b="1" dirty="0">
                <a:latin typeface="+mj-lt"/>
                <a:ea typeface="Roboto" panose="02000000000000000000" pitchFamily="2" charset="0"/>
                <a:cs typeface="Roboto" panose="02000000000000000000" pitchFamily="2" charset="0"/>
              </a:rPr>
              <a:t>carrying cargo</a:t>
            </a:r>
            <a:r>
              <a:rPr lang="en-GB" dirty="0">
                <a:latin typeface="+mj-lt"/>
                <a:ea typeface="Roboto" panose="02000000000000000000" pitchFamily="2" charset="0"/>
                <a:cs typeface="Roboto" panose="02000000000000000000" pitchFamily="2" charset="0"/>
              </a:rPr>
              <a:t>’ on bikes, scooters or other relevant methods of transport.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Transport, luggage, safety, ergonomics, manufacturing.</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investigative and </a:t>
            </a:r>
            <a:r>
              <a:rPr lang="en-GB">
                <a:latin typeface="+mj-lt"/>
                <a:ea typeface="Roboto" panose="02000000000000000000" pitchFamily="2" charset="0"/>
                <a:cs typeface="Roboto" panose="02000000000000000000" pitchFamily="2" charset="0"/>
              </a:rPr>
              <a:t>evaluative activities, and relevant focused tasks as well as how products are manufactured in industry.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modelling, ergonomics, rapid prototyping, manufacturing processes,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a:latin typeface="GriffithGothic Black" panose="02000603060000020004" pitchFamily="50" charset="0"/>
              </a:rPr>
              <a:t>About this resource</a:t>
            </a:r>
            <a:endParaRPr lang="en-GB" sz="4400">
              <a:latin typeface="GriffithGothic Black" panose="02000603060000020004" pitchFamily="50" charset="0"/>
            </a:endParaRPr>
          </a:p>
        </p:txBody>
      </p:sp>
      <p:sp>
        <p:nvSpPr>
          <p:cNvPr id="2" name="TextBox 1">
            <a:extLst>
              <a:ext uri="{FF2B5EF4-FFF2-40B4-BE49-F238E27FC236}">
                <a16:creationId xmlns:a16="http://schemas.microsoft.com/office/drawing/2014/main" id="{1FC06BE5-6CCA-6050-0409-9CEB29DC7C03}"/>
              </a:ext>
            </a:extLst>
          </p:cNvPr>
          <p:cNvSpPr txBox="1"/>
          <p:nvPr/>
        </p:nvSpPr>
        <p:spPr>
          <a:xfrm>
            <a:off x="2313717" y="6278088"/>
            <a:ext cx="7978747" cy="338554"/>
          </a:xfrm>
          <a:prstGeom prst="rect">
            <a:avLst/>
          </a:prstGeom>
          <a:noFill/>
        </p:spPr>
        <p:txBody>
          <a:bodyPr wrap="square">
            <a:spAutoFit/>
          </a:bodyPr>
          <a:lstStyle/>
          <a:p>
            <a:r>
              <a:rPr lang="en-GB" sz="800" b="0" i="1">
                <a:effectLst/>
                <a:latin typeface="+mj-lt"/>
                <a:ea typeface="Calibri" panose="020F0502020204030204" pitchFamily="34" charset="0"/>
              </a:rPr>
              <a:t>Included in this resource are a range of images, photographs and videos. Some of the </a:t>
            </a:r>
            <a:r>
              <a:rPr lang="en-GB" sz="800" b="0" i="1">
                <a:solidFill>
                  <a:schemeClr val="tx1"/>
                </a:solidFill>
                <a:effectLst/>
                <a:latin typeface="+mj-lt"/>
                <a:ea typeface="Calibri" panose="020F0502020204030204" pitchFamily="34" charset="0"/>
              </a:rPr>
              <a:t>materials in this resource have been created </a:t>
            </a:r>
            <a:r>
              <a:rPr lang="en-GB" sz="800" b="0" i="1">
                <a:effectLst/>
                <a:latin typeface="+mj-lt"/>
                <a:ea typeface="Calibri" panose="020F0502020204030204" pitchFamily="34" charset="0"/>
              </a:rPr>
              <a:t>by Pure Electric - the D&amp;T Association hereby acknowledges and thanks Pure Electric for its contribution. Without this, it would not have been possible to produce this, which is freely available to all teachers.</a:t>
            </a:r>
            <a:endParaRPr lang="en-GB" sz="800" b="0">
              <a:effectLst/>
              <a:latin typeface="+mj-lt"/>
              <a:ea typeface="Calibri" panose="020F0502020204030204" pitchFamily="34" charset="0"/>
            </a:endParaRP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772681ED-78A3-29F6-FDC0-324D8957571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263649"/>
            <a:ext cx="9414944" cy="4519313"/>
          </a:xfrm>
        </p:spPr>
        <p:txBody>
          <a:bodyPr>
            <a:noAutofit/>
          </a:bodyPr>
          <a:lstStyle/>
          <a:p>
            <a:pPr>
              <a:lnSpc>
                <a:spcPct val="150000"/>
              </a:lnSpc>
            </a:pPr>
            <a:r>
              <a:rPr lang="en-GB" sz="1900"/>
              <a:t>Different approaches to the design can be taken, but setting limits or restrictions can actually help to drive creative solutions.</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Can you redesign an existing solution?</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What ideas can you create that are made from a single part or shell?</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Could your design be modular, so the customer only buys the parts they need?</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Could you make it multifunctional so that additional pieces are needed to provide more than one purpose?</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Can you reduce materials in your designs?</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Can you design something that can be easily repaired or recycled?</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Can you standardise the components or reduce the need for tools and fittings?</a:t>
            </a:r>
          </a:p>
          <a:p>
            <a:pPr marL="342900" indent="-342900">
              <a:lnSpc>
                <a:spcPct val="150000"/>
              </a:lnSpc>
              <a:buFont typeface="Arial" panose="020B0604020202020204" pitchFamily="34" charset="0"/>
              <a:buChar char="•"/>
            </a:pPr>
            <a:endParaRPr lang="en-GB">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a:solidFill>
                <a:schemeClr val="bg1"/>
              </a:solidFill>
              <a:highlight>
                <a:srgbClr val="FFFF00"/>
              </a:highlight>
              <a:ea typeface="Roboto" panose="02000000000000000000" pitchFamily="2" charset="0"/>
              <a:cs typeface="Roboto" panose="02000000000000000000" pitchFamily="2"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63BE92F6-7908-0F06-709C-BB3908A86C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248465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Pure Electric: Prototype">
            <a:hlinkClick r:id="" action="ppaction://media"/>
            <a:extLst>
              <a:ext uri="{FF2B5EF4-FFF2-40B4-BE49-F238E27FC236}">
                <a16:creationId xmlns:a16="http://schemas.microsoft.com/office/drawing/2014/main" id="{7920C37C-2E90-14A7-699D-4DC08BDD36D8}"/>
              </a:ext>
            </a:extLst>
          </p:cNvPr>
          <p:cNvPicPr>
            <a:picLocks noRot="1" noChangeAspect="1"/>
          </p:cNvPicPr>
          <p:nvPr>
            <a:videoFile r:link="rId1"/>
          </p:nvPr>
        </p:nvPicPr>
        <p:blipFill>
          <a:blip r:embed="rId4"/>
          <a:stretch>
            <a:fillRect/>
          </a:stretch>
        </p:blipFill>
        <p:spPr>
          <a:xfrm>
            <a:off x="168428" y="82540"/>
            <a:ext cx="11855143" cy="6692919"/>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27668"/>
            <a:ext cx="9361630" cy="1785144"/>
          </a:xfrm>
        </p:spPr>
        <p:txBody>
          <a:bodyPr>
            <a:normAutofit/>
          </a:bodyPr>
          <a:lstStyle/>
          <a:p>
            <a:pPr marL="0" indent="0">
              <a:lnSpc>
                <a:spcPct val="150000"/>
              </a:lnSpc>
              <a:buNone/>
            </a:pPr>
            <a:r>
              <a:rPr lang="en-GB">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Your prototype may incorporate some sort of mechanical fastening. How will people operate it? Will it be worn or fixed to the scooter or bike? What do you need to prototype to test it out?</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1468239774"/>
              </p:ext>
            </p:extLst>
          </p:nvPr>
        </p:nvGraphicFramePr>
        <p:xfrm>
          <a:off x="576000" y="2812812"/>
          <a:ext cx="9361630" cy="3017520"/>
        </p:xfrm>
        <a:graphic>
          <a:graphicData uri="http://schemas.openxmlformats.org/drawingml/2006/table">
            <a:tbl>
              <a:tblPr firstRow="1" bandRow="1">
                <a:tableStyleId>{5940675A-B579-460E-94D1-54222C63F5DA}</a:tableStyleId>
              </a:tblPr>
              <a:tblGrid>
                <a:gridCol w="3081600">
                  <a:extLst>
                    <a:ext uri="{9D8B030D-6E8A-4147-A177-3AD203B41FA5}">
                      <a16:colId xmlns:a16="http://schemas.microsoft.com/office/drawing/2014/main" val="336422520"/>
                    </a:ext>
                  </a:extLst>
                </a:gridCol>
                <a:gridCol w="2833816">
                  <a:extLst>
                    <a:ext uri="{9D8B030D-6E8A-4147-A177-3AD203B41FA5}">
                      <a16:colId xmlns:a16="http://schemas.microsoft.com/office/drawing/2014/main" val="753423073"/>
                    </a:ext>
                  </a:extLst>
                </a:gridCol>
                <a:gridCol w="3446214">
                  <a:extLst>
                    <a:ext uri="{9D8B030D-6E8A-4147-A177-3AD203B41FA5}">
                      <a16:colId xmlns:a16="http://schemas.microsoft.com/office/drawing/2014/main" val="929398648"/>
                    </a:ext>
                  </a:extLst>
                </a:gridCol>
              </a:tblGrid>
              <a:tr h="674127">
                <a:tc>
                  <a:txBody>
                    <a:bodyPr/>
                    <a:lstStyle/>
                    <a:p>
                      <a:pPr algn="ctr"/>
                      <a:r>
                        <a:rPr lang="en-GB" b="1">
                          <a:solidFill>
                            <a:srgbClr val="FE4E00"/>
                          </a:solidFill>
                          <a:hlinkClick r:id="rId3" action="ppaction://hlinksldjump">
                            <a:extLst>
                              <a:ext uri="{A12FA001-AC4F-418D-AE19-62706E023703}">
                                <ahyp:hlinkClr xmlns:ahyp="http://schemas.microsoft.com/office/drawing/2018/hyperlinkcolor" val="tx"/>
                              </a:ext>
                            </a:extLst>
                          </a:hlinkClick>
                        </a:rPr>
                        <a:t>‘Cut and shut’</a:t>
                      </a:r>
                      <a:endParaRPr lang="en-GB"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E4E00"/>
                          </a:solidFill>
                          <a:hlinkClick r:id="rId3" action="ppaction://hlinksldjump">
                            <a:extLst>
                              <a:ext uri="{A12FA001-AC4F-418D-AE19-62706E023703}">
                                <ahyp:hlinkClr xmlns:ahyp="http://schemas.microsoft.com/office/drawing/2018/hyperlinkcolor" val="tx"/>
                              </a:ext>
                            </a:extLst>
                          </a:hlinkClick>
                        </a:rPr>
                        <a:t>‘Increased resolution’</a:t>
                      </a:r>
                      <a:endParaRPr lang="en-GB"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E4E00"/>
                          </a:solidFill>
                          <a:hlinkClick r:id="rId4" action="ppaction://hlinksldjump">
                            <a:extLst>
                              <a:ext uri="{A12FA001-AC4F-418D-AE19-62706E023703}">
                                <ahyp:hlinkClr xmlns:ahyp="http://schemas.microsoft.com/office/drawing/2018/hyperlinkcolor" val="tx"/>
                              </a:ext>
                            </a:extLst>
                          </a:hlinkClick>
                        </a:rPr>
                        <a:t>‘Aspirational model vs functional model’</a:t>
                      </a:r>
                      <a:endParaRPr lang="en-GB" b="1">
                        <a:solidFill>
                          <a:srgbClr val="FE4E00"/>
                        </a:solidFill>
                      </a:endParaRPr>
                    </a:p>
                  </a:txBody>
                  <a:tcPr>
                    <a:solidFill>
                      <a:schemeClr val="bg1"/>
                    </a:solidFill>
                  </a:tcPr>
                </a:tc>
                <a:extLst>
                  <a:ext uri="{0D108BD9-81ED-4DB2-BD59-A6C34878D82A}">
                    <a16:rowId xmlns:a16="http://schemas.microsoft.com/office/drawing/2014/main" val="3391378453"/>
                  </a:ext>
                </a:extLst>
              </a:tr>
              <a:tr h="2343393">
                <a:tc>
                  <a:txBody>
                    <a:bodyPr/>
                    <a:lstStyle/>
                    <a:p>
                      <a:r>
                        <a:rPr lang="en-GB" sz="1400"/>
                        <a:t>It can be difficult to create a prototype from scratch, especially in the earlier stages of design. Consider taking elements from existing objects such as racks, straps, catches etc. and glueing them together to </a:t>
                      </a:r>
                      <a:r>
                        <a:rPr lang="en-GB" sz="1400" b="1"/>
                        <a:t>quickly create your ideas for testing and improvements</a:t>
                      </a:r>
                      <a:r>
                        <a:rPr lang="en-GB" sz="1400"/>
                        <a:t>.</a:t>
                      </a:r>
                    </a:p>
                  </a:txBody>
                  <a:tcPr/>
                </a:tc>
                <a:tc>
                  <a:txBody>
                    <a:bodyPr/>
                    <a:lstStyle/>
                    <a:p>
                      <a:r>
                        <a:rPr lang="en-GB" sz="1400"/>
                        <a:t>If the first prototypes are ‘rough and ready’ they </a:t>
                      </a:r>
                      <a:r>
                        <a:rPr lang="en-GB" sz="1400" b="1"/>
                        <a:t>will increase in quality as they develop</a:t>
                      </a:r>
                      <a:r>
                        <a:rPr lang="en-GB" sz="1400"/>
                        <a:t>. Pure Electric refer to this as ‘increasing the resolution’ and this might mean simple card models develop into more complex prototypes using manufactured components.</a:t>
                      </a:r>
                    </a:p>
                  </a:txBody>
                  <a:tcPr/>
                </a:tc>
                <a:tc>
                  <a:txBody>
                    <a:bodyPr/>
                    <a:lstStyle/>
                    <a:p>
                      <a:r>
                        <a:rPr lang="en-GB" sz="1400"/>
                        <a:t>Similar to the ‘looks like/works like’ concept from the ideate stage, you can make an aspirational model that</a:t>
                      </a:r>
                      <a:r>
                        <a:rPr lang="en-GB" sz="1400" b="1"/>
                        <a:t> looks like the intended finished product</a:t>
                      </a:r>
                      <a:r>
                        <a:rPr lang="en-GB" sz="1400"/>
                        <a:t>. This might be a CAD model or using AI to generate various solutions from a simple model that you could show to your client or target market. Your functional prototype will work so you can test out the functionality.</a:t>
                      </a:r>
                    </a:p>
                  </a:txBody>
                  <a:tcPr/>
                </a:tc>
                <a:extLst>
                  <a:ext uri="{0D108BD9-81ED-4DB2-BD59-A6C34878D82A}">
                    <a16:rowId xmlns:a16="http://schemas.microsoft.com/office/drawing/2014/main" val="3966545421"/>
                  </a:ext>
                </a:extLst>
              </a:tr>
            </a:tbl>
          </a:graphicData>
        </a:graphic>
      </p:graphicFrame>
      <p:pic>
        <p:nvPicPr>
          <p:cNvPr id="6" name="Picture 5" descr="A black background with a black square&#10;&#10;Description automatically generated with medium confidence">
            <a:extLst>
              <a:ext uri="{FF2B5EF4-FFF2-40B4-BE49-F238E27FC236}">
                <a16:creationId xmlns:a16="http://schemas.microsoft.com/office/drawing/2014/main" id="{F6225AD3-8AED-88A6-2E79-D38FF83CDA2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24951"/>
            <a:ext cx="9309609" cy="4408098"/>
          </a:xfrm>
        </p:spPr>
        <p:txBody>
          <a:bodyPr>
            <a:normAutofit/>
          </a:bodyPr>
          <a:lstStyle/>
          <a:p>
            <a:pPr marL="0" indent="0">
              <a:lnSpc>
                <a:spcPct val="150000"/>
              </a:lnSpc>
              <a:buNone/>
            </a:pPr>
            <a:r>
              <a:rPr lang="en-GB" sz="1800">
                <a:latin typeface="+mj-lt"/>
                <a:ea typeface="Roboto" panose="02000000000000000000" pitchFamily="2" charset="0"/>
                <a:cs typeface="Roboto" panose="02000000000000000000" pitchFamily="2" charset="0"/>
              </a:rPr>
              <a:t>This context lends itself </a:t>
            </a:r>
            <a:r>
              <a:rPr lang="en-GB">
                <a:latin typeface="+mj-lt"/>
                <a:ea typeface="Roboto" panose="02000000000000000000" pitchFamily="2" charset="0"/>
                <a:cs typeface="Roboto" panose="02000000000000000000" pitchFamily="2" charset="0"/>
              </a:rPr>
              <a:t>well</a:t>
            </a:r>
            <a:r>
              <a:rPr lang="en-GB" sz="1800">
                <a:latin typeface="+mj-lt"/>
                <a:ea typeface="Roboto" panose="02000000000000000000" pitchFamily="2" charset="0"/>
                <a:cs typeface="Roboto" panose="02000000000000000000" pitchFamily="2" charset="0"/>
              </a:rPr>
              <a:t> to both physical </a:t>
            </a:r>
            <a:r>
              <a:rPr lang="en-GB">
                <a:latin typeface="+mj-lt"/>
                <a:ea typeface="Roboto" panose="02000000000000000000" pitchFamily="2" charset="0"/>
                <a:cs typeface="Roboto" panose="02000000000000000000" pitchFamily="2" charset="0"/>
              </a:rPr>
              <a:t>and </a:t>
            </a:r>
            <a:r>
              <a:rPr lang="en-GB" b="1">
                <a:latin typeface="+mj-lt"/>
                <a:ea typeface="Roboto" panose="02000000000000000000" pitchFamily="2" charset="0"/>
                <a:cs typeface="Roboto" panose="02000000000000000000" pitchFamily="2" charset="0"/>
              </a:rPr>
              <a:t>CAD</a:t>
            </a:r>
            <a:r>
              <a:rPr lang="en-GB">
                <a:latin typeface="+mj-lt"/>
                <a:ea typeface="Roboto" panose="02000000000000000000" pitchFamily="2" charset="0"/>
                <a:cs typeface="Roboto" panose="02000000000000000000" pitchFamily="2" charset="0"/>
              </a:rPr>
              <a:t> </a:t>
            </a:r>
            <a:r>
              <a:rPr lang="en-GB" sz="1800">
                <a:latin typeface="+mj-lt"/>
                <a:ea typeface="Roboto" panose="02000000000000000000" pitchFamily="2" charset="0"/>
                <a:cs typeface="Roboto" panose="02000000000000000000" pitchFamily="2" charset="0"/>
              </a:rPr>
              <a:t>modelling as a means of developing a working prototype. </a:t>
            </a:r>
          </a:p>
          <a:p>
            <a:pPr marL="0" indent="0">
              <a:lnSpc>
                <a:spcPct val="150000"/>
              </a:lnSpc>
              <a:buNone/>
            </a:pPr>
            <a:r>
              <a:rPr lang="en-GB">
                <a:latin typeface="+mj-lt"/>
                <a:ea typeface="Roboto" panose="02000000000000000000" pitchFamily="2" charset="0"/>
                <a:cs typeface="Roboto" panose="02000000000000000000" pitchFamily="2" charset="0"/>
              </a:rPr>
              <a:t>P</a:t>
            </a:r>
            <a:r>
              <a:rPr lang="en-GB" sz="1800">
                <a:latin typeface="+mj-lt"/>
                <a:ea typeface="Roboto" panose="02000000000000000000" pitchFamily="2" charset="0"/>
                <a:cs typeface="Roboto" panose="02000000000000000000" pitchFamily="2" charset="0"/>
              </a:rPr>
              <a:t>olymorph, plasticine, and foam are all great materials for realising organic </a:t>
            </a:r>
            <a:r>
              <a:rPr lang="en-GB">
                <a:latin typeface="+mj-lt"/>
                <a:ea typeface="Roboto" panose="02000000000000000000" pitchFamily="2" charset="0"/>
                <a:cs typeface="Roboto" panose="02000000000000000000" pitchFamily="2" charset="0"/>
              </a:rPr>
              <a:t>or curved forms effectively. Card and paper can be used for more box-like shapes. Textiles will naturally be a solution where flexibility is needed or if something is worn and paper templates could be made first. Scale vacuum-formed shells can be used for hard-cased products.</a:t>
            </a:r>
          </a:p>
          <a:p>
            <a:pPr marL="0" indent="0">
              <a:lnSpc>
                <a:spcPct val="150000"/>
              </a:lnSpc>
              <a:buNone/>
            </a:pPr>
            <a:r>
              <a:rPr lang="en-GB" sz="1800">
                <a:latin typeface="+mj-lt"/>
                <a:ea typeface="Roboto" panose="02000000000000000000" pitchFamily="2" charset="0"/>
                <a:cs typeface="Roboto" panose="02000000000000000000" pitchFamily="2" charset="0"/>
              </a:rPr>
              <a:t>You could also use </a:t>
            </a:r>
            <a:r>
              <a:rPr lang="en-GB" sz="1800" b="1">
                <a:latin typeface="+mj-lt"/>
                <a:ea typeface="Roboto" panose="02000000000000000000" pitchFamily="2" charset="0"/>
                <a:cs typeface="Roboto" panose="02000000000000000000" pitchFamily="2" charset="0"/>
              </a:rPr>
              <a:t>laser cutting </a:t>
            </a:r>
            <a:r>
              <a:rPr lang="en-GB" sz="1800">
                <a:latin typeface="+mj-lt"/>
                <a:ea typeface="Roboto" panose="02000000000000000000" pitchFamily="2" charset="0"/>
                <a:cs typeface="Roboto" panose="02000000000000000000" pitchFamily="2" charset="0"/>
              </a:rPr>
              <a:t>or </a:t>
            </a:r>
            <a:r>
              <a:rPr lang="en-GB" sz="1800" b="1">
                <a:latin typeface="+mj-lt"/>
                <a:ea typeface="Roboto" panose="02000000000000000000" pitchFamily="2" charset="0"/>
                <a:cs typeface="Roboto" panose="02000000000000000000" pitchFamily="2" charset="0"/>
              </a:rPr>
              <a:t>3D printing </a:t>
            </a:r>
            <a:r>
              <a:rPr lang="en-GB" sz="1800">
                <a:latin typeface="+mj-lt"/>
                <a:ea typeface="Roboto" panose="02000000000000000000" pitchFamily="2" charset="0"/>
                <a:cs typeface="Roboto" panose="02000000000000000000" pitchFamily="2" charset="0"/>
              </a:rPr>
              <a:t>in the development and prototyping </a:t>
            </a:r>
            <a:r>
              <a:rPr lang="en-GB">
                <a:latin typeface="+mj-lt"/>
                <a:ea typeface="Roboto" panose="02000000000000000000" pitchFamily="2" charset="0"/>
                <a:cs typeface="Roboto" panose="02000000000000000000" pitchFamily="2" charset="0"/>
              </a:rPr>
              <a:t>stages so quick results can be achieved. </a:t>
            </a:r>
          </a:p>
          <a:p>
            <a:pPr marL="0" indent="0">
              <a:lnSpc>
                <a:spcPct val="150000"/>
              </a:lnSpc>
              <a:buNone/>
            </a:pPr>
            <a:r>
              <a:rPr lang="en-GB" sz="1800">
                <a:latin typeface="+mj-lt"/>
                <a:ea typeface="Roboto" panose="02000000000000000000" pitchFamily="2" charset="0"/>
                <a:cs typeface="Roboto" panose="02000000000000000000" pitchFamily="2" charset="0"/>
              </a:rPr>
              <a:t>For making skills that this resource could address, refer to the </a:t>
            </a:r>
            <a:r>
              <a:rPr lang="en-GB" sz="1800" b="1">
                <a:latin typeface="+mj-lt"/>
                <a:ea typeface="Roboto" panose="02000000000000000000" pitchFamily="2" charset="0"/>
                <a:cs typeface="Roboto" panose="02000000000000000000" pitchFamily="2" charset="0"/>
              </a:rPr>
              <a:t>curriculum units </a:t>
            </a:r>
            <a:r>
              <a:rPr lang="en-GB" sz="1800">
                <a:latin typeface="+mj-lt"/>
                <a:ea typeface="Roboto" panose="02000000000000000000" pitchFamily="2" charset="0"/>
                <a:cs typeface="Roboto" panose="02000000000000000000" pitchFamily="2" charset="0"/>
              </a:rPr>
              <a:t>relevant to the materials or processes you wish to cover in your teaching.</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90C004B5-E74E-7EAA-78CC-F041166050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Pure Electric: Test">
            <a:hlinkClick r:id="" action="ppaction://media"/>
            <a:extLst>
              <a:ext uri="{FF2B5EF4-FFF2-40B4-BE49-F238E27FC236}">
                <a16:creationId xmlns:a16="http://schemas.microsoft.com/office/drawing/2014/main" id="{E65BE28F-9EE9-2B51-FAE2-1D611CBC147B}"/>
              </a:ext>
            </a:extLst>
          </p:cNvPr>
          <p:cNvPicPr>
            <a:picLocks noRot="1" noChangeAspect="1"/>
          </p:cNvPicPr>
          <p:nvPr>
            <a:videoFile r:link="rId1"/>
          </p:nvPr>
        </p:nvPicPr>
        <p:blipFill>
          <a:blip r:embed="rId4"/>
          <a:stretch>
            <a:fillRect/>
          </a:stretch>
        </p:blipFill>
        <p:spPr>
          <a:xfrm>
            <a:off x="173345" y="85316"/>
            <a:ext cx="11845310" cy="6687368"/>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Test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2376154634"/>
              </p:ext>
            </p:extLst>
          </p:nvPr>
        </p:nvGraphicFramePr>
        <p:xfrm>
          <a:off x="575999" y="2904144"/>
          <a:ext cx="9465528" cy="3053376"/>
        </p:xfrm>
        <a:graphic>
          <a:graphicData uri="http://schemas.openxmlformats.org/drawingml/2006/table">
            <a:tbl>
              <a:tblPr firstRow="1" bandRow="1">
                <a:tableStyleId>{5940675A-B579-460E-94D1-54222C63F5DA}</a:tableStyleId>
              </a:tblPr>
              <a:tblGrid>
                <a:gridCol w="5084572">
                  <a:extLst>
                    <a:ext uri="{9D8B030D-6E8A-4147-A177-3AD203B41FA5}">
                      <a16:colId xmlns:a16="http://schemas.microsoft.com/office/drawing/2014/main" val="336422520"/>
                    </a:ext>
                  </a:extLst>
                </a:gridCol>
                <a:gridCol w="4380956">
                  <a:extLst>
                    <a:ext uri="{9D8B030D-6E8A-4147-A177-3AD203B41FA5}">
                      <a16:colId xmlns:a16="http://schemas.microsoft.com/office/drawing/2014/main" val="1485661640"/>
                    </a:ext>
                  </a:extLst>
                </a:gridCol>
              </a:tblGrid>
              <a:tr h="401616">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‘CAD tests’</a:t>
                      </a:r>
                      <a:endParaRPr lang="en-GB" sz="1700" b="1">
                        <a:solidFill>
                          <a:srgbClr val="429EA6"/>
                        </a:solidFill>
                      </a:endParaRPr>
                    </a:p>
                  </a:txBody>
                  <a:tcPr>
                    <a:solidFill>
                      <a:schemeClr val="bg1"/>
                    </a:solidFill>
                  </a:tcPr>
                </a:tc>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‘Real material tests’</a:t>
                      </a:r>
                      <a:endParaRPr lang="en-GB" sz="1700" b="1">
                        <a:solidFill>
                          <a:srgbClr val="429EA6"/>
                        </a:solidFill>
                      </a:endParaRPr>
                    </a:p>
                  </a:txBody>
                  <a:tcPr>
                    <a:solidFill>
                      <a:schemeClr val="bg1"/>
                    </a:solidFill>
                  </a:tcPr>
                </a:tc>
                <a:extLst>
                  <a:ext uri="{0D108BD9-81ED-4DB2-BD59-A6C34878D82A}">
                    <a16:rowId xmlns:a16="http://schemas.microsoft.com/office/drawing/2014/main" val="3391378453"/>
                  </a:ext>
                </a:extLst>
              </a:tr>
              <a:tr h="1959691">
                <a:tc>
                  <a:txBody>
                    <a:bodyPr/>
                    <a:lstStyle/>
                    <a:p>
                      <a:r>
                        <a:rPr lang="en-GB" sz="1400" b="1"/>
                        <a:t>It can be very expensive (and time-consuming) to make a product and test it</a:t>
                      </a:r>
                      <a:r>
                        <a:rPr lang="en-GB" sz="1400"/>
                        <a:t>, only to discover it breaks/fails and you have to start again. Recent developments in CAD mean you can now do some virtual testing to see how materials will react to various conditions.</a:t>
                      </a:r>
                    </a:p>
                    <a:p>
                      <a:r>
                        <a:rPr lang="en-GB" sz="1400"/>
                        <a:t>For example, using simulation such as </a:t>
                      </a:r>
                      <a:r>
                        <a:rPr lang="en-GB" sz="1400" b="1"/>
                        <a:t>FEA</a:t>
                      </a:r>
                      <a:r>
                        <a:rPr lang="en-GB" sz="1400"/>
                        <a:t> you can see how a product or component will perform under load before you make a prototype.</a:t>
                      </a:r>
                    </a:p>
                    <a:p>
                      <a:r>
                        <a:rPr lang="en-GB" sz="1400"/>
                        <a:t>Many CAD programs offer this feature, and it is a useful process to save time and money when designing a product. Try using different materials in your product and see how they react to the simulations.</a:t>
                      </a:r>
                    </a:p>
                  </a:txBody>
                  <a:tcPr/>
                </a:tc>
                <a:tc>
                  <a:txBody>
                    <a:bodyPr/>
                    <a:lstStyle/>
                    <a:p>
                      <a:r>
                        <a:rPr lang="en-GB" sz="1400"/>
                        <a:t>However, it is also important to </a:t>
                      </a:r>
                      <a:r>
                        <a:rPr lang="en-GB" sz="1400" b="1"/>
                        <a:t>test the prototype with real materials before manufacturing</a:t>
                      </a:r>
                      <a:r>
                        <a:rPr lang="en-GB" sz="1400"/>
                        <a:t>, but this can be time consuming and expensive, as well as requiring specialist testing equipment.</a:t>
                      </a:r>
                    </a:p>
                    <a:p>
                      <a:r>
                        <a:rPr lang="en-GB" sz="1400"/>
                        <a:t>You can do tests on existing components to see how materials respond as well as making simple test rigs that focus on functionality rather than aesthetics.</a:t>
                      </a:r>
                    </a:p>
                    <a:p>
                      <a:r>
                        <a:rPr lang="en-GB" sz="1400"/>
                        <a:t>Try doing static load testing by putting increasing weights into your cargo carrier. Fatigue tests will show how the same prototype performs in constant use.</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will require the outcomes to be tested against the original intentions so you can see how well your design would meet the needs of the user. This could involve testing the outcome yourself or giving the prototype to others to use and evaluate. The following are methods discussed in the video: </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913BAF36-3C2E-7610-323D-A4F25CDD21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302429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Pure Electric: Implement">
            <a:hlinkClick r:id="" action="ppaction://media"/>
            <a:extLst>
              <a:ext uri="{FF2B5EF4-FFF2-40B4-BE49-F238E27FC236}">
                <a16:creationId xmlns:a16="http://schemas.microsoft.com/office/drawing/2014/main" id="{AFB899AF-4FA6-BDFA-F02B-D42C472995CF}"/>
              </a:ext>
            </a:extLst>
          </p:cNvPr>
          <p:cNvPicPr>
            <a:picLocks noRot="1" noChangeAspect="1"/>
          </p:cNvPicPr>
          <p:nvPr>
            <a:videoFile r:link="rId1"/>
          </p:nvPr>
        </p:nvPicPr>
        <p:blipFill>
          <a:blip r:embed="rId4"/>
          <a:stretch>
            <a:fillRect/>
          </a:stretch>
        </p:blipFill>
        <p:spPr>
          <a:xfrm>
            <a:off x="173345" y="85316"/>
            <a:ext cx="11845310" cy="6687368"/>
          </a:xfrm>
          <a:prstGeom prst="rect">
            <a:avLst/>
          </a:prstGeom>
        </p:spPr>
      </p:pic>
    </p:spTree>
    <p:extLst>
      <p:ext uri="{BB962C8B-B14F-4D97-AF65-F5344CB8AC3E}">
        <p14:creationId xmlns:p14="http://schemas.microsoft.com/office/powerpoint/2010/main" val="75797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Implement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sp>
        <p:nvSpPr>
          <p:cNvPr id="10" name="TextBox 9">
            <a:extLst>
              <a:ext uri="{FF2B5EF4-FFF2-40B4-BE49-F238E27FC236}">
                <a16:creationId xmlns:a16="http://schemas.microsoft.com/office/drawing/2014/main" id="{3BC9CCA8-64C3-A7EF-633A-8AB3B1701AF1}"/>
              </a:ext>
            </a:extLst>
          </p:cNvPr>
          <p:cNvSpPr txBox="1"/>
          <p:nvPr/>
        </p:nvSpPr>
        <p:spPr>
          <a:xfrm>
            <a:off x="541087" y="1251193"/>
            <a:ext cx="9368483" cy="4570995"/>
          </a:xfrm>
          <a:prstGeom prst="rect">
            <a:avLst/>
          </a:prstGeom>
          <a:noFill/>
        </p:spPr>
        <p:txBody>
          <a:bodyPr wrap="square">
            <a:spAutoFit/>
          </a:bodyPr>
          <a:lstStyle/>
          <a:p>
            <a:pPr algn="l">
              <a:lnSpc>
                <a:spcPct val="150000"/>
              </a:lnSpc>
            </a:pPr>
            <a:r>
              <a:rPr lang="en-GB" sz="1800" b="0">
                <a:solidFill>
                  <a:schemeClr val="tx1"/>
                </a:solidFill>
                <a:latin typeface="+mj-lt"/>
                <a:ea typeface="Roboto" panose="02000000000000000000" pitchFamily="2" charset="0"/>
                <a:cs typeface="Roboto" panose="02000000000000000000" pitchFamily="2" charset="0"/>
              </a:rPr>
              <a:t>In school, a design project is often finished when you make, test and evaluate the finished prototype but this is not the same process used in industry.</a:t>
            </a:r>
          </a:p>
          <a:p>
            <a:pPr algn="l">
              <a:lnSpc>
                <a:spcPct val="150000"/>
              </a:lnSpc>
            </a:pPr>
            <a:r>
              <a:rPr lang="en-GB" sz="1800" b="0">
                <a:solidFill>
                  <a:schemeClr val="tx1"/>
                </a:solidFill>
                <a:latin typeface="+mj-lt"/>
                <a:ea typeface="Roboto" panose="02000000000000000000" pitchFamily="2" charset="0"/>
                <a:cs typeface="Roboto" panose="02000000000000000000" pitchFamily="2" charset="0"/>
              </a:rPr>
              <a:t>Pure Electric, like many companies, consider the manufacture and distribution of a product as part of the design process from the very beginning.</a:t>
            </a:r>
          </a:p>
          <a:p>
            <a:pPr algn="l">
              <a:lnSpc>
                <a:spcPct val="150000"/>
              </a:lnSpc>
            </a:pPr>
            <a:r>
              <a:rPr lang="en-GB" sz="1800" b="0">
                <a:solidFill>
                  <a:schemeClr val="tx1"/>
                </a:solidFill>
                <a:latin typeface="+mj-lt"/>
                <a:ea typeface="Roboto" panose="02000000000000000000" pitchFamily="2" charset="0"/>
                <a:cs typeface="Roboto" panose="02000000000000000000" pitchFamily="2" charset="0"/>
              </a:rPr>
              <a:t>This will involve additional processes such as developing the prototype further for production, making a pre-production version for live testing, registering and protecting the design, tooling, costing, developing packaging and promotional material, tracking costs, and how it will be advertised and marketed.</a:t>
            </a:r>
          </a:p>
          <a:p>
            <a:pPr algn="l">
              <a:lnSpc>
                <a:spcPct val="150000"/>
              </a:lnSpc>
            </a:pPr>
            <a:r>
              <a:rPr lang="en-GB" sz="1800" b="0">
                <a:solidFill>
                  <a:schemeClr val="tx1"/>
                </a:solidFill>
                <a:latin typeface="+mj-lt"/>
                <a:ea typeface="Roboto" panose="02000000000000000000" pitchFamily="2" charset="0"/>
                <a:cs typeface="Roboto" panose="02000000000000000000" pitchFamily="2" charset="0"/>
              </a:rPr>
              <a:t>All of this will need to be done before a product even leaves the factory and most of it is done before it is even manufactured! </a:t>
            </a:r>
          </a:p>
          <a:p>
            <a:pPr algn="l">
              <a:lnSpc>
                <a:spcPct val="150000"/>
              </a:lnSpc>
            </a:pPr>
            <a:endParaRPr lang="en-GB" sz="1600" b="0">
              <a:latin typeface="+mj-lt"/>
              <a:ea typeface="Roboto" panose="02000000000000000000" pitchFamily="2" charset="0"/>
              <a:cs typeface="Roboto" panose="02000000000000000000" pitchFamily="2"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AE13DEA2-03BA-48CF-A633-042DD1A969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246397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Implement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1933343277"/>
              </p:ext>
            </p:extLst>
          </p:nvPr>
        </p:nvGraphicFramePr>
        <p:xfrm>
          <a:off x="576000" y="3058203"/>
          <a:ext cx="9434406" cy="2532700"/>
        </p:xfrm>
        <a:graphic>
          <a:graphicData uri="http://schemas.openxmlformats.org/drawingml/2006/table">
            <a:tbl>
              <a:tblPr firstRow="1" bandRow="1">
                <a:tableStyleId>{5940675A-B579-460E-94D1-54222C63F5DA}</a:tableStyleId>
              </a:tblPr>
              <a:tblGrid>
                <a:gridCol w="2845380">
                  <a:extLst>
                    <a:ext uri="{9D8B030D-6E8A-4147-A177-3AD203B41FA5}">
                      <a16:colId xmlns:a16="http://schemas.microsoft.com/office/drawing/2014/main" val="336422520"/>
                    </a:ext>
                  </a:extLst>
                </a:gridCol>
                <a:gridCol w="2667000">
                  <a:extLst>
                    <a:ext uri="{9D8B030D-6E8A-4147-A177-3AD203B41FA5}">
                      <a16:colId xmlns:a16="http://schemas.microsoft.com/office/drawing/2014/main" val="1485661640"/>
                    </a:ext>
                  </a:extLst>
                </a:gridCol>
                <a:gridCol w="3922026">
                  <a:extLst>
                    <a:ext uri="{9D8B030D-6E8A-4147-A177-3AD203B41FA5}">
                      <a16:colId xmlns:a16="http://schemas.microsoft.com/office/drawing/2014/main" val="3804150009"/>
                    </a:ext>
                  </a:extLst>
                </a:gridCol>
              </a:tblGrid>
              <a:tr h="460060">
                <a:tc>
                  <a:txBody>
                    <a:bodyPr/>
                    <a:lstStyle/>
                    <a:p>
                      <a:pPr algn="ctr"/>
                      <a:r>
                        <a:rPr lang="en-GB" b="1">
                          <a:solidFill>
                            <a:srgbClr val="FED33A"/>
                          </a:solidFill>
                          <a:hlinkClick r:id="rId3" action="ppaction://hlinksldjump">
                            <a:extLst>
                              <a:ext uri="{A12FA001-AC4F-418D-AE19-62706E023703}">
                                <ahyp:hlinkClr xmlns:ahyp="http://schemas.microsoft.com/office/drawing/2018/hyperlinkcolor" val="tx"/>
                              </a:ext>
                            </a:extLst>
                          </a:hlinkClick>
                        </a:rPr>
                        <a:t>‘Target cost’</a:t>
                      </a:r>
                      <a:endParaRPr lang="en-GB" b="1">
                        <a:solidFill>
                          <a:srgbClr val="FED33A"/>
                        </a:solidFill>
                      </a:endParaRPr>
                    </a:p>
                  </a:txBody>
                  <a:tcPr>
                    <a:solidFill>
                      <a:schemeClr val="bg1"/>
                    </a:solidFill>
                  </a:tcPr>
                </a:tc>
                <a:tc>
                  <a:txBody>
                    <a:bodyPr/>
                    <a:lstStyle/>
                    <a:p>
                      <a:pPr algn="ctr"/>
                      <a:r>
                        <a:rPr lang="en-GB" b="1">
                          <a:solidFill>
                            <a:srgbClr val="FED33A"/>
                          </a:solidFill>
                          <a:hlinkClick r:id="rId3" action="ppaction://hlinksldjump">
                            <a:extLst>
                              <a:ext uri="{A12FA001-AC4F-418D-AE19-62706E023703}">
                                <ahyp:hlinkClr xmlns:ahyp="http://schemas.microsoft.com/office/drawing/2018/hyperlinkcolor" val="tx"/>
                              </a:ext>
                            </a:extLst>
                          </a:hlinkClick>
                        </a:rPr>
                        <a:t>‘Bill of materials’</a:t>
                      </a:r>
                      <a:endParaRPr lang="en-GB" b="1">
                        <a:solidFill>
                          <a:srgbClr val="FED33A"/>
                        </a:solidFill>
                      </a:endParaRPr>
                    </a:p>
                  </a:txBody>
                  <a:tcPr>
                    <a:solidFill>
                      <a:schemeClr val="bg1"/>
                    </a:solidFill>
                  </a:tcPr>
                </a:tc>
                <a:tc>
                  <a:txBody>
                    <a:bodyPr/>
                    <a:lstStyle/>
                    <a:p>
                      <a:pPr algn="ctr"/>
                      <a:r>
                        <a:rPr lang="en-GB" b="1">
                          <a:solidFill>
                            <a:srgbClr val="FED33A"/>
                          </a:solidFill>
                          <a:hlinkClick r:id="rId3" action="ppaction://hlinksldjump">
                            <a:extLst>
                              <a:ext uri="{A12FA001-AC4F-418D-AE19-62706E023703}">
                                <ahyp:hlinkClr xmlns:ahyp="http://schemas.microsoft.com/office/drawing/2018/hyperlinkcolor" val="tx"/>
                              </a:ext>
                            </a:extLst>
                          </a:hlinkClick>
                        </a:rPr>
                        <a:t>‘Price points’</a:t>
                      </a:r>
                      <a:endParaRPr lang="en-GB" b="1">
                        <a:solidFill>
                          <a:srgbClr val="FED33A"/>
                        </a:solidFill>
                      </a:endParaRPr>
                    </a:p>
                  </a:txBody>
                  <a:tcPr>
                    <a:solidFill>
                      <a:schemeClr val="bg1"/>
                    </a:solidFill>
                  </a:tcPr>
                </a:tc>
                <a:extLst>
                  <a:ext uri="{0D108BD9-81ED-4DB2-BD59-A6C34878D82A}">
                    <a16:rowId xmlns:a16="http://schemas.microsoft.com/office/drawing/2014/main" val="3391378453"/>
                  </a:ext>
                </a:extLst>
              </a:tr>
              <a:tr h="1576446">
                <a:tc>
                  <a:txBody>
                    <a:bodyPr/>
                    <a:lstStyle/>
                    <a:p>
                      <a:r>
                        <a:rPr lang="en-GB" sz="1300"/>
                        <a:t>Product price points are key buying decisions for users. You need to </a:t>
                      </a:r>
                      <a:r>
                        <a:rPr lang="en-GB" sz="1300" b="1"/>
                        <a:t>define a suitable price point </a:t>
                      </a:r>
                      <a:r>
                        <a:rPr lang="en-GB" sz="1300"/>
                        <a:t>for the product which would also be in the original specification. If it’s a </a:t>
                      </a:r>
                      <a:r>
                        <a:rPr lang="en-GB" sz="1300" b="1"/>
                        <a:t>higher priced </a:t>
                      </a:r>
                      <a:r>
                        <a:rPr lang="en-GB" sz="1300"/>
                        <a:t>item, it needs to </a:t>
                      </a:r>
                      <a:r>
                        <a:rPr lang="en-GB" sz="1300" b="1"/>
                        <a:t>look like a premium product</a:t>
                      </a:r>
                      <a:r>
                        <a:rPr lang="en-GB" sz="1300"/>
                        <a:t>. If low cost, then it can be more of a ‘budget’ looking option but should still be functional and attractive.</a:t>
                      </a:r>
                    </a:p>
                  </a:txBody>
                  <a:tcPr/>
                </a:tc>
                <a:tc>
                  <a:txBody>
                    <a:bodyPr/>
                    <a:lstStyle/>
                    <a:p>
                      <a:r>
                        <a:rPr lang="en-GB" sz="1300"/>
                        <a:t>A bill of materials is used </a:t>
                      </a:r>
                      <a:r>
                        <a:rPr lang="en-GB" sz="1300" b="1"/>
                        <a:t>to track the cost of each part</a:t>
                      </a:r>
                      <a:r>
                        <a:rPr lang="en-GB" sz="1300"/>
                        <a:t> and therefore the cost of the overall product. In the early stages of development, this is something you could estimate using existing materials and components but near in mind that changing costs of components will mean the cost of the finished product will go up.</a:t>
                      </a:r>
                    </a:p>
                  </a:txBody>
                  <a:tcPr/>
                </a:tc>
                <a:tc>
                  <a:txBody>
                    <a:bodyPr/>
                    <a:lstStyle/>
                    <a:p>
                      <a:r>
                        <a:rPr lang="en-GB" sz="1300"/>
                        <a:t>Estimating costs may mean that certain ideas have to be abandoned. For example, a hard-shell carrier might cost £80 to make compared to £10 for a soft fabric option.</a:t>
                      </a:r>
                    </a:p>
                    <a:p>
                      <a:r>
                        <a:rPr lang="en-GB" sz="1300" b="1"/>
                        <a:t>The selling cost is around three times the production cost </a:t>
                      </a:r>
                      <a:r>
                        <a:rPr lang="en-GB" sz="1300"/>
                        <a:t>so that would be £240 vs £30. </a:t>
                      </a:r>
                    </a:p>
                    <a:p>
                      <a:r>
                        <a:rPr lang="en-GB" sz="1300"/>
                        <a:t>Other costs include packaging, shipping, advertising, marketing and much more. Consider just how much profit you could make from your product and factor this in while designing it.</a:t>
                      </a:r>
                    </a:p>
                  </a:txBody>
                  <a:tcPr/>
                </a:tc>
                <a:extLst>
                  <a:ext uri="{0D108BD9-81ED-4DB2-BD59-A6C34878D82A}">
                    <a16:rowId xmlns:a16="http://schemas.microsoft.com/office/drawing/2014/main" val="3966545421"/>
                  </a:ext>
                </a:extLst>
              </a:tr>
            </a:tbl>
          </a:graphicData>
        </a:graphic>
      </p:graphicFrame>
      <p:sp>
        <p:nvSpPr>
          <p:cNvPr id="10" name="TextBox 9">
            <a:extLst>
              <a:ext uri="{FF2B5EF4-FFF2-40B4-BE49-F238E27FC236}">
                <a16:creationId xmlns:a16="http://schemas.microsoft.com/office/drawing/2014/main" id="{3BC9CCA8-64C3-A7EF-633A-8AB3B1701AF1}"/>
              </a:ext>
            </a:extLst>
          </p:cNvPr>
          <p:cNvSpPr txBox="1"/>
          <p:nvPr/>
        </p:nvSpPr>
        <p:spPr>
          <a:xfrm>
            <a:off x="541087" y="1103526"/>
            <a:ext cx="9469319" cy="1893339"/>
          </a:xfrm>
          <a:prstGeom prst="rect">
            <a:avLst/>
          </a:prstGeom>
          <a:noFill/>
        </p:spPr>
        <p:txBody>
          <a:bodyPr wrap="square">
            <a:spAutoFit/>
          </a:bodyPr>
          <a:lstStyle/>
          <a:p>
            <a:pPr algn="l">
              <a:lnSpc>
                <a:spcPct val="150000"/>
              </a:lnSpc>
            </a:pPr>
            <a:r>
              <a:rPr lang="en-GB" sz="1600" b="0">
                <a:solidFill>
                  <a:schemeClr val="tx1"/>
                </a:solidFill>
                <a:latin typeface="+mj-lt"/>
                <a:ea typeface="Roboto" panose="02000000000000000000" pitchFamily="2" charset="0"/>
                <a:cs typeface="Roboto" panose="02000000000000000000" pitchFamily="2" charset="0"/>
              </a:rPr>
              <a:t>Your design work will usually end after you have tested the prototypes outcome, but what happens next when the product goes into production? How do prototypes become commercial products or systems? </a:t>
            </a:r>
            <a:r>
              <a:rPr lang="en-GB" sz="1600" b="0">
                <a:latin typeface="+mj-lt"/>
                <a:ea typeface="Roboto" panose="02000000000000000000" pitchFamily="2" charset="0"/>
                <a:cs typeface="Roboto" panose="02000000000000000000" pitchFamily="2" charset="0"/>
              </a:rPr>
              <a:t>What process would need to change to be able to create your design on a larger scale?</a:t>
            </a:r>
          </a:p>
          <a:p>
            <a:pPr algn="l">
              <a:lnSpc>
                <a:spcPct val="150000"/>
              </a:lnSpc>
            </a:pPr>
            <a:r>
              <a:rPr lang="en-GB" sz="1600" b="0">
                <a:latin typeface="+mj-lt"/>
                <a:ea typeface="Roboto" panose="02000000000000000000" pitchFamily="2" charset="0"/>
                <a:cs typeface="Roboto" panose="02000000000000000000" pitchFamily="2" charset="0"/>
              </a:rPr>
              <a:t>Would this affect your choice of materials, fittings, components of finish?</a:t>
            </a:r>
          </a:p>
          <a:p>
            <a:pPr algn="l">
              <a:lnSpc>
                <a:spcPct val="150000"/>
              </a:lnSpc>
            </a:pPr>
            <a:r>
              <a:rPr lang="en-GB" sz="1600" b="0">
                <a:latin typeface="+mj-lt"/>
                <a:ea typeface="Roboto" panose="02000000000000000000" pitchFamily="2" charset="0"/>
                <a:cs typeface="Roboto" panose="02000000000000000000" pitchFamily="2" charset="0"/>
              </a:rPr>
              <a:t>Would your design need to be changed so it could be produced on a larger scale. Consider these:</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9648D1F3-300E-52FC-348A-9B55CDD41A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245480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12669"/>
            <a:ext cx="11040000" cy="1585561"/>
          </a:xfrm>
        </p:spPr>
        <p:txBody>
          <a:bodyPr>
            <a:normAutofit/>
          </a:bodyPr>
          <a:lstStyle/>
          <a:p>
            <a:pPr marL="0" indent="0">
              <a:lnSpc>
                <a:spcPct val="150000"/>
              </a:lnSpc>
              <a:buNone/>
            </a:pPr>
            <a:r>
              <a:rPr lang="en-GB" sz="1600">
                <a:solidFill>
                  <a:schemeClr val="tx1"/>
                </a:solidFill>
                <a:latin typeface="+mj-lt"/>
                <a:ea typeface="Roboto" panose="02000000000000000000" pitchFamily="2" charset="0"/>
                <a:cs typeface="Roboto" panose="02000000000000000000" pitchFamily="2" charset="0"/>
              </a:rPr>
              <a:t>During the exploration and development of ‘</a:t>
            </a:r>
            <a:r>
              <a:rPr lang="en-GB" sz="1600" b="1">
                <a:solidFill>
                  <a:schemeClr val="tx1"/>
                </a:solidFill>
                <a:latin typeface="+mj-lt"/>
                <a:ea typeface="Roboto" panose="02000000000000000000" pitchFamily="2" charset="0"/>
                <a:cs typeface="Roboto" panose="02000000000000000000" pitchFamily="2" charset="0"/>
              </a:rPr>
              <a:t>carrying cargo</a:t>
            </a:r>
            <a:r>
              <a:rPr lang="en-GB" sz="1600">
                <a:solidFill>
                  <a:schemeClr val="tx1"/>
                </a:solidFill>
                <a:latin typeface="+mj-lt"/>
                <a:ea typeface="Roboto" panose="02000000000000000000" pitchFamily="2" charset="0"/>
                <a:cs typeface="Roboto" panose="02000000000000000000" pitchFamily="2" charset="0"/>
              </a:rPr>
              <a:t>’, there are a number of focused tasks you could use in this unit of work to support the design process or simply use the context as a vehicle to deliver these particular skills. The following are just some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763571342"/>
              </p:ext>
            </p:extLst>
          </p:nvPr>
        </p:nvGraphicFramePr>
        <p:xfrm>
          <a:off x="610006" y="2328431"/>
          <a:ext cx="10971988" cy="3662680"/>
        </p:xfrm>
        <a:graphic>
          <a:graphicData uri="http://schemas.openxmlformats.org/drawingml/2006/table">
            <a:tbl>
              <a:tblPr firstRow="1" bandRow="1">
                <a:tableStyleId>{5940675A-B579-460E-94D1-54222C63F5DA}</a:tableStyleId>
              </a:tblPr>
              <a:tblGrid>
                <a:gridCol w="2667943">
                  <a:extLst>
                    <a:ext uri="{9D8B030D-6E8A-4147-A177-3AD203B41FA5}">
                      <a16:colId xmlns:a16="http://schemas.microsoft.com/office/drawing/2014/main" val="336422520"/>
                    </a:ext>
                  </a:extLst>
                </a:gridCol>
                <a:gridCol w="2481943">
                  <a:extLst>
                    <a:ext uri="{9D8B030D-6E8A-4147-A177-3AD203B41FA5}">
                      <a16:colId xmlns:a16="http://schemas.microsoft.com/office/drawing/2014/main" val="1485661640"/>
                    </a:ext>
                  </a:extLst>
                </a:gridCol>
                <a:gridCol w="3034416">
                  <a:extLst>
                    <a:ext uri="{9D8B030D-6E8A-4147-A177-3AD203B41FA5}">
                      <a16:colId xmlns:a16="http://schemas.microsoft.com/office/drawing/2014/main" val="3804150009"/>
                    </a:ext>
                  </a:extLst>
                </a:gridCol>
                <a:gridCol w="2787686">
                  <a:extLst>
                    <a:ext uri="{9D8B030D-6E8A-4147-A177-3AD203B41FA5}">
                      <a16:colId xmlns:a16="http://schemas.microsoft.com/office/drawing/2014/main" val="1728666539"/>
                    </a:ext>
                  </a:extLst>
                </a:gridCol>
              </a:tblGrid>
              <a:tr h="0">
                <a:tc>
                  <a:txBody>
                    <a:bodyPr/>
                    <a:lstStyle/>
                    <a:p>
                      <a:pPr algn="ctr"/>
                      <a:r>
                        <a:rPr lang="en-GB" b="1">
                          <a:solidFill>
                            <a:schemeClr val="tx1"/>
                          </a:solidFill>
                          <a:hlinkClick r:id="rId3">
                            <a:extLst>
                              <a:ext uri="{A12FA001-AC4F-418D-AE19-62706E023703}">
                                <ahyp:hlinkClr xmlns:ahyp="http://schemas.microsoft.com/office/drawing/2018/hyperlinkcolor" val="tx"/>
                              </a:ext>
                            </a:extLst>
                          </a:hlinkClick>
                        </a:rPr>
                        <a:t>‘Visuals vs function’</a:t>
                      </a:r>
                      <a:endParaRPr lang="en-GB" b="1">
                        <a:solidFill>
                          <a:schemeClr val="tx1"/>
                        </a:solidFill>
                      </a:endParaRPr>
                    </a:p>
                  </a:txBody>
                  <a:tcPr>
                    <a:solidFill>
                      <a:schemeClr val="bg1"/>
                    </a:solidFill>
                  </a:tcPr>
                </a:tc>
                <a:tc>
                  <a:txBody>
                    <a:bodyPr/>
                    <a:lstStyle/>
                    <a:p>
                      <a:pPr algn="ctr"/>
                      <a:r>
                        <a:rPr lang="en-GB" b="1">
                          <a:solidFill>
                            <a:schemeClr val="tx1"/>
                          </a:solidFill>
                          <a:hlinkClick r:id="rId3">
                            <a:extLst>
                              <a:ext uri="{A12FA001-AC4F-418D-AE19-62706E023703}">
                                <ahyp:hlinkClr xmlns:ahyp="http://schemas.microsoft.com/office/drawing/2018/hyperlinkcolor" val="tx"/>
                              </a:ext>
                            </a:extLst>
                          </a:hlinkClick>
                        </a:rPr>
                        <a:t>‘AI visuals’</a:t>
                      </a:r>
                      <a:endParaRPr lang="en-GB" b="1">
                        <a:solidFill>
                          <a:schemeClr val="tx1"/>
                        </a:solidFill>
                      </a:endParaRPr>
                    </a:p>
                  </a:txBody>
                  <a:tcPr>
                    <a:solidFill>
                      <a:schemeClr val="bg1"/>
                    </a:solidFill>
                  </a:tcPr>
                </a:tc>
                <a:tc>
                  <a:txBody>
                    <a:bodyPr/>
                    <a:lstStyle/>
                    <a:p>
                      <a:pPr algn="ctr"/>
                      <a:r>
                        <a:rPr lang="en-GB" b="1">
                          <a:solidFill>
                            <a:schemeClr val="tx1"/>
                          </a:solidFill>
                          <a:hlinkClick r:id="rId3">
                            <a:extLst>
                              <a:ext uri="{A12FA001-AC4F-418D-AE19-62706E023703}">
                                <ahyp:hlinkClr xmlns:ahyp="http://schemas.microsoft.com/office/drawing/2018/hyperlinkcolor" val="tx"/>
                              </a:ext>
                            </a:extLst>
                          </a:hlinkClick>
                        </a:rPr>
                        <a:t>‘Attached canvas’</a:t>
                      </a:r>
                      <a:endParaRPr lang="en-GB" b="1">
                        <a:solidFill>
                          <a:schemeClr val="tx1"/>
                        </a:solidFill>
                      </a:endParaRPr>
                    </a:p>
                  </a:txBody>
                  <a:tcPr>
                    <a:solidFill>
                      <a:schemeClr val="bg1"/>
                    </a:solidFill>
                  </a:tcPr>
                </a:tc>
                <a:tc>
                  <a:txBody>
                    <a:bodyPr/>
                    <a:lstStyle/>
                    <a:p>
                      <a:pPr algn="ctr"/>
                      <a:r>
                        <a:rPr lang="en-GB" b="1">
                          <a:solidFill>
                            <a:schemeClr val="tx1"/>
                          </a:solidFill>
                          <a:hlinkClick r:id="rId3"/>
                        </a:rPr>
                        <a:t>‘Micro carrier’</a:t>
                      </a:r>
                      <a:endParaRPr lang="en-GB" b="1">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a:solidFill>
                            <a:schemeClr val="tx1"/>
                          </a:solidFill>
                        </a:rPr>
                        <a:t>Use CAD to create early idea concepts and use rendering or AI to visualise the finished product. Make a functional model or prototype and present both to show your vision without spending a long time making a finished prototype.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1"/>
                          </a:solidFill>
                        </a:rPr>
                        <a:t>Using online tools such as Vizcom.ai or iPad apps such as Hypersketch, experiment with generative design and text prompts to visualise your final commercial product using your own sketches and photos of simple models.</a:t>
                      </a:r>
                    </a:p>
                  </a:txBody>
                  <a:tcPr/>
                </a:tc>
                <a:tc>
                  <a:txBody>
                    <a:bodyPr/>
                    <a:lstStyle/>
                    <a:p>
                      <a:r>
                        <a:rPr lang="en-GB" sz="1200">
                          <a:solidFill>
                            <a:schemeClr val="tx1"/>
                          </a:solidFill>
                        </a:rPr>
                        <a:t>Whilst not on e-scooters, bicycles often have the option for a water bottle carrier. Make a new carrier prototype that uses this water bottle mount. Using an attached canvas of a water bottle / other product, design around this for a perfect fit.</a:t>
                      </a:r>
                    </a:p>
                  </a:txBody>
                  <a:tcPr/>
                </a:tc>
                <a:tc>
                  <a:txBody>
                    <a:bodyPr/>
                    <a:lstStyle/>
                    <a:p>
                      <a:r>
                        <a:rPr lang="en-GB" sz="1200">
                          <a:solidFill>
                            <a:schemeClr val="tx1"/>
                          </a:solidFill>
                        </a:rPr>
                        <a:t>Often it’s small items that need carrying – pumps, mobile phones, house keys. Consider using scrap water-proof fabrics to make a simple carrier that connects to the handlebars or similar. Fabric may include old tent fabric / advertising banners or waterproof clothing.</a:t>
                      </a:r>
                    </a:p>
                  </a:txBody>
                  <a:tcPr/>
                </a:tc>
                <a:extLst>
                  <a:ext uri="{0D108BD9-81ED-4DB2-BD59-A6C34878D82A}">
                    <a16:rowId xmlns:a16="http://schemas.microsoft.com/office/drawing/2014/main" val="3966545421"/>
                  </a:ext>
                </a:extLst>
              </a:tr>
              <a:tr h="370840">
                <a:tc>
                  <a:txBody>
                    <a:bodyPr/>
                    <a:lstStyle/>
                    <a:p>
                      <a:pPr algn="ctr"/>
                      <a:r>
                        <a:rPr lang="en-GB" sz="1800" b="1">
                          <a:solidFill>
                            <a:schemeClr val="tx1"/>
                          </a:solidFill>
                          <a:hlinkClick r:id="rId3"/>
                        </a:rPr>
                        <a:t>‘Radar charts’</a:t>
                      </a:r>
                      <a:endParaRPr lang="en-GB" sz="1800" b="1">
                        <a:solidFill>
                          <a:schemeClr val="tx1"/>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a:solidFill>
                            <a:schemeClr val="tx1"/>
                          </a:solidFill>
                          <a:hlinkClick r:id="rId3"/>
                        </a:rPr>
                        <a:t>‘Screw threads’</a:t>
                      </a:r>
                      <a:endParaRPr lang="en-GB" sz="1800" b="1">
                        <a:solidFill>
                          <a:schemeClr val="tx1"/>
                        </a:solidFill>
                      </a:endParaRPr>
                    </a:p>
                  </a:txBody>
                  <a:tcPr/>
                </a:tc>
                <a:tc>
                  <a:txBody>
                    <a:bodyPr/>
                    <a:lstStyle/>
                    <a:p>
                      <a:pPr algn="ctr"/>
                      <a:r>
                        <a:rPr lang="en-GB" sz="1800" b="1">
                          <a:solidFill>
                            <a:schemeClr val="tx1"/>
                          </a:solidFill>
                          <a:hlinkClick r:id="rId3"/>
                        </a:rPr>
                        <a:t>‘Pricing’</a:t>
                      </a:r>
                      <a:endParaRPr lang="en-GB" sz="1800" b="1">
                        <a:solidFill>
                          <a:schemeClr val="tx1"/>
                        </a:solidFill>
                      </a:endParaRPr>
                    </a:p>
                  </a:txBody>
                  <a:tcPr/>
                </a:tc>
                <a:tc>
                  <a:txBody>
                    <a:bodyPr/>
                    <a:lstStyle/>
                    <a:p>
                      <a:pPr algn="ctr"/>
                      <a:r>
                        <a:rPr lang="en-GB" sz="1800" b="1">
                          <a:solidFill>
                            <a:schemeClr val="tx1"/>
                          </a:solidFill>
                          <a:hlinkClick r:id="rId3"/>
                        </a:rPr>
                        <a:t>‘Metal bottle holder’</a:t>
                      </a:r>
                      <a:endParaRPr lang="en-GB" sz="1800" b="1">
                        <a:solidFill>
                          <a:schemeClr val="tx1"/>
                        </a:solidFill>
                      </a:endParaRPr>
                    </a:p>
                  </a:txBody>
                  <a:tcPr/>
                </a:tc>
                <a:extLst>
                  <a:ext uri="{0D108BD9-81ED-4DB2-BD59-A6C34878D82A}">
                    <a16:rowId xmlns:a16="http://schemas.microsoft.com/office/drawing/2014/main" val="1659612395"/>
                  </a:ext>
                </a:extLst>
              </a:tr>
              <a:tr h="370908">
                <a:tc>
                  <a:txBody>
                    <a:bodyPr/>
                    <a:lstStyle/>
                    <a:p>
                      <a:r>
                        <a:rPr lang="en-GB" sz="1200">
                          <a:solidFill>
                            <a:schemeClr val="tx1"/>
                          </a:solidFill>
                        </a:rPr>
                        <a:t>Provide (or collect) data for students to create their own radar chart as a way of making a visual judgement. This can be using Excel or similar.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1"/>
                          </a:solidFill>
                        </a:rPr>
                        <a:t>Demonstrate how to add an external screw thread to a bar, allowing it to be screwed into the bottle mount of a bicycle frame, utilising this area for attaching something.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solidFill>
                          <a:schemeClr val="tx1"/>
                        </a:solidFill>
                        <a:highlight>
                          <a:srgbClr val="00FF00"/>
                        </a:highligh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1"/>
                          </a:solidFill>
                        </a:rPr>
                        <a:t>As a class, explore the potential costs of a simple product. This may be a previously made student product. What did the materials cost? What about paying the manufacturer, adding on sales %. What would it cost to sell?</a:t>
                      </a:r>
                    </a:p>
                    <a:p>
                      <a:endParaRPr lang="en-GB" sz="1200">
                        <a:solidFill>
                          <a:schemeClr val="tx1"/>
                        </a:solidFill>
                      </a:endParaRPr>
                    </a:p>
                  </a:txBody>
                  <a:tcPr/>
                </a:tc>
                <a:tc>
                  <a:txBody>
                    <a:bodyPr/>
                    <a:lstStyle/>
                    <a:p>
                      <a:r>
                        <a:rPr lang="en-GB" sz="1200">
                          <a:solidFill>
                            <a:schemeClr val="tx1"/>
                          </a:solidFill>
                        </a:rPr>
                        <a:t>Using wire, create a simple design for a bottle holder for a bicycle. Can a single piece be bent to hold it and then brazed onto a flat to mount to a bicycle. Consider powder coating the final piece.</a:t>
                      </a:r>
                    </a:p>
                  </a:txBody>
                  <a:tcPr/>
                </a:tc>
                <a:extLst>
                  <a:ext uri="{0D108BD9-81ED-4DB2-BD59-A6C34878D82A}">
                    <a16:rowId xmlns:a16="http://schemas.microsoft.com/office/drawing/2014/main" val="2124243003"/>
                  </a:ext>
                </a:extLst>
              </a:tr>
            </a:tbl>
          </a:graphicData>
        </a:graphic>
      </p:graphicFrame>
      <p:pic>
        <p:nvPicPr>
          <p:cNvPr id="7" name="Picture 6" descr="A black background with a black square&#10;&#10;Description automatically generated with medium confidence">
            <a:extLst>
              <a:ext uri="{FF2B5EF4-FFF2-40B4-BE49-F238E27FC236}">
                <a16:creationId xmlns:a16="http://schemas.microsoft.com/office/drawing/2014/main" id="{A6648CE1-4AC1-E711-4596-0115913C77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Mid/late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 </a:t>
            </a:r>
            <a:r>
              <a:rPr lang="en-GB" sz="2200" b="0">
                <a:solidFill>
                  <a:srgbClr val="0A303F"/>
                </a:solidFill>
                <a:latin typeface="Arial" panose="020B0604020202020204"/>
                <a:ea typeface="Roboto" panose="02000000000000000000" pitchFamily="2" charset="0"/>
                <a:cs typeface="Roboto" panose="02000000000000000000" pitchFamily="2" charset="0"/>
              </a:rPr>
              <a:t>10-12</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Transport, UCD, ergonomics, anthropometrics, sustainability, innovation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ulti</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but with a focus on textiles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lang="en-GB" sz="2200" b="0">
                <a:solidFill>
                  <a:srgbClr val="0A303F"/>
                </a:solidFill>
                <a:latin typeface="Arial" panose="020B0604020202020204"/>
                <a:ea typeface="Roboto" panose="02000000000000000000" pitchFamily="2" charset="0"/>
                <a:cs typeface="Roboto" panose="02000000000000000000" pitchFamily="2" charset="0"/>
              </a:rPr>
              <a:t>D</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esigning, shaping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lang="en-GB" sz="2200" b="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echanical, structural, CAD, CAM</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a:solidFill>
                  <a:srgbClr val="0A303F"/>
                </a:solidFill>
                <a:latin typeface="Arial" panose="020B0604020202020204"/>
                <a:ea typeface="Roboto" panose="02000000000000000000" pitchFamily="2" charset="0"/>
                <a:cs typeface="Roboto" panose="02000000000000000000" pitchFamily="2" charset="0"/>
              </a:rPr>
              <a:t>H</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ealth and safety,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9B893947-6BE4-309F-59D6-D5E7CD048D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Image bank</a:t>
            </a:r>
          </a:p>
        </p:txBody>
      </p:sp>
      <p:sp>
        <p:nvSpPr>
          <p:cNvPr id="4" name="TextBox 3">
            <a:extLst>
              <a:ext uri="{FF2B5EF4-FFF2-40B4-BE49-F238E27FC236}">
                <a16:creationId xmlns:a16="http://schemas.microsoft.com/office/drawing/2014/main" id="{D0F0487C-137A-E4D6-E780-BF619C3AD492}"/>
              </a:ext>
            </a:extLst>
          </p:cNvPr>
          <p:cNvSpPr txBox="1"/>
          <p:nvPr/>
        </p:nvSpPr>
        <p:spPr>
          <a:xfrm>
            <a:off x="514540" y="1052951"/>
            <a:ext cx="11162919" cy="698717"/>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4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A selection of sketches from Pure Electric. Although not directly linked to carrying cargo, they may be useful to show a range of communication techniques</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1A398DDD-C4B2-6558-7EBD-82079AA53E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
        <p:nvSpPr>
          <p:cNvPr id="3" name="AutoShape 6" descr="Aluminum Alloy Bike Front Cargo Rack Bicycle Luggage Rack Cycling Goods  Bracket">
            <a:extLst>
              <a:ext uri="{FF2B5EF4-FFF2-40B4-BE49-F238E27FC236}">
                <a16:creationId xmlns:a16="http://schemas.microsoft.com/office/drawing/2014/main" id="{E29E3536-6CEB-BD23-3AD0-C52A4D5FDF2C}"/>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 name="Picture 6" descr="A diagram of a scooter&#10;&#10;Description automatically generated">
            <a:extLst>
              <a:ext uri="{FF2B5EF4-FFF2-40B4-BE49-F238E27FC236}">
                <a16:creationId xmlns:a16="http://schemas.microsoft.com/office/drawing/2014/main" id="{E781C3A9-40DA-09A7-DE61-A445F6545BD6}"/>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3417" t="5356" r="4531" b="2999"/>
          <a:stretch/>
        </p:blipFill>
        <p:spPr>
          <a:xfrm>
            <a:off x="514540" y="1970241"/>
            <a:ext cx="5110171" cy="3815638"/>
          </a:xfrm>
          <a:prstGeom prst="rect">
            <a:avLst/>
          </a:prstGeom>
        </p:spPr>
      </p:pic>
      <p:pic>
        <p:nvPicPr>
          <p:cNvPr id="13" name="Picture 12" descr="A blueprint of a motorcycle&#10;&#10;Description automatically generated with medium confidence">
            <a:extLst>
              <a:ext uri="{FF2B5EF4-FFF2-40B4-BE49-F238E27FC236}">
                <a16:creationId xmlns:a16="http://schemas.microsoft.com/office/drawing/2014/main" id="{88815169-B874-BE97-2EA7-992DAD367B46}"/>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773858" y="1970241"/>
            <a:ext cx="5087518" cy="3815638"/>
          </a:xfrm>
          <a:prstGeom prst="rect">
            <a:avLst/>
          </a:prstGeom>
        </p:spPr>
      </p:pic>
    </p:spTree>
    <p:extLst>
      <p:ext uri="{BB962C8B-B14F-4D97-AF65-F5344CB8AC3E}">
        <p14:creationId xmlns:p14="http://schemas.microsoft.com/office/powerpoint/2010/main" val="2721759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Image bank</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1A398DDD-C4B2-6558-7EBD-82079AA53E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
        <p:nvSpPr>
          <p:cNvPr id="3" name="AutoShape 6" descr="Aluminum Alloy Bike Front Cargo Rack Bicycle Luggage Rack Cycling Goods  Bracket">
            <a:extLst>
              <a:ext uri="{FF2B5EF4-FFF2-40B4-BE49-F238E27FC236}">
                <a16:creationId xmlns:a16="http://schemas.microsoft.com/office/drawing/2014/main" id="{E29E3536-6CEB-BD23-3AD0-C52A4D5FDF2C}"/>
              </a:ext>
            </a:extLst>
          </p:cNvPr>
          <p:cNvSpPr>
            <a:spLocks noChangeAspect="1" noChangeArrowheads="1"/>
          </p:cNvSpPr>
          <p:nvPr/>
        </p:nvSpPr>
        <p:spPr bwMode="auto">
          <a:xfrm>
            <a:off x="6096000" y="330519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1" name="Picture 20" descr="A drawing of a mechanical device&#10;&#10;Description automatically generated with medium confidence">
            <a:extLst>
              <a:ext uri="{FF2B5EF4-FFF2-40B4-BE49-F238E27FC236}">
                <a16:creationId xmlns:a16="http://schemas.microsoft.com/office/drawing/2014/main" id="{426059F1-F61F-25C7-33DE-7C268C3261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8442" y="3826492"/>
            <a:ext cx="2784874" cy="2088656"/>
          </a:xfrm>
          <a:prstGeom prst="rect">
            <a:avLst/>
          </a:prstGeom>
        </p:spPr>
      </p:pic>
      <p:pic>
        <p:nvPicPr>
          <p:cNvPr id="23" name="Picture 22" descr="A sketch of a scooter&#10;&#10;Description automatically generated">
            <a:extLst>
              <a:ext uri="{FF2B5EF4-FFF2-40B4-BE49-F238E27FC236}">
                <a16:creationId xmlns:a16="http://schemas.microsoft.com/office/drawing/2014/main" id="{A4F2C8CF-781A-D92A-BEB5-9DBC1306D9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13764" y="3842071"/>
            <a:ext cx="2784874" cy="2088656"/>
          </a:xfrm>
          <a:prstGeom prst="rect">
            <a:avLst/>
          </a:prstGeom>
        </p:spPr>
      </p:pic>
      <p:pic>
        <p:nvPicPr>
          <p:cNvPr id="25" name="Picture 24" descr="A drawing of a bicycle&#10;&#10;Description automatically generated">
            <a:extLst>
              <a:ext uri="{FF2B5EF4-FFF2-40B4-BE49-F238E27FC236}">
                <a16:creationId xmlns:a16="http://schemas.microsoft.com/office/drawing/2014/main" id="{80FF0D5E-41E2-53B3-EE78-4B0AB85301B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75740" y="3835404"/>
            <a:ext cx="2761111" cy="2070833"/>
          </a:xfrm>
          <a:prstGeom prst="rect">
            <a:avLst/>
          </a:prstGeom>
        </p:spPr>
      </p:pic>
      <p:pic>
        <p:nvPicPr>
          <p:cNvPr id="27" name="Picture 26" descr="A sketch of a faucet&#10;&#10;Description automatically generated">
            <a:extLst>
              <a:ext uri="{FF2B5EF4-FFF2-40B4-BE49-F238E27FC236}">
                <a16:creationId xmlns:a16="http://schemas.microsoft.com/office/drawing/2014/main" id="{E256DEEC-796D-D984-1831-2623C131DA0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13764" y="1694277"/>
            <a:ext cx="2784875" cy="2088656"/>
          </a:xfrm>
          <a:prstGeom prst="rect">
            <a:avLst/>
          </a:prstGeom>
        </p:spPr>
      </p:pic>
      <p:pic>
        <p:nvPicPr>
          <p:cNvPr id="29" name="Picture 28" descr="A sketch of a bicycle&#10;&#10;Description automatically generated">
            <a:extLst>
              <a:ext uri="{FF2B5EF4-FFF2-40B4-BE49-F238E27FC236}">
                <a16:creationId xmlns:a16="http://schemas.microsoft.com/office/drawing/2014/main" id="{BE4B22C2-5450-23E3-1C13-A58E7124627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0648" y="3835404"/>
            <a:ext cx="2793764" cy="2095323"/>
          </a:xfrm>
          <a:prstGeom prst="rect">
            <a:avLst/>
          </a:prstGeom>
        </p:spPr>
      </p:pic>
      <p:pic>
        <p:nvPicPr>
          <p:cNvPr id="31" name="Picture 30" descr="A drawing of a tool&#10;&#10;Description automatically generated">
            <a:extLst>
              <a:ext uri="{FF2B5EF4-FFF2-40B4-BE49-F238E27FC236}">
                <a16:creationId xmlns:a16="http://schemas.microsoft.com/office/drawing/2014/main" id="{BC16E1CF-AC60-D0E2-3274-0723F5A294F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98441" y="1687610"/>
            <a:ext cx="2784875" cy="2088656"/>
          </a:xfrm>
          <a:prstGeom prst="rect">
            <a:avLst/>
          </a:prstGeom>
        </p:spPr>
      </p:pic>
      <p:pic>
        <p:nvPicPr>
          <p:cNvPr id="33" name="Picture 32" descr="A drawing of a motorcycle&#10;&#10;Description automatically generated">
            <a:extLst>
              <a:ext uri="{FF2B5EF4-FFF2-40B4-BE49-F238E27FC236}">
                <a16:creationId xmlns:a16="http://schemas.microsoft.com/office/drawing/2014/main" id="{DF05A5E0-434A-CCD0-EE33-950E0EC86E3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75740" y="1692774"/>
            <a:ext cx="2792253" cy="2094190"/>
          </a:xfrm>
          <a:prstGeom prst="rect">
            <a:avLst/>
          </a:prstGeom>
        </p:spPr>
      </p:pic>
      <p:pic>
        <p:nvPicPr>
          <p:cNvPr id="37" name="Picture 36" descr="A drawing of a diagram&#10;&#10;Description automatically generated">
            <a:extLst>
              <a:ext uri="{FF2B5EF4-FFF2-40B4-BE49-F238E27FC236}">
                <a16:creationId xmlns:a16="http://schemas.microsoft.com/office/drawing/2014/main" id="{1CC100C7-50AD-6452-9D06-86BC6ADEC4E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0800000">
            <a:off x="320648" y="1694277"/>
            <a:ext cx="2792252" cy="2094189"/>
          </a:xfrm>
          <a:prstGeom prst="rect">
            <a:avLst/>
          </a:prstGeom>
        </p:spPr>
      </p:pic>
      <p:sp>
        <p:nvSpPr>
          <p:cNvPr id="8" name="TextBox 7">
            <a:extLst>
              <a:ext uri="{FF2B5EF4-FFF2-40B4-BE49-F238E27FC236}">
                <a16:creationId xmlns:a16="http://schemas.microsoft.com/office/drawing/2014/main" id="{7C4756DF-87EF-1EB9-C0E5-CFE054C9AFEE}"/>
              </a:ext>
            </a:extLst>
          </p:cNvPr>
          <p:cNvSpPr txBox="1"/>
          <p:nvPr/>
        </p:nvSpPr>
        <p:spPr>
          <a:xfrm>
            <a:off x="575999" y="994729"/>
            <a:ext cx="11441830" cy="698717"/>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4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A selection of sketches from Pure Electric. Although not directly linked to carrying cargo, they may be useful to show a range of communication techniques.</a:t>
            </a:r>
          </a:p>
        </p:txBody>
      </p:sp>
    </p:spTree>
    <p:extLst>
      <p:ext uri="{BB962C8B-B14F-4D97-AF65-F5344CB8AC3E}">
        <p14:creationId xmlns:p14="http://schemas.microsoft.com/office/powerpoint/2010/main" val="3990687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Image bank</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1A398DDD-C4B2-6558-7EBD-82079AA53E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
        <p:nvSpPr>
          <p:cNvPr id="3" name="AutoShape 6" descr="Aluminum Alloy Bike Front Cargo Rack Bicycle Luggage Rack Cycling Goods  Bracket">
            <a:extLst>
              <a:ext uri="{FF2B5EF4-FFF2-40B4-BE49-F238E27FC236}">
                <a16:creationId xmlns:a16="http://schemas.microsoft.com/office/drawing/2014/main" id="{E29E3536-6CEB-BD23-3AD0-C52A4D5FDF2C}"/>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5" name="Picture 14" descr="A drawing of a scooter&#10;&#10;Description automatically generated">
            <a:extLst>
              <a:ext uri="{FF2B5EF4-FFF2-40B4-BE49-F238E27FC236}">
                <a16:creationId xmlns:a16="http://schemas.microsoft.com/office/drawing/2014/main" id="{EBEB990D-6033-F7C9-D8F4-2F74D0CE3B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7709" y="2310790"/>
            <a:ext cx="2659393" cy="1994545"/>
          </a:xfrm>
          <a:prstGeom prst="rect">
            <a:avLst/>
          </a:prstGeom>
        </p:spPr>
      </p:pic>
      <p:pic>
        <p:nvPicPr>
          <p:cNvPr id="17" name="Picture 16" descr="A sketch of a scooter&#10;&#10;Description automatically generated">
            <a:extLst>
              <a:ext uri="{FF2B5EF4-FFF2-40B4-BE49-F238E27FC236}">
                <a16:creationId xmlns:a16="http://schemas.microsoft.com/office/drawing/2014/main" id="{DFF6E5F2-E2FF-2C53-005D-AE5C681B73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8504" y="2326281"/>
            <a:ext cx="2659393" cy="1994545"/>
          </a:xfrm>
          <a:prstGeom prst="rect">
            <a:avLst/>
          </a:prstGeom>
        </p:spPr>
      </p:pic>
      <p:pic>
        <p:nvPicPr>
          <p:cNvPr id="19" name="Picture 18" descr="A sketch of a wheel&#10;&#10;Description automatically generated with medium confidence">
            <a:extLst>
              <a:ext uri="{FF2B5EF4-FFF2-40B4-BE49-F238E27FC236}">
                <a16:creationId xmlns:a16="http://schemas.microsoft.com/office/drawing/2014/main" id="{9E10D612-54C5-A4CA-CD38-6F6F3C92638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76118" y="2321677"/>
            <a:ext cx="2665532" cy="1999149"/>
          </a:xfrm>
          <a:prstGeom prst="rect">
            <a:avLst/>
          </a:prstGeom>
        </p:spPr>
      </p:pic>
      <p:pic>
        <p:nvPicPr>
          <p:cNvPr id="21" name="Picture 20" descr="A drawing of a mechanical device&#10;&#10;Description automatically generated with medium confidence">
            <a:extLst>
              <a:ext uri="{FF2B5EF4-FFF2-40B4-BE49-F238E27FC236}">
                <a16:creationId xmlns:a16="http://schemas.microsoft.com/office/drawing/2014/main" id="{426059F1-F61F-25C7-33DE-7C268C32611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96914" y="2310790"/>
            <a:ext cx="2659392" cy="1994545"/>
          </a:xfrm>
          <a:prstGeom prst="rect">
            <a:avLst/>
          </a:prstGeom>
        </p:spPr>
      </p:pic>
      <p:sp>
        <p:nvSpPr>
          <p:cNvPr id="8" name="TextBox 7">
            <a:extLst>
              <a:ext uri="{FF2B5EF4-FFF2-40B4-BE49-F238E27FC236}">
                <a16:creationId xmlns:a16="http://schemas.microsoft.com/office/drawing/2014/main" id="{7C4756DF-87EF-1EB9-C0E5-CFE054C9AFEE}"/>
              </a:ext>
            </a:extLst>
          </p:cNvPr>
          <p:cNvSpPr txBox="1"/>
          <p:nvPr/>
        </p:nvSpPr>
        <p:spPr>
          <a:xfrm>
            <a:off x="575999" y="994729"/>
            <a:ext cx="11441830" cy="698717"/>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4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A selection of sketches from Pure Electric. Although not directly linked to carrying cargo, they may be useful to show a range of communication techniques.</a:t>
            </a:r>
          </a:p>
        </p:txBody>
      </p:sp>
    </p:spTree>
    <p:extLst>
      <p:ext uri="{BB962C8B-B14F-4D97-AF65-F5344CB8AC3E}">
        <p14:creationId xmlns:p14="http://schemas.microsoft.com/office/powerpoint/2010/main" val="2028156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206342"/>
            <a:ext cx="10870932" cy="2132281"/>
          </a:xfrm>
        </p:spPr>
        <p:txBody>
          <a:bodyPr>
            <a:normAutofit/>
          </a:bodyPr>
          <a:lstStyle/>
          <a:p>
            <a:pPr>
              <a:lnSpc>
                <a:spcPct val="150000"/>
              </a:lnSpc>
            </a:pPr>
            <a:r>
              <a:rPr lang="en-GB" sz="1600">
                <a:solidFill>
                  <a:schemeClr val="tx1"/>
                </a:solidFill>
                <a:latin typeface="+mj-lt"/>
                <a:ea typeface="Roboto" panose="02000000000000000000" pitchFamily="2" charset="0"/>
                <a:cs typeface="Roboto" panose="02000000000000000000" pitchFamily="2" charset="0"/>
              </a:rPr>
              <a:t>The investigate, or research, element of this project should be relatively easy to carry out as scooters and bikes are all around us. However, consider looking at a wide range of personal transport for different uses. See if you can spot opportunities for adding elements to that device without compromising its safety. Think about how you can create something unique from what you discover in your research.</a:t>
            </a: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3573648586"/>
              </p:ext>
            </p:extLst>
          </p:nvPr>
        </p:nvGraphicFramePr>
        <p:xfrm>
          <a:off x="576001" y="2832511"/>
          <a:ext cx="10870930" cy="2645395"/>
        </p:xfrm>
        <a:graphic>
          <a:graphicData uri="http://schemas.openxmlformats.org/drawingml/2006/table">
            <a:tbl>
              <a:tblPr firstRow="1" bandRow="1">
                <a:tableStyleId>{5940675A-B579-460E-94D1-54222C63F5DA}</a:tableStyleId>
              </a:tblPr>
              <a:tblGrid>
                <a:gridCol w="3978582">
                  <a:extLst>
                    <a:ext uri="{9D8B030D-6E8A-4147-A177-3AD203B41FA5}">
                      <a16:colId xmlns:a16="http://schemas.microsoft.com/office/drawing/2014/main" val="336422520"/>
                    </a:ext>
                  </a:extLst>
                </a:gridCol>
                <a:gridCol w="2638697">
                  <a:extLst>
                    <a:ext uri="{9D8B030D-6E8A-4147-A177-3AD203B41FA5}">
                      <a16:colId xmlns:a16="http://schemas.microsoft.com/office/drawing/2014/main" val="1485661640"/>
                    </a:ext>
                  </a:extLst>
                </a:gridCol>
                <a:gridCol w="4253651">
                  <a:extLst>
                    <a:ext uri="{9D8B030D-6E8A-4147-A177-3AD203B41FA5}">
                      <a16:colId xmlns:a16="http://schemas.microsoft.com/office/drawing/2014/main" val="3804150009"/>
                    </a:ext>
                  </a:extLst>
                </a:gridCol>
              </a:tblGrid>
              <a:tr h="420355">
                <a:tc>
                  <a:txBody>
                    <a:bodyPr/>
                    <a:lstStyle/>
                    <a:p>
                      <a:pPr algn="ctr"/>
                      <a:r>
                        <a:rPr lang="en-GB" b="1">
                          <a:solidFill>
                            <a:schemeClr val="tx1"/>
                          </a:solidFill>
                          <a:hlinkClick r:id="rId3">
                            <a:extLst>
                              <a:ext uri="{A12FA001-AC4F-418D-AE19-62706E023703}">
                                <ahyp:hlinkClr xmlns:ahyp="http://schemas.microsoft.com/office/drawing/2018/hyperlinkcolor" val="tx"/>
                              </a:ext>
                            </a:extLst>
                          </a:hlinkClick>
                        </a:rPr>
                        <a:t>‘Bag analysis’</a:t>
                      </a:r>
                      <a:endParaRPr lang="en-GB" b="1">
                        <a:solidFill>
                          <a:schemeClr val="tx1"/>
                        </a:solidFill>
                      </a:endParaRPr>
                    </a:p>
                  </a:txBody>
                  <a:tcPr>
                    <a:solidFill>
                      <a:schemeClr val="bg1"/>
                    </a:solidFill>
                  </a:tcPr>
                </a:tc>
                <a:tc>
                  <a:txBody>
                    <a:bodyPr/>
                    <a:lstStyle/>
                    <a:p>
                      <a:pPr algn="ctr"/>
                      <a:r>
                        <a:rPr lang="en-GB" b="1">
                          <a:solidFill>
                            <a:schemeClr val="tx1"/>
                          </a:solidFill>
                          <a:hlinkClick r:id="rId3">
                            <a:extLst>
                              <a:ext uri="{A12FA001-AC4F-418D-AE19-62706E023703}">
                                <ahyp:hlinkClr xmlns:ahyp="http://schemas.microsoft.com/office/drawing/2018/hyperlinkcolor" val="tx"/>
                              </a:ext>
                            </a:extLst>
                          </a:hlinkClick>
                        </a:rPr>
                        <a:t>‘CAD testing’</a:t>
                      </a:r>
                      <a:endParaRPr lang="en-GB" b="1">
                        <a:solidFill>
                          <a:schemeClr val="tx1"/>
                        </a:solidFill>
                      </a:endParaRPr>
                    </a:p>
                  </a:txBody>
                  <a:tcPr>
                    <a:solidFill>
                      <a:schemeClr val="bg1"/>
                    </a:solidFill>
                  </a:tcPr>
                </a:tc>
                <a:tc>
                  <a:txBody>
                    <a:bodyPr/>
                    <a:lstStyle/>
                    <a:p>
                      <a:pPr algn="ctr"/>
                      <a:r>
                        <a:rPr lang="en-GB" b="1">
                          <a:solidFill>
                            <a:schemeClr val="tx1"/>
                          </a:solidFill>
                          <a:hlinkClick r:id="rId3">
                            <a:extLst>
                              <a:ext uri="{A12FA001-AC4F-418D-AE19-62706E023703}">
                                <ahyp:hlinkClr xmlns:ahyp="http://schemas.microsoft.com/office/drawing/2018/hyperlinkcolor" val="tx"/>
                              </a:ext>
                            </a:extLst>
                          </a:hlinkClick>
                        </a:rPr>
                        <a:t>‘Material tests’</a:t>
                      </a:r>
                      <a:endParaRPr lang="en-GB" b="1">
                        <a:solidFill>
                          <a:schemeClr val="tx1"/>
                        </a:solidFill>
                      </a:endParaRPr>
                    </a:p>
                  </a:txBody>
                  <a:tcPr>
                    <a:solidFill>
                      <a:schemeClr val="bg1"/>
                    </a:solidFill>
                  </a:tcPr>
                </a:tc>
                <a:extLst>
                  <a:ext uri="{0D108BD9-81ED-4DB2-BD59-A6C34878D82A}">
                    <a16:rowId xmlns:a16="http://schemas.microsoft.com/office/drawing/2014/main" val="3391378453"/>
                  </a:ext>
                </a:extLst>
              </a:tr>
              <a:tr h="2184190">
                <a:tc>
                  <a:txBody>
                    <a:bodyPr/>
                    <a:lstStyle/>
                    <a:p>
                      <a:r>
                        <a:rPr lang="en-GB" sz="1400">
                          <a:solidFill>
                            <a:schemeClr val="tx1"/>
                          </a:solidFill>
                        </a:rPr>
                        <a:t>Looking at bags / holdalls / suitcases can allow for students to know how to carry out research as well as gain valuable inspiration. </a:t>
                      </a:r>
                    </a:p>
                    <a:p>
                      <a:r>
                        <a:rPr lang="en-GB" sz="1400">
                          <a:solidFill>
                            <a:schemeClr val="tx1"/>
                          </a:solidFill>
                        </a:rPr>
                        <a:t>Consider getting a few varieties of bags / suitcases and carry out a product analysis. Students could deem what is frustrating and beneficial about them. This may be scuffing, storage when empty, ease of use, weight, allowing you to fit in large amounts / awkward shapes etc.</a:t>
                      </a:r>
                    </a:p>
                  </a:txBody>
                  <a:tcPr/>
                </a:tc>
                <a:tc>
                  <a:txBody>
                    <a:bodyPr/>
                    <a:lstStyle/>
                    <a:p>
                      <a:r>
                        <a:rPr lang="en-GB" sz="1400">
                          <a:solidFill>
                            <a:schemeClr val="tx1"/>
                          </a:solidFill>
                        </a:rPr>
                        <a:t>FEA (Finite Element Analysis) is a form of virtual stress testing built into many CAD packages. Using the 3D CAD model from the focused tasks, use the FEA in your CAD package to test the model by applying forces to it.</a:t>
                      </a:r>
                    </a:p>
                  </a:txBody>
                  <a:tcPr/>
                </a:tc>
                <a:tc>
                  <a:txBody>
                    <a:bodyPr/>
                    <a:lstStyle/>
                    <a:p>
                      <a:r>
                        <a:rPr lang="en-GB" sz="1400">
                          <a:solidFill>
                            <a:schemeClr val="tx1"/>
                          </a:solidFill>
                        </a:rPr>
                        <a:t>The cargo system could be a combination of hard and soft materials, but this means there is a wide range of possibilities. What materials are available to you? The context allows an opportunity to explore properties of materials by carrying out a range of tests. Is it water-proof or splash-proof? How can you test durability? What tests / properties are necessary / useful? For example, even when thinking of suitcases, are hard-shells preferable to soft? Lots of discussion point opportunities here.</a:t>
                      </a:r>
                    </a:p>
                  </a:txBody>
                  <a:tcPr/>
                </a:tc>
                <a:extLst>
                  <a:ext uri="{0D108BD9-81ED-4DB2-BD59-A6C34878D82A}">
                    <a16:rowId xmlns:a16="http://schemas.microsoft.com/office/drawing/2014/main" val="3966545421"/>
                  </a:ext>
                </a:extLst>
              </a:tr>
            </a:tbl>
          </a:graphicData>
        </a:graphic>
      </p:graphicFrame>
      <p:pic>
        <p:nvPicPr>
          <p:cNvPr id="6" name="Picture 5" descr="A black background with a black square&#10;&#10;Description automatically generated with medium confidence">
            <a:extLst>
              <a:ext uri="{FF2B5EF4-FFF2-40B4-BE49-F238E27FC236}">
                <a16:creationId xmlns:a16="http://schemas.microsoft.com/office/drawing/2014/main" id="{670FFFF2-4F38-4B54-EF26-6065F6BA89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3516488285"/>
              </p:ext>
            </p:extLst>
          </p:nvPr>
        </p:nvGraphicFramePr>
        <p:xfrm>
          <a:off x="396106" y="1181317"/>
          <a:ext cx="11444692" cy="4672592"/>
        </p:xfrm>
        <a:graphic>
          <a:graphicData uri="http://schemas.openxmlformats.org/drawingml/2006/table">
            <a:tbl>
              <a:tblPr firstRow="1" bandRow="1">
                <a:tableStyleId>{5940675A-B579-460E-94D1-54222C63F5DA}</a:tableStyleId>
              </a:tblPr>
              <a:tblGrid>
                <a:gridCol w="4741951">
                  <a:extLst>
                    <a:ext uri="{9D8B030D-6E8A-4147-A177-3AD203B41FA5}">
                      <a16:colId xmlns:a16="http://schemas.microsoft.com/office/drawing/2014/main" val="1485661640"/>
                    </a:ext>
                  </a:extLst>
                </a:gridCol>
                <a:gridCol w="6702741">
                  <a:extLst>
                    <a:ext uri="{9D8B030D-6E8A-4147-A177-3AD203B41FA5}">
                      <a16:colId xmlns:a16="http://schemas.microsoft.com/office/drawing/2014/main" val="3214014057"/>
                    </a:ext>
                  </a:extLst>
                </a:gridCol>
              </a:tblGrid>
              <a:tr h="405392">
                <a:tc>
                  <a:txBody>
                    <a:bodyPr/>
                    <a:lstStyle/>
                    <a:p>
                      <a:pPr algn="ctr"/>
                      <a:r>
                        <a:rPr lang="en-GB" b="1">
                          <a:solidFill>
                            <a:schemeClr val="bg1"/>
                          </a:solidFill>
                        </a:rPr>
                        <a:t>‘Competitor analysis</a:t>
                      </a:r>
                    </a:p>
                  </a:txBody>
                  <a:tcPr>
                    <a:solidFill>
                      <a:srgbClr val="ACACDE"/>
                    </a:solidFill>
                  </a:tcPr>
                </a:tc>
                <a:tc>
                  <a:txBody>
                    <a:bodyPr/>
                    <a:lstStyle/>
                    <a:p>
                      <a:pPr algn="ctr"/>
                      <a:r>
                        <a:rPr lang="en-GB" b="1">
                          <a:solidFill>
                            <a:schemeClr val="bg1"/>
                          </a:solidFill>
                        </a:rPr>
                        <a:t>‘Consumer research’</a:t>
                      </a:r>
                    </a:p>
                  </a:txBody>
                  <a:tcPr>
                    <a:solidFill>
                      <a:srgbClr val="ACACDE"/>
                    </a:solidFill>
                  </a:tcPr>
                </a:tc>
                <a:extLst>
                  <a:ext uri="{0D108BD9-81ED-4DB2-BD59-A6C34878D82A}">
                    <a16:rowId xmlns:a16="http://schemas.microsoft.com/office/drawing/2014/main" val="3391378453"/>
                  </a:ext>
                </a:extLst>
              </a:tr>
              <a:tr h="4209836">
                <a:tc>
                  <a:txBody>
                    <a:bodyPr/>
                    <a:lstStyle/>
                    <a:p>
                      <a:r>
                        <a:rPr lang="en-GB" sz="1200"/>
                        <a:t>Design is big business, and a successful design takes into account the needs of the customer while also being aware of what other products are on the market.</a:t>
                      </a:r>
                    </a:p>
                    <a:p>
                      <a:r>
                        <a:rPr lang="en-GB" sz="1200"/>
                        <a:t>Look at the range of products on the market at the moment and ask some of these questions:</a:t>
                      </a:r>
                    </a:p>
                    <a:p>
                      <a:pPr marL="285750" indent="-285750">
                        <a:buFont typeface="Arial" panose="020B0604020202020204" pitchFamily="34" charset="0"/>
                        <a:buChar char="•"/>
                      </a:pPr>
                      <a:r>
                        <a:rPr lang="en-GB" sz="1200" b="1" i="0"/>
                        <a:t>What is their USP? </a:t>
                      </a:r>
                      <a:r>
                        <a:rPr lang="en-GB" sz="1200" b="0" i="0"/>
                        <a:t>Discuss what makes that product unique or stand out in the market?</a:t>
                      </a:r>
                    </a:p>
                    <a:p>
                      <a:pPr marL="285750" indent="-285750">
                        <a:buFont typeface="Arial" panose="020B0604020202020204" pitchFamily="34" charset="0"/>
                        <a:buChar char="•"/>
                      </a:pPr>
                      <a:r>
                        <a:rPr lang="en-GB" sz="1200" b="1" i="0"/>
                        <a:t>Relate this to the context</a:t>
                      </a:r>
                      <a:r>
                        <a:rPr lang="en-GB" sz="1200" b="1" i="1"/>
                        <a:t>. </a:t>
                      </a:r>
                      <a:r>
                        <a:rPr lang="en-GB" sz="1200" i="0"/>
                        <a:t>What product from experience or research stood out as being different or ‘unique’? What was its USP?</a:t>
                      </a:r>
                      <a:br>
                        <a:rPr lang="en-GB" sz="1200" i="1"/>
                      </a:br>
                      <a:r>
                        <a:rPr lang="en-GB" sz="1200" b="1" i="0"/>
                        <a:t>Make a list of these USP features </a:t>
                      </a:r>
                      <a:r>
                        <a:rPr lang="en-GB" sz="1200" b="0" i="0"/>
                        <a:t>and use them to define the criteria the student will want to try and incorporate in their designs.</a:t>
                      </a:r>
                    </a:p>
                    <a:p>
                      <a:pPr marL="285750" indent="-285750">
                        <a:buFont typeface="Arial" panose="020B0604020202020204" pitchFamily="34" charset="0"/>
                        <a:buChar char="•"/>
                      </a:pPr>
                      <a:r>
                        <a:rPr lang="en-GB" sz="1200" b="1" i="0"/>
                        <a:t>What did they cost</a:t>
                      </a:r>
                      <a:r>
                        <a:rPr lang="en-GB" sz="1200" b="0" i="0"/>
                        <a:t>?</a:t>
                      </a:r>
                    </a:p>
                    <a:p>
                      <a:pPr marL="285750" indent="-285750">
                        <a:buFont typeface="Arial" panose="020B0604020202020204" pitchFamily="34" charset="0"/>
                        <a:buChar char="•"/>
                      </a:pPr>
                      <a:r>
                        <a:rPr lang="en-GB" sz="1200" b="1" i="0"/>
                        <a:t>Did they offer any other benefits </a:t>
                      </a:r>
                      <a:r>
                        <a:rPr lang="en-GB" sz="1200" b="0" i="0"/>
                        <a:t>over their competitors?</a:t>
                      </a:r>
                    </a:p>
                    <a:p>
                      <a:pPr marL="285750" indent="-285750">
                        <a:buFont typeface="Arial" panose="020B0604020202020204" pitchFamily="34" charset="0"/>
                        <a:buChar char="•"/>
                      </a:pPr>
                      <a:r>
                        <a:rPr lang="en-GB" sz="1200" b="1" i="0"/>
                        <a:t>Who is the market leader </a:t>
                      </a:r>
                      <a:r>
                        <a:rPr lang="en-GB" sz="1200" b="0" i="0"/>
                        <a:t>in this area of products, and why are customers loyal to the brand?</a:t>
                      </a:r>
                    </a:p>
                    <a:p>
                      <a:endParaRPr lang="en-GB" sz="1000"/>
                    </a:p>
                    <a:p>
                      <a:r>
                        <a:rPr lang="en-GB" sz="1200"/>
                        <a:t>You may be able to look at similar products (and bring them in to class) such as cycle baskets, bags that attach to handlebars etc, Internet images are ok, but actual products are always preferable. Consider building up a resource bank and maybe ask your school community to bring some in.</a:t>
                      </a:r>
                    </a:p>
                  </a:txBody>
                  <a:tcPr/>
                </a:tc>
                <a:tc>
                  <a:txBody>
                    <a:bodyPr/>
                    <a:lstStyle/>
                    <a:p>
                      <a:r>
                        <a:rPr lang="en-GB" sz="1200"/>
                        <a:t>The consumer is the customer, and they will buy the product that you design if it appeals to them and meets their needs.</a:t>
                      </a:r>
                    </a:p>
                    <a:p>
                      <a:r>
                        <a:rPr lang="en-GB" sz="1200"/>
                        <a:t>It is important that you consider their needs as you progress.</a:t>
                      </a:r>
                    </a:p>
                    <a:p>
                      <a:r>
                        <a:rPr lang="en-GB" sz="1200"/>
                        <a:t>There are two main ways of doing this:</a:t>
                      </a:r>
                    </a:p>
                    <a:p>
                      <a:r>
                        <a:rPr lang="en-GB" sz="1200" b="1"/>
                        <a:t>Online consumer research</a:t>
                      </a:r>
                    </a:p>
                    <a:p>
                      <a:pPr marL="285750" indent="-285750">
                        <a:buFont typeface="Arial" panose="020B0604020202020204" pitchFamily="34" charset="0"/>
                        <a:buChar char="•"/>
                      </a:pPr>
                      <a:r>
                        <a:rPr lang="en-GB" sz="1200" b="0"/>
                        <a:t>Use the internet to look at online stores and their sales. Which products are most popular with good reviews? Post online polls for those members of your target market. You may be able to do this with a link in the school newsletter to get a wide reach.</a:t>
                      </a:r>
                    </a:p>
                    <a:p>
                      <a:pPr marL="285750" indent="-285750">
                        <a:buFont typeface="Arial" panose="020B0604020202020204" pitchFamily="34" charset="0"/>
                        <a:buChar char="•"/>
                      </a:pPr>
                      <a:r>
                        <a:rPr lang="en-GB" sz="1200" b="0"/>
                        <a:t>Ask they what they are looking for in a product to carry cargo.</a:t>
                      </a:r>
                    </a:p>
                    <a:p>
                      <a:r>
                        <a:rPr lang="en-GB" sz="1200" b="1"/>
                        <a:t>In person consumer research</a:t>
                      </a:r>
                    </a:p>
                    <a:p>
                      <a:pPr marL="285750" indent="-285750">
                        <a:buFont typeface="Arial" panose="020B0604020202020204" pitchFamily="34" charset="0"/>
                        <a:buChar char="•"/>
                      </a:pPr>
                      <a:r>
                        <a:rPr lang="en-GB" sz="1200" b="0"/>
                        <a:t>You could ask the same questions in person, but you can tailor the interview to the person and ask other questions.</a:t>
                      </a:r>
                    </a:p>
                    <a:p>
                      <a:pPr marL="285750" indent="-285750">
                        <a:buFont typeface="Arial" panose="020B0604020202020204" pitchFamily="34" charset="0"/>
                        <a:buChar char="•"/>
                      </a:pPr>
                      <a:r>
                        <a:rPr lang="en-GB" sz="1200" b="0"/>
                        <a:t>Consider observing people travelling to work on bikes and scooters. How are they carrying their cargo?</a:t>
                      </a:r>
                    </a:p>
                    <a:p>
                      <a:pPr marL="285750" indent="-285750">
                        <a:buFont typeface="Arial" panose="020B0604020202020204" pitchFamily="34" charset="0"/>
                        <a:buChar char="•"/>
                      </a:pPr>
                      <a:r>
                        <a:rPr lang="en-GB" sz="1200" b="0"/>
                        <a:t>Is there an opportunity to speak to students that arrive at school on a scooter?</a:t>
                      </a:r>
                    </a:p>
                    <a:p>
                      <a:pPr marL="285750" indent="-285750">
                        <a:buFont typeface="Arial" panose="020B0604020202020204" pitchFamily="34" charset="0"/>
                        <a:buChar char="•"/>
                      </a:pPr>
                      <a:r>
                        <a:rPr lang="en-GB" sz="1200" b="0"/>
                        <a:t>Do you have an e-scooter scheme near your school? Are you able to observe or speak to users?</a:t>
                      </a:r>
                    </a:p>
                    <a:p>
                      <a:endParaRPr lang="en-GB" sz="1200" b="1"/>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Consider as many users as you can </a:t>
                      </a:r>
                      <a:r>
                        <a:rPr lang="en-GB" sz="1200"/>
                        <a:t>(Who). What are their particular needs. Remember also that design such be sustainable and inclusive so should focus on being accessible for all users. This may help spark further areas to consider.</a:t>
                      </a:r>
                    </a:p>
                    <a:p>
                      <a:endParaRPr lang="en-GB" sz="1300"/>
                    </a:p>
                  </a:txBody>
                  <a:tcPr/>
                </a:tc>
                <a:extLst>
                  <a:ext uri="{0D108BD9-81ED-4DB2-BD59-A6C34878D82A}">
                    <a16:rowId xmlns:a16="http://schemas.microsoft.com/office/drawing/2014/main" val="3966545421"/>
                  </a:ext>
                </a:extLst>
              </a:tr>
            </a:tbl>
          </a:graphicData>
        </a:graphic>
      </p:graphicFrame>
      <p:sp>
        <p:nvSpPr>
          <p:cNvPr id="32" name="Arrow: Left 31">
            <a:hlinkClick r:id="rId3" action="ppaction://hlinksldjump"/>
            <a:extLst>
              <a:ext uri="{FF2B5EF4-FFF2-40B4-BE49-F238E27FC236}">
                <a16:creationId xmlns:a16="http://schemas.microsoft.com/office/drawing/2014/main" id="{34A2D3CA-B05B-E788-0714-A4D0E3445480}"/>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6" name="Picture 45" descr="A black background with a black square&#10;&#10;Description automatically generated with medium confidence">
            <a:extLst>
              <a:ext uri="{FF2B5EF4-FFF2-40B4-BE49-F238E27FC236}">
                <a16:creationId xmlns:a16="http://schemas.microsoft.com/office/drawing/2014/main" id="{125F9B2B-7370-9F40-F40D-B65073AAD9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1413311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217532139"/>
              </p:ext>
            </p:extLst>
          </p:nvPr>
        </p:nvGraphicFramePr>
        <p:xfrm>
          <a:off x="575999" y="1214380"/>
          <a:ext cx="10878922" cy="4504032"/>
        </p:xfrm>
        <a:graphic>
          <a:graphicData uri="http://schemas.openxmlformats.org/drawingml/2006/table">
            <a:tbl>
              <a:tblPr firstRow="1" bandRow="1">
                <a:tableStyleId>{5940675A-B579-460E-94D1-54222C63F5DA}</a:tableStyleId>
              </a:tblPr>
              <a:tblGrid>
                <a:gridCol w="10878922">
                  <a:extLst>
                    <a:ext uri="{9D8B030D-6E8A-4147-A177-3AD203B41FA5}">
                      <a16:colId xmlns:a16="http://schemas.microsoft.com/office/drawing/2014/main" val="336422520"/>
                    </a:ext>
                  </a:extLst>
                </a:gridCol>
              </a:tblGrid>
              <a:tr h="435924">
                <a:tc>
                  <a:txBody>
                    <a:bodyPr/>
                    <a:lstStyle/>
                    <a:p>
                      <a:pPr algn="ctr"/>
                      <a:r>
                        <a:rPr lang="en-GB" b="1">
                          <a:solidFill>
                            <a:schemeClr val="bg1"/>
                          </a:solidFill>
                        </a:rPr>
                        <a:t>‘Viability’</a:t>
                      </a:r>
                    </a:p>
                  </a:txBody>
                  <a:tcPr>
                    <a:solidFill>
                      <a:srgbClr val="16F4D0"/>
                    </a:solidFill>
                  </a:tcPr>
                </a:tc>
                <a:extLst>
                  <a:ext uri="{0D108BD9-81ED-4DB2-BD59-A6C34878D82A}">
                    <a16:rowId xmlns:a16="http://schemas.microsoft.com/office/drawing/2014/main" val="3391378453"/>
                  </a:ext>
                </a:extLst>
              </a:tr>
              <a:tr h="4068108">
                <a:tc>
                  <a:txBody>
                    <a:bodyPr/>
                    <a:lstStyle/>
                    <a:p>
                      <a:r>
                        <a:rPr lang="en-GB" sz="1400" b="0"/>
                        <a:t>Getting students to look at the viability of their ideas can be a good way to incorporate elements of maths and business.</a:t>
                      </a:r>
                    </a:p>
                    <a:p>
                      <a:r>
                        <a:rPr lang="en-GB" sz="1400" b="0" i="0"/>
                        <a:t>The potential size of the market may be through some research. Whilst they are unlikely to find exactly how many people ride e-scooters and wish to carry groceries on it, by looking at the 3 ways that Pure mention:</a:t>
                      </a:r>
                    </a:p>
                    <a:p>
                      <a:endParaRPr lang="en-GB" sz="1400" b="0" i="0"/>
                    </a:p>
                    <a:p>
                      <a:pPr marL="342900" indent="-342900">
                        <a:buAutoNum type="arabicParenR"/>
                      </a:pPr>
                      <a:r>
                        <a:rPr lang="en-GB" sz="1400" b="1" i="0"/>
                        <a:t>Survey existing users</a:t>
                      </a:r>
                    </a:p>
                    <a:p>
                      <a:pPr marL="342900" indent="-342900">
                        <a:buAutoNum type="arabicParenR"/>
                      </a:pPr>
                      <a:r>
                        <a:rPr lang="en-GB" sz="1400" b="1" i="0"/>
                        <a:t>Competitor analysis</a:t>
                      </a:r>
                    </a:p>
                    <a:p>
                      <a:pPr marL="342900" indent="-342900">
                        <a:buAutoNum type="arabicParenR"/>
                      </a:pPr>
                      <a:r>
                        <a:rPr lang="en-GB" sz="1400" b="1" i="0"/>
                        <a:t>Amount of what people want to carry</a:t>
                      </a:r>
                    </a:p>
                    <a:p>
                      <a:endParaRPr lang="en-GB" sz="1400" b="0" i="0"/>
                    </a:p>
                    <a:p>
                      <a:r>
                        <a:rPr lang="en-GB" sz="1400" b="0" i="0"/>
                        <a:t>In addition, looking at the market of e-scooters, and those that regularly cycle / use scooters rather than cars, they may be able to have an educated guess. This will be a good exercise in both research, but also forming conclusions. Similarly, finding out what people would be willing to spend means that students will need to get useful, valid research from people, then look at how to create ‘averages’ based on what is likely to be a range of data. </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1DE3049B-BC9D-BA8A-7D73-EB3D370DA122}"/>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black background with a black square&#10;&#10;Description automatically generated with medium confidence">
            <a:extLst>
              <a:ext uri="{FF2B5EF4-FFF2-40B4-BE49-F238E27FC236}">
                <a16:creationId xmlns:a16="http://schemas.microsoft.com/office/drawing/2014/main" id="{AC02512A-01DD-8498-D916-0DA9B70A63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16621553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90563456"/>
              </p:ext>
            </p:extLst>
          </p:nvPr>
        </p:nvGraphicFramePr>
        <p:xfrm>
          <a:off x="575999" y="1214380"/>
          <a:ext cx="11119099" cy="4672644"/>
        </p:xfrm>
        <a:graphic>
          <a:graphicData uri="http://schemas.openxmlformats.org/drawingml/2006/table">
            <a:tbl>
              <a:tblPr firstRow="1" bandRow="1">
                <a:tableStyleId>{5940675A-B579-460E-94D1-54222C63F5DA}</a:tableStyleId>
              </a:tblPr>
              <a:tblGrid>
                <a:gridCol w="5574430">
                  <a:extLst>
                    <a:ext uri="{9D8B030D-6E8A-4147-A177-3AD203B41FA5}">
                      <a16:colId xmlns:a16="http://schemas.microsoft.com/office/drawing/2014/main" val="336422520"/>
                    </a:ext>
                  </a:extLst>
                </a:gridCol>
                <a:gridCol w="5544669">
                  <a:extLst>
                    <a:ext uri="{9D8B030D-6E8A-4147-A177-3AD203B41FA5}">
                      <a16:colId xmlns:a16="http://schemas.microsoft.com/office/drawing/2014/main" val="1485661640"/>
                    </a:ext>
                  </a:extLst>
                </a:gridCol>
              </a:tblGrid>
              <a:tr h="435924">
                <a:tc>
                  <a:txBody>
                    <a:bodyPr/>
                    <a:lstStyle/>
                    <a:p>
                      <a:pPr algn="ctr"/>
                      <a:r>
                        <a:rPr lang="en-GB" b="1">
                          <a:solidFill>
                            <a:schemeClr val="bg1"/>
                          </a:solidFill>
                        </a:rPr>
                        <a:t>‘Planning ahead’</a:t>
                      </a:r>
                    </a:p>
                  </a:txBody>
                  <a:tcPr>
                    <a:solidFill>
                      <a:srgbClr val="16F4D0"/>
                    </a:solidFill>
                  </a:tcPr>
                </a:tc>
                <a:tc>
                  <a:txBody>
                    <a:bodyPr/>
                    <a:lstStyle/>
                    <a:p>
                      <a:pPr algn="ctr"/>
                      <a:r>
                        <a:rPr lang="en-GB" b="1">
                          <a:solidFill>
                            <a:schemeClr val="bg1"/>
                          </a:solidFill>
                        </a:rPr>
                        <a:t>‘Statement’</a:t>
                      </a:r>
                    </a:p>
                  </a:txBody>
                  <a:tcPr>
                    <a:solidFill>
                      <a:srgbClr val="16F4D0"/>
                    </a:solidFill>
                  </a:tcPr>
                </a:tc>
                <a:extLst>
                  <a:ext uri="{0D108BD9-81ED-4DB2-BD59-A6C34878D82A}">
                    <a16:rowId xmlns:a16="http://schemas.microsoft.com/office/drawing/2014/main" val="3391378453"/>
                  </a:ext>
                </a:extLst>
              </a:tr>
              <a:tr h="4068108">
                <a:tc>
                  <a:txBody>
                    <a:bodyPr/>
                    <a:lstStyle/>
                    <a:p>
                      <a:r>
                        <a:rPr lang="en-GB" sz="1200" b="0" dirty="0"/>
                        <a:t>Planning is an important aspect of project management when designing. Deadlines need to be met if the product is to be manufacture and distributed on time.</a:t>
                      </a:r>
                    </a:p>
                    <a:p>
                      <a:r>
                        <a:rPr lang="en-GB" sz="1200" b="0" i="0" dirty="0"/>
                        <a:t>Even in a school setting, time management is a key skill.</a:t>
                      </a:r>
                    </a:p>
                    <a:p>
                      <a:r>
                        <a:rPr lang="en-GB" sz="1200" b="0" i="0" dirty="0"/>
                        <a:t>Try using a Gantt chart like the one below to manage the sections of the design project allowing time for several loops of the</a:t>
                      </a:r>
                      <a:r>
                        <a:rPr lang="en-GB" sz="1200" b="1" i="0" dirty="0"/>
                        <a:t> ideate</a:t>
                      </a:r>
                      <a:r>
                        <a:rPr lang="en-GB" sz="1200" b="0" i="0" dirty="0"/>
                        <a:t>, </a:t>
                      </a:r>
                      <a:r>
                        <a:rPr lang="en-GB" sz="1200" b="1" i="0" dirty="0"/>
                        <a:t>prototype</a:t>
                      </a:r>
                      <a:r>
                        <a:rPr lang="en-GB" sz="1200" b="0" i="0" dirty="0"/>
                        <a:t>, </a:t>
                      </a:r>
                      <a:r>
                        <a:rPr lang="en-GB" sz="1200" b="1" i="0" dirty="0"/>
                        <a:t>test</a:t>
                      </a:r>
                      <a:r>
                        <a:rPr lang="en-GB" sz="1200" b="0" i="0" dirty="0"/>
                        <a:t> cycle to explore various iterations. Consider giving the students the main start and end dates as per how much time you are allowing to this project.</a:t>
                      </a:r>
                    </a:p>
                  </a:txBody>
                  <a:tcPr/>
                </a:tc>
                <a:tc>
                  <a:txBody>
                    <a:bodyPr/>
                    <a:lstStyle/>
                    <a:p>
                      <a:r>
                        <a:rPr lang="en-GB" sz="1300" dirty="0"/>
                        <a:t>We are used to creating product design specifications in D&amp;T where we specify things like aesthetics, cost, durability, function, safety etc, but this ‘statement’ that Pure mentions is </a:t>
                      </a:r>
                      <a:r>
                        <a:rPr lang="en-GB" sz="1300" b="1" dirty="0"/>
                        <a:t>more like their USP. </a:t>
                      </a:r>
                      <a:r>
                        <a:rPr lang="en-GB" sz="1300" dirty="0"/>
                        <a:t>Think of it like what you may include in an advertising campaign. </a:t>
                      </a:r>
                    </a:p>
                    <a:p>
                      <a:r>
                        <a:rPr lang="en-GB" sz="1300" dirty="0"/>
                        <a:t>When students have a range of ideas (note, at this stage it is more ‘thoughts’ rather than drawn ideas) and are struggling to decide which one(s) to develop further, they may wish to use criteria to grade against, e.g.</a:t>
                      </a:r>
                    </a:p>
                    <a:p>
                      <a:r>
                        <a:rPr lang="en-GB" sz="1300" b="1" dirty="0"/>
                        <a:t>Aesthetics</a:t>
                      </a:r>
                    </a:p>
                    <a:p>
                      <a:r>
                        <a:rPr lang="en-GB" sz="1300" b="1" dirty="0"/>
                        <a:t>Appeal</a:t>
                      </a:r>
                      <a:br>
                        <a:rPr lang="en-GB" sz="1300" b="1" dirty="0"/>
                      </a:br>
                      <a:r>
                        <a:rPr lang="en-GB" sz="1300" b="1" dirty="0"/>
                        <a:t>Cost</a:t>
                      </a:r>
                    </a:p>
                    <a:p>
                      <a:r>
                        <a:rPr lang="en-GB" sz="1300" b="1" dirty="0"/>
                        <a:t>Complexity</a:t>
                      </a:r>
                    </a:p>
                    <a:p>
                      <a:r>
                        <a:rPr lang="en-GB" sz="1300" b="1" dirty="0"/>
                        <a:t>Originality.</a:t>
                      </a:r>
                    </a:p>
                    <a:p>
                      <a:endParaRPr lang="en-GB" sz="1300" dirty="0"/>
                    </a:p>
                    <a:p>
                      <a:r>
                        <a:rPr lang="en-GB" sz="1300" dirty="0"/>
                        <a:t>With these, consider letting </a:t>
                      </a:r>
                      <a:r>
                        <a:rPr lang="en-GB" sz="1300" b="1" dirty="0"/>
                        <a:t>students find their own way with grading them</a:t>
                      </a:r>
                      <a:r>
                        <a:rPr lang="en-GB" sz="1300" dirty="0"/>
                        <a:t>. They may not see ‘complexity’ as a positive aspect and choose to use a minus amount. Some may decide that they aren’t all equal in grading, and so some count for double (for example) and so can create an existing discussion. You may wish to get students to rank them firstly in order of importance before progressing with the task.</a:t>
                      </a:r>
                    </a:p>
                    <a:p>
                      <a:endParaRPr lang="en-GB" sz="1200" dirty="0">
                        <a:highlight>
                          <a:srgbClr val="FFFF00"/>
                        </a:highlight>
                      </a:endParaRP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1DE3049B-BC9D-BA8A-7D73-EB3D370DA122}"/>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black background with a black square&#10;&#10;Description automatically generated with medium confidence">
            <a:extLst>
              <a:ext uri="{FF2B5EF4-FFF2-40B4-BE49-F238E27FC236}">
                <a16:creationId xmlns:a16="http://schemas.microsoft.com/office/drawing/2014/main" id="{AC02512A-01DD-8498-D916-0DA9B70A63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graphicFrame>
        <p:nvGraphicFramePr>
          <p:cNvPr id="5" name="Table 4">
            <a:extLst>
              <a:ext uri="{FF2B5EF4-FFF2-40B4-BE49-F238E27FC236}">
                <a16:creationId xmlns:a16="http://schemas.microsoft.com/office/drawing/2014/main" id="{7AC2B874-73CC-45AF-EECE-04CF6AF4CFD7}"/>
              </a:ext>
            </a:extLst>
          </p:cNvPr>
          <p:cNvGraphicFramePr>
            <a:graphicFrameLocks noGrp="1"/>
          </p:cNvGraphicFramePr>
          <p:nvPr>
            <p:extLst>
              <p:ext uri="{D42A27DB-BD31-4B8C-83A1-F6EECF244321}">
                <p14:modId xmlns:p14="http://schemas.microsoft.com/office/powerpoint/2010/main" val="456507300"/>
              </p:ext>
            </p:extLst>
          </p:nvPr>
        </p:nvGraphicFramePr>
        <p:xfrm>
          <a:off x="845234" y="3296375"/>
          <a:ext cx="4906637" cy="2155120"/>
        </p:xfrm>
        <a:graphic>
          <a:graphicData uri="http://schemas.openxmlformats.org/drawingml/2006/table">
            <a:tbl>
              <a:tblPr firstRow="1" bandRow="1">
                <a:tableStyleId>{5940675A-B579-460E-94D1-54222C63F5DA}</a:tableStyleId>
              </a:tblPr>
              <a:tblGrid>
                <a:gridCol w="845915">
                  <a:extLst>
                    <a:ext uri="{9D8B030D-6E8A-4147-A177-3AD203B41FA5}">
                      <a16:colId xmlns:a16="http://schemas.microsoft.com/office/drawing/2014/main" val="1017695447"/>
                    </a:ext>
                  </a:extLst>
                </a:gridCol>
                <a:gridCol w="344129">
                  <a:extLst>
                    <a:ext uri="{9D8B030D-6E8A-4147-A177-3AD203B41FA5}">
                      <a16:colId xmlns:a16="http://schemas.microsoft.com/office/drawing/2014/main" val="2967996495"/>
                    </a:ext>
                  </a:extLst>
                </a:gridCol>
                <a:gridCol w="319304">
                  <a:extLst>
                    <a:ext uri="{9D8B030D-6E8A-4147-A177-3AD203B41FA5}">
                      <a16:colId xmlns:a16="http://schemas.microsoft.com/office/drawing/2014/main" val="1890398385"/>
                    </a:ext>
                  </a:extLst>
                </a:gridCol>
                <a:gridCol w="290296">
                  <a:extLst>
                    <a:ext uri="{9D8B030D-6E8A-4147-A177-3AD203B41FA5}">
                      <a16:colId xmlns:a16="http://schemas.microsoft.com/office/drawing/2014/main" val="1153636732"/>
                    </a:ext>
                  </a:extLst>
                </a:gridCol>
                <a:gridCol w="285135">
                  <a:extLst>
                    <a:ext uri="{9D8B030D-6E8A-4147-A177-3AD203B41FA5}">
                      <a16:colId xmlns:a16="http://schemas.microsoft.com/office/drawing/2014/main" val="3923328031"/>
                    </a:ext>
                  </a:extLst>
                </a:gridCol>
                <a:gridCol w="334297">
                  <a:extLst>
                    <a:ext uri="{9D8B030D-6E8A-4147-A177-3AD203B41FA5}">
                      <a16:colId xmlns:a16="http://schemas.microsoft.com/office/drawing/2014/main" val="1008504732"/>
                    </a:ext>
                  </a:extLst>
                </a:gridCol>
                <a:gridCol w="314632">
                  <a:extLst>
                    <a:ext uri="{9D8B030D-6E8A-4147-A177-3AD203B41FA5}">
                      <a16:colId xmlns:a16="http://schemas.microsoft.com/office/drawing/2014/main" val="86621977"/>
                    </a:ext>
                  </a:extLst>
                </a:gridCol>
                <a:gridCol w="363794">
                  <a:extLst>
                    <a:ext uri="{9D8B030D-6E8A-4147-A177-3AD203B41FA5}">
                      <a16:colId xmlns:a16="http://schemas.microsoft.com/office/drawing/2014/main" val="906166465"/>
                    </a:ext>
                  </a:extLst>
                </a:gridCol>
                <a:gridCol w="393290">
                  <a:extLst>
                    <a:ext uri="{9D8B030D-6E8A-4147-A177-3AD203B41FA5}">
                      <a16:colId xmlns:a16="http://schemas.microsoft.com/office/drawing/2014/main" val="2472984163"/>
                    </a:ext>
                  </a:extLst>
                </a:gridCol>
                <a:gridCol w="373626">
                  <a:extLst>
                    <a:ext uri="{9D8B030D-6E8A-4147-A177-3AD203B41FA5}">
                      <a16:colId xmlns:a16="http://schemas.microsoft.com/office/drawing/2014/main" val="3230794532"/>
                    </a:ext>
                  </a:extLst>
                </a:gridCol>
                <a:gridCol w="353961">
                  <a:extLst>
                    <a:ext uri="{9D8B030D-6E8A-4147-A177-3AD203B41FA5}">
                      <a16:colId xmlns:a16="http://schemas.microsoft.com/office/drawing/2014/main" val="2469561477"/>
                    </a:ext>
                  </a:extLst>
                </a:gridCol>
                <a:gridCol w="334297">
                  <a:extLst>
                    <a:ext uri="{9D8B030D-6E8A-4147-A177-3AD203B41FA5}">
                      <a16:colId xmlns:a16="http://schemas.microsoft.com/office/drawing/2014/main" val="3785327738"/>
                    </a:ext>
                  </a:extLst>
                </a:gridCol>
                <a:gridCol w="353961">
                  <a:extLst>
                    <a:ext uri="{9D8B030D-6E8A-4147-A177-3AD203B41FA5}">
                      <a16:colId xmlns:a16="http://schemas.microsoft.com/office/drawing/2014/main" val="2475878268"/>
                    </a:ext>
                  </a:extLst>
                </a:gridCol>
              </a:tblGrid>
              <a:tr h="185420">
                <a:tc>
                  <a:txBody>
                    <a:bodyPr/>
                    <a:lstStyle/>
                    <a:p>
                      <a:pPr algn="ctr"/>
                      <a:r>
                        <a:rPr lang="en-GB" sz="1000"/>
                        <a:t>Week</a:t>
                      </a:r>
                    </a:p>
                  </a:txBody>
                  <a:tcPr/>
                </a:tc>
                <a:tc>
                  <a:txBody>
                    <a:bodyPr/>
                    <a:lstStyle/>
                    <a:p>
                      <a:pPr algn="ctr"/>
                      <a:r>
                        <a:rPr lang="en-GB" sz="1000"/>
                        <a:t>1</a:t>
                      </a:r>
                    </a:p>
                  </a:txBody>
                  <a:tcPr/>
                </a:tc>
                <a:tc>
                  <a:txBody>
                    <a:bodyPr/>
                    <a:lstStyle/>
                    <a:p>
                      <a:pPr algn="ctr"/>
                      <a:r>
                        <a:rPr lang="en-GB" sz="1000"/>
                        <a:t>2</a:t>
                      </a:r>
                    </a:p>
                  </a:txBody>
                  <a:tcPr/>
                </a:tc>
                <a:tc>
                  <a:txBody>
                    <a:bodyPr/>
                    <a:lstStyle/>
                    <a:p>
                      <a:pPr algn="ctr"/>
                      <a:r>
                        <a:rPr lang="en-GB" sz="1000"/>
                        <a:t>3</a:t>
                      </a:r>
                    </a:p>
                  </a:txBody>
                  <a:tcPr/>
                </a:tc>
                <a:tc>
                  <a:txBody>
                    <a:bodyPr/>
                    <a:lstStyle/>
                    <a:p>
                      <a:pPr algn="ctr"/>
                      <a:r>
                        <a:rPr lang="en-GB" sz="1000"/>
                        <a:t>4</a:t>
                      </a:r>
                    </a:p>
                  </a:txBody>
                  <a:tcPr/>
                </a:tc>
                <a:tc>
                  <a:txBody>
                    <a:bodyPr/>
                    <a:lstStyle/>
                    <a:p>
                      <a:pPr algn="ctr"/>
                      <a:r>
                        <a:rPr lang="en-GB" sz="1000"/>
                        <a:t>5</a:t>
                      </a:r>
                    </a:p>
                  </a:txBody>
                  <a:tcPr/>
                </a:tc>
                <a:tc>
                  <a:txBody>
                    <a:bodyPr/>
                    <a:lstStyle/>
                    <a:p>
                      <a:pPr algn="ctr"/>
                      <a:r>
                        <a:rPr lang="en-GB" sz="1000"/>
                        <a:t>6</a:t>
                      </a:r>
                    </a:p>
                  </a:txBody>
                  <a:tcPr/>
                </a:tc>
                <a:tc>
                  <a:txBody>
                    <a:bodyPr/>
                    <a:lstStyle/>
                    <a:p>
                      <a:pPr algn="ctr"/>
                      <a:r>
                        <a:rPr lang="en-GB" sz="1000"/>
                        <a:t>7</a:t>
                      </a:r>
                    </a:p>
                  </a:txBody>
                  <a:tcPr/>
                </a:tc>
                <a:tc>
                  <a:txBody>
                    <a:bodyPr/>
                    <a:lstStyle/>
                    <a:p>
                      <a:pPr algn="ctr"/>
                      <a:r>
                        <a:rPr lang="en-GB" sz="1000"/>
                        <a:t>8</a:t>
                      </a:r>
                    </a:p>
                  </a:txBody>
                  <a:tcPr/>
                </a:tc>
                <a:tc>
                  <a:txBody>
                    <a:bodyPr/>
                    <a:lstStyle/>
                    <a:p>
                      <a:pPr algn="ctr"/>
                      <a:r>
                        <a:rPr lang="en-GB" sz="1000"/>
                        <a:t>9</a:t>
                      </a:r>
                    </a:p>
                  </a:txBody>
                  <a:tcPr/>
                </a:tc>
                <a:tc>
                  <a:txBody>
                    <a:bodyPr/>
                    <a:lstStyle/>
                    <a:p>
                      <a:pPr algn="ctr"/>
                      <a:r>
                        <a:rPr lang="en-GB" sz="1000"/>
                        <a:t>10</a:t>
                      </a:r>
                    </a:p>
                  </a:txBody>
                  <a:tcPr/>
                </a:tc>
                <a:tc>
                  <a:txBody>
                    <a:bodyPr/>
                    <a:lstStyle/>
                    <a:p>
                      <a:pPr algn="ctr"/>
                      <a:r>
                        <a:rPr lang="en-GB" sz="1000"/>
                        <a:t>11</a:t>
                      </a:r>
                    </a:p>
                  </a:txBody>
                  <a:tcPr/>
                </a:tc>
                <a:tc>
                  <a:txBody>
                    <a:bodyPr/>
                    <a:lstStyle/>
                    <a:p>
                      <a:pPr algn="ctr"/>
                      <a:r>
                        <a:rPr lang="en-GB" sz="1000"/>
                        <a:t>12</a:t>
                      </a:r>
                    </a:p>
                  </a:txBody>
                  <a:tcPr/>
                </a:tc>
                <a:extLst>
                  <a:ext uri="{0D108BD9-81ED-4DB2-BD59-A6C34878D82A}">
                    <a16:rowId xmlns:a16="http://schemas.microsoft.com/office/drawing/2014/main" val="1313586255"/>
                  </a:ext>
                </a:extLst>
              </a:tr>
              <a:tr h="402520">
                <a:tc>
                  <a:txBody>
                    <a:bodyPr/>
                    <a:lstStyle/>
                    <a:p>
                      <a:pPr algn="ctr"/>
                      <a:r>
                        <a:rPr lang="en-GB" sz="1000"/>
                        <a:t>Investigate</a:t>
                      </a:r>
                    </a:p>
                  </a:txBody>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extLst>
                  <a:ext uri="{0D108BD9-81ED-4DB2-BD59-A6C34878D82A}">
                    <a16:rowId xmlns:a16="http://schemas.microsoft.com/office/drawing/2014/main" val="3061036600"/>
                  </a:ext>
                </a:extLst>
              </a:tr>
              <a:tr h="370840">
                <a:tc>
                  <a:txBody>
                    <a:bodyPr/>
                    <a:lstStyle/>
                    <a:p>
                      <a:pPr algn="ctr"/>
                      <a:r>
                        <a:rPr lang="en-GB" sz="1000"/>
                        <a:t>Ideate</a:t>
                      </a:r>
                    </a:p>
                  </a:txBody>
                  <a:tcPr/>
                </a:tc>
                <a:tc>
                  <a:txBody>
                    <a:bodyPr/>
                    <a:lstStyle/>
                    <a:p>
                      <a:pPr algn="ctr"/>
                      <a:endParaRPr lang="en-GB" sz="1000"/>
                    </a:p>
                  </a:txBody>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extLst>
                  <a:ext uri="{0D108BD9-81ED-4DB2-BD59-A6C34878D82A}">
                    <a16:rowId xmlns:a16="http://schemas.microsoft.com/office/drawing/2014/main" val="879329192"/>
                  </a:ext>
                </a:extLst>
              </a:tr>
              <a:tr h="370840">
                <a:tc>
                  <a:txBody>
                    <a:bodyPr/>
                    <a:lstStyle/>
                    <a:p>
                      <a:pPr algn="ctr"/>
                      <a:r>
                        <a:rPr lang="en-GB" sz="1000"/>
                        <a:t>Prototype</a:t>
                      </a:r>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extLst>
                  <a:ext uri="{0D108BD9-81ED-4DB2-BD59-A6C34878D82A}">
                    <a16:rowId xmlns:a16="http://schemas.microsoft.com/office/drawing/2014/main" val="1549145794"/>
                  </a:ext>
                </a:extLst>
              </a:tr>
              <a:tr h="370840">
                <a:tc>
                  <a:txBody>
                    <a:bodyPr/>
                    <a:lstStyle/>
                    <a:p>
                      <a:pPr algn="ctr"/>
                      <a:r>
                        <a:rPr lang="en-GB" sz="1000"/>
                        <a:t>Test</a:t>
                      </a:r>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solidFill>
                      <a:schemeClr val="accent2"/>
                    </a:solidFill>
                  </a:tcPr>
                </a:tc>
                <a:tc>
                  <a:txBody>
                    <a:bodyPr/>
                    <a:lstStyle/>
                    <a:p>
                      <a:pPr algn="ctr"/>
                      <a:endParaRPr lang="en-GB" sz="1000"/>
                    </a:p>
                  </a:txBody>
                  <a:tcPr/>
                </a:tc>
                <a:tc>
                  <a:txBody>
                    <a:bodyPr/>
                    <a:lstStyle/>
                    <a:p>
                      <a:pPr algn="ctr"/>
                      <a:endParaRPr lang="en-GB" sz="1000"/>
                    </a:p>
                  </a:txBody>
                  <a:tcPr/>
                </a:tc>
                <a:extLst>
                  <a:ext uri="{0D108BD9-81ED-4DB2-BD59-A6C34878D82A}">
                    <a16:rowId xmlns:a16="http://schemas.microsoft.com/office/drawing/2014/main" val="2111610818"/>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00"/>
                        <a:t>Implement</a:t>
                      </a:r>
                    </a:p>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solidFill>
                      <a:schemeClr val="accent2"/>
                    </a:solidFill>
                  </a:tcPr>
                </a:tc>
                <a:tc>
                  <a:txBody>
                    <a:bodyPr/>
                    <a:lstStyle/>
                    <a:p>
                      <a:pPr algn="ctr"/>
                      <a:endParaRPr lang="en-GB" sz="1000" dirty="0"/>
                    </a:p>
                  </a:txBody>
                  <a:tcPr>
                    <a:solidFill>
                      <a:schemeClr val="accent2"/>
                    </a:solidFill>
                  </a:tcPr>
                </a:tc>
                <a:extLst>
                  <a:ext uri="{0D108BD9-81ED-4DB2-BD59-A6C34878D82A}">
                    <a16:rowId xmlns:a16="http://schemas.microsoft.com/office/drawing/2014/main" val="2528390790"/>
                  </a:ext>
                </a:extLst>
              </a:tr>
            </a:tbl>
          </a:graphicData>
        </a:graphic>
      </p:graphicFrame>
    </p:spTree>
    <p:extLst>
      <p:ext uri="{BB962C8B-B14F-4D97-AF65-F5344CB8AC3E}">
        <p14:creationId xmlns:p14="http://schemas.microsoft.com/office/powerpoint/2010/main" val="32171129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765314397"/>
              </p:ext>
            </p:extLst>
          </p:nvPr>
        </p:nvGraphicFramePr>
        <p:xfrm>
          <a:off x="576000" y="1136541"/>
          <a:ext cx="11040000" cy="4687982"/>
        </p:xfrm>
        <a:graphic>
          <a:graphicData uri="http://schemas.openxmlformats.org/drawingml/2006/table">
            <a:tbl>
              <a:tblPr firstRow="1" bandRow="1">
                <a:tableStyleId>{5940675A-B579-460E-94D1-54222C63F5DA}</a:tableStyleId>
              </a:tblPr>
              <a:tblGrid>
                <a:gridCol w="5922771">
                  <a:extLst>
                    <a:ext uri="{9D8B030D-6E8A-4147-A177-3AD203B41FA5}">
                      <a16:colId xmlns:a16="http://schemas.microsoft.com/office/drawing/2014/main" val="336422520"/>
                    </a:ext>
                  </a:extLst>
                </a:gridCol>
                <a:gridCol w="5117229">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bg1"/>
                          </a:solidFill>
                        </a:rPr>
                        <a:t>‘Looks like/works like’</a:t>
                      </a:r>
                    </a:p>
                  </a:txBody>
                  <a:tcPr>
                    <a:solidFill>
                      <a:srgbClr val="F60493"/>
                    </a:solidFill>
                  </a:tcPr>
                </a:tc>
                <a:tc>
                  <a:txBody>
                    <a:bodyPr/>
                    <a:lstStyle/>
                    <a:p>
                      <a:pPr algn="ctr"/>
                      <a:r>
                        <a:rPr lang="en-GB" b="1">
                          <a:solidFill>
                            <a:schemeClr val="bg1"/>
                          </a:solidFill>
                        </a:rPr>
                        <a:t>‘Competitor and mood board’</a:t>
                      </a:r>
                    </a:p>
                  </a:txBody>
                  <a:tcPr>
                    <a:solidFill>
                      <a:srgbClr val="F60493"/>
                    </a:solidFill>
                  </a:tcPr>
                </a:tc>
                <a:extLst>
                  <a:ext uri="{0D108BD9-81ED-4DB2-BD59-A6C34878D82A}">
                    <a16:rowId xmlns:a16="http://schemas.microsoft.com/office/drawing/2014/main" val="3391378453"/>
                  </a:ext>
                </a:extLst>
              </a:tr>
              <a:tr h="2768157">
                <a:tc>
                  <a:txBody>
                    <a:bodyPr/>
                    <a:lstStyle/>
                    <a:p>
                      <a:r>
                        <a:rPr lang="en-GB" sz="1200"/>
                        <a:t>When designing a utility item for carrying cargo, it is important that you design a functional item that does the job in an effective way. </a:t>
                      </a:r>
                    </a:p>
                    <a:p>
                      <a:r>
                        <a:rPr lang="en-GB" sz="1200"/>
                        <a:t>However, consumers will still be drawn to how a product looks so it is important that your product also looks appealing.</a:t>
                      </a:r>
                    </a:p>
                    <a:p>
                      <a:r>
                        <a:rPr lang="en-GB" sz="1200"/>
                        <a:t>Your look like ideas can be sketches and rendered images or they could be CAD models. These will allow you to focus 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a:t>Aesthetics</a:t>
                      </a:r>
                      <a:r>
                        <a:rPr lang="en-GB" sz="1200" b="0"/>
                        <a:t>, with the focus on form, colours materials, graphics etc. </a:t>
                      </a:r>
                    </a:p>
                    <a:p>
                      <a:pPr marL="171450" indent="-171450">
                        <a:buFont typeface="Arial" panose="020B0604020202020204" pitchFamily="34" charset="0"/>
                        <a:buChar char="•"/>
                      </a:pPr>
                      <a:r>
                        <a:rPr lang="en-GB" sz="1200"/>
                        <a:t>Simple </a:t>
                      </a:r>
                      <a:r>
                        <a:rPr lang="en-GB" sz="1200" b="1"/>
                        <a:t>functions</a:t>
                      </a:r>
                      <a:r>
                        <a:rPr lang="en-GB" sz="1200"/>
                        <a:t> such as how something folds up or operates</a:t>
                      </a:r>
                    </a:p>
                    <a:p>
                      <a:pPr marL="171450" indent="-171450">
                        <a:buFont typeface="Arial" panose="020B0604020202020204" pitchFamily="34" charset="0"/>
                        <a:buChar char="•"/>
                      </a:pPr>
                      <a:endParaRPr lang="en-GB" sz="1200"/>
                    </a:p>
                    <a:p>
                      <a:pPr marL="0" indent="0">
                        <a:buFont typeface="Arial" panose="020B0604020202020204" pitchFamily="34" charset="0"/>
                        <a:buNone/>
                      </a:pPr>
                      <a:r>
                        <a:rPr lang="en-GB" sz="1200" i="1"/>
                        <a:t>Works like </a:t>
                      </a:r>
                      <a:r>
                        <a:rPr lang="en-GB" sz="1200"/>
                        <a:t>will allow you to physically interact with aspects of the design such as:</a:t>
                      </a:r>
                    </a:p>
                    <a:p>
                      <a:pPr marL="171450" indent="-171450">
                        <a:buFont typeface="Arial" panose="020B0604020202020204" pitchFamily="34" charset="0"/>
                        <a:buChar char="•"/>
                      </a:pPr>
                      <a:r>
                        <a:rPr lang="en-GB" sz="1200" b="1"/>
                        <a:t>Scale and proportion</a:t>
                      </a:r>
                      <a:r>
                        <a:rPr lang="en-GB" sz="1200"/>
                        <a:t>. An image on screen will not always convey the weight, scale and proportion.</a:t>
                      </a:r>
                    </a:p>
                    <a:p>
                      <a:pPr marL="171450" indent="-171450">
                        <a:buFont typeface="Arial" panose="020B0604020202020204" pitchFamily="34" charset="0"/>
                        <a:buChar char="•"/>
                      </a:pPr>
                      <a:r>
                        <a:rPr lang="en-GB" sz="1200" b="1"/>
                        <a:t>Ergonomics</a:t>
                      </a:r>
                      <a:r>
                        <a:rPr lang="en-GB" sz="1200"/>
                        <a:t>. Interacting with an object can only be experienced and evaluated in person.</a:t>
                      </a:r>
                    </a:p>
                    <a:p>
                      <a:pPr marL="171450" indent="-171450">
                        <a:buFont typeface="Arial" panose="020B0604020202020204" pitchFamily="34" charset="0"/>
                        <a:buChar char="•"/>
                      </a:pPr>
                      <a:r>
                        <a:rPr lang="en-GB" sz="1200" b="1"/>
                        <a:t>Assembly and fittings</a:t>
                      </a:r>
                      <a:r>
                        <a:rPr lang="en-GB" sz="1200"/>
                        <a:t>. It is easier to show where parts fit together or how they move or operate when you can physically move them,</a:t>
                      </a:r>
                    </a:p>
                    <a:p>
                      <a:pPr marL="171450" indent="-171450">
                        <a:buFont typeface="Arial" panose="020B0604020202020204" pitchFamily="34" charset="0"/>
                        <a:buChar char="•"/>
                      </a:pPr>
                      <a:r>
                        <a:rPr lang="en-GB" sz="1200" b="1"/>
                        <a:t>Interaction with other elements</a:t>
                      </a:r>
                      <a:r>
                        <a:rPr lang="en-GB" sz="1200"/>
                        <a:t>. CAD models do not have real solid materials so they can be ‘put together’ in ways that might not work in the real world.</a:t>
                      </a:r>
                    </a:p>
                    <a:p>
                      <a:pPr marL="171450" indent="-171450">
                        <a:buFont typeface="Arial" panose="020B0604020202020204" pitchFamily="34" charset="0"/>
                        <a:buChar char="•"/>
                      </a:pPr>
                      <a:endParaRPr lang="en-GB" sz="1200"/>
                    </a:p>
                    <a:p>
                      <a:pPr marL="0" indent="0">
                        <a:buFont typeface="Arial" panose="020B0604020202020204" pitchFamily="34" charset="0"/>
                        <a:buNone/>
                      </a:pPr>
                      <a:r>
                        <a:rPr lang="en-GB" sz="1200"/>
                        <a:t>Students may create a rough prototype, using scrap fabrics, mis-matching fastenings etc, that they are able to test and prove a concept. However, they may have an accompanying CAD render or drawing that shows how it may look ideally. This could have logos, fastenings etc.</a:t>
                      </a:r>
                      <a:endParaRPr lang="en-GB" sz="1200">
                        <a:highlight>
                          <a:srgbClr val="FFFF00"/>
                        </a:highlight>
                      </a:endParaRPr>
                    </a:p>
                  </a:txBody>
                  <a:tcPr/>
                </a:tc>
                <a:tc>
                  <a:txBody>
                    <a:bodyPr/>
                    <a:lstStyle/>
                    <a:p>
                      <a:r>
                        <a:rPr lang="en-GB" sz="1200"/>
                        <a:t>We all need inspiration when designing new products, especially if the product is quite new and unique. </a:t>
                      </a:r>
                    </a:p>
                    <a:p>
                      <a:r>
                        <a:rPr lang="en-GB" sz="1200"/>
                        <a:t>Use the internet, magazines and brochures to collate images of competitor products, even if they don’t exactly match the intended function.</a:t>
                      </a:r>
                    </a:p>
                    <a:p>
                      <a:r>
                        <a:rPr lang="en-GB" sz="1200"/>
                        <a:t>Get students to make a mood board where they highlight the key aspects of the design that work for their needs. These could be cost, materials, function or anything that inspires them. </a:t>
                      </a:r>
                    </a:p>
                    <a:p>
                      <a:r>
                        <a:rPr lang="en-GB" sz="1200"/>
                        <a:t>Don’t be afraid to look outside of the area of focus as sometimes a product designed for a completely different purpose might offer inspiration. Try look at travel luggage such as suitcases, utility items such as tool-boxes and even camping equipment for its light weight and portability.</a:t>
                      </a:r>
                    </a:p>
                    <a:p>
                      <a:r>
                        <a:rPr lang="en-GB" sz="1200"/>
                        <a:t>You could also create a mood board with other imagery that will help you visualise your ideas. This could be rockets, animals, colours, material combinations, shapes, or anything you feel will inspire your own creations.</a:t>
                      </a:r>
                    </a:p>
                    <a:p>
                      <a:endParaRPr lang="en-GB" sz="1200"/>
                    </a:p>
                    <a:p>
                      <a:r>
                        <a:rPr lang="en-GB" sz="1200"/>
                        <a:t>Often students will happily throw images down with  little consideration. You may want to get them to make a </a:t>
                      </a:r>
                      <a:r>
                        <a:rPr lang="en-GB" sz="1200" b="1"/>
                        <a:t>brief note on each addition</a:t>
                      </a:r>
                      <a:r>
                        <a:rPr lang="en-GB" sz="1200"/>
                        <a:t>. As per Pure, is it something they like, something they wish to avoid, or a gap in the market. Consider splitting into 3 and having all three elements in columns on the same page.</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black background with a black square&#10;&#10;Description automatically generated with medium confidence">
            <a:extLst>
              <a:ext uri="{FF2B5EF4-FFF2-40B4-BE49-F238E27FC236}">
                <a16:creationId xmlns:a16="http://schemas.microsoft.com/office/drawing/2014/main" id="{D7CD20F8-0E2B-484A-231C-68AC1CA12F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38741487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523819474"/>
              </p:ext>
            </p:extLst>
          </p:nvPr>
        </p:nvGraphicFramePr>
        <p:xfrm>
          <a:off x="576000" y="1136541"/>
          <a:ext cx="11040000" cy="3158459"/>
        </p:xfrm>
        <a:graphic>
          <a:graphicData uri="http://schemas.openxmlformats.org/drawingml/2006/table">
            <a:tbl>
              <a:tblPr firstRow="1" bandRow="1">
                <a:tableStyleId>{5940675A-B579-460E-94D1-54222C63F5DA}</a:tableStyleId>
              </a:tblPr>
              <a:tblGrid>
                <a:gridCol w="5922771">
                  <a:extLst>
                    <a:ext uri="{9D8B030D-6E8A-4147-A177-3AD203B41FA5}">
                      <a16:colId xmlns:a16="http://schemas.microsoft.com/office/drawing/2014/main" val="336422520"/>
                    </a:ext>
                  </a:extLst>
                </a:gridCol>
                <a:gridCol w="5117229">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bg1"/>
                          </a:solidFill>
                        </a:rPr>
                        <a:t>‘Try them out’</a:t>
                      </a:r>
                    </a:p>
                  </a:txBody>
                  <a:tcPr>
                    <a:solidFill>
                      <a:srgbClr val="F60493"/>
                    </a:solidFill>
                  </a:tcPr>
                </a:tc>
                <a:tc>
                  <a:txBody>
                    <a:bodyPr/>
                    <a:lstStyle/>
                    <a:p>
                      <a:pPr algn="ctr"/>
                      <a:r>
                        <a:rPr lang="en-GB" b="1">
                          <a:solidFill>
                            <a:schemeClr val="bg1"/>
                          </a:solidFill>
                        </a:rPr>
                        <a:t>‘Ideate vs prototype’</a:t>
                      </a:r>
                    </a:p>
                  </a:txBody>
                  <a:tcPr>
                    <a:solidFill>
                      <a:srgbClr val="F60493"/>
                    </a:solidFill>
                  </a:tcPr>
                </a:tc>
                <a:extLst>
                  <a:ext uri="{0D108BD9-81ED-4DB2-BD59-A6C34878D82A}">
                    <a16:rowId xmlns:a16="http://schemas.microsoft.com/office/drawing/2014/main" val="3391378453"/>
                  </a:ext>
                </a:extLst>
              </a:tr>
              <a:tr h="2768157">
                <a:tc>
                  <a:txBody>
                    <a:bodyPr/>
                    <a:lstStyle/>
                    <a:p>
                      <a:r>
                        <a:rPr lang="en-GB" sz="1200"/>
                        <a:t>It is unlikely that you will be able to get hold of cargo carrier for e-scooters (yet!) and so </a:t>
                      </a:r>
                      <a:r>
                        <a:rPr lang="en-GB" sz="1200" b="1"/>
                        <a:t>asking the school community for examples </a:t>
                      </a:r>
                      <a:r>
                        <a:rPr lang="en-GB" sz="1200"/>
                        <a:t>for bicycles, cars (think about inside the car), motorbikes and more may be useful. There is also the opportunity to purchase them very low-cost on Facebook Marketplace and other similar places, to build up a handling collection.</a:t>
                      </a:r>
                    </a:p>
                    <a:p>
                      <a:r>
                        <a:rPr lang="en-GB" sz="1200"/>
                        <a:t>Get students to </a:t>
                      </a:r>
                      <a:r>
                        <a:rPr lang="en-GB" sz="1200" b="1"/>
                        <a:t>actually use them as intended. </a:t>
                      </a:r>
                      <a:r>
                        <a:rPr lang="en-GB" sz="1200"/>
                        <a:t>Put items in them, fasten them to the handlebars, ride around the playground with them. They may even wish to use them for a week and provide feedback afterwards.</a:t>
                      </a:r>
                    </a:p>
                    <a:p>
                      <a:r>
                        <a:rPr lang="en-GB" sz="1200"/>
                        <a:t>Consider giving them (or generating as a class) criteria to judge them against. You may wish to use a radar chart or similar (one of the Focused Tasks) to rate them.</a:t>
                      </a:r>
                    </a:p>
                    <a:p>
                      <a:r>
                        <a:rPr lang="en-GB" sz="1200"/>
                        <a:t>Experience has shown us that students use internet-based research a lot, and so this primary research and product handling is a vital way to analyse products and draw out information from existing products that they may wish to use in their own work.</a:t>
                      </a:r>
                    </a:p>
                  </a:txBody>
                  <a:tcPr/>
                </a:tc>
                <a:tc>
                  <a:txBody>
                    <a:bodyPr/>
                    <a:lstStyle/>
                    <a:p>
                      <a:r>
                        <a:rPr lang="en-GB" sz="1200"/>
                        <a:t>Getting students to iterate can be tricky. You may wish to try and structure this initially, to ensure they don’t simply run with their first idea, they don’t omit testing elements (such as checking the size, ensuring the fastening works…)</a:t>
                      </a:r>
                    </a:p>
                    <a:p>
                      <a:r>
                        <a:rPr lang="en-GB" sz="1200"/>
                        <a:t>You could do this in a number of ways, getting students to use coloured dots or similar to indicate different stages e.g. red for design, blue for a test. You may wish to split designs into key aspects – so the students design fastenings first, then test them, then move onto the storage body, and test them, then how to open/close…</a:t>
                      </a:r>
                    </a:p>
                    <a:p>
                      <a:r>
                        <a:rPr lang="en-GB" sz="1200" b="1"/>
                        <a:t>As mentioned in the video, consider having to hand, a wide range of materials such as card, wire, foam to ensure it is a true representation of how Pure Electric work when creating ideas.</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black background with a black square&#10;&#10;Description automatically generated with medium confidence">
            <a:extLst>
              <a:ext uri="{FF2B5EF4-FFF2-40B4-BE49-F238E27FC236}">
                <a16:creationId xmlns:a16="http://schemas.microsoft.com/office/drawing/2014/main" id="{D7CD20F8-0E2B-484A-231C-68AC1CA12F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16074360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429654706"/>
              </p:ext>
            </p:extLst>
          </p:nvPr>
        </p:nvGraphicFramePr>
        <p:xfrm>
          <a:off x="576000" y="1195142"/>
          <a:ext cx="11040000" cy="4246022"/>
        </p:xfrm>
        <a:graphic>
          <a:graphicData uri="http://schemas.openxmlformats.org/drawingml/2006/table">
            <a:tbl>
              <a:tblPr firstRow="1" bandRow="1">
                <a:tableStyleId>{5940675A-B579-460E-94D1-54222C63F5DA}</a:tableStyleId>
              </a:tblPr>
              <a:tblGrid>
                <a:gridCol w="5998971">
                  <a:extLst>
                    <a:ext uri="{9D8B030D-6E8A-4147-A177-3AD203B41FA5}">
                      <a16:colId xmlns:a16="http://schemas.microsoft.com/office/drawing/2014/main" val="336422520"/>
                    </a:ext>
                  </a:extLst>
                </a:gridCol>
                <a:gridCol w="5041029">
                  <a:extLst>
                    <a:ext uri="{9D8B030D-6E8A-4147-A177-3AD203B41FA5}">
                      <a16:colId xmlns:a16="http://schemas.microsoft.com/office/drawing/2014/main" val="1485661640"/>
                    </a:ext>
                  </a:extLst>
                </a:gridCol>
              </a:tblGrid>
              <a:tr h="390302">
                <a:tc>
                  <a:txBody>
                    <a:bodyPr/>
                    <a:lstStyle/>
                    <a:p>
                      <a:pPr algn="ctr"/>
                      <a:r>
                        <a:rPr lang="en-GB" b="1">
                          <a:solidFill>
                            <a:schemeClr val="bg1"/>
                          </a:solidFill>
                        </a:rPr>
                        <a:t>‘Cut and shut’</a:t>
                      </a:r>
                    </a:p>
                  </a:txBody>
                  <a:tcPr>
                    <a:solidFill>
                      <a:srgbClr val="FE4E00"/>
                    </a:solidFill>
                  </a:tcPr>
                </a:tc>
                <a:tc>
                  <a:txBody>
                    <a:bodyPr/>
                    <a:lstStyle/>
                    <a:p>
                      <a:pPr algn="ctr"/>
                      <a:r>
                        <a:rPr lang="en-GB" b="1">
                          <a:solidFill>
                            <a:schemeClr val="bg1"/>
                          </a:solidFill>
                        </a:rPr>
                        <a:t>‘Increased resolution’</a:t>
                      </a:r>
                    </a:p>
                  </a:txBody>
                  <a:tcPr>
                    <a:solidFill>
                      <a:srgbClr val="FE4E00"/>
                    </a:solidFill>
                  </a:tcPr>
                </a:tc>
                <a:extLst>
                  <a:ext uri="{0D108BD9-81ED-4DB2-BD59-A6C34878D82A}">
                    <a16:rowId xmlns:a16="http://schemas.microsoft.com/office/drawing/2014/main" val="3391378453"/>
                  </a:ext>
                </a:extLst>
              </a:tr>
              <a:tr h="2589814">
                <a:tc>
                  <a:txBody>
                    <a:bodyPr/>
                    <a:lstStyle/>
                    <a:p>
                      <a:r>
                        <a:rPr lang="en-GB" sz="1300"/>
                        <a:t>Materials are expensive and it is also time consuming to develop prototypes from scratch. To speed up the process, you can use a ‘cut and shut’ approach.</a:t>
                      </a:r>
                    </a:p>
                    <a:p>
                      <a:r>
                        <a:rPr lang="en-GB" sz="1300" b="0"/>
                        <a:t>This involved taking existing parts and components and joining them together.</a:t>
                      </a:r>
                    </a:p>
                    <a:p>
                      <a:r>
                        <a:rPr lang="en-GB" sz="1300" b="0"/>
                        <a:t>Using existing components, ideally broken, obsolete, or unwanted, stick and glue the parts together to create your own designs.</a:t>
                      </a:r>
                    </a:p>
                    <a:p>
                      <a:r>
                        <a:rPr lang="en-GB" sz="1300" b="1"/>
                        <a:t>You may want to use existing hardware </a:t>
                      </a:r>
                      <a:r>
                        <a:rPr lang="en-GB" sz="1300" b="0"/>
                        <a:t>from bikes or scooters such as racks, bags and panniers.</a:t>
                      </a:r>
                    </a:p>
                    <a:p>
                      <a:r>
                        <a:rPr lang="en-GB" sz="1300" b="0"/>
                        <a:t>This is useful when making a fabric prototype as you can quickly cut and stick or sew fabric pieces as well as using straps, catches, fasteners, zips etc. </a:t>
                      </a:r>
                    </a:p>
                    <a:p>
                      <a:r>
                        <a:rPr lang="en-GB" sz="1300" b="0"/>
                        <a:t>Don’t worry If you are limited to the materials or products available. This can also be done visually using a computer to make a collage of different parts to create a new design without the need to draw all the details.</a:t>
                      </a:r>
                    </a:p>
                    <a:p>
                      <a:r>
                        <a:rPr lang="en-GB" sz="1300" b="0"/>
                        <a:t>Try these various ‘cut and shut’ approaches to quickly prototype ideas in the early stages of development to save time and materials.</a:t>
                      </a:r>
                    </a:p>
                    <a:p>
                      <a:r>
                        <a:rPr lang="en-GB" sz="1300" b="0"/>
                        <a:t>To help with this, have a range of fastenings, materials and components available for students to utilise in their designs. They may wish to photograph them, or draw them once modelled. Other students can then use the parts if required. </a:t>
                      </a:r>
                      <a:r>
                        <a:rPr lang="en-GB" sz="1300" b="1"/>
                        <a:t>From this photo you could even use AI to develop</a:t>
                      </a:r>
                      <a:r>
                        <a:rPr lang="en-GB" sz="1300" b="0"/>
                        <a:t> the crude model further.</a:t>
                      </a:r>
                    </a:p>
                  </a:txBody>
                  <a:tcPr/>
                </a:tc>
                <a:tc>
                  <a:txBody>
                    <a:bodyPr/>
                    <a:lstStyle/>
                    <a:p>
                      <a:r>
                        <a:rPr lang="en-GB" sz="1300"/>
                        <a:t>As per the method of Pure Electric, it can be useful to get students to </a:t>
                      </a:r>
                      <a:r>
                        <a:rPr lang="en-GB" sz="1300" b="1"/>
                        <a:t>understand when to spend time and energy on a design, and when not to.</a:t>
                      </a:r>
                    </a:p>
                    <a:p>
                      <a:r>
                        <a:rPr lang="en-GB" sz="1300"/>
                        <a:t>To help with this, time limits could be set on various aspects of the design, which in turn force lower, or higher resolution. For example, </a:t>
                      </a:r>
                      <a:r>
                        <a:rPr lang="en-GB" sz="1300" b="1"/>
                        <a:t>initial ideas / sketches may be limited to 30 seconds </a:t>
                      </a:r>
                      <a:r>
                        <a:rPr lang="en-GB" sz="1300"/>
                        <a:t>per idea. The time can then be increased on later ideas.</a:t>
                      </a:r>
                    </a:p>
                    <a:p>
                      <a:r>
                        <a:rPr lang="en-GB" sz="1300"/>
                        <a:t>It may be worth explaining this concept, and the fact that perfect drawings / beautiful models aren’t required early on (or indeed a good use of time) whilst you are feeling your way through an idea. </a:t>
                      </a:r>
                      <a:r>
                        <a:rPr lang="en-GB" sz="1300" b="1"/>
                        <a:t>You could draw on other disciplines such as music, art, </a:t>
                      </a:r>
                      <a:r>
                        <a:rPr lang="en-GB" sz="1300"/>
                        <a:t>storyboarding a film, when the ideas may be a brief hummed melody, a quick stick-man figure or sketchy storyboard before developing it little by little as it progresses.</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67E682B8-8BB9-7DBC-4B15-F4ECA583EB4B}"/>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black background with a black square&#10;&#10;Description automatically generated with medium confidence">
            <a:extLst>
              <a:ext uri="{FF2B5EF4-FFF2-40B4-BE49-F238E27FC236}">
                <a16:creationId xmlns:a16="http://schemas.microsoft.com/office/drawing/2014/main" id="{CB916A08-F88A-CFBB-7BDF-93F705D7E4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29661649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latin typeface="Griffith Gothic Black" panose="020B0503060000000000" pitchFamily="34" charset="0"/>
              </a:rPr>
              <a:t>Contents</a:t>
            </a:r>
            <a:endParaRPr lang="en-GB" sz="4400">
              <a:latin typeface="Griffith Gothic Black" panose="020B0503060000000000" pitchFamily="34" charset="0"/>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163863"/>
            <a:ext cx="9166811" cy="4706112"/>
          </a:xfrm>
        </p:spPr>
        <p:txBody>
          <a:bodyPr>
            <a:normAutofit fontScale="62500" lnSpcReduction="20000"/>
          </a:bodyPr>
          <a:lstStyle/>
          <a:p>
            <a:pPr marL="447675" indent="-447675">
              <a:lnSpc>
                <a:spcPct val="150000"/>
              </a:lnSpc>
              <a:buFont typeface="+mj-lt"/>
              <a:buAutoNum type="arabicPeriod"/>
            </a:pPr>
            <a:r>
              <a:rPr lang="en-GB" sz="3500" b="1" dirty="0">
                <a:latin typeface="+mj-lt"/>
                <a:ea typeface="Roboto" panose="02000000000000000000" pitchFamily="2" charset="0"/>
                <a:cs typeface="Roboto" panose="02000000000000000000" pitchFamily="2" charset="0"/>
              </a:rPr>
              <a:t>Introduction</a:t>
            </a:r>
          </a:p>
          <a:p>
            <a:pPr marL="447675" indent="-447675">
              <a:lnSpc>
                <a:spcPct val="150000"/>
              </a:lnSpc>
              <a:buFont typeface="+mj-lt"/>
              <a:buAutoNum type="arabicPeriod"/>
            </a:pPr>
            <a:r>
              <a:rPr lang="en-GB" sz="3500" b="1" dirty="0">
                <a:solidFill>
                  <a:srgbClr val="ACACDE"/>
                </a:solidFill>
                <a:latin typeface="+mj-lt"/>
                <a:ea typeface="Roboto" panose="02000000000000000000" pitchFamily="2" charset="0"/>
                <a:cs typeface="Roboto" panose="02000000000000000000" pitchFamily="2" charset="0"/>
              </a:rPr>
              <a:t>Empathize stage</a:t>
            </a:r>
          </a:p>
          <a:p>
            <a:pPr marL="457200" indent="-457200">
              <a:lnSpc>
                <a:spcPct val="150000"/>
              </a:lnSpc>
              <a:buAutoNum type="arabicPeriod"/>
            </a:pPr>
            <a:r>
              <a:rPr lang="en-GB" sz="3500" b="1" dirty="0">
                <a:solidFill>
                  <a:srgbClr val="16F4D0"/>
                </a:solidFill>
                <a:latin typeface="+mj-lt"/>
                <a:ea typeface="Roboto" panose="02000000000000000000" pitchFamily="2" charset="0"/>
                <a:cs typeface="Roboto" panose="02000000000000000000" pitchFamily="2" charset="0"/>
              </a:rPr>
              <a:t>Define stage</a:t>
            </a:r>
          </a:p>
          <a:p>
            <a:pPr marL="457200" indent="-457200">
              <a:lnSpc>
                <a:spcPct val="150000"/>
              </a:lnSpc>
              <a:buFont typeface="Arial"/>
              <a:buAutoNum type="arabicPeriod"/>
            </a:pPr>
            <a:r>
              <a:rPr lang="en-GB" sz="3500" b="1" dirty="0">
                <a:solidFill>
                  <a:srgbClr val="F60493"/>
                </a:solidFill>
                <a:latin typeface="+mj-lt"/>
                <a:ea typeface="Roboto" panose="02000000000000000000" pitchFamily="2" charset="0"/>
                <a:cs typeface="Roboto" panose="02000000000000000000" pitchFamily="2" charset="0"/>
              </a:rPr>
              <a:t>Ideate stage</a:t>
            </a:r>
          </a:p>
          <a:p>
            <a:pPr marL="457200" indent="-457200">
              <a:lnSpc>
                <a:spcPct val="150000"/>
              </a:lnSpc>
              <a:buFont typeface="Arial"/>
              <a:buAutoNum type="arabicPeriod"/>
            </a:pPr>
            <a:r>
              <a:rPr lang="en-GB" sz="3500" b="1" dirty="0">
                <a:solidFill>
                  <a:srgbClr val="FE4C00"/>
                </a:solidFill>
                <a:latin typeface="+mj-lt"/>
                <a:ea typeface="Roboto" panose="02000000000000000000" pitchFamily="2" charset="0"/>
                <a:cs typeface="Roboto" panose="02000000000000000000" pitchFamily="2" charset="0"/>
              </a:rPr>
              <a:t>Prototype stage</a:t>
            </a:r>
          </a:p>
          <a:p>
            <a:pPr marL="457200" indent="-457200">
              <a:lnSpc>
                <a:spcPct val="150000"/>
              </a:lnSpc>
              <a:buFont typeface="Arial"/>
              <a:buAutoNum type="arabicPeriod"/>
            </a:pPr>
            <a:r>
              <a:rPr lang="en-GB" sz="3500" b="1" dirty="0">
                <a:solidFill>
                  <a:srgbClr val="429EA6"/>
                </a:solidFill>
                <a:latin typeface="+mj-lt"/>
                <a:ea typeface="Roboto" panose="02000000000000000000" pitchFamily="2" charset="0"/>
                <a:cs typeface="Roboto" panose="02000000000000000000" pitchFamily="2" charset="0"/>
              </a:rPr>
              <a:t>Test stage</a:t>
            </a:r>
          </a:p>
          <a:p>
            <a:pPr marL="457200" indent="-457200">
              <a:lnSpc>
                <a:spcPct val="150000"/>
              </a:lnSpc>
              <a:buFont typeface="Arial"/>
              <a:buAutoNum type="arabicPeriod"/>
            </a:pPr>
            <a:r>
              <a:rPr lang="en-GB" sz="3500" b="1" dirty="0">
                <a:solidFill>
                  <a:srgbClr val="FED33A"/>
                </a:solidFill>
                <a:latin typeface="+mj-lt"/>
                <a:ea typeface="Roboto" panose="02000000000000000000" pitchFamily="2" charset="0"/>
                <a:cs typeface="Roboto" panose="02000000000000000000" pitchFamily="2" charset="0"/>
              </a:rPr>
              <a:t>Implement stage</a:t>
            </a:r>
          </a:p>
          <a:p>
            <a:pPr marL="457200" indent="-457200">
              <a:lnSpc>
                <a:spcPct val="150000"/>
              </a:lnSpc>
              <a:buFont typeface="Arial"/>
              <a:buAutoNum type="arabicPeriod"/>
            </a:pPr>
            <a:r>
              <a:rPr lang="en-GB" sz="35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3500" b="1" dirty="0">
                <a:latin typeface="+mj-lt"/>
                <a:ea typeface="Roboto" panose="02000000000000000000" pitchFamily="2" charset="0"/>
                <a:cs typeface="Roboto" panose="02000000000000000000" pitchFamily="2" charset="0"/>
              </a:rPr>
              <a:t>Investigative and Evaluative Activities</a:t>
            </a:r>
          </a:p>
          <a:p>
            <a:pPr marL="457200" indent="-457200">
              <a:lnSpc>
                <a:spcPct val="150000"/>
              </a:lnSpc>
              <a:buFont typeface="Arial"/>
              <a:buAutoNum type="arabicPeriod"/>
            </a:pPr>
            <a:r>
              <a:rPr lang="en-GB" sz="35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2" name="Hexagon 1">
            <a:hlinkClick r:id="rId2" action="ppaction://hlinksldjump"/>
            <a:extLst>
              <a:ext uri="{FF2B5EF4-FFF2-40B4-BE49-F238E27FC236}">
                <a16:creationId xmlns:a16="http://schemas.microsoft.com/office/drawing/2014/main" id="{D3F778C5-8D75-8959-EF20-C2A07B4205CE}"/>
              </a:ext>
            </a:extLst>
          </p:cNvPr>
          <p:cNvSpPr/>
          <p:nvPr/>
        </p:nvSpPr>
        <p:spPr>
          <a:xfrm>
            <a:off x="10632637" y="342704"/>
            <a:ext cx="983364" cy="84772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Hexagon 4">
            <a:hlinkClick r:id="rId3" action="ppaction://hlinksldjump"/>
            <a:extLst>
              <a:ext uri="{FF2B5EF4-FFF2-40B4-BE49-F238E27FC236}">
                <a16:creationId xmlns:a16="http://schemas.microsoft.com/office/drawing/2014/main" id="{39859184-E4D1-4211-D5E7-8AEE6ED2A593}"/>
              </a:ext>
            </a:extLst>
          </p:cNvPr>
          <p:cNvSpPr/>
          <p:nvPr/>
        </p:nvSpPr>
        <p:spPr>
          <a:xfrm>
            <a:off x="10677737" y="1316306"/>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Hexagon 5">
            <a:hlinkClick r:id="rId4" action="ppaction://hlinksldjump"/>
            <a:extLst>
              <a:ext uri="{FF2B5EF4-FFF2-40B4-BE49-F238E27FC236}">
                <a16:creationId xmlns:a16="http://schemas.microsoft.com/office/drawing/2014/main" id="{87236434-6ECD-00D9-FE75-4F81CDC2967F}"/>
              </a:ext>
            </a:extLst>
          </p:cNvPr>
          <p:cNvSpPr/>
          <p:nvPr/>
        </p:nvSpPr>
        <p:spPr>
          <a:xfrm>
            <a:off x="10677737" y="2227002"/>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Hexagon 6">
            <a:hlinkClick r:id="rId5" action="ppaction://hlinksldjump"/>
            <a:extLst>
              <a:ext uri="{FF2B5EF4-FFF2-40B4-BE49-F238E27FC236}">
                <a16:creationId xmlns:a16="http://schemas.microsoft.com/office/drawing/2014/main" id="{DF1D8CEF-3277-47A9-2B32-AC1F8892E0F0}"/>
              </a:ext>
            </a:extLst>
          </p:cNvPr>
          <p:cNvSpPr/>
          <p:nvPr/>
        </p:nvSpPr>
        <p:spPr>
          <a:xfrm>
            <a:off x="10705607" y="3176058"/>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Hexagon 8">
            <a:hlinkClick r:id="rId6" action="ppaction://hlinksldjump"/>
            <a:extLst>
              <a:ext uri="{FF2B5EF4-FFF2-40B4-BE49-F238E27FC236}">
                <a16:creationId xmlns:a16="http://schemas.microsoft.com/office/drawing/2014/main" id="{E445E440-2320-35F6-8B49-2D3F56629E0D}"/>
              </a:ext>
            </a:extLst>
          </p:cNvPr>
          <p:cNvSpPr/>
          <p:nvPr/>
        </p:nvSpPr>
        <p:spPr>
          <a:xfrm>
            <a:off x="10677737" y="5085153"/>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Hexagon 9">
            <a:hlinkClick r:id="rId7" action="ppaction://hlinksldjump"/>
            <a:extLst>
              <a:ext uri="{FF2B5EF4-FFF2-40B4-BE49-F238E27FC236}">
                <a16:creationId xmlns:a16="http://schemas.microsoft.com/office/drawing/2014/main" id="{D2C8372A-1251-307B-64BB-11E02B335B5A}"/>
              </a:ext>
            </a:extLst>
          </p:cNvPr>
          <p:cNvSpPr/>
          <p:nvPr/>
        </p:nvSpPr>
        <p:spPr>
          <a:xfrm>
            <a:off x="10669122" y="4103716"/>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B63B695E-3E2C-FFCE-ED89-37E91357C72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474265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743900683"/>
              </p:ext>
            </p:extLst>
          </p:nvPr>
        </p:nvGraphicFramePr>
        <p:xfrm>
          <a:off x="576000" y="1195142"/>
          <a:ext cx="10712486" cy="3255422"/>
        </p:xfrm>
        <a:graphic>
          <a:graphicData uri="http://schemas.openxmlformats.org/drawingml/2006/table">
            <a:tbl>
              <a:tblPr firstRow="1" bandRow="1">
                <a:tableStyleId>{5940675A-B579-460E-94D1-54222C63F5DA}</a:tableStyleId>
              </a:tblPr>
              <a:tblGrid>
                <a:gridCol w="10712486">
                  <a:extLst>
                    <a:ext uri="{9D8B030D-6E8A-4147-A177-3AD203B41FA5}">
                      <a16:colId xmlns:a16="http://schemas.microsoft.com/office/drawing/2014/main" val="1485661640"/>
                    </a:ext>
                  </a:extLst>
                </a:gridCol>
              </a:tblGrid>
              <a:tr h="390302">
                <a:tc>
                  <a:txBody>
                    <a:bodyPr/>
                    <a:lstStyle/>
                    <a:p>
                      <a:pPr algn="ctr"/>
                      <a:r>
                        <a:rPr lang="en-GB" b="1">
                          <a:solidFill>
                            <a:schemeClr val="bg1"/>
                          </a:solidFill>
                        </a:rPr>
                        <a:t>‘Aspirational model vs functional model’</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300"/>
                        <a:t>Consider the purpose of creating a prototype. Is it to check the aesthetics, scale, proportion etc. or is it to test functionality and how it can actually be used by a person?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a:t>An </a:t>
                      </a:r>
                      <a:r>
                        <a:rPr lang="en-GB" sz="1300" b="1"/>
                        <a:t>aspirational model </a:t>
                      </a:r>
                      <a:r>
                        <a:rPr lang="en-GB" sz="1300" b="0"/>
                        <a:t>is what you would like the finished product to look like. This sort of</a:t>
                      </a:r>
                      <a:r>
                        <a:rPr lang="en-GB" sz="1300" b="1"/>
                        <a:t> visual prototype </a:t>
                      </a:r>
                      <a:r>
                        <a:rPr lang="en-GB" sz="1300" b="0"/>
                        <a:t>may be more concerned with </a:t>
                      </a:r>
                      <a:r>
                        <a:rPr lang="en-GB" sz="1300" b="1"/>
                        <a:t>aesthetics</a:t>
                      </a:r>
                      <a:r>
                        <a:rPr lang="en-GB" sz="1300" b="0"/>
                        <a:t>; how it looks. These can be useful in selling the concept of a product to potential customers as well as to your client.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0"/>
                        <a:t>Use </a:t>
                      </a:r>
                      <a:r>
                        <a:rPr lang="en-GB" sz="1300" b="1"/>
                        <a:t>CAD</a:t>
                      </a:r>
                      <a:r>
                        <a:rPr lang="en-GB" sz="1300" b="0"/>
                        <a:t> software to render out realistic looking visuals in different materials and finishes.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0"/>
                        <a:t>Place your CAD model in a </a:t>
                      </a:r>
                      <a:r>
                        <a:rPr lang="en-GB" sz="1300" b="1"/>
                        <a:t>virtual environment </a:t>
                      </a:r>
                      <a:r>
                        <a:rPr lang="en-GB" sz="1300" b="0"/>
                        <a:t>on screen, or using </a:t>
                      </a:r>
                      <a:r>
                        <a:rPr lang="en-GB" sz="1300" b="1"/>
                        <a:t>AR</a:t>
                      </a:r>
                      <a:r>
                        <a:rPr lang="en-GB" sz="1300" b="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0"/>
                        <a:t>Advances in </a:t>
                      </a:r>
                      <a:r>
                        <a:rPr lang="en-GB" sz="1300" b="1"/>
                        <a:t>generative AI </a:t>
                      </a:r>
                      <a:r>
                        <a:rPr lang="en-GB" sz="1300" b="0"/>
                        <a:t>allow you to see what a simple sketch would look like as a finished product and can even produce visuals from just a written description.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a:t>Explore all of these tools when trying to visual the finished product.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a:t>A </a:t>
                      </a:r>
                      <a:r>
                        <a:rPr lang="en-GB" sz="1300" b="1"/>
                        <a:t>functional model </a:t>
                      </a:r>
                      <a:r>
                        <a:rPr lang="en-GB" sz="1300" b="0"/>
                        <a:t>is more concerned with how the product works and it may look almost nothing like the finished product.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0"/>
                        <a:t>This could be a quickly built </a:t>
                      </a:r>
                      <a:r>
                        <a:rPr lang="en-GB" sz="1300" b="1"/>
                        <a:t>test rig </a:t>
                      </a:r>
                      <a:r>
                        <a:rPr lang="en-GB" sz="1300" b="0"/>
                        <a:t>to see how a particular function works or for fatigue testing.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0"/>
                        <a:t>It may be a scale model with a full-size working element that can be operated and tested such as a catch or lock. </a:t>
                      </a:r>
                    </a:p>
                    <a:p>
                      <a:r>
                        <a:rPr lang="en-GB" sz="1300" b="0"/>
                        <a:t>Remember that the two work together during product development, and your final proposal could be a working model and a visual of the finished product.</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67E682B8-8BB9-7DBC-4B15-F4ECA583EB4B}"/>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black background with a black square&#10;&#10;Description automatically generated with medium confidence">
            <a:extLst>
              <a:ext uri="{FF2B5EF4-FFF2-40B4-BE49-F238E27FC236}">
                <a16:creationId xmlns:a16="http://schemas.microsoft.com/office/drawing/2014/main" id="{CB916A08-F88A-CFBB-7BDF-93F705D7E4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42416698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740158388"/>
              </p:ext>
            </p:extLst>
          </p:nvPr>
        </p:nvGraphicFramePr>
        <p:xfrm>
          <a:off x="575999" y="1298061"/>
          <a:ext cx="11039999" cy="4322222"/>
        </p:xfrm>
        <a:graphic>
          <a:graphicData uri="http://schemas.openxmlformats.org/drawingml/2006/table">
            <a:tbl>
              <a:tblPr firstRow="1" bandRow="1">
                <a:tableStyleId>{5940675A-B579-460E-94D1-54222C63F5DA}</a:tableStyleId>
              </a:tblPr>
              <a:tblGrid>
                <a:gridCol w="5640384">
                  <a:extLst>
                    <a:ext uri="{9D8B030D-6E8A-4147-A177-3AD203B41FA5}">
                      <a16:colId xmlns:a16="http://schemas.microsoft.com/office/drawing/2014/main" val="336422520"/>
                    </a:ext>
                  </a:extLst>
                </a:gridCol>
                <a:gridCol w="5399615">
                  <a:extLst>
                    <a:ext uri="{9D8B030D-6E8A-4147-A177-3AD203B41FA5}">
                      <a16:colId xmlns:a16="http://schemas.microsoft.com/office/drawing/2014/main" val="1485661640"/>
                    </a:ext>
                  </a:extLst>
                </a:gridCol>
              </a:tblGrid>
              <a:tr h="390302">
                <a:tc>
                  <a:txBody>
                    <a:bodyPr/>
                    <a:lstStyle/>
                    <a:p>
                      <a:pPr algn="ctr"/>
                      <a:r>
                        <a:rPr lang="en-GB" b="1">
                          <a:solidFill>
                            <a:schemeClr val="bg1"/>
                          </a:solidFill>
                        </a:rPr>
                        <a:t>‘CAD tests’</a:t>
                      </a:r>
                    </a:p>
                  </a:txBody>
                  <a:tcPr>
                    <a:solidFill>
                      <a:srgbClr val="429EA6"/>
                    </a:solidFill>
                  </a:tcPr>
                </a:tc>
                <a:tc>
                  <a:txBody>
                    <a:bodyPr/>
                    <a:lstStyle/>
                    <a:p>
                      <a:pPr algn="ctr"/>
                      <a:r>
                        <a:rPr lang="en-GB" b="1">
                          <a:solidFill>
                            <a:schemeClr val="bg1"/>
                          </a:solidFill>
                        </a:rPr>
                        <a:t>‘Real material tests’</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a:t>Again, the use of modern CAD software brings a wealth of benefits including the ability to virtually ‘test’ your CAD models.</a:t>
                      </a:r>
                    </a:p>
                    <a:p>
                      <a:r>
                        <a:rPr lang="en-GB" sz="1200"/>
                        <a:t>As well as being able to test the visual aspects of your design through photorealistic rendering, animations and flythroughs, most software will have some aspect of </a:t>
                      </a:r>
                      <a:r>
                        <a:rPr lang="en-GB" sz="1200" b="1"/>
                        <a:t>FEA</a:t>
                      </a:r>
                      <a:r>
                        <a:rPr lang="en-GB" sz="1200"/>
                        <a:t> available.</a:t>
                      </a:r>
                    </a:p>
                    <a:p>
                      <a:pPr marL="171450" indent="-171450">
                        <a:buFont typeface="Arial" panose="020B0604020202020204" pitchFamily="34" charset="0"/>
                        <a:buChar char="•"/>
                      </a:pPr>
                      <a:r>
                        <a:rPr lang="en-GB" sz="1200"/>
                        <a:t>FEA allows you to specify the materials or components your design is intended to be made from, and the software calculates the mass, density, strength, elasticity etc. </a:t>
                      </a:r>
                    </a:p>
                    <a:p>
                      <a:pPr marL="171450" indent="-171450">
                        <a:buFont typeface="Arial" panose="020B0604020202020204" pitchFamily="34" charset="0"/>
                        <a:buChar char="•"/>
                      </a:pPr>
                      <a:r>
                        <a:rPr lang="en-GB" sz="1200"/>
                        <a:t>You can set fixed points where the model cannot move such as the points where it fixes to your bike or scooter. </a:t>
                      </a:r>
                    </a:p>
                    <a:p>
                      <a:pPr marL="171450" indent="-171450">
                        <a:buFont typeface="Arial" panose="020B0604020202020204" pitchFamily="34" charset="0"/>
                        <a:buChar char="•"/>
                      </a:pPr>
                      <a:r>
                        <a:rPr lang="en-GB" sz="1200"/>
                        <a:t>You then specify the force being applied to parts of the model and how much load it being applied. </a:t>
                      </a:r>
                    </a:p>
                    <a:p>
                      <a:pPr marL="171450" indent="-171450">
                        <a:buFont typeface="Arial" panose="020B0604020202020204" pitchFamily="34" charset="0"/>
                        <a:buChar char="•"/>
                      </a:pPr>
                      <a:r>
                        <a:rPr lang="en-GB" sz="1200"/>
                        <a:t>The simulation will then run and show you where the strongest/weakest point would be and where they are likely to fail.</a:t>
                      </a:r>
                    </a:p>
                    <a:p>
                      <a:pPr marL="171450" indent="-171450">
                        <a:buFont typeface="Arial" panose="020B0604020202020204" pitchFamily="34" charset="0"/>
                        <a:buChar char="•"/>
                      </a:pPr>
                      <a:r>
                        <a:rPr lang="en-GB" sz="1200"/>
                        <a:t>You can then edit the model and rum the simulation again to see if you have made improvements.</a:t>
                      </a:r>
                    </a:p>
                    <a:p>
                      <a:pPr marL="171450" indent="-171450">
                        <a:buFont typeface="Arial" panose="020B0604020202020204" pitchFamily="34" charset="0"/>
                        <a:buChar char="•"/>
                      </a:pPr>
                      <a:r>
                        <a:rPr lang="en-GB" sz="1200"/>
                        <a:t>Repeat until you are happy with the results.</a:t>
                      </a:r>
                    </a:p>
                    <a:p>
                      <a:pPr marL="0" indent="0">
                        <a:buFont typeface="Arial" panose="020B0604020202020204" pitchFamily="34" charset="0"/>
                        <a:buNone/>
                      </a:pPr>
                      <a:endParaRPr lang="en-GB" sz="1200"/>
                    </a:p>
                    <a:p>
                      <a:r>
                        <a:rPr lang="en-GB" sz="1200"/>
                        <a:t>Refer to the tutorials and instructions available with the software you are using or the supporting and curriculum units available with these contexts for further support.</a:t>
                      </a:r>
                    </a:p>
                  </a:txBody>
                  <a:tcPr/>
                </a:tc>
                <a:tc>
                  <a:txBody>
                    <a:bodyPr/>
                    <a:lstStyle/>
                    <a:p>
                      <a:r>
                        <a:rPr lang="en-GB" sz="1300"/>
                        <a:t>Virtual test may be physically accurate based on the data provided, but they will not be the same as actually interacting with real materials.</a:t>
                      </a:r>
                    </a:p>
                    <a:p>
                      <a:r>
                        <a:rPr lang="en-GB" sz="1300"/>
                        <a:t>Equipment to test materials accurately will be expensive, but you can still get samples of materials and see how they feel to handle.</a:t>
                      </a:r>
                    </a:p>
                    <a:p>
                      <a:pPr marL="171450" indent="-171450">
                        <a:buFont typeface="Arial" panose="020B0604020202020204" pitchFamily="34" charset="0"/>
                        <a:buChar char="•"/>
                      </a:pPr>
                      <a:r>
                        <a:rPr lang="en-GB" sz="1300"/>
                        <a:t>Put a material sample under a load and see how they react</a:t>
                      </a:r>
                    </a:p>
                    <a:p>
                      <a:pPr marL="171450" indent="-171450">
                        <a:buFont typeface="Arial" panose="020B0604020202020204" pitchFamily="34" charset="0"/>
                        <a:buChar char="•"/>
                      </a:pPr>
                      <a:r>
                        <a:rPr lang="en-GB" sz="1300"/>
                        <a:t>Try exposing them to elements such as heat and cold to see how they react.</a:t>
                      </a:r>
                    </a:p>
                    <a:p>
                      <a:pPr marL="171450" indent="-171450">
                        <a:buFont typeface="Arial" panose="020B0604020202020204" pitchFamily="34" charset="0"/>
                        <a:buChar char="•"/>
                      </a:pPr>
                      <a:r>
                        <a:rPr lang="en-GB" sz="1300"/>
                        <a:t>Apply water under pressure to simulate heavy rain</a:t>
                      </a:r>
                    </a:p>
                    <a:p>
                      <a:pPr marL="171450" indent="-171450">
                        <a:buFont typeface="Arial" panose="020B0604020202020204" pitchFamily="34" charset="0"/>
                        <a:buChar char="•"/>
                      </a:pPr>
                      <a:r>
                        <a:rPr lang="en-GB" sz="1300"/>
                        <a:t>Which materials offer the greatest flexibility to be carried or packed away when not in use?</a:t>
                      </a:r>
                    </a:p>
                    <a:p>
                      <a:pPr marL="171450" indent="-171450">
                        <a:buFont typeface="Arial" panose="020B0604020202020204" pitchFamily="34" charset="0"/>
                        <a:buChar char="•"/>
                      </a:pPr>
                      <a:r>
                        <a:rPr lang="en-GB" sz="1300" b="1"/>
                        <a:t>Consider making two prototypes</a:t>
                      </a:r>
                      <a:r>
                        <a:rPr lang="en-GB" sz="1300"/>
                        <a:t>: one to test with your target market for feedback, and another to test to destruction.</a:t>
                      </a:r>
                    </a:p>
                    <a:p>
                      <a:pPr marL="171450" indent="-171450">
                        <a:buFont typeface="Arial" panose="020B0604020202020204" pitchFamily="34" charset="0"/>
                        <a:buChar char="•"/>
                      </a:pPr>
                      <a:endParaRPr lang="en-GB" sz="1200"/>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37E8568D-6A51-AF31-C501-B269F35CED18}"/>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black background with a black square&#10;&#10;Description automatically generated with medium confidence">
            <a:extLst>
              <a:ext uri="{FF2B5EF4-FFF2-40B4-BE49-F238E27FC236}">
                <a16:creationId xmlns:a16="http://schemas.microsoft.com/office/drawing/2014/main" id="{38C32AF6-07A4-DA16-6CAC-53653B68C2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27084102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Implement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904786350"/>
              </p:ext>
            </p:extLst>
          </p:nvPr>
        </p:nvGraphicFramePr>
        <p:xfrm>
          <a:off x="575999" y="1246203"/>
          <a:ext cx="11039998" cy="3773582"/>
        </p:xfrm>
        <a:graphic>
          <a:graphicData uri="http://schemas.openxmlformats.org/drawingml/2006/table">
            <a:tbl>
              <a:tblPr firstRow="1" bandRow="1">
                <a:tableStyleId>{5940675A-B579-460E-94D1-54222C63F5DA}</a:tableStyleId>
              </a:tblPr>
              <a:tblGrid>
                <a:gridCol w="4226522">
                  <a:extLst>
                    <a:ext uri="{9D8B030D-6E8A-4147-A177-3AD203B41FA5}">
                      <a16:colId xmlns:a16="http://schemas.microsoft.com/office/drawing/2014/main" val="336422520"/>
                    </a:ext>
                  </a:extLst>
                </a:gridCol>
                <a:gridCol w="3627801">
                  <a:extLst>
                    <a:ext uri="{9D8B030D-6E8A-4147-A177-3AD203B41FA5}">
                      <a16:colId xmlns:a16="http://schemas.microsoft.com/office/drawing/2014/main" val="1485661640"/>
                    </a:ext>
                  </a:extLst>
                </a:gridCol>
                <a:gridCol w="3185675">
                  <a:extLst>
                    <a:ext uri="{9D8B030D-6E8A-4147-A177-3AD203B41FA5}">
                      <a16:colId xmlns:a16="http://schemas.microsoft.com/office/drawing/2014/main" val="1957829332"/>
                    </a:ext>
                  </a:extLst>
                </a:gridCol>
              </a:tblGrid>
              <a:tr h="390302">
                <a:tc>
                  <a:txBody>
                    <a:bodyPr/>
                    <a:lstStyle/>
                    <a:p>
                      <a:pPr algn="ctr"/>
                      <a:r>
                        <a:rPr lang="en-GB" b="1">
                          <a:solidFill>
                            <a:schemeClr val="bg1"/>
                          </a:solidFill>
                        </a:rPr>
                        <a:t>‘Target cost’</a:t>
                      </a:r>
                    </a:p>
                  </a:txBody>
                  <a:tcPr>
                    <a:solidFill>
                      <a:srgbClr val="FED33A"/>
                    </a:solidFill>
                  </a:tcPr>
                </a:tc>
                <a:tc>
                  <a:txBody>
                    <a:bodyPr/>
                    <a:lstStyle/>
                    <a:p>
                      <a:pPr algn="ctr"/>
                      <a:r>
                        <a:rPr lang="en-GB" b="1">
                          <a:solidFill>
                            <a:schemeClr val="bg1"/>
                          </a:solidFill>
                        </a:rPr>
                        <a:t>‘Bill of materials’</a:t>
                      </a:r>
                    </a:p>
                  </a:txBody>
                  <a:tcPr>
                    <a:solidFill>
                      <a:srgbClr val="FED33A"/>
                    </a:solidFill>
                  </a:tcPr>
                </a:tc>
                <a:tc>
                  <a:txBody>
                    <a:bodyPr/>
                    <a:lstStyle/>
                    <a:p>
                      <a:pPr algn="ctr"/>
                      <a:r>
                        <a:rPr lang="en-GB" b="1">
                          <a:solidFill>
                            <a:schemeClr val="bg1"/>
                          </a:solidFill>
                        </a:rPr>
                        <a:t>‘Price points’</a:t>
                      </a:r>
                    </a:p>
                  </a:txBody>
                  <a:tcPr>
                    <a:solidFill>
                      <a:srgbClr val="FED33A"/>
                    </a:solidFill>
                  </a:tcPr>
                </a:tc>
                <a:extLst>
                  <a:ext uri="{0D108BD9-81ED-4DB2-BD59-A6C34878D82A}">
                    <a16:rowId xmlns:a16="http://schemas.microsoft.com/office/drawing/2014/main" val="3391378453"/>
                  </a:ext>
                </a:extLst>
              </a:tr>
              <a:tr h="2535869">
                <a:tc>
                  <a:txBody>
                    <a:bodyPr/>
                    <a:lstStyle/>
                    <a:p>
                      <a:r>
                        <a:rPr lang="en-GB" sz="1200"/>
                        <a:t>A proposed product will always have competitors on the market who may offer more features, a lower price or both!</a:t>
                      </a:r>
                    </a:p>
                    <a:p>
                      <a:r>
                        <a:rPr lang="en-GB" sz="1200"/>
                        <a:t>It is important that your target cost takes into account the type of product you are aiming for (low-cost vs premium) and that there is a market for this type of product. </a:t>
                      </a:r>
                    </a:p>
                    <a:p>
                      <a:r>
                        <a:rPr lang="en-GB" sz="1200"/>
                        <a:t>Would you pay a high price for a soft bag or a suitcase? What </a:t>
                      </a:r>
                      <a:r>
                        <a:rPr lang="en-GB" sz="1200" b="1"/>
                        <a:t>unique features </a:t>
                      </a:r>
                      <a:r>
                        <a:rPr lang="en-GB" sz="1200"/>
                        <a:t>might your product have that would make it stand out in the market.</a:t>
                      </a:r>
                    </a:p>
                    <a:p>
                      <a:r>
                        <a:rPr lang="en-GB" sz="1200"/>
                        <a:t>If two products were the same price, what would persuade customers to by one over the other? </a:t>
                      </a:r>
                    </a:p>
                    <a:p>
                      <a:r>
                        <a:rPr lang="en-GB" sz="1200"/>
                        <a:t>If your design were more expensive, what would it offer for the extra cost?</a:t>
                      </a:r>
                    </a:p>
                    <a:p>
                      <a:r>
                        <a:rPr lang="en-GB" sz="1200"/>
                        <a:t>It is also important to use your research to be sure there is a market for your product and that it is designed to meet the target cost.</a:t>
                      </a:r>
                    </a:p>
                    <a:p>
                      <a:r>
                        <a:rPr lang="en-GB" sz="1200"/>
                        <a:t>Use your customer and competitor research to decide on a target cost for your product.</a:t>
                      </a:r>
                    </a:p>
                  </a:txBody>
                  <a:tcPr/>
                </a:tc>
                <a:tc>
                  <a:txBody>
                    <a:bodyPr/>
                    <a:lstStyle/>
                    <a:p>
                      <a:r>
                        <a:rPr lang="en-GB" sz="1200" b="1"/>
                        <a:t>A bill of materials </a:t>
                      </a:r>
                      <a:r>
                        <a:rPr lang="en-GB" sz="1200" b="0"/>
                        <a:t>is used to create a list of parts and components in a product. This can also be used to create a cost price for the materials to manufacture the product or prototype. In industry, these will be linked to the prices of those parts so the manufacturer can see if these will affect the cost of the product.</a:t>
                      </a:r>
                    </a:p>
                    <a:p>
                      <a:r>
                        <a:rPr lang="en-GB" sz="1200" b="0"/>
                        <a:t>After Covid we saw the prices of materials increase dramatically and the lack of electronic components drove up the price of technology-based products.</a:t>
                      </a:r>
                    </a:p>
                    <a:p>
                      <a:r>
                        <a:rPr lang="en-GB" sz="1200" b="0"/>
                        <a:t>If using CAD to create a model or assembly, a </a:t>
                      </a:r>
                      <a:r>
                        <a:rPr lang="en-GB" sz="1200" b="1"/>
                        <a:t>working drawing can be produced which will often generate a bill of materials.</a:t>
                      </a:r>
                    </a:p>
                    <a:p>
                      <a:r>
                        <a:rPr lang="en-GB" sz="1200" b="0"/>
                        <a:t>Alternatively, you can use a spreadsheet to list the parts needed and their costs, to see the total cost of the product.</a:t>
                      </a:r>
                      <a:endParaRPr lang="en-GB" sz="1200"/>
                    </a:p>
                  </a:txBody>
                  <a:tcPr/>
                </a:tc>
                <a:tc>
                  <a:txBody>
                    <a:bodyPr/>
                    <a:lstStyle/>
                    <a:p>
                      <a:r>
                        <a:rPr lang="en-GB" sz="1200"/>
                        <a:t>Here is where the bill of materials can show if the product will be affordable for the consumer and profitable for the manufacturer. </a:t>
                      </a:r>
                    </a:p>
                    <a:p>
                      <a:r>
                        <a:rPr lang="en-GB" sz="1200"/>
                        <a:t>Products often sell for around 3 times what they cost to make to cove, storage, marketing, distribution, shipping and retail profit etc. If you are making a premium product, it could cost you £50 to make it, but would the customer pay £150 for it.</a:t>
                      </a:r>
                    </a:p>
                    <a:p>
                      <a:r>
                        <a:rPr lang="en-GB" sz="1200"/>
                        <a:t>At the other end of the scale, you might design a low-cost DIY kit that costs just £5 to make and sells for £15, but it would not be considered a premium product. </a:t>
                      </a:r>
                    </a:p>
                    <a:p>
                      <a:r>
                        <a:rPr lang="en-GB" sz="1200"/>
                        <a:t>Could you aim for something in between the two? </a:t>
                      </a:r>
                      <a:r>
                        <a:rPr lang="en-GB" sz="1200" b="1"/>
                        <a:t>What would need to change </a:t>
                      </a:r>
                      <a:r>
                        <a:rPr lang="en-GB" sz="1200"/>
                        <a:t>to allow this? </a:t>
                      </a:r>
                      <a:r>
                        <a:rPr lang="en-GB" sz="1200" b="1"/>
                        <a:t>There is often a deal of compromising in design…</a:t>
                      </a:r>
                    </a:p>
                  </a:txBody>
                  <a:tcPr/>
                </a:tc>
                <a:extLst>
                  <a:ext uri="{0D108BD9-81ED-4DB2-BD59-A6C34878D82A}">
                    <a16:rowId xmlns:a16="http://schemas.microsoft.com/office/drawing/2014/main" val="3966545421"/>
                  </a:ext>
                </a:extLst>
              </a:tr>
            </a:tbl>
          </a:graphicData>
        </a:graphic>
      </p:graphicFrame>
      <p:sp>
        <p:nvSpPr>
          <p:cNvPr id="7" name="Arrow: Left 6">
            <a:hlinkClick r:id="rId3" action="ppaction://hlinksldjump"/>
            <a:extLst>
              <a:ext uri="{FF2B5EF4-FFF2-40B4-BE49-F238E27FC236}">
                <a16:creationId xmlns:a16="http://schemas.microsoft.com/office/drawing/2014/main" id="{19CDDB95-8453-5E5B-9ED9-51E0CACB1FAA}"/>
              </a:ext>
            </a:extLst>
          </p:cNvPr>
          <p:cNvSpPr/>
          <p:nvPr/>
        </p:nvSpPr>
        <p:spPr>
          <a:xfrm>
            <a:off x="10871200" y="521533"/>
            <a:ext cx="609600" cy="548640"/>
          </a:xfrm>
          <a:prstGeom prst="leftArrow">
            <a:avLst/>
          </a:prstGeom>
          <a:noFill/>
          <a:ln>
            <a:solidFill>
              <a:srgbClr val="FED3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black background with a black square&#10;&#10;Description automatically generated with medium confidence">
            <a:extLst>
              <a:ext uri="{FF2B5EF4-FFF2-40B4-BE49-F238E27FC236}">
                <a16:creationId xmlns:a16="http://schemas.microsoft.com/office/drawing/2014/main" id="{97D56905-7C5A-7B9D-4B69-789F9C8AB25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991586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Level of </a:t>
            </a:r>
            <a:r>
              <a:rPr lang="en-GB"/>
              <a:t>challenge</a:t>
            </a:r>
            <a:endParaRPr lang="en-GB" sz="440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1015663"/>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Simple solution made from existing parts ‘cut and shut’ together to make a working prototype. Items to hold can be prescribed, as with the materials.</a:t>
              </a:r>
              <a:endParaRPr kumimoji="0"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Greater </a:t>
              </a:r>
              <a:r>
                <a:rPr lang="en-GB" sz="1200" b="0" i="1" kern="1200">
                  <a:solidFill>
                    <a:srgbClr val="0A303F"/>
                  </a:solidFill>
                  <a:latin typeface="Arial" panose="020B0604020202020204"/>
                  <a:ea typeface="+mn-ea"/>
                  <a:cs typeface="Arial" panose="020B0604020202020204" pitchFamily="34" charset="0"/>
                </a:rPr>
                <a:t>variety of materials and techniques shared. Possibly options of the routes to take e.g. holder for a phone, holder for a lunch box. Outcomes may include from-scratch designs.</a:t>
              </a:r>
              <a:endParaRPr kumimoji="0"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438855"/>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A complete and working prototype that can be fully tested. An open brief for the items to be carried and fully-working outcomes expected. A variety of materials and processes available to choose from.</a:t>
              </a:r>
            </a:p>
          </p:txBody>
        </p:sp>
      </p:grpSp>
      <p:pic>
        <p:nvPicPr>
          <p:cNvPr id="19" name="Picture 18" descr="A black background with a black square&#10;&#10;Description automatically generated with medium confidence">
            <a:extLst>
              <a:ext uri="{FF2B5EF4-FFF2-40B4-BE49-F238E27FC236}">
                <a16:creationId xmlns:a16="http://schemas.microsoft.com/office/drawing/2014/main" id="{E9AF730F-F742-5174-E164-9B697A610B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4"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Pure Electric: Introduction">
            <a:hlinkClick r:id="" action="ppaction://media"/>
            <a:extLst>
              <a:ext uri="{FF2B5EF4-FFF2-40B4-BE49-F238E27FC236}">
                <a16:creationId xmlns:a16="http://schemas.microsoft.com/office/drawing/2014/main" id="{AA949608-C8FD-2065-F61C-89C53E0138AA}"/>
              </a:ext>
            </a:extLst>
          </p:cNvPr>
          <p:cNvPicPr>
            <a:picLocks noRot="1" noChangeAspect="1"/>
          </p:cNvPicPr>
          <p:nvPr>
            <a:videoFile r:link="rId1"/>
          </p:nvPr>
        </p:nvPicPr>
        <p:blipFill>
          <a:blip r:embed="rId5"/>
          <a:stretch>
            <a:fillRect/>
          </a:stretch>
        </p:blipFill>
        <p:spPr>
          <a:xfrm>
            <a:off x="207757" y="104744"/>
            <a:ext cx="11776485" cy="6648512"/>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Introduction</a:t>
            </a:r>
            <a:endParaRPr lang="en-GB" sz="440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5999" y="1192044"/>
            <a:ext cx="10952385"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1">
                <a:effectLst/>
                <a:latin typeface="+mj-lt"/>
              </a:rPr>
              <a:t>Pure Electric </a:t>
            </a:r>
            <a:r>
              <a:rPr lang="en-GB" sz="2200" b="0" i="0">
                <a:effectLst/>
                <a:latin typeface="+mj-lt"/>
              </a:rPr>
              <a:t>are</a:t>
            </a:r>
            <a:r>
              <a:rPr lang="en-GB" sz="2200" b="0">
                <a:latin typeface="+mj-lt"/>
              </a:rPr>
              <a:t> manufacturers of electric scooters (e-scooters) based in Glastonbury</a:t>
            </a:r>
            <a:r>
              <a:rPr lang="en-GB" sz="2200" b="0">
                <a:latin typeface="+mj-lt"/>
                <a:ea typeface="Roboto" panose="02000000000000000000" pitchFamily="2" charset="0"/>
                <a:cs typeface="Roboto" panose="02000000000000000000" pitchFamily="2" charset="0"/>
              </a:rPr>
              <a:t>. </a:t>
            </a:r>
          </a:p>
          <a:p>
            <a:pPr>
              <a:lnSpc>
                <a:spcPct val="150000"/>
              </a:lnSpc>
            </a:pPr>
            <a:r>
              <a:rPr lang="en-GB" sz="2200" u="sng">
                <a:latin typeface="+mj-lt"/>
                <a:ea typeface="Roboto" panose="02000000000000000000" pitchFamily="2" charset="0"/>
                <a:cs typeface="Roboto" panose="02000000000000000000" pitchFamily="2" charset="0"/>
              </a:rPr>
              <a:t>The context for this unit is:</a:t>
            </a:r>
          </a:p>
          <a:p>
            <a:pPr algn="ctr">
              <a:lnSpc>
                <a:spcPct val="150000"/>
              </a:lnSpc>
            </a:pPr>
            <a:r>
              <a:rPr lang="en-GB" sz="3200" b="1">
                <a:solidFill>
                  <a:schemeClr val="accent2"/>
                </a:solidFill>
                <a:latin typeface="+mj-lt"/>
                <a:ea typeface="Roboto" panose="02000000000000000000" pitchFamily="2" charset="0"/>
                <a:cs typeface="Roboto" panose="02000000000000000000" pitchFamily="2" charset="0"/>
              </a:rPr>
              <a:t>‘Carryin</a:t>
            </a:r>
            <a:r>
              <a:rPr lang="en-GB" sz="3200">
                <a:solidFill>
                  <a:schemeClr val="accent2"/>
                </a:solidFill>
                <a:latin typeface="+mj-lt"/>
                <a:ea typeface="Roboto" panose="02000000000000000000" pitchFamily="2" charset="0"/>
                <a:cs typeface="Roboto" panose="02000000000000000000" pitchFamily="2" charset="0"/>
              </a:rPr>
              <a:t>g cargo’</a:t>
            </a:r>
            <a:endParaRPr lang="en-GB" sz="3200" b="1">
              <a:solidFill>
                <a:schemeClr val="accent2"/>
              </a:solidFill>
              <a:latin typeface="+mj-lt"/>
              <a:ea typeface="Roboto" panose="02000000000000000000" pitchFamily="2" charset="0"/>
              <a:cs typeface="Roboto" panose="02000000000000000000" pitchFamily="2" charset="0"/>
            </a:endParaRPr>
          </a:p>
          <a:p>
            <a:pPr>
              <a:lnSpc>
                <a:spcPct val="150000"/>
              </a:lnSpc>
            </a:pP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show how </a:t>
            </a:r>
            <a:r>
              <a:rPr lang="en-GB" sz="2200" b="0">
                <a:solidFill>
                  <a:srgbClr val="0A303F"/>
                </a:solidFill>
                <a:latin typeface="Arial" panose="020B0604020202020204"/>
                <a:ea typeface="Roboto" panose="02000000000000000000" pitchFamily="2" charset="0"/>
                <a:cs typeface="Roboto" panose="02000000000000000000" pitchFamily="2" charset="0"/>
              </a:rPr>
              <a:t>the design team at </a:t>
            </a:r>
            <a:r>
              <a:rPr lang="en-GB" sz="2200">
                <a:solidFill>
                  <a:srgbClr val="0A303F"/>
                </a:solidFill>
                <a:latin typeface="Arial" panose="020B0604020202020204"/>
                <a:ea typeface="Roboto" panose="02000000000000000000" pitchFamily="2" charset="0"/>
                <a:cs typeface="Roboto" panose="02000000000000000000" pitchFamily="2" charset="0"/>
              </a:rPr>
              <a:t>Pure Electric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 of the design process: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and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They also look at the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implement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stage which is where the product would be put into production. You can follow a similar process to create your own solution to carrying cargo on bikes and scooters</a:t>
            </a:r>
            <a:r>
              <a:rPr lang="en-GB" sz="2200" b="0">
                <a:solidFill>
                  <a:srgbClr val="0A303F"/>
                </a:solidFill>
                <a:latin typeface="Arial" panose="020B0604020202020204"/>
                <a:ea typeface="Roboto" panose="02000000000000000000" pitchFamily="2" charset="0"/>
                <a:cs typeface="Roboto" panose="02000000000000000000" pitchFamily="2" charset="0"/>
              </a:rPr>
              <a:t>!</a:t>
            </a:r>
            <a:endPar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a:solidFill>
                <a:srgbClr val="0A303F"/>
              </a:solidFill>
              <a:latin typeface="+mj-lt"/>
              <a:ea typeface="Roboto" panose="02000000000000000000" pitchFamily="2" charset="0"/>
              <a:cs typeface="Roboto" panose="02000000000000000000" pitchFamily="2" charset="0"/>
            </a:endParaRP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F5D1466F-4B7B-F95F-2EC2-8C232E3AB9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Pure Electric: Empathize">
            <a:hlinkClick r:id="" action="ppaction://media"/>
            <a:extLst>
              <a:ext uri="{FF2B5EF4-FFF2-40B4-BE49-F238E27FC236}">
                <a16:creationId xmlns:a16="http://schemas.microsoft.com/office/drawing/2014/main" id="{2E787D8A-FD25-9823-E4E5-ED158EAD2B59}"/>
              </a:ext>
            </a:extLst>
          </p:cNvPr>
          <p:cNvPicPr>
            <a:picLocks noRot="1" noChangeAspect="1"/>
          </p:cNvPicPr>
          <p:nvPr>
            <a:videoFile r:link="rId1"/>
          </p:nvPr>
        </p:nvPicPr>
        <p:blipFill>
          <a:blip r:embed="rId4"/>
          <a:stretch>
            <a:fillRect/>
          </a:stretch>
        </p:blipFill>
        <p:spPr>
          <a:xfrm>
            <a:off x="153680" y="74214"/>
            <a:ext cx="11884640" cy="6709572"/>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04145"/>
            <a:ext cx="9329998" cy="1448224"/>
          </a:xfrm>
        </p:spPr>
        <p:txBody>
          <a:bodyPr>
            <a:normAutofit/>
          </a:bodyPr>
          <a:lstStyle/>
          <a:p>
            <a:pPr>
              <a:lnSpc>
                <a:spcPct val="150000"/>
              </a:lnSpc>
            </a:pPr>
            <a:r>
              <a:rPr lang="en-GB" sz="1500">
                <a:latin typeface="+mj-lt"/>
                <a:ea typeface="Roboto" panose="02000000000000000000" pitchFamily="2" charset="0"/>
                <a:cs typeface="Roboto" panose="02000000000000000000" pitchFamily="2" charset="0"/>
              </a:rPr>
              <a:t>Your first task is to put yourself into the shoes of the potential user you are designing for. At this stage you are simply trying to understand what some of the problems may be. The more the merrier! There are no wrong ideas/thoughts at this stage! There are many ways that Pure Electric, and other companies do this. Consider trying some of these methods:</a:t>
            </a: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2945894757"/>
              </p:ext>
            </p:extLst>
          </p:nvPr>
        </p:nvGraphicFramePr>
        <p:xfrm>
          <a:off x="575999" y="2738777"/>
          <a:ext cx="9329999" cy="2998808"/>
        </p:xfrm>
        <a:graphic>
          <a:graphicData uri="http://schemas.openxmlformats.org/drawingml/2006/table">
            <a:tbl>
              <a:tblPr firstRow="1" bandRow="1">
                <a:tableStyleId>{5940675A-B579-460E-94D1-54222C63F5DA}</a:tableStyleId>
              </a:tblPr>
              <a:tblGrid>
                <a:gridCol w="3055475">
                  <a:extLst>
                    <a:ext uri="{9D8B030D-6E8A-4147-A177-3AD203B41FA5}">
                      <a16:colId xmlns:a16="http://schemas.microsoft.com/office/drawing/2014/main" val="336422520"/>
                    </a:ext>
                  </a:extLst>
                </a:gridCol>
                <a:gridCol w="3291840">
                  <a:extLst>
                    <a:ext uri="{9D8B030D-6E8A-4147-A177-3AD203B41FA5}">
                      <a16:colId xmlns:a16="http://schemas.microsoft.com/office/drawing/2014/main" val="1485661640"/>
                    </a:ext>
                  </a:extLst>
                </a:gridCol>
                <a:gridCol w="2982684">
                  <a:extLst>
                    <a:ext uri="{9D8B030D-6E8A-4147-A177-3AD203B41FA5}">
                      <a16:colId xmlns:a16="http://schemas.microsoft.com/office/drawing/2014/main" val="1336904058"/>
                    </a:ext>
                  </a:extLst>
                </a:gridCol>
              </a:tblGrid>
              <a:tr h="347048">
                <a:tc>
                  <a:txBody>
                    <a:bodyPr/>
                    <a:lstStyle/>
                    <a:p>
                      <a:pPr algn="ctr"/>
                      <a:r>
                        <a:rPr lang="en-GB" sz="1400" b="1" dirty="0">
                          <a:solidFill>
                            <a:srgbClr val="ACACDE"/>
                          </a:solidFill>
                          <a:hlinkClick r:id="rId3" action="ppaction://hlinksldjump"/>
                        </a:rPr>
                        <a:t>‘Competitor analysis</a:t>
                      </a:r>
                      <a:r>
                        <a:rPr lang="en-GB" sz="1400" b="1" dirty="0">
                          <a:solidFill>
                            <a:srgbClr val="ACACDE"/>
                          </a:solidFill>
                        </a:rPr>
                        <a:t>’</a:t>
                      </a:r>
                    </a:p>
                  </a:txBody>
                  <a:tcPr>
                    <a:solidFill>
                      <a:schemeClr val="bg1"/>
                    </a:solidFill>
                  </a:tcPr>
                </a:tc>
                <a:tc>
                  <a:txBody>
                    <a:bodyPr/>
                    <a:lstStyle/>
                    <a:p>
                      <a:pPr algn="ctr"/>
                      <a:r>
                        <a:rPr lang="en-GB" sz="1400" b="1">
                          <a:solidFill>
                            <a:srgbClr val="ACACDE"/>
                          </a:solidFill>
                          <a:hlinkClick r:id="rId3" action="ppaction://hlinksldjump">
                            <a:extLst>
                              <a:ext uri="{A12FA001-AC4F-418D-AE19-62706E023703}">
                                <ahyp:hlinkClr xmlns:ahyp="http://schemas.microsoft.com/office/drawing/2018/hyperlinkcolor" val="tx"/>
                              </a:ext>
                            </a:extLst>
                          </a:hlinkClick>
                        </a:rPr>
                        <a:t>‘Online consumer research’</a:t>
                      </a:r>
                      <a:endParaRPr lang="en-GB" sz="1400" b="1">
                        <a:solidFill>
                          <a:srgbClr val="ACACDE"/>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a:solidFill>
                            <a:srgbClr val="ACACDE"/>
                          </a:solidFill>
                          <a:hlinkClick r:id="rId3" action="ppaction://hlinksldjump">
                            <a:extLst>
                              <a:ext uri="{A12FA001-AC4F-418D-AE19-62706E023703}">
                                <ahyp:hlinkClr xmlns:ahyp="http://schemas.microsoft.com/office/drawing/2018/hyperlinkcolor" val="tx"/>
                              </a:ext>
                            </a:extLst>
                          </a:hlinkClick>
                        </a:rPr>
                        <a:t>‘In-person consumer research’</a:t>
                      </a:r>
                      <a:endParaRPr lang="en-GB" sz="1400" b="1">
                        <a:solidFill>
                          <a:srgbClr val="ACACDE"/>
                        </a:solidFill>
                      </a:endParaRPr>
                    </a:p>
                  </a:txBody>
                  <a:tcPr>
                    <a:solidFill>
                      <a:schemeClr val="bg1"/>
                    </a:solidFill>
                  </a:tcPr>
                </a:tc>
                <a:extLst>
                  <a:ext uri="{0D108BD9-81ED-4DB2-BD59-A6C34878D82A}">
                    <a16:rowId xmlns:a16="http://schemas.microsoft.com/office/drawing/2014/main" val="3391378453"/>
                  </a:ext>
                </a:extLst>
              </a:tr>
              <a:tr h="2409543">
                <a:tc>
                  <a:txBody>
                    <a:bodyPr/>
                    <a:lstStyle/>
                    <a:p>
                      <a:r>
                        <a:rPr lang="en-GB" sz="1400" dirty="0"/>
                        <a:t>In business, it is important to </a:t>
                      </a:r>
                      <a:r>
                        <a:rPr lang="en-GB" sz="1400" b="1" dirty="0"/>
                        <a:t>know what is already on the market</a:t>
                      </a:r>
                      <a:r>
                        <a:rPr lang="en-GB" sz="1400" dirty="0"/>
                        <a:t>. These are companies competing for your business. </a:t>
                      </a:r>
                      <a:r>
                        <a:rPr lang="en-GB" sz="1400"/>
                        <a:t>Looking at the market is a passive way of understanding what is happening on the market and where you can </a:t>
                      </a:r>
                      <a:r>
                        <a:rPr lang="en-GB" sz="1400" b="1"/>
                        <a:t>build on good ideas </a:t>
                      </a:r>
                      <a:r>
                        <a:rPr lang="en-GB" sz="1400"/>
                        <a:t>or see a </a:t>
                      </a:r>
                      <a:r>
                        <a:rPr lang="en-GB" sz="1400" b="1"/>
                        <a:t>gap in the market.</a:t>
                      </a:r>
                      <a:r>
                        <a:rPr lang="en-GB" sz="1400"/>
                        <a:t> </a:t>
                      </a:r>
                      <a:r>
                        <a:rPr lang="en-GB" sz="1400" dirty="0"/>
                        <a:t>You could rate or grade existing solutions and use this data to help define your own criteria.</a:t>
                      </a:r>
                    </a:p>
                  </a:txBody>
                  <a:tcPr/>
                </a:tc>
                <a:tc>
                  <a:txBody>
                    <a:bodyPr/>
                    <a:lstStyle/>
                    <a:p>
                      <a:r>
                        <a:rPr lang="en-GB" sz="1400"/>
                        <a:t>The user is the customer and Pure Electric use </a:t>
                      </a:r>
                      <a:r>
                        <a:rPr lang="en-GB" sz="1400" b="1"/>
                        <a:t>online platforms </a:t>
                      </a:r>
                      <a:r>
                        <a:rPr lang="en-GB" sz="1400"/>
                        <a:t>to engage with their users. You may be able to do an online survey or questionnaire. Be sure to frame your questions in an unbiased way as this data will lead the direction of the product. If the majority of those interviewed say they would carry groceries on their scooters, this may well be a focus of your product.</a:t>
                      </a:r>
                    </a:p>
                  </a:txBody>
                  <a:tcPr/>
                </a:tc>
                <a:tc>
                  <a:txBody>
                    <a:bodyPr/>
                    <a:lstStyle/>
                    <a:p>
                      <a:r>
                        <a:rPr lang="en-GB" sz="1400" dirty="0"/>
                        <a:t>Research is not just done online. It’s important to observe and talk to the </a:t>
                      </a:r>
                      <a:r>
                        <a:rPr lang="en-GB" sz="1400" b="1" dirty="0"/>
                        <a:t>users in person</a:t>
                      </a:r>
                      <a:r>
                        <a:rPr lang="en-GB" sz="1400" dirty="0"/>
                        <a:t>. We need to meet their individual needs so we cannot assume to know what those needs are. Consider those in your target market who you may already know and aim your research at them to better understand their needs. This may be people carrying shopping, not just those riding an e-scooter.</a:t>
                      </a:r>
                    </a:p>
                  </a:txBody>
                  <a:tcPr/>
                </a:tc>
                <a:extLst>
                  <a:ext uri="{0D108BD9-81ED-4DB2-BD59-A6C34878D82A}">
                    <a16:rowId xmlns:a16="http://schemas.microsoft.com/office/drawing/2014/main" val="3966545421"/>
                  </a:ext>
                </a:extLst>
              </a:tr>
            </a:tbl>
          </a:graphicData>
        </a:graphic>
      </p:graphicFrame>
      <p:pic>
        <p:nvPicPr>
          <p:cNvPr id="8" name="Picture 7" descr="A black background with a black square&#10;&#10;Description automatically generated with medium confidence">
            <a:extLst>
              <a:ext uri="{FF2B5EF4-FFF2-40B4-BE49-F238E27FC236}">
                <a16:creationId xmlns:a16="http://schemas.microsoft.com/office/drawing/2014/main" id="{762F3121-4E14-FDDD-86B2-5BCC277BF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55956" y="1129409"/>
            <a:ext cx="9655175" cy="2299591"/>
          </a:xfrm>
        </p:spPr>
        <p:txBody>
          <a:bodyPr>
            <a:normAutofit fontScale="92500"/>
          </a:bodyPr>
          <a:lstStyle/>
          <a:p>
            <a:pPr>
              <a:lnSpc>
                <a:spcPct val="150000"/>
              </a:lnSpc>
            </a:pPr>
            <a:r>
              <a:rPr lang="en-GB" sz="2000">
                <a:latin typeface="+mj-lt"/>
                <a:ea typeface="Roboto" panose="02000000000000000000" pitchFamily="2" charset="0"/>
                <a:cs typeface="Roboto" panose="02000000000000000000" pitchFamily="2" charset="0"/>
              </a:rPr>
              <a:t>To design for others, Pure Electric consider the user from concept to product launch and beyond. </a:t>
            </a:r>
            <a:r>
              <a:rPr lang="en-GB" sz="2000" b="1">
                <a:latin typeface="+mj-lt"/>
                <a:ea typeface="Roboto" panose="02000000000000000000" pitchFamily="2" charset="0"/>
                <a:cs typeface="Roboto" panose="02000000000000000000" pitchFamily="2" charset="0"/>
              </a:rPr>
              <a:t>User Centred Design </a:t>
            </a:r>
            <a:r>
              <a:rPr lang="en-GB" sz="2000">
                <a:latin typeface="+mj-lt"/>
                <a:ea typeface="Roboto" panose="02000000000000000000" pitchFamily="2" charset="0"/>
                <a:cs typeface="Roboto" panose="02000000000000000000" pitchFamily="2" charset="0"/>
              </a:rPr>
              <a:t>(</a:t>
            </a:r>
            <a:r>
              <a:rPr lang="en-GB" sz="2000" b="1">
                <a:latin typeface="+mj-lt"/>
                <a:ea typeface="Roboto" panose="02000000000000000000" pitchFamily="2" charset="0"/>
                <a:cs typeface="Roboto" panose="02000000000000000000" pitchFamily="2" charset="0"/>
              </a:rPr>
              <a:t>UCD</a:t>
            </a:r>
            <a:r>
              <a:rPr lang="en-GB" sz="2000">
                <a:latin typeface="+mj-lt"/>
                <a:ea typeface="Roboto" panose="02000000000000000000" pitchFamily="2" charset="0"/>
                <a:cs typeface="Roboto" panose="02000000000000000000" pitchFamily="2" charset="0"/>
              </a:rPr>
              <a:t>) is an approach that considers the user in all aspects of the design process as well as their </a:t>
            </a:r>
            <a:r>
              <a:rPr lang="en-GB" sz="2000" b="1">
                <a:latin typeface="+mj-lt"/>
                <a:ea typeface="Roboto" panose="02000000000000000000" pitchFamily="2" charset="0"/>
                <a:cs typeface="Roboto" panose="02000000000000000000" pitchFamily="2" charset="0"/>
              </a:rPr>
              <a:t>needs</a:t>
            </a:r>
            <a:r>
              <a:rPr lang="en-GB" sz="2000">
                <a:latin typeface="+mj-lt"/>
                <a:ea typeface="Roboto" panose="02000000000000000000" pitchFamily="2" charset="0"/>
                <a:cs typeface="Roboto" panose="02000000000000000000" pitchFamily="2" charset="0"/>
              </a:rPr>
              <a:t>, </a:t>
            </a:r>
            <a:r>
              <a:rPr lang="en-GB" sz="2000" b="1">
                <a:latin typeface="+mj-lt"/>
                <a:ea typeface="Roboto" panose="02000000000000000000" pitchFamily="2" charset="0"/>
                <a:cs typeface="Roboto" panose="02000000000000000000" pitchFamily="2" charset="0"/>
              </a:rPr>
              <a:t>wants</a:t>
            </a:r>
            <a:r>
              <a:rPr lang="en-GB" sz="2000">
                <a:latin typeface="+mj-lt"/>
                <a:ea typeface="Roboto" panose="02000000000000000000" pitchFamily="2" charset="0"/>
                <a:cs typeface="Roboto" panose="02000000000000000000" pitchFamily="2" charset="0"/>
              </a:rPr>
              <a:t> and </a:t>
            </a:r>
            <a:r>
              <a:rPr lang="en-GB" sz="2000" b="1">
                <a:latin typeface="+mj-lt"/>
                <a:ea typeface="Roboto" panose="02000000000000000000" pitchFamily="2" charset="0"/>
                <a:cs typeface="Roboto" panose="02000000000000000000" pitchFamily="2" charset="0"/>
              </a:rPr>
              <a:t>values</a:t>
            </a:r>
            <a:r>
              <a:rPr lang="en-GB" sz="2000">
                <a:latin typeface="+mj-lt"/>
                <a:ea typeface="Roboto" panose="02000000000000000000" pitchFamily="2" charset="0"/>
                <a:cs typeface="Roboto" panose="02000000000000000000" pitchFamily="2" charset="0"/>
              </a:rPr>
              <a:t>.</a:t>
            </a:r>
          </a:p>
          <a:p>
            <a:pPr>
              <a:lnSpc>
                <a:spcPct val="150000"/>
              </a:lnSpc>
            </a:pPr>
            <a:r>
              <a:rPr lang="en-GB" sz="2000">
                <a:latin typeface="+mj-lt"/>
                <a:ea typeface="Roboto" panose="02000000000000000000" pitchFamily="2" charset="0"/>
                <a:cs typeface="Roboto" panose="02000000000000000000" pitchFamily="2" charset="0"/>
              </a:rPr>
              <a:t>Your initial research should define the users for your product as the designers at Pure Electric have done. The user might also represent the product’s intended ‘</a:t>
            </a:r>
            <a:r>
              <a:rPr lang="en-GB" sz="2000" b="1">
                <a:latin typeface="+mj-lt"/>
                <a:ea typeface="Roboto" panose="02000000000000000000" pitchFamily="2" charset="0"/>
                <a:cs typeface="Roboto" panose="02000000000000000000" pitchFamily="2" charset="0"/>
              </a:rPr>
              <a:t>target market</a:t>
            </a:r>
            <a:r>
              <a:rPr lang="en-GB" sz="2000">
                <a:latin typeface="+mj-lt"/>
                <a:ea typeface="Roboto" panose="02000000000000000000" pitchFamily="2" charset="0"/>
                <a:cs typeface="Roboto" panose="02000000000000000000" pitchFamily="2" charset="0"/>
              </a:rPr>
              <a:t>’.</a:t>
            </a: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pic>
        <p:nvPicPr>
          <p:cNvPr id="2" name="Picture 2">
            <a:extLst>
              <a:ext uri="{FF2B5EF4-FFF2-40B4-BE49-F238E27FC236}">
                <a16:creationId xmlns:a16="http://schemas.microsoft.com/office/drawing/2014/main" id="{F9A1D419-430D-6C1F-98BA-FD02D941F0B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541" b="14004"/>
          <a:stretch/>
        </p:blipFill>
        <p:spPr bwMode="auto">
          <a:xfrm>
            <a:off x="2326035" y="3563240"/>
            <a:ext cx="6115019" cy="30458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black background with a black square&#10;&#10;Description automatically generated with medium confidence">
            <a:extLst>
              <a:ext uri="{FF2B5EF4-FFF2-40B4-BE49-F238E27FC236}">
                <a16:creationId xmlns:a16="http://schemas.microsoft.com/office/drawing/2014/main" id="{6ED4B75A-C6C1-F64D-2592-32BD64B3B5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5999" y="6030041"/>
            <a:ext cx="1363200" cy="563490"/>
          </a:xfrm>
          <a:prstGeom prst="rect">
            <a:avLst/>
          </a:prstGeom>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4.xml.rels><?xml version="1.0" encoding="UTF-8" standalone="yes"?>
<Relationships xmlns="http://schemas.openxmlformats.org/package/2006/relationships"><Relationship Id="rId1" Type="http://schemas.openxmlformats.org/officeDocument/2006/relationships/image" Target="../media/image40.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3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4.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7C8D4D-7B7C-4844-96DD-A6EABF11E039}">
  <ds:schemaRefs>
    <ds:schemaRef ds:uri="0c8fa6c4-b7d3-4c62-a6da-ef72428ccf82"/>
    <ds:schemaRef ds:uri="81f8b867-ddd5-4989-88da-3ced84550480"/>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5C957A2-5E6A-471D-960C-6DB54022F898}">
  <ds:schemaRefs>
    <ds:schemaRef ds:uri="0c8fa6c4-b7d3-4c62-a6da-ef72428ccf82"/>
    <ds:schemaRef ds:uri="81f8b867-ddd5-4989-88da-3ced8455048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D498026-E4FD-4784-8A5D-1E011F95AF4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8375</Words>
  <Application>Microsoft Office PowerPoint</Application>
  <PresentationFormat>Widescreen</PresentationFormat>
  <Paragraphs>466</Paragraphs>
  <Slides>43</Slides>
  <Notes>41</Notes>
  <HiddenSlides>17</HiddenSlides>
  <MMClips>7</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43</vt:i4>
      </vt:variant>
    </vt:vector>
  </HeadingPairs>
  <TitlesOfParts>
    <vt:vector size="54" baseType="lpstr">
      <vt:lpstr>Arial</vt:lpstr>
      <vt:lpstr>Ink Free</vt:lpstr>
      <vt:lpstr>Helvetica Neue</vt:lpstr>
      <vt:lpstr>GriffithGothic Black</vt:lpstr>
      <vt:lpstr>Calibri</vt:lpstr>
      <vt:lpstr>Roboto</vt:lpstr>
      <vt:lpstr>Arial Narrow</vt:lpstr>
      <vt:lpstr>Griffith Gothic Black</vt:lpstr>
      <vt:lpstr>1_Office Theme</vt:lpstr>
      <vt:lpstr>2_Office Theme</vt:lpstr>
      <vt:lpstr>3_Office Theme</vt:lpstr>
      <vt:lpstr>KS3 d&amp;T contexts  Carrying cargo</vt:lpstr>
      <vt:lpstr>About this resource</vt:lpstr>
      <vt:lpstr>PowerPoint Presentation</vt:lpstr>
      <vt:lpstr>Contents</vt:lpstr>
      <vt:lpstr>PowerPoint Presentation</vt:lpstr>
      <vt:lpstr>Introduction</vt:lpstr>
      <vt:lpstr>PowerPoint Presentation</vt:lpstr>
      <vt:lpstr>Empathize stage</vt:lpstr>
      <vt:lpstr>Empathize stage</vt:lpstr>
      <vt:lpstr>Break down the context</vt:lpstr>
      <vt:lpstr>PowerPoint Presentation</vt:lpstr>
      <vt:lpstr>Define stage</vt:lpstr>
      <vt:lpstr>Define stage</vt:lpstr>
      <vt:lpstr>Define stage</vt:lpstr>
      <vt:lpstr>Define stage</vt:lpstr>
      <vt:lpstr>Specification</vt:lpstr>
      <vt:lpstr>PowerPoint Presentation</vt:lpstr>
      <vt:lpstr>Ideate stage</vt:lpstr>
      <vt:lpstr>Ideate stage</vt:lpstr>
      <vt:lpstr>Ideate stage</vt:lpstr>
      <vt:lpstr>PowerPoint Presentation</vt:lpstr>
      <vt:lpstr>Prototype stage </vt:lpstr>
      <vt:lpstr>Prototype stage </vt:lpstr>
      <vt:lpstr>PowerPoint Presentation</vt:lpstr>
      <vt:lpstr>Test stage</vt:lpstr>
      <vt:lpstr>PowerPoint Presentation</vt:lpstr>
      <vt:lpstr>Implement stage</vt:lpstr>
      <vt:lpstr>Implement stage</vt:lpstr>
      <vt:lpstr>Focused Tasks</vt:lpstr>
      <vt:lpstr>Image bank</vt:lpstr>
      <vt:lpstr>Image bank</vt:lpstr>
      <vt:lpstr>Image bank</vt:lpstr>
      <vt:lpstr>Investigative &amp; Evaluative Activities</vt:lpstr>
      <vt:lpstr>Empathize tasks</vt:lpstr>
      <vt:lpstr>Define tasks</vt:lpstr>
      <vt:lpstr>Define tasks</vt:lpstr>
      <vt:lpstr>Ideate tasks</vt:lpstr>
      <vt:lpstr>Ideate tasks</vt:lpstr>
      <vt:lpstr>Prototype tasks</vt:lpstr>
      <vt:lpstr>Prototype tasks</vt:lpstr>
      <vt:lpstr>Test tasks</vt:lpstr>
      <vt:lpstr>Implement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KS3 d&amp;T contexts  Carrying cargo</dc:title>
  <dc:creator/>
  <cp:revision>1</cp:revision>
  <dcterms:modified xsi:type="dcterms:W3CDTF">2025-01-10T13:58:51Z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9353400</vt:r8>
  </property>
  <property fmtid="{D5CDD505-2E9C-101B-9397-08002B2CF9AE}" pid="4" name="MediaServiceImageTags">
    <vt:lpwstr/>
  </property>
</Properties>
</file>