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4"/>
  </p:notesMasterIdLst>
  <p:sldIdLst>
    <p:sldId id="256" r:id="rId2"/>
    <p:sldId id="1637" r:id="rId3"/>
    <p:sldId id="1471" r:id="rId4"/>
    <p:sldId id="272" r:id="rId5"/>
    <p:sldId id="1638" r:id="rId6"/>
    <p:sldId id="1631" r:id="rId7"/>
    <p:sldId id="1620" r:id="rId8"/>
    <p:sldId id="1639" r:id="rId9"/>
    <p:sldId id="1630" r:id="rId10"/>
    <p:sldId id="1577" r:id="rId11"/>
    <p:sldId id="1619" r:id="rId12"/>
    <p:sldId id="1623" r:id="rId13"/>
    <p:sldId id="1647" r:id="rId14"/>
    <p:sldId id="1576" r:id="rId15"/>
    <p:sldId id="1625" r:id="rId16"/>
    <p:sldId id="1591" r:id="rId17"/>
    <p:sldId id="1632" r:id="rId18"/>
    <p:sldId id="1626" r:id="rId19"/>
    <p:sldId id="1633" r:id="rId20"/>
    <p:sldId id="1622" r:id="rId21"/>
    <p:sldId id="1621" r:id="rId22"/>
    <p:sldId id="1627" r:id="rId23"/>
    <p:sldId id="1634" r:id="rId24"/>
    <p:sldId id="1614" r:id="rId25"/>
    <p:sldId id="1615" r:id="rId26"/>
    <p:sldId id="1617" r:id="rId27"/>
    <p:sldId id="1648" r:id="rId28"/>
    <p:sldId id="1649" r:id="rId29"/>
    <p:sldId id="1628" r:id="rId30"/>
    <p:sldId id="1640" r:id="rId31"/>
    <p:sldId id="1636" r:id="rId32"/>
    <p:sldId id="1587" r:id="rId33"/>
    <p:sldId id="1589" r:id="rId34"/>
    <p:sldId id="1629" r:id="rId35"/>
    <p:sldId id="1645" r:id="rId36"/>
    <p:sldId id="1654" r:id="rId37"/>
    <p:sldId id="1643" r:id="rId38"/>
    <p:sldId id="1635" r:id="rId39"/>
    <p:sldId id="1646" r:id="rId40"/>
    <p:sldId id="1650" r:id="rId41"/>
    <p:sldId id="1660" r:id="rId42"/>
    <p:sldId id="1661" r:id="rId43"/>
    <p:sldId id="1662" r:id="rId44"/>
    <p:sldId id="1663" r:id="rId45"/>
    <p:sldId id="1644" r:id="rId46"/>
    <p:sldId id="1653" r:id="rId47"/>
    <p:sldId id="1655" r:id="rId48"/>
    <p:sldId id="1659" r:id="rId49"/>
    <p:sldId id="1658" r:id="rId50"/>
    <p:sldId id="1651" r:id="rId51"/>
    <p:sldId id="1641" r:id="rId52"/>
    <p:sldId id="1642" r:id="rId53"/>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45"/>
    <a:srgbClr val="FCB9DA"/>
    <a:srgbClr val="F97369"/>
    <a:srgbClr val="07E298"/>
    <a:srgbClr val="DCFFFF"/>
    <a:srgbClr val="F51C0A"/>
    <a:srgbClr val="0A303F"/>
    <a:srgbClr val="FFFFFF"/>
    <a:srgbClr val="2F4F5C"/>
    <a:srgbClr val="4C6BA4"/>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79FCDC-14B2-4D75-AFEA-56822F568224}" v="1" dt="2024-04-23T16:27:10.9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96" autoAdjust="0"/>
    <p:restoredTop sz="87814" autoAdjust="0"/>
  </p:normalViewPr>
  <p:slideViewPr>
    <p:cSldViewPr snapToGrid="0">
      <p:cViewPr varScale="1">
        <p:scale>
          <a:sx n="101" d="100"/>
          <a:sy n="101" d="100"/>
        </p:scale>
        <p:origin x="1122" y="138"/>
      </p:cViewPr>
      <p:guideLst/>
    </p:cSldViewPr>
  </p:slideViewPr>
  <p:notesTextViewPr>
    <p:cViewPr>
      <p:scale>
        <a:sx n="1" d="1"/>
        <a:sy n="1" d="1"/>
      </p:scale>
      <p:origin x="0" y="0"/>
    </p:cViewPr>
  </p:notesTextViewPr>
  <p:notesViewPr>
    <p:cSldViewPr snapToGrid="0">
      <p:cViewPr varScale="1">
        <p:scale>
          <a:sx n="65" d="100"/>
          <a:sy n="65" d="100"/>
        </p:scale>
        <p:origin x="2299"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D09CE55-8711-5A47-BBC6-C2D354072490}" type="datetimeFigureOut">
              <a:rPr lang="en-GB" smtClean="0"/>
              <a:t>23/04/2024</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E1A6DA57-3A8B-4144-9C79-64E4102434A2}" type="slidenum">
              <a:rPr lang="en-GB" smtClean="0"/>
              <a:t>‹#›</a:t>
            </a:fld>
            <a:endParaRPr lang="en-GB"/>
          </a:p>
        </p:txBody>
      </p:sp>
    </p:spTree>
    <p:extLst>
      <p:ext uri="{BB962C8B-B14F-4D97-AF65-F5344CB8AC3E}">
        <p14:creationId xmlns:p14="http://schemas.microsoft.com/office/powerpoint/2010/main" val="2678880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would be a good idea to have a pre-drawn or printed out map of the area outside of your school or where you plan to use. </a:t>
            </a:r>
          </a:p>
          <a:p>
            <a:r>
              <a:rPr lang="en-GB" dirty="0"/>
              <a:t>The next slide (hidden for pupils) give you 2 ways to generate one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290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 the pupils outside to explore the streets outside of your school or if not safe, take them a little further afield. They could take photos of what they see, or sketch it in pads or on paper. Take clipboards so that pupils can write their thoughts about it and prompt them with some of the questions above when they are out and about (in case they forget what to think about). </a:t>
            </a:r>
          </a:p>
          <a:p>
            <a:r>
              <a:rPr lang="en-GB" dirty="0"/>
              <a:t>If you have chance you may wish to draw out or get a copy of a map of the area and they can then draw right on top of the map. Another option is to use a colour-code system – a coloured dot every time there is a light.</a:t>
            </a:r>
          </a:p>
          <a:p>
            <a:r>
              <a:rPr lang="en-GB" dirty="0"/>
              <a:t>Links with Geography, map reading and symbols used on maps. </a:t>
            </a:r>
          </a:p>
        </p:txBody>
      </p:sp>
    </p:spTree>
    <p:extLst>
      <p:ext uri="{BB962C8B-B14F-4D97-AF65-F5344CB8AC3E}">
        <p14:creationId xmlns:p14="http://schemas.microsoft.com/office/powerpoint/2010/main" val="1151920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2925353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Thomas Edison as a key practitioner. Pupils could do their own research into Thomas Edison, looking at his inventions, life's work, education, work ethic etc. or you may wish to tell them about him.</a:t>
            </a:r>
          </a:p>
          <a:p>
            <a:r>
              <a:rPr lang="en-GB" dirty="0"/>
              <a:t>This exercise may be done as a class task or a homework task, finding out who he is, why he is famous, any facts (such as </a:t>
            </a:r>
            <a:r>
              <a:rPr kumimoji="0" lang="en-GB" sz="12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n-cs"/>
              </a:rPr>
              <a:t>he was completely deaf after losing his hearing at the age of 12 years old</a:t>
            </a:r>
            <a:r>
              <a:rPr lang="en-GB" dirty="0"/>
              <a:t>…)</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1325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wish to do this as a piece of homework (if you only have 6 lessons of space to complete the project. There are 7 lessons to make sure you have enough for a half term) or classwork. Another way to do this is to get old magazines and get them to find the examples of different light sources, cut them out and stick them onto the sheet. The pupils can then share their sheets and see what examples they have. Try to get them to think differently so examples could include: lamps, head torches, bike lights, security alarm lights, night lights, lighthouses, car lights, lanterns, candles, torches, ceiling lights, lights in ovens etc.</a:t>
            </a:r>
          </a:p>
          <a:p>
            <a:r>
              <a:rPr lang="en-GB" dirty="0"/>
              <a:t>You could also look at a ‘handling’ collection of actual products that the children can experience / use (where appropriate)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9145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4053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Undoubtedly this will take some explaining to children. Whilst there are videos on YouTube available, it may be easier to explain yourself. Examples in the class using heat may be easier to explain. Maybe through a cooking pan. The main pan is metal as we want the sauce inside to get hot, but the handle is plastic as we don’t want to burn our hand.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609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need batteries (9V would be easiest), crocodile clips, an LED, or bulb or buzzer along with the collection of objects listed above. Pupils are to predict which ones will insulate and which will conduct. </a:t>
            </a:r>
          </a:p>
          <a:p>
            <a:r>
              <a:rPr lang="en-GB" dirty="0"/>
              <a:t>Students will then test the outcomes. You can do this as a whole class demonstration, or you can break them down into small groups/tables. Students will need to make a circuit with the battery, LED and crocodile clips testing that it works in the first place. They will then break that circuit by adding in their item. If the LED still lights up, they have a conductor. If it does not then it is an insulator. They work their way through each material recording their answers.</a:t>
            </a:r>
          </a:p>
          <a:p>
            <a:r>
              <a:rPr lang="en-GB" dirty="0"/>
              <a:t>Regarding batteries – Zinc Chloride and Zinc Carbon are favourable. Alkaline batteries generally have a lower internal resistance than the same size zinc-carbon and zinc-chloride types, and produce higher short-circuit currents. From tests carried out at CLEAPSS, good-quality alkaline batteries under short-circuit caused connectors and wires to smoulder, giving off toxic fumes. However, there are so many brands of alkaline battery, and of varying quality, that there could be some that have a relatively high internal resistance and don’t cause this. The problem is that you can’t be sure, so we recommend you avoid them for practical circuit work. For further information, check out https://dt.cleapss.org.uk/Resource/GL225-Batteries-for-general-practical-circuit-work.aspx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4095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Dividers as shared. Any colour. Mix and match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2362711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need to make conductive dough for this lesson. You will need enough for pupils to work in pairs and also have crocodile clips, batteries (9V work best), bulbs or LEDs or buzzers. </a:t>
            </a:r>
          </a:p>
          <a:p>
            <a:r>
              <a:rPr lang="en-GB" dirty="0"/>
              <a:t>The conductive dough can easily be made using the ingredients on the next page and making it on the hob at home. Pre divide it up and wrap it in cling film once made as it will dry quicker than normal playdough. Choose your colour of playdough carefully…</a:t>
            </a:r>
          </a:p>
          <a:p>
            <a:r>
              <a:rPr lang="en-GB" dirty="0"/>
              <a:t>You start the lesson by reminding them of the work on insulators and conductors last lesson. Then show them the playdough and ask them if they think it will be an insulator or conductor. Hopefully they will say insulator and then you can show them with your example it lighting up your bulb etc.</a:t>
            </a:r>
          </a:p>
          <a:p>
            <a:endParaRPr lang="en-GB" dirty="0"/>
          </a:p>
        </p:txBody>
      </p:sp>
    </p:spTree>
    <p:extLst>
      <p:ext uri="{BB962C8B-B14F-4D97-AF65-F5344CB8AC3E}">
        <p14:creationId xmlns:p14="http://schemas.microsoft.com/office/powerpoint/2010/main" val="3549341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video will be embedded – if you are happy to provide </a:t>
            </a:r>
            <a:r>
              <a:rPr lang="en-GB"/>
              <a:t>the original to do so.</a:t>
            </a:r>
            <a:endParaRPr lang="en-GB" dirty="0"/>
          </a:p>
          <a:p>
            <a:endParaRPr lang="en-GB" dirty="0"/>
          </a:p>
        </p:txBody>
      </p:sp>
    </p:spTree>
    <p:extLst>
      <p:ext uri="{BB962C8B-B14F-4D97-AF65-F5344CB8AC3E}">
        <p14:creationId xmlns:p14="http://schemas.microsoft.com/office/powerpoint/2010/main" val="42413911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1A6DA57-3A8B-4144-9C79-64E4102434A2}" type="slidenum">
              <a:rPr lang="en-GB" smtClean="0"/>
              <a:t>24</a:t>
            </a:fld>
            <a:endParaRPr lang="en-GB"/>
          </a:p>
        </p:txBody>
      </p:sp>
    </p:spTree>
    <p:extLst>
      <p:ext uri="{BB962C8B-B14F-4D97-AF65-F5344CB8AC3E}">
        <p14:creationId xmlns:p14="http://schemas.microsoft.com/office/powerpoint/2010/main" val="27923021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the differences between a parallel circuit and series. </a:t>
            </a:r>
            <a:r>
              <a:rPr lang="en-GB" b="0" i="0" dirty="0">
                <a:solidFill>
                  <a:srgbClr val="202124"/>
                </a:solidFill>
                <a:effectLst/>
                <a:latin typeface="Google Sans"/>
              </a:rPr>
              <a:t>In a series circuit, the components are connected in a line and the same current flows through all of them. In a parallel circuit, the components are connected so that each component has its own separate branch and the same voltage is applied to each component. </a:t>
            </a:r>
            <a:endParaRPr lang="en-GB" dirty="0"/>
          </a:p>
        </p:txBody>
      </p:sp>
    </p:spTree>
    <p:extLst>
      <p:ext uri="{BB962C8B-B14F-4D97-AF65-F5344CB8AC3E}">
        <p14:creationId xmlns:p14="http://schemas.microsoft.com/office/powerpoint/2010/main" val="1638029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02124"/>
                </a:solidFill>
                <a:effectLst/>
                <a:latin typeface="Google Sans"/>
              </a:rPr>
              <a:t>Challenge the students to see how many LEDs they can add to their circuit. Ask them to observe what is happening to the LEDs when they are adding more into the parallel and series circuits. After showing them the difference between the circuits, you can then show them </a:t>
            </a:r>
            <a:r>
              <a:rPr lang="en-GB" dirty="0"/>
              <a:t>how to create a switch in the circuit but splitting the playdough and then reconnecting it.</a:t>
            </a:r>
          </a:p>
        </p:txBody>
      </p:sp>
    </p:spTree>
    <p:extLst>
      <p:ext uri="{BB962C8B-B14F-4D97-AF65-F5344CB8AC3E}">
        <p14:creationId xmlns:p14="http://schemas.microsoft.com/office/powerpoint/2010/main" val="17939726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F00F9-313C-9D81-766A-D3846E6560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4D9062-2E0D-E99C-1584-E1E9B0420A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3B9593-9ED2-E655-812A-2608B7803AD9}"/>
              </a:ext>
            </a:extLst>
          </p:cNvPr>
          <p:cNvSpPr>
            <a:spLocks noGrp="1"/>
          </p:cNvSpPr>
          <p:nvPr>
            <p:ph type="body" idx="1"/>
          </p:nvPr>
        </p:nvSpPr>
        <p:spPr/>
        <p:txBody>
          <a:bodyPr/>
          <a:lstStyle/>
          <a:p>
            <a:r>
              <a:rPr lang="en-GB" dirty="0"/>
              <a:t>At the moment we are not really using an input to activate the circuit. This would normally be a switch, a button or a sensor. You could look at adding a switch if you wish. A paper clip or similar could be used as a switch.</a:t>
            </a:r>
          </a:p>
        </p:txBody>
      </p:sp>
    </p:spTree>
    <p:extLst>
      <p:ext uri="{BB962C8B-B14F-4D97-AF65-F5344CB8AC3E}">
        <p14:creationId xmlns:p14="http://schemas.microsoft.com/office/powerpoint/2010/main" val="9673998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264326-FD96-4C73-C1E6-E224972B23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02EEEC-E7AF-5A72-E3F1-F3545C17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63E307-4B3D-F884-4C5A-04175EFF54C8}"/>
              </a:ext>
            </a:extLst>
          </p:cNvPr>
          <p:cNvSpPr>
            <a:spLocks noGrp="1"/>
          </p:cNvSpPr>
          <p:nvPr>
            <p:ph type="body" idx="1"/>
          </p:nvPr>
        </p:nvSpPr>
        <p:spPr/>
        <p:txBody>
          <a:bodyPr/>
          <a:lstStyle/>
          <a:p>
            <a:r>
              <a:rPr lang="en-GB" dirty="0"/>
              <a:t>Discuss different methods with pupils. There may even be sensors and timers in your school to turn on lights or heating.</a:t>
            </a:r>
          </a:p>
          <a:p>
            <a:r>
              <a:rPr lang="en-GB" dirty="0"/>
              <a:t>Some streetlights use a sensor to detect light, </a:t>
            </a:r>
            <a:r>
              <a:rPr lang="en-GB" b="0" i="0" dirty="0">
                <a:solidFill>
                  <a:srgbClr val="000000"/>
                </a:solidFill>
                <a:effectLst/>
                <a:latin typeface="Roboto" panose="02000000000000000000" pitchFamily="2" charset="0"/>
              </a:rPr>
              <a:t>but these are quite an old system now, and many of the local authorities are now using central management systems. In these cases it’s not just a sensor, but also a complicated device that transmits and receives radio signals. These central management systems send a signal to turn the lights on and off. Some can also be done using a timer.</a:t>
            </a:r>
            <a:endParaRPr lang="en-GB" dirty="0"/>
          </a:p>
        </p:txBody>
      </p:sp>
    </p:spTree>
    <p:extLst>
      <p:ext uri="{BB962C8B-B14F-4D97-AF65-F5344CB8AC3E}">
        <p14:creationId xmlns:p14="http://schemas.microsoft.com/office/powerpoint/2010/main" val="2474820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59036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have a map already drawn where they plotted the current lights you could place a piece of tracing paper over the top for them to draw on their new lights. Limit the amount of lights to get them to think more carefully than just putting lights everywhere. You will need to ensure you have enough LEDs for all pupils to think about putting them into groups of 2 or 3 to help with this. </a:t>
            </a:r>
          </a:p>
        </p:txBody>
      </p:sp>
    </p:spTree>
    <p:extLst>
      <p:ext uri="{BB962C8B-B14F-4D97-AF65-F5344CB8AC3E}">
        <p14:creationId xmlns:p14="http://schemas.microsoft.com/office/powerpoint/2010/main" val="32425819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Instead of the evaluation coming at the end where they won't have chance to improve, instead it can be here and they still have chance to make those changes. This can be delivered as a conversation of post it notes with arrows of where they think the lights should be instead.</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27478-9E50-4536-AE31-07B6D5DDDBF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4325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27478-9E50-4536-AE31-07B6D5DDDBF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40084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have different options for the making of this project depending on your preference, budget and current resources. Look ahead to choose your best suited way.</a:t>
            </a:r>
          </a:p>
        </p:txBody>
      </p:sp>
      <p:sp>
        <p:nvSpPr>
          <p:cNvPr id="4" name="Slide Number Placeholder 3"/>
          <p:cNvSpPr>
            <a:spLocks noGrp="1"/>
          </p:cNvSpPr>
          <p:nvPr>
            <p:ph type="sldNum" sz="quarter" idx="5"/>
          </p:nvPr>
        </p:nvSpPr>
        <p:spPr/>
        <p:txBody>
          <a:bodyPr/>
          <a:lstStyle/>
          <a:p>
            <a:fld id="{E1A6DA57-3A8B-4144-9C79-64E4102434A2}" type="slidenum">
              <a:rPr lang="en-GB" smtClean="0"/>
              <a:t>34</a:t>
            </a:fld>
            <a:endParaRPr lang="en-GB"/>
          </a:p>
        </p:txBody>
      </p:sp>
    </p:spTree>
    <p:extLst>
      <p:ext uri="{BB962C8B-B14F-4D97-AF65-F5344CB8AC3E}">
        <p14:creationId xmlns:p14="http://schemas.microsoft.com/office/powerpoint/2010/main" val="3578370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need to explain what a context is. It is a starting point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61901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map as an example to plan your streetlights. It may be that the map is too complex for your pupils, and so a simplified version may be preferable. </a:t>
            </a:r>
          </a:p>
          <a:p>
            <a:r>
              <a:rPr lang="en-GB" dirty="0"/>
              <a:t>This one is quite good as it has roads in such a position that we can look at both series and parallel circuits. Companies such as E.ON tend to lay cables under roads / footpaths.</a:t>
            </a:r>
          </a:p>
          <a:p>
            <a:endParaRPr lang="en-GB" dirty="0"/>
          </a:p>
        </p:txBody>
      </p:sp>
      <p:sp>
        <p:nvSpPr>
          <p:cNvPr id="4" name="Slide Number Placeholder 3"/>
          <p:cNvSpPr>
            <a:spLocks noGrp="1"/>
          </p:cNvSpPr>
          <p:nvPr>
            <p:ph type="sldNum" sz="quarter" idx="5"/>
          </p:nvPr>
        </p:nvSpPr>
        <p:spPr/>
        <p:txBody>
          <a:bodyPr/>
          <a:lstStyle/>
          <a:p>
            <a:fld id="{E1A6DA57-3A8B-4144-9C79-64E4102434A2}" type="slidenum">
              <a:rPr lang="en-GB" smtClean="0"/>
              <a:t>35</a:t>
            </a:fld>
            <a:endParaRPr lang="en-GB"/>
          </a:p>
        </p:txBody>
      </p:sp>
    </p:spTree>
    <p:extLst>
      <p:ext uri="{BB962C8B-B14F-4D97-AF65-F5344CB8AC3E}">
        <p14:creationId xmlns:p14="http://schemas.microsoft.com/office/powerpoint/2010/main" val="40468431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not require all of these, and the choices made will depend on budget, outcomes wanted etc. Please check the following slides for various options/outcomes</a:t>
            </a:r>
          </a:p>
        </p:txBody>
      </p:sp>
      <p:sp>
        <p:nvSpPr>
          <p:cNvPr id="4" name="Slide Number Placeholder 3"/>
          <p:cNvSpPr>
            <a:spLocks noGrp="1"/>
          </p:cNvSpPr>
          <p:nvPr>
            <p:ph type="sldNum" sz="quarter" idx="5"/>
          </p:nvPr>
        </p:nvSpPr>
        <p:spPr/>
        <p:txBody>
          <a:bodyPr/>
          <a:lstStyle/>
          <a:p>
            <a:fld id="{E1A6DA57-3A8B-4144-9C79-64E4102434A2}" type="slidenum">
              <a:rPr lang="en-GB" smtClean="0"/>
              <a:t>36</a:t>
            </a:fld>
            <a:endParaRPr lang="en-GB"/>
          </a:p>
        </p:txBody>
      </p:sp>
    </p:spTree>
    <p:extLst>
      <p:ext uri="{BB962C8B-B14F-4D97-AF65-F5344CB8AC3E}">
        <p14:creationId xmlns:p14="http://schemas.microsoft.com/office/powerpoint/2010/main" val="16841865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91FC7-8A87-BE06-C605-2B5B8CA797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25DF15-0E3B-FF59-26CD-529072AC02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CF1FCB-F746-C751-F316-DF775C25605C}"/>
              </a:ext>
            </a:extLst>
          </p:cNvPr>
          <p:cNvSpPr>
            <a:spLocks noGrp="1"/>
          </p:cNvSpPr>
          <p:nvPr>
            <p:ph type="body" idx="1"/>
          </p:nvPr>
        </p:nvSpPr>
        <p:spPr/>
        <p:txBody>
          <a:bodyPr/>
          <a:lstStyle/>
          <a:p>
            <a:r>
              <a:rPr lang="en-GB" dirty="0"/>
              <a:t>You have three options for the making of this project depending on your preference, budget and current resources. Either by using conductive paint copper track or by wiring/crocodile clips. </a:t>
            </a:r>
          </a:p>
        </p:txBody>
      </p:sp>
      <p:sp>
        <p:nvSpPr>
          <p:cNvPr id="4" name="Slide Number Placeholder 3">
            <a:extLst>
              <a:ext uri="{FF2B5EF4-FFF2-40B4-BE49-F238E27FC236}">
                <a16:creationId xmlns:a16="http://schemas.microsoft.com/office/drawing/2014/main" id="{60BEC37A-3805-9910-DD8E-5A41D1D4CB7D}"/>
              </a:ext>
            </a:extLst>
          </p:cNvPr>
          <p:cNvSpPr>
            <a:spLocks noGrp="1"/>
          </p:cNvSpPr>
          <p:nvPr>
            <p:ph type="sldNum" sz="quarter" idx="5"/>
          </p:nvPr>
        </p:nvSpPr>
        <p:spPr/>
        <p:txBody>
          <a:bodyPr/>
          <a:lstStyle/>
          <a:p>
            <a:fld id="{E1A6DA57-3A8B-4144-9C79-64E4102434A2}" type="slidenum">
              <a:rPr lang="en-GB" smtClean="0"/>
              <a:t>37</a:t>
            </a:fld>
            <a:endParaRPr lang="en-GB"/>
          </a:p>
        </p:txBody>
      </p:sp>
    </p:spTree>
    <p:extLst>
      <p:ext uri="{BB962C8B-B14F-4D97-AF65-F5344CB8AC3E}">
        <p14:creationId xmlns:p14="http://schemas.microsoft.com/office/powerpoint/2010/main" val="26507994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need to the conductive paint for this lesson. </a:t>
            </a:r>
          </a:p>
          <a:p>
            <a:r>
              <a:rPr lang="en-GB" dirty="0"/>
              <a:t>https://www.okdo.com/p/bare-conductive-electric-paint-tube-10ml/</a:t>
            </a:r>
          </a:p>
        </p:txBody>
      </p:sp>
    </p:spTree>
    <p:extLst>
      <p:ext uri="{BB962C8B-B14F-4D97-AF65-F5344CB8AC3E}">
        <p14:creationId xmlns:p14="http://schemas.microsoft.com/office/powerpoint/2010/main" val="14471113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Conductive paint , whilst conductive, does have some resistance and will not power as many lights / LEDs as copper track and/or wire. Please also note, the length of the track will also make a difference, so if you draw a long line, the light will not be as bright as a short track.</a:t>
            </a:r>
          </a:p>
          <a:p>
            <a:r>
              <a:rPr lang="en-GB" dirty="0"/>
              <a:t>Supervision is required for using it under the age of 14. It would be recommended for demonstration use only, or under strict supervision. There is a safety sheet for further information on the next (hidden)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01517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is more resistance at the end of the lights, so the last LEDs are less bright.</a:t>
            </a:r>
          </a:p>
        </p:txBody>
      </p:sp>
      <p:sp>
        <p:nvSpPr>
          <p:cNvPr id="4" name="Slide Number Placeholder 3"/>
          <p:cNvSpPr>
            <a:spLocks noGrp="1"/>
          </p:cNvSpPr>
          <p:nvPr>
            <p:ph type="sldNum" sz="quarter" idx="5"/>
          </p:nvPr>
        </p:nvSpPr>
        <p:spPr/>
        <p:txBody>
          <a:bodyPr/>
          <a:lstStyle/>
          <a:p>
            <a:fld id="{E1A6DA57-3A8B-4144-9C79-64E4102434A2}" type="slidenum">
              <a:rPr lang="en-GB" smtClean="0"/>
              <a:t>41</a:t>
            </a:fld>
            <a:endParaRPr lang="en-GB"/>
          </a:p>
        </p:txBody>
      </p:sp>
    </p:spTree>
    <p:extLst>
      <p:ext uri="{BB962C8B-B14F-4D97-AF65-F5344CB8AC3E}">
        <p14:creationId xmlns:p14="http://schemas.microsoft.com/office/powerpoint/2010/main" val="15702113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9023B-AF0C-6107-FCE2-A9FE655906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5E21CE-83ED-E8C5-B999-3F11FC6211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3675FC-560C-910A-DC10-6D19781226F1}"/>
              </a:ext>
            </a:extLst>
          </p:cNvPr>
          <p:cNvSpPr>
            <a:spLocks noGrp="1"/>
          </p:cNvSpPr>
          <p:nvPr>
            <p:ph type="body" idx="1"/>
          </p:nvPr>
        </p:nvSpPr>
        <p:spPr/>
        <p:txBody>
          <a:bodyPr/>
          <a:lstStyle/>
          <a:p>
            <a:r>
              <a:rPr lang="en-GB" dirty="0"/>
              <a:t>To create the circuit through copper foil tape you will need:</a:t>
            </a:r>
          </a:p>
          <a:p>
            <a:r>
              <a:rPr lang="en-GB" dirty="0"/>
              <a:t>Corrugated card</a:t>
            </a:r>
          </a:p>
          <a:p>
            <a:r>
              <a:rPr lang="en-GB" dirty="0"/>
              <a:t>LEDs or bulbs</a:t>
            </a:r>
          </a:p>
          <a:p>
            <a:r>
              <a:rPr lang="en-GB" dirty="0"/>
              <a:t>Batteries and battery packs</a:t>
            </a:r>
          </a:p>
          <a:p>
            <a:r>
              <a:rPr lang="en-GB" dirty="0"/>
              <a:t>Self-adhesive copper tape</a:t>
            </a:r>
          </a:p>
          <a:p>
            <a:r>
              <a:rPr lang="en-GB" dirty="0"/>
              <a:t>Glue gun</a:t>
            </a:r>
          </a:p>
          <a:p>
            <a:r>
              <a:rPr lang="en-GB" dirty="0"/>
              <a:t>You will need a top base (corrugated card) with the map that the children have either drawn or you have printed out for them stuck to the top base. They will need to mark on where their street lights will go on the map and holes will then need to be made to push your LEDs or bulbs through so that they are sticking out of the top layer and the base of them are sticking out of the bottom. </a:t>
            </a:r>
          </a:p>
          <a:p>
            <a:r>
              <a:rPr lang="en-GB" dirty="0"/>
              <a:t>All of the wiring is then done on the bottom. This can be done with crocodile clips or wiring depending on your preference and resources. Wiring is a little neater.</a:t>
            </a:r>
          </a:p>
          <a:p>
            <a:r>
              <a:rPr lang="en-GB" dirty="0"/>
              <a:t>Create some supports using small squares of card in the corners and then attach a base of card to protect your wiring. </a:t>
            </a:r>
          </a:p>
        </p:txBody>
      </p:sp>
      <p:sp>
        <p:nvSpPr>
          <p:cNvPr id="4" name="Slide Number Placeholder 3">
            <a:extLst>
              <a:ext uri="{FF2B5EF4-FFF2-40B4-BE49-F238E27FC236}">
                <a16:creationId xmlns:a16="http://schemas.microsoft.com/office/drawing/2014/main" id="{4895323F-B106-0E01-2C01-BC4753085562}"/>
              </a:ext>
            </a:extLst>
          </p:cNvPr>
          <p:cNvSpPr>
            <a:spLocks noGrp="1"/>
          </p:cNvSpPr>
          <p:nvPr>
            <p:ph type="sldNum" sz="quarter" idx="5"/>
          </p:nvPr>
        </p:nvSpPr>
        <p:spPr/>
        <p:txBody>
          <a:bodyPr/>
          <a:lstStyle/>
          <a:p>
            <a:fld id="{E1A6DA57-3A8B-4144-9C79-64E4102434A2}" type="slidenum">
              <a:rPr lang="en-GB" smtClean="0"/>
              <a:t>45</a:t>
            </a:fld>
            <a:endParaRPr lang="en-GB"/>
          </a:p>
        </p:txBody>
      </p:sp>
    </p:spTree>
    <p:extLst>
      <p:ext uri="{BB962C8B-B14F-4D97-AF65-F5344CB8AC3E}">
        <p14:creationId xmlns:p14="http://schemas.microsoft.com/office/powerpoint/2010/main" val="24815530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A0406-2D11-696D-84E8-93D197FA76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E9B2FD-E158-3965-EEB5-E6A5BEA372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47DC66-E77A-732C-D569-C8857A036C7E}"/>
              </a:ext>
            </a:extLst>
          </p:cNvPr>
          <p:cNvSpPr>
            <a:spLocks noGrp="1"/>
          </p:cNvSpPr>
          <p:nvPr>
            <p:ph type="body" idx="1"/>
          </p:nvPr>
        </p:nvSpPr>
        <p:spPr/>
        <p:txBody>
          <a:bodyPr/>
          <a:lstStyle/>
          <a:p>
            <a:r>
              <a:rPr lang="en-GB" dirty="0"/>
              <a:t>Note: Copper foil tape is available from lots of retailers. We advise 5mm thick strips. You can cut it with scissors and it sticks to paper and card really easily. </a:t>
            </a:r>
          </a:p>
        </p:txBody>
      </p:sp>
      <p:sp>
        <p:nvSpPr>
          <p:cNvPr id="4" name="Slide Number Placeholder 3">
            <a:extLst>
              <a:ext uri="{FF2B5EF4-FFF2-40B4-BE49-F238E27FC236}">
                <a16:creationId xmlns:a16="http://schemas.microsoft.com/office/drawing/2014/main" id="{B9C9408C-9CBF-14C5-12EF-D7C147462FE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76861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5502D-884E-86D0-F525-3E490B620E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C0AE8B-D62A-9306-3709-05C9E6345E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13D5F2-C14B-85D5-5BBC-CFE297D2C017}"/>
              </a:ext>
            </a:extLst>
          </p:cNvPr>
          <p:cNvSpPr>
            <a:spLocks noGrp="1"/>
          </p:cNvSpPr>
          <p:nvPr>
            <p:ph type="body" idx="1"/>
          </p:nvPr>
        </p:nvSpPr>
        <p:spPr/>
        <p:txBody>
          <a:bodyPr/>
          <a:lstStyle/>
          <a:p>
            <a:r>
              <a:rPr lang="en-GB" dirty="0"/>
              <a:t>Feel free to use standard 5mm LEDs or lamps if you prefer. </a:t>
            </a:r>
          </a:p>
        </p:txBody>
      </p:sp>
      <p:sp>
        <p:nvSpPr>
          <p:cNvPr id="4" name="Slide Number Placeholder 3">
            <a:extLst>
              <a:ext uri="{FF2B5EF4-FFF2-40B4-BE49-F238E27FC236}">
                <a16:creationId xmlns:a16="http://schemas.microsoft.com/office/drawing/2014/main" id="{B9ED3722-011F-AB79-9C65-BD0FB96E87C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79153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B0385-1AF7-B483-1307-F2A446DF36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05B2C8-1E67-2399-CDB7-9790081062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186B5C-2FE9-655A-BD7F-48ACF66726F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7D1110B-2034-30D7-3D2C-0D0AA4DAD6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5185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30971556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E04AF-C043-2B43-3D9D-954DEB92A7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07DDD1-DD05-E80C-4420-EC70DAEB5F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29BC4-3B58-9F84-1326-F95D11074C77}"/>
              </a:ext>
            </a:extLst>
          </p:cNvPr>
          <p:cNvSpPr>
            <a:spLocks noGrp="1"/>
          </p:cNvSpPr>
          <p:nvPr>
            <p:ph type="body" idx="1"/>
          </p:nvPr>
        </p:nvSpPr>
        <p:spPr/>
        <p:txBody>
          <a:bodyPr/>
          <a:lstStyle/>
          <a:p>
            <a:r>
              <a:rPr lang="en-GB" dirty="0"/>
              <a:t>To create the circuit through wires or crocodile clips you will need:</a:t>
            </a:r>
          </a:p>
          <a:p>
            <a:r>
              <a:rPr lang="en-GB" dirty="0"/>
              <a:t>Corrugated card</a:t>
            </a:r>
          </a:p>
          <a:p>
            <a:r>
              <a:rPr lang="en-GB" dirty="0"/>
              <a:t>LEDs or bulbs</a:t>
            </a:r>
          </a:p>
          <a:p>
            <a:r>
              <a:rPr lang="en-GB" dirty="0"/>
              <a:t>Batteries and battery packs (1.5V – 2AA batteries should be adequate)</a:t>
            </a:r>
          </a:p>
          <a:p>
            <a:r>
              <a:rPr lang="en-GB" dirty="0"/>
              <a:t>Wire (with wire cutters and wire strippers)</a:t>
            </a:r>
          </a:p>
          <a:p>
            <a:r>
              <a:rPr lang="en-GB" dirty="0"/>
              <a:t>OR </a:t>
            </a:r>
          </a:p>
          <a:p>
            <a:r>
              <a:rPr lang="en-GB" dirty="0"/>
              <a:t>Crocodile clips</a:t>
            </a:r>
          </a:p>
          <a:p>
            <a:r>
              <a:rPr lang="en-GB" dirty="0"/>
              <a:t>Electrical tape (if using wire)</a:t>
            </a:r>
          </a:p>
          <a:p>
            <a:r>
              <a:rPr lang="en-GB" dirty="0"/>
              <a:t>Glue gun</a:t>
            </a:r>
          </a:p>
          <a:p>
            <a:r>
              <a:rPr lang="en-GB" dirty="0"/>
              <a:t>You will need a top base (corrugated card) with the map that the children have either drawn or you have printed out for them stuck to the top base. They will need to mark on where their street lights will go on the map and holes will then need to be made to push your LEDs or bulbs through so that they are sticking out of the top layer and the base of them are sticking out of the bottom. </a:t>
            </a:r>
          </a:p>
          <a:p>
            <a:r>
              <a:rPr lang="en-GB" dirty="0"/>
              <a:t>All of the wiring is then done on the bottom. This can be done with crocodile clips or wiring depending on your preference and resources. Wiring is a little neater.</a:t>
            </a:r>
          </a:p>
          <a:p>
            <a:r>
              <a:rPr lang="en-GB" dirty="0"/>
              <a:t>Create some supports using small squares of card in the corners and then attach a base of card to protect your wiring. </a:t>
            </a:r>
          </a:p>
        </p:txBody>
      </p:sp>
      <p:sp>
        <p:nvSpPr>
          <p:cNvPr id="4" name="Slide Number Placeholder 3">
            <a:extLst>
              <a:ext uri="{FF2B5EF4-FFF2-40B4-BE49-F238E27FC236}">
                <a16:creationId xmlns:a16="http://schemas.microsoft.com/office/drawing/2014/main" id="{36926A82-7B72-B0C0-EE9D-5DA33E95D41A}"/>
              </a:ext>
            </a:extLst>
          </p:cNvPr>
          <p:cNvSpPr>
            <a:spLocks noGrp="1"/>
          </p:cNvSpPr>
          <p:nvPr>
            <p:ph type="sldNum" sz="quarter" idx="5"/>
          </p:nvPr>
        </p:nvSpPr>
        <p:spPr/>
        <p:txBody>
          <a:bodyPr/>
          <a:lstStyle/>
          <a:p>
            <a:fld id="{E1A6DA57-3A8B-4144-9C79-64E4102434A2}" type="slidenum">
              <a:rPr lang="en-GB" smtClean="0"/>
              <a:t>50</a:t>
            </a:fld>
            <a:endParaRPr lang="en-GB"/>
          </a:p>
        </p:txBody>
      </p:sp>
    </p:spTree>
    <p:extLst>
      <p:ext uri="{BB962C8B-B14F-4D97-AF65-F5344CB8AC3E}">
        <p14:creationId xmlns:p14="http://schemas.microsoft.com/office/powerpoint/2010/main" val="22879124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is potentially a conversation / discussion to be had about LEDs and filament lamps. LED’s tend to be more energy efficient as they do not give off heat. </a:t>
            </a:r>
          </a:p>
        </p:txBody>
      </p:sp>
      <p:sp>
        <p:nvSpPr>
          <p:cNvPr id="4" name="Slide Number Placeholder 3"/>
          <p:cNvSpPr>
            <a:spLocks noGrp="1"/>
          </p:cNvSpPr>
          <p:nvPr>
            <p:ph type="sldNum" sz="quarter" idx="5"/>
          </p:nvPr>
        </p:nvSpPr>
        <p:spPr/>
        <p:txBody>
          <a:bodyPr/>
          <a:lstStyle/>
          <a:p>
            <a:fld id="{E1A6DA57-3A8B-4144-9C79-64E4102434A2}" type="slidenum">
              <a:rPr lang="en-GB" smtClean="0"/>
              <a:t>51</a:t>
            </a:fld>
            <a:endParaRPr lang="en-GB"/>
          </a:p>
        </p:txBody>
      </p:sp>
    </p:spTree>
    <p:extLst>
      <p:ext uri="{BB962C8B-B14F-4D97-AF65-F5344CB8AC3E}">
        <p14:creationId xmlns:p14="http://schemas.microsoft.com/office/powerpoint/2010/main" val="7496082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Encourage pupils to create a parallel circuit compared to a series circuit</a:t>
            </a:r>
            <a:endParaRPr lang="en-GB" dirty="0"/>
          </a:p>
        </p:txBody>
      </p:sp>
      <p:sp>
        <p:nvSpPr>
          <p:cNvPr id="4" name="Slide Number Placeholder 3"/>
          <p:cNvSpPr>
            <a:spLocks noGrp="1"/>
          </p:cNvSpPr>
          <p:nvPr>
            <p:ph type="sldNum" sz="quarter" idx="5"/>
          </p:nvPr>
        </p:nvSpPr>
        <p:spPr/>
        <p:txBody>
          <a:bodyPr/>
          <a:lstStyle/>
          <a:p>
            <a:fld id="{E1A6DA57-3A8B-4144-9C79-64E4102434A2}" type="slidenum">
              <a:rPr lang="en-GB" smtClean="0"/>
              <a:t>52</a:t>
            </a:fld>
            <a:endParaRPr lang="en-GB"/>
          </a:p>
        </p:txBody>
      </p:sp>
    </p:spTree>
    <p:extLst>
      <p:ext uri="{BB962C8B-B14F-4D97-AF65-F5344CB8AC3E}">
        <p14:creationId xmlns:p14="http://schemas.microsoft.com/office/powerpoint/2010/main" val="4240460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Talk about lamp posts and the different types people have seen. Have they ever noticed them? Has anyone been out when its dark and seen them lighting up the streets? Where else does lighting come from in towns when it’s dark?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5016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them to consider what the point of street lighting is? What does it do? Why do we have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3516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examples / answers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8932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0544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could plan to design the equipment for a younger class in the school and then the pupils can interview them at this stage. This will enable you to go back to them at a later stage with the pupils models to get their feedback on the designs. If this is not possible they can design it for their class and interview and get feedback from each other.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2293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14.sv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14.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14.sv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14.sv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24.svg"/><Relationship Id="rId4" Type="http://schemas.openxmlformats.org/officeDocument/2006/relationships/image" Target="../media/image2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F16AF6-54F0-4AD7-AD2F-D5A888F0EC39}" type="datetimeFigureOut">
              <a:rPr lang="en-GB" smtClean="0"/>
              <a:t>23/04/2024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C17E55-8808-4975-BFC1-22AABDE25C72}" type="slidenum">
              <a:rPr lang="en-GB" smtClean="0"/>
              <a:t>‹#›</a:t>
            </a:fld>
            <a:endParaRPr lang="en-GB"/>
          </a:p>
        </p:txBody>
      </p:sp>
    </p:spTree>
    <p:extLst>
      <p:ext uri="{BB962C8B-B14F-4D97-AF65-F5344CB8AC3E}">
        <p14:creationId xmlns:p14="http://schemas.microsoft.com/office/powerpoint/2010/main" val="63608644"/>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urpose of day_coral">
    <p:bg>
      <p:bgPr>
        <a:solidFill>
          <a:srgbClr val="F97369"/>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7494541" y="1636666"/>
            <a:ext cx="6896102" cy="3546566"/>
          </a:xfrm>
          <a:prstGeom prst="rect">
            <a:avLst/>
          </a:prstGeom>
        </p:spPr>
      </p:pic>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64A6F550-6A00-10F9-27D6-C222552AA2C5}"/>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2670287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urpose of day_coral2">
    <p:bg>
      <p:bgPr>
        <a:solidFill>
          <a:srgbClr val="F97369"/>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7494541" y="1636666"/>
            <a:ext cx="6896102" cy="3546566"/>
          </a:xfrm>
          <a:prstGeom prst="rect">
            <a:avLst/>
          </a:prstGeom>
        </p:spPr>
      </p:pic>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F3C68268-49AE-4803-84B2-CAA26BA07306}"/>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1495444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urpose of day_green">
    <p:bg>
      <p:bgPr>
        <a:solidFill>
          <a:srgbClr val="07E298"/>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7494541" y="1636666"/>
            <a:ext cx="6896102" cy="3546566"/>
          </a:xfrm>
          <a:prstGeom prst="rect">
            <a:avLst/>
          </a:prstGeom>
        </p:spPr>
      </p:pic>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E224A400-27C2-6EA9-D7B1-B22373C07C3F}"/>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28264519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urpose of day_blue">
    <p:bg>
      <p:bgPr>
        <a:solidFill>
          <a:srgbClr val="DCFFFF"/>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7494541" y="1636666"/>
            <a:ext cx="6896102" cy="3546566"/>
          </a:xfrm>
          <a:prstGeom prst="rect">
            <a:avLst/>
          </a:prstGeom>
        </p:spPr>
      </p:pic>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1E1057F2-F040-011A-E0CB-83EAF9E52C5D}"/>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1090451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urpose of day plain_coral">
    <p:bg>
      <p:bgPr>
        <a:solidFill>
          <a:srgbClr val="F97369"/>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D8503BA9-568F-B9D2-ABB9-776686A918A7}"/>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12210357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urpose of day plain_coral2">
    <p:bg>
      <p:bgPr>
        <a:solidFill>
          <a:srgbClr val="F97369"/>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lvl1pPr>
              <a:defRPr>
                <a:solidFill>
                  <a:schemeClr val="bg1"/>
                </a:solidFill>
              </a:defRPr>
            </a:lvl1p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CB8B7571-A06C-8EBE-FFC7-6CE925D94BF2}"/>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737252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urpose of day plain_pink">
    <p:bg>
      <p:bgPr>
        <a:solidFill>
          <a:srgbClr val="FCB9DA"/>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FB0B9A52-4F5D-F7B7-B4C9-AFD6EBC879B3}"/>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40735234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urpose of day plain_pink2">
    <p:bg>
      <p:bgPr>
        <a:solidFill>
          <a:srgbClr val="FCB9DA"/>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5B8F6D6A-2E95-8F8E-F86F-68EB3830BB73}"/>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1449959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urpose of day plain_green">
    <p:bg>
      <p:bgPr>
        <a:solidFill>
          <a:srgbClr val="07E298"/>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637004EC-9846-0AF8-A893-DE1E6C490DBE}"/>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13213869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urpose of day plain_blue">
    <p:bg>
      <p:bgPr>
        <a:solidFill>
          <a:srgbClr val="DCFFFF"/>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3BDA1745-9589-70FA-61DB-9BD13BA67A3B}"/>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27114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Coral">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lnSpc>
                <a:spcPct val="100000"/>
              </a:lnSpc>
              <a:defRPr sz="440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a:prstGeom prst="rect">
            <a:avLst/>
          </a:prstGeo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a:prstGeom prst="rect">
            <a:avLst/>
          </a:prstGeo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0653537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urpose of day plain_whit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0F93357B-B89A-7C5E-9855-AE54A1EE10F6}"/>
              </a:ext>
            </a:extLst>
          </p:cNvPr>
          <p:cNvSpPr>
            <a:spLocks noGrp="1"/>
          </p:cNvSpPr>
          <p:nvPr>
            <p:ph type="title"/>
          </p:nvPr>
        </p:nvSpPr>
        <p:spPr>
          <a:xfrm>
            <a:off x="353875" y="352259"/>
            <a:ext cx="10505982"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35790993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_Black">
    <p:bg>
      <p:bgPr>
        <a:solidFill>
          <a:srgbClr val="2F4F5C"/>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6ABF3877-EBF8-5A54-C81E-831A7932ED9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8674" y="-593693"/>
            <a:ext cx="12175340" cy="12612256"/>
          </a:xfrm>
          <a:prstGeom prst="rect">
            <a:avLst/>
          </a:prstGeom>
        </p:spPr>
      </p:pic>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bg1"/>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bg1"/>
                </a:solidFill>
              </a:rPr>
              <a:t>Because design and innovation matter</a:t>
            </a:r>
          </a:p>
        </p:txBody>
      </p:sp>
    </p:spTree>
    <p:extLst>
      <p:ext uri="{BB962C8B-B14F-4D97-AF65-F5344CB8AC3E}">
        <p14:creationId xmlns:p14="http://schemas.microsoft.com/office/powerpoint/2010/main" val="23671444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_Blue">
    <p:bg>
      <p:bgPr>
        <a:blipFill dpi="0" rotWithShape="1">
          <a:blip r:embed="rId2"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8580328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_Coral">
    <p:bg>
      <p:bgPr>
        <a:blipFill dpi="0" rotWithShape="1">
          <a:blip r:embed="rId2"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2850892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_Green">
    <p:bg>
      <p:bgPr>
        <a:blipFill dpi="0" rotWithShape="1">
          <a:blip r:embed="rId2"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4010603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002199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7802842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lIns="47896" tIns="23948" rIns="47896" bIns="23948"/>
          <a:lstStyle>
            <a:lvl1pPr>
              <a:defRPr>
                <a:latin typeface="Helvetica Neue Thin"/>
                <a:ea typeface="Helvetica Neue Thin"/>
                <a:cs typeface="Helvetica Neue Thin"/>
                <a:sym typeface="Helvetica Neue Thin"/>
              </a:defRPr>
            </a:lvl1pPr>
          </a:lstStyle>
          <a:p>
            <a:fld id="{86CB4B4D-7CA3-9044-876B-883B54F8677D}" type="slidenum">
              <a:rPr lang="en-GB" smtClean="0"/>
              <a:t>‹#›</a:t>
            </a:fld>
            <a:endParaRPr lang="en-GB"/>
          </a:p>
        </p:txBody>
      </p:sp>
      <p:sp>
        <p:nvSpPr>
          <p:cNvPr id="8" name="Content Placeholder 2">
            <a:extLst>
              <a:ext uri="{FF2B5EF4-FFF2-40B4-BE49-F238E27FC236}">
                <a16:creationId xmlns:a16="http://schemas.microsoft.com/office/drawing/2014/main" id="{8C62D87A-5279-47E7-A696-4E0DFC7572CF}"/>
              </a:ext>
            </a:extLst>
          </p:cNvPr>
          <p:cNvSpPr>
            <a:spLocks noGrp="1"/>
          </p:cNvSpPr>
          <p:nvPr>
            <p:ph idx="1"/>
          </p:nvPr>
        </p:nvSpPr>
        <p:spPr>
          <a:xfrm>
            <a:off x="609600" y="1434662"/>
            <a:ext cx="10972800" cy="43215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6980CB8-C155-4197-B46B-48D1F77A6071}"/>
              </a:ext>
            </a:extLst>
          </p:cNvPr>
          <p:cNvSpPr txBox="1">
            <a:spLocks/>
          </p:cNvSpPr>
          <p:nvPr userDrawn="1"/>
        </p:nvSpPr>
        <p:spPr>
          <a:xfrm>
            <a:off x="609600" y="497840"/>
            <a:ext cx="10972800" cy="936822"/>
          </a:xfrm>
          <a:prstGeom prst="rect">
            <a:avLst/>
          </a:prstGeom>
        </p:spPr>
        <p:txBody>
          <a:bodyPr vert="horz" lIns="58949" tIns="29474" rIns="58949" bIns="29474" rtlCol="0" anchor="ctr">
            <a:normAutofit fontScale="85000" lnSpcReduction="20000"/>
          </a:bodyPr>
          <a:lstStyle>
            <a:lvl1pPr algn="l" defTabSz="685800" rtl="0" eaLnBrk="1" latinLnBrk="0" hangingPunct="1">
              <a:spcBef>
                <a:spcPct val="0"/>
              </a:spcBef>
              <a:buNone/>
              <a:defRPr sz="6600" b="1" kern="1200">
                <a:solidFill>
                  <a:srgbClr val="B0D235"/>
                </a:solidFill>
                <a:latin typeface="Cambria" panose="02040503050406030204" pitchFamily="18" charset="0"/>
                <a:ea typeface="+mj-ea"/>
                <a:cs typeface="Arial"/>
              </a:defRPr>
            </a:lvl1pPr>
          </a:lstStyle>
          <a:p>
            <a:endParaRPr lang="en-US" sz="8123" dirty="0"/>
          </a:p>
        </p:txBody>
      </p:sp>
      <p:sp>
        <p:nvSpPr>
          <p:cNvPr id="6" name="Title Placeholder 1">
            <a:extLst>
              <a:ext uri="{FF2B5EF4-FFF2-40B4-BE49-F238E27FC236}">
                <a16:creationId xmlns:a16="http://schemas.microsoft.com/office/drawing/2014/main" id="{05EAE3CF-9104-4330-AB78-00C9DF657536}"/>
              </a:ext>
            </a:extLst>
          </p:cNvPr>
          <p:cNvSpPr>
            <a:spLocks noGrp="1"/>
          </p:cNvSpPr>
          <p:nvPr>
            <p:ph type="title"/>
          </p:nvPr>
        </p:nvSpPr>
        <p:spPr>
          <a:xfrm>
            <a:off x="609600" y="332301"/>
            <a:ext cx="10972800" cy="936822"/>
          </a:xfrm>
          <a:prstGeom prst="rect">
            <a:avLst/>
          </a:prstGeom>
        </p:spPr>
        <p:txBody>
          <a:bodyPr vert="horz" lIns="47896" tIns="23948" rIns="47896" bIns="23948" rtlCol="0" anchor="ctr">
            <a:normAutofit/>
          </a:bodyPr>
          <a:lstStyle/>
          <a:p>
            <a:endParaRPr lang="en-US" dirty="0"/>
          </a:p>
        </p:txBody>
      </p:sp>
    </p:spTree>
    <p:extLst>
      <p:ext uri="{BB962C8B-B14F-4D97-AF65-F5344CB8AC3E}">
        <p14:creationId xmlns:p14="http://schemas.microsoft.com/office/powerpoint/2010/main" val="3355243413"/>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Divider C">
    <p:bg>
      <p:bgPr>
        <a:blipFill dpi="0" rotWithShape="1">
          <a:blip r:embed="rId2"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29806770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endParaRPr lang="en-GB" dirty="0"/>
          </a:p>
        </p:txBody>
      </p:sp>
    </p:spTree>
    <p:extLst>
      <p:ext uri="{BB962C8B-B14F-4D97-AF65-F5344CB8AC3E}">
        <p14:creationId xmlns:p14="http://schemas.microsoft.com/office/powerpoint/2010/main" val="983919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Coral2">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lnSpc>
                <a:spcPct val="100000"/>
              </a:lnSpc>
              <a:defRPr sz="440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a:prstGeom prst="rect">
            <a:avLst/>
          </a:prstGeom>
        </p:spPr>
        <p:txBody>
          <a:bodyPr/>
          <a:lstStyle>
            <a:lvl1pPr>
              <a:defRPr sz="1900" spc="-20" baseline="0">
                <a:solidFill>
                  <a:schemeClr val="bg1"/>
                </a:solidFill>
              </a:defRPr>
            </a:lvl1pPr>
          </a:lstStyle>
          <a:p>
            <a:r>
              <a:rPr lang="en-GB"/>
              <a:t>14 September 2022</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a:prstGeom prst="rect">
            <a:avLst/>
          </a:prstGeo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435303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7236642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Divider B">
    <p:bg>
      <p:bgPr>
        <a:blipFill dpi="0" rotWithShape="1">
          <a:blip r:embed="rId2"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542988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Green2">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lnSpc>
                <a:spcPct val="100000"/>
              </a:lnSpc>
              <a:defRPr sz="4400" b="1" i="0" cap="all"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a:prstGeom prst="rect">
            <a:avLst/>
          </a:prstGeom>
        </p:spPr>
        <p:txBody>
          <a:bodyPr/>
          <a:lstStyle>
            <a:lvl1pPr>
              <a:defRPr sz="1900" spc="-20" baseline="0">
                <a:solidFill>
                  <a:schemeClr val="bg1"/>
                </a:solidFill>
              </a:defRPr>
            </a:lvl1pPr>
          </a:lstStyle>
          <a:p>
            <a:r>
              <a:rPr lang="en-GB"/>
              <a:t>14 September 2022</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a:prstGeom prst="rect">
            <a:avLst/>
          </a:prstGeo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415933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Black">
    <p:bg>
      <p:bgPr>
        <a:solidFill>
          <a:srgbClr val="0A303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lnSpc>
                <a:spcPct val="100000"/>
              </a:lnSpc>
              <a:defRPr sz="4400" b="1" i="0" cap="all" baseline="0">
                <a:solidFill>
                  <a:srgbClr val="F97369"/>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rgbClr val="F973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a:prstGeom prst="rect">
            <a:avLst/>
          </a:prstGeom>
        </p:spPr>
        <p:txBody>
          <a:bodyPr/>
          <a:lstStyle>
            <a:lvl1pPr>
              <a:defRPr sz="1900" spc="-20" baseline="0">
                <a:solidFill>
                  <a:srgbClr val="F97369"/>
                </a:solidFill>
              </a:defRPr>
            </a:lvl1pPr>
          </a:lstStyle>
          <a:p>
            <a:r>
              <a:rPr lang="en-GB"/>
              <a:t>14 September 2022</a:t>
            </a:r>
            <a:endParaRPr lang="en-GB" dirty="0"/>
          </a:p>
        </p:txBody>
      </p:sp>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a:prstGeom prst="rect">
            <a:avLst/>
          </a:prstGeom>
        </p:spPr>
        <p:txBody>
          <a:bodyPr anchor="t"/>
          <a:lstStyle>
            <a:lvl1pPr algn="l">
              <a:defRPr lang="en-GB" sz="1900" kern="1200" spc="-20" baseline="0" dirty="0">
                <a:solidFill>
                  <a:srgbClr val="F97369"/>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rgbClr val="F9736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9" name="Graphic 8">
            <a:extLst>
              <a:ext uri="{FF2B5EF4-FFF2-40B4-BE49-F238E27FC236}">
                <a16:creationId xmlns:a16="http://schemas.microsoft.com/office/drawing/2014/main" id="{0B9EAC72-9CA5-251C-816F-1252FF44494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5999" y="513255"/>
            <a:ext cx="1891228" cy="922170"/>
          </a:xfrm>
          <a:prstGeom prst="rect">
            <a:avLst/>
          </a:prstGeom>
        </p:spPr>
      </p:pic>
      <p:sp>
        <p:nvSpPr>
          <p:cNvPr id="10" name="Picture Placeholder 8">
            <a:extLst>
              <a:ext uri="{FF2B5EF4-FFF2-40B4-BE49-F238E27FC236}">
                <a16:creationId xmlns:a16="http://schemas.microsoft.com/office/drawing/2014/main" id="{25E5C51A-FDB4-32C5-F4D3-0F37C6000427}"/>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3721164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_Black2">
    <p:bg>
      <p:bgPr>
        <a:solidFill>
          <a:srgbClr val="0A303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lnSpc>
                <a:spcPct val="100000"/>
              </a:lnSpc>
              <a:defRPr sz="4400" b="1" i="0" cap="all" baseline="0">
                <a:solidFill>
                  <a:srgbClr val="F97369"/>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rgbClr val="F973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a:prstGeom prst="rect">
            <a:avLst/>
          </a:prstGeom>
        </p:spPr>
        <p:txBody>
          <a:bodyPr/>
          <a:lstStyle>
            <a:lvl1pPr>
              <a:defRPr sz="1900" spc="-20" baseline="0">
                <a:solidFill>
                  <a:srgbClr val="F97369"/>
                </a:solidFill>
              </a:defRPr>
            </a:lvl1pPr>
          </a:lstStyle>
          <a:p>
            <a:r>
              <a:rPr lang="en-GB"/>
              <a:t>14 September 2022</a:t>
            </a:r>
            <a:endParaRPr lang="en-GB" dirty="0"/>
          </a:p>
        </p:txBody>
      </p:sp>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a:prstGeom prst="rect">
            <a:avLst/>
          </a:prstGeom>
        </p:spPr>
        <p:txBody>
          <a:bodyPr anchor="t"/>
          <a:lstStyle>
            <a:lvl1pPr algn="l">
              <a:defRPr lang="en-GB" sz="1900" kern="1200" spc="-20" baseline="0" dirty="0">
                <a:solidFill>
                  <a:srgbClr val="F97369"/>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rgbClr val="F9736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7" name="Graphic 6">
            <a:extLst>
              <a:ext uri="{FF2B5EF4-FFF2-40B4-BE49-F238E27FC236}">
                <a16:creationId xmlns:a16="http://schemas.microsoft.com/office/drawing/2014/main" id="{63DFAA55-EA1E-ACDD-413B-8E999E9CEEF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7494541" y="1636666"/>
            <a:ext cx="6896102" cy="3546566"/>
          </a:xfrm>
          <a:prstGeom prst="rect">
            <a:avLst/>
          </a:prstGeom>
        </p:spPr>
      </p:pic>
      <p:pic>
        <p:nvPicPr>
          <p:cNvPr id="9" name="Graphic 8">
            <a:extLst>
              <a:ext uri="{FF2B5EF4-FFF2-40B4-BE49-F238E27FC236}">
                <a16:creationId xmlns:a16="http://schemas.microsoft.com/office/drawing/2014/main" id="{0B9EAC72-9CA5-251C-816F-1252FF444949}"/>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5999" y="513255"/>
            <a:ext cx="1891228" cy="922170"/>
          </a:xfrm>
          <a:prstGeom prst="rect">
            <a:avLst/>
          </a:prstGeom>
        </p:spPr>
      </p:pic>
    </p:spTree>
    <p:extLst>
      <p:ext uri="{BB962C8B-B14F-4D97-AF65-F5344CB8AC3E}">
        <p14:creationId xmlns:p14="http://schemas.microsoft.com/office/powerpoint/2010/main" val="3460778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_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lnSpc>
                <a:spcPct val="100000"/>
              </a:lnSpc>
              <a:defRPr sz="4400" b="1" i="0" cap="all" baseline="0">
                <a:solidFill>
                  <a:schemeClr val="tx2"/>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a:prstGeom prst="rect">
            <a:avLst/>
          </a:prstGeom>
        </p:spPr>
        <p:txBody>
          <a:bodyPr/>
          <a:lstStyle>
            <a:lvl1pPr>
              <a:defRPr sz="1900" spc="-20" baseline="0">
                <a:solidFill>
                  <a:schemeClr val="tx2"/>
                </a:solidFill>
              </a:defRPr>
            </a:lvl1pPr>
          </a:lstStyle>
          <a:p>
            <a:r>
              <a:rPr lang="en-GB"/>
              <a:t>14 September 2022</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a:prstGeom prst="rect">
            <a:avLst/>
          </a:prstGeo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719565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_White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lnSpc>
                <a:spcPct val="100000"/>
              </a:lnSpc>
              <a:defRPr sz="440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a:prstGeom prst="rect">
            <a:avLst/>
          </a:prstGeom>
        </p:spPr>
        <p:txBody>
          <a:bodyPr/>
          <a:lstStyle>
            <a:lvl1pPr>
              <a:defRPr sz="1900" spc="-20" baseline="0">
                <a:solidFill>
                  <a:schemeClr val="tx2"/>
                </a:solidFill>
              </a:defRPr>
            </a:lvl1pPr>
          </a:lstStyle>
          <a:p>
            <a:r>
              <a:rPr lang="en-GB"/>
              <a:t>14 September 2022</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a:prstGeom prst="rect">
            <a:avLst/>
          </a:prstGeo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758662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urpose of day_whit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17B287A-9DA7-7643-BA2D-FF22D925EA34}"/>
              </a:ext>
            </a:extLst>
          </p:cNvPr>
          <p:cNvSpPr>
            <a:spLocks noGrp="1"/>
          </p:cNvSpPr>
          <p:nvPr>
            <p:ph type="ctrTitle"/>
          </p:nvPr>
        </p:nvSpPr>
        <p:spPr>
          <a:xfrm>
            <a:off x="467143" y="457200"/>
            <a:ext cx="9144000" cy="664831"/>
          </a:xfrm>
        </p:spPr>
        <p:txBody>
          <a:bodyPr/>
          <a:lstStyle>
            <a:lvl1pPr>
              <a:defRPr cap="all" baseline="0"/>
            </a:lvl1pPr>
          </a:lstStyle>
          <a:p>
            <a:r>
              <a:rPr lang="en-GB" sz="4400" dirty="0">
                <a:solidFill>
                  <a:srgbClr val="0A303F"/>
                </a:solidFill>
              </a:rPr>
              <a:t>Purpose of today</a:t>
            </a:r>
          </a:p>
        </p:txBody>
      </p:sp>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7494541" y="1636666"/>
            <a:ext cx="6896102" cy="3546566"/>
          </a:xfrm>
          <a:prstGeom prst="rect">
            <a:avLst/>
          </a:prstGeom>
        </p:spPr>
      </p:pic>
      <p:pic>
        <p:nvPicPr>
          <p:cNvPr id="9" name="Graphic 8">
            <a:extLst>
              <a:ext uri="{FF2B5EF4-FFF2-40B4-BE49-F238E27FC236}">
                <a16:creationId xmlns:a16="http://schemas.microsoft.com/office/drawing/2014/main" id="{F039F8FD-4D81-EFC7-C2B7-2950D773AC9F}"/>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10" name="Graphic 9">
            <a:extLst>
              <a:ext uri="{FF2B5EF4-FFF2-40B4-BE49-F238E27FC236}">
                <a16:creationId xmlns:a16="http://schemas.microsoft.com/office/drawing/2014/main" id="{132B3231-ECD0-3B7D-72FE-D41B6BC85457}"/>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spTree>
    <p:extLst>
      <p:ext uri="{BB962C8B-B14F-4D97-AF65-F5344CB8AC3E}">
        <p14:creationId xmlns:p14="http://schemas.microsoft.com/office/powerpoint/2010/main" val="3402328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F16AF6-54F0-4AD7-AD2F-D5A888F0EC39}" type="datetimeFigureOut">
              <a:rPr lang="en-GB" smtClean="0"/>
              <a:t>23/04/2024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C17E55-8808-4975-BFC1-22AABDE25C72}" type="slidenum">
              <a:rPr lang="en-GB" smtClean="0"/>
              <a:t>‹#›</a:t>
            </a:fld>
            <a:endParaRPr lang="en-GB"/>
          </a:p>
        </p:txBody>
      </p:sp>
    </p:spTree>
    <p:extLst>
      <p:ext uri="{BB962C8B-B14F-4D97-AF65-F5344CB8AC3E}">
        <p14:creationId xmlns:p14="http://schemas.microsoft.com/office/powerpoint/2010/main" val="1769166498"/>
      </p:ext>
    </p:extLst>
  </p:cSld>
  <p:clrMap bg1="lt1" tx1="dk1" bg2="lt2" tx2="dk2" accent1="accent1" accent2="accent2" accent3="accent3" accent4="accent4" accent5="accent5" accent6="accent6" hlink="hlink" folHlink="folHlink"/>
  <p:sldLayoutIdLst>
    <p:sldLayoutId id="2147483731" r:id="rId1"/>
    <p:sldLayoutId id="2147483649" r:id="rId2"/>
    <p:sldLayoutId id="2147483661" r:id="rId3"/>
    <p:sldLayoutId id="2147483663" r:id="rId4"/>
    <p:sldLayoutId id="2147483688" r:id="rId5"/>
    <p:sldLayoutId id="2147483689" r:id="rId6"/>
    <p:sldLayoutId id="2147483664" r:id="rId7"/>
    <p:sldLayoutId id="2147483665" r:id="rId8"/>
    <p:sldLayoutId id="2147483692" r:id="rId9"/>
    <p:sldLayoutId id="2147483693" r:id="rId10"/>
    <p:sldLayoutId id="2147483697" r:id="rId11"/>
    <p:sldLayoutId id="2147483695" r:id="rId12"/>
    <p:sldLayoutId id="2147483696" r:id="rId13"/>
    <p:sldLayoutId id="2147483700" r:id="rId14"/>
    <p:sldLayoutId id="2147483701" r:id="rId15"/>
    <p:sldLayoutId id="2147483702" r:id="rId16"/>
    <p:sldLayoutId id="2147483706" r:id="rId17"/>
    <p:sldLayoutId id="2147483704" r:id="rId18"/>
    <p:sldLayoutId id="2147483705" r:id="rId19"/>
    <p:sldLayoutId id="2147483699" r:id="rId20"/>
    <p:sldLayoutId id="2147483690" r:id="rId21"/>
    <p:sldLayoutId id="2147483691" r:id="rId22"/>
    <p:sldLayoutId id="2147483673" r:id="rId23"/>
    <p:sldLayoutId id="2147483674" r:id="rId24"/>
    <p:sldLayoutId id="2147483710" r:id="rId25"/>
    <p:sldLayoutId id="2147483747" r:id="rId26"/>
    <p:sldLayoutId id="2147483748" r:id="rId27"/>
    <p:sldLayoutId id="2147483749" r:id="rId28"/>
    <p:sldLayoutId id="2147483750" r:id="rId29"/>
    <p:sldLayoutId id="2147483751" r:id="rId30"/>
    <p:sldLayoutId id="2147483752" r:id="rId31"/>
  </p:sldLayoutIdLst>
  <p:hf sldNum="0"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xml"/><Relationship Id="rId1" Type="http://schemas.openxmlformats.org/officeDocument/2006/relationships/slideLayout" Target="../slideLayouts/slideLayout26.xml"/><Relationship Id="rId4" Type="http://schemas.openxmlformats.org/officeDocument/2006/relationships/image" Target="../media/image32.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1.png"/><Relationship Id="rId7"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image" Target="../media/image46.svg"/><Relationship Id="rId5" Type="http://schemas.openxmlformats.org/officeDocument/2006/relationships/image" Target="../media/image13.png"/><Relationship Id="rId4" Type="http://schemas.openxmlformats.org/officeDocument/2006/relationships/image" Target="../media/image45.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48.png"/><Relationship Id="rId7" Type="http://schemas.openxmlformats.org/officeDocument/2006/relationships/image" Target="../media/image34.svg"/><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13.png"/><Relationship Id="rId5" Type="http://schemas.openxmlformats.org/officeDocument/2006/relationships/image" Target="../media/image33.sv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s://www.google.com/maps" TargetMode="External"/><Relationship Id="rId1" Type="http://schemas.openxmlformats.org/officeDocument/2006/relationships/slideLayout" Target="../slideLayouts/slideLayout20.xml"/><Relationship Id="rId6" Type="http://schemas.openxmlformats.org/officeDocument/2006/relationships/image" Target="../media/image51.png"/><Relationship Id="rId5" Type="http://schemas.openxmlformats.org/officeDocument/2006/relationships/hyperlink" Target="https://www.scribblemaps.com/maps/view/map-of-my-local-area/tU8qt89jgG" TargetMode="External"/><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11.png"/><Relationship Id="rId7" Type="http://schemas.openxmlformats.org/officeDocument/2006/relationships/image" Target="../media/image52.jpeg"/><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openxmlformats.org/officeDocument/2006/relationships/image" Target="../media/image34.svg"/><Relationship Id="rId5" Type="http://schemas.openxmlformats.org/officeDocument/2006/relationships/image" Target="../media/image13.png"/><Relationship Id="rId4" Type="http://schemas.openxmlformats.org/officeDocument/2006/relationships/image" Target="../media/image33.sv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4.jpeg"/><Relationship Id="rId7" Type="http://schemas.openxmlformats.org/officeDocument/2006/relationships/image" Target="../media/image34.svg"/><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image" Target="../media/image13.png"/><Relationship Id="rId5" Type="http://schemas.openxmlformats.org/officeDocument/2006/relationships/image" Target="../media/image33.svg"/><Relationship Id="rId4" Type="http://schemas.openxmlformats.org/officeDocument/2006/relationships/image" Target="../media/image11.png"/><Relationship Id="rId9"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34.svg"/><Relationship Id="rId5" Type="http://schemas.openxmlformats.org/officeDocument/2006/relationships/image" Target="../media/image13.png"/><Relationship Id="rId4" Type="http://schemas.openxmlformats.org/officeDocument/2006/relationships/image" Target="../media/image33.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1.pn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image" Target="../media/image34.svg"/><Relationship Id="rId5" Type="http://schemas.openxmlformats.org/officeDocument/2006/relationships/image" Target="../media/image13.png"/><Relationship Id="rId4" Type="http://schemas.openxmlformats.org/officeDocument/2006/relationships/image" Target="../media/image33.svg"/></Relationships>
</file>

<file path=ppt/slides/_rels/slide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notesSlide" Target="../notesSlides/notesSlide2.xml"/><Relationship Id="rId7" Type="http://schemas.openxmlformats.org/officeDocument/2006/relationships/image" Target="../media/image34.svg"/><Relationship Id="rId2" Type="http://schemas.openxmlformats.org/officeDocument/2006/relationships/slideLayout" Target="../slideLayouts/slideLayout27.xml"/><Relationship Id="rId1" Type="http://schemas.openxmlformats.org/officeDocument/2006/relationships/video" Target="https://www.youtube.com/embed/6N-RsNQhs_0?feature=oembed" TargetMode="External"/><Relationship Id="rId6" Type="http://schemas.openxmlformats.org/officeDocument/2006/relationships/image" Target="../media/image13.png"/><Relationship Id="rId5" Type="http://schemas.openxmlformats.org/officeDocument/2006/relationships/image" Target="../media/image33.sv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1.png"/><Relationship Id="rId7"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0.xml"/><Relationship Id="rId6" Type="http://schemas.openxmlformats.org/officeDocument/2006/relationships/image" Target="../media/image34.svg"/><Relationship Id="rId5" Type="http://schemas.openxmlformats.org/officeDocument/2006/relationships/image" Target="../media/image13.png"/><Relationship Id="rId4" Type="http://schemas.openxmlformats.org/officeDocument/2006/relationships/image" Target="../media/image33.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1.png"/><Relationship Id="rId7" Type="http://schemas.openxmlformats.org/officeDocument/2006/relationships/image" Target="../media/image57.jpeg"/><Relationship Id="rId2" Type="http://schemas.openxmlformats.org/officeDocument/2006/relationships/notesSlide" Target="../notesSlides/notesSlide19.xml"/><Relationship Id="rId1" Type="http://schemas.openxmlformats.org/officeDocument/2006/relationships/slideLayout" Target="../slideLayouts/slideLayout27.xml"/><Relationship Id="rId6" Type="http://schemas.openxmlformats.org/officeDocument/2006/relationships/image" Target="../media/image34.svg"/><Relationship Id="rId5" Type="http://schemas.openxmlformats.org/officeDocument/2006/relationships/image" Target="../media/image13.png"/><Relationship Id="rId4" Type="http://schemas.openxmlformats.org/officeDocument/2006/relationships/image" Target="../media/image33.sv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video" Target="https://www.youtube.com/embed/azTzwcnrmxg?feature=oembed" TargetMode="External"/><Relationship Id="rId5" Type="http://schemas.openxmlformats.org/officeDocument/2006/relationships/image" Target="../media/image58.jpe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1.png"/><Relationship Id="rId7"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27.xml"/><Relationship Id="rId6" Type="http://schemas.openxmlformats.org/officeDocument/2006/relationships/image" Target="../media/image34.svg"/><Relationship Id="rId5" Type="http://schemas.openxmlformats.org/officeDocument/2006/relationships/image" Target="../media/image13.png"/><Relationship Id="rId10" Type="http://schemas.openxmlformats.org/officeDocument/2006/relationships/image" Target="../media/image36.png"/><Relationship Id="rId4" Type="http://schemas.openxmlformats.org/officeDocument/2006/relationships/image" Target="../media/image33.svg"/><Relationship Id="rId9" Type="http://schemas.openxmlformats.org/officeDocument/2006/relationships/image" Target="../media/image61.png"/></Relationships>
</file>

<file path=ppt/slides/_rels/slide2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0.png"/><Relationship Id="rId7" Type="http://schemas.openxmlformats.org/officeDocument/2006/relationships/image" Target="../media/image33.svg"/><Relationship Id="rId2" Type="http://schemas.openxmlformats.org/officeDocument/2006/relationships/notesSlide" Target="../notesSlides/notesSlide22.xml"/><Relationship Id="rId1" Type="http://schemas.openxmlformats.org/officeDocument/2006/relationships/slideLayout" Target="../slideLayouts/slideLayout27.xml"/><Relationship Id="rId6" Type="http://schemas.openxmlformats.org/officeDocument/2006/relationships/image" Target="../media/image11.png"/><Relationship Id="rId5" Type="http://schemas.openxmlformats.org/officeDocument/2006/relationships/image" Target="../media/image63.png"/><Relationship Id="rId10" Type="http://schemas.openxmlformats.org/officeDocument/2006/relationships/image" Target="../media/image36.png"/><Relationship Id="rId4" Type="http://schemas.openxmlformats.org/officeDocument/2006/relationships/image" Target="../media/image62.png"/><Relationship Id="rId9" Type="http://schemas.openxmlformats.org/officeDocument/2006/relationships/image" Target="../media/image34.sv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64.png"/><Relationship Id="rId7"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1.png"/><Relationship Id="rId7" Type="http://schemas.openxmlformats.org/officeDocument/2006/relationships/image" Target="../media/image65.jpeg"/><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image" Target="../media/image34.svg"/><Relationship Id="rId5" Type="http://schemas.openxmlformats.org/officeDocument/2006/relationships/image" Target="../media/image13.png"/><Relationship Id="rId10" Type="http://schemas.openxmlformats.org/officeDocument/2006/relationships/image" Target="../media/image36.png"/><Relationship Id="rId4" Type="http://schemas.openxmlformats.org/officeDocument/2006/relationships/image" Target="../media/image33.svg"/><Relationship Id="rId9"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20.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1.png"/><Relationship Id="rId7" Type="http://schemas.openxmlformats.org/officeDocument/2006/relationships/image" Target="../media/image69.png"/><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image" Target="../media/image46.svg"/><Relationship Id="rId5" Type="http://schemas.openxmlformats.org/officeDocument/2006/relationships/image" Target="../media/image13.png"/><Relationship Id="rId4" Type="http://schemas.openxmlformats.org/officeDocument/2006/relationships/image" Target="../media/image45.svg"/><Relationship Id="rId9" Type="http://schemas.openxmlformats.org/officeDocument/2006/relationships/image" Target="../media/image70.png"/></Relationships>
</file>

<file path=ppt/slides/_rels/slide3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1.png"/><Relationship Id="rId7" Type="http://schemas.openxmlformats.org/officeDocument/2006/relationships/image" Target="../media/image71.png"/><Relationship Id="rId2" Type="http://schemas.openxmlformats.org/officeDocument/2006/relationships/notesSlide" Target="../notesSlides/notesSlide28.xml"/><Relationship Id="rId1" Type="http://schemas.openxmlformats.org/officeDocument/2006/relationships/slideLayout" Target="../slideLayouts/slideLayout20.xml"/><Relationship Id="rId6" Type="http://schemas.openxmlformats.org/officeDocument/2006/relationships/image" Target="../media/image46.svg"/><Relationship Id="rId5" Type="http://schemas.openxmlformats.org/officeDocument/2006/relationships/image" Target="../media/image13.png"/><Relationship Id="rId4" Type="http://schemas.openxmlformats.org/officeDocument/2006/relationships/image" Target="../media/image45.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7.xml"/><Relationship Id="rId4" Type="http://schemas.openxmlformats.org/officeDocument/2006/relationships/image" Target="../media/image72.png"/></Relationships>
</file>

<file path=ppt/slides/_rels/slide36.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jpeg"/><Relationship Id="rId7" Type="http://schemas.openxmlformats.org/officeDocument/2006/relationships/image" Target="../media/image77.jpeg"/><Relationship Id="rId12" Type="http://schemas.openxmlformats.org/officeDocument/2006/relationships/image" Target="../media/image82.jpeg"/><Relationship Id="rId2" Type="http://schemas.openxmlformats.org/officeDocument/2006/relationships/notesSlide" Target="../notesSlides/notesSlide31.xml"/><Relationship Id="rId1" Type="http://schemas.openxmlformats.org/officeDocument/2006/relationships/slideLayout" Target="../slideLayouts/slideLayout20.xml"/><Relationship Id="rId6" Type="http://schemas.openxmlformats.org/officeDocument/2006/relationships/image" Target="../media/image76.jpeg"/><Relationship Id="rId11" Type="http://schemas.openxmlformats.org/officeDocument/2006/relationships/image" Target="../media/image81.png"/><Relationship Id="rId5" Type="http://schemas.openxmlformats.org/officeDocument/2006/relationships/image" Target="../media/image75.png"/><Relationship Id="rId10" Type="http://schemas.openxmlformats.org/officeDocument/2006/relationships/image" Target="../media/image80.jpeg"/><Relationship Id="rId4" Type="http://schemas.openxmlformats.org/officeDocument/2006/relationships/image" Target="../media/image74.jpeg"/><Relationship Id="rId9" Type="http://schemas.openxmlformats.org/officeDocument/2006/relationships/image" Target="../media/image79.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3.xml"/><Relationship Id="rId1" Type="http://schemas.openxmlformats.org/officeDocument/2006/relationships/slideLayout" Target="../slideLayouts/slideLayout20.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7.jpeg"/><Relationship Id="rId2" Type="http://schemas.openxmlformats.org/officeDocument/2006/relationships/notesSlide" Target="../notesSlides/notesSlide34.xml"/><Relationship Id="rId1" Type="http://schemas.openxmlformats.org/officeDocument/2006/relationships/slideLayout" Target="../slideLayouts/slideLayout20.xml"/><Relationship Id="rId6" Type="http://schemas.openxmlformats.org/officeDocument/2006/relationships/image" Target="../media/image36.png"/><Relationship Id="rId5" Type="http://schemas.openxmlformats.org/officeDocument/2006/relationships/image" Target="../media/image86.png"/><Relationship Id="rId4" Type="http://schemas.openxmlformats.org/officeDocument/2006/relationships/image" Target="../media/image85.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hyperlink" Target="Bare%20Conductive%20Safety%20Sheet.pdf" TargetMode="External"/><Relationship Id="rId1" Type="http://schemas.openxmlformats.org/officeDocument/2006/relationships/slideLayout" Target="../slideLayouts/slideLayout20.xml"/><Relationship Id="rId4" Type="http://schemas.openxmlformats.org/officeDocument/2006/relationships/image" Target="../media/image88.em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0.xml"/><Relationship Id="rId1" Type="http://schemas.openxmlformats.org/officeDocument/2006/relationships/video" Target="https://www.youtube.com/embed/Ym90m9XfV64?feature=oembed" TargetMode="External"/><Relationship Id="rId4" Type="http://schemas.openxmlformats.org/officeDocument/2006/relationships/image" Target="../media/image89.png"/></Relationships>
</file>

<file path=ppt/slides/_rels/slide4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slideLayout" Target="../slideLayouts/slideLayout20.xml"/><Relationship Id="rId1" Type="http://schemas.openxmlformats.org/officeDocument/2006/relationships/video" Target="https://www.youtube.com/embed/7RSzqJgOv48?feature=oembed"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slideLayout" Target="../slideLayouts/slideLayout20.xml"/><Relationship Id="rId1" Type="http://schemas.openxmlformats.org/officeDocument/2006/relationships/video" Target="https://www.youtube.com/embed/RGR0ZUSw8MQ?feature=oembed"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slideLayout" Target="../slideLayouts/slideLayout20.xml"/><Relationship Id="rId1" Type="http://schemas.openxmlformats.org/officeDocument/2006/relationships/video" Target="https://www.youtube.com/embed/qgDxwujlyg4?feature=oembed"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image" Target="../media/image36.png"/><Relationship Id="rId5" Type="http://schemas.openxmlformats.org/officeDocument/2006/relationships/image" Target="../media/image85.svg"/><Relationship Id="rId4" Type="http://schemas.openxmlformats.org/officeDocument/2006/relationships/image" Target="../media/image84.png"/></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0.xml"/><Relationship Id="rId4" Type="http://schemas.openxmlformats.org/officeDocument/2006/relationships/image" Target="../media/image94.png"/></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0.xml"/><Relationship Id="rId5" Type="http://schemas.openxmlformats.org/officeDocument/2006/relationships/image" Target="../media/image96.jpeg"/><Relationship Id="rId4" Type="http://schemas.openxmlformats.org/officeDocument/2006/relationships/image" Target="../media/image95.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98.png"/><Relationship Id="rId4" Type="http://schemas.openxmlformats.org/officeDocument/2006/relationships/image" Target="../media/image97.jpeg"/></Relationships>
</file>

<file path=ppt/slides/_rels/slide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20.xml"/><Relationship Id="rId5" Type="http://schemas.openxmlformats.org/officeDocument/2006/relationships/image" Target="../media/image100.jpeg"/><Relationship Id="rId4" Type="http://schemas.openxmlformats.org/officeDocument/2006/relationships/image" Target="../media/image99.jpeg"/></Relationships>
</file>

<file path=ppt/slides/_rels/slide5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42.xml"/><Relationship Id="rId1" Type="http://schemas.openxmlformats.org/officeDocument/2006/relationships/slideLayout" Target="../slideLayouts/slideLayout20.xml"/><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42.png"/><Relationship Id="rId7" Type="http://schemas.openxmlformats.org/officeDocument/2006/relationships/image" Target="../media/image34.sv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13.png"/><Relationship Id="rId5" Type="http://schemas.openxmlformats.org/officeDocument/2006/relationships/image" Target="../media/image33.svg"/><Relationship Id="rId4" Type="http://schemas.openxmlformats.org/officeDocument/2006/relationships/image" Target="../media/image11.png"/><Relationship Id="rId9" Type="http://schemas.openxmlformats.org/officeDocument/2006/relationships/image" Target="../media/image43.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34.svg"/><Relationship Id="rId5" Type="http://schemas.openxmlformats.org/officeDocument/2006/relationships/image" Target="../media/image13.png"/><Relationship Id="rId4" Type="http://schemas.openxmlformats.org/officeDocument/2006/relationships/image" Target="../media/image33.svg"/></Relationships>
</file>

<file path=ppt/slides/_rels/slide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20.xml"/><Relationship Id="rId1" Type="http://schemas.openxmlformats.org/officeDocument/2006/relationships/video" Target="https://www.youtube.com/embed/xHyIM98fTgY?feature=oembed"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1.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34.svg"/><Relationship Id="rId5" Type="http://schemas.openxmlformats.org/officeDocument/2006/relationships/image" Target="../media/image13.png"/><Relationship Id="rId4" Type="http://schemas.openxmlformats.org/officeDocument/2006/relationships/image" Target="../media/image33.svg"/><Relationship Id="rId9"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76000" y="2144803"/>
            <a:ext cx="5192806" cy="2387600"/>
          </a:xfrm>
        </p:spPr>
        <p:txBody>
          <a:bodyPr anchor="ctr">
            <a:normAutofit/>
          </a:bodyPr>
          <a:lstStyle/>
          <a:p>
            <a:r>
              <a:rPr lang="en-GB" dirty="0"/>
              <a:t>Street Lighting</a:t>
            </a:r>
            <a:br>
              <a:rPr lang="en-GB" dirty="0"/>
            </a:br>
            <a:r>
              <a:rPr lang="en-GB" dirty="0"/>
              <a:t>Electrical systems</a:t>
            </a:r>
          </a:p>
        </p:txBody>
      </p:sp>
      <p:sp>
        <p:nvSpPr>
          <p:cNvPr id="5" name="Footer Placeholder 4">
            <a:extLst>
              <a:ext uri="{FF2B5EF4-FFF2-40B4-BE49-F238E27FC236}">
                <a16:creationId xmlns:a16="http://schemas.microsoft.com/office/drawing/2014/main" id="{0A595BEC-173D-03EA-B8D7-F8D2CC47C1AC}"/>
              </a:ext>
            </a:extLst>
          </p:cNvPr>
          <p:cNvSpPr>
            <a:spLocks noGrp="1"/>
          </p:cNvSpPr>
          <p:nvPr>
            <p:ph type="ftr" sz="quarter" idx="12"/>
          </p:nvPr>
        </p:nvSpPr>
        <p:spPr>
          <a:xfrm>
            <a:off x="575999" y="6052820"/>
            <a:ext cx="6480000" cy="360000"/>
          </a:xfrm>
        </p:spPr>
        <p:txBody>
          <a:bodyPr anchor="t">
            <a:normAutofit lnSpcReduction="10000"/>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900" b="0" i="0" u="none" strike="noStrike" kern="1200" cap="none" spc="-20" normalizeH="0" baseline="0" noProof="0" dirty="0">
                <a:ln>
                  <a:noFill/>
                </a:ln>
                <a:solidFill>
                  <a:srgbClr val="FFFFFF"/>
                </a:solidFill>
                <a:effectLst/>
                <a:uLnTx/>
                <a:uFillTx/>
                <a:latin typeface="Arial" panose="020B0604020202020204"/>
                <a:ea typeface="+mn-ea"/>
                <a:cs typeface="+mn-cs"/>
              </a:rPr>
              <a:t>Because design and innovation matter</a:t>
            </a:r>
          </a:p>
        </p:txBody>
      </p:sp>
      <p:sp>
        <p:nvSpPr>
          <p:cNvPr id="4" name="Text Placeholder 3">
            <a:extLst>
              <a:ext uri="{FF2B5EF4-FFF2-40B4-BE49-F238E27FC236}">
                <a16:creationId xmlns:a16="http://schemas.microsoft.com/office/drawing/2014/main" id="{D2F4DBC1-D759-3920-285A-A77035C7AEB3}"/>
              </a:ext>
            </a:extLst>
          </p:cNvPr>
          <p:cNvSpPr>
            <a:spLocks noGrp="1"/>
          </p:cNvSpPr>
          <p:nvPr>
            <p:ph type="body" idx="13"/>
          </p:nvPr>
        </p:nvSpPr>
        <p:spPr>
          <a:xfrm>
            <a:off x="575999" y="5620389"/>
            <a:ext cx="6480000" cy="360000"/>
          </a:xfrm>
        </p:spPr>
        <p:txBody>
          <a:bodyPr anchor="t">
            <a:normAutofit fontScale="92500" lnSpcReduction="20000"/>
          </a:bodyPr>
          <a:lstStyle/>
          <a:p>
            <a:pPr>
              <a:lnSpc>
                <a:spcPct val="90000"/>
              </a:lnSpc>
              <a:spcAft>
                <a:spcPts val="600"/>
              </a:spcAft>
            </a:pPr>
            <a:r>
              <a:rPr lang="en-GB" dirty="0"/>
              <a:t>designtechnology.org.uk</a:t>
            </a:r>
          </a:p>
          <a:p>
            <a:pPr>
              <a:lnSpc>
                <a:spcPct val="90000"/>
              </a:lnSpc>
              <a:spcAft>
                <a:spcPts val="600"/>
              </a:spcAft>
            </a:pPr>
            <a:endParaRPr lang="en-GB" dirty="0"/>
          </a:p>
          <a:p>
            <a:pPr>
              <a:lnSpc>
                <a:spcPct val="90000"/>
              </a:lnSpc>
              <a:spcAft>
                <a:spcPts val="600"/>
              </a:spcAft>
            </a:pPr>
            <a:endParaRPr lang="en-GB" dirty="0"/>
          </a:p>
        </p:txBody>
      </p:sp>
      <p:pic>
        <p:nvPicPr>
          <p:cNvPr id="12" name="Picture 11">
            <a:extLst>
              <a:ext uri="{FF2B5EF4-FFF2-40B4-BE49-F238E27FC236}">
                <a16:creationId xmlns:a16="http://schemas.microsoft.com/office/drawing/2014/main" id="{9CB5812C-4D7D-150E-C0EB-A1E31A6E8006}"/>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555287" y="0"/>
            <a:ext cx="5636713" cy="6858000"/>
          </a:xfrm>
          <a:prstGeom prst="rect">
            <a:avLst/>
          </a:prstGeom>
        </p:spPr>
      </p:pic>
      <p:pic>
        <p:nvPicPr>
          <p:cNvPr id="6" name="Picture 5">
            <a:extLst>
              <a:ext uri="{FF2B5EF4-FFF2-40B4-BE49-F238E27FC236}">
                <a16:creationId xmlns:a16="http://schemas.microsoft.com/office/drawing/2014/main" id="{9627E870-694C-015D-B2E4-54F037DDC14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817551" y="56325"/>
            <a:ext cx="3374450" cy="983336"/>
          </a:xfrm>
          <a:prstGeom prst="rect">
            <a:avLst/>
          </a:prstGeom>
        </p:spPr>
      </p:pic>
    </p:spTree>
    <p:extLst>
      <p:ext uri="{BB962C8B-B14F-4D97-AF65-F5344CB8AC3E}">
        <p14:creationId xmlns:p14="http://schemas.microsoft.com/office/powerpoint/2010/main" val="226935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E53565D-F016-B027-3F80-D02854C5CC90}"/>
              </a:ext>
            </a:extLst>
          </p:cNvPr>
          <p:cNvSpPr>
            <a:spLocks noGrp="1"/>
          </p:cNvSpPr>
          <p:nvPr>
            <p:ph type="subTitle" idx="1"/>
          </p:nvPr>
        </p:nvSpPr>
        <p:spPr/>
        <p:txBody>
          <a:bodyPr/>
          <a:lstStyle/>
          <a:p>
            <a:endParaRPr lang="en-GB" sz="2400" dirty="0"/>
          </a:p>
          <a:p>
            <a:endParaRPr lang="en-GB" sz="2400" dirty="0"/>
          </a:p>
          <a:p>
            <a:endParaRPr lang="en-GB" sz="2400" dirty="0"/>
          </a:p>
        </p:txBody>
      </p:sp>
      <p:pic>
        <p:nvPicPr>
          <p:cNvPr id="10" name="Graphic 9">
            <a:extLst>
              <a:ext uri="{FF2B5EF4-FFF2-40B4-BE49-F238E27FC236}">
                <a16:creationId xmlns:a16="http://schemas.microsoft.com/office/drawing/2014/main" id="{8EC5DB46-D16D-C3EB-FA22-4D039A6CC884}"/>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11" name="Graphic 10">
            <a:extLst>
              <a:ext uri="{FF2B5EF4-FFF2-40B4-BE49-F238E27FC236}">
                <a16:creationId xmlns:a16="http://schemas.microsoft.com/office/drawing/2014/main" id="{50EC1696-ED54-4356-04D3-842ACDC34BA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sp>
        <p:nvSpPr>
          <p:cNvPr id="9" name="Title 1">
            <a:extLst>
              <a:ext uri="{FF2B5EF4-FFF2-40B4-BE49-F238E27FC236}">
                <a16:creationId xmlns:a16="http://schemas.microsoft.com/office/drawing/2014/main" id="{53A6B6A3-A1C6-195B-149C-A92494A039E5}"/>
              </a:ext>
            </a:extLst>
          </p:cNvPr>
          <p:cNvSpPr txBox="1">
            <a:spLocks/>
          </p:cNvSpPr>
          <p:nvPr/>
        </p:nvSpPr>
        <p:spPr>
          <a:xfrm>
            <a:off x="301734" y="-40943"/>
            <a:ext cx="8229600"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5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user</a:t>
            </a:r>
          </a:p>
        </p:txBody>
      </p:sp>
      <p:sp>
        <p:nvSpPr>
          <p:cNvPr id="2" name="Title 1">
            <a:extLst>
              <a:ext uri="{FF2B5EF4-FFF2-40B4-BE49-F238E27FC236}">
                <a16:creationId xmlns:a16="http://schemas.microsoft.com/office/drawing/2014/main" id="{BF273DB8-99E7-4A76-4192-66BCF30BEB66}"/>
              </a:ext>
            </a:extLst>
          </p:cNvPr>
          <p:cNvSpPr txBox="1">
            <a:spLocks/>
          </p:cNvSpPr>
          <p:nvPr/>
        </p:nvSpPr>
        <p:spPr>
          <a:xfrm>
            <a:off x="270918" y="4117633"/>
            <a:ext cx="6431095"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Who is the user of the street lights?</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Draw a picture of them</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Label the drawing with: </a:t>
            </a:r>
          </a:p>
          <a:p>
            <a:pPr marL="342900" marR="0" lvl="0" indent="-3429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What are their interests?</a:t>
            </a:r>
          </a:p>
          <a:p>
            <a:pPr marL="342900" indent="-342900" algn="l">
              <a:lnSpc>
                <a:spcPct val="150000"/>
              </a:lnSpc>
              <a:buFont typeface="Arial" panose="020B0604020202020204" pitchFamily="34" charset="0"/>
              <a:buChar cha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What are their likes and dislikes?</a:t>
            </a:r>
          </a:p>
          <a:p>
            <a:pPr marL="342900" marR="0" lvl="0" indent="-3429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How old are they?</a:t>
            </a:r>
          </a:p>
          <a:p>
            <a:pPr marL="342900" marR="0" lvl="0" indent="-3429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Why do they have to go out in the dark?</a:t>
            </a:r>
          </a:p>
          <a:p>
            <a:pPr marL="342900" marR="0" lvl="0" indent="-3429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Why would they like the street lighting to be better?</a:t>
            </a:r>
          </a:p>
          <a:p>
            <a:pPr marL="342900" marR="0" lvl="0" indent="-3429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b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br>
              <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endPar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pic>
        <p:nvPicPr>
          <p:cNvPr id="13314" name="Picture 2">
            <a:extLst>
              <a:ext uri="{FF2B5EF4-FFF2-40B4-BE49-F238E27FC236}">
                <a16:creationId xmlns:a16="http://schemas.microsoft.com/office/drawing/2014/main" id="{ADF6AF08-E95D-ED83-1A93-31F76C10C4B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5236" y="853831"/>
            <a:ext cx="4876800" cy="48768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BDBA0AC1-7833-2612-D821-6F82C2586FD3}"/>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135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17F03-EDB1-F959-DDE8-A736985AC565}"/>
              </a:ext>
            </a:extLst>
          </p:cNvPr>
          <p:cNvSpPr>
            <a:spLocks noGrp="1"/>
          </p:cNvSpPr>
          <p:nvPr>
            <p:ph type="ctrTitle"/>
          </p:nvPr>
        </p:nvSpPr>
        <p:spPr/>
        <p:txBody>
          <a:bodyPr/>
          <a:lstStyle/>
          <a:p>
            <a:r>
              <a:rPr lang="en-GB" dirty="0"/>
              <a:t>Lesson 2 – </a:t>
            </a:r>
            <a:br>
              <a:rPr lang="en-GB" dirty="0"/>
            </a:br>
            <a:r>
              <a:rPr lang="en-GB" sz="4400" dirty="0"/>
              <a:t>research</a:t>
            </a:r>
          </a:p>
        </p:txBody>
      </p:sp>
    </p:spTree>
    <p:extLst>
      <p:ext uri="{BB962C8B-B14F-4D97-AF65-F5344CB8AC3E}">
        <p14:creationId xmlns:p14="http://schemas.microsoft.com/office/powerpoint/2010/main" val="4261012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4B84B-9A63-4780-2BA8-6B89A80145D7}"/>
              </a:ext>
            </a:extLst>
          </p:cNvPr>
          <p:cNvSpPr txBox="1">
            <a:spLocks/>
          </p:cNvSpPr>
          <p:nvPr/>
        </p:nvSpPr>
        <p:spPr>
          <a:xfrm>
            <a:off x="288860" y="-276999"/>
            <a:ext cx="11535362"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Primary research</a:t>
            </a:r>
          </a:p>
        </p:txBody>
      </p:sp>
      <p:sp>
        <p:nvSpPr>
          <p:cNvPr id="5" name="TextBox 4">
            <a:extLst>
              <a:ext uri="{FF2B5EF4-FFF2-40B4-BE49-F238E27FC236}">
                <a16:creationId xmlns:a16="http://schemas.microsoft.com/office/drawing/2014/main" id="{A1F40703-2EEC-B655-501F-691901F13586}"/>
              </a:ext>
            </a:extLst>
          </p:cNvPr>
          <p:cNvSpPr txBox="1"/>
          <p:nvPr/>
        </p:nvSpPr>
        <p:spPr>
          <a:xfrm>
            <a:off x="288860" y="1214920"/>
            <a:ext cx="11648444" cy="294952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0000"/>
                </a:solidFill>
                <a:effectLst/>
                <a:uLnTx/>
                <a:uFillTx/>
                <a:latin typeface="Arial" panose="020B0604020202020204"/>
                <a:ea typeface="+mn-ea"/>
                <a:cs typeface="+mn-cs"/>
              </a:rPr>
              <a:t>We always need to do our research before we start our designs, so we know what to design for the </a:t>
            </a:r>
            <a:r>
              <a:rPr kumimoji="0" lang="en-GB" b="0" i="0" u="none" strike="noStrike" kern="1200" cap="none" spc="0" normalizeH="0" baseline="0" noProof="0" dirty="0" err="1">
                <a:ln>
                  <a:noFill/>
                </a:ln>
                <a:solidFill>
                  <a:srgbClr val="000000"/>
                </a:solidFill>
                <a:effectLst/>
                <a:uLnTx/>
                <a:uFillTx/>
                <a:latin typeface="Arial" panose="020B0604020202020204"/>
                <a:ea typeface="+mn-ea"/>
                <a:cs typeface="+mn-cs"/>
              </a:rPr>
              <a:t>bes</a:t>
            </a:r>
            <a:r>
              <a:rPr lang="en-GB" dirty="0">
                <a:solidFill>
                  <a:srgbClr val="000000"/>
                </a:solidFill>
                <a:latin typeface="Arial" panose="020B0604020202020204"/>
              </a:rPr>
              <a:t>t.</a:t>
            </a:r>
            <a:endParaRPr kumimoji="0" lang="en-GB"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0000"/>
                </a:solidFill>
                <a:effectLst/>
                <a:uLnTx/>
                <a:uFillTx/>
                <a:latin typeface="Arial" panose="020B0604020202020204"/>
                <a:ea typeface="+mn-ea"/>
                <a:cs typeface="+mn-cs"/>
              </a:rPr>
              <a:t>You are going to go and explore your local area, outside of your school, to see what the lighting is like </a:t>
            </a:r>
            <a:r>
              <a:rPr lang="en-GB" dirty="0">
                <a:solidFill>
                  <a:srgbClr val="000000"/>
                </a:solidFill>
                <a:latin typeface="Arial" panose="020B0604020202020204"/>
              </a:rPr>
              <a:t>currently </a:t>
            </a:r>
            <a:r>
              <a:rPr kumimoji="0" lang="en-GB" b="0" i="0" u="none" strike="noStrike" kern="1200" cap="none" spc="0" normalizeH="0" baseline="0" noProof="0" dirty="0">
                <a:ln>
                  <a:noFill/>
                </a:ln>
                <a:solidFill>
                  <a:srgbClr val="000000"/>
                </a:solidFill>
                <a:effectLst/>
                <a:uLnTx/>
                <a:uFillTx/>
                <a:latin typeface="Arial" panose="020B0604020202020204"/>
                <a:ea typeface="+mn-ea"/>
                <a:cs typeface="+mn-cs"/>
              </a:rPr>
              <a:t>and where the lights are.</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0000"/>
                </a:solidFill>
                <a:effectLst/>
                <a:uLnTx/>
                <a:uFillTx/>
                <a:latin typeface="Arial" panose="020B0604020202020204"/>
                <a:ea typeface="+mn-ea"/>
                <a:cs typeface="+mn-cs"/>
              </a:rPr>
              <a:t>You will need to take the following:</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8" name="Picture 7">
            <a:extLst>
              <a:ext uri="{FF2B5EF4-FFF2-40B4-BE49-F238E27FC236}">
                <a16:creationId xmlns:a16="http://schemas.microsoft.com/office/drawing/2014/main" id="{392E2695-BB9F-1812-CFE2-70E711B13B0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462486" y="3347617"/>
            <a:ext cx="2972844" cy="2972844"/>
          </a:xfrm>
          <a:prstGeom prst="rect">
            <a:avLst/>
          </a:prstGeom>
        </p:spPr>
      </p:pic>
      <p:pic>
        <p:nvPicPr>
          <p:cNvPr id="3" name="Graphic 2">
            <a:extLst>
              <a:ext uri="{FF2B5EF4-FFF2-40B4-BE49-F238E27FC236}">
                <a16:creationId xmlns:a16="http://schemas.microsoft.com/office/drawing/2014/main" id="{60F43431-C7D6-DCFF-0C14-B04D5A223632}"/>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4" name="Graphic 3">
            <a:extLst>
              <a:ext uri="{FF2B5EF4-FFF2-40B4-BE49-F238E27FC236}">
                <a16:creationId xmlns:a16="http://schemas.microsoft.com/office/drawing/2014/main" id="{57A31C17-62E8-B859-FFA7-B7B4CA353C56}"/>
              </a:ext>
            </a:extLst>
          </p:cNvPr>
          <p:cNvPicPr>
            <a:picLocks noChangeAspect="1"/>
          </p:cNvPicPr>
          <p:nvPr/>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pic>
        <p:nvPicPr>
          <p:cNvPr id="10" name="Picture 2">
            <a:extLst>
              <a:ext uri="{FF2B5EF4-FFF2-40B4-BE49-F238E27FC236}">
                <a16:creationId xmlns:a16="http://schemas.microsoft.com/office/drawing/2014/main" id="{E2B09F5B-9338-42D5-AD69-798024D0319F}"/>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C6D76B8-63AA-A921-BA1B-F8BB6E2DA076}"/>
              </a:ext>
            </a:extLst>
          </p:cNvPr>
          <p:cNvSpPr txBox="1"/>
          <p:nvPr/>
        </p:nvSpPr>
        <p:spPr>
          <a:xfrm>
            <a:off x="353875" y="3982524"/>
            <a:ext cx="4257506" cy="1703030"/>
          </a:xfrm>
          <a:prstGeom prst="rect">
            <a:avLst/>
          </a:prstGeom>
          <a:solidFill>
            <a:srgbClr val="FCB9DA"/>
          </a:solid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0000"/>
                </a:solidFill>
                <a:effectLst/>
                <a:uLnTx/>
                <a:uFillTx/>
                <a:latin typeface="Arial" panose="020B0604020202020204"/>
                <a:ea typeface="+mn-ea"/>
                <a:cs typeface="+mn-cs"/>
              </a:rPr>
              <a:t>A clipboard</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0000"/>
                </a:solidFill>
                <a:effectLst/>
                <a:uLnTx/>
                <a:uFillTx/>
                <a:latin typeface="Arial" panose="020B0604020202020204"/>
                <a:ea typeface="+mn-ea"/>
                <a:cs typeface="+mn-cs"/>
              </a:rPr>
              <a:t>Pencils and paper</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0000"/>
                </a:solidFill>
                <a:effectLst/>
                <a:uLnTx/>
                <a:uFillTx/>
                <a:latin typeface="Arial" panose="020B0604020202020204"/>
                <a:ea typeface="+mn-ea"/>
                <a:cs typeface="+mn-cs"/>
              </a:rPr>
              <a:t>Cameras</a:t>
            </a:r>
          </a:p>
          <a:p>
            <a:pPr marL="0" marR="0" lvl="0" indent="0" algn="l" defTabSz="914400" rtl="0" eaLnBrk="1" fontAlgn="auto" latinLnBrk="0" hangingPunct="1">
              <a:lnSpc>
                <a:spcPct val="150000"/>
              </a:lnSpc>
              <a:spcBef>
                <a:spcPts val="0"/>
              </a:spcBef>
              <a:spcAft>
                <a:spcPts val="0"/>
              </a:spcAft>
              <a:buClrTx/>
              <a:buSzTx/>
              <a:buFontTx/>
              <a:buNone/>
              <a:tabLst/>
              <a:defRPr/>
            </a:pPr>
            <a:r>
              <a:rPr lang="en-GB" dirty="0">
                <a:solidFill>
                  <a:srgbClr val="000000"/>
                </a:solidFill>
                <a:latin typeface="Arial" panose="020B0604020202020204"/>
              </a:rPr>
              <a:t>A map of the area if you have one</a:t>
            </a:r>
            <a:endParaRPr kumimoji="0" lang="en-GB"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47952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7DFD9B-6C70-A987-594C-DC7217A47DB3}"/>
              </a:ext>
            </a:extLst>
          </p:cNvPr>
          <p:cNvSpPr>
            <a:spLocks noGrp="1"/>
          </p:cNvSpPr>
          <p:nvPr>
            <p:ph type="title"/>
          </p:nvPr>
        </p:nvSpPr>
        <p:spPr>
          <a:xfrm>
            <a:off x="149479" y="0"/>
            <a:ext cx="11759235" cy="1047918"/>
          </a:xfrm>
        </p:spPr>
        <p:txBody>
          <a:bodyPr>
            <a:normAutofit fontScale="90000"/>
          </a:bodyPr>
          <a:lstStyle/>
          <a:p>
            <a:r>
              <a:rPr lang="en-GB" b="1" dirty="0"/>
              <a:t>Generating maps – Teacher only slide</a:t>
            </a:r>
          </a:p>
        </p:txBody>
      </p:sp>
      <p:sp>
        <p:nvSpPr>
          <p:cNvPr id="4" name="TextBox 3">
            <a:extLst>
              <a:ext uri="{FF2B5EF4-FFF2-40B4-BE49-F238E27FC236}">
                <a16:creationId xmlns:a16="http://schemas.microsoft.com/office/drawing/2014/main" id="{698E1351-47F2-A9C5-5DC2-8B3AD336D031}"/>
              </a:ext>
            </a:extLst>
          </p:cNvPr>
          <p:cNvSpPr txBox="1"/>
          <p:nvPr/>
        </p:nvSpPr>
        <p:spPr>
          <a:xfrm>
            <a:off x="288860" y="1214920"/>
            <a:ext cx="5412693" cy="10233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rPr>
              <a:t>You can hand-draw a simple map of your area, or use the internet to make one. </a:t>
            </a: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hlinkClick r:id="rId2"/>
              </a:rPr>
              <a:t>Google Maps</a:t>
            </a: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rPr>
              <a:t> allows you to input your postcode. </a:t>
            </a:r>
            <a:r>
              <a:rPr lang="en-GB" sz="1100" dirty="0">
                <a:solidFill>
                  <a:srgbClr val="000000"/>
                </a:solidFill>
                <a:latin typeface="Arial" panose="020B0604020202020204"/>
              </a:rPr>
              <a:t>The easiest method is to then take a screen shot (print screen) and print it)</a:t>
            </a:r>
            <a:endPar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657B2E2A-A6E9-C018-87C1-F6D3751E5125}"/>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288860" y="2238277"/>
            <a:ext cx="4559462" cy="2000719"/>
          </a:xfrm>
          <a:prstGeom prst="rect">
            <a:avLst/>
          </a:prstGeom>
        </p:spPr>
      </p:pic>
      <p:pic>
        <p:nvPicPr>
          <p:cNvPr id="8" name="Picture 7">
            <a:extLst>
              <a:ext uri="{FF2B5EF4-FFF2-40B4-BE49-F238E27FC236}">
                <a16:creationId xmlns:a16="http://schemas.microsoft.com/office/drawing/2014/main" id="{B79727A1-6971-60FB-A31B-B85CE9EAF8B7}"/>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2564323" y="4930849"/>
            <a:ext cx="2283999" cy="1048392"/>
          </a:xfrm>
          <a:prstGeom prst="rect">
            <a:avLst/>
          </a:prstGeom>
        </p:spPr>
      </p:pic>
      <p:sp>
        <p:nvSpPr>
          <p:cNvPr id="9" name="TextBox 8">
            <a:extLst>
              <a:ext uri="{FF2B5EF4-FFF2-40B4-BE49-F238E27FC236}">
                <a16:creationId xmlns:a16="http://schemas.microsoft.com/office/drawing/2014/main" id="{D59C7328-042A-88AA-3D65-A9D36B9C563F}"/>
              </a:ext>
            </a:extLst>
          </p:cNvPr>
          <p:cNvSpPr txBox="1"/>
          <p:nvPr/>
        </p:nvSpPr>
        <p:spPr>
          <a:xfrm>
            <a:off x="288860" y="4415323"/>
            <a:ext cx="5412693" cy="51552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rPr>
              <a:t>At the bottom you can toggle between the ‘real’ view (satellite) and a graphical one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663DA9A2-354A-71B3-4A99-063E004E1615}"/>
              </a:ext>
            </a:extLst>
          </p:cNvPr>
          <p:cNvSpPr txBox="1"/>
          <p:nvPr/>
        </p:nvSpPr>
        <p:spPr>
          <a:xfrm>
            <a:off x="6490447" y="1214919"/>
            <a:ext cx="5412693" cy="76944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rPr>
              <a:t>Another option is </a:t>
            </a: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hlinkClick r:id="rId5"/>
              </a:rPr>
              <a:t>Scribble Maps</a:t>
            </a: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rPr>
              <a:t>. This will give you a slightly different view that you may prefer. Again, pop your postcode into the search bar (magnifying glass)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14" name="Picture 13">
            <a:extLst>
              <a:ext uri="{FF2B5EF4-FFF2-40B4-BE49-F238E27FC236}">
                <a16:creationId xmlns:a16="http://schemas.microsoft.com/office/drawing/2014/main" id="{2A5BFA70-38ED-1191-C607-E49F8BFFB7F1}"/>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6096000" y="2200354"/>
            <a:ext cx="5563320" cy="2457291"/>
          </a:xfrm>
          <a:prstGeom prst="rect">
            <a:avLst/>
          </a:prstGeom>
        </p:spPr>
      </p:pic>
      <p:sp>
        <p:nvSpPr>
          <p:cNvPr id="15" name="TextBox 14">
            <a:extLst>
              <a:ext uri="{FF2B5EF4-FFF2-40B4-BE49-F238E27FC236}">
                <a16:creationId xmlns:a16="http://schemas.microsoft.com/office/drawing/2014/main" id="{0320E111-2043-7A47-B6DA-D47158D48A93}"/>
              </a:ext>
            </a:extLst>
          </p:cNvPr>
          <p:cNvSpPr txBox="1"/>
          <p:nvPr/>
        </p:nvSpPr>
        <p:spPr>
          <a:xfrm>
            <a:off x="6358641" y="5040640"/>
            <a:ext cx="5412693" cy="76944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rPr>
              <a:t>Once again, print screen is the easiest option to print them off. If you want to simplify it further, use it to trace a hand-drawn one for your class.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61506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a:xfrm>
            <a:off x="272595" y="16273"/>
            <a:ext cx="10505982" cy="1047918"/>
          </a:xfrm>
        </p:spPr>
        <p:txBody>
          <a:bodyPr>
            <a:noAutofit/>
          </a:bodyPr>
          <a:lstStyle/>
          <a:p>
            <a:r>
              <a:rPr lang="en-GB" b="1" dirty="0">
                <a:latin typeface="+mj-lt"/>
              </a:rPr>
              <a:t>Time to explore!</a:t>
            </a:r>
          </a:p>
        </p:txBody>
      </p:sp>
      <p:pic>
        <p:nvPicPr>
          <p:cNvPr id="11" name="Graphic 10">
            <a:extLst>
              <a:ext uri="{FF2B5EF4-FFF2-40B4-BE49-F238E27FC236}">
                <a16:creationId xmlns:a16="http://schemas.microsoft.com/office/drawing/2014/main" id="{7F3F4C8A-B5B2-04C3-50F6-AD7001B22117}"/>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12" name="Graphic 11">
            <a:extLst>
              <a:ext uri="{FF2B5EF4-FFF2-40B4-BE49-F238E27FC236}">
                <a16:creationId xmlns:a16="http://schemas.microsoft.com/office/drawing/2014/main" id="{316B9ABF-B8E3-36D0-21AC-CCFF74A9A776}"/>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sp>
        <p:nvSpPr>
          <p:cNvPr id="2" name="Title 1">
            <a:extLst>
              <a:ext uri="{FF2B5EF4-FFF2-40B4-BE49-F238E27FC236}">
                <a16:creationId xmlns:a16="http://schemas.microsoft.com/office/drawing/2014/main" id="{A8397C68-3D49-99ED-E497-F04B95242DA3}"/>
              </a:ext>
            </a:extLst>
          </p:cNvPr>
          <p:cNvSpPr txBox="1">
            <a:spLocks/>
          </p:cNvSpPr>
          <p:nvPr/>
        </p:nvSpPr>
        <p:spPr>
          <a:xfrm>
            <a:off x="272595" y="3619688"/>
            <a:ext cx="7027080" cy="9361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Explore your local area:</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r>
              <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Where</a:t>
            </a: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 are the lights at the moment?</a:t>
            </a:r>
          </a:p>
          <a:p>
            <a:pPr marL="0" marR="0" lvl="0" indent="0" algn="l" defTabSz="914400" rtl="0" eaLnBrk="1" fontAlgn="auto" latinLnBrk="0" hangingPunct="1">
              <a:lnSpc>
                <a:spcPct val="15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F97369"/>
                </a:solidFill>
                <a:effectLst/>
                <a:uLnTx/>
                <a:uFillTx/>
                <a:latin typeface="Arial" panose="020B0604020202020204"/>
                <a:ea typeface="Cambria" panose="02040503050406030204" pitchFamily="18" charset="0"/>
                <a:cs typeface="+mj-cs"/>
              </a:rPr>
              <a:t>What</a:t>
            </a:r>
            <a:r>
              <a:rPr kumimoji="0" lang="en-GB" sz="2000" b="1" i="0" u="none" strike="noStrike" kern="1200" cap="none" spc="0" normalizeH="0" baseline="0" noProof="0" dirty="0">
                <a:ln>
                  <a:noFill/>
                </a:ln>
                <a:solidFill>
                  <a:srgbClr val="F97369"/>
                </a:solidFill>
                <a:effectLst/>
                <a:uLnTx/>
                <a:uFillTx/>
                <a:latin typeface="Arial" panose="020B0604020202020204"/>
                <a:ea typeface="Cambria" panose="02040503050406030204" pitchFamily="18" charset="0"/>
                <a:cs typeface="+mj-cs"/>
              </a:rPr>
              <a:t> types </a:t>
            </a:r>
            <a:r>
              <a:rPr kumimoji="0" lang="en-GB" sz="2000" b="0" i="0" u="none" strike="noStrike" kern="1200" cap="none" spc="0" normalizeH="0" baseline="0" noProof="0" dirty="0">
                <a:ln>
                  <a:noFill/>
                </a:ln>
                <a:solidFill>
                  <a:srgbClr val="F97369"/>
                </a:solidFill>
                <a:effectLst/>
                <a:uLnTx/>
                <a:uFillTx/>
                <a:latin typeface="Arial" panose="020B0604020202020204"/>
                <a:ea typeface="Cambria" panose="02040503050406030204" pitchFamily="18" charset="0"/>
                <a:cs typeface="+mj-cs"/>
              </a:rPr>
              <a:t>of lights can you see? </a:t>
            </a:r>
            <a:r>
              <a:rPr kumimoji="0" lang="en-GB" sz="1400" b="0" i="0" u="none" strike="noStrike" kern="1200" cap="none" spc="0" normalizeH="0" baseline="0" noProof="0" dirty="0">
                <a:ln>
                  <a:noFill/>
                </a:ln>
                <a:solidFill>
                  <a:srgbClr val="F97369"/>
                </a:solidFill>
                <a:effectLst/>
                <a:uLnTx/>
                <a:uFillTx/>
                <a:latin typeface="Arial" panose="020B0604020202020204"/>
                <a:ea typeface="Cambria" panose="02040503050406030204" pitchFamily="18" charset="0"/>
                <a:cs typeface="+mj-cs"/>
              </a:rPr>
              <a:t>Lamp posts? Security lights on houses? Lights near entrance ways?</a:t>
            </a:r>
          </a:p>
          <a:p>
            <a:pPr marL="0" marR="0" lvl="0" indent="0" algn="l" defTabSz="914400" rtl="0" eaLnBrk="1" fontAlgn="auto" latinLnBrk="0" hangingPunct="1">
              <a:lnSpc>
                <a:spcPct val="150000"/>
              </a:lnSpc>
              <a:spcBef>
                <a:spcPct val="0"/>
              </a:spcBef>
              <a:spcAft>
                <a:spcPts val="0"/>
              </a:spcAft>
              <a:buClrTx/>
              <a:buSzTx/>
              <a:buFontTx/>
              <a:buNone/>
              <a:tabLst/>
              <a:defRPr/>
            </a:pPr>
            <a:r>
              <a:rPr lang="en-GB" sz="2000" dirty="0">
                <a:solidFill>
                  <a:srgbClr val="0A303F"/>
                </a:solidFill>
                <a:latin typeface="Arial" panose="020B0604020202020204"/>
                <a:ea typeface="Cambria" panose="02040503050406030204" pitchFamily="18" charset="0"/>
              </a:rPr>
              <a:t>Are the lights all </a:t>
            </a:r>
            <a:r>
              <a:rPr lang="en-GB" sz="2000" b="1" dirty="0">
                <a:solidFill>
                  <a:srgbClr val="0A303F"/>
                </a:solidFill>
                <a:latin typeface="Arial" panose="020B0604020202020204"/>
                <a:ea typeface="Cambria" panose="02040503050406030204" pitchFamily="18" charset="0"/>
              </a:rPr>
              <a:t>different shapes and styles</a:t>
            </a:r>
            <a:r>
              <a:rPr lang="en-GB" sz="2000" dirty="0">
                <a:solidFill>
                  <a:srgbClr val="0A303F"/>
                </a:solidFill>
                <a:latin typeface="Arial" panose="020B0604020202020204"/>
                <a:ea typeface="Cambria" panose="02040503050406030204" pitchFamily="18" charset="0"/>
              </a:rPr>
              <a:t>?</a:t>
            </a: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F97369"/>
                </a:solidFill>
                <a:effectLst/>
                <a:uLnTx/>
                <a:uFillTx/>
                <a:latin typeface="Arial" panose="020B0604020202020204"/>
                <a:ea typeface="Cambria" panose="02040503050406030204" pitchFamily="18" charset="0"/>
                <a:cs typeface="+mj-cs"/>
              </a:rPr>
              <a:t>Are there any areas that would be a little </a:t>
            </a:r>
            <a:r>
              <a:rPr kumimoji="0" lang="en-GB" sz="2000" b="1" i="0" u="none" strike="noStrike" kern="1200" cap="none" spc="0" normalizeH="0" baseline="0" noProof="0" dirty="0">
                <a:ln>
                  <a:noFill/>
                </a:ln>
                <a:solidFill>
                  <a:srgbClr val="F97369"/>
                </a:solidFill>
                <a:effectLst/>
                <a:uLnTx/>
                <a:uFillTx/>
                <a:latin typeface="Arial" panose="020B0604020202020204"/>
                <a:ea typeface="Cambria" panose="02040503050406030204" pitchFamily="18" charset="0"/>
                <a:cs typeface="+mj-cs"/>
              </a:rPr>
              <a:t>dark and spooky to walk down</a:t>
            </a:r>
            <a:r>
              <a:rPr kumimoji="0" lang="en-GB" sz="2000" b="0" i="0" u="none" strike="noStrike" kern="1200" cap="none" spc="0" normalizeH="0" baseline="0" noProof="0" dirty="0">
                <a:ln>
                  <a:noFill/>
                </a:ln>
                <a:solidFill>
                  <a:srgbClr val="F97369"/>
                </a:solidFill>
                <a:effectLst/>
                <a:uLnTx/>
                <a:uFillTx/>
                <a:latin typeface="Arial" panose="020B0604020202020204"/>
                <a:ea typeface="Cambria" panose="02040503050406030204" pitchFamily="18" charset="0"/>
                <a:cs typeface="+mj-cs"/>
              </a:rPr>
              <a:t> in the dark?</a:t>
            </a:r>
          </a:p>
          <a:p>
            <a:pPr marL="0" marR="0" lvl="0" indent="0" algn="l" defTabSz="914400" rtl="0" eaLnBrk="1" fontAlgn="auto" latinLnBrk="0" hangingPunct="1">
              <a:lnSpc>
                <a:spcPct val="150000"/>
              </a:lnSpc>
              <a:spcBef>
                <a:spcPct val="0"/>
              </a:spcBef>
              <a:spcAft>
                <a:spcPts val="0"/>
              </a:spcAft>
              <a:buClrTx/>
              <a:buSzTx/>
              <a:buFontTx/>
              <a:buNone/>
              <a:tabLst/>
              <a:defRPr/>
            </a:pPr>
            <a:r>
              <a:rPr lang="en-GB" sz="2000" b="1" dirty="0">
                <a:solidFill>
                  <a:srgbClr val="0A303F"/>
                </a:solidFill>
                <a:latin typeface="Arial" panose="020B0604020202020204"/>
                <a:ea typeface="Cambria" panose="02040503050406030204" pitchFamily="18" charset="0"/>
              </a:rPr>
              <a:t>Where else </a:t>
            </a:r>
            <a:r>
              <a:rPr lang="en-GB" sz="2000" dirty="0">
                <a:solidFill>
                  <a:srgbClr val="0A303F"/>
                </a:solidFill>
                <a:latin typeface="Arial" panose="020B0604020202020204"/>
                <a:ea typeface="Cambria" panose="02040503050406030204" pitchFamily="18" charset="0"/>
              </a:rPr>
              <a:t>would you put a light to be safe</a:t>
            </a: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a:t>
            </a:r>
          </a:p>
          <a:p>
            <a:pPr marL="0" marR="0" lvl="0" indent="0" algn="l" defTabSz="914400" rtl="0" eaLnBrk="1" fontAlgn="auto" latinLnBrk="0" hangingPunct="1">
              <a:lnSpc>
                <a:spcPct val="150000"/>
              </a:lnSpc>
              <a:spcBef>
                <a:spcPct val="0"/>
              </a:spcBef>
              <a:spcAft>
                <a:spcPts val="0"/>
              </a:spcAft>
              <a:buClrTx/>
              <a:buSzTx/>
              <a:buFontTx/>
              <a:buNone/>
              <a:tabLst/>
              <a:defRPr/>
            </a:pPr>
            <a:r>
              <a:rPr lang="en-GB" sz="2000" dirty="0">
                <a:solidFill>
                  <a:srgbClr val="F97369"/>
                </a:solidFill>
                <a:latin typeface="Arial" panose="020B0604020202020204"/>
                <a:ea typeface="Cambria" panose="02040503050406030204" pitchFamily="18" charset="0"/>
              </a:rPr>
              <a:t>Are any lights </a:t>
            </a:r>
            <a:r>
              <a:rPr lang="en-GB" sz="2000" b="1" dirty="0">
                <a:solidFill>
                  <a:srgbClr val="F97369"/>
                </a:solidFill>
                <a:latin typeface="Arial" panose="020B0604020202020204"/>
                <a:ea typeface="Cambria" panose="02040503050406030204" pitchFamily="18" charset="0"/>
              </a:rPr>
              <a:t>shining into somebody’s window </a:t>
            </a:r>
            <a:r>
              <a:rPr lang="en-GB" sz="2000" dirty="0">
                <a:solidFill>
                  <a:srgbClr val="F97369"/>
                </a:solidFill>
                <a:latin typeface="Arial" panose="020B0604020202020204"/>
                <a:ea typeface="Cambria" panose="02040503050406030204" pitchFamily="18" charset="0"/>
              </a:rPr>
              <a:t>and may stop them from falling asleep?</a:t>
            </a:r>
            <a:endParaRPr kumimoji="0" lang="en-GB" sz="2000" b="0" i="0" u="none" strike="noStrike" kern="1200" cap="none" spc="0" normalizeH="0" baseline="0" noProof="0" dirty="0">
              <a:ln>
                <a:noFill/>
              </a:ln>
              <a:solidFill>
                <a:srgbClr val="F97369"/>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b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br>
              <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endPar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pic>
        <p:nvPicPr>
          <p:cNvPr id="1026" name="Picture 2">
            <a:extLst>
              <a:ext uri="{FF2B5EF4-FFF2-40B4-BE49-F238E27FC236}">
                <a16:creationId xmlns:a16="http://schemas.microsoft.com/office/drawing/2014/main" id="{5DE00918-831A-DD87-322F-A13E56D31302}"/>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6876150" y="132014"/>
            <a:ext cx="4002111" cy="30015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utside St Jude's Primary School © Basher Eyre :: Geograph Britain and  Ireland">
            <a:extLst>
              <a:ext uri="{FF2B5EF4-FFF2-40B4-BE49-F238E27FC236}">
                <a16:creationId xmlns:a16="http://schemas.microsoft.com/office/drawing/2014/main" id="{7B4CE972-0C92-6CB5-DE5D-714AB7C126DF}"/>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7917293" y="2854817"/>
            <a:ext cx="4002112" cy="30015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EB7E7CA7-0D61-2879-885C-B9C38182CF22}"/>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9241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B6F20-39DE-98A3-AFEF-34E30C12E6B4}"/>
              </a:ext>
            </a:extLst>
          </p:cNvPr>
          <p:cNvSpPr>
            <a:spLocks noGrp="1"/>
          </p:cNvSpPr>
          <p:nvPr>
            <p:ph type="ctrTitle"/>
          </p:nvPr>
        </p:nvSpPr>
        <p:spPr>
          <a:xfrm>
            <a:off x="575999" y="1990213"/>
            <a:ext cx="10280259" cy="2877573"/>
          </a:xfrm>
        </p:spPr>
        <p:txBody>
          <a:bodyPr/>
          <a:lstStyle/>
          <a:p>
            <a:r>
              <a:rPr lang="en-GB" dirty="0"/>
              <a:t>Lesson 3 -</a:t>
            </a:r>
            <a:br>
              <a:rPr lang="en-GB" dirty="0"/>
            </a:br>
            <a:r>
              <a:rPr lang="en-GB" sz="4400" dirty="0"/>
              <a:t>existing products</a:t>
            </a:r>
          </a:p>
        </p:txBody>
      </p:sp>
    </p:spTree>
    <p:extLst>
      <p:ext uri="{BB962C8B-B14F-4D97-AF65-F5344CB8AC3E}">
        <p14:creationId xmlns:p14="http://schemas.microsoft.com/office/powerpoint/2010/main" val="3025839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95F5D9-02C7-2EED-558D-05C4EBB12A48}"/>
              </a:ext>
            </a:extLst>
          </p:cNvPr>
          <p:cNvSpPr/>
          <p:nvPr/>
        </p:nvSpPr>
        <p:spPr>
          <a:xfrm>
            <a:off x="3047770" y="1114029"/>
            <a:ext cx="4831425" cy="843904"/>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0A303F"/>
                </a:solidFill>
                <a:latin typeface="Arial" panose="020B0604020202020204"/>
                <a:ea typeface="Cambria" panose="02040503050406030204" pitchFamily="18" charset="0"/>
              </a:rPr>
              <a:t>Thomas Edison was a famous American Inventor born in 1847</a:t>
            </a:r>
            <a:endParaRPr kumimoji="0" lang="en-US" sz="16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n-cs"/>
            </a:endParaRPr>
          </a:p>
        </p:txBody>
      </p:sp>
      <p:sp>
        <p:nvSpPr>
          <p:cNvPr id="3" name="Title 1">
            <a:extLst>
              <a:ext uri="{FF2B5EF4-FFF2-40B4-BE49-F238E27FC236}">
                <a16:creationId xmlns:a16="http://schemas.microsoft.com/office/drawing/2014/main" id="{406434E1-264F-8B08-7885-357E904D892A}"/>
              </a:ext>
            </a:extLst>
          </p:cNvPr>
          <p:cNvSpPr txBox="1">
            <a:spLocks/>
          </p:cNvSpPr>
          <p:nvPr/>
        </p:nvSpPr>
        <p:spPr>
          <a:xfrm>
            <a:off x="173844" y="-135010"/>
            <a:ext cx="11663908"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b="1" dirty="0">
                <a:solidFill>
                  <a:srgbClr val="0A303F"/>
                </a:solidFill>
                <a:latin typeface="Arial" panose="020B0604020202020204"/>
                <a:ea typeface="Cambria" panose="02040503050406030204" pitchFamily="18" charset="0"/>
              </a:rPr>
              <a:t>THOMAS EDISON</a:t>
            </a:r>
            <a:endParaRPr kumimoji="0" lang="en-GB" sz="4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sp>
        <p:nvSpPr>
          <p:cNvPr id="9" name="Rectangle 8">
            <a:extLst>
              <a:ext uri="{FF2B5EF4-FFF2-40B4-BE49-F238E27FC236}">
                <a16:creationId xmlns:a16="http://schemas.microsoft.com/office/drawing/2014/main" id="{9BD44D56-1FDD-B2EC-5D2B-628616CEC1F7}"/>
              </a:ext>
            </a:extLst>
          </p:cNvPr>
          <p:cNvSpPr/>
          <p:nvPr/>
        </p:nvSpPr>
        <p:spPr>
          <a:xfrm>
            <a:off x="2405012" y="2093741"/>
            <a:ext cx="611694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n-cs"/>
              </a:rPr>
              <a:t>He is best known for inventing a light bulb that can be used in our homes and </a:t>
            </a:r>
            <a:r>
              <a:rPr lang="en-US" sz="1600" dirty="0">
                <a:solidFill>
                  <a:srgbClr val="0A303F"/>
                </a:solidFill>
                <a:latin typeface="Arial" panose="020B0604020202020204"/>
                <a:ea typeface="Cambria" panose="02040503050406030204" pitchFamily="18" charset="0"/>
              </a:rPr>
              <a:t>the electric light system that made it work</a:t>
            </a:r>
            <a:r>
              <a:rPr kumimoji="0" lang="en-US" sz="16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n-cs"/>
              </a:rPr>
              <a:t>.</a:t>
            </a:r>
          </a:p>
        </p:txBody>
      </p:sp>
      <p:sp>
        <p:nvSpPr>
          <p:cNvPr id="5" name="Rectangle 4">
            <a:extLst>
              <a:ext uri="{FF2B5EF4-FFF2-40B4-BE49-F238E27FC236}">
                <a16:creationId xmlns:a16="http://schemas.microsoft.com/office/drawing/2014/main" id="{A5430AD2-E887-9EAE-A5F7-6D4D5F3E9376}"/>
              </a:ext>
            </a:extLst>
          </p:cNvPr>
          <p:cNvSpPr/>
          <p:nvPr/>
        </p:nvSpPr>
        <p:spPr>
          <a:xfrm>
            <a:off x="2532105" y="2835312"/>
            <a:ext cx="5659916" cy="2102520"/>
          </a:xfrm>
          <a:prstGeom prst="rect">
            <a:avLst/>
          </a:prstGeom>
          <a:solidFill>
            <a:srgbClr val="F97369"/>
          </a:solidFill>
          <a:ln>
            <a:solidFill>
              <a:srgbClr val="F973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rPr>
              <a:t>Thomas Edison famously </a:t>
            </a:r>
            <a:r>
              <a:rPr kumimoji="0" lang="en-GB" sz="1800" b="0" i="0" u="none" strike="noStrike" kern="1200" cap="none" spc="0" normalizeH="0" baseline="0" noProof="0" dirty="0" err="1">
                <a:ln>
                  <a:noFill/>
                </a:ln>
                <a:solidFill>
                  <a:srgbClr val="FFFFFF"/>
                </a:solidFill>
                <a:effectLst/>
                <a:uLnTx/>
                <a:uFillTx/>
                <a:latin typeface="Arial" panose="020B0604020202020204"/>
                <a:ea typeface="+mn-ea"/>
                <a:cs typeface="+mn-cs"/>
              </a:rPr>
              <a:t>sai</a:t>
            </a:r>
            <a:r>
              <a:rPr lang="en-GB" dirty="0">
                <a:solidFill>
                  <a:srgbClr val="FFFFFF"/>
                </a:solidFill>
                <a:latin typeface="Arial" panose="020B0604020202020204"/>
              </a:rPr>
              <a:t>d:</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0" b="1" dirty="0">
              <a:solidFill>
                <a:srgbClr val="FFFFFF"/>
              </a:solidFill>
              <a:latin typeface="Arial" panose="020B0604020202020204"/>
            </a:endParaRPr>
          </a:p>
          <a:p>
            <a:pPr algn="ctr"/>
            <a:r>
              <a:rPr lang="en-GB" sz="2000" b="1" i="1" dirty="0">
                <a:solidFill>
                  <a:schemeClr val="bg1"/>
                </a:solidFill>
                <a:effectLst/>
              </a:rPr>
              <a:t>“I never did a day’s work in my life, it was all fun.”</a:t>
            </a:r>
          </a:p>
          <a:p>
            <a:pPr algn="ctr"/>
            <a:endParaRPr lang="en-GB" i="1" dirty="0">
              <a:solidFill>
                <a:schemeClr val="bg1"/>
              </a:solidFill>
            </a:endParaRPr>
          </a:p>
          <a:p>
            <a:pPr algn="ctr"/>
            <a:r>
              <a:rPr lang="en-GB" b="0" i="1" dirty="0">
                <a:solidFill>
                  <a:schemeClr val="bg1"/>
                </a:solidFill>
                <a:effectLst/>
              </a:rPr>
              <a:t>What do you think he means by this?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01F044C1-3120-CF21-2582-C61C322EE0BB}"/>
              </a:ext>
            </a:extLst>
          </p:cNvPr>
          <p:cNvSpPr/>
          <p:nvPr/>
        </p:nvSpPr>
        <p:spPr>
          <a:xfrm>
            <a:off x="4187601" y="5283949"/>
            <a:ext cx="2551761" cy="1077217"/>
          </a:xfrm>
          <a:prstGeom prst="rect">
            <a:avLst/>
          </a:prstGeom>
          <a:solidFill>
            <a:srgbClr val="07E2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tx1"/>
                </a:solidFill>
                <a:effectLst/>
                <a:uLnTx/>
                <a:uFillTx/>
                <a:latin typeface="Arial" panose="020B0604020202020204"/>
                <a:ea typeface="+mn-ea"/>
                <a:cs typeface="+mn-cs"/>
              </a:rPr>
              <a:t>He built his own laboratory in the basement of his home!</a:t>
            </a:r>
          </a:p>
        </p:txBody>
      </p:sp>
      <p:pic>
        <p:nvPicPr>
          <p:cNvPr id="2050" name="Picture 2" descr="Thomas Alva Edison, 1847-1931, three-quarter length portrait, standing, in  laboratory] - PICRYL - Public Domain Media Search Engine Public Domain  Search">
            <a:extLst>
              <a:ext uri="{FF2B5EF4-FFF2-40B4-BE49-F238E27FC236}">
                <a16:creationId xmlns:a16="http://schemas.microsoft.com/office/drawing/2014/main" id="{16C76E03-0D52-C756-702C-5CC74953831E}"/>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8634208" y="1034446"/>
            <a:ext cx="3317705" cy="4523176"/>
          </a:xfrm>
          <a:prstGeom prst="roundRect">
            <a:avLst>
              <a:gd name="adj" fmla="val 8594"/>
            </a:avLst>
          </a:prstGeom>
          <a:solidFill>
            <a:srgbClr val="FFFFFF">
              <a:shade val="85000"/>
            </a:srgbClr>
          </a:solidFill>
          <a:ln>
            <a:noFill/>
          </a:ln>
          <a:effectLst/>
        </p:spPr>
      </p:pic>
      <p:pic>
        <p:nvPicPr>
          <p:cNvPr id="4" name="Graphic 3">
            <a:extLst>
              <a:ext uri="{FF2B5EF4-FFF2-40B4-BE49-F238E27FC236}">
                <a16:creationId xmlns:a16="http://schemas.microsoft.com/office/drawing/2014/main" id="{0B7F23B9-17F6-E60B-FD1F-00B3FB6BC3B1}"/>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1710569E-26B4-2AD2-0724-24DC9E0C4763}"/>
              </a:ext>
            </a:extLst>
          </p:cNvPr>
          <p:cNvPicPr>
            <a:picLocks noChangeAspect="1"/>
          </p:cNvPicPr>
          <p:nvPr/>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pic>
        <p:nvPicPr>
          <p:cNvPr id="2052" name="Picture 4">
            <a:extLst>
              <a:ext uri="{FF2B5EF4-FFF2-40B4-BE49-F238E27FC236}">
                <a16:creationId xmlns:a16="http://schemas.microsoft.com/office/drawing/2014/main" id="{D7002D00-8EDE-0F35-6CD1-C0A6CE7A8F95}"/>
              </a:ext>
            </a:extLst>
          </p:cNvPr>
          <p:cNvPicPr>
            <a:picLocks noChangeAspect="1" noChangeArrowheads="1"/>
          </p:cNvPicPr>
          <p:nvPr/>
        </p:nvPicPr>
        <p:blipFill rotWithShape="1">
          <a:blip r:embed="rId8" cstate="email">
            <a:extLst>
              <a:ext uri="{28A0092B-C50C-407E-A947-70E740481C1C}">
                <a14:useLocalDpi xmlns:a14="http://schemas.microsoft.com/office/drawing/2010/main" val="0"/>
              </a:ext>
            </a:extLst>
          </a:blip>
          <a:srcRect/>
          <a:stretch/>
        </p:blipFill>
        <p:spPr bwMode="auto">
          <a:xfrm>
            <a:off x="353875" y="1002643"/>
            <a:ext cx="1872641" cy="3990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1B4D2CAB-294A-78E7-BB61-ACB089833914}"/>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949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4B84B-9A63-4780-2BA8-6B89A80145D7}"/>
              </a:ext>
            </a:extLst>
          </p:cNvPr>
          <p:cNvSpPr txBox="1">
            <a:spLocks/>
          </p:cNvSpPr>
          <p:nvPr/>
        </p:nvSpPr>
        <p:spPr>
          <a:xfrm>
            <a:off x="288860" y="-276999"/>
            <a:ext cx="11535362"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Existing products</a:t>
            </a:r>
          </a:p>
        </p:txBody>
      </p:sp>
      <p:pic>
        <p:nvPicPr>
          <p:cNvPr id="7" name="Graphic 6">
            <a:extLst>
              <a:ext uri="{FF2B5EF4-FFF2-40B4-BE49-F238E27FC236}">
                <a16:creationId xmlns:a16="http://schemas.microsoft.com/office/drawing/2014/main" id="{9691D086-4D93-B02C-F1A2-4A064B6E4806}"/>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8" name="Graphic 7">
            <a:extLst>
              <a:ext uri="{FF2B5EF4-FFF2-40B4-BE49-F238E27FC236}">
                <a16:creationId xmlns:a16="http://schemas.microsoft.com/office/drawing/2014/main" id="{2AEC2332-7C72-6246-AF4D-B3F2643556CF}"/>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sp>
        <p:nvSpPr>
          <p:cNvPr id="9" name="Rectangle 8">
            <a:extLst>
              <a:ext uri="{FF2B5EF4-FFF2-40B4-BE49-F238E27FC236}">
                <a16:creationId xmlns:a16="http://schemas.microsoft.com/office/drawing/2014/main" id="{165A6925-1BDB-1F5F-9F43-54F291D76AAF}"/>
              </a:ext>
            </a:extLst>
          </p:cNvPr>
          <p:cNvSpPr/>
          <p:nvPr/>
        </p:nvSpPr>
        <p:spPr>
          <a:xfrm>
            <a:off x="87683" y="1177447"/>
            <a:ext cx="11974882" cy="5486975"/>
          </a:xfrm>
          <a:prstGeom prst="rect">
            <a:avLst/>
          </a:prstGeom>
          <a:noFill/>
          <a:ln w="285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5A2C15B7-6541-9920-DAA2-DA3B4A37097B}"/>
              </a:ext>
            </a:extLst>
          </p:cNvPr>
          <p:cNvSpPr txBox="1"/>
          <p:nvPr/>
        </p:nvSpPr>
        <p:spPr>
          <a:xfrm>
            <a:off x="6300590" y="193578"/>
            <a:ext cx="5891410" cy="830997"/>
          </a:xfrm>
          <a:prstGeom prst="rect">
            <a:avLst/>
          </a:prstGeom>
          <a:noFill/>
        </p:spPr>
        <p:txBody>
          <a:bodyPr wrap="square" rtlCol="0">
            <a:spAutoFit/>
          </a:bodyPr>
          <a:lstStyle/>
          <a:p>
            <a:r>
              <a:rPr lang="en-GB" sz="1600" dirty="0"/>
              <a:t>There are lots of different ways light is produced. Can you find as many examples as you can of light sources. Draw them in the box below or find pictures and stick them on the sheet.</a:t>
            </a:r>
          </a:p>
        </p:txBody>
      </p:sp>
      <p:pic>
        <p:nvPicPr>
          <p:cNvPr id="5" name="Picture 2">
            <a:extLst>
              <a:ext uri="{FF2B5EF4-FFF2-40B4-BE49-F238E27FC236}">
                <a16:creationId xmlns:a16="http://schemas.microsoft.com/office/drawing/2014/main" id="{99CD7F98-9F00-7B8C-438F-0CEE24DE49C1}"/>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432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17F03-EDB1-F959-DDE8-A736985AC565}"/>
              </a:ext>
            </a:extLst>
          </p:cNvPr>
          <p:cNvSpPr>
            <a:spLocks noGrp="1"/>
          </p:cNvSpPr>
          <p:nvPr>
            <p:ph type="ctrTitle"/>
          </p:nvPr>
        </p:nvSpPr>
        <p:spPr/>
        <p:txBody>
          <a:bodyPr>
            <a:normAutofit fontScale="90000"/>
          </a:bodyPr>
          <a:lstStyle/>
          <a:p>
            <a:r>
              <a:rPr lang="en-GB" dirty="0"/>
              <a:t>Lesson 4 – </a:t>
            </a:r>
            <a:br>
              <a:rPr lang="en-GB" dirty="0"/>
            </a:br>
            <a:r>
              <a:rPr lang="en-GB" sz="4400" dirty="0"/>
              <a:t>insulators and conductors</a:t>
            </a:r>
          </a:p>
        </p:txBody>
      </p:sp>
    </p:spTree>
    <p:extLst>
      <p:ext uri="{BB962C8B-B14F-4D97-AF65-F5344CB8AC3E}">
        <p14:creationId xmlns:p14="http://schemas.microsoft.com/office/powerpoint/2010/main" val="3309725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4B84B-9A63-4780-2BA8-6B89A80145D7}"/>
              </a:ext>
            </a:extLst>
          </p:cNvPr>
          <p:cNvSpPr txBox="1">
            <a:spLocks/>
          </p:cNvSpPr>
          <p:nvPr/>
        </p:nvSpPr>
        <p:spPr>
          <a:xfrm>
            <a:off x="288860" y="-276999"/>
            <a:ext cx="11535362"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Insulators and conductors</a:t>
            </a:r>
          </a:p>
        </p:txBody>
      </p:sp>
      <p:sp>
        <p:nvSpPr>
          <p:cNvPr id="3" name="TextBox 2">
            <a:extLst>
              <a:ext uri="{FF2B5EF4-FFF2-40B4-BE49-F238E27FC236}">
                <a16:creationId xmlns:a16="http://schemas.microsoft.com/office/drawing/2014/main" id="{2A9CE3CF-1BE4-32C8-C91C-539970BB4C1B}"/>
              </a:ext>
            </a:extLst>
          </p:cNvPr>
          <p:cNvSpPr txBox="1"/>
          <p:nvPr/>
        </p:nvSpPr>
        <p:spPr>
          <a:xfrm>
            <a:off x="301560" y="3518220"/>
            <a:ext cx="1153536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97369"/>
                </a:solidFill>
                <a:effectLst/>
                <a:uLnTx/>
                <a:uFillTx/>
                <a:latin typeface="Arial" panose="020B0604020202020204"/>
                <a:ea typeface="+mn-ea"/>
                <a:cs typeface="+mn-cs"/>
              </a:rPr>
              <a:t>What is an</a:t>
            </a:r>
            <a:r>
              <a:rPr lang="en-GB" sz="3200" dirty="0">
                <a:solidFill>
                  <a:srgbClr val="F97369"/>
                </a:solidFill>
                <a:latin typeface="Arial" panose="020B0604020202020204"/>
              </a:rPr>
              <a:t> </a:t>
            </a:r>
            <a:r>
              <a:rPr kumimoji="0" lang="en-GB" sz="3200" b="1" i="0" u="none" strike="noStrike" kern="1200" cap="none" spc="0" normalizeH="0" baseline="0" noProof="0" dirty="0">
                <a:ln>
                  <a:noFill/>
                </a:ln>
                <a:solidFill>
                  <a:srgbClr val="F97369"/>
                </a:solidFill>
                <a:effectLst/>
                <a:uLnTx/>
                <a:uFillTx/>
                <a:latin typeface="Arial" panose="020B0604020202020204"/>
                <a:ea typeface="+mn-ea"/>
                <a:cs typeface="+mn-cs"/>
              </a:rPr>
              <a:t>insulator</a:t>
            </a:r>
            <a:r>
              <a:rPr kumimoji="0" lang="en-GB" sz="2000" b="0" i="0" u="none" strike="noStrike" kern="1200" cap="none" spc="0" normalizeH="0" baseline="0" noProof="0" dirty="0">
                <a:ln>
                  <a:noFill/>
                </a:ln>
                <a:solidFill>
                  <a:srgbClr val="F97369"/>
                </a:solidFill>
                <a:effectLst/>
                <a:uLnTx/>
                <a:uFillTx/>
                <a:latin typeface="Arial" panose="020B0604020202020204"/>
                <a:ea typeface="+mn-ea"/>
                <a:cs typeface="+mn-cs"/>
              </a:rPr>
              <a:t>?</a:t>
            </a:r>
          </a:p>
        </p:txBody>
      </p:sp>
      <p:sp>
        <p:nvSpPr>
          <p:cNvPr id="5" name="TextBox 4">
            <a:extLst>
              <a:ext uri="{FF2B5EF4-FFF2-40B4-BE49-F238E27FC236}">
                <a16:creationId xmlns:a16="http://schemas.microsoft.com/office/drawing/2014/main" id="{A1F40703-2EEC-B655-501F-691901F13586}"/>
              </a:ext>
            </a:extLst>
          </p:cNvPr>
          <p:cNvSpPr txBox="1"/>
          <p:nvPr/>
        </p:nvSpPr>
        <p:spPr>
          <a:xfrm>
            <a:off x="288860" y="1707955"/>
            <a:ext cx="1153536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97369"/>
                </a:solidFill>
                <a:effectLst/>
                <a:uLnTx/>
                <a:uFillTx/>
                <a:latin typeface="Arial" panose="020B0604020202020204"/>
                <a:ea typeface="+mn-ea"/>
                <a:cs typeface="+mn-cs"/>
              </a:rPr>
              <a:t>What is a</a:t>
            </a:r>
            <a:r>
              <a:rPr kumimoji="0" lang="en-GB" sz="2000" b="1" i="0" u="none" strike="noStrike" kern="1200" cap="none" spc="0" normalizeH="0" baseline="0" noProof="0" dirty="0">
                <a:ln>
                  <a:noFill/>
                </a:ln>
                <a:solidFill>
                  <a:srgbClr val="F97369"/>
                </a:solidFill>
                <a:effectLst/>
                <a:uLnTx/>
                <a:uFillTx/>
                <a:latin typeface="Arial" panose="020B0604020202020204"/>
                <a:ea typeface="+mn-ea"/>
                <a:cs typeface="+mn-cs"/>
              </a:rPr>
              <a:t> </a:t>
            </a:r>
            <a:r>
              <a:rPr kumimoji="0" lang="en-GB" sz="3200" b="1" i="0" u="none" strike="noStrike" kern="1200" cap="none" spc="0" normalizeH="0" baseline="0" noProof="0" dirty="0">
                <a:ln>
                  <a:noFill/>
                </a:ln>
                <a:solidFill>
                  <a:srgbClr val="F97369"/>
                </a:solidFill>
                <a:effectLst/>
                <a:uLnTx/>
                <a:uFillTx/>
                <a:latin typeface="Arial" panose="020B0604020202020204"/>
                <a:ea typeface="+mn-ea"/>
                <a:cs typeface="+mn-cs"/>
              </a:rPr>
              <a:t>conductor</a:t>
            </a:r>
            <a:r>
              <a:rPr kumimoji="0" lang="en-GB" sz="2000" b="0" i="0" u="none" strike="noStrike" kern="1200" cap="none" spc="0" normalizeH="0" baseline="0" noProof="0" dirty="0">
                <a:ln>
                  <a:noFill/>
                </a:ln>
                <a:solidFill>
                  <a:srgbClr val="F97369"/>
                </a:solidFill>
                <a:effectLst/>
                <a:uLnTx/>
                <a:uFillTx/>
                <a:latin typeface="Arial" panose="020B0604020202020204"/>
                <a:ea typeface="+mn-ea"/>
                <a:cs typeface="+mn-cs"/>
              </a:rPr>
              <a:t>?</a:t>
            </a:r>
          </a:p>
        </p:txBody>
      </p:sp>
      <p:pic>
        <p:nvPicPr>
          <p:cNvPr id="7" name="Graphic 6">
            <a:extLst>
              <a:ext uri="{FF2B5EF4-FFF2-40B4-BE49-F238E27FC236}">
                <a16:creationId xmlns:a16="http://schemas.microsoft.com/office/drawing/2014/main" id="{9691D086-4D93-B02C-F1A2-4A064B6E4806}"/>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8" name="Graphic 7">
            <a:extLst>
              <a:ext uri="{FF2B5EF4-FFF2-40B4-BE49-F238E27FC236}">
                <a16:creationId xmlns:a16="http://schemas.microsoft.com/office/drawing/2014/main" id="{2AEC2332-7C72-6246-AF4D-B3F2643556CF}"/>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pic>
        <p:nvPicPr>
          <p:cNvPr id="12" name="Picture 2">
            <a:extLst>
              <a:ext uri="{FF2B5EF4-FFF2-40B4-BE49-F238E27FC236}">
                <a16:creationId xmlns:a16="http://schemas.microsoft.com/office/drawing/2014/main" id="{EEB645EF-9A65-867D-B4B6-D8A6B25E735F}"/>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battery with a yellow lightning bolt&#10;&#10;Description automatically generated">
            <a:extLst>
              <a:ext uri="{FF2B5EF4-FFF2-40B4-BE49-F238E27FC236}">
                <a16:creationId xmlns:a16="http://schemas.microsoft.com/office/drawing/2014/main" id="{CB76F62A-98AC-51B1-5885-EFC940FE70E9}"/>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571483" y="1707955"/>
            <a:ext cx="4082386" cy="4082386"/>
          </a:xfrm>
          <a:prstGeom prst="rect">
            <a:avLst/>
          </a:prstGeom>
        </p:spPr>
      </p:pic>
    </p:spTree>
    <p:extLst>
      <p:ext uri="{BB962C8B-B14F-4D97-AF65-F5344CB8AC3E}">
        <p14:creationId xmlns:p14="http://schemas.microsoft.com/office/powerpoint/2010/main" val="3098547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a:xfrm>
            <a:off x="353875" y="222115"/>
            <a:ext cx="10972800" cy="936822"/>
          </a:xfrm>
        </p:spPr>
        <p:txBody>
          <a:bodyPr>
            <a:normAutofit/>
          </a:bodyPr>
          <a:lstStyle/>
          <a:p>
            <a:r>
              <a:rPr lang="en-GB" sz="4400" dirty="0">
                <a:latin typeface="+mj-lt"/>
              </a:rPr>
              <a:t>ELECTRICITY</a:t>
            </a:r>
          </a:p>
        </p:txBody>
      </p:sp>
      <p:pic>
        <p:nvPicPr>
          <p:cNvPr id="8" name="Graphic 7">
            <a:extLst>
              <a:ext uri="{FF2B5EF4-FFF2-40B4-BE49-F238E27FC236}">
                <a16:creationId xmlns:a16="http://schemas.microsoft.com/office/drawing/2014/main" id="{D9BF1F50-29F7-EBEF-D3DF-730BE9D9F1C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611A4E3C-C969-90BC-3706-BB01A8158CC8}"/>
              </a:ext>
            </a:extLst>
          </p:cNvPr>
          <p:cNvPicPr>
            <a:picLocks noChangeAspect="1"/>
          </p:cNvPicPr>
          <p:nvPr/>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pic>
        <p:nvPicPr>
          <p:cNvPr id="4" name="Online Media 3" title="Energy is Electrifying">
            <a:hlinkClick r:id="" action="ppaction://media"/>
            <a:extLst>
              <a:ext uri="{FF2B5EF4-FFF2-40B4-BE49-F238E27FC236}">
                <a16:creationId xmlns:a16="http://schemas.microsoft.com/office/drawing/2014/main" id="{AA1D8583-65D9-09E6-0B76-BCC7259C768C}"/>
              </a:ext>
            </a:extLst>
          </p:cNvPr>
          <p:cNvPicPr>
            <a:picLocks noRot="1" noChangeAspect="1"/>
          </p:cNvPicPr>
          <p:nvPr>
            <a:videoFile r:link="rId1"/>
          </p:nvPr>
        </p:nvPicPr>
        <p:blipFill>
          <a:blip r:embed="rId8"/>
          <a:stretch>
            <a:fillRect/>
          </a:stretch>
        </p:blipFill>
        <p:spPr>
          <a:xfrm>
            <a:off x="22225" y="0"/>
            <a:ext cx="12147550" cy="6858000"/>
          </a:xfrm>
          <a:prstGeom prst="rect">
            <a:avLst/>
          </a:prstGeom>
        </p:spPr>
      </p:pic>
    </p:spTree>
    <p:extLst>
      <p:ext uri="{BB962C8B-B14F-4D97-AF65-F5344CB8AC3E}">
        <p14:creationId xmlns:p14="http://schemas.microsoft.com/office/powerpoint/2010/main" val="32197476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4B84B-9A63-4780-2BA8-6B89A80145D7}"/>
              </a:ext>
            </a:extLst>
          </p:cNvPr>
          <p:cNvSpPr txBox="1">
            <a:spLocks/>
          </p:cNvSpPr>
          <p:nvPr/>
        </p:nvSpPr>
        <p:spPr>
          <a:xfrm>
            <a:off x="288860" y="-276999"/>
            <a:ext cx="11535362"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Insulators and conductors</a:t>
            </a:r>
          </a:p>
        </p:txBody>
      </p:sp>
      <p:sp>
        <p:nvSpPr>
          <p:cNvPr id="3" name="TextBox 2">
            <a:extLst>
              <a:ext uri="{FF2B5EF4-FFF2-40B4-BE49-F238E27FC236}">
                <a16:creationId xmlns:a16="http://schemas.microsoft.com/office/drawing/2014/main" id="{2A9CE3CF-1BE4-32C8-C91C-539970BB4C1B}"/>
              </a:ext>
            </a:extLst>
          </p:cNvPr>
          <p:cNvSpPr txBox="1"/>
          <p:nvPr/>
        </p:nvSpPr>
        <p:spPr>
          <a:xfrm>
            <a:off x="301560" y="3518220"/>
            <a:ext cx="1153536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97369"/>
                </a:solidFill>
                <a:effectLst/>
                <a:uLnTx/>
                <a:uFillTx/>
                <a:latin typeface="Arial" panose="020B0604020202020204"/>
                <a:ea typeface="+mn-ea"/>
                <a:cs typeface="+mn-cs"/>
              </a:rPr>
              <a:t>What is an </a:t>
            </a:r>
            <a:r>
              <a:rPr kumimoji="0" lang="en-GB" sz="3200" b="1" i="0" u="none" strike="noStrike" kern="1200" cap="none" spc="0" normalizeH="0" baseline="0" noProof="0" dirty="0">
                <a:ln>
                  <a:noFill/>
                </a:ln>
                <a:solidFill>
                  <a:srgbClr val="F97369"/>
                </a:solidFill>
                <a:effectLst/>
                <a:uLnTx/>
                <a:uFillTx/>
                <a:latin typeface="Arial" panose="020B0604020202020204"/>
                <a:ea typeface="+mn-ea"/>
                <a:cs typeface="+mn-cs"/>
              </a:rPr>
              <a:t>insulator</a:t>
            </a:r>
            <a:r>
              <a:rPr kumimoji="0" lang="en-GB" sz="2000" b="0" i="0" u="none" strike="noStrike" kern="1200" cap="none" spc="0" normalizeH="0" baseline="0" noProof="0" dirty="0">
                <a:ln>
                  <a:noFill/>
                </a:ln>
                <a:solidFill>
                  <a:srgbClr val="F97369"/>
                </a:solidFill>
                <a:effectLst/>
                <a:uLnTx/>
                <a:uFillTx/>
                <a:latin typeface="Arial" panose="020B0604020202020204"/>
                <a:ea typeface="+mn-ea"/>
                <a:cs typeface="+mn-cs"/>
              </a:rPr>
              <a:t>?</a:t>
            </a:r>
          </a:p>
        </p:txBody>
      </p:sp>
      <p:sp>
        <p:nvSpPr>
          <p:cNvPr id="4" name="TextBox 3">
            <a:extLst>
              <a:ext uri="{FF2B5EF4-FFF2-40B4-BE49-F238E27FC236}">
                <a16:creationId xmlns:a16="http://schemas.microsoft.com/office/drawing/2014/main" id="{24DF2209-382B-AC54-2592-F7370378354F}"/>
              </a:ext>
            </a:extLst>
          </p:cNvPr>
          <p:cNvSpPr txBox="1"/>
          <p:nvPr/>
        </p:nvSpPr>
        <p:spPr>
          <a:xfrm>
            <a:off x="314260" y="4611773"/>
            <a:ext cx="1153536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a:ea typeface="+mn-ea"/>
                <a:cs typeface="+mn-cs"/>
              </a:rPr>
              <a:t>It is a material that </a:t>
            </a:r>
            <a:r>
              <a:rPr kumimoji="0" lang="en-GB" sz="2000" b="1" i="0" u="none" strike="noStrike" kern="1200" cap="none" spc="0" normalizeH="0" baseline="0" noProof="0" dirty="0">
                <a:ln>
                  <a:noFill/>
                </a:ln>
                <a:solidFill>
                  <a:srgbClr val="000000"/>
                </a:solidFill>
                <a:effectLst/>
                <a:uLnTx/>
                <a:uFillTx/>
                <a:latin typeface="Arial" panose="020B0604020202020204"/>
                <a:ea typeface="+mn-ea"/>
                <a:cs typeface="+mn-cs"/>
              </a:rPr>
              <a:t>does not allow </a:t>
            </a:r>
            <a:r>
              <a:rPr kumimoji="0" lang="en-GB" sz="2000" b="0" i="0" u="none" strike="noStrike" kern="1200" cap="none" spc="0" normalizeH="0" baseline="0" noProof="0" dirty="0">
                <a:ln>
                  <a:noFill/>
                </a:ln>
                <a:solidFill>
                  <a:srgbClr val="000000"/>
                </a:solidFill>
                <a:effectLst/>
                <a:uLnTx/>
                <a:uFillTx/>
                <a:latin typeface="Arial" panose="020B0604020202020204"/>
                <a:ea typeface="+mn-ea"/>
                <a:cs typeface="+mn-cs"/>
              </a:rPr>
              <a:t>heat or electricity to pass through it.</a:t>
            </a:r>
          </a:p>
        </p:txBody>
      </p:sp>
      <p:sp>
        <p:nvSpPr>
          <p:cNvPr id="5" name="TextBox 4">
            <a:extLst>
              <a:ext uri="{FF2B5EF4-FFF2-40B4-BE49-F238E27FC236}">
                <a16:creationId xmlns:a16="http://schemas.microsoft.com/office/drawing/2014/main" id="{A1F40703-2EEC-B655-501F-691901F13586}"/>
              </a:ext>
            </a:extLst>
          </p:cNvPr>
          <p:cNvSpPr txBox="1"/>
          <p:nvPr/>
        </p:nvSpPr>
        <p:spPr>
          <a:xfrm>
            <a:off x="288860" y="1707955"/>
            <a:ext cx="1153536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97369"/>
                </a:solidFill>
                <a:effectLst/>
                <a:uLnTx/>
                <a:uFillTx/>
                <a:latin typeface="Arial" panose="020B0604020202020204"/>
                <a:ea typeface="+mn-ea"/>
                <a:cs typeface="+mn-cs"/>
              </a:rPr>
              <a:t>What is a</a:t>
            </a:r>
            <a:r>
              <a:rPr kumimoji="0" lang="en-GB" sz="2000" b="1" i="0" u="none" strike="noStrike" kern="1200" cap="none" spc="0" normalizeH="0" baseline="0" noProof="0" dirty="0">
                <a:ln>
                  <a:noFill/>
                </a:ln>
                <a:solidFill>
                  <a:srgbClr val="F97369"/>
                </a:solidFill>
                <a:effectLst/>
                <a:uLnTx/>
                <a:uFillTx/>
                <a:latin typeface="Arial" panose="020B0604020202020204"/>
                <a:ea typeface="+mn-ea"/>
                <a:cs typeface="+mn-cs"/>
              </a:rPr>
              <a:t> </a:t>
            </a:r>
            <a:r>
              <a:rPr kumimoji="0" lang="en-GB" sz="3200" b="1" i="0" u="none" strike="noStrike" kern="1200" cap="none" spc="0" normalizeH="0" baseline="0" noProof="0" dirty="0">
                <a:ln>
                  <a:noFill/>
                </a:ln>
                <a:solidFill>
                  <a:srgbClr val="F97369"/>
                </a:solidFill>
                <a:effectLst/>
                <a:uLnTx/>
                <a:uFillTx/>
                <a:latin typeface="Arial" panose="020B0604020202020204"/>
                <a:ea typeface="+mn-ea"/>
                <a:cs typeface="+mn-cs"/>
              </a:rPr>
              <a:t>conductor</a:t>
            </a:r>
            <a:r>
              <a:rPr kumimoji="0" lang="en-GB" sz="2000" b="0" i="0" u="none" strike="noStrike" kern="1200" cap="none" spc="0" normalizeH="0" baseline="0" noProof="0" dirty="0">
                <a:ln>
                  <a:noFill/>
                </a:ln>
                <a:solidFill>
                  <a:srgbClr val="F97369"/>
                </a:solidFill>
                <a:effectLst/>
                <a:uLnTx/>
                <a:uFillTx/>
                <a:latin typeface="Arial" panose="020B0604020202020204"/>
                <a:ea typeface="+mn-ea"/>
                <a:cs typeface="+mn-cs"/>
              </a:rPr>
              <a:t>?</a:t>
            </a:r>
          </a:p>
        </p:txBody>
      </p:sp>
      <p:sp>
        <p:nvSpPr>
          <p:cNvPr id="6" name="TextBox 5">
            <a:extLst>
              <a:ext uri="{FF2B5EF4-FFF2-40B4-BE49-F238E27FC236}">
                <a16:creationId xmlns:a16="http://schemas.microsoft.com/office/drawing/2014/main" id="{C91109F3-5643-92AF-0826-6963BC890073}"/>
              </a:ext>
            </a:extLst>
          </p:cNvPr>
          <p:cNvSpPr txBox="1"/>
          <p:nvPr/>
        </p:nvSpPr>
        <p:spPr>
          <a:xfrm>
            <a:off x="301560" y="2558533"/>
            <a:ext cx="1153536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a:ea typeface="+mn-ea"/>
                <a:cs typeface="+mn-cs"/>
              </a:rPr>
              <a:t>It is a material that </a:t>
            </a:r>
            <a:r>
              <a:rPr kumimoji="0" lang="en-GB" sz="2000" b="1" i="0" u="none" strike="noStrike" kern="1200" cap="none" spc="0" normalizeH="0" baseline="0" noProof="0" dirty="0">
                <a:ln>
                  <a:noFill/>
                </a:ln>
                <a:solidFill>
                  <a:srgbClr val="000000"/>
                </a:solidFill>
                <a:effectLst/>
                <a:uLnTx/>
                <a:uFillTx/>
                <a:latin typeface="Arial" panose="020B0604020202020204"/>
                <a:ea typeface="+mn-ea"/>
                <a:cs typeface="+mn-cs"/>
              </a:rPr>
              <a:t>allows</a:t>
            </a:r>
            <a:r>
              <a:rPr kumimoji="0" lang="en-GB" sz="2000" b="0" i="0" u="none" strike="noStrike" kern="1200" cap="none" spc="0" normalizeH="0" baseline="0" noProof="0" dirty="0">
                <a:ln>
                  <a:noFill/>
                </a:ln>
                <a:solidFill>
                  <a:srgbClr val="000000"/>
                </a:solidFill>
                <a:effectLst/>
                <a:uLnTx/>
                <a:uFillTx/>
                <a:latin typeface="Arial" panose="020B0604020202020204"/>
                <a:ea typeface="+mn-ea"/>
                <a:cs typeface="+mn-cs"/>
              </a:rPr>
              <a:t> heat or electricity to pass through it.</a:t>
            </a:r>
          </a:p>
        </p:txBody>
      </p:sp>
      <p:pic>
        <p:nvPicPr>
          <p:cNvPr id="7" name="Graphic 6">
            <a:extLst>
              <a:ext uri="{FF2B5EF4-FFF2-40B4-BE49-F238E27FC236}">
                <a16:creationId xmlns:a16="http://schemas.microsoft.com/office/drawing/2014/main" id="{9691D086-4D93-B02C-F1A2-4A064B6E4806}"/>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8" name="Graphic 7">
            <a:extLst>
              <a:ext uri="{FF2B5EF4-FFF2-40B4-BE49-F238E27FC236}">
                <a16:creationId xmlns:a16="http://schemas.microsoft.com/office/drawing/2014/main" id="{2AEC2332-7C72-6246-AF4D-B3F2643556CF}"/>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pic>
        <p:nvPicPr>
          <p:cNvPr id="14" name="Picture 2">
            <a:extLst>
              <a:ext uri="{FF2B5EF4-FFF2-40B4-BE49-F238E27FC236}">
                <a16:creationId xmlns:a16="http://schemas.microsoft.com/office/drawing/2014/main" id="{D3B8B909-B339-D657-9FDA-F398262FB7EA}"/>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battery with a yellow lightning bolt&#10;&#10;Description automatically generated">
            <a:extLst>
              <a:ext uri="{FF2B5EF4-FFF2-40B4-BE49-F238E27FC236}">
                <a16:creationId xmlns:a16="http://schemas.microsoft.com/office/drawing/2014/main" id="{D5E9FF2F-A271-40DB-23D5-E9FDE5743E69}"/>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571483" y="1707955"/>
            <a:ext cx="4082386" cy="4082386"/>
          </a:xfrm>
          <a:prstGeom prst="rect">
            <a:avLst/>
          </a:prstGeom>
        </p:spPr>
      </p:pic>
    </p:spTree>
    <p:extLst>
      <p:ext uri="{BB962C8B-B14F-4D97-AF65-F5344CB8AC3E}">
        <p14:creationId xmlns:p14="http://schemas.microsoft.com/office/powerpoint/2010/main" val="2734023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DD9A30-988E-C158-BEF7-624397209789}"/>
              </a:ext>
            </a:extLst>
          </p:cNvPr>
          <p:cNvSpPr txBox="1"/>
          <p:nvPr/>
        </p:nvSpPr>
        <p:spPr>
          <a:xfrm>
            <a:off x="476624" y="2510489"/>
            <a:ext cx="1879600" cy="410933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Key</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Piece of paper</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Plastic Spoon</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Ruler</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£1 coin</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Metal Spoon</a:t>
            </a:r>
          </a:p>
        </p:txBody>
      </p:sp>
      <p:sp>
        <p:nvSpPr>
          <p:cNvPr id="4" name="Rectangle 3">
            <a:extLst>
              <a:ext uri="{FF2B5EF4-FFF2-40B4-BE49-F238E27FC236}">
                <a16:creationId xmlns:a16="http://schemas.microsoft.com/office/drawing/2014/main" id="{A8D1C0C4-6322-4568-505C-386064674653}"/>
              </a:ext>
            </a:extLst>
          </p:cNvPr>
          <p:cNvSpPr/>
          <p:nvPr/>
        </p:nvSpPr>
        <p:spPr>
          <a:xfrm>
            <a:off x="254000" y="2466918"/>
            <a:ext cx="3822700" cy="4212289"/>
          </a:xfrm>
          <a:prstGeom prst="rect">
            <a:avLst/>
          </a:prstGeom>
          <a:noFill/>
          <a:ln w="38100">
            <a:solidFill>
              <a:srgbClr val="07E29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 name="TextBox 4">
            <a:extLst>
              <a:ext uri="{FF2B5EF4-FFF2-40B4-BE49-F238E27FC236}">
                <a16:creationId xmlns:a16="http://schemas.microsoft.com/office/drawing/2014/main" id="{67895F4C-6A16-4632-1A6B-6AC987E59AD6}"/>
              </a:ext>
            </a:extLst>
          </p:cNvPr>
          <p:cNvSpPr txBox="1"/>
          <p:nvPr/>
        </p:nvSpPr>
        <p:spPr>
          <a:xfrm>
            <a:off x="3975100" y="215900"/>
            <a:ext cx="8636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srgbClr val="000000"/>
                </a:solidFill>
                <a:effectLst/>
                <a:uLnTx/>
                <a:uFillTx/>
                <a:latin typeface="Arial" panose="020B0604020202020204"/>
                <a:ea typeface="+mn-ea"/>
                <a:cs typeface="+mn-cs"/>
              </a:rPr>
              <a:t>Conductors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sng"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98566708-AB60-2ACE-3B1F-564C4198E16B}"/>
              </a:ext>
            </a:extLst>
          </p:cNvPr>
          <p:cNvSpPr/>
          <p:nvPr/>
        </p:nvSpPr>
        <p:spPr>
          <a:xfrm>
            <a:off x="4279900" y="88900"/>
            <a:ext cx="7797800" cy="3200400"/>
          </a:xfrm>
          <a:prstGeom prst="rect">
            <a:avLst/>
          </a:prstGeom>
          <a:noFill/>
          <a:ln w="38100">
            <a:solidFill>
              <a:srgbClr val="07E29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BC0ABA79-2AAE-8D42-F2B8-AC0135E60BFF}"/>
              </a:ext>
            </a:extLst>
          </p:cNvPr>
          <p:cNvSpPr/>
          <p:nvPr/>
        </p:nvSpPr>
        <p:spPr>
          <a:xfrm>
            <a:off x="4279900" y="3478808"/>
            <a:ext cx="7797800" cy="3200400"/>
          </a:xfrm>
          <a:prstGeom prst="rect">
            <a:avLst/>
          </a:prstGeom>
          <a:noFill/>
          <a:ln w="38100">
            <a:solidFill>
              <a:srgbClr val="07E29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TextBox 7">
            <a:extLst>
              <a:ext uri="{FF2B5EF4-FFF2-40B4-BE49-F238E27FC236}">
                <a16:creationId xmlns:a16="http://schemas.microsoft.com/office/drawing/2014/main" id="{DDF29516-D35F-B819-CD7C-8D9216F3D801}"/>
              </a:ext>
            </a:extLst>
          </p:cNvPr>
          <p:cNvSpPr txBox="1"/>
          <p:nvPr/>
        </p:nvSpPr>
        <p:spPr>
          <a:xfrm>
            <a:off x="3987800" y="3556377"/>
            <a:ext cx="8636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srgbClr val="000000"/>
                </a:solidFill>
                <a:effectLst/>
                <a:uLnTx/>
                <a:uFillTx/>
                <a:latin typeface="Arial" panose="020B0604020202020204"/>
                <a:ea typeface="+mn-ea"/>
                <a:cs typeface="+mn-cs"/>
              </a:rPr>
              <a:t>Insulators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sng"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67872387-E56D-08DC-ADA3-B9EE6B98DE2C}"/>
              </a:ext>
            </a:extLst>
          </p:cNvPr>
          <p:cNvSpPr txBox="1"/>
          <p:nvPr/>
        </p:nvSpPr>
        <p:spPr>
          <a:xfrm>
            <a:off x="2311400" y="2510489"/>
            <a:ext cx="1879600" cy="41093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Piece of string</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Pencil</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Nail</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Paper clip</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Piece of wood</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Aluminium foil</a:t>
            </a:r>
          </a:p>
        </p:txBody>
      </p:sp>
      <p:sp>
        <p:nvSpPr>
          <p:cNvPr id="11" name="TextBox 10">
            <a:extLst>
              <a:ext uri="{FF2B5EF4-FFF2-40B4-BE49-F238E27FC236}">
                <a16:creationId xmlns:a16="http://schemas.microsoft.com/office/drawing/2014/main" id="{42605BDE-D0CF-BFC7-1023-3DB387CDF7A8}"/>
              </a:ext>
            </a:extLst>
          </p:cNvPr>
          <p:cNvSpPr txBox="1"/>
          <p:nvPr/>
        </p:nvSpPr>
        <p:spPr>
          <a:xfrm>
            <a:off x="241300" y="697865"/>
            <a:ext cx="3822700" cy="1524007"/>
          </a:xfrm>
          <a:prstGeom prst="rect">
            <a:avLst/>
          </a:prstGeom>
          <a:noFill/>
          <a:ln>
            <a:solidFill>
              <a:srgbClr val="F97369"/>
            </a:solidFill>
          </a:ln>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Write the objects into the prediction side of the group you think they belong to.</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n-ea"/>
                <a:cs typeface="+mn-cs"/>
              </a:rPr>
              <a:t>As you test them then add them to the results side they belong to.</a:t>
            </a:r>
          </a:p>
        </p:txBody>
      </p:sp>
      <p:sp>
        <p:nvSpPr>
          <p:cNvPr id="12" name="TextBox 11">
            <a:extLst>
              <a:ext uri="{FF2B5EF4-FFF2-40B4-BE49-F238E27FC236}">
                <a16:creationId xmlns:a16="http://schemas.microsoft.com/office/drawing/2014/main" id="{2E3E520F-28E5-DC0F-FFAB-59DC715066E7}"/>
              </a:ext>
            </a:extLst>
          </p:cNvPr>
          <p:cNvSpPr txBox="1"/>
          <p:nvPr/>
        </p:nvSpPr>
        <p:spPr>
          <a:xfrm>
            <a:off x="203200" y="215900"/>
            <a:ext cx="38227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sng" strike="noStrike" kern="1200" cap="none" spc="0" normalizeH="0" baseline="0" noProof="0" dirty="0">
                <a:ln>
                  <a:noFill/>
                </a:ln>
                <a:solidFill>
                  <a:srgbClr val="000000"/>
                </a:solidFill>
                <a:effectLst/>
                <a:uLnTx/>
                <a:uFillTx/>
                <a:latin typeface="Arial" panose="020B0604020202020204"/>
                <a:ea typeface="+mn-ea"/>
                <a:cs typeface="+mn-cs"/>
              </a:rPr>
              <a:t>Insulators and Conductors</a:t>
            </a:r>
          </a:p>
        </p:txBody>
      </p:sp>
      <p:cxnSp>
        <p:nvCxnSpPr>
          <p:cNvPr id="14" name="Straight Connector 13">
            <a:extLst>
              <a:ext uri="{FF2B5EF4-FFF2-40B4-BE49-F238E27FC236}">
                <a16:creationId xmlns:a16="http://schemas.microsoft.com/office/drawing/2014/main" id="{A54C1449-868A-24B7-5A0F-21276D2FC361}"/>
              </a:ext>
            </a:extLst>
          </p:cNvPr>
          <p:cNvCxnSpPr>
            <a:cxnSpLocks/>
          </p:cNvCxnSpPr>
          <p:nvPr/>
        </p:nvCxnSpPr>
        <p:spPr>
          <a:xfrm>
            <a:off x="8255000" y="697865"/>
            <a:ext cx="0" cy="2375535"/>
          </a:xfrm>
          <a:prstGeom prst="line">
            <a:avLst/>
          </a:prstGeom>
          <a:ln w="38100">
            <a:solidFill>
              <a:srgbClr val="07E298"/>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792CA42-032D-2F53-CD72-3B40F27FFEC4}"/>
              </a:ext>
            </a:extLst>
          </p:cNvPr>
          <p:cNvCxnSpPr>
            <a:cxnSpLocks/>
          </p:cNvCxnSpPr>
          <p:nvPr/>
        </p:nvCxnSpPr>
        <p:spPr>
          <a:xfrm>
            <a:off x="8255000" y="4076065"/>
            <a:ext cx="0" cy="2375535"/>
          </a:xfrm>
          <a:prstGeom prst="line">
            <a:avLst/>
          </a:prstGeom>
          <a:ln w="38100">
            <a:solidFill>
              <a:srgbClr val="07E298"/>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DB30F6A7-3E93-F78D-F754-3AA31DECC341}"/>
              </a:ext>
            </a:extLst>
          </p:cNvPr>
          <p:cNvSpPr txBox="1"/>
          <p:nvPr/>
        </p:nvSpPr>
        <p:spPr>
          <a:xfrm>
            <a:off x="5588000" y="585232"/>
            <a:ext cx="29591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sng" strike="noStrike" kern="1200" cap="none" spc="0" normalizeH="0" baseline="0" noProof="0" dirty="0">
                <a:ln>
                  <a:noFill/>
                </a:ln>
                <a:solidFill>
                  <a:srgbClr val="000000"/>
                </a:solidFill>
                <a:effectLst/>
                <a:uLnTx/>
                <a:uFillTx/>
                <a:latin typeface="Arial" panose="020B0604020202020204"/>
                <a:ea typeface="+mn-ea"/>
                <a:cs typeface="+mn-cs"/>
              </a:rPr>
              <a:t>Prediction</a:t>
            </a:r>
          </a:p>
        </p:txBody>
      </p:sp>
      <p:sp>
        <p:nvSpPr>
          <p:cNvPr id="20" name="TextBox 19">
            <a:extLst>
              <a:ext uri="{FF2B5EF4-FFF2-40B4-BE49-F238E27FC236}">
                <a16:creationId xmlns:a16="http://schemas.microsoft.com/office/drawing/2014/main" id="{94EE581D-51AB-76EF-189A-CB0A5399C9F1}"/>
              </a:ext>
            </a:extLst>
          </p:cNvPr>
          <p:cNvSpPr txBox="1"/>
          <p:nvPr/>
        </p:nvSpPr>
        <p:spPr>
          <a:xfrm>
            <a:off x="9664700" y="585232"/>
            <a:ext cx="29591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sng" strike="noStrike" kern="1200" cap="none" spc="0" normalizeH="0" baseline="0" noProof="0" dirty="0">
                <a:ln>
                  <a:noFill/>
                </a:ln>
                <a:solidFill>
                  <a:srgbClr val="000000"/>
                </a:solidFill>
                <a:effectLst/>
                <a:uLnTx/>
                <a:uFillTx/>
                <a:latin typeface="Arial" panose="020B0604020202020204"/>
                <a:ea typeface="+mn-ea"/>
                <a:cs typeface="+mn-cs"/>
              </a:rPr>
              <a:t>Result</a:t>
            </a:r>
          </a:p>
        </p:txBody>
      </p:sp>
      <p:sp>
        <p:nvSpPr>
          <p:cNvPr id="21" name="TextBox 20">
            <a:extLst>
              <a:ext uri="{FF2B5EF4-FFF2-40B4-BE49-F238E27FC236}">
                <a16:creationId xmlns:a16="http://schemas.microsoft.com/office/drawing/2014/main" id="{D6C0D2D1-78FE-0C99-8D72-1C62F5A47417}"/>
              </a:ext>
            </a:extLst>
          </p:cNvPr>
          <p:cNvSpPr txBox="1"/>
          <p:nvPr/>
        </p:nvSpPr>
        <p:spPr>
          <a:xfrm>
            <a:off x="9652000" y="3902670"/>
            <a:ext cx="29591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sng" strike="noStrike" kern="1200" cap="none" spc="0" normalizeH="0" baseline="0" noProof="0" dirty="0">
                <a:ln>
                  <a:noFill/>
                </a:ln>
                <a:solidFill>
                  <a:srgbClr val="000000"/>
                </a:solidFill>
                <a:effectLst/>
                <a:uLnTx/>
                <a:uFillTx/>
                <a:latin typeface="Arial" panose="020B0604020202020204"/>
                <a:ea typeface="+mn-ea"/>
                <a:cs typeface="+mn-cs"/>
              </a:rPr>
              <a:t>Result</a:t>
            </a:r>
          </a:p>
        </p:txBody>
      </p:sp>
      <p:sp>
        <p:nvSpPr>
          <p:cNvPr id="22" name="TextBox 21">
            <a:extLst>
              <a:ext uri="{FF2B5EF4-FFF2-40B4-BE49-F238E27FC236}">
                <a16:creationId xmlns:a16="http://schemas.microsoft.com/office/drawing/2014/main" id="{F1E2D1CE-DCD1-228F-37FC-BB39106E7B2E}"/>
              </a:ext>
            </a:extLst>
          </p:cNvPr>
          <p:cNvSpPr txBox="1"/>
          <p:nvPr/>
        </p:nvSpPr>
        <p:spPr>
          <a:xfrm>
            <a:off x="5587999" y="3884156"/>
            <a:ext cx="29591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sng" strike="noStrike" kern="1200" cap="none" spc="0" normalizeH="0" baseline="0" noProof="0" dirty="0">
                <a:ln>
                  <a:noFill/>
                </a:ln>
                <a:solidFill>
                  <a:srgbClr val="000000"/>
                </a:solidFill>
                <a:effectLst/>
                <a:uLnTx/>
                <a:uFillTx/>
                <a:latin typeface="Arial" panose="020B0604020202020204"/>
                <a:ea typeface="+mn-ea"/>
                <a:cs typeface="+mn-cs"/>
              </a:rPr>
              <a:t>Prediction</a:t>
            </a:r>
          </a:p>
        </p:txBody>
      </p:sp>
    </p:spTree>
    <p:extLst>
      <p:ext uri="{BB962C8B-B14F-4D97-AF65-F5344CB8AC3E}">
        <p14:creationId xmlns:p14="http://schemas.microsoft.com/office/powerpoint/2010/main" val="3605573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B6F20-39DE-98A3-AFEF-34E30C12E6B4}"/>
              </a:ext>
            </a:extLst>
          </p:cNvPr>
          <p:cNvSpPr>
            <a:spLocks noGrp="1"/>
          </p:cNvSpPr>
          <p:nvPr>
            <p:ph type="ctrTitle"/>
          </p:nvPr>
        </p:nvSpPr>
        <p:spPr>
          <a:xfrm>
            <a:off x="575999" y="1990213"/>
            <a:ext cx="10280259" cy="2877573"/>
          </a:xfrm>
        </p:spPr>
        <p:txBody>
          <a:bodyPr/>
          <a:lstStyle/>
          <a:p>
            <a:r>
              <a:rPr lang="en-GB" dirty="0"/>
              <a:t>Lesson 5 -</a:t>
            </a:r>
            <a:br>
              <a:rPr lang="en-GB" dirty="0"/>
            </a:br>
            <a:r>
              <a:rPr lang="en-GB" sz="4400" dirty="0"/>
              <a:t>circuits</a:t>
            </a:r>
          </a:p>
        </p:txBody>
      </p:sp>
    </p:spTree>
    <p:extLst>
      <p:ext uri="{BB962C8B-B14F-4D97-AF65-F5344CB8AC3E}">
        <p14:creationId xmlns:p14="http://schemas.microsoft.com/office/powerpoint/2010/main" val="19620171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a:xfrm>
            <a:off x="353875" y="222115"/>
            <a:ext cx="10972800" cy="936822"/>
          </a:xfrm>
        </p:spPr>
        <p:txBody>
          <a:bodyPr>
            <a:normAutofit/>
          </a:bodyPr>
          <a:lstStyle/>
          <a:p>
            <a:r>
              <a:rPr lang="en-GB" sz="4400" b="1" dirty="0"/>
              <a:t>PLAYDOUGH!?</a:t>
            </a:r>
            <a:endParaRPr lang="en-GB" sz="4400" b="1" dirty="0">
              <a:latin typeface="+mj-lt"/>
            </a:endParaRPr>
          </a:p>
        </p:txBody>
      </p:sp>
      <p:pic>
        <p:nvPicPr>
          <p:cNvPr id="8" name="Graphic 7">
            <a:extLst>
              <a:ext uri="{FF2B5EF4-FFF2-40B4-BE49-F238E27FC236}">
                <a16:creationId xmlns:a16="http://schemas.microsoft.com/office/drawing/2014/main" id="{D9BF1F50-29F7-EBEF-D3DF-730BE9D9F1C0}"/>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611A4E3C-C969-90BC-3706-BB01A8158CC8}"/>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pic>
        <p:nvPicPr>
          <p:cNvPr id="1026" name="Picture 2">
            <a:extLst>
              <a:ext uri="{FF2B5EF4-FFF2-40B4-BE49-F238E27FC236}">
                <a16:creationId xmlns:a16="http://schemas.microsoft.com/office/drawing/2014/main" id="{3B31D3A7-A7F0-2A26-6FDD-18CA7B14DC79}"/>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173186" y="730627"/>
            <a:ext cx="6664939" cy="53468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A6C3C4F-91C7-11B4-2B36-D8A744AB38F4}"/>
              </a:ext>
            </a:extLst>
          </p:cNvPr>
          <p:cNvSpPr txBox="1"/>
          <p:nvPr/>
        </p:nvSpPr>
        <p:spPr>
          <a:xfrm>
            <a:off x="550678" y="1634278"/>
            <a:ext cx="4381927" cy="4076244"/>
          </a:xfrm>
          <a:prstGeom prst="rect">
            <a:avLst/>
          </a:prstGeom>
          <a:noFill/>
        </p:spPr>
        <p:txBody>
          <a:bodyPr wrap="square" rtlCol="0">
            <a:spAutoFit/>
          </a:bodyPr>
          <a:lstStyle/>
          <a:p>
            <a:pPr algn="ctr">
              <a:lnSpc>
                <a:spcPct val="150000"/>
              </a:lnSpc>
            </a:pPr>
            <a:r>
              <a:rPr lang="en-GB" sz="6000" dirty="0"/>
              <a:t>Conductor or </a:t>
            </a:r>
          </a:p>
          <a:p>
            <a:pPr algn="ctr">
              <a:lnSpc>
                <a:spcPct val="150000"/>
              </a:lnSpc>
            </a:pPr>
            <a:r>
              <a:rPr lang="en-GB" sz="6000" dirty="0"/>
              <a:t>insulator?</a:t>
            </a:r>
          </a:p>
        </p:txBody>
      </p:sp>
      <p:pic>
        <p:nvPicPr>
          <p:cNvPr id="2" name="Picture 2">
            <a:extLst>
              <a:ext uri="{FF2B5EF4-FFF2-40B4-BE49-F238E27FC236}">
                <a16:creationId xmlns:a16="http://schemas.microsoft.com/office/drawing/2014/main" id="{6052E8B4-3909-A528-3370-87FCBBD7E576}"/>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97825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1D0474-3592-82DF-B8A5-F3E8CC2D7942}"/>
              </a:ext>
            </a:extLst>
          </p:cNvPr>
          <p:cNvSpPr>
            <a:spLocks noGrp="1"/>
          </p:cNvSpPr>
          <p:nvPr>
            <p:ph type="title"/>
          </p:nvPr>
        </p:nvSpPr>
        <p:spPr>
          <a:xfrm>
            <a:off x="353875" y="352258"/>
            <a:ext cx="10505982" cy="1047918"/>
          </a:xfrm>
        </p:spPr>
        <p:txBody>
          <a:bodyPr/>
          <a:lstStyle/>
          <a:p>
            <a:r>
              <a:rPr lang="en-GB" b="1" cap="all" dirty="0"/>
              <a:t>Conductive dough</a:t>
            </a:r>
          </a:p>
        </p:txBody>
      </p:sp>
      <p:pic>
        <p:nvPicPr>
          <p:cNvPr id="3" name="Picture 2">
            <a:extLst>
              <a:ext uri="{FF2B5EF4-FFF2-40B4-BE49-F238E27FC236}">
                <a16:creationId xmlns:a16="http://schemas.microsoft.com/office/drawing/2014/main" id="{7E091237-4A06-B7CA-B846-F41DB7242A65}"/>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D7E9829-9B14-96AF-3924-84A1C1E01B83}"/>
              </a:ext>
            </a:extLst>
          </p:cNvPr>
          <p:cNvSpPr txBox="1"/>
          <p:nvPr/>
        </p:nvSpPr>
        <p:spPr>
          <a:xfrm>
            <a:off x="568712" y="1596984"/>
            <a:ext cx="3389971" cy="3693319"/>
          </a:xfrm>
          <a:prstGeom prst="rect">
            <a:avLst/>
          </a:prstGeom>
          <a:solidFill>
            <a:srgbClr val="07E298"/>
          </a:solidFill>
        </p:spPr>
        <p:txBody>
          <a:bodyPr wrap="square" rtlCol="0">
            <a:spAutoFit/>
          </a:bodyPr>
          <a:lstStyle/>
          <a:p>
            <a:r>
              <a:rPr lang="en-GB" b="1" dirty="0">
                <a:solidFill>
                  <a:schemeClr val="bg1"/>
                </a:solidFill>
                <a:latin typeface="+mj-lt"/>
              </a:rPr>
              <a:t>Ingredients</a:t>
            </a:r>
          </a:p>
          <a:p>
            <a:r>
              <a:rPr lang="en-GB" dirty="0">
                <a:solidFill>
                  <a:schemeClr val="bg1"/>
                </a:solidFill>
                <a:latin typeface="+mj-lt"/>
              </a:rPr>
              <a:t>1 cup tap water</a:t>
            </a:r>
          </a:p>
          <a:p>
            <a:r>
              <a:rPr lang="en-GB" dirty="0">
                <a:solidFill>
                  <a:schemeClr val="bg1"/>
                </a:solidFill>
                <a:latin typeface="+mj-lt"/>
              </a:rPr>
              <a:t>1 ½ cup flour</a:t>
            </a:r>
          </a:p>
          <a:p>
            <a:r>
              <a:rPr lang="en-GB" dirty="0">
                <a:solidFill>
                  <a:schemeClr val="bg1"/>
                </a:solidFill>
                <a:latin typeface="+mj-lt"/>
              </a:rPr>
              <a:t>¼ cup salt</a:t>
            </a:r>
          </a:p>
          <a:p>
            <a:r>
              <a:rPr lang="en-GB" dirty="0">
                <a:solidFill>
                  <a:schemeClr val="bg1"/>
                </a:solidFill>
                <a:latin typeface="+mj-lt"/>
              </a:rPr>
              <a:t>3 tbsp. Cream of tartar</a:t>
            </a:r>
          </a:p>
          <a:p>
            <a:r>
              <a:rPr lang="en-GB" dirty="0">
                <a:solidFill>
                  <a:schemeClr val="bg1"/>
                </a:solidFill>
                <a:latin typeface="+mj-lt"/>
              </a:rPr>
              <a:t>1 tbsp. vegetable oil</a:t>
            </a:r>
          </a:p>
          <a:p>
            <a:r>
              <a:rPr lang="en-GB" dirty="0">
                <a:solidFill>
                  <a:schemeClr val="bg1"/>
                </a:solidFill>
                <a:latin typeface="+mj-lt"/>
              </a:rPr>
              <a:t>Food colouring!</a:t>
            </a:r>
          </a:p>
          <a:p>
            <a:endParaRPr lang="en-GB" dirty="0">
              <a:solidFill>
                <a:schemeClr val="bg1"/>
              </a:solidFill>
              <a:latin typeface="+mj-lt"/>
            </a:endParaRPr>
          </a:p>
          <a:p>
            <a:r>
              <a:rPr lang="en-GB" b="1" dirty="0">
                <a:solidFill>
                  <a:schemeClr val="bg1"/>
                </a:solidFill>
                <a:latin typeface="+mj-lt"/>
              </a:rPr>
              <a:t>Equipment</a:t>
            </a:r>
          </a:p>
          <a:p>
            <a:r>
              <a:rPr lang="en-GB" dirty="0">
                <a:solidFill>
                  <a:schemeClr val="bg1"/>
                </a:solidFill>
                <a:latin typeface="+mj-lt"/>
              </a:rPr>
              <a:t>Hot plate</a:t>
            </a:r>
            <a:br>
              <a:rPr lang="en-GB" dirty="0">
                <a:solidFill>
                  <a:schemeClr val="bg1"/>
                </a:solidFill>
                <a:latin typeface="+mj-lt"/>
              </a:rPr>
            </a:br>
            <a:r>
              <a:rPr lang="en-GB" dirty="0">
                <a:solidFill>
                  <a:schemeClr val="bg1"/>
                </a:solidFill>
                <a:latin typeface="+mj-lt"/>
              </a:rPr>
              <a:t>Pan  (non stick)</a:t>
            </a:r>
          </a:p>
          <a:p>
            <a:r>
              <a:rPr lang="en-GB" dirty="0">
                <a:solidFill>
                  <a:schemeClr val="bg1"/>
                </a:solidFill>
                <a:latin typeface="+mj-lt"/>
              </a:rPr>
              <a:t>Spatula</a:t>
            </a:r>
          </a:p>
          <a:p>
            <a:endParaRPr lang="en-GB" dirty="0">
              <a:solidFill>
                <a:schemeClr val="bg1"/>
              </a:solidFill>
              <a:latin typeface="+mj-lt"/>
            </a:endParaRPr>
          </a:p>
        </p:txBody>
      </p:sp>
      <p:pic>
        <p:nvPicPr>
          <p:cNvPr id="7" name="Online Media 6" title="Squishy Circuits | Conductive Dough Recipe">
            <a:hlinkClick r:id="" action="ppaction://media"/>
            <a:extLst>
              <a:ext uri="{FF2B5EF4-FFF2-40B4-BE49-F238E27FC236}">
                <a16:creationId xmlns:a16="http://schemas.microsoft.com/office/drawing/2014/main" id="{D402B41A-88CA-0186-E4B8-8243B7F788F7}"/>
              </a:ext>
            </a:extLst>
          </p:cNvPr>
          <p:cNvPicPr>
            <a:picLocks noRot="1" noChangeAspect="1"/>
          </p:cNvPicPr>
          <p:nvPr>
            <a:videoFile r:link="rId1"/>
          </p:nvPr>
        </p:nvPicPr>
        <p:blipFill>
          <a:blip r:embed="rId5"/>
          <a:stretch>
            <a:fillRect/>
          </a:stretch>
        </p:blipFill>
        <p:spPr>
          <a:xfrm>
            <a:off x="4772645" y="1596984"/>
            <a:ext cx="6490087" cy="3664032"/>
          </a:xfrm>
          <a:prstGeom prst="rect">
            <a:avLst/>
          </a:prstGeom>
        </p:spPr>
      </p:pic>
      <p:sp>
        <p:nvSpPr>
          <p:cNvPr id="8" name="TextBox 7">
            <a:extLst>
              <a:ext uri="{FF2B5EF4-FFF2-40B4-BE49-F238E27FC236}">
                <a16:creationId xmlns:a16="http://schemas.microsoft.com/office/drawing/2014/main" id="{20A83FA5-4A2B-58E1-6AB3-A6405746C716}"/>
              </a:ext>
            </a:extLst>
          </p:cNvPr>
          <p:cNvSpPr txBox="1"/>
          <p:nvPr/>
        </p:nvSpPr>
        <p:spPr>
          <a:xfrm>
            <a:off x="4772645" y="5401952"/>
            <a:ext cx="6490087" cy="646331"/>
          </a:xfrm>
          <a:prstGeom prst="rect">
            <a:avLst/>
          </a:prstGeom>
          <a:solidFill>
            <a:srgbClr val="FCB9DA"/>
          </a:solidFill>
        </p:spPr>
        <p:txBody>
          <a:bodyPr wrap="square" rtlCol="0">
            <a:spAutoFit/>
          </a:bodyPr>
          <a:lstStyle/>
          <a:p>
            <a:pPr algn="ctr"/>
            <a:r>
              <a:rPr lang="en-GB" dirty="0"/>
              <a:t>For more information take a look at https://squishycircuits.com/</a:t>
            </a:r>
          </a:p>
        </p:txBody>
      </p:sp>
    </p:spTree>
    <p:extLst>
      <p:ext uri="{BB962C8B-B14F-4D97-AF65-F5344CB8AC3E}">
        <p14:creationId xmlns:p14="http://schemas.microsoft.com/office/powerpoint/2010/main" val="985343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a:xfrm>
            <a:off x="353875" y="297271"/>
            <a:ext cx="10972800" cy="936822"/>
          </a:xfrm>
        </p:spPr>
        <p:txBody>
          <a:bodyPr>
            <a:normAutofit/>
          </a:bodyPr>
          <a:lstStyle/>
          <a:p>
            <a:r>
              <a:rPr lang="en-GB" sz="4400" b="1" dirty="0"/>
              <a:t>PARALLEL CIRCUIT</a:t>
            </a:r>
            <a:endParaRPr lang="en-GB" sz="4400" b="1" dirty="0">
              <a:latin typeface="+mj-lt"/>
            </a:endParaRPr>
          </a:p>
        </p:txBody>
      </p:sp>
      <p:pic>
        <p:nvPicPr>
          <p:cNvPr id="8" name="Graphic 7">
            <a:extLst>
              <a:ext uri="{FF2B5EF4-FFF2-40B4-BE49-F238E27FC236}">
                <a16:creationId xmlns:a16="http://schemas.microsoft.com/office/drawing/2014/main" id="{D9BF1F50-29F7-EBEF-D3DF-730BE9D9F1C0}"/>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611A4E3C-C969-90BC-3706-BB01A8158CC8}"/>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sp>
        <p:nvSpPr>
          <p:cNvPr id="2" name="Google Shape;323;p40">
            <a:extLst>
              <a:ext uri="{FF2B5EF4-FFF2-40B4-BE49-F238E27FC236}">
                <a16:creationId xmlns:a16="http://schemas.microsoft.com/office/drawing/2014/main" id="{9BE9893F-B7DE-AA4F-C0B1-FBF93BC449C3}"/>
              </a:ext>
            </a:extLst>
          </p:cNvPr>
          <p:cNvSpPr/>
          <p:nvPr/>
        </p:nvSpPr>
        <p:spPr>
          <a:xfrm>
            <a:off x="3216803" y="2265748"/>
            <a:ext cx="7066137" cy="330234"/>
          </a:xfrm>
          <a:prstGeom prst="roundRect">
            <a:avLst>
              <a:gd name="adj" fmla="val 50000"/>
            </a:avLst>
          </a:prstGeom>
          <a:solidFill>
            <a:srgbClr val="FF0000"/>
          </a:solidFill>
          <a:ln w="25400" cap="flat" cmpd="sng">
            <a:solidFill>
              <a:srgbClr val="8C3A38"/>
            </a:solidFill>
            <a:prstDash val="solid"/>
            <a:round/>
            <a:headEnd type="none" w="sm" len="sm"/>
            <a:tailEnd type="none" w="sm" len="sm"/>
          </a:ln>
          <a:effectLst>
            <a:outerShdw blurRad="38100" dist="23000" dir="5400000" rotWithShape="0">
              <a:srgbClr val="000000">
                <a:alpha val="34901"/>
              </a:srgbClr>
            </a:outerShdw>
          </a:effectLst>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0000"/>
              </a:solidFill>
              <a:effectLst/>
              <a:uLnTx/>
              <a:uFillTx/>
              <a:latin typeface="Calibri"/>
              <a:ea typeface="Calibri"/>
              <a:cs typeface="Calibri"/>
              <a:sym typeface="Calibri"/>
            </a:endParaRPr>
          </a:p>
        </p:txBody>
      </p:sp>
      <p:sp>
        <p:nvSpPr>
          <p:cNvPr id="6" name="Google Shape;324;p40">
            <a:extLst>
              <a:ext uri="{FF2B5EF4-FFF2-40B4-BE49-F238E27FC236}">
                <a16:creationId xmlns:a16="http://schemas.microsoft.com/office/drawing/2014/main" id="{36029E46-03B5-F6D2-3A90-72C2043A1D11}"/>
              </a:ext>
            </a:extLst>
          </p:cNvPr>
          <p:cNvSpPr/>
          <p:nvPr/>
        </p:nvSpPr>
        <p:spPr>
          <a:xfrm>
            <a:off x="3216803" y="2826266"/>
            <a:ext cx="7066137" cy="330234"/>
          </a:xfrm>
          <a:prstGeom prst="roundRect">
            <a:avLst>
              <a:gd name="adj" fmla="val 50000"/>
            </a:avLst>
          </a:prstGeom>
          <a:solidFill>
            <a:schemeClr val="dk2"/>
          </a:solidFill>
          <a:ln w="25400" cap="flat" cmpd="sng">
            <a:solidFill>
              <a:srgbClr val="000000"/>
            </a:solidFill>
            <a:prstDash val="solid"/>
            <a:round/>
            <a:headEnd type="none" w="sm" len="sm"/>
            <a:tailEnd type="none" w="sm" len="sm"/>
          </a:ln>
          <a:effectLst>
            <a:outerShdw blurRad="38100" dist="23000" dir="5400000" rotWithShape="0">
              <a:srgbClr val="000000">
                <a:alpha val="34901"/>
              </a:srgbClr>
            </a:outerShdw>
          </a:effectLst>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0000"/>
              </a:solidFill>
              <a:effectLst/>
              <a:uLnTx/>
              <a:uFillTx/>
              <a:latin typeface="Calibri"/>
              <a:ea typeface="Calibri"/>
              <a:cs typeface="Calibri"/>
              <a:sym typeface="Calibri"/>
            </a:endParaRPr>
          </a:p>
        </p:txBody>
      </p:sp>
      <p:pic>
        <p:nvPicPr>
          <p:cNvPr id="7" name="Google Shape;325;p40">
            <a:extLst>
              <a:ext uri="{FF2B5EF4-FFF2-40B4-BE49-F238E27FC236}">
                <a16:creationId xmlns:a16="http://schemas.microsoft.com/office/drawing/2014/main" id="{C63ADCD0-25CE-89EB-1E1D-667152BC8D20}"/>
              </a:ext>
            </a:extLst>
          </p:cNvPr>
          <p:cNvPicPr preferRelativeResize="0"/>
          <p:nvPr/>
        </p:nvPicPr>
        <p:blipFill rotWithShape="1">
          <a:blip r:embed="rId7" cstate="email">
            <a:alphaModFix/>
            <a:extLst>
              <a:ext uri="{28A0092B-C50C-407E-A947-70E740481C1C}">
                <a14:useLocalDpi xmlns:a14="http://schemas.microsoft.com/office/drawing/2010/main" val="0"/>
              </a:ext>
            </a:extLst>
          </a:blip>
          <a:srcRect/>
          <a:stretch/>
        </p:blipFill>
        <p:spPr>
          <a:xfrm rot="5400000">
            <a:off x="1866179" y="1745786"/>
            <a:ext cx="1190404" cy="1936768"/>
          </a:xfrm>
          <a:prstGeom prst="rect">
            <a:avLst/>
          </a:prstGeom>
          <a:noFill/>
          <a:ln>
            <a:noFill/>
          </a:ln>
        </p:spPr>
      </p:pic>
      <p:pic>
        <p:nvPicPr>
          <p:cNvPr id="10" name="Google Shape;326;p40">
            <a:extLst>
              <a:ext uri="{FF2B5EF4-FFF2-40B4-BE49-F238E27FC236}">
                <a16:creationId xmlns:a16="http://schemas.microsoft.com/office/drawing/2014/main" id="{6927FF85-8091-22AF-4EFA-CA7C6F8ACF57}"/>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rot="-4798561" flipH="1">
            <a:off x="8683481" y="1824141"/>
            <a:ext cx="710267" cy="1934343"/>
          </a:xfrm>
          <a:prstGeom prst="rect">
            <a:avLst/>
          </a:prstGeom>
          <a:noFill/>
          <a:ln>
            <a:noFill/>
          </a:ln>
        </p:spPr>
      </p:pic>
      <p:sp>
        <p:nvSpPr>
          <p:cNvPr id="11" name="Google Shape;328;p40">
            <a:extLst>
              <a:ext uri="{FF2B5EF4-FFF2-40B4-BE49-F238E27FC236}">
                <a16:creationId xmlns:a16="http://schemas.microsoft.com/office/drawing/2014/main" id="{5B3E00C9-8BEC-A2EE-7126-C9FB2B54FCC2}"/>
              </a:ext>
            </a:extLst>
          </p:cNvPr>
          <p:cNvSpPr/>
          <p:nvPr/>
        </p:nvSpPr>
        <p:spPr>
          <a:xfrm>
            <a:off x="6715095" y="2992808"/>
            <a:ext cx="1785692" cy="815604"/>
          </a:xfrm>
          <a:prstGeom prst="rect">
            <a:avLst/>
          </a:prstGeom>
          <a:noFill/>
          <a:ln>
            <a:noFill/>
          </a:ln>
        </p:spPr>
        <p:txBody>
          <a:bodyPr spcFirstLastPara="1" wrap="square" lIns="45700" tIns="45700" rIns="45700"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a:ea typeface="Calibri"/>
                <a:cs typeface="Calibri"/>
                <a:sym typeface="Calibri"/>
              </a:rPr>
              <a:t>Negative </a:t>
            </a:r>
            <a:r>
              <a:rPr kumimoji="0" lang="en-GB" sz="4700" b="0" i="0" u="none" strike="noStrike" kern="1200" cap="none" spc="0" normalizeH="0" baseline="0" noProof="0">
                <a:ln>
                  <a:noFill/>
                </a:ln>
                <a:solidFill>
                  <a:srgbClr val="000000"/>
                </a:solidFill>
                <a:effectLst/>
                <a:uLnTx/>
                <a:uFillTx/>
                <a:latin typeface="Calibri"/>
                <a:ea typeface="Calibri"/>
                <a:cs typeface="Calibri"/>
                <a:sym typeface="Calibri"/>
              </a:rPr>
              <a:t>-</a:t>
            </a:r>
            <a:endParaRPr kumimoji="0"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2" name="Google Shape;332;p40">
            <a:extLst>
              <a:ext uri="{FF2B5EF4-FFF2-40B4-BE49-F238E27FC236}">
                <a16:creationId xmlns:a16="http://schemas.microsoft.com/office/drawing/2014/main" id="{ED194415-180A-8A97-665E-D56783A4EF50}"/>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rot="-4798561" flipH="1">
            <a:off x="6238585" y="1824141"/>
            <a:ext cx="710267" cy="1934343"/>
          </a:xfrm>
          <a:prstGeom prst="rect">
            <a:avLst/>
          </a:prstGeom>
          <a:noFill/>
          <a:ln>
            <a:noFill/>
          </a:ln>
        </p:spPr>
      </p:pic>
      <p:pic>
        <p:nvPicPr>
          <p:cNvPr id="13" name="Google Shape;331;p40">
            <a:extLst>
              <a:ext uri="{FF2B5EF4-FFF2-40B4-BE49-F238E27FC236}">
                <a16:creationId xmlns:a16="http://schemas.microsoft.com/office/drawing/2014/main" id="{ED13AED1-0F9F-3D3D-3F85-7486A290B668}"/>
              </a:ext>
            </a:extLst>
          </p:cNvPr>
          <p:cNvPicPr preferRelativeResize="0"/>
          <p:nvPr/>
        </p:nvPicPr>
        <p:blipFill rotWithShape="1">
          <a:blip r:embed="rId9" cstate="email">
            <a:alphaModFix/>
            <a:extLst>
              <a:ext uri="{28A0092B-C50C-407E-A947-70E740481C1C}">
                <a14:useLocalDpi xmlns:a14="http://schemas.microsoft.com/office/drawing/2010/main" val="0"/>
              </a:ext>
            </a:extLst>
          </a:blip>
          <a:srcRect/>
          <a:stretch/>
        </p:blipFill>
        <p:spPr>
          <a:xfrm rot="16200000" flipH="1">
            <a:off x="3723050" y="4187779"/>
            <a:ext cx="2577043" cy="2168858"/>
          </a:xfrm>
          <a:prstGeom prst="rect">
            <a:avLst/>
          </a:prstGeom>
          <a:noFill/>
          <a:ln>
            <a:noFill/>
          </a:ln>
        </p:spPr>
      </p:pic>
      <p:pic>
        <p:nvPicPr>
          <p:cNvPr id="5" name="Picture 2">
            <a:extLst>
              <a:ext uri="{FF2B5EF4-FFF2-40B4-BE49-F238E27FC236}">
                <a16:creationId xmlns:a16="http://schemas.microsoft.com/office/drawing/2014/main" id="{90B42880-25FC-944A-E0C2-FCAA9D6B8269}"/>
              </a:ext>
            </a:extLst>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31352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a:xfrm>
            <a:off x="353875" y="297271"/>
            <a:ext cx="10972800" cy="936822"/>
          </a:xfrm>
        </p:spPr>
        <p:txBody>
          <a:bodyPr>
            <a:normAutofit/>
          </a:bodyPr>
          <a:lstStyle/>
          <a:p>
            <a:r>
              <a:rPr lang="en-GB" sz="4400" b="1" dirty="0"/>
              <a:t>SERIES CIRCUIT</a:t>
            </a:r>
            <a:endParaRPr lang="en-GB" sz="4400" b="1" dirty="0">
              <a:latin typeface="+mj-lt"/>
            </a:endParaRPr>
          </a:p>
        </p:txBody>
      </p:sp>
      <p:sp>
        <p:nvSpPr>
          <p:cNvPr id="4" name="Google Shape;342;p41">
            <a:extLst>
              <a:ext uri="{FF2B5EF4-FFF2-40B4-BE49-F238E27FC236}">
                <a16:creationId xmlns:a16="http://schemas.microsoft.com/office/drawing/2014/main" id="{DFD4AF8C-901F-6D70-B285-9926DD774651}"/>
              </a:ext>
            </a:extLst>
          </p:cNvPr>
          <p:cNvSpPr/>
          <p:nvPr/>
        </p:nvSpPr>
        <p:spPr>
          <a:xfrm>
            <a:off x="5803832" y="2089717"/>
            <a:ext cx="2194029" cy="3174744"/>
          </a:xfrm>
          <a:custGeom>
            <a:avLst/>
            <a:gdLst/>
            <a:ahLst/>
            <a:cxnLst/>
            <a:rect l="l" t="t" r="r" b="b"/>
            <a:pathLst>
              <a:path w="17869" h="21600" extrusionOk="0">
                <a:moveTo>
                  <a:pt x="15169" y="21600"/>
                </a:moveTo>
                <a:cubicBezTo>
                  <a:pt x="21600" y="9204"/>
                  <a:pt x="16544" y="2004"/>
                  <a:pt x="0" y="0"/>
                </a:cubicBezTo>
              </a:path>
            </a:pathLst>
          </a:custGeom>
          <a:noFill/>
          <a:ln w="279400" cap="flat" cmpd="sng">
            <a:solidFill>
              <a:schemeClr val="accent2"/>
            </a:solidFill>
            <a:prstDash val="solid"/>
            <a:round/>
            <a:headEnd type="none" w="sm" len="sm"/>
            <a:tailEnd type="none" w="sm" len="sm"/>
          </a:ln>
          <a:effectLst>
            <a:outerShdw blurRad="381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5" name="Google Shape;343;p41">
            <a:extLst>
              <a:ext uri="{FF2B5EF4-FFF2-40B4-BE49-F238E27FC236}">
                <a16:creationId xmlns:a16="http://schemas.microsoft.com/office/drawing/2014/main" id="{03B36D7D-CCC0-1C12-B1FF-C799D7D698CB}"/>
              </a:ext>
            </a:extLst>
          </p:cNvPr>
          <p:cNvSpPr/>
          <p:nvPr/>
        </p:nvSpPr>
        <p:spPr>
          <a:xfrm>
            <a:off x="3769158" y="2191881"/>
            <a:ext cx="1783363" cy="1581894"/>
          </a:xfrm>
          <a:custGeom>
            <a:avLst/>
            <a:gdLst/>
            <a:ahLst/>
            <a:cxnLst/>
            <a:rect l="l" t="t" r="r" b="b"/>
            <a:pathLst>
              <a:path w="20793" h="19071" extrusionOk="0">
                <a:moveTo>
                  <a:pt x="75" y="19071"/>
                </a:moveTo>
                <a:cubicBezTo>
                  <a:pt x="-807" y="3509"/>
                  <a:pt x="6099" y="-2529"/>
                  <a:pt x="20793" y="956"/>
                </a:cubicBezTo>
              </a:path>
            </a:pathLst>
          </a:custGeom>
          <a:noFill/>
          <a:ln w="279400" cap="flat" cmpd="sng">
            <a:solidFill>
              <a:schemeClr val="accent2"/>
            </a:solidFill>
            <a:prstDash val="solid"/>
            <a:round/>
            <a:headEnd type="none" w="sm" len="sm"/>
            <a:tailEnd type="none" w="sm" len="sm"/>
          </a:ln>
          <a:effectLst>
            <a:outerShdw blurRad="381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pic>
        <p:nvPicPr>
          <p:cNvPr id="14" name="Google Shape;344;p41">
            <a:extLst>
              <a:ext uri="{FF2B5EF4-FFF2-40B4-BE49-F238E27FC236}">
                <a16:creationId xmlns:a16="http://schemas.microsoft.com/office/drawing/2014/main" id="{388CE130-C11B-5217-C450-09ABDC969377}"/>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rot="10800000" flipH="1">
            <a:off x="5429182" y="917663"/>
            <a:ext cx="515967" cy="1405187"/>
          </a:xfrm>
          <a:prstGeom prst="rect">
            <a:avLst/>
          </a:prstGeom>
          <a:noFill/>
          <a:ln>
            <a:noFill/>
          </a:ln>
        </p:spPr>
      </p:pic>
      <p:sp>
        <p:nvSpPr>
          <p:cNvPr id="15" name="Google Shape;345;p41">
            <a:extLst>
              <a:ext uri="{FF2B5EF4-FFF2-40B4-BE49-F238E27FC236}">
                <a16:creationId xmlns:a16="http://schemas.microsoft.com/office/drawing/2014/main" id="{63392C17-AF90-5777-E3BC-2F9421F2751B}"/>
              </a:ext>
            </a:extLst>
          </p:cNvPr>
          <p:cNvSpPr/>
          <p:nvPr/>
        </p:nvSpPr>
        <p:spPr>
          <a:xfrm>
            <a:off x="3634575" y="4383823"/>
            <a:ext cx="3858116" cy="1644182"/>
          </a:xfrm>
          <a:custGeom>
            <a:avLst/>
            <a:gdLst/>
            <a:ahLst/>
            <a:cxnLst/>
            <a:rect l="l" t="t" r="r" b="b"/>
            <a:pathLst>
              <a:path w="21600" h="17218" extrusionOk="0">
                <a:moveTo>
                  <a:pt x="0" y="0"/>
                </a:moveTo>
                <a:cubicBezTo>
                  <a:pt x="6722" y="17376"/>
                  <a:pt x="13922" y="21600"/>
                  <a:pt x="21600" y="12673"/>
                </a:cubicBezTo>
              </a:path>
            </a:pathLst>
          </a:custGeom>
          <a:noFill/>
          <a:ln w="279400" cap="flat" cmpd="sng">
            <a:solidFill>
              <a:srgbClr val="535353"/>
            </a:solidFill>
            <a:prstDash val="solid"/>
            <a:round/>
            <a:headEnd type="none" w="sm" len="sm"/>
            <a:tailEnd type="none" w="sm" len="sm"/>
          </a:ln>
          <a:effectLst>
            <a:outerShdw blurRad="381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pic>
        <p:nvPicPr>
          <p:cNvPr id="16" name="Google Shape;346;p41">
            <a:extLst>
              <a:ext uri="{FF2B5EF4-FFF2-40B4-BE49-F238E27FC236}">
                <a16:creationId xmlns:a16="http://schemas.microsoft.com/office/drawing/2014/main" id="{015F6E57-7387-9628-9549-0B4FA458FF7F}"/>
              </a:ext>
            </a:extLst>
          </p:cNvPr>
          <p:cNvPicPr preferRelativeResize="0"/>
          <p:nvPr/>
        </p:nvPicPr>
        <p:blipFill rotWithShape="1">
          <a:blip r:embed="rId4" cstate="email">
            <a:alphaModFix/>
            <a:extLst>
              <a:ext uri="{28A0092B-C50C-407E-A947-70E740481C1C}">
                <a14:useLocalDpi xmlns:a14="http://schemas.microsoft.com/office/drawing/2010/main" val="0"/>
              </a:ext>
            </a:extLst>
          </a:blip>
          <a:srcRect/>
          <a:stretch/>
        </p:blipFill>
        <p:spPr>
          <a:xfrm rot="5400000">
            <a:off x="2172406" y="3161717"/>
            <a:ext cx="1142732" cy="1859208"/>
          </a:xfrm>
          <a:prstGeom prst="rect">
            <a:avLst/>
          </a:prstGeom>
          <a:noFill/>
          <a:ln>
            <a:noFill/>
          </a:ln>
        </p:spPr>
      </p:pic>
      <p:pic>
        <p:nvPicPr>
          <p:cNvPr id="17" name="Google Shape;347;p41">
            <a:extLst>
              <a:ext uri="{FF2B5EF4-FFF2-40B4-BE49-F238E27FC236}">
                <a16:creationId xmlns:a16="http://schemas.microsoft.com/office/drawing/2014/main" id="{3E946B76-0D87-ACC9-48BC-89A06A6EB623}"/>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rot="-2286392" flipH="1">
            <a:off x="7702993" y="5163593"/>
            <a:ext cx="515967" cy="1405187"/>
          </a:xfrm>
          <a:prstGeom prst="rect">
            <a:avLst/>
          </a:prstGeom>
          <a:noFill/>
          <a:ln>
            <a:noFill/>
          </a:ln>
        </p:spPr>
      </p:pic>
      <p:sp>
        <p:nvSpPr>
          <p:cNvPr id="18" name="Google Shape;349;p41">
            <a:extLst>
              <a:ext uri="{FF2B5EF4-FFF2-40B4-BE49-F238E27FC236}">
                <a16:creationId xmlns:a16="http://schemas.microsoft.com/office/drawing/2014/main" id="{13A791EC-DEB2-1740-DB7A-488FDC54C987}"/>
              </a:ext>
            </a:extLst>
          </p:cNvPr>
          <p:cNvSpPr/>
          <p:nvPr/>
        </p:nvSpPr>
        <p:spPr>
          <a:xfrm>
            <a:off x="4398171" y="1699970"/>
            <a:ext cx="1414381" cy="354537"/>
          </a:xfrm>
          <a:prstGeom prst="rect">
            <a:avLst/>
          </a:prstGeom>
          <a:no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Calibri"/>
                <a:cs typeface="Calibri"/>
                <a:sym typeface="Calibri"/>
              </a:rPr>
              <a:t>Positive +</a:t>
            </a:r>
            <a:endParaRPr kumimoji="0" sz="1800" b="0" i="0" u="none" strike="noStrike" kern="1200" cap="none" spc="0" normalizeH="0" baseline="0" noProof="0" dirty="0">
              <a:ln>
                <a:noFill/>
              </a:ln>
              <a:solidFill>
                <a:srgbClr val="FF0000"/>
              </a:solidFill>
              <a:effectLst/>
              <a:uLnTx/>
              <a:uFillTx/>
              <a:latin typeface="Arial" panose="020B0604020202020204"/>
              <a:ea typeface="+mn-ea"/>
              <a:cs typeface="+mn-cs"/>
            </a:endParaRPr>
          </a:p>
        </p:txBody>
      </p:sp>
      <p:sp>
        <p:nvSpPr>
          <p:cNvPr id="19" name="Google Shape;350;p41">
            <a:extLst>
              <a:ext uri="{FF2B5EF4-FFF2-40B4-BE49-F238E27FC236}">
                <a16:creationId xmlns:a16="http://schemas.microsoft.com/office/drawing/2014/main" id="{EF360E01-F4D6-49BB-5A62-76D70A3E98A0}"/>
              </a:ext>
            </a:extLst>
          </p:cNvPr>
          <p:cNvSpPr/>
          <p:nvPr/>
        </p:nvSpPr>
        <p:spPr>
          <a:xfrm>
            <a:off x="6218463" y="1363358"/>
            <a:ext cx="1714179" cy="782941"/>
          </a:xfrm>
          <a:prstGeom prst="rect">
            <a:avLst/>
          </a:prstGeom>
          <a:noFill/>
          <a:ln>
            <a:noFill/>
          </a:ln>
        </p:spPr>
        <p:txBody>
          <a:bodyPr spcFirstLastPara="1" wrap="square" lIns="45700" tIns="45700" rIns="45700"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Calibri"/>
                <a:cs typeface="Calibri"/>
                <a:sym typeface="Calibri"/>
              </a:rPr>
              <a:t>Negative </a:t>
            </a:r>
            <a:r>
              <a:rPr kumimoji="0" lang="en-GB" sz="4700" b="0" i="0" u="none" strike="noStrike" kern="1200" cap="none" spc="0" normalizeH="0" baseline="0" noProof="0" dirty="0">
                <a:ln>
                  <a:noFill/>
                </a:ln>
                <a:solidFill>
                  <a:srgbClr val="000000"/>
                </a:solidFill>
                <a:effectLst/>
                <a:uLnTx/>
                <a:uFillTx/>
                <a:latin typeface="Calibri"/>
                <a:ea typeface="Calibri"/>
                <a:cs typeface="Calibri"/>
                <a:sym typeface="Calibri"/>
              </a:rPr>
              <a:t>-</a:t>
            </a:r>
            <a:endParaRPr kumimoji="0"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 name="Google Shape;351;p41">
            <a:extLst>
              <a:ext uri="{FF2B5EF4-FFF2-40B4-BE49-F238E27FC236}">
                <a16:creationId xmlns:a16="http://schemas.microsoft.com/office/drawing/2014/main" id="{E5E1943F-FC0D-61B6-DC0F-2FEE1C21DCAE}"/>
              </a:ext>
            </a:extLst>
          </p:cNvPr>
          <p:cNvSpPr/>
          <p:nvPr/>
        </p:nvSpPr>
        <p:spPr>
          <a:xfrm>
            <a:off x="7954219" y="5225465"/>
            <a:ext cx="1554162" cy="354537"/>
          </a:xfrm>
          <a:prstGeom prst="rect">
            <a:avLst/>
          </a:prstGeom>
          <a:no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0000"/>
                </a:solidFill>
                <a:effectLst/>
                <a:uLnTx/>
                <a:uFillTx/>
                <a:latin typeface="Calibri"/>
                <a:ea typeface="Calibri"/>
                <a:cs typeface="Calibri"/>
                <a:sym typeface="Calibri"/>
              </a:rPr>
              <a:t>Positive +</a:t>
            </a:r>
            <a:endParaRPr kumimoji="0" sz="1800" b="0" i="0" u="none" strike="noStrike" kern="1200" cap="none" spc="0" normalizeH="0" baseline="0" noProof="0">
              <a:ln>
                <a:noFill/>
              </a:ln>
              <a:solidFill>
                <a:srgbClr val="FF0000"/>
              </a:solidFill>
              <a:effectLst/>
              <a:uLnTx/>
              <a:uFillTx/>
              <a:latin typeface="Arial" panose="020B0604020202020204"/>
              <a:ea typeface="+mn-ea"/>
              <a:cs typeface="+mn-cs"/>
            </a:endParaRPr>
          </a:p>
        </p:txBody>
      </p:sp>
      <p:pic>
        <p:nvPicPr>
          <p:cNvPr id="21" name="Google Shape;352;p41">
            <a:extLst>
              <a:ext uri="{FF2B5EF4-FFF2-40B4-BE49-F238E27FC236}">
                <a16:creationId xmlns:a16="http://schemas.microsoft.com/office/drawing/2014/main" id="{D354E381-DF0F-5D75-4974-8329FD6DC213}"/>
              </a:ext>
            </a:extLst>
          </p:cNvPr>
          <p:cNvPicPr preferRelativeResize="0"/>
          <p:nvPr/>
        </p:nvPicPr>
        <p:blipFill rotWithShape="1">
          <a:blip r:embed="rId5" cstate="email">
            <a:alphaModFix/>
            <a:extLst>
              <a:ext uri="{28A0092B-C50C-407E-A947-70E740481C1C}">
                <a14:useLocalDpi xmlns:a14="http://schemas.microsoft.com/office/drawing/2010/main" val="0"/>
              </a:ext>
            </a:extLst>
          </a:blip>
          <a:srcRect/>
          <a:stretch/>
        </p:blipFill>
        <p:spPr>
          <a:xfrm rot="-5400000" flipH="1">
            <a:off x="8435106" y="1853960"/>
            <a:ext cx="4905507" cy="2192040"/>
          </a:xfrm>
          <a:prstGeom prst="rect">
            <a:avLst/>
          </a:prstGeom>
          <a:noFill/>
          <a:ln>
            <a:noFill/>
          </a:ln>
        </p:spPr>
      </p:pic>
      <p:sp>
        <p:nvSpPr>
          <p:cNvPr id="22" name="Google Shape;353;p41">
            <a:extLst>
              <a:ext uri="{FF2B5EF4-FFF2-40B4-BE49-F238E27FC236}">
                <a16:creationId xmlns:a16="http://schemas.microsoft.com/office/drawing/2014/main" id="{50B0077E-1804-4C32-E51D-86B6027C5347}"/>
              </a:ext>
            </a:extLst>
          </p:cNvPr>
          <p:cNvSpPr/>
          <p:nvPr/>
        </p:nvSpPr>
        <p:spPr>
          <a:xfrm>
            <a:off x="6635601" y="5797646"/>
            <a:ext cx="1714179" cy="782941"/>
          </a:xfrm>
          <a:prstGeom prst="rect">
            <a:avLst/>
          </a:prstGeom>
          <a:noFill/>
          <a:ln>
            <a:noFill/>
          </a:ln>
        </p:spPr>
        <p:txBody>
          <a:bodyPr spcFirstLastPara="1" wrap="square" lIns="45700" tIns="45700" rIns="45700"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a:ea typeface="Calibri"/>
                <a:cs typeface="Calibri"/>
                <a:sym typeface="Calibri"/>
              </a:rPr>
              <a:t>Negative </a:t>
            </a:r>
            <a:r>
              <a:rPr kumimoji="0" lang="en-GB" sz="4700" b="0" i="0" u="none" strike="noStrike" kern="1200" cap="none" spc="0" normalizeH="0" baseline="0" noProof="0">
                <a:ln>
                  <a:noFill/>
                </a:ln>
                <a:solidFill>
                  <a:srgbClr val="000000"/>
                </a:solidFill>
                <a:effectLst/>
                <a:uLnTx/>
                <a:uFillTx/>
                <a:latin typeface="Calibri"/>
                <a:ea typeface="Calibri"/>
                <a:cs typeface="Calibri"/>
                <a:sym typeface="Calibri"/>
              </a:rPr>
              <a:t>-</a:t>
            </a:r>
            <a:endParaRPr kumimoji="0"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23" name="Graphic 22">
            <a:extLst>
              <a:ext uri="{FF2B5EF4-FFF2-40B4-BE49-F238E27FC236}">
                <a16:creationId xmlns:a16="http://schemas.microsoft.com/office/drawing/2014/main" id="{DAD34585-A59F-6D80-5558-1665FBECFB17}"/>
              </a:ext>
            </a:extLst>
          </p:cNvPr>
          <p:cNvPicPr>
            <a:picLocks noChangeAspect="1"/>
          </p:cNvPicPr>
          <p:nvPr/>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6670" y="6135182"/>
            <a:ext cx="1512486" cy="370559"/>
          </a:xfrm>
          <a:prstGeom prst="rect">
            <a:avLst/>
          </a:prstGeom>
        </p:spPr>
      </p:pic>
      <p:pic>
        <p:nvPicPr>
          <p:cNvPr id="24" name="Graphic 23">
            <a:extLst>
              <a:ext uri="{FF2B5EF4-FFF2-40B4-BE49-F238E27FC236}">
                <a16:creationId xmlns:a16="http://schemas.microsoft.com/office/drawing/2014/main" id="{E36F2E53-E816-B019-5645-DFC2F1889689}"/>
              </a:ext>
            </a:extLst>
          </p:cNvPr>
          <p:cNvPicPr>
            <a:picLocks noChangeAspect="1"/>
          </p:cNvPicPr>
          <p:nvPr/>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53875" y="6135182"/>
            <a:ext cx="331912" cy="370559"/>
          </a:xfrm>
          <a:prstGeom prst="rect">
            <a:avLst/>
          </a:prstGeom>
        </p:spPr>
      </p:pic>
      <p:pic>
        <p:nvPicPr>
          <p:cNvPr id="6" name="Picture 2">
            <a:extLst>
              <a:ext uri="{FF2B5EF4-FFF2-40B4-BE49-F238E27FC236}">
                <a16:creationId xmlns:a16="http://schemas.microsoft.com/office/drawing/2014/main" id="{9BFE5524-0E6F-1E4B-72F4-25A4856667F4}"/>
              </a:ext>
            </a:extLst>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1762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D4D91-0E2C-D3A9-32EA-5A32445C221A}"/>
            </a:ext>
          </a:extLst>
        </p:cNvPr>
        <p:cNvGrpSpPr/>
        <p:nvPr/>
      </p:nvGrpSpPr>
      <p:grpSpPr>
        <a:xfrm>
          <a:off x="0" y="0"/>
          <a:ext cx="0" cy="0"/>
          <a:chOff x="0" y="0"/>
          <a:chExt cx="0" cy="0"/>
        </a:xfrm>
      </p:grpSpPr>
      <p:sp>
        <p:nvSpPr>
          <p:cNvPr id="6" name="Google Shape;448;p47">
            <a:extLst>
              <a:ext uri="{FF2B5EF4-FFF2-40B4-BE49-F238E27FC236}">
                <a16:creationId xmlns:a16="http://schemas.microsoft.com/office/drawing/2014/main" id="{255DABCB-DC90-1A85-0912-AC295BDC7990}"/>
              </a:ext>
            </a:extLst>
          </p:cNvPr>
          <p:cNvSpPr/>
          <p:nvPr/>
        </p:nvSpPr>
        <p:spPr>
          <a:xfrm>
            <a:off x="8008296" y="2544122"/>
            <a:ext cx="2688446" cy="471613"/>
          </a:xfrm>
          <a:prstGeom prst="rect">
            <a:avLst/>
          </a:prstGeom>
          <a:solidFill>
            <a:schemeClr val="accent2"/>
          </a:solidFill>
          <a:ln w="12700" cap="flat" cmpd="sng">
            <a:noFill/>
            <a:prstDash val="solid"/>
            <a:miter lim="800000"/>
            <a:headEnd type="none" w="sm" len="sm"/>
            <a:tailEnd type="none" w="sm" len="sm"/>
          </a:ln>
        </p:spPr>
        <p:txBody>
          <a:bodyPr spcFirstLastPara="1" wrap="square" lIns="45700" tIns="45700" rIns="45700"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
        <p:nvSpPr>
          <p:cNvPr id="2" name="Google Shape;448;p47">
            <a:extLst>
              <a:ext uri="{FF2B5EF4-FFF2-40B4-BE49-F238E27FC236}">
                <a16:creationId xmlns:a16="http://schemas.microsoft.com/office/drawing/2014/main" id="{089BE857-1F95-1D45-6BC0-C70ADAB0116C}"/>
              </a:ext>
            </a:extLst>
          </p:cNvPr>
          <p:cNvSpPr/>
          <p:nvPr/>
        </p:nvSpPr>
        <p:spPr>
          <a:xfrm>
            <a:off x="4751777" y="2576546"/>
            <a:ext cx="2688446" cy="471613"/>
          </a:xfrm>
          <a:prstGeom prst="rect">
            <a:avLst/>
          </a:prstGeom>
          <a:solidFill>
            <a:schemeClr val="accent2"/>
          </a:solidFill>
          <a:ln w="12700" cap="flat" cmpd="sng">
            <a:noFill/>
            <a:prstDash val="solid"/>
            <a:miter lim="800000"/>
            <a:headEnd type="none" w="sm" len="sm"/>
            <a:tailEnd type="none" w="sm" len="sm"/>
          </a:ln>
        </p:spPr>
        <p:txBody>
          <a:bodyPr spcFirstLastPara="1" wrap="square" lIns="45700" tIns="45700" rIns="45700"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
        <p:nvSpPr>
          <p:cNvPr id="3" name="Title 2">
            <a:extLst>
              <a:ext uri="{FF2B5EF4-FFF2-40B4-BE49-F238E27FC236}">
                <a16:creationId xmlns:a16="http://schemas.microsoft.com/office/drawing/2014/main" id="{B71A9FBD-A293-3529-D4CA-80ED669C1E4A}"/>
              </a:ext>
            </a:extLst>
          </p:cNvPr>
          <p:cNvSpPr>
            <a:spLocks noGrp="1"/>
          </p:cNvSpPr>
          <p:nvPr>
            <p:ph type="title"/>
          </p:nvPr>
        </p:nvSpPr>
        <p:spPr/>
        <p:txBody>
          <a:bodyPr>
            <a:normAutofit/>
          </a:bodyPr>
          <a:lstStyle/>
          <a:p>
            <a:r>
              <a:rPr lang="en-GB" sz="4400" b="1" dirty="0"/>
              <a:t>INPUT, PROCESS, OUTPUT</a:t>
            </a:r>
            <a:endParaRPr lang="en-GB" sz="4400" b="1" dirty="0">
              <a:latin typeface="+mj-lt"/>
            </a:endParaRPr>
          </a:p>
        </p:txBody>
      </p:sp>
      <p:grpSp>
        <p:nvGrpSpPr>
          <p:cNvPr id="4" name="Google Shape;439;p47">
            <a:extLst>
              <a:ext uri="{FF2B5EF4-FFF2-40B4-BE49-F238E27FC236}">
                <a16:creationId xmlns:a16="http://schemas.microsoft.com/office/drawing/2014/main" id="{04D4AA85-1681-E2FA-C5B4-120A3FBB81AA}"/>
              </a:ext>
            </a:extLst>
          </p:cNvPr>
          <p:cNvGrpSpPr/>
          <p:nvPr/>
        </p:nvGrpSpPr>
        <p:grpSpPr>
          <a:xfrm>
            <a:off x="1468371" y="2438039"/>
            <a:ext cx="9194878" cy="2659281"/>
            <a:chOff x="0" y="-167325"/>
            <a:chExt cx="8840788" cy="4297403"/>
          </a:xfrm>
        </p:grpSpPr>
        <p:sp>
          <p:nvSpPr>
            <p:cNvPr id="5" name="Google Shape;440;p47">
              <a:extLst>
                <a:ext uri="{FF2B5EF4-FFF2-40B4-BE49-F238E27FC236}">
                  <a16:creationId xmlns:a16="http://schemas.microsoft.com/office/drawing/2014/main" id="{5E51A495-0C75-9A06-26A3-913C9E4B6E91}"/>
                </a:ext>
              </a:extLst>
            </p:cNvPr>
            <p:cNvSpPr/>
            <p:nvPr/>
          </p:nvSpPr>
          <p:spPr>
            <a:xfrm>
              <a:off x="3131112" y="990762"/>
              <a:ext cx="2584916" cy="3139316"/>
            </a:xfrm>
            <a:prstGeom prst="rect">
              <a:avLst/>
            </a:prstGeom>
            <a:noFill/>
            <a:ln>
              <a:noFill/>
            </a:ln>
          </p:spPr>
          <p:txBody>
            <a:bodyPr spcFirstLastPara="1" wrap="square" lIns="45700" tIns="45700" rIns="45700" bIns="45700" anchor="t" anchorCtr="0">
              <a:noAutofit/>
            </a:bodyPr>
            <a:lstStyle/>
            <a:p>
              <a:pPr marR="0" lvl="0" algn="ctr" defTabSz="9144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sym typeface="Arial"/>
                </a:rPr>
                <a:t>Takes the input and decides whether to turn on the output or not</a:t>
              </a:r>
              <a:endParaRPr kumimoji="0" sz="1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sym typeface="Arial"/>
              </a:endParaRPr>
            </a:p>
          </p:txBody>
        </p:sp>
        <p:sp>
          <p:nvSpPr>
            <p:cNvPr id="14" name="Google Shape;441;p47">
              <a:extLst>
                <a:ext uri="{FF2B5EF4-FFF2-40B4-BE49-F238E27FC236}">
                  <a16:creationId xmlns:a16="http://schemas.microsoft.com/office/drawing/2014/main" id="{04397BC6-9A7E-22D0-7A45-0E0A84A1A678}"/>
                </a:ext>
              </a:extLst>
            </p:cNvPr>
            <p:cNvSpPr/>
            <p:nvPr/>
          </p:nvSpPr>
          <p:spPr>
            <a:xfrm>
              <a:off x="0" y="990762"/>
              <a:ext cx="2584915" cy="1477323"/>
            </a:xfrm>
            <a:prstGeom prst="rect">
              <a:avLst/>
            </a:prstGeom>
            <a:noFill/>
            <a:ln>
              <a:noFill/>
            </a:ln>
          </p:spPr>
          <p:txBody>
            <a:bodyPr spcFirstLastPara="1" wrap="square" lIns="45700" tIns="45700" rIns="45700"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solidFill>
                    <a:srgbClr val="000000"/>
                  </a:solidFill>
                  <a:latin typeface="Arial" panose="020B0604020202020204" pitchFamily="34" charset="0"/>
                  <a:cs typeface="Arial" panose="020B0604020202020204" pitchFamily="34" charset="0"/>
                  <a:sym typeface="Arial"/>
                </a:rPr>
                <a:t>What happens at the start to turn on the circuit?</a:t>
              </a:r>
              <a:endParaRPr kumimoji="0" sz="1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5" name="Google Shape;442;p47">
              <a:extLst>
                <a:ext uri="{FF2B5EF4-FFF2-40B4-BE49-F238E27FC236}">
                  <a16:creationId xmlns:a16="http://schemas.microsoft.com/office/drawing/2014/main" id="{3E70A848-0A4F-49EB-B612-8641700A64F7}"/>
                </a:ext>
              </a:extLst>
            </p:cNvPr>
            <p:cNvSpPr/>
            <p:nvPr/>
          </p:nvSpPr>
          <p:spPr>
            <a:xfrm>
              <a:off x="6255872" y="990762"/>
              <a:ext cx="2584916" cy="1292658"/>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sym typeface="Arial"/>
                </a:rPr>
                <a:t>What happens at the end of the circuit. </a:t>
              </a:r>
              <a:r>
                <a:rPr lang="en-GB" sz="1600" dirty="0">
                  <a:solidFill>
                    <a:srgbClr val="000000"/>
                  </a:solidFill>
                  <a:latin typeface="Arial" panose="020B0604020202020204" pitchFamily="34" charset="0"/>
                  <a:ea typeface="Arial"/>
                  <a:cs typeface="Arial" panose="020B0604020202020204" pitchFamily="34" charset="0"/>
                  <a:sym typeface="Arial"/>
                </a:rPr>
                <a:t>Possibly noise, light or something else</a:t>
              </a:r>
              <a:endParaRPr kumimoji="0" sz="1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6" name="Google Shape;443;p47">
              <a:extLst>
                <a:ext uri="{FF2B5EF4-FFF2-40B4-BE49-F238E27FC236}">
                  <a16:creationId xmlns:a16="http://schemas.microsoft.com/office/drawing/2014/main" id="{B1A03578-B16B-405B-B1C5-0CCB14FD6FFF}"/>
                </a:ext>
              </a:extLst>
            </p:cNvPr>
            <p:cNvCxnSpPr/>
            <p:nvPr/>
          </p:nvCxnSpPr>
          <p:spPr>
            <a:xfrm rot="10800000" flipH="1">
              <a:off x="2603963" y="386830"/>
              <a:ext cx="576206" cy="3"/>
            </a:xfrm>
            <a:prstGeom prst="straightConnector1">
              <a:avLst/>
            </a:prstGeom>
            <a:noFill/>
            <a:ln w="76200" cap="flat" cmpd="sng">
              <a:solidFill>
                <a:srgbClr val="F97369"/>
              </a:solidFill>
              <a:prstDash val="solid"/>
              <a:round/>
              <a:headEnd type="none" w="sm" len="sm"/>
              <a:tailEnd type="triangle" w="med" len="med"/>
            </a:ln>
            <a:effectLst/>
          </p:spPr>
        </p:cxnSp>
        <p:sp>
          <p:nvSpPr>
            <p:cNvPr id="26" name="Google Shape;446;p47">
              <a:extLst>
                <a:ext uri="{FF2B5EF4-FFF2-40B4-BE49-F238E27FC236}">
                  <a16:creationId xmlns:a16="http://schemas.microsoft.com/office/drawing/2014/main" id="{F4D1B6D3-F05C-EADC-5541-88A0D797FBC8}"/>
                </a:ext>
              </a:extLst>
            </p:cNvPr>
            <p:cNvSpPr/>
            <p:nvPr/>
          </p:nvSpPr>
          <p:spPr>
            <a:xfrm>
              <a:off x="3189163" y="-123059"/>
              <a:ext cx="2584916" cy="615548"/>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chemeClr val="bg1"/>
                  </a:solidFill>
                  <a:effectLst/>
                  <a:uLnTx/>
                  <a:uFillTx/>
                  <a:latin typeface="Arial" panose="020B0604020202020204" pitchFamily="34" charset="0"/>
                  <a:ea typeface="Calibri"/>
                  <a:cs typeface="Arial" panose="020B0604020202020204" pitchFamily="34" charset="0"/>
                  <a:sym typeface="Calibri"/>
                </a:rPr>
                <a:t>Process</a:t>
              </a:r>
              <a:endParaRPr kumimoji="0"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grpSp>
          <p:nvGrpSpPr>
            <p:cNvPr id="18" name="Google Shape;447;p47">
              <a:extLst>
                <a:ext uri="{FF2B5EF4-FFF2-40B4-BE49-F238E27FC236}">
                  <a16:creationId xmlns:a16="http://schemas.microsoft.com/office/drawing/2014/main" id="{DE62EA2C-9672-4D07-0CC1-46D7F7D3DD98}"/>
                </a:ext>
              </a:extLst>
            </p:cNvPr>
            <p:cNvGrpSpPr/>
            <p:nvPr/>
          </p:nvGrpSpPr>
          <p:grpSpPr>
            <a:xfrm>
              <a:off x="0" y="-167325"/>
              <a:ext cx="2597616" cy="929452"/>
              <a:chOff x="0" y="-167325"/>
              <a:chExt cx="2597615" cy="929451"/>
            </a:xfrm>
          </p:grpSpPr>
          <p:sp>
            <p:nvSpPr>
              <p:cNvPr id="23" name="Google Shape;448;p47">
                <a:extLst>
                  <a:ext uri="{FF2B5EF4-FFF2-40B4-BE49-F238E27FC236}">
                    <a16:creationId xmlns:a16="http://schemas.microsoft.com/office/drawing/2014/main" id="{C2F25A8E-AA69-656E-96BB-482AD4D427E0}"/>
                  </a:ext>
                </a:extLst>
              </p:cNvPr>
              <p:cNvSpPr/>
              <p:nvPr/>
            </p:nvSpPr>
            <p:spPr>
              <a:xfrm>
                <a:off x="0" y="-1"/>
                <a:ext cx="2584915" cy="762127"/>
              </a:xfrm>
              <a:prstGeom prst="rect">
                <a:avLst/>
              </a:prstGeom>
              <a:solidFill>
                <a:schemeClr val="accent2"/>
              </a:solidFill>
              <a:ln w="12700" cap="flat" cmpd="sng">
                <a:noFill/>
                <a:prstDash val="solid"/>
                <a:miter lim="800000"/>
                <a:headEnd type="none" w="sm" len="sm"/>
                <a:tailEnd type="none" w="sm" len="sm"/>
              </a:ln>
            </p:spPr>
            <p:txBody>
              <a:bodyPr spcFirstLastPara="1" wrap="square" lIns="45700" tIns="45700" rIns="45700"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
            <p:nvSpPr>
              <p:cNvPr id="24" name="Google Shape;449;p47">
                <a:extLst>
                  <a:ext uri="{FF2B5EF4-FFF2-40B4-BE49-F238E27FC236}">
                    <a16:creationId xmlns:a16="http://schemas.microsoft.com/office/drawing/2014/main" id="{9B4EC5FA-C678-345C-8AF7-4B7086A9336D}"/>
                  </a:ext>
                </a:extLst>
              </p:cNvPr>
              <p:cNvSpPr/>
              <p:nvPr/>
            </p:nvSpPr>
            <p:spPr>
              <a:xfrm>
                <a:off x="12701" y="-167325"/>
                <a:ext cx="2584914" cy="615548"/>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chemeClr val="bg1"/>
                    </a:solidFill>
                    <a:effectLst/>
                    <a:uLnTx/>
                    <a:uFillTx/>
                    <a:latin typeface="Arial" panose="020B0604020202020204" pitchFamily="34" charset="0"/>
                    <a:ea typeface="Calibri"/>
                    <a:cs typeface="Arial" panose="020B0604020202020204" pitchFamily="34" charset="0"/>
                    <a:sym typeface="Calibri"/>
                  </a:rPr>
                  <a:t>Input</a:t>
                </a:r>
                <a:endParaRPr kumimoji="0"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grpSp>
        <p:cxnSp>
          <p:nvCxnSpPr>
            <p:cNvPr id="19" name="Google Shape;450;p47">
              <a:extLst>
                <a:ext uri="{FF2B5EF4-FFF2-40B4-BE49-F238E27FC236}">
                  <a16:creationId xmlns:a16="http://schemas.microsoft.com/office/drawing/2014/main" id="{21FC7466-8CDB-97DF-F795-2DDC9B740468}"/>
                </a:ext>
              </a:extLst>
            </p:cNvPr>
            <p:cNvCxnSpPr/>
            <p:nvPr/>
          </p:nvCxnSpPr>
          <p:spPr>
            <a:xfrm rot="10800000" flipH="1">
              <a:off x="5726872" y="381062"/>
              <a:ext cx="576206" cy="3"/>
            </a:xfrm>
            <a:prstGeom prst="straightConnector1">
              <a:avLst/>
            </a:prstGeom>
            <a:noFill/>
            <a:ln w="76200" cap="flat" cmpd="sng">
              <a:solidFill>
                <a:srgbClr val="F97369"/>
              </a:solidFill>
              <a:prstDash val="solid"/>
              <a:round/>
              <a:headEnd type="none" w="sm" len="sm"/>
              <a:tailEnd type="triangle" w="med" len="med"/>
            </a:ln>
            <a:effectLst/>
          </p:spPr>
        </p:cxnSp>
        <p:sp>
          <p:nvSpPr>
            <p:cNvPr id="22" name="Google Shape;453;p47">
              <a:extLst>
                <a:ext uri="{FF2B5EF4-FFF2-40B4-BE49-F238E27FC236}">
                  <a16:creationId xmlns:a16="http://schemas.microsoft.com/office/drawing/2014/main" id="{2D23D737-B815-8A0C-AE4D-8B954443658B}"/>
                </a:ext>
              </a:extLst>
            </p:cNvPr>
            <p:cNvSpPr/>
            <p:nvPr/>
          </p:nvSpPr>
          <p:spPr>
            <a:xfrm>
              <a:off x="6255871" y="-141164"/>
              <a:ext cx="2584917" cy="615548"/>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chemeClr val="bg1"/>
                  </a:solidFill>
                  <a:effectLst/>
                  <a:uLnTx/>
                  <a:uFillTx/>
                  <a:latin typeface="Arial" panose="020B0604020202020204" pitchFamily="34" charset="0"/>
                  <a:ea typeface="Calibri"/>
                  <a:cs typeface="Arial" panose="020B0604020202020204" pitchFamily="34" charset="0"/>
                  <a:sym typeface="Calibri"/>
                </a:rPr>
                <a:t>Output</a:t>
              </a:r>
              <a:endParaRPr kumimoji="0"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grpSp>
      <p:pic>
        <p:nvPicPr>
          <p:cNvPr id="7" name="Picture 2">
            <a:extLst>
              <a:ext uri="{FF2B5EF4-FFF2-40B4-BE49-F238E27FC236}">
                <a16:creationId xmlns:a16="http://schemas.microsoft.com/office/drawing/2014/main" id="{F47B8806-9162-EB31-38DB-FB0E5816EED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8814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C6139-EC39-E29E-3D1D-A8AD5A19F64F}"/>
            </a:ext>
          </a:extLst>
        </p:cNvPr>
        <p:cNvGrpSpPr/>
        <p:nvPr/>
      </p:nvGrpSpPr>
      <p:grpSpPr>
        <a:xfrm>
          <a:off x="0" y="0"/>
          <a:ext cx="0" cy="0"/>
          <a:chOff x="0" y="0"/>
          <a:chExt cx="0" cy="0"/>
        </a:xfrm>
      </p:grpSpPr>
      <p:pic>
        <p:nvPicPr>
          <p:cNvPr id="12" name="Picture 11" descr="A close-up of a light&#10;&#10;Description automatically generated">
            <a:extLst>
              <a:ext uri="{FF2B5EF4-FFF2-40B4-BE49-F238E27FC236}">
                <a16:creationId xmlns:a16="http://schemas.microsoft.com/office/drawing/2014/main" id="{C8135543-DFFB-D615-002D-B16FEF6E1A0A}"/>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 y="0"/>
            <a:ext cx="12192000" cy="6858002"/>
          </a:xfrm>
          <a:prstGeom prst="rect">
            <a:avLst/>
          </a:prstGeom>
        </p:spPr>
      </p:pic>
      <p:sp>
        <p:nvSpPr>
          <p:cNvPr id="3" name="Title 2">
            <a:extLst>
              <a:ext uri="{FF2B5EF4-FFF2-40B4-BE49-F238E27FC236}">
                <a16:creationId xmlns:a16="http://schemas.microsoft.com/office/drawing/2014/main" id="{79E3BCA1-C66F-F066-ECBF-D49B5DFF31B7}"/>
              </a:ext>
            </a:extLst>
          </p:cNvPr>
          <p:cNvSpPr>
            <a:spLocks noGrp="1"/>
          </p:cNvSpPr>
          <p:nvPr>
            <p:ph type="title"/>
          </p:nvPr>
        </p:nvSpPr>
        <p:spPr/>
        <p:txBody>
          <a:bodyPr>
            <a:normAutofit/>
          </a:bodyPr>
          <a:lstStyle/>
          <a:p>
            <a:r>
              <a:rPr lang="en-GB" sz="4400" b="1" dirty="0"/>
              <a:t>INPUT, PROCESS, OUTPUT</a:t>
            </a:r>
            <a:endParaRPr lang="en-GB" sz="4400" b="1" dirty="0">
              <a:latin typeface="+mj-lt"/>
            </a:endParaRPr>
          </a:p>
        </p:txBody>
      </p:sp>
      <p:pic>
        <p:nvPicPr>
          <p:cNvPr id="7" name="Picture 2">
            <a:extLst>
              <a:ext uri="{FF2B5EF4-FFF2-40B4-BE49-F238E27FC236}">
                <a16:creationId xmlns:a16="http://schemas.microsoft.com/office/drawing/2014/main" id="{27D33712-F559-1F78-41C0-65F83091A88B}"/>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13" name="Graphic 12">
            <a:extLst>
              <a:ext uri="{FF2B5EF4-FFF2-40B4-BE49-F238E27FC236}">
                <a16:creationId xmlns:a16="http://schemas.microsoft.com/office/drawing/2014/main" id="{55751294-DE17-48F5-E4E7-E2FE62D1515F}"/>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6670" y="6135182"/>
            <a:ext cx="1512486" cy="370559"/>
          </a:xfrm>
          <a:prstGeom prst="rect">
            <a:avLst/>
          </a:prstGeom>
        </p:spPr>
      </p:pic>
      <p:pic>
        <p:nvPicPr>
          <p:cNvPr id="17" name="Graphic 16">
            <a:extLst>
              <a:ext uri="{FF2B5EF4-FFF2-40B4-BE49-F238E27FC236}">
                <a16:creationId xmlns:a16="http://schemas.microsoft.com/office/drawing/2014/main" id="{442FECCF-9CA3-CC08-B14E-3860595AA506}"/>
              </a:ext>
            </a:extLst>
          </p:cNvPr>
          <p:cNvPicPr>
            <a:picLocks noChangeAspect="1"/>
          </p:cNvPicPr>
          <p:nvPr/>
        </p:nvPicPr>
        <p:blipFill>
          <a:blip r:embed="rId7" cstate="email">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53875" y="6135182"/>
            <a:ext cx="331912" cy="370559"/>
          </a:xfrm>
          <a:prstGeom prst="rect">
            <a:avLst/>
          </a:prstGeom>
        </p:spPr>
      </p:pic>
      <p:sp>
        <p:nvSpPr>
          <p:cNvPr id="20" name="TextBox 19">
            <a:extLst>
              <a:ext uri="{FF2B5EF4-FFF2-40B4-BE49-F238E27FC236}">
                <a16:creationId xmlns:a16="http://schemas.microsoft.com/office/drawing/2014/main" id="{AD2B8AE1-2568-416F-3A64-558214C8A51D}"/>
              </a:ext>
            </a:extLst>
          </p:cNvPr>
          <p:cNvSpPr txBox="1"/>
          <p:nvPr/>
        </p:nvSpPr>
        <p:spPr>
          <a:xfrm>
            <a:off x="441064" y="1699708"/>
            <a:ext cx="4087905" cy="3416320"/>
          </a:xfrm>
          <a:prstGeom prst="rect">
            <a:avLst/>
          </a:prstGeom>
          <a:noFill/>
        </p:spPr>
        <p:txBody>
          <a:bodyPr wrap="square" rtlCol="0">
            <a:spAutoFit/>
          </a:bodyPr>
          <a:lstStyle/>
          <a:p>
            <a:r>
              <a:rPr lang="en-GB" sz="2400" dirty="0">
                <a:solidFill>
                  <a:schemeClr val="bg1"/>
                </a:solidFill>
              </a:rPr>
              <a:t>How do you think the street lights come on at night and off in the morning?</a:t>
            </a:r>
          </a:p>
          <a:p>
            <a:endParaRPr lang="en-GB" sz="2400" dirty="0">
              <a:solidFill>
                <a:schemeClr val="bg1"/>
              </a:solidFill>
            </a:endParaRPr>
          </a:p>
          <a:p>
            <a:r>
              <a:rPr lang="en-GB" sz="2400" dirty="0">
                <a:solidFill>
                  <a:schemeClr val="bg1"/>
                </a:solidFill>
              </a:rPr>
              <a:t>Think of as many ways as possible.</a:t>
            </a:r>
          </a:p>
          <a:p>
            <a:endParaRPr lang="en-GB" sz="2400" dirty="0">
              <a:solidFill>
                <a:schemeClr val="bg1"/>
              </a:solidFill>
            </a:endParaRPr>
          </a:p>
          <a:p>
            <a:r>
              <a:rPr lang="en-GB" sz="2400" dirty="0">
                <a:solidFill>
                  <a:schemeClr val="bg1"/>
                </a:solidFill>
              </a:rPr>
              <a:t>Which one do you think is correct?</a:t>
            </a:r>
          </a:p>
        </p:txBody>
      </p:sp>
    </p:spTree>
    <p:extLst>
      <p:ext uri="{BB962C8B-B14F-4D97-AF65-F5344CB8AC3E}">
        <p14:creationId xmlns:p14="http://schemas.microsoft.com/office/powerpoint/2010/main" val="41027511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17F03-EDB1-F959-DDE8-A736985AC565}"/>
              </a:ext>
            </a:extLst>
          </p:cNvPr>
          <p:cNvSpPr>
            <a:spLocks noGrp="1"/>
          </p:cNvSpPr>
          <p:nvPr>
            <p:ph type="ctrTitle"/>
          </p:nvPr>
        </p:nvSpPr>
        <p:spPr/>
        <p:txBody>
          <a:bodyPr/>
          <a:lstStyle/>
          <a:p>
            <a:r>
              <a:rPr lang="en-GB" dirty="0"/>
              <a:t>Lesson 6 – </a:t>
            </a:r>
            <a:br>
              <a:rPr lang="en-GB" dirty="0"/>
            </a:br>
            <a:r>
              <a:rPr lang="en-GB" sz="4400" dirty="0"/>
              <a:t>designing</a:t>
            </a:r>
          </a:p>
        </p:txBody>
      </p:sp>
    </p:spTree>
    <p:extLst>
      <p:ext uri="{BB962C8B-B14F-4D97-AF65-F5344CB8AC3E}">
        <p14:creationId xmlns:p14="http://schemas.microsoft.com/office/powerpoint/2010/main" val="3289644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FE396-C542-49B2-6D85-F9AE39E4D224}"/>
              </a:ext>
            </a:extLst>
          </p:cNvPr>
          <p:cNvSpPr>
            <a:spLocks noGrp="1"/>
          </p:cNvSpPr>
          <p:nvPr>
            <p:ph type="title"/>
          </p:nvPr>
        </p:nvSpPr>
        <p:spPr>
          <a:xfrm>
            <a:off x="353875" y="158621"/>
            <a:ext cx="10505982" cy="1047918"/>
          </a:xfrm>
        </p:spPr>
        <p:txBody>
          <a:bodyPr>
            <a:normAutofit/>
          </a:bodyPr>
          <a:lstStyle/>
          <a:p>
            <a:pPr lvl="0">
              <a:lnSpc>
                <a:spcPct val="107000"/>
              </a:lnSpc>
              <a:spcAft>
                <a:spcPts val="800"/>
              </a:spcAft>
            </a:pPr>
            <a:r>
              <a:rPr lang="en-GB" sz="4400" b="1" dirty="0">
                <a:solidFill>
                  <a:schemeClr val="tx2"/>
                </a:solidFill>
                <a:effectLst/>
                <a:latin typeface="+mn-lt"/>
                <a:ea typeface="Calibri" panose="020F0502020204030204" pitchFamily="34" charset="0"/>
                <a:cs typeface="Times New Roman" panose="02020603050405020304" pitchFamily="18" charset="0"/>
              </a:rPr>
              <a:t>context</a:t>
            </a:r>
            <a:endParaRPr lang="en-GB" sz="4400" dirty="0">
              <a:solidFill>
                <a:schemeClr val="tx2"/>
              </a:solidFill>
              <a:effectLst/>
              <a:latin typeface="+mn-lt"/>
              <a:ea typeface="Calibri" panose="020F0502020204030204" pitchFamily="34" charset="0"/>
              <a:cs typeface="Times New Roman" panose="02020603050405020304" pitchFamily="18" charset="0"/>
            </a:endParaRPr>
          </a:p>
        </p:txBody>
      </p:sp>
      <p:sp>
        <p:nvSpPr>
          <p:cNvPr id="3" name="TextBox 6">
            <a:extLst>
              <a:ext uri="{FF2B5EF4-FFF2-40B4-BE49-F238E27FC236}">
                <a16:creationId xmlns:a16="http://schemas.microsoft.com/office/drawing/2014/main" id="{9CA463C3-7968-6FA8-14DB-B8F2DCE4BB98}"/>
              </a:ext>
            </a:extLst>
          </p:cNvPr>
          <p:cNvSpPr txBox="1">
            <a:spLocks noChangeArrowheads="1"/>
          </p:cNvSpPr>
          <p:nvPr/>
        </p:nvSpPr>
        <p:spPr bwMode="auto">
          <a:xfrm>
            <a:off x="2333625" y="1647824"/>
            <a:ext cx="7586046" cy="3785652"/>
          </a:xfrm>
          <a:prstGeom prst="rect">
            <a:avLst/>
          </a:prstGeom>
          <a:solidFill>
            <a:srgbClr val="FCB9DA"/>
          </a:solidFill>
          <a:ln>
            <a:noFill/>
          </a:ln>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a:buNone/>
            </a:pPr>
            <a:br>
              <a:rPr lang="en-GB" sz="6000" b="1" dirty="0">
                <a:solidFill>
                  <a:schemeClr val="tx2"/>
                </a:solidFill>
                <a:latin typeface="+mn-lt"/>
                <a:ea typeface="Cambria" panose="02040503050406030204" pitchFamily="18" charset="0"/>
              </a:rPr>
            </a:br>
            <a:r>
              <a:rPr lang="en-GB" sz="6000" b="1" dirty="0">
                <a:solidFill>
                  <a:schemeClr val="tx2"/>
                </a:solidFill>
                <a:latin typeface="+mn-lt"/>
                <a:ea typeface="Cambria" panose="02040503050406030204" pitchFamily="18" charset="0"/>
              </a:rPr>
              <a:t>Street lighting in your local area</a:t>
            </a:r>
            <a:br>
              <a:rPr lang="en-GB" sz="6000" b="1" dirty="0">
                <a:solidFill>
                  <a:schemeClr val="tx2"/>
                </a:solidFill>
                <a:latin typeface="+mn-lt"/>
                <a:ea typeface="Cambria" panose="02040503050406030204" pitchFamily="18" charset="0"/>
              </a:rPr>
            </a:br>
            <a:endParaRPr lang="en-GB" sz="6000" b="1" dirty="0">
              <a:solidFill>
                <a:schemeClr val="tx2"/>
              </a:solidFill>
              <a:latin typeface="+mn-lt"/>
              <a:ea typeface="Cambria" panose="02040503050406030204" pitchFamily="18" charset="0"/>
            </a:endParaRPr>
          </a:p>
        </p:txBody>
      </p:sp>
      <p:pic>
        <p:nvPicPr>
          <p:cNvPr id="4" name="Picture 2">
            <a:extLst>
              <a:ext uri="{FF2B5EF4-FFF2-40B4-BE49-F238E27FC236}">
                <a16:creationId xmlns:a16="http://schemas.microsoft.com/office/drawing/2014/main" id="{EBDFFCDA-02E9-7A7F-75D6-BD3649D057E5}"/>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481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p:txBody>
          <a:bodyPr>
            <a:normAutofit/>
          </a:bodyPr>
          <a:lstStyle/>
          <a:p>
            <a:r>
              <a:rPr lang="en-GB" sz="4400" b="1" dirty="0"/>
              <a:t>DESIGNING NEW STREET LIGHTING</a:t>
            </a:r>
            <a:endParaRPr lang="en-GB" sz="4400" b="1" dirty="0">
              <a:latin typeface="+mj-lt"/>
            </a:endParaRPr>
          </a:p>
        </p:txBody>
      </p:sp>
      <p:pic>
        <p:nvPicPr>
          <p:cNvPr id="8" name="Graphic 7">
            <a:extLst>
              <a:ext uri="{FF2B5EF4-FFF2-40B4-BE49-F238E27FC236}">
                <a16:creationId xmlns:a16="http://schemas.microsoft.com/office/drawing/2014/main" id="{D9BF1F50-29F7-EBEF-D3DF-730BE9D9F1C0}"/>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611A4E3C-C969-90BC-3706-BB01A8158CC8}"/>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pic>
        <p:nvPicPr>
          <p:cNvPr id="13" name="Picture 12">
            <a:extLst>
              <a:ext uri="{FF2B5EF4-FFF2-40B4-BE49-F238E27FC236}">
                <a16:creationId xmlns:a16="http://schemas.microsoft.com/office/drawing/2014/main" id="{75D56555-3137-B5E4-C549-F058A73FE2C9}"/>
              </a:ext>
            </a:extLst>
          </p:cNvPr>
          <p:cNvPicPr>
            <a:picLocks noChangeAspect="1"/>
          </p:cNvPicPr>
          <p:nvPr/>
        </p:nvPicPr>
        <p:blipFill rotWithShape="1">
          <a:blip r:embed="rId7" cstate="email">
            <a:extLst>
              <a:ext uri="{28A0092B-C50C-407E-A947-70E740481C1C}">
                <a14:useLocalDpi xmlns:a14="http://schemas.microsoft.com/office/drawing/2010/main" val="0"/>
              </a:ext>
            </a:extLst>
          </a:blip>
          <a:srcRect/>
          <a:stretch/>
        </p:blipFill>
        <p:spPr>
          <a:xfrm>
            <a:off x="266192" y="2912515"/>
            <a:ext cx="3641457" cy="3747909"/>
          </a:xfrm>
          <a:prstGeom prst="rect">
            <a:avLst/>
          </a:prstGeom>
        </p:spPr>
      </p:pic>
      <p:sp>
        <p:nvSpPr>
          <p:cNvPr id="2" name="TextBox 1">
            <a:extLst>
              <a:ext uri="{FF2B5EF4-FFF2-40B4-BE49-F238E27FC236}">
                <a16:creationId xmlns:a16="http://schemas.microsoft.com/office/drawing/2014/main" id="{38BFC869-C3DF-FE1C-A34E-D6BD76AAB1F5}"/>
              </a:ext>
            </a:extLst>
          </p:cNvPr>
          <p:cNvSpPr txBox="1"/>
          <p:nvPr/>
        </p:nvSpPr>
        <p:spPr>
          <a:xfrm>
            <a:off x="266192" y="1601690"/>
            <a:ext cx="11483222" cy="958660"/>
          </a:xfrm>
          <a:prstGeom prst="rect">
            <a:avLst/>
          </a:prstGeom>
          <a:noFill/>
        </p:spPr>
        <p:txBody>
          <a:bodyPr wrap="square" rtlCol="0">
            <a:spAutoFit/>
          </a:bodyPr>
          <a:lstStyle/>
          <a:p>
            <a:pPr>
              <a:lnSpc>
                <a:spcPct val="150000"/>
              </a:lnSpc>
            </a:pPr>
            <a:r>
              <a:rPr lang="en-GB" sz="2000" dirty="0"/>
              <a:t>E.ON design and install new street lighting systems based on what is needed. Can you work out what is needed in your streets?</a:t>
            </a:r>
          </a:p>
        </p:txBody>
      </p:sp>
      <p:pic>
        <p:nvPicPr>
          <p:cNvPr id="7" name="Picture 6" descr="A person in a safety suit and helmet holding a pole&#10;&#10;Description automatically generated">
            <a:extLst>
              <a:ext uri="{FF2B5EF4-FFF2-40B4-BE49-F238E27FC236}">
                <a16:creationId xmlns:a16="http://schemas.microsoft.com/office/drawing/2014/main" id="{B314EE6C-30FA-3451-DD87-687A8D502588}"/>
              </a:ext>
            </a:extLst>
          </p:cNvPr>
          <p:cNvPicPr>
            <a:picLocks noChangeAspect="1"/>
          </p:cNvPicPr>
          <p:nvPr/>
        </p:nvPicPr>
        <p:blipFill rotWithShape="1">
          <a:blip r:embed="rId8" cstate="email">
            <a:extLst>
              <a:ext uri="{28A0092B-C50C-407E-A947-70E740481C1C}">
                <a14:useLocalDpi xmlns:a14="http://schemas.microsoft.com/office/drawing/2010/main" val="0"/>
              </a:ext>
            </a:extLst>
          </a:blip>
          <a:srcRect/>
          <a:stretch/>
        </p:blipFill>
        <p:spPr>
          <a:xfrm>
            <a:off x="4014787" y="2912515"/>
            <a:ext cx="4162425" cy="3747909"/>
          </a:xfrm>
          <a:prstGeom prst="rect">
            <a:avLst/>
          </a:prstGeom>
        </p:spPr>
      </p:pic>
      <p:pic>
        <p:nvPicPr>
          <p:cNvPr id="12" name="Picture 11" descr="A person in a safety vest digging a hole in the ground&#10;&#10;Description automatically generated">
            <a:extLst>
              <a:ext uri="{FF2B5EF4-FFF2-40B4-BE49-F238E27FC236}">
                <a16:creationId xmlns:a16="http://schemas.microsoft.com/office/drawing/2014/main" id="{856E7176-001A-B699-7B9C-B9B1A16180B2}"/>
              </a:ext>
            </a:extLst>
          </p:cNvPr>
          <p:cNvPicPr>
            <a:picLocks noChangeAspect="1"/>
          </p:cNvPicPr>
          <p:nvPr/>
        </p:nvPicPr>
        <p:blipFill rotWithShape="1">
          <a:blip r:embed="rId9" cstate="email">
            <a:extLst>
              <a:ext uri="{28A0092B-C50C-407E-A947-70E740481C1C}">
                <a14:useLocalDpi xmlns:a14="http://schemas.microsoft.com/office/drawing/2010/main" val="0"/>
              </a:ext>
            </a:extLst>
          </a:blip>
          <a:srcRect l="22746" r="21004"/>
          <a:stretch/>
        </p:blipFill>
        <p:spPr>
          <a:xfrm>
            <a:off x="8358656" y="2901311"/>
            <a:ext cx="3162300" cy="3747909"/>
          </a:xfrm>
          <a:prstGeom prst="rect">
            <a:avLst/>
          </a:prstGeom>
        </p:spPr>
      </p:pic>
      <p:pic>
        <p:nvPicPr>
          <p:cNvPr id="14" name="Picture 2">
            <a:extLst>
              <a:ext uri="{FF2B5EF4-FFF2-40B4-BE49-F238E27FC236}">
                <a16:creationId xmlns:a16="http://schemas.microsoft.com/office/drawing/2014/main" id="{4479CE79-BC77-D773-D5F6-1D68CA848F45}"/>
              </a:ext>
            </a:extLst>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10457523"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7496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p:txBody>
          <a:bodyPr>
            <a:normAutofit/>
          </a:bodyPr>
          <a:lstStyle/>
          <a:p>
            <a:r>
              <a:rPr lang="en-GB" sz="4400" b="1" dirty="0"/>
              <a:t>PLANNING</a:t>
            </a:r>
            <a:endParaRPr lang="en-GB" sz="4400" b="1" dirty="0">
              <a:latin typeface="+mj-lt"/>
            </a:endParaRPr>
          </a:p>
        </p:txBody>
      </p:sp>
      <p:pic>
        <p:nvPicPr>
          <p:cNvPr id="3074" name="Picture 2">
            <a:extLst>
              <a:ext uri="{FF2B5EF4-FFF2-40B4-BE49-F238E27FC236}">
                <a16:creationId xmlns:a16="http://schemas.microsoft.com/office/drawing/2014/main" id="{3AFFB8FD-9B07-5C87-D6C5-FFC89D72964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44972" y="1015935"/>
            <a:ext cx="6693152" cy="453915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56CFCD0-0CB4-536F-A41D-817223C91D8F}"/>
              </a:ext>
            </a:extLst>
          </p:cNvPr>
          <p:cNvSpPr txBox="1"/>
          <p:nvPr/>
        </p:nvSpPr>
        <p:spPr>
          <a:xfrm>
            <a:off x="353876" y="1364776"/>
            <a:ext cx="4531276" cy="4190314"/>
          </a:xfrm>
          <a:prstGeom prst="rect">
            <a:avLst/>
          </a:prstGeom>
          <a:noFill/>
        </p:spPr>
        <p:txBody>
          <a:bodyPr wrap="square" rtlCol="0">
            <a:spAutoFit/>
          </a:bodyPr>
          <a:lstStyle/>
          <a:p>
            <a:pPr>
              <a:lnSpc>
                <a:spcPct val="150000"/>
              </a:lnSpc>
            </a:pPr>
            <a:r>
              <a:rPr lang="en-GB" sz="2000" dirty="0"/>
              <a:t>Looking back at your research of the streets by your school you now need to have a think about where you think the lights should go to be the most useful for your user.</a:t>
            </a:r>
          </a:p>
          <a:p>
            <a:pPr>
              <a:lnSpc>
                <a:spcPct val="150000"/>
              </a:lnSpc>
            </a:pPr>
            <a:endParaRPr lang="en-GB" sz="2000" dirty="0"/>
          </a:p>
          <a:p>
            <a:pPr>
              <a:lnSpc>
                <a:spcPct val="150000"/>
              </a:lnSpc>
            </a:pPr>
            <a:r>
              <a:rPr lang="en-GB" sz="2000" dirty="0"/>
              <a:t>Draw your new lights onto the map.</a:t>
            </a:r>
          </a:p>
          <a:p>
            <a:pPr>
              <a:lnSpc>
                <a:spcPct val="150000"/>
              </a:lnSpc>
            </a:pPr>
            <a:r>
              <a:rPr lang="en-GB" sz="2000" dirty="0"/>
              <a:t>You can only add 5 lights so you need to think VERY carefully! </a:t>
            </a:r>
          </a:p>
        </p:txBody>
      </p:sp>
      <p:pic>
        <p:nvPicPr>
          <p:cNvPr id="6" name="Picture 2">
            <a:extLst>
              <a:ext uri="{FF2B5EF4-FFF2-40B4-BE49-F238E27FC236}">
                <a16:creationId xmlns:a16="http://schemas.microsoft.com/office/drawing/2014/main" id="{E75E86D8-B69F-533F-4B17-A05F155DAB9E}"/>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272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40D2F9CF-56CC-F29F-DA2A-C193962AFC3C}"/>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12" name="Graphic 11">
            <a:extLst>
              <a:ext uri="{FF2B5EF4-FFF2-40B4-BE49-F238E27FC236}">
                <a16:creationId xmlns:a16="http://schemas.microsoft.com/office/drawing/2014/main" id="{1A42534C-29FB-10C8-4DD4-494ACFD20D0B}"/>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sp>
        <p:nvSpPr>
          <p:cNvPr id="2" name="Title 2">
            <a:extLst>
              <a:ext uri="{FF2B5EF4-FFF2-40B4-BE49-F238E27FC236}">
                <a16:creationId xmlns:a16="http://schemas.microsoft.com/office/drawing/2014/main" id="{4DFADCE8-3E86-EA74-809F-D5640FB5838C}"/>
              </a:ext>
            </a:extLst>
          </p:cNvPr>
          <p:cNvSpPr txBox="1">
            <a:spLocks/>
          </p:cNvSpPr>
          <p:nvPr/>
        </p:nvSpPr>
        <p:spPr>
          <a:xfrm>
            <a:off x="353875" y="114601"/>
            <a:ext cx="11295330" cy="936822"/>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all" spc="0" normalizeH="0" baseline="0" noProof="0" dirty="0">
                <a:ln>
                  <a:noFill/>
                </a:ln>
                <a:solidFill>
                  <a:srgbClr val="000000"/>
                </a:solidFill>
                <a:effectLst/>
                <a:uLnTx/>
                <a:uFillTx/>
                <a:latin typeface="Arial" panose="020B0604020202020204"/>
                <a:ea typeface="+mj-ea"/>
                <a:cs typeface="Arial" panose="020B0604020202020204" pitchFamily="34" charset="0"/>
              </a:rPr>
              <a:t>User feedback - evaluation</a:t>
            </a:r>
          </a:p>
        </p:txBody>
      </p:sp>
      <p:sp>
        <p:nvSpPr>
          <p:cNvPr id="6" name="Content Placeholder 5">
            <a:extLst>
              <a:ext uri="{FF2B5EF4-FFF2-40B4-BE49-F238E27FC236}">
                <a16:creationId xmlns:a16="http://schemas.microsoft.com/office/drawing/2014/main" id="{B1598DF1-A344-2552-FA71-8A2E694B5370}"/>
              </a:ext>
            </a:extLst>
          </p:cNvPr>
          <p:cNvSpPr txBox="1">
            <a:spLocks/>
          </p:cNvSpPr>
          <p:nvPr/>
        </p:nvSpPr>
        <p:spPr>
          <a:xfrm>
            <a:off x="718457" y="1386484"/>
            <a:ext cx="8229600" cy="4525963"/>
          </a:xfrm>
          <a:prstGeom prst="rect">
            <a:avLst/>
          </a:prstGeom>
        </p:spPr>
        <p:txBody>
          <a:bodyPr vert="horz" lIns="0" tIns="0" rIns="0" bIns="0" rtlCol="0">
            <a:noAutofit/>
          </a:bodyPr>
          <a:lstStyle>
            <a:lvl1pPr marL="0" indent="0" algn="l" defTabSz="914400" rtl="0" eaLnBrk="1" latinLnBrk="0" hangingPunct="1">
              <a:lnSpc>
                <a:spcPts val="2900"/>
              </a:lnSpc>
              <a:spcBef>
                <a:spcPts val="0"/>
              </a:spcBef>
              <a:spcAft>
                <a:spcPts val="800"/>
              </a:spcAft>
              <a:buFont typeface="Arial" panose="020B0604020202020204" pitchFamily="34" charset="0"/>
              <a:buNone/>
              <a:defRPr sz="2900" kern="1200">
                <a:solidFill>
                  <a:schemeClr val="bg1"/>
                </a:solidFill>
                <a:latin typeface="+mn-lt"/>
                <a:ea typeface="+mn-ea"/>
                <a:cs typeface="+mn-cs"/>
              </a:defRPr>
            </a:lvl1pPr>
            <a:lvl2pPr marL="457200" indent="0" algn="ctr" defTabSz="914400" rtl="0" eaLnBrk="1" latinLnBrk="0" hangingPunct="1">
              <a:lnSpc>
                <a:spcPct val="100000"/>
              </a:lnSpc>
              <a:spcBef>
                <a:spcPts val="0"/>
              </a:spcBef>
              <a:buFont typeface="Arial" panose="020B0604020202020204" pitchFamily="34" charset="0"/>
              <a:buNone/>
              <a:defRPr sz="2000" kern="1200">
                <a:solidFill>
                  <a:schemeClr val="tx2"/>
                </a:solidFill>
                <a:latin typeface="+mn-lt"/>
                <a:ea typeface="+mn-ea"/>
                <a:cs typeface="+mn-cs"/>
              </a:defRPr>
            </a:lvl2pPr>
            <a:lvl3pPr marL="914400" indent="0" algn="ctr"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371600" indent="0" algn="ctr"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1828800" indent="0" algn="ctr"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ts val="2900"/>
              </a:lnSpc>
              <a:spcBef>
                <a:spcPts val="0"/>
              </a:spcBef>
              <a:spcAft>
                <a:spcPts val="80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A303F"/>
              </a:solidFill>
              <a:effectLst/>
              <a:uLnTx/>
              <a:uFillTx/>
              <a:latin typeface="Arial" panose="020B0604020202020204"/>
              <a:ea typeface="+mn-ea"/>
              <a:cs typeface="+mn-cs"/>
            </a:endParaRPr>
          </a:p>
          <a:p>
            <a:pPr marL="0" marR="0" lvl="0" indent="0" algn="l" defTabSz="914400" rtl="0" eaLnBrk="1" fontAlgn="auto" latinLnBrk="0" hangingPunct="1">
              <a:lnSpc>
                <a:spcPts val="2900"/>
              </a:lnSpc>
              <a:spcBef>
                <a:spcPts val="0"/>
              </a:spcBef>
              <a:spcAft>
                <a:spcPts val="80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A303F"/>
              </a:solidFill>
              <a:effectLst/>
              <a:uLnTx/>
              <a:uFillTx/>
              <a:latin typeface="Arial" panose="020B0604020202020204"/>
              <a:ea typeface="+mn-ea"/>
              <a:cs typeface="+mn-cs"/>
            </a:endParaRPr>
          </a:p>
          <a:p>
            <a:pPr marL="0" marR="0" lvl="0" indent="0" algn="l" defTabSz="914400" rtl="0" eaLnBrk="1" fontAlgn="auto" latinLnBrk="0" hangingPunct="1">
              <a:lnSpc>
                <a:spcPts val="2900"/>
              </a:lnSpc>
              <a:spcBef>
                <a:spcPts val="0"/>
              </a:spcBef>
              <a:spcAft>
                <a:spcPts val="80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A303F"/>
              </a:solidFill>
              <a:effectLst/>
              <a:uLnTx/>
              <a:uFillTx/>
              <a:latin typeface="Arial" panose="020B0604020202020204"/>
              <a:ea typeface="+mn-ea"/>
              <a:cs typeface="+mn-cs"/>
            </a:endParaRPr>
          </a:p>
        </p:txBody>
      </p:sp>
      <p:sp>
        <p:nvSpPr>
          <p:cNvPr id="7" name="Title 1">
            <a:extLst>
              <a:ext uri="{FF2B5EF4-FFF2-40B4-BE49-F238E27FC236}">
                <a16:creationId xmlns:a16="http://schemas.microsoft.com/office/drawing/2014/main" id="{8067CE20-4F48-6636-F48E-EC1450A43989}"/>
              </a:ext>
            </a:extLst>
          </p:cNvPr>
          <p:cNvSpPr txBox="1">
            <a:spLocks/>
          </p:cNvSpPr>
          <p:nvPr/>
        </p:nvSpPr>
        <p:spPr>
          <a:xfrm>
            <a:off x="353875" y="4459672"/>
            <a:ext cx="5073070" cy="12089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Time to ask your friend what they think of your design. </a:t>
            </a:r>
          </a:p>
          <a:p>
            <a:pPr marL="0" marR="0" lvl="0" indent="0" algn="l" defTabSz="914400" rtl="0" eaLnBrk="1" fontAlgn="auto" latinLnBrk="0" hangingPunct="1">
              <a:lnSpc>
                <a:spcPct val="150000"/>
              </a:lnSpc>
              <a:spcBef>
                <a:spcPct val="0"/>
              </a:spcBef>
              <a:spcAft>
                <a:spcPts val="0"/>
              </a:spcAft>
              <a:buClrTx/>
              <a:buSzTx/>
              <a:buFontTx/>
              <a:buNone/>
              <a:tabLst/>
              <a:defRPr/>
            </a:pPr>
            <a:endParaRPr lang="en-GB" sz="2000" dirty="0">
              <a:solidFill>
                <a:srgbClr val="0A303F"/>
              </a:solidFill>
              <a:latin typeface="Arial" panose="020B0604020202020204"/>
              <a:ea typeface="Cambria" panose="02040503050406030204" pitchFamily="18" charset="0"/>
            </a:endParaRPr>
          </a:p>
          <a:p>
            <a:pPr marL="0" marR="0" lvl="0" indent="0" algn="l" defTabSz="914400" rtl="0" eaLnBrk="1" fontAlgn="auto" latinLnBrk="0" hangingPunct="1">
              <a:lnSpc>
                <a:spcPct val="15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You may need to explain it to them as well.</a:t>
            </a: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REMEMBER: This is not your final idea so it's just to get their opinion of how it can be improved…are the lights in the best places?</a:t>
            </a: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b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b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pic>
        <p:nvPicPr>
          <p:cNvPr id="8" name="Picture 2">
            <a:extLst>
              <a:ext uri="{FF2B5EF4-FFF2-40B4-BE49-F238E27FC236}">
                <a16:creationId xmlns:a16="http://schemas.microsoft.com/office/drawing/2014/main" id="{8D1F5E39-0521-5D74-09E9-6E276304A2CB}"/>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8219656" y="1548232"/>
            <a:ext cx="3923284" cy="39232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0E07E314-22CB-3723-7494-925DB0A9E0A2}"/>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pencil and check boxes on a computer screen&#10;&#10;Description automatically generated">
            <a:extLst>
              <a:ext uri="{FF2B5EF4-FFF2-40B4-BE49-F238E27FC236}">
                <a16:creationId xmlns:a16="http://schemas.microsoft.com/office/drawing/2014/main" id="{2AD95051-A1E3-B127-ECA2-7A33BC52CF27}"/>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465683" y="4104584"/>
            <a:ext cx="2304672" cy="2304672"/>
          </a:xfrm>
          <a:prstGeom prst="rect">
            <a:avLst/>
          </a:prstGeom>
        </p:spPr>
      </p:pic>
    </p:spTree>
    <p:extLst>
      <p:ext uri="{BB962C8B-B14F-4D97-AF65-F5344CB8AC3E}">
        <p14:creationId xmlns:p14="http://schemas.microsoft.com/office/powerpoint/2010/main" val="2231355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40D2F9CF-56CC-F29F-DA2A-C193962AFC3C}"/>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12" name="Graphic 11">
            <a:extLst>
              <a:ext uri="{FF2B5EF4-FFF2-40B4-BE49-F238E27FC236}">
                <a16:creationId xmlns:a16="http://schemas.microsoft.com/office/drawing/2014/main" id="{1A42534C-29FB-10C8-4DD4-494ACFD20D0B}"/>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sp>
        <p:nvSpPr>
          <p:cNvPr id="2" name="Title 2">
            <a:extLst>
              <a:ext uri="{FF2B5EF4-FFF2-40B4-BE49-F238E27FC236}">
                <a16:creationId xmlns:a16="http://schemas.microsoft.com/office/drawing/2014/main" id="{4DFADCE8-3E86-EA74-809F-D5640FB5838C}"/>
              </a:ext>
            </a:extLst>
          </p:cNvPr>
          <p:cNvSpPr txBox="1">
            <a:spLocks/>
          </p:cNvSpPr>
          <p:nvPr/>
        </p:nvSpPr>
        <p:spPr>
          <a:xfrm>
            <a:off x="353875" y="114601"/>
            <a:ext cx="10500172" cy="936822"/>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all" spc="0" normalizeH="0" baseline="0" noProof="0" dirty="0">
                <a:ln>
                  <a:noFill/>
                </a:ln>
                <a:solidFill>
                  <a:srgbClr val="000000"/>
                </a:solidFill>
                <a:effectLst/>
                <a:uLnTx/>
                <a:uFillTx/>
                <a:latin typeface="Arial" panose="020B0604020202020204"/>
                <a:ea typeface="+mj-ea"/>
                <a:cs typeface="Arial" panose="020B0604020202020204" pitchFamily="34" charset="0"/>
              </a:rPr>
              <a:t>development</a:t>
            </a:r>
          </a:p>
        </p:txBody>
      </p:sp>
      <p:sp>
        <p:nvSpPr>
          <p:cNvPr id="6" name="Content Placeholder 5">
            <a:extLst>
              <a:ext uri="{FF2B5EF4-FFF2-40B4-BE49-F238E27FC236}">
                <a16:creationId xmlns:a16="http://schemas.microsoft.com/office/drawing/2014/main" id="{B1598DF1-A344-2552-FA71-8A2E694B5370}"/>
              </a:ext>
            </a:extLst>
          </p:cNvPr>
          <p:cNvSpPr txBox="1">
            <a:spLocks/>
          </p:cNvSpPr>
          <p:nvPr/>
        </p:nvSpPr>
        <p:spPr>
          <a:xfrm>
            <a:off x="718457" y="1386484"/>
            <a:ext cx="8229600" cy="4525963"/>
          </a:xfrm>
          <a:prstGeom prst="rect">
            <a:avLst/>
          </a:prstGeom>
        </p:spPr>
        <p:txBody>
          <a:bodyPr vert="horz" lIns="0" tIns="0" rIns="0" bIns="0" rtlCol="0">
            <a:noAutofit/>
          </a:bodyPr>
          <a:lstStyle>
            <a:lvl1pPr marL="0" indent="0" algn="l" defTabSz="914400" rtl="0" eaLnBrk="1" latinLnBrk="0" hangingPunct="1">
              <a:lnSpc>
                <a:spcPts val="2900"/>
              </a:lnSpc>
              <a:spcBef>
                <a:spcPts val="0"/>
              </a:spcBef>
              <a:spcAft>
                <a:spcPts val="800"/>
              </a:spcAft>
              <a:buFont typeface="Arial" panose="020B0604020202020204" pitchFamily="34" charset="0"/>
              <a:buNone/>
              <a:defRPr sz="2900" kern="1200">
                <a:solidFill>
                  <a:schemeClr val="bg1"/>
                </a:solidFill>
                <a:latin typeface="+mn-lt"/>
                <a:ea typeface="+mn-ea"/>
                <a:cs typeface="+mn-cs"/>
              </a:defRPr>
            </a:lvl1pPr>
            <a:lvl2pPr marL="457200" indent="0" algn="ctr" defTabSz="914400" rtl="0" eaLnBrk="1" latinLnBrk="0" hangingPunct="1">
              <a:lnSpc>
                <a:spcPct val="100000"/>
              </a:lnSpc>
              <a:spcBef>
                <a:spcPts val="0"/>
              </a:spcBef>
              <a:buFont typeface="Arial" panose="020B0604020202020204" pitchFamily="34" charset="0"/>
              <a:buNone/>
              <a:defRPr sz="2000" kern="1200">
                <a:solidFill>
                  <a:schemeClr val="tx2"/>
                </a:solidFill>
                <a:latin typeface="+mn-lt"/>
                <a:ea typeface="+mn-ea"/>
                <a:cs typeface="+mn-cs"/>
              </a:defRPr>
            </a:lvl2pPr>
            <a:lvl3pPr marL="914400" indent="0" algn="ctr"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371600" indent="0" algn="ctr"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1828800" indent="0" algn="ctr"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ts val="2900"/>
              </a:lnSpc>
              <a:spcBef>
                <a:spcPts val="0"/>
              </a:spcBef>
              <a:spcAft>
                <a:spcPts val="80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A303F"/>
              </a:solidFill>
              <a:effectLst/>
              <a:uLnTx/>
              <a:uFillTx/>
              <a:latin typeface="Arial" panose="020B0604020202020204"/>
              <a:ea typeface="+mn-ea"/>
              <a:cs typeface="+mn-cs"/>
            </a:endParaRPr>
          </a:p>
          <a:p>
            <a:pPr marL="0" marR="0" lvl="0" indent="0" algn="l" defTabSz="914400" rtl="0" eaLnBrk="1" fontAlgn="auto" latinLnBrk="0" hangingPunct="1">
              <a:lnSpc>
                <a:spcPts val="2900"/>
              </a:lnSpc>
              <a:spcBef>
                <a:spcPts val="0"/>
              </a:spcBef>
              <a:spcAft>
                <a:spcPts val="80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A303F"/>
              </a:solidFill>
              <a:effectLst/>
              <a:uLnTx/>
              <a:uFillTx/>
              <a:latin typeface="Arial" panose="020B0604020202020204"/>
              <a:ea typeface="+mn-ea"/>
              <a:cs typeface="+mn-cs"/>
            </a:endParaRPr>
          </a:p>
          <a:p>
            <a:pPr marL="0" marR="0" lvl="0" indent="0" algn="l" defTabSz="914400" rtl="0" eaLnBrk="1" fontAlgn="auto" latinLnBrk="0" hangingPunct="1">
              <a:lnSpc>
                <a:spcPts val="2900"/>
              </a:lnSpc>
              <a:spcBef>
                <a:spcPts val="0"/>
              </a:spcBef>
              <a:spcAft>
                <a:spcPts val="80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A303F"/>
              </a:solidFill>
              <a:effectLst/>
              <a:uLnTx/>
              <a:uFillTx/>
              <a:latin typeface="Arial" panose="020B0604020202020204"/>
              <a:ea typeface="+mn-ea"/>
              <a:cs typeface="+mn-cs"/>
            </a:endParaRPr>
          </a:p>
        </p:txBody>
      </p:sp>
      <p:sp>
        <p:nvSpPr>
          <p:cNvPr id="3" name="Title 1">
            <a:extLst>
              <a:ext uri="{FF2B5EF4-FFF2-40B4-BE49-F238E27FC236}">
                <a16:creationId xmlns:a16="http://schemas.microsoft.com/office/drawing/2014/main" id="{8B2F9A64-15D2-528C-BE74-158014E15C75}"/>
              </a:ext>
            </a:extLst>
          </p:cNvPr>
          <p:cNvSpPr txBox="1">
            <a:spLocks/>
          </p:cNvSpPr>
          <p:nvPr/>
        </p:nvSpPr>
        <p:spPr>
          <a:xfrm>
            <a:off x="353875" y="4048637"/>
            <a:ext cx="4762956" cy="9361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Think about the feedback you were given. What can you do now to improve your idea and make it EVEN BETTER?</a:t>
            </a: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Are you going to change the positions of any of the lights?</a:t>
            </a: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b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br>
              <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endPar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pic>
        <p:nvPicPr>
          <p:cNvPr id="6146" name="Picture 2">
            <a:extLst>
              <a:ext uri="{FF2B5EF4-FFF2-40B4-BE49-F238E27FC236}">
                <a16:creationId xmlns:a16="http://schemas.microsoft.com/office/drawing/2014/main" id="{4539250B-6DCB-6479-BE62-9A5AA26B9BD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96743" y="945553"/>
            <a:ext cx="4876800" cy="48768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10B4EB0B-6DB7-2D04-72C1-4DAB470D2167}"/>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07596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17F03-EDB1-F959-DDE8-A736985AC565}"/>
              </a:ext>
            </a:extLst>
          </p:cNvPr>
          <p:cNvSpPr>
            <a:spLocks noGrp="1"/>
          </p:cNvSpPr>
          <p:nvPr>
            <p:ph type="ctrTitle"/>
          </p:nvPr>
        </p:nvSpPr>
        <p:spPr/>
        <p:txBody>
          <a:bodyPr/>
          <a:lstStyle/>
          <a:p>
            <a:r>
              <a:rPr lang="en-GB" dirty="0"/>
              <a:t>Lesson 7 – </a:t>
            </a:r>
            <a:br>
              <a:rPr lang="en-GB" dirty="0"/>
            </a:br>
            <a:r>
              <a:rPr lang="en-GB" sz="4400" dirty="0"/>
              <a:t>making </a:t>
            </a:r>
          </a:p>
        </p:txBody>
      </p:sp>
    </p:spTree>
    <p:extLst>
      <p:ext uri="{BB962C8B-B14F-4D97-AF65-F5344CB8AC3E}">
        <p14:creationId xmlns:p14="http://schemas.microsoft.com/office/powerpoint/2010/main" val="37718633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3D218-7745-7601-C001-DA0737276CB1}"/>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4CDA212F-CECA-37AF-026F-F31E3A1D349B}"/>
              </a:ext>
            </a:extLst>
          </p:cNvPr>
          <p:cNvSpPr>
            <a:spLocks noGrp="1"/>
          </p:cNvSpPr>
          <p:nvPr>
            <p:ph type="subTitle" idx="1"/>
          </p:nvPr>
        </p:nvSpPr>
        <p:spPr/>
        <p:txBody>
          <a:bodyPr/>
          <a:lstStyle/>
          <a:p>
            <a:endParaRPr lang="en-GB"/>
          </a:p>
        </p:txBody>
      </p:sp>
      <p:sp>
        <p:nvSpPr>
          <p:cNvPr id="2" name="Title 1">
            <a:extLst>
              <a:ext uri="{FF2B5EF4-FFF2-40B4-BE49-F238E27FC236}">
                <a16:creationId xmlns:a16="http://schemas.microsoft.com/office/drawing/2014/main" id="{36F242BC-E9BE-9E47-AC08-7D698BF640C8}"/>
              </a:ext>
            </a:extLst>
          </p:cNvPr>
          <p:cNvSpPr>
            <a:spLocks noGrp="1"/>
          </p:cNvSpPr>
          <p:nvPr>
            <p:ph type="title"/>
          </p:nvPr>
        </p:nvSpPr>
        <p:spPr/>
        <p:txBody>
          <a:bodyPr/>
          <a:lstStyle/>
          <a:p>
            <a:endParaRPr lang="en-GB"/>
          </a:p>
        </p:txBody>
      </p:sp>
      <p:pic>
        <p:nvPicPr>
          <p:cNvPr id="10" name="Picture 2">
            <a:extLst>
              <a:ext uri="{FF2B5EF4-FFF2-40B4-BE49-F238E27FC236}">
                <a16:creationId xmlns:a16="http://schemas.microsoft.com/office/drawing/2014/main" id="{2FC87DE0-F552-39E9-3419-86E081D627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EDC6589-0C8B-4E62-295F-0498F91489DE}"/>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326166" y="156939"/>
            <a:ext cx="11572380" cy="5841019"/>
          </a:xfrm>
          <a:prstGeom prst="rect">
            <a:avLst/>
          </a:prstGeom>
        </p:spPr>
      </p:pic>
    </p:spTree>
    <p:extLst>
      <p:ext uri="{BB962C8B-B14F-4D97-AF65-F5344CB8AC3E}">
        <p14:creationId xmlns:p14="http://schemas.microsoft.com/office/powerpoint/2010/main" val="7242005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32" name="Picture 8" descr="Crocodile Leads | Electricity | TTS">
            <a:extLst>
              <a:ext uri="{FF2B5EF4-FFF2-40B4-BE49-F238E27FC236}">
                <a16:creationId xmlns:a16="http://schemas.microsoft.com/office/drawing/2014/main" id="{F168E4ED-E690-6324-09BC-C1FD2790330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005254" y="1504451"/>
            <a:ext cx="2101180" cy="210118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C712529E-3A1A-9C9C-C087-4F8CC52EE734}"/>
              </a:ext>
            </a:extLst>
          </p:cNvPr>
          <p:cNvSpPr>
            <a:spLocks noGrp="1"/>
          </p:cNvSpPr>
          <p:nvPr>
            <p:ph type="title"/>
          </p:nvPr>
        </p:nvSpPr>
        <p:spPr>
          <a:xfrm>
            <a:off x="212798" y="165013"/>
            <a:ext cx="10505982" cy="1047918"/>
          </a:xfrm>
        </p:spPr>
        <p:txBody>
          <a:bodyPr/>
          <a:lstStyle/>
          <a:p>
            <a:r>
              <a:rPr lang="en-GB" b="1" dirty="0"/>
              <a:t>ITEMS TO (Possibly) BUY</a:t>
            </a:r>
          </a:p>
        </p:txBody>
      </p:sp>
      <p:pic>
        <p:nvPicPr>
          <p:cNvPr id="1026" name="Picture 2">
            <a:extLst>
              <a:ext uri="{FF2B5EF4-FFF2-40B4-BE49-F238E27FC236}">
                <a16:creationId xmlns:a16="http://schemas.microsoft.com/office/drawing/2014/main" id="{D75E5553-81C5-FF65-E42F-3D62D8B9364E}"/>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55172" y="4228575"/>
            <a:ext cx="1834200" cy="1834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group of small metal objects&#10;&#10;Description automatically generated">
            <a:extLst>
              <a:ext uri="{FF2B5EF4-FFF2-40B4-BE49-F238E27FC236}">
                <a16:creationId xmlns:a16="http://schemas.microsoft.com/office/drawing/2014/main" id="{76EB2A27-9188-3E94-C1DD-E0AFDA993A05}"/>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7963371" y="1141948"/>
            <a:ext cx="1929205" cy="1413092"/>
          </a:xfrm>
          <a:prstGeom prst="rect">
            <a:avLst/>
          </a:prstGeom>
        </p:spPr>
      </p:pic>
      <p:pic>
        <p:nvPicPr>
          <p:cNvPr id="1028" name="Picture 4">
            <a:extLst>
              <a:ext uri="{FF2B5EF4-FFF2-40B4-BE49-F238E27FC236}">
                <a16:creationId xmlns:a16="http://schemas.microsoft.com/office/drawing/2014/main" id="{338A7FBA-5A74-48A1-F92E-0CB10431B6D5}"/>
              </a:ext>
            </a:extLst>
          </p:cNvPr>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a:stretch/>
        </p:blipFill>
        <p:spPr bwMode="auto">
          <a:xfrm>
            <a:off x="501128" y="4302036"/>
            <a:ext cx="785900" cy="1354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0FC66B5A-F8F5-2FC1-E1FA-7906E97C9F23}"/>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64536" y="1400177"/>
            <a:ext cx="1754821" cy="175482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17F4979-775F-5446-31CA-044245C5D88D}"/>
              </a:ext>
            </a:extLst>
          </p:cNvPr>
          <p:cNvSpPr txBox="1"/>
          <p:nvPr/>
        </p:nvSpPr>
        <p:spPr>
          <a:xfrm>
            <a:off x="1887286" y="1391239"/>
            <a:ext cx="2996686" cy="307777"/>
          </a:xfrm>
          <a:prstGeom prst="rect">
            <a:avLst/>
          </a:prstGeom>
          <a:solidFill>
            <a:srgbClr val="FCB9DA"/>
          </a:solidFill>
        </p:spPr>
        <p:txBody>
          <a:bodyPr wrap="square" rtlCol="0">
            <a:spAutoFit/>
          </a:bodyPr>
          <a:lstStyle/>
          <a:p>
            <a:r>
              <a:rPr lang="en-GB" sz="1400" dirty="0"/>
              <a:t>Copper foil tape. 5mm thick is best</a:t>
            </a:r>
          </a:p>
        </p:txBody>
      </p:sp>
      <p:sp>
        <p:nvSpPr>
          <p:cNvPr id="7" name="TextBox 6">
            <a:extLst>
              <a:ext uri="{FF2B5EF4-FFF2-40B4-BE49-F238E27FC236}">
                <a16:creationId xmlns:a16="http://schemas.microsoft.com/office/drawing/2014/main" id="{A2CE8221-C798-B092-1256-8E9FF0EC11C4}"/>
              </a:ext>
            </a:extLst>
          </p:cNvPr>
          <p:cNvSpPr txBox="1"/>
          <p:nvPr/>
        </p:nvSpPr>
        <p:spPr>
          <a:xfrm>
            <a:off x="1413434" y="4462337"/>
            <a:ext cx="1641738" cy="1600438"/>
          </a:xfrm>
          <a:prstGeom prst="rect">
            <a:avLst/>
          </a:prstGeom>
          <a:solidFill>
            <a:schemeClr val="accent2"/>
          </a:solidFill>
        </p:spPr>
        <p:txBody>
          <a:bodyPr wrap="square" rtlCol="0">
            <a:spAutoFit/>
          </a:bodyPr>
          <a:lstStyle/>
          <a:p>
            <a:r>
              <a:rPr lang="en-GB" sz="1400" dirty="0"/>
              <a:t>9V PP3 batteries (Zinc Carbon or Zinc Chloride are recommended) Only really needed for conductive ink.</a:t>
            </a:r>
          </a:p>
        </p:txBody>
      </p:sp>
      <p:sp>
        <p:nvSpPr>
          <p:cNvPr id="8" name="TextBox 7">
            <a:extLst>
              <a:ext uri="{FF2B5EF4-FFF2-40B4-BE49-F238E27FC236}">
                <a16:creationId xmlns:a16="http://schemas.microsoft.com/office/drawing/2014/main" id="{CF808F5C-BBFA-9CCA-E29C-6241A42CB027}"/>
              </a:ext>
            </a:extLst>
          </p:cNvPr>
          <p:cNvSpPr txBox="1"/>
          <p:nvPr/>
        </p:nvSpPr>
        <p:spPr>
          <a:xfrm>
            <a:off x="9948057" y="1476374"/>
            <a:ext cx="2152963" cy="307777"/>
          </a:xfrm>
          <a:prstGeom prst="rect">
            <a:avLst/>
          </a:prstGeom>
          <a:solidFill>
            <a:srgbClr val="FFFF45"/>
          </a:solidFill>
        </p:spPr>
        <p:txBody>
          <a:bodyPr wrap="square" rtlCol="0">
            <a:spAutoFit/>
          </a:bodyPr>
          <a:lstStyle/>
          <a:p>
            <a:r>
              <a:rPr lang="en-GB" sz="1400" dirty="0"/>
              <a:t>Stick-on/mini LEDs</a:t>
            </a:r>
          </a:p>
        </p:txBody>
      </p:sp>
      <p:sp>
        <p:nvSpPr>
          <p:cNvPr id="9" name="TextBox 8">
            <a:extLst>
              <a:ext uri="{FF2B5EF4-FFF2-40B4-BE49-F238E27FC236}">
                <a16:creationId xmlns:a16="http://schemas.microsoft.com/office/drawing/2014/main" id="{62B0EC34-39FC-2639-DAC7-5DB6E412F1E8}"/>
              </a:ext>
            </a:extLst>
          </p:cNvPr>
          <p:cNvSpPr txBox="1"/>
          <p:nvPr/>
        </p:nvSpPr>
        <p:spPr>
          <a:xfrm>
            <a:off x="4991679" y="4451773"/>
            <a:ext cx="1951400" cy="1815882"/>
          </a:xfrm>
          <a:prstGeom prst="rect">
            <a:avLst/>
          </a:prstGeom>
          <a:solidFill>
            <a:schemeClr val="accent2"/>
          </a:solidFill>
        </p:spPr>
        <p:txBody>
          <a:bodyPr wrap="square" rtlCol="0">
            <a:spAutoFit/>
          </a:bodyPr>
          <a:lstStyle/>
          <a:p>
            <a:r>
              <a:rPr lang="en-GB" sz="1400" dirty="0"/>
              <a:t>1.5V AA batteries and battery holder. (Zinc Carbon or Zinc Chloride are recommended) This should be sufficient for most unless using conductive ink.</a:t>
            </a:r>
          </a:p>
        </p:txBody>
      </p:sp>
      <p:sp>
        <p:nvSpPr>
          <p:cNvPr id="10" name="TextBox 9">
            <a:extLst>
              <a:ext uri="{FF2B5EF4-FFF2-40B4-BE49-F238E27FC236}">
                <a16:creationId xmlns:a16="http://schemas.microsoft.com/office/drawing/2014/main" id="{990273A0-85D6-1B2E-A2B0-00783DAFB2BB}"/>
              </a:ext>
            </a:extLst>
          </p:cNvPr>
          <p:cNvSpPr txBox="1"/>
          <p:nvPr/>
        </p:nvSpPr>
        <p:spPr>
          <a:xfrm>
            <a:off x="10044881" y="3651284"/>
            <a:ext cx="2022768" cy="523220"/>
          </a:xfrm>
          <a:prstGeom prst="rect">
            <a:avLst/>
          </a:prstGeom>
          <a:solidFill>
            <a:srgbClr val="FFFF45"/>
          </a:solidFill>
        </p:spPr>
        <p:txBody>
          <a:bodyPr wrap="square" rtlCol="0">
            <a:spAutoFit/>
          </a:bodyPr>
          <a:lstStyle/>
          <a:p>
            <a:r>
              <a:rPr lang="en-GB" sz="1400" dirty="0"/>
              <a:t>MES lamp and holder</a:t>
            </a:r>
          </a:p>
          <a:p>
            <a:endParaRPr lang="en-GB" sz="1400" dirty="0"/>
          </a:p>
        </p:txBody>
      </p:sp>
      <p:pic>
        <p:nvPicPr>
          <p:cNvPr id="11" name="Picture 2">
            <a:extLst>
              <a:ext uri="{FF2B5EF4-FFF2-40B4-BE49-F238E27FC236}">
                <a16:creationId xmlns:a16="http://schemas.microsoft.com/office/drawing/2014/main" id="{B94BEEC9-E672-5406-3A97-61CBAB5B63C5}"/>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8072416" y="3302764"/>
            <a:ext cx="871740" cy="8717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1.5V 200mA Miniature E10 MES Lamp Bulb">
            <a:extLst>
              <a:ext uri="{FF2B5EF4-FFF2-40B4-BE49-F238E27FC236}">
                <a16:creationId xmlns:a16="http://schemas.microsoft.com/office/drawing/2014/main" id="{954594AD-5CF6-24DB-4C02-83C78B5D9DE3}"/>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9013741" y="3342806"/>
            <a:ext cx="950707" cy="95070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4B86627D-4602-18D8-379B-609A3AAB6AE9}"/>
              </a:ext>
            </a:extLst>
          </p:cNvPr>
          <p:cNvSpPr txBox="1"/>
          <p:nvPr/>
        </p:nvSpPr>
        <p:spPr>
          <a:xfrm>
            <a:off x="2330519" y="3402128"/>
            <a:ext cx="1625939" cy="307777"/>
          </a:xfrm>
          <a:prstGeom prst="rect">
            <a:avLst/>
          </a:prstGeom>
          <a:solidFill>
            <a:srgbClr val="FCB9DA"/>
          </a:solidFill>
        </p:spPr>
        <p:txBody>
          <a:bodyPr wrap="square" rtlCol="0">
            <a:spAutoFit/>
          </a:bodyPr>
          <a:lstStyle/>
          <a:p>
            <a:r>
              <a:rPr lang="en-GB" sz="1400" dirty="0"/>
              <a:t>Crocodile leads</a:t>
            </a:r>
          </a:p>
        </p:txBody>
      </p:sp>
      <p:sp>
        <p:nvSpPr>
          <p:cNvPr id="14" name="TextBox 13">
            <a:extLst>
              <a:ext uri="{FF2B5EF4-FFF2-40B4-BE49-F238E27FC236}">
                <a16:creationId xmlns:a16="http://schemas.microsoft.com/office/drawing/2014/main" id="{D5679578-DE2C-D58D-839F-7907E639E27D}"/>
              </a:ext>
            </a:extLst>
          </p:cNvPr>
          <p:cNvSpPr txBox="1"/>
          <p:nvPr/>
        </p:nvSpPr>
        <p:spPr>
          <a:xfrm>
            <a:off x="4436294" y="1974279"/>
            <a:ext cx="2996686" cy="307777"/>
          </a:xfrm>
          <a:prstGeom prst="rect">
            <a:avLst/>
          </a:prstGeom>
          <a:solidFill>
            <a:srgbClr val="FCB9DA"/>
          </a:solidFill>
        </p:spPr>
        <p:txBody>
          <a:bodyPr wrap="square" rtlCol="0">
            <a:spAutoFit/>
          </a:bodyPr>
          <a:lstStyle/>
          <a:p>
            <a:r>
              <a:rPr lang="en-GB" sz="1400" dirty="0"/>
              <a:t>Electrical wire (red and black)</a:t>
            </a:r>
          </a:p>
        </p:txBody>
      </p:sp>
      <p:pic>
        <p:nvPicPr>
          <p:cNvPr id="1034" name="Picture 10" descr="1mm/17 AWG Single Core Thin-wall Cable 16.5A - Select Reel Size - Furneaux  Riddall">
            <a:extLst>
              <a:ext uri="{FF2B5EF4-FFF2-40B4-BE49-F238E27FC236}">
                <a16:creationId xmlns:a16="http://schemas.microsoft.com/office/drawing/2014/main" id="{02F9535D-55CF-C8C9-3BFD-E67E5AE9E5C4}"/>
              </a:ext>
            </a:extLst>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4048347" y="2282056"/>
            <a:ext cx="1296182" cy="129618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LED 5MM 2MA GN: LED, 5 mm, low-current, 2 mA, green at reichelt elektronik">
            <a:extLst>
              <a:ext uri="{FF2B5EF4-FFF2-40B4-BE49-F238E27FC236}">
                <a16:creationId xmlns:a16="http://schemas.microsoft.com/office/drawing/2014/main" id="{9B76CDAC-51B4-5EC9-E859-496006CB0BF7}"/>
              </a:ext>
            </a:extLst>
          </p:cNvPr>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10512379" y="2128167"/>
            <a:ext cx="1147984" cy="110350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74EC08DF-E98D-F6EE-F2B5-51D4F05083B2}"/>
              </a:ext>
            </a:extLst>
          </p:cNvPr>
          <p:cNvSpPr txBox="1"/>
          <p:nvPr/>
        </p:nvSpPr>
        <p:spPr>
          <a:xfrm>
            <a:off x="8583174" y="2819586"/>
            <a:ext cx="2022768" cy="523220"/>
          </a:xfrm>
          <a:prstGeom prst="rect">
            <a:avLst/>
          </a:prstGeom>
          <a:solidFill>
            <a:srgbClr val="FFFF45"/>
          </a:solidFill>
        </p:spPr>
        <p:txBody>
          <a:bodyPr wrap="square" rtlCol="0">
            <a:spAutoFit/>
          </a:bodyPr>
          <a:lstStyle/>
          <a:p>
            <a:r>
              <a:rPr lang="en-GB" sz="1400" dirty="0"/>
              <a:t>5mm LEDs</a:t>
            </a:r>
          </a:p>
          <a:p>
            <a:endParaRPr lang="en-GB" sz="1400" dirty="0"/>
          </a:p>
        </p:txBody>
      </p:sp>
      <p:pic>
        <p:nvPicPr>
          <p:cNvPr id="1040" name="Picture 16" descr="Bare Conductive - Electric Paint Pen (10ml)">
            <a:extLst>
              <a:ext uri="{FF2B5EF4-FFF2-40B4-BE49-F238E27FC236}">
                <a16:creationId xmlns:a16="http://schemas.microsoft.com/office/drawing/2014/main" id="{C22327CB-E376-37BF-2773-3B9DDD50E150}"/>
              </a:ext>
            </a:extLst>
          </p:cNvPr>
          <p:cNvPicPr>
            <a:picLocks noChangeAspect="1" noChangeArrowheads="1"/>
          </p:cNvPicPr>
          <p:nvPr/>
        </p:nvPicPr>
        <p:blipFill rotWithShape="1">
          <a:blip r:embed="rId12" cstate="email">
            <a:extLst>
              <a:ext uri="{28A0092B-C50C-407E-A947-70E740481C1C}">
                <a14:useLocalDpi xmlns:a14="http://schemas.microsoft.com/office/drawing/2010/main" val="0"/>
              </a:ext>
            </a:extLst>
          </a:blip>
          <a:srcRect/>
          <a:stretch/>
        </p:blipFill>
        <p:spPr bwMode="auto">
          <a:xfrm>
            <a:off x="5289683" y="2737861"/>
            <a:ext cx="2280266" cy="913423"/>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1E97584D-4A0B-6961-CBF1-30B8212E7EC0}"/>
              </a:ext>
            </a:extLst>
          </p:cNvPr>
          <p:cNvSpPr txBox="1"/>
          <p:nvPr/>
        </p:nvSpPr>
        <p:spPr>
          <a:xfrm>
            <a:off x="4412445" y="3815353"/>
            <a:ext cx="2106689" cy="307777"/>
          </a:xfrm>
          <a:prstGeom prst="rect">
            <a:avLst/>
          </a:prstGeom>
          <a:solidFill>
            <a:srgbClr val="FCB9DA"/>
          </a:solidFill>
        </p:spPr>
        <p:txBody>
          <a:bodyPr wrap="square" rtlCol="0">
            <a:spAutoFit/>
          </a:bodyPr>
          <a:lstStyle/>
          <a:p>
            <a:r>
              <a:rPr lang="en-GB" sz="1400" dirty="0"/>
              <a:t>Conductive paint/pen)</a:t>
            </a:r>
          </a:p>
        </p:txBody>
      </p:sp>
    </p:spTree>
    <p:extLst>
      <p:ext uri="{BB962C8B-B14F-4D97-AF65-F5344CB8AC3E}">
        <p14:creationId xmlns:p14="http://schemas.microsoft.com/office/powerpoint/2010/main" val="28686479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4880A-ECF5-096A-57E6-DEE964F5BB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A3B53C-70B1-A6A9-A80C-9C856539608A}"/>
              </a:ext>
            </a:extLst>
          </p:cNvPr>
          <p:cNvSpPr>
            <a:spLocks noGrp="1"/>
          </p:cNvSpPr>
          <p:nvPr>
            <p:ph type="ctrTitle"/>
          </p:nvPr>
        </p:nvSpPr>
        <p:spPr/>
        <p:txBody>
          <a:bodyPr/>
          <a:lstStyle/>
          <a:p>
            <a:r>
              <a:rPr lang="en-GB" dirty="0"/>
              <a:t>Lesson 7 – </a:t>
            </a:r>
            <a:br>
              <a:rPr lang="en-GB" dirty="0"/>
            </a:br>
            <a:r>
              <a:rPr lang="en-GB" sz="4400" dirty="0"/>
              <a:t>Conductive paint option </a:t>
            </a:r>
          </a:p>
        </p:txBody>
      </p:sp>
    </p:spTree>
    <p:extLst>
      <p:ext uri="{BB962C8B-B14F-4D97-AF65-F5344CB8AC3E}">
        <p14:creationId xmlns:p14="http://schemas.microsoft.com/office/powerpoint/2010/main" val="7542862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lose-up of a colorful paint dripping&#10;&#10;Description automatically generated">
            <a:extLst>
              <a:ext uri="{FF2B5EF4-FFF2-40B4-BE49-F238E27FC236}">
                <a16:creationId xmlns:a16="http://schemas.microsoft.com/office/drawing/2014/main" id="{6B8D44CA-4DF7-FE65-CF4A-7864E8D04EDA}"/>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flipH="1">
            <a:off x="6096000" y="0"/>
            <a:ext cx="6096000" cy="6858000"/>
          </a:xfrm>
          <a:prstGeom prst="rect">
            <a:avLst/>
          </a:prstGeom>
        </p:spPr>
      </p:pic>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p:txBody>
          <a:bodyPr>
            <a:normAutofit/>
          </a:bodyPr>
          <a:lstStyle/>
          <a:p>
            <a:r>
              <a:rPr lang="en-GB" sz="4400" b="1" dirty="0"/>
              <a:t>PAINT!?</a:t>
            </a:r>
            <a:endParaRPr lang="en-GB" sz="4400" b="1" dirty="0">
              <a:latin typeface="+mj-lt"/>
            </a:endParaRPr>
          </a:p>
        </p:txBody>
      </p:sp>
      <p:sp>
        <p:nvSpPr>
          <p:cNvPr id="4" name="TextBox 3">
            <a:extLst>
              <a:ext uri="{FF2B5EF4-FFF2-40B4-BE49-F238E27FC236}">
                <a16:creationId xmlns:a16="http://schemas.microsoft.com/office/drawing/2014/main" id="{2A6C3C4F-91C7-11B4-2B36-D8A744AB38F4}"/>
              </a:ext>
            </a:extLst>
          </p:cNvPr>
          <p:cNvSpPr txBox="1"/>
          <p:nvPr/>
        </p:nvSpPr>
        <p:spPr>
          <a:xfrm>
            <a:off x="971680" y="2805649"/>
            <a:ext cx="3369501"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000000"/>
                </a:solidFill>
                <a:effectLst/>
                <a:uLnTx/>
                <a:uFillTx/>
                <a:latin typeface="Arial" panose="020B0604020202020204"/>
                <a:ea typeface="+mn-ea"/>
                <a:cs typeface="+mn-cs"/>
              </a:rPr>
              <a:t>Conductor or insulator?</a:t>
            </a:r>
          </a:p>
        </p:txBody>
      </p:sp>
      <p:pic>
        <p:nvPicPr>
          <p:cNvPr id="10" name="Picture 2">
            <a:extLst>
              <a:ext uri="{FF2B5EF4-FFF2-40B4-BE49-F238E27FC236}">
                <a16:creationId xmlns:a16="http://schemas.microsoft.com/office/drawing/2014/main" id="{D8BDFA1B-9D85-C202-6D9C-1526E196663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1066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BFA1476C-F2D6-2DE3-F375-6710CEFECE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12413" y="3321732"/>
            <a:ext cx="5910012" cy="3039434"/>
          </a:xfrm>
          <a:prstGeom prst="rect">
            <a:avLst/>
          </a:prstGeom>
        </p:spPr>
      </p:pic>
      <p:sp>
        <p:nvSpPr>
          <p:cNvPr id="3" name="Title 1">
            <a:extLst>
              <a:ext uri="{FF2B5EF4-FFF2-40B4-BE49-F238E27FC236}">
                <a16:creationId xmlns:a16="http://schemas.microsoft.com/office/drawing/2014/main" id="{406434E1-264F-8B08-7885-357E904D892A}"/>
              </a:ext>
            </a:extLst>
          </p:cNvPr>
          <p:cNvSpPr txBox="1">
            <a:spLocks/>
          </p:cNvSpPr>
          <p:nvPr/>
        </p:nvSpPr>
        <p:spPr>
          <a:xfrm>
            <a:off x="264046" y="-199980"/>
            <a:ext cx="11663908"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b="1" dirty="0">
                <a:solidFill>
                  <a:srgbClr val="0A303F"/>
                </a:solidFill>
                <a:latin typeface="Arial" panose="020B0604020202020204"/>
                <a:ea typeface="Cambria" panose="02040503050406030204" pitchFamily="18" charset="0"/>
              </a:rPr>
              <a:t>CONDUCTIVE PAINT</a:t>
            </a:r>
            <a:endParaRPr kumimoji="0" lang="en-GB" sz="4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sp>
        <p:nvSpPr>
          <p:cNvPr id="7" name="TextBox 6">
            <a:extLst>
              <a:ext uri="{FF2B5EF4-FFF2-40B4-BE49-F238E27FC236}">
                <a16:creationId xmlns:a16="http://schemas.microsoft.com/office/drawing/2014/main" id="{D30C780A-B4AB-03BD-8CDC-E4BD31490079}"/>
              </a:ext>
            </a:extLst>
          </p:cNvPr>
          <p:cNvSpPr txBox="1"/>
          <p:nvPr/>
        </p:nvSpPr>
        <p:spPr>
          <a:xfrm>
            <a:off x="4559479" y="1213757"/>
            <a:ext cx="7028645" cy="1881990"/>
          </a:xfrm>
          <a:prstGeom prst="rect">
            <a:avLst/>
          </a:prstGeom>
          <a:noFill/>
        </p:spPr>
        <p:txBody>
          <a:bodyPr wrap="square" rtlCol="0">
            <a:spAutoFit/>
          </a:bodyPr>
          <a:lstStyle/>
          <a:p>
            <a:pPr>
              <a:lnSpc>
                <a:spcPct val="150000"/>
              </a:lnSpc>
            </a:pPr>
            <a:r>
              <a:rPr lang="en-GB" sz="2000" dirty="0"/>
              <a:t>Most paint is an insulator, but you can buy paint that is actually conductive! When you paint lines with it, electricity can flow through it, so you can draw a circuit! There are lots of different conductive paints on the market.</a:t>
            </a:r>
          </a:p>
        </p:txBody>
      </p:sp>
      <p:pic>
        <p:nvPicPr>
          <p:cNvPr id="11" name="Picture 10">
            <a:extLst>
              <a:ext uri="{FF2B5EF4-FFF2-40B4-BE49-F238E27FC236}">
                <a16:creationId xmlns:a16="http://schemas.microsoft.com/office/drawing/2014/main" id="{EB33D6CC-413B-B476-7C55-7680282E8CDE}"/>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82602" y="4240022"/>
            <a:ext cx="2982828" cy="2506404"/>
          </a:xfrm>
          <a:prstGeom prst="rect">
            <a:avLst/>
          </a:prstGeom>
        </p:spPr>
      </p:pic>
      <p:pic>
        <p:nvPicPr>
          <p:cNvPr id="13" name="Picture 2">
            <a:extLst>
              <a:ext uri="{FF2B5EF4-FFF2-40B4-BE49-F238E27FC236}">
                <a16:creationId xmlns:a16="http://schemas.microsoft.com/office/drawing/2014/main" id="{5B409B76-5BAC-3007-83AF-0448F8F048FA}"/>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group of objects on a table&#10;&#10;Description automatically generated">
            <a:extLst>
              <a:ext uri="{FF2B5EF4-FFF2-40B4-BE49-F238E27FC236}">
                <a16:creationId xmlns:a16="http://schemas.microsoft.com/office/drawing/2014/main" id="{A87223DF-7AA2-2CF8-1F8F-E308AB787D21}"/>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6730" y="1096440"/>
            <a:ext cx="4057433" cy="3043075"/>
          </a:xfrm>
          <a:prstGeom prst="rect">
            <a:avLst/>
          </a:prstGeom>
        </p:spPr>
      </p:pic>
    </p:spTree>
    <p:extLst>
      <p:ext uri="{BB962C8B-B14F-4D97-AF65-F5344CB8AC3E}">
        <p14:creationId xmlns:p14="http://schemas.microsoft.com/office/powerpoint/2010/main" val="1083990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B6F20-39DE-98A3-AFEF-34E30C12E6B4}"/>
              </a:ext>
            </a:extLst>
          </p:cNvPr>
          <p:cNvSpPr>
            <a:spLocks noGrp="1"/>
          </p:cNvSpPr>
          <p:nvPr>
            <p:ph type="ctrTitle"/>
          </p:nvPr>
        </p:nvSpPr>
        <p:spPr>
          <a:xfrm>
            <a:off x="575999" y="1990213"/>
            <a:ext cx="10280259" cy="2877573"/>
          </a:xfrm>
        </p:spPr>
        <p:txBody>
          <a:bodyPr/>
          <a:lstStyle/>
          <a:p>
            <a:r>
              <a:rPr lang="en-GB" dirty="0"/>
              <a:t>Lesson 1-</a:t>
            </a:r>
            <a:br>
              <a:rPr lang="en-GB" dirty="0"/>
            </a:br>
            <a:r>
              <a:rPr lang="en-GB" sz="4400" dirty="0"/>
              <a:t>What is street lighting?</a:t>
            </a:r>
          </a:p>
        </p:txBody>
      </p:sp>
    </p:spTree>
    <p:extLst>
      <p:ext uri="{BB962C8B-B14F-4D97-AF65-F5344CB8AC3E}">
        <p14:creationId xmlns:p14="http://schemas.microsoft.com/office/powerpoint/2010/main" val="41899625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B4327B9-6AC9-3B28-B2F6-744B676BB075}"/>
              </a:ext>
            </a:extLst>
          </p:cNvPr>
          <p:cNvSpPr>
            <a:spLocks noGrp="1"/>
          </p:cNvSpPr>
          <p:nvPr>
            <p:ph type="subTitle" idx="1"/>
          </p:nvPr>
        </p:nvSpPr>
        <p:spPr>
          <a:xfrm>
            <a:off x="597477" y="2029216"/>
            <a:ext cx="6576025" cy="2141951"/>
          </a:xfrm>
          <a:solidFill>
            <a:srgbClr val="07E298"/>
          </a:solidFill>
        </p:spPr>
        <p:txBody>
          <a:bodyPr>
            <a:noAutofit/>
          </a:bodyPr>
          <a:lstStyle/>
          <a:p>
            <a:pPr marL="0" indent="0">
              <a:lnSpc>
                <a:spcPct val="170000"/>
              </a:lnSpc>
              <a:buNone/>
            </a:pPr>
            <a:r>
              <a:rPr lang="en-GB" sz="1800" dirty="0"/>
              <a:t>There are different brands of conductive paint available. If you decide to use Bare Conductive paint, then please click the image to see a safety sheet. Please ensure you assess all risks before carrying out any practical activity.</a:t>
            </a:r>
          </a:p>
        </p:txBody>
      </p:sp>
      <p:sp>
        <p:nvSpPr>
          <p:cNvPr id="7" name="Title 1">
            <a:extLst>
              <a:ext uri="{FF2B5EF4-FFF2-40B4-BE49-F238E27FC236}">
                <a16:creationId xmlns:a16="http://schemas.microsoft.com/office/drawing/2014/main" id="{7CE92A80-7662-636A-FC8B-851C835DDBB0}"/>
              </a:ext>
            </a:extLst>
          </p:cNvPr>
          <p:cNvSpPr txBox="1">
            <a:spLocks/>
          </p:cNvSpPr>
          <p:nvPr/>
        </p:nvSpPr>
        <p:spPr>
          <a:xfrm>
            <a:off x="173844" y="-135010"/>
            <a:ext cx="11663908"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b="1" dirty="0">
                <a:solidFill>
                  <a:srgbClr val="0A303F"/>
                </a:solidFill>
                <a:latin typeface="Arial" panose="020B0604020202020204"/>
                <a:ea typeface="Cambria" panose="02040503050406030204" pitchFamily="18" charset="0"/>
              </a:rPr>
              <a:t>BARE CONDUCTIVE PAINT</a:t>
            </a:r>
            <a:endParaRPr kumimoji="0" lang="en-GB" sz="4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graphicFrame>
        <p:nvGraphicFramePr>
          <p:cNvPr id="4" name="Object 3">
            <a:hlinkClick r:id="rId2" action="ppaction://hlinkfile"/>
            <a:extLst>
              <a:ext uri="{FF2B5EF4-FFF2-40B4-BE49-F238E27FC236}">
                <a16:creationId xmlns:a16="http://schemas.microsoft.com/office/drawing/2014/main" id="{003D002A-0857-D868-51DF-CA78D73B3B3F}"/>
              </a:ext>
            </a:extLst>
          </p:cNvPr>
          <p:cNvGraphicFramePr>
            <a:graphicFrameLocks noChangeAspect="1"/>
          </p:cNvGraphicFramePr>
          <p:nvPr>
            <p:extLst>
              <p:ext uri="{D42A27DB-BD31-4B8C-83A1-F6EECF244321}">
                <p14:modId xmlns:p14="http://schemas.microsoft.com/office/powerpoint/2010/main" val="771068391"/>
              </p:ext>
            </p:extLst>
          </p:nvPr>
        </p:nvGraphicFramePr>
        <p:xfrm>
          <a:off x="7597135" y="395606"/>
          <a:ext cx="4421021" cy="6256302"/>
        </p:xfrm>
        <a:graphic>
          <a:graphicData uri="http://schemas.openxmlformats.org/presentationml/2006/ole">
            <mc:AlternateContent xmlns:mc="http://schemas.openxmlformats.org/markup-compatibility/2006">
              <mc:Choice xmlns:v="urn:schemas-microsoft-com:vml" Requires="v">
                <p:oleObj name="Acrobat Document" r:id="rId3" imgW="3777942" imgH="5346481" progId="Acrobat.Document.DC">
                  <p:embed/>
                </p:oleObj>
              </mc:Choice>
              <mc:Fallback>
                <p:oleObj name="Acrobat Document" r:id="rId3" imgW="3777942" imgH="5346481" progId="Acrobat.Document.DC">
                  <p:embed/>
                  <p:pic>
                    <p:nvPicPr>
                      <p:cNvPr id="0" name=""/>
                      <p:cNvPicPr/>
                      <p:nvPr/>
                    </p:nvPicPr>
                    <p:blipFill>
                      <a:blip r:embed="rId4"/>
                      <a:stretch>
                        <a:fillRect/>
                      </a:stretch>
                    </p:blipFill>
                    <p:spPr>
                      <a:xfrm>
                        <a:off x="7597135" y="395606"/>
                        <a:ext cx="4421021" cy="6256302"/>
                      </a:xfrm>
                      <a:prstGeom prst="rect">
                        <a:avLst/>
                      </a:prstGeom>
                    </p:spPr>
                  </p:pic>
                </p:oleObj>
              </mc:Fallback>
            </mc:AlternateContent>
          </a:graphicData>
        </a:graphic>
      </p:graphicFrame>
    </p:spTree>
    <p:extLst>
      <p:ext uri="{BB962C8B-B14F-4D97-AF65-F5344CB8AC3E}">
        <p14:creationId xmlns:p14="http://schemas.microsoft.com/office/powerpoint/2010/main" val="28740710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120203-B62F-A270-E75C-254D89C18DA3}"/>
              </a:ext>
            </a:extLst>
          </p:cNvPr>
          <p:cNvSpPr>
            <a:spLocks noGrp="1"/>
          </p:cNvSpPr>
          <p:nvPr>
            <p:ph type="title"/>
          </p:nvPr>
        </p:nvSpPr>
        <p:spPr/>
        <p:txBody>
          <a:bodyPr/>
          <a:lstStyle/>
          <a:p>
            <a:r>
              <a:rPr lang="en-GB" b="1" dirty="0"/>
              <a:t>parallel</a:t>
            </a:r>
          </a:p>
        </p:txBody>
      </p:sp>
      <p:sp>
        <p:nvSpPr>
          <p:cNvPr id="5" name="TextBox 4">
            <a:extLst>
              <a:ext uri="{FF2B5EF4-FFF2-40B4-BE49-F238E27FC236}">
                <a16:creationId xmlns:a16="http://schemas.microsoft.com/office/drawing/2014/main" id="{D66F414E-3E09-21BA-0F41-0CF9E5CE1656}"/>
              </a:ext>
            </a:extLst>
          </p:cNvPr>
          <p:cNvSpPr txBox="1"/>
          <p:nvPr/>
        </p:nvSpPr>
        <p:spPr>
          <a:xfrm>
            <a:off x="441065" y="2237591"/>
            <a:ext cx="3195021" cy="1938992"/>
          </a:xfrm>
          <a:prstGeom prst="rect">
            <a:avLst/>
          </a:prstGeom>
          <a:noFill/>
        </p:spPr>
        <p:txBody>
          <a:bodyPr wrap="square" rtlCol="0">
            <a:spAutoFit/>
          </a:bodyPr>
          <a:lstStyle/>
          <a:p>
            <a:r>
              <a:rPr lang="en-GB" sz="2400" dirty="0"/>
              <a:t>What can you see with these lights? </a:t>
            </a:r>
          </a:p>
          <a:p>
            <a:endParaRPr lang="en-GB" sz="2400" dirty="0"/>
          </a:p>
          <a:p>
            <a:r>
              <a:rPr lang="en-GB" sz="2400" dirty="0"/>
              <a:t>Why do you think this is happening?</a:t>
            </a:r>
          </a:p>
        </p:txBody>
      </p:sp>
      <p:pic>
        <p:nvPicPr>
          <p:cNvPr id="2" name="Online Media 1" title="Parallel">
            <a:hlinkClick r:id="" action="ppaction://media"/>
            <a:extLst>
              <a:ext uri="{FF2B5EF4-FFF2-40B4-BE49-F238E27FC236}">
                <a16:creationId xmlns:a16="http://schemas.microsoft.com/office/drawing/2014/main" id="{E9A29C8F-0827-BCA7-3AE4-4A711532EBFA}"/>
              </a:ext>
            </a:extLst>
          </p:cNvPr>
          <p:cNvPicPr>
            <a:picLocks noRot="1" noChangeAspect="1"/>
          </p:cNvPicPr>
          <p:nvPr>
            <a:videoFile r:link="rId1"/>
          </p:nvPr>
        </p:nvPicPr>
        <p:blipFill>
          <a:blip r:embed="rId4"/>
          <a:stretch>
            <a:fillRect/>
          </a:stretch>
        </p:blipFill>
        <p:spPr>
          <a:xfrm>
            <a:off x="3710125" y="1400177"/>
            <a:ext cx="8128000" cy="4572000"/>
          </a:xfrm>
          <a:prstGeom prst="rect">
            <a:avLst/>
          </a:prstGeom>
        </p:spPr>
      </p:pic>
    </p:spTree>
    <p:extLst>
      <p:ext uri="{BB962C8B-B14F-4D97-AF65-F5344CB8AC3E}">
        <p14:creationId xmlns:p14="http://schemas.microsoft.com/office/powerpoint/2010/main" val="121434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CD4AE4-03C6-87EB-744D-0104A389366B}"/>
              </a:ext>
            </a:extLst>
          </p:cNvPr>
          <p:cNvSpPr>
            <a:spLocks noGrp="1"/>
          </p:cNvSpPr>
          <p:nvPr>
            <p:ph type="title"/>
          </p:nvPr>
        </p:nvSpPr>
        <p:spPr/>
        <p:txBody>
          <a:bodyPr/>
          <a:lstStyle/>
          <a:p>
            <a:r>
              <a:rPr lang="en-GB" b="1" dirty="0"/>
              <a:t>One in series</a:t>
            </a:r>
          </a:p>
        </p:txBody>
      </p:sp>
      <p:sp>
        <p:nvSpPr>
          <p:cNvPr id="5" name="TextBox 4">
            <a:extLst>
              <a:ext uri="{FF2B5EF4-FFF2-40B4-BE49-F238E27FC236}">
                <a16:creationId xmlns:a16="http://schemas.microsoft.com/office/drawing/2014/main" id="{FF6F218A-651D-0E77-06E1-0BE0923613AE}"/>
              </a:ext>
            </a:extLst>
          </p:cNvPr>
          <p:cNvSpPr txBox="1"/>
          <p:nvPr/>
        </p:nvSpPr>
        <p:spPr>
          <a:xfrm>
            <a:off x="441065" y="2237591"/>
            <a:ext cx="3195021" cy="1200329"/>
          </a:xfrm>
          <a:prstGeom prst="rect">
            <a:avLst/>
          </a:prstGeom>
          <a:noFill/>
        </p:spPr>
        <p:txBody>
          <a:bodyPr wrap="square" rtlCol="0">
            <a:spAutoFit/>
          </a:bodyPr>
          <a:lstStyle/>
          <a:p>
            <a:r>
              <a:rPr lang="en-GB" sz="2400" dirty="0"/>
              <a:t>Take a look at these next 3 videos. What do you notice?</a:t>
            </a:r>
          </a:p>
        </p:txBody>
      </p:sp>
      <p:pic>
        <p:nvPicPr>
          <p:cNvPr id="2" name="Online Media 1" title="One in Series">
            <a:hlinkClick r:id="" action="ppaction://media"/>
            <a:extLst>
              <a:ext uri="{FF2B5EF4-FFF2-40B4-BE49-F238E27FC236}">
                <a16:creationId xmlns:a16="http://schemas.microsoft.com/office/drawing/2014/main" id="{B76BD493-79C3-C0E6-1219-0591988E3CEA}"/>
              </a:ext>
            </a:extLst>
          </p:cNvPr>
          <p:cNvPicPr>
            <a:picLocks noRot="1" noChangeAspect="1"/>
          </p:cNvPicPr>
          <p:nvPr>
            <a:videoFile r:link="rId1"/>
          </p:nvPr>
        </p:nvPicPr>
        <p:blipFill>
          <a:blip r:embed="rId3"/>
          <a:stretch>
            <a:fillRect/>
          </a:stretch>
        </p:blipFill>
        <p:spPr>
          <a:xfrm>
            <a:off x="3810000" y="1523097"/>
            <a:ext cx="8054975" cy="4547503"/>
          </a:xfrm>
          <a:prstGeom prst="rect">
            <a:avLst/>
          </a:prstGeom>
        </p:spPr>
      </p:pic>
    </p:spTree>
    <p:extLst>
      <p:ext uri="{BB962C8B-B14F-4D97-AF65-F5344CB8AC3E}">
        <p14:creationId xmlns:p14="http://schemas.microsoft.com/office/powerpoint/2010/main" val="106591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0D70A-B937-693F-0A7E-13AAE60A00B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61CB433-095E-A5BA-3166-EC2595CCB018}"/>
              </a:ext>
            </a:extLst>
          </p:cNvPr>
          <p:cNvSpPr>
            <a:spLocks noGrp="1"/>
          </p:cNvSpPr>
          <p:nvPr>
            <p:ph type="title"/>
          </p:nvPr>
        </p:nvSpPr>
        <p:spPr/>
        <p:txBody>
          <a:bodyPr/>
          <a:lstStyle/>
          <a:p>
            <a:r>
              <a:rPr lang="en-GB" b="1" dirty="0"/>
              <a:t>two in series</a:t>
            </a:r>
          </a:p>
        </p:txBody>
      </p:sp>
      <p:pic>
        <p:nvPicPr>
          <p:cNvPr id="4" name="Online Media 3" title="Two in Series">
            <a:hlinkClick r:id="" action="ppaction://media"/>
            <a:extLst>
              <a:ext uri="{FF2B5EF4-FFF2-40B4-BE49-F238E27FC236}">
                <a16:creationId xmlns:a16="http://schemas.microsoft.com/office/drawing/2014/main" id="{7DC66A75-BB35-476D-DC8D-C15879358827}"/>
              </a:ext>
            </a:extLst>
          </p:cNvPr>
          <p:cNvPicPr>
            <a:picLocks noRot="1" noChangeAspect="1"/>
          </p:cNvPicPr>
          <p:nvPr>
            <a:videoFile r:link="rId1"/>
          </p:nvPr>
        </p:nvPicPr>
        <p:blipFill>
          <a:blip r:embed="rId3"/>
          <a:stretch>
            <a:fillRect/>
          </a:stretch>
        </p:blipFill>
        <p:spPr>
          <a:xfrm>
            <a:off x="2438400" y="1400177"/>
            <a:ext cx="8537575" cy="4819959"/>
          </a:xfrm>
          <a:prstGeom prst="rect">
            <a:avLst/>
          </a:prstGeom>
        </p:spPr>
      </p:pic>
    </p:spTree>
    <p:extLst>
      <p:ext uri="{BB962C8B-B14F-4D97-AF65-F5344CB8AC3E}">
        <p14:creationId xmlns:p14="http://schemas.microsoft.com/office/powerpoint/2010/main" val="222657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47329-78B5-78A0-3C74-48C41D7FA2B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17F001E-6C59-C7D9-4BCC-020683D2979D}"/>
              </a:ext>
            </a:extLst>
          </p:cNvPr>
          <p:cNvSpPr>
            <a:spLocks noGrp="1"/>
          </p:cNvSpPr>
          <p:nvPr>
            <p:ph type="title"/>
          </p:nvPr>
        </p:nvSpPr>
        <p:spPr/>
        <p:txBody>
          <a:bodyPr/>
          <a:lstStyle/>
          <a:p>
            <a:r>
              <a:rPr lang="en-GB" b="1" dirty="0"/>
              <a:t>Three in series</a:t>
            </a:r>
          </a:p>
        </p:txBody>
      </p:sp>
      <p:pic>
        <p:nvPicPr>
          <p:cNvPr id="2" name="Online Media 1" title="Three in Series">
            <a:hlinkClick r:id="" action="ppaction://media"/>
            <a:extLst>
              <a:ext uri="{FF2B5EF4-FFF2-40B4-BE49-F238E27FC236}">
                <a16:creationId xmlns:a16="http://schemas.microsoft.com/office/drawing/2014/main" id="{08C3287A-D7F5-2989-BAFC-40F78D191CB2}"/>
              </a:ext>
            </a:extLst>
          </p:cNvPr>
          <p:cNvPicPr>
            <a:picLocks noRot="1" noChangeAspect="1"/>
          </p:cNvPicPr>
          <p:nvPr>
            <a:videoFile r:link="rId1"/>
          </p:nvPr>
        </p:nvPicPr>
        <p:blipFill>
          <a:blip r:embed="rId3"/>
          <a:stretch>
            <a:fillRect/>
          </a:stretch>
        </p:blipFill>
        <p:spPr>
          <a:xfrm>
            <a:off x="2527300" y="1400177"/>
            <a:ext cx="8534400" cy="4818167"/>
          </a:xfrm>
          <a:prstGeom prst="rect">
            <a:avLst/>
          </a:prstGeom>
        </p:spPr>
      </p:pic>
    </p:spTree>
    <p:extLst>
      <p:ext uri="{BB962C8B-B14F-4D97-AF65-F5344CB8AC3E}">
        <p14:creationId xmlns:p14="http://schemas.microsoft.com/office/powerpoint/2010/main" val="2441767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97F2B-AA19-46DB-1226-9087C79D50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FE6C4C-FFF4-C826-2EED-3CF76307C7CF}"/>
              </a:ext>
            </a:extLst>
          </p:cNvPr>
          <p:cNvSpPr>
            <a:spLocks noGrp="1"/>
          </p:cNvSpPr>
          <p:nvPr>
            <p:ph type="ctrTitle"/>
          </p:nvPr>
        </p:nvSpPr>
        <p:spPr/>
        <p:txBody>
          <a:bodyPr/>
          <a:lstStyle/>
          <a:p>
            <a:r>
              <a:rPr lang="en-GB" dirty="0"/>
              <a:t>Lesson 7 – </a:t>
            </a:r>
            <a:br>
              <a:rPr lang="en-GB" dirty="0"/>
            </a:br>
            <a:r>
              <a:rPr lang="en-GB" sz="4400" dirty="0"/>
              <a:t>COPPER TAPE</a:t>
            </a:r>
          </a:p>
        </p:txBody>
      </p:sp>
    </p:spTree>
    <p:extLst>
      <p:ext uri="{BB962C8B-B14F-4D97-AF65-F5344CB8AC3E}">
        <p14:creationId xmlns:p14="http://schemas.microsoft.com/office/powerpoint/2010/main" val="30138037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8D3AA-CE9F-58D9-3BD0-0F0A72036DEE}"/>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DD205487-9EE0-D8EE-E6A3-5BCAD11117E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8629" y="1241655"/>
            <a:ext cx="4893527" cy="4893527"/>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a:extLst>
              <a:ext uri="{FF2B5EF4-FFF2-40B4-BE49-F238E27FC236}">
                <a16:creationId xmlns:a16="http://schemas.microsoft.com/office/drawing/2014/main" id="{EDD952F1-B64E-8AEE-3E34-8EAB7CA04F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01969" y="2940424"/>
            <a:ext cx="5910012" cy="3039434"/>
          </a:xfrm>
          <a:prstGeom prst="rect">
            <a:avLst/>
          </a:prstGeom>
        </p:spPr>
      </p:pic>
      <p:sp>
        <p:nvSpPr>
          <p:cNvPr id="3" name="Title 1">
            <a:extLst>
              <a:ext uri="{FF2B5EF4-FFF2-40B4-BE49-F238E27FC236}">
                <a16:creationId xmlns:a16="http://schemas.microsoft.com/office/drawing/2014/main" id="{FE11B94F-D052-4DCD-6AF7-41EF4F0FDA84}"/>
              </a:ext>
            </a:extLst>
          </p:cNvPr>
          <p:cNvSpPr txBox="1">
            <a:spLocks/>
          </p:cNvSpPr>
          <p:nvPr/>
        </p:nvSpPr>
        <p:spPr>
          <a:xfrm>
            <a:off x="173844" y="-135010"/>
            <a:ext cx="11663908"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COPPER TAPE</a:t>
            </a:r>
          </a:p>
        </p:txBody>
      </p:sp>
      <p:sp>
        <p:nvSpPr>
          <p:cNvPr id="7" name="TextBox 6">
            <a:extLst>
              <a:ext uri="{FF2B5EF4-FFF2-40B4-BE49-F238E27FC236}">
                <a16:creationId xmlns:a16="http://schemas.microsoft.com/office/drawing/2014/main" id="{70476CD8-0385-5F2A-F15A-A51BBC7A7A27}"/>
              </a:ext>
            </a:extLst>
          </p:cNvPr>
          <p:cNvSpPr txBox="1"/>
          <p:nvPr/>
        </p:nvSpPr>
        <p:spPr>
          <a:xfrm>
            <a:off x="5491029" y="1264044"/>
            <a:ext cx="6459327" cy="1420325"/>
          </a:xfrm>
          <a:prstGeom prst="rect">
            <a:avLst/>
          </a:prstGeom>
          <a:noFill/>
        </p:spPr>
        <p:txBody>
          <a:bodyPr wrap="square" rtlCol="0">
            <a:spAutoFit/>
          </a:bodyPr>
          <a:lstStyle/>
          <a:p>
            <a:pPr>
              <a:lnSpc>
                <a:spcPct val="150000"/>
              </a:lnSpc>
            </a:pPr>
            <a:r>
              <a:rPr lang="en-GB" sz="2000" dirty="0"/>
              <a:t>Copper tape is a quick and easy way to make a circuit. Just stick it down where you want it, to allow the electricity to flow through it!</a:t>
            </a:r>
          </a:p>
        </p:txBody>
      </p:sp>
      <p:pic>
        <p:nvPicPr>
          <p:cNvPr id="13" name="Picture 2">
            <a:extLst>
              <a:ext uri="{FF2B5EF4-FFF2-40B4-BE49-F238E27FC236}">
                <a16:creationId xmlns:a16="http://schemas.microsoft.com/office/drawing/2014/main" id="{343AEA23-84BA-2F92-C82C-68EA49D571E0}"/>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9766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5F026E5-C5EB-DD82-C2F1-CECEAA66A09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21664DA0-146D-9713-A8E0-DDC499F4AF8B}"/>
              </a:ext>
            </a:extLst>
          </p:cNvPr>
          <p:cNvSpPr txBox="1">
            <a:spLocks/>
          </p:cNvSpPr>
          <p:nvPr/>
        </p:nvSpPr>
        <p:spPr>
          <a:xfrm>
            <a:off x="173844" y="-135010"/>
            <a:ext cx="11663908"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COPPER TAPE</a:t>
            </a:r>
          </a:p>
        </p:txBody>
      </p:sp>
      <p:pic>
        <p:nvPicPr>
          <p:cNvPr id="13" name="Picture 2">
            <a:extLst>
              <a:ext uri="{FF2B5EF4-FFF2-40B4-BE49-F238E27FC236}">
                <a16:creationId xmlns:a16="http://schemas.microsoft.com/office/drawing/2014/main" id="{1C6B314F-FF1B-F828-5FD0-C2209DFF93B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A map with tape on it&#10;&#10;Description automatically generated">
            <a:extLst>
              <a:ext uri="{FF2B5EF4-FFF2-40B4-BE49-F238E27FC236}">
                <a16:creationId xmlns:a16="http://schemas.microsoft.com/office/drawing/2014/main" id="{FD77AB54-0895-D48C-6FE0-36F7B3215A5D}"/>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537882" y="1527586"/>
            <a:ext cx="7270452" cy="3802828"/>
          </a:xfrm>
          <a:prstGeom prst="rect">
            <a:avLst/>
          </a:prstGeom>
        </p:spPr>
      </p:pic>
      <p:sp>
        <p:nvSpPr>
          <p:cNvPr id="22" name="TextBox 21">
            <a:extLst>
              <a:ext uri="{FF2B5EF4-FFF2-40B4-BE49-F238E27FC236}">
                <a16:creationId xmlns:a16="http://schemas.microsoft.com/office/drawing/2014/main" id="{74F97C56-09F6-F1DB-3166-173A0D660BAE}"/>
              </a:ext>
            </a:extLst>
          </p:cNvPr>
          <p:cNvSpPr txBox="1"/>
          <p:nvPr/>
        </p:nvSpPr>
        <p:spPr>
          <a:xfrm>
            <a:off x="7896113" y="1269402"/>
            <a:ext cx="3195021" cy="4524315"/>
          </a:xfrm>
          <a:prstGeom prst="rect">
            <a:avLst/>
          </a:prstGeom>
          <a:noFill/>
        </p:spPr>
        <p:txBody>
          <a:bodyPr wrap="square" rtlCol="0">
            <a:spAutoFit/>
          </a:bodyPr>
          <a:lstStyle/>
          <a:p>
            <a:r>
              <a:rPr lang="en-GB" dirty="0"/>
              <a:t>As a tip, use a small amount of glue from a glue stick underneath the LEDs to hold them in place before you apply the copper tape (if they are not self-adhesive).</a:t>
            </a:r>
          </a:p>
          <a:p>
            <a:r>
              <a:rPr lang="en-GB" dirty="0"/>
              <a:t>Measure by eye the tape, then cut with scissors before peeling and sticking in place.</a:t>
            </a:r>
          </a:p>
          <a:p>
            <a:endParaRPr lang="en-GB" dirty="0"/>
          </a:p>
          <a:p>
            <a:r>
              <a:rPr lang="en-GB" dirty="0"/>
              <a:t>You will notice here that the lights are in parallel, and even with six, and a 3V battery (two AA batteries), the light given out (on the next slide) is pretty bright!</a:t>
            </a:r>
          </a:p>
        </p:txBody>
      </p:sp>
      <p:sp>
        <p:nvSpPr>
          <p:cNvPr id="2" name="TextBox 1">
            <a:extLst>
              <a:ext uri="{FF2B5EF4-FFF2-40B4-BE49-F238E27FC236}">
                <a16:creationId xmlns:a16="http://schemas.microsoft.com/office/drawing/2014/main" id="{B3F8B8CA-020B-70D3-DA2E-56B3E18F9193}"/>
              </a:ext>
            </a:extLst>
          </p:cNvPr>
          <p:cNvSpPr txBox="1"/>
          <p:nvPr/>
        </p:nvSpPr>
        <p:spPr>
          <a:xfrm>
            <a:off x="450103" y="5330414"/>
            <a:ext cx="7270452" cy="584775"/>
          </a:xfrm>
          <a:prstGeom prst="rect">
            <a:avLst/>
          </a:prstGeom>
          <a:noFill/>
        </p:spPr>
        <p:txBody>
          <a:bodyPr wrap="square" rtlCol="0">
            <a:spAutoFit/>
          </a:bodyPr>
          <a:lstStyle/>
          <a:p>
            <a:r>
              <a:rPr lang="en-GB" sz="1600" dirty="0"/>
              <a:t>When using LEDs, you need to make sure the + and – is the correct way round for them to work. In this instance, all the + are at the top.</a:t>
            </a:r>
          </a:p>
        </p:txBody>
      </p:sp>
    </p:spTree>
    <p:extLst>
      <p:ext uri="{BB962C8B-B14F-4D97-AF65-F5344CB8AC3E}">
        <p14:creationId xmlns:p14="http://schemas.microsoft.com/office/powerpoint/2010/main" val="42789332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53FDE2B-1AD0-1FE8-AF4C-A2A8F71E23BE}"/>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0599EBEC-9ACC-AFC2-B95A-8EB15646A071}"/>
              </a:ext>
            </a:extLst>
          </p:cNvPr>
          <p:cNvSpPr txBox="1">
            <a:spLocks/>
          </p:cNvSpPr>
          <p:nvPr/>
        </p:nvSpPr>
        <p:spPr>
          <a:xfrm>
            <a:off x="173844" y="-135010"/>
            <a:ext cx="11663908"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COPPER TAPE</a:t>
            </a:r>
          </a:p>
        </p:txBody>
      </p:sp>
      <p:pic>
        <p:nvPicPr>
          <p:cNvPr id="13" name="Picture 2">
            <a:extLst>
              <a:ext uri="{FF2B5EF4-FFF2-40B4-BE49-F238E27FC236}">
                <a16:creationId xmlns:a16="http://schemas.microsoft.com/office/drawing/2014/main" id="{5357EAB0-49D2-CAF5-E40E-D23AA583BE9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A light on a map&#10;&#10;Description automatically generated">
            <a:extLst>
              <a:ext uri="{FF2B5EF4-FFF2-40B4-BE49-F238E27FC236}">
                <a16:creationId xmlns:a16="http://schemas.microsoft.com/office/drawing/2014/main" id="{BC67B873-4B92-D2FA-900C-8604191C70B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03577" y="1235124"/>
            <a:ext cx="5438871" cy="4079154"/>
          </a:xfrm>
          <a:prstGeom prst="rect">
            <a:avLst/>
          </a:prstGeom>
        </p:spPr>
      </p:pic>
      <p:pic>
        <p:nvPicPr>
          <p:cNvPr id="21" name="Picture 20" descr="A map of a ladder&#10;&#10;Description automatically generated">
            <a:extLst>
              <a:ext uri="{FF2B5EF4-FFF2-40B4-BE49-F238E27FC236}">
                <a16:creationId xmlns:a16="http://schemas.microsoft.com/office/drawing/2014/main" id="{CD1F92E9-B7F1-D727-A921-9C0D8A717B9E}"/>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6398" y="1235126"/>
            <a:ext cx="5438870" cy="4079152"/>
          </a:xfrm>
          <a:prstGeom prst="rect">
            <a:avLst/>
          </a:prstGeom>
        </p:spPr>
      </p:pic>
      <p:sp>
        <p:nvSpPr>
          <p:cNvPr id="2" name="TextBox 1">
            <a:extLst>
              <a:ext uri="{FF2B5EF4-FFF2-40B4-BE49-F238E27FC236}">
                <a16:creationId xmlns:a16="http://schemas.microsoft.com/office/drawing/2014/main" id="{EFF2A41E-73DC-4F04-F06F-0725DDC55518}"/>
              </a:ext>
            </a:extLst>
          </p:cNvPr>
          <p:cNvSpPr txBox="1"/>
          <p:nvPr/>
        </p:nvSpPr>
        <p:spPr>
          <a:xfrm>
            <a:off x="1140149" y="5401564"/>
            <a:ext cx="9911701" cy="646331"/>
          </a:xfrm>
          <a:prstGeom prst="rect">
            <a:avLst/>
          </a:prstGeom>
          <a:noFill/>
        </p:spPr>
        <p:txBody>
          <a:bodyPr wrap="square" rtlCol="0">
            <a:spAutoFit/>
          </a:bodyPr>
          <a:lstStyle/>
          <a:p>
            <a:r>
              <a:rPr lang="en-GB" dirty="0"/>
              <a:t>The copper tape is very conductive, so the AA batteries should be enough to power 6 or more LEDs if needed in parallel!</a:t>
            </a:r>
          </a:p>
        </p:txBody>
      </p:sp>
    </p:spTree>
    <p:extLst>
      <p:ext uri="{BB962C8B-B14F-4D97-AF65-F5344CB8AC3E}">
        <p14:creationId xmlns:p14="http://schemas.microsoft.com/office/powerpoint/2010/main" val="18380274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6BFE2C2-2006-8102-BA80-CF98EC0A320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E18D224-DF1B-3D7E-8B6F-755F527F5DA2}"/>
              </a:ext>
            </a:extLst>
          </p:cNvPr>
          <p:cNvSpPr>
            <a:spLocks noGrp="1"/>
          </p:cNvSpPr>
          <p:nvPr>
            <p:ph type="title"/>
          </p:nvPr>
        </p:nvSpPr>
        <p:spPr/>
        <p:txBody>
          <a:bodyPr/>
          <a:lstStyle/>
          <a:p>
            <a:r>
              <a:rPr lang="en-GB" b="1" dirty="0"/>
              <a:t>Outcome</a:t>
            </a:r>
          </a:p>
        </p:txBody>
      </p:sp>
      <p:pic>
        <p:nvPicPr>
          <p:cNvPr id="11" name="Picture 10" descr="A map of a ladder&#10;&#10;Description automatically generated">
            <a:extLst>
              <a:ext uri="{FF2B5EF4-FFF2-40B4-BE49-F238E27FC236}">
                <a16:creationId xmlns:a16="http://schemas.microsoft.com/office/drawing/2014/main" id="{1E0959D6-9E54-52B1-8F4E-F99C9012E5B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10800000">
            <a:off x="-97241" y="7337493"/>
            <a:ext cx="9144000" cy="6858000"/>
          </a:xfrm>
          <a:prstGeom prst="rect">
            <a:avLst/>
          </a:prstGeom>
        </p:spPr>
      </p:pic>
      <p:pic>
        <p:nvPicPr>
          <p:cNvPr id="5" name="20240212_132533">
            <a:hlinkClick r:id="" action="ppaction://media"/>
            <a:extLst>
              <a:ext uri="{FF2B5EF4-FFF2-40B4-BE49-F238E27FC236}">
                <a16:creationId xmlns:a16="http://schemas.microsoft.com/office/drawing/2014/main" id="{9C3469F0-75AC-364D-00AA-7E03B95CF83D}"/>
              </a:ext>
            </a:extLst>
          </p:cNvPr>
          <p:cNvPicPr>
            <a:picLocks noChangeAspect="1"/>
          </p:cNvPicPr>
          <p:nvPr>
            <a:videoFile r:link="rId1"/>
            <p:extLst>
              <p:ext uri="{DAA4B4D4-6D71-4841-9C94-3DE7FCFB9230}">
                <p14:media xmlns:p14="http://schemas.microsoft.com/office/powerpoint/2010/main" r:embed="rId2">
                  <p14:trim st="3859" end="1900.7"/>
                </p14:media>
              </p:ext>
            </p:extLst>
          </p:nvPr>
        </p:nvPicPr>
        <p:blipFill rotWithShape="1">
          <a:blip r:embed="rId5">
            <a:lum contrast="40000"/>
          </a:blip>
          <a:srcRect l="14007" r="4025" b="3091"/>
          <a:stretch/>
        </p:blipFill>
        <p:spPr>
          <a:xfrm rot="10800000">
            <a:off x="3453201" y="1483484"/>
            <a:ext cx="7551872" cy="5022257"/>
          </a:xfrm>
          <a:prstGeom prst="rect">
            <a:avLst/>
          </a:prstGeom>
        </p:spPr>
      </p:pic>
      <p:sp>
        <p:nvSpPr>
          <p:cNvPr id="6" name="TextBox 5">
            <a:extLst>
              <a:ext uri="{FF2B5EF4-FFF2-40B4-BE49-F238E27FC236}">
                <a16:creationId xmlns:a16="http://schemas.microsoft.com/office/drawing/2014/main" id="{BF1425DC-1DE0-C64B-BA8A-26C6A2C2B60C}"/>
              </a:ext>
            </a:extLst>
          </p:cNvPr>
          <p:cNvSpPr txBox="1"/>
          <p:nvPr/>
        </p:nvSpPr>
        <p:spPr>
          <a:xfrm>
            <a:off x="161367" y="2231929"/>
            <a:ext cx="3076686" cy="830997"/>
          </a:xfrm>
          <a:prstGeom prst="rect">
            <a:avLst/>
          </a:prstGeom>
          <a:noFill/>
        </p:spPr>
        <p:txBody>
          <a:bodyPr wrap="square" rtlCol="0">
            <a:spAutoFit/>
          </a:bodyPr>
          <a:lstStyle/>
          <a:p>
            <a:r>
              <a:rPr lang="en-GB" sz="2400" dirty="0"/>
              <a:t>Play the video to see how bright this is!</a:t>
            </a:r>
          </a:p>
        </p:txBody>
      </p:sp>
    </p:spTree>
    <p:extLst>
      <p:ext uri="{BB962C8B-B14F-4D97-AF65-F5344CB8AC3E}">
        <p14:creationId xmlns:p14="http://schemas.microsoft.com/office/powerpoint/2010/main" val="3509145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Pouliční Osvětlení Lampost Ulice - Fotografie zdarma na Pixabay - Pixabay">
            <a:extLst>
              <a:ext uri="{FF2B5EF4-FFF2-40B4-BE49-F238E27FC236}">
                <a16:creationId xmlns:a16="http://schemas.microsoft.com/office/drawing/2014/main" id="{6868F471-011E-6781-8B85-6AAC22E5AD5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60605" y="1149357"/>
            <a:ext cx="4020693" cy="275792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6D4B84B-9A63-4780-2BA8-6B89A80145D7}"/>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GB" altLang="en-US" sz="4400" dirty="0">
                <a:solidFill>
                  <a:schemeClr val="tx2"/>
                </a:solidFill>
              </a:rPr>
              <a:t>What is street lighting?</a:t>
            </a:r>
          </a:p>
        </p:txBody>
      </p:sp>
      <p:pic>
        <p:nvPicPr>
          <p:cNvPr id="1026" name="Picture 2">
            <a:extLst>
              <a:ext uri="{FF2B5EF4-FFF2-40B4-BE49-F238E27FC236}">
                <a16:creationId xmlns:a16="http://schemas.microsoft.com/office/drawing/2014/main" id="{D3EB5B85-EBA4-87F6-4401-FC1CAF92023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43502" y="1149357"/>
            <a:ext cx="2189831" cy="469249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amp, lampost, light, street, old, vintage, lantern, electricity, electric,  streetlight | Pxfuel">
            <a:extLst>
              <a:ext uri="{FF2B5EF4-FFF2-40B4-BE49-F238E27FC236}">
                <a16:creationId xmlns:a16="http://schemas.microsoft.com/office/drawing/2014/main" id="{8491F756-3240-3929-C4FE-CCA8597C5C72}"/>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160605" y="4002320"/>
            <a:ext cx="2041161" cy="204116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ree Images : sky, flower, wind, sign, decoration, tower, blue, street  light, colorful, signage, lighting, flowers, light fixture, floral  arrangement, lampost 3672x4896 - - 488210 - Free stock photos - PxHere">
            <a:extLst>
              <a:ext uri="{FF2B5EF4-FFF2-40B4-BE49-F238E27FC236}">
                <a16:creationId xmlns:a16="http://schemas.microsoft.com/office/drawing/2014/main" id="{6227433B-124D-BF01-1386-5D24C737DA70}"/>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8652396" y="4015971"/>
            <a:ext cx="1528902" cy="204116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8361EABA-9326-4D7E-585F-EB171FF7EE60}"/>
              </a:ext>
            </a:extLst>
          </p:cNvPr>
          <p:cNvPicPr>
            <a:picLocks noChangeAspect="1" noChangeArrowheads="1"/>
          </p:cNvPicPr>
          <p:nvPr/>
        </p:nvPicPr>
        <p:blipFill rotWithShape="1">
          <a:blip r:embed="rId7" cstate="email">
            <a:extLst>
              <a:ext uri="{28A0092B-C50C-407E-A947-70E740481C1C}">
                <a14:useLocalDpi xmlns:a14="http://schemas.microsoft.com/office/drawing/2010/main" val="0"/>
              </a:ext>
            </a:extLst>
          </a:blip>
          <a:srcRect/>
          <a:stretch/>
        </p:blipFill>
        <p:spPr bwMode="auto">
          <a:xfrm>
            <a:off x="3598390" y="1149357"/>
            <a:ext cx="2297158" cy="469249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550690B-660D-FA5A-0ECF-F8FA8BCE9473}"/>
              </a:ext>
            </a:extLst>
          </p:cNvPr>
          <p:cNvSpPr txBox="1"/>
          <p:nvPr/>
        </p:nvSpPr>
        <p:spPr>
          <a:xfrm>
            <a:off x="3585686" y="6587151"/>
            <a:ext cx="6914366" cy="246221"/>
          </a:xfrm>
          <a:prstGeom prst="rect">
            <a:avLst/>
          </a:prstGeom>
          <a:noFill/>
        </p:spPr>
        <p:txBody>
          <a:bodyPr wrap="square">
            <a:spAutoFit/>
          </a:bodyPr>
          <a:lstStyle/>
          <a:p>
            <a:r>
              <a:rPr lang="en-GB" sz="1000" dirty="0"/>
              <a:t>https://www.eonenergy.com/business/networks-and-infrastructure/street-lighting.html</a:t>
            </a:r>
          </a:p>
        </p:txBody>
      </p:sp>
      <p:pic>
        <p:nvPicPr>
          <p:cNvPr id="3" name="Picture 2">
            <a:extLst>
              <a:ext uri="{FF2B5EF4-FFF2-40B4-BE49-F238E27FC236}">
                <a16:creationId xmlns:a16="http://schemas.microsoft.com/office/drawing/2014/main" id="{7DA927DA-3148-E82B-55B8-5C6287204444}"/>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33525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CAC2B-3945-3DF5-62F4-63F720E9DD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920ABE-9E96-3004-4B05-73DED8F0903F}"/>
              </a:ext>
            </a:extLst>
          </p:cNvPr>
          <p:cNvSpPr>
            <a:spLocks noGrp="1"/>
          </p:cNvSpPr>
          <p:nvPr>
            <p:ph type="ctrTitle"/>
          </p:nvPr>
        </p:nvSpPr>
        <p:spPr/>
        <p:txBody>
          <a:bodyPr/>
          <a:lstStyle/>
          <a:p>
            <a:r>
              <a:rPr lang="en-GB" dirty="0"/>
              <a:t>Lesson 7 – </a:t>
            </a:r>
            <a:br>
              <a:rPr lang="en-GB" dirty="0"/>
            </a:br>
            <a:r>
              <a:rPr lang="en-GB" sz="4400" dirty="0"/>
              <a:t>wiring or crocodile clips</a:t>
            </a:r>
          </a:p>
        </p:txBody>
      </p:sp>
    </p:spTree>
    <p:extLst>
      <p:ext uri="{BB962C8B-B14F-4D97-AF65-F5344CB8AC3E}">
        <p14:creationId xmlns:p14="http://schemas.microsoft.com/office/powerpoint/2010/main" val="17904990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9991AEA-1964-322C-DE7F-1F82D4D00D97}"/>
              </a:ext>
            </a:extLst>
          </p:cNvPr>
          <p:cNvSpPr txBox="1"/>
          <p:nvPr/>
        </p:nvSpPr>
        <p:spPr>
          <a:xfrm>
            <a:off x="5849655" y="97775"/>
            <a:ext cx="2709797" cy="369332"/>
          </a:xfrm>
          <a:prstGeom prst="rect">
            <a:avLst/>
          </a:prstGeom>
          <a:noFill/>
        </p:spPr>
        <p:txBody>
          <a:bodyPr wrap="square" rtlCol="0">
            <a:spAutoFit/>
          </a:bodyPr>
          <a:lstStyle/>
          <a:p>
            <a:r>
              <a:rPr lang="en-GB" b="1" dirty="0"/>
              <a:t>Option 1 - Wiring</a:t>
            </a:r>
          </a:p>
        </p:txBody>
      </p:sp>
      <p:sp>
        <p:nvSpPr>
          <p:cNvPr id="10" name="TextBox 9">
            <a:extLst>
              <a:ext uri="{FF2B5EF4-FFF2-40B4-BE49-F238E27FC236}">
                <a16:creationId xmlns:a16="http://schemas.microsoft.com/office/drawing/2014/main" id="{B9E565C0-4E44-E4EC-3485-F1D3FCA122D6}"/>
              </a:ext>
            </a:extLst>
          </p:cNvPr>
          <p:cNvSpPr txBox="1"/>
          <p:nvPr/>
        </p:nvSpPr>
        <p:spPr>
          <a:xfrm>
            <a:off x="3248417" y="5359069"/>
            <a:ext cx="3285994" cy="369332"/>
          </a:xfrm>
          <a:prstGeom prst="rect">
            <a:avLst/>
          </a:prstGeom>
          <a:noFill/>
        </p:spPr>
        <p:txBody>
          <a:bodyPr wrap="square" rtlCol="0">
            <a:spAutoFit/>
          </a:bodyPr>
          <a:lstStyle/>
          <a:p>
            <a:r>
              <a:rPr lang="en-GB" b="1" dirty="0"/>
              <a:t>Option 2 – Crocodile Clips</a:t>
            </a:r>
          </a:p>
        </p:txBody>
      </p:sp>
      <p:pic>
        <p:nvPicPr>
          <p:cNvPr id="12" name="Picture 2">
            <a:extLst>
              <a:ext uri="{FF2B5EF4-FFF2-40B4-BE49-F238E27FC236}">
                <a16:creationId xmlns:a16="http://schemas.microsoft.com/office/drawing/2014/main" id="{07D10881-8AFC-2D56-085C-34588073E94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group of wires connected to a white board&#10;&#10;Description automatically generated">
            <a:extLst>
              <a:ext uri="{FF2B5EF4-FFF2-40B4-BE49-F238E27FC236}">
                <a16:creationId xmlns:a16="http://schemas.microsoft.com/office/drawing/2014/main" id="{5470FFCE-E36A-9248-1EE0-525A27EA8F3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417498" y="1741914"/>
            <a:ext cx="5561537" cy="4171153"/>
          </a:xfrm>
          <a:prstGeom prst="rect">
            <a:avLst/>
          </a:prstGeom>
        </p:spPr>
      </p:pic>
      <p:pic>
        <p:nvPicPr>
          <p:cNvPr id="5" name="Picture 4" descr="A circuit board with wires and wires&#10;&#10;Description automatically generated">
            <a:extLst>
              <a:ext uri="{FF2B5EF4-FFF2-40B4-BE49-F238E27FC236}">
                <a16:creationId xmlns:a16="http://schemas.microsoft.com/office/drawing/2014/main" id="{32B51172-AFC1-DA83-B617-1A4CD4B49BDD}"/>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12965" y="125084"/>
            <a:ext cx="5561537" cy="4171153"/>
          </a:xfrm>
          <a:prstGeom prst="rect">
            <a:avLst/>
          </a:prstGeom>
        </p:spPr>
      </p:pic>
    </p:spTree>
    <p:extLst>
      <p:ext uri="{BB962C8B-B14F-4D97-AF65-F5344CB8AC3E}">
        <p14:creationId xmlns:p14="http://schemas.microsoft.com/office/powerpoint/2010/main" val="41091640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a:extLst>
              <a:ext uri="{FF2B5EF4-FFF2-40B4-BE49-F238E27FC236}">
                <a16:creationId xmlns:a16="http://schemas.microsoft.com/office/drawing/2014/main" id="{4EFAE269-60AE-85F7-9D04-BCD8E3ABF836}"/>
              </a:ext>
            </a:extLst>
          </p:cNvPr>
          <p:cNvSpPr>
            <a:spLocks noGrp="1"/>
          </p:cNvSpPr>
          <p:nvPr>
            <p:ph type="subTitle" idx="1"/>
          </p:nvPr>
        </p:nvSpPr>
        <p:spPr/>
        <p:txBody>
          <a:bodyPr/>
          <a:lstStyle/>
          <a:p>
            <a:endParaRPr lang="en-GB"/>
          </a:p>
        </p:txBody>
      </p:sp>
      <p:sp>
        <p:nvSpPr>
          <p:cNvPr id="4" name="Footer Placeholder 3">
            <a:extLst>
              <a:ext uri="{FF2B5EF4-FFF2-40B4-BE49-F238E27FC236}">
                <a16:creationId xmlns:a16="http://schemas.microsoft.com/office/drawing/2014/main" id="{AE2668CD-B55F-8E63-F8A9-FD3390364135}"/>
              </a:ext>
            </a:extLst>
          </p:cNvPr>
          <p:cNvSpPr>
            <a:spLocks noGrp="1"/>
          </p:cNvSpPr>
          <p:nvPr>
            <p:ph type="ftr" sz="quarter" idx="4294967295"/>
          </p:nvPr>
        </p:nvSpPr>
        <p:spPr>
          <a:xfrm>
            <a:off x="0" y="6053138"/>
            <a:ext cx="6480175" cy="360362"/>
          </a:xfrm>
        </p:spPr>
        <p:txBody>
          <a:bodyPr/>
          <a:lstStyle/>
          <a:p>
            <a:r>
              <a:rPr lang="en-GB"/>
              <a:t>Because Design and Innovation Matters</a:t>
            </a:r>
            <a:endParaRPr lang="en-GB" dirty="0"/>
          </a:p>
        </p:txBody>
      </p:sp>
      <p:pic>
        <p:nvPicPr>
          <p:cNvPr id="6" name="Picture 5" descr="A map with lights on it&#10;&#10;Description automatically generated">
            <a:extLst>
              <a:ext uri="{FF2B5EF4-FFF2-40B4-BE49-F238E27FC236}">
                <a16:creationId xmlns:a16="http://schemas.microsoft.com/office/drawing/2014/main" id="{CDAF2840-F3C6-9C0C-B502-163D695AD91F}"/>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10800000">
            <a:off x="200415" y="156379"/>
            <a:ext cx="8726987" cy="6545241"/>
          </a:xfrm>
          <a:prstGeom prst="rect">
            <a:avLst/>
          </a:prstGeom>
        </p:spPr>
      </p:pic>
      <p:pic>
        <p:nvPicPr>
          <p:cNvPr id="8" name="Picture 2">
            <a:extLst>
              <a:ext uri="{FF2B5EF4-FFF2-40B4-BE49-F238E27FC236}">
                <a16:creationId xmlns:a16="http://schemas.microsoft.com/office/drawing/2014/main" id="{D7F17311-11C1-F4B5-1008-95059F4C46CF}"/>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4CD5C89-873E-6EAE-F8DD-517EEC6DF216}"/>
              </a:ext>
            </a:extLst>
          </p:cNvPr>
          <p:cNvSpPr txBox="1"/>
          <p:nvPr/>
        </p:nvSpPr>
        <p:spPr>
          <a:xfrm>
            <a:off x="9127817" y="156379"/>
            <a:ext cx="2772429" cy="3365024"/>
          </a:xfrm>
          <a:prstGeom prst="rect">
            <a:avLst/>
          </a:prstGeom>
          <a:noFill/>
        </p:spPr>
        <p:txBody>
          <a:bodyPr wrap="square" rtlCol="0">
            <a:spAutoFit/>
          </a:bodyPr>
          <a:lstStyle/>
          <a:p>
            <a:pPr>
              <a:lnSpc>
                <a:spcPct val="150000"/>
              </a:lnSpc>
            </a:pPr>
            <a:r>
              <a:rPr lang="en-GB" dirty="0"/>
              <a:t>You will need to build two levels so that the wiring and batteries can sit below this top level. Two pieces of card (one of which will have the paper glued to it) separated by supports will work fine. </a:t>
            </a:r>
          </a:p>
        </p:txBody>
      </p:sp>
    </p:spTree>
    <p:extLst>
      <p:ext uri="{BB962C8B-B14F-4D97-AF65-F5344CB8AC3E}">
        <p14:creationId xmlns:p14="http://schemas.microsoft.com/office/powerpoint/2010/main" val="383715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yellow light bulb with rays of light coming out of it&#10;&#10;Description automatically generated">
            <a:extLst>
              <a:ext uri="{FF2B5EF4-FFF2-40B4-BE49-F238E27FC236}">
                <a16:creationId xmlns:a16="http://schemas.microsoft.com/office/drawing/2014/main" id="{71F24ABF-661A-769A-C2DF-D81B2FF7E4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0463" y="1276521"/>
            <a:ext cx="5202371" cy="5202371"/>
          </a:xfrm>
          <a:prstGeom prst="rect">
            <a:avLst/>
          </a:prstGeom>
        </p:spPr>
      </p:pic>
      <p:sp>
        <p:nvSpPr>
          <p:cNvPr id="2" name="Title 1">
            <a:extLst>
              <a:ext uri="{FF2B5EF4-FFF2-40B4-BE49-F238E27FC236}">
                <a16:creationId xmlns:a16="http://schemas.microsoft.com/office/drawing/2014/main" id="{66D4B84B-9A63-4780-2BA8-6B89A80145D7}"/>
              </a:ext>
            </a:extLst>
          </p:cNvPr>
          <p:cNvSpPr txBox="1">
            <a:spLocks/>
          </p:cNvSpPr>
          <p:nvPr/>
        </p:nvSpPr>
        <p:spPr>
          <a:xfrm>
            <a:off x="276682" y="316554"/>
            <a:ext cx="11363092" cy="666974"/>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Why do we have street lighting?</a:t>
            </a:r>
          </a:p>
        </p:txBody>
      </p:sp>
      <p:sp>
        <p:nvSpPr>
          <p:cNvPr id="3" name="TextBox 2">
            <a:extLst>
              <a:ext uri="{FF2B5EF4-FFF2-40B4-BE49-F238E27FC236}">
                <a16:creationId xmlns:a16="http://schemas.microsoft.com/office/drawing/2014/main" id="{A30BE903-C3E2-F2CD-ED94-2A5C940D71B8}"/>
              </a:ext>
            </a:extLst>
          </p:cNvPr>
          <p:cNvSpPr txBox="1"/>
          <p:nvPr/>
        </p:nvSpPr>
        <p:spPr>
          <a:xfrm>
            <a:off x="5360531" y="3092876"/>
            <a:ext cx="988598" cy="1938992"/>
          </a:xfrm>
          <a:prstGeom prst="rect">
            <a:avLst/>
          </a:prstGeom>
          <a:noFill/>
        </p:spPr>
        <p:txBody>
          <a:bodyPr wrap="square" rtlCol="0">
            <a:spAutoFit/>
          </a:bodyPr>
          <a:lstStyle/>
          <a:p>
            <a:r>
              <a:rPr lang="en-GB" sz="12000" b="1" dirty="0">
                <a:solidFill>
                  <a:schemeClr val="bg1"/>
                </a:solidFill>
              </a:rPr>
              <a:t>?</a:t>
            </a:r>
          </a:p>
        </p:txBody>
      </p:sp>
      <p:pic>
        <p:nvPicPr>
          <p:cNvPr id="10" name="Graphic 9">
            <a:extLst>
              <a:ext uri="{FF2B5EF4-FFF2-40B4-BE49-F238E27FC236}">
                <a16:creationId xmlns:a16="http://schemas.microsoft.com/office/drawing/2014/main" id="{7A1FC6F9-DA9F-3042-1B67-E8CBE0D79BBE}"/>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11" name="Graphic 10">
            <a:extLst>
              <a:ext uri="{FF2B5EF4-FFF2-40B4-BE49-F238E27FC236}">
                <a16:creationId xmlns:a16="http://schemas.microsoft.com/office/drawing/2014/main" id="{79DBC509-FBEE-8630-E56F-8268F8AFDBB1}"/>
              </a:ext>
            </a:extLst>
          </p:cNvPr>
          <p:cNvPicPr>
            <a:picLocks noChangeAspect="1"/>
          </p:cNvPicPr>
          <p:nvPr/>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pic>
        <p:nvPicPr>
          <p:cNvPr id="4" name="Picture 2">
            <a:extLst>
              <a:ext uri="{FF2B5EF4-FFF2-40B4-BE49-F238E27FC236}">
                <a16:creationId xmlns:a16="http://schemas.microsoft.com/office/drawing/2014/main" id="{6330451C-698F-4A55-43C8-376E3D59061F}"/>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A yellow and black background&#10;&#10;Description automatically generated">
            <a:extLst>
              <a:ext uri="{FF2B5EF4-FFF2-40B4-BE49-F238E27FC236}">
                <a16:creationId xmlns:a16="http://schemas.microsoft.com/office/drawing/2014/main" id="{9BCDA32A-98A0-87C6-6650-21EBB7071320}"/>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rot="16200000" flipH="1" flipV="1">
            <a:off x="8675496" y="908749"/>
            <a:ext cx="7360935" cy="2587757"/>
          </a:xfrm>
          <a:prstGeom prst="rect">
            <a:avLst/>
          </a:prstGeom>
        </p:spPr>
      </p:pic>
    </p:spTree>
    <p:extLst>
      <p:ext uri="{BB962C8B-B14F-4D97-AF65-F5344CB8AC3E}">
        <p14:creationId xmlns:p14="http://schemas.microsoft.com/office/powerpoint/2010/main" val="3708695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peech Bubble: Oval 14">
            <a:extLst>
              <a:ext uri="{FF2B5EF4-FFF2-40B4-BE49-F238E27FC236}">
                <a16:creationId xmlns:a16="http://schemas.microsoft.com/office/drawing/2014/main" id="{BC4F5234-7787-FB44-61D8-3236E162E9AA}"/>
              </a:ext>
            </a:extLst>
          </p:cNvPr>
          <p:cNvSpPr/>
          <p:nvPr/>
        </p:nvSpPr>
        <p:spPr>
          <a:xfrm>
            <a:off x="2340039" y="5030731"/>
            <a:ext cx="5215376" cy="1661418"/>
          </a:xfrm>
          <a:prstGeom prst="wedgeEllipseCallout">
            <a:avLst>
              <a:gd name="adj1" fmla="val 50433"/>
              <a:gd name="adj2" fmla="val 45695"/>
            </a:avLst>
          </a:prstGeom>
          <a:solidFill>
            <a:srgbClr val="FFFF45">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Speech Bubble: Oval 15">
            <a:extLst>
              <a:ext uri="{FF2B5EF4-FFF2-40B4-BE49-F238E27FC236}">
                <a16:creationId xmlns:a16="http://schemas.microsoft.com/office/drawing/2014/main" id="{193CF560-9740-40A9-6A3F-E1FB76418CF5}"/>
              </a:ext>
            </a:extLst>
          </p:cNvPr>
          <p:cNvSpPr/>
          <p:nvPr/>
        </p:nvSpPr>
        <p:spPr>
          <a:xfrm>
            <a:off x="6266776" y="3082968"/>
            <a:ext cx="5215376" cy="1661418"/>
          </a:xfrm>
          <a:prstGeom prst="wedgeEllipseCallout">
            <a:avLst>
              <a:gd name="adj1" fmla="val -39294"/>
              <a:gd name="adj2" fmla="val 64472"/>
            </a:avLst>
          </a:prstGeom>
          <a:solidFill>
            <a:srgbClr val="DCFF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Speech Bubble: Oval 13">
            <a:extLst>
              <a:ext uri="{FF2B5EF4-FFF2-40B4-BE49-F238E27FC236}">
                <a16:creationId xmlns:a16="http://schemas.microsoft.com/office/drawing/2014/main" id="{79C32EF8-398C-526D-958D-78CCD1CB4A2F}"/>
              </a:ext>
            </a:extLst>
          </p:cNvPr>
          <p:cNvSpPr/>
          <p:nvPr/>
        </p:nvSpPr>
        <p:spPr>
          <a:xfrm>
            <a:off x="6699942" y="1039343"/>
            <a:ext cx="5215376" cy="1661418"/>
          </a:xfrm>
          <a:prstGeom prst="wedgeEllipseCallout">
            <a:avLst>
              <a:gd name="adj1" fmla="val -39294"/>
              <a:gd name="adj2" fmla="val 64472"/>
            </a:avLst>
          </a:prstGeom>
          <a:solidFill>
            <a:srgbClr val="FCB9DA">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Speech Bubble: Oval 11">
            <a:extLst>
              <a:ext uri="{FF2B5EF4-FFF2-40B4-BE49-F238E27FC236}">
                <a16:creationId xmlns:a16="http://schemas.microsoft.com/office/drawing/2014/main" id="{4D15DA99-DC3E-A50C-FF4E-A9CFABE8FFBE}"/>
              </a:ext>
            </a:extLst>
          </p:cNvPr>
          <p:cNvSpPr/>
          <p:nvPr/>
        </p:nvSpPr>
        <p:spPr>
          <a:xfrm>
            <a:off x="1267866" y="1518277"/>
            <a:ext cx="5432076" cy="1975765"/>
          </a:xfrm>
          <a:prstGeom prst="wedgeEllipseCallout">
            <a:avLst>
              <a:gd name="adj1" fmla="val 30261"/>
              <a:gd name="adj2" fmla="val 65767"/>
            </a:avLst>
          </a:prstGeom>
          <a:solidFill>
            <a:srgbClr val="07E298">
              <a:alpha val="80000"/>
            </a:srgb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3" name="Speech Bubble: Oval 12">
            <a:extLst>
              <a:ext uri="{FF2B5EF4-FFF2-40B4-BE49-F238E27FC236}">
                <a16:creationId xmlns:a16="http://schemas.microsoft.com/office/drawing/2014/main" id="{B3EDA1F9-46F9-148B-5BB1-7FAE035DBB97}"/>
              </a:ext>
            </a:extLst>
          </p:cNvPr>
          <p:cNvSpPr/>
          <p:nvPr/>
        </p:nvSpPr>
        <p:spPr>
          <a:xfrm>
            <a:off x="58598" y="3429000"/>
            <a:ext cx="4198540" cy="1661418"/>
          </a:xfrm>
          <a:prstGeom prst="wedgeEllipseCallout">
            <a:avLst>
              <a:gd name="adj1" fmla="val 53321"/>
              <a:gd name="adj2" fmla="val 39220"/>
            </a:avLst>
          </a:prstGeom>
          <a:solidFill>
            <a:srgbClr val="F97369">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6D4B84B-9A63-4780-2BA8-6B89A80145D7}"/>
              </a:ext>
            </a:extLst>
          </p:cNvPr>
          <p:cNvSpPr txBox="1">
            <a:spLocks/>
          </p:cNvSpPr>
          <p:nvPr/>
        </p:nvSpPr>
        <p:spPr>
          <a:xfrm>
            <a:off x="276682" y="316554"/>
            <a:ext cx="1174830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What is the purpose of street lighting?</a:t>
            </a:r>
          </a:p>
        </p:txBody>
      </p:sp>
      <p:sp>
        <p:nvSpPr>
          <p:cNvPr id="4" name="TextBox 3">
            <a:extLst>
              <a:ext uri="{FF2B5EF4-FFF2-40B4-BE49-F238E27FC236}">
                <a16:creationId xmlns:a16="http://schemas.microsoft.com/office/drawing/2014/main" id="{53C89395-E07E-B2B6-1087-9F58943209EA}"/>
              </a:ext>
            </a:extLst>
          </p:cNvPr>
          <p:cNvSpPr txBox="1"/>
          <p:nvPr/>
        </p:nvSpPr>
        <p:spPr>
          <a:xfrm>
            <a:off x="1761903" y="2045622"/>
            <a:ext cx="4870537" cy="1015663"/>
          </a:xfrm>
          <a:prstGeom prst="rect">
            <a:avLst/>
          </a:prstGeom>
          <a:noFill/>
        </p:spPr>
        <p:txBody>
          <a:bodyPr wrap="square" rtlCol="0">
            <a:spAutoFit/>
          </a:bodyPr>
          <a:lstStyle/>
          <a:p>
            <a:r>
              <a:rPr lang="en-GB" sz="2000" dirty="0"/>
              <a:t>Street lighting is used to light up darker areas on the street so people can see more clearly.</a:t>
            </a:r>
          </a:p>
        </p:txBody>
      </p:sp>
      <p:sp>
        <p:nvSpPr>
          <p:cNvPr id="5" name="TextBox 4">
            <a:extLst>
              <a:ext uri="{FF2B5EF4-FFF2-40B4-BE49-F238E27FC236}">
                <a16:creationId xmlns:a16="http://schemas.microsoft.com/office/drawing/2014/main" id="{E217E405-439B-4BE1-F152-AAFA034568A2}"/>
              </a:ext>
            </a:extLst>
          </p:cNvPr>
          <p:cNvSpPr txBox="1"/>
          <p:nvPr/>
        </p:nvSpPr>
        <p:spPr>
          <a:xfrm>
            <a:off x="443560" y="4054440"/>
            <a:ext cx="4870537" cy="400110"/>
          </a:xfrm>
          <a:prstGeom prst="rect">
            <a:avLst/>
          </a:prstGeom>
          <a:noFill/>
        </p:spPr>
        <p:txBody>
          <a:bodyPr wrap="square" rtlCol="0">
            <a:spAutoFit/>
          </a:bodyPr>
          <a:lstStyle/>
          <a:p>
            <a:r>
              <a:rPr lang="en-GB" sz="2000" dirty="0"/>
              <a:t>It helps to keep people safe. </a:t>
            </a:r>
          </a:p>
        </p:txBody>
      </p:sp>
      <p:sp>
        <p:nvSpPr>
          <p:cNvPr id="6" name="TextBox 5">
            <a:extLst>
              <a:ext uri="{FF2B5EF4-FFF2-40B4-BE49-F238E27FC236}">
                <a16:creationId xmlns:a16="http://schemas.microsoft.com/office/drawing/2014/main" id="{497A10DF-E20F-02CB-195C-24A6E9B2BFEC}"/>
              </a:ext>
            </a:extLst>
          </p:cNvPr>
          <p:cNvSpPr txBox="1"/>
          <p:nvPr/>
        </p:nvSpPr>
        <p:spPr>
          <a:xfrm>
            <a:off x="2794291" y="5521599"/>
            <a:ext cx="4870537" cy="707886"/>
          </a:xfrm>
          <a:prstGeom prst="rect">
            <a:avLst/>
          </a:prstGeom>
          <a:noFill/>
        </p:spPr>
        <p:txBody>
          <a:bodyPr wrap="square" rtlCol="0">
            <a:spAutoFit/>
          </a:bodyPr>
          <a:lstStyle/>
          <a:p>
            <a:r>
              <a:rPr lang="en-GB" sz="2000" dirty="0"/>
              <a:t>It can help drivers see things around them more clearly.</a:t>
            </a:r>
          </a:p>
        </p:txBody>
      </p:sp>
      <p:sp>
        <p:nvSpPr>
          <p:cNvPr id="7" name="TextBox 6">
            <a:extLst>
              <a:ext uri="{FF2B5EF4-FFF2-40B4-BE49-F238E27FC236}">
                <a16:creationId xmlns:a16="http://schemas.microsoft.com/office/drawing/2014/main" id="{A286894E-B175-9F4D-C9F0-8093341AB87F}"/>
              </a:ext>
            </a:extLst>
          </p:cNvPr>
          <p:cNvSpPr txBox="1"/>
          <p:nvPr/>
        </p:nvSpPr>
        <p:spPr>
          <a:xfrm>
            <a:off x="7321463" y="3559734"/>
            <a:ext cx="3310017" cy="707886"/>
          </a:xfrm>
          <a:prstGeom prst="rect">
            <a:avLst/>
          </a:prstGeom>
          <a:noFill/>
        </p:spPr>
        <p:txBody>
          <a:bodyPr wrap="square" rtlCol="0">
            <a:spAutoFit/>
          </a:bodyPr>
          <a:lstStyle/>
          <a:p>
            <a:r>
              <a:rPr lang="en-GB" sz="2000" dirty="0"/>
              <a:t>Help us to play games at night!</a:t>
            </a:r>
          </a:p>
        </p:txBody>
      </p:sp>
      <p:sp>
        <p:nvSpPr>
          <p:cNvPr id="8" name="TextBox 7">
            <a:extLst>
              <a:ext uri="{FF2B5EF4-FFF2-40B4-BE49-F238E27FC236}">
                <a16:creationId xmlns:a16="http://schemas.microsoft.com/office/drawing/2014/main" id="{D9B8E53C-4EE2-4D30-2490-4213E3568400}"/>
              </a:ext>
            </a:extLst>
          </p:cNvPr>
          <p:cNvSpPr txBox="1"/>
          <p:nvPr/>
        </p:nvSpPr>
        <p:spPr>
          <a:xfrm>
            <a:off x="7321463" y="1594428"/>
            <a:ext cx="4870537" cy="400110"/>
          </a:xfrm>
          <a:prstGeom prst="rect">
            <a:avLst/>
          </a:prstGeom>
          <a:noFill/>
        </p:spPr>
        <p:txBody>
          <a:bodyPr wrap="square" rtlCol="0">
            <a:spAutoFit/>
          </a:bodyPr>
          <a:lstStyle/>
          <a:p>
            <a:r>
              <a:rPr lang="en-GB" sz="2000" dirty="0"/>
              <a:t>It can help people to find their way.</a:t>
            </a:r>
          </a:p>
        </p:txBody>
      </p:sp>
      <p:pic>
        <p:nvPicPr>
          <p:cNvPr id="3" name="Graphic 2">
            <a:extLst>
              <a:ext uri="{FF2B5EF4-FFF2-40B4-BE49-F238E27FC236}">
                <a16:creationId xmlns:a16="http://schemas.microsoft.com/office/drawing/2014/main" id="{63E48BBD-DA39-DECE-A31E-4B2F7C31F44E}"/>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30B4A6FF-8ACF-69AF-8DEE-408000D2CC9D}"/>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pic>
        <p:nvPicPr>
          <p:cNvPr id="1026" name="Picture 2">
            <a:extLst>
              <a:ext uri="{FF2B5EF4-FFF2-40B4-BE49-F238E27FC236}">
                <a16:creationId xmlns:a16="http://schemas.microsoft.com/office/drawing/2014/main" id="{14DB8300-7B64-DB34-3975-51254A5FB443}"/>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5094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FE8575DF-225F-A1D0-4ACC-92057DD1AD47}"/>
              </a:ext>
            </a:extLst>
          </p:cNvPr>
          <p:cNvSpPr>
            <a:spLocks noGrp="1"/>
          </p:cNvSpPr>
          <p:nvPr>
            <p:ph type="subTitle" idx="1"/>
          </p:nvPr>
        </p:nvSpPr>
        <p:spPr/>
        <p:txBody>
          <a:bodyPr/>
          <a:lstStyle/>
          <a:p>
            <a:endParaRPr lang="en-GB"/>
          </a:p>
        </p:txBody>
      </p:sp>
      <p:sp>
        <p:nvSpPr>
          <p:cNvPr id="7" name="Title 6">
            <a:extLst>
              <a:ext uri="{FF2B5EF4-FFF2-40B4-BE49-F238E27FC236}">
                <a16:creationId xmlns:a16="http://schemas.microsoft.com/office/drawing/2014/main" id="{7050EAD5-0981-EE23-190E-84108A47E041}"/>
              </a:ext>
            </a:extLst>
          </p:cNvPr>
          <p:cNvSpPr>
            <a:spLocks noGrp="1"/>
          </p:cNvSpPr>
          <p:nvPr>
            <p:ph type="title"/>
          </p:nvPr>
        </p:nvSpPr>
        <p:spPr/>
        <p:txBody>
          <a:bodyPr/>
          <a:lstStyle/>
          <a:p>
            <a:endParaRPr lang="en-GB"/>
          </a:p>
        </p:txBody>
      </p:sp>
      <p:pic>
        <p:nvPicPr>
          <p:cNvPr id="2" name="Online Media 1" title="Eon Video">
            <a:hlinkClick r:id="" action="ppaction://media"/>
            <a:extLst>
              <a:ext uri="{FF2B5EF4-FFF2-40B4-BE49-F238E27FC236}">
                <a16:creationId xmlns:a16="http://schemas.microsoft.com/office/drawing/2014/main" id="{511466CC-CB93-6FB1-0BE0-A03F3D540F70}"/>
              </a:ext>
            </a:extLst>
          </p:cNvPr>
          <p:cNvPicPr>
            <a:picLocks noRot="1" noChangeAspect="1"/>
          </p:cNvPicPr>
          <p:nvPr>
            <a:videoFile r:link="rId1"/>
          </p:nvPr>
        </p:nvPicPr>
        <p:blipFill>
          <a:blip r:embed="rId3"/>
          <a:stretch>
            <a:fillRect/>
          </a:stretch>
        </p:blipFill>
        <p:spPr>
          <a:xfrm>
            <a:off x="22225" y="0"/>
            <a:ext cx="12147550" cy="6858000"/>
          </a:xfrm>
          <a:prstGeom prst="rect">
            <a:avLst/>
          </a:prstGeom>
        </p:spPr>
      </p:pic>
    </p:spTree>
    <p:extLst>
      <p:ext uri="{BB962C8B-B14F-4D97-AF65-F5344CB8AC3E}">
        <p14:creationId xmlns:p14="http://schemas.microsoft.com/office/powerpoint/2010/main" val="2875602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4B84B-9A63-4780-2BA8-6B89A80145D7}"/>
              </a:ext>
            </a:extLst>
          </p:cNvPr>
          <p:cNvSpPr txBox="1">
            <a:spLocks/>
          </p:cNvSpPr>
          <p:nvPr/>
        </p:nvSpPr>
        <p:spPr>
          <a:xfrm>
            <a:off x="326786" y="139323"/>
            <a:ext cx="11748304" cy="733044"/>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So, who are our users?</a:t>
            </a:r>
          </a:p>
        </p:txBody>
      </p:sp>
      <p:pic>
        <p:nvPicPr>
          <p:cNvPr id="5" name="Graphic 4">
            <a:extLst>
              <a:ext uri="{FF2B5EF4-FFF2-40B4-BE49-F238E27FC236}">
                <a16:creationId xmlns:a16="http://schemas.microsoft.com/office/drawing/2014/main" id="{F062084A-2447-4059-5A05-535E6A42E9C1}"/>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BC8159BB-1D89-B0F1-AE00-F298EA6FBE48}"/>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pic>
        <p:nvPicPr>
          <p:cNvPr id="7" name="Picture 2">
            <a:extLst>
              <a:ext uri="{FF2B5EF4-FFF2-40B4-BE49-F238E27FC236}">
                <a16:creationId xmlns:a16="http://schemas.microsoft.com/office/drawing/2014/main" id="{DBD612EC-F963-600F-09C4-6984CDCABA2B}"/>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yellow light bulb with rays of light coming out of it&#10;&#10;Description automatically generated">
            <a:extLst>
              <a:ext uri="{FF2B5EF4-FFF2-40B4-BE49-F238E27FC236}">
                <a16:creationId xmlns:a16="http://schemas.microsoft.com/office/drawing/2014/main" id="{8AE32595-DA59-C0C4-0C5F-78FB8C27502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50463" y="1276521"/>
            <a:ext cx="5202371" cy="5202371"/>
          </a:xfrm>
          <a:prstGeom prst="rect">
            <a:avLst/>
          </a:prstGeom>
        </p:spPr>
      </p:pic>
      <p:sp>
        <p:nvSpPr>
          <p:cNvPr id="14" name="TextBox 13">
            <a:extLst>
              <a:ext uri="{FF2B5EF4-FFF2-40B4-BE49-F238E27FC236}">
                <a16:creationId xmlns:a16="http://schemas.microsoft.com/office/drawing/2014/main" id="{6582B86C-0CF7-31BC-67B2-6667AF8DA6AD}"/>
              </a:ext>
            </a:extLst>
          </p:cNvPr>
          <p:cNvSpPr txBox="1"/>
          <p:nvPr/>
        </p:nvSpPr>
        <p:spPr>
          <a:xfrm>
            <a:off x="5360531" y="3092876"/>
            <a:ext cx="988598" cy="1938992"/>
          </a:xfrm>
          <a:prstGeom prst="rect">
            <a:avLst/>
          </a:prstGeom>
          <a:noFill/>
        </p:spPr>
        <p:txBody>
          <a:bodyPr wrap="square" rtlCol="0">
            <a:spAutoFit/>
          </a:bodyPr>
          <a:lstStyle/>
          <a:p>
            <a:r>
              <a:rPr lang="en-GB" sz="12000" b="1" dirty="0">
                <a:solidFill>
                  <a:schemeClr val="bg1"/>
                </a:solidFill>
              </a:rPr>
              <a:t>?</a:t>
            </a:r>
          </a:p>
        </p:txBody>
      </p:sp>
      <p:pic>
        <p:nvPicPr>
          <p:cNvPr id="15" name="Picture 14" descr="A yellow and black background&#10;&#10;Description automatically generated">
            <a:extLst>
              <a:ext uri="{FF2B5EF4-FFF2-40B4-BE49-F238E27FC236}">
                <a16:creationId xmlns:a16="http://schemas.microsoft.com/office/drawing/2014/main" id="{C9844864-28CF-45D3-7989-31B7A5A50D1E}"/>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rot="16200000" flipH="1" flipV="1">
            <a:off x="8675496" y="908749"/>
            <a:ext cx="7360935" cy="2587757"/>
          </a:xfrm>
          <a:prstGeom prst="rect">
            <a:avLst/>
          </a:prstGeom>
        </p:spPr>
      </p:pic>
    </p:spTree>
    <p:extLst>
      <p:ext uri="{BB962C8B-B14F-4D97-AF65-F5344CB8AC3E}">
        <p14:creationId xmlns:p14="http://schemas.microsoft.com/office/powerpoint/2010/main" val="1517008142"/>
      </p:ext>
    </p:extLst>
  </p:cSld>
  <p:clrMapOvr>
    <a:masterClrMapping/>
  </p:clrMapOvr>
</p:sld>
</file>

<file path=ppt/theme/theme1.xml><?xml version="1.0" encoding="utf-8"?>
<a:theme xmlns:a="http://schemas.openxmlformats.org/drawingml/2006/main" name="Office Theme">
  <a:themeElements>
    <a:clrScheme name="D&amp;T Assoc">
      <a:dk1>
        <a:srgbClr val="000000"/>
      </a:dk1>
      <a:lt1>
        <a:srgbClr val="FFFFFF"/>
      </a:lt1>
      <a:dk2>
        <a:srgbClr val="0A303F"/>
      </a:dk2>
      <a:lt2>
        <a:srgbClr val="FFFFFF"/>
      </a:lt2>
      <a:accent1>
        <a:srgbClr val="F97369"/>
      </a:accent1>
      <a:accent2>
        <a:srgbClr val="07E298"/>
      </a:accent2>
      <a:accent3>
        <a:srgbClr val="FAB8D9"/>
      </a:accent3>
      <a:accent4>
        <a:srgbClr val="DCFFFF"/>
      </a:accent4>
      <a:accent5>
        <a:srgbClr val="FFFF45"/>
      </a:accent5>
      <a:accent6>
        <a:srgbClr val="F97369"/>
      </a:accent6>
      <a:hlink>
        <a:srgbClr val="07E298"/>
      </a:hlink>
      <a:folHlink>
        <a:srgbClr val="000000"/>
      </a:folHlink>
    </a:clrScheme>
    <a:fontScheme name="D&amp;T Assoc fonts">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7624</TotalTime>
  <Words>3931</Words>
  <Application>Microsoft Office PowerPoint</Application>
  <PresentationFormat>Widescreen</PresentationFormat>
  <Paragraphs>319</Paragraphs>
  <Slides>52</Slides>
  <Notes>42</Notes>
  <HiddenSlides>7</HiddenSlides>
  <MMClips>8</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59" baseType="lpstr">
      <vt:lpstr>Arial</vt:lpstr>
      <vt:lpstr>Calibri</vt:lpstr>
      <vt:lpstr>Google Sans</vt:lpstr>
      <vt:lpstr>Helvetica Neue Thin</vt:lpstr>
      <vt:lpstr>Roboto</vt:lpstr>
      <vt:lpstr>Office Theme</vt:lpstr>
      <vt:lpstr>Acrobat Document</vt:lpstr>
      <vt:lpstr>Street Lighting Electrical systems</vt:lpstr>
      <vt:lpstr>ELECTRICITY</vt:lpstr>
      <vt:lpstr>context</vt:lpstr>
      <vt:lpstr>Lesson 1- What is street lighting?</vt:lpstr>
      <vt:lpstr>PowerPoint Presentation</vt:lpstr>
      <vt:lpstr>PowerPoint Presentation</vt:lpstr>
      <vt:lpstr>PowerPoint Presentation</vt:lpstr>
      <vt:lpstr>PowerPoint Presentation</vt:lpstr>
      <vt:lpstr>PowerPoint Presentation</vt:lpstr>
      <vt:lpstr>PowerPoint Presentation</vt:lpstr>
      <vt:lpstr>Lesson 2 –  research</vt:lpstr>
      <vt:lpstr>PowerPoint Presentation</vt:lpstr>
      <vt:lpstr>Generating maps – Teacher only slide</vt:lpstr>
      <vt:lpstr>Time to explore!</vt:lpstr>
      <vt:lpstr>Lesson 3 - existing products</vt:lpstr>
      <vt:lpstr>PowerPoint Presentation</vt:lpstr>
      <vt:lpstr>PowerPoint Presentation</vt:lpstr>
      <vt:lpstr>Lesson 4 –  insulators and conductors</vt:lpstr>
      <vt:lpstr>PowerPoint Presentation</vt:lpstr>
      <vt:lpstr>PowerPoint Presentation</vt:lpstr>
      <vt:lpstr>PowerPoint Presentation</vt:lpstr>
      <vt:lpstr>Lesson 5 - circuits</vt:lpstr>
      <vt:lpstr>PLAYDOUGH!?</vt:lpstr>
      <vt:lpstr>Conductive dough</vt:lpstr>
      <vt:lpstr>PARALLEL CIRCUIT</vt:lpstr>
      <vt:lpstr>SERIES CIRCUIT</vt:lpstr>
      <vt:lpstr>INPUT, PROCESS, OUTPUT</vt:lpstr>
      <vt:lpstr>INPUT, PROCESS, OUTPUT</vt:lpstr>
      <vt:lpstr>Lesson 6 –  designing</vt:lpstr>
      <vt:lpstr>DESIGNING NEW STREET LIGHTING</vt:lpstr>
      <vt:lpstr>PLANNING</vt:lpstr>
      <vt:lpstr>PowerPoint Presentation</vt:lpstr>
      <vt:lpstr>PowerPoint Presentation</vt:lpstr>
      <vt:lpstr>Lesson 7 –  making </vt:lpstr>
      <vt:lpstr>PowerPoint Presentation</vt:lpstr>
      <vt:lpstr>ITEMS TO (Possibly) BUY</vt:lpstr>
      <vt:lpstr>Lesson 7 –  Conductive paint option </vt:lpstr>
      <vt:lpstr>PAINT!?</vt:lpstr>
      <vt:lpstr>PowerPoint Presentation</vt:lpstr>
      <vt:lpstr>PowerPoint Presentation</vt:lpstr>
      <vt:lpstr>parallel</vt:lpstr>
      <vt:lpstr>One in series</vt:lpstr>
      <vt:lpstr>two in series</vt:lpstr>
      <vt:lpstr>Three in series</vt:lpstr>
      <vt:lpstr>Lesson 7 –  COPPER TAPE</vt:lpstr>
      <vt:lpstr>PowerPoint Presentation</vt:lpstr>
      <vt:lpstr>PowerPoint Presentation</vt:lpstr>
      <vt:lpstr>PowerPoint Presentation</vt:lpstr>
      <vt:lpstr>Outcome</vt:lpstr>
      <vt:lpstr>Lesson 7 –  wiring or crocodile clips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to go here</dc:title>
  <dc:creator>Ryan Ball</dc:creator>
  <cp:lastModifiedBy>Laura Martin</cp:lastModifiedBy>
  <cp:revision>92</cp:revision>
  <cp:lastPrinted>2024-02-12T13:10:24Z</cp:lastPrinted>
  <dcterms:created xsi:type="dcterms:W3CDTF">2022-10-07T10:15:47Z</dcterms:created>
  <dcterms:modified xsi:type="dcterms:W3CDTF">2024-04-23T16:27:49Z</dcterms:modified>
</cp:coreProperties>
</file>