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4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0" r:id="rId1"/>
    <p:sldMasterId id="2147483728" r:id="rId2"/>
  </p:sldMasterIdLst>
  <p:notesMasterIdLst>
    <p:notesMasterId r:id="rId38"/>
  </p:notesMasterIdLst>
  <p:handoutMasterIdLst>
    <p:handoutMasterId r:id="rId39"/>
  </p:handoutMasterIdLst>
  <p:sldIdLst>
    <p:sldId id="1657" r:id="rId3"/>
    <p:sldId id="1699" r:id="rId4"/>
    <p:sldId id="1704" r:id="rId5"/>
    <p:sldId id="1660" r:id="rId6"/>
    <p:sldId id="1661" r:id="rId7"/>
    <p:sldId id="1662" r:id="rId8"/>
    <p:sldId id="1663" r:id="rId9"/>
    <p:sldId id="1664" r:id="rId10"/>
    <p:sldId id="1706" r:id="rId11"/>
    <p:sldId id="1665" r:id="rId12"/>
    <p:sldId id="1666" r:id="rId13"/>
    <p:sldId id="1667" r:id="rId14"/>
    <p:sldId id="1668" r:id="rId15"/>
    <p:sldId id="1669" r:id="rId16"/>
    <p:sldId id="1671" r:id="rId17"/>
    <p:sldId id="1672" r:id="rId18"/>
    <p:sldId id="1674" r:id="rId19"/>
    <p:sldId id="1673" r:id="rId20"/>
    <p:sldId id="1686" r:id="rId21"/>
    <p:sldId id="1675" r:id="rId22"/>
    <p:sldId id="1707" r:id="rId23"/>
    <p:sldId id="1678" r:id="rId24"/>
    <p:sldId id="1692" r:id="rId25"/>
    <p:sldId id="1679" r:id="rId26"/>
    <p:sldId id="1682" r:id="rId27"/>
    <p:sldId id="1710" r:id="rId28"/>
    <p:sldId id="1683" r:id="rId29"/>
    <p:sldId id="1709" r:id="rId30"/>
    <p:sldId id="1687" r:id="rId31"/>
    <p:sldId id="1688" r:id="rId32"/>
    <p:sldId id="1689" r:id="rId33"/>
    <p:sldId id="1705" r:id="rId34"/>
    <p:sldId id="1690" r:id="rId35"/>
    <p:sldId id="1691" r:id="rId36"/>
    <p:sldId id="1702" r:id="rId37"/>
  </p:sldIdLst>
  <p:sldSz cx="12192000" cy="6858000"/>
  <p:notesSz cx="6858000" cy="9144000"/>
  <p:embeddedFontLst>
    <p:embeddedFont>
      <p:font typeface="Arial Narrow" panose="020B0606020202030204" pitchFamily="34" charset="0"/>
      <p:regular r:id="rId40"/>
      <p:bold r:id="rId41"/>
      <p:italic r:id="rId42"/>
      <p:boldItalic r:id="rId43"/>
    </p:embeddedFont>
    <p:embeddedFont>
      <p:font typeface="Calibri" panose="020F0502020204030204" pitchFamily="34" charset="0"/>
      <p:regular r:id="rId44"/>
      <p:bold r:id="rId45"/>
      <p:italic r:id="rId46"/>
      <p:boldItalic r:id="rId47"/>
    </p:embeddedFont>
    <p:embeddedFont>
      <p:font typeface="Griffith Gothic Black" panose="020B0503060000000000" pitchFamily="34" charset="0"/>
      <p:bold r:id="rId48"/>
    </p:embeddedFont>
    <p:embeddedFont>
      <p:font typeface="GriffithGothic Black" panose="02000603060000020004" pitchFamily="50" charset="0"/>
      <p:bold r:id="rId49"/>
    </p:embeddedFont>
    <p:embeddedFont>
      <p:font typeface="Helvetica Neue" charset="0"/>
      <p:regular r:id="rId50"/>
    </p:embeddedFont>
    <p:embeddedFont>
      <p:font typeface="Ink Free" panose="03080402000500000000" pitchFamily="66" charset="0"/>
      <p:regular r:id="rId51"/>
    </p:embeddedFont>
  </p:embeddedFontLst>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ACDE"/>
    <a:srgbClr val="429EA6"/>
    <a:srgbClr val="FE4E00"/>
    <a:srgbClr val="FFFFFF"/>
    <a:srgbClr val="F60493"/>
    <a:srgbClr val="16F4D0"/>
    <a:srgbClr val="FED33A"/>
    <a:srgbClr val="F97369"/>
    <a:srgbClr val="00BACE"/>
    <a:srgbClr val="07E2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376" autoAdjust="0"/>
    <p:restoredTop sz="84059" autoAdjust="0"/>
  </p:normalViewPr>
  <p:slideViewPr>
    <p:cSldViewPr snapToGrid="0">
      <p:cViewPr varScale="1">
        <p:scale>
          <a:sx n="68" d="100"/>
          <a:sy n="68" d="100"/>
        </p:scale>
        <p:origin x="1018" y="62"/>
      </p:cViewPr>
      <p:guideLst>
        <p:guide orient="horz" pos="2160"/>
        <p:guide pos="3840"/>
      </p:guideLst>
    </p:cSldViewPr>
  </p:slideViewPr>
  <p:outlineViewPr>
    <p:cViewPr>
      <p:scale>
        <a:sx n="33" d="100"/>
        <a:sy n="33" d="100"/>
      </p:scale>
      <p:origin x="0" y="-3306"/>
    </p:cViewPr>
  </p:outlineViewPr>
  <p:notesTextViewPr>
    <p:cViewPr>
      <p:scale>
        <a:sx n="3" d="2"/>
        <a:sy n="3" d="2"/>
      </p:scale>
      <p:origin x="0" y="0"/>
    </p:cViewPr>
  </p:notesTextViewPr>
  <p:notesViewPr>
    <p:cSldViewPr snapToGrid="0">
      <p:cViewPr varScale="1">
        <p:scale>
          <a:sx n="65" d="100"/>
          <a:sy n="65" d="100"/>
        </p:scale>
        <p:origin x="2299" y="5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viewProps" Target="viewProps.xml"/><Relationship Id="rId58" Type="http://schemas.openxmlformats.org/officeDocument/2006/relationships/customXml" Target="../customXml/item3.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4.fntdata"/><Relationship Id="rId48" Type="http://schemas.openxmlformats.org/officeDocument/2006/relationships/font" Target="fonts/font9.fntdata"/><Relationship Id="rId56" Type="http://schemas.openxmlformats.org/officeDocument/2006/relationships/customXml" Target="../customXml/item1.xml"/><Relationship Id="rId8" Type="http://schemas.openxmlformats.org/officeDocument/2006/relationships/slide" Target="slides/slide6.xml"/><Relationship Id="rId51" Type="http://schemas.openxmlformats.org/officeDocument/2006/relationships/font" Target="fonts/font12.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46" Type="http://schemas.openxmlformats.org/officeDocument/2006/relationships/font" Target="fonts/font7.fntdata"/><Relationship Id="rId20" Type="http://schemas.openxmlformats.org/officeDocument/2006/relationships/slide" Target="slides/slide18.xml"/><Relationship Id="rId41" Type="http://schemas.openxmlformats.org/officeDocument/2006/relationships/font" Target="fonts/font2.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0.fntdata"/><Relationship Id="rId57" Type="http://schemas.openxmlformats.org/officeDocument/2006/relationships/customXml" Target="../customXml/item2.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5.fntdata"/><Relationship Id="rId5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latin typeface="Arial" panose="020B0604020202020204" pitchFamily="34" charset="0"/>
                <a:cs typeface="Arial" panose="020B0604020202020204" pitchFamily="34" charset="0"/>
              </a:rPr>
              <a:t>1/5/2024</a:t>
            </a:fld>
            <a:endParaRPr lang="en-US"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latin typeface="Arial" panose="020B0604020202020204" pitchFamily="34" charset="0"/>
                <a:cs typeface="Arial" panose="020B0604020202020204" pitchFamily="34" charset="0"/>
              </a:rP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Arial" panose="020B0604020202020204" pitchFamily="34" charset="0"/>
        <a:ea typeface="Arial" panose="020B0604020202020204" pitchFamily="34" charset="0"/>
        <a:cs typeface="Arial" panose="020B0604020202020204" pitchFamily="34" charset="0"/>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Please note; This resource, accompanying resources and associated images, videos and graphics are to be used for educational purposes only and in line with our terms and conditions as stated here. https://www.designtechnology.org.uk/terms-and-conditions-and-policies/</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5114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2364191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33132436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35273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7717865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3892764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2497962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239481"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Print and cut these cards for an empathy-design activity. Students can choose a tool and impairment at random to help generate new ideas for a range of users. This can be particularly useful if they are stuck for ideas / focus. Feel free to add more of your own.</a:t>
            </a:r>
          </a:p>
          <a:p>
            <a:endParaRPr lang="en-GB" dirty="0"/>
          </a:p>
        </p:txBody>
      </p:sp>
    </p:spTree>
    <p:extLst>
      <p:ext uri="{BB962C8B-B14F-4D97-AF65-F5344CB8AC3E}">
        <p14:creationId xmlns:p14="http://schemas.microsoft.com/office/powerpoint/2010/main" val="11052325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42198467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41786842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247809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25637671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42333648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38703308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553213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800751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13344756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577931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15019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392183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837284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Define stage</a:t>
            </a:r>
            <a:endParaRPr lang="en-GB" sz="4400" dirty="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50484"/>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056702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521918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Ideate stage</a:t>
            </a:r>
            <a:endParaRPr lang="en-GB" sz="4400" dirty="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50000"/>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9943827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523601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8543"/>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2393239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841731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Test stage</a:t>
            </a:r>
            <a:endParaRPr lang="en-GB" sz="4400" dirty="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61765"/>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6376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909483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r="43640"/>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Implement stage</a:t>
            </a:r>
            <a:endParaRPr lang="en-GB" sz="4400" dirty="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25973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833499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spTree>
    <p:extLst>
      <p:ext uri="{BB962C8B-B14F-4D97-AF65-F5344CB8AC3E}">
        <p14:creationId xmlns:p14="http://schemas.microsoft.com/office/powerpoint/2010/main" val="1053445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Focused Tasks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dirty="0"/>
          </a:p>
        </p:txBody>
      </p:sp>
    </p:spTree>
    <p:extLst>
      <p:ext uri="{BB962C8B-B14F-4D97-AF65-F5344CB8AC3E}">
        <p14:creationId xmlns:p14="http://schemas.microsoft.com/office/powerpoint/2010/main" val="446778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Investigative &amp; Evaluative Activities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dirty="0">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617748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Supporting units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32683552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932968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3584935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4671110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2003062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3513138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6671003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7314134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31794153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160212038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27233729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70281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dirty="0"/>
              <a:t>Click icon to add picture</a:t>
            </a:r>
            <a:endParaRPr lang="en-GB" dirty="0"/>
          </a:p>
        </p:txBody>
      </p:sp>
    </p:spTree>
    <p:extLst>
      <p:ext uri="{BB962C8B-B14F-4D97-AF65-F5344CB8AC3E}">
        <p14:creationId xmlns:p14="http://schemas.microsoft.com/office/powerpoint/2010/main" val="28401086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dirty="0"/>
              <a:t>Click icon to add picture</a:t>
            </a:r>
            <a:endParaRPr lang="en-GB" dirty="0"/>
          </a:p>
        </p:txBody>
      </p:sp>
    </p:spTree>
    <p:extLst>
      <p:ext uri="{BB962C8B-B14F-4D97-AF65-F5344CB8AC3E}">
        <p14:creationId xmlns:p14="http://schemas.microsoft.com/office/powerpoint/2010/main" val="175817208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32565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14419998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23575748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1944085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Introduction</a:t>
            </a:r>
            <a:endParaRPr lang="en-GB" sz="4400" dirty="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9245631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288453066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101765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6526020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82790148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672327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205040788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none" baseline="0"/>
            </a:lvl1pPr>
          </a:lstStyle>
          <a:p>
            <a:r>
              <a:rPr lang="en-US" dirty="0"/>
              <a:t>Click to edit Master title style</a:t>
            </a:r>
            <a:endParaRPr lang="en-GB" dirty="0"/>
          </a:p>
        </p:txBody>
      </p:sp>
    </p:spTree>
    <p:extLst>
      <p:ext uri="{BB962C8B-B14F-4D97-AF65-F5344CB8AC3E}">
        <p14:creationId xmlns:p14="http://schemas.microsoft.com/office/powerpoint/2010/main" val="48161016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4018377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32926284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4227734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dirty="0">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3876717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64719753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4505814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46239090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2838465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98596846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60099608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0751385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82165432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02726474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1801858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2223064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245950102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5326635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3833749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745064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57833692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205972417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2789529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92764593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19864592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4123110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11791538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17507098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6517098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416955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latin typeface="GriffithGothic Black" panose="02000603060000020004" pitchFamily="50" charset="0"/>
              </a:rPr>
              <a:t>Empathize stage</a:t>
            </a:r>
            <a:endParaRPr lang="en-GB" sz="4400" dirty="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9228"/>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857556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47" Type="http://schemas.openxmlformats.org/officeDocument/2006/relationships/slideLayout" Target="../slideLayouts/slideLayout70.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9" Type="http://schemas.openxmlformats.org/officeDocument/2006/relationships/slideLayout" Target="../slideLayouts/slideLayout52.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45" Type="http://schemas.openxmlformats.org/officeDocument/2006/relationships/slideLayout" Target="../slideLayouts/slideLayout68.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49" Type="http://schemas.openxmlformats.org/officeDocument/2006/relationships/theme" Target="../theme/theme2.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4" Type="http://schemas.openxmlformats.org/officeDocument/2006/relationships/slideLayout" Target="../slideLayouts/slideLayout67.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slideLayout" Target="../slideLayouts/slideLayout66.xml"/><Relationship Id="rId48" Type="http://schemas.openxmlformats.org/officeDocument/2006/relationships/slideLayout" Target="../slideLayouts/slideLayout71.xml"/><Relationship Id="rId8" Type="http://schemas.openxmlformats.org/officeDocument/2006/relationships/slideLayout" Target="../slideLayouts/slideLayout31.xml"/><Relationship Id="rId3" Type="http://schemas.openxmlformats.org/officeDocument/2006/relationships/slideLayout" Target="../slideLayouts/slideLayout26.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 Id="rId46" Type="http://schemas.openxmlformats.org/officeDocument/2006/relationships/slideLayout" Target="../slideLayouts/slideLayout69.xml"/><Relationship Id="rId20" Type="http://schemas.openxmlformats.org/officeDocument/2006/relationships/slideLayout" Target="../slideLayouts/slideLayout43.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714" r:id="rId1"/>
    <p:sldLayoutId id="2147483713" r:id="rId2"/>
    <p:sldLayoutId id="2147483715" r:id="rId3"/>
    <p:sldLayoutId id="2147483703" r:id="rId4"/>
    <p:sldLayoutId id="2147483716" r:id="rId5"/>
    <p:sldLayoutId id="2147483704" r:id="rId6"/>
    <p:sldLayoutId id="2147483725" r:id="rId7"/>
    <p:sldLayoutId id="2147483717" r:id="rId8"/>
    <p:sldLayoutId id="2147483705" r:id="rId9"/>
    <p:sldLayoutId id="2147483722" r:id="rId10"/>
    <p:sldLayoutId id="2147483706" r:id="rId11"/>
    <p:sldLayoutId id="2147483718" r:id="rId12"/>
    <p:sldLayoutId id="2147483707" r:id="rId13"/>
    <p:sldLayoutId id="2147483719" r:id="rId14"/>
    <p:sldLayoutId id="2147483708" r:id="rId15"/>
    <p:sldLayoutId id="2147483720" r:id="rId16"/>
    <p:sldLayoutId id="2147483709" r:id="rId17"/>
    <p:sldLayoutId id="2147483721" r:id="rId18"/>
    <p:sldLayoutId id="2147483726" r:id="rId19"/>
    <p:sldLayoutId id="2147483727" r:id="rId20"/>
    <p:sldLayoutId id="2147483710" r:id="rId21"/>
    <p:sldLayoutId id="2147483711" r:id="rId22"/>
    <p:sldLayoutId id="2147483712" r:id="rId23"/>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662381459"/>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 id="2147483749" r:id="rId21"/>
    <p:sldLayoutId id="2147483750" r:id="rId22"/>
    <p:sldLayoutId id="2147483751" r:id="rId23"/>
    <p:sldLayoutId id="2147483752" r:id="rId24"/>
    <p:sldLayoutId id="2147483753" r:id="rId25"/>
    <p:sldLayoutId id="2147483754" r:id="rId26"/>
    <p:sldLayoutId id="2147483755" r:id="rId27"/>
    <p:sldLayoutId id="2147483756" r:id="rId28"/>
    <p:sldLayoutId id="2147483757" r:id="rId29"/>
    <p:sldLayoutId id="2147483758" r:id="rId30"/>
    <p:sldLayoutId id="2147483759" r:id="rId31"/>
    <p:sldLayoutId id="2147483760" r:id="rId32"/>
    <p:sldLayoutId id="2147483761" r:id="rId33"/>
    <p:sldLayoutId id="2147483762" r:id="rId34"/>
    <p:sldLayoutId id="2147483763" r:id="rId35"/>
    <p:sldLayoutId id="2147483764" r:id="rId36"/>
    <p:sldLayoutId id="2147483765" r:id="rId37"/>
    <p:sldLayoutId id="2147483766" r:id="rId38"/>
    <p:sldLayoutId id="2147483767" r:id="rId39"/>
    <p:sldLayoutId id="2147483768" r:id="rId40"/>
    <p:sldLayoutId id="2147483769" r:id="rId41"/>
    <p:sldLayoutId id="2147483770" r:id="rId42"/>
    <p:sldLayoutId id="2147483771" r:id="rId43"/>
    <p:sldLayoutId id="2147483772" r:id="rId44"/>
    <p:sldLayoutId id="2147483773" r:id="rId45"/>
    <p:sldLayoutId id="2147483774" r:id="rId46"/>
    <p:sldLayoutId id="2147483775" r:id="rId47"/>
    <p:sldLayoutId id="2147483776"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40.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video" Target="https://www.youtube.com/embed/vdLklN4vi_8?feature=oembed" TargetMode="External"/><Relationship Id="rId4" Type="http://schemas.openxmlformats.org/officeDocument/2006/relationships/image" Target="../media/image39.png"/></Relationships>
</file>

<file path=ppt/slides/_rels/slide1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Layout" Target="../slideLayouts/slideLayout14.xml"/><Relationship Id="rId1" Type="http://schemas.openxmlformats.org/officeDocument/2006/relationships/video" Target="https://www.youtube.com/embed/PwDqcz3_r68?feature=oembed" TargetMode="External"/></Relationships>
</file>

<file path=ppt/slides/_rels/slide17.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6.xml"/><Relationship Id="rId4" Type="http://schemas.openxmlformats.org/officeDocument/2006/relationships/image" Target="../media/image37.png"/></Relationships>
</file>

<file path=ppt/slides/_rels/slide2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slideLayout" Target="../slideLayouts/slideLayout16.xml"/><Relationship Id="rId1" Type="http://schemas.openxmlformats.org/officeDocument/2006/relationships/video" Target="https://www.youtube.com/embed/IeN02dBL0PY?feature=oembed" TargetMode="External"/></Relationships>
</file>

<file path=ppt/slides/_rels/slide2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8.xml"/><Relationship Id="rId1" Type="http://schemas.openxmlformats.org/officeDocument/2006/relationships/video" Target="https://www.youtube.com/embed/3_Qaycogn9U?feature=oembed" TargetMode="External"/><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14.xml"/><Relationship Id="rId1" Type="http://schemas.openxmlformats.org/officeDocument/2006/relationships/slideLayout" Target="../slideLayouts/slideLayout17.xml"/><Relationship Id="rId5" Type="http://schemas.openxmlformats.org/officeDocument/2006/relationships/image" Target="../media/image37.png"/><Relationship Id="rId4" Type="http://schemas.openxmlformats.org/officeDocument/2006/relationships/slide" Target="slide33.xml"/></Relationships>
</file>

<file path=ppt/slides/_rels/slide2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37.png"/><Relationship Id="rId1" Type="http://schemas.openxmlformats.org/officeDocument/2006/relationships/slideLayout" Target="../slideLayouts/slideLayout21.xml"/><Relationship Id="rId5" Type="http://schemas.openxmlformats.org/officeDocument/2006/relationships/image" Target="../media/image48.jpeg"/><Relationship Id="rId4" Type="http://schemas.openxmlformats.org/officeDocument/2006/relationships/image" Target="../media/image47.jpeg"/></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slide" Target="slide8.xml"/></Relationships>
</file>

<file path=ppt/slides/_rels/slide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slide" Target="slide13.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slide" Target="slide17.xml"/></Relationships>
</file>

<file path=ppt/slides/_rels/slide3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slide" Target="slide19.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slide" Target="slide22.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slide" Target="slide13.xml"/><Relationship Id="rId7" Type="http://schemas.openxmlformats.org/officeDocument/2006/relationships/slide" Target="slide23.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xml"/><Relationship Id="rId5" Type="http://schemas.openxmlformats.org/officeDocument/2006/relationships/slide" Target="slide21.xml"/><Relationship Id="rId4" Type="http://schemas.openxmlformats.org/officeDocument/2006/relationships/slide" Target="slide17.xml"/></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8.xml"/><Relationship Id="rId1" Type="http://schemas.openxmlformats.org/officeDocument/2006/relationships/video" Target="https://www.youtube.com/embed/zuLvSMoLsmA?feature=oembed" TargetMode="External"/><Relationship Id="rId4" Type="http://schemas.openxmlformats.org/officeDocument/2006/relationships/image" Target="../media/image39.png"/></Relationships>
</file>

<file path=ppt/slides/_rels/slide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10.xml"/><Relationship Id="rId1" Type="http://schemas.openxmlformats.org/officeDocument/2006/relationships/video" Target="https://www.youtube.com/embed/7p58FRBR53c?feature=oembed" TargetMode="External"/></Relationships>
</file>

<file path=ppt/slides/_rels/slide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37.png"/><Relationship Id="rId4" Type="http://schemas.openxmlformats.org/officeDocument/2006/relationships/hyperlink" Target="https://www.rnib.org.uk/living-with-sight-loss/community-connection-and-wellbeing/leisure/gardening/"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 Target="slide10.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B1790-2CD4-5C49-0880-9A0F1CE57356}"/>
              </a:ext>
            </a:extLst>
          </p:cNvPr>
          <p:cNvSpPr>
            <a:spLocks noGrp="1"/>
          </p:cNvSpPr>
          <p:nvPr>
            <p:ph type="ctrTitle"/>
          </p:nvPr>
        </p:nvSpPr>
        <p:spPr/>
        <p:txBody>
          <a:bodyPr/>
          <a:lstStyle/>
          <a:p>
            <a:pPr>
              <a:lnSpc>
                <a:spcPct val="100000"/>
              </a:lnSpc>
            </a:pPr>
            <a:r>
              <a:rPr lang="en-GB" dirty="0"/>
              <a:t>KS3 D&amp;T CONTEXTS</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making gardening more ACCESSIBLE</a:t>
            </a:r>
          </a:p>
        </p:txBody>
      </p:sp>
      <p:pic>
        <p:nvPicPr>
          <p:cNvPr id="4" name="Picture 3" descr="Person wearing gardening gloves planting fir tree">
            <a:extLst>
              <a:ext uri="{FF2B5EF4-FFF2-40B4-BE49-F238E27FC236}">
                <a16:creationId xmlns:a16="http://schemas.microsoft.com/office/drawing/2014/main" id="{F645B1CD-5F3D-54B6-374C-70282AFDD568}"/>
              </a:ext>
            </a:extLst>
          </p:cNvPr>
          <p:cNvPicPr>
            <a:picLocks noChangeAspect="1"/>
          </p:cNvPicPr>
          <p:nvPr/>
        </p:nvPicPr>
        <p:blipFill>
          <a:blip r:embed="rId3" cstate="print">
            <a:extLst>
              <a:ext uri="{28A0092B-C50C-407E-A947-70E740481C1C}">
                <a14:useLocalDpi xmlns:a14="http://schemas.microsoft.com/office/drawing/2010/main" val="0"/>
              </a:ext>
            </a:extLst>
          </a:blip>
          <a:srcRect l="26889" r="26889"/>
          <a:stretch/>
        </p:blipFill>
        <p:spPr>
          <a:xfrm>
            <a:off x="8107680" y="0"/>
            <a:ext cx="4084320" cy="6858000"/>
          </a:xfrm>
          <a:prstGeom prst="rect">
            <a:avLst/>
          </a:prstGeom>
        </p:spPr>
      </p:pic>
      <p:pic>
        <p:nvPicPr>
          <p:cNvPr id="3" name="Picture 2" descr="Blue text on a black background&#10;&#10;Description automatically generated">
            <a:extLst>
              <a:ext uri="{FF2B5EF4-FFF2-40B4-BE49-F238E27FC236}">
                <a16:creationId xmlns:a16="http://schemas.microsoft.com/office/drawing/2014/main" id="{E6D94F97-06E0-2E56-8B02-075EF5C104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75385" y="232269"/>
            <a:ext cx="3241229" cy="1295021"/>
          </a:xfrm>
          <a:prstGeom prst="rect">
            <a:avLst/>
          </a:prstGeom>
        </p:spPr>
      </p:pic>
      <p:sp>
        <p:nvSpPr>
          <p:cNvPr id="5" name="TextBox 4">
            <a:extLst>
              <a:ext uri="{FF2B5EF4-FFF2-40B4-BE49-F238E27FC236}">
                <a16:creationId xmlns:a16="http://schemas.microsoft.com/office/drawing/2014/main" id="{8EA81ED3-7A4A-C927-39F0-6CDA6DE9E7D6}"/>
              </a:ext>
            </a:extLst>
          </p:cNvPr>
          <p:cNvSpPr txBox="1"/>
          <p:nvPr/>
        </p:nvSpPr>
        <p:spPr>
          <a:xfrm>
            <a:off x="4740536" y="6270515"/>
            <a:ext cx="3367144" cy="338554"/>
          </a:xfrm>
          <a:prstGeom prst="rect">
            <a:avLst/>
          </a:prstGeom>
          <a:noFill/>
        </p:spPr>
        <p:txBody>
          <a:bodyPr wrap="square" rtlCol="0">
            <a:spAutoFit/>
          </a:bodyPr>
          <a:lstStyle/>
          <a:p>
            <a:r>
              <a:rPr lang="en-GB" sz="1600" dirty="0">
                <a:solidFill>
                  <a:schemeClr val="bg1"/>
                </a:solidFill>
                <a:latin typeface="+mj-lt"/>
              </a:rPr>
              <a:t>#InspiredbyLambIndustries</a:t>
            </a:r>
          </a:p>
        </p:txBody>
      </p:sp>
      <p:pic>
        <p:nvPicPr>
          <p:cNvPr id="11" name="Picture 10">
            <a:extLst>
              <a:ext uri="{FF2B5EF4-FFF2-40B4-BE49-F238E27FC236}">
                <a16:creationId xmlns:a16="http://schemas.microsoft.com/office/drawing/2014/main" id="{4D81F184-D08C-D4DB-E78A-CBBC2FCB4E1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spTree>
    <p:extLst>
      <p:ext uri="{BB962C8B-B14F-4D97-AF65-F5344CB8AC3E}">
        <p14:creationId xmlns:p14="http://schemas.microsoft.com/office/powerpoint/2010/main" val="4025666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263650"/>
            <a:ext cx="9655175" cy="2165350"/>
          </a:xfrm>
        </p:spPr>
        <p:txBody>
          <a:bodyPr>
            <a:normAutofit fontScale="85000" lnSpcReduction="10000"/>
          </a:bodyPr>
          <a:lstStyle/>
          <a:p>
            <a:pPr>
              <a:lnSpc>
                <a:spcPct val="150000"/>
              </a:lnSpc>
            </a:pPr>
            <a:r>
              <a:rPr lang="en-GB" sz="2100" dirty="0">
                <a:highlight>
                  <a:srgbClr val="FFFFFF"/>
                </a:highlight>
                <a:latin typeface="+mj-lt"/>
                <a:ea typeface="Roboto" panose="02000000000000000000" pitchFamily="2" charset="0"/>
                <a:cs typeface="Roboto" panose="02000000000000000000" pitchFamily="2" charset="0"/>
              </a:rPr>
              <a:t>To design for others, we need to consider those that will be using our designs. These are the users. </a:t>
            </a:r>
            <a:r>
              <a:rPr lang="en-GB" sz="2100" b="1" dirty="0">
                <a:highlight>
                  <a:srgbClr val="FFFFFF"/>
                </a:highlight>
                <a:latin typeface="+mj-lt"/>
                <a:ea typeface="Roboto" panose="02000000000000000000" pitchFamily="2" charset="0"/>
                <a:cs typeface="Roboto" panose="02000000000000000000" pitchFamily="2" charset="0"/>
              </a:rPr>
              <a:t>User Centred Design </a:t>
            </a:r>
            <a:r>
              <a:rPr lang="en-GB" sz="2100" dirty="0">
                <a:highlight>
                  <a:srgbClr val="FFFFFF"/>
                </a:highlight>
                <a:latin typeface="+mj-lt"/>
                <a:ea typeface="Roboto" panose="02000000000000000000" pitchFamily="2" charset="0"/>
                <a:cs typeface="Roboto" panose="02000000000000000000" pitchFamily="2" charset="0"/>
              </a:rPr>
              <a:t>(</a:t>
            </a:r>
            <a:r>
              <a:rPr lang="en-GB" sz="2100" b="1" dirty="0">
                <a:highlight>
                  <a:srgbClr val="FFFFFF"/>
                </a:highlight>
                <a:latin typeface="+mj-lt"/>
                <a:ea typeface="Roboto" panose="02000000000000000000" pitchFamily="2" charset="0"/>
                <a:cs typeface="Roboto" panose="02000000000000000000" pitchFamily="2" charset="0"/>
              </a:rPr>
              <a:t>UCD</a:t>
            </a:r>
            <a:r>
              <a:rPr lang="en-GB" sz="2100" dirty="0">
                <a:highlight>
                  <a:srgbClr val="FFFFFF"/>
                </a:highlight>
                <a:latin typeface="+mj-lt"/>
                <a:ea typeface="Roboto" panose="02000000000000000000" pitchFamily="2" charset="0"/>
                <a:cs typeface="Roboto" panose="02000000000000000000" pitchFamily="2" charset="0"/>
              </a:rPr>
              <a:t>) considers the user in all aspects of the design process as well as their </a:t>
            </a:r>
            <a:r>
              <a:rPr lang="en-GB" sz="2100" b="1" dirty="0">
                <a:highlight>
                  <a:srgbClr val="FFFFFF"/>
                </a:highlight>
                <a:latin typeface="+mj-lt"/>
                <a:ea typeface="Roboto" panose="02000000000000000000" pitchFamily="2" charset="0"/>
                <a:cs typeface="Roboto" panose="02000000000000000000" pitchFamily="2" charset="0"/>
              </a:rPr>
              <a:t>needs</a:t>
            </a:r>
            <a:r>
              <a:rPr lang="en-GB" sz="2100" dirty="0">
                <a:highlight>
                  <a:srgbClr val="FFFFFF"/>
                </a:highlight>
                <a:latin typeface="+mj-lt"/>
                <a:ea typeface="Roboto" panose="02000000000000000000" pitchFamily="2" charset="0"/>
                <a:cs typeface="Roboto" panose="02000000000000000000" pitchFamily="2" charset="0"/>
              </a:rPr>
              <a:t>, </a:t>
            </a:r>
            <a:r>
              <a:rPr lang="en-GB" sz="2100" b="1" dirty="0">
                <a:highlight>
                  <a:srgbClr val="FFFFFF"/>
                </a:highlight>
                <a:latin typeface="+mj-lt"/>
                <a:ea typeface="Roboto" panose="02000000000000000000" pitchFamily="2" charset="0"/>
                <a:cs typeface="Roboto" panose="02000000000000000000" pitchFamily="2" charset="0"/>
              </a:rPr>
              <a:t>wants</a:t>
            </a:r>
            <a:r>
              <a:rPr lang="en-GB" sz="2100" dirty="0">
                <a:highlight>
                  <a:srgbClr val="FFFFFF"/>
                </a:highlight>
                <a:latin typeface="+mj-lt"/>
                <a:ea typeface="Roboto" panose="02000000000000000000" pitchFamily="2" charset="0"/>
                <a:cs typeface="Roboto" panose="02000000000000000000" pitchFamily="2" charset="0"/>
              </a:rPr>
              <a:t> and </a:t>
            </a:r>
            <a:r>
              <a:rPr lang="en-GB" sz="2100" b="1" dirty="0">
                <a:highlight>
                  <a:srgbClr val="FFFFFF"/>
                </a:highlight>
                <a:latin typeface="+mj-lt"/>
                <a:ea typeface="Roboto" panose="02000000000000000000" pitchFamily="2" charset="0"/>
                <a:cs typeface="Roboto" panose="02000000000000000000" pitchFamily="2" charset="0"/>
              </a:rPr>
              <a:t>values</a:t>
            </a:r>
            <a:r>
              <a:rPr lang="en-GB" sz="2100" dirty="0">
                <a:highlight>
                  <a:srgbClr val="FFFFFF"/>
                </a:highlight>
                <a:latin typeface="+mj-lt"/>
                <a:ea typeface="Roboto" panose="02000000000000000000" pitchFamily="2" charset="0"/>
                <a:cs typeface="Roboto" panose="02000000000000000000" pitchFamily="2" charset="0"/>
              </a:rPr>
              <a:t>.</a:t>
            </a:r>
          </a:p>
          <a:p>
            <a:pPr>
              <a:lnSpc>
                <a:spcPct val="150000"/>
              </a:lnSpc>
            </a:pPr>
            <a:r>
              <a:rPr lang="en-GB" sz="2100" dirty="0">
                <a:highlight>
                  <a:srgbClr val="FFFFFF"/>
                </a:highlight>
                <a:latin typeface="+mj-lt"/>
                <a:ea typeface="Roboto" panose="02000000000000000000" pitchFamily="2" charset="0"/>
                <a:cs typeface="Roboto" panose="02000000000000000000" pitchFamily="2" charset="0"/>
              </a:rPr>
              <a:t>Your initial research should consider a range of user needs as it has to be inclusive/accessible. The user might also represent the product’s intended ‘</a:t>
            </a:r>
            <a:r>
              <a:rPr lang="en-GB" sz="2100" b="1" dirty="0">
                <a:highlight>
                  <a:srgbClr val="FFFFFF"/>
                </a:highlight>
                <a:latin typeface="+mj-lt"/>
                <a:ea typeface="Roboto" panose="02000000000000000000" pitchFamily="2" charset="0"/>
                <a:cs typeface="Roboto" panose="02000000000000000000" pitchFamily="2" charset="0"/>
              </a:rPr>
              <a:t>target market</a:t>
            </a:r>
            <a:r>
              <a:rPr lang="en-GB" sz="2100" dirty="0">
                <a:highlight>
                  <a:srgbClr val="FFFFFF"/>
                </a:highlight>
                <a:latin typeface="+mj-lt"/>
                <a:ea typeface="Roboto" panose="02000000000000000000" pitchFamily="2" charset="0"/>
                <a:cs typeface="Roboto" panose="02000000000000000000" pitchFamily="2" charset="0"/>
              </a:rPr>
              <a:t>’.</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pic>
        <p:nvPicPr>
          <p:cNvPr id="3" name="Picture 2" descr="A diagram of a diagram with text and symbols&#10;&#10;Description automatically generated with medium confidence">
            <a:extLst>
              <a:ext uri="{FF2B5EF4-FFF2-40B4-BE49-F238E27FC236}">
                <a16:creationId xmlns:a16="http://schemas.microsoft.com/office/drawing/2014/main" id="{B1F87F31-7DE1-F442-7FB9-24F75497870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2978" b="15200"/>
          <a:stretch/>
        </p:blipFill>
        <p:spPr>
          <a:xfrm>
            <a:off x="3574817" y="3299908"/>
            <a:ext cx="6525196" cy="3313176"/>
          </a:xfrm>
          <a:prstGeom prst="rect">
            <a:avLst/>
          </a:prstGeom>
        </p:spPr>
      </p:pic>
      <p:pic>
        <p:nvPicPr>
          <p:cNvPr id="2" name="Picture 1">
            <a:extLst>
              <a:ext uri="{FF2B5EF4-FFF2-40B4-BE49-F238E27FC236}">
                <a16:creationId xmlns:a16="http://schemas.microsoft.com/office/drawing/2014/main" id="{30819541-905B-DAD9-D561-00A2E9C6120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spTree>
    <p:extLst>
      <p:ext uri="{BB962C8B-B14F-4D97-AF65-F5344CB8AC3E}">
        <p14:creationId xmlns:p14="http://schemas.microsoft.com/office/powerpoint/2010/main" val="4213101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2AD719C1-7106-876F-F452-2CA933A80D7D}"/>
              </a:ext>
            </a:extLst>
          </p:cNvPr>
          <p:cNvCxnSpPr>
            <a:cxnSpLocks/>
          </p:cNvCxnSpPr>
          <p:nvPr/>
        </p:nvCxnSpPr>
        <p:spPr>
          <a:xfrm>
            <a:off x="6756473" y="6281369"/>
            <a:ext cx="835226" cy="6937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latin typeface="GriffithGothic Black" panose="02000603060000020004" pitchFamily="50" charset="0"/>
              </a:rPr>
              <a:t>Break down the context</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69292" y="1237936"/>
            <a:ext cx="9512438" cy="2165350"/>
          </a:xfrm>
        </p:spPr>
        <p:txBody>
          <a:bodyPr>
            <a:normAutofit/>
          </a:bodyPr>
          <a:lstStyle/>
          <a:p>
            <a:pPr marL="0" indent="0">
              <a:lnSpc>
                <a:spcPct val="150000"/>
              </a:lnSpc>
              <a:buNone/>
            </a:pPr>
            <a:r>
              <a:rPr lang="en-GB" sz="1900" dirty="0">
                <a:highlight>
                  <a:srgbClr val="FFFFFF"/>
                </a:highlight>
                <a:latin typeface="+mj-lt"/>
                <a:ea typeface="Roboto" panose="02000000000000000000" pitchFamily="2" charset="0"/>
                <a:cs typeface="Roboto" panose="02000000000000000000" pitchFamily="2" charset="0"/>
              </a:rPr>
              <a:t>The context is deliberately simple so you can investigate and determine your own approach to exploring design opportunities. This context encourages you to understand the ways in which people enjoy gardening and to consider some of the limitations they may have.</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pSp>
        <p:nvGrpSpPr>
          <p:cNvPr id="2" name="Group 1">
            <a:extLst>
              <a:ext uri="{FF2B5EF4-FFF2-40B4-BE49-F238E27FC236}">
                <a16:creationId xmlns:a16="http://schemas.microsoft.com/office/drawing/2014/main" id="{0E186FCF-536D-7B43-6940-7F476F27613F}"/>
              </a:ext>
            </a:extLst>
          </p:cNvPr>
          <p:cNvGrpSpPr/>
          <p:nvPr/>
        </p:nvGrpSpPr>
        <p:grpSpPr>
          <a:xfrm>
            <a:off x="1982819" y="2979017"/>
            <a:ext cx="8180466" cy="3509334"/>
            <a:chOff x="1940495" y="2849925"/>
            <a:chExt cx="8180466" cy="3509334"/>
          </a:xfrm>
        </p:grpSpPr>
        <p:cxnSp>
          <p:nvCxnSpPr>
            <p:cNvPr id="3" name="Straight Connector 2">
              <a:extLst>
                <a:ext uri="{FF2B5EF4-FFF2-40B4-BE49-F238E27FC236}">
                  <a16:creationId xmlns:a16="http://schemas.microsoft.com/office/drawing/2014/main" id="{E9FBE252-2DB3-3882-9D92-BB4B6DCEE703}"/>
                </a:ext>
              </a:extLst>
            </p:cNvPr>
            <p:cNvCxnSpPr>
              <a:cxnSpLocks/>
            </p:cNvCxnSpPr>
            <p:nvPr/>
          </p:nvCxnSpPr>
          <p:spPr>
            <a:xfrm>
              <a:off x="5510832" y="5758455"/>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4D95EA84-2D36-54B6-B141-5A13B705FA3E}"/>
                </a:ext>
              </a:extLst>
            </p:cNvPr>
            <p:cNvCxnSpPr>
              <a:cxnSpLocks/>
            </p:cNvCxnSpPr>
            <p:nvPr/>
          </p:nvCxnSpPr>
          <p:spPr>
            <a:xfrm>
              <a:off x="7170530" y="5181214"/>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BC48C46-EFCD-C927-6D04-12AB75166BDE}"/>
                </a:ext>
              </a:extLst>
            </p:cNvPr>
            <p:cNvCxnSpPr>
              <a:cxnSpLocks/>
            </p:cNvCxnSpPr>
            <p:nvPr/>
          </p:nvCxnSpPr>
          <p:spPr>
            <a:xfrm flipV="1">
              <a:off x="5641963" y="3175020"/>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BFEBF1B-C735-FD22-B43B-0152405D2400}"/>
                </a:ext>
              </a:extLst>
            </p:cNvPr>
            <p:cNvCxnSpPr>
              <a:cxnSpLocks/>
            </p:cNvCxnSpPr>
            <p:nvPr/>
          </p:nvCxnSpPr>
          <p:spPr>
            <a:xfrm flipV="1">
              <a:off x="2688537" y="3876502"/>
              <a:ext cx="991380" cy="271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EFF3DF3F-2E20-BDD3-AA04-92D5DFBA10EF}"/>
                </a:ext>
              </a:extLst>
            </p:cNvPr>
            <p:cNvCxnSpPr>
              <a:cxnSpLocks/>
            </p:cNvCxnSpPr>
            <p:nvPr/>
          </p:nvCxnSpPr>
          <p:spPr>
            <a:xfrm>
              <a:off x="4184209" y="4023155"/>
              <a:ext cx="886494" cy="4973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70C3FE88-61F3-D1EF-8274-269A703FA054}"/>
                </a:ext>
              </a:extLst>
            </p:cNvPr>
            <p:cNvCxnSpPr>
              <a:cxnSpLocks/>
            </p:cNvCxnSpPr>
            <p:nvPr/>
          </p:nvCxnSpPr>
          <p:spPr>
            <a:xfrm>
              <a:off x="8309659" y="3518681"/>
              <a:ext cx="597410" cy="2058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6150572E-2F55-0B30-0A8C-9D74211A0C6E}"/>
                </a:ext>
              </a:extLst>
            </p:cNvPr>
            <p:cNvCxnSpPr>
              <a:cxnSpLocks/>
            </p:cNvCxnSpPr>
            <p:nvPr/>
          </p:nvCxnSpPr>
          <p:spPr>
            <a:xfrm flipV="1">
              <a:off x="8406964" y="3072387"/>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BC54A0DA-2E05-C283-9262-085D714C75B2}"/>
                </a:ext>
              </a:extLst>
            </p:cNvPr>
            <p:cNvCxnSpPr>
              <a:cxnSpLocks/>
            </p:cNvCxnSpPr>
            <p:nvPr/>
          </p:nvCxnSpPr>
          <p:spPr>
            <a:xfrm flipV="1">
              <a:off x="7192453" y="3479879"/>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F6A0887-859B-9F24-8545-EE9F926FFABD}"/>
                </a:ext>
              </a:extLst>
            </p:cNvPr>
            <p:cNvCxnSpPr/>
            <p:nvPr/>
          </p:nvCxnSpPr>
          <p:spPr>
            <a:xfrm flipV="1">
              <a:off x="5404337" y="480160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23CB0C10-E3B2-FBDF-403F-6988AF28875F}"/>
                </a:ext>
              </a:extLst>
            </p:cNvPr>
            <p:cNvCxnSpPr/>
            <p:nvPr/>
          </p:nvCxnSpPr>
          <p:spPr>
            <a:xfrm flipV="1">
              <a:off x="5393787" y="358106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052F5A1-C650-0353-0EFF-1EE8194A5B67}"/>
                </a:ext>
              </a:extLst>
            </p:cNvPr>
            <p:cNvCxnSpPr>
              <a:cxnSpLocks/>
            </p:cNvCxnSpPr>
            <p:nvPr/>
          </p:nvCxnSpPr>
          <p:spPr>
            <a:xfrm flipV="1">
              <a:off x="4247738" y="4823369"/>
              <a:ext cx="651098" cy="3139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CAB9CC5B-7C94-4182-D377-8F74075D8573}"/>
                </a:ext>
              </a:extLst>
            </p:cNvPr>
            <p:cNvCxnSpPr>
              <a:cxnSpLocks/>
            </p:cNvCxnSpPr>
            <p:nvPr/>
          </p:nvCxnSpPr>
          <p:spPr>
            <a:xfrm>
              <a:off x="5759484" y="4759649"/>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64DBD115-2A86-CFE5-A12F-794974F34F5D}"/>
                </a:ext>
              </a:extLst>
            </p:cNvPr>
            <p:cNvCxnSpPr>
              <a:cxnSpLocks/>
            </p:cNvCxnSpPr>
            <p:nvPr/>
          </p:nvCxnSpPr>
          <p:spPr>
            <a:xfrm flipV="1">
              <a:off x="5880295" y="3896205"/>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6583E865-DEA3-72B2-1482-150F11FE560E}"/>
                </a:ext>
              </a:extLst>
            </p:cNvPr>
            <p:cNvSpPr/>
            <p:nvPr/>
          </p:nvSpPr>
          <p:spPr>
            <a:xfrm>
              <a:off x="6365631" y="3521405"/>
              <a:ext cx="1153551"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WHERE?</a:t>
              </a:r>
            </a:p>
          </p:txBody>
        </p:sp>
        <p:sp>
          <p:nvSpPr>
            <p:cNvPr id="49" name="Oval 48">
              <a:extLst>
                <a:ext uri="{FF2B5EF4-FFF2-40B4-BE49-F238E27FC236}">
                  <a16:creationId xmlns:a16="http://schemas.microsoft.com/office/drawing/2014/main" id="{BA1A2DBF-2082-3B70-D872-3E16BB22E0AF}"/>
                </a:ext>
              </a:extLst>
            </p:cNvPr>
            <p:cNvSpPr/>
            <p:nvPr/>
          </p:nvSpPr>
          <p:spPr>
            <a:xfrm>
              <a:off x="4539176" y="4112456"/>
              <a:ext cx="1709224" cy="99880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6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DESIGN PROBLEM</a:t>
              </a:r>
            </a:p>
          </p:txBody>
        </p:sp>
        <p:sp>
          <p:nvSpPr>
            <p:cNvPr id="50" name="Oval 49">
              <a:extLst>
                <a:ext uri="{FF2B5EF4-FFF2-40B4-BE49-F238E27FC236}">
                  <a16:creationId xmlns:a16="http://schemas.microsoft.com/office/drawing/2014/main" id="{23279C77-BE46-FF75-B006-2DE9D348A81A}"/>
                </a:ext>
              </a:extLst>
            </p:cNvPr>
            <p:cNvSpPr/>
            <p:nvPr/>
          </p:nvSpPr>
          <p:spPr>
            <a:xfrm>
              <a:off x="4843975" y="3226777"/>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WHY?</a:t>
              </a:r>
            </a:p>
          </p:txBody>
        </p:sp>
        <p:sp>
          <p:nvSpPr>
            <p:cNvPr id="51" name="Oval 50">
              <a:extLst>
                <a:ext uri="{FF2B5EF4-FFF2-40B4-BE49-F238E27FC236}">
                  <a16:creationId xmlns:a16="http://schemas.microsoft.com/office/drawing/2014/main" id="{25D489C8-F440-2515-D2D0-FD53A1241F49}"/>
                </a:ext>
              </a:extLst>
            </p:cNvPr>
            <p:cNvSpPr/>
            <p:nvPr/>
          </p:nvSpPr>
          <p:spPr>
            <a:xfrm>
              <a:off x="3228535" y="358106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WHAT?</a:t>
              </a:r>
            </a:p>
          </p:txBody>
        </p:sp>
        <p:sp>
          <p:nvSpPr>
            <p:cNvPr id="52" name="Oval 51">
              <a:extLst>
                <a:ext uri="{FF2B5EF4-FFF2-40B4-BE49-F238E27FC236}">
                  <a16:creationId xmlns:a16="http://schemas.microsoft.com/office/drawing/2014/main" id="{BE6470E3-416F-E6C8-6819-5316A4AF47A3}"/>
                </a:ext>
              </a:extLst>
            </p:cNvPr>
            <p:cNvSpPr/>
            <p:nvPr/>
          </p:nvSpPr>
          <p:spPr>
            <a:xfrm>
              <a:off x="3352800" y="4908453"/>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WHEN?</a:t>
              </a:r>
            </a:p>
          </p:txBody>
        </p:sp>
        <p:sp>
          <p:nvSpPr>
            <p:cNvPr id="53" name="Oval 52">
              <a:extLst>
                <a:ext uri="{FF2B5EF4-FFF2-40B4-BE49-F238E27FC236}">
                  <a16:creationId xmlns:a16="http://schemas.microsoft.com/office/drawing/2014/main" id="{74CA5F7C-583E-C52C-A400-D4A2C7E04323}"/>
                </a:ext>
              </a:extLst>
            </p:cNvPr>
            <p:cNvSpPr/>
            <p:nvPr/>
          </p:nvSpPr>
          <p:spPr>
            <a:xfrm>
              <a:off x="6390011" y="490845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HOW?</a:t>
              </a:r>
            </a:p>
          </p:txBody>
        </p:sp>
        <p:sp>
          <p:nvSpPr>
            <p:cNvPr id="54" name="Oval 53">
              <a:extLst>
                <a:ext uri="{FF2B5EF4-FFF2-40B4-BE49-F238E27FC236}">
                  <a16:creationId xmlns:a16="http://schemas.microsoft.com/office/drawing/2014/main" id="{B13A352A-15E7-D231-A924-9BDA42D8F62E}"/>
                </a:ext>
              </a:extLst>
            </p:cNvPr>
            <p:cNvSpPr/>
            <p:nvPr/>
          </p:nvSpPr>
          <p:spPr>
            <a:xfrm>
              <a:off x="4843975" y="5364405"/>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WHO?</a:t>
              </a:r>
            </a:p>
          </p:txBody>
        </p:sp>
        <p:sp>
          <p:nvSpPr>
            <p:cNvPr id="55" name="Oval 54">
              <a:extLst>
                <a:ext uri="{FF2B5EF4-FFF2-40B4-BE49-F238E27FC236}">
                  <a16:creationId xmlns:a16="http://schemas.microsoft.com/office/drawing/2014/main" id="{AC801773-5283-9B73-C83E-76915A94717C}"/>
                </a:ext>
              </a:extLst>
            </p:cNvPr>
            <p:cNvSpPr/>
            <p:nvPr/>
          </p:nvSpPr>
          <p:spPr>
            <a:xfrm>
              <a:off x="7535118" y="3184302"/>
              <a:ext cx="1029286" cy="489395"/>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LOCATION</a:t>
              </a:r>
            </a:p>
          </p:txBody>
        </p:sp>
        <p:sp>
          <p:nvSpPr>
            <p:cNvPr id="56" name="Oval 55">
              <a:extLst>
                <a:ext uri="{FF2B5EF4-FFF2-40B4-BE49-F238E27FC236}">
                  <a16:creationId xmlns:a16="http://schemas.microsoft.com/office/drawing/2014/main" id="{EFBB3623-753D-87A6-9D25-45CE3192B07A}"/>
                </a:ext>
              </a:extLst>
            </p:cNvPr>
            <p:cNvSpPr/>
            <p:nvPr/>
          </p:nvSpPr>
          <p:spPr>
            <a:xfrm>
              <a:off x="8706015" y="2849925"/>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ALLOTMENT</a:t>
              </a:r>
            </a:p>
          </p:txBody>
        </p:sp>
        <p:sp>
          <p:nvSpPr>
            <p:cNvPr id="57" name="Oval 56">
              <a:extLst>
                <a:ext uri="{FF2B5EF4-FFF2-40B4-BE49-F238E27FC236}">
                  <a16:creationId xmlns:a16="http://schemas.microsoft.com/office/drawing/2014/main" id="{69212E9C-A2F3-91D2-67BD-BA362743016B}"/>
                </a:ext>
              </a:extLst>
            </p:cNvPr>
            <p:cNvSpPr/>
            <p:nvPr/>
          </p:nvSpPr>
          <p:spPr>
            <a:xfrm>
              <a:off x="8787571" y="3532175"/>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HOME</a:t>
              </a:r>
            </a:p>
          </p:txBody>
        </p:sp>
        <p:sp>
          <p:nvSpPr>
            <p:cNvPr id="58" name="Oval 57">
              <a:extLst>
                <a:ext uri="{FF2B5EF4-FFF2-40B4-BE49-F238E27FC236}">
                  <a16:creationId xmlns:a16="http://schemas.microsoft.com/office/drawing/2014/main" id="{EA0F822E-C736-83D5-E8A8-E6EFE69EA727}"/>
                </a:ext>
              </a:extLst>
            </p:cNvPr>
            <p:cNvSpPr/>
            <p:nvPr/>
          </p:nvSpPr>
          <p:spPr>
            <a:xfrm>
              <a:off x="7624314" y="52267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FUNCTION</a:t>
              </a:r>
            </a:p>
          </p:txBody>
        </p:sp>
        <p:sp>
          <p:nvSpPr>
            <p:cNvPr id="59" name="Oval 58">
              <a:extLst>
                <a:ext uri="{FF2B5EF4-FFF2-40B4-BE49-F238E27FC236}">
                  <a16:creationId xmlns:a16="http://schemas.microsoft.com/office/drawing/2014/main" id="{B8150B00-3270-A517-CD25-FD88F870001A}"/>
                </a:ext>
              </a:extLst>
            </p:cNvPr>
            <p:cNvSpPr/>
            <p:nvPr/>
          </p:nvSpPr>
          <p:spPr>
            <a:xfrm>
              <a:off x="1964850" y="3635683"/>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PURPOSE</a:t>
              </a:r>
            </a:p>
          </p:txBody>
        </p:sp>
        <p:cxnSp>
          <p:nvCxnSpPr>
            <p:cNvPr id="60" name="Straight Connector 59">
              <a:extLst>
                <a:ext uri="{FF2B5EF4-FFF2-40B4-BE49-F238E27FC236}">
                  <a16:creationId xmlns:a16="http://schemas.microsoft.com/office/drawing/2014/main" id="{ED5C4B68-F806-F4E5-03FF-A57F5ED7B57A}"/>
                </a:ext>
              </a:extLst>
            </p:cNvPr>
            <p:cNvCxnSpPr>
              <a:cxnSpLocks/>
            </p:cNvCxnSpPr>
            <p:nvPr/>
          </p:nvCxnSpPr>
          <p:spPr>
            <a:xfrm flipV="1">
              <a:off x="2846325" y="4011916"/>
              <a:ext cx="676547" cy="4555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1" name="Oval 60">
              <a:extLst>
                <a:ext uri="{FF2B5EF4-FFF2-40B4-BE49-F238E27FC236}">
                  <a16:creationId xmlns:a16="http://schemas.microsoft.com/office/drawing/2014/main" id="{C8B21194-10A2-8C4D-6A1B-F9F2B1597622}"/>
                </a:ext>
              </a:extLst>
            </p:cNvPr>
            <p:cNvSpPr/>
            <p:nvPr/>
          </p:nvSpPr>
          <p:spPr>
            <a:xfrm>
              <a:off x="1940495" y="4208330"/>
              <a:ext cx="111866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MATERIALS</a:t>
              </a:r>
            </a:p>
          </p:txBody>
        </p:sp>
        <p:sp>
          <p:nvSpPr>
            <p:cNvPr id="62" name="Oval 61">
              <a:extLst>
                <a:ext uri="{FF2B5EF4-FFF2-40B4-BE49-F238E27FC236}">
                  <a16:creationId xmlns:a16="http://schemas.microsoft.com/office/drawing/2014/main" id="{C71BE307-2B97-AD14-8616-9A3556DAFE6D}"/>
                </a:ext>
              </a:extLst>
            </p:cNvPr>
            <p:cNvSpPr/>
            <p:nvPr/>
          </p:nvSpPr>
          <p:spPr>
            <a:xfrm>
              <a:off x="5910537" y="586986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USER</a:t>
              </a:r>
            </a:p>
          </p:txBody>
        </p:sp>
        <p:sp>
          <p:nvSpPr>
            <p:cNvPr id="63" name="Oval 62">
              <a:extLst>
                <a:ext uri="{FF2B5EF4-FFF2-40B4-BE49-F238E27FC236}">
                  <a16:creationId xmlns:a16="http://schemas.microsoft.com/office/drawing/2014/main" id="{BBB384D6-C5FB-C296-131A-00BD319C9FA8}"/>
                </a:ext>
              </a:extLst>
            </p:cNvPr>
            <p:cNvSpPr/>
            <p:nvPr/>
          </p:nvSpPr>
          <p:spPr>
            <a:xfrm>
              <a:off x="5944772" y="29528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LEARNING</a:t>
              </a:r>
            </a:p>
          </p:txBody>
        </p:sp>
      </p:grpSp>
      <p:pic>
        <p:nvPicPr>
          <p:cNvPr id="6" name="Picture 5">
            <a:extLst>
              <a:ext uri="{FF2B5EF4-FFF2-40B4-BE49-F238E27FC236}">
                <a16:creationId xmlns:a16="http://schemas.microsoft.com/office/drawing/2014/main" id="{E1319FE6-4AA5-572C-095C-1878C5A470F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sp>
        <p:nvSpPr>
          <p:cNvPr id="7" name="Oval 6">
            <a:extLst>
              <a:ext uri="{FF2B5EF4-FFF2-40B4-BE49-F238E27FC236}">
                <a16:creationId xmlns:a16="http://schemas.microsoft.com/office/drawing/2014/main" id="{50EB83E8-3390-C99B-260F-16DB105C6339}"/>
              </a:ext>
            </a:extLst>
          </p:cNvPr>
          <p:cNvSpPr/>
          <p:nvPr/>
        </p:nvSpPr>
        <p:spPr>
          <a:xfrm>
            <a:off x="7322697" y="6130060"/>
            <a:ext cx="1029286" cy="489395"/>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SPECIFIC NEEDS</a:t>
            </a:r>
          </a:p>
        </p:txBody>
      </p:sp>
    </p:spTree>
    <p:extLst>
      <p:ext uri="{BB962C8B-B14F-4D97-AF65-F5344CB8AC3E}">
        <p14:creationId xmlns:p14="http://schemas.microsoft.com/office/powerpoint/2010/main" val="205895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Lamb Industries: Define">
            <a:hlinkClick r:id="" action="ppaction://media"/>
            <a:extLst>
              <a:ext uri="{FF2B5EF4-FFF2-40B4-BE49-F238E27FC236}">
                <a16:creationId xmlns:a16="http://schemas.microsoft.com/office/drawing/2014/main" id="{61815421-5B67-970D-283A-FC88E7CBD7EE}"/>
              </a:ext>
            </a:extLst>
          </p:cNvPr>
          <p:cNvPicPr>
            <a:picLocks noRot="1" noChangeAspect="1"/>
          </p:cNvPicPr>
          <p:nvPr>
            <a:videoFile r:link="rId1"/>
          </p:nvPr>
        </p:nvPicPr>
        <p:blipFill>
          <a:blip r:embed="rId4"/>
          <a:stretch>
            <a:fillRect/>
          </a:stretch>
        </p:blipFill>
        <p:spPr>
          <a:xfrm>
            <a:off x="191193" y="107546"/>
            <a:ext cx="11749578" cy="6609138"/>
          </a:xfrm>
          <a:prstGeom prst="rect">
            <a:avLst/>
          </a:prstGeom>
        </p:spPr>
      </p:pic>
    </p:spTree>
    <p:extLst>
      <p:ext uri="{BB962C8B-B14F-4D97-AF65-F5344CB8AC3E}">
        <p14:creationId xmlns:p14="http://schemas.microsoft.com/office/powerpoint/2010/main" val="3828664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185701"/>
            <a:ext cx="9472874" cy="1614537"/>
          </a:xfrm>
          <a:prstGeom prst="rect">
            <a:avLst/>
          </a:prstGeom>
        </p:spPr>
        <p:txBody>
          <a:bodyPr vert="horz" lIns="0" tIns="0" rIns="0" bIns="0" rtlCol="0">
            <a:normAutofit fontScale="925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000" b="0" dirty="0">
                <a:latin typeface="+mj-lt"/>
                <a:ea typeface="Roboto" panose="02000000000000000000" pitchFamily="2" charset="0"/>
                <a:cs typeface="Roboto" panose="02000000000000000000" pitchFamily="2" charset="0"/>
              </a:rPr>
              <a:t>You now need to define your focus. This means you need to state what it is you are trying to do. You need to be precise and clearly state your brief. Who is it for, what will it do, why is it important? To help you with the define stage, use one or more of these:</a:t>
            </a: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FA1C8FB5-7BC3-6B6A-6CA2-D210E2DE9EA7}"/>
              </a:ext>
            </a:extLst>
          </p:cNvPr>
          <p:cNvGraphicFramePr>
            <a:graphicFrameLocks noGrp="1"/>
          </p:cNvGraphicFramePr>
          <p:nvPr>
            <p:extLst>
              <p:ext uri="{D42A27DB-BD31-4B8C-83A1-F6EECF244321}">
                <p14:modId xmlns:p14="http://schemas.microsoft.com/office/powerpoint/2010/main" val="290775015"/>
              </p:ext>
            </p:extLst>
          </p:nvPr>
        </p:nvGraphicFramePr>
        <p:xfrm>
          <a:off x="576000" y="2667113"/>
          <a:ext cx="9472874" cy="2788920"/>
        </p:xfrm>
        <a:graphic>
          <a:graphicData uri="http://schemas.openxmlformats.org/drawingml/2006/table">
            <a:tbl>
              <a:tblPr firstRow="1" bandRow="1">
                <a:tableStyleId>{5940675A-B579-460E-94D1-54222C63F5DA}</a:tableStyleId>
              </a:tblPr>
              <a:tblGrid>
                <a:gridCol w="2582836">
                  <a:extLst>
                    <a:ext uri="{9D8B030D-6E8A-4147-A177-3AD203B41FA5}">
                      <a16:colId xmlns:a16="http://schemas.microsoft.com/office/drawing/2014/main" val="336422520"/>
                    </a:ext>
                  </a:extLst>
                </a:gridCol>
                <a:gridCol w="3823855">
                  <a:extLst>
                    <a:ext uri="{9D8B030D-6E8A-4147-A177-3AD203B41FA5}">
                      <a16:colId xmlns:a16="http://schemas.microsoft.com/office/drawing/2014/main" val="1485661640"/>
                    </a:ext>
                  </a:extLst>
                </a:gridCol>
                <a:gridCol w="3066183">
                  <a:extLst>
                    <a:ext uri="{9D8B030D-6E8A-4147-A177-3AD203B41FA5}">
                      <a16:colId xmlns:a16="http://schemas.microsoft.com/office/drawing/2014/main" val="3557883098"/>
                    </a:ext>
                  </a:extLst>
                </a:gridCol>
              </a:tblGrid>
              <a:tr h="373910">
                <a:tc>
                  <a:txBody>
                    <a:bodyPr/>
                    <a:lstStyle/>
                    <a:p>
                      <a:pPr algn="ctr"/>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‘Pick a real, interesting problem’</a:t>
                      </a:r>
                      <a:endParaRPr lang="en-GB" b="1" dirty="0">
                        <a:solidFill>
                          <a:srgbClr val="16F4D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‘Open issue to solve’</a:t>
                      </a:r>
                      <a:endParaRPr lang="en-GB" b="1" dirty="0">
                        <a:solidFill>
                          <a:srgbClr val="16F4D0"/>
                        </a:solidFill>
                      </a:endParaRPr>
                    </a:p>
                    <a:p>
                      <a:pPr algn="ctr"/>
                      <a:endParaRPr lang="en-GB" dirty="0">
                        <a:solidFill>
                          <a:srgbClr val="16F4D0"/>
                        </a:solidFill>
                      </a:endParaRPr>
                    </a:p>
                  </a:txBody>
                  <a:tcPr>
                    <a:solidFill>
                      <a:schemeClr val="bg1"/>
                    </a:solidFill>
                  </a:tcPr>
                </a:tc>
                <a:tc>
                  <a:txBody>
                    <a:bodyPr/>
                    <a:lstStyle/>
                    <a:p>
                      <a:pPr algn="ctr"/>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‘Use other people’</a:t>
                      </a:r>
                      <a:endParaRPr lang="en-GB" b="1" dirty="0">
                        <a:solidFill>
                          <a:srgbClr val="16F4D0"/>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500" dirty="0"/>
                        <a:t>With all your collected information, you need to </a:t>
                      </a:r>
                      <a:r>
                        <a:rPr lang="en-GB" sz="1500" b="1" dirty="0"/>
                        <a:t>organise the data into themes or categories </a:t>
                      </a:r>
                      <a:r>
                        <a:rPr lang="en-GB" sz="1500" dirty="0"/>
                        <a:t>and pick a real problem that you are interested in and where you feel you can make a real difference. What categories can you choose?</a:t>
                      </a:r>
                    </a:p>
                  </a:txBody>
                  <a:tcPr/>
                </a:tc>
                <a:tc>
                  <a:txBody>
                    <a:bodyPr/>
                    <a:lstStyle/>
                    <a:p>
                      <a:pPr algn="l"/>
                      <a:r>
                        <a:rPr lang="en-GB" sz="1500" dirty="0"/>
                        <a:t>When we say something like ‘design a hedge trimmer’ we are limiting the outcome, (known as a </a:t>
                      </a:r>
                      <a:r>
                        <a:rPr lang="en-GB" sz="1500" b="1" dirty="0"/>
                        <a:t>closed statement</a:t>
                      </a:r>
                      <a:r>
                        <a:rPr lang="en-GB" sz="1500" dirty="0"/>
                        <a:t>). If we change this statement to ‘design a way to make cutting a hedge easier’ there could be a range of outcomes that achieve this without limiting it to being a hedge trimmer. This provides a </a:t>
                      </a:r>
                      <a:r>
                        <a:rPr lang="en-GB" sz="1500" b="1" dirty="0"/>
                        <a:t>more open </a:t>
                      </a:r>
                      <a:r>
                        <a:rPr lang="en-GB" sz="1500" dirty="0"/>
                        <a:t>issue to solve. </a:t>
                      </a:r>
                    </a:p>
                  </a:txBody>
                  <a:tcPr/>
                </a:tc>
                <a:tc>
                  <a:txBody>
                    <a:bodyPr/>
                    <a:lstStyle/>
                    <a:p>
                      <a:pPr algn="l"/>
                      <a:r>
                        <a:rPr lang="en-GB" sz="1500" dirty="0"/>
                        <a:t>Make this a team activity if it helps. Define a number of problems, pool your research and </a:t>
                      </a:r>
                      <a:r>
                        <a:rPr lang="en-GB" sz="1500" b="1" dirty="0"/>
                        <a:t>share ideas</a:t>
                      </a:r>
                      <a:r>
                        <a:rPr lang="en-GB" sz="1500" dirty="0"/>
                        <a:t>.</a:t>
                      </a:r>
                    </a:p>
                    <a:p>
                      <a:pPr algn="l"/>
                      <a:r>
                        <a:rPr lang="en-GB" sz="1500" dirty="0"/>
                        <a:t>The thoughts of others are always helpful as you will get a greater range of research and ideas.</a:t>
                      </a:r>
                    </a:p>
                  </a:txBody>
                  <a:tcPr/>
                </a:tc>
                <a:extLst>
                  <a:ext uri="{0D108BD9-81ED-4DB2-BD59-A6C34878D82A}">
                    <a16:rowId xmlns:a16="http://schemas.microsoft.com/office/drawing/2014/main" val="3966545421"/>
                  </a:ext>
                </a:extLst>
              </a:tr>
            </a:tbl>
          </a:graphicData>
        </a:graphic>
      </p:graphicFrame>
      <p:pic>
        <p:nvPicPr>
          <p:cNvPr id="3" name="Picture 2">
            <a:extLst>
              <a:ext uri="{FF2B5EF4-FFF2-40B4-BE49-F238E27FC236}">
                <a16:creationId xmlns:a16="http://schemas.microsoft.com/office/drawing/2014/main" id="{AFDB7B79-764F-F183-57F3-99C16D253CE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spTree>
    <p:extLst>
      <p:ext uri="{BB962C8B-B14F-4D97-AF65-F5344CB8AC3E}">
        <p14:creationId xmlns:p14="http://schemas.microsoft.com/office/powerpoint/2010/main" val="151865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134796"/>
            <a:ext cx="9527556"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highlight>
                  <a:srgbClr val="FFFFFF"/>
                </a:highlight>
                <a:uLnTx/>
                <a:uFillTx/>
                <a:latin typeface="Arial" panose="020B0604020202020204"/>
                <a:sym typeface="Helvetica Neue"/>
              </a:rPr>
              <a:t>The context </a:t>
            </a:r>
            <a:r>
              <a:rPr kumimoji="0" lang="en-GB" sz="2000" b="1" i="0" u="none" strike="noStrike" kern="0" cap="none" spc="0" normalizeH="0" baseline="0" noProof="0" dirty="0">
                <a:ln>
                  <a:noFill/>
                </a:ln>
                <a:solidFill>
                  <a:srgbClr val="000000"/>
                </a:solidFill>
                <a:effectLst/>
                <a:highlight>
                  <a:srgbClr val="FFFFFF"/>
                </a:highlight>
                <a:uLnTx/>
                <a:uFillTx/>
                <a:latin typeface="Arial" panose="020B0604020202020204"/>
                <a:ea typeface="Calibri" panose="020F0502020204030204" pitchFamily="34" charset="0"/>
                <a:sym typeface="Helvetica Neue"/>
              </a:rPr>
              <a:t>‘</a:t>
            </a:r>
            <a:r>
              <a:rPr lang="en-GB" sz="2000" kern="0" dirty="0">
                <a:solidFill>
                  <a:srgbClr val="000000"/>
                </a:solidFill>
                <a:highlight>
                  <a:srgbClr val="FFFFFF"/>
                </a:highlight>
                <a:latin typeface="Arial" panose="020B0604020202020204"/>
                <a:ea typeface="Calibri" panose="020F0502020204030204" pitchFamily="34" charset="0"/>
              </a:rPr>
              <a:t>Making gardening more accessible</a:t>
            </a:r>
            <a:r>
              <a:rPr kumimoji="0" lang="en-GB" sz="2000" b="1" i="0" u="none" strike="noStrike" kern="0" cap="none" spc="0" normalizeH="0" baseline="0" noProof="0" dirty="0">
                <a:ln>
                  <a:noFill/>
                </a:ln>
                <a:solidFill>
                  <a:srgbClr val="000000"/>
                </a:solidFill>
                <a:effectLst/>
                <a:highlight>
                  <a:srgbClr val="FFFFFF"/>
                </a:highlight>
                <a:uLnTx/>
                <a:uFillTx/>
                <a:latin typeface="Arial" panose="020B0604020202020204"/>
                <a:ea typeface="Calibri" panose="020F0502020204030204" pitchFamily="34" charset="0"/>
                <a:sym typeface="Helvetica Neue"/>
              </a:rPr>
              <a:t>'</a:t>
            </a:r>
            <a:endParaRPr kumimoji="0" lang="en-GB" sz="2000" b="1" i="0" u="none" strike="noStrike" kern="0" cap="none" spc="0" normalizeH="0" baseline="0" noProof="0" dirty="0">
              <a:ln>
                <a:noFill/>
              </a:ln>
              <a:solidFill>
                <a:srgbClr val="000000"/>
              </a:solidFill>
              <a:effectLst/>
              <a:highlight>
                <a:srgbClr val="FFFFFF"/>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highlight>
                  <a:srgbClr val="FFFFFF"/>
                </a:highlight>
                <a:uLnTx/>
                <a:uFillTx/>
                <a:latin typeface="Arial" panose="020B0604020202020204"/>
                <a:sym typeface="Helvetica Neue"/>
              </a:rPr>
              <a:t>provides an overview of the design opportunity but at the </a:t>
            </a:r>
            <a:r>
              <a:rPr lang="en-GB" sz="2000" b="0" kern="0" dirty="0">
                <a:solidFill>
                  <a:srgbClr val="0A303F"/>
                </a:solidFill>
                <a:highlight>
                  <a:srgbClr val="FFFFFF"/>
                </a:highlight>
                <a:latin typeface="Arial" panose="020B0604020202020204"/>
              </a:rPr>
              <a:t>define stage you now need to write your own design brief </a:t>
            </a:r>
            <a:r>
              <a:rPr kumimoji="0" lang="en-GB" sz="2000" b="0" i="0" u="none" strike="noStrike" kern="0" cap="none" spc="0" normalizeH="0" baseline="0" noProof="0" dirty="0">
                <a:ln>
                  <a:noFill/>
                </a:ln>
                <a:solidFill>
                  <a:srgbClr val="0A303F"/>
                </a:solidFill>
                <a:effectLst/>
                <a:highlight>
                  <a:srgbClr val="FFFFFF"/>
                </a:highlight>
                <a:uLnTx/>
                <a:uFillTx/>
                <a:latin typeface="Arial" panose="020B0604020202020204"/>
                <a:sym typeface="Helvetica Neue"/>
              </a:rPr>
              <a:t>so you have a focus to refer back to when investigating the context and developing your own solutions. An example James shared, allowing for a range of solutions was:</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2000" b="0" i="0" u="none" strike="noStrike" kern="0" cap="none" spc="0" normalizeH="0" baseline="0" noProof="0" dirty="0">
              <a:ln>
                <a:noFill/>
              </a:ln>
              <a:solidFill>
                <a:schemeClr val="accent2">
                  <a:lumMod val="60000"/>
                  <a:lumOff val="40000"/>
                </a:schemeClr>
              </a:solidFill>
              <a:effectLst/>
              <a:highlight>
                <a:srgbClr val="FFFF00"/>
              </a:highlight>
              <a:uLnTx/>
              <a:uFillTx/>
              <a:latin typeface="Arial" panose="020B0604020202020204"/>
              <a:sym typeface="Helvetica Neue"/>
            </a:endParaRP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i="1" u="none" strike="noStrike" kern="0" cap="none" spc="0" normalizeH="0" baseline="0" noProof="0" dirty="0">
                <a:ln>
                  <a:noFill/>
                </a:ln>
                <a:solidFill>
                  <a:schemeClr val="accent2">
                    <a:lumMod val="60000"/>
                    <a:lumOff val="40000"/>
                  </a:schemeClr>
                </a:solidFill>
                <a:effectLst/>
                <a:highlight>
                  <a:srgbClr val="FFFFFF"/>
                </a:highlight>
                <a:uLnTx/>
                <a:uFillTx/>
                <a:latin typeface="Arial" panose="020B0604020202020204"/>
                <a:sym typeface="Helvetica Neue"/>
              </a:rPr>
              <a:t>“Create a product that makes trimming hedges easier for people with limited mobility” </a:t>
            </a: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sp>
        <p:nvSpPr>
          <p:cNvPr id="5" name="TextBox 4">
            <a:extLst>
              <a:ext uri="{FF2B5EF4-FFF2-40B4-BE49-F238E27FC236}">
                <a16:creationId xmlns:a16="http://schemas.microsoft.com/office/drawing/2014/main" id="{23E23C6B-8AF8-67D3-85E3-96D49FB5C05F}"/>
              </a:ext>
            </a:extLst>
          </p:cNvPr>
          <p:cNvSpPr txBox="1"/>
          <p:nvPr/>
        </p:nvSpPr>
        <p:spPr>
          <a:xfrm rot="21375870">
            <a:off x="5006932" y="5538881"/>
            <a:ext cx="4850510" cy="615553"/>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rPr>
              <a:t>A simple statement of the design problem to be solved, with different ways to tackle it </a:t>
            </a: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Wingdings" panose="05000000000000000000" pitchFamily="2" charset="2"/>
              </a:rPr>
              <a:t></a:t>
            </a:r>
            <a:endPar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endParaRPr>
          </a:p>
        </p:txBody>
      </p:sp>
      <p:pic>
        <p:nvPicPr>
          <p:cNvPr id="8" name="Picture 7">
            <a:extLst>
              <a:ext uri="{FF2B5EF4-FFF2-40B4-BE49-F238E27FC236}">
                <a16:creationId xmlns:a16="http://schemas.microsoft.com/office/drawing/2014/main" id="{25F77D1B-5ED3-B3C8-932A-3BE11731C6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516060" y="4746149"/>
            <a:ext cx="988838" cy="988838"/>
          </a:xfrm>
          <a:prstGeom prst="rect">
            <a:avLst/>
          </a:prstGeom>
        </p:spPr>
      </p:pic>
      <p:pic>
        <p:nvPicPr>
          <p:cNvPr id="3" name="Picture 2">
            <a:extLst>
              <a:ext uri="{FF2B5EF4-FFF2-40B4-BE49-F238E27FC236}">
                <a16:creationId xmlns:a16="http://schemas.microsoft.com/office/drawing/2014/main" id="{19EC43AB-EAFD-25E5-E32A-8B8DF8BB042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spTree>
    <p:extLst>
      <p:ext uri="{BB962C8B-B14F-4D97-AF65-F5344CB8AC3E}">
        <p14:creationId xmlns:p14="http://schemas.microsoft.com/office/powerpoint/2010/main" val="331343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Design criteria</a:t>
            </a:r>
            <a:endParaRPr lang="en-GB" sz="4400" dirty="0">
              <a:solidFill>
                <a:srgbClr val="0A303F"/>
              </a:solidFill>
            </a:endParaRPr>
          </a:p>
        </p:txBody>
      </p:sp>
      <p:sp>
        <p:nvSpPr>
          <p:cNvPr id="2" name="Content Placeholder 2">
            <a:extLst>
              <a:ext uri="{FF2B5EF4-FFF2-40B4-BE49-F238E27FC236}">
                <a16:creationId xmlns:a16="http://schemas.microsoft.com/office/drawing/2014/main" id="{71A9DB88-E475-2698-5AD0-762934CC0895}"/>
              </a:ext>
            </a:extLst>
          </p:cNvPr>
          <p:cNvSpPr txBox="1">
            <a:spLocks/>
          </p:cNvSpPr>
          <p:nvPr/>
        </p:nvSpPr>
        <p:spPr>
          <a:xfrm>
            <a:off x="576000" y="1338870"/>
            <a:ext cx="9371063"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000" b="0" dirty="0">
                <a:solidFill>
                  <a:srgbClr val="0A303F"/>
                </a:solidFill>
                <a:latin typeface="+mj-lt"/>
                <a:ea typeface="Roboto" panose="02000000000000000000" pitchFamily="2" charset="0"/>
                <a:cs typeface="Roboto" panose="02000000000000000000" pitchFamily="2" charset="0"/>
              </a:rPr>
              <a:t>Consider these aspects for your design</a:t>
            </a:r>
            <a:r>
              <a:rPr lang="en-GB" sz="1600" b="0" dirty="0">
                <a:solidFill>
                  <a:srgbClr val="0A303F"/>
                </a:solidFill>
                <a:latin typeface="+mj-lt"/>
                <a:ea typeface="Roboto" panose="02000000000000000000" pitchFamily="2" charset="0"/>
                <a:cs typeface="Roboto" panose="02000000000000000000" pitchFamily="2" charset="0"/>
              </a:rPr>
              <a:t>.</a:t>
            </a: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p:txBody>
      </p:sp>
      <p:grpSp>
        <p:nvGrpSpPr>
          <p:cNvPr id="3" name="Group 2">
            <a:extLst>
              <a:ext uri="{FF2B5EF4-FFF2-40B4-BE49-F238E27FC236}">
                <a16:creationId xmlns:a16="http://schemas.microsoft.com/office/drawing/2014/main" id="{A502B105-B366-C082-3C45-0B65ECEF9BA0}"/>
              </a:ext>
            </a:extLst>
          </p:cNvPr>
          <p:cNvGrpSpPr/>
          <p:nvPr/>
        </p:nvGrpSpPr>
        <p:grpSpPr>
          <a:xfrm>
            <a:off x="576000" y="2386788"/>
            <a:ext cx="9453872" cy="2875169"/>
            <a:chOff x="1054237" y="2286293"/>
            <a:chExt cx="9453872" cy="2875169"/>
          </a:xfrm>
        </p:grpSpPr>
        <p:sp>
          <p:nvSpPr>
            <p:cNvPr id="6" name="TextBox 5">
              <a:extLst>
                <a:ext uri="{FF2B5EF4-FFF2-40B4-BE49-F238E27FC236}">
                  <a16:creationId xmlns:a16="http://schemas.microsoft.com/office/drawing/2014/main" id="{1FC94DEC-FCCB-283F-1500-B29D2FA40E7D}"/>
                </a:ext>
              </a:extLst>
            </p:cNvPr>
            <p:cNvSpPr txBox="1"/>
            <p:nvPr/>
          </p:nvSpPr>
          <p:spPr>
            <a:xfrm>
              <a:off x="1054237" y="3555029"/>
              <a:ext cx="2170444" cy="353943"/>
            </a:xfrm>
            <a:prstGeom prst="rect">
              <a:avLst/>
            </a:prstGeom>
            <a:solidFill>
              <a:schemeClr val="accent1"/>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Function</a:t>
              </a:r>
            </a:p>
          </p:txBody>
        </p:sp>
        <p:sp>
          <p:nvSpPr>
            <p:cNvPr id="7" name="TextBox 6">
              <a:extLst>
                <a:ext uri="{FF2B5EF4-FFF2-40B4-BE49-F238E27FC236}">
                  <a16:creationId xmlns:a16="http://schemas.microsoft.com/office/drawing/2014/main" id="{8A83F634-A9A9-3E3D-CC4C-5346A8A32DED}"/>
                </a:ext>
              </a:extLst>
            </p:cNvPr>
            <p:cNvSpPr txBox="1"/>
            <p:nvPr/>
          </p:nvSpPr>
          <p:spPr>
            <a:xfrm>
              <a:off x="1054237" y="2286293"/>
              <a:ext cx="2170444" cy="353943"/>
            </a:xfrm>
            <a:prstGeom prst="rect">
              <a:avLst/>
            </a:prstGeom>
            <a:solidFill>
              <a:schemeClr val="accent2"/>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Purpose</a:t>
              </a:r>
            </a:p>
          </p:txBody>
        </p:sp>
        <p:sp>
          <p:nvSpPr>
            <p:cNvPr id="8" name="TextBox 7">
              <a:extLst>
                <a:ext uri="{FF2B5EF4-FFF2-40B4-BE49-F238E27FC236}">
                  <a16:creationId xmlns:a16="http://schemas.microsoft.com/office/drawing/2014/main" id="{B2281A72-70D9-B097-C8DC-B4B28897A59D}"/>
                </a:ext>
              </a:extLst>
            </p:cNvPr>
            <p:cNvSpPr txBox="1"/>
            <p:nvPr/>
          </p:nvSpPr>
          <p:spPr>
            <a:xfrm>
              <a:off x="1054237" y="2893764"/>
              <a:ext cx="2170444" cy="353943"/>
            </a:xfrm>
            <a:prstGeom prst="rect">
              <a:avLst/>
            </a:prstGeom>
            <a:solidFill>
              <a:schemeClr val="accent3"/>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Arial" panose="020B0604020202020204" pitchFamily="34" charset="0"/>
                  <a:cs typeface="Arial" panose="020B0604020202020204" pitchFamily="34" charset="0"/>
                  <a:sym typeface="Helvetica Neue"/>
                </a:rPr>
                <a:t>User</a:t>
              </a:r>
            </a:p>
          </p:txBody>
        </p:sp>
        <p:sp>
          <p:nvSpPr>
            <p:cNvPr id="9" name="TextBox 8">
              <a:extLst>
                <a:ext uri="{FF2B5EF4-FFF2-40B4-BE49-F238E27FC236}">
                  <a16:creationId xmlns:a16="http://schemas.microsoft.com/office/drawing/2014/main" id="{077BB534-0DA5-F251-8DA2-5B2FBA263419}"/>
                </a:ext>
              </a:extLst>
            </p:cNvPr>
            <p:cNvSpPr txBox="1"/>
            <p:nvPr/>
          </p:nvSpPr>
          <p:spPr>
            <a:xfrm>
              <a:off x="1054237" y="4181274"/>
              <a:ext cx="2170444" cy="353943"/>
            </a:xfrm>
            <a:prstGeom prst="rect">
              <a:avLst/>
            </a:prstGeom>
            <a:solidFill>
              <a:schemeClr val="accent4"/>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Authenticity</a:t>
              </a:r>
            </a:p>
          </p:txBody>
        </p:sp>
        <p:sp>
          <p:nvSpPr>
            <p:cNvPr id="10" name="TextBox 9">
              <a:extLst>
                <a:ext uri="{FF2B5EF4-FFF2-40B4-BE49-F238E27FC236}">
                  <a16:creationId xmlns:a16="http://schemas.microsoft.com/office/drawing/2014/main" id="{A077C375-370F-5431-CFC5-2650B02EA0A6}"/>
                </a:ext>
              </a:extLst>
            </p:cNvPr>
            <p:cNvSpPr txBox="1"/>
            <p:nvPr/>
          </p:nvSpPr>
          <p:spPr>
            <a:xfrm>
              <a:off x="1054237" y="4807519"/>
              <a:ext cx="2170444" cy="353943"/>
            </a:xfrm>
            <a:prstGeom prst="rect">
              <a:avLst/>
            </a:prstGeom>
            <a:solidFill>
              <a:schemeClr val="accent6"/>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Innovation</a:t>
              </a:r>
            </a:p>
          </p:txBody>
        </p:sp>
        <p:sp>
          <p:nvSpPr>
            <p:cNvPr id="11" name="TextBox 10">
              <a:extLst>
                <a:ext uri="{FF2B5EF4-FFF2-40B4-BE49-F238E27FC236}">
                  <a16:creationId xmlns:a16="http://schemas.microsoft.com/office/drawing/2014/main" id="{763E513E-C462-FA15-C829-AD5377DD2544}"/>
                </a:ext>
              </a:extLst>
            </p:cNvPr>
            <p:cNvSpPr txBox="1"/>
            <p:nvPr/>
          </p:nvSpPr>
          <p:spPr>
            <a:xfrm>
              <a:off x="4540102" y="2357233"/>
              <a:ext cx="5968007" cy="2627258"/>
            </a:xfrm>
            <a:prstGeom prst="rect">
              <a:avLst/>
            </a:prstGeom>
            <a:noFill/>
          </p:spPr>
          <p:txBody>
            <a:bodyPr wrap="square" rtlCol="0">
              <a:spAutoFit/>
            </a:bodyPr>
            <a:lstStyle/>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it is intended to do</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Who it’s intended for</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How it works</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Is it relevant, realistic and feasible</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unique features it has </a:t>
              </a:r>
            </a:p>
          </p:txBody>
        </p:sp>
        <p:cxnSp>
          <p:nvCxnSpPr>
            <p:cNvPr id="12" name="Straight Arrow Connector 11">
              <a:extLst>
                <a:ext uri="{FF2B5EF4-FFF2-40B4-BE49-F238E27FC236}">
                  <a16:creationId xmlns:a16="http://schemas.microsoft.com/office/drawing/2014/main" id="{55E9E513-D0AD-3583-38B9-28AC906C22BA}"/>
                </a:ext>
              </a:extLst>
            </p:cNvPr>
            <p:cNvCxnSpPr/>
            <p:nvPr/>
          </p:nvCxnSpPr>
          <p:spPr>
            <a:xfrm flipH="1" flipV="1">
              <a:off x="3374654" y="2463265"/>
              <a:ext cx="1005960" cy="176972"/>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68B70813-3EDA-3B9F-51DC-EF051701FF65}"/>
                </a:ext>
              </a:extLst>
            </p:cNvPr>
            <p:cNvCxnSpPr>
              <a:cxnSpLocks/>
            </p:cNvCxnSpPr>
            <p:nvPr/>
          </p:nvCxnSpPr>
          <p:spPr>
            <a:xfrm flipH="1">
              <a:off x="3384169" y="4788157"/>
              <a:ext cx="1005960" cy="196334"/>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3FD99786-FA30-9F35-F8C5-099645F3E56A}"/>
                </a:ext>
              </a:extLst>
            </p:cNvPr>
            <p:cNvCxnSpPr>
              <a:cxnSpLocks/>
            </p:cNvCxnSpPr>
            <p:nvPr/>
          </p:nvCxnSpPr>
          <p:spPr>
            <a:xfrm flipH="1" flipV="1">
              <a:off x="3374654" y="3065605"/>
              <a:ext cx="1015475" cy="142696"/>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D6F6CD71-2C14-6157-5743-EE73F078992D}"/>
                </a:ext>
              </a:extLst>
            </p:cNvPr>
            <p:cNvCxnSpPr>
              <a:cxnSpLocks/>
            </p:cNvCxnSpPr>
            <p:nvPr/>
          </p:nvCxnSpPr>
          <p:spPr>
            <a:xfrm flipH="1">
              <a:off x="3352440" y="4266667"/>
              <a:ext cx="985283" cy="7063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A0074C23-9613-8010-0AF6-E722F2FAF69F}"/>
                </a:ext>
              </a:extLst>
            </p:cNvPr>
            <p:cNvCxnSpPr>
              <a:cxnSpLocks/>
            </p:cNvCxnSpPr>
            <p:nvPr/>
          </p:nvCxnSpPr>
          <p:spPr>
            <a:xfrm flipH="1" flipV="1">
              <a:off x="3342017" y="3721288"/>
              <a:ext cx="1038597" cy="10713"/>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17" name="Picture 16">
            <a:extLst>
              <a:ext uri="{FF2B5EF4-FFF2-40B4-BE49-F238E27FC236}">
                <a16:creationId xmlns:a16="http://schemas.microsoft.com/office/drawing/2014/main" id="{1FE85CAD-8541-216C-CE78-816B280BF1A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404529" y="2153435"/>
            <a:ext cx="2566198" cy="3336696"/>
          </a:xfrm>
          <a:prstGeom prst="rect">
            <a:avLst/>
          </a:prstGeom>
        </p:spPr>
      </p:pic>
      <p:pic>
        <p:nvPicPr>
          <p:cNvPr id="18" name="Picture 17">
            <a:extLst>
              <a:ext uri="{FF2B5EF4-FFF2-40B4-BE49-F238E27FC236}">
                <a16:creationId xmlns:a16="http://schemas.microsoft.com/office/drawing/2014/main" id="{0550AB95-5D6D-735B-3D2C-5A0A35177D3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spTree>
    <p:extLst>
      <p:ext uri="{BB962C8B-B14F-4D97-AF65-F5344CB8AC3E}">
        <p14:creationId xmlns:p14="http://schemas.microsoft.com/office/powerpoint/2010/main" val="554836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Lamb Industries: Ideate">
            <a:hlinkClick r:id="" action="ppaction://media"/>
            <a:extLst>
              <a:ext uri="{FF2B5EF4-FFF2-40B4-BE49-F238E27FC236}">
                <a16:creationId xmlns:a16="http://schemas.microsoft.com/office/drawing/2014/main" id="{56AC5E5D-3EDB-F906-A02E-07FC0CDFEE07}"/>
              </a:ext>
            </a:extLst>
          </p:cNvPr>
          <p:cNvPicPr>
            <a:picLocks noRot="1" noChangeAspect="1"/>
          </p:cNvPicPr>
          <p:nvPr>
            <a:videoFile r:link="rId1"/>
          </p:nvPr>
        </p:nvPicPr>
        <p:blipFill>
          <a:blip r:embed="rId3"/>
          <a:stretch>
            <a:fillRect/>
          </a:stretch>
        </p:blipFill>
        <p:spPr>
          <a:xfrm>
            <a:off x="251209" y="129275"/>
            <a:ext cx="11696281" cy="6603232"/>
          </a:xfrm>
          <a:prstGeom prst="rect">
            <a:avLst/>
          </a:prstGeom>
        </p:spPr>
      </p:pic>
    </p:spTree>
    <p:extLst>
      <p:ext uri="{BB962C8B-B14F-4D97-AF65-F5344CB8AC3E}">
        <p14:creationId xmlns:p14="http://schemas.microsoft.com/office/powerpoint/2010/main" val="205952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971384"/>
            <a:ext cx="9655175" cy="1984198"/>
          </a:xfrm>
        </p:spPr>
        <p:txBody>
          <a:bodyPr>
            <a:normAutofit/>
          </a:bodyPr>
          <a:lstStyle/>
          <a:p>
            <a:pPr>
              <a:lnSpc>
                <a:spcPct val="150000"/>
              </a:lnSpc>
            </a:pPr>
            <a:r>
              <a:rPr lang="en-GB" dirty="0">
                <a:solidFill>
                  <a:schemeClr val="tx1"/>
                </a:solidFill>
                <a:highlight>
                  <a:srgbClr val="FFFFFF"/>
                </a:highlight>
              </a:rPr>
              <a:t>Now is the time to think of lots of ideas! You are trying to consider lots of different possibilities for your outcome. These don’t need to be detailed and accurate at this stage. </a:t>
            </a:r>
            <a:r>
              <a:rPr lang="en-GB" dirty="0"/>
              <a:t>Creativity is coming up with new ideas. Innovation is turning them into something useful. Design is making ideas appeal to people. </a:t>
            </a:r>
            <a:endParaRPr lang="en-GB"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2666591396"/>
              </p:ext>
            </p:extLst>
          </p:nvPr>
        </p:nvGraphicFramePr>
        <p:xfrm>
          <a:off x="576000" y="2718053"/>
          <a:ext cx="9358574" cy="2651760"/>
        </p:xfrm>
        <a:graphic>
          <a:graphicData uri="http://schemas.openxmlformats.org/drawingml/2006/table">
            <a:tbl>
              <a:tblPr firstRow="1" bandRow="1">
                <a:tableStyleId>{5940675A-B579-460E-94D1-54222C63F5DA}</a:tableStyleId>
              </a:tblPr>
              <a:tblGrid>
                <a:gridCol w="3253897">
                  <a:extLst>
                    <a:ext uri="{9D8B030D-6E8A-4147-A177-3AD203B41FA5}">
                      <a16:colId xmlns:a16="http://schemas.microsoft.com/office/drawing/2014/main" val="336422520"/>
                    </a:ext>
                  </a:extLst>
                </a:gridCol>
                <a:gridCol w="3301646">
                  <a:extLst>
                    <a:ext uri="{9D8B030D-6E8A-4147-A177-3AD203B41FA5}">
                      <a16:colId xmlns:a16="http://schemas.microsoft.com/office/drawing/2014/main" val="1485661640"/>
                    </a:ext>
                  </a:extLst>
                </a:gridCol>
                <a:gridCol w="2803031">
                  <a:extLst>
                    <a:ext uri="{9D8B030D-6E8A-4147-A177-3AD203B41FA5}">
                      <a16:colId xmlns:a16="http://schemas.microsoft.com/office/drawing/2014/main" val="3804150009"/>
                    </a:ext>
                  </a:extLst>
                </a:gridCol>
              </a:tblGrid>
              <a:tr h="330413">
                <a:tc>
                  <a:txBody>
                    <a:bodyPr/>
                    <a:lstStyle/>
                    <a:p>
                      <a:pPr algn="ctr"/>
                      <a:r>
                        <a:rPr lang="en-GB" b="1" dirty="0">
                          <a:solidFill>
                            <a:srgbClr val="F60493"/>
                          </a:solidFill>
                          <a:hlinkClick r:id="rId3" action="ppaction://hlinksldjump">
                            <a:extLst>
                              <a:ext uri="{A12FA001-AC4F-418D-AE19-62706E023703}">
                                <ahyp:hlinkClr xmlns:ahyp="http://schemas.microsoft.com/office/drawing/2018/hyperlinkcolor" val="tx"/>
                              </a:ext>
                            </a:extLst>
                          </a:hlinkClick>
                        </a:rPr>
                        <a:t>‘Quantity over quality’</a:t>
                      </a:r>
                      <a:endParaRPr lang="en-GB" b="1" dirty="0">
                        <a:solidFill>
                          <a:srgbClr val="F60493"/>
                        </a:solidFill>
                      </a:endParaRPr>
                    </a:p>
                  </a:txBody>
                  <a:tcPr>
                    <a:solidFill>
                      <a:schemeClr val="bg1"/>
                    </a:solidFill>
                  </a:tcPr>
                </a:tc>
                <a:tc>
                  <a:txBody>
                    <a:bodyPr/>
                    <a:lstStyle/>
                    <a:p>
                      <a:pPr algn="ctr"/>
                      <a:r>
                        <a:rPr lang="en-GB" b="1" dirty="0">
                          <a:solidFill>
                            <a:srgbClr val="F60493"/>
                          </a:solidFill>
                        </a:rPr>
                        <a:t>‘H</a:t>
                      </a:r>
                      <a:r>
                        <a:rPr lang="en-GB" b="1" dirty="0">
                          <a:solidFill>
                            <a:srgbClr val="F60493"/>
                          </a:solidFill>
                          <a:hlinkClick r:id="rId3" action="ppaction://hlinksldjump">
                            <a:extLst>
                              <a:ext uri="{A12FA001-AC4F-418D-AE19-62706E023703}">
                                <ahyp:hlinkClr xmlns:ahyp="http://schemas.microsoft.com/office/drawing/2018/hyperlinkcolor" val="tx"/>
                              </a:ext>
                            </a:extLst>
                          </a:hlinkClick>
                        </a:rPr>
                        <a:t>ard points and constraints’</a:t>
                      </a:r>
                      <a:endParaRPr lang="en-GB" b="1" dirty="0">
                        <a:solidFill>
                          <a:srgbClr val="F60493"/>
                        </a:solidFill>
                      </a:endParaRPr>
                    </a:p>
                  </a:txBody>
                  <a:tcPr>
                    <a:solidFill>
                      <a:schemeClr val="bg1"/>
                    </a:solidFill>
                  </a:tcPr>
                </a:tc>
                <a:tc>
                  <a:txBody>
                    <a:bodyPr/>
                    <a:lstStyle/>
                    <a:p>
                      <a:pPr algn="ctr"/>
                      <a:r>
                        <a:rPr lang="en-GB" b="1" dirty="0">
                          <a:solidFill>
                            <a:srgbClr val="F60493"/>
                          </a:solidFill>
                          <a:hlinkClick r:id="rId3" action="ppaction://hlinksldjump">
                            <a:extLst>
                              <a:ext uri="{A12FA001-AC4F-418D-AE19-62706E023703}">
                                <ahyp:hlinkClr xmlns:ahyp="http://schemas.microsoft.com/office/drawing/2018/hyperlinkcolor" val="tx"/>
                              </a:ext>
                            </a:extLst>
                          </a:hlinkClick>
                        </a:rPr>
                        <a:t>‘Quick and dirty prototypes’</a:t>
                      </a:r>
                      <a:endParaRPr lang="en-GB" b="1" dirty="0">
                        <a:solidFill>
                          <a:srgbClr val="F60493"/>
                        </a:solidFill>
                      </a:endParaRPr>
                    </a:p>
                  </a:txBody>
                  <a:tcPr>
                    <a:solidFill>
                      <a:schemeClr val="bg1"/>
                    </a:solidFill>
                  </a:tcPr>
                </a:tc>
                <a:extLst>
                  <a:ext uri="{0D108BD9-81ED-4DB2-BD59-A6C34878D82A}">
                    <a16:rowId xmlns:a16="http://schemas.microsoft.com/office/drawing/2014/main" val="339137845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It is important </a:t>
                      </a:r>
                      <a:r>
                        <a:rPr lang="en-GB" sz="1400" b="1" dirty="0"/>
                        <a:t>not to dismiss any ideas </a:t>
                      </a:r>
                      <a:r>
                        <a:rPr lang="en-GB" sz="1400" dirty="0"/>
                        <a:t>at this early stage. Focus on quantity by creating as many ideas as you can. Try timed sketching for 2 minutes and you can’t use an eraser or cross things out. You must also finish every idea you start!. You want as much choice as you can, so generate as many different ideas as you can!</a:t>
                      </a:r>
                    </a:p>
                  </a:txBody>
                  <a:tcPr/>
                </a:tc>
                <a:tc>
                  <a:txBody>
                    <a:bodyPr/>
                    <a:lstStyle/>
                    <a:p>
                      <a:r>
                        <a:rPr lang="en-GB" sz="1400" dirty="0"/>
                        <a:t>Hardpoints are things such as motors and batteries that need to be considered in your design and you can’t do without. Seats, handles and grips may also be hardpoints in your designs so try </a:t>
                      </a:r>
                      <a:r>
                        <a:rPr lang="en-GB" sz="1400" b="1" dirty="0"/>
                        <a:t>drawing these first and designing around them</a:t>
                      </a:r>
                      <a:r>
                        <a:rPr lang="en-GB" sz="1400" dirty="0"/>
                        <a:t>.</a:t>
                      </a:r>
                    </a:p>
                  </a:txBody>
                  <a:tcPr/>
                </a:tc>
                <a:tc>
                  <a:txBody>
                    <a:bodyPr/>
                    <a:lstStyle/>
                    <a:p>
                      <a:r>
                        <a:rPr lang="en-GB" sz="1400" dirty="0"/>
                        <a:t>As well as sketching in 3D, you can create </a:t>
                      </a:r>
                      <a:r>
                        <a:rPr lang="en-GB" sz="1400" b="1" dirty="0"/>
                        <a:t>3D ‘sketch models</a:t>
                      </a:r>
                      <a:r>
                        <a:rPr lang="en-GB" sz="1400" dirty="0"/>
                        <a:t>’ known as ‘quick and dirty prototypes’. Try a timed modelling challenge where you create an idea in 3D form using just modelling materials such as card, tape, playdoh etc.</a:t>
                      </a:r>
                    </a:p>
                  </a:txBody>
                  <a:tcPr/>
                </a:tc>
                <a:extLst>
                  <a:ext uri="{0D108BD9-81ED-4DB2-BD59-A6C34878D82A}">
                    <a16:rowId xmlns:a16="http://schemas.microsoft.com/office/drawing/2014/main" val="3966545421"/>
                  </a:ext>
                </a:extLst>
              </a:tr>
            </a:tbl>
          </a:graphicData>
        </a:graphic>
      </p:graphicFrame>
      <p:pic>
        <p:nvPicPr>
          <p:cNvPr id="3" name="Picture 2">
            <a:extLst>
              <a:ext uri="{FF2B5EF4-FFF2-40B4-BE49-F238E27FC236}">
                <a16:creationId xmlns:a16="http://schemas.microsoft.com/office/drawing/2014/main" id="{81BDADE7-8129-F986-AFDE-36A247F6B88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spTree>
    <p:extLst>
      <p:ext uri="{BB962C8B-B14F-4D97-AF65-F5344CB8AC3E}">
        <p14:creationId xmlns:p14="http://schemas.microsoft.com/office/powerpoint/2010/main" val="236235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95396" y="1070173"/>
            <a:ext cx="9655175" cy="4508445"/>
          </a:xfrm>
        </p:spPr>
        <p:txBody>
          <a:bodyPr>
            <a:noAutofit/>
          </a:bodyPr>
          <a:lstStyle/>
          <a:p>
            <a:pPr>
              <a:lnSpc>
                <a:spcPct val="150000"/>
              </a:lnSpc>
            </a:pPr>
            <a:r>
              <a:rPr lang="en-GB" dirty="0">
                <a:highlight>
                  <a:srgbClr val="FFFFFF"/>
                </a:highlight>
              </a:rPr>
              <a:t>Ideation is the most exciting stage of the design process as we create and develop concepts towards a prototype. Try some of these in this context:</a:t>
            </a:r>
          </a:p>
          <a:p>
            <a:pPr marL="342900" indent="-342900">
              <a:lnSpc>
                <a:spcPct val="150000"/>
              </a:lnSpc>
              <a:buFont typeface="Arial" panose="020B0604020202020204" pitchFamily="34" charset="0"/>
              <a:buChar char="•"/>
            </a:pPr>
            <a:r>
              <a:rPr lang="en-GB" b="1" dirty="0">
                <a:highlight>
                  <a:srgbClr val="FFFFFF"/>
                </a:highlight>
                <a:ea typeface="Roboto" panose="02000000000000000000" pitchFamily="2" charset="0"/>
                <a:cs typeface="Roboto" panose="02000000000000000000" pitchFamily="2" charset="0"/>
              </a:rPr>
              <a:t>Quick 2D sketches</a:t>
            </a:r>
            <a:r>
              <a:rPr lang="en-GB" dirty="0">
                <a:highlight>
                  <a:srgbClr val="FFFFFF"/>
                </a:highlight>
                <a:ea typeface="Roboto" panose="02000000000000000000" pitchFamily="2" charset="0"/>
                <a:cs typeface="Roboto" panose="02000000000000000000" pitchFamily="2" charset="0"/>
              </a:rPr>
              <a:t>: spend 5-10 minutes per sketch to avoid design fixation</a:t>
            </a:r>
          </a:p>
          <a:p>
            <a:pPr marL="342900" indent="-342900">
              <a:lnSpc>
                <a:spcPct val="150000"/>
              </a:lnSpc>
              <a:buFont typeface="Arial" panose="020B0604020202020204" pitchFamily="34" charset="0"/>
              <a:buChar char="•"/>
            </a:pPr>
            <a:r>
              <a:rPr lang="en-GB" b="1" dirty="0">
                <a:highlight>
                  <a:srgbClr val="FFFFFF"/>
                </a:highlight>
                <a:ea typeface="Roboto" panose="02000000000000000000" pitchFamily="2" charset="0"/>
                <a:cs typeface="Roboto" panose="02000000000000000000" pitchFamily="2" charset="0"/>
              </a:rPr>
              <a:t>3D sketches </a:t>
            </a:r>
            <a:r>
              <a:rPr lang="en-GB" dirty="0">
                <a:highlight>
                  <a:srgbClr val="FFFFFF"/>
                </a:highlight>
                <a:ea typeface="Roboto" panose="02000000000000000000" pitchFamily="2" charset="0"/>
                <a:cs typeface="Roboto" panose="02000000000000000000" pitchFamily="2" charset="0"/>
              </a:rPr>
              <a:t>thinking more about the 3D form of the design.</a:t>
            </a:r>
          </a:p>
          <a:p>
            <a:pPr marL="342900" indent="-342900">
              <a:lnSpc>
                <a:spcPct val="150000"/>
              </a:lnSpc>
              <a:buFont typeface="Arial" panose="020B0604020202020204" pitchFamily="34" charset="0"/>
              <a:buChar char="•"/>
            </a:pPr>
            <a:r>
              <a:rPr lang="en-GB" dirty="0">
                <a:highlight>
                  <a:srgbClr val="FFFFFF"/>
                </a:highlight>
                <a:ea typeface="Roboto" panose="02000000000000000000" pitchFamily="2" charset="0"/>
                <a:cs typeface="Roboto" panose="02000000000000000000" pitchFamily="2" charset="0"/>
              </a:rPr>
              <a:t>Quick and dirty ‘</a:t>
            </a:r>
            <a:r>
              <a:rPr lang="en-GB" b="1" dirty="0">
                <a:highlight>
                  <a:srgbClr val="FFFFFF"/>
                </a:highlight>
                <a:ea typeface="Roboto" panose="02000000000000000000" pitchFamily="2" charset="0"/>
                <a:cs typeface="Roboto" panose="02000000000000000000" pitchFamily="2" charset="0"/>
              </a:rPr>
              <a:t>sketch models</a:t>
            </a:r>
            <a:r>
              <a:rPr lang="en-GB" dirty="0">
                <a:highlight>
                  <a:srgbClr val="FFFFFF"/>
                </a:highlight>
                <a:ea typeface="Roboto" panose="02000000000000000000" pitchFamily="2" charset="0"/>
                <a:cs typeface="Roboto" panose="02000000000000000000" pitchFamily="2" charset="0"/>
              </a:rPr>
              <a:t>’: use basic modelling materials such as paper, card and plasticine to quickly model your ideas.</a:t>
            </a:r>
          </a:p>
          <a:p>
            <a:pPr>
              <a:lnSpc>
                <a:spcPct val="150000"/>
              </a:lnSpc>
            </a:pPr>
            <a:r>
              <a:rPr lang="en-GB" dirty="0">
                <a:highlight>
                  <a:srgbClr val="FFFFFF"/>
                </a:highlight>
                <a:ea typeface="Roboto" panose="02000000000000000000" pitchFamily="2" charset="0"/>
                <a:cs typeface="Roboto" panose="02000000000000000000" pitchFamily="2" charset="0"/>
              </a:rPr>
              <a:t>Getting stuck for ideas? </a:t>
            </a:r>
            <a:r>
              <a:rPr lang="en-GB" b="1" dirty="0">
                <a:highlight>
                  <a:srgbClr val="FFFFFF"/>
                </a:highlight>
                <a:ea typeface="Roboto" panose="02000000000000000000" pitchFamily="2" charset="0"/>
                <a:cs typeface="Roboto" panose="02000000000000000000" pitchFamily="2" charset="0"/>
              </a:rPr>
              <a:t>SCARED</a:t>
            </a:r>
            <a:r>
              <a:rPr lang="en-GB" dirty="0">
                <a:highlight>
                  <a:srgbClr val="FFFFFF"/>
                </a:highlight>
                <a:ea typeface="Roboto" panose="02000000000000000000" pitchFamily="2" charset="0"/>
                <a:cs typeface="Roboto" panose="02000000000000000000" pitchFamily="2" charset="0"/>
              </a:rPr>
              <a:t> is an acronym where each letter is a suggestion for how you can develop ideas.</a:t>
            </a:r>
          </a:p>
          <a:p>
            <a:pPr marL="342900" indent="-342900">
              <a:lnSpc>
                <a:spcPct val="150000"/>
              </a:lnSpc>
              <a:buFont typeface="Arial" panose="020B0604020202020204" pitchFamily="34" charset="0"/>
              <a:buChar char="•"/>
            </a:pPr>
            <a:r>
              <a:rPr lang="en-GB" dirty="0">
                <a:highlight>
                  <a:srgbClr val="FFFFFF"/>
                </a:highlight>
                <a:ea typeface="Roboto" panose="02000000000000000000" pitchFamily="2" charset="0"/>
                <a:cs typeface="Roboto" panose="02000000000000000000" pitchFamily="2" charset="0"/>
              </a:rPr>
              <a:t>Try a combination of </a:t>
            </a:r>
            <a:r>
              <a:rPr lang="en-GB" b="1" dirty="0">
                <a:highlight>
                  <a:srgbClr val="FFFFFF"/>
                </a:highlight>
                <a:ea typeface="Roboto" panose="02000000000000000000" pitchFamily="2" charset="0"/>
                <a:cs typeface="Roboto" panose="02000000000000000000" pitchFamily="2" charset="0"/>
              </a:rPr>
              <a:t>CAD models </a:t>
            </a:r>
            <a:r>
              <a:rPr lang="en-GB" dirty="0">
                <a:highlight>
                  <a:srgbClr val="FFFFFF"/>
                </a:highlight>
                <a:ea typeface="Roboto" panose="02000000000000000000" pitchFamily="2" charset="0"/>
                <a:cs typeface="Roboto" panose="02000000000000000000" pitchFamily="2" charset="0"/>
              </a:rPr>
              <a:t>and </a:t>
            </a:r>
            <a:r>
              <a:rPr lang="en-GB" b="1" dirty="0">
                <a:highlight>
                  <a:srgbClr val="FFFFFF"/>
                </a:highlight>
                <a:ea typeface="Roboto" panose="02000000000000000000" pitchFamily="2" charset="0"/>
                <a:cs typeface="Roboto" panose="02000000000000000000" pitchFamily="2" charset="0"/>
              </a:rPr>
              <a:t>freehand sketches</a:t>
            </a:r>
            <a:r>
              <a:rPr lang="en-GB" dirty="0">
                <a:highlight>
                  <a:srgbClr val="FFFFFF"/>
                </a:highlight>
                <a:ea typeface="Roboto" panose="02000000000000000000" pitchFamily="2" charset="0"/>
                <a:cs typeface="Roboto" panose="02000000000000000000" pitchFamily="2" charset="0"/>
              </a:rPr>
              <a:t>.</a:t>
            </a:r>
          </a:p>
          <a:p>
            <a:pPr marL="342900" indent="-342900">
              <a:lnSpc>
                <a:spcPct val="150000"/>
              </a:lnSpc>
              <a:buFont typeface="Arial" panose="020B0604020202020204" pitchFamily="34" charset="0"/>
              <a:buChar char="•"/>
            </a:pPr>
            <a:r>
              <a:rPr lang="en-GB" i="1" dirty="0">
                <a:highlight>
                  <a:srgbClr val="FFFFFF"/>
                </a:highlight>
                <a:ea typeface="Roboto" panose="02000000000000000000" pitchFamily="2" charset="0"/>
                <a:cs typeface="Roboto" panose="02000000000000000000" pitchFamily="2" charset="0"/>
              </a:rPr>
              <a:t>‘Frankenstein’</a:t>
            </a:r>
            <a:r>
              <a:rPr lang="en-GB" dirty="0">
                <a:highlight>
                  <a:srgbClr val="FFFFFF"/>
                </a:highlight>
                <a:ea typeface="Roboto" panose="02000000000000000000" pitchFamily="2" charset="0"/>
                <a:cs typeface="Roboto" panose="02000000000000000000" pitchFamily="2" charset="0"/>
              </a:rPr>
              <a:t> your models (cutting bits off, and sticking them on!) to create whole new ideas, but be sure to photograph them at each stage!</a:t>
            </a:r>
          </a:p>
          <a:p>
            <a:pPr marL="342900" indent="-342900">
              <a:lnSpc>
                <a:spcPct val="150000"/>
              </a:lnSpc>
              <a:buFont typeface="Arial" panose="020B0604020202020204" pitchFamily="34" charset="0"/>
              <a:buChar char="•"/>
            </a:pPr>
            <a:endParaRPr lang="en-GB" dirty="0">
              <a:highlight>
                <a:srgbClr val="FFFF00"/>
              </a:highligh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dirty="0">
              <a:highlight>
                <a:srgbClr val="FFFF00"/>
              </a:highlight>
              <a:ea typeface="Roboto" panose="02000000000000000000" pitchFamily="2" charset="0"/>
              <a:cs typeface="Roboto" panose="02000000000000000000" pitchFamily="2" charset="0"/>
            </a:endParaRPr>
          </a:p>
          <a:p>
            <a:pPr>
              <a:lnSpc>
                <a:spcPct val="150000"/>
              </a:lnSpc>
            </a:pPr>
            <a:endParaRPr lang="en-GB" dirty="0">
              <a:highlight>
                <a:srgbClr val="FFFF00"/>
              </a:highlight>
              <a:ea typeface="Roboto" panose="02000000000000000000" pitchFamily="2" charset="0"/>
              <a:cs typeface="Roboto" panose="02000000000000000000" pitchFamily="2" charset="0"/>
            </a:endParaRPr>
          </a:p>
        </p:txBody>
      </p:sp>
      <p:pic>
        <p:nvPicPr>
          <p:cNvPr id="3" name="Picture 2">
            <a:extLst>
              <a:ext uri="{FF2B5EF4-FFF2-40B4-BE49-F238E27FC236}">
                <a16:creationId xmlns:a16="http://schemas.microsoft.com/office/drawing/2014/main" id="{0F37DF04-69E5-8D80-DCD1-DCB0C2E1CA1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spTree>
    <p:extLst>
      <p:ext uri="{BB962C8B-B14F-4D97-AF65-F5344CB8AC3E}">
        <p14:creationId xmlns:p14="http://schemas.microsoft.com/office/powerpoint/2010/main" val="558244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2" name="TextBox 1">
            <a:extLst>
              <a:ext uri="{FF2B5EF4-FFF2-40B4-BE49-F238E27FC236}">
                <a16:creationId xmlns:a16="http://schemas.microsoft.com/office/drawing/2014/main" id="{153D5C11-AA3E-50B1-2871-854646A657CF}"/>
              </a:ext>
            </a:extLst>
          </p:cNvPr>
          <p:cNvSpPr txBox="1"/>
          <p:nvPr/>
        </p:nvSpPr>
        <p:spPr>
          <a:xfrm>
            <a:off x="496388" y="1070173"/>
            <a:ext cx="9683931" cy="436273"/>
          </a:xfrm>
          <a:prstGeom prst="rect">
            <a:avLst/>
          </a:prstGeom>
          <a:noFill/>
        </p:spPr>
        <p:txBody>
          <a:bodyPr wrap="square" rtlCol="0">
            <a:spAutoFit/>
          </a:bodyPr>
          <a:lstStyle/>
          <a:p>
            <a:pPr algn="l">
              <a:lnSpc>
                <a:spcPct val="150000"/>
              </a:lnSpc>
            </a:pPr>
            <a:r>
              <a:rPr lang="en-GB" b="0" dirty="0">
                <a:solidFill>
                  <a:schemeClr val="tx2"/>
                </a:solidFill>
                <a:latin typeface="+mn-lt"/>
              </a:rPr>
              <a:t>Don’t be SCARED to be creative at this stage. Try some of these to create new ideas.</a:t>
            </a:r>
          </a:p>
        </p:txBody>
      </p:sp>
      <p:pic>
        <p:nvPicPr>
          <p:cNvPr id="4" name="Picture 3">
            <a:extLst>
              <a:ext uri="{FF2B5EF4-FFF2-40B4-BE49-F238E27FC236}">
                <a16:creationId xmlns:a16="http://schemas.microsoft.com/office/drawing/2014/main" id="{1C5DC6F2-CCA4-0AF8-B1C9-597F546EED5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pic>
        <p:nvPicPr>
          <p:cNvPr id="6" name="Picture 5" descr="A diagram of a care&#10;&#10;Description automatically generated with medium confidence">
            <a:extLst>
              <a:ext uri="{FF2B5EF4-FFF2-40B4-BE49-F238E27FC236}">
                <a16:creationId xmlns:a16="http://schemas.microsoft.com/office/drawing/2014/main" id="{C9E8AC45-07CD-FB1D-B7C3-628D6C918B8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730" b="33334"/>
          <a:stretch/>
        </p:blipFill>
        <p:spPr>
          <a:xfrm>
            <a:off x="496388" y="1661296"/>
            <a:ext cx="9335589" cy="3956612"/>
          </a:xfrm>
          <a:prstGeom prst="rect">
            <a:avLst/>
          </a:prstGeom>
        </p:spPr>
      </p:pic>
    </p:spTree>
    <p:extLst>
      <p:ext uri="{BB962C8B-B14F-4D97-AF65-F5344CB8AC3E}">
        <p14:creationId xmlns:p14="http://schemas.microsoft.com/office/powerpoint/2010/main" val="512995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3121" y="1108296"/>
            <a:ext cx="11049634" cy="4392658"/>
          </a:xfrm>
        </p:spPr>
        <p:txBody>
          <a:bodyPr>
            <a:normAutofit/>
          </a:bodyPr>
          <a:lstStyle/>
          <a:p>
            <a:pPr>
              <a:lnSpc>
                <a:spcPct val="150000"/>
              </a:lnSpc>
            </a:pPr>
            <a:r>
              <a:rPr lang="en-GB" b="1" dirty="0">
                <a:latin typeface="+mj-lt"/>
                <a:ea typeface="Roboto" panose="02000000000000000000" pitchFamily="2" charset="0"/>
                <a:cs typeface="Roboto" panose="02000000000000000000" pitchFamily="2" charset="0"/>
              </a:rPr>
              <a:t>Overview</a:t>
            </a:r>
          </a:p>
          <a:p>
            <a:pPr>
              <a:lnSpc>
                <a:spcPct val="150000"/>
              </a:lnSpc>
            </a:pPr>
            <a:r>
              <a:rPr lang="en-GB" b="0" dirty="0">
                <a:latin typeface="+mj-lt"/>
                <a:ea typeface="Roboto" panose="02000000000000000000" pitchFamily="2" charset="0"/>
                <a:cs typeface="Roboto" panose="02000000000000000000" pitchFamily="2" charset="0"/>
              </a:rPr>
              <a:t>Lamb Industries are a UK based design consultancy. </a:t>
            </a:r>
            <a:r>
              <a:rPr lang="en-GB" dirty="0">
                <a:latin typeface="+mj-lt"/>
                <a:ea typeface="Roboto" panose="02000000000000000000" pitchFamily="2" charset="0"/>
                <a:cs typeface="Roboto" panose="02000000000000000000" pitchFamily="2" charset="0"/>
              </a:rPr>
              <a:t>This context asks you to consider:</a:t>
            </a:r>
          </a:p>
          <a:p>
            <a:pPr>
              <a:lnSpc>
                <a:spcPct val="150000"/>
              </a:lnSpc>
            </a:pPr>
            <a:r>
              <a:rPr lang="en-GB" dirty="0">
                <a:latin typeface="+mj-lt"/>
                <a:ea typeface="Roboto" panose="02000000000000000000" pitchFamily="2" charset="0"/>
                <a:cs typeface="Roboto" panose="02000000000000000000" pitchFamily="2" charset="0"/>
              </a:rPr>
              <a:t>‘</a:t>
            </a:r>
            <a:r>
              <a:rPr lang="en-GB" b="1" dirty="0">
                <a:latin typeface="+mj-lt"/>
                <a:ea typeface="Roboto" panose="02000000000000000000" pitchFamily="2" charset="0"/>
                <a:cs typeface="Roboto" panose="02000000000000000000" pitchFamily="2" charset="0"/>
              </a:rPr>
              <a:t>Making gardening more accessible</a:t>
            </a:r>
            <a:r>
              <a:rPr lang="en-GB" dirty="0">
                <a:latin typeface="+mj-lt"/>
                <a:ea typeface="Roboto" panose="02000000000000000000" pitchFamily="2" charset="0"/>
                <a:cs typeface="Roboto" panose="02000000000000000000" pitchFamily="2" charset="0"/>
              </a:rPr>
              <a:t>’.</a:t>
            </a:r>
          </a:p>
          <a:p>
            <a:pPr>
              <a:lnSpc>
                <a:spcPct val="150000"/>
              </a:lnSpc>
            </a:pPr>
            <a:r>
              <a:rPr lang="en-GB" b="1" dirty="0">
                <a:latin typeface="+mj-lt"/>
                <a:ea typeface="Roboto" panose="02000000000000000000" pitchFamily="2" charset="0"/>
                <a:cs typeface="Roboto" panose="02000000000000000000" pitchFamily="2" charset="0"/>
              </a:rPr>
              <a:t>Area(s) of focus </a:t>
            </a:r>
          </a:p>
          <a:p>
            <a:pPr>
              <a:lnSpc>
                <a:spcPct val="150000"/>
              </a:lnSpc>
            </a:pPr>
            <a:r>
              <a:rPr lang="en-GB" dirty="0">
                <a:latin typeface="+mj-lt"/>
                <a:ea typeface="Roboto" panose="02000000000000000000" pitchFamily="2" charset="0"/>
                <a:cs typeface="Roboto" panose="02000000000000000000" pitchFamily="2" charset="0"/>
              </a:rPr>
              <a:t>Inclusive design, tools, ergonomics, sustainability, sketching, modelling.</a:t>
            </a:r>
          </a:p>
          <a:p>
            <a:pPr>
              <a:lnSpc>
                <a:spcPct val="150000"/>
              </a:lnSpc>
            </a:pPr>
            <a:r>
              <a:rPr lang="en-GB" b="1" dirty="0">
                <a:latin typeface="+mj-lt"/>
                <a:ea typeface="Roboto" panose="02000000000000000000" pitchFamily="2" charset="0"/>
                <a:cs typeface="Roboto" panose="02000000000000000000" pitchFamily="2" charset="0"/>
              </a:rPr>
              <a:t>Links to the National Curriculum</a:t>
            </a:r>
          </a:p>
          <a:p>
            <a:pPr>
              <a:lnSpc>
                <a:spcPct val="150000"/>
              </a:lnSpc>
            </a:pPr>
            <a:r>
              <a:rPr lang="en-GB" dirty="0">
                <a:latin typeface="+mj-lt"/>
                <a:ea typeface="Roboto" panose="02000000000000000000" pitchFamily="2" charset="0"/>
                <a:cs typeface="Roboto" panose="02000000000000000000" pitchFamily="2" charset="0"/>
              </a:rPr>
              <a:t>The resource covers a full </a:t>
            </a:r>
            <a:r>
              <a:rPr lang="en-GB" b="1" dirty="0">
                <a:latin typeface="+mj-lt"/>
                <a:ea typeface="Roboto" panose="02000000000000000000" pitchFamily="2" charset="0"/>
                <a:cs typeface="Roboto" panose="02000000000000000000" pitchFamily="2" charset="0"/>
              </a:rPr>
              <a:t>design</a:t>
            </a:r>
            <a:r>
              <a:rPr lang="en-GB" dirty="0">
                <a:latin typeface="+mj-lt"/>
                <a:ea typeface="Roboto" panose="02000000000000000000" pitchFamily="2" charset="0"/>
                <a:cs typeface="Roboto" panose="02000000000000000000" pitchFamily="2" charset="0"/>
              </a:rPr>
              <a:t>, </a:t>
            </a:r>
            <a:r>
              <a:rPr lang="en-GB" b="1" dirty="0">
                <a:latin typeface="+mj-lt"/>
                <a:ea typeface="Roboto" panose="02000000000000000000" pitchFamily="2" charset="0"/>
                <a:cs typeface="Roboto" panose="02000000000000000000" pitchFamily="2" charset="0"/>
              </a:rPr>
              <a:t>make</a:t>
            </a:r>
            <a:r>
              <a:rPr lang="en-GB" dirty="0">
                <a:latin typeface="+mj-lt"/>
                <a:ea typeface="Roboto" panose="02000000000000000000" pitchFamily="2" charset="0"/>
                <a:cs typeface="Roboto" panose="02000000000000000000" pitchFamily="2" charset="0"/>
              </a:rPr>
              <a:t> and </a:t>
            </a:r>
            <a:r>
              <a:rPr lang="en-GB" b="1" dirty="0">
                <a:latin typeface="+mj-lt"/>
                <a:ea typeface="Roboto" panose="02000000000000000000" pitchFamily="2" charset="0"/>
                <a:cs typeface="Roboto" panose="02000000000000000000" pitchFamily="2" charset="0"/>
              </a:rPr>
              <a:t>evaluate</a:t>
            </a:r>
            <a:r>
              <a:rPr lang="en-GB" dirty="0">
                <a:latin typeface="+mj-lt"/>
                <a:ea typeface="Roboto" panose="02000000000000000000" pitchFamily="2" charset="0"/>
                <a:cs typeface="Roboto" panose="02000000000000000000" pitchFamily="2" charset="0"/>
              </a:rPr>
              <a:t> process, but also suggests investigate and evaluate tasks, and relevant focused tasks. </a:t>
            </a:r>
          </a:p>
          <a:p>
            <a:pPr>
              <a:lnSpc>
                <a:spcPct val="150000"/>
              </a:lnSpc>
            </a:pPr>
            <a:r>
              <a:rPr lang="en-GB" b="1" dirty="0">
                <a:latin typeface="+mj-lt"/>
                <a:ea typeface="Roboto" panose="02000000000000000000" pitchFamily="2" charset="0"/>
                <a:cs typeface="Roboto" panose="02000000000000000000" pitchFamily="2" charset="0"/>
              </a:rPr>
              <a:t>Technical knowledge: </a:t>
            </a:r>
            <a:r>
              <a:rPr lang="en-GB" dirty="0">
                <a:latin typeface="+mj-lt"/>
                <a:ea typeface="Roboto" panose="02000000000000000000" pitchFamily="2" charset="0"/>
                <a:cs typeface="Roboto" panose="02000000000000000000" pitchFamily="2" charset="0"/>
              </a:rPr>
              <a:t>CAD, CAM, modelling, ergonomics, rapid prototyping, manufacturing processes, maths and science, visual and technical communication.</a:t>
            </a:r>
          </a:p>
          <a:p>
            <a:pPr>
              <a:lnSpc>
                <a:spcPct val="150000"/>
              </a:lnSpc>
            </a:pPr>
            <a:endParaRPr lang="en-GB" sz="1400" dirty="0">
              <a:latin typeface="+mj-lt"/>
              <a:ea typeface="Roboto" panose="02000000000000000000" pitchFamily="2" charset="0"/>
              <a:cs typeface="Roboto" panose="02000000000000000000" pitchFamily="2" charset="0"/>
            </a:endParaRPr>
          </a:p>
          <a:p>
            <a:pPr>
              <a:lnSpc>
                <a:spcPct val="150000"/>
              </a:lnSpc>
            </a:pPr>
            <a:endParaRPr lang="en-GB" sz="2400" dirty="0">
              <a:latin typeface="+mj-lt"/>
              <a:ea typeface="Roboto" panose="02000000000000000000" pitchFamily="2" charset="0"/>
              <a:cs typeface="Roboto" panose="02000000000000000000" pitchFamily="2" charset="0"/>
            </a:endParaRPr>
          </a:p>
          <a:p>
            <a:pPr marL="457200" indent="-457200">
              <a:lnSpc>
                <a:spcPct val="150000"/>
              </a:lnSpc>
              <a:buFont typeface="Arial"/>
              <a:buAutoNum type="arabicPeriod"/>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6" name="Picture 5">
            <a:extLst>
              <a:ext uri="{FF2B5EF4-FFF2-40B4-BE49-F238E27FC236}">
                <a16:creationId xmlns:a16="http://schemas.microsoft.com/office/drawing/2014/main" id="{68056CCF-362A-D6A4-8B55-885981E3355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666982" y="5963093"/>
            <a:ext cx="1144314" cy="554494"/>
          </a:xfrm>
          <a:prstGeom prst="rect">
            <a:avLst/>
          </a:prstGeom>
        </p:spPr>
      </p:pic>
      <p:sp>
        <p:nvSpPr>
          <p:cNvPr id="9" name="Title 7">
            <a:extLst>
              <a:ext uri="{FF2B5EF4-FFF2-40B4-BE49-F238E27FC236}">
                <a16:creationId xmlns:a16="http://schemas.microsoft.com/office/drawing/2014/main" id="{75AA8855-B821-875A-9C17-0A57976D63A8}"/>
              </a:ext>
            </a:extLst>
          </p:cNvPr>
          <p:cNvSpPr>
            <a:spLocks noGrp="1"/>
          </p:cNvSpPr>
          <p:nvPr>
            <p:ph type="title"/>
          </p:nvPr>
        </p:nvSpPr>
        <p:spPr>
          <a:xfrm>
            <a:off x="563121" y="331162"/>
            <a:ext cx="9166811" cy="777134"/>
          </a:xfrm>
        </p:spPr>
        <p:txBody>
          <a:bodyPr/>
          <a:lstStyle/>
          <a:p>
            <a:r>
              <a:rPr lang="en-GB" dirty="0">
                <a:latin typeface="GriffithGothic Black" panose="02000603060000020004" pitchFamily="50" charset="0"/>
              </a:rPr>
              <a:t>About this resource</a:t>
            </a:r>
            <a:endParaRPr lang="en-GB" sz="4400" dirty="0">
              <a:latin typeface="GriffithGothic Black" panose="02000603060000020004" pitchFamily="50" charset="0"/>
            </a:endParaRPr>
          </a:p>
        </p:txBody>
      </p:sp>
      <p:pic>
        <p:nvPicPr>
          <p:cNvPr id="2" name="Picture 1">
            <a:extLst>
              <a:ext uri="{FF2B5EF4-FFF2-40B4-BE49-F238E27FC236}">
                <a16:creationId xmlns:a16="http://schemas.microsoft.com/office/drawing/2014/main" id="{628687B9-04E7-E077-E52F-7C94D103E77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sp>
        <p:nvSpPr>
          <p:cNvPr id="4" name="TextBox 3">
            <a:extLst>
              <a:ext uri="{FF2B5EF4-FFF2-40B4-BE49-F238E27FC236}">
                <a16:creationId xmlns:a16="http://schemas.microsoft.com/office/drawing/2014/main" id="{BD73DE2A-684F-9C45-1409-77DAC1E0BB0A}"/>
              </a:ext>
            </a:extLst>
          </p:cNvPr>
          <p:cNvSpPr txBox="1"/>
          <p:nvPr/>
        </p:nvSpPr>
        <p:spPr>
          <a:xfrm>
            <a:off x="2154900" y="6245262"/>
            <a:ext cx="8209351" cy="338554"/>
          </a:xfrm>
          <a:prstGeom prst="rect">
            <a:avLst/>
          </a:prstGeom>
          <a:noFill/>
        </p:spPr>
        <p:txBody>
          <a:bodyPr wrap="square">
            <a:spAutoFit/>
          </a:bodyPr>
          <a:lstStyle/>
          <a:p>
            <a:r>
              <a:rPr lang="en-GB" sz="800" b="0" i="1" dirty="0">
                <a:effectLst/>
                <a:latin typeface="+mj-lt"/>
                <a:ea typeface="Calibri" panose="020F0502020204030204" pitchFamily="34" charset="0"/>
              </a:rPr>
              <a:t>Included in this resource are a range of images, photographs and videos. Some of the </a:t>
            </a:r>
            <a:r>
              <a:rPr lang="en-GB" sz="800" b="0" i="1" dirty="0">
                <a:solidFill>
                  <a:schemeClr val="tx1"/>
                </a:solidFill>
                <a:effectLst/>
                <a:latin typeface="+mj-lt"/>
                <a:ea typeface="Calibri" panose="020F0502020204030204" pitchFamily="34" charset="0"/>
              </a:rPr>
              <a:t>materials in this resource have been created </a:t>
            </a:r>
            <a:r>
              <a:rPr lang="en-GB" sz="800" b="0" i="1" dirty="0">
                <a:effectLst/>
                <a:latin typeface="+mj-lt"/>
                <a:ea typeface="Calibri" panose="020F0502020204030204" pitchFamily="34" charset="0"/>
              </a:rPr>
              <a:t>by Lamb Industries - the D&amp;T Association hereby acknowledges and thanks Lamb Industries for its contribution. Without this, it would not have been possible to produce this, which is freely available to all teachers.</a:t>
            </a:r>
            <a:endParaRPr lang="en-GB" sz="800" b="0" dirty="0">
              <a:effectLst/>
              <a:latin typeface="+mj-lt"/>
              <a:ea typeface="Calibri" panose="020F0502020204030204" pitchFamily="34" charset="0"/>
            </a:endParaRPr>
          </a:p>
        </p:txBody>
      </p:sp>
    </p:spTree>
    <p:extLst>
      <p:ext uri="{BB962C8B-B14F-4D97-AF65-F5344CB8AC3E}">
        <p14:creationId xmlns:p14="http://schemas.microsoft.com/office/powerpoint/2010/main" val="267091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Lamb Industries: Prototype">
            <a:hlinkClick r:id="" action="ppaction://media"/>
            <a:extLst>
              <a:ext uri="{FF2B5EF4-FFF2-40B4-BE49-F238E27FC236}">
                <a16:creationId xmlns:a16="http://schemas.microsoft.com/office/drawing/2014/main" id="{EACD7D60-9FDF-E3AE-A1BE-215B67A6F74F}"/>
              </a:ext>
            </a:extLst>
          </p:cNvPr>
          <p:cNvPicPr>
            <a:picLocks noRot="1" noChangeAspect="1"/>
          </p:cNvPicPr>
          <p:nvPr>
            <a:videoFile r:link="rId1"/>
          </p:nvPr>
        </p:nvPicPr>
        <p:blipFill>
          <a:blip r:embed="rId3"/>
          <a:stretch>
            <a:fillRect/>
          </a:stretch>
        </p:blipFill>
        <p:spPr>
          <a:xfrm>
            <a:off x="214312" y="108444"/>
            <a:ext cx="11763375" cy="6641111"/>
          </a:xfrm>
          <a:prstGeom prst="rect">
            <a:avLst/>
          </a:prstGeom>
        </p:spPr>
      </p:pic>
    </p:spTree>
    <p:extLst>
      <p:ext uri="{BB962C8B-B14F-4D97-AF65-F5344CB8AC3E}">
        <p14:creationId xmlns:p14="http://schemas.microsoft.com/office/powerpoint/2010/main" val="275760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046564"/>
            <a:ext cx="9655175" cy="1363913"/>
          </a:xfrm>
        </p:spPr>
        <p:txBody>
          <a:bodyPr>
            <a:normAutofit/>
          </a:bodyPr>
          <a:lstStyle/>
          <a:p>
            <a:pPr marL="0" indent="0">
              <a:lnSpc>
                <a:spcPct val="150000"/>
              </a:lnSpc>
              <a:buNone/>
            </a:pPr>
            <a:r>
              <a:rPr lang="en-GB" dirty="0">
                <a:solidFill>
                  <a:schemeClr val="tx1"/>
                </a:solidFill>
                <a:highlight>
                  <a:srgbClr val="FFFFFF"/>
                </a:highlight>
                <a:latin typeface="+mj-lt"/>
                <a:ea typeface="Roboto" panose="02000000000000000000" pitchFamily="2" charset="0"/>
                <a:cs typeface="Roboto" panose="02000000000000000000" pitchFamily="2" charset="0"/>
              </a:rPr>
              <a:t>Think what it is you are trying to explore in your prototype and what would be the appropriate materials to use.</a:t>
            </a:r>
          </a:p>
        </p:txBody>
      </p:sp>
      <p:graphicFrame>
        <p:nvGraphicFramePr>
          <p:cNvPr id="4" name="Table 18">
            <a:extLst>
              <a:ext uri="{FF2B5EF4-FFF2-40B4-BE49-F238E27FC236}">
                <a16:creationId xmlns:a16="http://schemas.microsoft.com/office/drawing/2014/main" id="{408A2887-FC58-2FFC-C544-6CB7636A6365}"/>
              </a:ext>
            </a:extLst>
          </p:cNvPr>
          <p:cNvGraphicFramePr>
            <a:graphicFrameLocks noGrp="1"/>
          </p:cNvGraphicFramePr>
          <p:nvPr>
            <p:extLst>
              <p:ext uri="{D42A27DB-BD31-4B8C-83A1-F6EECF244321}">
                <p14:modId xmlns:p14="http://schemas.microsoft.com/office/powerpoint/2010/main" val="134692229"/>
              </p:ext>
            </p:extLst>
          </p:nvPr>
        </p:nvGraphicFramePr>
        <p:xfrm>
          <a:off x="575999" y="1934975"/>
          <a:ext cx="9655175" cy="3647613"/>
        </p:xfrm>
        <a:graphic>
          <a:graphicData uri="http://schemas.openxmlformats.org/drawingml/2006/table">
            <a:tbl>
              <a:tblPr firstRow="1" bandRow="1">
                <a:tableStyleId>{5940675A-B579-460E-94D1-54222C63F5DA}</a:tableStyleId>
              </a:tblPr>
              <a:tblGrid>
                <a:gridCol w="4315743">
                  <a:extLst>
                    <a:ext uri="{9D8B030D-6E8A-4147-A177-3AD203B41FA5}">
                      <a16:colId xmlns:a16="http://schemas.microsoft.com/office/drawing/2014/main" val="1344713873"/>
                    </a:ext>
                  </a:extLst>
                </a:gridCol>
                <a:gridCol w="5339432">
                  <a:extLst>
                    <a:ext uri="{9D8B030D-6E8A-4147-A177-3AD203B41FA5}">
                      <a16:colId xmlns:a16="http://schemas.microsoft.com/office/drawing/2014/main" val="2140241969"/>
                    </a:ext>
                  </a:extLst>
                </a:gridCol>
              </a:tblGrid>
              <a:tr h="43197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rgbClr val="FE4E00"/>
                          </a:solidFill>
                          <a:hlinkClick r:id="rId3" action="ppaction://hlinksldjump">
                            <a:extLst>
                              <a:ext uri="{A12FA001-AC4F-418D-AE19-62706E023703}">
                                <ahyp:hlinkClr xmlns:ahyp="http://schemas.microsoft.com/office/drawing/2018/hyperlinkcolor" val="tx"/>
                              </a:ext>
                            </a:extLst>
                          </a:hlinkClick>
                        </a:rPr>
                        <a:t>‘Hybrid prototypes’</a:t>
                      </a:r>
                      <a:endParaRPr lang="en-GB" sz="1800" b="1" dirty="0">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rgbClr val="FE4E00"/>
                          </a:solidFill>
                          <a:hlinkClick r:id="rId3" action="ppaction://hlinksldjump">
                            <a:extLst>
                              <a:ext uri="{A12FA001-AC4F-418D-AE19-62706E023703}">
                                <ahyp:hlinkClr xmlns:ahyp="http://schemas.microsoft.com/office/drawing/2018/hyperlinkcolor" val="tx"/>
                              </a:ext>
                            </a:extLst>
                          </a:hlinkClick>
                        </a:rPr>
                        <a:t>‘Works like prototype’</a:t>
                      </a:r>
                      <a:endParaRPr lang="en-GB" sz="1800" b="1" dirty="0">
                        <a:solidFill>
                          <a:srgbClr val="FE4E00"/>
                        </a:solidFill>
                      </a:endParaRPr>
                    </a:p>
                  </a:txBody>
                  <a:tcPr>
                    <a:solidFill>
                      <a:schemeClr val="bg1"/>
                    </a:solidFill>
                  </a:tcPr>
                </a:tc>
                <a:extLst>
                  <a:ext uri="{0D108BD9-81ED-4DB2-BD59-A6C34878D82A}">
                    <a16:rowId xmlns:a16="http://schemas.microsoft.com/office/drawing/2014/main" val="3391378453"/>
                  </a:ext>
                </a:extLst>
              </a:tr>
              <a:tr h="1184590">
                <a:tc>
                  <a:txBody>
                    <a:bodyPr/>
                    <a:lstStyle/>
                    <a:p>
                      <a:r>
                        <a:rPr lang="en-GB" sz="1300" dirty="0"/>
                        <a:t>Start with quick models. Use parts of existing products and other ready-made items to speed up the prototype process. These ‘quick and dirty’ mock ups will give you confidence in developing your design and save time.</a:t>
                      </a:r>
                    </a:p>
                    <a:p>
                      <a:r>
                        <a:rPr lang="en-GB" sz="1300" dirty="0"/>
                        <a:t>See if you </a:t>
                      </a:r>
                      <a:r>
                        <a:rPr lang="en-GB" sz="1300" b="1" dirty="0"/>
                        <a:t>can find items around the home or at school </a:t>
                      </a:r>
                      <a:r>
                        <a:rPr lang="en-GB" sz="1300" dirty="0"/>
                        <a:t>that can help you to model. Often these will be from products that are broken or not used anymore.</a:t>
                      </a:r>
                    </a:p>
                  </a:txBody>
                  <a:tcPr/>
                </a:tc>
                <a:tc>
                  <a:txBody>
                    <a:bodyPr/>
                    <a:lstStyle/>
                    <a:p>
                      <a:r>
                        <a:rPr lang="en-GB" sz="1300" b="0" dirty="0"/>
                        <a:t>A prototype outcome may be intended to test the function of the design and it is less important what it looks like at this stage. Test rigs and mock ups to check size or mechanical functions are more concerned with what it </a:t>
                      </a:r>
                      <a:r>
                        <a:rPr lang="en-GB" sz="1300" b="1" dirty="0"/>
                        <a:t>works like</a:t>
                      </a:r>
                      <a:r>
                        <a:rPr lang="en-GB" sz="1300" b="0" dirty="0"/>
                        <a:t>. You might test moving parts or be able to use it in the garden as intended (even if it doesn’t look very good yet). What materials are suitable? Can you test different materials?</a:t>
                      </a:r>
                    </a:p>
                  </a:txBody>
                  <a:tcPr/>
                </a:tc>
                <a:extLst>
                  <a:ext uri="{0D108BD9-81ED-4DB2-BD59-A6C34878D82A}">
                    <a16:rowId xmlns:a16="http://schemas.microsoft.com/office/drawing/2014/main" val="3966545421"/>
                  </a:ext>
                </a:extLst>
              </a:tr>
              <a:tr h="35716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rgbClr val="FE4E00"/>
                          </a:solidFill>
                          <a:hlinkClick r:id="rId3" action="ppaction://hlinksldjump">
                            <a:extLst>
                              <a:ext uri="{A12FA001-AC4F-418D-AE19-62706E023703}">
                                <ahyp:hlinkClr xmlns:ahyp="http://schemas.microsoft.com/office/drawing/2018/hyperlinkcolor" val="tx"/>
                              </a:ext>
                            </a:extLst>
                          </a:hlinkClick>
                        </a:rPr>
                        <a:t>‘Looks like prototype’</a:t>
                      </a:r>
                      <a:endParaRPr lang="en-GB" sz="1800" b="1" dirty="0">
                        <a:solidFill>
                          <a:srgbClr val="FE4E00"/>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rgbClr val="FE4E00"/>
                          </a:solidFill>
                          <a:hlinkClick r:id="rId3" action="ppaction://hlinksldjump">
                            <a:extLst>
                              <a:ext uri="{A12FA001-AC4F-418D-AE19-62706E023703}">
                                <ahyp:hlinkClr xmlns:ahyp="http://schemas.microsoft.com/office/drawing/2018/hyperlinkcolor" val="tx"/>
                              </a:ext>
                            </a:extLst>
                          </a:hlinkClick>
                        </a:rPr>
                        <a:t>‘Looks and works like prototype’</a:t>
                      </a:r>
                      <a:endParaRPr lang="en-GB" sz="1800" b="1" dirty="0">
                        <a:solidFill>
                          <a:srgbClr val="FE4E00"/>
                        </a:solidFill>
                      </a:endParaRPr>
                    </a:p>
                  </a:txBody>
                  <a:tcPr/>
                </a:tc>
                <a:extLst>
                  <a:ext uri="{0D108BD9-81ED-4DB2-BD59-A6C34878D82A}">
                    <a16:rowId xmlns:a16="http://schemas.microsoft.com/office/drawing/2014/main" val="4138345668"/>
                  </a:ext>
                </a:extLst>
              </a:tr>
              <a:tr h="59229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t>Sometimes you will want to make a prototype that </a:t>
                      </a:r>
                      <a:r>
                        <a:rPr lang="en-GB" sz="1400" b="1" dirty="0"/>
                        <a:t>looks like </a:t>
                      </a:r>
                      <a:r>
                        <a:rPr lang="en-GB" sz="1400" b="0" dirty="0"/>
                        <a:t>the intended outcome, even if it doesn’t actually work or function properly. This might be a real model or one you have made using CAD software, but the function is less important than what it </a:t>
                      </a:r>
                      <a:r>
                        <a:rPr lang="en-GB" sz="1400" b="1" dirty="0"/>
                        <a:t>looks like</a:t>
                      </a:r>
                      <a:r>
                        <a:rPr lang="en-GB" sz="1400" b="0" dirty="0"/>
                        <a: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t>As your design progresses you will create something nearer to the finished product. This prototype will need to be tested and evaluated for how it looks and performs so you will consider how it </a:t>
                      </a:r>
                      <a:r>
                        <a:rPr lang="en-GB" sz="1400" b="1" dirty="0"/>
                        <a:t>looks and works like. </a:t>
                      </a:r>
                      <a:r>
                        <a:rPr lang="en-GB" sz="1400" b="0" dirty="0"/>
                        <a:t>Depending on the stage of design, this may be considered a final prototype. Consider the properties of the materials chosen e.g. water resistance, stiffness. </a:t>
                      </a:r>
                    </a:p>
                  </a:txBody>
                  <a:tcPr/>
                </a:tc>
                <a:extLst>
                  <a:ext uri="{0D108BD9-81ED-4DB2-BD59-A6C34878D82A}">
                    <a16:rowId xmlns:a16="http://schemas.microsoft.com/office/drawing/2014/main" val="59423740"/>
                  </a:ext>
                </a:extLst>
              </a:tr>
            </a:tbl>
          </a:graphicData>
        </a:graphic>
      </p:graphicFrame>
      <p:pic>
        <p:nvPicPr>
          <p:cNvPr id="3" name="Picture 2">
            <a:extLst>
              <a:ext uri="{FF2B5EF4-FFF2-40B4-BE49-F238E27FC236}">
                <a16:creationId xmlns:a16="http://schemas.microsoft.com/office/drawing/2014/main" id="{650C16EC-05AC-D114-4C2F-F3BFB34011A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spTree>
    <p:extLst>
      <p:ext uri="{BB962C8B-B14F-4D97-AF65-F5344CB8AC3E}">
        <p14:creationId xmlns:p14="http://schemas.microsoft.com/office/powerpoint/2010/main" val="974425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Lamb Industries: Test">
            <a:hlinkClick r:id="" action="ppaction://media"/>
            <a:extLst>
              <a:ext uri="{FF2B5EF4-FFF2-40B4-BE49-F238E27FC236}">
                <a16:creationId xmlns:a16="http://schemas.microsoft.com/office/drawing/2014/main" id="{80D3310C-1EFB-3709-A2E8-F37110BE8FD1}"/>
              </a:ext>
            </a:extLst>
          </p:cNvPr>
          <p:cNvPicPr>
            <a:picLocks noRot="1" noChangeAspect="1"/>
          </p:cNvPicPr>
          <p:nvPr>
            <a:videoFile r:link="rId1"/>
          </p:nvPr>
        </p:nvPicPr>
        <p:blipFill>
          <a:blip r:embed="rId4"/>
          <a:stretch>
            <a:fillRect/>
          </a:stretch>
        </p:blipFill>
        <p:spPr>
          <a:xfrm>
            <a:off x="199505" y="112222"/>
            <a:ext cx="11800380" cy="6637713"/>
          </a:xfrm>
          <a:prstGeom prst="rect">
            <a:avLst/>
          </a:prstGeom>
        </p:spPr>
      </p:pic>
    </p:spTree>
    <p:extLst>
      <p:ext uri="{BB962C8B-B14F-4D97-AF65-F5344CB8AC3E}">
        <p14:creationId xmlns:p14="http://schemas.microsoft.com/office/powerpoint/2010/main" val="423503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Test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sp>
        <p:nvSpPr>
          <p:cNvPr id="2" name="TextBox 1">
            <a:extLst>
              <a:ext uri="{FF2B5EF4-FFF2-40B4-BE49-F238E27FC236}">
                <a16:creationId xmlns:a16="http://schemas.microsoft.com/office/drawing/2014/main" id="{7EA9D8BC-D3B9-05C7-9E60-867F52AFEB8F}"/>
              </a:ext>
            </a:extLst>
          </p:cNvPr>
          <p:cNvSpPr txBox="1"/>
          <p:nvPr/>
        </p:nvSpPr>
        <p:spPr>
          <a:xfrm>
            <a:off x="576000" y="1189669"/>
            <a:ext cx="9655174" cy="4862550"/>
          </a:xfrm>
          <a:prstGeom prst="rect">
            <a:avLst/>
          </a:prstGeom>
          <a:noFill/>
        </p:spPr>
        <p:txBody>
          <a:bodyPr wrap="square">
            <a:spAutoFit/>
          </a:bodyPr>
          <a:lstStyle/>
          <a:p>
            <a:pPr marL="0" indent="0" algn="l">
              <a:lnSpc>
                <a:spcPct val="150000"/>
              </a:lnSpc>
              <a:buNone/>
            </a:pPr>
            <a:r>
              <a:rPr lang="en-GB" sz="1900" b="0" dirty="0">
                <a:solidFill>
                  <a:schemeClr val="tx1"/>
                </a:solidFill>
                <a:latin typeface="+mj-lt"/>
                <a:ea typeface="Roboto" panose="02000000000000000000" pitchFamily="2" charset="0"/>
                <a:cs typeface="Roboto" panose="02000000000000000000" pitchFamily="2" charset="0"/>
              </a:rPr>
              <a:t>Testing, is the logical conclusion to the design process and a key reason that we create prototypes. Although you will do a final test, you should be testing all the way throughout. </a:t>
            </a:r>
          </a:p>
          <a:p>
            <a:pPr marL="0" indent="0" algn="l">
              <a:lnSpc>
                <a:spcPct val="150000"/>
              </a:lnSpc>
              <a:buNone/>
            </a:pPr>
            <a:r>
              <a:rPr lang="en-GB" sz="1900" b="0" dirty="0">
                <a:solidFill>
                  <a:schemeClr val="tx1"/>
                </a:solidFill>
                <a:latin typeface="+mj-lt"/>
                <a:ea typeface="Roboto" panose="02000000000000000000" pitchFamily="2" charset="0"/>
                <a:cs typeface="Roboto" panose="02000000000000000000" pitchFamily="2" charset="0"/>
              </a:rPr>
              <a:t>To test and evaluate a prototype outcome, there are several approaches we can take. Some will be </a:t>
            </a:r>
            <a:r>
              <a:rPr lang="en-GB" sz="1900" b="0" i="1" dirty="0">
                <a:solidFill>
                  <a:schemeClr val="tx1"/>
                </a:solidFill>
                <a:latin typeface="+mj-lt"/>
                <a:ea typeface="Roboto" panose="02000000000000000000" pitchFamily="2" charset="0"/>
                <a:cs typeface="Roboto" panose="02000000000000000000" pitchFamily="2" charset="0"/>
              </a:rPr>
              <a:t>objective</a:t>
            </a:r>
            <a:r>
              <a:rPr lang="en-GB" sz="1900" b="0" dirty="0">
                <a:solidFill>
                  <a:schemeClr val="tx1"/>
                </a:solidFill>
                <a:latin typeface="+mj-lt"/>
                <a:ea typeface="Roboto" panose="02000000000000000000" pitchFamily="2" charset="0"/>
                <a:cs typeface="Roboto" panose="02000000000000000000" pitchFamily="2" charset="0"/>
              </a:rPr>
              <a:t>, focusing on measuring and testing that will have a simple </a:t>
            </a:r>
            <a:r>
              <a:rPr lang="en-GB" sz="1900" dirty="0">
                <a:solidFill>
                  <a:schemeClr val="tx1"/>
                </a:solidFill>
                <a:latin typeface="+mj-lt"/>
                <a:ea typeface="Roboto" panose="02000000000000000000" pitchFamily="2" charset="0"/>
                <a:cs typeface="Roboto" panose="02000000000000000000" pitchFamily="2" charset="0"/>
              </a:rPr>
              <a:t>yes/no </a:t>
            </a:r>
            <a:r>
              <a:rPr lang="en-GB" sz="1900" b="0" dirty="0">
                <a:solidFill>
                  <a:schemeClr val="tx1"/>
                </a:solidFill>
                <a:latin typeface="+mj-lt"/>
                <a:ea typeface="Roboto" panose="02000000000000000000" pitchFamily="2" charset="0"/>
                <a:cs typeface="Roboto" panose="02000000000000000000" pitchFamily="2" charset="0"/>
              </a:rPr>
              <a:t>or </a:t>
            </a:r>
            <a:r>
              <a:rPr lang="en-GB" sz="1900" dirty="0">
                <a:solidFill>
                  <a:schemeClr val="tx1"/>
                </a:solidFill>
                <a:latin typeface="+mj-lt"/>
                <a:ea typeface="Roboto" panose="02000000000000000000" pitchFamily="2" charset="0"/>
                <a:cs typeface="Roboto" panose="02000000000000000000" pitchFamily="2" charset="0"/>
              </a:rPr>
              <a:t>pass/fail </a:t>
            </a:r>
            <a:r>
              <a:rPr lang="en-GB" sz="1900" b="0" dirty="0">
                <a:solidFill>
                  <a:schemeClr val="tx1"/>
                </a:solidFill>
                <a:latin typeface="+mj-lt"/>
                <a:ea typeface="Roboto" panose="02000000000000000000" pitchFamily="2" charset="0"/>
                <a:cs typeface="Roboto" panose="02000000000000000000" pitchFamily="2" charset="0"/>
              </a:rPr>
              <a:t>result (for example, does it pull the weed out). Others are more subjective such as testing and trialling with the user that will require you to consider the responses and summarise their thoughts and feelings (things like, does it make the job easier? Does it feel comfortable). </a:t>
            </a:r>
          </a:p>
          <a:p>
            <a:pPr marL="0" indent="0" algn="l">
              <a:lnSpc>
                <a:spcPct val="150000"/>
              </a:lnSpc>
              <a:buNone/>
            </a:pPr>
            <a:r>
              <a:rPr lang="en-GB" sz="1900" dirty="0">
                <a:solidFill>
                  <a:schemeClr val="tx1"/>
                </a:solidFill>
                <a:latin typeface="+mj-lt"/>
                <a:ea typeface="Roboto" panose="02000000000000000000" pitchFamily="2" charset="0"/>
                <a:cs typeface="Roboto" panose="02000000000000000000" pitchFamily="2" charset="0"/>
              </a:rPr>
              <a:t>Try using one or more of the following approaches when testing:</a:t>
            </a:r>
          </a:p>
          <a:p>
            <a:pPr marL="0" indent="0" algn="l">
              <a:lnSpc>
                <a:spcPct val="150000"/>
              </a:lnSpc>
              <a:buNone/>
            </a:pPr>
            <a:endParaRPr lang="en-GB" sz="1900" b="0" dirty="0">
              <a:solidFill>
                <a:schemeClr val="tx1"/>
              </a:solidFill>
              <a:latin typeface="+mj-lt"/>
              <a:ea typeface="Roboto" panose="02000000000000000000" pitchFamily="2" charset="0"/>
              <a:cs typeface="Roboto" panose="02000000000000000000" pitchFamily="2" charset="0"/>
            </a:endParaRPr>
          </a:p>
        </p:txBody>
      </p:sp>
      <p:pic>
        <p:nvPicPr>
          <p:cNvPr id="4" name="Picture 3">
            <a:extLst>
              <a:ext uri="{FF2B5EF4-FFF2-40B4-BE49-F238E27FC236}">
                <a16:creationId xmlns:a16="http://schemas.microsoft.com/office/drawing/2014/main" id="{58E27EB8-EB60-818E-D532-F48136AB259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spTree>
    <p:extLst>
      <p:ext uri="{BB962C8B-B14F-4D97-AF65-F5344CB8AC3E}">
        <p14:creationId xmlns:p14="http://schemas.microsoft.com/office/powerpoint/2010/main" val="1370578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Test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graphicFrame>
        <p:nvGraphicFramePr>
          <p:cNvPr id="8" name="Table 18">
            <a:extLst>
              <a:ext uri="{FF2B5EF4-FFF2-40B4-BE49-F238E27FC236}">
                <a16:creationId xmlns:a16="http://schemas.microsoft.com/office/drawing/2014/main" id="{EC9E18B0-0A32-8D4D-CF72-B981D8975766}"/>
              </a:ext>
            </a:extLst>
          </p:cNvPr>
          <p:cNvGraphicFramePr>
            <a:graphicFrameLocks noGrp="1"/>
          </p:cNvGraphicFramePr>
          <p:nvPr>
            <p:extLst>
              <p:ext uri="{D42A27DB-BD31-4B8C-83A1-F6EECF244321}">
                <p14:modId xmlns:p14="http://schemas.microsoft.com/office/powerpoint/2010/main" val="1563842518"/>
              </p:ext>
            </p:extLst>
          </p:nvPr>
        </p:nvGraphicFramePr>
        <p:xfrm>
          <a:off x="576000" y="1162186"/>
          <a:ext cx="9357709" cy="4128030"/>
        </p:xfrm>
        <a:graphic>
          <a:graphicData uri="http://schemas.openxmlformats.org/drawingml/2006/table">
            <a:tbl>
              <a:tblPr firstRow="1" bandRow="1">
                <a:tableStyleId>{5940675A-B579-460E-94D1-54222C63F5DA}</a:tableStyleId>
              </a:tblPr>
              <a:tblGrid>
                <a:gridCol w="4561020">
                  <a:extLst>
                    <a:ext uri="{9D8B030D-6E8A-4147-A177-3AD203B41FA5}">
                      <a16:colId xmlns:a16="http://schemas.microsoft.com/office/drawing/2014/main" val="336422520"/>
                    </a:ext>
                  </a:extLst>
                </a:gridCol>
                <a:gridCol w="4796689">
                  <a:extLst>
                    <a:ext uri="{9D8B030D-6E8A-4147-A177-3AD203B41FA5}">
                      <a16:colId xmlns:a16="http://schemas.microsoft.com/office/drawing/2014/main" val="1485661640"/>
                    </a:ext>
                  </a:extLst>
                </a:gridCol>
              </a:tblGrid>
              <a:tr h="373910">
                <a:tc>
                  <a:txBody>
                    <a:bodyPr/>
                    <a:lstStyle/>
                    <a:p>
                      <a:pPr algn="ctr"/>
                      <a:r>
                        <a:rPr lang="en-GB" b="1" dirty="0">
                          <a:solidFill>
                            <a:srgbClr val="429EA6"/>
                          </a:solidFill>
                          <a:hlinkClick r:id="rId3" action="ppaction://hlinksldjump">
                            <a:extLst>
                              <a:ext uri="{A12FA001-AC4F-418D-AE19-62706E023703}">
                                <ahyp:hlinkClr xmlns:ahyp="http://schemas.microsoft.com/office/drawing/2018/hyperlinkcolor" val="tx"/>
                              </a:ext>
                            </a:extLst>
                          </a:hlinkClick>
                        </a:rPr>
                        <a:t>‘Test yourself and give to others’</a:t>
                      </a:r>
                      <a:endParaRPr lang="en-GB" b="1" dirty="0">
                        <a:solidFill>
                          <a:srgbClr val="429EA6"/>
                        </a:solidFill>
                      </a:endParaRPr>
                    </a:p>
                  </a:txBody>
                  <a:tcPr>
                    <a:solidFill>
                      <a:schemeClr val="bg1"/>
                    </a:solidFill>
                  </a:tcPr>
                </a:tc>
                <a:tc>
                  <a:txBody>
                    <a:bodyPr/>
                    <a:lstStyle/>
                    <a:p>
                      <a:pPr algn="ctr"/>
                      <a:r>
                        <a:rPr lang="en-GB" b="1" dirty="0">
                          <a:solidFill>
                            <a:srgbClr val="429EA6"/>
                          </a:solidFill>
                          <a:hlinkClick r:id="rId3" action="ppaction://hlinksldjump">
                            <a:extLst>
                              <a:ext uri="{A12FA001-AC4F-418D-AE19-62706E023703}">
                                <ahyp:hlinkClr xmlns:ahyp="http://schemas.microsoft.com/office/drawing/2018/hyperlinkcolor" val="tx"/>
                              </a:ext>
                            </a:extLst>
                          </a:hlinkClick>
                        </a:rPr>
                        <a:t>‘Test like a scientist’</a:t>
                      </a:r>
                      <a:endParaRPr lang="en-GB" b="1" dirty="0">
                        <a:solidFill>
                          <a:srgbClr val="429EA6"/>
                        </a:solidFill>
                      </a:endParaRPr>
                    </a:p>
                  </a:txBody>
                  <a:tcPr>
                    <a:solidFill>
                      <a:schemeClr val="bg1"/>
                    </a:solidFill>
                  </a:tcPr>
                </a:tc>
                <a:extLst>
                  <a:ext uri="{0D108BD9-81ED-4DB2-BD59-A6C34878D82A}">
                    <a16:rowId xmlns:a16="http://schemas.microsoft.com/office/drawing/2014/main" val="3391378453"/>
                  </a:ext>
                </a:extLst>
              </a:tr>
              <a:tr h="7250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Test prototypes against the design brief, but also get your </a:t>
                      </a:r>
                      <a:r>
                        <a:rPr lang="en-GB" sz="1400" b="1" dirty="0"/>
                        <a:t>user groups to feedback</a:t>
                      </a:r>
                      <a:r>
                        <a:rPr lang="en-GB" sz="1400" dirty="0"/>
                        <a:t>. Try and avoid telling the user what to look for or what to test and see if they use the design as intended or expected.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Make a recording of them testing and watch what they do. Ask them to explain their thinking when using the prototype while filming.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When testing, consider measurable outcomes such as </a:t>
                      </a:r>
                      <a:r>
                        <a:rPr lang="en-GB" sz="1400" b="1" dirty="0"/>
                        <a:t>performance</a:t>
                      </a:r>
                      <a:r>
                        <a:rPr lang="en-GB" sz="1400" dirty="0"/>
                        <a:t>. This way you have a metric to test your design against and improve it. Is the outcome light enough, easy to carry, easy to grip, not too small or large? These are questions where you can get simple yes/no answers or provide data. You can use this data to make </a:t>
                      </a:r>
                      <a:r>
                        <a:rPr lang="en-GB" sz="1400" b="1" dirty="0"/>
                        <a:t>charts and diagrams to show the results.</a:t>
                      </a:r>
                    </a:p>
                    <a:p>
                      <a:endParaRPr lang="en-GB" sz="1400" dirty="0"/>
                    </a:p>
                  </a:txBody>
                  <a:tcPr/>
                </a:tc>
                <a:extLst>
                  <a:ext uri="{0D108BD9-81ED-4DB2-BD59-A6C34878D82A}">
                    <a16:rowId xmlns:a16="http://schemas.microsoft.com/office/drawing/2014/main" val="3966545421"/>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rgbClr val="429EA6"/>
                          </a:solidFill>
                        </a:rPr>
                        <a:t> </a:t>
                      </a:r>
                      <a:r>
                        <a:rPr lang="en-GB" sz="1800" b="1" dirty="0">
                          <a:solidFill>
                            <a:srgbClr val="429EA6"/>
                          </a:solidFill>
                          <a:hlinkClick r:id="rId4" action="ppaction://hlinksldjump">
                            <a:extLst>
                              <a:ext uri="{A12FA001-AC4F-418D-AE19-62706E023703}">
                                <ahyp:hlinkClr xmlns:ahyp="http://schemas.microsoft.com/office/drawing/2018/hyperlinkcolor" val="tx"/>
                              </a:ext>
                            </a:extLst>
                          </a:hlinkClick>
                        </a:rPr>
                        <a:t>‘CMF’</a:t>
                      </a:r>
                      <a:endParaRPr lang="en-GB" sz="1800" b="1" dirty="0">
                        <a:solidFill>
                          <a:srgbClr val="429EA6"/>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rgbClr val="429EA6"/>
                          </a:solidFill>
                        </a:rPr>
                        <a:t>‘Even better if…’</a:t>
                      </a:r>
                    </a:p>
                  </a:txBody>
                  <a:tcPr/>
                </a:tc>
                <a:extLst>
                  <a:ext uri="{0D108BD9-81ED-4DB2-BD59-A6C34878D82A}">
                    <a16:rowId xmlns:a16="http://schemas.microsoft.com/office/drawing/2014/main" val="3907284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When you have a working solution, consider how it might be </a:t>
                      </a:r>
                      <a:r>
                        <a:rPr lang="en-GB" sz="1400" b="1" dirty="0"/>
                        <a:t>manufactured in real life</a:t>
                      </a:r>
                      <a:r>
                        <a:rPr lang="en-GB" sz="1400" dirty="0"/>
                        <a:t>. Is there a market for larger numbers to be made? The choice of material and form can have a big impact on the visual appeal and function of the product.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Could it be made stronger or lighter?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Can it be produced more easily in a different material? </a:t>
                      </a:r>
                      <a:endParaRPr lang="en-GB" sz="1400" b="0" dirty="0">
                        <a:solidFill>
                          <a:schemeClr val="tx2"/>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Your designs will not be perfect and there is always the opportunity to make the designs better. Think of a prototype as a part of the design process. </a:t>
                      </a:r>
                      <a:r>
                        <a:rPr lang="en-GB" sz="1400" b="1" dirty="0"/>
                        <a:t>How could you make an improved version</a:t>
                      </a:r>
                      <a:r>
                        <a:rPr lang="en-GB" sz="1400" dirty="0"/>
                        <a:t> if given the chance to redesign it again using what they have learnt from the process.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Suggest ways it could be ‘even better if…’?</a:t>
                      </a:r>
                      <a:endParaRPr lang="en-GB" sz="1400" b="1" dirty="0"/>
                    </a:p>
                  </a:txBody>
                  <a:tcPr/>
                </a:tc>
                <a:extLst>
                  <a:ext uri="{0D108BD9-81ED-4DB2-BD59-A6C34878D82A}">
                    <a16:rowId xmlns:a16="http://schemas.microsoft.com/office/drawing/2014/main" val="1081141144"/>
                  </a:ext>
                </a:extLst>
              </a:tr>
            </a:tbl>
          </a:graphicData>
        </a:graphic>
      </p:graphicFrame>
      <p:pic>
        <p:nvPicPr>
          <p:cNvPr id="3" name="Picture 2">
            <a:extLst>
              <a:ext uri="{FF2B5EF4-FFF2-40B4-BE49-F238E27FC236}">
                <a16:creationId xmlns:a16="http://schemas.microsoft.com/office/drawing/2014/main" id="{006F93A0-B8D1-D441-7B3E-6077F1B3380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spTree>
    <p:extLst>
      <p:ext uri="{BB962C8B-B14F-4D97-AF65-F5344CB8AC3E}">
        <p14:creationId xmlns:p14="http://schemas.microsoft.com/office/powerpoint/2010/main" val="1370652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Focused Tasks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9" y="1032308"/>
            <a:ext cx="11273625" cy="3672000"/>
          </a:xfrm>
        </p:spPr>
        <p:txBody>
          <a:bodyPr>
            <a:normAutofit/>
          </a:bodyPr>
          <a:lstStyle/>
          <a:p>
            <a:pPr marL="0" indent="0">
              <a:lnSpc>
                <a:spcPct val="150000"/>
              </a:lnSpc>
              <a:buNone/>
            </a:pPr>
            <a:r>
              <a:rPr lang="en-GB" sz="1800" dirty="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graphicFrame>
        <p:nvGraphicFramePr>
          <p:cNvPr id="3" name="Table 18">
            <a:extLst>
              <a:ext uri="{FF2B5EF4-FFF2-40B4-BE49-F238E27FC236}">
                <a16:creationId xmlns:a16="http://schemas.microsoft.com/office/drawing/2014/main" id="{84CB8A96-0E4F-9A70-0927-54658694A242}"/>
              </a:ext>
            </a:extLst>
          </p:cNvPr>
          <p:cNvGraphicFramePr>
            <a:graphicFrameLocks noGrp="1"/>
          </p:cNvGraphicFramePr>
          <p:nvPr>
            <p:extLst>
              <p:ext uri="{D42A27DB-BD31-4B8C-83A1-F6EECF244321}">
                <p14:modId xmlns:p14="http://schemas.microsoft.com/office/powerpoint/2010/main" val="2943652379"/>
              </p:ext>
            </p:extLst>
          </p:nvPr>
        </p:nvGraphicFramePr>
        <p:xfrm>
          <a:off x="575998" y="2186875"/>
          <a:ext cx="10928816" cy="2800762"/>
        </p:xfrm>
        <a:graphic>
          <a:graphicData uri="http://schemas.openxmlformats.org/drawingml/2006/table">
            <a:tbl>
              <a:tblPr firstRow="1" bandRow="1">
                <a:tableStyleId>{5940675A-B579-460E-94D1-54222C63F5DA}</a:tableStyleId>
              </a:tblPr>
              <a:tblGrid>
                <a:gridCol w="3377693">
                  <a:extLst>
                    <a:ext uri="{9D8B030D-6E8A-4147-A177-3AD203B41FA5}">
                      <a16:colId xmlns:a16="http://schemas.microsoft.com/office/drawing/2014/main" val="336422520"/>
                    </a:ext>
                  </a:extLst>
                </a:gridCol>
                <a:gridCol w="4084320">
                  <a:extLst>
                    <a:ext uri="{9D8B030D-6E8A-4147-A177-3AD203B41FA5}">
                      <a16:colId xmlns:a16="http://schemas.microsoft.com/office/drawing/2014/main" val="1485661640"/>
                    </a:ext>
                  </a:extLst>
                </a:gridCol>
                <a:gridCol w="3466803">
                  <a:extLst>
                    <a:ext uri="{9D8B030D-6E8A-4147-A177-3AD203B41FA5}">
                      <a16:colId xmlns:a16="http://schemas.microsoft.com/office/drawing/2014/main" val="3804150009"/>
                    </a:ext>
                  </a:extLst>
                </a:gridCol>
              </a:tblGrid>
              <a:tr h="423322">
                <a:tc>
                  <a:txBody>
                    <a:bodyPr/>
                    <a:lstStyle/>
                    <a:p>
                      <a:pPr algn="ctr"/>
                      <a:r>
                        <a:rPr lang="en-GB" sz="1700" b="1" dirty="0">
                          <a:solidFill>
                            <a:schemeClr val="tx1"/>
                          </a:solidFill>
                        </a:rPr>
                        <a:t>‘Thick and thin line sketching’</a:t>
                      </a:r>
                    </a:p>
                  </a:txBody>
                  <a:tcPr>
                    <a:solidFill>
                      <a:schemeClr val="bg1"/>
                    </a:solidFill>
                  </a:tcPr>
                </a:tc>
                <a:tc>
                  <a:txBody>
                    <a:bodyPr/>
                    <a:lstStyle/>
                    <a:p>
                      <a:pPr algn="ctr"/>
                      <a:r>
                        <a:rPr lang="en-GB" sz="1700" b="1" dirty="0">
                          <a:solidFill>
                            <a:schemeClr val="tx1"/>
                          </a:solidFill>
                        </a:rPr>
                        <a:t>‘Braille products’</a:t>
                      </a:r>
                    </a:p>
                  </a:txBody>
                  <a:tcPr>
                    <a:solidFill>
                      <a:schemeClr val="bg1"/>
                    </a:solidFill>
                  </a:tcPr>
                </a:tc>
                <a:tc>
                  <a:txBody>
                    <a:bodyPr/>
                    <a:lstStyle/>
                    <a:p>
                      <a:pPr algn="ctr"/>
                      <a:r>
                        <a:rPr lang="en-GB" sz="1700" b="1" dirty="0">
                          <a:solidFill>
                            <a:schemeClr val="tx1"/>
                          </a:solidFill>
                        </a:rPr>
                        <a:t>‘Adapted design’</a:t>
                      </a:r>
                    </a:p>
                  </a:txBody>
                  <a:tcPr>
                    <a:solidFill>
                      <a:schemeClr val="bg1"/>
                    </a:solidFill>
                  </a:tcPr>
                </a:tc>
                <a:extLst>
                  <a:ext uri="{0D108BD9-81ED-4DB2-BD59-A6C34878D82A}">
                    <a16:rowId xmlns:a16="http://schemas.microsoft.com/office/drawing/2014/main" val="3391378453"/>
                  </a:ext>
                </a:extLst>
              </a:tr>
              <a:tr h="2197187">
                <a:tc>
                  <a:txBody>
                    <a:bodyPr/>
                    <a:lstStyle/>
                    <a:p>
                      <a:r>
                        <a:rPr lang="en-GB" sz="1500" dirty="0">
                          <a:solidFill>
                            <a:schemeClr val="tx1"/>
                          </a:solidFill>
                        </a:rPr>
                        <a:t>In the ideation video, you can see James Lamb sketching with a range of fine liners. He uses a technique known as </a:t>
                      </a:r>
                      <a:r>
                        <a:rPr lang="en-GB" sz="1500" b="1" dirty="0">
                          <a:solidFill>
                            <a:schemeClr val="tx1"/>
                          </a:solidFill>
                        </a:rPr>
                        <a:t>thick and thin line </a:t>
                      </a:r>
                      <a:r>
                        <a:rPr lang="en-GB" sz="1500" dirty="0">
                          <a:solidFill>
                            <a:schemeClr val="tx1"/>
                          </a:solidFill>
                        </a:rPr>
                        <a:t>to enhance the sketches and define the shape. Try using this technique with pencil or pen sketching when developing ideas for your solution.</a:t>
                      </a:r>
                    </a:p>
                  </a:txBody>
                  <a:tcPr/>
                </a:tc>
                <a:tc>
                  <a:txBody>
                    <a:bodyPr/>
                    <a:lstStyle/>
                    <a:p>
                      <a:r>
                        <a:rPr lang="en-GB" sz="1500" dirty="0">
                          <a:solidFill>
                            <a:schemeClr val="tx1"/>
                          </a:solidFill>
                        </a:rPr>
                        <a:t>Visual impairment can be a major restriction to enjoying gardening, but it doesn’t have to be. Look at how products can be adapted or redesigned to make them easier to use with the use of </a:t>
                      </a:r>
                      <a:r>
                        <a:rPr lang="en-GB" sz="1500" b="1" dirty="0">
                          <a:solidFill>
                            <a:schemeClr val="tx1"/>
                          </a:solidFill>
                        </a:rPr>
                        <a:t>braille</a:t>
                      </a:r>
                      <a:r>
                        <a:rPr lang="en-GB" sz="1500" dirty="0">
                          <a:solidFill>
                            <a:schemeClr val="tx1"/>
                          </a:solidFill>
                        </a:rPr>
                        <a:t>. This could be as simple as adapting seed labels to have braille as well as written text, or it could be labels and instructions as well as making tool simpler and safer to use.</a:t>
                      </a:r>
                    </a:p>
                  </a:txBody>
                  <a:tcPr/>
                </a:tc>
                <a:tc>
                  <a:txBody>
                    <a:bodyPr/>
                    <a:lstStyle/>
                    <a:p>
                      <a:r>
                        <a:rPr lang="en-GB" sz="1500" dirty="0">
                          <a:solidFill>
                            <a:schemeClr val="tx1"/>
                          </a:solidFill>
                        </a:rPr>
                        <a:t>Look at a range of existing products and discuss where they may be difficult to use by users with impairments or restricted access. How could you </a:t>
                      </a:r>
                      <a:r>
                        <a:rPr lang="en-GB" sz="1500" b="1" dirty="0">
                          <a:solidFill>
                            <a:schemeClr val="tx1"/>
                          </a:solidFill>
                        </a:rPr>
                        <a:t>adapt an existing product </a:t>
                      </a:r>
                      <a:r>
                        <a:rPr lang="en-GB" sz="1500" dirty="0">
                          <a:solidFill>
                            <a:schemeClr val="tx1"/>
                          </a:solidFill>
                        </a:rPr>
                        <a:t>to make it more inclusive? This might give you new ideas for new product designs! Consider </a:t>
                      </a:r>
                      <a:r>
                        <a:rPr lang="en-GB" sz="1500" b="1" dirty="0">
                          <a:solidFill>
                            <a:schemeClr val="tx1"/>
                          </a:solidFill>
                        </a:rPr>
                        <a:t>anthropometrics</a:t>
                      </a:r>
                      <a:r>
                        <a:rPr lang="en-GB" sz="1500" dirty="0">
                          <a:solidFill>
                            <a:schemeClr val="tx1"/>
                          </a:solidFill>
                        </a:rPr>
                        <a:t> and </a:t>
                      </a:r>
                      <a:r>
                        <a:rPr lang="en-GB" sz="1500" b="1" dirty="0">
                          <a:solidFill>
                            <a:schemeClr val="tx1"/>
                          </a:solidFill>
                        </a:rPr>
                        <a:t>ergonomics</a:t>
                      </a:r>
                      <a:r>
                        <a:rPr lang="en-GB" sz="1500" dirty="0">
                          <a:solidFill>
                            <a:schemeClr val="tx1"/>
                          </a:solidFill>
                        </a:rPr>
                        <a:t> and how they are important in this instance.</a:t>
                      </a:r>
                    </a:p>
                  </a:txBody>
                  <a:tcPr/>
                </a:tc>
                <a:extLst>
                  <a:ext uri="{0D108BD9-81ED-4DB2-BD59-A6C34878D82A}">
                    <a16:rowId xmlns:a16="http://schemas.microsoft.com/office/drawing/2014/main" val="3966545421"/>
                  </a:ext>
                </a:extLst>
              </a:tr>
            </a:tbl>
          </a:graphicData>
        </a:graphic>
      </p:graphicFrame>
      <p:pic>
        <p:nvPicPr>
          <p:cNvPr id="2" name="Picture 1">
            <a:extLst>
              <a:ext uri="{FF2B5EF4-FFF2-40B4-BE49-F238E27FC236}">
                <a16:creationId xmlns:a16="http://schemas.microsoft.com/office/drawing/2014/main" id="{F1158DCD-3ADF-FFFF-C98B-63A0522CA79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spTree>
    <p:extLst>
      <p:ext uri="{BB962C8B-B14F-4D97-AF65-F5344CB8AC3E}">
        <p14:creationId xmlns:p14="http://schemas.microsoft.com/office/powerpoint/2010/main" val="1161093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a:xfrm>
            <a:off x="576000" y="546214"/>
            <a:ext cx="9166811" cy="620735"/>
          </a:xfrm>
        </p:spPr>
        <p:txBody>
          <a:bodyPr/>
          <a:lstStyle/>
          <a:p>
            <a:r>
              <a:rPr lang="en-GB" sz="4400" dirty="0">
                <a:solidFill>
                  <a:schemeClr val="tx1"/>
                </a:solidFill>
              </a:rPr>
              <a:t>Braille seed labels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8" y="1032308"/>
            <a:ext cx="10962601" cy="3672000"/>
          </a:xfrm>
        </p:spPr>
        <p:txBody>
          <a:bodyPr>
            <a:normAutofit/>
          </a:bodyPr>
          <a:lstStyle/>
          <a:p>
            <a:pPr marL="0" indent="0">
              <a:lnSpc>
                <a:spcPct val="150000"/>
              </a:lnSpc>
              <a:buNone/>
            </a:pPr>
            <a:r>
              <a:rPr lang="en-GB" sz="1800" dirty="0">
                <a:solidFill>
                  <a:schemeClr val="tx1"/>
                </a:solidFill>
                <a:latin typeface="+mj-lt"/>
                <a:ea typeface="Roboto" panose="02000000000000000000" pitchFamily="2" charset="0"/>
                <a:cs typeface="Roboto" panose="02000000000000000000" pitchFamily="2" charset="0"/>
              </a:rPr>
              <a:t>This is an example of how an existing product can be adapted quite easily. In this case, seed labels with written text on them also have the braille on them. As this is more textural than printed text, the two can take up the same space. This can also be seen on other products such as medicines and shows how ideas from one product can inspire another.  </a:t>
            </a:r>
          </a:p>
        </p:txBody>
      </p:sp>
      <p:pic>
        <p:nvPicPr>
          <p:cNvPr id="2" name="Picture 1">
            <a:extLst>
              <a:ext uri="{FF2B5EF4-FFF2-40B4-BE49-F238E27FC236}">
                <a16:creationId xmlns:a16="http://schemas.microsoft.com/office/drawing/2014/main" id="{F1158DCD-3ADF-FFFF-C98B-63A0522CA79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sp>
        <p:nvSpPr>
          <p:cNvPr id="7" name="TextBox 6">
            <a:extLst>
              <a:ext uri="{FF2B5EF4-FFF2-40B4-BE49-F238E27FC236}">
                <a16:creationId xmlns:a16="http://schemas.microsoft.com/office/drawing/2014/main" id="{728C37DB-7103-1EC4-AEE8-CCD8AC6729FD}"/>
              </a:ext>
            </a:extLst>
          </p:cNvPr>
          <p:cNvSpPr txBox="1"/>
          <p:nvPr/>
        </p:nvSpPr>
        <p:spPr>
          <a:xfrm>
            <a:off x="3164811" y="5957843"/>
            <a:ext cx="6096000" cy="523220"/>
          </a:xfrm>
          <a:prstGeom prst="rect">
            <a:avLst/>
          </a:prstGeom>
          <a:noFill/>
        </p:spPr>
        <p:txBody>
          <a:bodyPr wrap="square">
            <a:spAutoFit/>
          </a:bodyPr>
          <a:lstStyle/>
          <a:p>
            <a:r>
              <a:rPr lang="en-GB" sz="1100" b="0" dirty="0">
                <a:latin typeface="+mj-lt"/>
              </a:rPr>
              <a:t>Images from </a:t>
            </a:r>
            <a:br>
              <a:rPr lang="en-GB" dirty="0">
                <a:latin typeface="+mj-lt"/>
              </a:rPr>
            </a:br>
            <a:r>
              <a:rPr lang="en-GB" dirty="0">
                <a:latin typeface="+mj-lt"/>
              </a:rPr>
              <a:t>https://www.pathstoliteracy.org/writing-garden-labels/</a:t>
            </a:r>
          </a:p>
        </p:txBody>
      </p:sp>
      <p:pic>
        <p:nvPicPr>
          <p:cNvPr id="1026" name="Picture 2" descr="pumpkin label">
            <a:extLst>
              <a:ext uri="{FF2B5EF4-FFF2-40B4-BE49-F238E27FC236}">
                <a16:creationId xmlns:a16="http://schemas.microsoft.com/office/drawing/2014/main" id="{D5EC8136-695D-C1A3-B026-DD6FAB21F7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998" y="2768212"/>
            <a:ext cx="3105013" cy="267757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umpkin label next to the plant">
            <a:extLst>
              <a:ext uri="{FF2B5EF4-FFF2-40B4-BE49-F238E27FC236}">
                <a16:creationId xmlns:a16="http://schemas.microsoft.com/office/drawing/2014/main" id="{0C073179-90D1-A79E-2F97-34EF0B96B7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87577" y="2750544"/>
            <a:ext cx="2008178" cy="267757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ntroduction to Pharmaceutical Braille – PharmaBraille">
            <a:extLst>
              <a:ext uri="{FF2B5EF4-FFF2-40B4-BE49-F238E27FC236}">
                <a16:creationId xmlns:a16="http://schemas.microsoft.com/office/drawing/2014/main" id="{610881D1-1BCE-F5F2-E1A6-2211355304A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8494" r="3435"/>
          <a:stretch/>
        </p:blipFill>
        <p:spPr bwMode="auto">
          <a:xfrm>
            <a:off x="6302322" y="2750545"/>
            <a:ext cx="5146766" cy="2677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4180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Investigative &amp; Evaluative Activities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702820" y="1176268"/>
            <a:ext cx="10786360" cy="3672000"/>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Students may have limited experience of gardening so it would be useful for them to investigate aspects of the process. There are a number of additional opportunities available to investigate and evaluate their user, existing products, suitable materials and processes in this unit.</a:t>
            </a: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83E23AF1-4B05-404B-757A-D7DC1B2F7169}"/>
              </a:ext>
            </a:extLst>
          </p:cNvPr>
          <p:cNvGraphicFramePr>
            <a:graphicFrameLocks noGrp="1"/>
          </p:cNvGraphicFramePr>
          <p:nvPr>
            <p:extLst>
              <p:ext uri="{D42A27DB-BD31-4B8C-83A1-F6EECF244321}">
                <p14:modId xmlns:p14="http://schemas.microsoft.com/office/powerpoint/2010/main" val="4031755056"/>
              </p:ext>
            </p:extLst>
          </p:nvPr>
        </p:nvGraphicFramePr>
        <p:xfrm>
          <a:off x="702820" y="2585625"/>
          <a:ext cx="10913180" cy="2598950"/>
        </p:xfrm>
        <a:graphic>
          <a:graphicData uri="http://schemas.openxmlformats.org/drawingml/2006/table">
            <a:tbl>
              <a:tblPr firstRow="1" bandRow="1">
                <a:tableStyleId>{5940675A-B579-460E-94D1-54222C63F5DA}</a:tableStyleId>
              </a:tblPr>
              <a:tblGrid>
                <a:gridCol w="5456590">
                  <a:extLst>
                    <a:ext uri="{9D8B030D-6E8A-4147-A177-3AD203B41FA5}">
                      <a16:colId xmlns:a16="http://schemas.microsoft.com/office/drawing/2014/main" val="336422520"/>
                    </a:ext>
                  </a:extLst>
                </a:gridCol>
                <a:gridCol w="5456590">
                  <a:extLst>
                    <a:ext uri="{9D8B030D-6E8A-4147-A177-3AD203B41FA5}">
                      <a16:colId xmlns:a16="http://schemas.microsoft.com/office/drawing/2014/main" val="3804150009"/>
                    </a:ext>
                  </a:extLst>
                </a:gridCol>
              </a:tblGrid>
              <a:tr h="373910">
                <a:tc>
                  <a:txBody>
                    <a:bodyPr/>
                    <a:lstStyle/>
                    <a:p>
                      <a:pPr algn="ctr"/>
                      <a:r>
                        <a:rPr lang="en-GB" b="1" dirty="0">
                          <a:solidFill>
                            <a:schemeClr val="tx1"/>
                          </a:solidFill>
                        </a:rPr>
                        <a:t>‘Inclusive design’</a:t>
                      </a:r>
                    </a:p>
                  </a:txBody>
                  <a:tcPr>
                    <a:solidFill>
                      <a:schemeClr val="bg1"/>
                    </a:solidFill>
                  </a:tcPr>
                </a:tc>
                <a:tc>
                  <a:txBody>
                    <a:bodyPr/>
                    <a:lstStyle/>
                    <a:p>
                      <a:pPr algn="ctr"/>
                      <a:r>
                        <a:rPr lang="en-GB" b="1" dirty="0">
                          <a:solidFill>
                            <a:schemeClr val="tx1"/>
                          </a:solidFill>
                        </a:rPr>
                        <a:t>‘User experience’</a:t>
                      </a: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b="1" dirty="0">
                          <a:solidFill>
                            <a:schemeClr val="tx1"/>
                          </a:solidFill>
                        </a:rPr>
                        <a:t>Gather a range of products and evaluate how inclusive they are</a:t>
                      </a:r>
                      <a:r>
                        <a:rPr lang="en-GB" sz="1400" dirty="0">
                          <a:solidFill>
                            <a:schemeClr val="tx1"/>
                          </a:solidFill>
                        </a:rPr>
                        <a:t>. You could use these with your target group and see what they think of the products. </a:t>
                      </a:r>
                    </a:p>
                    <a:p>
                      <a:r>
                        <a:rPr lang="en-GB" sz="1400" dirty="0">
                          <a:solidFill>
                            <a:schemeClr val="tx1"/>
                          </a:solidFill>
                        </a:rPr>
                        <a:t>Observe how these might be difficult to use and how they would be adapted or redesigned. The cost of a product can also restrict its accessibility if customers cannot afford to buy it.</a:t>
                      </a:r>
                    </a:p>
                    <a:p>
                      <a:r>
                        <a:rPr lang="en-GB" sz="1400" dirty="0">
                          <a:solidFill>
                            <a:schemeClr val="tx1"/>
                          </a:solidFill>
                        </a:rPr>
                        <a:t>Make a chart and </a:t>
                      </a:r>
                      <a:r>
                        <a:rPr lang="en-GB" sz="1400" b="1" dirty="0">
                          <a:solidFill>
                            <a:schemeClr val="tx1"/>
                          </a:solidFill>
                        </a:rPr>
                        <a:t>rate the products in terms of cost, durability, inclusivity etc.</a:t>
                      </a:r>
                      <a:r>
                        <a:rPr lang="en-GB" sz="1400" dirty="0">
                          <a:solidFill>
                            <a:schemeClr val="tx1"/>
                          </a:solidFill>
                        </a:rPr>
                        <a:t> This will help you to see what features make a product easier or more difficult to access and use.</a:t>
                      </a:r>
                    </a:p>
                  </a:txBody>
                  <a:tcPr/>
                </a:tc>
                <a:tc>
                  <a:txBody>
                    <a:bodyPr/>
                    <a:lstStyle/>
                    <a:p>
                      <a:r>
                        <a:rPr lang="en-GB" sz="1400" dirty="0">
                          <a:solidFill>
                            <a:schemeClr val="tx1"/>
                          </a:solidFill>
                        </a:rPr>
                        <a:t>It is difficult for a young and healthy person to understand the restrictions faced by those with impairments or disabilities, but you can </a:t>
                      </a:r>
                      <a:r>
                        <a:rPr lang="en-GB" sz="1400" b="1" dirty="0">
                          <a:solidFill>
                            <a:schemeClr val="tx1"/>
                          </a:solidFill>
                        </a:rPr>
                        <a:t>try and simulate these to get a feel for the difficulties faced. </a:t>
                      </a:r>
                      <a:r>
                        <a:rPr lang="en-GB" sz="1400" dirty="0">
                          <a:solidFill>
                            <a:schemeClr val="tx1"/>
                          </a:solidFill>
                        </a:rPr>
                        <a:t>Attaching an offset motor to your wrist can simulate the shakes associated with a range of conditions. Blindfolds can limit vision and taping fingers together can give a feeling similar to arthritis.</a:t>
                      </a:r>
                    </a:p>
                    <a:p>
                      <a:r>
                        <a:rPr lang="en-GB" sz="1400" dirty="0">
                          <a:solidFill>
                            <a:schemeClr val="tx1"/>
                          </a:solidFill>
                        </a:rPr>
                        <a:t>While these can only ‘approximate’ the potential difficulties that may be encountered, they will still provide a feel for the user experience that students may not otherwise get access to. </a:t>
                      </a:r>
                    </a:p>
                  </a:txBody>
                  <a:tcPr/>
                </a:tc>
                <a:extLst>
                  <a:ext uri="{0D108BD9-81ED-4DB2-BD59-A6C34878D82A}">
                    <a16:rowId xmlns:a16="http://schemas.microsoft.com/office/drawing/2014/main" val="3966545421"/>
                  </a:ext>
                </a:extLst>
              </a:tr>
            </a:tbl>
          </a:graphicData>
        </a:graphic>
      </p:graphicFrame>
      <p:pic>
        <p:nvPicPr>
          <p:cNvPr id="3" name="Picture 2">
            <a:extLst>
              <a:ext uri="{FF2B5EF4-FFF2-40B4-BE49-F238E27FC236}">
                <a16:creationId xmlns:a16="http://schemas.microsoft.com/office/drawing/2014/main" id="{63E827E0-4C95-C5CD-A944-CE5889F58C9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spTree>
    <p:extLst>
      <p:ext uri="{BB962C8B-B14F-4D97-AF65-F5344CB8AC3E}">
        <p14:creationId xmlns:p14="http://schemas.microsoft.com/office/powerpoint/2010/main" val="20220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sz="4400" dirty="0">
                <a:solidFill>
                  <a:schemeClr val="tx1"/>
                </a:solidFill>
              </a:rPr>
              <a:t>Empathy Activities</a:t>
            </a:r>
          </a:p>
        </p:txBody>
      </p:sp>
      <p:sp>
        <p:nvSpPr>
          <p:cNvPr id="7" name="Content Placeholder 2">
            <a:extLst>
              <a:ext uri="{FF2B5EF4-FFF2-40B4-BE49-F238E27FC236}">
                <a16:creationId xmlns:a16="http://schemas.microsoft.com/office/drawing/2014/main" id="{F03FDBE4-CC99-6DFC-BFC0-2C2314AC9838}"/>
              </a:ext>
            </a:extLst>
          </p:cNvPr>
          <p:cNvSpPr txBox="1">
            <a:spLocks/>
          </p:cNvSpPr>
          <p:nvPr/>
        </p:nvSpPr>
        <p:spPr>
          <a:xfrm>
            <a:off x="575999" y="1032308"/>
            <a:ext cx="11273625" cy="367200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endParaRPr>
          </a:p>
        </p:txBody>
      </p:sp>
      <p:pic>
        <p:nvPicPr>
          <p:cNvPr id="8" name="Picture 7" descr="A diagram of gardening tools&#10;&#10;Description automatically generated">
            <a:extLst>
              <a:ext uri="{FF2B5EF4-FFF2-40B4-BE49-F238E27FC236}">
                <a16:creationId xmlns:a16="http://schemas.microsoft.com/office/drawing/2014/main" id="{45E3FB25-E8E8-898F-EEC4-2583AD8BFEC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54" t="15053" r="1954" b="13651"/>
          <a:stretch/>
        </p:blipFill>
        <p:spPr>
          <a:xfrm>
            <a:off x="0" y="381242"/>
            <a:ext cx="12192000" cy="6396532"/>
          </a:xfrm>
          <a:prstGeom prst="rect">
            <a:avLst/>
          </a:prstGeom>
        </p:spPr>
      </p:pic>
    </p:spTree>
    <p:extLst>
      <p:ext uri="{BB962C8B-B14F-4D97-AF65-F5344CB8AC3E}">
        <p14:creationId xmlns:p14="http://schemas.microsoft.com/office/powerpoint/2010/main" val="2573618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t>Empathize stage</a:t>
            </a:r>
          </a:p>
        </p:txBody>
      </p:sp>
      <p:graphicFrame>
        <p:nvGraphicFramePr>
          <p:cNvPr id="18" name="Table 18">
            <a:extLst>
              <a:ext uri="{FF2B5EF4-FFF2-40B4-BE49-F238E27FC236}">
                <a16:creationId xmlns:a16="http://schemas.microsoft.com/office/drawing/2014/main" id="{3CA07AFC-7C26-70E5-A728-C7C13EBE3BA3}"/>
              </a:ext>
            </a:extLst>
          </p:cNvPr>
          <p:cNvGraphicFramePr>
            <a:graphicFrameLocks noGrp="1"/>
          </p:cNvGraphicFramePr>
          <p:nvPr>
            <p:extLst>
              <p:ext uri="{D42A27DB-BD31-4B8C-83A1-F6EECF244321}">
                <p14:modId xmlns:p14="http://schemas.microsoft.com/office/powerpoint/2010/main" val="3255486523"/>
              </p:ext>
            </p:extLst>
          </p:nvPr>
        </p:nvGraphicFramePr>
        <p:xfrm>
          <a:off x="576000" y="1313477"/>
          <a:ext cx="11039999" cy="4037114"/>
        </p:xfrm>
        <a:graphic>
          <a:graphicData uri="http://schemas.openxmlformats.org/drawingml/2006/table">
            <a:tbl>
              <a:tblPr firstRow="1" bandRow="1">
                <a:tableStyleId>{5940675A-B579-460E-94D1-54222C63F5DA}</a:tableStyleId>
              </a:tblPr>
              <a:tblGrid>
                <a:gridCol w="3577989">
                  <a:extLst>
                    <a:ext uri="{9D8B030D-6E8A-4147-A177-3AD203B41FA5}">
                      <a16:colId xmlns:a16="http://schemas.microsoft.com/office/drawing/2014/main" val="336422520"/>
                    </a:ext>
                  </a:extLst>
                </a:gridCol>
                <a:gridCol w="3901440">
                  <a:extLst>
                    <a:ext uri="{9D8B030D-6E8A-4147-A177-3AD203B41FA5}">
                      <a16:colId xmlns:a16="http://schemas.microsoft.com/office/drawing/2014/main" val="1485661640"/>
                    </a:ext>
                  </a:extLst>
                </a:gridCol>
                <a:gridCol w="3560570">
                  <a:extLst>
                    <a:ext uri="{9D8B030D-6E8A-4147-A177-3AD203B41FA5}">
                      <a16:colId xmlns:a16="http://schemas.microsoft.com/office/drawing/2014/main" val="3873129006"/>
                    </a:ext>
                  </a:extLst>
                </a:gridCol>
              </a:tblGrid>
              <a:tr h="436945">
                <a:tc>
                  <a:txBody>
                    <a:bodyPr/>
                    <a:lstStyle/>
                    <a:p>
                      <a:pPr algn="ctr"/>
                      <a:r>
                        <a:rPr lang="en-GB" b="1" dirty="0">
                          <a:solidFill>
                            <a:schemeClr val="bg1"/>
                          </a:solidFill>
                        </a:rPr>
                        <a:t>‘Desk research’</a:t>
                      </a:r>
                    </a:p>
                  </a:txBody>
                  <a:tcPr>
                    <a:solidFill>
                      <a:srgbClr val="ACACDE"/>
                    </a:solidFill>
                  </a:tcPr>
                </a:tc>
                <a:tc>
                  <a:txBody>
                    <a:bodyPr/>
                    <a:lstStyle/>
                    <a:p>
                      <a:pPr algn="ctr"/>
                      <a:r>
                        <a:rPr lang="en-GB" b="1" dirty="0">
                          <a:solidFill>
                            <a:schemeClr val="bg1"/>
                          </a:solidFill>
                        </a:rPr>
                        <a:t>‘Asking people’ </a:t>
                      </a:r>
                    </a:p>
                  </a:txBody>
                  <a:tcPr>
                    <a:solidFill>
                      <a:srgbClr val="ACACD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‘Observe and participate’ </a:t>
                      </a:r>
                    </a:p>
                  </a:txBody>
                  <a:tcPr>
                    <a:solidFill>
                      <a:srgbClr val="ACACDE"/>
                    </a:solidFill>
                  </a:tcPr>
                </a:tc>
                <a:extLst>
                  <a:ext uri="{0D108BD9-81ED-4DB2-BD59-A6C34878D82A}">
                    <a16:rowId xmlns:a16="http://schemas.microsoft.com/office/drawing/2014/main" val="3391378453"/>
                  </a:ext>
                </a:extLst>
              </a:tr>
              <a:tr h="36001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dirty="0"/>
                        <a:t>This is the easiest, but not always the best, approach to investigations and research as it relies on using the internet.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1" dirty="0"/>
                        <a:t>Look for inclusive products </a:t>
                      </a:r>
                      <a:r>
                        <a:rPr lang="en-GB" sz="1300" b="0" dirty="0"/>
                        <a:t>that are already available. What makes them more inclusive than other products?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dirty="0"/>
                        <a:t>Students could also </a:t>
                      </a:r>
                      <a:r>
                        <a:rPr lang="en-GB" sz="1300" b="1" dirty="0"/>
                        <a:t>look at everyday products </a:t>
                      </a:r>
                      <a:r>
                        <a:rPr lang="en-GB" sz="1300" b="0" dirty="0"/>
                        <a:t>and make a chart of what inclusive features they have or that are missing. Do they already accommodate users with impairments, or would they need to be adapted?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dirty="0"/>
                        <a:t>Don’t just rely on Google for pictures of ‘inclusive’ or ‘adapted’ products. Encourage students to find sites that specialise in this area and investigate how the products have been designed.</a:t>
                      </a:r>
                      <a:endParaRPr lang="en-GB" sz="1300" b="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dirty="0"/>
                        <a:t>This is more personal and will give more accurate and relevant research results.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dirty="0"/>
                        <a:t>Encourage students to </a:t>
                      </a:r>
                      <a:r>
                        <a:rPr lang="en-GB" sz="1300" b="1" dirty="0"/>
                        <a:t>talk to the client</a:t>
                      </a:r>
                      <a:r>
                        <a:rPr lang="en-GB" sz="1300" dirty="0"/>
                        <a:t>, customer or target market about their needs. Arrange for opportunities to put questions to people who already have some difficulty or restrictions when gardening.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1" dirty="0"/>
                        <a:t>Investigate impairments </a:t>
                      </a:r>
                      <a:r>
                        <a:rPr lang="en-GB" sz="1300" b="0" dirty="0"/>
                        <a:t>that might restrict the use of everyday gardening items and tools. Make a list of these and discuss how they might make gardening difficult. Combine with observation and participation research to really understand the needs of the user.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1" dirty="0"/>
                        <a:t>Use the cards </a:t>
                      </a:r>
                      <a:r>
                        <a:rPr lang="en-GB" sz="1300" b="0" dirty="0"/>
                        <a:t>in this resource to prompt students to adapt an existing tool to meet the needs of a specific user group or impairment and combine the results with existing research.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dirty="0"/>
                        <a:t>This is often the most rewarding research as students can experience the process for themselves and see the potential problems first hand.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1" dirty="0"/>
                        <a:t>Do students have a relative or friend who has some restrictions </a:t>
                      </a:r>
                      <a:r>
                        <a:rPr lang="en-GB" sz="1300" dirty="0"/>
                        <a:t>when gardening? Remember this does not have to be an impairment or disability, it could be limited space or access that needs a solution.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1" dirty="0"/>
                        <a:t>Watch the user </a:t>
                      </a:r>
                      <a:r>
                        <a:rPr lang="en-GB" sz="1300" dirty="0"/>
                        <a:t>to understand the problem and get students to try it for themselves.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1" dirty="0"/>
                        <a:t>Combine observations </a:t>
                      </a:r>
                      <a:r>
                        <a:rPr lang="en-GB" sz="1300" dirty="0"/>
                        <a:t>with talking to the target market and you should get a clearer idea of the potential problems users have while gardening, and how students can begin to solve them! </a:t>
                      </a:r>
                    </a:p>
                  </a:txBody>
                  <a:tcPr/>
                </a:tc>
                <a:extLst>
                  <a:ext uri="{0D108BD9-81ED-4DB2-BD59-A6C34878D82A}">
                    <a16:rowId xmlns:a16="http://schemas.microsoft.com/office/drawing/2014/main" val="3966545421"/>
                  </a:ext>
                </a:extLst>
              </a:tr>
            </a:tbl>
          </a:graphicData>
        </a:graphic>
      </p:graphicFrame>
      <p:pic>
        <p:nvPicPr>
          <p:cNvPr id="2" name="Picture 1">
            <a:extLst>
              <a:ext uri="{FF2B5EF4-FFF2-40B4-BE49-F238E27FC236}">
                <a16:creationId xmlns:a16="http://schemas.microsoft.com/office/drawing/2014/main" id="{ABEDAA95-EC5B-92FD-4016-53E0606306D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sp>
        <p:nvSpPr>
          <p:cNvPr id="3" name="Arrow: Left 2">
            <a:hlinkClick r:id="rId4" action="ppaction://hlinksldjump"/>
            <a:extLst>
              <a:ext uri="{FF2B5EF4-FFF2-40B4-BE49-F238E27FC236}">
                <a16:creationId xmlns:a16="http://schemas.microsoft.com/office/drawing/2014/main" id="{B7753D52-11D4-D242-6A26-64FD5BA96C5F}"/>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07604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8009" y="1327686"/>
            <a:ext cx="11104037" cy="4202627"/>
          </a:xfrm>
        </p:spPr>
        <p:txBody>
          <a:bodyPr>
            <a:normAutofit/>
          </a:bodyPr>
          <a:lstStyle/>
          <a:p>
            <a:pPr>
              <a:lnSpc>
                <a:spcPct val="150000"/>
              </a:lnSpc>
            </a:pPr>
            <a:r>
              <a:rPr lang="en-GB" sz="2200" b="1" dirty="0">
                <a:highlight>
                  <a:srgbClr val="FFFFFF"/>
                </a:highlight>
                <a:latin typeface="+mj-lt"/>
                <a:ea typeface="Roboto" panose="02000000000000000000" pitchFamily="2" charset="0"/>
                <a:cs typeface="Roboto" panose="02000000000000000000" pitchFamily="2" charset="0"/>
              </a:rPr>
              <a:t>Suggested level: </a:t>
            </a:r>
            <a:r>
              <a:rPr lang="en-GB" sz="2200" dirty="0">
                <a:highlight>
                  <a:srgbClr val="FFFFFF"/>
                </a:highlight>
                <a:latin typeface="+mj-lt"/>
                <a:ea typeface="Roboto" panose="02000000000000000000" pitchFamily="2" charset="0"/>
                <a:cs typeface="Roboto" panose="02000000000000000000" pitchFamily="2" charset="0"/>
              </a:rPr>
              <a:t>Early/mid key stage 3*</a:t>
            </a:r>
          </a:p>
          <a:p>
            <a:pPr>
              <a:lnSpc>
                <a:spcPct val="150000"/>
              </a:lnSpc>
            </a:pPr>
            <a:r>
              <a:rPr lang="en-GB" sz="2200" b="1" dirty="0">
                <a:highlight>
                  <a:srgbClr val="FFFFFF"/>
                </a:highlight>
                <a:latin typeface="+mj-lt"/>
                <a:ea typeface="Roboto" panose="02000000000000000000" pitchFamily="2" charset="0"/>
                <a:cs typeface="Roboto" panose="02000000000000000000" pitchFamily="2" charset="0"/>
              </a:rPr>
              <a:t>Duration: </a:t>
            </a:r>
            <a:r>
              <a:rPr lang="en-GB" sz="2200" dirty="0">
                <a:highlight>
                  <a:srgbClr val="FFFFFF"/>
                </a:highlight>
                <a:latin typeface="+mj-lt"/>
                <a:ea typeface="Roboto" panose="02000000000000000000" pitchFamily="2" charset="0"/>
                <a:cs typeface="Roboto" panose="02000000000000000000" pitchFamily="2" charset="0"/>
              </a:rPr>
              <a:t>Approx. 10-12 weeks </a:t>
            </a:r>
          </a:p>
          <a:p>
            <a:pPr>
              <a:lnSpc>
                <a:spcPct val="150000"/>
              </a:lnSpc>
            </a:pPr>
            <a:r>
              <a:rPr lang="en-GB" sz="2200" b="1" dirty="0">
                <a:highlight>
                  <a:srgbClr val="FFFFFF"/>
                </a:highlight>
                <a:latin typeface="+mj-lt"/>
                <a:ea typeface="Roboto" panose="02000000000000000000" pitchFamily="2" charset="0"/>
                <a:cs typeface="Roboto" panose="02000000000000000000" pitchFamily="2" charset="0"/>
              </a:rPr>
              <a:t>Focus: </a:t>
            </a:r>
            <a:r>
              <a:rPr lang="en-GB" sz="2200" dirty="0">
                <a:highlight>
                  <a:srgbClr val="FFFFFF"/>
                </a:highlight>
                <a:latin typeface="+mj-lt"/>
                <a:ea typeface="Roboto" panose="02000000000000000000" pitchFamily="2" charset="0"/>
                <a:cs typeface="Roboto" panose="02000000000000000000" pitchFamily="2" charset="0"/>
              </a:rPr>
              <a:t>Inclusive design, tool design, ergonomics</a:t>
            </a:r>
          </a:p>
          <a:p>
            <a:pPr>
              <a:lnSpc>
                <a:spcPct val="150000"/>
              </a:lnSpc>
            </a:pPr>
            <a:r>
              <a:rPr lang="en-GB" sz="2200" b="1" dirty="0">
                <a:highlight>
                  <a:srgbClr val="FFFFFF"/>
                </a:highlight>
                <a:latin typeface="+mj-lt"/>
                <a:ea typeface="Roboto" panose="02000000000000000000" pitchFamily="2" charset="0"/>
                <a:cs typeface="Roboto" panose="02000000000000000000" pitchFamily="2" charset="0"/>
              </a:rPr>
              <a:t>Materials: </a:t>
            </a:r>
            <a:r>
              <a:rPr lang="en-GB" sz="2200" dirty="0">
                <a:highlight>
                  <a:srgbClr val="FFFFFF"/>
                </a:highlight>
                <a:latin typeface="+mj-lt"/>
                <a:ea typeface="Roboto" panose="02000000000000000000" pitchFamily="2" charset="0"/>
                <a:cs typeface="Roboto" panose="02000000000000000000" pitchFamily="2" charset="0"/>
              </a:rPr>
              <a:t>Multi materials, modelling materials</a:t>
            </a:r>
          </a:p>
          <a:p>
            <a:pPr>
              <a:lnSpc>
                <a:spcPct val="150000"/>
              </a:lnSpc>
            </a:pPr>
            <a:r>
              <a:rPr lang="en-GB" sz="2200" b="1" dirty="0">
                <a:latin typeface="+mj-lt"/>
                <a:ea typeface="Roboto" panose="02000000000000000000" pitchFamily="2" charset="0"/>
                <a:cs typeface="Roboto" panose="02000000000000000000" pitchFamily="2" charset="0"/>
              </a:rPr>
              <a:t>Processes: </a:t>
            </a:r>
            <a:r>
              <a:rPr lang="en-GB" sz="2200" dirty="0">
                <a:latin typeface="+mj-lt"/>
                <a:ea typeface="Roboto" panose="02000000000000000000" pitchFamily="2" charset="0"/>
                <a:cs typeface="Roboto" panose="02000000000000000000" pitchFamily="2" charset="0"/>
              </a:rPr>
              <a:t>Designing, shaping and forming</a:t>
            </a:r>
          </a:p>
          <a:p>
            <a:pPr>
              <a:lnSpc>
                <a:spcPct val="150000"/>
              </a:lnSpc>
            </a:pPr>
            <a:r>
              <a:rPr lang="en-GB" sz="2200" b="1" dirty="0">
                <a:highlight>
                  <a:srgbClr val="FFFFFF"/>
                </a:highlight>
                <a:latin typeface="+mj-lt"/>
                <a:ea typeface="Roboto" panose="02000000000000000000" pitchFamily="2" charset="0"/>
                <a:cs typeface="Roboto" panose="02000000000000000000" pitchFamily="2" charset="0"/>
              </a:rPr>
              <a:t>Systems: </a:t>
            </a:r>
            <a:r>
              <a:rPr lang="en-GB" sz="2200" dirty="0">
                <a:highlight>
                  <a:srgbClr val="FFFFFF"/>
                </a:highlight>
                <a:latin typeface="+mj-lt"/>
                <a:ea typeface="Roboto" panose="02000000000000000000" pitchFamily="2" charset="0"/>
                <a:cs typeface="Roboto" panose="02000000000000000000" pitchFamily="2" charset="0"/>
              </a:rPr>
              <a:t>Structural, mechanical</a:t>
            </a:r>
          </a:p>
          <a:p>
            <a:pPr>
              <a:lnSpc>
                <a:spcPct val="150000"/>
              </a:lnSpc>
            </a:pPr>
            <a:r>
              <a:rPr lang="en-GB" sz="2200" b="1" dirty="0">
                <a:highlight>
                  <a:srgbClr val="FFFFFF"/>
                </a:highlight>
                <a:latin typeface="+mj-lt"/>
                <a:ea typeface="Roboto" panose="02000000000000000000" pitchFamily="2" charset="0"/>
                <a:cs typeface="Roboto" panose="02000000000000000000" pitchFamily="2" charset="0"/>
              </a:rPr>
              <a:t>Responsibilities: </a:t>
            </a:r>
            <a:r>
              <a:rPr lang="en-GB" sz="2200" dirty="0">
                <a:highlight>
                  <a:srgbClr val="FFFFFF"/>
                </a:highlight>
                <a:latin typeface="+mj-lt"/>
                <a:ea typeface="Roboto" panose="02000000000000000000" pitchFamily="2" charset="0"/>
                <a:cs typeface="Roboto" panose="02000000000000000000" pitchFamily="2" charset="0"/>
              </a:rPr>
              <a:t>Environment, sustainability, ethics, inclusive design, safety</a:t>
            </a:r>
          </a:p>
          <a:p>
            <a:pPr>
              <a:lnSpc>
                <a:spcPct val="150000"/>
              </a:lnSpc>
            </a:pPr>
            <a:endParaRPr lang="en-GB" sz="1200" dirty="0">
              <a:highlight>
                <a:srgbClr val="FFFF00"/>
              </a:highlight>
              <a:latin typeface="+mj-lt"/>
              <a:ea typeface="Roboto" panose="02000000000000000000" pitchFamily="2" charset="0"/>
              <a:cs typeface="Roboto" panose="02000000000000000000" pitchFamily="2" charset="0"/>
            </a:endParaRPr>
          </a:p>
          <a:p>
            <a:pPr>
              <a:lnSpc>
                <a:spcPct val="150000"/>
              </a:lnSpc>
            </a:pPr>
            <a:r>
              <a:rPr lang="en-GB" sz="1400" dirty="0">
                <a:highlight>
                  <a:srgbClr val="FFFFFF"/>
                </a:highlight>
                <a:latin typeface="+mj-lt"/>
                <a:ea typeface="Roboto" panose="02000000000000000000" pitchFamily="2" charset="0"/>
                <a:cs typeface="Roboto" panose="02000000000000000000" pitchFamily="2" charset="0"/>
              </a:rPr>
              <a:t>*you can use the resource at whichever level you feel it is appropriate.</a:t>
            </a:r>
          </a:p>
          <a:p>
            <a:pPr>
              <a:lnSpc>
                <a:spcPct val="150000"/>
              </a:lnSpc>
            </a:pPr>
            <a:endParaRPr lang="en-GB" sz="140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400" dirty="0">
              <a:highlight>
                <a:srgbClr val="FFFF00"/>
              </a:highlight>
              <a:latin typeface="+mj-lt"/>
              <a:ea typeface="Roboto" panose="02000000000000000000" pitchFamily="2" charset="0"/>
              <a:cs typeface="Roboto" panose="02000000000000000000" pitchFamily="2" charset="0"/>
            </a:endParaRPr>
          </a:p>
          <a:p>
            <a:pPr marL="457200" indent="-457200">
              <a:lnSpc>
                <a:spcPct val="150000"/>
              </a:lnSpc>
              <a:buFont typeface="Arial"/>
              <a:buAutoNum type="arabicPeriod"/>
            </a:pPr>
            <a:endParaRPr lang="en-GB" sz="2400" dirty="0">
              <a:solidFill>
                <a:srgbClr val="0A303F"/>
              </a:solidFill>
              <a:highlight>
                <a:srgbClr val="FFFF00"/>
              </a:highlight>
              <a:latin typeface="+mj-lt"/>
              <a:ea typeface="Roboto" panose="02000000000000000000" pitchFamily="2" charset="0"/>
              <a:cs typeface="Roboto" panose="02000000000000000000" pitchFamily="2" charset="0"/>
            </a:endParaRPr>
          </a:p>
        </p:txBody>
      </p:sp>
      <p:pic>
        <p:nvPicPr>
          <p:cNvPr id="2" name="Picture 1">
            <a:extLst>
              <a:ext uri="{FF2B5EF4-FFF2-40B4-BE49-F238E27FC236}">
                <a16:creationId xmlns:a16="http://schemas.microsoft.com/office/drawing/2014/main" id="{CCB2F0AC-7651-5BBC-3AE1-B34B94163F9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spTree>
    <p:extLst>
      <p:ext uri="{BB962C8B-B14F-4D97-AF65-F5344CB8AC3E}">
        <p14:creationId xmlns:p14="http://schemas.microsoft.com/office/powerpoint/2010/main" val="3966476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graphicFrame>
        <p:nvGraphicFramePr>
          <p:cNvPr id="6" name="Table 18">
            <a:extLst>
              <a:ext uri="{FF2B5EF4-FFF2-40B4-BE49-F238E27FC236}">
                <a16:creationId xmlns:a16="http://schemas.microsoft.com/office/drawing/2014/main" id="{FA1C8FB5-7BC3-6B6A-6CA2-D210E2DE9EA7}"/>
              </a:ext>
            </a:extLst>
          </p:cNvPr>
          <p:cNvGraphicFramePr>
            <a:graphicFrameLocks noGrp="1"/>
          </p:cNvGraphicFramePr>
          <p:nvPr>
            <p:extLst>
              <p:ext uri="{D42A27DB-BD31-4B8C-83A1-F6EECF244321}">
                <p14:modId xmlns:p14="http://schemas.microsoft.com/office/powerpoint/2010/main" val="1154460537"/>
              </p:ext>
            </p:extLst>
          </p:nvPr>
        </p:nvGraphicFramePr>
        <p:xfrm>
          <a:off x="576000" y="1348817"/>
          <a:ext cx="11040000" cy="3910986"/>
        </p:xfrm>
        <a:graphic>
          <a:graphicData uri="http://schemas.openxmlformats.org/drawingml/2006/table">
            <a:tbl>
              <a:tblPr firstRow="1" bandRow="1">
                <a:tableStyleId>{5940675A-B579-460E-94D1-54222C63F5DA}</a:tableStyleId>
              </a:tblPr>
              <a:tblGrid>
                <a:gridCol w="5136178">
                  <a:extLst>
                    <a:ext uri="{9D8B030D-6E8A-4147-A177-3AD203B41FA5}">
                      <a16:colId xmlns:a16="http://schemas.microsoft.com/office/drawing/2014/main" val="336422520"/>
                    </a:ext>
                  </a:extLst>
                </a:gridCol>
                <a:gridCol w="5903822">
                  <a:extLst>
                    <a:ext uri="{9D8B030D-6E8A-4147-A177-3AD203B41FA5}">
                      <a16:colId xmlns:a16="http://schemas.microsoft.com/office/drawing/2014/main" val="1485661640"/>
                    </a:ext>
                  </a:extLst>
                </a:gridCol>
              </a:tblGrid>
              <a:tr h="533833">
                <a:tc>
                  <a:txBody>
                    <a:bodyPr/>
                    <a:lstStyle/>
                    <a:p>
                      <a:pPr algn="ctr"/>
                      <a:r>
                        <a:rPr lang="en-GB" b="1" dirty="0">
                          <a:solidFill>
                            <a:srgbClr val="FFFFFF"/>
                          </a:solidFill>
                        </a:rPr>
                        <a:t>‘Pick a real, interesting problem’</a:t>
                      </a:r>
                    </a:p>
                  </a:txBody>
                  <a:tcPr>
                    <a:solidFill>
                      <a:srgbClr val="16F4D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FFFFFF"/>
                          </a:solidFill>
                        </a:rPr>
                        <a:t>‘Open issue to solve’</a:t>
                      </a:r>
                    </a:p>
                    <a:p>
                      <a:endParaRPr lang="en-GB" dirty="0">
                        <a:solidFill>
                          <a:srgbClr val="FFFFFF"/>
                        </a:solidFill>
                      </a:endParaRPr>
                    </a:p>
                  </a:txBody>
                  <a:tcPr>
                    <a:solidFill>
                      <a:srgbClr val="16F4D0"/>
                    </a:solidFill>
                  </a:tcPr>
                </a:tc>
                <a:extLst>
                  <a:ext uri="{0D108BD9-81ED-4DB2-BD59-A6C34878D82A}">
                    <a16:rowId xmlns:a16="http://schemas.microsoft.com/office/drawing/2014/main" val="3391378453"/>
                  </a:ext>
                </a:extLst>
              </a:tr>
              <a:tr h="3270906">
                <a:tc>
                  <a:txBody>
                    <a:bodyPr/>
                    <a:lstStyle/>
                    <a:p>
                      <a:r>
                        <a:rPr lang="en-GB" sz="1300" dirty="0"/>
                        <a:t>There are </a:t>
                      </a:r>
                      <a:r>
                        <a:rPr lang="en-GB" sz="1300" b="1" dirty="0"/>
                        <a:t>numerous barriers </a:t>
                      </a:r>
                      <a:r>
                        <a:rPr lang="en-GB" sz="1300" dirty="0"/>
                        <a:t>to fully enjoying the activity of gardening. This may include physical disability or impairment, cognitive ability, it may be environmental (e.g. lack of outdoor space) or may be something else entirely.</a:t>
                      </a:r>
                    </a:p>
                    <a:p>
                      <a:r>
                        <a:rPr lang="en-GB" sz="1300" dirty="0"/>
                        <a:t>Encourage students to </a:t>
                      </a:r>
                      <a:r>
                        <a:rPr lang="en-GB" sz="1300" b="1" dirty="0"/>
                        <a:t>choose a genuine problem </a:t>
                      </a:r>
                      <a:r>
                        <a:rPr lang="en-GB" sz="1300" dirty="0"/>
                        <a:t>that they have identified through observation and one that they will have a genuine interest in.</a:t>
                      </a:r>
                    </a:p>
                    <a:p>
                      <a:r>
                        <a:rPr lang="en-GB" sz="1300" dirty="0"/>
                        <a:t>This can be more engaging when it is a friend or family member who is experiencing difficulties as the student will feel a real sense of reward and satisfaction when they create a solution that helps.</a:t>
                      </a:r>
                    </a:p>
                    <a:p>
                      <a:r>
                        <a:rPr lang="en-GB" sz="1300" dirty="0"/>
                        <a:t>Being engaged will help student motivation and give the design task a real purpose that can be tested and evaluated with someone they know. If they are struggling to source an area, consider working with a group you have access to, such as a local EYFS centre.</a:t>
                      </a:r>
                    </a:p>
                  </a:txBody>
                  <a:tcPr/>
                </a:tc>
                <a:tc>
                  <a:txBody>
                    <a:bodyPr/>
                    <a:lstStyle/>
                    <a:p>
                      <a:r>
                        <a:rPr lang="en-GB" sz="1300" dirty="0"/>
                        <a:t>Try and structure the problem as an ‘open issue’ with potential outcomes that will allow students to make design decisions and show originality and innovation.</a:t>
                      </a:r>
                    </a:p>
                    <a:p>
                      <a:r>
                        <a:rPr lang="en-GB" sz="1300" dirty="0"/>
                        <a:t>Avoid defining the outcome as this will lead to design fixation and students will struggle to develop new ideas. Setting the brief as ‘</a:t>
                      </a:r>
                      <a:r>
                        <a:rPr lang="en-GB" sz="1300" b="1" dirty="0"/>
                        <a:t>design a chair to help elderly people do the gardening</a:t>
                      </a:r>
                      <a:r>
                        <a:rPr lang="en-GB" sz="1300" dirty="0"/>
                        <a:t>’ will limit that outcome to being a chair when a trolley or tool might be a better solution. It also assumes elderly people are somehow disabled or impaired.</a:t>
                      </a:r>
                    </a:p>
                    <a:p>
                      <a:r>
                        <a:rPr lang="en-GB" sz="1300" dirty="0"/>
                        <a:t>Depending on the students’ age or ability you could structure the design brief to help them such as defining the area to focus, for example ‘</a:t>
                      </a:r>
                      <a:r>
                        <a:rPr lang="en-GB" sz="1300" b="1" dirty="0"/>
                        <a:t>design a product to help with planting bulbs</a:t>
                      </a:r>
                      <a:r>
                        <a:rPr lang="en-GB" sz="1300" dirty="0"/>
                        <a:t>’.</a:t>
                      </a:r>
                    </a:p>
                    <a:p>
                      <a:r>
                        <a:rPr lang="en-GB" sz="1300" dirty="0"/>
                        <a:t>They key is to give students enough focus that they don’t become overwhelmed by the range of options, while also avoiding limiting their creative choices. </a:t>
                      </a:r>
                    </a:p>
                  </a:txBody>
                  <a:tcPr/>
                </a:tc>
                <a:extLst>
                  <a:ext uri="{0D108BD9-81ED-4DB2-BD59-A6C34878D82A}">
                    <a16:rowId xmlns:a16="http://schemas.microsoft.com/office/drawing/2014/main" val="3966545421"/>
                  </a:ext>
                </a:extLst>
              </a:tr>
            </a:tbl>
          </a:graphicData>
        </a:graphic>
      </p:graphicFrame>
      <p:pic>
        <p:nvPicPr>
          <p:cNvPr id="3" name="Picture 2">
            <a:extLst>
              <a:ext uri="{FF2B5EF4-FFF2-40B4-BE49-F238E27FC236}">
                <a16:creationId xmlns:a16="http://schemas.microsoft.com/office/drawing/2014/main" id="{86645DF6-35C2-6400-95BB-6C4C25F9A5A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sp>
        <p:nvSpPr>
          <p:cNvPr id="2" name="Arrow: Left 1">
            <a:hlinkClick r:id="rId4" action="ppaction://hlinksldjump"/>
            <a:extLst>
              <a:ext uri="{FF2B5EF4-FFF2-40B4-BE49-F238E27FC236}">
                <a16:creationId xmlns:a16="http://schemas.microsoft.com/office/drawing/2014/main" id="{EB93A4A9-0176-181F-B455-7E019EB9CDDE}"/>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99000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408855687"/>
              </p:ext>
            </p:extLst>
          </p:nvPr>
        </p:nvGraphicFramePr>
        <p:xfrm>
          <a:off x="370220" y="1300940"/>
          <a:ext cx="11245780" cy="4333929"/>
        </p:xfrm>
        <a:graphic>
          <a:graphicData uri="http://schemas.openxmlformats.org/drawingml/2006/table">
            <a:tbl>
              <a:tblPr firstRow="1" bandRow="1">
                <a:tableStyleId>{5940675A-B579-460E-94D1-54222C63F5DA}</a:tableStyleId>
              </a:tblPr>
              <a:tblGrid>
                <a:gridCol w="4416269">
                  <a:extLst>
                    <a:ext uri="{9D8B030D-6E8A-4147-A177-3AD203B41FA5}">
                      <a16:colId xmlns:a16="http://schemas.microsoft.com/office/drawing/2014/main" val="336422520"/>
                    </a:ext>
                  </a:extLst>
                </a:gridCol>
                <a:gridCol w="3341511">
                  <a:extLst>
                    <a:ext uri="{9D8B030D-6E8A-4147-A177-3AD203B41FA5}">
                      <a16:colId xmlns:a16="http://schemas.microsoft.com/office/drawing/2014/main" val="1485661640"/>
                    </a:ext>
                  </a:extLst>
                </a:gridCol>
                <a:gridCol w="3488000">
                  <a:extLst>
                    <a:ext uri="{9D8B030D-6E8A-4147-A177-3AD203B41FA5}">
                      <a16:colId xmlns:a16="http://schemas.microsoft.com/office/drawing/2014/main" val="3804150009"/>
                    </a:ext>
                  </a:extLst>
                </a:gridCol>
              </a:tblGrid>
              <a:tr h="722049">
                <a:tc>
                  <a:txBody>
                    <a:bodyPr/>
                    <a:lstStyle/>
                    <a:p>
                      <a:pPr algn="ctr"/>
                      <a:r>
                        <a:rPr lang="en-GB" b="1" dirty="0">
                          <a:solidFill>
                            <a:srgbClr val="FFFFFF"/>
                          </a:solidFill>
                        </a:rPr>
                        <a:t>‘Quantity over quality’</a:t>
                      </a:r>
                    </a:p>
                  </a:txBody>
                  <a:tcPr>
                    <a:solidFill>
                      <a:srgbClr val="F60493"/>
                    </a:solidFill>
                  </a:tcPr>
                </a:tc>
                <a:tc>
                  <a:txBody>
                    <a:bodyPr/>
                    <a:lstStyle/>
                    <a:p>
                      <a:pPr algn="ctr"/>
                      <a:r>
                        <a:rPr lang="en-GB" b="1" dirty="0">
                          <a:solidFill>
                            <a:srgbClr val="FFFFFF"/>
                          </a:solidFill>
                        </a:rPr>
                        <a:t>‘Define hard points and constraints’</a:t>
                      </a:r>
                    </a:p>
                  </a:txBody>
                  <a:tcPr>
                    <a:solidFill>
                      <a:srgbClr val="F60493"/>
                    </a:solidFill>
                  </a:tcPr>
                </a:tc>
                <a:tc>
                  <a:txBody>
                    <a:bodyPr/>
                    <a:lstStyle/>
                    <a:p>
                      <a:pPr algn="ctr"/>
                      <a:r>
                        <a:rPr lang="en-GB" b="1" dirty="0">
                          <a:solidFill>
                            <a:srgbClr val="FFFFFF"/>
                          </a:solidFill>
                        </a:rPr>
                        <a:t>‘Quick and dirty prototypes’</a:t>
                      </a:r>
                    </a:p>
                  </a:txBody>
                  <a:tcPr>
                    <a:solidFill>
                      <a:srgbClr val="F60493"/>
                    </a:solidFill>
                  </a:tcPr>
                </a:tc>
                <a:extLst>
                  <a:ext uri="{0D108BD9-81ED-4DB2-BD59-A6C34878D82A}">
                    <a16:rowId xmlns:a16="http://schemas.microsoft.com/office/drawing/2014/main" val="3391378453"/>
                  </a:ext>
                </a:extLst>
              </a:tr>
              <a:tr h="3534070">
                <a:tc>
                  <a:txBody>
                    <a:bodyPr/>
                    <a:lstStyle/>
                    <a:p>
                      <a:r>
                        <a:rPr lang="en-GB" sz="1100" dirty="0"/>
                        <a:t>It is common practice when designing to create as many different ideas as possible at the start of the design process. This will allow for greater choice of ideas to develop. Here are a few ideas for creating ‘quantity over quality’ at this early stage:</a:t>
                      </a:r>
                    </a:p>
                    <a:p>
                      <a:r>
                        <a:rPr lang="en-GB" sz="1100" b="1" dirty="0"/>
                        <a:t>Timed sketching</a:t>
                      </a:r>
                    </a:p>
                    <a:p>
                      <a:r>
                        <a:rPr lang="en-GB" sz="1100" b="0" dirty="0"/>
                        <a:t>Set a time limit of 5 minutes then ask students to come up with as many ideas as possible. Don’t worry if they already exist. Set rules like they have to complete an idea once started, no crossing out etc to try and remove apprehension and the concept that no idea is silly.</a:t>
                      </a:r>
                    </a:p>
                    <a:p>
                      <a:r>
                        <a:rPr lang="en-GB" sz="1100" b="1" dirty="0"/>
                        <a:t>Swap ideas</a:t>
                      </a:r>
                    </a:p>
                    <a:p>
                      <a:r>
                        <a:rPr lang="en-GB" sz="1100" b="0" dirty="0"/>
                        <a:t>Draw a quick idea then pass it on to another student who then draws a new idea based on this. Continue passing around until it comes back to you.</a:t>
                      </a:r>
                    </a:p>
                    <a:p>
                      <a:r>
                        <a:rPr lang="en-GB" sz="1100" b="1" dirty="0"/>
                        <a:t>Adapt an idea</a:t>
                      </a:r>
                    </a:p>
                    <a:p>
                      <a:r>
                        <a:rPr lang="en-GB" sz="1100" b="0" dirty="0"/>
                        <a:t>Using pictures of existing solutions, amend them to make them more inclusive.</a:t>
                      </a:r>
                    </a:p>
                    <a:p>
                      <a:r>
                        <a:rPr lang="en-GB" sz="1100" b="1" dirty="0"/>
                        <a:t>Change the focus</a:t>
                      </a:r>
                    </a:p>
                    <a:p>
                      <a:r>
                        <a:rPr lang="en-GB" sz="1100" b="0" dirty="0"/>
                        <a:t>As per the timed sketching, give students prompts such as focus on making it easier to hold, lighter, easier to carry etc.</a:t>
                      </a:r>
                    </a:p>
                  </a:txBody>
                  <a:tcPr/>
                </a:tc>
                <a:tc>
                  <a:txBody>
                    <a:bodyPr/>
                    <a:lstStyle/>
                    <a:p>
                      <a:r>
                        <a:rPr lang="en-GB" sz="1100" b="1" dirty="0"/>
                        <a:t>Hard points </a:t>
                      </a:r>
                      <a:r>
                        <a:rPr lang="en-GB" sz="1100" dirty="0"/>
                        <a:t>are elements that are important to your product working and need to be a key consideration in your design. In a games console for example, all the internal electronic elements will be defined before they designer considered styling the housing of the console.</a:t>
                      </a:r>
                    </a:p>
                    <a:p>
                      <a:r>
                        <a:rPr lang="en-GB" sz="1100" dirty="0"/>
                        <a:t>What are the hardpoints in your design that need to be considered?</a:t>
                      </a:r>
                    </a:p>
                    <a:p>
                      <a:r>
                        <a:rPr lang="en-GB" sz="1100" dirty="0"/>
                        <a:t>If you create ideas without considering these and try to ‘add them in’ later, it may not be possible, or it could compromise your design….you may even have to go back and start the design over again!!</a:t>
                      </a:r>
                    </a:p>
                    <a:p>
                      <a:r>
                        <a:rPr lang="en-GB" sz="1100" dirty="0"/>
                        <a:t>Make a list of the hardpoints relevant to your design, these might include:</a:t>
                      </a:r>
                    </a:p>
                    <a:p>
                      <a:pPr marL="171450" indent="-171450">
                        <a:buFont typeface="Arial" panose="020B0604020202020204" pitchFamily="34" charset="0"/>
                        <a:buChar char="•"/>
                      </a:pPr>
                      <a:r>
                        <a:rPr lang="en-GB" sz="1100" dirty="0"/>
                        <a:t>Handles</a:t>
                      </a:r>
                    </a:p>
                    <a:p>
                      <a:pPr marL="171450" indent="-171450">
                        <a:buFont typeface="Arial" panose="020B0604020202020204" pitchFamily="34" charset="0"/>
                        <a:buChar char="•"/>
                      </a:pPr>
                      <a:r>
                        <a:rPr lang="en-GB" sz="1100" dirty="0"/>
                        <a:t>Grips</a:t>
                      </a:r>
                    </a:p>
                    <a:p>
                      <a:pPr marL="171450" indent="-171450">
                        <a:buFont typeface="Arial" panose="020B0604020202020204" pitchFamily="34" charset="0"/>
                        <a:buChar char="•"/>
                      </a:pPr>
                      <a:r>
                        <a:rPr lang="en-GB" sz="1100" dirty="0"/>
                        <a:t>Seats</a:t>
                      </a:r>
                    </a:p>
                    <a:p>
                      <a:pPr marL="171450" indent="-171450">
                        <a:buFont typeface="Arial" panose="020B0604020202020204" pitchFamily="34" charset="0"/>
                        <a:buChar char="•"/>
                      </a:pPr>
                      <a:r>
                        <a:rPr lang="en-GB" sz="1100" dirty="0"/>
                        <a:t>Wheels</a:t>
                      </a:r>
                    </a:p>
                    <a:p>
                      <a:pPr marL="171450" indent="-171450">
                        <a:buFont typeface="Arial" panose="020B0604020202020204" pitchFamily="34" charset="0"/>
                        <a:buChar char="•"/>
                      </a:pPr>
                      <a:r>
                        <a:rPr lang="en-GB" sz="1100" dirty="0"/>
                        <a:t>Drawers</a:t>
                      </a:r>
                    </a:p>
                    <a:p>
                      <a:pPr marL="171450" indent="-171450">
                        <a:buFont typeface="Arial" panose="020B0604020202020204" pitchFamily="34" charset="0"/>
                        <a:buChar char="•"/>
                      </a:pPr>
                      <a:r>
                        <a:rPr lang="en-GB" sz="1100" dirty="0"/>
                        <a:t>Electronic elements</a:t>
                      </a:r>
                    </a:p>
                    <a:p>
                      <a:pPr marL="171450" indent="-171450">
                        <a:buFont typeface="Arial" panose="020B0604020202020204" pitchFamily="34" charset="0"/>
                        <a:buChar char="•"/>
                      </a:pPr>
                      <a:r>
                        <a:rPr lang="en-GB" sz="1100" dirty="0"/>
                        <a:t>Batteries</a:t>
                      </a:r>
                    </a:p>
                  </a:txBody>
                  <a:tcPr/>
                </a:tc>
                <a:tc>
                  <a:txBody>
                    <a:bodyPr/>
                    <a:lstStyle/>
                    <a:p>
                      <a:r>
                        <a:rPr lang="en-GB" sz="1100" dirty="0"/>
                        <a:t>Creativity is coming up with new ideas. Innovation is turning them into something useful. Design is making ideas appeal to people. </a:t>
                      </a:r>
                    </a:p>
                    <a:p>
                      <a:r>
                        <a:rPr lang="en-GB" sz="1100" dirty="0"/>
                        <a:t>There is no set point for creating a prototype outcome, and they don’t have to be representative of the final product.</a:t>
                      </a:r>
                    </a:p>
                    <a:p>
                      <a:r>
                        <a:rPr lang="en-GB" sz="1100" dirty="0"/>
                        <a:t>Whenever you ae struggling to sketch the idea in 3D or want to try out a concept, you can create a </a:t>
                      </a:r>
                      <a:r>
                        <a:rPr lang="en-GB" sz="1100" b="1" dirty="0"/>
                        <a:t>quick ‘sketch model’ or ‘dirty prototype’.</a:t>
                      </a:r>
                    </a:p>
                    <a:p>
                      <a:r>
                        <a:rPr lang="en-GB" sz="1100" dirty="0"/>
                        <a:t>The only difference between a model and a prototype is the extent to which you can test it properly. You can for example, 3D print components to create a working prototype just as quick as you can make a non-functional cardboard model to see how the design looks full size.</a:t>
                      </a:r>
                    </a:p>
                    <a:p>
                      <a:r>
                        <a:rPr lang="en-GB" sz="1100" dirty="0"/>
                        <a:t>Which approach you take depends on what you want the prototype or model outcome for. Consider getting a range of different handles / materials / components as a handling collection to create these quick and dirty prototypes.</a:t>
                      </a:r>
                    </a:p>
                  </a:txBody>
                  <a:tcPr/>
                </a:tc>
                <a:extLst>
                  <a:ext uri="{0D108BD9-81ED-4DB2-BD59-A6C34878D82A}">
                    <a16:rowId xmlns:a16="http://schemas.microsoft.com/office/drawing/2014/main" val="3966545421"/>
                  </a:ext>
                </a:extLst>
              </a:tr>
            </a:tbl>
          </a:graphicData>
        </a:graphic>
      </p:graphicFrame>
      <p:pic>
        <p:nvPicPr>
          <p:cNvPr id="3" name="Picture 2">
            <a:extLst>
              <a:ext uri="{FF2B5EF4-FFF2-40B4-BE49-F238E27FC236}">
                <a16:creationId xmlns:a16="http://schemas.microsoft.com/office/drawing/2014/main" id="{31C581BE-C5BC-EC43-46AD-A5756C3B12A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sp>
        <p:nvSpPr>
          <p:cNvPr id="2" name="Arrow: Left 1">
            <a:hlinkClick r:id="rId4" action="ppaction://hlinksldjump"/>
            <a:extLst>
              <a:ext uri="{FF2B5EF4-FFF2-40B4-BE49-F238E27FC236}">
                <a16:creationId xmlns:a16="http://schemas.microsoft.com/office/drawing/2014/main" id="{EE0A0D27-CB6C-90CC-A737-7B54D0316482}"/>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11781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a:xfrm>
            <a:off x="576000" y="546214"/>
            <a:ext cx="10952385" cy="486094"/>
          </a:xfrm>
        </p:spPr>
        <p:txBody>
          <a:bodyPr/>
          <a:lstStyle/>
          <a:p>
            <a:r>
              <a:rPr lang="en-GB" dirty="0">
                <a:solidFill>
                  <a:schemeClr val="tx1"/>
                </a:solidFill>
              </a:rPr>
              <a:t>Considering hardpoints</a:t>
            </a:r>
            <a:endParaRPr lang="en-GB" sz="4400" dirty="0">
              <a:solidFill>
                <a:schemeClr val="tx1"/>
              </a:solidFill>
            </a:endParaRPr>
          </a:p>
        </p:txBody>
      </p:sp>
      <p:pic>
        <p:nvPicPr>
          <p:cNvPr id="3" name="Picture 2">
            <a:extLst>
              <a:ext uri="{FF2B5EF4-FFF2-40B4-BE49-F238E27FC236}">
                <a16:creationId xmlns:a16="http://schemas.microsoft.com/office/drawing/2014/main" id="{31C581BE-C5BC-EC43-46AD-A5756C3B12A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sp>
        <p:nvSpPr>
          <p:cNvPr id="7" name="Content Placeholder 2">
            <a:extLst>
              <a:ext uri="{FF2B5EF4-FFF2-40B4-BE49-F238E27FC236}">
                <a16:creationId xmlns:a16="http://schemas.microsoft.com/office/drawing/2014/main" id="{F03FDBE4-CC99-6DFC-BFC0-2C2314AC9838}"/>
              </a:ext>
            </a:extLst>
          </p:cNvPr>
          <p:cNvSpPr txBox="1">
            <a:spLocks/>
          </p:cNvSpPr>
          <p:nvPr/>
        </p:nvSpPr>
        <p:spPr>
          <a:xfrm>
            <a:off x="575999" y="1101977"/>
            <a:ext cx="10952385" cy="367200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1800" b="0" dirty="0">
                <a:solidFill>
                  <a:schemeClr val="tx1"/>
                </a:solidFill>
                <a:latin typeface="+mj-lt"/>
                <a:ea typeface="Roboto" panose="02000000000000000000" pitchFamily="2" charset="0"/>
                <a:cs typeface="Roboto" panose="02000000000000000000" pitchFamily="2" charset="0"/>
              </a:rPr>
              <a:t>Hardpoints are elements or parts in a product which are defined and have to be incorporated into the design. Think about a car engine, seats or steering wheel, or the disk drive or keyboard in a laptop. These have to be functional and easy to access and use. They are also usually already created as a part or component.</a:t>
            </a:r>
          </a:p>
          <a:p>
            <a:pPr>
              <a:lnSpc>
                <a:spcPct val="150000"/>
              </a:lnSpc>
            </a:pPr>
            <a:r>
              <a:rPr lang="en-GB" sz="1800" b="0" dirty="0">
                <a:solidFill>
                  <a:schemeClr val="tx1"/>
                </a:solidFill>
                <a:latin typeface="+mj-lt"/>
                <a:ea typeface="Roboto" panose="02000000000000000000" pitchFamily="2" charset="0"/>
                <a:cs typeface="Roboto" panose="02000000000000000000" pitchFamily="2" charset="0"/>
              </a:rPr>
              <a:t>Consider where these elements might be in gardening equipment such as seats, wheels, handles, grips, blades etc.</a:t>
            </a:r>
          </a:p>
        </p:txBody>
      </p:sp>
      <p:pic>
        <p:nvPicPr>
          <p:cNvPr id="2050" name="Picture 2" descr="2+ Thousand Car Without Engine Royalty-Free Images, Stock Photos &amp; Pictures  | Shutterstock">
            <a:extLst>
              <a:ext uri="{FF2B5EF4-FFF2-40B4-BE49-F238E27FC236}">
                <a16:creationId xmlns:a16="http://schemas.microsoft.com/office/drawing/2014/main" id="{C26F87B8-0AA2-7DF2-B392-5C4E0DC971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8969" y="3584283"/>
            <a:ext cx="6236426" cy="29415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3137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graphicFrame>
        <p:nvGraphicFramePr>
          <p:cNvPr id="4" name="Table 18">
            <a:extLst>
              <a:ext uri="{FF2B5EF4-FFF2-40B4-BE49-F238E27FC236}">
                <a16:creationId xmlns:a16="http://schemas.microsoft.com/office/drawing/2014/main" id="{408A2887-FC58-2FFC-C544-6CB7636A6365}"/>
              </a:ext>
            </a:extLst>
          </p:cNvPr>
          <p:cNvGraphicFramePr>
            <a:graphicFrameLocks noGrp="1"/>
          </p:cNvGraphicFramePr>
          <p:nvPr>
            <p:extLst>
              <p:ext uri="{D42A27DB-BD31-4B8C-83A1-F6EECF244321}">
                <p14:modId xmlns:p14="http://schemas.microsoft.com/office/powerpoint/2010/main" val="264675717"/>
              </p:ext>
            </p:extLst>
          </p:nvPr>
        </p:nvGraphicFramePr>
        <p:xfrm>
          <a:off x="532192" y="1452558"/>
          <a:ext cx="11040000" cy="4114800"/>
        </p:xfrm>
        <a:graphic>
          <a:graphicData uri="http://schemas.openxmlformats.org/drawingml/2006/table">
            <a:tbl>
              <a:tblPr firstRow="1" bandRow="1">
                <a:tableStyleId>{5940675A-B579-460E-94D1-54222C63F5DA}</a:tableStyleId>
              </a:tblPr>
              <a:tblGrid>
                <a:gridCol w="4807452">
                  <a:extLst>
                    <a:ext uri="{9D8B030D-6E8A-4147-A177-3AD203B41FA5}">
                      <a16:colId xmlns:a16="http://schemas.microsoft.com/office/drawing/2014/main" val="1834373687"/>
                    </a:ext>
                  </a:extLst>
                </a:gridCol>
                <a:gridCol w="6232548">
                  <a:extLst>
                    <a:ext uri="{9D8B030D-6E8A-4147-A177-3AD203B41FA5}">
                      <a16:colId xmlns:a16="http://schemas.microsoft.com/office/drawing/2014/main" val="904671412"/>
                    </a:ext>
                  </a:extLst>
                </a:gridCol>
              </a:tblGrid>
              <a:tr h="309099">
                <a:tc>
                  <a:txBody>
                    <a:bodyPr/>
                    <a:lstStyle/>
                    <a:p>
                      <a:pPr algn="ctr"/>
                      <a:r>
                        <a:rPr lang="en-GB" sz="2000" b="1" dirty="0">
                          <a:solidFill>
                            <a:srgbClr val="FFFFFF"/>
                          </a:solidFill>
                        </a:rPr>
                        <a:t>‘Hybrid prototypes’</a:t>
                      </a:r>
                    </a:p>
                  </a:txBody>
                  <a:tcPr>
                    <a:solidFill>
                      <a:srgbClr val="FE4E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1" dirty="0">
                          <a:solidFill>
                            <a:srgbClr val="FFFFFF"/>
                          </a:solidFill>
                        </a:rPr>
                        <a:t>‘Types of prototype’</a:t>
                      </a:r>
                    </a:p>
                  </a:txBody>
                  <a:tcPr>
                    <a:solidFill>
                      <a:srgbClr val="FE4E00"/>
                    </a:solidFill>
                  </a:tcPr>
                </a:tc>
                <a:extLst>
                  <a:ext uri="{0D108BD9-81ED-4DB2-BD59-A6C34878D82A}">
                    <a16:rowId xmlns:a16="http://schemas.microsoft.com/office/drawing/2014/main" val="3391378453"/>
                  </a:ext>
                </a:extLst>
              </a:tr>
              <a:tr h="2171465">
                <a:tc>
                  <a:txBody>
                    <a:bodyPr/>
                    <a:lstStyle/>
                    <a:p>
                      <a:r>
                        <a:rPr lang="en-GB" sz="1400" dirty="0"/>
                        <a:t>Lamb Industries make reference to using ‘</a:t>
                      </a:r>
                      <a:r>
                        <a:rPr lang="en-GB" sz="1400" b="1" dirty="0"/>
                        <a:t>quick and dirty prototypes’</a:t>
                      </a:r>
                      <a:r>
                        <a:rPr lang="en-GB" sz="1400" dirty="0"/>
                        <a:t> throughout the design process. These quick mock ups are a way for students to quickly see their designs in 3D so they can interact, test and evaluate them. </a:t>
                      </a:r>
                    </a:p>
                    <a:p>
                      <a:r>
                        <a:rPr lang="en-GB" sz="1400" dirty="0"/>
                        <a:t>A quick way to speed up the process is to use existing parts and components, even entire products which can be disassembled and repurposed. This is particularly effective when incorporating electric, electronic or mechanical components which can be expensive to buy or complicated to make. </a:t>
                      </a:r>
                    </a:p>
                    <a:p>
                      <a:r>
                        <a:rPr lang="en-GB" sz="1400" dirty="0"/>
                        <a:t>Student designs might well use ‘off the shelf’ parts or be adapted from an existing product, but this approach allows them to see their designs take shape much quicker. </a:t>
                      </a:r>
                    </a:p>
                    <a:p>
                      <a:r>
                        <a:rPr lang="en-GB" sz="1400" dirty="0"/>
                        <a:t>You could also bring in old tools or handles from other products or visit charity shops to create a handling collection of parts to help take a ‘Frankenstein’ approach to prototyping.</a:t>
                      </a:r>
                    </a:p>
                  </a:txBody>
                  <a:tcPr/>
                </a:tc>
                <a:tc>
                  <a:txBody>
                    <a:bodyPr/>
                    <a:lstStyle/>
                    <a:p>
                      <a:r>
                        <a:rPr lang="en-GB" sz="1400" dirty="0"/>
                        <a:t>Lamb Industries consider three main approaches to creating prototypes:</a:t>
                      </a:r>
                    </a:p>
                    <a:p>
                      <a:r>
                        <a:rPr lang="en-GB" sz="1400" b="1" dirty="0"/>
                        <a:t>Works like</a:t>
                      </a:r>
                      <a:r>
                        <a:rPr lang="en-GB" sz="1400" dirty="0"/>
                        <a:t>, </a:t>
                      </a:r>
                      <a:r>
                        <a:rPr lang="en-GB" sz="1400" b="1" dirty="0"/>
                        <a:t>looks like </a:t>
                      </a:r>
                      <a:r>
                        <a:rPr lang="en-GB" sz="1400" dirty="0"/>
                        <a:t>and </a:t>
                      </a:r>
                      <a:r>
                        <a:rPr lang="en-GB" sz="1400" b="1" dirty="0"/>
                        <a:t>looks and works like</a:t>
                      </a:r>
                      <a:r>
                        <a:rPr lang="en-GB" sz="1400" dirty="0"/>
                        <a:t>. </a:t>
                      </a:r>
                    </a:p>
                    <a:p>
                      <a:r>
                        <a:rPr lang="en-GB" sz="1400" dirty="0"/>
                        <a:t>A </a:t>
                      </a:r>
                      <a:r>
                        <a:rPr lang="en-GB" sz="1400" b="1" dirty="0"/>
                        <a:t>works like </a:t>
                      </a:r>
                      <a:r>
                        <a:rPr lang="en-GB" sz="1400" dirty="0"/>
                        <a:t>prototype is focused on the function and operation over looks or form. This could be a quick mock up, mechanical model or test rig.</a:t>
                      </a:r>
                    </a:p>
                    <a:p>
                      <a:r>
                        <a:rPr lang="en-GB" sz="1400" dirty="0"/>
                        <a:t>A </a:t>
                      </a:r>
                      <a:r>
                        <a:rPr lang="en-GB" sz="1400" b="1" dirty="0"/>
                        <a:t>looks like </a:t>
                      </a:r>
                      <a:r>
                        <a:rPr lang="en-GB" sz="1400" dirty="0"/>
                        <a:t>prototype focused more on the visual aspects of the design. The prototype may not work or even have the correct materials or components, but it will look like the intended outcome. This could be a high-quality CAD render, or a model painted and finished to look like a real working product.</a:t>
                      </a:r>
                    </a:p>
                    <a:p>
                      <a:r>
                        <a:rPr lang="en-GB" sz="1400" dirty="0"/>
                        <a:t>A </a:t>
                      </a:r>
                      <a:r>
                        <a:rPr lang="en-GB" sz="1400" b="1" dirty="0"/>
                        <a:t>looks and works like </a:t>
                      </a:r>
                      <a:r>
                        <a:rPr lang="en-GB" sz="1400" dirty="0"/>
                        <a:t>prototype is one that looks and functions like the intended final outcome. It may resemble a real, commercial product and even include a mock-up of the packaging.</a:t>
                      </a:r>
                    </a:p>
                    <a:p>
                      <a:r>
                        <a:rPr lang="en-GB" sz="1400" dirty="0"/>
                        <a:t>This is a great opportunity to investigate the properties of materials e.g. water resistance, stiffness, hardness etc. Consider conducting experiments as they learn more about physical and mechanical properties of a range of materials. Similarly you could explore different joining techniques e.g. pop rivets and brazing and conduct tests to make a judgement on which is more appropriate for one-off, batch, cost etc</a:t>
                      </a:r>
                    </a:p>
                  </a:txBody>
                  <a:tcPr/>
                </a:tc>
                <a:extLst>
                  <a:ext uri="{0D108BD9-81ED-4DB2-BD59-A6C34878D82A}">
                    <a16:rowId xmlns:a16="http://schemas.microsoft.com/office/drawing/2014/main" val="3966545421"/>
                  </a:ext>
                </a:extLst>
              </a:tr>
            </a:tbl>
          </a:graphicData>
        </a:graphic>
      </p:graphicFrame>
      <p:pic>
        <p:nvPicPr>
          <p:cNvPr id="3" name="Picture 2">
            <a:extLst>
              <a:ext uri="{FF2B5EF4-FFF2-40B4-BE49-F238E27FC236}">
                <a16:creationId xmlns:a16="http://schemas.microsoft.com/office/drawing/2014/main" id="{F93DC38B-2605-F8C3-AF65-99962A77E7F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sp>
        <p:nvSpPr>
          <p:cNvPr id="2" name="Arrow: Left 1">
            <a:hlinkClick r:id="rId4" action="ppaction://hlinksldjump"/>
            <a:extLst>
              <a:ext uri="{FF2B5EF4-FFF2-40B4-BE49-F238E27FC236}">
                <a16:creationId xmlns:a16="http://schemas.microsoft.com/office/drawing/2014/main" id="{D96E1812-475E-6989-40D8-62FE89A3BE93}"/>
              </a:ext>
            </a:extLst>
          </p:cNvPr>
          <p:cNvSpPr/>
          <p:nvPr/>
        </p:nvSpPr>
        <p:spPr>
          <a:xfrm>
            <a:off x="10871200" y="521533"/>
            <a:ext cx="609600" cy="548640"/>
          </a:xfrm>
          <a:prstGeom prst="leftArrow">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52710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Test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4294967295"/>
          </p:nvPr>
        </p:nvSpPr>
        <p:spPr>
          <a:xfrm>
            <a:off x="0" y="1908175"/>
            <a:ext cx="9655175" cy="2165350"/>
          </a:xfrm>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graphicFrame>
        <p:nvGraphicFramePr>
          <p:cNvPr id="8" name="Table 18">
            <a:extLst>
              <a:ext uri="{FF2B5EF4-FFF2-40B4-BE49-F238E27FC236}">
                <a16:creationId xmlns:a16="http://schemas.microsoft.com/office/drawing/2014/main" id="{EC9E18B0-0A32-8D4D-CF72-B981D8975766}"/>
              </a:ext>
            </a:extLst>
          </p:cNvPr>
          <p:cNvGraphicFramePr>
            <a:graphicFrameLocks noGrp="1"/>
          </p:cNvGraphicFramePr>
          <p:nvPr>
            <p:extLst>
              <p:ext uri="{D42A27DB-BD31-4B8C-83A1-F6EECF244321}">
                <p14:modId xmlns:p14="http://schemas.microsoft.com/office/powerpoint/2010/main" val="124820347"/>
              </p:ext>
            </p:extLst>
          </p:nvPr>
        </p:nvGraphicFramePr>
        <p:xfrm>
          <a:off x="663615" y="1170882"/>
          <a:ext cx="10864770" cy="4294428"/>
        </p:xfrm>
        <a:graphic>
          <a:graphicData uri="http://schemas.openxmlformats.org/drawingml/2006/table">
            <a:tbl>
              <a:tblPr firstRow="1" bandRow="1">
                <a:tableStyleId>{5940675A-B579-460E-94D1-54222C63F5DA}</a:tableStyleId>
              </a:tblPr>
              <a:tblGrid>
                <a:gridCol w="4082952">
                  <a:extLst>
                    <a:ext uri="{9D8B030D-6E8A-4147-A177-3AD203B41FA5}">
                      <a16:colId xmlns:a16="http://schemas.microsoft.com/office/drawing/2014/main" val="336422520"/>
                    </a:ext>
                  </a:extLst>
                </a:gridCol>
                <a:gridCol w="6781818">
                  <a:extLst>
                    <a:ext uri="{9D8B030D-6E8A-4147-A177-3AD203B41FA5}">
                      <a16:colId xmlns:a16="http://schemas.microsoft.com/office/drawing/2014/main" val="1485661640"/>
                    </a:ext>
                  </a:extLst>
                </a:gridCol>
              </a:tblGrid>
              <a:tr h="423468">
                <a:tc>
                  <a:txBody>
                    <a:bodyPr/>
                    <a:lstStyle/>
                    <a:p>
                      <a:pPr algn="ctr"/>
                      <a:r>
                        <a:rPr lang="en-GB" b="1" dirty="0">
                          <a:solidFill>
                            <a:srgbClr val="FFFFFF"/>
                          </a:solidFill>
                        </a:rPr>
                        <a:t>‘Test yourself and give to others’</a:t>
                      </a:r>
                    </a:p>
                  </a:txBody>
                  <a:tcPr>
                    <a:solidFill>
                      <a:srgbClr val="429EA6"/>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rgbClr val="FFFFFF"/>
                          </a:solidFill>
                        </a:rPr>
                        <a:t>‘CMF’</a:t>
                      </a:r>
                      <a:endParaRPr lang="en-GB" sz="1800" b="0" dirty="0">
                        <a:solidFill>
                          <a:srgbClr val="FFFFFF"/>
                        </a:solidFill>
                      </a:endParaRPr>
                    </a:p>
                  </a:txBody>
                  <a:tcPr>
                    <a:solidFill>
                      <a:srgbClr val="429EA6"/>
                    </a:solidFill>
                  </a:tcPr>
                </a:tc>
                <a:extLst>
                  <a:ext uri="{0D108BD9-81ED-4DB2-BD59-A6C34878D82A}">
                    <a16:rowId xmlns:a16="http://schemas.microsoft.com/office/drawing/2014/main" val="3391378453"/>
                  </a:ext>
                </a:extLst>
              </a:tr>
              <a:tr h="2950460">
                <a:tc>
                  <a:txBody>
                    <a:bodyPr/>
                    <a:lstStyle/>
                    <a:p>
                      <a:r>
                        <a:rPr lang="en-GB" sz="1400" b="0" dirty="0"/>
                        <a:t>It is important that your students test the product against the original design intentions, but it will also need testing by they intended users.</a:t>
                      </a:r>
                    </a:p>
                    <a:p>
                      <a:r>
                        <a:rPr lang="en-GB" sz="1400" b="0" dirty="0"/>
                        <a:t>When your students are asking others to try out your design, encourage them to resist the urge to tell them how to interact with or use it. They should watch how the user interacts with and uses the product. Ask them to also explain their thoughts while they testing the prototype. This will avoid leading questions, and also give a better idea of how customers would use the product if they bought it.</a:t>
                      </a:r>
                    </a:p>
                    <a:p>
                      <a:r>
                        <a:rPr lang="en-GB" sz="1400" b="0" dirty="0"/>
                        <a:t>Consider giving the prototype to your user and ask them to film themselves using it. This way you can see how they use it without your input.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dirty="0">
                          <a:solidFill>
                            <a:schemeClr val="tx2"/>
                          </a:solidFill>
                        </a:rPr>
                        <a:t>The prototype outcome made in the classroom is not the end of the design process. It is useful to consider how that product might be developed further into a commercial product.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dirty="0">
                          <a:solidFill>
                            <a:schemeClr val="tx2"/>
                          </a:solidFill>
                        </a:rPr>
                        <a:t>For younger pupils, this may be a difficult concept to understand but you could use ‘CMF’ as areas to focus on in terms of developing the product towards a commercial design proposal.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1" dirty="0">
                          <a:solidFill>
                            <a:schemeClr val="tx2"/>
                          </a:solidFill>
                        </a:rPr>
                        <a:t>Colour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dirty="0">
                          <a:solidFill>
                            <a:schemeClr val="tx2"/>
                          </a:solidFill>
                        </a:rPr>
                        <a:t>This is very important in making designs easy to locate or eye catching. Get your students to think about how colours are associated with brands such as Coca Cola, Ferrari, JCB etc. Does the colour have implications such as green for first aid and red for fire extinguishers?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1" dirty="0">
                          <a:solidFill>
                            <a:schemeClr val="tx2"/>
                          </a:solidFill>
                        </a:rPr>
                        <a:t>Material</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dirty="0">
                          <a:solidFill>
                            <a:schemeClr val="tx2"/>
                          </a:solidFill>
                        </a:rPr>
                        <a:t>The material a product is made from will affect both its functionality and cost, but also how it is manufactured. Can the materials be changed to make it lighter, more portable or more durable?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1" dirty="0">
                          <a:solidFill>
                            <a:schemeClr val="tx2"/>
                          </a:solidFill>
                        </a:rPr>
                        <a:t>Finish</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dirty="0">
                          <a:solidFill>
                            <a:schemeClr val="tx2"/>
                          </a:solidFill>
                        </a:rPr>
                        <a:t>What level of finish will the prototype have? Will it be varnished, painted or coated and is this for protection or visual appeal? How does this link to the colours used?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dirty="0">
                          <a:solidFill>
                            <a:schemeClr val="tx2"/>
                          </a:solidFill>
                        </a:rPr>
                        <a:t>All of these factors can affect the cost of the product</a:t>
                      </a:r>
                    </a:p>
                    <a:p>
                      <a:endParaRPr lang="en-GB" sz="1400" dirty="0"/>
                    </a:p>
                  </a:txBody>
                  <a:tcPr/>
                </a:tc>
                <a:extLst>
                  <a:ext uri="{0D108BD9-81ED-4DB2-BD59-A6C34878D82A}">
                    <a16:rowId xmlns:a16="http://schemas.microsoft.com/office/drawing/2014/main" val="3966545421"/>
                  </a:ext>
                </a:extLst>
              </a:tr>
            </a:tbl>
          </a:graphicData>
        </a:graphic>
      </p:graphicFrame>
      <p:pic>
        <p:nvPicPr>
          <p:cNvPr id="4" name="Picture 3">
            <a:extLst>
              <a:ext uri="{FF2B5EF4-FFF2-40B4-BE49-F238E27FC236}">
                <a16:creationId xmlns:a16="http://schemas.microsoft.com/office/drawing/2014/main" id="{1EDC0FB8-A1A8-C237-4ACE-DAC851A49A6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sp>
        <p:nvSpPr>
          <p:cNvPr id="2" name="Arrow: Left 1">
            <a:hlinkClick r:id="rId4" action="ppaction://hlinksldjump"/>
            <a:extLst>
              <a:ext uri="{FF2B5EF4-FFF2-40B4-BE49-F238E27FC236}">
                <a16:creationId xmlns:a16="http://schemas.microsoft.com/office/drawing/2014/main" id="{CB33DE1F-620F-C8C9-2E6B-B32192D4F14D}"/>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40366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dirty="0"/>
              <a:t>Level of </a:t>
            </a:r>
            <a:r>
              <a:rPr lang="en-GB" dirty="0"/>
              <a:t>challenge</a:t>
            </a:r>
            <a:endParaRPr lang="en-GB" sz="4400" dirty="0"/>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sp>
        <p:nvSpPr>
          <p:cNvPr id="2" name="Content Placeholder 2">
            <a:extLst>
              <a:ext uri="{FF2B5EF4-FFF2-40B4-BE49-F238E27FC236}">
                <a16:creationId xmlns:a16="http://schemas.microsoft.com/office/drawing/2014/main" id="{6550F3E6-5F55-26A6-1DBA-F9CFAADC8999}"/>
              </a:ext>
            </a:extLst>
          </p:cNvPr>
          <p:cNvSpPr txBox="1">
            <a:spLocks/>
          </p:cNvSpPr>
          <p:nvPr/>
        </p:nvSpPr>
        <p:spPr>
          <a:xfrm>
            <a:off x="576000" y="1105220"/>
            <a:ext cx="10867063" cy="1490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 contexts increase in challenge for each of the KS3 years. By reducing the scaffolding and support you can develop opportunities for more individual and innovative work to be produced.</a:t>
            </a:r>
          </a:p>
        </p:txBody>
      </p:sp>
      <p:grpSp>
        <p:nvGrpSpPr>
          <p:cNvPr id="4" name="Group 3">
            <a:extLst>
              <a:ext uri="{FF2B5EF4-FFF2-40B4-BE49-F238E27FC236}">
                <a16:creationId xmlns:a16="http://schemas.microsoft.com/office/drawing/2014/main" id="{99086830-8438-8E12-2535-8E298798C3C4}"/>
              </a:ext>
            </a:extLst>
          </p:cNvPr>
          <p:cNvGrpSpPr/>
          <p:nvPr/>
        </p:nvGrpSpPr>
        <p:grpSpPr>
          <a:xfrm>
            <a:off x="629759" y="2071792"/>
            <a:ext cx="10813303" cy="3719644"/>
            <a:chOff x="629760" y="2071792"/>
            <a:chExt cx="10516148" cy="3719644"/>
          </a:xfrm>
        </p:grpSpPr>
        <p:grpSp>
          <p:nvGrpSpPr>
            <p:cNvPr id="21" name="Group 20">
              <a:extLst>
                <a:ext uri="{FF2B5EF4-FFF2-40B4-BE49-F238E27FC236}">
                  <a16:creationId xmlns:a16="http://schemas.microsoft.com/office/drawing/2014/main" id="{2FAC555D-B386-F565-623A-C51CDCB4C3B3}"/>
                </a:ext>
              </a:extLst>
            </p:cNvPr>
            <p:cNvGrpSpPr/>
            <p:nvPr/>
          </p:nvGrpSpPr>
          <p:grpSpPr>
            <a:xfrm>
              <a:off x="629760" y="3582903"/>
              <a:ext cx="10516148" cy="2208533"/>
              <a:chOff x="565351" y="3415263"/>
              <a:chExt cx="10516148" cy="2208533"/>
            </a:xfrm>
          </p:grpSpPr>
          <p:grpSp>
            <p:nvGrpSpPr>
              <p:cNvPr id="5" name="Group 4">
                <a:extLst>
                  <a:ext uri="{FF2B5EF4-FFF2-40B4-BE49-F238E27FC236}">
                    <a16:creationId xmlns:a16="http://schemas.microsoft.com/office/drawing/2014/main" id="{29AA129F-7744-7CF3-058D-C6C919E0C988}"/>
                  </a:ext>
                </a:extLst>
              </p:cNvPr>
              <p:cNvGrpSpPr/>
              <p:nvPr/>
            </p:nvGrpSpPr>
            <p:grpSpPr>
              <a:xfrm rot="10800000">
                <a:off x="1842737" y="3415263"/>
                <a:ext cx="7923410" cy="1671396"/>
                <a:chOff x="1119051" y="4052824"/>
                <a:chExt cx="3989030" cy="1232726"/>
              </a:xfrm>
            </p:grpSpPr>
            <p:sp>
              <p:nvSpPr>
                <p:cNvPr id="6" name="Shape 53">
                  <a:extLst>
                    <a:ext uri="{FF2B5EF4-FFF2-40B4-BE49-F238E27FC236}">
                      <a16:creationId xmlns:a16="http://schemas.microsoft.com/office/drawing/2014/main" id="{98D0DE46-5EF9-C699-8C20-489DC5ABCB66}"/>
                    </a:ext>
                  </a:extLst>
                </p:cNvPr>
                <p:cNvSpPr/>
                <p:nvPr/>
              </p:nvSpPr>
              <p:spPr>
                <a:xfrm rot="16200000">
                  <a:off x="2479083" y="2692792"/>
                  <a:ext cx="1227658" cy="394772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chemeClr val="accent5">
                    <a:lumMod val="75000"/>
                  </a:schemeClr>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sp>
              <p:nvSpPr>
                <p:cNvPr id="7" name="Shape 44">
                  <a:extLst>
                    <a:ext uri="{FF2B5EF4-FFF2-40B4-BE49-F238E27FC236}">
                      <a16:creationId xmlns:a16="http://schemas.microsoft.com/office/drawing/2014/main" id="{09F8CB5F-FC97-EDC2-01D5-9A37B2A6AD0C}"/>
                    </a:ext>
                  </a:extLst>
                </p:cNvPr>
                <p:cNvSpPr/>
                <p:nvPr/>
              </p:nvSpPr>
              <p:spPr>
                <a:xfrm rot="16200000" flipH="1" flipV="1">
                  <a:off x="2499737" y="2677206"/>
                  <a:ext cx="1227658" cy="398903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9D9D9"/>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grpSp>
          <p:sp>
            <p:nvSpPr>
              <p:cNvPr id="10" name="Shape 46">
                <a:extLst>
                  <a:ext uri="{FF2B5EF4-FFF2-40B4-BE49-F238E27FC236}">
                    <a16:creationId xmlns:a16="http://schemas.microsoft.com/office/drawing/2014/main" id="{477C45CA-740C-727B-8CE5-EF8554C3D5F7}"/>
                  </a:ext>
                </a:extLst>
              </p:cNvPr>
              <p:cNvSpPr/>
              <p:nvPr/>
            </p:nvSpPr>
            <p:spPr>
              <a:xfrm>
                <a:off x="565351" y="3924353"/>
                <a:ext cx="1315351" cy="646331"/>
              </a:xfrm>
              <a:prstGeom prst="rect">
                <a:avLst/>
              </a:prstGeom>
              <a:ln w="12700">
                <a:miter lim="400000"/>
              </a:ln>
              <a:extLst>
                <a:ext uri="{C572A759-6A51-4108-AA02-DFA0A04FC94B}">
                  <ma14:wrappingTextBoxFlag xmlns="" xmlns:ma14="http://schemas.microsoft.com/office/mac/drawingml/2011/main"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Closed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 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1" name="Shape 46">
                <a:extLst>
                  <a:ext uri="{FF2B5EF4-FFF2-40B4-BE49-F238E27FC236}">
                    <a16:creationId xmlns:a16="http://schemas.microsoft.com/office/drawing/2014/main" id="{0902C24C-E1C5-3F90-EB25-037AAA28E2C3}"/>
                  </a:ext>
                </a:extLst>
              </p:cNvPr>
              <p:cNvSpPr/>
              <p:nvPr/>
            </p:nvSpPr>
            <p:spPr>
              <a:xfrm>
                <a:off x="9766148" y="3924354"/>
                <a:ext cx="1315351" cy="646331"/>
              </a:xfrm>
              <a:prstGeom prst="rect">
                <a:avLst/>
              </a:prstGeom>
              <a:ln w="12700">
                <a:miter lim="400000"/>
              </a:ln>
              <a:extLst>
                <a:ext uri="{C572A759-6A51-4108-AA02-DFA0A04FC94B}">
                  <ma14:wrappingTextBoxFlag xmlns="" xmlns:ma14="http://schemas.microsoft.com/office/mac/drawingml/2011/main"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2" name="Shape 49">
                <a:extLst>
                  <a:ext uri="{FF2B5EF4-FFF2-40B4-BE49-F238E27FC236}">
                    <a16:creationId xmlns:a16="http://schemas.microsoft.com/office/drawing/2014/main" id="{5B876322-EA8C-410F-911A-1EF2D435CE0B}"/>
                  </a:ext>
                </a:extLst>
              </p:cNvPr>
              <p:cNvSpPr/>
              <p:nvPr/>
            </p:nvSpPr>
            <p:spPr>
              <a:xfrm>
                <a:off x="1924787" y="5316019"/>
                <a:ext cx="17460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Context with Brief</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3" name="Shape 49">
                <a:extLst>
                  <a:ext uri="{FF2B5EF4-FFF2-40B4-BE49-F238E27FC236}">
                    <a16:creationId xmlns:a16="http://schemas.microsoft.com/office/drawing/2014/main" id="{4F998E2C-5777-208A-1795-04742D9D9991}"/>
                  </a:ext>
                </a:extLst>
              </p:cNvPr>
              <p:cNvSpPr/>
              <p:nvPr/>
            </p:nvSpPr>
            <p:spPr>
              <a:xfrm>
                <a:off x="4756818" y="5312663"/>
                <a:ext cx="20809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Supported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4" name="Shape 49">
                <a:extLst>
                  <a:ext uri="{FF2B5EF4-FFF2-40B4-BE49-F238E27FC236}">
                    <a16:creationId xmlns:a16="http://schemas.microsoft.com/office/drawing/2014/main" id="{8DCFD7F7-0872-88DC-1B10-0101A4084751}"/>
                  </a:ext>
                </a:extLst>
              </p:cNvPr>
              <p:cNvSpPr/>
              <p:nvPr/>
            </p:nvSpPr>
            <p:spPr>
              <a:xfrm>
                <a:off x="8020115" y="5312663"/>
                <a:ext cx="17460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5" name="Shape 55">
                <a:extLst>
                  <a:ext uri="{FF2B5EF4-FFF2-40B4-BE49-F238E27FC236}">
                    <a16:creationId xmlns:a16="http://schemas.microsoft.com/office/drawing/2014/main" id="{D86C3B90-2390-2B39-E63A-AD0FE29973F9}"/>
                  </a:ext>
                </a:extLst>
              </p:cNvPr>
              <p:cNvSpPr/>
              <p:nvPr/>
            </p:nvSpPr>
            <p:spPr>
              <a:xfrm flipV="1">
                <a:off x="2766352" y="4006119"/>
                <a:ext cx="0" cy="1232898"/>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6" name="Shape 55">
                <a:extLst>
                  <a:ext uri="{FF2B5EF4-FFF2-40B4-BE49-F238E27FC236}">
                    <a16:creationId xmlns:a16="http://schemas.microsoft.com/office/drawing/2014/main" id="{39687583-B6B6-636F-E78A-C326C5A8F581}"/>
                  </a:ext>
                </a:extLst>
              </p:cNvPr>
              <p:cNvSpPr/>
              <p:nvPr/>
            </p:nvSpPr>
            <p:spPr>
              <a:xfrm flipV="1">
                <a:off x="5807738" y="3974118"/>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7" name="Shape 55">
                <a:extLst>
                  <a:ext uri="{FF2B5EF4-FFF2-40B4-BE49-F238E27FC236}">
                    <a16:creationId xmlns:a16="http://schemas.microsoft.com/office/drawing/2014/main" id="{CDCE8180-493A-7926-EA12-63A244BC0970}"/>
                  </a:ext>
                </a:extLst>
              </p:cNvPr>
              <p:cNvSpPr/>
              <p:nvPr/>
            </p:nvSpPr>
            <p:spPr>
              <a:xfrm flipV="1">
                <a:off x="8743024" y="4017550"/>
                <a:ext cx="0" cy="1165278"/>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sp>
          <p:nvSpPr>
            <p:cNvPr id="22" name="Shape 49">
              <a:extLst>
                <a:ext uri="{FF2B5EF4-FFF2-40B4-BE49-F238E27FC236}">
                  <a16:creationId xmlns:a16="http://schemas.microsoft.com/office/drawing/2014/main" id="{0881A098-D685-EE92-A4ED-C2640F44C3D0}"/>
                </a:ext>
              </a:extLst>
            </p:cNvPr>
            <p:cNvSpPr/>
            <p:nvPr/>
          </p:nvSpPr>
          <p:spPr>
            <a:xfrm>
              <a:off x="2023344" y="2071792"/>
              <a:ext cx="2436500" cy="623248"/>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Adapt an existing gardening tool to make it easier to use for a wider range of users.</a:t>
              </a:r>
              <a:endParaRPr kumimoji="0" sz="11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3" name="Shape 49">
              <a:extLst>
                <a:ext uri="{FF2B5EF4-FFF2-40B4-BE49-F238E27FC236}">
                  <a16:creationId xmlns:a16="http://schemas.microsoft.com/office/drawing/2014/main" id="{FFFE6E3C-0ED4-3B71-EDD9-CFD5F70C9CA1}"/>
                </a:ext>
              </a:extLst>
            </p:cNvPr>
            <p:cNvSpPr/>
            <p:nvPr/>
          </p:nvSpPr>
          <p:spPr>
            <a:xfrm>
              <a:off x="4686658" y="2072956"/>
              <a:ext cx="2436500" cy="1015663"/>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5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Design an improved version of an existing gardening implement. Look at ways you can improve the comfort, accessibility, or accessibility of that implement</a:t>
              </a:r>
              <a:r>
                <a:rPr lang="en-GB" sz="1150" b="0" i="1" kern="1200" dirty="0">
                  <a:solidFill>
                    <a:srgbClr val="0A303F"/>
                  </a:solidFill>
                  <a:latin typeface="Arial" panose="020B0604020202020204"/>
                  <a:ea typeface="+mn-ea"/>
                  <a:cs typeface="Arial" panose="020B0604020202020204" pitchFamily="34" charset="0"/>
                </a:rPr>
                <a:t>.</a:t>
              </a:r>
              <a:endParaRPr kumimoji="0" lang="en-GB" sz="115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4" name="Shape 49">
              <a:extLst>
                <a:ext uri="{FF2B5EF4-FFF2-40B4-BE49-F238E27FC236}">
                  <a16:creationId xmlns:a16="http://schemas.microsoft.com/office/drawing/2014/main" id="{EA6FFBEF-6749-86DD-076D-605634D937D7}"/>
                </a:ext>
              </a:extLst>
            </p:cNvPr>
            <p:cNvSpPr/>
            <p:nvPr/>
          </p:nvSpPr>
          <p:spPr>
            <a:xfrm>
              <a:off x="7352252" y="2072956"/>
              <a:ext cx="2436500" cy="1015663"/>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Create a totally new device or implement derived from observation and market research. Ensure it is as inclusive to meet the needs of as wide a range of users as possible.</a:t>
              </a:r>
            </a:p>
          </p:txBody>
        </p:sp>
      </p:grpSp>
      <p:sp>
        <p:nvSpPr>
          <p:cNvPr id="18" name="Shape 49">
            <a:extLst>
              <a:ext uri="{FF2B5EF4-FFF2-40B4-BE49-F238E27FC236}">
                <a16:creationId xmlns:a16="http://schemas.microsoft.com/office/drawing/2014/main" id="{DE458D06-E790-5DED-4323-D2FC965D68B9}"/>
              </a:ext>
            </a:extLst>
          </p:cNvPr>
          <p:cNvSpPr/>
          <p:nvPr/>
        </p:nvSpPr>
        <p:spPr>
          <a:xfrm>
            <a:off x="2062722" y="3172085"/>
            <a:ext cx="7984835"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Increasing level of challenge</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pic>
        <p:nvPicPr>
          <p:cNvPr id="19" name="Picture 18">
            <a:extLst>
              <a:ext uri="{FF2B5EF4-FFF2-40B4-BE49-F238E27FC236}">
                <a16:creationId xmlns:a16="http://schemas.microsoft.com/office/drawing/2014/main" id="{A4B88D50-376F-EA7E-27A2-2B3D46B38A6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spTree>
    <p:extLst>
      <p:ext uri="{BB962C8B-B14F-4D97-AF65-F5344CB8AC3E}">
        <p14:creationId xmlns:p14="http://schemas.microsoft.com/office/powerpoint/2010/main" val="137283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667314" y="1070173"/>
            <a:ext cx="8593309" cy="4408276"/>
          </a:xfrm>
        </p:spPr>
        <p:txBody>
          <a:bodyPr>
            <a:normAutofit/>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Focused Tasks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Investigate and Evaluate Activities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Contents</a:t>
            </a:r>
            <a:endParaRPr lang="en-GB" sz="4400" dirty="0"/>
          </a:p>
        </p:txBody>
      </p:sp>
      <p:sp>
        <p:nvSpPr>
          <p:cNvPr id="4" name="Hexagon 3">
            <a:hlinkClick r:id="rId2" action="ppaction://hlinksldjump"/>
            <a:extLst>
              <a:ext uri="{FF2B5EF4-FFF2-40B4-BE49-F238E27FC236}">
                <a16:creationId xmlns:a16="http://schemas.microsoft.com/office/drawing/2014/main" id="{FF6F1266-04B2-A4B6-CC98-E5A161B413E9}"/>
              </a:ext>
            </a:extLst>
          </p:cNvPr>
          <p:cNvSpPr/>
          <p:nvPr/>
        </p:nvSpPr>
        <p:spPr>
          <a:xfrm>
            <a:off x="10535920" y="325120"/>
            <a:ext cx="1215585" cy="1047918"/>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Hexagon 4">
            <a:hlinkClick r:id="rId3" action="ppaction://hlinksldjump"/>
            <a:extLst>
              <a:ext uri="{FF2B5EF4-FFF2-40B4-BE49-F238E27FC236}">
                <a16:creationId xmlns:a16="http://schemas.microsoft.com/office/drawing/2014/main" id="{DCB73E0E-6E07-11F6-458B-DCDEA5DDC716}"/>
              </a:ext>
            </a:extLst>
          </p:cNvPr>
          <p:cNvSpPr/>
          <p:nvPr/>
        </p:nvSpPr>
        <p:spPr>
          <a:xfrm>
            <a:off x="10535920" y="1483359"/>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Hexagon 5">
            <a:hlinkClick r:id="rId4" action="ppaction://hlinksldjump"/>
            <a:extLst>
              <a:ext uri="{FF2B5EF4-FFF2-40B4-BE49-F238E27FC236}">
                <a16:creationId xmlns:a16="http://schemas.microsoft.com/office/drawing/2014/main" id="{2C792B71-9BFF-EAE0-C0F1-32C7736079B8}"/>
              </a:ext>
            </a:extLst>
          </p:cNvPr>
          <p:cNvSpPr/>
          <p:nvPr/>
        </p:nvSpPr>
        <p:spPr>
          <a:xfrm>
            <a:off x="10581021" y="2563837"/>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Hexagon 6">
            <a:hlinkClick r:id="rId5" action="ppaction://hlinksldjump"/>
            <a:extLst>
              <a:ext uri="{FF2B5EF4-FFF2-40B4-BE49-F238E27FC236}">
                <a16:creationId xmlns:a16="http://schemas.microsoft.com/office/drawing/2014/main" id="{8F63D365-F265-54EA-2401-208BC868AC2D}"/>
              </a:ext>
            </a:extLst>
          </p:cNvPr>
          <p:cNvSpPr/>
          <p:nvPr/>
        </p:nvSpPr>
        <p:spPr>
          <a:xfrm>
            <a:off x="10581021" y="3684955"/>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Hexagon 8">
            <a:hlinkClick r:id="rId6" action="ppaction://hlinksldjump"/>
            <a:extLst>
              <a:ext uri="{FF2B5EF4-FFF2-40B4-BE49-F238E27FC236}">
                <a16:creationId xmlns:a16="http://schemas.microsoft.com/office/drawing/2014/main" id="{4C1CA47A-8612-293F-4520-63DDDB49E353}"/>
              </a:ext>
            </a:extLst>
          </p:cNvPr>
          <p:cNvSpPr/>
          <p:nvPr/>
        </p:nvSpPr>
        <p:spPr>
          <a:xfrm>
            <a:off x="10581021" y="4853991"/>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Hexagon 9">
            <a:hlinkClick r:id="rId7" action="ppaction://hlinksldjump"/>
            <a:extLst>
              <a:ext uri="{FF2B5EF4-FFF2-40B4-BE49-F238E27FC236}">
                <a16:creationId xmlns:a16="http://schemas.microsoft.com/office/drawing/2014/main" id="{D6EDD885-1DEE-E7AD-B96D-282FD9DB9215}"/>
              </a:ext>
            </a:extLst>
          </p:cNvPr>
          <p:cNvSpPr/>
          <p:nvPr/>
        </p:nvSpPr>
        <p:spPr>
          <a:xfrm>
            <a:off x="10581021" y="4806073"/>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 name="Picture 1">
            <a:extLst>
              <a:ext uri="{FF2B5EF4-FFF2-40B4-BE49-F238E27FC236}">
                <a16:creationId xmlns:a16="http://schemas.microsoft.com/office/drawing/2014/main" id="{07DBE213-4638-FB1C-C337-F56B843CFA30}"/>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spTree>
    <p:extLst>
      <p:ext uri="{BB962C8B-B14F-4D97-AF65-F5344CB8AC3E}">
        <p14:creationId xmlns:p14="http://schemas.microsoft.com/office/powerpoint/2010/main" val="313105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black, darkness&#10;&#10;Description automatically generated">
            <a:extLst>
              <a:ext uri="{FF2B5EF4-FFF2-40B4-BE49-F238E27FC236}">
                <a16:creationId xmlns:a16="http://schemas.microsoft.com/office/drawing/2014/main" id="{200BE0EF-F682-A913-DFBA-D564029FD179}"/>
              </a:ext>
            </a:extLst>
          </p:cNvPr>
          <p:cNvPicPr>
            <a:picLocks noGrp="1" noRot="1" noChangeAspect="1" noMove="1" noResize="1" noEditPoints="1" noAdjustHandles="1" noChangeArrowheads="1" noChangeShapeType="1" noCrop="1"/>
          </p:cNvPicPr>
          <p:nvPr>
            <p:ph type="pic" sz="quarter" idx="4294967295"/>
          </p:nvPr>
        </p:nvPicPr>
        <p:blipFill>
          <a:blip r:embed="rId3" cstate="print">
            <a:extLst>
              <a:ext uri="{28A0092B-C50C-407E-A947-70E740481C1C}">
                <a14:useLocalDpi xmlns:a14="http://schemas.microsoft.com/office/drawing/2010/main" val="0"/>
              </a:ext>
            </a:extLst>
          </a:blip>
          <a:srcRect l="3711" r="3711"/>
          <a:stretch>
            <a:fillRect/>
          </a:stretch>
        </p:blipFill>
        <p:spPr>
          <a:xfrm>
            <a:off x="0" y="5824538"/>
            <a:ext cx="1722438" cy="784225"/>
          </a:xfrm>
        </p:spPr>
      </p:pic>
      <p:pic>
        <p:nvPicPr>
          <p:cNvPr id="2" name="Online Media 1" title="Lamb Industries: Introduction">
            <a:hlinkClick r:id="" action="ppaction://media"/>
            <a:extLst>
              <a:ext uri="{FF2B5EF4-FFF2-40B4-BE49-F238E27FC236}">
                <a16:creationId xmlns:a16="http://schemas.microsoft.com/office/drawing/2014/main" id="{193A76D5-F33B-29EB-DF10-09DCC09A5C64}"/>
              </a:ext>
            </a:extLst>
          </p:cNvPr>
          <p:cNvPicPr>
            <a:picLocks noRot="1" noChangeAspect="1"/>
          </p:cNvPicPr>
          <p:nvPr>
            <a:videoFile r:link="rId1"/>
          </p:nvPr>
        </p:nvPicPr>
        <p:blipFill>
          <a:blip r:embed="rId4"/>
          <a:stretch>
            <a:fillRect/>
          </a:stretch>
        </p:blipFill>
        <p:spPr>
          <a:xfrm>
            <a:off x="332509" y="187036"/>
            <a:ext cx="11496502" cy="6466783"/>
          </a:xfrm>
          <a:prstGeom prst="rect">
            <a:avLst/>
          </a:prstGeom>
        </p:spPr>
      </p:pic>
    </p:spTree>
    <p:extLst>
      <p:ext uri="{BB962C8B-B14F-4D97-AF65-F5344CB8AC3E}">
        <p14:creationId xmlns:p14="http://schemas.microsoft.com/office/powerpoint/2010/main" val="175599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Introduction</a:t>
            </a:r>
            <a:endParaRPr lang="en-GB" sz="4400" dirty="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576000" y="1107215"/>
            <a:ext cx="10952384" cy="4643569"/>
          </a:xfrm>
          <a:prstGeom prst="rect">
            <a:avLst/>
          </a:prstGeom>
        </p:spPr>
        <p:txBody>
          <a:bodyPr vert="horz" lIns="0" tIns="0" rIns="0" bIns="0" rtlCol="0">
            <a:normAutofit lnSpcReduction="1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200" b="0" dirty="0">
                <a:latin typeface="+mj-lt"/>
                <a:ea typeface="Roboto" panose="02000000000000000000" pitchFamily="2" charset="0"/>
                <a:cs typeface="Roboto" panose="02000000000000000000" pitchFamily="2" charset="0"/>
              </a:rPr>
              <a:t>Lamb Industries are an industrial design studio based in Bath, England. They aim to design beautiful, well-engineered, responsible products.</a:t>
            </a:r>
          </a:p>
          <a:p>
            <a:pPr>
              <a:lnSpc>
                <a:spcPct val="150000"/>
              </a:lnSpc>
            </a:pPr>
            <a:endParaRPr lang="en-GB" sz="2200" b="0" dirty="0">
              <a:latin typeface="+mj-lt"/>
              <a:ea typeface="Roboto" panose="02000000000000000000" pitchFamily="2" charset="0"/>
              <a:cs typeface="Roboto" panose="02000000000000000000" pitchFamily="2" charset="0"/>
            </a:endParaRPr>
          </a:p>
          <a:p>
            <a:pPr algn="ctr">
              <a:lnSpc>
                <a:spcPct val="150000"/>
              </a:lnSpc>
            </a:pPr>
            <a:r>
              <a:rPr lang="en-GB" sz="2200" u="sng" dirty="0">
                <a:latin typeface="+mj-lt"/>
                <a:ea typeface="Roboto" panose="02000000000000000000" pitchFamily="2" charset="0"/>
                <a:cs typeface="Roboto" panose="02000000000000000000" pitchFamily="2" charset="0"/>
              </a:rPr>
              <a:t>The context for this unit is:</a:t>
            </a:r>
          </a:p>
          <a:p>
            <a:pPr algn="ctr">
              <a:lnSpc>
                <a:spcPct val="150000"/>
              </a:lnSpc>
            </a:pPr>
            <a:r>
              <a:rPr lang="en-GB" sz="3200" dirty="0">
                <a:solidFill>
                  <a:schemeClr val="accent2"/>
                </a:solidFill>
                <a:latin typeface="+mj-lt"/>
                <a:ea typeface="Roboto" panose="02000000000000000000" pitchFamily="2" charset="0"/>
                <a:cs typeface="Roboto" panose="02000000000000000000" pitchFamily="2" charset="0"/>
              </a:rPr>
              <a:t>Making gardening more accessible</a:t>
            </a:r>
          </a:p>
          <a:p>
            <a:pPr>
              <a:lnSpc>
                <a:spcPct val="150000"/>
              </a:lnSpc>
            </a:pPr>
            <a:r>
              <a:rPr lang="en-GB" sz="2200" b="0" dirty="0">
                <a:latin typeface="+mj-lt"/>
                <a:ea typeface="Roboto" panose="02000000000000000000" pitchFamily="2" charset="0"/>
                <a:cs typeface="Roboto" panose="02000000000000000000" pitchFamily="2" charset="0"/>
              </a:rPr>
              <a:t>The following slides will show how Lamb Industries would approach this context in relation to the five main stage of the design process: </a:t>
            </a:r>
            <a:r>
              <a:rPr lang="en-GB" sz="2200" dirty="0">
                <a:latin typeface="+mj-lt"/>
                <a:ea typeface="Roboto" panose="02000000000000000000" pitchFamily="2" charset="0"/>
                <a:cs typeface="Roboto" panose="02000000000000000000" pitchFamily="2" charset="0"/>
              </a:rPr>
              <a:t>empathize</a:t>
            </a:r>
            <a:r>
              <a:rPr lang="en-GB" sz="2200" b="0" dirty="0">
                <a:latin typeface="+mj-lt"/>
                <a:ea typeface="Roboto" panose="02000000000000000000" pitchFamily="2" charset="0"/>
                <a:cs typeface="Roboto" panose="02000000000000000000" pitchFamily="2" charset="0"/>
              </a:rPr>
              <a:t>, </a:t>
            </a:r>
            <a:r>
              <a:rPr lang="en-GB" sz="2200" dirty="0">
                <a:latin typeface="+mj-lt"/>
                <a:ea typeface="Roboto" panose="02000000000000000000" pitchFamily="2" charset="0"/>
                <a:cs typeface="Roboto" panose="02000000000000000000" pitchFamily="2" charset="0"/>
              </a:rPr>
              <a:t>define</a:t>
            </a:r>
            <a:r>
              <a:rPr lang="en-GB" sz="2200" b="0" dirty="0">
                <a:latin typeface="+mj-lt"/>
                <a:ea typeface="Roboto" panose="02000000000000000000" pitchFamily="2" charset="0"/>
                <a:cs typeface="Roboto" panose="02000000000000000000" pitchFamily="2" charset="0"/>
              </a:rPr>
              <a:t>, </a:t>
            </a:r>
            <a:r>
              <a:rPr lang="en-GB" sz="2200" dirty="0">
                <a:latin typeface="+mj-lt"/>
                <a:ea typeface="Roboto" panose="02000000000000000000" pitchFamily="2" charset="0"/>
                <a:cs typeface="Roboto" panose="02000000000000000000" pitchFamily="2" charset="0"/>
              </a:rPr>
              <a:t>ideate</a:t>
            </a:r>
            <a:r>
              <a:rPr lang="en-GB" sz="2200" b="0" dirty="0">
                <a:latin typeface="+mj-lt"/>
                <a:ea typeface="Roboto" panose="02000000000000000000" pitchFamily="2" charset="0"/>
                <a:cs typeface="Roboto" panose="02000000000000000000" pitchFamily="2" charset="0"/>
              </a:rPr>
              <a:t>, </a:t>
            </a:r>
            <a:r>
              <a:rPr lang="en-GB" sz="2200" dirty="0">
                <a:latin typeface="+mj-lt"/>
                <a:ea typeface="Roboto" panose="02000000000000000000" pitchFamily="2" charset="0"/>
                <a:cs typeface="Roboto" panose="02000000000000000000" pitchFamily="2" charset="0"/>
              </a:rPr>
              <a:t>prototype</a:t>
            </a:r>
            <a:r>
              <a:rPr lang="en-GB" sz="2200" b="0" dirty="0">
                <a:latin typeface="+mj-lt"/>
                <a:ea typeface="Roboto" panose="02000000000000000000" pitchFamily="2" charset="0"/>
                <a:cs typeface="Roboto" panose="02000000000000000000" pitchFamily="2" charset="0"/>
              </a:rPr>
              <a:t>, </a:t>
            </a:r>
            <a:r>
              <a:rPr lang="en-GB" sz="2200" dirty="0">
                <a:latin typeface="+mj-lt"/>
                <a:ea typeface="Roboto" panose="02000000000000000000" pitchFamily="2" charset="0"/>
                <a:cs typeface="Roboto" panose="02000000000000000000" pitchFamily="2" charset="0"/>
              </a:rPr>
              <a:t>test</a:t>
            </a:r>
            <a:r>
              <a:rPr lang="en-GB" sz="2200" b="0" dirty="0">
                <a:latin typeface="+mj-lt"/>
                <a:ea typeface="Roboto" panose="02000000000000000000" pitchFamily="2" charset="0"/>
                <a:cs typeface="Roboto" panose="02000000000000000000" pitchFamily="2" charset="0"/>
              </a:rPr>
              <a:t>. You can follow a similar process to create your own prototype to help make gardening more inclusive!</a:t>
            </a:r>
          </a:p>
          <a:p>
            <a:pPr>
              <a:lnSpc>
                <a:spcPct val="150000"/>
              </a:lnSpc>
            </a:pPr>
            <a:endParaRPr lang="en-GB" sz="2400" b="0" dirty="0">
              <a:solidFill>
                <a:srgbClr val="0A303F"/>
              </a:solidFill>
              <a:latin typeface="+mj-lt"/>
              <a:ea typeface="Roboto" panose="02000000000000000000" pitchFamily="2" charset="0"/>
              <a:cs typeface="Roboto" panose="02000000000000000000" pitchFamily="2" charset="0"/>
            </a:endParaRPr>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pic>
        <p:nvPicPr>
          <p:cNvPr id="5" name="Picture 4">
            <a:extLst>
              <a:ext uri="{FF2B5EF4-FFF2-40B4-BE49-F238E27FC236}">
                <a16:creationId xmlns:a16="http://schemas.microsoft.com/office/drawing/2014/main" id="{C5B37C60-2A4A-ED31-C6FA-D7FF184007B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spTree>
    <p:extLst>
      <p:ext uri="{BB962C8B-B14F-4D97-AF65-F5344CB8AC3E}">
        <p14:creationId xmlns:p14="http://schemas.microsoft.com/office/powerpoint/2010/main" val="255089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Lamb Industries: Empathize">
            <a:hlinkClick r:id="" action="ppaction://media"/>
            <a:extLst>
              <a:ext uri="{FF2B5EF4-FFF2-40B4-BE49-F238E27FC236}">
                <a16:creationId xmlns:a16="http://schemas.microsoft.com/office/drawing/2014/main" id="{32E7305D-6F9C-B415-BA66-FDD7FD89F9AA}"/>
              </a:ext>
            </a:extLst>
          </p:cNvPr>
          <p:cNvPicPr>
            <a:picLocks noRot="1" noChangeAspect="1"/>
          </p:cNvPicPr>
          <p:nvPr>
            <a:videoFile r:link="rId1"/>
          </p:nvPr>
        </p:nvPicPr>
        <p:blipFill>
          <a:blip r:embed="rId3"/>
          <a:stretch>
            <a:fillRect/>
          </a:stretch>
        </p:blipFill>
        <p:spPr>
          <a:xfrm>
            <a:off x="232756" y="130925"/>
            <a:ext cx="11722792" cy="6594071"/>
          </a:xfrm>
          <a:prstGeom prst="rect">
            <a:avLst/>
          </a:prstGeom>
        </p:spPr>
      </p:pic>
    </p:spTree>
    <p:extLst>
      <p:ext uri="{BB962C8B-B14F-4D97-AF65-F5344CB8AC3E}">
        <p14:creationId xmlns:p14="http://schemas.microsoft.com/office/powerpoint/2010/main" val="278749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048511"/>
            <a:ext cx="9341084" cy="1747593"/>
          </a:xfrm>
        </p:spPr>
        <p:txBody>
          <a:bodyPr>
            <a:normAutofit/>
          </a:bodyPr>
          <a:lstStyle/>
          <a:p>
            <a:pPr>
              <a:lnSpc>
                <a:spcPct val="150000"/>
              </a:lnSpc>
            </a:pPr>
            <a:r>
              <a:rPr lang="en-GB" sz="1600" dirty="0">
                <a:highlight>
                  <a:srgbClr val="FFFFFF"/>
                </a:highlight>
                <a:latin typeface="+mj-lt"/>
                <a:ea typeface="Roboto" panose="02000000000000000000" pitchFamily="2" charset="0"/>
                <a:cs typeface="Roboto" panose="02000000000000000000" pitchFamily="2" charset="0"/>
              </a:rPr>
              <a:t>Your first task is to consider the needs of the user, and to also consider inclusive design thinking. Inclusive design is about making products for everyone regardless of age, ability or circumstance. Remember, you should have no pre-conceived ideas about the outcome at this stage. Consider these different levels of research:</a:t>
            </a:r>
            <a:endParaRPr lang="en-GB" sz="16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aphicFrame>
        <p:nvGraphicFramePr>
          <p:cNvPr id="18" name="Table 18">
            <a:extLst>
              <a:ext uri="{FF2B5EF4-FFF2-40B4-BE49-F238E27FC236}">
                <a16:creationId xmlns:a16="http://schemas.microsoft.com/office/drawing/2014/main" id="{3CA07AFC-7C26-70E5-A728-C7C13EBE3BA3}"/>
              </a:ext>
            </a:extLst>
          </p:cNvPr>
          <p:cNvGraphicFramePr>
            <a:graphicFrameLocks noGrp="1"/>
          </p:cNvGraphicFramePr>
          <p:nvPr>
            <p:extLst>
              <p:ext uri="{D42A27DB-BD31-4B8C-83A1-F6EECF244321}">
                <p14:modId xmlns:p14="http://schemas.microsoft.com/office/powerpoint/2010/main" val="2700034475"/>
              </p:ext>
            </p:extLst>
          </p:nvPr>
        </p:nvGraphicFramePr>
        <p:xfrm>
          <a:off x="576000" y="2580272"/>
          <a:ext cx="9640444" cy="2908554"/>
        </p:xfrm>
        <a:graphic>
          <a:graphicData uri="http://schemas.openxmlformats.org/drawingml/2006/table">
            <a:tbl>
              <a:tblPr firstRow="1" bandRow="1">
                <a:tableStyleId>{5940675A-B579-460E-94D1-54222C63F5DA}</a:tableStyleId>
              </a:tblPr>
              <a:tblGrid>
                <a:gridCol w="2212356">
                  <a:extLst>
                    <a:ext uri="{9D8B030D-6E8A-4147-A177-3AD203B41FA5}">
                      <a16:colId xmlns:a16="http://schemas.microsoft.com/office/drawing/2014/main" val="336422520"/>
                    </a:ext>
                  </a:extLst>
                </a:gridCol>
                <a:gridCol w="2404533">
                  <a:extLst>
                    <a:ext uri="{9D8B030D-6E8A-4147-A177-3AD203B41FA5}">
                      <a16:colId xmlns:a16="http://schemas.microsoft.com/office/drawing/2014/main" val="1485661640"/>
                    </a:ext>
                  </a:extLst>
                </a:gridCol>
                <a:gridCol w="5023555">
                  <a:extLst>
                    <a:ext uri="{9D8B030D-6E8A-4147-A177-3AD203B41FA5}">
                      <a16:colId xmlns:a16="http://schemas.microsoft.com/office/drawing/2014/main" val="3804150009"/>
                    </a:ext>
                  </a:extLst>
                </a:gridCol>
              </a:tblGrid>
              <a:tr h="439674">
                <a:tc>
                  <a:txBody>
                    <a:bodyPr/>
                    <a:lstStyle/>
                    <a:p>
                      <a:pPr algn="ctr"/>
                      <a:r>
                        <a:rPr lang="en-GB" b="1" dirty="0">
                          <a:solidFill>
                            <a:srgbClr val="ACACDE"/>
                          </a:solidFill>
                          <a:hlinkClick r:id="rId3" action="ppaction://hlinksldjump">
                            <a:extLst>
                              <a:ext uri="{A12FA001-AC4F-418D-AE19-62706E023703}">
                                <ahyp:hlinkClr xmlns:ahyp="http://schemas.microsoft.com/office/drawing/2018/hyperlinkcolor" val="tx"/>
                              </a:ext>
                            </a:extLst>
                          </a:hlinkClick>
                        </a:rPr>
                        <a:t>‘Desk research’</a:t>
                      </a:r>
                      <a:endParaRPr lang="en-GB" b="1" dirty="0">
                        <a:solidFill>
                          <a:srgbClr val="ACACDE"/>
                        </a:solidFill>
                      </a:endParaRPr>
                    </a:p>
                  </a:txBody>
                  <a:tcPr>
                    <a:solidFill>
                      <a:schemeClr val="bg1"/>
                    </a:solidFill>
                  </a:tcPr>
                </a:tc>
                <a:tc>
                  <a:txBody>
                    <a:bodyPr/>
                    <a:lstStyle/>
                    <a:p>
                      <a:pPr algn="ctr"/>
                      <a:r>
                        <a:rPr lang="en-GB" b="1" dirty="0">
                          <a:solidFill>
                            <a:srgbClr val="ACACDE"/>
                          </a:solidFill>
                          <a:hlinkClick r:id="rId3" action="ppaction://hlinksldjump">
                            <a:extLst>
                              <a:ext uri="{A12FA001-AC4F-418D-AE19-62706E023703}">
                                <ahyp:hlinkClr xmlns:ahyp="http://schemas.microsoft.com/office/drawing/2018/hyperlinkcolor" val="tx"/>
                              </a:ext>
                            </a:extLst>
                          </a:hlinkClick>
                        </a:rPr>
                        <a:t>‘Asking people’</a:t>
                      </a:r>
                      <a:endParaRPr lang="en-GB" b="1" dirty="0">
                        <a:solidFill>
                          <a:srgbClr val="ACACDE"/>
                        </a:solidFill>
                      </a:endParaRPr>
                    </a:p>
                  </a:txBody>
                  <a:tcPr>
                    <a:solidFill>
                      <a:schemeClr val="bg1"/>
                    </a:solidFill>
                  </a:tcPr>
                </a:tc>
                <a:tc>
                  <a:txBody>
                    <a:bodyPr/>
                    <a:lstStyle/>
                    <a:p>
                      <a:pPr algn="ctr"/>
                      <a:r>
                        <a:rPr lang="en-GB" b="1" dirty="0">
                          <a:solidFill>
                            <a:srgbClr val="ACACDE"/>
                          </a:solidFill>
                          <a:hlinkClick r:id="rId3" action="ppaction://hlinksldjump">
                            <a:extLst>
                              <a:ext uri="{A12FA001-AC4F-418D-AE19-62706E023703}">
                                <ahyp:hlinkClr xmlns:ahyp="http://schemas.microsoft.com/office/drawing/2018/hyperlinkcolor" val="tx"/>
                              </a:ext>
                            </a:extLst>
                          </a:hlinkClick>
                        </a:rPr>
                        <a:t>‘Observe and participate’</a:t>
                      </a:r>
                      <a:endParaRPr lang="en-GB" b="1" dirty="0">
                        <a:solidFill>
                          <a:srgbClr val="ACACDE"/>
                        </a:solidFill>
                      </a:endParaRPr>
                    </a:p>
                  </a:txBody>
                  <a:tcPr>
                    <a:solidFill>
                      <a:schemeClr val="bg1"/>
                    </a:solidFill>
                  </a:tcPr>
                </a:tc>
                <a:extLst>
                  <a:ext uri="{0D108BD9-81ED-4DB2-BD59-A6C34878D82A}">
                    <a16:rowId xmlns:a16="http://schemas.microsoft.com/office/drawing/2014/main" val="3391378453"/>
                  </a:ext>
                </a:extLst>
              </a:tr>
              <a:tr h="1756370">
                <a:tc>
                  <a:txBody>
                    <a:bodyPr/>
                    <a:lstStyle/>
                    <a:p>
                      <a:pPr marL="0" indent="0">
                        <a:buFont typeface="Arial" panose="020B0604020202020204" pitchFamily="34" charset="0"/>
                        <a:buNone/>
                      </a:pPr>
                      <a:r>
                        <a:rPr lang="en-GB" sz="1300" b="1" dirty="0"/>
                        <a:t>Desk research </a:t>
                      </a:r>
                      <a:r>
                        <a:rPr lang="en-GB" sz="1300" dirty="0"/>
                        <a:t>which you do yourself online. Have a look online at what already exists and what issues people talk about. Visit </a:t>
                      </a:r>
                      <a:r>
                        <a:rPr lang="en-GB" sz="1300" dirty="0">
                          <a:hlinkClick r:id="rId4"/>
                        </a:rPr>
                        <a:t>here</a:t>
                      </a:r>
                      <a:r>
                        <a:rPr lang="en-GB" sz="1300" dirty="0"/>
                        <a:t> and list 3/4 areas of potential issues. This may be environmental (e.g. gardening in a flat, a caravan etc) or personal (visual impairment, youngster etc).</a:t>
                      </a:r>
                    </a:p>
                  </a:txBody>
                  <a:tcPr/>
                </a:tc>
                <a:tc>
                  <a:txBody>
                    <a:bodyPr/>
                    <a:lstStyle/>
                    <a:p>
                      <a:pPr marL="0" indent="0">
                        <a:buFont typeface="Arial" panose="020B0604020202020204" pitchFamily="34" charset="0"/>
                        <a:buNone/>
                      </a:pPr>
                      <a:r>
                        <a:rPr lang="en-GB" sz="1300" b="1" dirty="0"/>
                        <a:t>Ask people </a:t>
                      </a:r>
                      <a:r>
                        <a:rPr lang="en-GB" sz="1300" dirty="0"/>
                        <a:t>what their issues are when gardening / working with plants. Visit an allotment or a garden centre, speak to grandparents, chat to keen gardeners, summarise all the jobs they do and what they'd like to do, or do better. Collate into a visual moodboard with some text and explain to a friend what you have found out.</a:t>
                      </a:r>
                    </a:p>
                  </a:txBody>
                  <a:tcPr/>
                </a:tc>
                <a:tc>
                  <a:txBody>
                    <a:bodyPr/>
                    <a:lstStyle/>
                    <a:p>
                      <a:pPr marL="0" indent="0">
                        <a:buFont typeface="Arial" panose="020B0604020202020204" pitchFamily="34" charset="0"/>
                        <a:buNone/>
                      </a:pPr>
                      <a:r>
                        <a:rPr lang="en-GB" sz="1300" b="1" dirty="0"/>
                        <a:t>Observe and participate </a:t>
                      </a:r>
                      <a:r>
                        <a:rPr lang="en-GB" sz="1300" dirty="0"/>
                        <a:t>in a process or experience to understand and identify potential problems. Plant some seedlings at the start of the unit (or ideally before it) and nurture them throughout the year to gain an insight, go to the school garden/greenhouse. Spend a lesson weeding / planting seeds, mowing the grass, making a D&amp;T window box, de-heading plants or other gardening tasks you can think of. Make notes of what the issues are. You could even do it from a chair only, do it blindfolded etc to empathize what it may be like for those in a wheelchair, those that are visually impaired etc. Do it in pairs. One person takes notes, the other does the task, and then swap. No matter how tiny, make a note of issues - dirty, messy, hard to do etc.</a:t>
                      </a:r>
                    </a:p>
                  </a:txBody>
                  <a:tcPr/>
                </a:tc>
                <a:extLst>
                  <a:ext uri="{0D108BD9-81ED-4DB2-BD59-A6C34878D82A}">
                    <a16:rowId xmlns:a16="http://schemas.microsoft.com/office/drawing/2014/main" val="3966545421"/>
                  </a:ext>
                </a:extLst>
              </a:tr>
            </a:tbl>
          </a:graphicData>
        </a:graphic>
      </p:graphicFrame>
      <p:pic>
        <p:nvPicPr>
          <p:cNvPr id="2" name="Picture 1">
            <a:extLst>
              <a:ext uri="{FF2B5EF4-FFF2-40B4-BE49-F238E27FC236}">
                <a16:creationId xmlns:a16="http://schemas.microsoft.com/office/drawing/2014/main" id="{5917CDE9-7444-B67D-153A-C2107B04AF68}"/>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spTree>
    <p:extLst>
      <p:ext uri="{BB962C8B-B14F-4D97-AF65-F5344CB8AC3E}">
        <p14:creationId xmlns:p14="http://schemas.microsoft.com/office/powerpoint/2010/main" val="3438947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t>Inclusive design thinking</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263650"/>
            <a:ext cx="9655175" cy="4273084"/>
          </a:xfrm>
        </p:spPr>
        <p:txBody>
          <a:bodyPr>
            <a:normAutofit fontScale="92500" lnSpcReduction="10000"/>
          </a:bodyPr>
          <a:lstStyle/>
          <a:p>
            <a:pPr marL="0" indent="0" eaLnBrk="1" hangingPunct="1">
              <a:lnSpc>
                <a:spcPct val="170000"/>
              </a:lnSpc>
              <a:buNone/>
            </a:pPr>
            <a:r>
              <a:rPr lang="en-GB" sz="2000" b="1" dirty="0">
                <a:latin typeface="+mj-lt"/>
              </a:rPr>
              <a:t>Inclusive Design </a:t>
            </a:r>
            <a:r>
              <a:rPr lang="en-GB" sz="2000" b="0" dirty="0">
                <a:latin typeface="+mj-lt"/>
              </a:rPr>
              <a:t>concerns developing products that can be </a:t>
            </a:r>
            <a:r>
              <a:rPr lang="en-GB" sz="2000" b="1" dirty="0">
                <a:latin typeface="+mj-lt"/>
              </a:rPr>
              <a:t>used by as many different groups as possible</a:t>
            </a:r>
            <a:r>
              <a:rPr lang="en-GB" sz="2000" b="0" dirty="0">
                <a:latin typeface="+mj-lt"/>
              </a:rPr>
              <a:t>, such as disabled and able bodied, young and old consumers.</a:t>
            </a:r>
          </a:p>
          <a:p>
            <a:pPr marL="0" indent="0" eaLnBrk="1" hangingPunct="1">
              <a:lnSpc>
                <a:spcPct val="170000"/>
              </a:lnSpc>
              <a:buNone/>
            </a:pPr>
            <a:r>
              <a:rPr lang="en-GB" sz="2000" b="0" dirty="0">
                <a:latin typeface="+mj-lt"/>
              </a:rPr>
              <a:t>Very often, changes in products to accommodate disabled users can also be of benefit to the able bodied e.g. more user-friendly appliances.</a:t>
            </a:r>
          </a:p>
          <a:p>
            <a:pPr marL="0" indent="0" eaLnBrk="1" hangingPunct="1">
              <a:lnSpc>
                <a:spcPct val="170000"/>
              </a:lnSpc>
              <a:buNone/>
            </a:pPr>
            <a:r>
              <a:rPr lang="en-GB" sz="2000" b="0" dirty="0">
                <a:latin typeface="+mj-lt"/>
              </a:rPr>
              <a:t>Designers working on inclusive designs will often use techniques to give them the experience of what it is like to be impaired or constrained in order to better understand the needs of that particular group. This is a form of empathetic design.</a:t>
            </a:r>
          </a:p>
          <a:p>
            <a:pPr marL="0" indent="0" eaLnBrk="1" hangingPunct="1">
              <a:lnSpc>
                <a:spcPct val="170000"/>
              </a:lnSpc>
              <a:buNone/>
            </a:pPr>
            <a:r>
              <a:rPr lang="en-GB" sz="2000" b="0" dirty="0">
                <a:latin typeface="+mj-lt"/>
              </a:rPr>
              <a:t>They will also use data and observation as well as working with a range of users (</a:t>
            </a:r>
            <a:r>
              <a:rPr lang="en-GB" sz="2000" b="0" dirty="0">
                <a:latin typeface="+mj-lt"/>
                <a:hlinkClick r:id="rId2" action="ppaction://hlinksldjump"/>
              </a:rPr>
              <a:t>see UCD</a:t>
            </a:r>
            <a:r>
              <a:rPr lang="en-GB" sz="2000" b="0" dirty="0">
                <a:latin typeface="+mj-lt"/>
              </a:rPr>
              <a:t>) to ensure that they meet their specific needs.</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7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pic>
        <p:nvPicPr>
          <p:cNvPr id="2" name="Picture 1">
            <a:extLst>
              <a:ext uri="{FF2B5EF4-FFF2-40B4-BE49-F238E27FC236}">
                <a16:creationId xmlns:a16="http://schemas.microsoft.com/office/drawing/2014/main" id="{30819541-905B-DAD9-D561-00A2E9C6120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76000" y="5705594"/>
            <a:ext cx="1356167" cy="903476"/>
          </a:xfrm>
          <a:prstGeom prst="rect">
            <a:avLst/>
          </a:prstGeom>
        </p:spPr>
      </p:pic>
    </p:spTree>
    <p:extLst>
      <p:ext uri="{BB962C8B-B14F-4D97-AF65-F5344CB8AC3E}">
        <p14:creationId xmlns:p14="http://schemas.microsoft.com/office/powerpoint/2010/main" val="4128105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3.xml.rels><?xml version="1.0" encoding="UTF-8" standalone="yes"?>
<Relationships xmlns="http://schemas.openxmlformats.org/package/2006/relationships"><Relationship Id="rId1" Type="http://schemas.openxmlformats.org/officeDocument/2006/relationships/image" Target="../media/image34.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2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3.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1D04EEAA89AB2489ADA8E8E6F23621C" ma:contentTypeVersion="13" ma:contentTypeDescription="Create a new document." ma:contentTypeScope="" ma:versionID="4b1af7d8168f284564c92c9ae9b04acd">
  <xsd:schema xmlns:xsd="http://www.w3.org/2001/XMLSchema" xmlns:xs="http://www.w3.org/2001/XMLSchema" xmlns:p="http://schemas.microsoft.com/office/2006/metadata/properties" xmlns:ns2="81f8b867-ddd5-4989-88da-3ced84550480" xmlns:ns3="0c8fa6c4-b7d3-4c62-a6da-ef72428ccf82" targetNamespace="http://schemas.microsoft.com/office/2006/metadata/properties" ma:root="true" ma:fieldsID="9301b05f1d71ea010f6f43b6030b2d6a" ns2:_="" ns3:_="">
    <xsd:import namespace="81f8b867-ddd5-4989-88da-3ced84550480"/>
    <xsd:import namespace="0c8fa6c4-b7d3-4c62-a6da-ef72428ccf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f8b867-ddd5-4989-88da-3ced84550480"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568bc87-6fcd-4c42-bfa6-8c0fd4cb740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c8fa6c4-b7d3-4c62-a6da-ef72428ccf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1400313-8738-4dfe-8d9a-a34f6e2eedc3}" ma:internalName="TaxCatchAll" ma:showField="CatchAllData" ma:web="0c8fa6c4-b7d3-4c62-a6da-ef72428ccf8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1f8b867-ddd5-4989-88da-3ced84550480">
      <Terms xmlns="http://schemas.microsoft.com/office/infopath/2007/PartnerControls"/>
    </lcf76f155ced4ddcb4097134ff3c332f>
    <TaxCatchAll xmlns="0c8fa6c4-b7d3-4c62-a6da-ef72428ccf82" xsi:nil="true"/>
  </documentManagement>
</p:properties>
</file>

<file path=customXml/itemProps1.xml><?xml version="1.0" encoding="utf-8"?>
<ds:datastoreItem xmlns:ds="http://schemas.openxmlformats.org/officeDocument/2006/customXml" ds:itemID="{FEE37D30-B686-403A-852D-2217AB0EC18E}"/>
</file>

<file path=customXml/itemProps2.xml><?xml version="1.0" encoding="utf-8"?>
<ds:datastoreItem xmlns:ds="http://schemas.openxmlformats.org/officeDocument/2006/customXml" ds:itemID="{C3517425-F4E7-4C64-8B2B-1F8349354FEB}"/>
</file>

<file path=customXml/itemProps3.xml><?xml version="1.0" encoding="utf-8"?>
<ds:datastoreItem xmlns:ds="http://schemas.openxmlformats.org/officeDocument/2006/customXml" ds:itemID="{C57F32D5-AB14-4394-B1D6-EAC174B230EC}"/>
</file>

<file path=docProps/app.xml><?xml version="1.0" encoding="utf-8"?>
<Properties xmlns="http://schemas.openxmlformats.org/officeDocument/2006/extended-properties" xmlns:vt="http://schemas.openxmlformats.org/officeDocument/2006/docPropsVTypes">
  <Template/>
  <TotalTime>48243</TotalTime>
  <Words>5685</Words>
  <Application>Microsoft Office PowerPoint</Application>
  <PresentationFormat>Widescreen</PresentationFormat>
  <Paragraphs>318</Paragraphs>
  <Slides>35</Slides>
  <Notes>21</Notes>
  <HiddenSlides>11</HiddenSlides>
  <MMClips>6</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35</vt:i4>
      </vt:variant>
    </vt:vector>
  </HeadingPairs>
  <TitlesOfParts>
    <vt:vector size="44" baseType="lpstr">
      <vt:lpstr>Ink Free</vt:lpstr>
      <vt:lpstr>Griffith Gothic Black</vt:lpstr>
      <vt:lpstr>Helvetica Neue</vt:lpstr>
      <vt:lpstr>GriffithGothic Black</vt:lpstr>
      <vt:lpstr>Arial Narrow</vt:lpstr>
      <vt:lpstr>Arial</vt:lpstr>
      <vt:lpstr>Calibri</vt:lpstr>
      <vt:lpstr>1_Office Theme</vt:lpstr>
      <vt:lpstr>2_Office Theme</vt:lpstr>
      <vt:lpstr>KS3 D&amp;T CONTEXTS  making gardening more ACCESSIBLE</vt:lpstr>
      <vt:lpstr>About this resource</vt:lpstr>
      <vt:lpstr>PowerPoint Presentation</vt:lpstr>
      <vt:lpstr>Contents</vt:lpstr>
      <vt:lpstr>PowerPoint Presentation</vt:lpstr>
      <vt:lpstr>Introduction</vt:lpstr>
      <vt:lpstr>PowerPoint Presentation</vt:lpstr>
      <vt:lpstr>Empathize stage</vt:lpstr>
      <vt:lpstr>Inclusive design thinking</vt:lpstr>
      <vt:lpstr>Empathize stage</vt:lpstr>
      <vt:lpstr>Break down the context</vt:lpstr>
      <vt:lpstr>PowerPoint Presentation</vt:lpstr>
      <vt:lpstr>Define stage</vt:lpstr>
      <vt:lpstr>Define stage</vt:lpstr>
      <vt:lpstr>Design criteria</vt:lpstr>
      <vt:lpstr>PowerPoint Presentation</vt:lpstr>
      <vt:lpstr>Ideate stage</vt:lpstr>
      <vt:lpstr>Ideate stage</vt:lpstr>
      <vt:lpstr>Ideate stage</vt:lpstr>
      <vt:lpstr>PowerPoint Presentation</vt:lpstr>
      <vt:lpstr>Prototype stage </vt:lpstr>
      <vt:lpstr>PowerPoint Presentation</vt:lpstr>
      <vt:lpstr>Test stage</vt:lpstr>
      <vt:lpstr>Test stage</vt:lpstr>
      <vt:lpstr>Focused Tasks</vt:lpstr>
      <vt:lpstr>Braille seed labels</vt:lpstr>
      <vt:lpstr>Investigative &amp; Evaluative Activities</vt:lpstr>
      <vt:lpstr>Empathy Activities</vt:lpstr>
      <vt:lpstr>Empathize stage</vt:lpstr>
      <vt:lpstr>Define stage</vt:lpstr>
      <vt:lpstr>Ideate stage</vt:lpstr>
      <vt:lpstr>Considering hardpoints</vt:lpstr>
      <vt:lpstr>Prototype stage </vt:lpstr>
      <vt:lpstr>Test stage</vt:lpstr>
      <vt:lpstr>Level of 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Neesha Mistry</dc:creator>
  <cp:lastModifiedBy>Ryan Ball</cp:lastModifiedBy>
  <cp:revision>405</cp:revision>
  <cp:lastPrinted>2019-02-19T15:48:33Z</cp:lastPrinted>
  <dcterms:modified xsi:type="dcterms:W3CDTF">2024-01-05T10:47:06Z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0x01010031D04EEAA89AB2489ADA8E8E6F23621C</vt:lpwstr>
  </property>
  <property fmtid="{D5CDD505-2E9C-101B-9397-08002B2CF9AE}" pid="3" name="Order">
    <vt:r8>12837600</vt:r8>
  </property>
</Properties>
</file>