
<file path=[Content_Types].xml><?xml version="1.0" encoding="utf-8"?>
<Types xmlns="http://schemas.openxmlformats.org/package/2006/content-types">
  <Default Extension="bin" ContentType="application/vnd.openxmlformats-officedocument.oleObject"/>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80" r:id="rId4"/>
    <p:sldMasterId id="2147483728" r:id="rId5"/>
  </p:sldMasterIdLst>
  <p:notesMasterIdLst>
    <p:notesMasterId r:id="rId51"/>
  </p:notesMasterIdLst>
  <p:handoutMasterIdLst>
    <p:handoutMasterId r:id="rId52"/>
  </p:handoutMasterIdLst>
  <p:sldIdLst>
    <p:sldId id="1657" r:id="rId6"/>
    <p:sldId id="1699" r:id="rId7"/>
    <p:sldId id="1700" r:id="rId8"/>
    <p:sldId id="1660" r:id="rId9"/>
    <p:sldId id="1661" r:id="rId10"/>
    <p:sldId id="1662" r:id="rId11"/>
    <p:sldId id="1663" r:id="rId12"/>
    <p:sldId id="1664" r:id="rId13"/>
    <p:sldId id="1666" r:id="rId14"/>
    <p:sldId id="1667" r:id="rId15"/>
    <p:sldId id="1654" r:id="rId16"/>
    <p:sldId id="1668" r:id="rId17"/>
    <p:sldId id="1669" r:id="rId18"/>
    <p:sldId id="1715" r:id="rId19"/>
    <p:sldId id="1672" r:id="rId20"/>
    <p:sldId id="1674" r:id="rId21"/>
    <p:sldId id="1712" r:id="rId22"/>
    <p:sldId id="1675" r:id="rId23"/>
    <p:sldId id="1727" r:id="rId24"/>
    <p:sldId id="1677" r:id="rId25"/>
    <p:sldId id="1678" r:id="rId26"/>
    <p:sldId id="1701" r:id="rId27"/>
    <p:sldId id="1713" r:id="rId28"/>
    <p:sldId id="1708" r:id="rId29"/>
    <p:sldId id="1683" r:id="rId30"/>
    <p:sldId id="1716" r:id="rId31"/>
    <p:sldId id="1717" r:id="rId32"/>
    <p:sldId id="1687" r:id="rId33"/>
    <p:sldId id="1689" r:id="rId34"/>
    <p:sldId id="1731" r:id="rId35"/>
    <p:sldId id="1732" r:id="rId36"/>
    <p:sldId id="1733" r:id="rId37"/>
    <p:sldId id="1692" r:id="rId38"/>
    <p:sldId id="1723" r:id="rId39"/>
    <p:sldId id="1720" r:id="rId40"/>
    <p:sldId id="1721" r:id="rId41"/>
    <p:sldId id="1730" r:id="rId42"/>
    <p:sldId id="1728" r:id="rId43"/>
    <p:sldId id="1694" r:id="rId44"/>
    <p:sldId id="1725" r:id="rId45"/>
    <p:sldId id="1705" r:id="rId46"/>
    <p:sldId id="1726" r:id="rId47"/>
    <p:sldId id="1718" r:id="rId48"/>
    <p:sldId id="1722" r:id="rId49"/>
    <p:sldId id="1702" r:id="rId50"/>
  </p:sldIdLst>
  <p:sldSz cx="12192000" cy="6858000"/>
  <p:notesSz cx="6858000" cy="9144000"/>
  <p:embeddedFontLst>
    <p:embeddedFont>
      <p:font typeface="Arial Narrow" panose="020B0606020202030204" pitchFamily="34" charset="0"/>
      <p:regular r:id="rId53"/>
      <p:bold r:id="rId54"/>
      <p:italic r:id="rId55"/>
      <p:boldItalic r:id="rId56"/>
    </p:embeddedFont>
    <p:embeddedFont>
      <p:font typeface="Griffith Gothic Black" panose="020B0503060000000000" pitchFamily="34" charset="0"/>
      <p:bold r:id="rId57"/>
    </p:embeddedFont>
    <p:embeddedFont>
      <p:font typeface="GriffithGothic Black" panose="02000603060000020004" pitchFamily="50" charset="0"/>
      <p:bold r:id="rId58"/>
    </p:embeddedFont>
    <p:embeddedFont>
      <p:font typeface="Helvetica Neue" charset="0"/>
      <p:regular r:id="rId59"/>
    </p:embeddedFont>
    <p:embeddedFont>
      <p:font typeface="Ink Free" panose="03080402000500000000" pitchFamily="66" charset="0"/>
      <p:regular r:id="rId60"/>
    </p:embeddedFont>
  </p:embeddedFontLst>
  <p:defaultTextStyle>
    <a:defPPr marL="0" marR="0" indent="0" algn="l" defTabSz="478963" rtl="0" fontAlgn="auto" latinLnBrk="1" hangingPunct="0">
      <a:lnSpc>
        <a:spcPct val="100000"/>
      </a:lnSpc>
      <a:spcBef>
        <a:spcPts val="0"/>
      </a:spcBef>
      <a:spcAft>
        <a:spcPts val="0"/>
      </a:spcAft>
      <a:buClrTx/>
      <a:buSzTx/>
      <a:buFontTx/>
      <a:buNone/>
      <a:tabLst/>
      <a:defRPr kumimoji="0" sz="900" b="0" i="0" u="none" strike="noStrike" cap="none" spc="0" normalizeH="0" baseline="0">
        <a:ln>
          <a:noFill/>
        </a:ln>
        <a:solidFill>
          <a:srgbClr val="000000"/>
        </a:solidFill>
        <a:effectLst/>
        <a:uFillTx/>
      </a:defRPr>
    </a:defPPr>
    <a:lvl1pPr marL="0" marR="0" indent="0" algn="ctr" defTabSz="430318" rtl="0" fontAlgn="auto" latinLnBrk="0" hangingPunct="0">
      <a:lnSpc>
        <a:spcPct val="100000"/>
      </a:lnSpc>
      <a:spcBef>
        <a:spcPts val="0"/>
      </a:spcBef>
      <a:spcAft>
        <a:spcPts val="0"/>
      </a:spcAft>
      <a:buClrTx/>
      <a:buSzTx/>
      <a:buFontTx/>
      <a:buNone/>
      <a:tabLst/>
      <a:defRPr kumimoji="0" sz="1700" b="1" i="0" u="none" strike="noStrike" cap="none" spc="0" normalizeH="0" baseline="0">
        <a:ln>
          <a:noFill/>
        </a:ln>
        <a:solidFill>
          <a:srgbClr val="000000"/>
        </a:solidFill>
        <a:effectLst/>
        <a:uFillTx/>
        <a:latin typeface="Helvetica Neue"/>
        <a:ea typeface="Helvetica Neue"/>
        <a:cs typeface="Helvetica Neue"/>
        <a:sym typeface="Helvetica Neue"/>
      </a:defRPr>
    </a:lvl1pPr>
    <a:lvl2pPr marL="0" marR="0" indent="119741" algn="ctr" defTabSz="430318" rtl="0" fontAlgn="auto" latinLnBrk="0" hangingPunct="0">
      <a:lnSpc>
        <a:spcPct val="100000"/>
      </a:lnSpc>
      <a:spcBef>
        <a:spcPts val="0"/>
      </a:spcBef>
      <a:spcAft>
        <a:spcPts val="0"/>
      </a:spcAft>
      <a:buClrTx/>
      <a:buSzTx/>
      <a:buFontTx/>
      <a:buNone/>
      <a:tabLst/>
      <a:defRPr kumimoji="0" sz="1700" b="1" i="0" u="none" strike="noStrike" cap="none" spc="0" normalizeH="0" baseline="0">
        <a:ln>
          <a:noFill/>
        </a:ln>
        <a:solidFill>
          <a:srgbClr val="000000"/>
        </a:solidFill>
        <a:effectLst/>
        <a:uFillTx/>
        <a:latin typeface="Helvetica Neue"/>
        <a:ea typeface="Helvetica Neue"/>
        <a:cs typeface="Helvetica Neue"/>
        <a:sym typeface="Helvetica Neue"/>
      </a:defRPr>
    </a:lvl2pPr>
    <a:lvl3pPr marL="0" marR="0" indent="239481" algn="ctr" defTabSz="430318" rtl="0" fontAlgn="auto" latinLnBrk="0" hangingPunct="0">
      <a:lnSpc>
        <a:spcPct val="100000"/>
      </a:lnSpc>
      <a:spcBef>
        <a:spcPts val="0"/>
      </a:spcBef>
      <a:spcAft>
        <a:spcPts val="0"/>
      </a:spcAft>
      <a:buClrTx/>
      <a:buSzTx/>
      <a:buFontTx/>
      <a:buNone/>
      <a:tabLst/>
      <a:defRPr kumimoji="0" sz="1700" b="1" i="0" u="none" strike="noStrike" cap="none" spc="0" normalizeH="0" baseline="0">
        <a:ln>
          <a:noFill/>
        </a:ln>
        <a:solidFill>
          <a:srgbClr val="000000"/>
        </a:solidFill>
        <a:effectLst/>
        <a:uFillTx/>
        <a:latin typeface="Helvetica Neue"/>
        <a:ea typeface="Helvetica Neue"/>
        <a:cs typeface="Helvetica Neue"/>
        <a:sym typeface="Helvetica Neue"/>
      </a:defRPr>
    </a:lvl3pPr>
    <a:lvl4pPr marL="0" marR="0" indent="359222" algn="ctr" defTabSz="430318" rtl="0" fontAlgn="auto" latinLnBrk="0" hangingPunct="0">
      <a:lnSpc>
        <a:spcPct val="100000"/>
      </a:lnSpc>
      <a:spcBef>
        <a:spcPts val="0"/>
      </a:spcBef>
      <a:spcAft>
        <a:spcPts val="0"/>
      </a:spcAft>
      <a:buClrTx/>
      <a:buSzTx/>
      <a:buFontTx/>
      <a:buNone/>
      <a:tabLst/>
      <a:defRPr kumimoji="0" sz="1700" b="1" i="0" u="none" strike="noStrike" cap="none" spc="0" normalizeH="0" baseline="0">
        <a:ln>
          <a:noFill/>
        </a:ln>
        <a:solidFill>
          <a:srgbClr val="000000"/>
        </a:solidFill>
        <a:effectLst/>
        <a:uFillTx/>
        <a:latin typeface="Helvetica Neue"/>
        <a:ea typeface="Helvetica Neue"/>
        <a:cs typeface="Helvetica Neue"/>
        <a:sym typeface="Helvetica Neue"/>
      </a:defRPr>
    </a:lvl4pPr>
    <a:lvl5pPr marL="0" marR="0" indent="478963" algn="ctr" defTabSz="430318" rtl="0" fontAlgn="auto" latinLnBrk="0" hangingPunct="0">
      <a:lnSpc>
        <a:spcPct val="100000"/>
      </a:lnSpc>
      <a:spcBef>
        <a:spcPts val="0"/>
      </a:spcBef>
      <a:spcAft>
        <a:spcPts val="0"/>
      </a:spcAft>
      <a:buClrTx/>
      <a:buSzTx/>
      <a:buFontTx/>
      <a:buNone/>
      <a:tabLst/>
      <a:defRPr kumimoji="0" sz="1700" b="1" i="0" u="none" strike="noStrike" cap="none" spc="0" normalizeH="0" baseline="0">
        <a:ln>
          <a:noFill/>
        </a:ln>
        <a:solidFill>
          <a:srgbClr val="000000"/>
        </a:solidFill>
        <a:effectLst/>
        <a:uFillTx/>
        <a:latin typeface="Helvetica Neue"/>
        <a:ea typeface="Helvetica Neue"/>
        <a:cs typeface="Helvetica Neue"/>
        <a:sym typeface="Helvetica Neue"/>
      </a:defRPr>
    </a:lvl5pPr>
    <a:lvl6pPr marL="0" marR="0" indent="598703" algn="ctr" defTabSz="430318" rtl="0" fontAlgn="auto" latinLnBrk="0" hangingPunct="0">
      <a:lnSpc>
        <a:spcPct val="100000"/>
      </a:lnSpc>
      <a:spcBef>
        <a:spcPts val="0"/>
      </a:spcBef>
      <a:spcAft>
        <a:spcPts val="0"/>
      </a:spcAft>
      <a:buClrTx/>
      <a:buSzTx/>
      <a:buFontTx/>
      <a:buNone/>
      <a:tabLst/>
      <a:defRPr kumimoji="0" sz="1700" b="1" i="0" u="none" strike="noStrike" cap="none" spc="0" normalizeH="0" baseline="0">
        <a:ln>
          <a:noFill/>
        </a:ln>
        <a:solidFill>
          <a:srgbClr val="000000"/>
        </a:solidFill>
        <a:effectLst/>
        <a:uFillTx/>
        <a:latin typeface="Helvetica Neue"/>
        <a:ea typeface="Helvetica Neue"/>
        <a:cs typeface="Helvetica Neue"/>
        <a:sym typeface="Helvetica Neue"/>
      </a:defRPr>
    </a:lvl6pPr>
    <a:lvl7pPr marL="0" marR="0" indent="718444" algn="ctr" defTabSz="430318" rtl="0" fontAlgn="auto" latinLnBrk="0" hangingPunct="0">
      <a:lnSpc>
        <a:spcPct val="100000"/>
      </a:lnSpc>
      <a:spcBef>
        <a:spcPts val="0"/>
      </a:spcBef>
      <a:spcAft>
        <a:spcPts val="0"/>
      </a:spcAft>
      <a:buClrTx/>
      <a:buSzTx/>
      <a:buFontTx/>
      <a:buNone/>
      <a:tabLst/>
      <a:defRPr kumimoji="0" sz="1700" b="1" i="0" u="none" strike="noStrike" cap="none" spc="0" normalizeH="0" baseline="0">
        <a:ln>
          <a:noFill/>
        </a:ln>
        <a:solidFill>
          <a:srgbClr val="000000"/>
        </a:solidFill>
        <a:effectLst/>
        <a:uFillTx/>
        <a:latin typeface="Helvetica Neue"/>
        <a:ea typeface="Helvetica Neue"/>
        <a:cs typeface="Helvetica Neue"/>
        <a:sym typeface="Helvetica Neue"/>
      </a:defRPr>
    </a:lvl7pPr>
    <a:lvl8pPr marL="0" marR="0" indent="838185" algn="ctr" defTabSz="430318" rtl="0" fontAlgn="auto" latinLnBrk="0" hangingPunct="0">
      <a:lnSpc>
        <a:spcPct val="100000"/>
      </a:lnSpc>
      <a:spcBef>
        <a:spcPts val="0"/>
      </a:spcBef>
      <a:spcAft>
        <a:spcPts val="0"/>
      </a:spcAft>
      <a:buClrTx/>
      <a:buSzTx/>
      <a:buFontTx/>
      <a:buNone/>
      <a:tabLst/>
      <a:defRPr kumimoji="0" sz="1700" b="1" i="0" u="none" strike="noStrike" cap="none" spc="0" normalizeH="0" baseline="0">
        <a:ln>
          <a:noFill/>
        </a:ln>
        <a:solidFill>
          <a:srgbClr val="000000"/>
        </a:solidFill>
        <a:effectLst/>
        <a:uFillTx/>
        <a:latin typeface="Helvetica Neue"/>
        <a:ea typeface="Helvetica Neue"/>
        <a:cs typeface="Helvetica Neue"/>
        <a:sym typeface="Helvetica Neue"/>
      </a:defRPr>
    </a:lvl8pPr>
    <a:lvl9pPr marL="0" marR="0" indent="957925" algn="ctr" defTabSz="430318" rtl="0" fontAlgn="auto" latinLnBrk="0" hangingPunct="0">
      <a:lnSpc>
        <a:spcPct val="100000"/>
      </a:lnSpc>
      <a:spcBef>
        <a:spcPts val="0"/>
      </a:spcBef>
      <a:spcAft>
        <a:spcPts val="0"/>
      </a:spcAft>
      <a:buClrTx/>
      <a:buSzTx/>
      <a:buFontTx/>
      <a:buNone/>
      <a:tabLst/>
      <a:defRPr kumimoji="0" sz="1700" b="1" i="0" u="none" strike="noStrike" cap="none" spc="0" normalizeH="0" baseline="0">
        <a:ln>
          <a:noFill/>
        </a:ln>
        <a:solidFill>
          <a:srgbClr val="000000"/>
        </a:solidFill>
        <a:effectLst/>
        <a:uFillTx/>
        <a:latin typeface="Helvetica Neue"/>
        <a:ea typeface="Helvetica Neue"/>
        <a:cs typeface="Helvetica Neue"/>
        <a:sym typeface="Helvetica Neue"/>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5E60790D-7E15-0F3B-B929-8D62B6A1BAE4}" name="Ryan Ball" initials="RB" userId="S::ryan.ball@designtechnology.org.uk::830810a2-99c8-4bda-9a59-710d6ba1884d" providerId="AD"/>
  <p188:author id="{C1ABE91B-3991-C059-2334-F28DDAE0C1C4}" name="Jack Riley" initials="JR" userId="S::Jack.Riley@jcb.com::1c85de87-a5e8-46a3-9ceb-7d2d3452962f" providerId="AD"/>
  <p188:author id="{E61F303C-9543-E8EC-FE00-18395C909E3D}" name="Paul Woodward" initials="PW" userId="S::paul.woodward@designtechnology.org.uk::afca6096-33c4-4076-b066-b130de02360d" providerId="AD"/>
</p188:authorLst>
</file>

<file path=ppt/presProps.xml><?xml version="1.0" encoding="utf-8"?>
<p:presentationPr xmlns:a="http://schemas.openxmlformats.org/drawingml/2006/main" xmlns:r="http://schemas.openxmlformats.org/officeDocument/2006/relationships" xmlns:p="http://schemas.openxmlformats.org/presentationml/2006/main">
  <p:prnPr prnWhat="handouts6" frameSlides="1"/>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CACDE"/>
    <a:srgbClr val="EAED05"/>
    <a:srgbClr val="0000FF"/>
    <a:srgbClr val="2F2F2F"/>
    <a:srgbClr val="DB0404"/>
    <a:srgbClr val="16AC06"/>
    <a:srgbClr val="FE4E00"/>
    <a:srgbClr val="429EA6"/>
    <a:srgbClr val="F60493"/>
    <a:srgbClr val="16F4D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4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 styleId="{8F44A2F1-9E1F-4B54-A3A2-5F16C0AD49E2}" styleName="">
    <a:tblBg/>
    <a:wholeTbl>
      <a:tcTxStyle b="off" i="off">
        <a:font>
          <a:latin typeface="Helvetica Neue"/>
          <a:ea typeface="Helvetica Neue"/>
          <a:cs typeface="Helvetica Neue"/>
        </a:font>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FFFFFF"/>
          </a:solidFill>
        </a:fill>
      </a:tcStyle>
    </a:wholeTbl>
    <a:band2H>
      <a:tcTxStyle/>
      <a:tcStyle>
        <a:tcBdr/>
        <a:fill>
          <a:solidFill>
            <a:srgbClr val="E3E5E8"/>
          </a:solidFill>
        </a:fill>
      </a:tcStyle>
    </a:band2H>
    <a:firstCol>
      <a:tcTxStyle b="on" i="off">
        <a:font>
          <a:latin typeface="Helvetica Neue"/>
          <a:ea typeface="Helvetica Neue"/>
          <a:cs typeface="Helvetica Neue"/>
        </a:font>
        <a:srgbClr val="FFFFFF"/>
      </a:tcTxStyle>
      <a:tcStyle>
        <a:tcBdr>
          <a:left>
            <a:ln w="12700" cap="flat">
              <a:solidFill>
                <a:srgbClr val="000000"/>
              </a:solidFill>
              <a:prstDash val="solid"/>
              <a:miter lim="400000"/>
            </a:ln>
          </a:left>
          <a:right>
            <a:ln w="12700" cap="flat">
              <a:noFill/>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0076BA"/>
          </a:solidFill>
        </a:fill>
      </a:tcStyle>
    </a:firstCol>
    <a:lastRow>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solidFill>
                <a:srgbClr val="000000"/>
              </a:solidFill>
              <a:prstDash val="solid"/>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000000"/>
              </a:solidFill>
              <a:prstDash val="solid"/>
              <a:miter lim="400000"/>
            </a:ln>
          </a:top>
          <a:bottom>
            <a:ln w="12700" cap="flat">
              <a:noFill/>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004D80"/>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8A107856-5554-42FB-B03E-39F5DBC370BA}" styleName="Medium Style 4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0084" autoAdjust="0"/>
    <p:restoredTop sz="82470" autoAdjust="0"/>
  </p:normalViewPr>
  <p:slideViewPr>
    <p:cSldViewPr snapToGrid="0">
      <p:cViewPr varScale="1">
        <p:scale>
          <a:sx n="67" d="100"/>
          <a:sy n="67" d="100"/>
        </p:scale>
        <p:origin x="1061" y="53"/>
      </p:cViewPr>
      <p:guideLst>
        <p:guide orient="horz" pos="2160"/>
        <p:guide pos="3840"/>
      </p:guideLst>
    </p:cSldViewPr>
  </p:slideViewPr>
  <p:outlineViewPr>
    <p:cViewPr>
      <p:scale>
        <a:sx n="33" d="100"/>
        <a:sy n="33" d="100"/>
      </p:scale>
      <p:origin x="0" y="-3306"/>
    </p:cViewPr>
  </p:outlineViewPr>
  <p:notesTextViewPr>
    <p:cViewPr>
      <p:scale>
        <a:sx n="125" d="100"/>
        <a:sy n="125" d="100"/>
      </p:scale>
      <p:origin x="0" y="0"/>
    </p:cViewPr>
  </p:notesTextViewPr>
  <p:notesViewPr>
    <p:cSldViewPr snapToGrid="0">
      <p:cViewPr varScale="1">
        <p:scale>
          <a:sx n="65" d="100"/>
          <a:sy n="65" d="100"/>
        </p:scale>
        <p:origin x="2299" y="53"/>
      </p:cViewPr>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slide" Target="slides/slide45.xml"/><Relationship Id="rId55" Type="http://schemas.openxmlformats.org/officeDocument/2006/relationships/font" Target="fonts/font3.fntdata"/><Relationship Id="rId63" Type="http://schemas.openxmlformats.org/officeDocument/2006/relationships/theme" Target="theme/theme1.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font" Target="fonts/font1.fntdata"/><Relationship Id="rId58" Type="http://schemas.openxmlformats.org/officeDocument/2006/relationships/font" Target="fonts/font6.fntdata"/><Relationship Id="rId5" Type="http://schemas.openxmlformats.org/officeDocument/2006/relationships/slideMaster" Target="slideMasters/slideMaster2.xml"/><Relationship Id="rId61" Type="http://schemas.openxmlformats.org/officeDocument/2006/relationships/presProps" Target="presProps.xml"/><Relationship Id="rId19" Type="http://schemas.openxmlformats.org/officeDocument/2006/relationships/slide" Target="slides/slide1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font" Target="fonts/font4.fntdata"/><Relationship Id="rId64" Type="http://schemas.openxmlformats.org/officeDocument/2006/relationships/tableStyles" Target="tableStyles.xml"/><Relationship Id="rId8" Type="http://schemas.openxmlformats.org/officeDocument/2006/relationships/slide" Target="slides/slide3.xml"/><Relationship Id="rId51" Type="http://schemas.openxmlformats.org/officeDocument/2006/relationships/notesMaster" Target="notesMasters/notesMaster1.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font" Target="fonts/font7.fntdata"/><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font" Target="fonts/font2.fntdata"/><Relationship Id="rId62"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font" Target="fonts/font5.fntdata"/><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handoutMaster" Target="handoutMasters/handoutMaster1.xml"/><Relationship Id="rId60" Type="http://schemas.openxmlformats.org/officeDocument/2006/relationships/font" Target="fonts/font8.fntdata"/><Relationship Id="rId65" Type="http://schemas.microsoft.com/office/2018/10/relationships/authors" Target="authors.xml"/><Relationship Id="rId4" Type="http://schemas.openxmlformats.org/officeDocument/2006/relationships/slideMaster" Target="slideMasters/slideMaster1.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latin typeface="Arial" panose="020B0604020202020204" pitchFamily="34" charset="0"/>
              <a:cs typeface="Arial" panose="020B0604020202020204" pitchFamily="34" charset="0"/>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7B47662E-021F-7244-B65D-DE6C06DE428A}" type="datetimeFigureOut">
              <a:rPr lang="en-US" smtClean="0">
                <a:latin typeface="Arial" panose="020B0604020202020204" pitchFamily="34" charset="0"/>
                <a:cs typeface="Arial" panose="020B0604020202020204" pitchFamily="34" charset="0"/>
              </a:rPr>
              <a:t>1/5/2024</a:t>
            </a:fld>
            <a:endParaRPr lang="en-US" dirty="0">
              <a:latin typeface="Arial" panose="020B0604020202020204" pitchFamily="34" charset="0"/>
              <a:cs typeface="Arial" panose="020B0604020202020204" pitchFamily="34" charset="0"/>
            </a:endParaRPr>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latin typeface="Arial" panose="020B0604020202020204" pitchFamily="34" charset="0"/>
              <a:cs typeface="Arial" panose="020B0604020202020204" pitchFamily="34" charset="0"/>
            </a:endParaRPr>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40492666-F7EE-8F40-AE14-088748DA6CB1}" type="slidenum">
              <a:rPr lang="en-US" smtClean="0">
                <a:latin typeface="Arial" panose="020B0604020202020204" pitchFamily="34" charset="0"/>
                <a:cs typeface="Arial" panose="020B0604020202020204" pitchFamily="34" charset="0"/>
              </a:rPr>
              <a:t>‹#›</a:t>
            </a:fld>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53380554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25" name="Shape 125"/>
          <p:cNvSpPr>
            <a:spLocks noGrp="1" noRot="1" noChangeAspect="1"/>
          </p:cNvSpPr>
          <p:nvPr>
            <p:ph type="sldImg"/>
          </p:nvPr>
        </p:nvSpPr>
        <p:spPr>
          <a:xfrm>
            <a:off x="381000" y="685800"/>
            <a:ext cx="6096000" cy="3429000"/>
          </a:xfrm>
          <a:prstGeom prst="rect">
            <a:avLst/>
          </a:prstGeom>
        </p:spPr>
        <p:txBody>
          <a:bodyPr/>
          <a:lstStyle/>
          <a:p>
            <a:endParaRPr dirty="0"/>
          </a:p>
        </p:txBody>
      </p:sp>
      <p:sp>
        <p:nvSpPr>
          <p:cNvPr id="126" name="Shape 126"/>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1080514629"/>
      </p:ext>
    </p:extLst>
  </p:cSld>
  <p:clrMap bg1="lt1" tx1="dk1" bg2="lt2" tx2="dk2" accent1="accent1" accent2="accent2" accent3="accent3" accent4="accent4" accent5="accent5" accent6="accent6" hlink="hlink" folHlink="folHlink"/>
  <p:notesStyle>
    <a:lvl1pPr defTabSz="239481" latinLnBrk="0">
      <a:defRPr sz="1200">
        <a:latin typeface="Arial" panose="020B0604020202020204" pitchFamily="34" charset="0"/>
        <a:ea typeface="Arial" panose="020B0604020202020204" pitchFamily="34" charset="0"/>
        <a:cs typeface="Arial" panose="020B0604020202020204" pitchFamily="34" charset="0"/>
        <a:sym typeface="Lucida Grande"/>
      </a:defRPr>
    </a:lvl1pPr>
    <a:lvl2pPr indent="119741" defTabSz="239481" latinLnBrk="0">
      <a:defRPr sz="1200">
        <a:latin typeface="Lucida Grande"/>
        <a:ea typeface="Lucida Grande"/>
        <a:cs typeface="Lucida Grande"/>
        <a:sym typeface="Lucida Grande"/>
      </a:defRPr>
    </a:lvl2pPr>
    <a:lvl3pPr indent="239481" defTabSz="239481" latinLnBrk="0">
      <a:defRPr sz="1200">
        <a:latin typeface="Lucida Grande"/>
        <a:ea typeface="Lucida Grande"/>
        <a:cs typeface="Lucida Grande"/>
        <a:sym typeface="Lucida Grande"/>
      </a:defRPr>
    </a:lvl3pPr>
    <a:lvl4pPr indent="359222" defTabSz="239481" latinLnBrk="0">
      <a:defRPr sz="1200">
        <a:latin typeface="Lucida Grande"/>
        <a:ea typeface="Lucida Grande"/>
        <a:cs typeface="Lucida Grande"/>
        <a:sym typeface="Lucida Grande"/>
      </a:defRPr>
    </a:lvl4pPr>
    <a:lvl5pPr indent="478963" defTabSz="239481" latinLnBrk="0">
      <a:defRPr sz="1200">
        <a:latin typeface="Lucida Grande"/>
        <a:ea typeface="Lucida Grande"/>
        <a:cs typeface="Lucida Grande"/>
        <a:sym typeface="Lucida Grande"/>
      </a:defRPr>
    </a:lvl5pPr>
    <a:lvl6pPr indent="598703" defTabSz="239481" latinLnBrk="0">
      <a:defRPr sz="1200">
        <a:latin typeface="Lucida Grande"/>
        <a:ea typeface="Lucida Grande"/>
        <a:cs typeface="Lucida Grande"/>
        <a:sym typeface="Lucida Grande"/>
      </a:defRPr>
    </a:lvl6pPr>
    <a:lvl7pPr indent="718444" defTabSz="239481" latinLnBrk="0">
      <a:defRPr sz="1200">
        <a:latin typeface="Lucida Grande"/>
        <a:ea typeface="Lucida Grande"/>
        <a:cs typeface="Lucida Grande"/>
        <a:sym typeface="Lucida Grande"/>
      </a:defRPr>
    </a:lvl7pPr>
    <a:lvl8pPr indent="838185" defTabSz="239481" latinLnBrk="0">
      <a:defRPr sz="1200">
        <a:latin typeface="Lucida Grande"/>
        <a:ea typeface="Lucida Grande"/>
        <a:cs typeface="Lucida Grande"/>
        <a:sym typeface="Lucida Grande"/>
      </a:defRPr>
    </a:lvl8pPr>
    <a:lvl9pPr indent="957925" defTabSz="239481" latinLnBrk="0">
      <a:defRPr sz="1200">
        <a:latin typeface="Lucida Grande"/>
        <a:ea typeface="Lucida Grande"/>
        <a:cs typeface="Lucida Grande"/>
        <a:sym typeface="Lucida Grande"/>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dirty="0"/>
              <a:t>Please note; This resource, accompanying resources and associated images, videos and graphics are to be used for educational purposes only and in line with our terms and conditions as stated here. https://www.designtechnology.org.uk/terms-and-conditions-and-policies/</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A6DA57-3A8B-4144-9C79-64E4102434A2}"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sym typeface="Helvetica Neue"/>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sym typeface="Helvetica Neue"/>
            </a:endParaRPr>
          </a:p>
        </p:txBody>
      </p:sp>
    </p:spTree>
    <p:extLst>
      <p:ext uri="{BB962C8B-B14F-4D97-AF65-F5344CB8AC3E}">
        <p14:creationId xmlns:p14="http://schemas.microsoft.com/office/powerpoint/2010/main" val="51141711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153604592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dirty="0"/>
              <a:t>Feel free to delete / edit the table to provide more or less for your students.</a:t>
            </a:r>
          </a:p>
          <a:p>
            <a:endParaRPr lang="en-GB" dirty="0"/>
          </a:p>
        </p:txBody>
      </p:sp>
    </p:spTree>
    <p:extLst>
      <p:ext uri="{BB962C8B-B14F-4D97-AF65-F5344CB8AC3E}">
        <p14:creationId xmlns:p14="http://schemas.microsoft.com/office/powerpoint/2010/main" val="68464785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dirty="0"/>
              <a:t>Feel free to delete / edit the table to provide more or less for your students.</a:t>
            </a:r>
          </a:p>
          <a:p>
            <a:endParaRPr lang="en-GB" dirty="0"/>
          </a:p>
        </p:txBody>
      </p:sp>
    </p:spTree>
    <p:extLst>
      <p:ext uri="{BB962C8B-B14F-4D97-AF65-F5344CB8AC3E}">
        <p14:creationId xmlns:p14="http://schemas.microsoft.com/office/powerpoint/2010/main" val="152093651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dirty="0"/>
              <a:t>Feel free to delete / edit the table to provide more or less for your students.</a:t>
            </a:r>
          </a:p>
          <a:p>
            <a:endParaRPr lang="en-GB" dirty="0"/>
          </a:p>
        </p:txBody>
      </p:sp>
    </p:spTree>
    <p:extLst>
      <p:ext uri="{BB962C8B-B14F-4D97-AF65-F5344CB8AC3E}">
        <p14:creationId xmlns:p14="http://schemas.microsoft.com/office/powerpoint/2010/main" val="318148556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352352732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dirty="0"/>
              <a:t>Feel free to delete / edit the table to provide more or less for your students.</a:t>
            </a:r>
          </a:p>
          <a:p>
            <a:endParaRPr lang="en-GB" dirty="0"/>
          </a:p>
        </p:txBody>
      </p:sp>
    </p:spTree>
    <p:extLst>
      <p:ext uri="{BB962C8B-B14F-4D97-AF65-F5344CB8AC3E}">
        <p14:creationId xmlns:p14="http://schemas.microsoft.com/office/powerpoint/2010/main" val="389276403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dirty="0"/>
              <a:t>Click the headings to get further information. Feel free to delete / edit the table to provide more or less for your students.</a:t>
            </a:r>
          </a:p>
          <a:p>
            <a:endParaRPr lang="en-GB" dirty="0"/>
          </a:p>
        </p:txBody>
      </p:sp>
    </p:spTree>
    <p:extLst>
      <p:ext uri="{BB962C8B-B14F-4D97-AF65-F5344CB8AC3E}">
        <p14:creationId xmlns:p14="http://schemas.microsoft.com/office/powerpoint/2010/main" val="147277159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62036028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dirty="0"/>
              <a:t>Click the titles to access member Focused Tasks and Investigative &amp; Evaluative Activities in detail.</a:t>
            </a:r>
          </a:p>
          <a:p>
            <a:endParaRPr lang="en-GB" dirty="0"/>
          </a:p>
        </p:txBody>
      </p:sp>
    </p:spTree>
    <p:extLst>
      <p:ext uri="{BB962C8B-B14F-4D97-AF65-F5344CB8AC3E}">
        <p14:creationId xmlns:p14="http://schemas.microsoft.com/office/powerpoint/2010/main" val="424979621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151344333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192686530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An example of Pugh’s matrix in use</a:t>
            </a:r>
          </a:p>
        </p:txBody>
      </p:sp>
    </p:spTree>
    <p:extLst>
      <p:ext uri="{BB962C8B-B14F-4D97-AF65-F5344CB8AC3E}">
        <p14:creationId xmlns:p14="http://schemas.microsoft.com/office/powerpoint/2010/main" val="203852938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dirty="0"/>
              <a:t>Feel free to edit / use these with your class as appropriate. Change the wording and share with students if you wish, or use to help your own planning.</a:t>
            </a:r>
          </a:p>
          <a:p>
            <a:endParaRPr lang="en-GB" dirty="0"/>
          </a:p>
        </p:txBody>
      </p:sp>
    </p:spTree>
    <p:extLst>
      <p:ext uri="{BB962C8B-B14F-4D97-AF65-F5344CB8AC3E}">
        <p14:creationId xmlns:p14="http://schemas.microsoft.com/office/powerpoint/2010/main" val="195407739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dirty="0"/>
              <a:t>Feel free to edit / use these with your class as appropriate. Change the wording and share with students if you wish, or use to help your own planning.</a:t>
            </a:r>
          </a:p>
          <a:p>
            <a:endParaRPr lang="en-GB" dirty="0"/>
          </a:p>
        </p:txBody>
      </p:sp>
    </p:spTree>
    <p:extLst>
      <p:ext uri="{BB962C8B-B14F-4D97-AF65-F5344CB8AC3E}">
        <p14:creationId xmlns:p14="http://schemas.microsoft.com/office/powerpoint/2010/main" val="193442166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dirty="0"/>
              <a:t>Feel free to edit / use these with your class as appropriate. Change the wording and share with students if you wish, or use to help your own planning.</a:t>
            </a:r>
          </a:p>
          <a:p>
            <a:endParaRPr lang="en-GB" dirty="0"/>
          </a:p>
        </p:txBody>
      </p:sp>
    </p:spTree>
    <p:extLst>
      <p:ext uri="{BB962C8B-B14F-4D97-AF65-F5344CB8AC3E}">
        <p14:creationId xmlns:p14="http://schemas.microsoft.com/office/powerpoint/2010/main" val="127896370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dirty="0"/>
              <a:t>Feel free to edit / use these with your class as appropriate. Change the wording and share with students if you wish, or use to help your own planning.</a:t>
            </a:r>
          </a:p>
          <a:p>
            <a:endParaRPr lang="en-GB" dirty="0"/>
          </a:p>
        </p:txBody>
      </p:sp>
    </p:spTree>
    <p:extLst>
      <p:ext uri="{BB962C8B-B14F-4D97-AF65-F5344CB8AC3E}">
        <p14:creationId xmlns:p14="http://schemas.microsoft.com/office/powerpoint/2010/main" val="364012885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dirty="0"/>
              <a:t>Feel free to edit / use these with your class as appropriate. Change the wording and share with students if you wish, or use to help your own planning.</a:t>
            </a:r>
          </a:p>
          <a:p>
            <a:endParaRPr lang="en-GB" dirty="0"/>
          </a:p>
        </p:txBody>
      </p:sp>
    </p:spTree>
    <p:extLst>
      <p:ext uri="{BB962C8B-B14F-4D97-AF65-F5344CB8AC3E}">
        <p14:creationId xmlns:p14="http://schemas.microsoft.com/office/powerpoint/2010/main" val="221595367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dirty="0"/>
              <a:t>Feel free to edit / use these with your class as appropriate. Change the wording and share with students if you wish, or use to help your own planning.</a:t>
            </a:r>
          </a:p>
          <a:p>
            <a:endParaRPr lang="en-GB" dirty="0"/>
          </a:p>
        </p:txBody>
      </p:sp>
    </p:spTree>
    <p:extLst>
      <p:ext uri="{BB962C8B-B14F-4D97-AF65-F5344CB8AC3E}">
        <p14:creationId xmlns:p14="http://schemas.microsoft.com/office/powerpoint/2010/main" val="313417980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dirty="0"/>
              <a:t>Feel free to edit / use these with your class as appropriate. Change the wording and share with students if you wish, or use to help your own planning.</a:t>
            </a:r>
          </a:p>
          <a:p>
            <a:endParaRPr lang="en-GB" dirty="0"/>
          </a:p>
        </p:txBody>
      </p:sp>
    </p:spTree>
    <p:extLst>
      <p:ext uri="{BB962C8B-B14F-4D97-AF65-F5344CB8AC3E}">
        <p14:creationId xmlns:p14="http://schemas.microsoft.com/office/powerpoint/2010/main" val="92552923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dirty="0"/>
              <a:t>Feel free to edit / use these with your class as appropriate. Change the wording and share with students if you wish, or use to help your own planning.</a:t>
            </a:r>
          </a:p>
          <a:p>
            <a:endParaRPr lang="en-GB" dirty="0"/>
          </a:p>
        </p:txBody>
      </p:sp>
    </p:spTree>
    <p:extLst>
      <p:ext uri="{BB962C8B-B14F-4D97-AF65-F5344CB8AC3E}">
        <p14:creationId xmlns:p14="http://schemas.microsoft.com/office/powerpoint/2010/main" val="335493854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dirty="0"/>
              <a:t>Feel free to edit / use these with your class as appropriate. Change the wording and share with students if you wish, or use to help your own planning.</a:t>
            </a:r>
          </a:p>
          <a:p>
            <a:endParaRPr lang="en-GB" dirty="0"/>
          </a:p>
        </p:txBody>
      </p:sp>
    </p:spTree>
    <p:extLst>
      <p:ext uri="{BB962C8B-B14F-4D97-AF65-F5344CB8AC3E}">
        <p14:creationId xmlns:p14="http://schemas.microsoft.com/office/powerpoint/2010/main" val="182685826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192686530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dirty="0"/>
              <a:t>Double click to open the files</a:t>
            </a:r>
          </a:p>
          <a:p>
            <a:endParaRPr lang="en-GB" dirty="0"/>
          </a:p>
        </p:txBody>
      </p:sp>
    </p:spTree>
    <p:extLst>
      <p:ext uri="{BB962C8B-B14F-4D97-AF65-F5344CB8AC3E}">
        <p14:creationId xmlns:p14="http://schemas.microsoft.com/office/powerpoint/2010/main" val="119390784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dirty="0"/>
              <a:t>Feel free to edit / use these with your class as appropriate. Change the wording and share with students if you wish, or use to help your own planning.</a:t>
            </a:r>
          </a:p>
          <a:p>
            <a:endParaRPr lang="en-GB" dirty="0"/>
          </a:p>
        </p:txBody>
      </p:sp>
    </p:spTree>
    <p:extLst>
      <p:ext uri="{BB962C8B-B14F-4D97-AF65-F5344CB8AC3E}">
        <p14:creationId xmlns:p14="http://schemas.microsoft.com/office/powerpoint/2010/main" val="107188205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dirty="0"/>
              <a:t>Feel free to edit / use these with your class as appropriate. Change the wording and share with students if you wish, or use to help your own planning.</a:t>
            </a:r>
          </a:p>
          <a:p>
            <a:endParaRPr lang="en-GB" dirty="0"/>
          </a:p>
        </p:txBody>
      </p:sp>
    </p:spTree>
    <p:extLst>
      <p:ext uri="{BB962C8B-B14F-4D97-AF65-F5344CB8AC3E}">
        <p14:creationId xmlns:p14="http://schemas.microsoft.com/office/powerpoint/2010/main" val="156650007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dirty="0"/>
              <a:t>Feel free to edit / use these with your class as appropriate. Change the wording and share with students if you wish, or use to help your own planning.</a:t>
            </a:r>
          </a:p>
          <a:p>
            <a:endParaRPr lang="en-GB" dirty="0"/>
          </a:p>
        </p:txBody>
      </p:sp>
    </p:spTree>
    <p:extLst>
      <p:ext uri="{BB962C8B-B14F-4D97-AF65-F5344CB8AC3E}">
        <p14:creationId xmlns:p14="http://schemas.microsoft.com/office/powerpoint/2010/main" val="48388575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dirty="0"/>
              <a:t>Feel free to edit / use these with your class as appropriate. Change the wording and share with students if you wish, or use to help your own planning.</a:t>
            </a:r>
          </a:p>
          <a:p>
            <a:endParaRPr lang="en-GB" dirty="0"/>
          </a:p>
        </p:txBody>
      </p:sp>
    </p:spTree>
    <p:extLst>
      <p:ext uri="{BB962C8B-B14F-4D97-AF65-F5344CB8AC3E}">
        <p14:creationId xmlns:p14="http://schemas.microsoft.com/office/powerpoint/2010/main" val="191011754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dirty="0"/>
              <a:t>Feel free to edit / use these with your class as appropriate. Change the wording and share with students if you wish, or use to help your own planning.</a:t>
            </a:r>
          </a:p>
          <a:p>
            <a:endParaRPr lang="en-GB" dirty="0"/>
          </a:p>
        </p:txBody>
      </p:sp>
    </p:spTree>
    <p:extLst>
      <p:ext uri="{BB962C8B-B14F-4D97-AF65-F5344CB8AC3E}">
        <p14:creationId xmlns:p14="http://schemas.microsoft.com/office/powerpoint/2010/main" val="51207695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dirty="0"/>
              <a:t>Feel free to edit / use these with your class as appropriate. Change the wording and share with students if you wish, or use to help your own planning.</a:t>
            </a:r>
          </a:p>
          <a:p>
            <a:endParaRPr lang="en-GB" dirty="0"/>
          </a:p>
        </p:txBody>
      </p:sp>
    </p:spTree>
    <p:extLst>
      <p:ext uri="{BB962C8B-B14F-4D97-AF65-F5344CB8AC3E}">
        <p14:creationId xmlns:p14="http://schemas.microsoft.com/office/powerpoint/2010/main" val="341539460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dirty="0"/>
              <a:t>Click the hexagons to go to that section</a:t>
            </a:r>
          </a:p>
          <a:p>
            <a:endParaRPr lang="en-GB" dirty="0"/>
          </a:p>
        </p:txBody>
      </p:sp>
    </p:spTree>
    <p:extLst>
      <p:ext uri="{BB962C8B-B14F-4D97-AF65-F5344CB8AC3E}">
        <p14:creationId xmlns:p14="http://schemas.microsoft.com/office/powerpoint/2010/main" val="137357801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dirty="0"/>
              <a:t>Feel free to delete / edit the table to provide more or less for your students.</a:t>
            </a:r>
          </a:p>
          <a:p>
            <a:endParaRPr lang="en-GB" dirty="0"/>
          </a:p>
        </p:txBody>
      </p:sp>
    </p:spTree>
    <p:extLst>
      <p:ext uri="{BB962C8B-B14F-4D97-AF65-F5344CB8AC3E}">
        <p14:creationId xmlns:p14="http://schemas.microsoft.com/office/powerpoint/2010/main" val="125858856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Defining the nature of the product</a:t>
            </a:r>
          </a:p>
        </p:txBody>
      </p:sp>
    </p:spTree>
    <p:extLst>
      <p:ext uri="{BB962C8B-B14F-4D97-AF65-F5344CB8AC3E}">
        <p14:creationId xmlns:p14="http://schemas.microsoft.com/office/powerpoint/2010/main" val="58007516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60454560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dirty="0"/>
              <a:t>Feel free to delete / edit the table to provide more or less for your students.</a:t>
            </a:r>
          </a:p>
          <a:p>
            <a:endParaRPr lang="en-GB" dirty="0"/>
          </a:p>
        </p:txBody>
      </p:sp>
    </p:spTree>
    <p:extLst>
      <p:ext uri="{BB962C8B-B14F-4D97-AF65-F5344CB8AC3E}">
        <p14:creationId xmlns:p14="http://schemas.microsoft.com/office/powerpoint/2010/main" val="133447568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may be approached using gamification (for example). For examples of ‘gamification;’ see https://uxplanet.org/gamification-in-product-design-ui-ux-14047dc6ccab </a:t>
            </a:r>
          </a:p>
        </p:txBody>
      </p:sp>
    </p:spTree>
    <p:extLst>
      <p:ext uri="{BB962C8B-B14F-4D97-AF65-F5344CB8AC3E}">
        <p14:creationId xmlns:p14="http://schemas.microsoft.com/office/powerpoint/2010/main" val="157793152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5.png"/><Relationship Id="rId1" Type="http://schemas.openxmlformats.org/officeDocument/2006/relationships/slideMaster" Target="../slideMasters/slideMaster1.xml"/><Relationship Id="rId4" Type="http://schemas.openxmlformats.org/officeDocument/2006/relationships/image" Target="../media/image16.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7.png"/><Relationship Id="rId1" Type="http://schemas.openxmlformats.org/officeDocument/2006/relationships/slideMaster" Target="../slideMasters/slideMaster1.xml"/><Relationship Id="rId4" Type="http://schemas.openxmlformats.org/officeDocument/2006/relationships/image" Target="../media/image18.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9.png"/><Relationship Id="rId1" Type="http://schemas.openxmlformats.org/officeDocument/2006/relationships/slideMaster" Target="../slideMasters/slideMaster1.xml"/><Relationship Id="rId4" Type="http://schemas.openxmlformats.org/officeDocument/2006/relationships/image" Target="../media/image20.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21.png"/><Relationship Id="rId1" Type="http://schemas.openxmlformats.org/officeDocument/2006/relationships/slideMaster" Target="../slideMasters/slideMaster1.xml"/><Relationship Id="rId4" Type="http://schemas.openxmlformats.org/officeDocument/2006/relationships/image" Target="../media/image22.pn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4" Type="http://schemas.openxmlformats.org/officeDocument/2006/relationships/image" Target="../media/image13.png"/></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29.jp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8.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4.png"/></Relationships>
</file>

<file path=ppt/slideLayouts/_rels/slideLayout7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Master" Target="../slideMasters/slideMaster1.xml"/><Relationship Id="rId4" Type="http://schemas.openxmlformats.org/officeDocument/2006/relationships/image" Target="../media/image14.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Year 7 Title">
    <p:bg>
      <p:bgPr>
        <a:solidFill>
          <a:srgbClr val="00BACE"/>
        </a:solidFill>
        <a:effectLst/>
      </p:bgPr>
    </p:bg>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4D7EDB8B-BCAF-D094-EA09-2040F24561D4}"/>
              </a:ext>
            </a:extLst>
          </p:cNvPr>
          <p:cNvSpPr>
            <a:spLocks noGrp="1"/>
          </p:cNvSpPr>
          <p:nvPr>
            <p:ph type="ctrTitle"/>
          </p:nvPr>
        </p:nvSpPr>
        <p:spPr>
          <a:xfrm>
            <a:off x="576000" y="2371514"/>
            <a:ext cx="7017874" cy="2387600"/>
          </a:xfrm>
        </p:spPr>
        <p:txBody>
          <a:bodyPr/>
          <a:lstStyle>
            <a:lvl1pPr>
              <a:defRPr cap="all" baseline="0"/>
            </a:lvl1pPr>
          </a:lstStyle>
          <a:p>
            <a:pPr>
              <a:lnSpc>
                <a:spcPct val="100000"/>
              </a:lnSpc>
            </a:pPr>
            <a:r>
              <a:rPr lang="en-GB" dirty="0">
                <a:solidFill>
                  <a:schemeClr val="tx2"/>
                </a:solidFill>
                <a:latin typeface="+mj-lt"/>
              </a:rPr>
              <a:t>Key stage 3 context 18:</a:t>
            </a:r>
            <a:br>
              <a:rPr lang="en-GB" dirty="0">
                <a:solidFill>
                  <a:schemeClr val="tx2"/>
                </a:solidFill>
                <a:latin typeface="+mj-lt"/>
              </a:rPr>
            </a:br>
            <a:br>
              <a:rPr lang="en-GB" dirty="0">
                <a:solidFill>
                  <a:schemeClr val="tx2"/>
                </a:solidFill>
                <a:latin typeface="+mj-lt"/>
              </a:rPr>
            </a:br>
            <a:r>
              <a:rPr lang="en-GB" dirty="0">
                <a:solidFill>
                  <a:schemeClr val="bg1"/>
                </a:solidFill>
                <a:latin typeface="+mj-lt"/>
              </a:rPr>
              <a:t>Improving Air Quality</a:t>
            </a:r>
          </a:p>
        </p:txBody>
      </p:sp>
      <p:pic>
        <p:nvPicPr>
          <p:cNvPr id="11" name="Picture 10" descr="Blue text on a black background&#10;&#10;Description automatically generated with medium confidence">
            <a:extLst>
              <a:ext uri="{FF2B5EF4-FFF2-40B4-BE49-F238E27FC236}">
                <a16:creationId xmlns:a16="http://schemas.microsoft.com/office/drawing/2014/main" id="{4F599919-4510-6A47-D6F8-42F87212DD5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87680" y="367670"/>
            <a:ext cx="2023896" cy="980708"/>
          </a:xfrm>
          <a:prstGeom prst="rect">
            <a:avLst/>
          </a:prstGeom>
        </p:spPr>
      </p:pic>
      <p:sp>
        <p:nvSpPr>
          <p:cNvPr id="2" name="Picture Placeholder 17">
            <a:extLst>
              <a:ext uri="{FF2B5EF4-FFF2-40B4-BE49-F238E27FC236}">
                <a16:creationId xmlns:a16="http://schemas.microsoft.com/office/drawing/2014/main" id="{B5AD01F5-244C-1522-51D7-CAD87B98CBD8}"/>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sp>
        <p:nvSpPr>
          <p:cNvPr id="3" name="Picture Placeholder 2">
            <a:extLst>
              <a:ext uri="{FF2B5EF4-FFF2-40B4-BE49-F238E27FC236}">
                <a16:creationId xmlns:a16="http://schemas.microsoft.com/office/drawing/2014/main" id="{A0F61FB4-F1D1-B877-4951-36746849AEBC}"/>
              </a:ext>
            </a:extLst>
          </p:cNvPr>
          <p:cNvSpPr>
            <a:spLocks noGrp="1"/>
          </p:cNvSpPr>
          <p:nvPr>
            <p:ph type="pic" sz="quarter" idx="11" hasCustomPrompt="1"/>
          </p:nvPr>
        </p:nvSpPr>
        <p:spPr>
          <a:xfrm>
            <a:off x="8061325" y="0"/>
            <a:ext cx="4130675" cy="6858000"/>
          </a:xfrm>
        </p:spPr>
        <p:txBody>
          <a:bodyPr/>
          <a:lstStyle>
            <a:lvl1pPr>
              <a:defRPr/>
            </a:lvl1pPr>
          </a:lstStyle>
          <a:p>
            <a:r>
              <a:rPr lang="en-GB" dirty="0"/>
              <a:t>HERO IMAGE</a:t>
            </a:r>
          </a:p>
        </p:txBody>
      </p:sp>
    </p:spTree>
    <p:extLst>
      <p:ext uri="{BB962C8B-B14F-4D97-AF65-F5344CB8AC3E}">
        <p14:creationId xmlns:p14="http://schemas.microsoft.com/office/powerpoint/2010/main" val="139218373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Empathize Video">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E8A98A60-E879-C631-62B8-B8D05C6E6896}"/>
              </a:ext>
            </a:extLst>
          </p:cNvPr>
          <p:cNvSpPr/>
          <p:nvPr userDrawn="1"/>
        </p:nvSpPr>
        <p:spPr>
          <a:xfrm>
            <a:off x="0" y="-19051"/>
            <a:ext cx="12192000" cy="6877051"/>
          </a:xfrm>
          <a:prstGeom prst="rect">
            <a:avLst/>
          </a:prstGeom>
          <a:solidFill>
            <a:srgbClr val="ACAC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Tree>
    <p:extLst>
      <p:ext uri="{BB962C8B-B14F-4D97-AF65-F5344CB8AC3E}">
        <p14:creationId xmlns:p14="http://schemas.microsoft.com/office/powerpoint/2010/main" val="18372849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Define Stag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954CFDE3-880B-8CED-8668-11862DE2E33C}"/>
              </a:ext>
            </a:extLst>
          </p:cNvPr>
          <p:cNvSpPr/>
          <p:nvPr userDrawn="1"/>
        </p:nvSpPr>
        <p:spPr>
          <a:xfrm>
            <a:off x="10478814" y="-19051"/>
            <a:ext cx="1713186" cy="6877051"/>
          </a:xfrm>
          <a:prstGeom prst="rect">
            <a:avLst/>
          </a:prstGeom>
          <a:solidFill>
            <a:srgbClr val="16F4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7" name="Title 3">
            <a:extLst>
              <a:ext uri="{FF2B5EF4-FFF2-40B4-BE49-F238E27FC236}">
                <a16:creationId xmlns:a16="http://schemas.microsoft.com/office/drawing/2014/main" id="{3F20ADD3-A869-127E-F62F-9C5325BD9ED9}"/>
              </a:ext>
            </a:extLst>
          </p:cNvPr>
          <p:cNvSpPr>
            <a:spLocks noGrp="1"/>
          </p:cNvSpPr>
          <p:nvPr>
            <p:ph type="title" hasCustomPrompt="1"/>
          </p:nvPr>
        </p:nvSpPr>
        <p:spPr>
          <a:xfrm>
            <a:off x="576000" y="546214"/>
            <a:ext cx="10952385" cy="1047918"/>
          </a:xfrm>
        </p:spPr>
        <p:txBody>
          <a:bodyPr/>
          <a:lstStyle>
            <a:lvl1pPr>
              <a:defRPr sz="4400">
                <a:latin typeface="GriffithGothic Black" panose="02000603060000020004" pitchFamily="50" charset="0"/>
              </a:defRPr>
            </a:lvl1pPr>
          </a:lstStyle>
          <a:p>
            <a:r>
              <a:rPr lang="en-GB" sz="4400" dirty="0">
                <a:solidFill>
                  <a:srgbClr val="0A303F"/>
                </a:solidFill>
                <a:latin typeface="GriffithGothic Black" panose="02000603060000020004" pitchFamily="50" charset="0"/>
              </a:rPr>
              <a:t>Define stage</a:t>
            </a:r>
            <a:endParaRPr lang="en-GB" sz="4400" dirty="0">
              <a:solidFill>
                <a:srgbClr val="0A303F"/>
              </a:solidFill>
              <a:latin typeface="Griffith Gothic Black" panose="020B0503060000000000" pitchFamily="34" charset="0"/>
            </a:endParaRPr>
          </a:p>
        </p:txBody>
      </p:sp>
      <p:pic>
        <p:nvPicPr>
          <p:cNvPr id="8" name="Picture 7" descr="Shape, polygon&#10;&#10;Description automatically generated">
            <a:extLst>
              <a:ext uri="{FF2B5EF4-FFF2-40B4-BE49-F238E27FC236}">
                <a16:creationId xmlns:a16="http://schemas.microsoft.com/office/drawing/2014/main" id="{7708F1D8-AA97-A239-9164-FB0D9B4D3FE6}"/>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610678" y="93868"/>
            <a:ext cx="1541653" cy="1336183"/>
          </a:xfrm>
          <a:prstGeom prst="rect">
            <a:avLst/>
          </a:prstGeom>
        </p:spPr>
      </p:pic>
      <p:pic>
        <p:nvPicPr>
          <p:cNvPr id="14" name="Picture 13" descr="A black background with white text&#10;&#10;Description automatically generated with low confidence">
            <a:extLst>
              <a:ext uri="{FF2B5EF4-FFF2-40B4-BE49-F238E27FC236}">
                <a16:creationId xmlns:a16="http://schemas.microsoft.com/office/drawing/2014/main" id="{FAEB7B8C-30F4-E6F8-886F-B3B2380A2988}"/>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659327" y="6011854"/>
            <a:ext cx="1144314" cy="554494"/>
          </a:xfrm>
          <a:prstGeom prst="rect">
            <a:avLst/>
          </a:prstGeom>
        </p:spPr>
      </p:pic>
      <p:sp>
        <p:nvSpPr>
          <p:cNvPr id="15" name="Picture Placeholder 17">
            <a:extLst>
              <a:ext uri="{FF2B5EF4-FFF2-40B4-BE49-F238E27FC236}">
                <a16:creationId xmlns:a16="http://schemas.microsoft.com/office/drawing/2014/main" id="{26E7A7EE-9FFD-1486-DB23-0A90417BA15D}"/>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pic>
        <p:nvPicPr>
          <p:cNvPr id="16" name="Picture 15" descr="Icon&#10;&#10;Description automatically generated">
            <a:extLst>
              <a:ext uri="{FF2B5EF4-FFF2-40B4-BE49-F238E27FC236}">
                <a16:creationId xmlns:a16="http://schemas.microsoft.com/office/drawing/2014/main" id="{8E48EE1D-A869-3F63-C081-73289997E6D7}"/>
              </a:ext>
            </a:extLst>
          </p:cNvPr>
          <p:cNvPicPr>
            <a:picLocks noChangeAspect="1"/>
          </p:cNvPicPr>
          <p:nvPr userDrawn="1"/>
        </p:nvPicPr>
        <p:blipFill rotWithShape="1">
          <a:blip r:embed="rId4">
            <a:alphaModFix amt="35000"/>
            <a:extLst>
              <a:ext uri="{28A0092B-C50C-407E-A947-70E740481C1C}">
                <a14:useLocalDpi xmlns:a14="http://schemas.microsoft.com/office/drawing/2010/main" val="0"/>
              </a:ext>
            </a:extLst>
          </a:blip>
          <a:srcRect r="50484"/>
          <a:stretch/>
        </p:blipFill>
        <p:spPr>
          <a:xfrm>
            <a:off x="10758531" y="2189628"/>
            <a:ext cx="1433469" cy="2747010"/>
          </a:xfrm>
          <a:prstGeom prst="rect">
            <a:avLst/>
          </a:prstGeom>
        </p:spPr>
      </p:pic>
      <p:sp>
        <p:nvSpPr>
          <p:cNvPr id="17" name="Text Placeholder 22">
            <a:extLst>
              <a:ext uri="{FF2B5EF4-FFF2-40B4-BE49-F238E27FC236}">
                <a16:creationId xmlns:a16="http://schemas.microsoft.com/office/drawing/2014/main" id="{765CA734-AAC0-440D-19DD-E9C95E9C2E74}"/>
              </a:ext>
            </a:extLst>
          </p:cNvPr>
          <p:cNvSpPr>
            <a:spLocks noGrp="1"/>
          </p:cNvSpPr>
          <p:nvPr>
            <p:ph type="body" sz="quarter" idx="11"/>
          </p:nvPr>
        </p:nvSpPr>
        <p:spPr>
          <a:xfrm>
            <a:off x="576263" y="1908175"/>
            <a:ext cx="9655175" cy="2165350"/>
          </a:xfrm>
        </p:spPr>
        <p:txBody>
          <a:bodyPr/>
          <a:lstStyle>
            <a:lvl1pPr>
              <a:defRPr sz="1800"/>
            </a:lvl1pPr>
            <a:lvl2pPr>
              <a:defRPr sz="1800"/>
            </a:lvl2pPr>
            <a:lvl3pPr>
              <a:defRPr sz="1800"/>
            </a:lvl3pPr>
            <a:lvl4pPr>
              <a:defRPr sz="1800"/>
            </a:lvl4pPr>
            <a:lvl5pPr>
              <a:defRPr sz="1800"/>
            </a:lvl5pPr>
          </a:lstStyle>
          <a:p>
            <a:pPr lvl="0"/>
            <a:r>
              <a:rPr lang="en-US" dirty="0"/>
              <a:t>Click to edit Master text styles</a:t>
            </a:r>
          </a:p>
        </p:txBody>
      </p:sp>
    </p:spTree>
    <p:extLst>
      <p:ext uri="{BB962C8B-B14F-4D97-AF65-F5344CB8AC3E}">
        <p14:creationId xmlns:p14="http://schemas.microsoft.com/office/powerpoint/2010/main" val="105670209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Define Video">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954CFDE3-880B-8CED-8668-11862DE2E33C}"/>
              </a:ext>
            </a:extLst>
          </p:cNvPr>
          <p:cNvSpPr/>
          <p:nvPr userDrawn="1"/>
        </p:nvSpPr>
        <p:spPr>
          <a:xfrm>
            <a:off x="0" y="-19051"/>
            <a:ext cx="12192000" cy="6877051"/>
          </a:xfrm>
          <a:prstGeom prst="rect">
            <a:avLst/>
          </a:prstGeom>
          <a:solidFill>
            <a:srgbClr val="16F4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Tree>
    <p:extLst>
      <p:ext uri="{BB962C8B-B14F-4D97-AF65-F5344CB8AC3E}">
        <p14:creationId xmlns:p14="http://schemas.microsoft.com/office/powerpoint/2010/main" val="252191819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Ideate Stag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5AECADB2-7DAD-443F-A3C8-C7A40BF324D5}"/>
              </a:ext>
            </a:extLst>
          </p:cNvPr>
          <p:cNvSpPr/>
          <p:nvPr userDrawn="1"/>
        </p:nvSpPr>
        <p:spPr>
          <a:xfrm>
            <a:off x="10478814" y="-19051"/>
            <a:ext cx="1713186" cy="6877051"/>
          </a:xfrm>
          <a:prstGeom prst="rect">
            <a:avLst/>
          </a:prstGeom>
          <a:solidFill>
            <a:srgbClr val="F604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7" name="Title 4">
            <a:extLst>
              <a:ext uri="{FF2B5EF4-FFF2-40B4-BE49-F238E27FC236}">
                <a16:creationId xmlns:a16="http://schemas.microsoft.com/office/drawing/2014/main" id="{29A1837F-7B78-B2D3-A446-3890C5097BFF}"/>
              </a:ext>
            </a:extLst>
          </p:cNvPr>
          <p:cNvSpPr>
            <a:spLocks noGrp="1"/>
          </p:cNvSpPr>
          <p:nvPr>
            <p:ph type="title" hasCustomPrompt="1"/>
          </p:nvPr>
        </p:nvSpPr>
        <p:spPr>
          <a:xfrm>
            <a:off x="576000" y="546214"/>
            <a:ext cx="9166811" cy="1047918"/>
          </a:xfrm>
        </p:spPr>
        <p:txBody>
          <a:bodyPr/>
          <a:lstStyle>
            <a:lvl1pPr>
              <a:defRPr sz="4400">
                <a:latin typeface="GriffithGothic Black" panose="02000603060000020004" pitchFamily="50" charset="0"/>
              </a:defRPr>
            </a:lvl1pPr>
          </a:lstStyle>
          <a:p>
            <a:r>
              <a:rPr lang="en-GB" sz="4400" dirty="0">
                <a:solidFill>
                  <a:schemeClr val="tx1"/>
                </a:solidFill>
                <a:latin typeface="GriffithGothic Black" panose="02000603060000020004" pitchFamily="50" charset="0"/>
              </a:rPr>
              <a:t>Ideate stage</a:t>
            </a:r>
            <a:endParaRPr lang="en-GB" sz="4400" dirty="0">
              <a:solidFill>
                <a:schemeClr val="tx1"/>
              </a:solidFill>
              <a:latin typeface="Griffith Gothic Black" panose="020B0503060000000000" pitchFamily="34" charset="0"/>
            </a:endParaRPr>
          </a:p>
        </p:txBody>
      </p:sp>
      <p:pic>
        <p:nvPicPr>
          <p:cNvPr id="9" name="Picture 8" descr="Shape, polygon&#10;&#10;Description automatically generated">
            <a:extLst>
              <a:ext uri="{FF2B5EF4-FFF2-40B4-BE49-F238E27FC236}">
                <a16:creationId xmlns:a16="http://schemas.microsoft.com/office/drawing/2014/main" id="{3DE1D805-F930-EBD6-34D2-396FBCB6AA04}"/>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605910" y="93869"/>
            <a:ext cx="1541653" cy="1336183"/>
          </a:xfrm>
          <a:prstGeom prst="rect">
            <a:avLst/>
          </a:prstGeom>
        </p:spPr>
      </p:pic>
      <p:pic>
        <p:nvPicPr>
          <p:cNvPr id="13" name="Picture 12" descr="A black background with white text&#10;&#10;Description automatically generated with low confidence">
            <a:extLst>
              <a:ext uri="{FF2B5EF4-FFF2-40B4-BE49-F238E27FC236}">
                <a16:creationId xmlns:a16="http://schemas.microsoft.com/office/drawing/2014/main" id="{C4BE6CF0-DA4C-6D7A-ADA1-BBB6A0ADD409}"/>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659327" y="6011854"/>
            <a:ext cx="1144314" cy="554494"/>
          </a:xfrm>
          <a:prstGeom prst="rect">
            <a:avLst/>
          </a:prstGeom>
        </p:spPr>
      </p:pic>
      <p:sp>
        <p:nvSpPr>
          <p:cNvPr id="14" name="Picture Placeholder 17">
            <a:extLst>
              <a:ext uri="{FF2B5EF4-FFF2-40B4-BE49-F238E27FC236}">
                <a16:creationId xmlns:a16="http://schemas.microsoft.com/office/drawing/2014/main" id="{5D214DC0-6639-8D2A-4618-EBFB232C1BF3}"/>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pic>
        <p:nvPicPr>
          <p:cNvPr id="15" name="Picture 14" descr="Icon&#10;&#10;Description automatically generated">
            <a:extLst>
              <a:ext uri="{FF2B5EF4-FFF2-40B4-BE49-F238E27FC236}">
                <a16:creationId xmlns:a16="http://schemas.microsoft.com/office/drawing/2014/main" id="{A999AD70-1918-FA90-5FBC-947531830B97}"/>
              </a:ext>
            </a:extLst>
          </p:cNvPr>
          <p:cNvPicPr>
            <a:picLocks noChangeAspect="1"/>
          </p:cNvPicPr>
          <p:nvPr userDrawn="1"/>
        </p:nvPicPr>
        <p:blipFill rotWithShape="1">
          <a:blip r:embed="rId4" cstate="print">
            <a:alphaModFix amt="35000"/>
            <a:extLst>
              <a:ext uri="{28A0092B-C50C-407E-A947-70E740481C1C}">
                <a14:useLocalDpi xmlns:a14="http://schemas.microsoft.com/office/drawing/2010/main" val="0"/>
              </a:ext>
            </a:extLst>
          </a:blip>
          <a:srcRect r="50000"/>
          <a:stretch/>
        </p:blipFill>
        <p:spPr>
          <a:xfrm>
            <a:off x="10744695" y="1872838"/>
            <a:ext cx="1447305" cy="3112323"/>
          </a:xfrm>
          <a:prstGeom prst="rect">
            <a:avLst/>
          </a:prstGeom>
        </p:spPr>
      </p:pic>
      <p:sp>
        <p:nvSpPr>
          <p:cNvPr id="16" name="Text Placeholder 22">
            <a:extLst>
              <a:ext uri="{FF2B5EF4-FFF2-40B4-BE49-F238E27FC236}">
                <a16:creationId xmlns:a16="http://schemas.microsoft.com/office/drawing/2014/main" id="{D36BAEDC-4142-5770-62AA-BD8D0D7506F6}"/>
              </a:ext>
            </a:extLst>
          </p:cNvPr>
          <p:cNvSpPr>
            <a:spLocks noGrp="1"/>
          </p:cNvSpPr>
          <p:nvPr>
            <p:ph type="body" sz="quarter" idx="11"/>
          </p:nvPr>
        </p:nvSpPr>
        <p:spPr>
          <a:xfrm>
            <a:off x="576263" y="1908175"/>
            <a:ext cx="9655175" cy="2165350"/>
          </a:xfrm>
        </p:spPr>
        <p:txBody>
          <a:bodyPr/>
          <a:lstStyle>
            <a:lvl1pPr>
              <a:defRPr sz="1800"/>
            </a:lvl1pPr>
            <a:lvl2pPr>
              <a:defRPr sz="1800"/>
            </a:lvl2pPr>
            <a:lvl3pPr>
              <a:defRPr sz="1800"/>
            </a:lvl3pPr>
            <a:lvl4pPr>
              <a:defRPr sz="1800"/>
            </a:lvl4pPr>
            <a:lvl5pPr>
              <a:defRPr sz="1800"/>
            </a:lvl5pPr>
          </a:lstStyle>
          <a:p>
            <a:pPr lvl="0"/>
            <a:r>
              <a:rPr lang="en-US" dirty="0"/>
              <a:t>Click to edit Master text styles</a:t>
            </a:r>
          </a:p>
        </p:txBody>
      </p:sp>
    </p:spTree>
    <p:extLst>
      <p:ext uri="{BB962C8B-B14F-4D97-AF65-F5344CB8AC3E}">
        <p14:creationId xmlns:p14="http://schemas.microsoft.com/office/powerpoint/2010/main" val="99438272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Ideate Video">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5AECADB2-7DAD-443F-A3C8-C7A40BF324D5}"/>
              </a:ext>
            </a:extLst>
          </p:cNvPr>
          <p:cNvSpPr/>
          <p:nvPr userDrawn="1"/>
        </p:nvSpPr>
        <p:spPr>
          <a:xfrm>
            <a:off x="0" y="-19051"/>
            <a:ext cx="12192000" cy="6877051"/>
          </a:xfrm>
          <a:prstGeom prst="rect">
            <a:avLst/>
          </a:prstGeom>
          <a:solidFill>
            <a:srgbClr val="F604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Tree>
    <p:extLst>
      <p:ext uri="{BB962C8B-B14F-4D97-AF65-F5344CB8AC3E}">
        <p14:creationId xmlns:p14="http://schemas.microsoft.com/office/powerpoint/2010/main" val="352360178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Prototype Stag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2490DBA7-7A19-C8FB-A033-589B0EE7C03C}"/>
              </a:ext>
            </a:extLst>
          </p:cNvPr>
          <p:cNvSpPr/>
          <p:nvPr userDrawn="1"/>
        </p:nvSpPr>
        <p:spPr>
          <a:xfrm>
            <a:off x="10478814" y="-19051"/>
            <a:ext cx="1713186" cy="6877051"/>
          </a:xfrm>
          <a:prstGeom prst="rect">
            <a:avLst/>
          </a:prstGeom>
          <a:solidFill>
            <a:srgbClr val="FE4E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7" name="Title 4">
            <a:extLst>
              <a:ext uri="{FF2B5EF4-FFF2-40B4-BE49-F238E27FC236}">
                <a16:creationId xmlns:a16="http://schemas.microsoft.com/office/drawing/2014/main" id="{8F541FA3-5DE5-5582-1499-825AC207F30B}"/>
              </a:ext>
            </a:extLst>
          </p:cNvPr>
          <p:cNvSpPr>
            <a:spLocks noGrp="1"/>
          </p:cNvSpPr>
          <p:nvPr>
            <p:ph type="title" hasCustomPrompt="1"/>
          </p:nvPr>
        </p:nvSpPr>
        <p:spPr>
          <a:xfrm>
            <a:off x="576000" y="546214"/>
            <a:ext cx="10441871" cy="776720"/>
          </a:xfrm>
        </p:spPr>
        <p:txBody>
          <a:bodyPr/>
          <a:lstStyle>
            <a:lvl1pPr>
              <a:defRPr>
                <a:latin typeface="GriffithGothic Black" panose="02000603060000020004" pitchFamily="50" charset="0"/>
              </a:defRPr>
            </a:lvl1pPr>
          </a:lstStyle>
          <a:p>
            <a:r>
              <a:rPr lang="en-GB" sz="4400" dirty="0">
                <a:solidFill>
                  <a:schemeClr val="tx1"/>
                </a:solidFill>
              </a:rPr>
              <a:t>Prototype stage</a:t>
            </a:r>
            <a:br>
              <a:rPr lang="en-GB" sz="4400" dirty="0">
                <a:solidFill>
                  <a:schemeClr val="bg1"/>
                </a:solidFill>
              </a:rPr>
            </a:br>
            <a:endParaRPr lang="en-GB" sz="4400" dirty="0">
              <a:solidFill>
                <a:schemeClr val="bg1"/>
              </a:solidFill>
            </a:endParaRPr>
          </a:p>
        </p:txBody>
      </p:sp>
      <p:pic>
        <p:nvPicPr>
          <p:cNvPr id="9" name="Picture 8" descr="A picture containing text, stop, sign, vector graphics&#10;&#10;Description automatically generated">
            <a:extLst>
              <a:ext uri="{FF2B5EF4-FFF2-40B4-BE49-F238E27FC236}">
                <a16:creationId xmlns:a16="http://schemas.microsoft.com/office/drawing/2014/main" id="{DCC28FA0-4058-11C1-8034-D6695C529F4D}"/>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610679" y="93869"/>
            <a:ext cx="1541653" cy="1336183"/>
          </a:xfrm>
          <a:prstGeom prst="rect">
            <a:avLst/>
          </a:prstGeom>
        </p:spPr>
      </p:pic>
      <p:pic>
        <p:nvPicPr>
          <p:cNvPr id="14" name="Picture 13" descr="A black background with white text&#10;&#10;Description automatically generated with low confidence">
            <a:extLst>
              <a:ext uri="{FF2B5EF4-FFF2-40B4-BE49-F238E27FC236}">
                <a16:creationId xmlns:a16="http://schemas.microsoft.com/office/drawing/2014/main" id="{17016443-E595-81EE-B17D-AB97B7499E5D}"/>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659327" y="6011854"/>
            <a:ext cx="1144314" cy="554494"/>
          </a:xfrm>
          <a:prstGeom prst="rect">
            <a:avLst/>
          </a:prstGeom>
        </p:spPr>
      </p:pic>
      <p:sp>
        <p:nvSpPr>
          <p:cNvPr id="15" name="Picture Placeholder 17">
            <a:extLst>
              <a:ext uri="{FF2B5EF4-FFF2-40B4-BE49-F238E27FC236}">
                <a16:creationId xmlns:a16="http://schemas.microsoft.com/office/drawing/2014/main" id="{D4D23A8F-0D7D-D8C4-3F16-BEF2813ACD24}"/>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pic>
        <p:nvPicPr>
          <p:cNvPr id="16" name="Picture 15">
            <a:extLst>
              <a:ext uri="{FF2B5EF4-FFF2-40B4-BE49-F238E27FC236}">
                <a16:creationId xmlns:a16="http://schemas.microsoft.com/office/drawing/2014/main" id="{0F492106-1EE0-478C-0C3E-6BD836EDC43D}"/>
              </a:ext>
            </a:extLst>
          </p:cNvPr>
          <p:cNvPicPr>
            <a:picLocks noChangeAspect="1"/>
          </p:cNvPicPr>
          <p:nvPr userDrawn="1"/>
        </p:nvPicPr>
        <p:blipFill rotWithShape="1">
          <a:blip r:embed="rId4">
            <a:alphaModFix amt="35000"/>
            <a:extLst>
              <a:ext uri="{28A0092B-C50C-407E-A947-70E740481C1C}">
                <a14:useLocalDpi xmlns:a14="http://schemas.microsoft.com/office/drawing/2010/main" val="0"/>
              </a:ext>
            </a:extLst>
          </a:blip>
          <a:srcRect r="48543"/>
          <a:stretch/>
        </p:blipFill>
        <p:spPr>
          <a:xfrm>
            <a:off x="10868881" y="2126226"/>
            <a:ext cx="1323120" cy="2586496"/>
          </a:xfrm>
          <a:prstGeom prst="rect">
            <a:avLst/>
          </a:prstGeom>
        </p:spPr>
      </p:pic>
      <p:sp>
        <p:nvSpPr>
          <p:cNvPr id="17" name="Text Placeholder 22">
            <a:extLst>
              <a:ext uri="{FF2B5EF4-FFF2-40B4-BE49-F238E27FC236}">
                <a16:creationId xmlns:a16="http://schemas.microsoft.com/office/drawing/2014/main" id="{17114A02-017F-49B2-C032-D4C437774573}"/>
              </a:ext>
            </a:extLst>
          </p:cNvPr>
          <p:cNvSpPr>
            <a:spLocks noGrp="1"/>
          </p:cNvSpPr>
          <p:nvPr>
            <p:ph type="body" sz="quarter" idx="11"/>
          </p:nvPr>
        </p:nvSpPr>
        <p:spPr>
          <a:xfrm>
            <a:off x="576263" y="1908175"/>
            <a:ext cx="9655175" cy="2165350"/>
          </a:xfrm>
        </p:spPr>
        <p:txBody>
          <a:bodyPr/>
          <a:lstStyle>
            <a:lvl1pPr>
              <a:defRPr sz="1800"/>
            </a:lvl1pPr>
            <a:lvl2pPr>
              <a:defRPr sz="1800"/>
            </a:lvl2pPr>
            <a:lvl3pPr>
              <a:defRPr sz="1800"/>
            </a:lvl3pPr>
            <a:lvl4pPr>
              <a:defRPr sz="1800"/>
            </a:lvl4pPr>
            <a:lvl5pPr>
              <a:defRPr sz="1800"/>
            </a:lvl5pPr>
          </a:lstStyle>
          <a:p>
            <a:pPr lvl="0"/>
            <a:r>
              <a:rPr lang="en-US" dirty="0"/>
              <a:t>Click to edit Master text styles</a:t>
            </a:r>
          </a:p>
        </p:txBody>
      </p:sp>
    </p:spTree>
    <p:extLst>
      <p:ext uri="{BB962C8B-B14F-4D97-AF65-F5344CB8AC3E}">
        <p14:creationId xmlns:p14="http://schemas.microsoft.com/office/powerpoint/2010/main" val="239323966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Prototype Video">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2490DBA7-7A19-C8FB-A033-589B0EE7C03C}"/>
              </a:ext>
            </a:extLst>
          </p:cNvPr>
          <p:cNvSpPr/>
          <p:nvPr userDrawn="1"/>
        </p:nvSpPr>
        <p:spPr>
          <a:xfrm>
            <a:off x="0" y="-19051"/>
            <a:ext cx="12192000" cy="6877051"/>
          </a:xfrm>
          <a:prstGeom prst="rect">
            <a:avLst/>
          </a:prstGeom>
          <a:solidFill>
            <a:srgbClr val="FE4E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Tree>
    <p:extLst>
      <p:ext uri="{BB962C8B-B14F-4D97-AF65-F5344CB8AC3E}">
        <p14:creationId xmlns:p14="http://schemas.microsoft.com/office/powerpoint/2010/main" val="284173143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est Stage">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E555F899-0484-B149-2660-1F1341C0CE27}"/>
              </a:ext>
            </a:extLst>
          </p:cNvPr>
          <p:cNvSpPr/>
          <p:nvPr userDrawn="1"/>
        </p:nvSpPr>
        <p:spPr>
          <a:xfrm>
            <a:off x="10478814" y="-19051"/>
            <a:ext cx="1713186" cy="6877051"/>
          </a:xfrm>
          <a:prstGeom prst="rect">
            <a:avLst/>
          </a:prstGeom>
          <a:solidFill>
            <a:srgbClr val="429E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1" name="Title 4">
            <a:extLst>
              <a:ext uri="{FF2B5EF4-FFF2-40B4-BE49-F238E27FC236}">
                <a16:creationId xmlns:a16="http://schemas.microsoft.com/office/drawing/2014/main" id="{3CAF294C-C720-E22C-05D5-9168281DB22E}"/>
              </a:ext>
            </a:extLst>
          </p:cNvPr>
          <p:cNvSpPr>
            <a:spLocks noGrp="1"/>
          </p:cNvSpPr>
          <p:nvPr>
            <p:ph type="title" hasCustomPrompt="1"/>
          </p:nvPr>
        </p:nvSpPr>
        <p:spPr>
          <a:xfrm>
            <a:off x="576000" y="546214"/>
            <a:ext cx="9166811" cy="1047918"/>
          </a:xfrm>
        </p:spPr>
        <p:txBody>
          <a:bodyPr/>
          <a:lstStyle>
            <a:lvl1pPr>
              <a:defRPr sz="4400">
                <a:latin typeface="GriffithGothic Black" panose="02000603060000020004" pitchFamily="50" charset="0"/>
              </a:defRPr>
            </a:lvl1pPr>
          </a:lstStyle>
          <a:p>
            <a:r>
              <a:rPr lang="en-GB" sz="4400" dirty="0">
                <a:solidFill>
                  <a:schemeClr val="tx1"/>
                </a:solidFill>
                <a:latin typeface="GriffithGothic Black" panose="02000603060000020004" pitchFamily="50" charset="0"/>
              </a:rPr>
              <a:t>Test stage</a:t>
            </a:r>
            <a:endParaRPr lang="en-GB" sz="4400" dirty="0">
              <a:solidFill>
                <a:schemeClr val="tx1"/>
              </a:solidFill>
              <a:latin typeface="Griffith Gothic Black" panose="020B0503060000000000" pitchFamily="34" charset="0"/>
            </a:endParaRPr>
          </a:p>
        </p:txBody>
      </p:sp>
      <p:pic>
        <p:nvPicPr>
          <p:cNvPr id="23" name="Picture 22" descr="Polygon&#10;&#10;Description automatically generated with medium confidence">
            <a:extLst>
              <a:ext uri="{FF2B5EF4-FFF2-40B4-BE49-F238E27FC236}">
                <a16:creationId xmlns:a16="http://schemas.microsoft.com/office/drawing/2014/main" id="{4B508E61-12A3-DDD5-492D-FB8BAE63A7E6}"/>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594292" y="93869"/>
            <a:ext cx="1541653" cy="1336183"/>
          </a:xfrm>
          <a:prstGeom prst="rect">
            <a:avLst/>
          </a:prstGeom>
        </p:spPr>
      </p:pic>
      <p:pic>
        <p:nvPicPr>
          <p:cNvPr id="28" name="Picture 27" descr="A black background with white text&#10;&#10;Description automatically generated with low confidence">
            <a:extLst>
              <a:ext uri="{FF2B5EF4-FFF2-40B4-BE49-F238E27FC236}">
                <a16:creationId xmlns:a16="http://schemas.microsoft.com/office/drawing/2014/main" id="{A0DC38ED-B6A9-565B-7852-251A1BDB7F16}"/>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659327" y="6011854"/>
            <a:ext cx="1144314" cy="554494"/>
          </a:xfrm>
          <a:prstGeom prst="rect">
            <a:avLst/>
          </a:prstGeom>
        </p:spPr>
      </p:pic>
      <p:sp>
        <p:nvSpPr>
          <p:cNvPr id="29" name="Picture Placeholder 17">
            <a:extLst>
              <a:ext uri="{FF2B5EF4-FFF2-40B4-BE49-F238E27FC236}">
                <a16:creationId xmlns:a16="http://schemas.microsoft.com/office/drawing/2014/main" id="{5E374B2C-CC8E-7E18-2757-A921FE09D310}"/>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pic>
        <p:nvPicPr>
          <p:cNvPr id="31" name="Picture 30" descr="Icon&#10;&#10;Description automatically generated">
            <a:extLst>
              <a:ext uri="{FF2B5EF4-FFF2-40B4-BE49-F238E27FC236}">
                <a16:creationId xmlns:a16="http://schemas.microsoft.com/office/drawing/2014/main" id="{F7918773-1B1D-BD9D-9F66-3F08DF336547}"/>
              </a:ext>
            </a:extLst>
          </p:cNvPr>
          <p:cNvPicPr>
            <a:picLocks noChangeAspect="1"/>
          </p:cNvPicPr>
          <p:nvPr userDrawn="1"/>
        </p:nvPicPr>
        <p:blipFill rotWithShape="1">
          <a:blip r:embed="rId4" cstate="print">
            <a:alphaModFix amt="35000"/>
            <a:extLst>
              <a:ext uri="{28A0092B-C50C-407E-A947-70E740481C1C}">
                <a14:useLocalDpi xmlns:a14="http://schemas.microsoft.com/office/drawing/2010/main" val="0"/>
              </a:ext>
            </a:extLst>
          </a:blip>
          <a:srcRect r="61765"/>
          <a:stretch/>
        </p:blipFill>
        <p:spPr>
          <a:xfrm>
            <a:off x="11154649" y="2167933"/>
            <a:ext cx="1037351" cy="2713076"/>
          </a:xfrm>
          <a:prstGeom prst="rect">
            <a:avLst/>
          </a:prstGeom>
        </p:spPr>
      </p:pic>
      <p:sp>
        <p:nvSpPr>
          <p:cNvPr id="32" name="Text Placeholder 22">
            <a:extLst>
              <a:ext uri="{FF2B5EF4-FFF2-40B4-BE49-F238E27FC236}">
                <a16:creationId xmlns:a16="http://schemas.microsoft.com/office/drawing/2014/main" id="{81F54648-0C27-E5B0-C35A-39BCB7F6B841}"/>
              </a:ext>
            </a:extLst>
          </p:cNvPr>
          <p:cNvSpPr>
            <a:spLocks noGrp="1"/>
          </p:cNvSpPr>
          <p:nvPr>
            <p:ph type="body" sz="quarter" idx="11"/>
          </p:nvPr>
        </p:nvSpPr>
        <p:spPr>
          <a:xfrm>
            <a:off x="576263" y="1908175"/>
            <a:ext cx="9655175" cy="2165350"/>
          </a:xfrm>
        </p:spPr>
        <p:txBody>
          <a:bodyPr/>
          <a:lstStyle>
            <a:lvl1pPr>
              <a:defRPr sz="1800"/>
            </a:lvl1pPr>
            <a:lvl2pPr>
              <a:defRPr sz="1800"/>
            </a:lvl2pPr>
            <a:lvl3pPr>
              <a:defRPr sz="1800"/>
            </a:lvl3pPr>
            <a:lvl4pPr>
              <a:defRPr sz="1800"/>
            </a:lvl4pPr>
            <a:lvl5pPr>
              <a:defRPr sz="1800"/>
            </a:lvl5pPr>
          </a:lstStyle>
          <a:p>
            <a:pPr lvl="0"/>
            <a:r>
              <a:rPr lang="en-US" dirty="0"/>
              <a:t>Click to edit Master text styles</a:t>
            </a:r>
          </a:p>
        </p:txBody>
      </p:sp>
    </p:spTree>
    <p:extLst>
      <p:ext uri="{BB962C8B-B14F-4D97-AF65-F5344CB8AC3E}">
        <p14:creationId xmlns:p14="http://schemas.microsoft.com/office/powerpoint/2010/main" val="156376962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est Video">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E555F899-0484-B149-2660-1F1341C0CE27}"/>
              </a:ext>
            </a:extLst>
          </p:cNvPr>
          <p:cNvSpPr/>
          <p:nvPr userDrawn="1"/>
        </p:nvSpPr>
        <p:spPr>
          <a:xfrm>
            <a:off x="0" y="-19051"/>
            <a:ext cx="12192000" cy="6877051"/>
          </a:xfrm>
          <a:prstGeom prst="rect">
            <a:avLst/>
          </a:prstGeom>
          <a:solidFill>
            <a:srgbClr val="429E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Tree>
    <p:extLst>
      <p:ext uri="{BB962C8B-B14F-4D97-AF65-F5344CB8AC3E}">
        <p14:creationId xmlns:p14="http://schemas.microsoft.com/office/powerpoint/2010/main" val="90948327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Implement Stag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A5833B2A-4FE5-ED82-56AF-22AB938A7BF1}"/>
              </a:ext>
            </a:extLst>
          </p:cNvPr>
          <p:cNvSpPr/>
          <p:nvPr userDrawn="1"/>
        </p:nvSpPr>
        <p:spPr>
          <a:xfrm>
            <a:off x="10478814" y="0"/>
            <a:ext cx="1713186" cy="6858000"/>
          </a:xfrm>
          <a:prstGeom prst="rect">
            <a:avLst/>
          </a:prstGeom>
          <a:solidFill>
            <a:srgbClr val="FED3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rgbClr val="FED33A"/>
              </a:solidFill>
            </a:endParaRPr>
          </a:p>
        </p:txBody>
      </p:sp>
      <p:pic>
        <p:nvPicPr>
          <p:cNvPr id="6" name="Picture 5">
            <a:extLst>
              <a:ext uri="{FF2B5EF4-FFF2-40B4-BE49-F238E27FC236}">
                <a16:creationId xmlns:a16="http://schemas.microsoft.com/office/drawing/2014/main" id="{79DC6B70-D784-72B6-A616-CE40A2EB2C2B}"/>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594292" y="93869"/>
            <a:ext cx="1541652" cy="1336183"/>
          </a:xfrm>
          <a:prstGeom prst="rect">
            <a:avLst/>
          </a:prstGeom>
        </p:spPr>
      </p:pic>
      <p:pic>
        <p:nvPicPr>
          <p:cNvPr id="7" name="Picture 6" descr="Icon&#10;&#10;Description automatically generated">
            <a:extLst>
              <a:ext uri="{FF2B5EF4-FFF2-40B4-BE49-F238E27FC236}">
                <a16:creationId xmlns:a16="http://schemas.microsoft.com/office/drawing/2014/main" id="{6323A0A4-E34B-5AF1-07A6-9C9E9247030D}"/>
              </a:ext>
            </a:extLst>
          </p:cNvPr>
          <p:cNvPicPr>
            <a:picLocks noChangeAspect="1"/>
          </p:cNvPicPr>
          <p:nvPr userDrawn="1"/>
        </p:nvPicPr>
        <p:blipFill rotWithShape="1">
          <a:blip r:embed="rId3">
            <a:alphaModFix amt="35000"/>
            <a:extLst>
              <a:ext uri="{28A0092B-C50C-407E-A947-70E740481C1C}">
                <a14:useLocalDpi xmlns:a14="http://schemas.microsoft.com/office/drawing/2010/main" val="0"/>
              </a:ext>
            </a:extLst>
          </a:blip>
          <a:srcRect r="43640"/>
          <a:stretch/>
        </p:blipFill>
        <p:spPr>
          <a:xfrm>
            <a:off x="10785850" y="2178647"/>
            <a:ext cx="1406150" cy="2500706"/>
          </a:xfrm>
          <a:prstGeom prst="rect">
            <a:avLst/>
          </a:prstGeom>
        </p:spPr>
      </p:pic>
      <p:sp>
        <p:nvSpPr>
          <p:cNvPr id="21" name="Title 4">
            <a:extLst>
              <a:ext uri="{FF2B5EF4-FFF2-40B4-BE49-F238E27FC236}">
                <a16:creationId xmlns:a16="http://schemas.microsoft.com/office/drawing/2014/main" id="{3CAF294C-C720-E22C-05D5-9168281DB22E}"/>
              </a:ext>
            </a:extLst>
          </p:cNvPr>
          <p:cNvSpPr>
            <a:spLocks noGrp="1"/>
          </p:cNvSpPr>
          <p:nvPr>
            <p:ph type="title" hasCustomPrompt="1"/>
          </p:nvPr>
        </p:nvSpPr>
        <p:spPr>
          <a:xfrm>
            <a:off x="576000" y="546214"/>
            <a:ext cx="9166811" cy="1047918"/>
          </a:xfrm>
        </p:spPr>
        <p:txBody>
          <a:bodyPr/>
          <a:lstStyle>
            <a:lvl1pPr>
              <a:defRPr sz="4400">
                <a:latin typeface="GriffithGothic Black" panose="02000603060000020004" pitchFamily="50" charset="0"/>
              </a:defRPr>
            </a:lvl1pPr>
          </a:lstStyle>
          <a:p>
            <a:r>
              <a:rPr lang="en-GB" sz="4400" dirty="0">
                <a:solidFill>
                  <a:schemeClr val="tx1"/>
                </a:solidFill>
                <a:latin typeface="GriffithGothic Black" panose="02000603060000020004" pitchFamily="50" charset="0"/>
              </a:rPr>
              <a:t>Implement stage</a:t>
            </a:r>
            <a:endParaRPr lang="en-GB" sz="4400" dirty="0">
              <a:solidFill>
                <a:schemeClr val="tx1"/>
              </a:solidFill>
              <a:latin typeface="Griffith Gothic Black" panose="020B0503060000000000" pitchFamily="34" charset="0"/>
            </a:endParaRPr>
          </a:p>
        </p:txBody>
      </p:sp>
      <p:pic>
        <p:nvPicPr>
          <p:cNvPr id="28" name="Picture 27" descr="A black background with white text&#10;&#10;Description automatically generated with low confidence">
            <a:extLst>
              <a:ext uri="{FF2B5EF4-FFF2-40B4-BE49-F238E27FC236}">
                <a16:creationId xmlns:a16="http://schemas.microsoft.com/office/drawing/2014/main" id="{A0DC38ED-B6A9-565B-7852-251A1BDB7F16}"/>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659327" y="6011854"/>
            <a:ext cx="1144314" cy="554494"/>
          </a:xfrm>
          <a:prstGeom prst="rect">
            <a:avLst/>
          </a:prstGeom>
        </p:spPr>
      </p:pic>
      <p:sp>
        <p:nvSpPr>
          <p:cNvPr id="29" name="Picture Placeholder 17">
            <a:extLst>
              <a:ext uri="{FF2B5EF4-FFF2-40B4-BE49-F238E27FC236}">
                <a16:creationId xmlns:a16="http://schemas.microsoft.com/office/drawing/2014/main" id="{5E374B2C-CC8E-7E18-2757-A921FE09D310}"/>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sp>
        <p:nvSpPr>
          <p:cNvPr id="32" name="Text Placeholder 22">
            <a:extLst>
              <a:ext uri="{FF2B5EF4-FFF2-40B4-BE49-F238E27FC236}">
                <a16:creationId xmlns:a16="http://schemas.microsoft.com/office/drawing/2014/main" id="{81F54648-0C27-E5B0-C35A-39BCB7F6B841}"/>
              </a:ext>
            </a:extLst>
          </p:cNvPr>
          <p:cNvSpPr>
            <a:spLocks noGrp="1"/>
          </p:cNvSpPr>
          <p:nvPr>
            <p:ph type="body" sz="quarter" idx="11"/>
          </p:nvPr>
        </p:nvSpPr>
        <p:spPr>
          <a:xfrm>
            <a:off x="576263" y="1908175"/>
            <a:ext cx="9655175" cy="2165350"/>
          </a:xfrm>
        </p:spPr>
        <p:txBody>
          <a:bodyPr/>
          <a:lstStyle>
            <a:lvl1pPr>
              <a:defRPr sz="1800"/>
            </a:lvl1pPr>
            <a:lvl2pPr>
              <a:defRPr sz="1800"/>
            </a:lvl2pPr>
            <a:lvl3pPr>
              <a:defRPr sz="1800"/>
            </a:lvl3pPr>
            <a:lvl4pPr>
              <a:defRPr sz="1800"/>
            </a:lvl4pPr>
            <a:lvl5pPr>
              <a:defRPr sz="1800"/>
            </a:lvl5pPr>
          </a:lstStyle>
          <a:p>
            <a:pPr lvl="0"/>
            <a:r>
              <a:rPr lang="en-US" dirty="0"/>
              <a:t>Click to edit Master text styles</a:t>
            </a:r>
          </a:p>
        </p:txBody>
      </p:sp>
    </p:spTree>
    <p:extLst>
      <p:ext uri="{BB962C8B-B14F-4D97-AF65-F5344CB8AC3E}">
        <p14:creationId xmlns:p14="http://schemas.microsoft.com/office/powerpoint/2010/main" val="15259738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Year 8 Title">
    <p:bg>
      <p:bgPr>
        <a:solidFill>
          <a:srgbClr val="07E298"/>
        </a:solidFill>
        <a:effectLst/>
      </p:bgPr>
    </p:bg>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4D7EDB8B-BCAF-D094-EA09-2040F24561D4}"/>
              </a:ext>
            </a:extLst>
          </p:cNvPr>
          <p:cNvSpPr>
            <a:spLocks noGrp="1"/>
          </p:cNvSpPr>
          <p:nvPr>
            <p:ph type="ctrTitle"/>
          </p:nvPr>
        </p:nvSpPr>
        <p:spPr>
          <a:xfrm>
            <a:off x="576000" y="2371514"/>
            <a:ext cx="7017874" cy="2387600"/>
          </a:xfrm>
        </p:spPr>
        <p:txBody>
          <a:bodyPr/>
          <a:lstStyle>
            <a:lvl1pPr>
              <a:defRPr cap="all" baseline="0"/>
            </a:lvl1pPr>
          </a:lstStyle>
          <a:p>
            <a:pPr>
              <a:lnSpc>
                <a:spcPct val="100000"/>
              </a:lnSpc>
            </a:pPr>
            <a:r>
              <a:rPr lang="en-GB" dirty="0">
                <a:solidFill>
                  <a:schemeClr val="tx2"/>
                </a:solidFill>
                <a:latin typeface="+mj-lt"/>
              </a:rPr>
              <a:t>Key stage 3 context 18:</a:t>
            </a:r>
            <a:br>
              <a:rPr lang="en-GB" dirty="0">
                <a:solidFill>
                  <a:schemeClr val="tx2"/>
                </a:solidFill>
                <a:latin typeface="+mj-lt"/>
              </a:rPr>
            </a:br>
            <a:br>
              <a:rPr lang="en-GB" dirty="0">
                <a:solidFill>
                  <a:schemeClr val="tx2"/>
                </a:solidFill>
                <a:latin typeface="+mj-lt"/>
              </a:rPr>
            </a:br>
            <a:r>
              <a:rPr lang="en-GB" dirty="0">
                <a:solidFill>
                  <a:schemeClr val="bg1"/>
                </a:solidFill>
                <a:latin typeface="+mj-lt"/>
              </a:rPr>
              <a:t>Improving Air Quality</a:t>
            </a:r>
          </a:p>
        </p:txBody>
      </p:sp>
      <p:pic>
        <p:nvPicPr>
          <p:cNvPr id="11" name="Picture 10" descr="Blue text on a black background&#10;&#10;Description automatically generated with medium confidence">
            <a:extLst>
              <a:ext uri="{FF2B5EF4-FFF2-40B4-BE49-F238E27FC236}">
                <a16:creationId xmlns:a16="http://schemas.microsoft.com/office/drawing/2014/main" id="{4F599919-4510-6A47-D6F8-42F87212DD5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87680" y="367670"/>
            <a:ext cx="2023896" cy="980708"/>
          </a:xfrm>
          <a:prstGeom prst="rect">
            <a:avLst/>
          </a:prstGeom>
        </p:spPr>
      </p:pic>
      <p:sp>
        <p:nvSpPr>
          <p:cNvPr id="13" name="Picture Placeholder 17">
            <a:extLst>
              <a:ext uri="{FF2B5EF4-FFF2-40B4-BE49-F238E27FC236}">
                <a16:creationId xmlns:a16="http://schemas.microsoft.com/office/drawing/2014/main" id="{73204E58-C574-B9F5-9E21-009172210E5E}"/>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sp>
        <p:nvSpPr>
          <p:cNvPr id="3" name="Picture Placeholder 2">
            <a:extLst>
              <a:ext uri="{FF2B5EF4-FFF2-40B4-BE49-F238E27FC236}">
                <a16:creationId xmlns:a16="http://schemas.microsoft.com/office/drawing/2014/main" id="{975A4AFC-8A66-D08B-BB26-544F7F3745CA}"/>
              </a:ext>
            </a:extLst>
          </p:cNvPr>
          <p:cNvSpPr>
            <a:spLocks noGrp="1"/>
          </p:cNvSpPr>
          <p:nvPr>
            <p:ph type="pic" sz="quarter" idx="11" hasCustomPrompt="1"/>
          </p:nvPr>
        </p:nvSpPr>
        <p:spPr>
          <a:xfrm>
            <a:off x="8061325" y="0"/>
            <a:ext cx="4130675" cy="6858000"/>
          </a:xfrm>
        </p:spPr>
        <p:txBody>
          <a:bodyPr/>
          <a:lstStyle>
            <a:lvl1pPr>
              <a:defRPr/>
            </a:lvl1pPr>
          </a:lstStyle>
          <a:p>
            <a:r>
              <a:rPr lang="en-GB" dirty="0"/>
              <a:t>HERO IMAGE</a:t>
            </a:r>
          </a:p>
        </p:txBody>
      </p:sp>
    </p:spTree>
    <p:extLst>
      <p:ext uri="{BB962C8B-B14F-4D97-AF65-F5344CB8AC3E}">
        <p14:creationId xmlns:p14="http://schemas.microsoft.com/office/powerpoint/2010/main" val="183349941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Implement Video">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A5833B2A-4FE5-ED82-56AF-22AB938A7BF1}"/>
              </a:ext>
            </a:extLst>
          </p:cNvPr>
          <p:cNvSpPr/>
          <p:nvPr userDrawn="1"/>
        </p:nvSpPr>
        <p:spPr>
          <a:xfrm>
            <a:off x="0" y="0"/>
            <a:ext cx="12192000" cy="6858000"/>
          </a:xfrm>
          <a:prstGeom prst="rect">
            <a:avLst/>
          </a:prstGeom>
          <a:solidFill>
            <a:srgbClr val="FED3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rgbClr val="FED33A"/>
              </a:solidFill>
            </a:endParaRPr>
          </a:p>
        </p:txBody>
      </p:sp>
    </p:spTree>
    <p:extLst>
      <p:ext uri="{BB962C8B-B14F-4D97-AF65-F5344CB8AC3E}">
        <p14:creationId xmlns:p14="http://schemas.microsoft.com/office/powerpoint/2010/main" val="105344512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Focussed Tasks">
    <p:spTree>
      <p:nvGrpSpPr>
        <p:cNvPr id="1" name=""/>
        <p:cNvGrpSpPr/>
        <p:nvPr/>
      </p:nvGrpSpPr>
      <p:grpSpPr>
        <a:xfrm>
          <a:off x="0" y="0"/>
          <a:ext cx="0" cy="0"/>
          <a:chOff x="0" y="0"/>
          <a:chExt cx="0" cy="0"/>
        </a:xfrm>
      </p:grpSpPr>
      <p:sp>
        <p:nvSpPr>
          <p:cNvPr id="6" name="Title 4">
            <a:extLst>
              <a:ext uri="{FF2B5EF4-FFF2-40B4-BE49-F238E27FC236}">
                <a16:creationId xmlns:a16="http://schemas.microsoft.com/office/drawing/2014/main" id="{38B44A93-90B3-CB8E-08FC-017941CC6F81}"/>
              </a:ext>
            </a:extLst>
          </p:cNvPr>
          <p:cNvSpPr>
            <a:spLocks noGrp="1"/>
          </p:cNvSpPr>
          <p:nvPr>
            <p:ph type="title" hasCustomPrompt="1"/>
          </p:nvPr>
        </p:nvSpPr>
        <p:spPr>
          <a:xfrm>
            <a:off x="576000" y="546214"/>
            <a:ext cx="9166811" cy="1047918"/>
          </a:xfrm>
        </p:spPr>
        <p:txBody>
          <a:bodyPr/>
          <a:lstStyle>
            <a:lvl1pPr>
              <a:defRPr>
                <a:latin typeface="GriffithGothic Black" panose="02000603060000020004" pitchFamily="50" charset="0"/>
              </a:defRPr>
            </a:lvl1pPr>
          </a:lstStyle>
          <a:p>
            <a:r>
              <a:rPr lang="en-GB" sz="4400" dirty="0">
                <a:solidFill>
                  <a:schemeClr val="tx1"/>
                </a:solidFill>
                <a:latin typeface="GriffithGothic Black" panose="02000603060000020004" pitchFamily="50" charset="0"/>
              </a:rPr>
              <a:t>Focused Tasks</a:t>
            </a:r>
            <a:endParaRPr lang="en-GB" sz="4400" dirty="0">
              <a:solidFill>
                <a:schemeClr val="tx1"/>
              </a:solidFill>
              <a:latin typeface="Griffith Gothic Black" panose="020B0503060000000000" pitchFamily="34" charset="0"/>
            </a:endParaRPr>
          </a:p>
        </p:txBody>
      </p:sp>
      <p:sp>
        <p:nvSpPr>
          <p:cNvPr id="7" name="Content Placeholder 2">
            <a:extLst>
              <a:ext uri="{FF2B5EF4-FFF2-40B4-BE49-F238E27FC236}">
                <a16:creationId xmlns:a16="http://schemas.microsoft.com/office/drawing/2014/main" id="{DB236B64-64DE-8CE6-AA11-6DB87756E41E}"/>
              </a:ext>
            </a:extLst>
          </p:cNvPr>
          <p:cNvSpPr>
            <a:spLocks noGrp="1"/>
          </p:cNvSpPr>
          <p:nvPr>
            <p:ph idx="4294967295" hasCustomPrompt="1"/>
          </p:nvPr>
        </p:nvSpPr>
        <p:spPr>
          <a:xfrm>
            <a:off x="575999" y="1431915"/>
            <a:ext cx="9787201" cy="4394577"/>
          </a:xfrm>
        </p:spPr>
        <p:txBody>
          <a:bodyPr>
            <a:normAutofit/>
          </a:bodyPr>
          <a:lstStyle/>
          <a:p>
            <a:pPr marL="0" indent="0">
              <a:lnSpc>
                <a:spcPct val="150000"/>
              </a:lnSpc>
              <a:buNone/>
            </a:pPr>
            <a:r>
              <a:rPr lang="en-GB" sz="2000" dirty="0">
                <a:solidFill>
                  <a:schemeClr val="tx1"/>
                </a:solidFill>
                <a:latin typeface="+mj-lt"/>
                <a:ea typeface="Roboto" panose="02000000000000000000" pitchFamily="2" charset="0"/>
                <a:cs typeface="Roboto" panose="02000000000000000000" pitchFamily="2" charset="0"/>
              </a:rPr>
              <a:t>There are a number of potential focused tasks you can use in this unit of work. The following are just some it lends itself well to:</a:t>
            </a:r>
          </a:p>
        </p:txBody>
      </p:sp>
      <p:pic>
        <p:nvPicPr>
          <p:cNvPr id="11" name="Picture 10">
            <a:extLst>
              <a:ext uri="{FF2B5EF4-FFF2-40B4-BE49-F238E27FC236}">
                <a16:creationId xmlns:a16="http://schemas.microsoft.com/office/drawing/2014/main" id="{E4949626-7A8E-3A8C-D295-45B0C0172628}"/>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59326" y="6017269"/>
            <a:ext cx="1144314" cy="554494"/>
          </a:xfrm>
          <a:prstGeom prst="rect">
            <a:avLst/>
          </a:prstGeom>
        </p:spPr>
      </p:pic>
      <p:sp>
        <p:nvSpPr>
          <p:cNvPr id="13" name="Picture Placeholder 17">
            <a:extLst>
              <a:ext uri="{FF2B5EF4-FFF2-40B4-BE49-F238E27FC236}">
                <a16:creationId xmlns:a16="http://schemas.microsoft.com/office/drawing/2014/main" id="{84D5CD46-7E20-2D7E-4F0F-20AF10E6EA42}"/>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sp>
        <p:nvSpPr>
          <p:cNvPr id="15" name="Table Placeholder 14">
            <a:extLst>
              <a:ext uri="{FF2B5EF4-FFF2-40B4-BE49-F238E27FC236}">
                <a16:creationId xmlns:a16="http://schemas.microsoft.com/office/drawing/2014/main" id="{179534A4-A26F-2E9A-372B-1ED542A49E28}"/>
              </a:ext>
            </a:extLst>
          </p:cNvPr>
          <p:cNvSpPr>
            <a:spLocks noGrp="1"/>
          </p:cNvSpPr>
          <p:nvPr>
            <p:ph type="tbl" sz="quarter" idx="11"/>
          </p:nvPr>
        </p:nvSpPr>
        <p:spPr>
          <a:xfrm>
            <a:off x="581315" y="2570480"/>
            <a:ext cx="9781886" cy="3046918"/>
          </a:xfrm>
        </p:spPr>
        <p:txBody>
          <a:bodyPr/>
          <a:lstStyle/>
          <a:p>
            <a:endParaRPr lang="en-GB" dirty="0"/>
          </a:p>
        </p:txBody>
      </p:sp>
    </p:spTree>
    <p:extLst>
      <p:ext uri="{BB962C8B-B14F-4D97-AF65-F5344CB8AC3E}">
        <p14:creationId xmlns:p14="http://schemas.microsoft.com/office/powerpoint/2010/main" val="44677891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IEAs">
    <p:spTree>
      <p:nvGrpSpPr>
        <p:cNvPr id="1" name=""/>
        <p:cNvGrpSpPr/>
        <p:nvPr/>
      </p:nvGrpSpPr>
      <p:grpSpPr>
        <a:xfrm>
          <a:off x="0" y="0"/>
          <a:ext cx="0" cy="0"/>
          <a:chOff x="0" y="0"/>
          <a:chExt cx="0" cy="0"/>
        </a:xfrm>
      </p:grpSpPr>
      <p:sp>
        <p:nvSpPr>
          <p:cNvPr id="6" name="Title 4">
            <a:extLst>
              <a:ext uri="{FF2B5EF4-FFF2-40B4-BE49-F238E27FC236}">
                <a16:creationId xmlns:a16="http://schemas.microsoft.com/office/drawing/2014/main" id="{A2FDBFCD-0EC2-5EC8-3AB3-283EEF2B2233}"/>
              </a:ext>
            </a:extLst>
          </p:cNvPr>
          <p:cNvSpPr>
            <a:spLocks noGrp="1"/>
          </p:cNvSpPr>
          <p:nvPr>
            <p:ph type="title" hasCustomPrompt="1"/>
          </p:nvPr>
        </p:nvSpPr>
        <p:spPr>
          <a:xfrm>
            <a:off x="576000" y="546214"/>
            <a:ext cx="11040000" cy="1047918"/>
          </a:xfrm>
        </p:spPr>
        <p:txBody>
          <a:bodyPr/>
          <a:lstStyle>
            <a:lvl1pPr>
              <a:defRPr>
                <a:latin typeface="GriffithGothic Black" panose="02000603060000020004" pitchFamily="50" charset="0"/>
              </a:defRPr>
            </a:lvl1pPr>
          </a:lstStyle>
          <a:p>
            <a:r>
              <a:rPr lang="en-GB" sz="4400" dirty="0">
                <a:solidFill>
                  <a:schemeClr val="tx1"/>
                </a:solidFill>
                <a:latin typeface="GriffithGothic Black" panose="02000603060000020004" pitchFamily="50" charset="0"/>
              </a:rPr>
              <a:t>Investigative &amp; Evaluative Activities</a:t>
            </a:r>
            <a:endParaRPr lang="en-GB" sz="4400" dirty="0">
              <a:solidFill>
                <a:schemeClr val="tx1"/>
              </a:solidFill>
              <a:latin typeface="Griffith Gothic Black" panose="020B0503060000000000" pitchFamily="34" charset="0"/>
            </a:endParaRPr>
          </a:p>
        </p:txBody>
      </p:sp>
      <p:sp>
        <p:nvSpPr>
          <p:cNvPr id="7" name="Content Placeholder 2">
            <a:extLst>
              <a:ext uri="{FF2B5EF4-FFF2-40B4-BE49-F238E27FC236}">
                <a16:creationId xmlns:a16="http://schemas.microsoft.com/office/drawing/2014/main" id="{C7EC113D-7745-7AA0-D2B2-8ECA07C0037E}"/>
              </a:ext>
            </a:extLst>
          </p:cNvPr>
          <p:cNvSpPr>
            <a:spLocks noGrp="1"/>
          </p:cNvSpPr>
          <p:nvPr>
            <p:ph idx="4294967295"/>
          </p:nvPr>
        </p:nvSpPr>
        <p:spPr>
          <a:xfrm>
            <a:off x="576000" y="1280401"/>
            <a:ext cx="10034680" cy="4743565"/>
          </a:xfrm>
        </p:spPr>
        <p:txBody>
          <a:bodyPr>
            <a:normAutofit/>
          </a:bodyPr>
          <a:lstStyle/>
          <a:p>
            <a:pPr>
              <a:lnSpc>
                <a:spcPct val="150000"/>
              </a:lnSpc>
            </a:pPr>
            <a:r>
              <a:rPr lang="en-GB" dirty="0">
                <a:solidFill>
                  <a:schemeClr val="tx1"/>
                </a:solidFill>
                <a:latin typeface="+mj-lt"/>
                <a:ea typeface="Roboto" panose="02000000000000000000" pitchFamily="2" charset="0"/>
                <a:cs typeface="Roboto" panose="02000000000000000000" pitchFamily="2" charset="0"/>
              </a:rPr>
              <a:t>There are a number of additional opportunities available to investigate and evaluate materials and products in this unit.</a:t>
            </a:r>
          </a:p>
          <a:p>
            <a:pPr>
              <a:lnSpc>
                <a:spcPct val="150000"/>
              </a:lnSpc>
            </a:pPr>
            <a:r>
              <a:rPr lang="en-GB" dirty="0">
                <a:solidFill>
                  <a:schemeClr val="tx1"/>
                </a:solidFill>
                <a:latin typeface="+mj-lt"/>
                <a:ea typeface="Roboto" panose="02000000000000000000" pitchFamily="2" charset="0"/>
                <a:cs typeface="Roboto" panose="02000000000000000000" pitchFamily="2" charset="0"/>
              </a:rPr>
              <a:t>Design often involves a knowledge of business and marketing. Could you use this context as the basis for an enterprise activity providing unique solutions to existing technology owners? </a:t>
            </a:r>
          </a:p>
          <a:p>
            <a:pPr marL="0" indent="0">
              <a:lnSpc>
                <a:spcPct val="150000"/>
              </a:lnSpc>
              <a:buNone/>
            </a:pPr>
            <a:endParaRPr lang="en-GB" sz="2000" dirty="0">
              <a:solidFill>
                <a:schemeClr val="tx1"/>
              </a:solidFill>
              <a:latin typeface="+mj-lt"/>
              <a:ea typeface="Roboto" panose="02000000000000000000" pitchFamily="2" charset="0"/>
              <a:cs typeface="Roboto" panose="02000000000000000000" pitchFamily="2" charset="0"/>
            </a:endParaRPr>
          </a:p>
          <a:p>
            <a:pPr marL="0" indent="0">
              <a:lnSpc>
                <a:spcPct val="150000"/>
              </a:lnSpc>
              <a:buNone/>
            </a:pPr>
            <a:endParaRPr lang="en-GB" sz="2400" b="1" dirty="0">
              <a:latin typeface="+mj-lt"/>
              <a:ea typeface="Roboto" panose="02000000000000000000" pitchFamily="2" charset="0"/>
              <a:cs typeface="Roboto" panose="02000000000000000000" pitchFamily="2" charset="0"/>
            </a:endParaRPr>
          </a:p>
        </p:txBody>
      </p:sp>
      <p:pic>
        <p:nvPicPr>
          <p:cNvPr id="11" name="Picture 10">
            <a:extLst>
              <a:ext uri="{FF2B5EF4-FFF2-40B4-BE49-F238E27FC236}">
                <a16:creationId xmlns:a16="http://schemas.microsoft.com/office/drawing/2014/main" id="{96590524-84D3-07F3-8387-F3F407F76C14}"/>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59326" y="6017269"/>
            <a:ext cx="1144314" cy="554494"/>
          </a:xfrm>
          <a:prstGeom prst="rect">
            <a:avLst/>
          </a:prstGeom>
        </p:spPr>
      </p:pic>
      <p:sp>
        <p:nvSpPr>
          <p:cNvPr id="12" name="Picture Placeholder 17">
            <a:extLst>
              <a:ext uri="{FF2B5EF4-FFF2-40B4-BE49-F238E27FC236}">
                <a16:creationId xmlns:a16="http://schemas.microsoft.com/office/drawing/2014/main" id="{90F20DC7-4AFD-EA60-6EBF-27BED2D454FB}"/>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spTree>
    <p:extLst>
      <p:ext uri="{BB962C8B-B14F-4D97-AF65-F5344CB8AC3E}">
        <p14:creationId xmlns:p14="http://schemas.microsoft.com/office/powerpoint/2010/main" val="261774865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Supporting Units">
    <p:spTree>
      <p:nvGrpSpPr>
        <p:cNvPr id="1" name=""/>
        <p:cNvGrpSpPr/>
        <p:nvPr/>
      </p:nvGrpSpPr>
      <p:grpSpPr>
        <a:xfrm>
          <a:off x="0" y="0"/>
          <a:ext cx="0" cy="0"/>
          <a:chOff x="0" y="0"/>
          <a:chExt cx="0" cy="0"/>
        </a:xfrm>
      </p:grpSpPr>
      <p:sp>
        <p:nvSpPr>
          <p:cNvPr id="6" name="Title 4">
            <a:extLst>
              <a:ext uri="{FF2B5EF4-FFF2-40B4-BE49-F238E27FC236}">
                <a16:creationId xmlns:a16="http://schemas.microsoft.com/office/drawing/2014/main" id="{D80242F2-A106-18CF-F446-F1736C22300F}"/>
              </a:ext>
            </a:extLst>
          </p:cNvPr>
          <p:cNvSpPr>
            <a:spLocks noGrp="1"/>
          </p:cNvSpPr>
          <p:nvPr>
            <p:ph type="title" hasCustomPrompt="1"/>
          </p:nvPr>
        </p:nvSpPr>
        <p:spPr>
          <a:xfrm>
            <a:off x="576000" y="546214"/>
            <a:ext cx="11040000" cy="1047918"/>
          </a:xfrm>
        </p:spPr>
        <p:txBody>
          <a:bodyPr/>
          <a:lstStyle>
            <a:lvl1pPr>
              <a:defRPr>
                <a:latin typeface="GriffithGothic Black" panose="02000603060000020004" pitchFamily="50" charset="0"/>
              </a:defRPr>
            </a:lvl1pPr>
          </a:lstStyle>
          <a:p>
            <a:r>
              <a:rPr lang="en-GB" sz="4400" dirty="0">
                <a:solidFill>
                  <a:schemeClr val="tx1"/>
                </a:solidFill>
                <a:latin typeface="GriffithGothic Black" panose="02000603060000020004" pitchFamily="50" charset="0"/>
              </a:rPr>
              <a:t>Supporting units</a:t>
            </a:r>
            <a:endParaRPr lang="en-GB" sz="4400" dirty="0">
              <a:solidFill>
                <a:schemeClr val="tx1"/>
              </a:solidFill>
              <a:latin typeface="Griffith Gothic Black" panose="020B0503060000000000" pitchFamily="34" charset="0"/>
            </a:endParaRPr>
          </a:p>
        </p:txBody>
      </p:sp>
      <p:sp>
        <p:nvSpPr>
          <p:cNvPr id="7" name="Content Placeholder 2">
            <a:extLst>
              <a:ext uri="{FF2B5EF4-FFF2-40B4-BE49-F238E27FC236}">
                <a16:creationId xmlns:a16="http://schemas.microsoft.com/office/drawing/2014/main" id="{47C11153-BB33-982B-F86C-96FE0825B867}"/>
              </a:ext>
            </a:extLst>
          </p:cNvPr>
          <p:cNvSpPr>
            <a:spLocks noGrp="1"/>
          </p:cNvSpPr>
          <p:nvPr>
            <p:ph idx="4294967295"/>
          </p:nvPr>
        </p:nvSpPr>
        <p:spPr>
          <a:xfrm>
            <a:off x="576000" y="1429714"/>
            <a:ext cx="10034680" cy="4743565"/>
          </a:xfrm>
        </p:spPr>
        <p:txBody>
          <a:bodyPr>
            <a:normAutofit/>
          </a:bodyPr>
          <a:lstStyle/>
          <a:p>
            <a:pPr marL="0" indent="0">
              <a:lnSpc>
                <a:spcPct val="150000"/>
              </a:lnSpc>
              <a:buNone/>
            </a:pPr>
            <a:r>
              <a:rPr lang="en-GB" sz="2000" dirty="0">
                <a:latin typeface="+mj-lt"/>
                <a:ea typeface="Roboto" panose="02000000000000000000" pitchFamily="2" charset="0"/>
                <a:cs typeface="Roboto" panose="02000000000000000000" pitchFamily="2" charset="0"/>
              </a:rPr>
              <a:t>Supporting units that could be used to support this resource:</a:t>
            </a:r>
          </a:p>
          <a:p>
            <a:pPr marL="342900" indent="-342900">
              <a:lnSpc>
                <a:spcPct val="150000"/>
              </a:lnSpc>
              <a:buFont typeface="Arial" panose="020B0604020202020204" pitchFamily="34" charset="0"/>
              <a:buChar char="•"/>
            </a:pPr>
            <a:r>
              <a:rPr lang="en-GB" sz="2000" dirty="0">
                <a:latin typeface="+mj-lt"/>
                <a:ea typeface="Roboto" panose="02000000000000000000" pitchFamily="2" charset="0"/>
                <a:cs typeface="Roboto" panose="02000000000000000000" pitchFamily="2" charset="0"/>
              </a:rPr>
              <a:t>Design thinking</a:t>
            </a:r>
          </a:p>
          <a:p>
            <a:pPr marL="342900" indent="-342900">
              <a:lnSpc>
                <a:spcPct val="150000"/>
              </a:lnSpc>
              <a:buFont typeface="Arial" panose="020B0604020202020204" pitchFamily="34" charset="0"/>
              <a:buChar char="•"/>
            </a:pPr>
            <a:r>
              <a:rPr lang="en-GB" sz="2000" dirty="0">
                <a:latin typeface="+mj-lt"/>
                <a:ea typeface="Roboto" panose="02000000000000000000" pitchFamily="2" charset="0"/>
                <a:cs typeface="Roboto" panose="02000000000000000000" pitchFamily="2" charset="0"/>
              </a:rPr>
              <a:t>Iterative design</a:t>
            </a:r>
          </a:p>
          <a:p>
            <a:pPr marL="342900" indent="-342900">
              <a:lnSpc>
                <a:spcPct val="150000"/>
              </a:lnSpc>
              <a:buFont typeface="Arial" panose="020B0604020202020204" pitchFamily="34" charset="0"/>
              <a:buChar char="•"/>
            </a:pPr>
            <a:r>
              <a:rPr lang="en-GB" sz="2000" dirty="0">
                <a:latin typeface="+mj-lt"/>
                <a:ea typeface="Roboto" panose="02000000000000000000" pitchFamily="2" charset="0"/>
                <a:cs typeface="Roboto" panose="02000000000000000000" pitchFamily="2" charset="0"/>
              </a:rPr>
              <a:t>Communication methods: sketching, modelling, CAD modelling</a:t>
            </a:r>
          </a:p>
          <a:p>
            <a:pPr marL="342900" indent="-342900">
              <a:lnSpc>
                <a:spcPct val="150000"/>
              </a:lnSpc>
              <a:buFont typeface="Arial" panose="020B0604020202020204" pitchFamily="34" charset="0"/>
              <a:buChar char="•"/>
            </a:pPr>
            <a:r>
              <a:rPr lang="en-GB" sz="2000" dirty="0">
                <a:latin typeface="+mj-lt"/>
                <a:ea typeface="Roboto" panose="02000000000000000000" pitchFamily="2" charset="0"/>
                <a:cs typeface="Roboto" panose="02000000000000000000" pitchFamily="2" charset="0"/>
              </a:rPr>
              <a:t>Rapid prototyping technologies</a:t>
            </a:r>
          </a:p>
          <a:p>
            <a:pPr marL="342900" indent="-342900">
              <a:lnSpc>
                <a:spcPct val="150000"/>
              </a:lnSpc>
              <a:buFont typeface="Arial" panose="020B0604020202020204" pitchFamily="34" charset="0"/>
              <a:buChar char="•"/>
            </a:pPr>
            <a:r>
              <a:rPr lang="en-GB" sz="2000" dirty="0">
                <a:latin typeface="+mj-lt"/>
                <a:ea typeface="Roboto" panose="02000000000000000000" pitchFamily="2" charset="0"/>
                <a:cs typeface="Roboto" panose="02000000000000000000" pitchFamily="2" charset="0"/>
              </a:rPr>
              <a:t>Working with materials: wood, polymer, foam</a:t>
            </a:r>
          </a:p>
          <a:p>
            <a:pPr marL="342900" indent="-342900">
              <a:lnSpc>
                <a:spcPct val="150000"/>
              </a:lnSpc>
              <a:buFont typeface="Arial" panose="020B0604020202020204" pitchFamily="34" charset="0"/>
              <a:buChar char="•"/>
            </a:pPr>
            <a:r>
              <a:rPr lang="en-GB" sz="2000" dirty="0">
                <a:latin typeface="+mj-lt"/>
                <a:ea typeface="Roboto" panose="02000000000000000000" pitchFamily="2" charset="0"/>
                <a:cs typeface="Roboto" panose="02000000000000000000" pitchFamily="2" charset="0"/>
              </a:rPr>
              <a:t>Coding and control</a:t>
            </a:r>
          </a:p>
          <a:p>
            <a:pPr marL="0" indent="0">
              <a:lnSpc>
                <a:spcPct val="150000"/>
              </a:lnSpc>
              <a:buNone/>
            </a:pPr>
            <a:endParaRPr lang="en-GB" sz="2000" dirty="0">
              <a:solidFill>
                <a:schemeClr val="tx1"/>
              </a:solidFill>
              <a:latin typeface="+mj-lt"/>
              <a:ea typeface="Roboto" panose="02000000000000000000" pitchFamily="2" charset="0"/>
              <a:cs typeface="Roboto" panose="02000000000000000000" pitchFamily="2" charset="0"/>
            </a:endParaRPr>
          </a:p>
          <a:p>
            <a:pPr marL="0" indent="0">
              <a:lnSpc>
                <a:spcPct val="150000"/>
              </a:lnSpc>
              <a:buNone/>
            </a:pPr>
            <a:endParaRPr lang="en-GB" sz="2400" b="1" dirty="0">
              <a:latin typeface="+mj-lt"/>
              <a:ea typeface="Roboto" panose="02000000000000000000" pitchFamily="2" charset="0"/>
              <a:cs typeface="Roboto" panose="02000000000000000000" pitchFamily="2" charset="0"/>
            </a:endParaRPr>
          </a:p>
        </p:txBody>
      </p:sp>
      <p:sp>
        <p:nvSpPr>
          <p:cNvPr id="10" name="Picture Placeholder 17">
            <a:extLst>
              <a:ext uri="{FF2B5EF4-FFF2-40B4-BE49-F238E27FC236}">
                <a16:creationId xmlns:a16="http://schemas.microsoft.com/office/drawing/2014/main" id="{09AE3181-A162-E757-4F4B-02759F800F53}"/>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pic>
        <p:nvPicPr>
          <p:cNvPr id="11" name="Picture 10">
            <a:extLst>
              <a:ext uri="{FF2B5EF4-FFF2-40B4-BE49-F238E27FC236}">
                <a16:creationId xmlns:a16="http://schemas.microsoft.com/office/drawing/2014/main" id="{63391E87-1CBB-DA83-9D18-DE4B517402FB}"/>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59326" y="6017269"/>
            <a:ext cx="1144314" cy="554494"/>
          </a:xfrm>
          <a:prstGeom prst="rect">
            <a:avLst/>
          </a:prstGeom>
        </p:spPr>
      </p:pic>
    </p:spTree>
    <p:extLst>
      <p:ext uri="{BB962C8B-B14F-4D97-AF65-F5344CB8AC3E}">
        <p14:creationId xmlns:p14="http://schemas.microsoft.com/office/powerpoint/2010/main" val="326835522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Slide A">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r>
              <a:rPr lang="en-GB" dirty="0"/>
              <a:t>14 September 2022</a:t>
            </a:r>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Footer Placeholder 4">
            <a:extLst>
              <a:ext uri="{FF2B5EF4-FFF2-40B4-BE49-F238E27FC236}">
                <a16:creationId xmlns:a16="http://schemas.microsoft.com/office/drawing/2014/main" id="{74E0D493-7CDD-81FB-5C3C-C0ADE1D86344}"/>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dirty="0"/>
              <a:t>Because design and innovation matter</a:t>
            </a:r>
          </a:p>
        </p:txBody>
      </p:sp>
      <p:sp>
        <p:nvSpPr>
          <p:cNvPr id="8" name="Text Placeholder 2">
            <a:extLst>
              <a:ext uri="{FF2B5EF4-FFF2-40B4-BE49-F238E27FC236}">
                <a16:creationId xmlns:a16="http://schemas.microsoft.com/office/drawing/2014/main" id="{C3631BE1-AA29-3854-A738-EA6FD57CC09D}"/>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428232358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Slide B">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r>
              <a:rPr lang="en-GB" dirty="0"/>
              <a:t>14 September 2022</a:t>
            </a:r>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pic>
        <p:nvPicPr>
          <p:cNvPr id="6" name="Picture 5">
            <a:extLst>
              <a:ext uri="{FF2B5EF4-FFF2-40B4-BE49-F238E27FC236}">
                <a16:creationId xmlns:a16="http://schemas.microsoft.com/office/drawing/2014/main" id="{EEF3CEFC-BFBD-F05C-9CBE-7BACFB5EEEB8}"/>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5" name="Footer Placeholder 4">
            <a:extLst>
              <a:ext uri="{FF2B5EF4-FFF2-40B4-BE49-F238E27FC236}">
                <a16:creationId xmlns:a16="http://schemas.microsoft.com/office/drawing/2014/main" id="{CE162F4E-FD81-C878-5C0F-0D7556602BBD}"/>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dirty="0"/>
              <a:t>Because design and innovation matter</a:t>
            </a:r>
          </a:p>
        </p:txBody>
      </p:sp>
      <p:sp>
        <p:nvSpPr>
          <p:cNvPr id="8" name="Text Placeholder 2">
            <a:extLst>
              <a:ext uri="{FF2B5EF4-FFF2-40B4-BE49-F238E27FC236}">
                <a16:creationId xmlns:a16="http://schemas.microsoft.com/office/drawing/2014/main" id="{1BB48497-4B61-2B0C-8958-B565C3D23317}"/>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95474159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Slide C">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r>
              <a:rPr lang="en-GB" dirty="0"/>
              <a:t>14 September 2022</a:t>
            </a:r>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8" name="Footer Placeholder 4">
            <a:extLst>
              <a:ext uri="{FF2B5EF4-FFF2-40B4-BE49-F238E27FC236}">
                <a16:creationId xmlns:a16="http://schemas.microsoft.com/office/drawing/2014/main" id="{BB1B1310-50E5-D5D1-EFB4-8DC391443DC1}"/>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dirty="0"/>
              <a:t>Because design and innovation matter</a:t>
            </a:r>
          </a:p>
        </p:txBody>
      </p:sp>
      <p:sp>
        <p:nvSpPr>
          <p:cNvPr id="10" name="Text Placeholder 2">
            <a:extLst>
              <a:ext uri="{FF2B5EF4-FFF2-40B4-BE49-F238E27FC236}">
                <a16:creationId xmlns:a16="http://schemas.microsoft.com/office/drawing/2014/main" id="{4B690FD4-C934-811C-71A0-09B544BFA63C}"/>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30371807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Slide D">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r>
              <a:rPr lang="en-GB" dirty="0"/>
              <a:t>14 September 2022</a:t>
            </a:r>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pic>
        <p:nvPicPr>
          <p:cNvPr id="6" name="Picture 5">
            <a:extLst>
              <a:ext uri="{FF2B5EF4-FFF2-40B4-BE49-F238E27FC236}">
                <a16:creationId xmlns:a16="http://schemas.microsoft.com/office/drawing/2014/main" id="{EEF3CEFC-BFBD-F05C-9CBE-7BACFB5EEEB8}"/>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5" name="Footer Placeholder 4">
            <a:extLst>
              <a:ext uri="{FF2B5EF4-FFF2-40B4-BE49-F238E27FC236}">
                <a16:creationId xmlns:a16="http://schemas.microsoft.com/office/drawing/2014/main" id="{7B11E5D2-715B-FEDA-87A6-82786219F499}"/>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dirty="0"/>
              <a:t>Because design and innovation matter</a:t>
            </a:r>
          </a:p>
        </p:txBody>
      </p:sp>
      <p:sp>
        <p:nvSpPr>
          <p:cNvPr id="8" name="Text Placeholder 2">
            <a:extLst>
              <a:ext uri="{FF2B5EF4-FFF2-40B4-BE49-F238E27FC236}">
                <a16:creationId xmlns:a16="http://schemas.microsoft.com/office/drawing/2014/main" id="{08CE8B93-4C66-C694-88C0-FF8368F987D0}"/>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418356502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itle Slide 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tx2"/>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tx2"/>
                </a:solidFill>
              </a:defRPr>
            </a:lvl1pPr>
          </a:lstStyle>
          <a:p>
            <a:r>
              <a:rPr lang="en-GB" dirty="0"/>
              <a:t>14 September 2022</a:t>
            </a:r>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tx2"/>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sp>
        <p:nvSpPr>
          <p:cNvPr id="5" name="Footer Placeholder 4">
            <a:extLst>
              <a:ext uri="{FF2B5EF4-FFF2-40B4-BE49-F238E27FC236}">
                <a16:creationId xmlns:a16="http://schemas.microsoft.com/office/drawing/2014/main" id="{D5821313-D819-4712-C30F-72F4C064B4BA}"/>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2"/>
                </a:solidFill>
                <a:latin typeface="+mn-lt"/>
                <a:ea typeface="+mn-ea"/>
                <a:cs typeface="+mn-cs"/>
              </a:defRPr>
            </a:lvl1pPr>
          </a:lstStyle>
          <a:p>
            <a:r>
              <a:rPr lang="en-GB" dirty="0"/>
              <a:t>Because design and innovation matter</a:t>
            </a:r>
          </a:p>
        </p:txBody>
      </p:sp>
      <p:sp>
        <p:nvSpPr>
          <p:cNvPr id="6" name="Text Placeholder 2">
            <a:extLst>
              <a:ext uri="{FF2B5EF4-FFF2-40B4-BE49-F238E27FC236}">
                <a16:creationId xmlns:a16="http://schemas.microsoft.com/office/drawing/2014/main" id="{8ABE88D6-05B7-4F47-6631-7421A21AF695}"/>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339392534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itle Slide F">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tx2"/>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tx2"/>
                </a:solidFill>
              </a:defRPr>
            </a:lvl1pPr>
          </a:lstStyle>
          <a:p>
            <a:r>
              <a:rPr lang="en-GB" dirty="0"/>
              <a:t>14 September 2022</a:t>
            </a:r>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pic>
        <p:nvPicPr>
          <p:cNvPr id="6" name="Picture 5">
            <a:extLst>
              <a:ext uri="{FF2B5EF4-FFF2-40B4-BE49-F238E27FC236}">
                <a16:creationId xmlns:a16="http://schemas.microsoft.com/office/drawing/2014/main" id="{EEF3CEFC-BFBD-F05C-9CBE-7BACFB5EEEB8}"/>
              </a:ext>
            </a:extLst>
          </p:cNvPr>
          <p:cNvPicPr>
            <a:picLocks noChangeAspect="1"/>
          </p:cNvPicPr>
          <p:nvPr userDrawn="1"/>
        </p:nvPicPr>
        <p:blipFill>
          <a:blip r:embed="rId3"/>
          <a:srcRect/>
          <a:stretch/>
        </p:blipFill>
        <p:spPr>
          <a:xfrm>
            <a:off x="9214783" y="161925"/>
            <a:ext cx="2832100" cy="6565899"/>
          </a:xfrm>
          <a:prstGeom prst="rect">
            <a:avLst/>
          </a:prstGeom>
        </p:spPr>
      </p:pic>
      <p:sp>
        <p:nvSpPr>
          <p:cNvPr id="5" name="Footer Placeholder 4">
            <a:extLst>
              <a:ext uri="{FF2B5EF4-FFF2-40B4-BE49-F238E27FC236}">
                <a16:creationId xmlns:a16="http://schemas.microsoft.com/office/drawing/2014/main" id="{118E3D20-3D6E-6C49-203A-091EFEB70092}"/>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2"/>
                </a:solidFill>
                <a:latin typeface="+mn-lt"/>
                <a:ea typeface="+mn-ea"/>
                <a:cs typeface="+mn-cs"/>
              </a:defRPr>
            </a:lvl1pPr>
          </a:lstStyle>
          <a:p>
            <a:r>
              <a:rPr lang="en-GB" dirty="0"/>
              <a:t>Because design and innovation matter</a:t>
            </a:r>
          </a:p>
        </p:txBody>
      </p:sp>
      <p:sp>
        <p:nvSpPr>
          <p:cNvPr id="8" name="Text Placeholder 2">
            <a:extLst>
              <a:ext uri="{FF2B5EF4-FFF2-40B4-BE49-F238E27FC236}">
                <a16:creationId xmlns:a16="http://schemas.microsoft.com/office/drawing/2014/main" id="{628F7603-7F2E-EE2B-1B58-17F2C97FA85D}"/>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2769889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Year 9 Title">
    <p:bg>
      <p:bgPr>
        <a:solidFill>
          <a:srgbClr val="F97369"/>
        </a:solidFill>
        <a:effectLst/>
      </p:bgPr>
    </p:bg>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4D7EDB8B-BCAF-D094-EA09-2040F24561D4}"/>
              </a:ext>
            </a:extLst>
          </p:cNvPr>
          <p:cNvSpPr>
            <a:spLocks noGrp="1"/>
          </p:cNvSpPr>
          <p:nvPr>
            <p:ph type="ctrTitle"/>
          </p:nvPr>
        </p:nvSpPr>
        <p:spPr>
          <a:xfrm>
            <a:off x="576000" y="2371514"/>
            <a:ext cx="7017874" cy="2387600"/>
          </a:xfrm>
        </p:spPr>
        <p:txBody>
          <a:bodyPr/>
          <a:lstStyle>
            <a:lvl1pPr>
              <a:defRPr cap="all" baseline="0"/>
            </a:lvl1pPr>
          </a:lstStyle>
          <a:p>
            <a:pPr>
              <a:lnSpc>
                <a:spcPct val="100000"/>
              </a:lnSpc>
            </a:pPr>
            <a:r>
              <a:rPr lang="en-GB" dirty="0">
                <a:solidFill>
                  <a:schemeClr val="tx2"/>
                </a:solidFill>
                <a:latin typeface="+mj-lt"/>
              </a:rPr>
              <a:t>Key stage 3 context 18:</a:t>
            </a:r>
            <a:br>
              <a:rPr lang="en-GB" dirty="0">
                <a:solidFill>
                  <a:schemeClr val="tx2"/>
                </a:solidFill>
                <a:latin typeface="+mj-lt"/>
              </a:rPr>
            </a:br>
            <a:br>
              <a:rPr lang="en-GB" dirty="0">
                <a:solidFill>
                  <a:schemeClr val="tx2"/>
                </a:solidFill>
                <a:latin typeface="+mj-lt"/>
              </a:rPr>
            </a:br>
            <a:r>
              <a:rPr lang="en-GB" dirty="0">
                <a:solidFill>
                  <a:schemeClr val="bg1"/>
                </a:solidFill>
                <a:latin typeface="+mj-lt"/>
              </a:rPr>
              <a:t>Improving Air Quality</a:t>
            </a:r>
          </a:p>
        </p:txBody>
      </p:sp>
      <p:pic>
        <p:nvPicPr>
          <p:cNvPr id="11" name="Picture 10" descr="Blue text on a black background&#10;&#10;Description automatically generated with medium confidence">
            <a:extLst>
              <a:ext uri="{FF2B5EF4-FFF2-40B4-BE49-F238E27FC236}">
                <a16:creationId xmlns:a16="http://schemas.microsoft.com/office/drawing/2014/main" id="{4F599919-4510-6A47-D6F8-42F87212DD5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87680" y="367670"/>
            <a:ext cx="2023896" cy="980708"/>
          </a:xfrm>
          <a:prstGeom prst="rect">
            <a:avLst/>
          </a:prstGeom>
        </p:spPr>
      </p:pic>
      <p:sp>
        <p:nvSpPr>
          <p:cNvPr id="3" name="Picture Placeholder 17">
            <a:extLst>
              <a:ext uri="{FF2B5EF4-FFF2-40B4-BE49-F238E27FC236}">
                <a16:creationId xmlns:a16="http://schemas.microsoft.com/office/drawing/2014/main" id="{C7E8F50D-FBA7-1DC0-B531-46321631A95F}"/>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sp>
        <p:nvSpPr>
          <p:cNvPr id="2" name="Picture Placeholder 2">
            <a:extLst>
              <a:ext uri="{FF2B5EF4-FFF2-40B4-BE49-F238E27FC236}">
                <a16:creationId xmlns:a16="http://schemas.microsoft.com/office/drawing/2014/main" id="{079D7453-A384-DAA5-0846-5E9C9A578B96}"/>
              </a:ext>
            </a:extLst>
          </p:cNvPr>
          <p:cNvSpPr>
            <a:spLocks noGrp="1"/>
          </p:cNvSpPr>
          <p:nvPr>
            <p:ph type="pic" sz="quarter" idx="11" hasCustomPrompt="1"/>
          </p:nvPr>
        </p:nvSpPr>
        <p:spPr>
          <a:xfrm>
            <a:off x="8061325" y="0"/>
            <a:ext cx="4130675" cy="6858000"/>
          </a:xfrm>
        </p:spPr>
        <p:txBody>
          <a:bodyPr/>
          <a:lstStyle>
            <a:lvl1pPr>
              <a:defRPr/>
            </a:lvl1pPr>
          </a:lstStyle>
          <a:p>
            <a:r>
              <a:rPr lang="en-GB" dirty="0"/>
              <a:t>HERO IMAGE</a:t>
            </a:r>
          </a:p>
        </p:txBody>
      </p:sp>
    </p:spTree>
    <p:extLst>
      <p:ext uri="{BB962C8B-B14F-4D97-AF65-F5344CB8AC3E}">
        <p14:creationId xmlns:p14="http://schemas.microsoft.com/office/powerpoint/2010/main" val="73141345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Introduction A">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807052"/>
            <a:ext cx="9144000" cy="1358079"/>
          </a:xfrm>
        </p:spPr>
        <p:txBody>
          <a:bodyPr anchor="b"/>
          <a:lstStyle>
            <a:lvl1pPr algn="l" defTabSz="914400" rtl="0" eaLnBrk="1" latinLnBrk="0" hangingPunct="1">
              <a:lnSpc>
                <a:spcPct val="90000"/>
              </a:lnSpc>
              <a:spcBef>
                <a:spcPct val="0"/>
              </a:spcBef>
              <a:buNone/>
              <a:defRPr lang="en-GB" sz="3450" b="1" i="0" kern="1200" cap="all" baseline="0" dirty="0">
                <a:solidFill>
                  <a:schemeClr val="bg1"/>
                </a:solidFill>
                <a:latin typeface="Arial" panose="020B0604020202020204" pitchFamily="34" charset="0"/>
                <a:ea typeface="+mj-ea"/>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2621708"/>
            <a:ext cx="9144000" cy="3063957"/>
          </a:xfrm>
        </p:spPr>
        <p:txBody>
          <a:bodyPr/>
          <a:lstStyle>
            <a:lvl1pPr marL="0" indent="0" algn="l">
              <a:lnSpc>
                <a:spcPts val="2900"/>
              </a:lnSpc>
              <a:spcBef>
                <a:spcPts val="0"/>
              </a:spcBef>
              <a:spcAft>
                <a:spcPts val="800"/>
              </a:spcAft>
              <a:buNone/>
              <a:defRPr sz="29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Footer Placeholder 4">
            <a:extLst>
              <a:ext uri="{FF2B5EF4-FFF2-40B4-BE49-F238E27FC236}">
                <a16:creationId xmlns:a16="http://schemas.microsoft.com/office/drawing/2014/main" id="{2E769984-BF69-B57F-6C68-8CE234CD9915}"/>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dirty="0"/>
              <a:t>Because design and innovation matter</a:t>
            </a:r>
          </a:p>
        </p:txBody>
      </p:sp>
    </p:spTree>
    <p:extLst>
      <p:ext uri="{BB962C8B-B14F-4D97-AF65-F5344CB8AC3E}">
        <p14:creationId xmlns:p14="http://schemas.microsoft.com/office/powerpoint/2010/main" val="197099426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itle" preserve="1">
  <p:cSld name="Introduction B">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807052"/>
            <a:ext cx="9144000" cy="1358079"/>
          </a:xfrm>
        </p:spPr>
        <p:txBody>
          <a:bodyPr anchor="b"/>
          <a:lstStyle>
            <a:lvl1pPr algn="l" defTabSz="914400" rtl="0" eaLnBrk="1" latinLnBrk="0" hangingPunct="1">
              <a:lnSpc>
                <a:spcPct val="90000"/>
              </a:lnSpc>
              <a:spcBef>
                <a:spcPct val="0"/>
              </a:spcBef>
              <a:buNone/>
              <a:defRPr lang="en-GB" sz="3450" b="1" i="0" kern="1200" cap="all" baseline="0" dirty="0">
                <a:solidFill>
                  <a:schemeClr val="bg1"/>
                </a:solidFill>
                <a:latin typeface="Arial" panose="020B0604020202020204" pitchFamily="34" charset="0"/>
                <a:ea typeface="+mj-ea"/>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2621708"/>
            <a:ext cx="9144000" cy="3063957"/>
          </a:xfrm>
        </p:spPr>
        <p:txBody>
          <a:bodyPr/>
          <a:lstStyle>
            <a:lvl1pPr marL="0" indent="0" algn="l">
              <a:lnSpc>
                <a:spcPts val="2900"/>
              </a:lnSpc>
              <a:spcBef>
                <a:spcPts val="0"/>
              </a:spcBef>
              <a:spcAft>
                <a:spcPts val="800"/>
              </a:spcAft>
              <a:buNone/>
              <a:defRPr sz="29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Footer Placeholder 4">
            <a:extLst>
              <a:ext uri="{FF2B5EF4-FFF2-40B4-BE49-F238E27FC236}">
                <a16:creationId xmlns:a16="http://schemas.microsoft.com/office/drawing/2014/main" id="{AE6A1547-637C-33A3-56F8-80A9552BA3CF}"/>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dirty="0"/>
              <a:t>Because design and innovation matter</a:t>
            </a:r>
          </a:p>
        </p:txBody>
      </p:sp>
    </p:spTree>
    <p:extLst>
      <p:ext uri="{BB962C8B-B14F-4D97-AF65-F5344CB8AC3E}">
        <p14:creationId xmlns:p14="http://schemas.microsoft.com/office/powerpoint/2010/main" val="59035249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itle" preserve="1">
  <p:cSld name="Introduction C">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807052"/>
            <a:ext cx="9144000" cy="1358079"/>
          </a:xfrm>
        </p:spPr>
        <p:txBody>
          <a:bodyPr anchor="b"/>
          <a:lstStyle>
            <a:lvl1pPr algn="l" defTabSz="914400" rtl="0" eaLnBrk="1" latinLnBrk="0" hangingPunct="1">
              <a:lnSpc>
                <a:spcPct val="90000"/>
              </a:lnSpc>
              <a:spcBef>
                <a:spcPct val="0"/>
              </a:spcBef>
              <a:buNone/>
              <a:defRPr lang="en-GB" sz="3450" b="1" i="0" kern="1200" cap="all" baseline="0" dirty="0">
                <a:solidFill>
                  <a:schemeClr val="tx2"/>
                </a:solidFill>
                <a:latin typeface="Arial" panose="020B0604020202020204" pitchFamily="34" charset="0"/>
                <a:ea typeface="+mj-ea"/>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2621708"/>
            <a:ext cx="9144000" cy="3063957"/>
          </a:xfrm>
        </p:spPr>
        <p:txBody>
          <a:bodyPr/>
          <a:lstStyle>
            <a:lvl1pPr marL="0" indent="0" algn="l">
              <a:lnSpc>
                <a:spcPts val="2900"/>
              </a:lnSpc>
              <a:spcBef>
                <a:spcPts val="0"/>
              </a:spcBef>
              <a:spcAft>
                <a:spcPts val="800"/>
              </a:spcAft>
              <a:buNone/>
              <a:defRPr sz="29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Footer Placeholder 4">
            <a:extLst>
              <a:ext uri="{FF2B5EF4-FFF2-40B4-BE49-F238E27FC236}">
                <a16:creationId xmlns:a16="http://schemas.microsoft.com/office/drawing/2014/main" id="{2697E70B-6FA2-75B3-131E-F3E208D68302}"/>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1"/>
                </a:solidFill>
                <a:latin typeface="+mn-lt"/>
                <a:ea typeface="+mn-ea"/>
                <a:cs typeface="+mn-cs"/>
              </a:defRPr>
            </a:lvl1pPr>
          </a:lstStyle>
          <a:p>
            <a:r>
              <a:rPr lang="en-GB" dirty="0"/>
              <a:t>Because design and innovation matter</a:t>
            </a:r>
          </a:p>
        </p:txBody>
      </p:sp>
    </p:spTree>
    <p:extLst>
      <p:ext uri="{BB962C8B-B14F-4D97-AF65-F5344CB8AC3E}">
        <p14:creationId xmlns:p14="http://schemas.microsoft.com/office/powerpoint/2010/main" val="361710145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itle" preserve="1">
  <p:cSld name="Quote with imag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7FA3BB6F-4A02-36E8-1500-4F5D239B5E7A}"/>
              </a:ext>
            </a:extLst>
          </p:cNvPr>
          <p:cNvSpPr/>
          <p:nvPr userDrawn="1"/>
        </p:nvSpPr>
        <p:spPr>
          <a:xfrm>
            <a:off x="0" y="0"/>
            <a:ext cx="3937518" cy="6858000"/>
          </a:xfrm>
          <a:prstGeom prst="rect">
            <a:avLst/>
          </a:prstGeom>
          <a:gradFill flip="none" rotWithShape="1">
            <a:gsLst>
              <a:gs pos="80000">
                <a:schemeClr val="tx1">
                  <a:alpha val="40235"/>
                </a:schemeClr>
              </a:gs>
              <a:gs pos="0">
                <a:schemeClr val="tx1">
                  <a:alpha val="39635"/>
                </a:schemeClr>
              </a:gs>
              <a:gs pos="100000">
                <a:schemeClr val="bg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707527"/>
            <a:ext cx="2592000" cy="3282673"/>
          </a:xfrm>
        </p:spPr>
        <p:txBody>
          <a:bodyPr anchor="t"/>
          <a:lstStyle>
            <a:lvl1pPr algn="l" defTabSz="914400" rtl="0" eaLnBrk="1" latinLnBrk="0" hangingPunct="1">
              <a:lnSpc>
                <a:spcPct val="90000"/>
              </a:lnSpc>
              <a:spcBef>
                <a:spcPct val="0"/>
              </a:spcBef>
              <a:buNone/>
              <a:defRPr lang="en-GB" sz="2100" b="0" i="0" kern="1200" cap="none" baseline="0" dirty="0">
                <a:solidFill>
                  <a:schemeClr val="bg1"/>
                </a:solidFill>
                <a:latin typeface="Arial" panose="020B0604020202020204" pitchFamily="34" charset="0"/>
                <a:ea typeface="+mj-ea"/>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3990200"/>
            <a:ext cx="2592000" cy="507155"/>
          </a:xfrm>
        </p:spPr>
        <p:txBody>
          <a:bodyPr/>
          <a:lstStyle>
            <a:lvl1pPr marL="0" indent="0" algn="l">
              <a:lnSpc>
                <a:spcPct val="100000"/>
              </a:lnSpc>
              <a:spcBef>
                <a:spcPts val="0"/>
              </a:spcBef>
              <a:spcAft>
                <a:spcPts val="0"/>
              </a:spcAft>
              <a:buNone/>
              <a:defRPr sz="11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cxnSp>
        <p:nvCxnSpPr>
          <p:cNvPr id="5" name="Straight Connector 4">
            <a:extLst>
              <a:ext uri="{FF2B5EF4-FFF2-40B4-BE49-F238E27FC236}">
                <a16:creationId xmlns:a16="http://schemas.microsoft.com/office/drawing/2014/main" id="{47378C14-3660-38BD-8ED0-916C044A76CF}"/>
              </a:ext>
            </a:extLst>
          </p:cNvPr>
          <p:cNvCxnSpPr/>
          <p:nvPr userDrawn="1"/>
        </p:nvCxnSpPr>
        <p:spPr>
          <a:xfrm>
            <a:off x="576000" y="584719"/>
            <a:ext cx="2592000"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7722362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Quote with montage A">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707527"/>
            <a:ext cx="2592000" cy="3282673"/>
          </a:xfrm>
        </p:spPr>
        <p:txBody>
          <a:bodyPr anchor="t"/>
          <a:lstStyle>
            <a:lvl1pPr algn="l" defTabSz="914400" rtl="0" eaLnBrk="1" latinLnBrk="0" hangingPunct="1">
              <a:lnSpc>
                <a:spcPct val="90000"/>
              </a:lnSpc>
              <a:spcBef>
                <a:spcPct val="0"/>
              </a:spcBef>
              <a:buNone/>
              <a:defRPr lang="en-GB" sz="2100" b="0" i="0" kern="1200" cap="none" baseline="0" dirty="0">
                <a:solidFill>
                  <a:schemeClr val="bg1"/>
                </a:solidFill>
                <a:latin typeface="Arial" panose="020B0604020202020204" pitchFamily="34" charset="0"/>
                <a:ea typeface="+mj-ea"/>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3990200"/>
            <a:ext cx="2592000" cy="507155"/>
          </a:xfrm>
        </p:spPr>
        <p:txBody>
          <a:bodyPr/>
          <a:lstStyle>
            <a:lvl1pPr marL="0" indent="0" algn="l">
              <a:lnSpc>
                <a:spcPct val="100000"/>
              </a:lnSpc>
              <a:spcBef>
                <a:spcPts val="0"/>
              </a:spcBef>
              <a:spcAft>
                <a:spcPts val="0"/>
              </a:spcAft>
              <a:buNone/>
              <a:defRPr sz="11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cxnSp>
        <p:nvCxnSpPr>
          <p:cNvPr id="5" name="Straight Connector 4">
            <a:extLst>
              <a:ext uri="{FF2B5EF4-FFF2-40B4-BE49-F238E27FC236}">
                <a16:creationId xmlns:a16="http://schemas.microsoft.com/office/drawing/2014/main" id="{47378C14-3660-38BD-8ED0-916C044A76CF}"/>
              </a:ext>
            </a:extLst>
          </p:cNvPr>
          <p:cNvCxnSpPr/>
          <p:nvPr userDrawn="1"/>
        </p:nvCxnSpPr>
        <p:spPr>
          <a:xfrm>
            <a:off x="576000" y="584719"/>
            <a:ext cx="2592000"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7" name="Picture Placeholder 6">
            <a:extLst>
              <a:ext uri="{FF2B5EF4-FFF2-40B4-BE49-F238E27FC236}">
                <a16:creationId xmlns:a16="http://schemas.microsoft.com/office/drawing/2014/main" id="{411E5512-7D46-8DFE-D810-261542337257}"/>
              </a:ext>
            </a:extLst>
          </p:cNvPr>
          <p:cNvSpPr>
            <a:spLocks noGrp="1"/>
          </p:cNvSpPr>
          <p:nvPr>
            <p:ph type="pic" sz="quarter" idx="10"/>
          </p:nvPr>
        </p:nvSpPr>
        <p:spPr>
          <a:xfrm>
            <a:off x="7143134" y="0"/>
            <a:ext cx="4464000" cy="2700000"/>
          </a:xfrm>
        </p:spPr>
        <p:txBody>
          <a:bodyPr lIns="360000" tIns="360000" rIns="360000"/>
          <a:lstStyle>
            <a:lvl1pPr marL="0" indent="0" algn="ctr">
              <a:buNone/>
              <a:defRPr sz="1800">
                <a:solidFill>
                  <a:schemeClr val="bg1"/>
                </a:solidFill>
              </a:defRPr>
            </a:lvl1pPr>
          </a:lstStyle>
          <a:p>
            <a:r>
              <a:rPr lang="en-US" dirty="0"/>
              <a:t>Click icon to add picture</a:t>
            </a:r>
            <a:endParaRPr lang="en-GB" dirty="0"/>
          </a:p>
        </p:txBody>
      </p:sp>
      <p:sp>
        <p:nvSpPr>
          <p:cNvPr id="9" name="Picture Placeholder 8">
            <a:extLst>
              <a:ext uri="{FF2B5EF4-FFF2-40B4-BE49-F238E27FC236}">
                <a16:creationId xmlns:a16="http://schemas.microsoft.com/office/drawing/2014/main" id="{10DE8276-D098-7E22-EF08-2F9DB196059A}"/>
              </a:ext>
            </a:extLst>
          </p:cNvPr>
          <p:cNvSpPr>
            <a:spLocks noGrp="1"/>
          </p:cNvSpPr>
          <p:nvPr>
            <p:ph type="pic" sz="quarter" idx="11"/>
          </p:nvPr>
        </p:nvSpPr>
        <p:spPr>
          <a:xfrm>
            <a:off x="8084167" y="2926378"/>
            <a:ext cx="2592000" cy="1584000"/>
          </a:xfrm>
        </p:spPr>
        <p:txBody>
          <a:bodyPr lIns="360000" tIns="360000" rIns="360000"/>
          <a:lstStyle>
            <a:lvl1pPr marL="0" indent="0" algn="ctr">
              <a:buNone/>
              <a:defRPr lang="en-GB" sz="1400" kern="1200">
                <a:solidFill>
                  <a:schemeClr val="bg1"/>
                </a:solidFill>
                <a:latin typeface="+mn-lt"/>
                <a:ea typeface="+mn-ea"/>
                <a:cs typeface="+mn-cs"/>
              </a:defRPr>
            </a:lvl1pPr>
          </a:lstStyle>
          <a:p>
            <a:r>
              <a:rPr lang="en-US" dirty="0"/>
              <a:t>Click icon to add picture</a:t>
            </a:r>
            <a:endParaRPr lang="en-GB" dirty="0"/>
          </a:p>
        </p:txBody>
      </p:sp>
      <p:sp>
        <p:nvSpPr>
          <p:cNvPr id="11" name="Picture Placeholder 10">
            <a:extLst>
              <a:ext uri="{FF2B5EF4-FFF2-40B4-BE49-F238E27FC236}">
                <a16:creationId xmlns:a16="http://schemas.microsoft.com/office/drawing/2014/main" id="{E6E4EADF-DEB7-8DC7-1DDF-6EAEC380B718}"/>
              </a:ext>
            </a:extLst>
          </p:cNvPr>
          <p:cNvSpPr>
            <a:spLocks noGrp="1"/>
          </p:cNvSpPr>
          <p:nvPr>
            <p:ph type="pic" sz="quarter" idx="12"/>
          </p:nvPr>
        </p:nvSpPr>
        <p:spPr>
          <a:xfrm>
            <a:off x="5254625" y="3168650"/>
            <a:ext cx="2609850" cy="3108325"/>
          </a:xfrm>
        </p:spPr>
        <p:txBody>
          <a:bodyPr lIns="360000" tIns="360000" rIns="360000"/>
          <a:lstStyle>
            <a:lvl1pPr marL="0" indent="0" algn="ctr">
              <a:buNone/>
              <a:defRPr sz="1600">
                <a:solidFill>
                  <a:schemeClr val="bg1"/>
                </a:solidFill>
              </a:defRPr>
            </a:lvl1pPr>
          </a:lstStyle>
          <a:p>
            <a:r>
              <a:rPr lang="en-US" dirty="0"/>
              <a:t>Click icon to add picture</a:t>
            </a:r>
            <a:endParaRPr lang="en-GB" dirty="0"/>
          </a:p>
        </p:txBody>
      </p:sp>
    </p:spTree>
    <p:extLst>
      <p:ext uri="{BB962C8B-B14F-4D97-AF65-F5344CB8AC3E}">
        <p14:creationId xmlns:p14="http://schemas.microsoft.com/office/powerpoint/2010/main" val="52508960"/>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Quote with montage B">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707527"/>
            <a:ext cx="2592000" cy="3282673"/>
          </a:xfrm>
        </p:spPr>
        <p:txBody>
          <a:bodyPr anchor="t"/>
          <a:lstStyle>
            <a:lvl1pPr algn="l" defTabSz="914400" rtl="0" eaLnBrk="1" latinLnBrk="0" hangingPunct="1">
              <a:lnSpc>
                <a:spcPct val="90000"/>
              </a:lnSpc>
              <a:spcBef>
                <a:spcPct val="0"/>
              </a:spcBef>
              <a:buNone/>
              <a:defRPr lang="en-GB" sz="2100" b="0" i="0" kern="1200" cap="none" baseline="0" dirty="0">
                <a:solidFill>
                  <a:schemeClr val="tx2"/>
                </a:solidFill>
                <a:latin typeface="Arial" panose="020B0604020202020204" pitchFamily="34" charset="0"/>
                <a:ea typeface="+mj-ea"/>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3990200"/>
            <a:ext cx="2592000" cy="507155"/>
          </a:xfrm>
        </p:spPr>
        <p:txBody>
          <a:bodyPr/>
          <a:lstStyle>
            <a:lvl1pPr marL="0" indent="0" algn="l">
              <a:lnSpc>
                <a:spcPct val="100000"/>
              </a:lnSpc>
              <a:spcBef>
                <a:spcPts val="0"/>
              </a:spcBef>
              <a:spcAft>
                <a:spcPts val="0"/>
              </a:spcAft>
              <a:buNone/>
              <a:defRPr sz="11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cxnSp>
        <p:nvCxnSpPr>
          <p:cNvPr id="5" name="Straight Connector 4">
            <a:extLst>
              <a:ext uri="{FF2B5EF4-FFF2-40B4-BE49-F238E27FC236}">
                <a16:creationId xmlns:a16="http://schemas.microsoft.com/office/drawing/2014/main" id="{47378C14-3660-38BD-8ED0-916C044A76CF}"/>
              </a:ext>
            </a:extLst>
          </p:cNvPr>
          <p:cNvCxnSpPr/>
          <p:nvPr userDrawn="1"/>
        </p:nvCxnSpPr>
        <p:spPr>
          <a:xfrm>
            <a:off x="576000" y="584719"/>
            <a:ext cx="2592000" cy="0"/>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sp>
        <p:nvSpPr>
          <p:cNvPr id="7" name="Picture Placeholder 6">
            <a:extLst>
              <a:ext uri="{FF2B5EF4-FFF2-40B4-BE49-F238E27FC236}">
                <a16:creationId xmlns:a16="http://schemas.microsoft.com/office/drawing/2014/main" id="{411E5512-7D46-8DFE-D810-261542337257}"/>
              </a:ext>
            </a:extLst>
          </p:cNvPr>
          <p:cNvSpPr>
            <a:spLocks noGrp="1"/>
          </p:cNvSpPr>
          <p:nvPr>
            <p:ph type="pic" sz="quarter" idx="10"/>
          </p:nvPr>
        </p:nvSpPr>
        <p:spPr>
          <a:xfrm>
            <a:off x="7143134" y="0"/>
            <a:ext cx="4464000" cy="2700000"/>
          </a:xfrm>
        </p:spPr>
        <p:txBody>
          <a:bodyPr lIns="360000" tIns="360000" rIns="360000"/>
          <a:lstStyle>
            <a:lvl1pPr marL="0" indent="0" algn="ctr">
              <a:buNone/>
              <a:defRPr sz="1800">
                <a:solidFill>
                  <a:schemeClr val="tx2"/>
                </a:solidFill>
              </a:defRPr>
            </a:lvl1pPr>
          </a:lstStyle>
          <a:p>
            <a:r>
              <a:rPr lang="en-US" dirty="0"/>
              <a:t>Click icon to add picture</a:t>
            </a:r>
            <a:endParaRPr lang="en-GB" dirty="0"/>
          </a:p>
        </p:txBody>
      </p:sp>
      <p:sp>
        <p:nvSpPr>
          <p:cNvPr id="9" name="Picture Placeholder 8">
            <a:extLst>
              <a:ext uri="{FF2B5EF4-FFF2-40B4-BE49-F238E27FC236}">
                <a16:creationId xmlns:a16="http://schemas.microsoft.com/office/drawing/2014/main" id="{10DE8276-D098-7E22-EF08-2F9DB196059A}"/>
              </a:ext>
            </a:extLst>
          </p:cNvPr>
          <p:cNvSpPr>
            <a:spLocks noGrp="1"/>
          </p:cNvSpPr>
          <p:nvPr>
            <p:ph type="pic" sz="quarter" idx="11"/>
          </p:nvPr>
        </p:nvSpPr>
        <p:spPr>
          <a:xfrm>
            <a:off x="8084167" y="2926378"/>
            <a:ext cx="2592000" cy="1584000"/>
          </a:xfrm>
        </p:spPr>
        <p:txBody>
          <a:bodyPr lIns="360000" tIns="360000" rIns="360000"/>
          <a:lstStyle>
            <a:lvl1pPr marL="0" indent="0" algn="ctr">
              <a:buNone/>
              <a:defRPr lang="en-GB" sz="1400" kern="1200">
                <a:solidFill>
                  <a:schemeClr val="tx2"/>
                </a:solidFill>
                <a:latin typeface="+mn-lt"/>
                <a:ea typeface="+mn-ea"/>
                <a:cs typeface="+mn-cs"/>
              </a:defRPr>
            </a:lvl1pPr>
          </a:lstStyle>
          <a:p>
            <a:r>
              <a:rPr lang="en-US" dirty="0"/>
              <a:t>Click icon to add picture</a:t>
            </a:r>
            <a:endParaRPr lang="en-GB" dirty="0"/>
          </a:p>
        </p:txBody>
      </p:sp>
      <p:sp>
        <p:nvSpPr>
          <p:cNvPr id="11" name="Picture Placeholder 10">
            <a:extLst>
              <a:ext uri="{FF2B5EF4-FFF2-40B4-BE49-F238E27FC236}">
                <a16:creationId xmlns:a16="http://schemas.microsoft.com/office/drawing/2014/main" id="{E6E4EADF-DEB7-8DC7-1DDF-6EAEC380B718}"/>
              </a:ext>
            </a:extLst>
          </p:cNvPr>
          <p:cNvSpPr>
            <a:spLocks noGrp="1"/>
          </p:cNvSpPr>
          <p:nvPr>
            <p:ph type="pic" sz="quarter" idx="12"/>
          </p:nvPr>
        </p:nvSpPr>
        <p:spPr>
          <a:xfrm>
            <a:off x="5254625" y="3168650"/>
            <a:ext cx="2609850" cy="3108325"/>
          </a:xfrm>
        </p:spPr>
        <p:txBody>
          <a:bodyPr lIns="360000" tIns="360000" rIns="360000"/>
          <a:lstStyle>
            <a:lvl1pPr marL="0" indent="0" algn="ctr">
              <a:buNone/>
              <a:defRPr sz="1600">
                <a:solidFill>
                  <a:schemeClr val="tx2"/>
                </a:solidFill>
              </a:defRPr>
            </a:lvl1pPr>
          </a:lstStyle>
          <a:p>
            <a:r>
              <a:rPr lang="en-US" dirty="0"/>
              <a:t>Click icon to add picture</a:t>
            </a:r>
            <a:endParaRPr lang="en-GB" dirty="0"/>
          </a:p>
        </p:txBody>
      </p:sp>
    </p:spTree>
    <p:extLst>
      <p:ext uri="{BB962C8B-B14F-4D97-AF65-F5344CB8AC3E}">
        <p14:creationId xmlns:p14="http://schemas.microsoft.com/office/powerpoint/2010/main" val="724703642"/>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blank" preserve="1">
  <p:cSld name="Imag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154488545"/>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Divider A">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hasCustomPrompt="1"/>
          </p:nvPr>
        </p:nvSpPr>
        <p:spPr>
          <a:xfrm>
            <a:off x="576000" y="1990213"/>
            <a:ext cx="8909194" cy="2877573"/>
          </a:xfrm>
        </p:spPr>
        <p:txBody>
          <a:bodyPr anchor="ctr"/>
          <a:lstStyle>
            <a:lvl1pPr algn="l">
              <a:lnSpc>
                <a:spcPts val="10700"/>
              </a:lnSpc>
              <a:defRPr sz="9300" b="1" i="0" cap="all" baseline="0">
                <a:solidFill>
                  <a:schemeClr val="tx2"/>
                </a:solidFill>
                <a:latin typeface="Arial" panose="020B0604020202020204" pitchFamily="34" charset="0"/>
                <a:cs typeface="Arial" panose="020B0604020202020204" pitchFamily="34" charset="0"/>
              </a:defRPr>
            </a:lvl1pPr>
          </a:lstStyle>
          <a:p>
            <a:r>
              <a:rPr lang="en-GB" dirty="0"/>
              <a:t>Click to edit title</a:t>
            </a:r>
          </a:p>
        </p:txBody>
      </p:sp>
      <p:sp>
        <p:nvSpPr>
          <p:cNvPr id="9" name="TextBox 8">
            <a:extLst>
              <a:ext uri="{FF2B5EF4-FFF2-40B4-BE49-F238E27FC236}">
                <a16:creationId xmlns:a16="http://schemas.microsoft.com/office/drawing/2014/main" id="{8FAD97B7-3DC5-1690-4595-B1F824E62896}"/>
              </a:ext>
            </a:extLst>
          </p:cNvPr>
          <p:cNvSpPr txBox="1"/>
          <p:nvPr userDrawn="1"/>
        </p:nvSpPr>
        <p:spPr>
          <a:xfrm>
            <a:off x="576000" y="6022726"/>
            <a:ext cx="4652682" cy="258743"/>
          </a:xfrm>
          <a:prstGeom prst="rect">
            <a:avLst/>
          </a:prstGeom>
          <a:noFill/>
        </p:spPr>
        <p:txBody>
          <a:bodyPr wrap="square" lIns="0" tIns="0" rIns="0" bIns="0" rtlCol="0">
            <a:noAutofit/>
          </a:bodyPr>
          <a:lstStyle/>
          <a:p>
            <a:pPr>
              <a:spcAft>
                <a:spcPts val="1000"/>
              </a:spcAft>
            </a:pPr>
            <a:r>
              <a:rPr lang="en-GB" sz="1900" spc="-20" baseline="0" dirty="0">
                <a:solidFill>
                  <a:schemeClr val="tx2"/>
                </a:solidFill>
              </a:rPr>
              <a:t>Because design and innovation matter</a:t>
            </a:r>
          </a:p>
        </p:txBody>
      </p:sp>
    </p:spTree>
    <p:extLst>
      <p:ext uri="{BB962C8B-B14F-4D97-AF65-F5344CB8AC3E}">
        <p14:creationId xmlns:p14="http://schemas.microsoft.com/office/powerpoint/2010/main" val="3685145732"/>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Divider B">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hasCustomPrompt="1"/>
          </p:nvPr>
        </p:nvSpPr>
        <p:spPr>
          <a:xfrm>
            <a:off x="576000" y="1990213"/>
            <a:ext cx="8909194" cy="2877573"/>
          </a:xfrm>
        </p:spPr>
        <p:txBody>
          <a:bodyPr anchor="ctr"/>
          <a:lstStyle>
            <a:lvl1pPr algn="l">
              <a:lnSpc>
                <a:spcPts val="10700"/>
              </a:lnSpc>
              <a:defRPr sz="9300" b="1" i="0" cap="all" baseline="0">
                <a:solidFill>
                  <a:schemeClr val="tx2"/>
                </a:solidFill>
                <a:latin typeface="Arial" panose="020B0604020202020204" pitchFamily="34" charset="0"/>
                <a:cs typeface="Arial" panose="020B0604020202020204" pitchFamily="34" charset="0"/>
              </a:defRPr>
            </a:lvl1pPr>
          </a:lstStyle>
          <a:p>
            <a:r>
              <a:rPr lang="en-GB" dirty="0"/>
              <a:t>Click to edit title</a:t>
            </a:r>
          </a:p>
        </p:txBody>
      </p:sp>
      <p:sp>
        <p:nvSpPr>
          <p:cNvPr id="9" name="TextBox 8">
            <a:extLst>
              <a:ext uri="{FF2B5EF4-FFF2-40B4-BE49-F238E27FC236}">
                <a16:creationId xmlns:a16="http://schemas.microsoft.com/office/drawing/2014/main" id="{8FAD97B7-3DC5-1690-4595-B1F824E62896}"/>
              </a:ext>
            </a:extLst>
          </p:cNvPr>
          <p:cNvSpPr txBox="1"/>
          <p:nvPr userDrawn="1"/>
        </p:nvSpPr>
        <p:spPr>
          <a:xfrm>
            <a:off x="576000" y="6022726"/>
            <a:ext cx="4652682" cy="258743"/>
          </a:xfrm>
          <a:prstGeom prst="rect">
            <a:avLst/>
          </a:prstGeom>
          <a:noFill/>
        </p:spPr>
        <p:txBody>
          <a:bodyPr wrap="square" lIns="0" tIns="0" rIns="0" bIns="0" rtlCol="0">
            <a:noAutofit/>
          </a:bodyPr>
          <a:lstStyle/>
          <a:p>
            <a:pPr>
              <a:spcAft>
                <a:spcPts val="1000"/>
              </a:spcAft>
            </a:pPr>
            <a:r>
              <a:rPr lang="en-GB" sz="1900" spc="-20" baseline="0" dirty="0">
                <a:solidFill>
                  <a:schemeClr val="tx2"/>
                </a:solidFill>
              </a:rPr>
              <a:t>Because design and innovation matter</a:t>
            </a:r>
          </a:p>
        </p:txBody>
      </p:sp>
    </p:spTree>
    <p:extLst>
      <p:ext uri="{BB962C8B-B14F-4D97-AF65-F5344CB8AC3E}">
        <p14:creationId xmlns:p14="http://schemas.microsoft.com/office/powerpoint/2010/main" val="1429376047"/>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Divider C">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hasCustomPrompt="1"/>
          </p:nvPr>
        </p:nvSpPr>
        <p:spPr>
          <a:xfrm>
            <a:off x="576000" y="1990213"/>
            <a:ext cx="8909194" cy="2877573"/>
          </a:xfrm>
        </p:spPr>
        <p:txBody>
          <a:bodyPr anchor="ctr"/>
          <a:lstStyle>
            <a:lvl1pPr algn="l">
              <a:lnSpc>
                <a:spcPts val="10700"/>
              </a:lnSpc>
              <a:defRPr sz="9300" b="1" i="0" cap="all" baseline="0">
                <a:solidFill>
                  <a:schemeClr val="tx2"/>
                </a:solidFill>
                <a:latin typeface="Arial" panose="020B0604020202020204" pitchFamily="34" charset="0"/>
                <a:cs typeface="Arial" panose="020B0604020202020204" pitchFamily="34" charset="0"/>
              </a:defRPr>
            </a:lvl1pPr>
          </a:lstStyle>
          <a:p>
            <a:r>
              <a:rPr lang="en-GB" dirty="0"/>
              <a:t>Click to edit title</a:t>
            </a:r>
          </a:p>
        </p:txBody>
      </p:sp>
      <p:sp>
        <p:nvSpPr>
          <p:cNvPr id="9" name="TextBox 8">
            <a:extLst>
              <a:ext uri="{FF2B5EF4-FFF2-40B4-BE49-F238E27FC236}">
                <a16:creationId xmlns:a16="http://schemas.microsoft.com/office/drawing/2014/main" id="{8FAD97B7-3DC5-1690-4595-B1F824E62896}"/>
              </a:ext>
            </a:extLst>
          </p:cNvPr>
          <p:cNvSpPr txBox="1"/>
          <p:nvPr userDrawn="1"/>
        </p:nvSpPr>
        <p:spPr>
          <a:xfrm>
            <a:off x="576000" y="6022726"/>
            <a:ext cx="4652682" cy="258743"/>
          </a:xfrm>
          <a:prstGeom prst="rect">
            <a:avLst/>
          </a:prstGeom>
          <a:noFill/>
        </p:spPr>
        <p:txBody>
          <a:bodyPr wrap="square" lIns="0" tIns="0" rIns="0" bIns="0" rtlCol="0">
            <a:noAutofit/>
          </a:bodyPr>
          <a:lstStyle/>
          <a:p>
            <a:pPr>
              <a:spcAft>
                <a:spcPts val="1000"/>
              </a:spcAft>
            </a:pPr>
            <a:r>
              <a:rPr lang="en-GB" sz="1900" spc="-20" baseline="0" dirty="0">
                <a:solidFill>
                  <a:schemeClr val="tx2"/>
                </a:solidFill>
              </a:rPr>
              <a:t>Because design and innovation matter</a:t>
            </a:r>
          </a:p>
        </p:txBody>
      </p:sp>
    </p:spTree>
    <p:extLst>
      <p:ext uri="{BB962C8B-B14F-4D97-AF65-F5344CB8AC3E}">
        <p14:creationId xmlns:p14="http://schemas.microsoft.com/office/powerpoint/2010/main" val="10020446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Introduction">
    <p:bg>
      <p:bgPr>
        <a:solidFill>
          <a:schemeClr val="bg1"/>
        </a:solidFill>
        <a:effectLst/>
      </p:bgPr>
    </p:bg>
    <p:spTree>
      <p:nvGrpSpPr>
        <p:cNvPr id="1" name=""/>
        <p:cNvGrpSpPr/>
        <p:nvPr/>
      </p:nvGrpSpPr>
      <p:grpSpPr>
        <a:xfrm>
          <a:off x="0" y="0"/>
          <a:ext cx="0" cy="0"/>
          <a:chOff x="0" y="0"/>
          <a:chExt cx="0" cy="0"/>
        </a:xfrm>
      </p:grpSpPr>
      <p:sp>
        <p:nvSpPr>
          <p:cNvPr id="10" name="Title 3">
            <a:extLst>
              <a:ext uri="{FF2B5EF4-FFF2-40B4-BE49-F238E27FC236}">
                <a16:creationId xmlns:a16="http://schemas.microsoft.com/office/drawing/2014/main" id="{CAB69DF3-8F80-2524-062A-513F9DDF41B4}"/>
              </a:ext>
            </a:extLst>
          </p:cNvPr>
          <p:cNvSpPr>
            <a:spLocks noGrp="1"/>
          </p:cNvSpPr>
          <p:nvPr>
            <p:ph type="title" hasCustomPrompt="1"/>
          </p:nvPr>
        </p:nvSpPr>
        <p:spPr>
          <a:xfrm>
            <a:off x="576000" y="546214"/>
            <a:ext cx="10952385" cy="1047918"/>
          </a:xfrm>
        </p:spPr>
        <p:txBody>
          <a:bodyPr/>
          <a:lstStyle>
            <a:lvl1pPr>
              <a:defRPr sz="4400">
                <a:latin typeface="GriffithGothic Black" panose="02000603060000020004" pitchFamily="50" charset="0"/>
              </a:defRPr>
            </a:lvl1pPr>
          </a:lstStyle>
          <a:p>
            <a:r>
              <a:rPr lang="en-GB" sz="4400" dirty="0">
                <a:solidFill>
                  <a:srgbClr val="0A303F"/>
                </a:solidFill>
                <a:latin typeface="GriffithGothic Black" panose="02000603060000020004" pitchFamily="50" charset="0"/>
              </a:rPr>
              <a:t>Introduction</a:t>
            </a:r>
            <a:endParaRPr lang="en-GB" sz="4400" dirty="0">
              <a:solidFill>
                <a:srgbClr val="0A303F"/>
              </a:solidFill>
              <a:latin typeface="Griffith Gothic Black" panose="020B0503060000000000" pitchFamily="34" charset="0"/>
            </a:endParaRPr>
          </a:p>
        </p:txBody>
      </p:sp>
      <p:pic>
        <p:nvPicPr>
          <p:cNvPr id="11" name="Picture 10">
            <a:extLst>
              <a:ext uri="{FF2B5EF4-FFF2-40B4-BE49-F238E27FC236}">
                <a16:creationId xmlns:a16="http://schemas.microsoft.com/office/drawing/2014/main" id="{36C2F3C6-1A68-C28B-5CC5-2B44C14CFFEF}"/>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59326" y="6017269"/>
            <a:ext cx="1144314" cy="554494"/>
          </a:xfrm>
          <a:prstGeom prst="rect">
            <a:avLst/>
          </a:prstGeom>
        </p:spPr>
      </p:pic>
      <p:sp>
        <p:nvSpPr>
          <p:cNvPr id="12" name="Picture Placeholder 17">
            <a:extLst>
              <a:ext uri="{FF2B5EF4-FFF2-40B4-BE49-F238E27FC236}">
                <a16:creationId xmlns:a16="http://schemas.microsoft.com/office/drawing/2014/main" id="{4320BA4F-6B70-4701-9DBD-96BFC2413BBA}"/>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spTree>
    <p:extLst>
      <p:ext uri="{BB962C8B-B14F-4D97-AF65-F5344CB8AC3E}">
        <p14:creationId xmlns:p14="http://schemas.microsoft.com/office/powerpoint/2010/main" val="924563142"/>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itle, content, imag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6000" y="546214"/>
            <a:ext cx="5400000" cy="1047918"/>
          </a:xfrm>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a:xfrm>
            <a:off x="576001" y="2573999"/>
            <a:ext cx="5400000"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Picture Placeholder 4">
            <a:extLst>
              <a:ext uri="{FF2B5EF4-FFF2-40B4-BE49-F238E27FC236}">
                <a16:creationId xmlns:a16="http://schemas.microsoft.com/office/drawing/2014/main" id="{607B857B-0E6B-AD01-EEDE-FA161F1503D5}"/>
              </a:ext>
            </a:extLst>
          </p:cNvPr>
          <p:cNvSpPr>
            <a:spLocks noGrp="1"/>
          </p:cNvSpPr>
          <p:nvPr>
            <p:ph type="pic" sz="quarter" idx="10"/>
          </p:nvPr>
        </p:nvSpPr>
        <p:spPr>
          <a:xfrm>
            <a:off x="6216000" y="0"/>
            <a:ext cx="5976000" cy="6858000"/>
          </a:xfrm>
        </p:spPr>
        <p:txBody>
          <a:bodyPr lIns="720000" tIns="720000" rIns="720000"/>
          <a:lstStyle>
            <a:lvl1pPr algn="ctr">
              <a:defRPr/>
            </a:lvl1pPr>
          </a:lstStyle>
          <a:p>
            <a:r>
              <a:rPr lang="en-US" dirty="0"/>
              <a:t>Click icon to add picture</a:t>
            </a:r>
            <a:endParaRPr lang="en-GB" dirty="0"/>
          </a:p>
        </p:txBody>
      </p:sp>
    </p:spTree>
    <p:extLst>
      <p:ext uri="{BB962C8B-B14F-4D97-AF65-F5344CB8AC3E}">
        <p14:creationId xmlns:p14="http://schemas.microsoft.com/office/powerpoint/2010/main" val="255329940"/>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326203342"/>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itle and 2 conten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6000" y="546214"/>
            <a:ext cx="5400000" cy="1047918"/>
          </a:xfrm>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a:xfrm>
            <a:off x="576001" y="2573265"/>
            <a:ext cx="5400000"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2">
            <a:extLst>
              <a:ext uri="{FF2B5EF4-FFF2-40B4-BE49-F238E27FC236}">
                <a16:creationId xmlns:a16="http://schemas.microsoft.com/office/drawing/2014/main" id="{BE1DC207-CBE2-25D9-E536-44479FCD8D6E}"/>
              </a:ext>
            </a:extLst>
          </p:cNvPr>
          <p:cNvSpPr>
            <a:spLocks noGrp="1"/>
          </p:cNvSpPr>
          <p:nvPr>
            <p:ph idx="10"/>
          </p:nvPr>
        </p:nvSpPr>
        <p:spPr>
          <a:xfrm>
            <a:off x="6216001" y="2573265"/>
            <a:ext cx="5400000"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880229729"/>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itle and 3 conten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6000" y="546214"/>
            <a:ext cx="5400000" cy="1047918"/>
          </a:xfrm>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a:xfrm>
            <a:off x="576001" y="2573265"/>
            <a:ext cx="3526872"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2">
            <a:extLst>
              <a:ext uri="{FF2B5EF4-FFF2-40B4-BE49-F238E27FC236}">
                <a16:creationId xmlns:a16="http://schemas.microsoft.com/office/drawing/2014/main" id="{BE1DC207-CBE2-25D9-E536-44479FCD8D6E}"/>
              </a:ext>
            </a:extLst>
          </p:cNvPr>
          <p:cNvSpPr>
            <a:spLocks noGrp="1"/>
          </p:cNvSpPr>
          <p:nvPr>
            <p:ph idx="10"/>
          </p:nvPr>
        </p:nvSpPr>
        <p:spPr>
          <a:xfrm>
            <a:off x="8089129" y="2573265"/>
            <a:ext cx="3526872"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Content Placeholder 2">
            <a:extLst>
              <a:ext uri="{FF2B5EF4-FFF2-40B4-BE49-F238E27FC236}">
                <a16:creationId xmlns:a16="http://schemas.microsoft.com/office/drawing/2014/main" id="{246FE9E5-2071-3147-C6A3-419D118A0CB3}"/>
              </a:ext>
            </a:extLst>
          </p:cNvPr>
          <p:cNvSpPr>
            <a:spLocks noGrp="1"/>
          </p:cNvSpPr>
          <p:nvPr>
            <p:ph idx="11"/>
          </p:nvPr>
        </p:nvSpPr>
        <p:spPr>
          <a:xfrm>
            <a:off x="4332564" y="2573265"/>
            <a:ext cx="3526872"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7289667"/>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itle and 5 conten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6000" y="546214"/>
            <a:ext cx="5400000" cy="1047918"/>
          </a:xfrm>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a:xfrm>
            <a:off x="576001" y="2573265"/>
            <a:ext cx="2016124"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2">
            <a:extLst>
              <a:ext uri="{FF2B5EF4-FFF2-40B4-BE49-F238E27FC236}">
                <a16:creationId xmlns:a16="http://schemas.microsoft.com/office/drawing/2014/main" id="{BE1DC207-CBE2-25D9-E536-44479FCD8D6E}"/>
              </a:ext>
            </a:extLst>
          </p:cNvPr>
          <p:cNvSpPr>
            <a:spLocks noGrp="1"/>
          </p:cNvSpPr>
          <p:nvPr>
            <p:ph idx="10"/>
          </p:nvPr>
        </p:nvSpPr>
        <p:spPr>
          <a:xfrm>
            <a:off x="9599875" y="2573265"/>
            <a:ext cx="2016126"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Content Placeholder 2">
            <a:extLst>
              <a:ext uri="{FF2B5EF4-FFF2-40B4-BE49-F238E27FC236}">
                <a16:creationId xmlns:a16="http://schemas.microsoft.com/office/drawing/2014/main" id="{246FE9E5-2071-3147-C6A3-419D118A0CB3}"/>
              </a:ext>
            </a:extLst>
          </p:cNvPr>
          <p:cNvSpPr>
            <a:spLocks noGrp="1"/>
          </p:cNvSpPr>
          <p:nvPr>
            <p:ph idx="11"/>
          </p:nvPr>
        </p:nvSpPr>
        <p:spPr>
          <a:xfrm>
            <a:off x="5087937" y="2573265"/>
            <a:ext cx="2016126"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Content Placeholder 2">
            <a:extLst>
              <a:ext uri="{FF2B5EF4-FFF2-40B4-BE49-F238E27FC236}">
                <a16:creationId xmlns:a16="http://schemas.microsoft.com/office/drawing/2014/main" id="{8438E8F2-D505-AF22-FFB0-67BA326C8C56}"/>
              </a:ext>
            </a:extLst>
          </p:cNvPr>
          <p:cNvSpPr>
            <a:spLocks noGrp="1"/>
          </p:cNvSpPr>
          <p:nvPr>
            <p:ph idx="12"/>
          </p:nvPr>
        </p:nvSpPr>
        <p:spPr>
          <a:xfrm>
            <a:off x="2831969" y="2573265"/>
            <a:ext cx="2016124"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Content Placeholder 2">
            <a:extLst>
              <a:ext uri="{FF2B5EF4-FFF2-40B4-BE49-F238E27FC236}">
                <a16:creationId xmlns:a16="http://schemas.microsoft.com/office/drawing/2014/main" id="{54041DD5-1B8C-8E51-4677-F7A3C496A4E1}"/>
              </a:ext>
            </a:extLst>
          </p:cNvPr>
          <p:cNvSpPr>
            <a:spLocks noGrp="1"/>
          </p:cNvSpPr>
          <p:nvPr>
            <p:ph idx="13"/>
          </p:nvPr>
        </p:nvSpPr>
        <p:spPr>
          <a:xfrm>
            <a:off x="7343905" y="2573265"/>
            <a:ext cx="2016124"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52709263"/>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itle and imag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p:txBody>
          <a:bodyPr/>
          <a:lstStyle>
            <a:lvl1pPr>
              <a:lnSpc>
                <a:spcPct val="100000"/>
              </a:lnSpc>
              <a:defRPr sz="4400" cap="all" baseline="0"/>
            </a:lvl1pPr>
          </a:lstStyle>
          <a:p>
            <a:r>
              <a:rPr lang="en-US" dirty="0"/>
              <a:t>Click to edit Master title style</a:t>
            </a:r>
            <a:endParaRPr lang="en-GB" dirty="0"/>
          </a:p>
        </p:txBody>
      </p:sp>
      <p:sp>
        <p:nvSpPr>
          <p:cNvPr id="5" name="Picture Placeholder 4">
            <a:extLst>
              <a:ext uri="{FF2B5EF4-FFF2-40B4-BE49-F238E27FC236}">
                <a16:creationId xmlns:a16="http://schemas.microsoft.com/office/drawing/2014/main" id="{692E8B4D-927F-4A22-ADD7-B0474CFED32F}"/>
              </a:ext>
            </a:extLst>
          </p:cNvPr>
          <p:cNvSpPr>
            <a:spLocks noGrp="1"/>
          </p:cNvSpPr>
          <p:nvPr>
            <p:ph type="pic" sz="quarter" idx="10"/>
          </p:nvPr>
        </p:nvSpPr>
        <p:spPr>
          <a:xfrm>
            <a:off x="576263" y="1741487"/>
            <a:ext cx="11041200" cy="4536000"/>
          </a:xfrm>
        </p:spPr>
        <p:txBody>
          <a:bodyPr lIns="1080000" tIns="720000" rIns="1080000"/>
          <a:lstStyle>
            <a:lvl1pPr algn="ctr">
              <a:defRPr/>
            </a:lvl1pPr>
          </a:lstStyle>
          <a:p>
            <a:r>
              <a:rPr lang="en-US" dirty="0"/>
              <a:t>Click icon to add picture</a:t>
            </a:r>
            <a:endParaRPr lang="en-GB" dirty="0"/>
          </a:p>
        </p:txBody>
      </p:sp>
    </p:spTree>
    <p:extLst>
      <p:ext uri="{BB962C8B-B14F-4D97-AF65-F5344CB8AC3E}">
        <p14:creationId xmlns:p14="http://schemas.microsoft.com/office/powerpoint/2010/main" val="3947572773"/>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itle Only">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p:txBody>
          <a:bodyPr/>
          <a:lstStyle>
            <a:lvl1pPr>
              <a:lnSpc>
                <a:spcPct val="100000"/>
              </a:lnSpc>
              <a:defRPr sz="4400" cap="none" baseline="0"/>
            </a:lvl1pPr>
          </a:lstStyle>
          <a:p>
            <a:r>
              <a:rPr lang="en-US" dirty="0"/>
              <a:t>Click to edit Master title style</a:t>
            </a:r>
            <a:endParaRPr lang="en-GB" dirty="0"/>
          </a:p>
        </p:txBody>
      </p:sp>
    </p:spTree>
    <p:extLst>
      <p:ext uri="{BB962C8B-B14F-4D97-AF65-F5344CB8AC3E}">
        <p14:creationId xmlns:p14="http://schemas.microsoft.com/office/powerpoint/2010/main" val="338161846"/>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Contact A">
    <p:bg>
      <p:bgPr>
        <a:solidFill>
          <a:schemeClr val="accent1"/>
        </a:solidFill>
        <a:effectLst/>
      </p:bgPr>
    </p:bg>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bg1"/>
                </a:solidFill>
              </a:rPr>
              <a:t>Contact</a:t>
            </a:r>
          </a:p>
        </p:txBody>
      </p:sp>
      <p:sp>
        <p:nvSpPr>
          <p:cNvPr id="2" name="Footer Placeholder 4">
            <a:extLst>
              <a:ext uri="{FF2B5EF4-FFF2-40B4-BE49-F238E27FC236}">
                <a16:creationId xmlns:a16="http://schemas.microsoft.com/office/drawing/2014/main" id="{C41BB174-B520-170D-070D-B25392FA3D91}"/>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dirty="0"/>
              <a:t>Because design and innovation matter</a:t>
            </a:r>
          </a:p>
        </p:txBody>
      </p:sp>
      <p:sp>
        <p:nvSpPr>
          <p:cNvPr id="4" name="Text Placeholder 2">
            <a:extLst>
              <a:ext uri="{FF2B5EF4-FFF2-40B4-BE49-F238E27FC236}">
                <a16:creationId xmlns:a16="http://schemas.microsoft.com/office/drawing/2014/main" id="{81613733-3F07-78B2-C8E0-DB273ED7EEB8}"/>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599310016"/>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Contact B">
    <p:bg>
      <p:bgPr>
        <a:solidFill>
          <a:schemeClr val="accent2"/>
        </a:solidFill>
        <a:effectLst/>
      </p:bgPr>
    </p:bg>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bg1"/>
                </a:solidFill>
              </a:rPr>
              <a:t>Contact</a:t>
            </a:r>
          </a:p>
        </p:txBody>
      </p:sp>
      <p:sp>
        <p:nvSpPr>
          <p:cNvPr id="2" name="Footer Placeholder 4">
            <a:extLst>
              <a:ext uri="{FF2B5EF4-FFF2-40B4-BE49-F238E27FC236}">
                <a16:creationId xmlns:a16="http://schemas.microsoft.com/office/drawing/2014/main" id="{5B1599DE-C84A-AC7D-CF76-92FD501A618D}"/>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dirty="0"/>
              <a:t>Because design and innovation matter</a:t>
            </a:r>
          </a:p>
        </p:txBody>
      </p:sp>
      <p:sp>
        <p:nvSpPr>
          <p:cNvPr id="4" name="Text Placeholder 2">
            <a:extLst>
              <a:ext uri="{FF2B5EF4-FFF2-40B4-BE49-F238E27FC236}">
                <a16:creationId xmlns:a16="http://schemas.microsoft.com/office/drawing/2014/main" id="{CD9E278C-C694-9F39-1F4E-C76A388FE4DD}"/>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Subtitle 2">
            <a:extLst>
              <a:ext uri="{FF2B5EF4-FFF2-40B4-BE49-F238E27FC236}">
                <a16:creationId xmlns:a16="http://schemas.microsoft.com/office/drawing/2014/main" id="{E6226617-AA3D-99CE-D8A2-FD15DCBCC7CE}"/>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Tree>
    <p:extLst>
      <p:ext uri="{BB962C8B-B14F-4D97-AF65-F5344CB8AC3E}">
        <p14:creationId xmlns:p14="http://schemas.microsoft.com/office/powerpoint/2010/main" val="3021271619"/>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Contact C">
    <p:bg>
      <p:bgPr>
        <a:solidFill>
          <a:schemeClr val="bg1"/>
        </a:solidFill>
        <a:effectLst/>
      </p:bgPr>
    </p:bg>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tx2"/>
                </a:solidFill>
              </a:rPr>
              <a:t>Contact</a:t>
            </a:r>
          </a:p>
        </p:txBody>
      </p:sp>
      <p:sp>
        <p:nvSpPr>
          <p:cNvPr id="2" name="Footer Placeholder 4">
            <a:extLst>
              <a:ext uri="{FF2B5EF4-FFF2-40B4-BE49-F238E27FC236}">
                <a16:creationId xmlns:a16="http://schemas.microsoft.com/office/drawing/2014/main" id="{4370AC6A-6D9A-3EC1-EC51-32E9C7F3228A}"/>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1"/>
                </a:solidFill>
                <a:latin typeface="+mn-lt"/>
                <a:ea typeface="+mn-ea"/>
                <a:cs typeface="+mn-cs"/>
              </a:defRPr>
            </a:lvl1pPr>
          </a:lstStyle>
          <a:p>
            <a:r>
              <a:rPr lang="en-GB" dirty="0"/>
              <a:t>Because design and innovation matter</a:t>
            </a:r>
          </a:p>
        </p:txBody>
      </p:sp>
      <p:sp>
        <p:nvSpPr>
          <p:cNvPr id="4" name="Text Placeholder 2">
            <a:extLst>
              <a:ext uri="{FF2B5EF4-FFF2-40B4-BE49-F238E27FC236}">
                <a16:creationId xmlns:a16="http://schemas.microsoft.com/office/drawing/2014/main" id="{B531A006-299D-CABF-06C0-D370EABD5878}"/>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Subtitle 2">
            <a:extLst>
              <a:ext uri="{FF2B5EF4-FFF2-40B4-BE49-F238E27FC236}">
                <a16:creationId xmlns:a16="http://schemas.microsoft.com/office/drawing/2014/main" id="{2E64CB4B-6969-902A-70E3-04EF8BCA52B3}"/>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Tree>
    <p:extLst>
      <p:ext uri="{BB962C8B-B14F-4D97-AF65-F5344CB8AC3E}">
        <p14:creationId xmlns:p14="http://schemas.microsoft.com/office/powerpoint/2010/main" val="36428904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ummary of the resource">
    <p:bg>
      <p:bgPr>
        <a:solidFill>
          <a:schemeClr val="bg1"/>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193F8CFE-E9FE-4B45-8AA2-8BA4B5525A9B}"/>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59326" y="6017269"/>
            <a:ext cx="1144314" cy="554494"/>
          </a:xfrm>
          <a:prstGeom prst="rect">
            <a:avLst/>
          </a:prstGeom>
        </p:spPr>
      </p:pic>
      <p:sp>
        <p:nvSpPr>
          <p:cNvPr id="9" name="Picture Placeholder 17">
            <a:extLst>
              <a:ext uri="{FF2B5EF4-FFF2-40B4-BE49-F238E27FC236}">
                <a16:creationId xmlns:a16="http://schemas.microsoft.com/office/drawing/2014/main" id="{3CCA039A-CBF6-EFC4-409E-35A3D42EE17F}"/>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sp>
        <p:nvSpPr>
          <p:cNvPr id="2" name="Title 3">
            <a:extLst>
              <a:ext uri="{FF2B5EF4-FFF2-40B4-BE49-F238E27FC236}">
                <a16:creationId xmlns:a16="http://schemas.microsoft.com/office/drawing/2014/main" id="{B7797134-2559-C952-8563-D5C51379923E}"/>
              </a:ext>
            </a:extLst>
          </p:cNvPr>
          <p:cNvSpPr txBox="1">
            <a:spLocks/>
          </p:cNvSpPr>
          <p:nvPr userDrawn="1"/>
        </p:nvSpPr>
        <p:spPr>
          <a:xfrm>
            <a:off x="576000" y="546214"/>
            <a:ext cx="10952385" cy="1047918"/>
          </a:xfrm>
          <a:prstGeom prst="rect">
            <a:avLst/>
          </a:prstGeom>
        </p:spPr>
        <p:txBody>
          <a:bodyPr vert="horz" lIns="0" tIns="0" rIns="0" bIns="0" rtlCol="0" anchor="t">
            <a:noAutofit/>
          </a:bodyPr>
          <a:lstStyle>
            <a:lvl1pPr algn="l" defTabSz="914400" rtl="0" eaLnBrk="1" latinLnBrk="0" hangingPunct="1">
              <a:lnSpc>
                <a:spcPts val="3450"/>
              </a:lnSpc>
              <a:spcBef>
                <a:spcPct val="0"/>
              </a:spcBef>
              <a:buNone/>
              <a:defRPr sz="4400" b="1" kern="1200">
                <a:solidFill>
                  <a:schemeClr val="tx2"/>
                </a:solidFill>
                <a:latin typeface="GriffithGothic Black" panose="02000603060000020004" pitchFamily="50" charset="0"/>
                <a:ea typeface="+mj-ea"/>
                <a:cs typeface="+mj-cs"/>
              </a:defRPr>
            </a:lvl1pPr>
          </a:lstStyle>
          <a:p>
            <a:r>
              <a:rPr lang="en-GB" dirty="0">
                <a:solidFill>
                  <a:srgbClr val="0A303F"/>
                </a:solidFill>
                <a:latin typeface="GriffithGothic Black" panose="02000603060000020004" pitchFamily="50" charset="0"/>
              </a:rPr>
              <a:t>Summary of the resource</a:t>
            </a:r>
          </a:p>
        </p:txBody>
      </p:sp>
    </p:spTree>
    <p:extLst>
      <p:ext uri="{BB962C8B-B14F-4D97-AF65-F5344CB8AC3E}">
        <p14:creationId xmlns:p14="http://schemas.microsoft.com/office/powerpoint/2010/main" val="3876717070"/>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Contact D">
    <p:bg>
      <p:bgPr>
        <a:solidFill>
          <a:schemeClr val="accent1"/>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bg1"/>
                </a:solidFill>
              </a:rPr>
              <a:t>Contact</a:t>
            </a:r>
          </a:p>
        </p:txBody>
      </p:sp>
      <p:pic>
        <p:nvPicPr>
          <p:cNvPr id="2" name="Picture 1">
            <a:extLst>
              <a:ext uri="{FF2B5EF4-FFF2-40B4-BE49-F238E27FC236}">
                <a16:creationId xmlns:a16="http://schemas.microsoft.com/office/drawing/2014/main" id="{3D770C02-4BC1-A831-8AA2-A0C452D60F27}"/>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4" name="Footer Placeholder 4">
            <a:extLst>
              <a:ext uri="{FF2B5EF4-FFF2-40B4-BE49-F238E27FC236}">
                <a16:creationId xmlns:a16="http://schemas.microsoft.com/office/drawing/2014/main" id="{29BD7142-9355-7AE4-3E98-61ABF055A83C}"/>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dirty="0"/>
              <a:t>Because design and innovation matter</a:t>
            </a:r>
          </a:p>
        </p:txBody>
      </p:sp>
      <p:sp>
        <p:nvSpPr>
          <p:cNvPr id="6" name="Text Placeholder 2">
            <a:extLst>
              <a:ext uri="{FF2B5EF4-FFF2-40B4-BE49-F238E27FC236}">
                <a16:creationId xmlns:a16="http://schemas.microsoft.com/office/drawing/2014/main" id="{F44DFA94-7449-7441-FFBB-D4BCCA6CBB90}"/>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Subtitle 2">
            <a:extLst>
              <a:ext uri="{FF2B5EF4-FFF2-40B4-BE49-F238E27FC236}">
                <a16:creationId xmlns:a16="http://schemas.microsoft.com/office/drawing/2014/main" id="{D0C7EDE9-6A4F-9E73-05A3-56E5C7FA9795}"/>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Tree>
    <p:extLst>
      <p:ext uri="{BB962C8B-B14F-4D97-AF65-F5344CB8AC3E}">
        <p14:creationId xmlns:p14="http://schemas.microsoft.com/office/powerpoint/2010/main" val="2679878734"/>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Contact E">
    <p:bg>
      <p:bgPr>
        <a:solidFill>
          <a:schemeClr val="accent2"/>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bg1"/>
                </a:solidFill>
              </a:rPr>
              <a:t>Contact</a:t>
            </a:r>
          </a:p>
        </p:txBody>
      </p:sp>
      <p:pic>
        <p:nvPicPr>
          <p:cNvPr id="2" name="Picture 1">
            <a:extLst>
              <a:ext uri="{FF2B5EF4-FFF2-40B4-BE49-F238E27FC236}">
                <a16:creationId xmlns:a16="http://schemas.microsoft.com/office/drawing/2014/main" id="{92E07DFD-D5FF-676F-E453-7161CAAE08DF}"/>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4" name="Footer Placeholder 4">
            <a:extLst>
              <a:ext uri="{FF2B5EF4-FFF2-40B4-BE49-F238E27FC236}">
                <a16:creationId xmlns:a16="http://schemas.microsoft.com/office/drawing/2014/main" id="{B314543D-1360-91A9-EBAD-A52452DDFB12}"/>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dirty="0"/>
              <a:t>Because design and innovation matter</a:t>
            </a:r>
          </a:p>
        </p:txBody>
      </p:sp>
      <p:sp>
        <p:nvSpPr>
          <p:cNvPr id="6" name="Text Placeholder 2">
            <a:extLst>
              <a:ext uri="{FF2B5EF4-FFF2-40B4-BE49-F238E27FC236}">
                <a16:creationId xmlns:a16="http://schemas.microsoft.com/office/drawing/2014/main" id="{50D132C4-0EBB-D846-B052-2733018FDBD9}"/>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Subtitle 2">
            <a:extLst>
              <a:ext uri="{FF2B5EF4-FFF2-40B4-BE49-F238E27FC236}">
                <a16:creationId xmlns:a16="http://schemas.microsoft.com/office/drawing/2014/main" id="{377D50B1-C82F-F884-55A6-E04C47ED88C4}"/>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Tree>
    <p:extLst>
      <p:ext uri="{BB962C8B-B14F-4D97-AF65-F5344CB8AC3E}">
        <p14:creationId xmlns:p14="http://schemas.microsoft.com/office/powerpoint/2010/main" val="3689352393"/>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Contact F">
    <p:bg>
      <p:bgPr>
        <a:solidFill>
          <a:schemeClr val="bg1"/>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tx2"/>
                </a:solidFill>
              </a:rPr>
              <a:t>Contact</a:t>
            </a:r>
          </a:p>
        </p:txBody>
      </p:sp>
      <p:pic>
        <p:nvPicPr>
          <p:cNvPr id="2" name="Picture 1">
            <a:extLst>
              <a:ext uri="{FF2B5EF4-FFF2-40B4-BE49-F238E27FC236}">
                <a16:creationId xmlns:a16="http://schemas.microsoft.com/office/drawing/2014/main" id="{93AD91CD-0C2B-BEFA-D850-681EDAD0FFAC}"/>
              </a:ext>
            </a:extLst>
          </p:cNvPr>
          <p:cNvPicPr>
            <a:picLocks noChangeAspect="1"/>
          </p:cNvPicPr>
          <p:nvPr userDrawn="1"/>
        </p:nvPicPr>
        <p:blipFill>
          <a:blip r:embed="rId3"/>
          <a:srcRect/>
          <a:stretch/>
        </p:blipFill>
        <p:spPr>
          <a:xfrm>
            <a:off x="9214783" y="161925"/>
            <a:ext cx="2832100" cy="6565899"/>
          </a:xfrm>
          <a:prstGeom prst="rect">
            <a:avLst/>
          </a:prstGeom>
        </p:spPr>
      </p:pic>
      <p:sp>
        <p:nvSpPr>
          <p:cNvPr id="4" name="Footer Placeholder 4">
            <a:extLst>
              <a:ext uri="{FF2B5EF4-FFF2-40B4-BE49-F238E27FC236}">
                <a16:creationId xmlns:a16="http://schemas.microsoft.com/office/drawing/2014/main" id="{706A6830-1A2A-7364-00B4-06A6DB52A3B3}"/>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1"/>
                </a:solidFill>
                <a:latin typeface="+mn-lt"/>
                <a:ea typeface="+mn-ea"/>
                <a:cs typeface="+mn-cs"/>
              </a:defRPr>
            </a:lvl1pPr>
          </a:lstStyle>
          <a:p>
            <a:r>
              <a:rPr lang="en-GB" dirty="0"/>
              <a:t>Because design and innovation matter</a:t>
            </a:r>
          </a:p>
        </p:txBody>
      </p:sp>
      <p:sp>
        <p:nvSpPr>
          <p:cNvPr id="6" name="Text Placeholder 2">
            <a:extLst>
              <a:ext uri="{FF2B5EF4-FFF2-40B4-BE49-F238E27FC236}">
                <a16:creationId xmlns:a16="http://schemas.microsoft.com/office/drawing/2014/main" id="{0269F154-09EF-AB09-6C40-CB3B4DCC6771}"/>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Subtitle 2">
            <a:extLst>
              <a:ext uri="{FF2B5EF4-FFF2-40B4-BE49-F238E27FC236}">
                <a16:creationId xmlns:a16="http://schemas.microsoft.com/office/drawing/2014/main" id="{AFD85F04-6190-8CAF-4E98-50054B04BC3C}"/>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Tree>
    <p:extLst>
      <p:ext uri="{BB962C8B-B14F-4D97-AF65-F5344CB8AC3E}">
        <p14:creationId xmlns:p14="http://schemas.microsoft.com/office/powerpoint/2010/main" val="2207180586"/>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1_Title Slide A">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endParaRPr lang="en-GB" dirty="0"/>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Footer Placeholder 4">
            <a:extLst>
              <a:ext uri="{FF2B5EF4-FFF2-40B4-BE49-F238E27FC236}">
                <a16:creationId xmlns:a16="http://schemas.microsoft.com/office/drawing/2014/main" id="{74E0D493-7CDD-81FB-5C3C-C0ADE1D86344}"/>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dirty="0"/>
              <a:t>Because design and innovation matter</a:t>
            </a:r>
            <a:endParaRPr lang="en-GB" dirty="0"/>
          </a:p>
        </p:txBody>
      </p:sp>
      <p:sp>
        <p:nvSpPr>
          <p:cNvPr id="8" name="Text Placeholder 2">
            <a:extLst>
              <a:ext uri="{FF2B5EF4-FFF2-40B4-BE49-F238E27FC236}">
                <a16:creationId xmlns:a16="http://schemas.microsoft.com/office/drawing/2014/main" id="{C3631BE1-AA29-3854-A738-EA6FD57CC09D}"/>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1244465248"/>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1_Title Slide B">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pic>
        <p:nvPicPr>
          <p:cNvPr id="6" name="Picture 5">
            <a:extLst>
              <a:ext uri="{FF2B5EF4-FFF2-40B4-BE49-F238E27FC236}">
                <a16:creationId xmlns:a16="http://schemas.microsoft.com/office/drawing/2014/main" id="{EEF3CEFC-BFBD-F05C-9CBE-7BACFB5EEEB8}"/>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5" name="Footer Placeholder 4">
            <a:extLst>
              <a:ext uri="{FF2B5EF4-FFF2-40B4-BE49-F238E27FC236}">
                <a16:creationId xmlns:a16="http://schemas.microsoft.com/office/drawing/2014/main" id="{CE162F4E-FD81-C878-5C0F-0D7556602BBD}"/>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dirty="0"/>
              <a:t>Because design and innovation matter</a:t>
            </a:r>
            <a:endParaRPr lang="en-GB" dirty="0"/>
          </a:p>
        </p:txBody>
      </p:sp>
      <p:sp>
        <p:nvSpPr>
          <p:cNvPr id="8" name="Text Placeholder 2">
            <a:extLst>
              <a:ext uri="{FF2B5EF4-FFF2-40B4-BE49-F238E27FC236}">
                <a16:creationId xmlns:a16="http://schemas.microsoft.com/office/drawing/2014/main" id="{1BB48497-4B61-2B0C-8958-B565C3D23317}"/>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1086185462"/>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1_Title Slide C">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endParaRPr lang="en-GB" dirty="0"/>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8" name="Footer Placeholder 4">
            <a:extLst>
              <a:ext uri="{FF2B5EF4-FFF2-40B4-BE49-F238E27FC236}">
                <a16:creationId xmlns:a16="http://schemas.microsoft.com/office/drawing/2014/main" id="{BB1B1310-50E5-D5D1-EFB4-8DC391443DC1}"/>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dirty="0"/>
              <a:t>Because design and innovation matter</a:t>
            </a:r>
            <a:endParaRPr lang="en-GB" dirty="0"/>
          </a:p>
        </p:txBody>
      </p:sp>
      <p:sp>
        <p:nvSpPr>
          <p:cNvPr id="10" name="Text Placeholder 2">
            <a:extLst>
              <a:ext uri="{FF2B5EF4-FFF2-40B4-BE49-F238E27FC236}">
                <a16:creationId xmlns:a16="http://schemas.microsoft.com/office/drawing/2014/main" id="{4B690FD4-C934-811C-71A0-09B544BFA63C}"/>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880598801"/>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1_Title Slide D">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pic>
        <p:nvPicPr>
          <p:cNvPr id="6" name="Picture 5">
            <a:extLst>
              <a:ext uri="{FF2B5EF4-FFF2-40B4-BE49-F238E27FC236}">
                <a16:creationId xmlns:a16="http://schemas.microsoft.com/office/drawing/2014/main" id="{EEF3CEFC-BFBD-F05C-9CBE-7BACFB5EEEB8}"/>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5" name="Footer Placeholder 4">
            <a:extLst>
              <a:ext uri="{FF2B5EF4-FFF2-40B4-BE49-F238E27FC236}">
                <a16:creationId xmlns:a16="http://schemas.microsoft.com/office/drawing/2014/main" id="{7B11E5D2-715B-FEDA-87A6-82786219F499}"/>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dirty="0"/>
              <a:t>Because design and innovation matter</a:t>
            </a:r>
            <a:endParaRPr lang="en-GB" dirty="0"/>
          </a:p>
        </p:txBody>
      </p:sp>
      <p:sp>
        <p:nvSpPr>
          <p:cNvPr id="8" name="Text Placeholder 2">
            <a:extLst>
              <a:ext uri="{FF2B5EF4-FFF2-40B4-BE49-F238E27FC236}">
                <a16:creationId xmlns:a16="http://schemas.microsoft.com/office/drawing/2014/main" id="{08CE8B93-4C66-C694-88C0-FF8368F987D0}"/>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3557880757"/>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1_Title Slide 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tx2"/>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tx2"/>
                </a:solidFill>
              </a:defRPr>
            </a:lvl1pPr>
          </a:lstStyle>
          <a:p>
            <a:endParaRPr lang="en-GB" dirty="0"/>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tx2"/>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sp>
        <p:nvSpPr>
          <p:cNvPr id="5" name="Footer Placeholder 4">
            <a:extLst>
              <a:ext uri="{FF2B5EF4-FFF2-40B4-BE49-F238E27FC236}">
                <a16:creationId xmlns:a16="http://schemas.microsoft.com/office/drawing/2014/main" id="{D5821313-D819-4712-C30F-72F4C064B4BA}"/>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1"/>
                </a:solidFill>
                <a:latin typeface="+mn-lt"/>
                <a:ea typeface="+mn-ea"/>
                <a:cs typeface="+mn-cs"/>
              </a:defRPr>
            </a:lvl1pPr>
          </a:lstStyle>
          <a:p>
            <a:r>
              <a:rPr lang="en-US" dirty="0"/>
              <a:t>Because design and innovation matter</a:t>
            </a:r>
            <a:endParaRPr lang="en-GB" dirty="0"/>
          </a:p>
        </p:txBody>
      </p:sp>
      <p:sp>
        <p:nvSpPr>
          <p:cNvPr id="6" name="Text Placeholder 2">
            <a:extLst>
              <a:ext uri="{FF2B5EF4-FFF2-40B4-BE49-F238E27FC236}">
                <a16:creationId xmlns:a16="http://schemas.microsoft.com/office/drawing/2014/main" id="{8ABE88D6-05B7-4F47-6631-7421A21AF695}"/>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3284972901"/>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1_Title Slide F">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tx2"/>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tx2"/>
                </a:solidFill>
              </a:defRPr>
            </a:lvl1pPr>
          </a:lstStyle>
          <a:p>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pic>
        <p:nvPicPr>
          <p:cNvPr id="6" name="Picture 5">
            <a:extLst>
              <a:ext uri="{FF2B5EF4-FFF2-40B4-BE49-F238E27FC236}">
                <a16:creationId xmlns:a16="http://schemas.microsoft.com/office/drawing/2014/main" id="{EEF3CEFC-BFBD-F05C-9CBE-7BACFB5EEEB8}"/>
              </a:ext>
            </a:extLst>
          </p:cNvPr>
          <p:cNvPicPr>
            <a:picLocks noChangeAspect="1"/>
          </p:cNvPicPr>
          <p:nvPr userDrawn="1"/>
        </p:nvPicPr>
        <p:blipFill>
          <a:blip r:embed="rId3"/>
          <a:srcRect/>
          <a:stretch/>
        </p:blipFill>
        <p:spPr>
          <a:xfrm>
            <a:off x="9214783" y="161925"/>
            <a:ext cx="2832100" cy="6565899"/>
          </a:xfrm>
          <a:prstGeom prst="rect">
            <a:avLst/>
          </a:prstGeom>
        </p:spPr>
      </p:pic>
      <p:sp>
        <p:nvSpPr>
          <p:cNvPr id="5" name="Footer Placeholder 4">
            <a:extLst>
              <a:ext uri="{FF2B5EF4-FFF2-40B4-BE49-F238E27FC236}">
                <a16:creationId xmlns:a16="http://schemas.microsoft.com/office/drawing/2014/main" id="{118E3D20-3D6E-6C49-203A-091EFEB70092}"/>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1"/>
                </a:solidFill>
                <a:latin typeface="+mn-lt"/>
                <a:ea typeface="+mn-ea"/>
                <a:cs typeface="+mn-cs"/>
              </a:defRPr>
            </a:lvl1pPr>
          </a:lstStyle>
          <a:p>
            <a:r>
              <a:rPr lang="en-US" dirty="0"/>
              <a:t>Because design and innovation matter</a:t>
            </a:r>
            <a:endParaRPr lang="en-GB" dirty="0"/>
          </a:p>
        </p:txBody>
      </p:sp>
      <p:sp>
        <p:nvSpPr>
          <p:cNvPr id="8" name="Text Placeholder 2">
            <a:extLst>
              <a:ext uri="{FF2B5EF4-FFF2-40B4-BE49-F238E27FC236}">
                <a16:creationId xmlns:a16="http://schemas.microsoft.com/office/drawing/2014/main" id="{628F7603-7F2E-EE2B-1B58-17F2C97FA85D}"/>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3952862672"/>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1_Introduction A">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807052"/>
            <a:ext cx="9144000" cy="1358079"/>
          </a:xfrm>
        </p:spPr>
        <p:txBody>
          <a:bodyPr anchor="b"/>
          <a:lstStyle>
            <a:lvl1pPr algn="l" defTabSz="914400" rtl="0" eaLnBrk="1" latinLnBrk="0" hangingPunct="1">
              <a:lnSpc>
                <a:spcPct val="90000"/>
              </a:lnSpc>
              <a:spcBef>
                <a:spcPct val="0"/>
              </a:spcBef>
              <a:buNone/>
              <a:defRPr lang="en-GB" sz="3450" b="1" i="0" kern="1200" cap="all" baseline="0" dirty="0">
                <a:solidFill>
                  <a:schemeClr val="bg1"/>
                </a:solidFill>
                <a:latin typeface="Arial" panose="020B0604020202020204" pitchFamily="34" charset="0"/>
                <a:ea typeface="+mj-ea"/>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2621708"/>
            <a:ext cx="9144000" cy="3063957"/>
          </a:xfrm>
        </p:spPr>
        <p:txBody>
          <a:bodyPr/>
          <a:lstStyle>
            <a:lvl1pPr marL="0" indent="0" algn="l">
              <a:lnSpc>
                <a:spcPts val="2900"/>
              </a:lnSpc>
              <a:spcBef>
                <a:spcPts val="0"/>
              </a:spcBef>
              <a:spcAft>
                <a:spcPts val="800"/>
              </a:spcAft>
              <a:buNone/>
              <a:defRPr sz="29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Footer Placeholder 4">
            <a:extLst>
              <a:ext uri="{FF2B5EF4-FFF2-40B4-BE49-F238E27FC236}">
                <a16:creationId xmlns:a16="http://schemas.microsoft.com/office/drawing/2014/main" id="{2E769984-BF69-B57F-6C68-8CE234CD9915}"/>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dirty="0"/>
              <a:t>Because design and innovation matter</a:t>
            </a:r>
            <a:endParaRPr lang="en-GB" dirty="0"/>
          </a:p>
        </p:txBody>
      </p:sp>
    </p:spTree>
    <p:extLst>
      <p:ext uri="{BB962C8B-B14F-4D97-AF65-F5344CB8AC3E}">
        <p14:creationId xmlns:p14="http://schemas.microsoft.com/office/powerpoint/2010/main" val="35358264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ntents">
    <p:spTree>
      <p:nvGrpSpPr>
        <p:cNvPr id="1" name=""/>
        <p:cNvGrpSpPr/>
        <p:nvPr/>
      </p:nvGrpSpPr>
      <p:grpSpPr>
        <a:xfrm>
          <a:off x="0" y="0"/>
          <a:ext cx="0" cy="0"/>
          <a:chOff x="0" y="0"/>
          <a:chExt cx="0" cy="0"/>
        </a:xfrm>
      </p:grpSpPr>
      <p:sp>
        <p:nvSpPr>
          <p:cNvPr id="6" name="Title 7">
            <a:extLst>
              <a:ext uri="{FF2B5EF4-FFF2-40B4-BE49-F238E27FC236}">
                <a16:creationId xmlns:a16="http://schemas.microsoft.com/office/drawing/2014/main" id="{392F371C-9F1C-57F2-D7BF-32FE87688260}"/>
              </a:ext>
            </a:extLst>
          </p:cNvPr>
          <p:cNvSpPr>
            <a:spLocks noGrp="1"/>
          </p:cNvSpPr>
          <p:nvPr>
            <p:ph type="title" hasCustomPrompt="1"/>
          </p:nvPr>
        </p:nvSpPr>
        <p:spPr>
          <a:xfrm>
            <a:off x="576000" y="546214"/>
            <a:ext cx="9166811" cy="1047918"/>
          </a:xfrm>
        </p:spPr>
        <p:txBody>
          <a:bodyPr/>
          <a:lstStyle>
            <a:lvl1pPr>
              <a:defRPr sz="4400">
                <a:latin typeface="GriffithGothic Black" panose="02000603060000020004" pitchFamily="50" charset="0"/>
              </a:defRPr>
            </a:lvl1pPr>
          </a:lstStyle>
          <a:p>
            <a:r>
              <a:rPr lang="en-GB" sz="4400" dirty="0">
                <a:latin typeface="GriffithGothic Black" panose="02000603060000020004" pitchFamily="50" charset="0"/>
              </a:rPr>
              <a:t>Contents</a:t>
            </a:r>
            <a:endParaRPr lang="en-GB" sz="4400" dirty="0">
              <a:latin typeface="Griffith Gothic Black" panose="020B0503060000000000" pitchFamily="34" charset="0"/>
            </a:endParaRPr>
          </a:p>
        </p:txBody>
      </p:sp>
      <p:sp>
        <p:nvSpPr>
          <p:cNvPr id="7" name="Content Placeholder 2">
            <a:extLst>
              <a:ext uri="{FF2B5EF4-FFF2-40B4-BE49-F238E27FC236}">
                <a16:creationId xmlns:a16="http://schemas.microsoft.com/office/drawing/2014/main" id="{7A7D5461-08FD-756D-AAD0-3FE1EB3158BC}"/>
              </a:ext>
            </a:extLst>
          </p:cNvPr>
          <p:cNvSpPr>
            <a:spLocks noGrp="1"/>
          </p:cNvSpPr>
          <p:nvPr>
            <p:ph idx="4294967295"/>
          </p:nvPr>
        </p:nvSpPr>
        <p:spPr>
          <a:xfrm>
            <a:off x="667314" y="1348746"/>
            <a:ext cx="8593309" cy="4475402"/>
          </a:xfrm>
        </p:spPr>
        <p:txBody>
          <a:bodyPr>
            <a:normAutofit fontScale="92500" lnSpcReduction="10000"/>
          </a:bodyPr>
          <a:lstStyle/>
          <a:p>
            <a:pPr marL="447675" indent="-447675">
              <a:lnSpc>
                <a:spcPct val="150000"/>
              </a:lnSpc>
              <a:buFont typeface="+mj-lt"/>
              <a:buAutoNum type="arabicPeriod"/>
            </a:pPr>
            <a:r>
              <a:rPr lang="en-GB" sz="2400" b="1" dirty="0">
                <a:latin typeface="+mj-lt"/>
                <a:ea typeface="Roboto" panose="02000000000000000000" pitchFamily="2" charset="0"/>
                <a:cs typeface="Roboto" panose="02000000000000000000" pitchFamily="2" charset="0"/>
              </a:rPr>
              <a:t>Design Context</a:t>
            </a:r>
          </a:p>
          <a:p>
            <a:pPr marL="447675" indent="-447675">
              <a:lnSpc>
                <a:spcPct val="150000"/>
              </a:lnSpc>
              <a:buFont typeface="+mj-lt"/>
              <a:buAutoNum type="arabicPeriod"/>
            </a:pPr>
            <a:r>
              <a:rPr lang="en-GB" sz="2400" b="1" dirty="0">
                <a:solidFill>
                  <a:srgbClr val="ACACDE"/>
                </a:solidFill>
                <a:latin typeface="+mj-lt"/>
                <a:ea typeface="Roboto" panose="02000000000000000000" pitchFamily="2" charset="0"/>
                <a:cs typeface="Roboto" panose="02000000000000000000" pitchFamily="2" charset="0"/>
              </a:rPr>
              <a:t>Empathize</a:t>
            </a:r>
          </a:p>
          <a:p>
            <a:pPr marL="457200" indent="-457200">
              <a:lnSpc>
                <a:spcPct val="150000"/>
              </a:lnSpc>
              <a:buAutoNum type="arabicPeriod"/>
            </a:pPr>
            <a:r>
              <a:rPr lang="en-GB" sz="2400" b="1" dirty="0">
                <a:solidFill>
                  <a:srgbClr val="16F4D0"/>
                </a:solidFill>
                <a:latin typeface="+mj-lt"/>
                <a:ea typeface="Roboto" panose="02000000000000000000" pitchFamily="2" charset="0"/>
                <a:cs typeface="Roboto" panose="02000000000000000000" pitchFamily="2" charset="0"/>
              </a:rPr>
              <a:t>Define</a:t>
            </a:r>
          </a:p>
          <a:p>
            <a:pPr marL="457200" indent="-457200">
              <a:lnSpc>
                <a:spcPct val="150000"/>
              </a:lnSpc>
              <a:buFont typeface="Arial"/>
              <a:buAutoNum type="arabicPeriod"/>
            </a:pPr>
            <a:r>
              <a:rPr lang="en-GB" sz="2400" b="1" dirty="0">
                <a:solidFill>
                  <a:srgbClr val="F60493"/>
                </a:solidFill>
                <a:latin typeface="+mj-lt"/>
                <a:ea typeface="Roboto" panose="02000000000000000000" pitchFamily="2" charset="0"/>
                <a:cs typeface="Roboto" panose="02000000000000000000" pitchFamily="2" charset="0"/>
              </a:rPr>
              <a:t>Ideate</a:t>
            </a:r>
          </a:p>
          <a:p>
            <a:pPr marL="457200" indent="-457200">
              <a:lnSpc>
                <a:spcPct val="150000"/>
              </a:lnSpc>
              <a:buFont typeface="Arial"/>
              <a:buAutoNum type="arabicPeriod"/>
            </a:pPr>
            <a:r>
              <a:rPr lang="en-GB" sz="2400" b="1" dirty="0">
                <a:solidFill>
                  <a:srgbClr val="FE4C00"/>
                </a:solidFill>
                <a:latin typeface="+mj-lt"/>
                <a:ea typeface="Roboto" panose="02000000000000000000" pitchFamily="2" charset="0"/>
                <a:cs typeface="Roboto" panose="02000000000000000000" pitchFamily="2" charset="0"/>
              </a:rPr>
              <a:t>Prototype</a:t>
            </a:r>
          </a:p>
          <a:p>
            <a:pPr marL="457200" indent="-457200">
              <a:lnSpc>
                <a:spcPct val="150000"/>
              </a:lnSpc>
              <a:buFont typeface="Arial"/>
              <a:buAutoNum type="arabicPeriod"/>
            </a:pPr>
            <a:r>
              <a:rPr lang="en-GB" sz="2400" b="1" dirty="0">
                <a:solidFill>
                  <a:srgbClr val="429EA6"/>
                </a:solidFill>
                <a:latin typeface="+mj-lt"/>
                <a:ea typeface="Roboto" panose="02000000000000000000" pitchFamily="2" charset="0"/>
                <a:cs typeface="Roboto" panose="02000000000000000000" pitchFamily="2" charset="0"/>
              </a:rPr>
              <a:t>Test</a:t>
            </a:r>
          </a:p>
          <a:p>
            <a:pPr marL="457200" indent="-457200">
              <a:lnSpc>
                <a:spcPct val="150000"/>
              </a:lnSpc>
              <a:buFont typeface="Arial"/>
              <a:buAutoNum type="arabicPeriod"/>
            </a:pPr>
            <a:r>
              <a:rPr lang="en-GB" sz="2400" b="1" dirty="0">
                <a:solidFill>
                  <a:srgbClr val="00B0F0"/>
                </a:solidFill>
                <a:latin typeface="+mj-lt"/>
                <a:ea typeface="Roboto" panose="02000000000000000000" pitchFamily="2" charset="0"/>
                <a:cs typeface="Roboto" panose="02000000000000000000" pitchFamily="2" charset="0"/>
              </a:rPr>
              <a:t>Communication</a:t>
            </a:r>
          </a:p>
          <a:p>
            <a:pPr marL="457200" indent="-457200">
              <a:lnSpc>
                <a:spcPct val="150000"/>
              </a:lnSpc>
              <a:buFont typeface="Arial"/>
              <a:buAutoNum type="arabicPeriod"/>
            </a:pPr>
            <a:r>
              <a:rPr lang="en-GB" sz="2400" b="1" dirty="0">
                <a:solidFill>
                  <a:srgbClr val="00B050"/>
                </a:solidFill>
                <a:latin typeface="+mj-lt"/>
                <a:ea typeface="Roboto" panose="02000000000000000000" pitchFamily="2" charset="0"/>
                <a:cs typeface="Roboto" panose="02000000000000000000" pitchFamily="2" charset="0"/>
              </a:rPr>
              <a:t>Curriculum links</a:t>
            </a:r>
          </a:p>
          <a:p>
            <a:pPr marL="457200" indent="-457200">
              <a:lnSpc>
                <a:spcPct val="150000"/>
              </a:lnSpc>
              <a:buFont typeface="Arial"/>
              <a:buAutoNum type="arabicPeriod"/>
            </a:pPr>
            <a:r>
              <a:rPr lang="en-GB" sz="2400" b="1" dirty="0">
                <a:latin typeface="+mj-lt"/>
                <a:ea typeface="Roboto" panose="02000000000000000000" pitchFamily="2" charset="0"/>
                <a:cs typeface="Roboto" panose="02000000000000000000" pitchFamily="2" charset="0"/>
              </a:rPr>
              <a:t>Supporting units</a:t>
            </a:r>
          </a:p>
          <a:p>
            <a:pPr>
              <a:lnSpc>
                <a:spcPct val="150000"/>
              </a:lnSpc>
            </a:pPr>
            <a:endParaRPr lang="en-GB" sz="2400" dirty="0">
              <a:solidFill>
                <a:srgbClr val="0A303F"/>
              </a:solidFill>
              <a:latin typeface="+mj-lt"/>
              <a:ea typeface="Roboto" panose="02000000000000000000" pitchFamily="2" charset="0"/>
              <a:cs typeface="Roboto" panose="02000000000000000000" pitchFamily="2" charset="0"/>
            </a:endParaRPr>
          </a:p>
        </p:txBody>
      </p:sp>
      <p:grpSp>
        <p:nvGrpSpPr>
          <p:cNvPr id="8" name="Group 7">
            <a:extLst>
              <a:ext uri="{FF2B5EF4-FFF2-40B4-BE49-F238E27FC236}">
                <a16:creationId xmlns:a16="http://schemas.microsoft.com/office/drawing/2014/main" id="{1F62C068-A9F1-178A-4852-A04BDC21FED5}"/>
              </a:ext>
            </a:extLst>
          </p:cNvPr>
          <p:cNvGrpSpPr/>
          <p:nvPr userDrawn="1"/>
        </p:nvGrpSpPr>
        <p:grpSpPr>
          <a:xfrm>
            <a:off x="10537637" y="336669"/>
            <a:ext cx="1192975" cy="5487479"/>
            <a:chOff x="10531870" y="303720"/>
            <a:chExt cx="1359383" cy="6252927"/>
          </a:xfrm>
        </p:grpSpPr>
        <p:pic>
          <p:nvPicPr>
            <p:cNvPr id="9" name="Picture 8" descr="Shape, polygon&#10;&#10;Description automatically generated">
              <a:extLst>
                <a:ext uri="{FF2B5EF4-FFF2-40B4-BE49-F238E27FC236}">
                  <a16:creationId xmlns:a16="http://schemas.microsoft.com/office/drawing/2014/main" id="{F42EA3F9-D4EF-2C73-61F5-1FBCB806037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531870" y="303720"/>
              <a:ext cx="1350034" cy="1170104"/>
            </a:xfrm>
            <a:prstGeom prst="rect">
              <a:avLst/>
            </a:prstGeom>
          </p:spPr>
        </p:pic>
        <p:pic>
          <p:nvPicPr>
            <p:cNvPr id="10" name="Picture 9" descr="Shape, polygon&#10;&#10;Description automatically generated">
              <a:extLst>
                <a:ext uri="{FF2B5EF4-FFF2-40B4-BE49-F238E27FC236}">
                  <a16:creationId xmlns:a16="http://schemas.microsoft.com/office/drawing/2014/main" id="{3D16473C-668E-046E-2173-52481C6CEAF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32412" y="1568398"/>
              <a:ext cx="1334677" cy="1156793"/>
            </a:xfrm>
            <a:prstGeom prst="rect">
              <a:avLst/>
            </a:prstGeom>
          </p:spPr>
        </p:pic>
        <p:pic>
          <p:nvPicPr>
            <p:cNvPr id="11" name="Picture 10" descr="Shape, polygon&#10;&#10;Description automatically generated">
              <a:extLst>
                <a:ext uri="{FF2B5EF4-FFF2-40B4-BE49-F238E27FC236}">
                  <a16:creationId xmlns:a16="http://schemas.microsoft.com/office/drawing/2014/main" id="{C97D6EDA-3074-96C5-0D8F-7726608E696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531870" y="2819628"/>
              <a:ext cx="1359383" cy="1178207"/>
            </a:xfrm>
            <a:prstGeom prst="rect">
              <a:avLst/>
            </a:prstGeom>
          </p:spPr>
        </p:pic>
        <p:pic>
          <p:nvPicPr>
            <p:cNvPr id="12" name="Picture 11" descr="A picture containing text, stop, sign, vector graphics&#10;&#10;Description automatically generated">
              <a:extLst>
                <a:ext uri="{FF2B5EF4-FFF2-40B4-BE49-F238E27FC236}">
                  <a16:creationId xmlns:a16="http://schemas.microsoft.com/office/drawing/2014/main" id="{2A7D8F05-AB10-9CA6-3E66-B81E7C4ABEA4}"/>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531870" y="4098781"/>
              <a:ext cx="1359383" cy="1178207"/>
            </a:xfrm>
            <a:prstGeom prst="rect">
              <a:avLst/>
            </a:prstGeom>
          </p:spPr>
        </p:pic>
        <p:pic>
          <p:nvPicPr>
            <p:cNvPr id="13" name="Picture 12" descr="Polygon&#10;&#10;Description automatically generated with medium confidence">
              <a:extLst>
                <a:ext uri="{FF2B5EF4-FFF2-40B4-BE49-F238E27FC236}">
                  <a16:creationId xmlns:a16="http://schemas.microsoft.com/office/drawing/2014/main" id="{734387ED-8DE4-7F00-4D20-C17EE5A5E234}"/>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531870" y="5378440"/>
              <a:ext cx="1359383" cy="1178207"/>
            </a:xfrm>
            <a:prstGeom prst="rect">
              <a:avLst/>
            </a:prstGeom>
          </p:spPr>
        </p:pic>
      </p:grpSp>
      <p:pic>
        <p:nvPicPr>
          <p:cNvPr id="16" name="Picture 15">
            <a:extLst>
              <a:ext uri="{FF2B5EF4-FFF2-40B4-BE49-F238E27FC236}">
                <a16:creationId xmlns:a16="http://schemas.microsoft.com/office/drawing/2014/main" id="{07FF85CD-7AB4-93D5-7205-B381B03E26B0}"/>
              </a:ext>
            </a:extLst>
          </p:cNvPr>
          <p:cNvPicPr>
            <a:picLocks noChangeAspect="1"/>
          </p:cNvPicPr>
          <p:nvPr userDrawn="1"/>
        </p:nvPicPr>
        <p:blipFill>
          <a:blip r:embed="rId7" cstate="print">
            <a:extLst>
              <a:ext uri="{28A0092B-C50C-407E-A947-70E740481C1C}">
                <a14:useLocalDpi xmlns:a14="http://schemas.microsoft.com/office/drawing/2010/main" val="0"/>
              </a:ext>
            </a:extLst>
          </a:blip>
          <a:srcRect/>
          <a:stretch/>
        </p:blipFill>
        <p:spPr>
          <a:xfrm>
            <a:off x="10659326" y="6017269"/>
            <a:ext cx="1144314" cy="554494"/>
          </a:xfrm>
          <a:prstGeom prst="rect">
            <a:avLst/>
          </a:prstGeom>
        </p:spPr>
      </p:pic>
      <p:sp>
        <p:nvSpPr>
          <p:cNvPr id="19" name="Picture Placeholder 17">
            <a:extLst>
              <a:ext uri="{FF2B5EF4-FFF2-40B4-BE49-F238E27FC236}">
                <a16:creationId xmlns:a16="http://schemas.microsoft.com/office/drawing/2014/main" id="{30D0B384-836B-D17E-5A29-C30D4DB9251E}"/>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spTree>
    <p:extLst>
      <p:ext uri="{BB962C8B-B14F-4D97-AF65-F5344CB8AC3E}">
        <p14:creationId xmlns:p14="http://schemas.microsoft.com/office/powerpoint/2010/main" val="2222306449"/>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1_Title, content, imag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6000" y="546214"/>
            <a:ext cx="5400000" cy="1047918"/>
          </a:xfrm>
        </p:spPr>
        <p:txBody>
          <a:bodyPr/>
          <a:lstStyle>
            <a:lvl1pPr>
              <a:lnSpc>
                <a:spcPct val="100000"/>
              </a:lnSpc>
              <a:defRPr sz="4400" cap="all" baseline="0"/>
            </a:lvl1pPr>
          </a:lstStyle>
          <a:p>
            <a:r>
              <a:rPr lang="en-US" dirty="0"/>
              <a:t>Click to edit Master title style</a:t>
            </a:r>
            <a:endParaRPr lang="en-GB" dirty="0"/>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a:xfrm>
            <a:off x="576001" y="2573999"/>
            <a:ext cx="5400000"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Picture Placeholder 4">
            <a:extLst>
              <a:ext uri="{FF2B5EF4-FFF2-40B4-BE49-F238E27FC236}">
                <a16:creationId xmlns:a16="http://schemas.microsoft.com/office/drawing/2014/main" id="{607B857B-0E6B-AD01-EEDE-FA161F1503D5}"/>
              </a:ext>
            </a:extLst>
          </p:cNvPr>
          <p:cNvSpPr>
            <a:spLocks noGrp="1"/>
          </p:cNvSpPr>
          <p:nvPr>
            <p:ph type="pic" sz="quarter" idx="10"/>
          </p:nvPr>
        </p:nvSpPr>
        <p:spPr>
          <a:xfrm>
            <a:off x="6216000" y="0"/>
            <a:ext cx="5976000" cy="6858000"/>
          </a:xfrm>
        </p:spPr>
        <p:txBody>
          <a:bodyPr lIns="720000" tIns="720000" rIns="720000"/>
          <a:lstStyle>
            <a:lvl1pPr algn="ctr">
              <a:defRPr/>
            </a:lvl1pPr>
          </a:lstStyle>
          <a:p>
            <a:r>
              <a:rPr lang="en-US" dirty="0"/>
              <a:t>Click icon to add picture</a:t>
            </a:r>
            <a:endParaRPr lang="en-GB" dirty="0"/>
          </a:p>
        </p:txBody>
      </p:sp>
    </p:spTree>
    <p:extLst>
      <p:ext uri="{BB962C8B-B14F-4D97-AF65-F5344CB8AC3E}">
        <p14:creationId xmlns:p14="http://schemas.microsoft.com/office/powerpoint/2010/main" val="1824725722"/>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1_Title and 2 conten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5999" y="546214"/>
            <a:ext cx="11040001" cy="1047918"/>
          </a:xfrm>
        </p:spPr>
        <p:txBody>
          <a:bodyPr/>
          <a:lstStyle>
            <a:lvl1pPr>
              <a:defRPr sz="4400" cap="all" baseline="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a:xfrm>
            <a:off x="576001" y="2573265"/>
            <a:ext cx="5400000"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2">
            <a:extLst>
              <a:ext uri="{FF2B5EF4-FFF2-40B4-BE49-F238E27FC236}">
                <a16:creationId xmlns:a16="http://schemas.microsoft.com/office/drawing/2014/main" id="{BE1DC207-CBE2-25D9-E536-44479FCD8D6E}"/>
              </a:ext>
            </a:extLst>
          </p:cNvPr>
          <p:cNvSpPr>
            <a:spLocks noGrp="1"/>
          </p:cNvSpPr>
          <p:nvPr>
            <p:ph idx="10"/>
          </p:nvPr>
        </p:nvSpPr>
        <p:spPr>
          <a:xfrm>
            <a:off x="6216001" y="2573265"/>
            <a:ext cx="5400000"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343388935"/>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1_Title and 3 conten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5999" y="546214"/>
            <a:ext cx="11040001" cy="1047918"/>
          </a:xfrm>
        </p:spPr>
        <p:txBody>
          <a:bodyPr/>
          <a:lstStyle>
            <a:lvl1pPr>
              <a:lnSpc>
                <a:spcPct val="100000"/>
              </a:lnSpc>
              <a:defRPr sz="4400" cap="all" baseline="0"/>
            </a:lvl1pPr>
          </a:lstStyle>
          <a:p>
            <a:r>
              <a:rPr lang="en-US" dirty="0"/>
              <a:t>Click to edit Master title style</a:t>
            </a:r>
            <a:endParaRPr lang="en-GB" dirty="0"/>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a:xfrm>
            <a:off x="576001" y="2573265"/>
            <a:ext cx="3526872"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2">
            <a:extLst>
              <a:ext uri="{FF2B5EF4-FFF2-40B4-BE49-F238E27FC236}">
                <a16:creationId xmlns:a16="http://schemas.microsoft.com/office/drawing/2014/main" id="{BE1DC207-CBE2-25D9-E536-44479FCD8D6E}"/>
              </a:ext>
            </a:extLst>
          </p:cNvPr>
          <p:cNvSpPr>
            <a:spLocks noGrp="1"/>
          </p:cNvSpPr>
          <p:nvPr>
            <p:ph idx="10"/>
          </p:nvPr>
        </p:nvSpPr>
        <p:spPr>
          <a:xfrm>
            <a:off x="8089129" y="2573265"/>
            <a:ext cx="3526872"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Content Placeholder 2">
            <a:extLst>
              <a:ext uri="{FF2B5EF4-FFF2-40B4-BE49-F238E27FC236}">
                <a16:creationId xmlns:a16="http://schemas.microsoft.com/office/drawing/2014/main" id="{246FE9E5-2071-3147-C6A3-419D118A0CB3}"/>
              </a:ext>
            </a:extLst>
          </p:cNvPr>
          <p:cNvSpPr>
            <a:spLocks noGrp="1"/>
          </p:cNvSpPr>
          <p:nvPr>
            <p:ph idx="11"/>
          </p:nvPr>
        </p:nvSpPr>
        <p:spPr>
          <a:xfrm>
            <a:off x="4332564" y="2573265"/>
            <a:ext cx="3526872"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743558254"/>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1_Title and 5 conten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5999" y="546214"/>
            <a:ext cx="11040001" cy="1047918"/>
          </a:xfrm>
        </p:spPr>
        <p:txBody>
          <a:bodyPr/>
          <a:lstStyle>
            <a:lvl1pPr>
              <a:defRPr sz="4400" cap="all" baseline="0">
                <a:solidFill>
                  <a:schemeClr val="tx2"/>
                </a:solidFill>
              </a:defRPr>
            </a:lvl1pPr>
          </a:lstStyle>
          <a:p>
            <a:r>
              <a:rPr lang="en-US" dirty="0"/>
              <a:t>Click to edit Master title style</a:t>
            </a:r>
            <a:endParaRPr lang="en-GB" dirty="0"/>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a:xfrm>
            <a:off x="576001" y="2573265"/>
            <a:ext cx="2016124"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2">
            <a:extLst>
              <a:ext uri="{FF2B5EF4-FFF2-40B4-BE49-F238E27FC236}">
                <a16:creationId xmlns:a16="http://schemas.microsoft.com/office/drawing/2014/main" id="{BE1DC207-CBE2-25D9-E536-44479FCD8D6E}"/>
              </a:ext>
            </a:extLst>
          </p:cNvPr>
          <p:cNvSpPr>
            <a:spLocks noGrp="1"/>
          </p:cNvSpPr>
          <p:nvPr>
            <p:ph idx="10"/>
          </p:nvPr>
        </p:nvSpPr>
        <p:spPr>
          <a:xfrm>
            <a:off x="9599875" y="2573265"/>
            <a:ext cx="2016126"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Content Placeholder 2">
            <a:extLst>
              <a:ext uri="{FF2B5EF4-FFF2-40B4-BE49-F238E27FC236}">
                <a16:creationId xmlns:a16="http://schemas.microsoft.com/office/drawing/2014/main" id="{246FE9E5-2071-3147-C6A3-419D118A0CB3}"/>
              </a:ext>
            </a:extLst>
          </p:cNvPr>
          <p:cNvSpPr>
            <a:spLocks noGrp="1"/>
          </p:cNvSpPr>
          <p:nvPr>
            <p:ph idx="11"/>
          </p:nvPr>
        </p:nvSpPr>
        <p:spPr>
          <a:xfrm>
            <a:off x="5087937" y="2573265"/>
            <a:ext cx="2016126"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Content Placeholder 2">
            <a:extLst>
              <a:ext uri="{FF2B5EF4-FFF2-40B4-BE49-F238E27FC236}">
                <a16:creationId xmlns:a16="http://schemas.microsoft.com/office/drawing/2014/main" id="{8438E8F2-D505-AF22-FFB0-67BA326C8C56}"/>
              </a:ext>
            </a:extLst>
          </p:cNvPr>
          <p:cNvSpPr>
            <a:spLocks noGrp="1"/>
          </p:cNvSpPr>
          <p:nvPr>
            <p:ph idx="12"/>
          </p:nvPr>
        </p:nvSpPr>
        <p:spPr>
          <a:xfrm>
            <a:off x="2831969" y="2573265"/>
            <a:ext cx="2016124"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Content Placeholder 2">
            <a:extLst>
              <a:ext uri="{FF2B5EF4-FFF2-40B4-BE49-F238E27FC236}">
                <a16:creationId xmlns:a16="http://schemas.microsoft.com/office/drawing/2014/main" id="{54041DD5-1B8C-8E51-4677-F7A3C496A4E1}"/>
              </a:ext>
            </a:extLst>
          </p:cNvPr>
          <p:cNvSpPr>
            <a:spLocks noGrp="1"/>
          </p:cNvSpPr>
          <p:nvPr>
            <p:ph idx="13"/>
          </p:nvPr>
        </p:nvSpPr>
        <p:spPr>
          <a:xfrm>
            <a:off x="7343905" y="2573265"/>
            <a:ext cx="2016124"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919365220"/>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1_Title and imag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6000" y="546214"/>
            <a:ext cx="11041200" cy="1047918"/>
          </a:xfrm>
        </p:spPr>
        <p:txBody>
          <a:bodyPr/>
          <a:lstStyle>
            <a:lvl1pPr>
              <a:lnSpc>
                <a:spcPct val="100000"/>
              </a:lnSpc>
              <a:defRPr sz="4400" cap="all" baseline="0"/>
            </a:lvl1pPr>
          </a:lstStyle>
          <a:p>
            <a:r>
              <a:rPr lang="en-US" dirty="0"/>
              <a:t>Click to edit Master title style</a:t>
            </a:r>
            <a:endParaRPr lang="en-GB" dirty="0"/>
          </a:p>
        </p:txBody>
      </p:sp>
      <p:sp>
        <p:nvSpPr>
          <p:cNvPr id="5" name="Picture Placeholder 4">
            <a:extLst>
              <a:ext uri="{FF2B5EF4-FFF2-40B4-BE49-F238E27FC236}">
                <a16:creationId xmlns:a16="http://schemas.microsoft.com/office/drawing/2014/main" id="{692E8B4D-927F-4A22-ADD7-B0474CFED32F}"/>
              </a:ext>
            </a:extLst>
          </p:cNvPr>
          <p:cNvSpPr>
            <a:spLocks noGrp="1"/>
          </p:cNvSpPr>
          <p:nvPr>
            <p:ph type="pic" sz="quarter" idx="10"/>
          </p:nvPr>
        </p:nvSpPr>
        <p:spPr>
          <a:xfrm>
            <a:off x="576263" y="1741487"/>
            <a:ext cx="11041200" cy="4536000"/>
          </a:xfrm>
        </p:spPr>
        <p:txBody>
          <a:bodyPr lIns="1080000" tIns="720000" rIns="1080000"/>
          <a:lstStyle>
            <a:lvl1pPr algn="ctr">
              <a:defRPr/>
            </a:lvl1pPr>
          </a:lstStyle>
          <a:p>
            <a:r>
              <a:rPr lang="en-US" dirty="0"/>
              <a:t>Click icon to add picture</a:t>
            </a:r>
            <a:endParaRPr lang="en-GB" dirty="0"/>
          </a:p>
        </p:txBody>
      </p:sp>
    </p:spTree>
    <p:extLst>
      <p:ext uri="{BB962C8B-B14F-4D97-AF65-F5344CB8AC3E}">
        <p14:creationId xmlns:p14="http://schemas.microsoft.com/office/powerpoint/2010/main" val="3075827929"/>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1_Title Only">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6000" y="546214"/>
            <a:ext cx="10930711" cy="1047918"/>
          </a:xfrm>
        </p:spPr>
        <p:txBody>
          <a:bodyPr/>
          <a:lstStyle>
            <a:lvl1pPr>
              <a:defRPr sz="4400" cap="all" baseline="0"/>
            </a:lvl1pPr>
          </a:lstStyle>
          <a:p>
            <a:r>
              <a:rPr lang="en-US" dirty="0"/>
              <a:t>Click to edit Master title style</a:t>
            </a:r>
            <a:endParaRPr lang="en-GB" dirty="0"/>
          </a:p>
        </p:txBody>
      </p:sp>
    </p:spTree>
    <p:extLst>
      <p:ext uri="{BB962C8B-B14F-4D97-AF65-F5344CB8AC3E}">
        <p14:creationId xmlns:p14="http://schemas.microsoft.com/office/powerpoint/2010/main" val="981308536"/>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1_Contact A">
    <p:bg>
      <p:bgPr>
        <a:solidFill>
          <a:schemeClr val="accent1"/>
        </a:solidFill>
        <a:effectLst/>
      </p:bgPr>
    </p:bg>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bg1"/>
                </a:solidFill>
              </a:rPr>
              <a:t>Contact</a:t>
            </a:r>
          </a:p>
        </p:txBody>
      </p:sp>
      <p:sp>
        <p:nvSpPr>
          <p:cNvPr id="2" name="Footer Placeholder 4">
            <a:extLst>
              <a:ext uri="{FF2B5EF4-FFF2-40B4-BE49-F238E27FC236}">
                <a16:creationId xmlns:a16="http://schemas.microsoft.com/office/drawing/2014/main" id="{C41BB174-B520-170D-070D-B25392FA3D91}"/>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dirty="0"/>
              <a:t>Because design and innovation matter</a:t>
            </a:r>
            <a:endParaRPr lang="en-GB" dirty="0"/>
          </a:p>
        </p:txBody>
      </p:sp>
      <p:sp>
        <p:nvSpPr>
          <p:cNvPr id="4" name="Text Placeholder 2">
            <a:extLst>
              <a:ext uri="{FF2B5EF4-FFF2-40B4-BE49-F238E27FC236}">
                <a16:creationId xmlns:a16="http://schemas.microsoft.com/office/drawing/2014/main" id="{81613733-3F07-78B2-C8E0-DB273ED7EEB8}"/>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1839552924"/>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1_Contact B">
    <p:bg>
      <p:bgPr>
        <a:solidFill>
          <a:schemeClr val="accent2"/>
        </a:solidFill>
        <a:effectLst/>
      </p:bgPr>
    </p:bg>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bg1"/>
                </a:solidFill>
              </a:rPr>
              <a:t>Contact</a:t>
            </a:r>
          </a:p>
        </p:txBody>
      </p:sp>
      <p:sp>
        <p:nvSpPr>
          <p:cNvPr id="2" name="Footer Placeholder 4">
            <a:extLst>
              <a:ext uri="{FF2B5EF4-FFF2-40B4-BE49-F238E27FC236}">
                <a16:creationId xmlns:a16="http://schemas.microsoft.com/office/drawing/2014/main" id="{5B1599DE-C84A-AC7D-CF76-92FD501A618D}"/>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dirty="0"/>
              <a:t>Because design and innovation matter</a:t>
            </a:r>
            <a:endParaRPr lang="en-GB" dirty="0"/>
          </a:p>
        </p:txBody>
      </p:sp>
      <p:sp>
        <p:nvSpPr>
          <p:cNvPr id="4" name="Text Placeholder 2">
            <a:extLst>
              <a:ext uri="{FF2B5EF4-FFF2-40B4-BE49-F238E27FC236}">
                <a16:creationId xmlns:a16="http://schemas.microsoft.com/office/drawing/2014/main" id="{CD9E278C-C694-9F39-1F4E-C76A388FE4DD}"/>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Subtitle 2">
            <a:extLst>
              <a:ext uri="{FF2B5EF4-FFF2-40B4-BE49-F238E27FC236}">
                <a16:creationId xmlns:a16="http://schemas.microsoft.com/office/drawing/2014/main" id="{E6226617-AA3D-99CE-D8A2-FD15DCBCC7CE}"/>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Tree>
    <p:extLst>
      <p:ext uri="{BB962C8B-B14F-4D97-AF65-F5344CB8AC3E}">
        <p14:creationId xmlns:p14="http://schemas.microsoft.com/office/powerpoint/2010/main" val="2078573527"/>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1_Contact C">
    <p:bg>
      <p:bgPr>
        <a:solidFill>
          <a:schemeClr val="bg1"/>
        </a:solidFill>
        <a:effectLst/>
      </p:bgPr>
    </p:bg>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tx2"/>
                </a:solidFill>
              </a:rPr>
              <a:t>Contact</a:t>
            </a:r>
          </a:p>
        </p:txBody>
      </p:sp>
      <p:sp>
        <p:nvSpPr>
          <p:cNvPr id="2" name="Footer Placeholder 4">
            <a:extLst>
              <a:ext uri="{FF2B5EF4-FFF2-40B4-BE49-F238E27FC236}">
                <a16:creationId xmlns:a16="http://schemas.microsoft.com/office/drawing/2014/main" id="{4370AC6A-6D9A-3EC1-EC51-32E9C7F3228A}"/>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1"/>
                </a:solidFill>
                <a:latin typeface="+mn-lt"/>
                <a:ea typeface="+mn-ea"/>
                <a:cs typeface="+mn-cs"/>
              </a:defRPr>
            </a:lvl1pPr>
          </a:lstStyle>
          <a:p>
            <a:r>
              <a:rPr lang="en-US" dirty="0"/>
              <a:t>Because design and innovation matter</a:t>
            </a:r>
            <a:endParaRPr lang="en-GB" dirty="0"/>
          </a:p>
        </p:txBody>
      </p:sp>
      <p:sp>
        <p:nvSpPr>
          <p:cNvPr id="4" name="Text Placeholder 2">
            <a:extLst>
              <a:ext uri="{FF2B5EF4-FFF2-40B4-BE49-F238E27FC236}">
                <a16:creationId xmlns:a16="http://schemas.microsoft.com/office/drawing/2014/main" id="{B531A006-299D-CABF-06C0-D370EABD5878}"/>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Subtitle 2">
            <a:extLst>
              <a:ext uri="{FF2B5EF4-FFF2-40B4-BE49-F238E27FC236}">
                <a16:creationId xmlns:a16="http://schemas.microsoft.com/office/drawing/2014/main" id="{2E64CB4B-6969-902A-70E3-04EF8BCA52B3}"/>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Tree>
    <p:extLst>
      <p:ext uri="{BB962C8B-B14F-4D97-AF65-F5344CB8AC3E}">
        <p14:creationId xmlns:p14="http://schemas.microsoft.com/office/powerpoint/2010/main" val="938375197"/>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1_Contact D">
    <p:bg>
      <p:bgPr>
        <a:solidFill>
          <a:schemeClr val="accent1"/>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bg1"/>
                </a:solidFill>
              </a:rPr>
              <a:t>Contact</a:t>
            </a:r>
          </a:p>
        </p:txBody>
      </p:sp>
      <p:pic>
        <p:nvPicPr>
          <p:cNvPr id="2" name="Picture 1">
            <a:extLst>
              <a:ext uri="{FF2B5EF4-FFF2-40B4-BE49-F238E27FC236}">
                <a16:creationId xmlns:a16="http://schemas.microsoft.com/office/drawing/2014/main" id="{3D770C02-4BC1-A831-8AA2-A0C452D60F27}"/>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4" name="Footer Placeholder 4">
            <a:extLst>
              <a:ext uri="{FF2B5EF4-FFF2-40B4-BE49-F238E27FC236}">
                <a16:creationId xmlns:a16="http://schemas.microsoft.com/office/drawing/2014/main" id="{29BD7142-9355-7AE4-3E98-61ABF055A83C}"/>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dirty="0"/>
              <a:t>Because design and innovation matter</a:t>
            </a:r>
            <a:endParaRPr lang="en-GB" dirty="0"/>
          </a:p>
        </p:txBody>
      </p:sp>
      <p:sp>
        <p:nvSpPr>
          <p:cNvPr id="6" name="Text Placeholder 2">
            <a:extLst>
              <a:ext uri="{FF2B5EF4-FFF2-40B4-BE49-F238E27FC236}">
                <a16:creationId xmlns:a16="http://schemas.microsoft.com/office/drawing/2014/main" id="{F44DFA94-7449-7441-FFBB-D4BCCA6CBB90}"/>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Subtitle 2">
            <a:extLst>
              <a:ext uri="{FF2B5EF4-FFF2-40B4-BE49-F238E27FC236}">
                <a16:creationId xmlns:a16="http://schemas.microsoft.com/office/drawing/2014/main" id="{D0C7EDE9-6A4F-9E73-05A3-56E5C7FA9795}"/>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Tree>
    <p:extLst>
      <p:ext uri="{BB962C8B-B14F-4D97-AF65-F5344CB8AC3E}">
        <p14:creationId xmlns:p14="http://schemas.microsoft.com/office/powerpoint/2010/main" val="40604067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ntents v2">
    <p:spTree>
      <p:nvGrpSpPr>
        <p:cNvPr id="1" name=""/>
        <p:cNvGrpSpPr/>
        <p:nvPr/>
      </p:nvGrpSpPr>
      <p:grpSpPr>
        <a:xfrm>
          <a:off x="0" y="0"/>
          <a:ext cx="0" cy="0"/>
          <a:chOff x="0" y="0"/>
          <a:chExt cx="0" cy="0"/>
        </a:xfrm>
      </p:grpSpPr>
      <p:sp>
        <p:nvSpPr>
          <p:cNvPr id="6" name="Title 7">
            <a:extLst>
              <a:ext uri="{FF2B5EF4-FFF2-40B4-BE49-F238E27FC236}">
                <a16:creationId xmlns:a16="http://schemas.microsoft.com/office/drawing/2014/main" id="{392F371C-9F1C-57F2-D7BF-32FE87688260}"/>
              </a:ext>
            </a:extLst>
          </p:cNvPr>
          <p:cNvSpPr>
            <a:spLocks noGrp="1"/>
          </p:cNvSpPr>
          <p:nvPr>
            <p:ph type="title" hasCustomPrompt="1"/>
          </p:nvPr>
        </p:nvSpPr>
        <p:spPr>
          <a:xfrm>
            <a:off x="576000" y="546214"/>
            <a:ext cx="9166811" cy="1047918"/>
          </a:xfrm>
        </p:spPr>
        <p:txBody>
          <a:bodyPr/>
          <a:lstStyle>
            <a:lvl1pPr>
              <a:defRPr sz="4400">
                <a:latin typeface="GriffithGothic Black" panose="02000603060000020004" pitchFamily="50" charset="0"/>
              </a:defRPr>
            </a:lvl1pPr>
          </a:lstStyle>
          <a:p>
            <a:r>
              <a:rPr lang="en-GB" sz="4400" dirty="0">
                <a:latin typeface="GriffithGothic Black" panose="02000603060000020004" pitchFamily="50" charset="0"/>
              </a:rPr>
              <a:t>Contents</a:t>
            </a:r>
            <a:endParaRPr lang="en-GB" sz="4400" dirty="0">
              <a:latin typeface="Griffith Gothic Black" panose="020B0503060000000000" pitchFamily="34" charset="0"/>
            </a:endParaRPr>
          </a:p>
        </p:txBody>
      </p:sp>
      <p:sp>
        <p:nvSpPr>
          <p:cNvPr id="7" name="Content Placeholder 2">
            <a:extLst>
              <a:ext uri="{FF2B5EF4-FFF2-40B4-BE49-F238E27FC236}">
                <a16:creationId xmlns:a16="http://schemas.microsoft.com/office/drawing/2014/main" id="{7A7D5461-08FD-756D-AAD0-3FE1EB3158BC}"/>
              </a:ext>
            </a:extLst>
          </p:cNvPr>
          <p:cNvSpPr>
            <a:spLocks noGrp="1"/>
          </p:cNvSpPr>
          <p:nvPr>
            <p:ph idx="4294967295"/>
          </p:nvPr>
        </p:nvSpPr>
        <p:spPr>
          <a:xfrm>
            <a:off x="667314" y="1348746"/>
            <a:ext cx="8593309" cy="4475402"/>
          </a:xfrm>
        </p:spPr>
        <p:txBody>
          <a:bodyPr>
            <a:normAutofit fontScale="92500" lnSpcReduction="10000"/>
          </a:bodyPr>
          <a:lstStyle/>
          <a:p>
            <a:pPr marL="447675" indent="-447675">
              <a:lnSpc>
                <a:spcPct val="150000"/>
              </a:lnSpc>
              <a:buFont typeface="+mj-lt"/>
              <a:buAutoNum type="arabicPeriod"/>
            </a:pPr>
            <a:r>
              <a:rPr lang="en-GB" sz="2400" b="1" dirty="0">
                <a:latin typeface="+mj-lt"/>
                <a:ea typeface="Roboto" panose="02000000000000000000" pitchFamily="2" charset="0"/>
                <a:cs typeface="Roboto" panose="02000000000000000000" pitchFamily="2" charset="0"/>
              </a:rPr>
              <a:t>Design Context</a:t>
            </a:r>
          </a:p>
          <a:p>
            <a:pPr marL="447675" indent="-447675">
              <a:lnSpc>
                <a:spcPct val="150000"/>
              </a:lnSpc>
              <a:buFont typeface="+mj-lt"/>
              <a:buAutoNum type="arabicPeriod"/>
            </a:pPr>
            <a:r>
              <a:rPr lang="en-GB" sz="2400" b="1" dirty="0">
                <a:solidFill>
                  <a:srgbClr val="ACACDE"/>
                </a:solidFill>
                <a:latin typeface="+mj-lt"/>
                <a:ea typeface="Roboto" panose="02000000000000000000" pitchFamily="2" charset="0"/>
                <a:cs typeface="Roboto" panose="02000000000000000000" pitchFamily="2" charset="0"/>
              </a:rPr>
              <a:t>Empathize</a:t>
            </a:r>
          </a:p>
          <a:p>
            <a:pPr marL="457200" indent="-457200">
              <a:lnSpc>
                <a:spcPct val="150000"/>
              </a:lnSpc>
              <a:buAutoNum type="arabicPeriod"/>
            </a:pPr>
            <a:r>
              <a:rPr lang="en-GB" sz="2400" b="1" dirty="0">
                <a:solidFill>
                  <a:srgbClr val="16F4D0"/>
                </a:solidFill>
                <a:latin typeface="+mj-lt"/>
                <a:ea typeface="Roboto" panose="02000000000000000000" pitchFamily="2" charset="0"/>
                <a:cs typeface="Roboto" panose="02000000000000000000" pitchFamily="2" charset="0"/>
              </a:rPr>
              <a:t>Define</a:t>
            </a:r>
          </a:p>
          <a:p>
            <a:pPr marL="457200" indent="-457200">
              <a:lnSpc>
                <a:spcPct val="150000"/>
              </a:lnSpc>
              <a:buFont typeface="Arial"/>
              <a:buAutoNum type="arabicPeriod"/>
            </a:pPr>
            <a:r>
              <a:rPr lang="en-GB" sz="2400" b="1" dirty="0">
                <a:solidFill>
                  <a:srgbClr val="F60493"/>
                </a:solidFill>
                <a:latin typeface="+mj-lt"/>
                <a:ea typeface="Roboto" panose="02000000000000000000" pitchFamily="2" charset="0"/>
                <a:cs typeface="Roboto" panose="02000000000000000000" pitchFamily="2" charset="0"/>
              </a:rPr>
              <a:t>Ideate</a:t>
            </a:r>
          </a:p>
          <a:p>
            <a:pPr marL="457200" indent="-457200">
              <a:lnSpc>
                <a:spcPct val="150000"/>
              </a:lnSpc>
              <a:buFont typeface="Arial"/>
              <a:buAutoNum type="arabicPeriod"/>
            </a:pPr>
            <a:r>
              <a:rPr lang="en-GB" sz="2400" b="1" dirty="0">
                <a:solidFill>
                  <a:srgbClr val="FE4C00"/>
                </a:solidFill>
                <a:latin typeface="+mj-lt"/>
                <a:ea typeface="Roboto" panose="02000000000000000000" pitchFamily="2" charset="0"/>
                <a:cs typeface="Roboto" panose="02000000000000000000" pitchFamily="2" charset="0"/>
              </a:rPr>
              <a:t>Prototype</a:t>
            </a:r>
          </a:p>
          <a:p>
            <a:pPr marL="457200" indent="-457200">
              <a:lnSpc>
                <a:spcPct val="150000"/>
              </a:lnSpc>
              <a:buFont typeface="Arial"/>
              <a:buAutoNum type="arabicPeriod"/>
            </a:pPr>
            <a:r>
              <a:rPr lang="en-GB" sz="2400" b="1" dirty="0">
                <a:solidFill>
                  <a:srgbClr val="429EA6"/>
                </a:solidFill>
                <a:latin typeface="+mj-lt"/>
                <a:ea typeface="Roboto" panose="02000000000000000000" pitchFamily="2" charset="0"/>
                <a:cs typeface="Roboto" panose="02000000000000000000" pitchFamily="2" charset="0"/>
              </a:rPr>
              <a:t>Test</a:t>
            </a:r>
          </a:p>
          <a:p>
            <a:pPr marL="457200" indent="-457200">
              <a:lnSpc>
                <a:spcPct val="150000"/>
              </a:lnSpc>
              <a:buFont typeface="Arial"/>
              <a:buAutoNum type="arabicPeriod"/>
            </a:pPr>
            <a:r>
              <a:rPr lang="en-GB" sz="2400" b="1" dirty="0">
                <a:solidFill>
                  <a:srgbClr val="00B0F0"/>
                </a:solidFill>
                <a:latin typeface="+mj-lt"/>
                <a:ea typeface="Roboto" panose="02000000000000000000" pitchFamily="2" charset="0"/>
                <a:cs typeface="Roboto" panose="02000000000000000000" pitchFamily="2" charset="0"/>
              </a:rPr>
              <a:t>Communication</a:t>
            </a:r>
          </a:p>
          <a:p>
            <a:pPr marL="457200" indent="-457200">
              <a:lnSpc>
                <a:spcPct val="150000"/>
              </a:lnSpc>
              <a:buFont typeface="Arial"/>
              <a:buAutoNum type="arabicPeriod"/>
            </a:pPr>
            <a:r>
              <a:rPr lang="en-GB" sz="2400" b="1" dirty="0">
                <a:solidFill>
                  <a:srgbClr val="00B050"/>
                </a:solidFill>
                <a:latin typeface="+mj-lt"/>
                <a:ea typeface="Roboto" panose="02000000000000000000" pitchFamily="2" charset="0"/>
                <a:cs typeface="Roboto" panose="02000000000000000000" pitchFamily="2" charset="0"/>
              </a:rPr>
              <a:t>Curriculum links</a:t>
            </a:r>
          </a:p>
          <a:p>
            <a:pPr marL="457200" indent="-457200">
              <a:lnSpc>
                <a:spcPct val="150000"/>
              </a:lnSpc>
              <a:buFont typeface="Arial"/>
              <a:buAutoNum type="arabicPeriod"/>
            </a:pPr>
            <a:r>
              <a:rPr lang="en-GB" sz="2400" b="1" dirty="0">
                <a:latin typeface="+mj-lt"/>
                <a:ea typeface="Roboto" panose="02000000000000000000" pitchFamily="2" charset="0"/>
                <a:cs typeface="Roboto" panose="02000000000000000000" pitchFamily="2" charset="0"/>
              </a:rPr>
              <a:t>Supporting units</a:t>
            </a:r>
          </a:p>
          <a:p>
            <a:pPr>
              <a:lnSpc>
                <a:spcPct val="150000"/>
              </a:lnSpc>
            </a:pPr>
            <a:endParaRPr lang="en-GB" sz="2400" dirty="0">
              <a:solidFill>
                <a:srgbClr val="0A303F"/>
              </a:solidFill>
              <a:latin typeface="+mj-lt"/>
              <a:ea typeface="Roboto" panose="02000000000000000000" pitchFamily="2" charset="0"/>
              <a:cs typeface="Roboto" panose="02000000000000000000" pitchFamily="2" charset="0"/>
            </a:endParaRPr>
          </a:p>
        </p:txBody>
      </p:sp>
      <p:pic>
        <p:nvPicPr>
          <p:cNvPr id="16" name="Picture 15">
            <a:extLst>
              <a:ext uri="{FF2B5EF4-FFF2-40B4-BE49-F238E27FC236}">
                <a16:creationId xmlns:a16="http://schemas.microsoft.com/office/drawing/2014/main" id="{07FF85CD-7AB4-93D5-7205-B381B03E26B0}"/>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59326" y="6017269"/>
            <a:ext cx="1144314" cy="554494"/>
          </a:xfrm>
          <a:prstGeom prst="rect">
            <a:avLst/>
          </a:prstGeom>
        </p:spPr>
      </p:pic>
      <p:sp>
        <p:nvSpPr>
          <p:cNvPr id="19" name="Picture Placeholder 17">
            <a:extLst>
              <a:ext uri="{FF2B5EF4-FFF2-40B4-BE49-F238E27FC236}">
                <a16:creationId xmlns:a16="http://schemas.microsoft.com/office/drawing/2014/main" id="{30D0B384-836B-D17E-5A29-C30D4DB9251E}"/>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grpSp>
        <p:nvGrpSpPr>
          <p:cNvPr id="2" name="Group 1">
            <a:extLst>
              <a:ext uri="{FF2B5EF4-FFF2-40B4-BE49-F238E27FC236}">
                <a16:creationId xmlns:a16="http://schemas.microsoft.com/office/drawing/2014/main" id="{6AEBD518-D738-F608-C7FF-49AA3061C5E7}"/>
              </a:ext>
            </a:extLst>
          </p:cNvPr>
          <p:cNvGrpSpPr/>
          <p:nvPr userDrawn="1"/>
        </p:nvGrpSpPr>
        <p:grpSpPr>
          <a:xfrm>
            <a:off x="10629275" y="379908"/>
            <a:ext cx="1009698" cy="5529502"/>
            <a:chOff x="10571548" y="303720"/>
            <a:chExt cx="1059082" cy="5799948"/>
          </a:xfrm>
        </p:grpSpPr>
        <p:grpSp>
          <p:nvGrpSpPr>
            <p:cNvPr id="3" name="Group 2">
              <a:extLst>
                <a:ext uri="{FF2B5EF4-FFF2-40B4-BE49-F238E27FC236}">
                  <a16:creationId xmlns:a16="http://schemas.microsoft.com/office/drawing/2014/main" id="{7DAF7C5C-4B91-6DF4-8F7C-466E57FD2AE6}"/>
                </a:ext>
              </a:extLst>
            </p:cNvPr>
            <p:cNvGrpSpPr/>
            <p:nvPr/>
          </p:nvGrpSpPr>
          <p:grpSpPr>
            <a:xfrm>
              <a:off x="10575415" y="303720"/>
              <a:ext cx="1040585" cy="4786513"/>
              <a:chOff x="10531870" y="303720"/>
              <a:chExt cx="1359383" cy="6252927"/>
            </a:xfrm>
          </p:grpSpPr>
          <p:pic>
            <p:nvPicPr>
              <p:cNvPr id="5" name="Picture 4" descr="Shape, polygon&#10;&#10;Description automatically generated">
                <a:extLst>
                  <a:ext uri="{FF2B5EF4-FFF2-40B4-BE49-F238E27FC236}">
                    <a16:creationId xmlns:a16="http://schemas.microsoft.com/office/drawing/2014/main" id="{C3EEE3FF-404E-FC9A-2FFF-1B756AA364A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31870" y="303720"/>
                <a:ext cx="1350034" cy="1170104"/>
              </a:xfrm>
              <a:prstGeom prst="rect">
                <a:avLst/>
              </a:prstGeom>
            </p:spPr>
          </p:pic>
          <p:pic>
            <p:nvPicPr>
              <p:cNvPr id="14" name="Picture 13" descr="Shape, polygon&#10;&#10;Description automatically generated">
                <a:extLst>
                  <a:ext uri="{FF2B5EF4-FFF2-40B4-BE49-F238E27FC236}">
                    <a16:creationId xmlns:a16="http://schemas.microsoft.com/office/drawing/2014/main" id="{D18C02DE-FA4A-1D9B-B1C3-A667C615278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532412" y="1568398"/>
                <a:ext cx="1334677" cy="1156793"/>
              </a:xfrm>
              <a:prstGeom prst="rect">
                <a:avLst/>
              </a:prstGeom>
            </p:spPr>
          </p:pic>
          <p:pic>
            <p:nvPicPr>
              <p:cNvPr id="15" name="Picture 14" descr="Shape, polygon&#10;&#10;Description automatically generated">
                <a:extLst>
                  <a:ext uri="{FF2B5EF4-FFF2-40B4-BE49-F238E27FC236}">
                    <a16:creationId xmlns:a16="http://schemas.microsoft.com/office/drawing/2014/main" id="{5D424908-6A00-4F23-DDF7-004300D1E435}"/>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531870" y="2819628"/>
                <a:ext cx="1359383" cy="1178207"/>
              </a:xfrm>
              <a:prstGeom prst="rect">
                <a:avLst/>
              </a:prstGeom>
            </p:spPr>
          </p:pic>
          <p:pic>
            <p:nvPicPr>
              <p:cNvPr id="17" name="Picture 16" descr="A picture containing text, stop, sign, vector graphics&#10;&#10;Description automatically generated">
                <a:extLst>
                  <a:ext uri="{FF2B5EF4-FFF2-40B4-BE49-F238E27FC236}">
                    <a16:creationId xmlns:a16="http://schemas.microsoft.com/office/drawing/2014/main" id="{1713D905-5477-7B2B-A73D-E4DC6481730D}"/>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531870" y="4098781"/>
                <a:ext cx="1359383" cy="1178207"/>
              </a:xfrm>
              <a:prstGeom prst="rect">
                <a:avLst/>
              </a:prstGeom>
            </p:spPr>
          </p:pic>
          <p:pic>
            <p:nvPicPr>
              <p:cNvPr id="18" name="Picture 17" descr="Polygon&#10;&#10;Description automatically generated with medium confidence">
                <a:extLst>
                  <a:ext uri="{FF2B5EF4-FFF2-40B4-BE49-F238E27FC236}">
                    <a16:creationId xmlns:a16="http://schemas.microsoft.com/office/drawing/2014/main" id="{E7F18389-1E30-A3A6-C14E-680853B3E28A}"/>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0531870" y="5378440"/>
                <a:ext cx="1359383" cy="1178207"/>
              </a:xfrm>
              <a:prstGeom prst="rect">
                <a:avLst/>
              </a:prstGeom>
            </p:spPr>
          </p:pic>
        </p:grpSp>
        <p:pic>
          <p:nvPicPr>
            <p:cNvPr id="4" name="Picture 3">
              <a:extLst>
                <a:ext uri="{FF2B5EF4-FFF2-40B4-BE49-F238E27FC236}">
                  <a16:creationId xmlns:a16="http://schemas.microsoft.com/office/drawing/2014/main" id="{BA88032D-EB29-07FB-11C0-31CB03307A75}"/>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0571548" y="5186671"/>
              <a:ext cx="1059082" cy="916997"/>
            </a:xfrm>
            <a:prstGeom prst="rect">
              <a:avLst/>
            </a:prstGeom>
          </p:spPr>
        </p:pic>
      </p:grpSp>
    </p:spTree>
    <p:extLst>
      <p:ext uri="{BB962C8B-B14F-4D97-AF65-F5344CB8AC3E}">
        <p14:creationId xmlns:p14="http://schemas.microsoft.com/office/powerpoint/2010/main" val="1179153871"/>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1_Contact E">
    <p:bg>
      <p:bgPr>
        <a:solidFill>
          <a:schemeClr val="accent2"/>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bg1"/>
                </a:solidFill>
              </a:rPr>
              <a:t>Contact</a:t>
            </a:r>
          </a:p>
        </p:txBody>
      </p:sp>
      <p:pic>
        <p:nvPicPr>
          <p:cNvPr id="2" name="Picture 1">
            <a:extLst>
              <a:ext uri="{FF2B5EF4-FFF2-40B4-BE49-F238E27FC236}">
                <a16:creationId xmlns:a16="http://schemas.microsoft.com/office/drawing/2014/main" id="{92E07DFD-D5FF-676F-E453-7161CAAE08DF}"/>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4" name="Footer Placeholder 4">
            <a:extLst>
              <a:ext uri="{FF2B5EF4-FFF2-40B4-BE49-F238E27FC236}">
                <a16:creationId xmlns:a16="http://schemas.microsoft.com/office/drawing/2014/main" id="{B314543D-1360-91A9-EBAD-A52452DDFB12}"/>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dirty="0"/>
              <a:t>Because design and innovation matter</a:t>
            </a:r>
            <a:endParaRPr lang="en-GB" dirty="0"/>
          </a:p>
        </p:txBody>
      </p:sp>
      <p:sp>
        <p:nvSpPr>
          <p:cNvPr id="6" name="Text Placeholder 2">
            <a:extLst>
              <a:ext uri="{FF2B5EF4-FFF2-40B4-BE49-F238E27FC236}">
                <a16:creationId xmlns:a16="http://schemas.microsoft.com/office/drawing/2014/main" id="{50D132C4-0EBB-D846-B052-2733018FDBD9}"/>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Subtitle 2">
            <a:extLst>
              <a:ext uri="{FF2B5EF4-FFF2-40B4-BE49-F238E27FC236}">
                <a16:creationId xmlns:a16="http://schemas.microsoft.com/office/drawing/2014/main" id="{377D50B1-C82F-F884-55A6-E04C47ED88C4}"/>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Tree>
    <p:extLst>
      <p:ext uri="{BB962C8B-B14F-4D97-AF65-F5344CB8AC3E}">
        <p14:creationId xmlns:p14="http://schemas.microsoft.com/office/powerpoint/2010/main" val="279947818"/>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1_Contact F">
    <p:bg>
      <p:bgPr>
        <a:solidFill>
          <a:schemeClr val="bg1"/>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tx2"/>
                </a:solidFill>
              </a:rPr>
              <a:t>Contact</a:t>
            </a:r>
          </a:p>
        </p:txBody>
      </p:sp>
      <p:pic>
        <p:nvPicPr>
          <p:cNvPr id="2" name="Picture 1">
            <a:extLst>
              <a:ext uri="{FF2B5EF4-FFF2-40B4-BE49-F238E27FC236}">
                <a16:creationId xmlns:a16="http://schemas.microsoft.com/office/drawing/2014/main" id="{93AD91CD-0C2B-BEFA-D850-681EDAD0FFAC}"/>
              </a:ext>
            </a:extLst>
          </p:cNvPr>
          <p:cNvPicPr>
            <a:picLocks noChangeAspect="1"/>
          </p:cNvPicPr>
          <p:nvPr userDrawn="1"/>
        </p:nvPicPr>
        <p:blipFill>
          <a:blip r:embed="rId3"/>
          <a:srcRect/>
          <a:stretch/>
        </p:blipFill>
        <p:spPr>
          <a:xfrm>
            <a:off x="9214783" y="161925"/>
            <a:ext cx="2832100" cy="6565899"/>
          </a:xfrm>
          <a:prstGeom prst="rect">
            <a:avLst/>
          </a:prstGeom>
        </p:spPr>
      </p:pic>
      <p:sp>
        <p:nvSpPr>
          <p:cNvPr id="4" name="Footer Placeholder 4">
            <a:extLst>
              <a:ext uri="{FF2B5EF4-FFF2-40B4-BE49-F238E27FC236}">
                <a16:creationId xmlns:a16="http://schemas.microsoft.com/office/drawing/2014/main" id="{706A6830-1A2A-7364-00B4-06A6DB52A3B3}"/>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1"/>
                </a:solidFill>
                <a:latin typeface="+mn-lt"/>
                <a:ea typeface="+mn-ea"/>
                <a:cs typeface="+mn-cs"/>
              </a:defRPr>
            </a:lvl1pPr>
          </a:lstStyle>
          <a:p>
            <a:r>
              <a:rPr lang="en-US" dirty="0"/>
              <a:t>Because design and innovation matter</a:t>
            </a:r>
            <a:endParaRPr lang="en-GB" dirty="0"/>
          </a:p>
        </p:txBody>
      </p:sp>
      <p:sp>
        <p:nvSpPr>
          <p:cNvPr id="6" name="Text Placeholder 2">
            <a:extLst>
              <a:ext uri="{FF2B5EF4-FFF2-40B4-BE49-F238E27FC236}">
                <a16:creationId xmlns:a16="http://schemas.microsoft.com/office/drawing/2014/main" id="{0269F154-09EF-AB09-6C40-CB3B4DCC6771}"/>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Subtitle 2">
            <a:extLst>
              <a:ext uri="{FF2B5EF4-FFF2-40B4-BE49-F238E27FC236}">
                <a16:creationId xmlns:a16="http://schemas.microsoft.com/office/drawing/2014/main" id="{AFD85F04-6190-8CAF-4E98-50054B04BC3C}"/>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Tree>
    <p:extLst>
      <p:ext uri="{BB962C8B-B14F-4D97-AF65-F5344CB8AC3E}">
        <p14:creationId xmlns:p14="http://schemas.microsoft.com/office/powerpoint/2010/main" val="10135426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Introduction slide">
    <p:bg>
      <p:bgPr>
        <a:solidFill>
          <a:schemeClr val="tx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7EA6442-5106-FAD0-F7BA-B852336982EF}"/>
              </a:ext>
            </a:extLst>
          </p:cNvPr>
          <p:cNvSpPr/>
          <p:nvPr userDrawn="1"/>
        </p:nvSpPr>
        <p:spPr>
          <a:xfrm>
            <a:off x="0" y="0"/>
            <a:ext cx="12192000" cy="6858000"/>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Tree>
    <p:extLst>
      <p:ext uri="{BB962C8B-B14F-4D97-AF65-F5344CB8AC3E}">
        <p14:creationId xmlns:p14="http://schemas.microsoft.com/office/powerpoint/2010/main" val="41695552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Empathize Stag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E8A98A60-E879-C631-62B8-B8D05C6E6896}"/>
              </a:ext>
            </a:extLst>
          </p:cNvPr>
          <p:cNvSpPr/>
          <p:nvPr userDrawn="1"/>
        </p:nvSpPr>
        <p:spPr>
          <a:xfrm>
            <a:off x="10478814" y="-19051"/>
            <a:ext cx="1713186" cy="6877051"/>
          </a:xfrm>
          <a:prstGeom prst="rect">
            <a:avLst/>
          </a:prstGeom>
          <a:solidFill>
            <a:srgbClr val="ACAC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7" name="Title 4">
            <a:extLst>
              <a:ext uri="{FF2B5EF4-FFF2-40B4-BE49-F238E27FC236}">
                <a16:creationId xmlns:a16="http://schemas.microsoft.com/office/drawing/2014/main" id="{6A8F048D-FC8A-7A03-B5BC-9C1C4114D76A}"/>
              </a:ext>
            </a:extLst>
          </p:cNvPr>
          <p:cNvSpPr>
            <a:spLocks noGrp="1"/>
          </p:cNvSpPr>
          <p:nvPr>
            <p:ph type="title" hasCustomPrompt="1"/>
          </p:nvPr>
        </p:nvSpPr>
        <p:spPr>
          <a:xfrm>
            <a:off x="576000" y="546214"/>
            <a:ext cx="9166811" cy="1047918"/>
          </a:xfrm>
        </p:spPr>
        <p:txBody>
          <a:bodyPr/>
          <a:lstStyle>
            <a:lvl1pPr>
              <a:defRPr>
                <a:latin typeface="GriffithGothic Black" panose="02000603060000020004" pitchFamily="50" charset="0"/>
              </a:defRPr>
            </a:lvl1pPr>
          </a:lstStyle>
          <a:p>
            <a:r>
              <a:rPr lang="en-GB" sz="4400" dirty="0">
                <a:latin typeface="GriffithGothic Black" panose="02000603060000020004" pitchFamily="50" charset="0"/>
              </a:rPr>
              <a:t>Empathize stage</a:t>
            </a:r>
            <a:endParaRPr lang="en-GB" sz="4400" dirty="0">
              <a:latin typeface="Griffith Gothic Black" panose="020B0503060000000000" pitchFamily="34" charset="0"/>
            </a:endParaRPr>
          </a:p>
        </p:txBody>
      </p:sp>
      <p:pic>
        <p:nvPicPr>
          <p:cNvPr id="9" name="Picture 8" descr="Shape, polygon&#10;&#10;Description automatically generated">
            <a:extLst>
              <a:ext uri="{FF2B5EF4-FFF2-40B4-BE49-F238E27FC236}">
                <a16:creationId xmlns:a16="http://schemas.microsoft.com/office/drawing/2014/main" id="{029B7DD6-8549-D455-769B-9A63DA5AA70C}"/>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610679" y="93869"/>
            <a:ext cx="1541653" cy="1336183"/>
          </a:xfrm>
          <a:prstGeom prst="rect">
            <a:avLst/>
          </a:prstGeom>
        </p:spPr>
      </p:pic>
      <p:pic>
        <p:nvPicPr>
          <p:cNvPr id="16" name="Picture 15" descr="A black background with white text&#10;&#10;Description automatically generated with low confidence">
            <a:extLst>
              <a:ext uri="{FF2B5EF4-FFF2-40B4-BE49-F238E27FC236}">
                <a16:creationId xmlns:a16="http://schemas.microsoft.com/office/drawing/2014/main" id="{05C1B615-F9D9-E14B-FE73-B482C356E868}"/>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659327" y="6011854"/>
            <a:ext cx="1144314" cy="554494"/>
          </a:xfrm>
          <a:prstGeom prst="rect">
            <a:avLst/>
          </a:prstGeom>
        </p:spPr>
      </p:pic>
      <p:sp>
        <p:nvSpPr>
          <p:cNvPr id="17" name="Picture Placeholder 17">
            <a:extLst>
              <a:ext uri="{FF2B5EF4-FFF2-40B4-BE49-F238E27FC236}">
                <a16:creationId xmlns:a16="http://schemas.microsoft.com/office/drawing/2014/main" id="{9AAB0E9F-0286-7638-35DF-33C3D63F341A}"/>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pic>
        <p:nvPicPr>
          <p:cNvPr id="18" name="Picture 17">
            <a:extLst>
              <a:ext uri="{FF2B5EF4-FFF2-40B4-BE49-F238E27FC236}">
                <a16:creationId xmlns:a16="http://schemas.microsoft.com/office/drawing/2014/main" id="{02C59BBE-EA5A-DE4D-25C7-D304A948789A}"/>
              </a:ext>
            </a:extLst>
          </p:cNvPr>
          <p:cNvPicPr>
            <a:picLocks noChangeAspect="1"/>
          </p:cNvPicPr>
          <p:nvPr userDrawn="1"/>
        </p:nvPicPr>
        <p:blipFill rotWithShape="1">
          <a:blip r:embed="rId4">
            <a:alphaModFix amt="35000"/>
            <a:extLst>
              <a:ext uri="{28A0092B-C50C-407E-A947-70E740481C1C}">
                <a14:useLocalDpi xmlns:a14="http://schemas.microsoft.com/office/drawing/2010/main" val="0"/>
              </a:ext>
            </a:extLst>
          </a:blip>
          <a:srcRect r="49228"/>
          <a:stretch/>
        </p:blipFill>
        <p:spPr>
          <a:xfrm>
            <a:off x="10743153" y="2548004"/>
            <a:ext cx="1448847" cy="2264926"/>
          </a:xfrm>
          <a:prstGeom prst="rect">
            <a:avLst/>
          </a:prstGeom>
        </p:spPr>
      </p:pic>
      <p:sp>
        <p:nvSpPr>
          <p:cNvPr id="23" name="Text Placeholder 22">
            <a:extLst>
              <a:ext uri="{FF2B5EF4-FFF2-40B4-BE49-F238E27FC236}">
                <a16:creationId xmlns:a16="http://schemas.microsoft.com/office/drawing/2014/main" id="{C65AF53D-C08D-CD48-58F8-B679CB9942BA}"/>
              </a:ext>
            </a:extLst>
          </p:cNvPr>
          <p:cNvSpPr>
            <a:spLocks noGrp="1"/>
          </p:cNvSpPr>
          <p:nvPr>
            <p:ph type="body" sz="quarter" idx="11"/>
          </p:nvPr>
        </p:nvSpPr>
        <p:spPr>
          <a:xfrm>
            <a:off x="576263" y="1908175"/>
            <a:ext cx="9655175" cy="2165350"/>
          </a:xfrm>
        </p:spPr>
        <p:txBody>
          <a:bodyPr/>
          <a:lstStyle>
            <a:lvl1pPr>
              <a:defRPr sz="1800"/>
            </a:lvl1pPr>
            <a:lvl2pPr>
              <a:defRPr sz="1800"/>
            </a:lvl2pPr>
            <a:lvl3pPr>
              <a:defRPr sz="1800"/>
            </a:lvl3pPr>
            <a:lvl4pPr>
              <a:defRPr sz="1800"/>
            </a:lvl4pPr>
            <a:lvl5pPr>
              <a:defRPr sz="1800"/>
            </a:lvl5pPr>
          </a:lstStyle>
          <a:p>
            <a:pPr lvl="0"/>
            <a:r>
              <a:rPr lang="en-US" dirty="0"/>
              <a:t>Click to edit Master text styles</a:t>
            </a:r>
          </a:p>
        </p:txBody>
      </p:sp>
    </p:spTree>
    <p:extLst>
      <p:ext uri="{BB962C8B-B14F-4D97-AF65-F5344CB8AC3E}">
        <p14:creationId xmlns:p14="http://schemas.microsoft.com/office/powerpoint/2010/main" val="185755603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36.xml"/><Relationship Id="rId18" Type="http://schemas.openxmlformats.org/officeDocument/2006/relationships/slideLayout" Target="../slideLayouts/slideLayout41.xml"/><Relationship Id="rId26" Type="http://schemas.openxmlformats.org/officeDocument/2006/relationships/slideLayout" Target="../slideLayouts/slideLayout49.xml"/><Relationship Id="rId39" Type="http://schemas.openxmlformats.org/officeDocument/2006/relationships/slideLayout" Target="../slideLayouts/slideLayout62.xml"/><Relationship Id="rId21" Type="http://schemas.openxmlformats.org/officeDocument/2006/relationships/slideLayout" Target="../slideLayouts/slideLayout44.xml"/><Relationship Id="rId34" Type="http://schemas.openxmlformats.org/officeDocument/2006/relationships/slideLayout" Target="../slideLayouts/slideLayout57.xml"/><Relationship Id="rId42" Type="http://schemas.openxmlformats.org/officeDocument/2006/relationships/slideLayout" Target="../slideLayouts/slideLayout65.xml"/><Relationship Id="rId47" Type="http://schemas.openxmlformats.org/officeDocument/2006/relationships/slideLayout" Target="../slideLayouts/slideLayout70.xml"/><Relationship Id="rId7" Type="http://schemas.openxmlformats.org/officeDocument/2006/relationships/slideLayout" Target="../slideLayouts/slideLayout30.xml"/><Relationship Id="rId2" Type="http://schemas.openxmlformats.org/officeDocument/2006/relationships/slideLayout" Target="../slideLayouts/slideLayout25.xml"/><Relationship Id="rId16" Type="http://schemas.openxmlformats.org/officeDocument/2006/relationships/slideLayout" Target="../slideLayouts/slideLayout39.xml"/><Relationship Id="rId29" Type="http://schemas.openxmlformats.org/officeDocument/2006/relationships/slideLayout" Target="../slideLayouts/slideLayout52.xml"/><Relationship Id="rId11" Type="http://schemas.openxmlformats.org/officeDocument/2006/relationships/slideLayout" Target="../slideLayouts/slideLayout34.xml"/><Relationship Id="rId24" Type="http://schemas.openxmlformats.org/officeDocument/2006/relationships/slideLayout" Target="../slideLayouts/slideLayout47.xml"/><Relationship Id="rId32" Type="http://schemas.openxmlformats.org/officeDocument/2006/relationships/slideLayout" Target="../slideLayouts/slideLayout55.xml"/><Relationship Id="rId37" Type="http://schemas.openxmlformats.org/officeDocument/2006/relationships/slideLayout" Target="../slideLayouts/slideLayout60.xml"/><Relationship Id="rId40" Type="http://schemas.openxmlformats.org/officeDocument/2006/relationships/slideLayout" Target="../slideLayouts/slideLayout63.xml"/><Relationship Id="rId45" Type="http://schemas.openxmlformats.org/officeDocument/2006/relationships/slideLayout" Target="../slideLayouts/slideLayout68.xml"/><Relationship Id="rId5" Type="http://schemas.openxmlformats.org/officeDocument/2006/relationships/slideLayout" Target="../slideLayouts/slideLayout28.xml"/><Relationship Id="rId15" Type="http://schemas.openxmlformats.org/officeDocument/2006/relationships/slideLayout" Target="../slideLayouts/slideLayout38.xml"/><Relationship Id="rId23" Type="http://schemas.openxmlformats.org/officeDocument/2006/relationships/slideLayout" Target="../slideLayouts/slideLayout46.xml"/><Relationship Id="rId28" Type="http://schemas.openxmlformats.org/officeDocument/2006/relationships/slideLayout" Target="../slideLayouts/slideLayout51.xml"/><Relationship Id="rId36" Type="http://schemas.openxmlformats.org/officeDocument/2006/relationships/slideLayout" Target="../slideLayouts/slideLayout59.xml"/><Relationship Id="rId49" Type="http://schemas.openxmlformats.org/officeDocument/2006/relationships/theme" Target="../theme/theme2.xml"/><Relationship Id="rId10" Type="http://schemas.openxmlformats.org/officeDocument/2006/relationships/slideLayout" Target="../slideLayouts/slideLayout33.xml"/><Relationship Id="rId19" Type="http://schemas.openxmlformats.org/officeDocument/2006/relationships/slideLayout" Target="../slideLayouts/slideLayout42.xml"/><Relationship Id="rId31" Type="http://schemas.openxmlformats.org/officeDocument/2006/relationships/slideLayout" Target="../slideLayouts/slideLayout54.xml"/><Relationship Id="rId44" Type="http://schemas.openxmlformats.org/officeDocument/2006/relationships/slideLayout" Target="../slideLayouts/slideLayout67.xml"/><Relationship Id="rId4" Type="http://schemas.openxmlformats.org/officeDocument/2006/relationships/slideLayout" Target="../slideLayouts/slideLayout27.xml"/><Relationship Id="rId9" Type="http://schemas.openxmlformats.org/officeDocument/2006/relationships/slideLayout" Target="../slideLayouts/slideLayout32.xml"/><Relationship Id="rId14" Type="http://schemas.openxmlformats.org/officeDocument/2006/relationships/slideLayout" Target="../slideLayouts/slideLayout37.xml"/><Relationship Id="rId22" Type="http://schemas.openxmlformats.org/officeDocument/2006/relationships/slideLayout" Target="../slideLayouts/slideLayout45.xml"/><Relationship Id="rId27" Type="http://schemas.openxmlformats.org/officeDocument/2006/relationships/slideLayout" Target="../slideLayouts/slideLayout50.xml"/><Relationship Id="rId30" Type="http://schemas.openxmlformats.org/officeDocument/2006/relationships/slideLayout" Target="../slideLayouts/slideLayout53.xml"/><Relationship Id="rId35" Type="http://schemas.openxmlformats.org/officeDocument/2006/relationships/slideLayout" Target="../slideLayouts/slideLayout58.xml"/><Relationship Id="rId43" Type="http://schemas.openxmlformats.org/officeDocument/2006/relationships/slideLayout" Target="../slideLayouts/slideLayout66.xml"/><Relationship Id="rId48" Type="http://schemas.openxmlformats.org/officeDocument/2006/relationships/slideLayout" Target="../slideLayouts/slideLayout71.xml"/><Relationship Id="rId8" Type="http://schemas.openxmlformats.org/officeDocument/2006/relationships/slideLayout" Target="../slideLayouts/slideLayout31.xml"/><Relationship Id="rId3" Type="http://schemas.openxmlformats.org/officeDocument/2006/relationships/slideLayout" Target="../slideLayouts/slideLayout26.xml"/><Relationship Id="rId12" Type="http://schemas.openxmlformats.org/officeDocument/2006/relationships/slideLayout" Target="../slideLayouts/slideLayout35.xml"/><Relationship Id="rId17" Type="http://schemas.openxmlformats.org/officeDocument/2006/relationships/slideLayout" Target="../slideLayouts/slideLayout40.xml"/><Relationship Id="rId25" Type="http://schemas.openxmlformats.org/officeDocument/2006/relationships/slideLayout" Target="../slideLayouts/slideLayout48.xml"/><Relationship Id="rId33" Type="http://schemas.openxmlformats.org/officeDocument/2006/relationships/slideLayout" Target="../slideLayouts/slideLayout56.xml"/><Relationship Id="rId38" Type="http://schemas.openxmlformats.org/officeDocument/2006/relationships/slideLayout" Target="../slideLayouts/slideLayout61.xml"/><Relationship Id="rId46" Type="http://schemas.openxmlformats.org/officeDocument/2006/relationships/slideLayout" Target="../slideLayouts/slideLayout69.xml"/><Relationship Id="rId20" Type="http://schemas.openxmlformats.org/officeDocument/2006/relationships/slideLayout" Target="../slideLayouts/slideLayout43.xml"/><Relationship Id="rId41" Type="http://schemas.openxmlformats.org/officeDocument/2006/relationships/slideLayout" Target="../slideLayouts/slideLayout64.xml"/><Relationship Id="rId1" Type="http://schemas.openxmlformats.org/officeDocument/2006/relationships/slideLayout" Target="../slideLayouts/slideLayout24.xml"/><Relationship Id="rId6" Type="http://schemas.openxmlformats.org/officeDocument/2006/relationships/slideLayout" Target="../slideLayouts/slideLayout2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456E57A-85BE-52A1-1798-5C41E9C92A35}"/>
              </a:ext>
            </a:extLst>
          </p:cNvPr>
          <p:cNvSpPr>
            <a:spLocks noGrp="1"/>
          </p:cNvSpPr>
          <p:nvPr>
            <p:ph type="title"/>
          </p:nvPr>
        </p:nvSpPr>
        <p:spPr>
          <a:xfrm>
            <a:off x="576000" y="546214"/>
            <a:ext cx="9166811" cy="1047918"/>
          </a:xfrm>
          <a:prstGeom prst="rect">
            <a:avLst/>
          </a:prstGeom>
        </p:spPr>
        <p:txBody>
          <a:bodyPr vert="horz" lIns="0" tIns="0" rIns="0" bIns="0" rtlCol="0" anchor="t">
            <a:noAutofit/>
          </a:bodyPr>
          <a:lstStyle/>
          <a:p>
            <a:r>
              <a:rPr lang="en-US"/>
              <a:t>Click to edit Master title style</a:t>
            </a:r>
            <a:endParaRPr lang="en-GB" dirty="0"/>
          </a:p>
        </p:txBody>
      </p:sp>
      <p:sp>
        <p:nvSpPr>
          <p:cNvPr id="3" name="Text Placeholder 2">
            <a:extLst>
              <a:ext uri="{FF2B5EF4-FFF2-40B4-BE49-F238E27FC236}">
                <a16:creationId xmlns:a16="http://schemas.microsoft.com/office/drawing/2014/main" id="{F1B96B2F-608F-38F4-C607-CD2CA3307C23}"/>
              </a:ext>
            </a:extLst>
          </p:cNvPr>
          <p:cNvSpPr>
            <a:spLocks noGrp="1"/>
          </p:cNvSpPr>
          <p:nvPr>
            <p:ph type="body" idx="1"/>
          </p:nvPr>
        </p:nvSpPr>
        <p:spPr>
          <a:xfrm>
            <a:off x="576000" y="2573999"/>
            <a:ext cx="9166811" cy="3672000"/>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4" name="Date Placeholder 3">
            <a:extLst>
              <a:ext uri="{FF2B5EF4-FFF2-40B4-BE49-F238E27FC236}">
                <a16:creationId xmlns:a16="http://schemas.microsoft.com/office/drawing/2014/main" id="{4FCC602E-CF8A-4103-422D-842777743359}"/>
              </a:ext>
            </a:extLst>
          </p:cNvPr>
          <p:cNvSpPr>
            <a:spLocks noGrp="1"/>
          </p:cNvSpPr>
          <p:nvPr>
            <p:ph type="dt" sz="half" idx="2"/>
          </p:nvPr>
        </p:nvSpPr>
        <p:spPr>
          <a:xfrm>
            <a:off x="576000" y="6352360"/>
            <a:ext cx="2743200" cy="365125"/>
          </a:xfrm>
          <a:prstGeom prst="rect">
            <a:avLst/>
          </a:prstGeom>
        </p:spPr>
        <p:txBody>
          <a:bodyPr vert="horz" lIns="0" tIns="0" rIns="0" bIns="0" rtlCol="0" anchor="ctr">
            <a:noAutofit/>
          </a:bodyPr>
          <a:lstStyle>
            <a:lvl1pPr algn="l">
              <a:defRPr sz="1200">
                <a:solidFill>
                  <a:schemeClr val="tx2"/>
                </a:solidFill>
                <a:latin typeface="Arial" panose="020B0604020202020204" pitchFamily="34" charset="0"/>
                <a:cs typeface="Arial" panose="020B0604020202020204" pitchFamily="34" charset="0"/>
              </a:defRPr>
            </a:lvl1pPr>
          </a:lstStyle>
          <a:p>
            <a:r>
              <a:rPr lang="en-GB" dirty="0"/>
              <a:t>14 September 2022</a:t>
            </a:r>
          </a:p>
        </p:txBody>
      </p:sp>
      <p:sp>
        <p:nvSpPr>
          <p:cNvPr id="5" name="Footer Placeholder 4">
            <a:extLst>
              <a:ext uri="{FF2B5EF4-FFF2-40B4-BE49-F238E27FC236}">
                <a16:creationId xmlns:a16="http://schemas.microsoft.com/office/drawing/2014/main" id="{FE2D44C3-622B-DE1A-3D0E-1D67AC68C166}"/>
              </a:ext>
            </a:extLst>
          </p:cNvPr>
          <p:cNvSpPr>
            <a:spLocks noGrp="1"/>
          </p:cNvSpPr>
          <p:nvPr>
            <p:ph type="ftr" sz="quarter" idx="3"/>
          </p:nvPr>
        </p:nvSpPr>
        <p:spPr>
          <a:xfrm>
            <a:off x="4038600" y="6356350"/>
            <a:ext cx="4114800" cy="365125"/>
          </a:xfrm>
          <a:prstGeom prst="rect">
            <a:avLst/>
          </a:prstGeom>
        </p:spPr>
        <p:txBody>
          <a:bodyPr vert="horz" lIns="0" tIns="0" rIns="0" bIns="0" rtlCol="0" anchor="ctr">
            <a:noAutofit/>
          </a:bodyPr>
          <a:lstStyle>
            <a:lvl1pPr algn="ctr">
              <a:defRPr sz="1200">
                <a:solidFill>
                  <a:schemeClr val="tx2"/>
                </a:solidFill>
                <a:latin typeface="Arial" panose="020B0604020202020204" pitchFamily="34" charset="0"/>
                <a:cs typeface="Arial" panose="020B0604020202020204" pitchFamily="34" charset="0"/>
              </a:defRPr>
            </a:lvl1pPr>
          </a:lstStyle>
          <a:p>
            <a:r>
              <a:rPr lang="en-GB" dirty="0"/>
              <a:t>Because design and innovation matter</a:t>
            </a:r>
          </a:p>
        </p:txBody>
      </p:sp>
      <p:sp>
        <p:nvSpPr>
          <p:cNvPr id="6" name="Slide Number Placeholder 5">
            <a:extLst>
              <a:ext uri="{FF2B5EF4-FFF2-40B4-BE49-F238E27FC236}">
                <a16:creationId xmlns:a16="http://schemas.microsoft.com/office/drawing/2014/main" id="{73B9C41D-DBB6-84B9-829A-87C62833D490}"/>
              </a:ext>
            </a:extLst>
          </p:cNvPr>
          <p:cNvSpPr>
            <a:spLocks noGrp="1"/>
          </p:cNvSpPr>
          <p:nvPr>
            <p:ph type="sldNum" sz="quarter" idx="4"/>
          </p:nvPr>
        </p:nvSpPr>
        <p:spPr>
          <a:xfrm>
            <a:off x="8872800" y="6352360"/>
            <a:ext cx="2743200" cy="365125"/>
          </a:xfrm>
          <a:prstGeom prst="rect">
            <a:avLst/>
          </a:prstGeom>
        </p:spPr>
        <p:txBody>
          <a:bodyPr vert="horz" lIns="0" tIns="0" rIns="0" bIns="0" rtlCol="0" anchor="ctr">
            <a:noAutofit/>
          </a:bodyPr>
          <a:lstStyle>
            <a:lvl1pPr algn="r">
              <a:defRPr sz="1200">
                <a:solidFill>
                  <a:schemeClr val="tx2"/>
                </a:solidFill>
                <a:latin typeface="Arial" panose="020B0604020202020204" pitchFamily="34" charset="0"/>
                <a:cs typeface="Arial" panose="020B0604020202020204" pitchFamily="34" charset="0"/>
              </a:defRPr>
            </a:lvl1pPr>
          </a:lstStyle>
          <a:p>
            <a:fld id="{06460529-6BCB-7B47-87B2-64F917FF7A32}" type="slidenum">
              <a:rPr lang="en-GB" smtClean="0"/>
              <a:pPr/>
              <a:t>‹#›</a:t>
            </a:fld>
            <a:endParaRPr lang="en-GB" dirty="0"/>
          </a:p>
        </p:txBody>
      </p:sp>
    </p:spTree>
    <p:extLst>
      <p:ext uri="{BB962C8B-B14F-4D97-AF65-F5344CB8AC3E}">
        <p14:creationId xmlns:p14="http://schemas.microsoft.com/office/powerpoint/2010/main" val="166330227"/>
      </p:ext>
    </p:extLst>
  </p:cSld>
  <p:clrMap bg1="lt1" tx1="dk1" bg2="lt2" tx2="dk2" accent1="accent1" accent2="accent2" accent3="accent3" accent4="accent4" accent5="accent5" accent6="accent6" hlink="hlink" folHlink="folHlink"/>
  <p:sldLayoutIdLst>
    <p:sldLayoutId id="2147483714" r:id="rId1"/>
    <p:sldLayoutId id="2147483713" r:id="rId2"/>
    <p:sldLayoutId id="2147483715" r:id="rId3"/>
    <p:sldLayoutId id="2147483703" r:id="rId4"/>
    <p:sldLayoutId id="2147483716" r:id="rId5"/>
    <p:sldLayoutId id="2147483704" r:id="rId6"/>
    <p:sldLayoutId id="2147483725" r:id="rId7"/>
    <p:sldLayoutId id="2147483717" r:id="rId8"/>
    <p:sldLayoutId id="2147483705" r:id="rId9"/>
    <p:sldLayoutId id="2147483722" r:id="rId10"/>
    <p:sldLayoutId id="2147483706" r:id="rId11"/>
    <p:sldLayoutId id="2147483718" r:id="rId12"/>
    <p:sldLayoutId id="2147483707" r:id="rId13"/>
    <p:sldLayoutId id="2147483719" r:id="rId14"/>
    <p:sldLayoutId id="2147483708" r:id="rId15"/>
    <p:sldLayoutId id="2147483720" r:id="rId16"/>
    <p:sldLayoutId id="2147483709" r:id="rId17"/>
    <p:sldLayoutId id="2147483721" r:id="rId18"/>
    <p:sldLayoutId id="2147483726" r:id="rId19"/>
    <p:sldLayoutId id="2147483727" r:id="rId20"/>
    <p:sldLayoutId id="2147483710" r:id="rId21"/>
    <p:sldLayoutId id="2147483711" r:id="rId22"/>
    <p:sldLayoutId id="2147483712" r:id="rId23"/>
  </p:sldLayoutIdLst>
  <p:hf sldNum="0" hdr="0"/>
  <p:txStyles>
    <p:titleStyle>
      <a:lvl1pPr algn="l" defTabSz="914400" rtl="0" eaLnBrk="1" latinLnBrk="0" hangingPunct="1">
        <a:lnSpc>
          <a:spcPts val="3450"/>
        </a:lnSpc>
        <a:spcBef>
          <a:spcPct val="0"/>
        </a:spcBef>
        <a:buNone/>
        <a:defRPr sz="3450" b="1" kern="1200">
          <a:solidFill>
            <a:schemeClr val="tx2"/>
          </a:solidFill>
          <a:latin typeface="+mj-lt"/>
          <a:ea typeface="+mj-ea"/>
          <a:cs typeface="+mj-cs"/>
        </a:defRPr>
      </a:lvl1pPr>
    </p:titleStyle>
    <p:body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456E57A-85BE-52A1-1798-5C41E9C92A35}"/>
              </a:ext>
            </a:extLst>
          </p:cNvPr>
          <p:cNvSpPr>
            <a:spLocks noGrp="1"/>
          </p:cNvSpPr>
          <p:nvPr>
            <p:ph type="title"/>
          </p:nvPr>
        </p:nvSpPr>
        <p:spPr>
          <a:xfrm>
            <a:off x="576000" y="546214"/>
            <a:ext cx="9166811" cy="1047918"/>
          </a:xfrm>
          <a:prstGeom prst="rect">
            <a:avLst/>
          </a:prstGeom>
        </p:spPr>
        <p:txBody>
          <a:bodyPr vert="horz" lIns="0" tIns="0" rIns="0" bIns="0" rtlCol="0" anchor="t">
            <a:noAutofit/>
          </a:bodyPr>
          <a:lstStyle/>
          <a:p>
            <a:r>
              <a:rPr lang="en-US"/>
              <a:t>Click to edit Master title style</a:t>
            </a:r>
            <a:endParaRPr lang="en-GB" dirty="0"/>
          </a:p>
        </p:txBody>
      </p:sp>
      <p:sp>
        <p:nvSpPr>
          <p:cNvPr id="3" name="Text Placeholder 2">
            <a:extLst>
              <a:ext uri="{FF2B5EF4-FFF2-40B4-BE49-F238E27FC236}">
                <a16:creationId xmlns:a16="http://schemas.microsoft.com/office/drawing/2014/main" id="{F1B96B2F-608F-38F4-C607-CD2CA3307C23}"/>
              </a:ext>
            </a:extLst>
          </p:cNvPr>
          <p:cNvSpPr>
            <a:spLocks noGrp="1"/>
          </p:cNvSpPr>
          <p:nvPr>
            <p:ph type="body" idx="1"/>
          </p:nvPr>
        </p:nvSpPr>
        <p:spPr>
          <a:xfrm>
            <a:off x="576000" y="2573999"/>
            <a:ext cx="9166811" cy="3672000"/>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4" name="Date Placeholder 3">
            <a:extLst>
              <a:ext uri="{FF2B5EF4-FFF2-40B4-BE49-F238E27FC236}">
                <a16:creationId xmlns:a16="http://schemas.microsoft.com/office/drawing/2014/main" id="{4FCC602E-CF8A-4103-422D-842777743359}"/>
              </a:ext>
            </a:extLst>
          </p:cNvPr>
          <p:cNvSpPr>
            <a:spLocks noGrp="1"/>
          </p:cNvSpPr>
          <p:nvPr>
            <p:ph type="dt" sz="half" idx="2"/>
          </p:nvPr>
        </p:nvSpPr>
        <p:spPr>
          <a:xfrm>
            <a:off x="576000" y="6352360"/>
            <a:ext cx="2743200" cy="365125"/>
          </a:xfrm>
          <a:prstGeom prst="rect">
            <a:avLst/>
          </a:prstGeom>
        </p:spPr>
        <p:txBody>
          <a:bodyPr vert="horz" lIns="0" tIns="0" rIns="0" bIns="0" rtlCol="0" anchor="ctr">
            <a:noAutofit/>
          </a:bodyPr>
          <a:lstStyle>
            <a:lvl1pPr algn="l">
              <a:defRPr sz="1200">
                <a:solidFill>
                  <a:schemeClr val="tx2"/>
                </a:solidFill>
              </a:defRPr>
            </a:lvl1pPr>
          </a:lstStyle>
          <a:p>
            <a:r>
              <a:rPr lang="en-GB" dirty="0"/>
              <a:t>14 September 2022</a:t>
            </a:r>
          </a:p>
        </p:txBody>
      </p:sp>
      <p:sp>
        <p:nvSpPr>
          <p:cNvPr id="5" name="Footer Placeholder 4">
            <a:extLst>
              <a:ext uri="{FF2B5EF4-FFF2-40B4-BE49-F238E27FC236}">
                <a16:creationId xmlns:a16="http://schemas.microsoft.com/office/drawing/2014/main" id="{FE2D44C3-622B-DE1A-3D0E-1D67AC68C166}"/>
              </a:ext>
            </a:extLst>
          </p:cNvPr>
          <p:cNvSpPr>
            <a:spLocks noGrp="1"/>
          </p:cNvSpPr>
          <p:nvPr>
            <p:ph type="ftr" sz="quarter" idx="3"/>
          </p:nvPr>
        </p:nvSpPr>
        <p:spPr>
          <a:xfrm>
            <a:off x="4038600" y="6356350"/>
            <a:ext cx="4114800" cy="365125"/>
          </a:xfrm>
          <a:prstGeom prst="rect">
            <a:avLst/>
          </a:prstGeom>
        </p:spPr>
        <p:txBody>
          <a:bodyPr vert="horz" lIns="0" tIns="0" rIns="0" bIns="0" rtlCol="0" anchor="ctr">
            <a:noAutofit/>
          </a:bodyPr>
          <a:lstStyle>
            <a:lvl1pPr algn="ctr">
              <a:defRPr sz="1200">
                <a:solidFill>
                  <a:schemeClr val="tx2"/>
                </a:solidFill>
              </a:defRPr>
            </a:lvl1pPr>
          </a:lstStyle>
          <a:p>
            <a:r>
              <a:rPr lang="en-GB" dirty="0"/>
              <a:t>Because design and innovation matter</a:t>
            </a:r>
          </a:p>
        </p:txBody>
      </p:sp>
      <p:sp>
        <p:nvSpPr>
          <p:cNvPr id="6" name="Slide Number Placeholder 5">
            <a:extLst>
              <a:ext uri="{FF2B5EF4-FFF2-40B4-BE49-F238E27FC236}">
                <a16:creationId xmlns:a16="http://schemas.microsoft.com/office/drawing/2014/main" id="{73B9C41D-DBB6-84B9-829A-87C62833D490}"/>
              </a:ext>
            </a:extLst>
          </p:cNvPr>
          <p:cNvSpPr>
            <a:spLocks noGrp="1"/>
          </p:cNvSpPr>
          <p:nvPr>
            <p:ph type="sldNum" sz="quarter" idx="4"/>
          </p:nvPr>
        </p:nvSpPr>
        <p:spPr>
          <a:xfrm>
            <a:off x="8872800" y="6352360"/>
            <a:ext cx="2743200" cy="365125"/>
          </a:xfrm>
          <a:prstGeom prst="rect">
            <a:avLst/>
          </a:prstGeom>
        </p:spPr>
        <p:txBody>
          <a:bodyPr vert="horz" lIns="0" tIns="0" rIns="0" bIns="0" rtlCol="0" anchor="ctr">
            <a:noAutofit/>
          </a:bodyPr>
          <a:lstStyle>
            <a:lvl1pPr algn="r">
              <a:defRPr sz="1200">
                <a:solidFill>
                  <a:schemeClr val="tx2"/>
                </a:solidFill>
              </a:defRPr>
            </a:lvl1pPr>
          </a:lstStyle>
          <a:p>
            <a:fld id="{06460529-6BCB-7B47-87B2-64F917FF7A32}" type="slidenum">
              <a:rPr lang="en-GB" smtClean="0"/>
              <a:pPr/>
              <a:t>‹#›</a:t>
            </a:fld>
            <a:endParaRPr lang="en-GB" dirty="0"/>
          </a:p>
        </p:txBody>
      </p:sp>
    </p:spTree>
    <p:extLst>
      <p:ext uri="{BB962C8B-B14F-4D97-AF65-F5344CB8AC3E}">
        <p14:creationId xmlns:p14="http://schemas.microsoft.com/office/powerpoint/2010/main" val="2430347563"/>
      </p:ext>
    </p:extLst>
  </p:cSld>
  <p:clrMap bg1="lt1" tx1="dk1" bg2="lt2" tx2="dk2" accent1="accent1" accent2="accent2" accent3="accent3" accent4="accent4" accent5="accent5" accent6="accent6" hlink="hlink" folHlink="folHlink"/>
  <p:sldLayoutIdLst>
    <p:sldLayoutId id="2147483729" r:id="rId1"/>
    <p:sldLayoutId id="2147483730" r:id="rId2"/>
    <p:sldLayoutId id="2147483731" r:id="rId3"/>
    <p:sldLayoutId id="2147483732" r:id="rId4"/>
    <p:sldLayoutId id="2147483733" r:id="rId5"/>
    <p:sldLayoutId id="2147483734" r:id="rId6"/>
    <p:sldLayoutId id="2147483735" r:id="rId7"/>
    <p:sldLayoutId id="2147483736" r:id="rId8"/>
    <p:sldLayoutId id="2147483737" r:id="rId9"/>
    <p:sldLayoutId id="2147483738" r:id="rId10"/>
    <p:sldLayoutId id="2147483739" r:id="rId11"/>
    <p:sldLayoutId id="2147483740" r:id="rId12"/>
    <p:sldLayoutId id="2147483741" r:id="rId13"/>
    <p:sldLayoutId id="2147483742" r:id="rId14"/>
    <p:sldLayoutId id="2147483743" r:id="rId15"/>
    <p:sldLayoutId id="2147483744" r:id="rId16"/>
    <p:sldLayoutId id="2147483745" r:id="rId17"/>
    <p:sldLayoutId id="2147483746" r:id="rId18"/>
    <p:sldLayoutId id="2147483747" r:id="rId19"/>
    <p:sldLayoutId id="2147483748" r:id="rId20"/>
    <p:sldLayoutId id="2147483749" r:id="rId21"/>
    <p:sldLayoutId id="2147483750" r:id="rId22"/>
    <p:sldLayoutId id="2147483751" r:id="rId23"/>
    <p:sldLayoutId id="2147483752" r:id="rId24"/>
    <p:sldLayoutId id="2147483753" r:id="rId25"/>
    <p:sldLayoutId id="2147483754" r:id="rId26"/>
    <p:sldLayoutId id="2147483755" r:id="rId27"/>
    <p:sldLayoutId id="2147483756" r:id="rId28"/>
    <p:sldLayoutId id="2147483757" r:id="rId29"/>
    <p:sldLayoutId id="2147483758" r:id="rId30"/>
    <p:sldLayoutId id="2147483759" r:id="rId31"/>
    <p:sldLayoutId id="2147483760" r:id="rId32"/>
    <p:sldLayoutId id="2147483761" r:id="rId33"/>
    <p:sldLayoutId id="2147483762" r:id="rId34"/>
    <p:sldLayoutId id="2147483763" r:id="rId35"/>
    <p:sldLayoutId id="2147483764" r:id="rId36"/>
    <p:sldLayoutId id="2147483765" r:id="rId37"/>
    <p:sldLayoutId id="2147483766" r:id="rId38"/>
    <p:sldLayoutId id="2147483767" r:id="rId39"/>
    <p:sldLayoutId id="2147483768" r:id="rId40"/>
    <p:sldLayoutId id="2147483769" r:id="rId41"/>
    <p:sldLayoutId id="2147483770" r:id="rId42"/>
    <p:sldLayoutId id="2147483771" r:id="rId43"/>
    <p:sldLayoutId id="2147483772" r:id="rId44"/>
    <p:sldLayoutId id="2147483773" r:id="rId45"/>
    <p:sldLayoutId id="2147483774" r:id="rId46"/>
    <p:sldLayoutId id="2147483775" r:id="rId47"/>
    <p:sldLayoutId id="2147483776" r:id="rId48"/>
  </p:sldLayoutIdLst>
  <p:hf sldNum="0" hdr="0"/>
  <p:txStyles>
    <p:titleStyle>
      <a:lvl1pPr algn="l" defTabSz="914400" rtl="0" eaLnBrk="1" latinLnBrk="0" hangingPunct="1">
        <a:lnSpc>
          <a:spcPts val="3450"/>
        </a:lnSpc>
        <a:spcBef>
          <a:spcPct val="0"/>
        </a:spcBef>
        <a:buNone/>
        <a:defRPr sz="3450" b="1" kern="1200">
          <a:solidFill>
            <a:schemeClr val="tx2"/>
          </a:solidFill>
          <a:latin typeface="+mj-lt"/>
          <a:ea typeface="+mj-ea"/>
          <a:cs typeface="+mj-cs"/>
        </a:defRPr>
      </a:lvl1pPr>
    </p:titleStyle>
    <p:body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37.png"/><Relationship Id="rId4" Type="http://schemas.openxmlformats.org/officeDocument/2006/relationships/image" Target="../media/image36.jp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2.xml"/><Relationship Id="rId1" Type="http://schemas.openxmlformats.org/officeDocument/2006/relationships/video" Target="https://www.youtube.com/embed/AeVRBt-vxc8?feature=oembed" TargetMode="External"/><Relationship Id="rId4" Type="http://schemas.openxmlformats.org/officeDocument/2006/relationships/image" Target="../media/image41.jpeg"/></Relationships>
</file>

<file path=ppt/slides/_rels/slide11.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7.xml"/><Relationship Id="rId1" Type="http://schemas.openxmlformats.org/officeDocument/2006/relationships/slideLayout" Target="../slideLayouts/slideLayout11.xml"/><Relationship Id="rId4" Type="http://schemas.openxmlformats.org/officeDocument/2006/relationships/image" Target="../media/image37.png"/></Relationships>
</file>

<file path=ppt/slides/_rels/slide12.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notesSlide" Target="../notesSlides/notesSlide8.xml"/><Relationship Id="rId1" Type="http://schemas.openxmlformats.org/officeDocument/2006/relationships/slideLayout" Target="../slideLayouts/slideLayout11.xml"/><Relationship Id="rId5" Type="http://schemas.openxmlformats.org/officeDocument/2006/relationships/image" Target="../media/image37.png"/><Relationship Id="rId4" Type="http://schemas.openxmlformats.org/officeDocument/2006/relationships/slide" Target="slide28.xml"/></Relationships>
</file>

<file path=ppt/slides/_rels/slide13.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9.xml"/><Relationship Id="rId1" Type="http://schemas.openxmlformats.org/officeDocument/2006/relationships/slideLayout" Target="../slideLayouts/slideLayout11.xml"/><Relationship Id="rId4" Type="http://schemas.openxmlformats.org/officeDocument/2006/relationships/image" Target="../media/image37.png"/></Relationships>
</file>

<file path=ppt/slides/_rels/slide14.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0.xml"/><Relationship Id="rId1" Type="http://schemas.openxmlformats.org/officeDocument/2006/relationships/slideLayout" Target="../slideLayouts/slideLayout11.xml"/></Relationships>
</file>

<file path=ppt/slides/_rels/slide15.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slideLayout" Target="../slideLayouts/slideLayout14.xml"/><Relationship Id="rId1" Type="http://schemas.openxmlformats.org/officeDocument/2006/relationships/video" Target="https://www.youtube.com/embed/Az7TIM5eKio?feature=oembed" TargetMode="External"/></Relationships>
</file>

<file path=ppt/slides/_rels/slide16.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notesSlide" Target="../notesSlides/notesSlide11.xml"/><Relationship Id="rId1" Type="http://schemas.openxmlformats.org/officeDocument/2006/relationships/slideLayout" Target="../slideLayouts/slideLayout13.xml"/><Relationship Id="rId5" Type="http://schemas.openxmlformats.org/officeDocument/2006/relationships/image" Target="../media/image37.png"/><Relationship Id="rId4" Type="http://schemas.openxmlformats.org/officeDocument/2006/relationships/slide" Target="slide36.xml"/></Relationships>
</file>

<file path=ppt/slides/_rels/slide17.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notesSlide" Target="../notesSlides/notesSlide12.xml"/><Relationship Id="rId1" Type="http://schemas.openxmlformats.org/officeDocument/2006/relationships/slideLayout" Target="../slideLayouts/slideLayout13.xml"/><Relationship Id="rId6" Type="http://schemas.openxmlformats.org/officeDocument/2006/relationships/image" Target="../media/image37.png"/><Relationship Id="rId5" Type="http://schemas.openxmlformats.org/officeDocument/2006/relationships/slide" Target="slide35.xml"/><Relationship Id="rId4" Type="http://schemas.openxmlformats.org/officeDocument/2006/relationships/slide" Target="slide16.xml"/></Relationships>
</file>

<file path=ppt/slides/_rels/slide18.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slideLayout" Target="../slideLayouts/slideLayout16.xml"/><Relationship Id="rId1" Type="http://schemas.openxmlformats.org/officeDocument/2006/relationships/video" Target="https://www.youtube.com/embed/7LfFK6W-LFU?feature=oembed" TargetMode="External"/></Relationships>
</file>

<file path=ppt/slides/_rels/slide19.xml.rels><?xml version="1.0" encoding="UTF-8" standalone="yes"?>
<Relationships xmlns="http://schemas.openxmlformats.org/package/2006/relationships"><Relationship Id="rId3" Type="http://schemas.openxmlformats.org/officeDocument/2006/relationships/slide" Target="slide39.xml"/><Relationship Id="rId2" Type="http://schemas.openxmlformats.org/officeDocument/2006/relationships/notesSlide" Target="../notesSlides/notesSlide13.xml"/><Relationship Id="rId1" Type="http://schemas.openxmlformats.org/officeDocument/2006/relationships/slideLayout" Target="../slideLayouts/slideLayout15.xml"/><Relationship Id="rId4" Type="http://schemas.openxmlformats.org/officeDocument/2006/relationships/image" Target="../media/image37.pn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46.xml"/><Relationship Id="rId4" Type="http://schemas.openxmlformats.org/officeDocument/2006/relationships/image" Target="../media/image37.png"/></Relationships>
</file>

<file path=ppt/slides/_rels/slide20.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15.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8.xml"/><Relationship Id="rId1" Type="http://schemas.openxmlformats.org/officeDocument/2006/relationships/video" Target="https://www.youtube.com/embed/bSmzh5VSMQI?feature=oembed" TargetMode="External"/><Relationship Id="rId4" Type="http://schemas.openxmlformats.org/officeDocument/2006/relationships/image" Target="../media/image46.jpeg"/></Relationships>
</file>

<file path=ppt/slides/_rels/slide22.xml.rels><?xml version="1.0" encoding="UTF-8" standalone="yes"?>
<Relationships xmlns="http://schemas.openxmlformats.org/package/2006/relationships"><Relationship Id="rId3" Type="http://schemas.openxmlformats.org/officeDocument/2006/relationships/slide" Target="slide41.xml"/><Relationship Id="rId2" Type="http://schemas.openxmlformats.org/officeDocument/2006/relationships/notesSlide" Target="../notesSlides/notesSlide15.xml"/><Relationship Id="rId1" Type="http://schemas.openxmlformats.org/officeDocument/2006/relationships/slideLayout" Target="../slideLayouts/slideLayout17.xml"/><Relationship Id="rId4" Type="http://schemas.openxmlformats.org/officeDocument/2006/relationships/image" Target="../media/image37.png"/></Relationships>
</file>

<file path=ppt/slides/_rels/slide23.xml.rels><?xml version="1.0" encoding="UTF-8" standalone="yes"?>
<Relationships xmlns="http://schemas.openxmlformats.org/package/2006/relationships"><Relationship Id="rId3" Type="http://schemas.openxmlformats.org/officeDocument/2006/relationships/slide" Target="slide45.xml"/><Relationship Id="rId2" Type="http://schemas.openxmlformats.org/officeDocument/2006/relationships/notesSlide" Target="../notesSlides/notesSlide16.xml"/><Relationship Id="rId1" Type="http://schemas.openxmlformats.org/officeDocument/2006/relationships/slideLayout" Target="../slideLayouts/slideLayout17.xml"/><Relationship Id="rId4" Type="http://schemas.openxmlformats.org/officeDocument/2006/relationships/image" Target="../media/image37.png"/></Relationships>
</file>

<file path=ppt/slides/_rels/slide24.xml.rels><?xml version="1.0" encoding="UTF-8" standalone="yes"?>
<Relationships xmlns="http://schemas.openxmlformats.org/package/2006/relationships"><Relationship Id="rId3" Type="http://schemas.openxmlformats.org/officeDocument/2006/relationships/hyperlink" Target="https://youtu.be/6HSY3R5EY8o?si=PcewUMaMH-3mrmpN" TargetMode="External"/><Relationship Id="rId2" Type="http://schemas.openxmlformats.org/officeDocument/2006/relationships/notesSlide" Target="../notesSlides/notesSlide17.xml"/><Relationship Id="rId1" Type="http://schemas.openxmlformats.org/officeDocument/2006/relationships/slideLayout" Target="../slideLayouts/slideLayout21.xml"/><Relationship Id="rId4" Type="http://schemas.openxmlformats.org/officeDocument/2006/relationships/image" Target="../media/image37.png"/></Relationships>
</file>

<file path=ppt/slides/_rels/slide25.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8.xml"/><Relationship Id="rId1" Type="http://schemas.openxmlformats.org/officeDocument/2006/relationships/slideLayout" Target="../slideLayouts/slideLayout22.xml"/></Relationships>
</file>

<file path=ppt/slides/_rels/slide26.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9.xml"/><Relationship Id="rId1" Type="http://schemas.openxmlformats.org/officeDocument/2006/relationships/slideLayout" Target="../slideLayouts/slideLayout22.xml"/></Relationships>
</file>

<file path=ppt/slides/_rels/slide27.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0.xml"/><Relationship Id="rId1" Type="http://schemas.openxmlformats.org/officeDocument/2006/relationships/slideLayout" Target="../slideLayouts/slideLayout22.xml"/><Relationship Id="rId4" Type="http://schemas.openxmlformats.org/officeDocument/2006/relationships/image" Target="../media/image47.png"/></Relationships>
</file>

<file path=ppt/slides/_rels/slide28.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1.xml"/><Relationship Id="rId1" Type="http://schemas.openxmlformats.org/officeDocument/2006/relationships/slideLayout" Target="../slideLayouts/slideLayout23.xml"/><Relationship Id="rId4" Type="http://schemas.openxmlformats.org/officeDocument/2006/relationships/slide" Target="slide8.xml"/></Relationships>
</file>

<file path=ppt/slides/_rels/slide29.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2.xml"/><Relationship Id="rId1" Type="http://schemas.openxmlformats.org/officeDocument/2006/relationships/slideLayout" Target="../slideLayouts/slideLayout23.xml"/><Relationship Id="rId4" Type="http://schemas.openxmlformats.org/officeDocument/2006/relationships/slide" Target="slide12.xml"/></Relationships>
</file>

<file path=ppt/slides/_rels/slide3.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3.xml"/><Relationship Id="rId1" Type="http://schemas.openxmlformats.org/officeDocument/2006/relationships/slideLayout" Target="../slideLayouts/slideLayout23.xml"/><Relationship Id="rId4" Type="http://schemas.openxmlformats.org/officeDocument/2006/relationships/image" Target="../media/image48.png"/></Relationships>
</file>

<file path=ppt/slides/_rels/slide31.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24.xml"/><Relationship Id="rId1" Type="http://schemas.openxmlformats.org/officeDocument/2006/relationships/slideLayout" Target="../slideLayouts/slideLayout23.xml"/><Relationship Id="rId5" Type="http://schemas.openxmlformats.org/officeDocument/2006/relationships/image" Target="../media/image50.png"/><Relationship Id="rId4" Type="http://schemas.openxmlformats.org/officeDocument/2006/relationships/image" Target="../media/image37.png"/></Relationships>
</file>

<file path=ppt/slides/_rels/slide32.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25.xml"/><Relationship Id="rId1" Type="http://schemas.openxmlformats.org/officeDocument/2006/relationships/slideLayout" Target="../slideLayouts/slideLayout23.xml"/></Relationships>
</file>

<file path=ppt/slides/_rels/slide33.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6.xml"/><Relationship Id="rId1" Type="http://schemas.openxmlformats.org/officeDocument/2006/relationships/slideLayout" Target="../slideLayouts/slideLayout23.xml"/><Relationship Id="rId4" Type="http://schemas.openxmlformats.org/officeDocument/2006/relationships/slide" Target="slide16.xml"/></Relationships>
</file>

<file path=ppt/slides/_rels/slide34.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7.xml"/><Relationship Id="rId1" Type="http://schemas.openxmlformats.org/officeDocument/2006/relationships/slideLayout" Target="../slideLayouts/slideLayout23.xml"/></Relationships>
</file>

<file path=ppt/slides/_rels/slide35.xml.rels><?xml version="1.0" encoding="UTF-8" standalone="yes"?>
<Relationships xmlns="http://schemas.openxmlformats.org/package/2006/relationships"><Relationship Id="rId8" Type="http://schemas.openxmlformats.org/officeDocument/2006/relationships/image" Target="../media/image57.png"/><Relationship Id="rId3" Type="http://schemas.openxmlformats.org/officeDocument/2006/relationships/image" Target="../media/image52.png"/><Relationship Id="rId7" Type="http://schemas.openxmlformats.org/officeDocument/2006/relationships/image" Target="../media/image56.png"/><Relationship Id="rId2" Type="http://schemas.openxmlformats.org/officeDocument/2006/relationships/notesSlide" Target="../notesSlides/notesSlide28.xml"/><Relationship Id="rId1" Type="http://schemas.openxmlformats.org/officeDocument/2006/relationships/slideLayout" Target="../slideLayouts/slideLayout23.xml"/><Relationship Id="rId6" Type="http://schemas.openxmlformats.org/officeDocument/2006/relationships/image" Target="../media/image55.png"/><Relationship Id="rId5" Type="http://schemas.openxmlformats.org/officeDocument/2006/relationships/image" Target="../media/image54.png"/><Relationship Id="rId4" Type="http://schemas.openxmlformats.org/officeDocument/2006/relationships/image" Target="../media/image53.png"/><Relationship Id="rId9" Type="http://schemas.openxmlformats.org/officeDocument/2006/relationships/image" Target="../media/image37.png"/></Relationships>
</file>

<file path=ppt/slides/_rels/slide36.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notesSlide" Target="../notesSlides/notesSlide29.xml"/><Relationship Id="rId1" Type="http://schemas.openxmlformats.org/officeDocument/2006/relationships/slideLayout" Target="../slideLayouts/slideLayout23.xml"/><Relationship Id="rId4" Type="http://schemas.openxmlformats.org/officeDocument/2006/relationships/image" Target="../media/image37.png"/></Relationships>
</file>

<file path=ppt/slides/_rels/slide37.xml.rels><?xml version="1.0" encoding="UTF-8" standalone="yes"?>
<Relationships xmlns="http://schemas.openxmlformats.org/package/2006/relationships"><Relationship Id="rId8" Type="http://schemas.openxmlformats.org/officeDocument/2006/relationships/image" Target="../media/image61.wmf"/><Relationship Id="rId3" Type="http://schemas.openxmlformats.org/officeDocument/2006/relationships/image" Target="../media/image37.png"/><Relationship Id="rId7" Type="http://schemas.openxmlformats.org/officeDocument/2006/relationships/oleObject" Target="../embeddings/oleObject2.bin"/><Relationship Id="rId2" Type="http://schemas.openxmlformats.org/officeDocument/2006/relationships/notesSlide" Target="../notesSlides/notesSlide30.xml"/><Relationship Id="rId1" Type="http://schemas.openxmlformats.org/officeDocument/2006/relationships/slideLayout" Target="../slideLayouts/slideLayout23.xml"/><Relationship Id="rId6" Type="http://schemas.openxmlformats.org/officeDocument/2006/relationships/image" Target="../media/image60.wmf"/><Relationship Id="rId5" Type="http://schemas.openxmlformats.org/officeDocument/2006/relationships/oleObject" Target="../embeddings/oleObject1.bin"/><Relationship Id="rId4" Type="http://schemas.openxmlformats.org/officeDocument/2006/relationships/image" Target="../media/image59.png"/></Relationships>
</file>

<file path=ppt/slides/_rels/slide38.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31.xml"/><Relationship Id="rId1" Type="http://schemas.openxmlformats.org/officeDocument/2006/relationships/slideLayout" Target="../slideLayouts/slideLayout23.xml"/><Relationship Id="rId4" Type="http://schemas.openxmlformats.org/officeDocument/2006/relationships/slide" Target="slide16.xml"/></Relationships>
</file>

<file path=ppt/slides/_rels/slide39.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32.xml"/><Relationship Id="rId1" Type="http://schemas.openxmlformats.org/officeDocument/2006/relationships/slideLayout" Target="../slideLayouts/slideLayout23.xml"/><Relationship Id="rId4" Type="http://schemas.openxmlformats.org/officeDocument/2006/relationships/slide" Target="slide19.xml"/></Relationships>
</file>

<file path=ppt/slides/_rels/slide4.xml.rels><?xml version="1.0" encoding="UTF-8" standalone="yes"?>
<Relationships xmlns="http://schemas.openxmlformats.org/package/2006/relationships"><Relationship Id="rId8" Type="http://schemas.openxmlformats.org/officeDocument/2006/relationships/image" Target="../media/image37.png"/><Relationship Id="rId3" Type="http://schemas.openxmlformats.org/officeDocument/2006/relationships/slide" Target="slide7.xml"/><Relationship Id="rId7" Type="http://schemas.openxmlformats.org/officeDocument/2006/relationships/slide" Target="slide21.xml"/><Relationship Id="rId2" Type="http://schemas.openxmlformats.org/officeDocument/2006/relationships/notesSlide" Target="../notesSlides/notesSlide4.xml"/><Relationship Id="rId1" Type="http://schemas.openxmlformats.org/officeDocument/2006/relationships/slideLayout" Target="../slideLayouts/slideLayout6.xml"/><Relationship Id="rId6" Type="http://schemas.openxmlformats.org/officeDocument/2006/relationships/slide" Target="slide18.xml"/><Relationship Id="rId5" Type="http://schemas.openxmlformats.org/officeDocument/2006/relationships/slide" Target="slide15.xml"/><Relationship Id="rId4" Type="http://schemas.openxmlformats.org/officeDocument/2006/relationships/slide" Target="slide10.xml"/></Relationships>
</file>

<file path=ppt/slides/_rels/slide40.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3.xml"/></Relationships>
</file>

<file path=ppt/slides/_rels/slide41.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33.xml"/><Relationship Id="rId1" Type="http://schemas.openxmlformats.org/officeDocument/2006/relationships/slideLayout" Target="../slideLayouts/slideLayout23.xml"/><Relationship Id="rId4" Type="http://schemas.openxmlformats.org/officeDocument/2006/relationships/slide" Target="slide22.xml"/></Relationships>
</file>

<file path=ppt/slides/_rels/slide42.xml.rels><?xml version="1.0" encoding="UTF-8" standalone="yes"?>
<Relationships xmlns="http://schemas.openxmlformats.org/package/2006/relationships"><Relationship Id="rId3" Type="http://schemas.openxmlformats.org/officeDocument/2006/relationships/hyperlink" Target="https://www.wrike.com/project-management-guide/faq/what-is-scope-creep-in-project-management/" TargetMode="External"/><Relationship Id="rId2" Type="http://schemas.openxmlformats.org/officeDocument/2006/relationships/notesSlide" Target="../notesSlides/notesSlide34.xml"/><Relationship Id="rId1" Type="http://schemas.openxmlformats.org/officeDocument/2006/relationships/slideLayout" Target="../slideLayouts/slideLayout23.xml"/><Relationship Id="rId5" Type="http://schemas.openxmlformats.org/officeDocument/2006/relationships/slide" Target="slide22.xml"/><Relationship Id="rId4" Type="http://schemas.openxmlformats.org/officeDocument/2006/relationships/image" Target="../media/image37.png"/></Relationships>
</file>

<file path=ppt/slides/_rels/slide43.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35.xml"/><Relationship Id="rId1" Type="http://schemas.openxmlformats.org/officeDocument/2006/relationships/slideLayout" Target="../slideLayouts/slideLayout23.xml"/><Relationship Id="rId4" Type="http://schemas.openxmlformats.org/officeDocument/2006/relationships/slide" Target="slide22.xml"/></Relationships>
</file>

<file path=ppt/slides/_rels/slide44.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36.xml"/><Relationship Id="rId1" Type="http://schemas.openxmlformats.org/officeDocument/2006/relationships/slideLayout" Target="../slideLayouts/slideLayout23.xml"/></Relationships>
</file>

<file path=ppt/slides/_rels/slide45.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13.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slideLayout" Target="../slideLayouts/slideLayout8.xml"/><Relationship Id="rId1" Type="http://schemas.openxmlformats.org/officeDocument/2006/relationships/video" Target="https://www.youtube.com/embed/eZosbNlIvNQ?feature=oembed" TargetMode="External"/><Relationship Id="rId4" Type="http://schemas.openxmlformats.org/officeDocument/2006/relationships/image" Target="../media/image39.jpeg"/></Relationships>
</file>

<file path=ppt/slides/_rels/slide6.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slideLayout" Target="../slideLayouts/slideLayout10.xml"/><Relationship Id="rId1" Type="http://schemas.openxmlformats.org/officeDocument/2006/relationships/video" Target="https://www.youtube.com/embed/DB8iT8pu9xs?feature=oembed" TargetMode="External"/></Relationships>
</file>

<file path=ppt/slides/_rels/slide8.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notesSlide" Target="../notesSlides/notesSlide5.xml"/><Relationship Id="rId1" Type="http://schemas.openxmlformats.org/officeDocument/2006/relationships/slideLayout" Target="../slideLayouts/slideLayout9.xml"/><Relationship Id="rId4" Type="http://schemas.openxmlformats.org/officeDocument/2006/relationships/image" Target="../media/image37.png"/></Relationships>
</file>

<file path=ppt/slides/_rels/slide9.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EB1790-2CD4-5C49-0880-9A0F1CE57356}"/>
              </a:ext>
            </a:extLst>
          </p:cNvPr>
          <p:cNvSpPr>
            <a:spLocks noGrp="1"/>
          </p:cNvSpPr>
          <p:nvPr>
            <p:ph type="ctrTitle"/>
          </p:nvPr>
        </p:nvSpPr>
        <p:spPr>
          <a:xfrm>
            <a:off x="575384" y="2406019"/>
            <a:ext cx="7017874" cy="2387600"/>
          </a:xfrm>
        </p:spPr>
        <p:txBody>
          <a:bodyPr/>
          <a:lstStyle/>
          <a:p>
            <a:pPr>
              <a:lnSpc>
                <a:spcPct val="100000"/>
              </a:lnSpc>
            </a:pPr>
            <a:r>
              <a:rPr lang="en-GB" dirty="0">
                <a:solidFill>
                  <a:schemeClr val="tx2"/>
                </a:solidFill>
                <a:latin typeface="+mj-lt"/>
              </a:rPr>
              <a:t>KS3 d&amp;T contexts</a:t>
            </a:r>
            <a:br>
              <a:rPr lang="en-GB" dirty="0">
                <a:solidFill>
                  <a:schemeClr val="tx2"/>
                </a:solidFill>
                <a:latin typeface="+mj-lt"/>
              </a:rPr>
            </a:br>
            <a:br>
              <a:rPr lang="en-GB" dirty="0">
                <a:solidFill>
                  <a:schemeClr val="tx2"/>
                </a:solidFill>
                <a:latin typeface="+mj-lt"/>
              </a:rPr>
            </a:br>
            <a:r>
              <a:rPr lang="en-GB" dirty="0">
                <a:solidFill>
                  <a:schemeClr val="bg1"/>
                </a:solidFill>
                <a:latin typeface="+mj-lt"/>
              </a:rPr>
              <a:t>cleaning up the environment</a:t>
            </a:r>
          </a:p>
        </p:txBody>
      </p:sp>
      <p:pic>
        <p:nvPicPr>
          <p:cNvPr id="3" name="Picture 2" descr="Blue text on a black background&#10;&#10;Description automatically generated">
            <a:extLst>
              <a:ext uri="{FF2B5EF4-FFF2-40B4-BE49-F238E27FC236}">
                <a16:creationId xmlns:a16="http://schemas.microsoft.com/office/drawing/2014/main" id="{EDA7827B-E836-89BE-03AB-06A98721B96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475385" y="232269"/>
            <a:ext cx="3241229" cy="1295021"/>
          </a:xfrm>
          <a:prstGeom prst="rect">
            <a:avLst/>
          </a:prstGeom>
        </p:spPr>
      </p:pic>
      <p:pic>
        <p:nvPicPr>
          <p:cNvPr id="4" name="Picture 3">
            <a:extLst>
              <a:ext uri="{FF2B5EF4-FFF2-40B4-BE49-F238E27FC236}">
                <a16:creationId xmlns:a16="http://schemas.microsoft.com/office/drawing/2014/main" id="{7C540618-392E-CBED-2A85-FCDD3CD83A02}"/>
              </a:ext>
            </a:extLst>
          </p:cNvPr>
          <p:cNvPicPr>
            <a:picLocks noChangeAspect="1"/>
          </p:cNvPicPr>
          <p:nvPr/>
        </p:nvPicPr>
        <p:blipFill rotWithShape="1">
          <a:blip r:embed="rId4">
            <a:extLst>
              <a:ext uri="{28A0092B-C50C-407E-A947-70E740481C1C}">
                <a14:useLocalDpi xmlns:a14="http://schemas.microsoft.com/office/drawing/2010/main" val="0"/>
              </a:ext>
            </a:extLst>
          </a:blip>
          <a:srcRect l="48956" r="21360"/>
          <a:stretch/>
        </p:blipFill>
        <p:spPr>
          <a:xfrm>
            <a:off x="8107680" y="0"/>
            <a:ext cx="4084320" cy="6858000"/>
          </a:xfrm>
          <a:prstGeom prst="rect">
            <a:avLst/>
          </a:prstGeom>
        </p:spPr>
      </p:pic>
      <p:sp>
        <p:nvSpPr>
          <p:cNvPr id="5" name="TextBox 4">
            <a:extLst>
              <a:ext uri="{FF2B5EF4-FFF2-40B4-BE49-F238E27FC236}">
                <a16:creationId xmlns:a16="http://schemas.microsoft.com/office/drawing/2014/main" id="{3209DCB8-B1CD-7A72-F14D-3DE270138C60}"/>
              </a:ext>
            </a:extLst>
          </p:cNvPr>
          <p:cNvSpPr txBox="1"/>
          <p:nvPr/>
        </p:nvSpPr>
        <p:spPr>
          <a:xfrm>
            <a:off x="4948517" y="6276709"/>
            <a:ext cx="3367144" cy="338554"/>
          </a:xfrm>
          <a:prstGeom prst="rect">
            <a:avLst/>
          </a:prstGeom>
          <a:noFill/>
        </p:spPr>
        <p:txBody>
          <a:bodyPr wrap="square" rtlCol="0">
            <a:spAutoFit/>
          </a:bodyPr>
          <a:lstStyle/>
          <a:p>
            <a:r>
              <a:rPr lang="en-GB" sz="1600" dirty="0">
                <a:solidFill>
                  <a:schemeClr val="bg1"/>
                </a:solidFill>
                <a:latin typeface="+mj-lt"/>
              </a:rPr>
              <a:t>#InspiredbyJCB</a:t>
            </a:r>
          </a:p>
        </p:txBody>
      </p:sp>
      <p:pic>
        <p:nvPicPr>
          <p:cNvPr id="7" name="Picture 6" descr="A white text on a black background&#10;&#10;Description automatically generated">
            <a:extLst>
              <a:ext uri="{FF2B5EF4-FFF2-40B4-BE49-F238E27FC236}">
                <a16:creationId xmlns:a16="http://schemas.microsoft.com/office/drawing/2014/main" id="{28568501-6DB1-358E-BD2E-3D304C67972B}"/>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t="28022" b="25882"/>
          <a:stretch/>
        </p:blipFill>
        <p:spPr>
          <a:xfrm>
            <a:off x="332571" y="5824148"/>
            <a:ext cx="1722120" cy="793822"/>
          </a:xfrm>
          <a:prstGeom prst="rect">
            <a:avLst/>
          </a:prstGeom>
        </p:spPr>
      </p:pic>
    </p:spTree>
    <p:extLst>
      <p:ext uri="{BB962C8B-B14F-4D97-AF65-F5344CB8AC3E}">
        <p14:creationId xmlns:p14="http://schemas.microsoft.com/office/powerpoint/2010/main" val="402566612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Online Media 2" title="JCB: Define">
            <a:hlinkClick r:id="" action="ppaction://media"/>
            <a:extLst>
              <a:ext uri="{FF2B5EF4-FFF2-40B4-BE49-F238E27FC236}">
                <a16:creationId xmlns:a16="http://schemas.microsoft.com/office/drawing/2014/main" id="{6D4B5F88-2B66-E21B-087F-26E38230E582}"/>
              </a:ext>
            </a:extLst>
          </p:cNvPr>
          <p:cNvPicPr>
            <a:picLocks noRot="1" noChangeAspect="1"/>
          </p:cNvPicPr>
          <p:nvPr>
            <a:videoFile r:link="rId1"/>
          </p:nvPr>
        </p:nvPicPr>
        <p:blipFill>
          <a:blip r:embed="rId4"/>
          <a:stretch>
            <a:fillRect/>
          </a:stretch>
        </p:blipFill>
        <p:spPr>
          <a:xfrm>
            <a:off x="200297" y="100532"/>
            <a:ext cx="11773989" cy="6647103"/>
          </a:xfrm>
          <a:prstGeom prst="rect">
            <a:avLst/>
          </a:prstGeom>
        </p:spPr>
      </p:pic>
    </p:spTree>
    <p:extLst>
      <p:ext uri="{BB962C8B-B14F-4D97-AF65-F5344CB8AC3E}">
        <p14:creationId xmlns:p14="http://schemas.microsoft.com/office/powerpoint/2010/main" val="38286647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7AD1ACD-FBF4-9EF1-C48C-0A0CB918A375}"/>
              </a:ext>
            </a:extLst>
          </p:cNvPr>
          <p:cNvSpPr>
            <a:spLocks noGrp="1"/>
          </p:cNvSpPr>
          <p:nvPr>
            <p:ph type="title"/>
          </p:nvPr>
        </p:nvSpPr>
        <p:spPr/>
        <p:txBody>
          <a:bodyPr/>
          <a:lstStyle/>
          <a:p>
            <a:r>
              <a:rPr lang="en-GB" dirty="0">
                <a:solidFill>
                  <a:srgbClr val="0A303F"/>
                </a:solidFill>
              </a:rPr>
              <a:t>Define stage</a:t>
            </a:r>
            <a:endParaRPr lang="en-GB" sz="4400" dirty="0">
              <a:solidFill>
                <a:srgbClr val="0A303F"/>
              </a:solidFill>
            </a:endParaRPr>
          </a:p>
        </p:txBody>
      </p:sp>
      <p:sp>
        <p:nvSpPr>
          <p:cNvPr id="7" name="Content Placeholder 2">
            <a:extLst>
              <a:ext uri="{FF2B5EF4-FFF2-40B4-BE49-F238E27FC236}">
                <a16:creationId xmlns:a16="http://schemas.microsoft.com/office/drawing/2014/main" id="{E5F949BF-DEB6-602F-E30E-995BC385B501}"/>
              </a:ext>
            </a:extLst>
          </p:cNvPr>
          <p:cNvSpPr txBox="1">
            <a:spLocks/>
          </p:cNvSpPr>
          <p:nvPr/>
        </p:nvSpPr>
        <p:spPr>
          <a:xfrm>
            <a:off x="576000" y="1338870"/>
            <a:ext cx="9371063" cy="4070690"/>
          </a:xfrm>
          <a:prstGeom prst="rect">
            <a:avLst/>
          </a:prstGeom>
        </p:spPr>
        <p:txBody>
          <a:bodyPr vert="horz" lIns="0" tIns="0" rIns="0" bIns="0" rtlCol="0">
            <a:normAutofit/>
          </a:bodyPr>
          <a:lst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r>
              <a:rPr kumimoji="0" lang="en-GB" sz="20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Consider these aspects when defining and designing your product</a:t>
            </a:r>
            <a:r>
              <a:rPr kumimoji="0" lang="en-GB" sz="16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a:t>
            </a: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endParaRPr kumimoji="0" lang="en-GB" sz="20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endParaRP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endParaRPr kumimoji="0" lang="en-GB" sz="20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endParaRP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endParaRPr kumimoji="0" lang="en-GB" sz="20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endParaRP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endParaRPr kumimoji="0" lang="en-GB" sz="20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endParaRP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endParaRPr kumimoji="0" lang="en-GB" sz="20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endParaRP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endParaRPr kumimoji="0" lang="en-GB" sz="20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endParaRP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endParaRPr kumimoji="0" lang="en-GB" sz="20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endParaRP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endParaRPr kumimoji="0" lang="en-GB" sz="20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endParaRPr>
          </a:p>
        </p:txBody>
      </p:sp>
      <p:grpSp>
        <p:nvGrpSpPr>
          <p:cNvPr id="6" name="Group 5">
            <a:extLst>
              <a:ext uri="{FF2B5EF4-FFF2-40B4-BE49-F238E27FC236}">
                <a16:creationId xmlns:a16="http://schemas.microsoft.com/office/drawing/2014/main" id="{FF21DCA6-2F02-D666-7A79-9B45654CC1CA}"/>
              </a:ext>
            </a:extLst>
          </p:cNvPr>
          <p:cNvGrpSpPr/>
          <p:nvPr/>
        </p:nvGrpSpPr>
        <p:grpSpPr>
          <a:xfrm>
            <a:off x="608084" y="2280758"/>
            <a:ext cx="9453872" cy="2875169"/>
            <a:chOff x="1054237" y="2286293"/>
            <a:chExt cx="9453872" cy="2875169"/>
          </a:xfrm>
        </p:grpSpPr>
        <p:sp>
          <p:nvSpPr>
            <p:cNvPr id="10" name="TextBox 9">
              <a:extLst>
                <a:ext uri="{FF2B5EF4-FFF2-40B4-BE49-F238E27FC236}">
                  <a16:creationId xmlns:a16="http://schemas.microsoft.com/office/drawing/2014/main" id="{BEB25AE2-F457-98B3-AEDD-B8BC81038A58}"/>
                </a:ext>
              </a:extLst>
            </p:cNvPr>
            <p:cNvSpPr txBox="1"/>
            <p:nvPr/>
          </p:nvSpPr>
          <p:spPr>
            <a:xfrm>
              <a:off x="1054237" y="3555029"/>
              <a:ext cx="2170444" cy="353943"/>
            </a:xfrm>
            <a:prstGeom prst="rect">
              <a:avLst/>
            </a:prstGeom>
            <a:solidFill>
              <a:schemeClr val="accent1"/>
            </a:solid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700" b="1"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Helvetica Neue"/>
                </a:rPr>
                <a:t>Function</a:t>
              </a:r>
            </a:p>
          </p:txBody>
        </p:sp>
        <p:sp>
          <p:nvSpPr>
            <p:cNvPr id="11" name="TextBox 10">
              <a:extLst>
                <a:ext uri="{FF2B5EF4-FFF2-40B4-BE49-F238E27FC236}">
                  <a16:creationId xmlns:a16="http://schemas.microsoft.com/office/drawing/2014/main" id="{34F4F431-EDE2-AEE7-30E1-FB616D87A07E}"/>
                </a:ext>
              </a:extLst>
            </p:cNvPr>
            <p:cNvSpPr txBox="1"/>
            <p:nvPr/>
          </p:nvSpPr>
          <p:spPr>
            <a:xfrm>
              <a:off x="1054237" y="2286293"/>
              <a:ext cx="2170444" cy="353943"/>
            </a:xfrm>
            <a:prstGeom prst="rect">
              <a:avLst/>
            </a:prstGeom>
            <a:solidFill>
              <a:schemeClr val="accent2"/>
            </a:solid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700" b="1"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Helvetica Neue"/>
                </a:rPr>
                <a:t>Purpose</a:t>
              </a:r>
            </a:p>
          </p:txBody>
        </p:sp>
        <p:sp>
          <p:nvSpPr>
            <p:cNvPr id="14" name="TextBox 13">
              <a:extLst>
                <a:ext uri="{FF2B5EF4-FFF2-40B4-BE49-F238E27FC236}">
                  <a16:creationId xmlns:a16="http://schemas.microsoft.com/office/drawing/2014/main" id="{2D224F67-22EC-50C1-3734-B3E2DFF65C12}"/>
                </a:ext>
              </a:extLst>
            </p:cNvPr>
            <p:cNvSpPr txBox="1"/>
            <p:nvPr/>
          </p:nvSpPr>
          <p:spPr>
            <a:xfrm>
              <a:off x="1054237" y="2893764"/>
              <a:ext cx="2170444" cy="353943"/>
            </a:xfrm>
            <a:prstGeom prst="rect">
              <a:avLst/>
            </a:prstGeom>
            <a:solidFill>
              <a:schemeClr val="accent3"/>
            </a:solid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700" b="1" i="0" u="none" strike="noStrike" kern="0" cap="none" spc="0" normalizeH="0" baseline="0" noProof="0" dirty="0">
                  <a:ln>
                    <a:noFill/>
                  </a:ln>
                  <a:solidFill>
                    <a:srgbClr val="0A303F"/>
                  </a:solidFill>
                  <a:effectLst/>
                  <a:uLnTx/>
                  <a:uFillTx/>
                  <a:latin typeface="Arial" panose="020B0604020202020204" pitchFamily="34" charset="0"/>
                  <a:cs typeface="Arial" panose="020B0604020202020204" pitchFamily="34" charset="0"/>
                  <a:sym typeface="Helvetica Neue"/>
                </a:rPr>
                <a:t>User</a:t>
              </a:r>
            </a:p>
          </p:txBody>
        </p:sp>
        <p:sp>
          <p:nvSpPr>
            <p:cNvPr id="15" name="TextBox 14">
              <a:extLst>
                <a:ext uri="{FF2B5EF4-FFF2-40B4-BE49-F238E27FC236}">
                  <a16:creationId xmlns:a16="http://schemas.microsoft.com/office/drawing/2014/main" id="{F36910E8-8597-4161-6412-B92CB3E6DE17}"/>
                </a:ext>
              </a:extLst>
            </p:cNvPr>
            <p:cNvSpPr txBox="1"/>
            <p:nvPr/>
          </p:nvSpPr>
          <p:spPr>
            <a:xfrm>
              <a:off x="1054237" y="4181274"/>
              <a:ext cx="2170444" cy="353943"/>
            </a:xfrm>
            <a:prstGeom prst="rect">
              <a:avLst/>
            </a:prstGeom>
            <a:solidFill>
              <a:schemeClr val="accent4"/>
            </a:solid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700" b="1"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Helvetica Neue"/>
                </a:rPr>
                <a:t>Authenticity</a:t>
              </a:r>
            </a:p>
          </p:txBody>
        </p:sp>
        <p:sp>
          <p:nvSpPr>
            <p:cNvPr id="16" name="TextBox 15">
              <a:extLst>
                <a:ext uri="{FF2B5EF4-FFF2-40B4-BE49-F238E27FC236}">
                  <a16:creationId xmlns:a16="http://schemas.microsoft.com/office/drawing/2014/main" id="{6139FAD6-44B2-C8E8-4A7A-E5E1A6C37A18}"/>
                </a:ext>
              </a:extLst>
            </p:cNvPr>
            <p:cNvSpPr txBox="1"/>
            <p:nvPr/>
          </p:nvSpPr>
          <p:spPr>
            <a:xfrm>
              <a:off x="1054237" y="4807519"/>
              <a:ext cx="2170444" cy="353943"/>
            </a:xfrm>
            <a:prstGeom prst="rect">
              <a:avLst/>
            </a:prstGeom>
            <a:solidFill>
              <a:schemeClr val="accent6"/>
            </a:solid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700" b="1"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Helvetica Neue"/>
                </a:rPr>
                <a:t>Innovation</a:t>
              </a:r>
            </a:p>
          </p:txBody>
        </p:sp>
        <p:sp>
          <p:nvSpPr>
            <p:cNvPr id="17" name="TextBox 16">
              <a:extLst>
                <a:ext uri="{FF2B5EF4-FFF2-40B4-BE49-F238E27FC236}">
                  <a16:creationId xmlns:a16="http://schemas.microsoft.com/office/drawing/2014/main" id="{20045309-D26A-DEC0-D143-FF754F984791}"/>
                </a:ext>
              </a:extLst>
            </p:cNvPr>
            <p:cNvSpPr txBox="1"/>
            <p:nvPr/>
          </p:nvSpPr>
          <p:spPr>
            <a:xfrm>
              <a:off x="4540102" y="2357233"/>
              <a:ext cx="5968007" cy="2627258"/>
            </a:xfrm>
            <a:prstGeom prst="rect">
              <a:avLst/>
            </a:prstGeom>
            <a:noFill/>
          </p:spPr>
          <p:txBody>
            <a:bodyPr wrap="square" rtlCol="0">
              <a:spAutoFit/>
            </a:bodyPr>
            <a:lstStyle/>
            <a:p>
              <a:pPr marL="0" marR="0" lvl="0" indent="0" algn="l" defTabSz="430318" rtl="0" eaLnBrk="1" fontAlgn="auto" latinLnBrk="0" hangingPunct="0">
                <a:lnSpc>
                  <a:spcPct val="200000"/>
                </a:lnSpc>
                <a:spcBef>
                  <a:spcPts val="0"/>
                </a:spcBef>
                <a:spcAft>
                  <a:spcPts val="0"/>
                </a:spcAft>
                <a:buClrTx/>
                <a:buSzTx/>
                <a:buFontTx/>
                <a:buNone/>
                <a:tabLst/>
                <a:defRPr/>
              </a:pPr>
              <a:r>
                <a:rPr kumimoji="0" lang="en-GB" sz="1700" b="1"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Helvetica Neue"/>
                </a:rPr>
                <a:t>What it is intended to do</a:t>
              </a:r>
            </a:p>
            <a:p>
              <a:pPr marL="0" marR="0" lvl="0" indent="0" algn="l" defTabSz="430318" rtl="0" eaLnBrk="1" fontAlgn="auto" latinLnBrk="0" hangingPunct="0">
                <a:lnSpc>
                  <a:spcPct val="200000"/>
                </a:lnSpc>
                <a:spcBef>
                  <a:spcPts val="0"/>
                </a:spcBef>
                <a:spcAft>
                  <a:spcPts val="0"/>
                </a:spcAft>
                <a:buClrTx/>
                <a:buSzTx/>
                <a:buFontTx/>
                <a:buNone/>
                <a:tabLst/>
                <a:defRPr/>
              </a:pPr>
              <a:r>
                <a:rPr kumimoji="0" lang="en-GB" sz="1700" b="1"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Helvetica Neue"/>
                </a:rPr>
                <a:t>Who it is intended for</a:t>
              </a:r>
            </a:p>
            <a:p>
              <a:pPr marL="0" marR="0" lvl="0" indent="0" algn="l" defTabSz="430318" rtl="0" eaLnBrk="1" fontAlgn="auto" latinLnBrk="0" hangingPunct="0">
                <a:lnSpc>
                  <a:spcPct val="200000"/>
                </a:lnSpc>
                <a:spcBef>
                  <a:spcPts val="0"/>
                </a:spcBef>
                <a:spcAft>
                  <a:spcPts val="0"/>
                </a:spcAft>
                <a:buClrTx/>
                <a:buSzTx/>
                <a:buFontTx/>
                <a:buNone/>
                <a:tabLst/>
                <a:defRPr/>
              </a:pPr>
              <a:r>
                <a:rPr kumimoji="0" lang="en-GB" sz="1700" b="1"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Helvetica Neue"/>
                </a:rPr>
                <a:t>How it works</a:t>
              </a:r>
            </a:p>
            <a:p>
              <a:pPr marL="0" marR="0" lvl="0" indent="0" algn="l" defTabSz="430318" rtl="0" eaLnBrk="1" fontAlgn="auto" latinLnBrk="0" hangingPunct="0">
                <a:lnSpc>
                  <a:spcPct val="200000"/>
                </a:lnSpc>
                <a:spcBef>
                  <a:spcPts val="0"/>
                </a:spcBef>
                <a:spcAft>
                  <a:spcPts val="0"/>
                </a:spcAft>
                <a:buClrTx/>
                <a:buSzTx/>
                <a:buFontTx/>
                <a:buNone/>
                <a:tabLst/>
                <a:defRPr/>
              </a:pPr>
              <a:r>
                <a:rPr kumimoji="0" lang="en-GB" sz="1700" b="1"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Helvetica Neue"/>
                </a:rPr>
                <a:t>Is it relevant, realistic and feasible</a:t>
              </a:r>
            </a:p>
            <a:p>
              <a:pPr marL="0" marR="0" lvl="0" indent="0" algn="l" defTabSz="430318" rtl="0" eaLnBrk="1" fontAlgn="auto" latinLnBrk="0" hangingPunct="0">
                <a:lnSpc>
                  <a:spcPct val="200000"/>
                </a:lnSpc>
                <a:spcBef>
                  <a:spcPts val="0"/>
                </a:spcBef>
                <a:spcAft>
                  <a:spcPts val="0"/>
                </a:spcAft>
                <a:buClrTx/>
                <a:buSzTx/>
                <a:buFontTx/>
                <a:buNone/>
                <a:tabLst/>
                <a:defRPr/>
              </a:pPr>
              <a:r>
                <a:rPr kumimoji="0" lang="en-GB" sz="1700" b="1"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Helvetica Neue"/>
                </a:rPr>
                <a:t>What unique features it has </a:t>
              </a:r>
            </a:p>
          </p:txBody>
        </p:sp>
        <p:cxnSp>
          <p:nvCxnSpPr>
            <p:cNvPr id="18" name="Straight Arrow Connector 17">
              <a:extLst>
                <a:ext uri="{FF2B5EF4-FFF2-40B4-BE49-F238E27FC236}">
                  <a16:creationId xmlns:a16="http://schemas.microsoft.com/office/drawing/2014/main" id="{E41E606C-8705-475D-8F4E-B152C965F1B6}"/>
                </a:ext>
              </a:extLst>
            </p:cNvPr>
            <p:cNvCxnSpPr/>
            <p:nvPr/>
          </p:nvCxnSpPr>
          <p:spPr>
            <a:xfrm flipH="1" flipV="1">
              <a:off x="3374654" y="2463265"/>
              <a:ext cx="1005960" cy="176972"/>
            </a:xfrm>
            <a:prstGeom prst="straightConnector1">
              <a:avLst/>
            </a:prstGeom>
            <a:ln w="28575">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8">
              <a:extLst>
                <a:ext uri="{FF2B5EF4-FFF2-40B4-BE49-F238E27FC236}">
                  <a16:creationId xmlns:a16="http://schemas.microsoft.com/office/drawing/2014/main" id="{9E7C8363-DC4B-B50F-2FF7-85B7D9FD87AE}"/>
                </a:ext>
              </a:extLst>
            </p:cNvPr>
            <p:cNvCxnSpPr>
              <a:cxnSpLocks/>
            </p:cNvCxnSpPr>
            <p:nvPr/>
          </p:nvCxnSpPr>
          <p:spPr>
            <a:xfrm flipH="1">
              <a:off x="3384169" y="4788157"/>
              <a:ext cx="1005960" cy="196334"/>
            </a:xfrm>
            <a:prstGeom prst="straightConnector1">
              <a:avLst/>
            </a:prstGeom>
            <a:ln w="28575">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0" name="Straight Arrow Connector 19">
              <a:extLst>
                <a:ext uri="{FF2B5EF4-FFF2-40B4-BE49-F238E27FC236}">
                  <a16:creationId xmlns:a16="http://schemas.microsoft.com/office/drawing/2014/main" id="{4CD29567-2516-60E9-94D9-B73F6B82DDF4}"/>
                </a:ext>
              </a:extLst>
            </p:cNvPr>
            <p:cNvCxnSpPr>
              <a:cxnSpLocks/>
            </p:cNvCxnSpPr>
            <p:nvPr/>
          </p:nvCxnSpPr>
          <p:spPr>
            <a:xfrm flipH="1" flipV="1">
              <a:off x="3374654" y="3065605"/>
              <a:ext cx="1015475" cy="142696"/>
            </a:xfrm>
            <a:prstGeom prst="straightConnector1">
              <a:avLst/>
            </a:prstGeom>
            <a:ln w="28575">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a:extLst>
                <a:ext uri="{FF2B5EF4-FFF2-40B4-BE49-F238E27FC236}">
                  <a16:creationId xmlns:a16="http://schemas.microsoft.com/office/drawing/2014/main" id="{863D7444-1464-4CE9-D8AB-025FC43A3A4E}"/>
                </a:ext>
              </a:extLst>
            </p:cNvPr>
            <p:cNvCxnSpPr>
              <a:cxnSpLocks/>
            </p:cNvCxnSpPr>
            <p:nvPr/>
          </p:nvCxnSpPr>
          <p:spPr>
            <a:xfrm flipH="1">
              <a:off x="3352440" y="4266667"/>
              <a:ext cx="985283" cy="70630"/>
            </a:xfrm>
            <a:prstGeom prst="straightConnector1">
              <a:avLst/>
            </a:prstGeom>
            <a:ln w="28575">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a:extLst>
                <a:ext uri="{FF2B5EF4-FFF2-40B4-BE49-F238E27FC236}">
                  <a16:creationId xmlns:a16="http://schemas.microsoft.com/office/drawing/2014/main" id="{1F191DB2-706B-19C0-EA7E-0849947AFC79}"/>
                </a:ext>
              </a:extLst>
            </p:cNvPr>
            <p:cNvCxnSpPr>
              <a:cxnSpLocks/>
            </p:cNvCxnSpPr>
            <p:nvPr/>
          </p:nvCxnSpPr>
          <p:spPr>
            <a:xfrm flipH="1" flipV="1">
              <a:off x="3342017" y="3721288"/>
              <a:ext cx="1038597" cy="10713"/>
            </a:xfrm>
            <a:prstGeom prst="straightConnector1">
              <a:avLst/>
            </a:prstGeom>
            <a:ln w="28575">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grpSp>
      <p:pic>
        <p:nvPicPr>
          <p:cNvPr id="19458" name="Picture 2">
            <a:extLst>
              <a:ext uri="{FF2B5EF4-FFF2-40B4-BE49-F238E27FC236}">
                <a16:creationId xmlns:a16="http://schemas.microsoft.com/office/drawing/2014/main" id="{8BD02FF1-AE58-8746-AC22-44F2C62B83B5}"/>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p:blipFill>
        <p:spPr bwMode="auto">
          <a:xfrm>
            <a:off x="8248026" y="2546216"/>
            <a:ext cx="2520138" cy="2520138"/>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descr="A white text on a black background&#10;&#10;Description automatically generated">
            <a:extLst>
              <a:ext uri="{FF2B5EF4-FFF2-40B4-BE49-F238E27FC236}">
                <a16:creationId xmlns:a16="http://schemas.microsoft.com/office/drawing/2014/main" id="{BF4B5B69-2C90-63EE-6CCC-C2FCF53C7B6E}"/>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28022" b="25882"/>
          <a:stretch/>
        </p:blipFill>
        <p:spPr>
          <a:xfrm>
            <a:off x="332571" y="5824148"/>
            <a:ext cx="1722120" cy="793822"/>
          </a:xfrm>
          <a:prstGeom prst="rect">
            <a:avLst/>
          </a:prstGeom>
        </p:spPr>
      </p:pic>
    </p:spTree>
    <p:extLst>
      <p:ext uri="{BB962C8B-B14F-4D97-AF65-F5344CB8AC3E}">
        <p14:creationId xmlns:p14="http://schemas.microsoft.com/office/powerpoint/2010/main" val="16177266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7AD1ACD-FBF4-9EF1-C48C-0A0CB918A375}"/>
              </a:ext>
            </a:extLst>
          </p:cNvPr>
          <p:cNvSpPr>
            <a:spLocks noGrp="1"/>
          </p:cNvSpPr>
          <p:nvPr>
            <p:ph type="title"/>
          </p:nvPr>
        </p:nvSpPr>
        <p:spPr/>
        <p:txBody>
          <a:bodyPr/>
          <a:lstStyle/>
          <a:p>
            <a:r>
              <a:rPr lang="en-GB" dirty="0">
                <a:solidFill>
                  <a:srgbClr val="0A303F"/>
                </a:solidFill>
              </a:rPr>
              <a:t>Define stage</a:t>
            </a:r>
            <a:endParaRPr lang="en-GB" sz="4400" dirty="0">
              <a:solidFill>
                <a:srgbClr val="0A303F"/>
              </a:solidFill>
            </a:endParaRPr>
          </a:p>
        </p:txBody>
      </p:sp>
      <p:sp>
        <p:nvSpPr>
          <p:cNvPr id="7" name="Content Placeholder 2">
            <a:extLst>
              <a:ext uri="{FF2B5EF4-FFF2-40B4-BE49-F238E27FC236}">
                <a16:creationId xmlns:a16="http://schemas.microsoft.com/office/drawing/2014/main" id="{E5F949BF-DEB6-602F-E30E-995BC385B501}"/>
              </a:ext>
            </a:extLst>
          </p:cNvPr>
          <p:cNvSpPr txBox="1">
            <a:spLocks/>
          </p:cNvSpPr>
          <p:nvPr/>
        </p:nvSpPr>
        <p:spPr>
          <a:xfrm>
            <a:off x="576000" y="1249492"/>
            <a:ext cx="9396136" cy="1614537"/>
          </a:xfrm>
          <a:prstGeom prst="rect">
            <a:avLst/>
          </a:prstGeom>
        </p:spPr>
        <p:txBody>
          <a:bodyPr vert="horz" lIns="0" tIns="0" rIns="0" bIns="0" rtlCol="0">
            <a:normAutofit fontScale="92500" lnSpcReduction="20000"/>
          </a:bodyPr>
          <a:lst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pPr>
            <a:r>
              <a:rPr lang="en-GB" sz="2000" b="0" dirty="0">
                <a:latin typeface="+mj-lt"/>
                <a:ea typeface="Roboto" panose="02000000000000000000" pitchFamily="2" charset="0"/>
                <a:cs typeface="Roboto" panose="02000000000000000000" pitchFamily="2" charset="0"/>
              </a:rPr>
              <a:t>You now need to define your focus. This means you need to state what it is you are trying to do. You need to be precise and clearly state your brief. Who is it for, what will it do, why is it important? To help you with the define stage, try one or more of these approaches:</a:t>
            </a:r>
          </a:p>
          <a:p>
            <a:pPr>
              <a:lnSpc>
                <a:spcPct val="150000"/>
              </a:lnSpc>
            </a:pPr>
            <a:endParaRPr lang="en-GB" sz="2000" b="0" dirty="0">
              <a:highlight>
                <a:srgbClr val="FFFF00"/>
              </a:highlight>
              <a:latin typeface="+mj-lt"/>
              <a:ea typeface="Roboto" panose="02000000000000000000" pitchFamily="2" charset="0"/>
              <a:cs typeface="Roboto" panose="02000000000000000000" pitchFamily="2" charset="0"/>
            </a:endParaRPr>
          </a:p>
          <a:p>
            <a:pPr>
              <a:lnSpc>
                <a:spcPct val="150000"/>
              </a:lnSpc>
            </a:pPr>
            <a:endParaRPr lang="en-GB" sz="2000" b="0" dirty="0">
              <a:highlight>
                <a:srgbClr val="FFFF00"/>
              </a:highlight>
              <a:latin typeface="+mj-lt"/>
              <a:ea typeface="Roboto" panose="02000000000000000000" pitchFamily="2" charset="0"/>
              <a:cs typeface="Roboto" panose="02000000000000000000" pitchFamily="2" charset="0"/>
            </a:endParaRPr>
          </a:p>
          <a:p>
            <a:pPr>
              <a:lnSpc>
                <a:spcPct val="150000"/>
              </a:lnSpc>
            </a:pPr>
            <a:endParaRPr lang="en-GB" sz="2000" b="0" dirty="0">
              <a:highlight>
                <a:srgbClr val="FFFF00"/>
              </a:highlight>
              <a:latin typeface="+mj-lt"/>
              <a:ea typeface="Roboto" panose="02000000000000000000" pitchFamily="2" charset="0"/>
              <a:cs typeface="Roboto" panose="02000000000000000000" pitchFamily="2" charset="0"/>
            </a:endParaRPr>
          </a:p>
          <a:p>
            <a:pPr>
              <a:lnSpc>
                <a:spcPct val="150000"/>
              </a:lnSpc>
            </a:pPr>
            <a:endParaRPr lang="en-GB" sz="2000" b="0" dirty="0">
              <a:highlight>
                <a:srgbClr val="FFFF00"/>
              </a:highlight>
              <a:latin typeface="+mj-lt"/>
              <a:ea typeface="Roboto" panose="02000000000000000000" pitchFamily="2" charset="0"/>
              <a:cs typeface="Roboto" panose="02000000000000000000" pitchFamily="2" charset="0"/>
            </a:endParaRPr>
          </a:p>
          <a:p>
            <a:pPr>
              <a:lnSpc>
                <a:spcPct val="150000"/>
              </a:lnSpc>
            </a:pPr>
            <a:endParaRPr lang="en-GB" sz="2000" b="0" dirty="0">
              <a:highlight>
                <a:srgbClr val="FFFF00"/>
              </a:highlight>
              <a:latin typeface="+mj-lt"/>
              <a:ea typeface="Roboto" panose="02000000000000000000" pitchFamily="2" charset="0"/>
              <a:cs typeface="Roboto" panose="02000000000000000000" pitchFamily="2" charset="0"/>
            </a:endParaRPr>
          </a:p>
          <a:p>
            <a:pPr>
              <a:lnSpc>
                <a:spcPct val="150000"/>
              </a:lnSpc>
            </a:pPr>
            <a:endParaRPr lang="en-GB" sz="2000" b="0" dirty="0">
              <a:highlight>
                <a:srgbClr val="FFFF00"/>
              </a:highlight>
              <a:latin typeface="+mj-lt"/>
              <a:ea typeface="Roboto" panose="02000000000000000000" pitchFamily="2" charset="0"/>
              <a:cs typeface="Roboto" panose="02000000000000000000" pitchFamily="2" charset="0"/>
            </a:endParaRPr>
          </a:p>
          <a:p>
            <a:pPr>
              <a:lnSpc>
                <a:spcPct val="150000"/>
              </a:lnSpc>
            </a:pPr>
            <a:endParaRPr lang="en-GB" sz="2000" b="0" dirty="0">
              <a:highlight>
                <a:srgbClr val="FFFF00"/>
              </a:highlight>
              <a:latin typeface="+mj-lt"/>
              <a:ea typeface="Roboto" panose="02000000000000000000" pitchFamily="2" charset="0"/>
              <a:cs typeface="Roboto" panose="02000000000000000000" pitchFamily="2" charset="0"/>
            </a:endParaRPr>
          </a:p>
          <a:p>
            <a:pPr>
              <a:lnSpc>
                <a:spcPct val="150000"/>
              </a:lnSpc>
            </a:pPr>
            <a:endParaRPr lang="en-GB" sz="2000" b="0" dirty="0">
              <a:highlight>
                <a:srgbClr val="FFFF00"/>
              </a:highlight>
              <a:latin typeface="+mj-lt"/>
              <a:ea typeface="Roboto" panose="02000000000000000000" pitchFamily="2" charset="0"/>
              <a:cs typeface="Roboto" panose="02000000000000000000" pitchFamily="2" charset="0"/>
            </a:endParaRPr>
          </a:p>
        </p:txBody>
      </p:sp>
      <p:graphicFrame>
        <p:nvGraphicFramePr>
          <p:cNvPr id="6" name="Table 18">
            <a:extLst>
              <a:ext uri="{FF2B5EF4-FFF2-40B4-BE49-F238E27FC236}">
                <a16:creationId xmlns:a16="http://schemas.microsoft.com/office/drawing/2014/main" id="{FA1C8FB5-7BC3-6B6A-6CA2-D210E2DE9EA7}"/>
              </a:ext>
            </a:extLst>
          </p:cNvPr>
          <p:cNvGraphicFramePr>
            <a:graphicFrameLocks noGrp="1"/>
          </p:cNvGraphicFramePr>
          <p:nvPr>
            <p:extLst>
              <p:ext uri="{D42A27DB-BD31-4B8C-83A1-F6EECF244321}">
                <p14:modId xmlns:p14="http://schemas.microsoft.com/office/powerpoint/2010/main" val="2989344054"/>
              </p:ext>
            </p:extLst>
          </p:nvPr>
        </p:nvGraphicFramePr>
        <p:xfrm>
          <a:off x="576000" y="3044358"/>
          <a:ext cx="9396136" cy="2065550"/>
        </p:xfrm>
        <a:graphic>
          <a:graphicData uri="http://schemas.openxmlformats.org/drawingml/2006/table">
            <a:tbl>
              <a:tblPr firstRow="1" bandRow="1">
                <a:tableStyleId>{5940675A-B579-460E-94D1-54222C63F5DA}</a:tableStyleId>
              </a:tblPr>
              <a:tblGrid>
                <a:gridCol w="5235140">
                  <a:extLst>
                    <a:ext uri="{9D8B030D-6E8A-4147-A177-3AD203B41FA5}">
                      <a16:colId xmlns:a16="http://schemas.microsoft.com/office/drawing/2014/main" val="336422520"/>
                    </a:ext>
                  </a:extLst>
                </a:gridCol>
                <a:gridCol w="4160996">
                  <a:extLst>
                    <a:ext uri="{9D8B030D-6E8A-4147-A177-3AD203B41FA5}">
                      <a16:colId xmlns:a16="http://schemas.microsoft.com/office/drawing/2014/main" val="1485661640"/>
                    </a:ext>
                  </a:extLst>
                </a:gridCol>
              </a:tblGrid>
              <a:tr h="373910">
                <a:tc>
                  <a:txBody>
                    <a:bodyPr/>
                    <a:lstStyle/>
                    <a:p>
                      <a:pPr algn="ctr"/>
                      <a:r>
                        <a:rPr lang="en-GB" b="1" dirty="0">
                          <a:solidFill>
                            <a:srgbClr val="16F4D0"/>
                          </a:solidFill>
                          <a:hlinkClick r:id="rId3" action="ppaction://hlinksldjump">
                            <a:extLst>
                              <a:ext uri="{A12FA001-AC4F-418D-AE19-62706E023703}">
                                <ahyp:hlinkClr xmlns:ahyp="http://schemas.microsoft.com/office/drawing/2018/hyperlinkcolor" val="tx"/>
                              </a:ext>
                            </a:extLst>
                          </a:hlinkClick>
                        </a:rPr>
                        <a:t>‘Writing a project letter’</a:t>
                      </a:r>
                      <a:endParaRPr lang="en-GB" b="1" dirty="0">
                        <a:solidFill>
                          <a:srgbClr val="16F4D0"/>
                        </a:solidFill>
                      </a:endParaRPr>
                    </a:p>
                  </a:txBody>
                  <a:tcPr>
                    <a:solidFill>
                      <a:schemeClr val="bg1"/>
                    </a:solidFill>
                  </a:tcPr>
                </a:tc>
                <a:tc>
                  <a:txBody>
                    <a:bodyPr/>
                    <a:lstStyle/>
                    <a:p>
                      <a:pPr algn="ctr"/>
                      <a:r>
                        <a:rPr lang="en-GB" b="1" dirty="0">
                          <a:solidFill>
                            <a:srgbClr val="16F4D0"/>
                          </a:solidFill>
                          <a:hlinkClick r:id="rId4" action="ppaction://hlinksldjump">
                            <a:extLst>
                              <a:ext uri="{A12FA001-AC4F-418D-AE19-62706E023703}">
                                <ahyp:hlinkClr xmlns:ahyp="http://schemas.microsoft.com/office/drawing/2018/hyperlinkcolor" val="tx"/>
                              </a:ext>
                            </a:extLst>
                          </a:hlinkClick>
                        </a:rPr>
                        <a:t>‘Summary’</a:t>
                      </a:r>
                      <a:endParaRPr lang="en-GB" b="1" dirty="0">
                        <a:solidFill>
                          <a:srgbClr val="16F4D0"/>
                        </a:solidFill>
                      </a:endParaRPr>
                    </a:p>
                  </a:txBody>
                  <a:tcPr>
                    <a:solidFill>
                      <a:schemeClr val="bg1"/>
                    </a:solidFill>
                  </a:tcPr>
                </a:tc>
                <a:extLst>
                  <a:ext uri="{0D108BD9-81ED-4DB2-BD59-A6C34878D82A}">
                    <a16:rowId xmlns:a16="http://schemas.microsoft.com/office/drawing/2014/main" val="3391378453"/>
                  </a:ext>
                </a:extLst>
              </a:tr>
              <a:tr h="370840">
                <a:tc>
                  <a:txBody>
                    <a:bodyPr/>
                    <a:lstStyle/>
                    <a:p>
                      <a:r>
                        <a:rPr lang="en-GB" sz="1500" dirty="0"/>
                        <a:t>Following your research, you should now know the area you wish to work in. At JCB, this is done in the form of a </a:t>
                      </a:r>
                      <a:r>
                        <a:rPr lang="en-GB" sz="1500" i="1" dirty="0"/>
                        <a:t>project letter </a:t>
                      </a:r>
                      <a:r>
                        <a:rPr lang="en-GB" sz="1500" dirty="0"/>
                        <a:t>which is a statement of intent and gives details of the problems to be solved and what the success criteria will be for the solution. Much like a </a:t>
                      </a:r>
                      <a:r>
                        <a:rPr lang="en-GB" sz="1500" i="1" dirty="0"/>
                        <a:t>design brief, </a:t>
                      </a:r>
                      <a:r>
                        <a:rPr lang="en-GB" sz="1500" dirty="0"/>
                        <a:t>this doesn’t specify what the design will be, only what the problem is to be solved.</a:t>
                      </a:r>
                    </a:p>
                  </a:txBody>
                  <a:tcPr/>
                </a:tc>
                <a:tc>
                  <a:txBody>
                    <a:bodyPr/>
                    <a:lstStyle/>
                    <a:p>
                      <a:r>
                        <a:rPr lang="en-GB" sz="1500" dirty="0"/>
                        <a:t>Decide on the best problem to address so you can focus on what is needed and less on aspects that are not as important.</a:t>
                      </a:r>
                    </a:p>
                    <a:p>
                      <a:r>
                        <a:rPr lang="en-GB" sz="1500" dirty="0"/>
                        <a:t>Summarise with a project letter that will guide you through the next stages of design.</a:t>
                      </a:r>
                    </a:p>
                  </a:txBody>
                  <a:tcPr/>
                </a:tc>
                <a:extLst>
                  <a:ext uri="{0D108BD9-81ED-4DB2-BD59-A6C34878D82A}">
                    <a16:rowId xmlns:a16="http://schemas.microsoft.com/office/drawing/2014/main" val="3966545421"/>
                  </a:ext>
                </a:extLst>
              </a:tr>
            </a:tbl>
          </a:graphicData>
        </a:graphic>
      </p:graphicFrame>
      <p:pic>
        <p:nvPicPr>
          <p:cNvPr id="3" name="Picture 2" descr="A white text on a black background&#10;&#10;Description automatically generated">
            <a:extLst>
              <a:ext uri="{FF2B5EF4-FFF2-40B4-BE49-F238E27FC236}">
                <a16:creationId xmlns:a16="http://schemas.microsoft.com/office/drawing/2014/main" id="{048F903E-F251-E1EA-5186-30D758C264A6}"/>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t="28022" b="25882"/>
          <a:stretch/>
        </p:blipFill>
        <p:spPr>
          <a:xfrm>
            <a:off x="332571" y="5824148"/>
            <a:ext cx="1722120" cy="793822"/>
          </a:xfrm>
          <a:prstGeom prst="rect">
            <a:avLst/>
          </a:prstGeom>
        </p:spPr>
      </p:pic>
    </p:spTree>
    <p:extLst>
      <p:ext uri="{BB962C8B-B14F-4D97-AF65-F5344CB8AC3E}">
        <p14:creationId xmlns:p14="http://schemas.microsoft.com/office/powerpoint/2010/main" val="15186500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7AD1ACD-FBF4-9EF1-C48C-0A0CB918A375}"/>
              </a:ext>
            </a:extLst>
          </p:cNvPr>
          <p:cNvSpPr>
            <a:spLocks noGrp="1"/>
          </p:cNvSpPr>
          <p:nvPr>
            <p:ph type="title"/>
          </p:nvPr>
        </p:nvSpPr>
        <p:spPr/>
        <p:txBody>
          <a:bodyPr/>
          <a:lstStyle/>
          <a:p>
            <a:r>
              <a:rPr lang="en-GB" dirty="0">
                <a:solidFill>
                  <a:srgbClr val="0A303F"/>
                </a:solidFill>
              </a:rPr>
              <a:t>Define stage</a:t>
            </a:r>
            <a:endParaRPr lang="en-GB" sz="4400" dirty="0">
              <a:solidFill>
                <a:srgbClr val="0A303F"/>
              </a:solidFill>
            </a:endParaRPr>
          </a:p>
        </p:txBody>
      </p:sp>
      <p:sp>
        <p:nvSpPr>
          <p:cNvPr id="7" name="Content Placeholder 2">
            <a:extLst>
              <a:ext uri="{FF2B5EF4-FFF2-40B4-BE49-F238E27FC236}">
                <a16:creationId xmlns:a16="http://schemas.microsoft.com/office/drawing/2014/main" id="{E5F949BF-DEB6-602F-E30E-995BC385B501}"/>
              </a:ext>
            </a:extLst>
          </p:cNvPr>
          <p:cNvSpPr txBox="1">
            <a:spLocks/>
          </p:cNvSpPr>
          <p:nvPr/>
        </p:nvSpPr>
        <p:spPr>
          <a:xfrm>
            <a:off x="576000" y="1141845"/>
            <a:ext cx="9296342" cy="4070690"/>
          </a:xfrm>
          <a:prstGeom prst="rect">
            <a:avLst/>
          </a:prstGeom>
        </p:spPr>
        <p:txBody>
          <a:bodyPr vert="horz" lIns="0" tIns="0" rIns="0" bIns="0" rtlCol="0">
            <a:normAutofit/>
          </a:bodyPr>
          <a:lst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430318" rtl="0" eaLnBrk="1" fontAlgn="auto" latinLnBrk="0" hangingPunct="0">
              <a:lnSpc>
                <a:spcPct val="150000"/>
              </a:lnSpc>
              <a:spcBef>
                <a:spcPts val="0"/>
              </a:spcBef>
              <a:spcAft>
                <a:spcPts val="0"/>
              </a:spcAft>
              <a:buClrTx/>
              <a:buSzTx/>
              <a:buFontTx/>
              <a:buNone/>
              <a:tabLst/>
              <a:defRPr/>
            </a:pPr>
            <a:r>
              <a:rPr kumimoji="0" lang="en-GB" sz="2000" b="0" i="0" u="none" strike="noStrike" kern="0" cap="none" spc="0" normalizeH="0" baseline="0" noProof="0" dirty="0">
                <a:ln>
                  <a:noFill/>
                </a:ln>
                <a:solidFill>
                  <a:srgbClr val="0A303F"/>
                </a:solidFill>
                <a:effectLst/>
                <a:uLnTx/>
                <a:uFillTx/>
                <a:latin typeface="Arial" panose="020B0604020202020204"/>
                <a:sym typeface="Helvetica Neue"/>
              </a:rPr>
              <a:t>The context </a:t>
            </a:r>
            <a:r>
              <a:rPr kumimoji="0" lang="en-GB" sz="2000" b="1" i="0" u="none" strike="noStrike" kern="0" cap="none" spc="0" normalizeH="0" baseline="0" noProof="0" dirty="0">
                <a:ln>
                  <a:noFill/>
                </a:ln>
                <a:solidFill>
                  <a:srgbClr val="000000"/>
                </a:solidFill>
                <a:effectLst/>
                <a:uLnTx/>
                <a:uFillTx/>
                <a:latin typeface="Arial" panose="020B0604020202020204"/>
                <a:ea typeface="Calibri" panose="020F0502020204030204" pitchFamily="34" charset="0"/>
                <a:sym typeface="Helvetica Neue"/>
              </a:rPr>
              <a:t>‘</a:t>
            </a:r>
            <a:r>
              <a:rPr lang="en-GB" sz="2000" kern="0" dirty="0">
                <a:solidFill>
                  <a:srgbClr val="000000"/>
                </a:solidFill>
                <a:latin typeface="Arial" panose="020B0604020202020204"/>
                <a:ea typeface="Calibri" panose="020F0502020204030204" pitchFamily="34" charset="0"/>
              </a:rPr>
              <a:t>Cleaning up the environment</a:t>
            </a:r>
            <a:r>
              <a:rPr kumimoji="0" lang="en-GB" sz="2000" b="1" i="0" u="none" strike="noStrike" kern="0" cap="none" spc="0" normalizeH="0" baseline="0" noProof="0" dirty="0">
                <a:ln>
                  <a:noFill/>
                </a:ln>
                <a:solidFill>
                  <a:srgbClr val="000000"/>
                </a:solidFill>
                <a:effectLst/>
                <a:uLnTx/>
                <a:uFillTx/>
                <a:latin typeface="Arial" panose="020B0604020202020204"/>
                <a:ea typeface="Calibri" panose="020F0502020204030204" pitchFamily="34" charset="0"/>
                <a:sym typeface="Helvetica Neue"/>
              </a:rPr>
              <a:t>’</a:t>
            </a:r>
            <a:r>
              <a:rPr lang="en-GB" sz="2000" kern="0" dirty="0">
                <a:solidFill>
                  <a:srgbClr val="000000"/>
                </a:solidFill>
                <a:latin typeface="Arial" panose="020B0604020202020204"/>
                <a:ea typeface="Roboto" panose="02000000000000000000" pitchFamily="2" charset="0"/>
                <a:cs typeface="Roboto" panose="02000000000000000000" pitchFamily="2" charset="0"/>
              </a:rPr>
              <a:t> </a:t>
            </a:r>
            <a:r>
              <a:rPr kumimoji="0" lang="en-GB" sz="2000" b="0" i="0" u="none" strike="noStrike" kern="0" cap="none" spc="0" normalizeH="0" baseline="0" noProof="0" dirty="0">
                <a:ln>
                  <a:noFill/>
                </a:ln>
                <a:solidFill>
                  <a:srgbClr val="0A303F"/>
                </a:solidFill>
                <a:effectLst/>
                <a:uLnTx/>
                <a:uFillTx/>
                <a:latin typeface="Arial" panose="020B0604020202020204"/>
                <a:sym typeface="Helvetica Neue"/>
              </a:rPr>
              <a:t>provides an overview of the design opportunity, but it may be useful to encourage students to create their own more focused design briefs, so they have some criteria to refer back to when investigating the context and developing their own solutions. It could be as simple as:</a:t>
            </a:r>
          </a:p>
          <a:p>
            <a:pPr marL="0" marR="0" lvl="0" indent="0" algn="l" defTabSz="430318" rtl="0" eaLnBrk="1" fontAlgn="auto" latinLnBrk="0" hangingPunct="0">
              <a:lnSpc>
                <a:spcPct val="150000"/>
              </a:lnSpc>
              <a:spcBef>
                <a:spcPts val="0"/>
              </a:spcBef>
              <a:spcAft>
                <a:spcPts val="0"/>
              </a:spcAft>
              <a:buClrTx/>
              <a:buSzTx/>
              <a:buFontTx/>
              <a:buNone/>
              <a:tabLst/>
              <a:defRPr/>
            </a:pPr>
            <a:endParaRPr kumimoji="0" lang="en-GB" sz="2000" b="0" i="0" u="none" strike="noStrike" kern="0" cap="none" spc="0" normalizeH="0" baseline="0" noProof="0" dirty="0">
              <a:ln>
                <a:noFill/>
              </a:ln>
              <a:solidFill>
                <a:srgbClr val="0A303F"/>
              </a:solidFill>
              <a:effectLst/>
              <a:uLnTx/>
              <a:uFillTx/>
              <a:latin typeface="Arial" panose="020B0604020202020204"/>
              <a:sym typeface="Helvetica Neue"/>
            </a:endParaRPr>
          </a:p>
          <a:p>
            <a:pPr marL="0" marR="0" lvl="0" indent="0" algn="l" defTabSz="430318" rtl="0" eaLnBrk="1" fontAlgn="auto" latinLnBrk="0" hangingPunct="0">
              <a:lnSpc>
                <a:spcPct val="150000"/>
              </a:lnSpc>
              <a:spcBef>
                <a:spcPts val="0"/>
              </a:spcBef>
              <a:spcAft>
                <a:spcPts val="0"/>
              </a:spcAft>
              <a:buClrTx/>
              <a:buSzTx/>
              <a:buFontTx/>
              <a:buNone/>
              <a:tabLst/>
              <a:defRPr/>
            </a:pPr>
            <a:r>
              <a:rPr kumimoji="0" lang="en-GB" sz="2000" i="0" u="none" strike="noStrike" kern="0" cap="none" spc="0" normalizeH="0" baseline="0" noProof="0" dirty="0">
                <a:ln>
                  <a:noFill/>
                </a:ln>
                <a:solidFill>
                  <a:srgbClr val="16F4D0"/>
                </a:solidFill>
                <a:effectLst/>
                <a:uLnTx/>
                <a:uFillTx/>
                <a:latin typeface="Arial" panose="020B0604020202020204"/>
                <a:sym typeface="Helvetica Neue"/>
              </a:rPr>
              <a:t>“Design an innovative bin to encourage children to recycle materials”</a:t>
            </a:r>
            <a:endParaRPr lang="en-GB" sz="2000" b="0" dirty="0">
              <a:highlight>
                <a:srgbClr val="FFFF00"/>
              </a:highlight>
              <a:latin typeface="+mj-lt"/>
              <a:ea typeface="Roboto" panose="02000000000000000000" pitchFamily="2" charset="0"/>
              <a:cs typeface="Roboto" panose="02000000000000000000" pitchFamily="2" charset="0"/>
            </a:endParaRPr>
          </a:p>
          <a:p>
            <a:pPr>
              <a:lnSpc>
                <a:spcPct val="150000"/>
              </a:lnSpc>
            </a:pPr>
            <a:endParaRPr lang="en-GB" sz="2000" b="0" dirty="0">
              <a:highlight>
                <a:srgbClr val="FFFF00"/>
              </a:highlight>
              <a:latin typeface="+mj-lt"/>
              <a:ea typeface="Roboto" panose="02000000000000000000" pitchFamily="2" charset="0"/>
              <a:cs typeface="Roboto" panose="02000000000000000000" pitchFamily="2" charset="0"/>
            </a:endParaRPr>
          </a:p>
          <a:p>
            <a:pPr>
              <a:lnSpc>
                <a:spcPct val="150000"/>
              </a:lnSpc>
            </a:pPr>
            <a:endParaRPr lang="en-GB" sz="2000" b="0" dirty="0">
              <a:highlight>
                <a:srgbClr val="FFFF00"/>
              </a:highlight>
              <a:latin typeface="+mj-lt"/>
              <a:ea typeface="Roboto" panose="02000000000000000000" pitchFamily="2" charset="0"/>
              <a:cs typeface="Roboto" panose="02000000000000000000" pitchFamily="2" charset="0"/>
            </a:endParaRPr>
          </a:p>
          <a:p>
            <a:pPr>
              <a:lnSpc>
                <a:spcPct val="150000"/>
              </a:lnSpc>
            </a:pPr>
            <a:endParaRPr lang="en-GB" sz="2000" b="0" dirty="0">
              <a:highlight>
                <a:srgbClr val="FFFF00"/>
              </a:highlight>
              <a:latin typeface="+mj-lt"/>
              <a:ea typeface="Roboto" panose="02000000000000000000" pitchFamily="2" charset="0"/>
              <a:cs typeface="Roboto" panose="02000000000000000000" pitchFamily="2" charset="0"/>
            </a:endParaRPr>
          </a:p>
        </p:txBody>
      </p:sp>
      <p:sp>
        <p:nvSpPr>
          <p:cNvPr id="5" name="TextBox 4">
            <a:extLst>
              <a:ext uri="{FF2B5EF4-FFF2-40B4-BE49-F238E27FC236}">
                <a16:creationId xmlns:a16="http://schemas.microsoft.com/office/drawing/2014/main" id="{23E23C6B-8AF8-67D3-85E3-96D49FB5C05F}"/>
              </a:ext>
            </a:extLst>
          </p:cNvPr>
          <p:cNvSpPr txBox="1"/>
          <p:nvPr/>
        </p:nvSpPr>
        <p:spPr>
          <a:xfrm rot="21375870">
            <a:off x="4212108" y="5369888"/>
            <a:ext cx="4850510" cy="615553"/>
          </a:xfrm>
          <a:prstGeom prst="rect">
            <a:avLst/>
          </a:prstGeom>
          <a:no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700" b="1" i="0" u="none" strike="noStrike" kern="0" cap="none" spc="0" normalizeH="0" baseline="0" noProof="0" dirty="0">
                <a:ln>
                  <a:noFill/>
                </a:ln>
                <a:solidFill>
                  <a:srgbClr val="0A303F"/>
                </a:solidFill>
                <a:effectLst/>
                <a:uLnTx/>
                <a:uFillTx/>
                <a:latin typeface="Ink Free" panose="03080402000500000000" pitchFamily="66" charset="0"/>
                <a:cs typeface="Arial" panose="020B0604020202020204" pitchFamily="34" charset="0"/>
                <a:sym typeface="Helvetica Neue"/>
              </a:rPr>
              <a:t>A simple statement of the design problem to be solved </a:t>
            </a:r>
            <a:r>
              <a:rPr kumimoji="0" lang="en-GB" sz="1700" b="1" i="0" u="none" strike="noStrike" kern="0" cap="none" spc="0" normalizeH="0" baseline="0" noProof="0" dirty="0">
                <a:ln>
                  <a:noFill/>
                </a:ln>
                <a:solidFill>
                  <a:srgbClr val="0A303F"/>
                </a:solidFill>
                <a:effectLst/>
                <a:uLnTx/>
                <a:uFillTx/>
                <a:latin typeface="Ink Free" panose="03080402000500000000" pitchFamily="66" charset="0"/>
                <a:cs typeface="Arial" panose="020B0604020202020204" pitchFamily="34" charset="0"/>
                <a:sym typeface="Wingdings" panose="05000000000000000000" pitchFamily="2" charset="2"/>
              </a:rPr>
              <a:t></a:t>
            </a:r>
            <a:endParaRPr kumimoji="0" lang="en-GB" sz="1700" b="1" i="0" u="none" strike="noStrike" kern="0" cap="none" spc="0" normalizeH="0" baseline="0" noProof="0" dirty="0">
              <a:ln>
                <a:noFill/>
              </a:ln>
              <a:solidFill>
                <a:srgbClr val="0A303F"/>
              </a:solidFill>
              <a:effectLst/>
              <a:uLnTx/>
              <a:uFillTx/>
              <a:latin typeface="Ink Free" panose="03080402000500000000" pitchFamily="66" charset="0"/>
              <a:cs typeface="Arial" panose="020B0604020202020204" pitchFamily="34" charset="0"/>
              <a:sym typeface="Helvetica Neue"/>
            </a:endParaRPr>
          </a:p>
        </p:txBody>
      </p:sp>
      <p:pic>
        <p:nvPicPr>
          <p:cNvPr id="8" name="Picture 7">
            <a:extLst>
              <a:ext uri="{FF2B5EF4-FFF2-40B4-BE49-F238E27FC236}">
                <a16:creationId xmlns:a16="http://schemas.microsoft.com/office/drawing/2014/main" id="{25F77D1B-5ED3-B3C8-932A-3BE11731C68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5400000">
            <a:off x="5735620" y="4242943"/>
            <a:ext cx="988838" cy="988838"/>
          </a:xfrm>
          <a:prstGeom prst="rect">
            <a:avLst/>
          </a:prstGeom>
        </p:spPr>
      </p:pic>
      <p:pic>
        <p:nvPicPr>
          <p:cNvPr id="3" name="Picture 2" descr="A white text on a black background&#10;&#10;Description automatically generated">
            <a:extLst>
              <a:ext uri="{FF2B5EF4-FFF2-40B4-BE49-F238E27FC236}">
                <a16:creationId xmlns:a16="http://schemas.microsoft.com/office/drawing/2014/main" id="{96C60601-A946-DE04-80B6-8E255E336F31}"/>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28022" b="25882"/>
          <a:stretch/>
        </p:blipFill>
        <p:spPr>
          <a:xfrm>
            <a:off x="332571" y="5824148"/>
            <a:ext cx="1722120" cy="793822"/>
          </a:xfrm>
          <a:prstGeom prst="rect">
            <a:avLst/>
          </a:prstGeom>
        </p:spPr>
      </p:pic>
    </p:spTree>
    <p:extLst>
      <p:ext uri="{BB962C8B-B14F-4D97-AF65-F5344CB8AC3E}">
        <p14:creationId xmlns:p14="http://schemas.microsoft.com/office/powerpoint/2010/main" val="33134375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7AD1ACD-FBF4-9EF1-C48C-0A0CB918A375}"/>
              </a:ext>
            </a:extLst>
          </p:cNvPr>
          <p:cNvSpPr>
            <a:spLocks noGrp="1"/>
          </p:cNvSpPr>
          <p:nvPr>
            <p:ph type="title"/>
          </p:nvPr>
        </p:nvSpPr>
        <p:spPr>
          <a:xfrm>
            <a:off x="576000" y="546214"/>
            <a:ext cx="10952385" cy="567115"/>
          </a:xfrm>
        </p:spPr>
        <p:txBody>
          <a:bodyPr/>
          <a:lstStyle/>
          <a:p>
            <a:r>
              <a:rPr lang="en-GB" dirty="0">
                <a:solidFill>
                  <a:srgbClr val="0A303F"/>
                </a:solidFill>
              </a:rPr>
              <a:t>Project letter</a:t>
            </a:r>
            <a:endParaRPr lang="en-GB" sz="4400" dirty="0">
              <a:solidFill>
                <a:srgbClr val="0A303F"/>
              </a:solidFill>
            </a:endParaRPr>
          </a:p>
        </p:txBody>
      </p:sp>
      <p:sp>
        <p:nvSpPr>
          <p:cNvPr id="3" name="TextBox 2">
            <a:extLst>
              <a:ext uri="{FF2B5EF4-FFF2-40B4-BE49-F238E27FC236}">
                <a16:creationId xmlns:a16="http://schemas.microsoft.com/office/drawing/2014/main" id="{A8044DD2-556D-ABD1-25BD-DA3DF9E2C663}"/>
              </a:ext>
            </a:extLst>
          </p:cNvPr>
          <p:cNvSpPr txBox="1"/>
          <p:nvPr/>
        </p:nvSpPr>
        <p:spPr>
          <a:xfrm>
            <a:off x="576000" y="1224746"/>
            <a:ext cx="9482400" cy="4611519"/>
          </a:xfrm>
          <a:prstGeom prst="rect">
            <a:avLst/>
          </a:prstGeom>
          <a:noFill/>
        </p:spPr>
        <p:txBody>
          <a:bodyPr wrap="square">
            <a:spAutoFit/>
          </a:bodyPr>
          <a:lstStyle/>
          <a:p>
            <a:pPr marL="0" marR="0" lvl="0" indent="0" algn="l" defTabSz="430318" rtl="0" eaLnBrk="1" fontAlgn="auto" latinLnBrk="0" hangingPunct="0">
              <a:lnSpc>
                <a:spcPct val="150000"/>
              </a:lnSpc>
              <a:spcBef>
                <a:spcPts val="0"/>
              </a:spcBef>
              <a:spcAft>
                <a:spcPts val="0"/>
              </a:spcAft>
              <a:buClrTx/>
              <a:buSzTx/>
              <a:buFontTx/>
              <a:buNone/>
              <a:tabLst/>
              <a:defRPr/>
            </a:pPr>
            <a:r>
              <a:rPr kumimoji="0" lang="en-GB" sz="2000" b="0" i="0" u="none" strike="noStrike" kern="0" cap="none" spc="0" normalizeH="0" baseline="0" noProof="0" dirty="0">
                <a:ln>
                  <a:noFill/>
                </a:ln>
                <a:solidFill>
                  <a:srgbClr val="0A303F"/>
                </a:solidFill>
                <a:effectLst/>
                <a:uLnTx/>
                <a:uFillTx/>
                <a:latin typeface="Arial" panose="020B0604020202020204"/>
                <a:sym typeface="Helvetica Neue"/>
              </a:rPr>
              <a:t>A </a:t>
            </a:r>
            <a:r>
              <a:rPr lang="en-GB" sz="2000" dirty="0">
                <a:solidFill>
                  <a:srgbClr val="0A303F"/>
                </a:solidFill>
                <a:latin typeface="Arial" panose="020B0604020202020204"/>
              </a:rPr>
              <a:t>p</a:t>
            </a:r>
            <a:r>
              <a:rPr kumimoji="0" lang="en-GB" sz="2000" b="1" i="0" u="none" strike="noStrike" kern="0" cap="none" spc="0" normalizeH="0" baseline="0" noProof="0" dirty="0" err="1">
                <a:ln>
                  <a:noFill/>
                </a:ln>
                <a:solidFill>
                  <a:srgbClr val="0A303F"/>
                </a:solidFill>
                <a:effectLst/>
                <a:uLnTx/>
                <a:uFillTx/>
                <a:latin typeface="Arial" panose="020B0604020202020204"/>
                <a:sym typeface="Helvetica Neue"/>
              </a:rPr>
              <a:t>roject</a:t>
            </a:r>
            <a:r>
              <a:rPr kumimoji="0" lang="en-GB" sz="2000" b="1" i="0" u="none" strike="noStrike" kern="0" cap="none" spc="0" normalizeH="0" baseline="0" noProof="0" dirty="0">
                <a:ln>
                  <a:noFill/>
                </a:ln>
                <a:solidFill>
                  <a:srgbClr val="0A303F"/>
                </a:solidFill>
                <a:effectLst/>
                <a:uLnTx/>
                <a:uFillTx/>
                <a:latin typeface="Arial" panose="020B0604020202020204"/>
                <a:sym typeface="Helvetica Neue"/>
              </a:rPr>
              <a:t> letter </a:t>
            </a:r>
            <a:r>
              <a:rPr kumimoji="0" lang="en-GB" sz="2000" b="0" i="0" u="none" strike="noStrike" kern="0" cap="none" spc="0" normalizeH="0" baseline="0" noProof="0" dirty="0">
                <a:ln>
                  <a:noFill/>
                </a:ln>
                <a:solidFill>
                  <a:srgbClr val="0A303F"/>
                </a:solidFill>
                <a:effectLst/>
                <a:uLnTx/>
                <a:uFillTx/>
                <a:latin typeface="Arial" panose="020B0604020202020204"/>
                <a:sym typeface="Helvetica Neue"/>
              </a:rPr>
              <a:t>provides more detailed criteria for the intended outcomes to ensure it meets the needs of the customer or the market.</a:t>
            </a:r>
          </a:p>
          <a:p>
            <a:pPr marL="0" marR="0" lvl="0" indent="0" algn="l" defTabSz="430318" rtl="0" eaLnBrk="1" fontAlgn="auto" latinLnBrk="0" hangingPunct="0">
              <a:lnSpc>
                <a:spcPct val="150000"/>
              </a:lnSpc>
              <a:spcBef>
                <a:spcPts val="0"/>
              </a:spcBef>
              <a:spcAft>
                <a:spcPts val="0"/>
              </a:spcAft>
              <a:buClrTx/>
              <a:buSzTx/>
              <a:buFontTx/>
              <a:buNone/>
              <a:tabLst/>
              <a:defRPr/>
            </a:pPr>
            <a:r>
              <a:rPr kumimoji="0" lang="en-GB" sz="2000" b="0" i="0" u="none" strike="noStrike" kern="0" cap="none" spc="0" normalizeH="0" baseline="0" noProof="0" dirty="0">
                <a:ln>
                  <a:noFill/>
                </a:ln>
                <a:solidFill>
                  <a:srgbClr val="0A303F"/>
                </a:solidFill>
                <a:effectLst/>
                <a:uLnTx/>
                <a:uFillTx/>
                <a:latin typeface="Arial" panose="020B0604020202020204"/>
                <a:sym typeface="Helvetica Neue"/>
              </a:rPr>
              <a:t>While the design brief is a simple starting point, the </a:t>
            </a:r>
            <a:r>
              <a:rPr lang="en-GB" sz="2000" dirty="0">
                <a:solidFill>
                  <a:srgbClr val="0A303F"/>
                </a:solidFill>
                <a:latin typeface="Arial" panose="020B0604020202020204"/>
              </a:rPr>
              <a:t>p</a:t>
            </a:r>
            <a:r>
              <a:rPr kumimoji="0" lang="en-GB" sz="2000" b="1" i="0" u="none" strike="noStrike" kern="0" cap="none" spc="0" normalizeH="0" baseline="0" noProof="0" dirty="0" err="1">
                <a:ln>
                  <a:noFill/>
                </a:ln>
                <a:solidFill>
                  <a:srgbClr val="0A303F"/>
                </a:solidFill>
                <a:effectLst/>
                <a:uLnTx/>
                <a:uFillTx/>
                <a:latin typeface="Arial" panose="020B0604020202020204"/>
                <a:sym typeface="Helvetica Neue"/>
              </a:rPr>
              <a:t>roject</a:t>
            </a:r>
            <a:r>
              <a:rPr kumimoji="0" lang="en-GB" sz="2000" b="1" i="0" u="none" strike="noStrike" kern="0" cap="none" spc="0" normalizeH="0" baseline="0" noProof="0" dirty="0">
                <a:ln>
                  <a:noFill/>
                </a:ln>
                <a:solidFill>
                  <a:srgbClr val="0A303F"/>
                </a:solidFill>
                <a:effectLst/>
                <a:uLnTx/>
                <a:uFillTx/>
                <a:latin typeface="Arial" panose="020B0604020202020204"/>
                <a:sym typeface="Helvetica Neue"/>
              </a:rPr>
              <a:t> </a:t>
            </a:r>
            <a:r>
              <a:rPr lang="en-GB" sz="2000" dirty="0">
                <a:solidFill>
                  <a:srgbClr val="0A303F"/>
                </a:solidFill>
                <a:latin typeface="Arial" panose="020B0604020202020204"/>
              </a:rPr>
              <a:t>l</a:t>
            </a:r>
            <a:r>
              <a:rPr kumimoji="0" lang="en-GB" sz="2000" b="1" i="0" u="none" strike="noStrike" kern="0" cap="none" spc="0" normalizeH="0" baseline="0" noProof="0" dirty="0" err="1">
                <a:ln>
                  <a:noFill/>
                </a:ln>
                <a:solidFill>
                  <a:srgbClr val="0A303F"/>
                </a:solidFill>
                <a:effectLst/>
                <a:uLnTx/>
                <a:uFillTx/>
                <a:latin typeface="Arial" panose="020B0604020202020204"/>
                <a:sym typeface="Helvetica Neue"/>
              </a:rPr>
              <a:t>etter</a:t>
            </a:r>
            <a:r>
              <a:rPr kumimoji="0" lang="en-GB" sz="2000" b="0" i="0" u="none" strike="noStrike" kern="0" cap="none" spc="0" normalizeH="0" baseline="0" noProof="0" dirty="0">
                <a:ln>
                  <a:noFill/>
                </a:ln>
                <a:solidFill>
                  <a:srgbClr val="0A303F"/>
                </a:solidFill>
                <a:effectLst/>
                <a:uLnTx/>
                <a:uFillTx/>
                <a:latin typeface="Arial" panose="020B0604020202020204"/>
                <a:sym typeface="Helvetica Neue"/>
              </a:rPr>
              <a:t> can be more specific in terms of size, materials, production, packaging, cost, etc. </a:t>
            </a:r>
            <a:r>
              <a:rPr kumimoji="0" lang="en-GB" sz="2000" b="0" i="0" u="none" strike="noStrike" kern="0" cap="none" spc="0" normalizeH="0" baseline="0" noProof="0" dirty="0">
                <a:ln>
                  <a:noFill/>
                </a:ln>
                <a:solidFill>
                  <a:srgbClr val="000000"/>
                </a:solidFill>
                <a:effectLst/>
                <a:uLnTx/>
                <a:uFillTx/>
                <a:latin typeface="Arial" panose="020B0604020202020204"/>
                <a:ea typeface="Roboto" panose="02000000000000000000" pitchFamily="2" charset="0"/>
                <a:cs typeface="Roboto" panose="02000000000000000000" pitchFamily="2" charset="0"/>
                <a:sym typeface="Helvetica Neue"/>
              </a:rPr>
              <a:t>The project letter is similar to a produc</a:t>
            </a:r>
            <a:r>
              <a:rPr lang="en-GB" sz="2000" b="0" dirty="0">
                <a:latin typeface="Arial" panose="020B0604020202020204"/>
                <a:ea typeface="Roboto" panose="02000000000000000000" pitchFamily="2" charset="0"/>
                <a:cs typeface="Roboto" panose="02000000000000000000" pitchFamily="2" charset="0"/>
              </a:rPr>
              <a:t>t design specification which</a:t>
            </a:r>
            <a:r>
              <a:rPr kumimoji="0" lang="en-GB" sz="2000" b="0" i="0" u="none" strike="noStrike" kern="0" cap="none" spc="0" normalizeH="0" baseline="0" noProof="0" dirty="0">
                <a:ln>
                  <a:noFill/>
                </a:ln>
                <a:solidFill>
                  <a:srgbClr val="000000"/>
                </a:solidFill>
                <a:effectLst/>
                <a:uLnTx/>
                <a:uFillTx/>
                <a:latin typeface="Arial" panose="020B0604020202020204"/>
                <a:ea typeface="Roboto" panose="02000000000000000000" pitchFamily="2" charset="0"/>
                <a:cs typeface="Roboto" panose="02000000000000000000" pitchFamily="2" charset="0"/>
                <a:sym typeface="Helvetica Neue"/>
              </a:rPr>
              <a:t> is a requirement at GCSE, so it is a good idea to incorporate this approach into your KS3 design work.</a:t>
            </a:r>
          </a:p>
          <a:p>
            <a:pPr marL="0" marR="0" lvl="0" indent="0" algn="l" defTabSz="430318" rtl="0" eaLnBrk="1" fontAlgn="auto" latinLnBrk="0" hangingPunct="0">
              <a:lnSpc>
                <a:spcPct val="150000"/>
              </a:lnSpc>
              <a:spcBef>
                <a:spcPts val="0"/>
              </a:spcBef>
              <a:spcAft>
                <a:spcPts val="0"/>
              </a:spcAft>
              <a:buClrTx/>
              <a:buSzTx/>
              <a:buFontTx/>
              <a:buNone/>
              <a:tabLst/>
              <a:defRPr/>
            </a:pPr>
            <a:r>
              <a:rPr kumimoji="0" lang="en-GB" sz="2000" b="0" i="0" u="none" strike="noStrike" kern="0" cap="none" spc="0" normalizeH="0" baseline="0" noProof="0" dirty="0">
                <a:ln>
                  <a:noFill/>
                </a:ln>
                <a:solidFill>
                  <a:srgbClr val="0A303F"/>
                </a:solidFill>
                <a:effectLst/>
                <a:uLnTx/>
                <a:uFillTx/>
                <a:latin typeface="Arial" panose="020B0604020202020204"/>
                <a:sym typeface="Helvetica Neue"/>
              </a:rPr>
              <a:t>A common list of criteria might include: aesthetics, cost, dimensions, function, human factors, social, moral, and environmental concerns, manufacture, materials, safety, target market, etc. </a:t>
            </a:r>
          </a:p>
          <a:p>
            <a:pPr marL="0" marR="0" lvl="0" indent="0" algn="l" defTabSz="430318" rtl="0" eaLnBrk="1" fontAlgn="auto" latinLnBrk="0" hangingPunct="0">
              <a:lnSpc>
                <a:spcPct val="15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0A303F"/>
              </a:solidFill>
              <a:effectLst/>
              <a:uLnTx/>
              <a:uFillTx/>
              <a:latin typeface="Arial" panose="020B0604020202020204"/>
              <a:sym typeface="Helvetica Neue"/>
            </a:endParaRPr>
          </a:p>
        </p:txBody>
      </p:sp>
      <p:pic>
        <p:nvPicPr>
          <p:cNvPr id="5" name="Picture 4" descr="A white text on a black background&#10;&#10;Description automatically generated">
            <a:extLst>
              <a:ext uri="{FF2B5EF4-FFF2-40B4-BE49-F238E27FC236}">
                <a16:creationId xmlns:a16="http://schemas.microsoft.com/office/drawing/2014/main" id="{13E8E301-9B36-12AC-53A7-1995990B6D08}"/>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28022" b="25882"/>
          <a:stretch/>
        </p:blipFill>
        <p:spPr>
          <a:xfrm>
            <a:off x="332571" y="5824148"/>
            <a:ext cx="1722120" cy="793822"/>
          </a:xfrm>
          <a:prstGeom prst="rect">
            <a:avLst/>
          </a:prstGeom>
        </p:spPr>
      </p:pic>
    </p:spTree>
    <p:extLst>
      <p:ext uri="{BB962C8B-B14F-4D97-AF65-F5344CB8AC3E}">
        <p14:creationId xmlns:p14="http://schemas.microsoft.com/office/powerpoint/2010/main" val="40608075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nline Media 1" title="JCB: Ideate">
            <a:hlinkClick r:id="" action="ppaction://media"/>
            <a:extLst>
              <a:ext uri="{FF2B5EF4-FFF2-40B4-BE49-F238E27FC236}">
                <a16:creationId xmlns:a16="http://schemas.microsoft.com/office/drawing/2014/main" id="{79EDEFFF-372F-D449-686A-F8AFF175FD56}"/>
              </a:ext>
            </a:extLst>
          </p:cNvPr>
          <p:cNvPicPr>
            <a:picLocks noRot="1" noChangeAspect="1"/>
          </p:cNvPicPr>
          <p:nvPr>
            <a:videoFile r:link="rId1"/>
          </p:nvPr>
        </p:nvPicPr>
        <p:blipFill>
          <a:blip r:embed="rId3"/>
          <a:stretch>
            <a:fillRect/>
          </a:stretch>
        </p:blipFill>
        <p:spPr>
          <a:xfrm>
            <a:off x="171450" y="84246"/>
            <a:ext cx="11838214" cy="6683362"/>
          </a:xfrm>
          <a:prstGeom prst="rect">
            <a:avLst/>
          </a:prstGeom>
        </p:spPr>
      </p:pic>
    </p:spTree>
    <p:extLst>
      <p:ext uri="{BB962C8B-B14F-4D97-AF65-F5344CB8AC3E}">
        <p14:creationId xmlns:p14="http://schemas.microsoft.com/office/powerpoint/2010/main" val="20595235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288C4C3-D5CC-1C65-1715-47DCDE9080BF}"/>
              </a:ext>
            </a:extLst>
          </p:cNvPr>
          <p:cNvSpPr>
            <a:spLocks noGrp="1"/>
          </p:cNvSpPr>
          <p:nvPr>
            <p:ph type="title"/>
          </p:nvPr>
        </p:nvSpPr>
        <p:spPr/>
        <p:txBody>
          <a:bodyPr/>
          <a:lstStyle/>
          <a:p>
            <a:r>
              <a:rPr lang="en-GB" dirty="0">
                <a:solidFill>
                  <a:schemeClr val="tx1"/>
                </a:solidFill>
              </a:rPr>
              <a:t>I</a:t>
            </a:r>
            <a:r>
              <a:rPr lang="en-GB" sz="4400" dirty="0">
                <a:solidFill>
                  <a:schemeClr val="tx1"/>
                </a:solidFill>
              </a:rPr>
              <a:t>deate stage</a:t>
            </a:r>
          </a:p>
        </p:txBody>
      </p:sp>
      <p:sp>
        <p:nvSpPr>
          <p:cNvPr id="9" name="Content Placeholder 2">
            <a:extLst>
              <a:ext uri="{FF2B5EF4-FFF2-40B4-BE49-F238E27FC236}">
                <a16:creationId xmlns:a16="http://schemas.microsoft.com/office/drawing/2014/main" id="{9DFE83B7-3405-0CF6-8DBD-AB2429D722C5}"/>
              </a:ext>
            </a:extLst>
          </p:cNvPr>
          <p:cNvSpPr>
            <a:spLocks noGrp="1"/>
          </p:cNvSpPr>
          <p:nvPr>
            <p:ph type="body" sz="quarter" idx="11"/>
          </p:nvPr>
        </p:nvSpPr>
        <p:spPr>
          <a:xfrm>
            <a:off x="576001" y="1154280"/>
            <a:ext cx="9292486" cy="1725497"/>
          </a:xfrm>
        </p:spPr>
        <p:txBody>
          <a:bodyPr>
            <a:normAutofit/>
          </a:bodyPr>
          <a:lstStyle/>
          <a:p>
            <a:pPr>
              <a:lnSpc>
                <a:spcPct val="150000"/>
              </a:lnSpc>
            </a:pPr>
            <a:r>
              <a:rPr lang="en-GB" dirty="0">
                <a:solidFill>
                  <a:schemeClr val="tx1"/>
                </a:solidFill>
                <a:latin typeface="+mj-lt"/>
              </a:rPr>
              <a:t>You now have a brief, and a project letter, so it is time to consider lots of different ideas for your outcome, so you have lots of design choices. It is also a chance to eliminate as many potential problems as possible.</a:t>
            </a:r>
          </a:p>
          <a:p>
            <a:pPr>
              <a:lnSpc>
                <a:spcPct val="150000"/>
              </a:lnSpc>
            </a:pPr>
            <a:r>
              <a:rPr lang="en-GB" dirty="0">
                <a:solidFill>
                  <a:schemeClr val="tx1"/>
                </a:solidFill>
                <a:latin typeface="+mj-lt"/>
              </a:rPr>
              <a:t>These don’t need to be detailed and accurate at this stage. Try some of these ideas</a:t>
            </a:r>
            <a:endParaRPr lang="en-GB" dirty="0">
              <a:solidFill>
                <a:schemeClr val="tx1"/>
              </a:solidFill>
              <a:latin typeface="+mj-lt"/>
              <a:ea typeface="Roboto" panose="02000000000000000000" pitchFamily="2" charset="0"/>
              <a:cs typeface="Roboto" panose="02000000000000000000" pitchFamily="2" charset="0"/>
            </a:endParaRPr>
          </a:p>
          <a:p>
            <a:pPr marL="342900" indent="-342900">
              <a:lnSpc>
                <a:spcPct val="150000"/>
              </a:lnSpc>
              <a:buFont typeface="Arial" panose="020B0604020202020204" pitchFamily="34" charset="0"/>
              <a:buChar char="•"/>
            </a:pPr>
            <a:endParaRPr lang="en-GB" sz="2000" dirty="0">
              <a:solidFill>
                <a:schemeClr val="tx1"/>
              </a:solidFill>
              <a:latin typeface="+mj-lt"/>
              <a:ea typeface="Roboto" panose="02000000000000000000" pitchFamily="2" charset="0"/>
              <a:cs typeface="Roboto" panose="02000000000000000000" pitchFamily="2" charset="0"/>
            </a:endParaRPr>
          </a:p>
          <a:p>
            <a:pPr marL="342900" indent="-342900">
              <a:lnSpc>
                <a:spcPct val="150000"/>
              </a:lnSpc>
              <a:buFont typeface="Arial" panose="020B0604020202020204" pitchFamily="34" charset="0"/>
              <a:buChar char="•"/>
            </a:pPr>
            <a:endParaRPr lang="en-GB" sz="2000" dirty="0">
              <a:solidFill>
                <a:schemeClr val="bg1"/>
              </a:solidFill>
              <a:latin typeface="+mj-lt"/>
              <a:ea typeface="Roboto" panose="02000000000000000000" pitchFamily="2" charset="0"/>
              <a:cs typeface="Roboto" panose="02000000000000000000" pitchFamily="2" charset="0"/>
            </a:endParaRPr>
          </a:p>
          <a:p>
            <a:pPr>
              <a:lnSpc>
                <a:spcPct val="150000"/>
              </a:lnSpc>
            </a:pPr>
            <a:endParaRPr lang="en-GB" sz="2000" dirty="0">
              <a:solidFill>
                <a:schemeClr val="bg1"/>
              </a:solidFill>
              <a:latin typeface="+mj-lt"/>
              <a:ea typeface="Roboto" panose="02000000000000000000" pitchFamily="2" charset="0"/>
              <a:cs typeface="Roboto" panose="02000000000000000000" pitchFamily="2" charset="0"/>
            </a:endParaRPr>
          </a:p>
        </p:txBody>
      </p:sp>
      <p:graphicFrame>
        <p:nvGraphicFramePr>
          <p:cNvPr id="4" name="Table 18">
            <a:extLst>
              <a:ext uri="{FF2B5EF4-FFF2-40B4-BE49-F238E27FC236}">
                <a16:creationId xmlns:a16="http://schemas.microsoft.com/office/drawing/2014/main" id="{D27CAA5A-14A0-8BEC-DD36-0DC54105F0F1}"/>
              </a:ext>
            </a:extLst>
          </p:cNvPr>
          <p:cNvGraphicFramePr>
            <a:graphicFrameLocks noGrp="1"/>
          </p:cNvGraphicFramePr>
          <p:nvPr>
            <p:extLst>
              <p:ext uri="{D42A27DB-BD31-4B8C-83A1-F6EECF244321}">
                <p14:modId xmlns:p14="http://schemas.microsoft.com/office/powerpoint/2010/main" val="1089893053"/>
              </p:ext>
            </p:extLst>
          </p:nvPr>
        </p:nvGraphicFramePr>
        <p:xfrm>
          <a:off x="575999" y="3132870"/>
          <a:ext cx="9292487" cy="2182521"/>
        </p:xfrm>
        <a:graphic>
          <a:graphicData uri="http://schemas.openxmlformats.org/drawingml/2006/table">
            <a:tbl>
              <a:tblPr firstRow="1" bandRow="1">
                <a:tableStyleId>{5940675A-B579-460E-94D1-54222C63F5DA}</a:tableStyleId>
              </a:tblPr>
              <a:tblGrid>
                <a:gridCol w="2891730">
                  <a:extLst>
                    <a:ext uri="{9D8B030D-6E8A-4147-A177-3AD203B41FA5}">
                      <a16:colId xmlns:a16="http://schemas.microsoft.com/office/drawing/2014/main" val="336422520"/>
                    </a:ext>
                  </a:extLst>
                </a:gridCol>
                <a:gridCol w="3211366">
                  <a:extLst>
                    <a:ext uri="{9D8B030D-6E8A-4147-A177-3AD203B41FA5}">
                      <a16:colId xmlns:a16="http://schemas.microsoft.com/office/drawing/2014/main" val="1485661640"/>
                    </a:ext>
                  </a:extLst>
                </a:gridCol>
                <a:gridCol w="3189391">
                  <a:extLst>
                    <a:ext uri="{9D8B030D-6E8A-4147-A177-3AD203B41FA5}">
                      <a16:colId xmlns:a16="http://schemas.microsoft.com/office/drawing/2014/main" val="3533405682"/>
                    </a:ext>
                  </a:extLst>
                </a:gridCol>
              </a:tblGrid>
              <a:tr h="384201">
                <a:tc>
                  <a:txBody>
                    <a:bodyPr/>
                    <a:lstStyle/>
                    <a:p>
                      <a:pPr algn="ctr"/>
                      <a:r>
                        <a:rPr lang="en-GB" sz="1700" b="1" dirty="0">
                          <a:solidFill>
                            <a:srgbClr val="F60493"/>
                          </a:solidFill>
                          <a:hlinkClick r:id="rId3" action="ppaction://hlinksldjump">
                            <a:extLst>
                              <a:ext uri="{A12FA001-AC4F-418D-AE19-62706E023703}">
                                <ahyp:hlinkClr xmlns:ahyp="http://schemas.microsoft.com/office/drawing/2018/hyperlinkcolor" val="tx"/>
                              </a:ext>
                            </a:extLst>
                          </a:hlinkClick>
                        </a:rPr>
                        <a:t>‘Specific requirements’</a:t>
                      </a:r>
                      <a:endParaRPr lang="en-GB" sz="1700" b="1" dirty="0">
                        <a:solidFill>
                          <a:srgbClr val="F60493"/>
                        </a:solidFill>
                      </a:endParaRPr>
                    </a:p>
                  </a:txBody>
                  <a:tcPr>
                    <a:solidFill>
                      <a:schemeClr val="bg1"/>
                    </a:solidFill>
                  </a:tcPr>
                </a:tc>
                <a:tc>
                  <a:txBody>
                    <a:bodyPr/>
                    <a:lstStyle/>
                    <a:p>
                      <a:pPr algn="ctr"/>
                      <a:r>
                        <a:rPr lang="en-GB" sz="1700" b="1" dirty="0">
                          <a:solidFill>
                            <a:srgbClr val="F60493"/>
                          </a:solidFill>
                          <a:hlinkClick r:id="rId3" action="ppaction://hlinksldjump">
                            <a:extLst>
                              <a:ext uri="{A12FA001-AC4F-418D-AE19-62706E023703}">
                                <ahyp:hlinkClr xmlns:ahyp="http://schemas.microsoft.com/office/drawing/2018/hyperlinkcolor" val="tx"/>
                              </a:ext>
                            </a:extLst>
                          </a:hlinkClick>
                        </a:rPr>
                        <a:t>‘Consider new concepts’</a:t>
                      </a:r>
                      <a:endParaRPr lang="en-GB" sz="1700" b="1" dirty="0">
                        <a:solidFill>
                          <a:srgbClr val="F60493"/>
                        </a:solidFill>
                      </a:endParaRPr>
                    </a:p>
                  </a:txBody>
                  <a:tcPr>
                    <a:solidFill>
                      <a:schemeClr val="bg1"/>
                    </a:solidFill>
                  </a:tcPr>
                </a:tc>
                <a:tc>
                  <a:txBody>
                    <a:bodyPr/>
                    <a:lstStyle/>
                    <a:p>
                      <a:pPr algn="ctr"/>
                      <a:r>
                        <a:rPr lang="en-GB" sz="1700" b="1" dirty="0">
                          <a:solidFill>
                            <a:srgbClr val="F60493"/>
                          </a:solidFill>
                          <a:hlinkClick r:id="rId4" action="ppaction://hlinksldjump">
                            <a:extLst>
                              <a:ext uri="{A12FA001-AC4F-418D-AE19-62706E023703}">
                                <ahyp:hlinkClr xmlns:ahyp="http://schemas.microsoft.com/office/drawing/2018/hyperlinkcolor" val="tx"/>
                              </a:ext>
                            </a:extLst>
                          </a:hlinkClick>
                        </a:rPr>
                        <a:t>‘Signature styling’</a:t>
                      </a:r>
                      <a:endParaRPr lang="en-GB" sz="1700" b="1" dirty="0">
                        <a:solidFill>
                          <a:srgbClr val="F60493"/>
                        </a:solidFill>
                      </a:endParaRPr>
                    </a:p>
                  </a:txBody>
                  <a:tcPr>
                    <a:solidFill>
                      <a:schemeClr val="bg1"/>
                    </a:solidFill>
                  </a:tcPr>
                </a:tc>
                <a:extLst>
                  <a:ext uri="{0D108BD9-81ED-4DB2-BD59-A6C34878D82A}">
                    <a16:rowId xmlns:a16="http://schemas.microsoft.com/office/drawing/2014/main" val="3391378453"/>
                  </a:ext>
                </a:extLst>
              </a:tr>
              <a:tr h="384201">
                <a:tc>
                  <a:txBody>
                    <a:bodyPr/>
                    <a:lstStyle/>
                    <a:p>
                      <a:pPr algn="l"/>
                      <a:r>
                        <a:rPr lang="en-GB" sz="1400" b="0" dirty="0">
                          <a:solidFill>
                            <a:schemeClr val="tx1"/>
                          </a:solidFill>
                        </a:rPr>
                        <a:t>Identify the specific requirements that your concepts need to meet. Consider the role of the product, the working environment, and the operator, if there is one.</a:t>
                      </a:r>
                    </a:p>
                    <a:p>
                      <a:pPr algn="l"/>
                      <a:r>
                        <a:rPr lang="en-GB" sz="1400" b="0" dirty="0">
                          <a:solidFill>
                            <a:schemeClr val="tx1"/>
                          </a:solidFill>
                        </a:rPr>
                        <a:t>Expect these requirements to change, but they will provide you with some initial concept ideas.</a:t>
                      </a:r>
                    </a:p>
                  </a:txBody>
                  <a:tcPr>
                    <a:solidFill>
                      <a:schemeClr val="bg1"/>
                    </a:solidFill>
                  </a:tcPr>
                </a:tc>
                <a:tc>
                  <a:txBody>
                    <a:bodyPr/>
                    <a:lstStyle/>
                    <a:p>
                      <a:pPr algn="l"/>
                      <a:r>
                        <a:rPr lang="en-GB" sz="1400" b="0" dirty="0">
                          <a:solidFill>
                            <a:schemeClr val="tx1"/>
                          </a:solidFill>
                        </a:rPr>
                        <a:t>JCB are ambitious in their approach to design. Consider the same approaches in your own designs and don’t be afraid to come up with new concepts, no matter how ambitious or crazy they may seem at first!</a:t>
                      </a:r>
                    </a:p>
                  </a:txBody>
                  <a:tcPr>
                    <a:solidFill>
                      <a:schemeClr val="bg1"/>
                    </a:solidFill>
                  </a:tcPr>
                </a:tc>
                <a:tc>
                  <a:txBody>
                    <a:bodyPr/>
                    <a:lstStyle/>
                    <a:p>
                      <a:pPr algn="l"/>
                      <a:r>
                        <a:rPr lang="en-GB" sz="1400" b="0" dirty="0">
                          <a:solidFill>
                            <a:schemeClr val="tx1"/>
                          </a:solidFill>
                        </a:rPr>
                        <a:t>JCB have very distinctive and recognisable styling on their products, from the trademark yellow colour to the logo.</a:t>
                      </a:r>
                    </a:p>
                    <a:p>
                      <a:pPr algn="l"/>
                      <a:r>
                        <a:rPr lang="en-GB" sz="1400" b="0" dirty="0">
                          <a:solidFill>
                            <a:schemeClr val="tx1"/>
                          </a:solidFill>
                        </a:rPr>
                        <a:t>Consider your own styling when designing your solution to the problem. Will it stand out / be recognisable?</a:t>
                      </a:r>
                    </a:p>
                  </a:txBody>
                  <a:tcPr>
                    <a:solidFill>
                      <a:schemeClr val="bg1"/>
                    </a:solidFill>
                  </a:tcPr>
                </a:tc>
                <a:extLst>
                  <a:ext uri="{0D108BD9-81ED-4DB2-BD59-A6C34878D82A}">
                    <a16:rowId xmlns:a16="http://schemas.microsoft.com/office/drawing/2014/main" val="2757533183"/>
                  </a:ext>
                </a:extLst>
              </a:tr>
            </a:tbl>
          </a:graphicData>
        </a:graphic>
      </p:graphicFrame>
      <p:pic>
        <p:nvPicPr>
          <p:cNvPr id="3" name="Picture 2" descr="A white text on a black background&#10;&#10;Description automatically generated">
            <a:extLst>
              <a:ext uri="{FF2B5EF4-FFF2-40B4-BE49-F238E27FC236}">
                <a16:creationId xmlns:a16="http://schemas.microsoft.com/office/drawing/2014/main" id="{6F114376-ECBD-E521-89AC-832B7E9289D1}"/>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t="28022" b="25882"/>
          <a:stretch/>
        </p:blipFill>
        <p:spPr>
          <a:xfrm>
            <a:off x="332571" y="5824148"/>
            <a:ext cx="1722120" cy="793822"/>
          </a:xfrm>
          <a:prstGeom prst="rect">
            <a:avLst/>
          </a:prstGeom>
        </p:spPr>
      </p:pic>
    </p:spTree>
    <p:extLst>
      <p:ext uri="{BB962C8B-B14F-4D97-AF65-F5344CB8AC3E}">
        <p14:creationId xmlns:p14="http://schemas.microsoft.com/office/powerpoint/2010/main" val="23623585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288C4C3-D5CC-1C65-1715-47DCDE9080BF}"/>
              </a:ext>
            </a:extLst>
          </p:cNvPr>
          <p:cNvSpPr>
            <a:spLocks noGrp="1"/>
          </p:cNvSpPr>
          <p:nvPr>
            <p:ph type="title"/>
          </p:nvPr>
        </p:nvSpPr>
        <p:spPr/>
        <p:txBody>
          <a:bodyPr/>
          <a:lstStyle/>
          <a:p>
            <a:r>
              <a:rPr lang="en-GB" dirty="0">
                <a:solidFill>
                  <a:schemeClr val="tx1"/>
                </a:solidFill>
              </a:rPr>
              <a:t>I</a:t>
            </a:r>
            <a:r>
              <a:rPr lang="en-GB" sz="4400" dirty="0">
                <a:solidFill>
                  <a:schemeClr val="tx1"/>
                </a:solidFill>
              </a:rPr>
              <a:t>deate stage</a:t>
            </a:r>
          </a:p>
        </p:txBody>
      </p:sp>
      <p:sp>
        <p:nvSpPr>
          <p:cNvPr id="9" name="Content Placeholder 2">
            <a:extLst>
              <a:ext uri="{FF2B5EF4-FFF2-40B4-BE49-F238E27FC236}">
                <a16:creationId xmlns:a16="http://schemas.microsoft.com/office/drawing/2014/main" id="{9DFE83B7-3405-0CF6-8DBD-AB2429D722C5}"/>
              </a:ext>
            </a:extLst>
          </p:cNvPr>
          <p:cNvSpPr>
            <a:spLocks noGrp="1"/>
          </p:cNvSpPr>
          <p:nvPr>
            <p:ph type="body" sz="quarter" idx="11"/>
          </p:nvPr>
        </p:nvSpPr>
        <p:spPr>
          <a:xfrm>
            <a:off x="576001" y="1070173"/>
            <a:ext cx="9420522" cy="2165350"/>
          </a:xfrm>
        </p:spPr>
        <p:txBody>
          <a:bodyPr>
            <a:normAutofit/>
          </a:bodyPr>
          <a:lstStyle/>
          <a:p>
            <a:pPr>
              <a:lnSpc>
                <a:spcPct val="150000"/>
              </a:lnSpc>
            </a:pPr>
            <a:r>
              <a:rPr lang="en-GB" dirty="0">
                <a:solidFill>
                  <a:schemeClr val="tx1"/>
                </a:solidFill>
                <a:latin typeface="+mj-lt"/>
              </a:rPr>
              <a:t>Consider trying some of these ideas:</a:t>
            </a:r>
            <a:endParaRPr lang="en-GB" dirty="0">
              <a:solidFill>
                <a:schemeClr val="tx1"/>
              </a:solidFill>
              <a:latin typeface="+mj-lt"/>
              <a:ea typeface="Roboto" panose="02000000000000000000" pitchFamily="2" charset="0"/>
              <a:cs typeface="Roboto" panose="02000000000000000000" pitchFamily="2" charset="0"/>
            </a:endParaRPr>
          </a:p>
          <a:p>
            <a:pPr marL="342900" indent="-342900">
              <a:lnSpc>
                <a:spcPct val="150000"/>
              </a:lnSpc>
              <a:buFont typeface="Arial" panose="020B0604020202020204" pitchFamily="34" charset="0"/>
              <a:buChar char="•"/>
            </a:pPr>
            <a:endParaRPr lang="en-GB" sz="2000" dirty="0">
              <a:solidFill>
                <a:schemeClr val="tx1"/>
              </a:solidFill>
              <a:latin typeface="+mj-lt"/>
              <a:ea typeface="Roboto" panose="02000000000000000000" pitchFamily="2" charset="0"/>
              <a:cs typeface="Roboto" panose="02000000000000000000" pitchFamily="2" charset="0"/>
            </a:endParaRPr>
          </a:p>
          <a:p>
            <a:pPr marL="342900" indent="-342900">
              <a:lnSpc>
                <a:spcPct val="150000"/>
              </a:lnSpc>
              <a:buFont typeface="Arial" panose="020B0604020202020204" pitchFamily="34" charset="0"/>
              <a:buChar char="•"/>
            </a:pPr>
            <a:endParaRPr lang="en-GB" sz="2000" dirty="0">
              <a:solidFill>
                <a:schemeClr val="bg1"/>
              </a:solidFill>
              <a:latin typeface="+mj-lt"/>
              <a:ea typeface="Roboto" panose="02000000000000000000" pitchFamily="2" charset="0"/>
              <a:cs typeface="Roboto" panose="02000000000000000000" pitchFamily="2" charset="0"/>
            </a:endParaRPr>
          </a:p>
          <a:p>
            <a:pPr>
              <a:lnSpc>
                <a:spcPct val="150000"/>
              </a:lnSpc>
            </a:pPr>
            <a:endParaRPr lang="en-GB" sz="2000" dirty="0">
              <a:solidFill>
                <a:schemeClr val="bg1"/>
              </a:solidFill>
              <a:latin typeface="+mj-lt"/>
              <a:ea typeface="Roboto" panose="02000000000000000000" pitchFamily="2" charset="0"/>
              <a:cs typeface="Roboto" panose="02000000000000000000" pitchFamily="2" charset="0"/>
            </a:endParaRPr>
          </a:p>
        </p:txBody>
      </p:sp>
      <p:graphicFrame>
        <p:nvGraphicFramePr>
          <p:cNvPr id="4" name="Table 18">
            <a:extLst>
              <a:ext uri="{FF2B5EF4-FFF2-40B4-BE49-F238E27FC236}">
                <a16:creationId xmlns:a16="http://schemas.microsoft.com/office/drawing/2014/main" id="{D27CAA5A-14A0-8BEC-DD36-0DC54105F0F1}"/>
              </a:ext>
            </a:extLst>
          </p:cNvPr>
          <p:cNvGraphicFramePr>
            <a:graphicFrameLocks noGrp="1"/>
          </p:cNvGraphicFramePr>
          <p:nvPr>
            <p:extLst>
              <p:ext uri="{D42A27DB-BD31-4B8C-83A1-F6EECF244321}">
                <p14:modId xmlns:p14="http://schemas.microsoft.com/office/powerpoint/2010/main" val="1601665006"/>
              </p:ext>
            </p:extLst>
          </p:nvPr>
        </p:nvGraphicFramePr>
        <p:xfrm>
          <a:off x="576000" y="1478778"/>
          <a:ext cx="9420523" cy="4511040"/>
        </p:xfrm>
        <a:graphic>
          <a:graphicData uri="http://schemas.openxmlformats.org/drawingml/2006/table">
            <a:tbl>
              <a:tblPr firstRow="1" bandRow="1">
                <a:tableStyleId>{5940675A-B579-460E-94D1-54222C63F5DA}</a:tableStyleId>
              </a:tblPr>
              <a:tblGrid>
                <a:gridCol w="3290322">
                  <a:extLst>
                    <a:ext uri="{9D8B030D-6E8A-4147-A177-3AD203B41FA5}">
                      <a16:colId xmlns:a16="http://schemas.microsoft.com/office/drawing/2014/main" val="336422520"/>
                    </a:ext>
                  </a:extLst>
                </a:gridCol>
                <a:gridCol w="3110948">
                  <a:extLst>
                    <a:ext uri="{9D8B030D-6E8A-4147-A177-3AD203B41FA5}">
                      <a16:colId xmlns:a16="http://schemas.microsoft.com/office/drawing/2014/main" val="1485661640"/>
                    </a:ext>
                  </a:extLst>
                </a:gridCol>
                <a:gridCol w="3019253">
                  <a:extLst>
                    <a:ext uri="{9D8B030D-6E8A-4147-A177-3AD203B41FA5}">
                      <a16:colId xmlns:a16="http://schemas.microsoft.com/office/drawing/2014/main" val="1435348156"/>
                    </a:ext>
                  </a:extLst>
                </a:gridCol>
              </a:tblGrid>
              <a:tr h="384201">
                <a:tc>
                  <a:txBody>
                    <a:bodyPr/>
                    <a:lstStyle/>
                    <a:p>
                      <a:pPr algn="ctr"/>
                      <a:r>
                        <a:rPr lang="en-GB" sz="1600" b="1" dirty="0">
                          <a:solidFill>
                            <a:srgbClr val="F60493"/>
                          </a:solidFill>
                          <a:hlinkClick r:id="rId3" action="ppaction://hlinksldjump">
                            <a:extLst>
                              <a:ext uri="{A12FA001-AC4F-418D-AE19-62706E023703}">
                                <ahyp:hlinkClr xmlns:ahyp="http://schemas.microsoft.com/office/drawing/2018/hyperlinkcolor" val="tx"/>
                              </a:ext>
                            </a:extLst>
                          </a:hlinkClick>
                        </a:rPr>
                        <a:t>‘Sketch as many ways as possible’</a:t>
                      </a:r>
                      <a:endParaRPr lang="en-GB" sz="1600" b="1" dirty="0">
                        <a:solidFill>
                          <a:srgbClr val="F60493"/>
                        </a:solidFill>
                      </a:endParaRPr>
                    </a:p>
                  </a:txBody>
                  <a:tcPr>
                    <a:solidFill>
                      <a:schemeClr val="bg1"/>
                    </a:solidFill>
                  </a:tcPr>
                </a:tc>
                <a:tc>
                  <a:txBody>
                    <a:bodyPr/>
                    <a:lstStyle/>
                    <a:p>
                      <a:pPr algn="ctr"/>
                      <a:r>
                        <a:rPr lang="en-GB" sz="1600" b="1" dirty="0">
                          <a:solidFill>
                            <a:srgbClr val="F60493"/>
                          </a:solidFill>
                          <a:hlinkClick r:id="rId4" action="ppaction://hlinksldjump">
                            <a:extLst>
                              <a:ext uri="{A12FA001-AC4F-418D-AE19-62706E023703}">
                                <ahyp:hlinkClr xmlns:ahyp="http://schemas.microsoft.com/office/drawing/2018/hyperlinkcolor" val="tx"/>
                              </a:ext>
                            </a:extLst>
                          </a:hlinkClick>
                        </a:rPr>
                        <a:t>‘Blue-sky thinking’</a:t>
                      </a:r>
                      <a:endParaRPr lang="en-GB" sz="1600" b="1" dirty="0">
                        <a:solidFill>
                          <a:srgbClr val="F60493"/>
                        </a:solidFill>
                      </a:endParaRPr>
                    </a:p>
                  </a:txBody>
                  <a:tcP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600" b="1" dirty="0">
                          <a:solidFill>
                            <a:srgbClr val="F60493"/>
                          </a:solidFill>
                          <a:hlinkClick r:id="rId4" action="ppaction://hlinksldjump">
                            <a:extLst>
                              <a:ext uri="{A12FA001-AC4F-418D-AE19-62706E023703}">
                                <ahyp:hlinkClr xmlns:ahyp="http://schemas.microsoft.com/office/drawing/2018/hyperlinkcolor" val="tx"/>
                              </a:ext>
                            </a:extLst>
                          </a:hlinkClick>
                        </a:rPr>
                        <a:t>‘Inspiration’</a:t>
                      </a:r>
                      <a:endParaRPr lang="en-GB" sz="1600" b="1" dirty="0">
                        <a:solidFill>
                          <a:srgbClr val="F60493"/>
                        </a:solidFill>
                      </a:endParaRPr>
                    </a:p>
                    <a:p>
                      <a:pPr algn="ctr"/>
                      <a:endParaRPr lang="en-GB" sz="1600" b="1" dirty="0">
                        <a:solidFill>
                          <a:srgbClr val="F60493"/>
                        </a:solidFill>
                      </a:endParaRPr>
                    </a:p>
                  </a:txBody>
                  <a:tcPr>
                    <a:solidFill>
                      <a:schemeClr val="bg1"/>
                    </a:solidFill>
                  </a:tcPr>
                </a:tc>
                <a:extLst>
                  <a:ext uri="{0D108BD9-81ED-4DB2-BD59-A6C34878D82A}">
                    <a16:rowId xmlns:a16="http://schemas.microsoft.com/office/drawing/2014/main" val="3391378453"/>
                  </a:ext>
                </a:extLst>
              </a:tr>
              <a:tr h="739140">
                <a:tc>
                  <a:txBody>
                    <a:bodyPr/>
                    <a:lstStyle/>
                    <a:p>
                      <a:pPr algn="l"/>
                      <a:r>
                        <a:rPr lang="en-GB" sz="1300" b="0" dirty="0">
                          <a:solidFill>
                            <a:schemeClr val="tx1"/>
                          </a:solidFill>
                        </a:rPr>
                        <a:t>Your first task is to sketch as many different ideas as you can. It doesn’t matter how far-fetched or strange they may seem. Don’t have any preconceptions about this stage and, although you will have a favourite idea, don’t become fixated on it as you may struggle to generate new ideas.</a:t>
                      </a:r>
                    </a:p>
                  </a:txBody>
                  <a:tcPr>
                    <a:solidFill>
                      <a:schemeClr val="bg1"/>
                    </a:solidFill>
                  </a:tcPr>
                </a:tc>
                <a:tc>
                  <a:txBody>
                    <a:bodyPr/>
                    <a:lstStyle/>
                    <a:p>
                      <a:pPr algn="l"/>
                      <a:r>
                        <a:rPr lang="en-GB" sz="1300" b="0" dirty="0">
                          <a:solidFill>
                            <a:schemeClr val="tx1"/>
                          </a:solidFill>
                        </a:rPr>
                        <a:t>Blue-sky thinking involves removing any barriers to creativity and allows you to come up with new and innovative ideas without being limited by restrictions or conventions. Imagine removing the restrictive ceiling from your classroom and staring into the big blue sky where it feels anything is possible.</a:t>
                      </a:r>
                    </a:p>
                  </a:txBody>
                  <a:tcPr>
                    <a:solidFill>
                      <a:schemeClr val="bg1"/>
                    </a:solidFill>
                  </a:tcPr>
                </a:tc>
                <a:tc>
                  <a:txBody>
                    <a:bodyPr/>
                    <a:lstStyle/>
                    <a:p>
                      <a:pPr algn="l"/>
                      <a:r>
                        <a:rPr lang="en-GB" sz="1300" b="0" dirty="0">
                          <a:solidFill>
                            <a:schemeClr val="tx1"/>
                          </a:solidFill>
                        </a:rPr>
                        <a:t>Seek inspiration wherever you can, often this can be from unexpected sources. Research alternative solutions and consider how the solution from one area could be transferred to yours. Share ideas with your classmates and consider collaborating on ideas.</a:t>
                      </a:r>
                    </a:p>
                  </a:txBody>
                  <a:tcPr>
                    <a:solidFill>
                      <a:schemeClr val="bg1"/>
                    </a:solidFill>
                  </a:tcPr>
                </a:tc>
                <a:extLst>
                  <a:ext uri="{0D108BD9-81ED-4DB2-BD59-A6C34878D82A}">
                    <a16:rowId xmlns:a16="http://schemas.microsoft.com/office/drawing/2014/main" val="2757533183"/>
                  </a:ext>
                </a:extLst>
              </a:tr>
              <a:tr h="36957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600" b="1" dirty="0">
                          <a:solidFill>
                            <a:srgbClr val="F60493"/>
                          </a:solidFill>
                          <a:hlinkClick r:id="rId5" action="ppaction://hlinksldjump">
                            <a:extLst>
                              <a:ext uri="{A12FA001-AC4F-418D-AE19-62706E023703}">
                                <ahyp:hlinkClr xmlns:ahyp="http://schemas.microsoft.com/office/drawing/2018/hyperlinkcolor" val="tx"/>
                              </a:ext>
                            </a:extLst>
                          </a:hlinkClick>
                        </a:rPr>
                        <a:t>‘Selection criteria’</a:t>
                      </a:r>
                      <a:endParaRPr lang="en-GB" sz="1600" b="1" dirty="0">
                        <a:solidFill>
                          <a:srgbClr val="F60493"/>
                        </a:solidFill>
                      </a:endParaRPr>
                    </a:p>
                    <a:p>
                      <a:pPr algn="ctr"/>
                      <a:endParaRPr lang="en-GB" sz="1600" b="0" dirty="0">
                        <a:solidFill>
                          <a:schemeClr val="tx1"/>
                        </a:solidFill>
                      </a:endParaRPr>
                    </a:p>
                  </a:txBody>
                  <a:tcP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600" b="1" dirty="0">
                          <a:solidFill>
                            <a:srgbClr val="F60493"/>
                          </a:solidFill>
                          <a:hlinkClick r:id="rId4" action="ppaction://hlinksldjump">
                            <a:extLst>
                              <a:ext uri="{A12FA001-AC4F-418D-AE19-62706E023703}">
                                <ahyp:hlinkClr xmlns:ahyp="http://schemas.microsoft.com/office/drawing/2018/hyperlinkcolor" val="tx"/>
                              </a:ext>
                            </a:extLst>
                          </a:hlinkClick>
                        </a:rPr>
                        <a:t>‘Refining ideas’</a:t>
                      </a:r>
                      <a:endParaRPr lang="en-GB" sz="1600" b="1" dirty="0">
                        <a:solidFill>
                          <a:srgbClr val="F60493"/>
                        </a:solidFill>
                      </a:endParaRPr>
                    </a:p>
                    <a:p>
                      <a:pPr algn="ctr"/>
                      <a:endParaRPr lang="en-GB" sz="1600" b="0" dirty="0">
                        <a:solidFill>
                          <a:schemeClr val="tx1"/>
                        </a:solidFill>
                      </a:endParaRPr>
                    </a:p>
                  </a:txBody>
                  <a:tcP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600" b="1" dirty="0">
                          <a:solidFill>
                            <a:srgbClr val="F60493"/>
                          </a:solidFill>
                          <a:hlinkClick r:id="rId4" action="ppaction://hlinksldjump">
                            <a:extLst>
                              <a:ext uri="{A12FA001-AC4F-418D-AE19-62706E023703}">
                                <ahyp:hlinkClr xmlns:ahyp="http://schemas.microsoft.com/office/drawing/2018/hyperlinkcolor" val="tx"/>
                              </a:ext>
                            </a:extLst>
                          </a:hlinkClick>
                        </a:rPr>
                        <a:t>‘CAD tools’</a:t>
                      </a:r>
                      <a:endParaRPr lang="en-GB" sz="1600" b="1" dirty="0">
                        <a:solidFill>
                          <a:srgbClr val="F60493"/>
                        </a:solidFill>
                      </a:endParaRPr>
                    </a:p>
                    <a:p>
                      <a:pPr algn="ctr"/>
                      <a:endParaRPr lang="en-GB" sz="1600" b="0" dirty="0">
                        <a:solidFill>
                          <a:schemeClr val="tx1"/>
                        </a:solidFill>
                      </a:endParaRPr>
                    </a:p>
                  </a:txBody>
                  <a:tcPr>
                    <a:solidFill>
                      <a:schemeClr val="bg1"/>
                    </a:solidFill>
                  </a:tcPr>
                </a:tc>
                <a:extLst>
                  <a:ext uri="{0D108BD9-81ED-4DB2-BD59-A6C34878D82A}">
                    <a16:rowId xmlns:a16="http://schemas.microsoft.com/office/drawing/2014/main" val="2385101867"/>
                  </a:ext>
                </a:extLst>
              </a:tr>
              <a:tr h="36957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300" b="0" dirty="0">
                          <a:solidFill>
                            <a:schemeClr val="tx1"/>
                          </a:solidFill>
                        </a:rPr>
                        <a:t>As you develop pages of ideas, it is important to start measuring your ideas against the criteria for your solution. This will filter out weaker ideas and allow the stronger ones to be developed. You will soon see which ideas have the greater potential.</a:t>
                      </a:r>
                    </a:p>
                  </a:txBody>
                  <a:tcPr>
                    <a:solidFill>
                      <a:schemeClr val="bg1"/>
                    </a:solidFill>
                  </a:tcPr>
                </a:tc>
                <a:tc>
                  <a:txBody>
                    <a:bodyPr/>
                    <a:lstStyle/>
                    <a:p>
                      <a:pPr algn="l"/>
                      <a:r>
                        <a:rPr lang="en-GB" sz="1300" b="0" dirty="0">
                          <a:solidFill>
                            <a:schemeClr val="tx1"/>
                          </a:solidFill>
                        </a:rPr>
                        <a:t>Refinement of initial ideas is important. If something doesn’t work, it is fine to go back to your ideas and change them.</a:t>
                      </a:r>
                    </a:p>
                    <a:p>
                      <a:pPr algn="l"/>
                      <a:r>
                        <a:rPr lang="en-GB" sz="1300" b="0" dirty="0">
                          <a:solidFill>
                            <a:schemeClr val="tx1"/>
                          </a:solidFill>
                        </a:rPr>
                        <a:t>As you start to run out of new ideas, you are likely getting towards a solution.</a:t>
                      </a:r>
                    </a:p>
                  </a:txBody>
                  <a:tcPr>
                    <a:solidFill>
                      <a:schemeClr val="bg1"/>
                    </a:solidFill>
                  </a:tcPr>
                </a:tc>
                <a:tc>
                  <a:txBody>
                    <a:bodyPr/>
                    <a:lstStyle/>
                    <a:p>
                      <a:pPr algn="l"/>
                      <a:r>
                        <a:rPr lang="en-GB" sz="1300" b="0" dirty="0">
                          <a:solidFill>
                            <a:schemeClr val="tx1"/>
                          </a:solidFill>
                        </a:rPr>
                        <a:t>At this stage, you may decide to take your ideas further using CAD tools.</a:t>
                      </a:r>
                    </a:p>
                    <a:p>
                      <a:pPr algn="l"/>
                      <a:r>
                        <a:rPr lang="en-GB" sz="1300" b="0" dirty="0">
                          <a:solidFill>
                            <a:schemeClr val="tx1"/>
                          </a:solidFill>
                        </a:rPr>
                        <a:t>Learning to work accurately with your designs in a digital environment is a vital skill. JCB make use of a wide range of CAD tools for developing ideas towards the prototype stage.</a:t>
                      </a:r>
                    </a:p>
                  </a:txBody>
                  <a:tcPr>
                    <a:solidFill>
                      <a:schemeClr val="bg1"/>
                    </a:solidFill>
                  </a:tcPr>
                </a:tc>
                <a:extLst>
                  <a:ext uri="{0D108BD9-81ED-4DB2-BD59-A6C34878D82A}">
                    <a16:rowId xmlns:a16="http://schemas.microsoft.com/office/drawing/2014/main" val="417718853"/>
                  </a:ext>
                </a:extLst>
              </a:tr>
            </a:tbl>
          </a:graphicData>
        </a:graphic>
      </p:graphicFrame>
      <p:pic>
        <p:nvPicPr>
          <p:cNvPr id="3" name="Picture 2" descr="A white text on a black background&#10;&#10;Description automatically generated">
            <a:extLst>
              <a:ext uri="{FF2B5EF4-FFF2-40B4-BE49-F238E27FC236}">
                <a16:creationId xmlns:a16="http://schemas.microsoft.com/office/drawing/2014/main" id="{45E8D53F-9274-A997-0743-CCDF20C9C516}"/>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t="28022" b="25882"/>
          <a:stretch/>
        </p:blipFill>
        <p:spPr>
          <a:xfrm>
            <a:off x="332571" y="5824148"/>
            <a:ext cx="1722120" cy="793822"/>
          </a:xfrm>
          <a:prstGeom prst="rect">
            <a:avLst/>
          </a:prstGeom>
        </p:spPr>
      </p:pic>
    </p:spTree>
    <p:extLst>
      <p:ext uri="{BB962C8B-B14F-4D97-AF65-F5344CB8AC3E}">
        <p14:creationId xmlns:p14="http://schemas.microsoft.com/office/powerpoint/2010/main" val="14037761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nline Media 1" title="JCB: Prototype">
            <a:hlinkClick r:id="" action="ppaction://media"/>
            <a:extLst>
              <a:ext uri="{FF2B5EF4-FFF2-40B4-BE49-F238E27FC236}">
                <a16:creationId xmlns:a16="http://schemas.microsoft.com/office/drawing/2014/main" id="{B2691CAB-5AEC-24C6-725E-E2C4845083AC}"/>
              </a:ext>
            </a:extLst>
          </p:cNvPr>
          <p:cNvPicPr>
            <a:picLocks noRot="1" noChangeAspect="1"/>
          </p:cNvPicPr>
          <p:nvPr>
            <a:videoFile r:link="rId1"/>
          </p:nvPr>
        </p:nvPicPr>
        <p:blipFill>
          <a:blip r:embed="rId3"/>
          <a:stretch>
            <a:fillRect/>
          </a:stretch>
        </p:blipFill>
        <p:spPr>
          <a:xfrm>
            <a:off x="251142" y="129237"/>
            <a:ext cx="11689715" cy="6599525"/>
          </a:xfrm>
          <a:prstGeom prst="rect">
            <a:avLst/>
          </a:prstGeom>
        </p:spPr>
      </p:pic>
    </p:spTree>
    <p:extLst>
      <p:ext uri="{BB962C8B-B14F-4D97-AF65-F5344CB8AC3E}">
        <p14:creationId xmlns:p14="http://schemas.microsoft.com/office/powerpoint/2010/main" val="27576071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B0101CD3-9AC5-5F90-C492-DC94C499C416}"/>
              </a:ext>
            </a:extLst>
          </p:cNvPr>
          <p:cNvSpPr>
            <a:spLocks noGrp="1"/>
          </p:cNvSpPr>
          <p:nvPr>
            <p:ph type="title"/>
          </p:nvPr>
        </p:nvSpPr>
        <p:spPr/>
        <p:txBody>
          <a:bodyPr/>
          <a:lstStyle/>
          <a:p>
            <a:r>
              <a:rPr lang="en-GB" sz="4400" dirty="0">
                <a:solidFill>
                  <a:schemeClr val="tx1"/>
                </a:solidFill>
              </a:rPr>
              <a:t>Prototype stage</a:t>
            </a:r>
            <a:br>
              <a:rPr lang="en-GB" sz="4400" dirty="0">
                <a:solidFill>
                  <a:schemeClr val="bg1"/>
                </a:solidFill>
              </a:rPr>
            </a:br>
            <a:endParaRPr lang="en-GB" sz="4400" dirty="0">
              <a:solidFill>
                <a:schemeClr val="bg1"/>
              </a:solidFill>
            </a:endParaRPr>
          </a:p>
        </p:txBody>
      </p:sp>
      <p:sp>
        <p:nvSpPr>
          <p:cNvPr id="9" name="Content Placeholder 2">
            <a:extLst>
              <a:ext uri="{FF2B5EF4-FFF2-40B4-BE49-F238E27FC236}">
                <a16:creationId xmlns:a16="http://schemas.microsoft.com/office/drawing/2014/main" id="{9DFE83B7-3405-0CF6-8DBD-AB2429D722C5}"/>
              </a:ext>
            </a:extLst>
          </p:cNvPr>
          <p:cNvSpPr>
            <a:spLocks noGrp="1"/>
          </p:cNvSpPr>
          <p:nvPr>
            <p:ph type="body" sz="quarter" idx="11"/>
          </p:nvPr>
        </p:nvSpPr>
        <p:spPr>
          <a:xfrm>
            <a:off x="576000" y="1150412"/>
            <a:ext cx="9361630" cy="1796770"/>
          </a:xfrm>
        </p:spPr>
        <p:txBody>
          <a:bodyPr>
            <a:normAutofit/>
          </a:bodyPr>
          <a:lstStyle/>
          <a:p>
            <a:pPr marL="0" indent="0">
              <a:lnSpc>
                <a:spcPct val="150000"/>
              </a:lnSpc>
              <a:buNone/>
            </a:pPr>
            <a:r>
              <a:rPr lang="en-GB" dirty="0">
                <a:solidFill>
                  <a:schemeClr val="tx1"/>
                </a:solidFill>
                <a:latin typeface="+mj-lt"/>
                <a:ea typeface="Roboto" panose="02000000000000000000" pitchFamily="2" charset="0"/>
                <a:cs typeface="Roboto" panose="02000000000000000000" pitchFamily="2" charset="0"/>
              </a:rPr>
              <a:t>At some point, you will need to prototype your idea(s). This is to see if what you are trying to do, will work or not. Early prototypes may be made of card or foam making this easy to work with using basic tools and equipment. You might then move on to more ‘resistant’ or hard materials to test out the prototype in terms of function and performance.</a:t>
            </a:r>
          </a:p>
        </p:txBody>
      </p:sp>
      <p:graphicFrame>
        <p:nvGraphicFramePr>
          <p:cNvPr id="2" name="Table 18">
            <a:extLst>
              <a:ext uri="{FF2B5EF4-FFF2-40B4-BE49-F238E27FC236}">
                <a16:creationId xmlns:a16="http://schemas.microsoft.com/office/drawing/2014/main" id="{C35CA4CA-24C7-5839-A98F-6E72B8211817}"/>
              </a:ext>
            </a:extLst>
          </p:cNvPr>
          <p:cNvGraphicFramePr>
            <a:graphicFrameLocks noGrp="1"/>
          </p:cNvGraphicFramePr>
          <p:nvPr>
            <p:extLst>
              <p:ext uri="{D42A27DB-BD31-4B8C-83A1-F6EECF244321}">
                <p14:modId xmlns:p14="http://schemas.microsoft.com/office/powerpoint/2010/main" val="749306835"/>
              </p:ext>
            </p:extLst>
          </p:nvPr>
        </p:nvGraphicFramePr>
        <p:xfrm>
          <a:off x="576000" y="3065715"/>
          <a:ext cx="9773802" cy="2712720"/>
        </p:xfrm>
        <a:graphic>
          <a:graphicData uri="http://schemas.openxmlformats.org/drawingml/2006/table">
            <a:tbl>
              <a:tblPr firstRow="1" bandRow="1">
                <a:tableStyleId>{5940675A-B579-460E-94D1-54222C63F5DA}</a:tableStyleId>
              </a:tblPr>
              <a:tblGrid>
                <a:gridCol w="3604114">
                  <a:extLst>
                    <a:ext uri="{9D8B030D-6E8A-4147-A177-3AD203B41FA5}">
                      <a16:colId xmlns:a16="http://schemas.microsoft.com/office/drawing/2014/main" val="336422520"/>
                    </a:ext>
                  </a:extLst>
                </a:gridCol>
                <a:gridCol w="1768510">
                  <a:extLst>
                    <a:ext uri="{9D8B030D-6E8A-4147-A177-3AD203B41FA5}">
                      <a16:colId xmlns:a16="http://schemas.microsoft.com/office/drawing/2014/main" val="753423073"/>
                    </a:ext>
                  </a:extLst>
                </a:gridCol>
                <a:gridCol w="4401178">
                  <a:extLst>
                    <a:ext uri="{9D8B030D-6E8A-4147-A177-3AD203B41FA5}">
                      <a16:colId xmlns:a16="http://schemas.microsoft.com/office/drawing/2014/main" val="3613280437"/>
                    </a:ext>
                  </a:extLst>
                </a:gridCol>
              </a:tblGrid>
              <a:tr h="163955">
                <a:tc>
                  <a:txBody>
                    <a:bodyPr/>
                    <a:lstStyle/>
                    <a:p>
                      <a:pPr algn="ctr"/>
                      <a:r>
                        <a:rPr lang="en-GB" b="1" dirty="0">
                          <a:solidFill>
                            <a:srgbClr val="FE4E00"/>
                          </a:solidFill>
                          <a:hlinkClick r:id="rId3" action="ppaction://hlinksldjump">
                            <a:extLst>
                              <a:ext uri="{A12FA001-AC4F-418D-AE19-62706E023703}">
                                <ahyp:hlinkClr xmlns:ahyp="http://schemas.microsoft.com/office/drawing/2018/hyperlinkcolor" val="tx"/>
                              </a:ext>
                            </a:extLst>
                          </a:hlinkClick>
                        </a:rPr>
                        <a:t>‘Hands-on models’</a:t>
                      </a:r>
                      <a:endParaRPr lang="en-GB" b="1" dirty="0">
                        <a:solidFill>
                          <a:srgbClr val="FE4E00"/>
                        </a:solidFill>
                      </a:endParaRPr>
                    </a:p>
                  </a:txBody>
                  <a:tcP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b="1" dirty="0">
                          <a:solidFill>
                            <a:srgbClr val="FE4E00"/>
                          </a:solidFill>
                          <a:hlinkClick r:id="rId3" action="ppaction://hlinksldjump">
                            <a:extLst>
                              <a:ext uri="{A12FA001-AC4F-418D-AE19-62706E023703}">
                                <ahyp:hlinkClr xmlns:ahyp="http://schemas.microsoft.com/office/drawing/2018/hyperlinkcolor" val="tx"/>
                              </a:ext>
                            </a:extLst>
                          </a:hlinkClick>
                        </a:rPr>
                        <a:t>‘Increased fidelity’</a:t>
                      </a:r>
                      <a:endParaRPr lang="en-GB" b="1" dirty="0">
                        <a:solidFill>
                          <a:srgbClr val="FE4E00"/>
                        </a:solidFill>
                      </a:endParaRPr>
                    </a:p>
                  </a:txBody>
                  <a:tcP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b="1" dirty="0">
                          <a:solidFill>
                            <a:srgbClr val="FE4E00"/>
                          </a:solidFill>
                          <a:hlinkClick r:id="rId3" action="ppaction://hlinksldjump">
                            <a:extLst>
                              <a:ext uri="{A12FA001-AC4F-418D-AE19-62706E023703}">
                                <ahyp:hlinkClr xmlns:ahyp="http://schemas.microsoft.com/office/drawing/2018/hyperlinkcolor" val="tx"/>
                              </a:ext>
                            </a:extLst>
                          </a:hlinkClick>
                        </a:rPr>
                        <a:t>‘Things to think about’</a:t>
                      </a:r>
                      <a:endParaRPr lang="en-GB" b="1" dirty="0">
                        <a:solidFill>
                          <a:srgbClr val="FE4E00"/>
                        </a:solidFill>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lang="en-GB" b="1" dirty="0">
                        <a:solidFill>
                          <a:srgbClr val="FE4E00"/>
                        </a:solidFill>
                      </a:endParaRPr>
                    </a:p>
                  </a:txBody>
                  <a:tcPr>
                    <a:solidFill>
                      <a:schemeClr val="bg1"/>
                    </a:solidFill>
                  </a:tcPr>
                </a:tc>
                <a:extLst>
                  <a:ext uri="{0D108BD9-81ED-4DB2-BD59-A6C34878D82A}">
                    <a16:rowId xmlns:a16="http://schemas.microsoft.com/office/drawing/2014/main" val="3391378453"/>
                  </a:ext>
                </a:extLst>
              </a:tr>
              <a:tr h="145423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300" dirty="0"/>
                        <a:t>Time to create a practical model that you can get your hands on to see how it works.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300" dirty="0"/>
                        <a:t>What do you need to test? Is it how something moves, what something feels like in your hand, how effective it works? Depending what you are trying to test will likely determine what you need to use to make it. Will it be card, clay, foam, a construction kit or something else? In your design ideas – suggest materials you may use to create a prototype.</a:t>
                      </a:r>
                    </a:p>
                  </a:txBody>
                  <a:tcPr/>
                </a:tc>
                <a:tc>
                  <a:txBody>
                    <a:bodyPr/>
                    <a:lstStyle/>
                    <a:p>
                      <a:r>
                        <a:rPr lang="en-GB" sz="1300" dirty="0"/>
                        <a:t>JCB increase their fidelity (realism) each time they prototype. Create 3 models. What could you change/improve each time to improve the fidelity? </a:t>
                      </a:r>
                    </a:p>
                  </a:txBody>
                  <a:tcPr/>
                </a:tc>
                <a:tc>
                  <a:txBody>
                    <a:bodyPr/>
                    <a:lstStyle/>
                    <a:p>
                      <a:r>
                        <a:rPr lang="en-GB" sz="1300" dirty="0"/>
                        <a:t>Try to answer as many of these questions as you can each time. Write your thoughts to whichever are relevant:</a:t>
                      </a:r>
                    </a:p>
                    <a:p>
                      <a:pPr marL="285750" indent="-285750">
                        <a:buFont typeface="Arial" panose="020B0604020202020204" pitchFamily="34" charset="0"/>
                        <a:buChar char="•"/>
                      </a:pPr>
                      <a:r>
                        <a:rPr lang="en-GB" sz="1300" dirty="0"/>
                        <a:t>How will it be assembled or fit onto an existing machine or solution?</a:t>
                      </a:r>
                    </a:p>
                    <a:p>
                      <a:pPr marL="285750" indent="-285750">
                        <a:buFont typeface="Arial" panose="020B0604020202020204" pitchFamily="34" charset="0"/>
                        <a:buChar char="•"/>
                      </a:pPr>
                      <a:r>
                        <a:rPr lang="en-GB" sz="1300" dirty="0"/>
                        <a:t>How does the prototype match the production intent or final product?</a:t>
                      </a:r>
                    </a:p>
                    <a:p>
                      <a:pPr marL="285750" indent="-285750">
                        <a:buFont typeface="Arial" panose="020B0604020202020204" pitchFamily="34" charset="0"/>
                        <a:buChar char="•"/>
                      </a:pPr>
                      <a:r>
                        <a:rPr lang="en-GB" sz="1300" dirty="0"/>
                        <a:t>How close does it need to be to the final solution (materials, weight, size)</a:t>
                      </a:r>
                    </a:p>
                    <a:p>
                      <a:pPr marL="285750" indent="-285750">
                        <a:buFont typeface="Arial" panose="020B0604020202020204" pitchFamily="34" charset="0"/>
                        <a:buChar char="•"/>
                      </a:pPr>
                      <a:r>
                        <a:rPr lang="en-GB" sz="1300" dirty="0"/>
                        <a:t>How many prototypes need making?</a:t>
                      </a:r>
                    </a:p>
                    <a:p>
                      <a:pPr marL="285750" indent="-285750">
                        <a:buFont typeface="Arial" panose="020B0604020202020204" pitchFamily="34" charset="0"/>
                        <a:buChar char="•"/>
                      </a:pPr>
                      <a:r>
                        <a:rPr lang="en-GB" sz="1300" dirty="0"/>
                        <a:t>What do potential customers think?</a:t>
                      </a:r>
                    </a:p>
                  </a:txBody>
                  <a:tcPr/>
                </a:tc>
                <a:extLst>
                  <a:ext uri="{0D108BD9-81ED-4DB2-BD59-A6C34878D82A}">
                    <a16:rowId xmlns:a16="http://schemas.microsoft.com/office/drawing/2014/main" val="3966545421"/>
                  </a:ext>
                </a:extLst>
              </a:tr>
            </a:tbl>
          </a:graphicData>
        </a:graphic>
      </p:graphicFrame>
      <p:pic>
        <p:nvPicPr>
          <p:cNvPr id="4" name="Picture 3" descr="A white text on a black background&#10;&#10;Description automatically generated">
            <a:extLst>
              <a:ext uri="{FF2B5EF4-FFF2-40B4-BE49-F238E27FC236}">
                <a16:creationId xmlns:a16="http://schemas.microsoft.com/office/drawing/2014/main" id="{9E66AAAE-EB59-3ECE-7705-86A7A6A61126}"/>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28022" b="25882"/>
          <a:stretch/>
        </p:blipFill>
        <p:spPr>
          <a:xfrm>
            <a:off x="332571" y="5824148"/>
            <a:ext cx="1722120" cy="793822"/>
          </a:xfrm>
          <a:prstGeom prst="rect">
            <a:avLst/>
          </a:prstGeom>
        </p:spPr>
      </p:pic>
    </p:spTree>
    <p:extLst>
      <p:ext uri="{BB962C8B-B14F-4D97-AF65-F5344CB8AC3E}">
        <p14:creationId xmlns:p14="http://schemas.microsoft.com/office/powerpoint/2010/main" val="38875152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FC42C60-B951-E049-D5C4-FE7B287E34C8}"/>
              </a:ext>
            </a:extLst>
          </p:cNvPr>
          <p:cNvSpPr>
            <a:spLocks noGrp="1"/>
          </p:cNvSpPr>
          <p:nvPr>
            <p:ph idx="4294967295"/>
          </p:nvPr>
        </p:nvSpPr>
        <p:spPr>
          <a:xfrm>
            <a:off x="563121" y="1108296"/>
            <a:ext cx="11049634" cy="4392658"/>
          </a:xfrm>
        </p:spPr>
        <p:txBody>
          <a:bodyPr>
            <a:normAutofit fontScale="92500" lnSpcReduction="10000"/>
          </a:bodyPr>
          <a:lstStyle/>
          <a:p>
            <a:pPr>
              <a:lnSpc>
                <a:spcPct val="150000"/>
              </a:lnSpc>
            </a:pPr>
            <a:r>
              <a:rPr lang="en-GB" b="1" dirty="0">
                <a:latin typeface="+mj-lt"/>
                <a:ea typeface="Roboto" panose="02000000000000000000" pitchFamily="2" charset="0"/>
                <a:cs typeface="Roboto" panose="02000000000000000000" pitchFamily="2" charset="0"/>
              </a:rPr>
              <a:t>Overview</a:t>
            </a:r>
          </a:p>
          <a:p>
            <a:pPr>
              <a:lnSpc>
                <a:spcPct val="150000"/>
              </a:lnSpc>
            </a:pPr>
            <a:r>
              <a:rPr lang="en-GB" dirty="0">
                <a:latin typeface="+mj-lt"/>
                <a:ea typeface="Roboto" panose="02000000000000000000" pitchFamily="2" charset="0"/>
                <a:cs typeface="Roboto" panose="02000000000000000000" pitchFamily="2" charset="0"/>
              </a:rPr>
              <a:t>JCB are one of the world’s largest construction equipment manufacturers. Their brand is well known in the UK and overseas and can be seen on a wide range of construction machinery. This context asks you to consider ‘</a:t>
            </a:r>
            <a:r>
              <a:rPr lang="en-GB" b="1" dirty="0">
                <a:latin typeface="+mj-lt"/>
                <a:ea typeface="Roboto" panose="02000000000000000000" pitchFamily="2" charset="0"/>
                <a:cs typeface="Roboto" panose="02000000000000000000" pitchFamily="2" charset="0"/>
              </a:rPr>
              <a:t>Cleaning up the environment</a:t>
            </a:r>
            <a:r>
              <a:rPr lang="en-GB" dirty="0">
                <a:latin typeface="+mj-lt"/>
                <a:ea typeface="Roboto" panose="02000000000000000000" pitchFamily="2" charset="0"/>
                <a:cs typeface="Roboto" panose="02000000000000000000" pitchFamily="2" charset="0"/>
              </a:rPr>
              <a:t>’.</a:t>
            </a:r>
          </a:p>
          <a:p>
            <a:pPr>
              <a:lnSpc>
                <a:spcPct val="150000"/>
              </a:lnSpc>
            </a:pPr>
            <a:r>
              <a:rPr lang="en-GB" b="1" dirty="0">
                <a:latin typeface="+mj-lt"/>
                <a:ea typeface="Roboto" panose="02000000000000000000" pitchFamily="2" charset="0"/>
                <a:cs typeface="Roboto" panose="02000000000000000000" pitchFamily="2" charset="0"/>
              </a:rPr>
              <a:t>Area(s) of focus </a:t>
            </a:r>
          </a:p>
          <a:p>
            <a:pPr>
              <a:lnSpc>
                <a:spcPct val="150000"/>
              </a:lnSpc>
            </a:pPr>
            <a:r>
              <a:rPr lang="en-GB" dirty="0">
                <a:latin typeface="+mj-lt"/>
                <a:ea typeface="Roboto" panose="02000000000000000000" pitchFamily="2" charset="0"/>
                <a:cs typeface="Roboto" panose="02000000000000000000" pitchFamily="2" charset="0"/>
              </a:rPr>
              <a:t>Product design, environment, automation, manufacturing.</a:t>
            </a:r>
          </a:p>
          <a:p>
            <a:pPr>
              <a:lnSpc>
                <a:spcPct val="150000"/>
              </a:lnSpc>
            </a:pPr>
            <a:r>
              <a:rPr lang="en-GB" b="1" dirty="0">
                <a:latin typeface="+mj-lt"/>
                <a:ea typeface="Roboto" panose="02000000000000000000" pitchFamily="2" charset="0"/>
                <a:cs typeface="Roboto" panose="02000000000000000000" pitchFamily="2" charset="0"/>
              </a:rPr>
              <a:t>Links to the National Curriculum</a:t>
            </a:r>
          </a:p>
          <a:p>
            <a:pPr>
              <a:lnSpc>
                <a:spcPct val="150000"/>
              </a:lnSpc>
            </a:pPr>
            <a:r>
              <a:rPr lang="en-GB" dirty="0">
                <a:latin typeface="+mj-lt"/>
                <a:ea typeface="Roboto" panose="02000000000000000000" pitchFamily="2" charset="0"/>
                <a:cs typeface="Roboto" panose="02000000000000000000" pitchFamily="2" charset="0"/>
              </a:rPr>
              <a:t>The resource covers a full </a:t>
            </a:r>
            <a:r>
              <a:rPr lang="en-GB" b="1" dirty="0">
                <a:latin typeface="+mj-lt"/>
                <a:ea typeface="Roboto" panose="02000000000000000000" pitchFamily="2" charset="0"/>
                <a:cs typeface="Roboto" panose="02000000000000000000" pitchFamily="2" charset="0"/>
              </a:rPr>
              <a:t>design</a:t>
            </a:r>
            <a:r>
              <a:rPr lang="en-GB" dirty="0">
                <a:latin typeface="+mj-lt"/>
                <a:ea typeface="Roboto" panose="02000000000000000000" pitchFamily="2" charset="0"/>
                <a:cs typeface="Roboto" panose="02000000000000000000" pitchFamily="2" charset="0"/>
              </a:rPr>
              <a:t>, </a:t>
            </a:r>
            <a:r>
              <a:rPr lang="en-GB" b="1" dirty="0">
                <a:latin typeface="+mj-lt"/>
                <a:ea typeface="Roboto" panose="02000000000000000000" pitchFamily="2" charset="0"/>
                <a:cs typeface="Roboto" panose="02000000000000000000" pitchFamily="2" charset="0"/>
              </a:rPr>
              <a:t>make</a:t>
            </a:r>
            <a:r>
              <a:rPr lang="en-GB" dirty="0">
                <a:latin typeface="+mj-lt"/>
                <a:ea typeface="Roboto" panose="02000000000000000000" pitchFamily="2" charset="0"/>
                <a:cs typeface="Roboto" panose="02000000000000000000" pitchFamily="2" charset="0"/>
              </a:rPr>
              <a:t> and </a:t>
            </a:r>
            <a:r>
              <a:rPr lang="en-GB" b="1" dirty="0">
                <a:latin typeface="+mj-lt"/>
                <a:ea typeface="Roboto" panose="02000000000000000000" pitchFamily="2" charset="0"/>
                <a:cs typeface="Roboto" panose="02000000000000000000" pitchFamily="2" charset="0"/>
              </a:rPr>
              <a:t>evaluate</a:t>
            </a:r>
            <a:r>
              <a:rPr lang="en-GB" dirty="0">
                <a:latin typeface="+mj-lt"/>
                <a:ea typeface="Roboto" panose="02000000000000000000" pitchFamily="2" charset="0"/>
                <a:cs typeface="Roboto" panose="02000000000000000000" pitchFamily="2" charset="0"/>
              </a:rPr>
              <a:t> process, but also suggests investigate and evaluate task, and relevant focused tasks. </a:t>
            </a:r>
          </a:p>
          <a:p>
            <a:pPr>
              <a:lnSpc>
                <a:spcPct val="150000"/>
              </a:lnSpc>
            </a:pPr>
            <a:r>
              <a:rPr lang="en-GB" b="1" dirty="0">
                <a:latin typeface="+mj-lt"/>
                <a:ea typeface="Roboto" panose="02000000000000000000" pitchFamily="2" charset="0"/>
                <a:cs typeface="Roboto" panose="02000000000000000000" pitchFamily="2" charset="0"/>
              </a:rPr>
              <a:t>Technical knowledge: </a:t>
            </a:r>
            <a:r>
              <a:rPr lang="en-GB" dirty="0">
                <a:latin typeface="+mj-lt"/>
                <a:ea typeface="Roboto" panose="02000000000000000000" pitchFamily="2" charset="0"/>
                <a:cs typeface="Roboto" panose="02000000000000000000" pitchFamily="2" charset="0"/>
              </a:rPr>
              <a:t>CAD, CAM, rapid prototyping, manufacturing processes, maths and science, visual and technical communication.</a:t>
            </a:r>
          </a:p>
        </p:txBody>
      </p:sp>
      <p:pic>
        <p:nvPicPr>
          <p:cNvPr id="6" name="Picture 5">
            <a:extLst>
              <a:ext uri="{FF2B5EF4-FFF2-40B4-BE49-F238E27FC236}">
                <a16:creationId xmlns:a16="http://schemas.microsoft.com/office/drawing/2014/main" id="{68056CCF-362A-D6A4-8B55-885981E3355E}"/>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10666982" y="5963093"/>
            <a:ext cx="1144314" cy="554494"/>
          </a:xfrm>
          <a:prstGeom prst="rect">
            <a:avLst/>
          </a:prstGeom>
        </p:spPr>
      </p:pic>
      <p:sp>
        <p:nvSpPr>
          <p:cNvPr id="9" name="Title 7">
            <a:extLst>
              <a:ext uri="{FF2B5EF4-FFF2-40B4-BE49-F238E27FC236}">
                <a16:creationId xmlns:a16="http://schemas.microsoft.com/office/drawing/2014/main" id="{75AA8855-B821-875A-9C17-0A57976D63A8}"/>
              </a:ext>
            </a:extLst>
          </p:cNvPr>
          <p:cNvSpPr>
            <a:spLocks noGrp="1"/>
          </p:cNvSpPr>
          <p:nvPr>
            <p:ph type="title"/>
          </p:nvPr>
        </p:nvSpPr>
        <p:spPr>
          <a:xfrm>
            <a:off x="563121" y="331162"/>
            <a:ext cx="9166811" cy="777134"/>
          </a:xfrm>
        </p:spPr>
        <p:txBody>
          <a:bodyPr/>
          <a:lstStyle/>
          <a:p>
            <a:r>
              <a:rPr lang="en-GB" dirty="0">
                <a:latin typeface="GriffithGothic Black" panose="02000603060000020004" pitchFamily="50" charset="0"/>
              </a:rPr>
              <a:t>About this resource</a:t>
            </a:r>
            <a:endParaRPr lang="en-GB" sz="4400" dirty="0">
              <a:latin typeface="GriffithGothic Black" panose="02000603060000020004" pitchFamily="50" charset="0"/>
            </a:endParaRPr>
          </a:p>
        </p:txBody>
      </p:sp>
      <p:pic>
        <p:nvPicPr>
          <p:cNvPr id="4" name="Picture 3" descr="A white text on a black background&#10;&#10;Description automatically generated">
            <a:extLst>
              <a:ext uri="{FF2B5EF4-FFF2-40B4-BE49-F238E27FC236}">
                <a16:creationId xmlns:a16="http://schemas.microsoft.com/office/drawing/2014/main" id="{3D2DB83A-E757-F4F2-8022-C6AA4A29CA2B}"/>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28022" b="25882"/>
          <a:stretch/>
        </p:blipFill>
        <p:spPr>
          <a:xfrm>
            <a:off x="332571" y="5824148"/>
            <a:ext cx="1722120" cy="793822"/>
          </a:xfrm>
          <a:prstGeom prst="rect">
            <a:avLst/>
          </a:prstGeom>
        </p:spPr>
      </p:pic>
      <p:sp>
        <p:nvSpPr>
          <p:cNvPr id="5" name="TextBox 4">
            <a:extLst>
              <a:ext uri="{FF2B5EF4-FFF2-40B4-BE49-F238E27FC236}">
                <a16:creationId xmlns:a16="http://schemas.microsoft.com/office/drawing/2014/main" id="{A620D027-2E49-CD7B-B008-C4132A91F8A7}"/>
              </a:ext>
            </a:extLst>
          </p:cNvPr>
          <p:cNvSpPr txBox="1"/>
          <p:nvPr/>
        </p:nvSpPr>
        <p:spPr>
          <a:xfrm>
            <a:off x="2154900" y="6245262"/>
            <a:ext cx="8209351" cy="338554"/>
          </a:xfrm>
          <a:prstGeom prst="rect">
            <a:avLst/>
          </a:prstGeom>
          <a:noFill/>
        </p:spPr>
        <p:txBody>
          <a:bodyPr wrap="square">
            <a:spAutoFit/>
          </a:bodyPr>
          <a:lstStyle/>
          <a:p>
            <a:r>
              <a:rPr lang="en-GB" sz="800" b="0" i="1" dirty="0">
                <a:effectLst/>
                <a:latin typeface="+mj-lt"/>
                <a:ea typeface="Calibri" panose="020F0502020204030204" pitchFamily="34" charset="0"/>
              </a:rPr>
              <a:t>Included in this resource are a range of images, photographs and videos. Some of the </a:t>
            </a:r>
            <a:r>
              <a:rPr lang="en-GB" sz="800" b="0" i="1" dirty="0">
                <a:solidFill>
                  <a:schemeClr val="tx1"/>
                </a:solidFill>
                <a:effectLst/>
                <a:latin typeface="+mj-lt"/>
                <a:ea typeface="Calibri" panose="020F0502020204030204" pitchFamily="34" charset="0"/>
              </a:rPr>
              <a:t>materials in this resource have been created </a:t>
            </a:r>
            <a:r>
              <a:rPr lang="en-GB" sz="800" b="0" i="1" dirty="0">
                <a:effectLst/>
                <a:latin typeface="+mj-lt"/>
                <a:ea typeface="Calibri" panose="020F0502020204030204" pitchFamily="34" charset="0"/>
              </a:rPr>
              <a:t>by </a:t>
            </a:r>
            <a:r>
              <a:rPr lang="en-GB" sz="800" b="0" i="1" dirty="0">
                <a:latin typeface="+mj-lt"/>
                <a:ea typeface="Calibri" panose="020F0502020204030204" pitchFamily="34" charset="0"/>
              </a:rPr>
              <a:t>JCB</a:t>
            </a:r>
            <a:r>
              <a:rPr lang="en-GB" sz="800" b="0" i="1" dirty="0">
                <a:effectLst/>
                <a:latin typeface="+mj-lt"/>
                <a:ea typeface="Calibri" panose="020F0502020204030204" pitchFamily="34" charset="0"/>
              </a:rPr>
              <a:t> - the D&amp;T Association hereby acknowledges and thanks </a:t>
            </a:r>
            <a:r>
              <a:rPr lang="en-GB" sz="800" b="0" i="1" dirty="0">
                <a:latin typeface="+mj-lt"/>
                <a:ea typeface="Calibri" panose="020F0502020204030204" pitchFamily="34" charset="0"/>
              </a:rPr>
              <a:t>JCB</a:t>
            </a:r>
            <a:r>
              <a:rPr lang="en-GB" sz="800" b="0" i="1" dirty="0">
                <a:effectLst/>
                <a:latin typeface="+mj-lt"/>
                <a:ea typeface="Calibri" panose="020F0502020204030204" pitchFamily="34" charset="0"/>
              </a:rPr>
              <a:t> for its contribution. Without this, it would not have been possible to produce this, which is freely available to all teachers.</a:t>
            </a:r>
            <a:endParaRPr lang="en-GB" sz="800" b="0" dirty="0">
              <a:effectLst/>
              <a:latin typeface="+mj-lt"/>
              <a:ea typeface="Calibri" panose="020F0502020204030204" pitchFamily="34" charset="0"/>
            </a:endParaRPr>
          </a:p>
        </p:txBody>
      </p:sp>
    </p:spTree>
    <p:extLst>
      <p:ext uri="{BB962C8B-B14F-4D97-AF65-F5344CB8AC3E}">
        <p14:creationId xmlns:p14="http://schemas.microsoft.com/office/powerpoint/2010/main" val="26709147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B0101CD3-9AC5-5F90-C492-DC94C499C416}"/>
              </a:ext>
            </a:extLst>
          </p:cNvPr>
          <p:cNvSpPr>
            <a:spLocks noGrp="1"/>
          </p:cNvSpPr>
          <p:nvPr>
            <p:ph type="title"/>
          </p:nvPr>
        </p:nvSpPr>
        <p:spPr/>
        <p:txBody>
          <a:bodyPr/>
          <a:lstStyle/>
          <a:p>
            <a:r>
              <a:rPr lang="en-GB" sz="4400" dirty="0">
                <a:solidFill>
                  <a:schemeClr val="tx1"/>
                </a:solidFill>
              </a:rPr>
              <a:t>Prototype stage</a:t>
            </a:r>
            <a:br>
              <a:rPr lang="en-GB" sz="4400" dirty="0">
                <a:solidFill>
                  <a:schemeClr val="bg1"/>
                </a:solidFill>
              </a:rPr>
            </a:br>
            <a:endParaRPr lang="en-GB" sz="4400" dirty="0">
              <a:solidFill>
                <a:schemeClr val="bg1"/>
              </a:solidFill>
            </a:endParaRPr>
          </a:p>
        </p:txBody>
      </p:sp>
      <p:sp>
        <p:nvSpPr>
          <p:cNvPr id="9" name="Content Placeholder 2">
            <a:extLst>
              <a:ext uri="{FF2B5EF4-FFF2-40B4-BE49-F238E27FC236}">
                <a16:creationId xmlns:a16="http://schemas.microsoft.com/office/drawing/2014/main" id="{9DFE83B7-3405-0CF6-8DBD-AB2429D722C5}"/>
              </a:ext>
            </a:extLst>
          </p:cNvPr>
          <p:cNvSpPr>
            <a:spLocks noGrp="1"/>
          </p:cNvSpPr>
          <p:nvPr>
            <p:ph type="body" sz="quarter" idx="11"/>
          </p:nvPr>
        </p:nvSpPr>
        <p:spPr>
          <a:xfrm>
            <a:off x="576263" y="1164565"/>
            <a:ext cx="9309609" cy="4610069"/>
          </a:xfrm>
        </p:spPr>
        <p:txBody>
          <a:bodyPr>
            <a:normAutofit fontScale="92500" lnSpcReduction="20000"/>
          </a:bodyPr>
          <a:lstStyle/>
          <a:p>
            <a:pPr marL="0" indent="0">
              <a:lnSpc>
                <a:spcPct val="150000"/>
              </a:lnSpc>
              <a:buNone/>
            </a:pPr>
            <a:r>
              <a:rPr lang="en-GB" sz="1800" dirty="0">
                <a:latin typeface="+mj-lt"/>
                <a:ea typeface="Roboto" panose="02000000000000000000" pitchFamily="2" charset="0"/>
                <a:cs typeface="Roboto" panose="02000000000000000000" pitchFamily="2" charset="0"/>
              </a:rPr>
              <a:t>This context lends itself </a:t>
            </a:r>
            <a:r>
              <a:rPr lang="en-GB" dirty="0">
                <a:latin typeface="+mj-lt"/>
                <a:ea typeface="Roboto" panose="02000000000000000000" pitchFamily="2" charset="0"/>
                <a:cs typeface="Roboto" panose="02000000000000000000" pitchFamily="2" charset="0"/>
              </a:rPr>
              <a:t>well</a:t>
            </a:r>
            <a:r>
              <a:rPr lang="en-GB" sz="1800" dirty="0">
                <a:latin typeface="+mj-lt"/>
                <a:ea typeface="Roboto" panose="02000000000000000000" pitchFamily="2" charset="0"/>
                <a:cs typeface="Roboto" panose="02000000000000000000" pitchFamily="2" charset="0"/>
              </a:rPr>
              <a:t> to both physical </a:t>
            </a:r>
            <a:r>
              <a:rPr lang="en-GB" dirty="0">
                <a:latin typeface="+mj-lt"/>
                <a:ea typeface="Roboto" panose="02000000000000000000" pitchFamily="2" charset="0"/>
                <a:cs typeface="Roboto" panose="02000000000000000000" pitchFamily="2" charset="0"/>
              </a:rPr>
              <a:t>and CAD </a:t>
            </a:r>
            <a:r>
              <a:rPr lang="en-GB" sz="1800" dirty="0">
                <a:latin typeface="+mj-lt"/>
                <a:ea typeface="Roboto" panose="02000000000000000000" pitchFamily="2" charset="0"/>
                <a:cs typeface="Roboto" panose="02000000000000000000" pitchFamily="2" charset="0"/>
              </a:rPr>
              <a:t>modelling as a means of developing an outcome to help clean up the environment. </a:t>
            </a:r>
          </a:p>
          <a:p>
            <a:pPr marL="0" indent="0">
              <a:lnSpc>
                <a:spcPct val="150000"/>
              </a:lnSpc>
              <a:buNone/>
            </a:pPr>
            <a:r>
              <a:rPr lang="en-GB" sz="1800" dirty="0">
                <a:latin typeface="+mj-lt"/>
                <a:ea typeface="Roboto" panose="02000000000000000000" pitchFamily="2" charset="0"/>
                <a:cs typeface="Roboto" panose="02000000000000000000" pitchFamily="2" charset="0"/>
              </a:rPr>
              <a:t>You could use rapid prototyping methods such as 3D printing in the development and prototyping </a:t>
            </a:r>
            <a:r>
              <a:rPr lang="en-GB" dirty="0">
                <a:latin typeface="+mj-lt"/>
                <a:ea typeface="Roboto" panose="02000000000000000000" pitchFamily="2" charset="0"/>
                <a:cs typeface="Roboto" panose="02000000000000000000" pitchFamily="2" charset="0"/>
              </a:rPr>
              <a:t>stages so quick results can be achieved. You </a:t>
            </a:r>
            <a:r>
              <a:rPr lang="en-GB" sz="1800" dirty="0">
                <a:latin typeface="+mj-lt"/>
                <a:ea typeface="Roboto" panose="02000000000000000000" pitchFamily="2" charset="0"/>
                <a:cs typeface="Roboto" panose="02000000000000000000" pitchFamily="2" charset="0"/>
              </a:rPr>
              <a:t>could also use software to test the structural stability of solutions as well as calculating its weight and checking any mechanical functionality.</a:t>
            </a:r>
          </a:p>
          <a:p>
            <a:pPr>
              <a:lnSpc>
                <a:spcPct val="150000"/>
              </a:lnSpc>
            </a:pPr>
            <a:r>
              <a:rPr lang="en-GB" sz="1800" dirty="0">
                <a:latin typeface="+mj-lt"/>
                <a:ea typeface="Roboto" panose="02000000000000000000" pitchFamily="2" charset="0"/>
                <a:cs typeface="Roboto" panose="02000000000000000000" pitchFamily="2" charset="0"/>
              </a:rPr>
              <a:t>The final prototype could be created with greater accuracy</a:t>
            </a:r>
            <a:r>
              <a:rPr lang="en-GB" dirty="0">
                <a:latin typeface="+mj-lt"/>
                <a:ea typeface="Roboto" panose="02000000000000000000" pitchFamily="2" charset="0"/>
                <a:cs typeface="Roboto" panose="02000000000000000000" pitchFamily="2" charset="0"/>
              </a:rPr>
              <a:t> by </a:t>
            </a:r>
            <a:r>
              <a:rPr lang="en-GB" sz="1800" dirty="0">
                <a:latin typeface="+mj-lt"/>
                <a:ea typeface="Roboto" panose="02000000000000000000" pitchFamily="2" charset="0"/>
                <a:cs typeface="Roboto" panose="02000000000000000000" pitchFamily="2" charset="0"/>
              </a:rPr>
              <a:t>making use of CNC machinery. </a:t>
            </a:r>
            <a:r>
              <a:rPr lang="en-GB" sz="1800" b="1" dirty="0">
                <a:latin typeface="+mj-lt"/>
                <a:ea typeface="Roboto" panose="02000000000000000000" pitchFamily="2" charset="0"/>
                <a:cs typeface="Roboto" panose="02000000000000000000" pitchFamily="2" charset="0"/>
              </a:rPr>
              <a:t>JCB </a:t>
            </a:r>
            <a:r>
              <a:rPr lang="en-GB" sz="1800" dirty="0">
                <a:latin typeface="+mj-lt"/>
                <a:ea typeface="Roboto" panose="02000000000000000000" pitchFamily="2" charset="0"/>
                <a:cs typeface="Roboto" panose="02000000000000000000" pitchFamily="2" charset="0"/>
              </a:rPr>
              <a:t>engineers many products in metal so you may want to take a more technical approach and prototype using a lathe, mill or other machine if working in metal.</a:t>
            </a:r>
          </a:p>
          <a:p>
            <a:pPr>
              <a:lnSpc>
                <a:spcPct val="150000"/>
              </a:lnSpc>
            </a:pPr>
            <a:r>
              <a:rPr lang="en-GB" sz="1800" dirty="0">
                <a:latin typeface="+mj-lt"/>
                <a:ea typeface="Roboto" panose="02000000000000000000" pitchFamily="2" charset="0"/>
                <a:cs typeface="Roboto" panose="02000000000000000000" pitchFamily="2" charset="0"/>
              </a:rPr>
              <a:t>This is also an opportunity to look at a </a:t>
            </a:r>
            <a:r>
              <a:rPr lang="en-GB" sz="1800" b="1" dirty="0">
                <a:latin typeface="+mj-lt"/>
                <a:ea typeface="Roboto" panose="02000000000000000000" pitchFamily="2" charset="0"/>
                <a:cs typeface="Roboto" panose="02000000000000000000" pitchFamily="2" charset="0"/>
              </a:rPr>
              <a:t>production schedule </a:t>
            </a:r>
            <a:r>
              <a:rPr lang="en-GB" sz="1800" dirty="0">
                <a:latin typeface="+mj-lt"/>
                <a:ea typeface="Roboto" panose="02000000000000000000" pitchFamily="2" charset="0"/>
                <a:cs typeface="Roboto" panose="02000000000000000000" pitchFamily="2" charset="0"/>
              </a:rPr>
              <a:t>and </a:t>
            </a:r>
            <a:r>
              <a:rPr lang="en-GB" sz="1800" b="1" dirty="0">
                <a:latin typeface="+mj-lt"/>
                <a:ea typeface="Roboto" panose="02000000000000000000" pitchFamily="2" charset="0"/>
                <a:cs typeface="Roboto" panose="02000000000000000000" pitchFamily="2" charset="0"/>
              </a:rPr>
              <a:t>time planning</a:t>
            </a:r>
            <a:r>
              <a:rPr lang="en-GB" sz="1800" dirty="0">
                <a:latin typeface="+mj-lt"/>
                <a:ea typeface="Roboto" panose="02000000000000000000" pitchFamily="2" charset="0"/>
                <a:cs typeface="Roboto" panose="02000000000000000000" pitchFamily="2" charset="0"/>
              </a:rPr>
              <a:t>. Consider creating a Gantt chart (or similar) to plan the most effective use of time.</a:t>
            </a:r>
          </a:p>
          <a:p>
            <a:pPr>
              <a:lnSpc>
                <a:spcPct val="150000"/>
              </a:lnSpc>
            </a:pPr>
            <a:endParaRPr lang="en-GB" sz="1800" dirty="0">
              <a:latin typeface="+mj-lt"/>
              <a:ea typeface="Roboto" panose="02000000000000000000" pitchFamily="2" charset="0"/>
              <a:cs typeface="Roboto" panose="02000000000000000000" pitchFamily="2" charset="0"/>
            </a:endParaRPr>
          </a:p>
          <a:p>
            <a:pPr marL="0" indent="0">
              <a:lnSpc>
                <a:spcPct val="150000"/>
              </a:lnSpc>
              <a:buNone/>
            </a:pPr>
            <a:r>
              <a:rPr lang="en-GB" sz="1800" dirty="0">
                <a:latin typeface="+mj-lt"/>
                <a:ea typeface="Roboto" panose="02000000000000000000" pitchFamily="2" charset="0"/>
                <a:cs typeface="Roboto" panose="02000000000000000000" pitchFamily="2" charset="0"/>
              </a:rPr>
              <a:t>For making skills that this resource could address, refer to the </a:t>
            </a:r>
            <a:r>
              <a:rPr lang="en-GB" b="1" dirty="0">
                <a:latin typeface="+mj-lt"/>
                <a:ea typeface="Roboto" panose="02000000000000000000" pitchFamily="2" charset="0"/>
                <a:cs typeface="Roboto" panose="02000000000000000000" pitchFamily="2" charset="0"/>
              </a:rPr>
              <a:t>C</a:t>
            </a:r>
            <a:r>
              <a:rPr lang="en-GB" sz="1800" b="1" dirty="0">
                <a:latin typeface="+mj-lt"/>
                <a:ea typeface="Roboto" panose="02000000000000000000" pitchFamily="2" charset="0"/>
                <a:cs typeface="Roboto" panose="02000000000000000000" pitchFamily="2" charset="0"/>
              </a:rPr>
              <a:t>urriculum </a:t>
            </a:r>
            <a:r>
              <a:rPr lang="en-GB" b="1" dirty="0">
                <a:latin typeface="+mj-lt"/>
                <a:ea typeface="Roboto" panose="02000000000000000000" pitchFamily="2" charset="0"/>
                <a:cs typeface="Roboto" panose="02000000000000000000" pitchFamily="2" charset="0"/>
              </a:rPr>
              <a:t>U</a:t>
            </a:r>
            <a:r>
              <a:rPr lang="en-GB" sz="1800" b="1" dirty="0">
                <a:latin typeface="+mj-lt"/>
                <a:ea typeface="Roboto" panose="02000000000000000000" pitchFamily="2" charset="0"/>
                <a:cs typeface="Roboto" panose="02000000000000000000" pitchFamily="2" charset="0"/>
              </a:rPr>
              <a:t>nits </a:t>
            </a:r>
            <a:r>
              <a:rPr lang="en-GB" sz="1800" dirty="0">
                <a:latin typeface="+mj-lt"/>
                <a:ea typeface="Roboto" panose="02000000000000000000" pitchFamily="2" charset="0"/>
                <a:cs typeface="Roboto" panose="02000000000000000000" pitchFamily="2" charset="0"/>
              </a:rPr>
              <a:t>relevant to the materials or processes you wish to cover in your teaching.</a:t>
            </a:r>
          </a:p>
        </p:txBody>
      </p:sp>
      <p:pic>
        <p:nvPicPr>
          <p:cNvPr id="2" name="Picture 1" descr="A white text on a black background&#10;&#10;Description automatically generated">
            <a:extLst>
              <a:ext uri="{FF2B5EF4-FFF2-40B4-BE49-F238E27FC236}">
                <a16:creationId xmlns:a16="http://schemas.microsoft.com/office/drawing/2014/main" id="{BE94B994-5679-052E-34A3-6BD8063BB3C3}"/>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t="28022" b="25882"/>
          <a:stretch/>
        </p:blipFill>
        <p:spPr>
          <a:xfrm>
            <a:off x="332571" y="5824148"/>
            <a:ext cx="1722120" cy="793822"/>
          </a:xfrm>
          <a:prstGeom prst="rect">
            <a:avLst/>
          </a:prstGeom>
        </p:spPr>
      </p:pic>
    </p:spTree>
    <p:extLst>
      <p:ext uri="{BB962C8B-B14F-4D97-AF65-F5344CB8AC3E}">
        <p14:creationId xmlns:p14="http://schemas.microsoft.com/office/powerpoint/2010/main" val="5005045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Online Media 2" title="JCB: Test">
            <a:hlinkClick r:id="" action="ppaction://media"/>
            <a:extLst>
              <a:ext uri="{FF2B5EF4-FFF2-40B4-BE49-F238E27FC236}">
                <a16:creationId xmlns:a16="http://schemas.microsoft.com/office/drawing/2014/main" id="{5A05545D-93D4-277E-83BD-B28B469FC0A0}"/>
              </a:ext>
            </a:extLst>
          </p:cNvPr>
          <p:cNvPicPr>
            <a:picLocks noRot="1" noChangeAspect="1"/>
          </p:cNvPicPr>
          <p:nvPr>
            <a:videoFile r:link="rId1"/>
          </p:nvPr>
        </p:nvPicPr>
        <p:blipFill>
          <a:blip r:embed="rId4"/>
          <a:stretch>
            <a:fillRect/>
          </a:stretch>
        </p:blipFill>
        <p:spPr>
          <a:xfrm>
            <a:off x="256857" y="132463"/>
            <a:ext cx="11678285" cy="6593073"/>
          </a:xfrm>
          <a:prstGeom prst="rect">
            <a:avLst/>
          </a:prstGeom>
        </p:spPr>
      </p:pic>
    </p:spTree>
    <p:extLst>
      <p:ext uri="{BB962C8B-B14F-4D97-AF65-F5344CB8AC3E}">
        <p14:creationId xmlns:p14="http://schemas.microsoft.com/office/powerpoint/2010/main" val="42350342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254A1150-C4ED-A65F-0F53-378698CA2200}"/>
              </a:ext>
            </a:extLst>
          </p:cNvPr>
          <p:cNvSpPr>
            <a:spLocks noGrp="1"/>
          </p:cNvSpPr>
          <p:nvPr>
            <p:ph type="title"/>
          </p:nvPr>
        </p:nvSpPr>
        <p:spPr/>
        <p:txBody>
          <a:bodyPr/>
          <a:lstStyle/>
          <a:p>
            <a:r>
              <a:rPr lang="en-GB" dirty="0">
                <a:solidFill>
                  <a:schemeClr val="tx1"/>
                </a:solidFill>
              </a:rPr>
              <a:t>Test stage</a:t>
            </a:r>
            <a:endParaRPr lang="en-GB" sz="4400" dirty="0">
              <a:solidFill>
                <a:schemeClr val="tx1"/>
              </a:solidFill>
            </a:endParaRPr>
          </a:p>
        </p:txBody>
      </p:sp>
      <p:sp>
        <p:nvSpPr>
          <p:cNvPr id="9" name="Content Placeholder 2">
            <a:extLst>
              <a:ext uri="{FF2B5EF4-FFF2-40B4-BE49-F238E27FC236}">
                <a16:creationId xmlns:a16="http://schemas.microsoft.com/office/drawing/2014/main" id="{9DFE83B7-3405-0CF6-8DBD-AB2429D722C5}"/>
              </a:ext>
            </a:extLst>
          </p:cNvPr>
          <p:cNvSpPr>
            <a:spLocks noGrp="1"/>
          </p:cNvSpPr>
          <p:nvPr>
            <p:ph type="body" sz="quarter" idx="11"/>
          </p:nvPr>
        </p:nvSpPr>
        <p:spPr/>
        <p:txBody>
          <a:bodyPr>
            <a:normAutofit/>
          </a:bodyPr>
          <a:lstStyle/>
          <a:p>
            <a:pPr marL="0" indent="0">
              <a:lnSpc>
                <a:spcPct val="150000"/>
              </a:lnSpc>
              <a:buNone/>
            </a:pPr>
            <a:endParaRPr lang="en-GB" dirty="0">
              <a:solidFill>
                <a:schemeClr val="tx1"/>
              </a:solidFill>
              <a:latin typeface="+mj-lt"/>
              <a:ea typeface="Roboto" panose="02000000000000000000" pitchFamily="2" charset="0"/>
              <a:cs typeface="Roboto" panose="02000000000000000000" pitchFamily="2" charset="0"/>
            </a:endParaRPr>
          </a:p>
          <a:p>
            <a:pPr marL="0" indent="0">
              <a:lnSpc>
                <a:spcPct val="150000"/>
              </a:lnSpc>
              <a:buNone/>
            </a:pPr>
            <a:endParaRPr lang="en-GB" sz="2200" dirty="0">
              <a:solidFill>
                <a:schemeClr val="bg1"/>
              </a:solidFill>
              <a:latin typeface="+mj-lt"/>
              <a:ea typeface="Roboto" panose="02000000000000000000" pitchFamily="2" charset="0"/>
              <a:cs typeface="Roboto" panose="02000000000000000000" pitchFamily="2" charset="0"/>
            </a:endParaRPr>
          </a:p>
          <a:p>
            <a:pPr marL="0" indent="0">
              <a:lnSpc>
                <a:spcPct val="150000"/>
              </a:lnSpc>
              <a:buNone/>
            </a:pPr>
            <a:endParaRPr lang="en-GB" sz="2200" dirty="0">
              <a:solidFill>
                <a:schemeClr val="bg1"/>
              </a:solidFill>
              <a:latin typeface="+mj-lt"/>
              <a:ea typeface="Roboto" panose="02000000000000000000" pitchFamily="2" charset="0"/>
              <a:cs typeface="Roboto" panose="02000000000000000000" pitchFamily="2" charset="0"/>
            </a:endParaRPr>
          </a:p>
          <a:p>
            <a:pPr marL="0" indent="0">
              <a:buNone/>
            </a:pPr>
            <a:endParaRPr lang="en-GB" sz="2400" b="1" dirty="0">
              <a:solidFill>
                <a:schemeClr val="bg1"/>
              </a:solidFill>
              <a:latin typeface="+mj-lt"/>
              <a:ea typeface="Roboto" panose="02000000000000000000" pitchFamily="2" charset="0"/>
              <a:cs typeface="Roboto" panose="02000000000000000000" pitchFamily="2" charset="0"/>
            </a:endParaRPr>
          </a:p>
        </p:txBody>
      </p:sp>
      <p:graphicFrame>
        <p:nvGraphicFramePr>
          <p:cNvPr id="4" name="Table 18">
            <a:extLst>
              <a:ext uri="{FF2B5EF4-FFF2-40B4-BE49-F238E27FC236}">
                <a16:creationId xmlns:a16="http://schemas.microsoft.com/office/drawing/2014/main" id="{6A900EBF-4C67-AD3E-42C8-7EF0E7931D2A}"/>
              </a:ext>
            </a:extLst>
          </p:cNvPr>
          <p:cNvGraphicFramePr>
            <a:graphicFrameLocks noGrp="1"/>
          </p:cNvGraphicFramePr>
          <p:nvPr>
            <p:extLst>
              <p:ext uri="{D42A27DB-BD31-4B8C-83A1-F6EECF244321}">
                <p14:modId xmlns:p14="http://schemas.microsoft.com/office/powerpoint/2010/main" val="1772051890"/>
              </p:ext>
            </p:extLst>
          </p:nvPr>
        </p:nvGraphicFramePr>
        <p:xfrm>
          <a:off x="576000" y="2981222"/>
          <a:ext cx="9465528" cy="2758440"/>
        </p:xfrm>
        <a:graphic>
          <a:graphicData uri="http://schemas.openxmlformats.org/drawingml/2006/table">
            <a:tbl>
              <a:tblPr firstRow="1" bandRow="1">
                <a:tableStyleId>{5940675A-B579-460E-94D1-54222C63F5DA}</a:tableStyleId>
              </a:tblPr>
              <a:tblGrid>
                <a:gridCol w="3306212">
                  <a:extLst>
                    <a:ext uri="{9D8B030D-6E8A-4147-A177-3AD203B41FA5}">
                      <a16:colId xmlns:a16="http://schemas.microsoft.com/office/drawing/2014/main" val="336422520"/>
                    </a:ext>
                  </a:extLst>
                </a:gridCol>
                <a:gridCol w="2981739">
                  <a:extLst>
                    <a:ext uri="{9D8B030D-6E8A-4147-A177-3AD203B41FA5}">
                      <a16:colId xmlns:a16="http://schemas.microsoft.com/office/drawing/2014/main" val="1485661640"/>
                    </a:ext>
                  </a:extLst>
                </a:gridCol>
                <a:gridCol w="3177577">
                  <a:extLst>
                    <a:ext uri="{9D8B030D-6E8A-4147-A177-3AD203B41FA5}">
                      <a16:colId xmlns:a16="http://schemas.microsoft.com/office/drawing/2014/main" val="1887629581"/>
                    </a:ext>
                  </a:extLst>
                </a:gridCol>
              </a:tblGrid>
              <a:tr h="373910">
                <a:tc>
                  <a:txBody>
                    <a:bodyPr/>
                    <a:lstStyle/>
                    <a:p>
                      <a:pPr algn="ctr"/>
                      <a:r>
                        <a:rPr lang="en-GB" sz="1700" b="1" dirty="0">
                          <a:solidFill>
                            <a:srgbClr val="429EA6"/>
                          </a:solidFill>
                          <a:hlinkClick r:id="rId3" action="ppaction://hlinksldjump">
                            <a:extLst>
                              <a:ext uri="{A12FA001-AC4F-418D-AE19-62706E023703}">
                                <ahyp:hlinkClr xmlns:ahyp="http://schemas.microsoft.com/office/drawing/2018/hyperlinkcolor" val="tx"/>
                              </a:ext>
                            </a:extLst>
                          </a:hlinkClick>
                        </a:rPr>
                        <a:t>‘Customer feedback’</a:t>
                      </a:r>
                      <a:endParaRPr lang="en-GB" sz="1700" b="1" dirty="0">
                        <a:solidFill>
                          <a:srgbClr val="429EA6"/>
                        </a:solidFill>
                      </a:endParaRPr>
                    </a:p>
                  </a:txBody>
                  <a:tcPr>
                    <a:solidFill>
                      <a:schemeClr val="bg1"/>
                    </a:solidFill>
                  </a:tcPr>
                </a:tc>
                <a:tc>
                  <a:txBody>
                    <a:bodyPr/>
                    <a:lstStyle/>
                    <a:p>
                      <a:pPr algn="ctr"/>
                      <a:r>
                        <a:rPr lang="en-GB" sz="1700" b="1" dirty="0">
                          <a:solidFill>
                            <a:srgbClr val="429EA6"/>
                          </a:solidFill>
                          <a:hlinkClick r:id="rId3" action="ppaction://hlinksldjump">
                            <a:extLst>
                              <a:ext uri="{A12FA001-AC4F-418D-AE19-62706E023703}">
                                <ahyp:hlinkClr xmlns:ahyp="http://schemas.microsoft.com/office/drawing/2018/hyperlinkcolor" val="tx"/>
                              </a:ext>
                            </a:extLst>
                          </a:hlinkClick>
                        </a:rPr>
                        <a:t>‘A range of tests’</a:t>
                      </a:r>
                      <a:endParaRPr lang="en-GB" sz="1700" b="1" dirty="0">
                        <a:solidFill>
                          <a:srgbClr val="429EA6"/>
                        </a:solidFill>
                      </a:endParaRPr>
                    </a:p>
                  </a:txBody>
                  <a:tcP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700" b="1" dirty="0">
                          <a:solidFill>
                            <a:srgbClr val="429EA6"/>
                          </a:solidFill>
                          <a:hlinkClick r:id="rId3" action="ppaction://hlinksldjump">
                            <a:extLst>
                              <a:ext uri="{A12FA001-AC4F-418D-AE19-62706E023703}">
                                <ahyp:hlinkClr xmlns:ahyp="http://schemas.microsoft.com/office/drawing/2018/hyperlinkcolor" val="tx"/>
                              </a:ext>
                            </a:extLst>
                          </a:hlinkClick>
                        </a:rPr>
                        <a:t>‘Success metrics’</a:t>
                      </a:r>
                      <a:endParaRPr lang="en-GB" sz="1700" b="1" dirty="0">
                        <a:solidFill>
                          <a:srgbClr val="429EA6"/>
                        </a:solidFill>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700" b="1" dirty="0">
                          <a:solidFill>
                            <a:srgbClr val="429EA6"/>
                          </a:solidFill>
                        </a:rPr>
                        <a:t> </a:t>
                      </a:r>
                    </a:p>
                  </a:txBody>
                  <a:tcPr>
                    <a:solidFill>
                      <a:schemeClr val="bg1"/>
                    </a:solidFill>
                  </a:tcPr>
                </a:tc>
                <a:extLst>
                  <a:ext uri="{0D108BD9-81ED-4DB2-BD59-A6C34878D82A}">
                    <a16:rowId xmlns:a16="http://schemas.microsoft.com/office/drawing/2014/main" val="3391378453"/>
                  </a:ext>
                </a:extLst>
              </a:tr>
              <a:tr h="370840">
                <a:tc>
                  <a:txBody>
                    <a:bodyPr/>
                    <a:lstStyle/>
                    <a:p>
                      <a:r>
                        <a:rPr lang="en-GB" sz="1350" dirty="0"/>
                        <a:t>Testing is a continuous process, and you will test and evaluate throughout the whole design process. Your product needs to meet the design requirements and the needs of the customer. Consider who the customer is and try to engage them in conversation about your prototype outcome.</a:t>
                      </a:r>
                    </a:p>
                  </a:txBody>
                  <a:tcPr/>
                </a:tc>
                <a:tc>
                  <a:txBody>
                    <a:bodyPr/>
                    <a:lstStyle/>
                    <a:p>
                      <a:r>
                        <a:rPr lang="en-GB" sz="1350" dirty="0"/>
                        <a:t>As well as client or user feedback, it is important that you can physically test your prototype. Through this process, you can determine if problems are due to the quality of production of your prototype, or if there is a problem with the design itself.</a:t>
                      </a:r>
                    </a:p>
                  </a:txBody>
                  <a:tcPr/>
                </a:tc>
                <a:tc>
                  <a:txBody>
                    <a:bodyPr/>
                    <a:lstStyle/>
                    <a:p>
                      <a:r>
                        <a:rPr lang="en-GB" sz="1350" dirty="0"/>
                        <a:t> A more objective measure of success may be to compare it to existing products or concepts.</a:t>
                      </a:r>
                    </a:p>
                    <a:p>
                      <a:r>
                        <a:rPr lang="en-GB" sz="1350" dirty="0"/>
                        <a:t>There are also international safety standards that a product must meet. Find out the safety standards for your category of product and see how many you can meet.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350" dirty="0"/>
                    </a:p>
                    <a:p>
                      <a:endParaRPr lang="en-GB" sz="1350" dirty="0"/>
                    </a:p>
                  </a:txBody>
                  <a:tcPr/>
                </a:tc>
                <a:extLst>
                  <a:ext uri="{0D108BD9-81ED-4DB2-BD59-A6C34878D82A}">
                    <a16:rowId xmlns:a16="http://schemas.microsoft.com/office/drawing/2014/main" val="3966545421"/>
                  </a:ext>
                </a:extLst>
              </a:tr>
            </a:tbl>
          </a:graphicData>
        </a:graphic>
      </p:graphicFrame>
      <p:sp>
        <p:nvSpPr>
          <p:cNvPr id="3" name="TextBox 2">
            <a:extLst>
              <a:ext uri="{FF2B5EF4-FFF2-40B4-BE49-F238E27FC236}">
                <a16:creationId xmlns:a16="http://schemas.microsoft.com/office/drawing/2014/main" id="{2E5DEA60-013A-65CB-8DDA-016B2753C4E5}"/>
              </a:ext>
            </a:extLst>
          </p:cNvPr>
          <p:cNvSpPr txBox="1"/>
          <p:nvPr/>
        </p:nvSpPr>
        <p:spPr>
          <a:xfrm>
            <a:off x="511590" y="1070173"/>
            <a:ext cx="9465527" cy="1703030"/>
          </a:xfrm>
          <a:prstGeom prst="rect">
            <a:avLst/>
          </a:prstGeom>
          <a:noFill/>
        </p:spPr>
        <p:txBody>
          <a:bodyPr wrap="square">
            <a:spAutoFit/>
          </a:bodyPr>
          <a:lstStyle/>
          <a:p>
            <a:pPr marL="0" marR="0" lvl="0" indent="0" algn="l" defTabSz="430318" rtl="0" eaLnBrk="1" fontAlgn="auto" latinLnBrk="0" hangingPunct="0">
              <a:lnSpc>
                <a:spcPct val="150000"/>
              </a:lnSpc>
              <a:spcBef>
                <a:spcPts val="0"/>
              </a:spcBef>
              <a:spcAft>
                <a:spcPts val="0"/>
              </a:spcAft>
              <a:buClrTx/>
              <a:buSzTx/>
              <a:buFontTx/>
              <a:buNone/>
              <a:tabLst/>
              <a:defRPr/>
            </a:pPr>
            <a:r>
              <a:rPr kumimoji="0" lang="en-GB" sz="1800" b="0" i="0" u="none" strike="noStrike" kern="0" cap="none" spc="0" normalizeH="0" baseline="0" noProof="0" dirty="0">
                <a:ln>
                  <a:noFill/>
                </a:ln>
                <a:solidFill>
                  <a:srgbClr val="000000"/>
                </a:solidFill>
                <a:effectLst/>
                <a:uLnTx/>
                <a:uFillTx/>
                <a:latin typeface="Arial" panose="020B0604020202020204"/>
                <a:ea typeface="Roboto" panose="02000000000000000000" pitchFamily="2" charset="0"/>
                <a:cs typeface="Roboto" panose="02000000000000000000" pitchFamily="2" charset="0"/>
                <a:sym typeface="Helvetica Neue"/>
              </a:rPr>
              <a:t>The iterative design process requires the outcomes to be tested against the original intentions so you can see how well your design would meet the needs of the user. This could involve testing the outcome yourself or giving the prototype to others to use and evaluate. Consider these approache</a:t>
            </a:r>
            <a:r>
              <a:rPr lang="en-GB" sz="1800" b="0" dirty="0">
                <a:latin typeface="Arial" panose="020B0604020202020204"/>
                <a:ea typeface="Roboto" panose="02000000000000000000" pitchFamily="2" charset="0"/>
                <a:cs typeface="Roboto" panose="02000000000000000000" pitchFamily="2" charset="0"/>
              </a:rPr>
              <a:t>s:</a:t>
            </a:r>
            <a:endParaRPr kumimoji="0" lang="en-GB" sz="1800" b="0" i="0" u="none" strike="noStrike" kern="0" cap="none" spc="0" normalizeH="0" baseline="0" noProof="0" dirty="0">
              <a:ln>
                <a:noFill/>
              </a:ln>
              <a:solidFill>
                <a:srgbClr val="000000"/>
              </a:solidFill>
              <a:effectLst/>
              <a:uLnTx/>
              <a:uFillTx/>
              <a:latin typeface="Arial" panose="020B0604020202020204"/>
              <a:ea typeface="Roboto" panose="02000000000000000000" pitchFamily="2" charset="0"/>
              <a:cs typeface="Roboto" panose="02000000000000000000" pitchFamily="2" charset="0"/>
              <a:sym typeface="Helvetica Neue"/>
            </a:endParaRPr>
          </a:p>
        </p:txBody>
      </p:sp>
      <p:pic>
        <p:nvPicPr>
          <p:cNvPr id="6" name="Picture 5" descr="A white text on a black background&#10;&#10;Description automatically generated">
            <a:extLst>
              <a:ext uri="{FF2B5EF4-FFF2-40B4-BE49-F238E27FC236}">
                <a16:creationId xmlns:a16="http://schemas.microsoft.com/office/drawing/2014/main" id="{1376BE44-5AA0-F07C-4841-31C929965707}"/>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28022" b="25882"/>
          <a:stretch/>
        </p:blipFill>
        <p:spPr>
          <a:xfrm>
            <a:off x="332571" y="5824148"/>
            <a:ext cx="1722120" cy="793822"/>
          </a:xfrm>
          <a:prstGeom prst="rect">
            <a:avLst/>
          </a:prstGeom>
        </p:spPr>
      </p:pic>
    </p:spTree>
    <p:extLst>
      <p:ext uri="{BB962C8B-B14F-4D97-AF65-F5344CB8AC3E}">
        <p14:creationId xmlns:p14="http://schemas.microsoft.com/office/powerpoint/2010/main" val="30242908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254A1150-C4ED-A65F-0F53-378698CA2200}"/>
              </a:ext>
            </a:extLst>
          </p:cNvPr>
          <p:cNvSpPr>
            <a:spLocks noGrp="1"/>
          </p:cNvSpPr>
          <p:nvPr>
            <p:ph type="title"/>
          </p:nvPr>
        </p:nvSpPr>
        <p:spPr/>
        <p:txBody>
          <a:bodyPr/>
          <a:lstStyle/>
          <a:p>
            <a:r>
              <a:rPr lang="en-GB" dirty="0">
                <a:solidFill>
                  <a:schemeClr val="tx1"/>
                </a:solidFill>
              </a:rPr>
              <a:t>Test stage</a:t>
            </a:r>
            <a:endParaRPr lang="en-GB" sz="4400" dirty="0">
              <a:solidFill>
                <a:schemeClr val="tx1"/>
              </a:solidFill>
            </a:endParaRPr>
          </a:p>
        </p:txBody>
      </p:sp>
      <p:sp>
        <p:nvSpPr>
          <p:cNvPr id="9" name="Content Placeholder 2">
            <a:extLst>
              <a:ext uri="{FF2B5EF4-FFF2-40B4-BE49-F238E27FC236}">
                <a16:creationId xmlns:a16="http://schemas.microsoft.com/office/drawing/2014/main" id="{9DFE83B7-3405-0CF6-8DBD-AB2429D722C5}"/>
              </a:ext>
            </a:extLst>
          </p:cNvPr>
          <p:cNvSpPr>
            <a:spLocks noGrp="1"/>
          </p:cNvSpPr>
          <p:nvPr>
            <p:ph type="body" sz="quarter" idx="11"/>
          </p:nvPr>
        </p:nvSpPr>
        <p:spPr/>
        <p:txBody>
          <a:bodyPr>
            <a:normAutofit/>
          </a:bodyPr>
          <a:lstStyle/>
          <a:p>
            <a:pPr marL="0" indent="0">
              <a:lnSpc>
                <a:spcPct val="150000"/>
              </a:lnSpc>
              <a:buNone/>
            </a:pPr>
            <a:endParaRPr lang="en-GB" dirty="0">
              <a:solidFill>
                <a:schemeClr val="tx1"/>
              </a:solidFill>
              <a:latin typeface="+mj-lt"/>
              <a:ea typeface="Roboto" panose="02000000000000000000" pitchFamily="2" charset="0"/>
              <a:cs typeface="Roboto" panose="02000000000000000000" pitchFamily="2" charset="0"/>
            </a:endParaRPr>
          </a:p>
          <a:p>
            <a:pPr marL="0" indent="0">
              <a:lnSpc>
                <a:spcPct val="150000"/>
              </a:lnSpc>
              <a:buNone/>
            </a:pPr>
            <a:endParaRPr lang="en-GB" sz="2200" dirty="0">
              <a:solidFill>
                <a:schemeClr val="bg1"/>
              </a:solidFill>
              <a:latin typeface="+mj-lt"/>
              <a:ea typeface="Roboto" panose="02000000000000000000" pitchFamily="2" charset="0"/>
              <a:cs typeface="Roboto" panose="02000000000000000000" pitchFamily="2" charset="0"/>
            </a:endParaRPr>
          </a:p>
          <a:p>
            <a:pPr marL="0" indent="0">
              <a:lnSpc>
                <a:spcPct val="150000"/>
              </a:lnSpc>
              <a:buNone/>
            </a:pPr>
            <a:endParaRPr lang="en-GB" sz="2200" dirty="0">
              <a:solidFill>
                <a:schemeClr val="bg1"/>
              </a:solidFill>
              <a:latin typeface="+mj-lt"/>
              <a:ea typeface="Roboto" panose="02000000000000000000" pitchFamily="2" charset="0"/>
              <a:cs typeface="Roboto" panose="02000000000000000000" pitchFamily="2" charset="0"/>
            </a:endParaRPr>
          </a:p>
          <a:p>
            <a:pPr marL="0" indent="0">
              <a:buNone/>
            </a:pPr>
            <a:endParaRPr lang="en-GB" sz="2400" b="1" dirty="0">
              <a:solidFill>
                <a:schemeClr val="bg1"/>
              </a:solidFill>
              <a:latin typeface="+mj-lt"/>
              <a:ea typeface="Roboto" panose="02000000000000000000" pitchFamily="2" charset="0"/>
              <a:cs typeface="Roboto" panose="02000000000000000000" pitchFamily="2" charset="0"/>
            </a:endParaRPr>
          </a:p>
        </p:txBody>
      </p:sp>
      <p:graphicFrame>
        <p:nvGraphicFramePr>
          <p:cNvPr id="4" name="Table 18">
            <a:extLst>
              <a:ext uri="{FF2B5EF4-FFF2-40B4-BE49-F238E27FC236}">
                <a16:creationId xmlns:a16="http://schemas.microsoft.com/office/drawing/2014/main" id="{6A900EBF-4C67-AD3E-42C8-7EF0E7931D2A}"/>
              </a:ext>
            </a:extLst>
          </p:cNvPr>
          <p:cNvGraphicFramePr>
            <a:graphicFrameLocks noGrp="1"/>
          </p:cNvGraphicFramePr>
          <p:nvPr>
            <p:extLst>
              <p:ext uri="{D42A27DB-BD31-4B8C-83A1-F6EECF244321}">
                <p14:modId xmlns:p14="http://schemas.microsoft.com/office/powerpoint/2010/main" val="2834143498"/>
              </p:ext>
            </p:extLst>
          </p:nvPr>
        </p:nvGraphicFramePr>
        <p:xfrm>
          <a:off x="576000" y="1869621"/>
          <a:ext cx="9327280" cy="3146516"/>
        </p:xfrm>
        <a:graphic>
          <a:graphicData uri="http://schemas.openxmlformats.org/drawingml/2006/table">
            <a:tbl>
              <a:tblPr firstRow="1" bandRow="1">
                <a:tableStyleId>{5940675A-B579-460E-94D1-54222C63F5DA}</a:tableStyleId>
              </a:tblPr>
              <a:tblGrid>
                <a:gridCol w="4896263">
                  <a:extLst>
                    <a:ext uri="{9D8B030D-6E8A-4147-A177-3AD203B41FA5}">
                      <a16:colId xmlns:a16="http://schemas.microsoft.com/office/drawing/2014/main" val="336422520"/>
                    </a:ext>
                  </a:extLst>
                </a:gridCol>
                <a:gridCol w="4431017">
                  <a:extLst>
                    <a:ext uri="{9D8B030D-6E8A-4147-A177-3AD203B41FA5}">
                      <a16:colId xmlns:a16="http://schemas.microsoft.com/office/drawing/2014/main" val="1485661640"/>
                    </a:ext>
                  </a:extLst>
                </a:gridCol>
              </a:tblGrid>
              <a:tr h="432708">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600" b="1" dirty="0">
                          <a:solidFill>
                            <a:srgbClr val="429EA6"/>
                          </a:solidFill>
                          <a:hlinkClick r:id="rId3" action="ppaction://hlinksldjump">
                            <a:extLst>
                              <a:ext uri="{A12FA001-AC4F-418D-AE19-62706E023703}">
                                <ahyp:hlinkClr xmlns:ahyp="http://schemas.microsoft.com/office/drawing/2018/hyperlinkcolor" val="tx"/>
                              </a:ext>
                            </a:extLst>
                          </a:hlinkClick>
                        </a:rPr>
                        <a:t>‘Be open to criticism and failure’</a:t>
                      </a:r>
                      <a:endParaRPr lang="en-GB" sz="1600" b="1" dirty="0">
                        <a:solidFill>
                          <a:srgbClr val="429EA6"/>
                        </a:solidFill>
                      </a:endParaRPr>
                    </a:p>
                  </a:txBody>
                  <a:tcPr>
                    <a:solidFill>
                      <a:schemeClr val="bg1"/>
                    </a:solidFill>
                  </a:tcPr>
                </a:tc>
                <a:tc>
                  <a:txBody>
                    <a:bodyPr/>
                    <a:lstStyle/>
                    <a:p>
                      <a:pPr algn="ctr"/>
                      <a:r>
                        <a:rPr lang="en-GB" sz="1600" b="1" dirty="0">
                          <a:solidFill>
                            <a:srgbClr val="429EA6"/>
                          </a:solidFill>
                          <a:hlinkClick r:id="rId3" action="ppaction://hlinksldjump">
                            <a:extLst>
                              <a:ext uri="{A12FA001-AC4F-418D-AE19-62706E023703}">
                                <ahyp:hlinkClr xmlns:ahyp="http://schemas.microsoft.com/office/drawing/2018/hyperlinkcolor" val="tx"/>
                              </a:ext>
                            </a:extLst>
                          </a:hlinkClick>
                        </a:rPr>
                        <a:t>‘Review against initial objective’</a:t>
                      </a:r>
                      <a:endParaRPr lang="en-GB" sz="1600" b="1" dirty="0">
                        <a:solidFill>
                          <a:srgbClr val="429EA6"/>
                        </a:solidFill>
                      </a:endParaRPr>
                    </a:p>
                  </a:txBody>
                  <a:tcPr>
                    <a:solidFill>
                      <a:schemeClr val="bg1"/>
                    </a:solidFill>
                  </a:tcPr>
                </a:tc>
                <a:extLst>
                  <a:ext uri="{0D108BD9-81ED-4DB2-BD59-A6C34878D82A}">
                    <a16:rowId xmlns:a16="http://schemas.microsoft.com/office/drawing/2014/main" val="3391378453"/>
                  </a:ext>
                </a:extLst>
              </a:tr>
              <a:tr h="73135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dirty="0"/>
                        <a:t>Testing will inevitably lead to some negative results or failure of the design. You may even discover faults in the design that you hadn’t considered.  Don’t take the criticism personally, use the feedback to go back and make improvements to the design.</a:t>
                      </a:r>
                    </a:p>
                  </a:txBody>
                  <a:tcPr/>
                </a:tc>
                <a:tc>
                  <a:txBody>
                    <a:bodyPr/>
                    <a:lstStyle/>
                    <a:p>
                      <a:r>
                        <a:rPr lang="en-GB" sz="1400" dirty="0"/>
                        <a:t>Arguably, one of the most important parts of the design process is reviewing the outcome against the initial objective. Look at what you set out to achieve and measure. </a:t>
                      </a:r>
                    </a:p>
                  </a:txBody>
                  <a:tcPr/>
                </a:tc>
                <a:extLst>
                  <a:ext uri="{0D108BD9-81ED-4DB2-BD59-A6C34878D82A}">
                    <a16:rowId xmlns:a16="http://schemas.microsoft.com/office/drawing/2014/main" val="3966545421"/>
                  </a:ext>
                </a:extLst>
              </a:tr>
              <a:tr h="397328">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600" b="1" dirty="0">
                          <a:solidFill>
                            <a:srgbClr val="429EA6"/>
                          </a:solidFill>
                          <a:hlinkClick r:id="rId3" action="ppaction://hlinksldjump">
                            <a:extLst>
                              <a:ext uri="{A12FA001-AC4F-418D-AE19-62706E023703}">
                                <ahyp:hlinkClr xmlns:ahyp="http://schemas.microsoft.com/office/drawing/2018/hyperlinkcolor" val="tx"/>
                              </a:ext>
                            </a:extLst>
                          </a:hlinkClick>
                        </a:rPr>
                        <a:t>‘Scope creep’</a:t>
                      </a:r>
                      <a:endParaRPr lang="en-GB" sz="1600" b="1" dirty="0">
                        <a:solidFill>
                          <a:srgbClr val="429EA6"/>
                        </a:solidFill>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600" b="1" dirty="0">
                          <a:solidFill>
                            <a:srgbClr val="429EA6"/>
                          </a:solidFill>
                          <a:hlinkClick r:id="" action="ppaction://noaction">
                            <a:extLst>
                              <a:ext uri="{A12FA001-AC4F-418D-AE19-62706E023703}">
                                <ahyp:hlinkClr xmlns:ahyp="http://schemas.microsoft.com/office/drawing/2018/hyperlinkcolor" val="tx"/>
                              </a:ext>
                            </a:extLst>
                          </a:hlinkClick>
                        </a:rPr>
                        <a:t>‘Continuous improvement’</a:t>
                      </a:r>
                      <a:endParaRPr lang="en-GB" sz="1600" b="1" dirty="0">
                        <a:solidFill>
                          <a:srgbClr val="429EA6"/>
                        </a:solidFill>
                      </a:endParaRPr>
                    </a:p>
                  </a:txBody>
                  <a:tcPr/>
                </a:tc>
                <a:extLst>
                  <a:ext uri="{0D108BD9-81ED-4DB2-BD59-A6C34878D82A}">
                    <a16:rowId xmlns:a16="http://schemas.microsoft.com/office/drawing/2014/main" val="2043333862"/>
                  </a:ext>
                </a:extLst>
              </a:tr>
              <a:tr h="33147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dirty="0"/>
                        <a:t>Scope creep is how far beyond the initial brief the design has gone. Have you spent more time than planned, or changed the design’s functionality in any meaningful way?</a:t>
                      </a:r>
                    </a:p>
                    <a:p>
                      <a:endParaRPr lang="en-GB" sz="1400" dirty="0"/>
                    </a:p>
                  </a:txBody>
                  <a:tcPr/>
                </a:tc>
                <a:tc>
                  <a:txBody>
                    <a:bodyPr/>
                    <a:lstStyle/>
                    <a:p>
                      <a:r>
                        <a:rPr lang="en-GB" sz="1400" dirty="0"/>
                        <a:t>JCB use a process called continuous improvement, originally called Kaizen. Through this process, you can identify if there are any aspects of the design that you have missed or even opportunities for further improvement.</a:t>
                      </a:r>
                    </a:p>
                  </a:txBody>
                  <a:tcPr/>
                </a:tc>
                <a:extLst>
                  <a:ext uri="{0D108BD9-81ED-4DB2-BD59-A6C34878D82A}">
                    <a16:rowId xmlns:a16="http://schemas.microsoft.com/office/drawing/2014/main" val="3055730337"/>
                  </a:ext>
                </a:extLst>
              </a:tr>
            </a:tbl>
          </a:graphicData>
        </a:graphic>
      </p:graphicFrame>
      <p:sp>
        <p:nvSpPr>
          <p:cNvPr id="3" name="TextBox 2">
            <a:extLst>
              <a:ext uri="{FF2B5EF4-FFF2-40B4-BE49-F238E27FC236}">
                <a16:creationId xmlns:a16="http://schemas.microsoft.com/office/drawing/2014/main" id="{2E5DEA60-013A-65CB-8DDA-016B2753C4E5}"/>
              </a:ext>
            </a:extLst>
          </p:cNvPr>
          <p:cNvSpPr txBox="1"/>
          <p:nvPr/>
        </p:nvSpPr>
        <p:spPr>
          <a:xfrm>
            <a:off x="511590" y="1070173"/>
            <a:ext cx="9465527" cy="456535"/>
          </a:xfrm>
          <a:prstGeom prst="rect">
            <a:avLst/>
          </a:prstGeom>
          <a:noFill/>
        </p:spPr>
        <p:txBody>
          <a:bodyPr wrap="square">
            <a:spAutoFit/>
          </a:bodyPr>
          <a:lstStyle/>
          <a:p>
            <a:pPr marL="0" marR="0" lvl="0" indent="0" algn="l" defTabSz="430318" rtl="0" eaLnBrk="1" fontAlgn="auto" latinLnBrk="0" hangingPunct="0">
              <a:lnSpc>
                <a:spcPct val="150000"/>
              </a:lnSpc>
              <a:spcBef>
                <a:spcPts val="0"/>
              </a:spcBef>
              <a:spcAft>
                <a:spcPts val="0"/>
              </a:spcAft>
              <a:buClrTx/>
              <a:buSzTx/>
              <a:buFontTx/>
              <a:buNone/>
              <a:tabLst/>
              <a:defRPr/>
            </a:pPr>
            <a:r>
              <a:rPr kumimoji="0" lang="en-GB" sz="1800" b="0" i="0" u="none" strike="noStrike" kern="0" cap="none" spc="0" normalizeH="0" baseline="0" noProof="0" dirty="0">
                <a:ln>
                  <a:noFill/>
                </a:ln>
                <a:solidFill>
                  <a:srgbClr val="000000"/>
                </a:solidFill>
                <a:effectLst/>
                <a:uLnTx/>
                <a:uFillTx/>
                <a:latin typeface="Arial" panose="020B0604020202020204"/>
                <a:ea typeface="Roboto" panose="02000000000000000000" pitchFamily="2" charset="0"/>
                <a:cs typeface="Roboto" panose="02000000000000000000" pitchFamily="2" charset="0"/>
                <a:sym typeface="Helvetica Neue"/>
              </a:rPr>
              <a:t>Consider these approaches to testing your prototype outcome</a:t>
            </a:r>
            <a:r>
              <a:rPr lang="en-GB" sz="1800" b="0" dirty="0">
                <a:latin typeface="Arial" panose="020B0604020202020204"/>
                <a:ea typeface="Roboto" panose="02000000000000000000" pitchFamily="2" charset="0"/>
                <a:cs typeface="Roboto" panose="02000000000000000000" pitchFamily="2" charset="0"/>
              </a:rPr>
              <a:t>:</a:t>
            </a:r>
            <a:endParaRPr kumimoji="0" lang="en-GB" sz="1800" b="0" i="0" u="none" strike="noStrike" kern="0" cap="none" spc="0" normalizeH="0" baseline="0" noProof="0" dirty="0">
              <a:ln>
                <a:noFill/>
              </a:ln>
              <a:solidFill>
                <a:srgbClr val="000000"/>
              </a:solidFill>
              <a:effectLst/>
              <a:uLnTx/>
              <a:uFillTx/>
              <a:latin typeface="Arial" panose="020B0604020202020204"/>
              <a:ea typeface="Roboto" panose="02000000000000000000" pitchFamily="2" charset="0"/>
              <a:cs typeface="Roboto" panose="02000000000000000000" pitchFamily="2" charset="0"/>
              <a:sym typeface="Helvetica Neue"/>
            </a:endParaRPr>
          </a:p>
        </p:txBody>
      </p:sp>
      <p:pic>
        <p:nvPicPr>
          <p:cNvPr id="6" name="Picture 5" descr="A white text on a black background&#10;&#10;Description automatically generated">
            <a:extLst>
              <a:ext uri="{FF2B5EF4-FFF2-40B4-BE49-F238E27FC236}">
                <a16:creationId xmlns:a16="http://schemas.microsoft.com/office/drawing/2014/main" id="{1CFF85B1-8789-BACF-E74B-8859AA64D930}"/>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28022" b="25882"/>
          <a:stretch/>
        </p:blipFill>
        <p:spPr>
          <a:xfrm>
            <a:off x="332571" y="5824148"/>
            <a:ext cx="1722120" cy="793822"/>
          </a:xfrm>
          <a:prstGeom prst="rect">
            <a:avLst/>
          </a:prstGeom>
        </p:spPr>
      </p:pic>
    </p:spTree>
    <p:extLst>
      <p:ext uri="{BB962C8B-B14F-4D97-AF65-F5344CB8AC3E}">
        <p14:creationId xmlns:p14="http://schemas.microsoft.com/office/powerpoint/2010/main" val="34664149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3674EE74-F7A1-0262-0ABC-4C6C68516B4B}"/>
              </a:ext>
            </a:extLst>
          </p:cNvPr>
          <p:cNvSpPr>
            <a:spLocks noGrp="1"/>
          </p:cNvSpPr>
          <p:nvPr>
            <p:ph type="title"/>
          </p:nvPr>
        </p:nvSpPr>
        <p:spPr/>
        <p:txBody>
          <a:bodyPr/>
          <a:lstStyle/>
          <a:p>
            <a:r>
              <a:rPr lang="en-GB" sz="4400" dirty="0">
                <a:solidFill>
                  <a:schemeClr val="tx1"/>
                </a:solidFill>
              </a:rPr>
              <a:t>Focused Tasks</a:t>
            </a:r>
            <a:endParaRPr lang="en-GB" sz="4400" dirty="0">
              <a:solidFill>
                <a:schemeClr val="tx1"/>
              </a:solidFill>
              <a:highlight>
                <a:srgbClr val="FFFF00"/>
              </a:highlight>
            </a:endParaRPr>
          </a:p>
        </p:txBody>
      </p:sp>
      <p:sp>
        <p:nvSpPr>
          <p:cNvPr id="9" name="Content Placeholder 2">
            <a:extLst>
              <a:ext uri="{FF2B5EF4-FFF2-40B4-BE49-F238E27FC236}">
                <a16:creationId xmlns:a16="http://schemas.microsoft.com/office/drawing/2014/main" id="{9DFE83B7-3405-0CF6-8DBD-AB2429D722C5}"/>
              </a:ext>
            </a:extLst>
          </p:cNvPr>
          <p:cNvSpPr>
            <a:spLocks noGrp="1"/>
          </p:cNvSpPr>
          <p:nvPr>
            <p:ph idx="4294967295"/>
          </p:nvPr>
        </p:nvSpPr>
        <p:spPr>
          <a:xfrm>
            <a:off x="576000" y="1112669"/>
            <a:ext cx="11040000" cy="3672000"/>
          </a:xfrm>
        </p:spPr>
        <p:txBody>
          <a:bodyPr>
            <a:normAutofit/>
          </a:bodyPr>
          <a:lstStyle/>
          <a:p>
            <a:pPr marL="0" indent="0">
              <a:lnSpc>
                <a:spcPct val="150000"/>
              </a:lnSpc>
              <a:buNone/>
            </a:pPr>
            <a:r>
              <a:rPr lang="en-GB" sz="2000" dirty="0">
                <a:solidFill>
                  <a:schemeClr val="tx1"/>
                </a:solidFill>
                <a:latin typeface="+mj-lt"/>
                <a:ea typeface="Roboto" panose="02000000000000000000" pitchFamily="2" charset="0"/>
                <a:cs typeface="Roboto" panose="02000000000000000000" pitchFamily="2" charset="0"/>
              </a:rPr>
              <a:t>While the brief in this context is to clean up the environment, there are a number of focused tasks you could use in this unit of work to support the design process or simply use the context as a vehicle to deliver these particular skills. The following are just some of it lends itself well to:</a:t>
            </a:r>
          </a:p>
        </p:txBody>
      </p:sp>
      <p:graphicFrame>
        <p:nvGraphicFramePr>
          <p:cNvPr id="4" name="Table 18">
            <a:extLst>
              <a:ext uri="{FF2B5EF4-FFF2-40B4-BE49-F238E27FC236}">
                <a16:creationId xmlns:a16="http://schemas.microsoft.com/office/drawing/2014/main" id="{AE51A1E7-7A59-ADC1-C2E3-DF99CBB036A3}"/>
              </a:ext>
            </a:extLst>
          </p:cNvPr>
          <p:cNvGraphicFramePr>
            <a:graphicFrameLocks noGrp="1"/>
          </p:cNvGraphicFramePr>
          <p:nvPr>
            <p:extLst>
              <p:ext uri="{D42A27DB-BD31-4B8C-83A1-F6EECF244321}">
                <p14:modId xmlns:p14="http://schemas.microsoft.com/office/powerpoint/2010/main" val="2559591948"/>
              </p:ext>
            </p:extLst>
          </p:nvPr>
        </p:nvGraphicFramePr>
        <p:xfrm>
          <a:off x="576000" y="2757145"/>
          <a:ext cx="10971988" cy="2644519"/>
        </p:xfrm>
        <a:graphic>
          <a:graphicData uri="http://schemas.openxmlformats.org/drawingml/2006/table">
            <a:tbl>
              <a:tblPr firstRow="1" bandRow="1">
                <a:tableStyleId>{5940675A-B579-460E-94D1-54222C63F5DA}</a:tableStyleId>
              </a:tblPr>
              <a:tblGrid>
                <a:gridCol w="2412129">
                  <a:extLst>
                    <a:ext uri="{9D8B030D-6E8A-4147-A177-3AD203B41FA5}">
                      <a16:colId xmlns:a16="http://schemas.microsoft.com/office/drawing/2014/main" val="336422520"/>
                    </a:ext>
                  </a:extLst>
                </a:gridCol>
                <a:gridCol w="2694214">
                  <a:extLst>
                    <a:ext uri="{9D8B030D-6E8A-4147-A177-3AD203B41FA5}">
                      <a16:colId xmlns:a16="http://schemas.microsoft.com/office/drawing/2014/main" val="1485661640"/>
                    </a:ext>
                  </a:extLst>
                </a:gridCol>
                <a:gridCol w="3396343">
                  <a:extLst>
                    <a:ext uri="{9D8B030D-6E8A-4147-A177-3AD203B41FA5}">
                      <a16:colId xmlns:a16="http://schemas.microsoft.com/office/drawing/2014/main" val="3804150009"/>
                    </a:ext>
                  </a:extLst>
                </a:gridCol>
                <a:gridCol w="2469302">
                  <a:extLst>
                    <a:ext uri="{9D8B030D-6E8A-4147-A177-3AD203B41FA5}">
                      <a16:colId xmlns:a16="http://schemas.microsoft.com/office/drawing/2014/main" val="1728666539"/>
                    </a:ext>
                  </a:extLst>
                </a:gridCol>
              </a:tblGrid>
              <a:tr h="419479">
                <a:tc>
                  <a:txBody>
                    <a:bodyPr/>
                    <a:lstStyle/>
                    <a:p>
                      <a:pPr algn="ctr"/>
                      <a:r>
                        <a:rPr lang="en-GB" b="1" dirty="0">
                          <a:solidFill>
                            <a:schemeClr val="tx1"/>
                          </a:solidFill>
                        </a:rPr>
                        <a:t>‘Sketch ideas’</a:t>
                      </a:r>
                    </a:p>
                  </a:txBody>
                  <a:tcPr>
                    <a:solidFill>
                      <a:schemeClr val="bg1"/>
                    </a:solidFill>
                  </a:tcPr>
                </a:tc>
                <a:tc>
                  <a:txBody>
                    <a:bodyPr/>
                    <a:lstStyle/>
                    <a:p>
                      <a:pPr algn="ctr"/>
                      <a:r>
                        <a:rPr lang="en-GB" b="1">
                          <a:solidFill>
                            <a:schemeClr val="tx1"/>
                          </a:solidFill>
                        </a:rPr>
                        <a:t>‘CAD’</a:t>
                      </a:r>
                      <a:endParaRPr lang="en-GB" b="1" dirty="0">
                        <a:solidFill>
                          <a:schemeClr val="tx1"/>
                        </a:solidFill>
                      </a:endParaRPr>
                    </a:p>
                  </a:txBody>
                  <a:tcPr>
                    <a:solidFill>
                      <a:schemeClr val="bg1"/>
                    </a:solidFill>
                  </a:tcPr>
                </a:tc>
                <a:tc>
                  <a:txBody>
                    <a:bodyPr/>
                    <a:lstStyle/>
                    <a:p>
                      <a:pPr algn="ctr"/>
                      <a:r>
                        <a:rPr lang="en-GB" b="1" dirty="0">
                          <a:solidFill>
                            <a:schemeClr val="tx1"/>
                          </a:solidFill>
                        </a:rPr>
                        <a:t>‘Increased fidelity’</a:t>
                      </a:r>
                    </a:p>
                  </a:txBody>
                  <a:tcPr>
                    <a:solidFill>
                      <a:schemeClr val="bg1"/>
                    </a:solidFill>
                  </a:tcPr>
                </a:tc>
                <a:tc>
                  <a:txBody>
                    <a:bodyPr/>
                    <a:lstStyle/>
                    <a:p>
                      <a:pPr algn="ctr"/>
                      <a:r>
                        <a:rPr lang="en-GB" b="1" dirty="0">
                          <a:solidFill>
                            <a:schemeClr val="tx1"/>
                          </a:solidFill>
                        </a:rPr>
                        <a:t>‘Syringe grabber’</a:t>
                      </a:r>
                    </a:p>
                  </a:txBody>
                  <a:tcPr>
                    <a:solidFill>
                      <a:schemeClr val="bg1"/>
                    </a:solidFill>
                  </a:tcPr>
                </a:tc>
                <a:extLst>
                  <a:ext uri="{0D108BD9-81ED-4DB2-BD59-A6C34878D82A}">
                    <a16:rowId xmlns:a16="http://schemas.microsoft.com/office/drawing/2014/main" val="3391378453"/>
                  </a:ext>
                </a:extLst>
              </a:tr>
              <a:tr h="370840">
                <a:tc>
                  <a:txBody>
                    <a:bodyPr/>
                    <a:lstStyle/>
                    <a:p>
                      <a:r>
                        <a:rPr lang="en-GB" sz="1400" dirty="0">
                          <a:solidFill>
                            <a:schemeClr val="tx1"/>
                          </a:solidFill>
                        </a:rPr>
                        <a:t>Sketching ideas is often the most simple, but effective, method of ideation and developing concepts.</a:t>
                      </a:r>
                    </a:p>
                    <a:p>
                      <a:r>
                        <a:rPr lang="en-GB" sz="1400" dirty="0">
                          <a:solidFill>
                            <a:schemeClr val="tx1"/>
                          </a:solidFill>
                        </a:rPr>
                        <a:t>Practice this method of communication to improve your proficiency and to aid in communicating your design concepts to others.</a:t>
                      </a:r>
                    </a:p>
                    <a:p>
                      <a:endParaRPr lang="en-GB" sz="1400" dirty="0">
                        <a:solidFill>
                          <a:schemeClr val="tx1"/>
                        </a:solidFill>
                      </a:endParaRPr>
                    </a:p>
                  </a:txBody>
                  <a:tcPr/>
                </a:tc>
                <a:tc>
                  <a:txBody>
                    <a:bodyPr/>
                    <a:lstStyle/>
                    <a:p>
                      <a:r>
                        <a:rPr lang="en-GB" sz="1400" dirty="0">
                          <a:solidFill>
                            <a:schemeClr val="tx1"/>
                          </a:solidFill>
                        </a:rPr>
                        <a:t>CAD software will allow you to visualise your concepts, but it can also analyse structures and show how mechanical assemblies would work. Consider a system to collect and compact trash. How would that work mechanically? Use CAD to create and assemble the component parts for testing.</a:t>
                      </a:r>
                    </a:p>
                  </a:txBody>
                  <a:tcPr/>
                </a:tc>
                <a:tc>
                  <a:txBody>
                    <a:bodyPr/>
                    <a:lstStyle/>
                    <a:p>
                      <a:r>
                        <a:rPr lang="en-GB" sz="1400" dirty="0">
                          <a:solidFill>
                            <a:schemeClr val="tx1"/>
                          </a:solidFill>
                        </a:rPr>
                        <a:t>Ideation is a divergent process where you want to generate and explore as many ideas as possible. Development is convergent where you refine those ideas towards a prototype outcome. Experiment with a range if fidelity (quality) beginning with rough sketches and quick models before advancing on to more detailed outcomes using rapid prototyping technologies.</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dirty="0">
                          <a:solidFill>
                            <a:schemeClr val="tx1"/>
                          </a:solidFill>
                        </a:rPr>
                        <a:t>JCB machinery often uses hydraulic systems in its machinery. Using the guide in this video: </a:t>
                      </a:r>
                      <a:r>
                        <a:rPr lang="en-GB" sz="1400" dirty="0">
                          <a:hlinkClick r:id="rId3"/>
                        </a:rPr>
                        <a:t>https://youtu.be/6HSY3R5EY8o?si=PcewUMaMH-3mrmpN</a:t>
                      </a:r>
                      <a:endParaRPr lang="en-GB" sz="1400" dirty="0"/>
                    </a:p>
                    <a:p>
                      <a:r>
                        <a:rPr lang="en-GB" sz="1400" dirty="0">
                          <a:solidFill>
                            <a:schemeClr val="tx1"/>
                          </a:solidFill>
                        </a:rPr>
                        <a:t>Create your own syringe grabber.</a:t>
                      </a:r>
                    </a:p>
                  </a:txBody>
                  <a:tcPr/>
                </a:tc>
                <a:extLst>
                  <a:ext uri="{0D108BD9-81ED-4DB2-BD59-A6C34878D82A}">
                    <a16:rowId xmlns:a16="http://schemas.microsoft.com/office/drawing/2014/main" val="3966545421"/>
                  </a:ext>
                </a:extLst>
              </a:tr>
            </a:tbl>
          </a:graphicData>
        </a:graphic>
      </p:graphicFrame>
      <p:pic>
        <p:nvPicPr>
          <p:cNvPr id="3" name="Picture 2" descr="A white text on a black background&#10;&#10;Description automatically generated">
            <a:extLst>
              <a:ext uri="{FF2B5EF4-FFF2-40B4-BE49-F238E27FC236}">
                <a16:creationId xmlns:a16="http://schemas.microsoft.com/office/drawing/2014/main" id="{68C271FB-BC54-381F-64D5-DC025DF1848B}"/>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28022" b="25882"/>
          <a:stretch/>
        </p:blipFill>
        <p:spPr>
          <a:xfrm>
            <a:off x="332571" y="5824148"/>
            <a:ext cx="1722120" cy="793822"/>
          </a:xfrm>
          <a:prstGeom prst="rect">
            <a:avLst/>
          </a:prstGeom>
        </p:spPr>
      </p:pic>
    </p:spTree>
    <p:extLst>
      <p:ext uri="{BB962C8B-B14F-4D97-AF65-F5344CB8AC3E}">
        <p14:creationId xmlns:p14="http://schemas.microsoft.com/office/powerpoint/2010/main" val="27615675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3674EE74-F7A1-0262-0ABC-4C6C68516B4B}"/>
              </a:ext>
            </a:extLst>
          </p:cNvPr>
          <p:cNvSpPr>
            <a:spLocks noGrp="1"/>
          </p:cNvSpPr>
          <p:nvPr>
            <p:ph type="title"/>
          </p:nvPr>
        </p:nvSpPr>
        <p:spPr/>
        <p:txBody>
          <a:bodyPr/>
          <a:lstStyle/>
          <a:p>
            <a:r>
              <a:rPr lang="en-GB" sz="4400" dirty="0">
                <a:solidFill>
                  <a:schemeClr val="tx1"/>
                </a:solidFill>
              </a:rPr>
              <a:t>Investigative &amp; Evaluative Activities</a:t>
            </a:r>
          </a:p>
        </p:txBody>
      </p:sp>
      <p:sp>
        <p:nvSpPr>
          <p:cNvPr id="9" name="Content Placeholder 2">
            <a:extLst>
              <a:ext uri="{FF2B5EF4-FFF2-40B4-BE49-F238E27FC236}">
                <a16:creationId xmlns:a16="http://schemas.microsoft.com/office/drawing/2014/main" id="{9DFE83B7-3405-0CF6-8DBD-AB2429D722C5}"/>
              </a:ext>
            </a:extLst>
          </p:cNvPr>
          <p:cNvSpPr>
            <a:spLocks noGrp="1"/>
          </p:cNvSpPr>
          <p:nvPr>
            <p:ph idx="4294967295"/>
          </p:nvPr>
        </p:nvSpPr>
        <p:spPr>
          <a:xfrm>
            <a:off x="575999" y="1206342"/>
            <a:ext cx="10870932" cy="1433988"/>
          </a:xfrm>
        </p:spPr>
        <p:txBody>
          <a:bodyPr>
            <a:normAutofit fontScale="92500"/>
          </a:bodyPr>
          <a:lstStyle/>
          <a:p>
            <a:pPr>
              <a:lnSpc>
                <a:spcPct val="150000"/>
              </a:lnSpc>
            </a:pPr>
            <a:r>
              <a:rPr lang="en-GB" dirty="0">
                <a:solidFill>
                  <a:schemeClr val="tx1"/>
                </a:solidFill>
                <a:latin typeface="+mj-lt"/>
                <a:ea typeface="Roboto" panose="02000000000000000000" pitchFamily="2" charset="0"/>
                <a:cs typeface="Roboto" panose="02000000000000000000" pitchFamily="2" charset="0"/>
              </a:rPr>
              <a:t>The investigate, or research, element of this project could encourage a more detailed exploration of the products on the market, especially products that encourage responsible waste disposal. There are a number of opportunities available to investigate and evaluate materials and products in this context.</a:t>
            </a:r>
            <a:endParaRPr lang="en-GB" sz="2400" b="1" dirty="0">
              <a:latin typeface="+mj-lt"/>
              <a:ea typeface="Roboto" panose="02000000000000000000" pitchFamily="2" charset="0"/>
              <a:cs typeface="Roboto" panose="02000000000000000000" pitchFamily="2" charset="0"/>
            </a:endParaRPr>
          </a:p>
        </p:txBody>
      </p:sp>
      <p:graphicFrame>
        <p:nvGraphicFramePr>
          <p:cNvPr id="2" name="Table 18">
            <a:extLst>
              <a:ext uri="{FF2B5EF4-FFF2-40B4-BE49-F238E27FC236}">
                <a16:creationId xmlns:a16="http://schemas.microsoft.com/office/drawing/2014/main" id="{C7E00AA4-81A7-57AD-DD50-D5D50E19C4CE}"/>
              </a:ext>
            </a:extLst>
          </p:cNvPr>
          <p:cNvGraphicFramePr>
            <a:graphicFrameLocks noGrp="1"/>
          </p:cNvGraphicFramePr>
          <p:nvPr>
            <p:extLst>
              <p:ext uri="{D42A27DB-BD31-4B8C-83A1-F6EECF244321}">
                <p14:modId xmlns:p14="http://schemas.microsoft.com/office/powerpoint/2010/main" val="2944955034"/>
              </p:ext>
            </p:extLst>
          </p:nvPr>
        </p:nvGraphicFramePr>
        <p:xfrm>
          <a:off x="576000" y="2761252"/>
          <a:ext cx="11040000" cy="2651760"/>
        </p:xfrm>
        <a:graphic>
          <a:graphicData uri="http://schemas.openxmlformats.org/drawingml/2006/table">
            <a:tbl>
              <a:tblPr firstRow="1" bandRow="1">
                <a:tableStyleId>{5940675A-B579-460E-94D1-54222C63F5DA}</a:tableStyleId>
              </a:tblPr>
              <a:tblGrid>
                <a:gridCol w="3220393">
                  <a:extLst>
                    <a:ext uri="{9D8B030D-6E8A-4147-A177-3AD203B41FA5}">
                      <a16:colId xmlns:a16="http://schemas.microsoft.com/office/drawing/2014/main" val="336422520"/>
                    </a:ext>
                  </a:extLst>
                </a:gridCol>
                <a:gridCol w="4318907">
                  <a:extLst>
                    <a:ext uri="{9D8B030D-6E8A-4147-A177-3AD203B41FA5}">
                      <a16:colId xmlns:a16="http://schemas.microsoft.com/office/drawing/2014/main" val="1485661640"/>
                    </a:ext>
                  </a:extLst>
                </a:gridCol>
                <a:gridCol w="3500700">
                  <a:extLst>
                    <a:ext uri="{9D8B030D-6E8A-4147-A177-3AD203B41FA5}">
                      <a16:colId xmlns:a16="http://schemas.microsoft.com/office/drawing/2014/main" val="3804150009"/>
                    </a:ext>
                  </a:extLst>
                </a:gridCol>
              </a:tblGrid>
              <a:tr h="424147">
                <a:tc>
                  <a:txBody>
                    <a:bodyPr/>
                    <a:lstStyle/>
                    <a:p>
                      <a:pPr algn="ctr"/>
                      <a:r>
                        <a:rPr lang="en-GB" b="1" dirty="0">
                          <a:solidFill>
                            <a:schemeClr val="tx1"/>
                          </a:solidFill>
                        </a:rPr>
                        <a:t>‘Types and causes of pollution’</a:t>
                      </a:r>
                    </a:p>
                  </a:txBody>
                  <a:tcPr>
                    <a:solidFill>
                      <a:schemeClr val="bg1"/>
                    </a:solidFill>
                  </a:tcPr>
                </a:tc>
                <a:tc>
                  <a:txBody>
                    <a:bodyPr/>
                    <a:lstStyle/>
                    <a:p>
                      <a:pPr algn="ctr"/>
                      <a:r>
                        <a:rPr lang="en-GB" b="1" dirty="0">
                          <a:solidFill>
                            <a:schemeClr val="tx1"/>
                          </a:solidFill>
                        </a:rPr>
                        <a:t>‘Problem values’</a:t>
                      </a:r>
                    </a:p>
                  </a:txBody>
                  <a:tcPr>
                    <a:solidFill>
                      <a:schemeClr val="bg1"/>
                    </a:solidFill>
                  </a:tcPr>
                </a:tc>
                <a:tc>
                  <a:txBody>
                    <a:bodyPr/>
                    <a:lstStyle/>
                    <a:p>
                      <a:pPr algn="ctr"/>
                      <a:r>
                        <a:rPr lang="en-GB" b="1" dirty="0">
                          <a:solidFill>
                            <a:schemeClr val="tx1"/>
                          </a:solidFill>
                        </a:rPr>
                        <a:t>‘Pugh’s Matrix’</a:t>
                      </a:r>
                    </a:p>
                  </a:txBody>
                  <a:tcPr>
                    <a:solidFill>
                      <a:schemeClr val="bg1"/>
                    </a:solidFill>
                  </a:tcPr>
                </a:tc>
                <a:extLst>
                  <a:ext uri="{0D108BD9-81ED-4DB2-BD59-A6C34878D82A}">
                    <a16:rowId xmlns:a16="http://schemas.microsoft.com/office/drawing/2014/main" val="3391378453"/>
                  </a:ext>
                </a:extLst>
              </a:tr>
              <a:tr h="370840">
                <a:tc>
                  <a:txBody>
                    <a:bodyPr/>
                    <a:lstStyle/>
                    <a:p>
                      <a:r>
                        <a:rPr lang="en-GB" sz="1400" dirty="0">
                          <a:solidFill>
                            <a:schemeClr val="tx1"/>
                          </a:solidFill>
                        </a:rPr>
                        <a:t>Investigate the main causes of pollution and the effects these have on the environment. What are the key issues with the various types of pollution and how might we begin to tackle them? Make a chart and discuss as a group to help define the area you wish to focus on. </a:t>
                      </a:r>
                    </a:p>
                  </a:txBody>
                  <a:tcPr/>
                </a:tc>
                <a:tc>
                  <a:txBody>
                    <a:bodyPr/>
                    <a:lstStyle/>
                    <a:p>
                      <a:r>
                        <a:rPr lang="en-GB" sz="1400" dirty="0">
                          <a:solidFill>
                            <a:schemeClr val="tx1"/>
                          </a:solidFill>
                        </a:rPr>
                        <a:t>Once you identify the causes and effects of pollution, y</a:t>
                      </a:r>
                      <a:r>
                        <a:rPr lang="en-GB" sz="1400" dirty="0"/>
                        <a:t>ou can decide which area of environment pollution will have the greatest value if solved. </a:t>
                      </a:r>
                    </a:p>
                    <a:p>
                      <a:r>
                        <a:rPr lang="en-GB" sz="1400" dirty="0"/>
                        <a:t>Add to your existing analysis, the potential benefits of solving one issue over another. They are all equally important, but you cannot solve every problem at once. However, consider if your solution may have more uses than you originally intended.</a:t>
                      </a:r>
                      <a:endParaRPr lang="en-GB" sz="1400" dirty="0">
                        <a:solidFill>
                          <a:schemeClr val="tx1"/>
                        </a:solidFill>
                      </a:endParaRPr>
                    </a:p>
                    <a:p>
                      <a:endParaRPr lang="en-GB" sz="1400" dirty="0">
                        <a:solidFill>
                          <a:schemeClr val="tx1"/>
                        </a:solidFill>
                      </a:endParaRPr>
                    </a:p>
                  </a:txBody>
                  <a:tcPr/>
                </a:tc>
                <a:tc>
                  <a:txBody>
                    <a:bodyPr/>
                    <a:lstStyle/>
                    <a:p>
                      <a:r>
                        <a:rPr lang="en-GB" sz="1400" b="0" i="0" kern="1200" dirty="0">
                          <a:solidFill>
                            <a:schemeClr val="tx1"/>
                          </a:solidFill>
                          <a:effectLst/>
                          <a:latin typeface="+mn-lt"/>
                          <a:ea typeface="+mn-ea"/>
                          <a:cs typeface="+mn-cs"/>
                        </a:rPr>
                        <a:t>The Pugh Matrix is a tool that uses a criteria- based matrix to identify the best solution against relevant user requirement criteria. It involves comparing each solution against a standard set of specified evaluation criteria to find the best possible solution against viable alternatives.</a:t>
                      </a:r>
                      <a:endParaRPr lang="en-GB" sz="1400" dirty="0">
                        <a:solidFill>
                          <a:schemeClr val="tx1"/>
                        </a:solidFill>
                      </a:endParaRPr>
                    </a:p>
                  </a:txBody>
                  <a:tcPr/>
                </a:tc>
                <a:extLst>
                  <a:ext uri="{0D108BD9-81ED-4DB2-BD59-A6C34878D82A}">
                    <a16:rowId xmlns:a16="http://schemas.microsoft.com/office/drawing/2014/main" val="3966545421"/>
                  </a:ext>
                </a:extLst>
              </a:tr>
            </a:tbl>
          </a:graphicData>
        </a:graphic>
      </p:graphicFrame>
      <p:pic>
        <p:nvPicPr>
          <p:cNvPr id="4" name="Picture 3" descr="A white text on a black background&#10;&#10;Description automatically generated">
            <a:extLst>
              <a:ext uri="{FF2B5EF4-FFF2-40B4-BE49-F238E27FC236}">
                <a16:creationId xmlns:a16="http://schemas.microsoft.com/office/drawing/2014/main" id="{0643C733-700E-6342-236E-4696AEE428E6}"/>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28022" b="25882"/>
          <a:stretch/>
        </p:blipFill>
        <p:spPr>
          <a:xfrm>
            <a:off x="332571" y="5824148"/>
            <a:ext cx="1722120" cy="793822"/>
          </a:xfrm>
          <a:prstGeom prst="rect">
            <a:avLst/>
          </a:prstGeom>
        </p:spPr>
      </p:pic>
    </p:spTree>
    <p:extLst>
      <p:ext uri="{BB962C8B-B14F-4D97-AF65-F5344CB8AC3E}">
        <p14:creationId xmlns:p14="http://schemas.microsoft.com/office/powerpoint/2010/main" val="2022021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3674EE74-F7A1-0262-0ABC-4C6C68516B4B}"/>
              </a:ext>
            </a:extLst>
          </p:cNvPr>
          <p:cNvSpPr>
            <a:spLocks noGrp="1"/>
          </p:cNvSpPr>
          <p:nvPr>
            <p:ph type="title"/>
          </p:nvPr>
        </p:nvSpPr>
        <p:spPr>
          <a:xfrm>
            <a:off x="576000" y="546214"/>
            <a:ext cx="11040000" cy="581060"/>
          </a:xfrm>
        </p:spPr>
        <p:txBody>
          <a:bodyPr/>
          <a:lstStyle/>
          <a:p>
            <a:r>
              <a:rPr lang="en-GB" sz="4400" dirty="0">
                <a:solidFill>
                  <a:schemeClr val="tx1"/>
                </a:solidFill>
              </a:rPr>
              <a:t>Causes of pollution</a:t>
            </a:r>
          </a:p>
        </p:txBody>
      </p:sp>
      <p:sp>
        <p:nvSpPr>
          <p:cNvPr id="9" name="Content Placeholder 2">
            <a:extLst>
              <a:ext uri="{FF2B5EF4-FFF2-40B4-BE49-F238E27FC236}">
                <a16:creationId xmlns:a16="http://schemas.microsoft.com/office/drawing/2014/main" id="{9DFE83B7-3405-0CF6-8DBD-AB2429D722C5}"/>
              </a:ext>
            </a:extLst>
          </p:cNvPr>
          <p:cNvSpPr>
            <a:spLocks noGrp="1"/>
          </p:cNvSpPr>
          <p:nvPr>
            <p:ph idx="4294967295"/>
          </p:nvPr>
        </p:nvSpPr>
        <p:spPr>
          <a:xfrm>
            <a:off x="575998" y="1089311"/>
            <a:ext cx="10870932" cy="581060"/>
          </a:xfrm>
        </p:spPr>
        <p:txBody>
          <a:bodyPr>
            <a:normAutofit/>
          </a:bodyPr>
          <a:lstStyle/>
          <a:p>
            <a:pPr>
              <a:lnSpc>
                <a:spcPct val="150000"/>
              </a:lnSpc>
            </a:pPr>
            <a:r>
              <a:rPr lang="en-GB" dirty="0">
                <a:solidFill>
                  <a:schemeClr val="tx1"/>
                </a:solidFill>
                <a:latin typeface="+mj-lt"/>
                <a:ea typeface="Roboto" panose="02000000000000000000" pitchFamily="2" charset="0"/>
                <a:cs typeface="Roboto" panose="02000000000000000000" pitchFamily="2" charset="0"/>
              </a:rPr>
              <a:t>Make a simple chart to identify causes and effects of pollution to generate discussion.</a:t>
            </a:r>
            <a:endParaRPr lang="en-GB" sz="2400" b="1" dirty="0">
              <a:latin typeface="+mj-lt"/>
              <a:ea typeface="Roboto" panose="02000000000000000000" pitchFamily="2" charset="0"/>
              <a:cs typeface="Roboto" panose="02000000000000000000" pitchFamily="2" charset="0"/>
            </a:endParaRPr>
          </a:p>
        </p:txBody>
      </p:sp>
      <p:graphicFrame>
        <p:nvGraphicFramePr>
          <p:cNvPr id="2" name="Table 1">
            <a:extLst>
              <a:ext uri="{FF2B5EF4-FFF2-40B4-BE49-F238E27FC236}">
                <a16:creationId xmlns:a16="http://schemas.microsoft.com/office/drawing/2014/main" id="{5D87C8DE-8268-5D74-636F-D1F1763D2E21}"/>
              </a:ext>
            </a:extLst>
          </p:cNvPr>
          <p:cNvGraphicFramePr>
            <a:graphicFrameLocks noGrp="1"/>
          </p:cNvGraphicFramePr>
          <p:nvPr>
            <p:extLst>
              <p:ext uri="{D42A27DB-BD31-4B8C-83A1-F6EECF244321}">
                <p14:modId xmlns:p14="http://schemas.microsoft.com/office/powerpoint/2010/main" val="2286160414"/>
              </p:ext>
            </p:extLst>
          </p:nvPr>
        </p:nvGraphicFramePr>
        <p:xfrm>
          <a:off x="575998" y="1811698"/>
          <a:ext cx="10870932" cy="3806019"/>
        </p:xfrm>
        <a:graphic>
          <a:graphicData uri="http://schemas.openxmlformats.org/drawingml/2006/table">
            <a:tbl>
              <a:tblPr>
                <a:tableStyleId>{21E4AEA4-8DFA-4A89-87EB-49C32662AFE0}</a:tableStyleId>
              </a:tblPr>
              <a:tblGrid>
                <a:gridCol w="1289959">
                  <a:extLst>
                    <a:ext uri="{9D8B030D-6E8A-4147-A177-3AD203B41FA5}">
                      <a16:colId xmlns:a16="http://schemas.microsoft.com/office/drawing/2014/main" val="1999197427"/>
                    </a:ext>
                  </a:extLst>
                </a:gridCol>
                <a:gridCol w="1031355">
                  <a:extLst>
                    <a:ext uri="{9D8B030D-6E8A-4147-A177-3AD203B41FA5}">
                      <a16:colId xmlns:a16="http://schemas.microsoft.com/office/drawing/2014/main" val="719398976"/>
                    </a:ext>
                  </a:extLst>
                </a:gridCol>
                <a:gridCol w="1118575">
                  <a:extLst>
                    <a:ext uri="{9D8B030D-6E8A-4147-A177-3AD203B41FA5}">
                      <a16:colId xmlns:a16="http://schemas.microsoft.com/office/drawing/2014/main" val="343941480"/>
                    </a:ext>
                  </a:extLst>
                </a:gridCol>
                <a:gridCol w="2458638">
                  <a:extLst>
                    <a:ext uri="{9D8B030D-6E8A-4147-A177-3AD203B41FA5}">
                      <a16:colId xmlns:a16="http://schemas.microsoft.com/office/drawing/2014/main" val="185705833"/>
                    </a:ext>
                  </a:extLst>
                </a:gridCol>
                <a:gridCol w="2679145">
                  <a:extLst>
                    <a:ext uri="{9D8B030D-6E8A-4147-A177-3AD203B41FA5}">
                      <a16:colId xmlns:a16="http://schemas.microsoft.com/office/drawing/2014/main" val="2469530523"/>
                    </a:ext>
                  </a:extLst>
                </a:gridCol>
                <a:gridCol w="2293260">
                  <a:extLst>
                    <a:ext uri="{9D8B030D-6E8A-4147-A177-3AD203B41FA5}">
                      <a16:colId xmlns:a16="http://schemas.microsoft.com/office/drawing/2014/main" val="2765059167"/>
                    </a:ext>
                  </a:extLst>
                </a:gridCol>
              </a:tblGrid>
              <a:tr h="278167">
                <a:tc>
                  <a:txBody>
                    <a:bodyPr/>
                    <a:lstStyle/>
                    <a:p>
                      <a:pPr algn="ctr" fontAlgn="b"/>
                      <a:r>
                        <a:rPr lang="en-GB" sz="1200" b="1" u="none" strike="noStrike" dirty="0">
                          <a:effectLst/>
                        </a:rPr>
                        <a:t>Type</a:t>
                      </a:r>
                      <a:endParaRPr lang="en-GB" sz="1200" b="1" i="0" u="none" strike="noStrike" dirty="0">
                        <a:solidFill>
                          <a:srgbClr val="000000"/>
                        </a:solidFill>
                        <a:effectLst/>
                        <a:latin typeface="Arial" panose="020B0604020202020204" pitchFamily="34" charset="0"/>
                      </a:endParaRPr>
                    </a:p>
                  </a:txBody>
                  <a:tcPr marL="5578" marR="5578" marT="5578" marB="0" anchor="ctr"/>
                </a:tc>
                <a:tc>
                  <a:txBody>
                    <a:bodyPr/>
                    <a:lstStyle/>
                    <a:p>
                      <a:pPr algn="ctr" fontAlgn="b"/>
                      <a:r>
                        <a:rPr lang="en-GB" sz="1200" b="1" u="none" strike="noStrike" dirty="0">
                          <a:effectLst/>
                        </a:rPr>
                        <a:t>Classification</a:t>
                      </a:r>
                      <a:endParaRPr lang="en-GB" sz="1200" b="1" i="0" u="none" strike="noStrike" dirty="0">
                        <a:solidFill>
                          <a:srgbClr val="000000"/>
                        </a:solidFill>
                        <a:effectLst/>
                        <a:latin typeface="Arial" panose="020B0604020202020204" pitchFamily="34" charset="0"/>
                      </a:endParaRPr>
                    </a:p>
                  </a:txBody>
                  <a:tcPr marL="5578" marR="5578" marT="5578" marB="0" anchor="ctr"/>
                </a:tc>
                <a:tc>
                  <a:txBody>
                    <a:bodyPr/>
                    <a:lstStyle/>
                    <a:p>
                      <a:pPr algn="ctr" fontAlgn="b"/>
                      <a:r>
                        <a:rPr lang="en-GB" sz="1200" b="1" u="none" strike="noStrike" dirty="0">
                          <a:effectLst/>
                        </a:rPr>
                        <a:t>Cause</a:t>
                      </a:r>
                      <a:endParaRPr lang="en-GB" sz="1200" b="1" i="0" u="none" strike="noStrike" dirty="0">
                        <a:solidFill>
                          <a:srgbClr val="000000"/>
                        </a:solidFill>
                        <a:effectLst/>
                        <a:latin typeface="Arial" panose="020B0604020202020204" pitchFamily="34" charset="0"/>
                      </a:endParaRPr>
                    </a:p>
                  </a:txBody>
                  <a:tcPr marL="5578" marR="5578" marT="5578" marB="0" anchor="ctr"/>
                </a:tc>
                <a:tc>
                  <a:txBody>
                    <a:bodyPr/>
                    <a:lstStyle/>
                    <a:p>
                      <a:pPr algn="ctr" fontAlgn="b"/>
                      <a:r>
                        <a:rPr lang="en-GB" sz="1200" b="1" u="none" strike="noStrike" dirty="0">
                          <a:effectLst/>
                        </a:rPr>
                        <a:t>Effect</a:t>
                      </a:r>
                      <a:endParaRPr lang="en-GB" sz="1200" b="1" i="0" u="none" strike="noStrike" dirty="0">
                        <a:solidFill>
                          <a:srgbClr val="000000"/>
                        </a:solidFill>
                        <a:effectLst/>
                        <a:latin typeface="Arial" panose="020B0604020202020204" pitchFamily="34" charset="0"/>
                      </a:endParaRPr>
                    </a:p>
                  </a:txBody>
                  <a:tcPr marL="5578" marR="5578" marT="5578" marB="0" anchor="ctr"/>
                </a:tc>
                <a:tc>
                  <a:txBody>
                    <a:bodyPr/>
                    <a:lstStyle/>
                    <a:p>
                      <a:pPr algn="ctr" fontAlgn="b"/>
                      <a:r>
                        <a:rPr lang="en-GB" sz="1200" b="1" u="none" strike="noStrike" dirty="0">
                          <a:effectLst/>
                        </a:rPr>
                        <a:t>Key issues</a:t>
                      </a:r>
                      <a:endParaRPr lang="en-GB" sz="1200" b="1" i="0" u="none" strike="noStrike" dirty="0">
                        <a:solidFill>
                          <a:srgbClr val="000000"/>
                        </a:solidFill>
                        <a:effectLst/>
                        <a:latin typeface="Arial" panose="020B0604020202020204" pitchFamily="34" charset="0"/>
                      </a:endParaRPr>
                    </a:p>
                  </a:txBody>
                  <a:tcPr marL="5578" marR="5578" marT="5578" marB="0" anchor="ctr"/>
                </a:tc>
                <a:tc>
                  <a:txBody>
                    <a:bodyPr/>
                    <a:lstStyle/>
                    <a:p>
                      <a:pPr algn="ctr" fontAlgn="b"/>
                      <a:r>
                        <a:rPr lang="en-GB" sz="1200" b="1" u="none" strike="noStrike" dirty="0">
                          <a:effectLst/>
                        </a:rPr>
                        <a:t>Areas to target</a:t>
                      </a:r>
                      <a:endParaRPr lang="en-GB" sz="1200" b="1" i="0" u="none" strike="noStrike" dirty="0">
                        <a:solidFill>
                          <a:srgbClr val="000000"/>
                        </a:solidFill>
                        <a:effectLst/>
                        <a:latin typeface="Arial" panose="020B0604020202020204" pitchFamily="34" charset="0"/>
                      </a:endParaRPr>
                    </a:p>
                  </a:txBody>
                  <a:tcPr marL="5578" marR="5578" marT="5578" marB="0" anchor="ctr"/>
                </a:tc>
                <a:extLst>
                  <a:ext uri="{0D108BD9-81ED-4DB2-BD59-A6C34878D82A}">
                    <a16:rowId xmlns:a16="http://schemas.microsoft.com/office/drawing/2014/main" val="2917519540"/>
                  </a:ext>
                </a:extLst>
              </a:tr>
              <a:tr h="436864">
                <a:tc>
                  <a:txBody>
                    <a:bodyPr/>
                    <a:lstStyle/>
                    <a:p>
                      <a:pPr algn="ctr" fontAlgn="ctr"/>
                      <a:r>
                        <a:rPr lang="en-GB" sz="1100" b="1" u="none" strike="noStrike" dirty="0">
                          <a:effectLst/>
                        </a:rPr>
                        <a:t>Air Quality</a:t>
                      </a:r>
                      <a:endParaRPr lang="en-GB" sz="1100" b="1" i="0" u="none" strike="noStrike" dirty="0">
                        <a:solidFill>
                          <a:srgbClr val="000000"/>
                        </a:solidFill>
                        <a:effectLst/>
                        <a:latin typeface="Arial" panose="020B0604020202020204" pitchFamily="34" charset="0"/>
                      </a:endParaRPr>
                    </a:p>
                  </a:txBody>
                  <a:tcPr marL="5578" marR="5578" marT="5578" marB="0" anchor="ctr"/>
                </a:tc>
                <a:tc>
                  <a:txBody>
                    <a:bodyPr/>
                    <a:lstStyle/>
                    <a:p>
                      <a:pPr algn="ctr" fontAlgn="ctr"/>
                      <a:r>
                        <a:rPr lang="en-GB" sz="1100" u="none" strike="noStrike" dirty="0">
                          <a:effectLst/>
                        </a:rPr>
                        <a:t>Air</a:t>
                      </a:r>
                      <a:endParaRPr lang="en-GB" sz="1100" b="0" i="0" u="none" strike="noStrike" dirty="0">
                        <a:solidFill>
                          <a:srgbClr val="000000"/>
                        </a:solidFill>
                        <a:effectLst/>
                        <a:latin typeface="Arial" panose="020B0604020202020204" pitchFamily="34" charset="0"/>
                      </a:endParaRPr>
                    </a:p>
                  </a:txBody>
                  <a:tcPr marL="5578" marR="5578" marT="5578" marB="0" anchor="ctr"/>
                </a:tc>
                <a:tc>
                  <a:txBody>
                    <a:bodyPr/>
                    <a:lstStyle/>
                    <a:p>
                      <a:pPr algn="ctr" fontAlgn="ctr"/>
                      <a:r>
                        <a:rPr lang="en-GB" sz="1100" u="none" strike="noStrike" dirty="0">
                          <a:effectLst/>
                        </a:rPr>
                        <a:t>Particulates in the air</a:t>
                      </a:r>
                      <a:endParaRPr lang="en-GB" sz="1100" b="0" i="0" u="none" strike="noStrike" dirty="0">
                        <a:solidFill>
                          <a:srgbClr val="000000"/>
                        </a:solidFill>
                        <a:effectLst/>
                        <a:latin typeface="Arial" panose="020B0604020202020204" pitchFamily="34" charset="0"/>
                      </a:endParaRPr>
                    </a:p>
                  </a:txBody>
                  <a:tcPr marL="5578" marR="5578" marT="5578" marB="0" anchor="ctr"/>
                </a:tc>
                <a:tc>
                  <a:txBody>
                    <a:bodyPr/>
                    <a:lstStyle/>
                    <a:p>
                      <a:pPr algn="ctr" fontAlgn="ctr"/>
                      <a:r>
                        <a:rPr lang="en-GB" sz="1100" u="none" strike="noStrike" dirty="0">
                          <a:effectLst/>
                        </a:rPr>
                        <a:t>Smog, reduced visibility, trouble breathing</a:t>
                      </a:r>
                      <a:endParaRPr lang="en-GB" sz="1100" b="0" i="0" u="none" strike="noStrike" dirty="0">
                        <a:solidFill>
                          <a:srgbClr val="000000"/>
                        </a:solidFill>
                        <a:effectLst/>
                        <a:latin typeface="Arial" panose="020B0604020202020204" pitchFamily="34" charset="0"/>
                      </a:endParaRPr>
                    </a:p>
                  </a:txBody>
                  <a:tcPr marL="5578" marR="5578" marT="5578" marB="0" anchor="ctr"/>
                </a:tc>
                <a:tc>
                  <a:txBody>
                    <a:bodyPr/>
                    <a:lstStyle/>
                    <a:p>
                      <a:pPr algn="ctr" fontAlgn="ctr"/>
                      <a:r>
                        <a:rPr lang="en-GB" sz="1100" u="none" strike="noStrike" dirty="0">
                          <a:effectLst/>
                        </a:rPr>
                        <a:t>Major cities and industrial manufacturing causing  large scale pollution</a:t>
                      </a:r>
                      <a:endParaRPr lang="en-GB" sz="1100" b="0" i="0" u="none" strike="noStrike" dirty="0">
                        <a:solidFill>
                          <a:srgbClr val="000000"/>
                        </a:solidFill>
                        <a:effectLst/>
                        <a:latin typeface="Arial" panose="020B0604020202020204" pitchFamily="34" charset="0"/>
                      </a:endParaRPr>
                    </a:p>
                  </a:txBody>
                  <a:tcPr marL="5578" marR="5578" marT="5578" marB="0" anchor="ctr"/>
                </a:tc>
                <a:tc>
                  <a:txBody>
                    <a:bodyPr/>
                    <a:lstStyle/>
                    <a:p>
                      <a:pPr algn="ctr" fontAlgn="ctr"/>
                      <a:r>
                        <a:rPr lang="en-GB" sz="1100" u="none" strike="noStrike" dirty="0">
                          <a:effectLst/>
                        </a:rPr>
                        <a:t>Reduction of particulates, filtering of air in the home and workplace </a:t>
                      </a:r>
                      <a:endParaRPr lang="en-GB" sz="1100" b="0" i="0" u="none" strike="noStrike" dirty="0">
                        <a:solidFill>
                          <a:srgbClr val="000000"/>
                        </a:solidFill>
                        <a:effectLst/>
                        <a:latin typeface="Arial" panose="020B0604020202020204" pitchFamily="34" charset="0"/>
                      </a:endParaRPr>
                    </a:p>
                  </a:txBody>
                  <a:tcPr marL="5578" marR="5578" marT="5578" marB="0" anchor="ctr"/>
                </a:tc>
                <a:extLst>
                  <a:ext uri="{0D108BD9-81ED-4DB2-BD59-A6C34878D82A}">
                    <a16:rowId xmlns:a16="http://schemas.microsoft.com/office/drawing/2014/main" val="163034328"/>
                  </a:ext>
                </a:extLst>
              </a:tr>
              <a:tr h="222785">
                <a:tc>
                  <a:txBody>
                    <a:bodyPr/>
                    <a:lstStyle/>
                    <a:p>
                      <a:pPr algn="ctr" fontAlgn="ctr"/>
                      <a:r>
                        <a:rPr lang="en-GB" sz="1100" u="none" strike="noStrike" dirty="0">
                          <a:effectLst/>
                        </a:rPr>
                        <a:t>Microplastics</a:t>
                      </a:r>
                      <a:endParaRPr lang="en-GB" sz="1100" b="0" i="0" u="none" strike="noStrike" dirty="0">
                        <a:solidFill>
                          <a:srgbClr val="000000"/>
                        </a:solidFill>
                        <a:effectLst/>
                        <a:latin typeface="Arial" panose="020B0604020202020204" pitchFamily="34" charset="0"/>
                      </a:endParaRPr>
                    </a:p>
                  </a:txBody>
                  <a:tcPr marL="5578" marR="5578" marT="5578" marB="0" anchor="ctr"/>
                </a:tc>
                <a:tc>
                  <a:txBody>
                    <a:bodyPr/>
                    <a:lstStyle/>
                    <a:p>
                      <a:pPr algn="ctr" fontAlgn="ctr"/>
                      <a:r>
                        <a:rPr lang="en-GB" sz="1100" u="none" strike="noStrike" dirty="0">
                          <a:effectLst/>
                        </a:rPr>
                        <a:t>Sea</a:t>
                      </a:r>
                      <a:endParaRPr lang="en-GB" sz="1100" b="0" i="0" u="none" strike="noStrike" dirty="0">
                        <a:solidFill>
                          <a:srgbClr val="000000"/>
                        </a:solidFill>
                        <a:effectLst/>
                        <a:latin typeface="Arial" panose="020B0604020202020204" pitchFamily="34" charset="0"/>
                      </a:endParaRPr>
                    </a:p>
                  </a:txBody>
                  <a:tcPr marL="5578" marR="5578" marT="5578" marB="0" anchor="ctr"/>
                </a:tc>
                <a:tc>
                  <a:txBody>
                    <a:bodyPr/>
                    <a:lstStyle/>
                    <a:p>
                      <a:pPr algn="ctr" fontAlgn="ctr"/>
                      <a:r>
                        <a:rPr lang="en-GB" sz="1100" u="none" strike="noStrike" dirty="0">
                          <a:effectLst/>
                        </a:rPr>
                        <a:t>Disposal of plastic</a:t>
                      </a:r>
                      <a:endParaRPr lang="en-GB" sz="1100" b="0" i="0" u="none" strike="noStrike" dirty="0">
                        <a:solidFill>
                          <a:srgbClr val="000000"/>
                        </a:solidFill>
                        <a:effectLst/>
                        <a:latin typeface="Arial" panose="020B0604020202020204" pitchFamily="34" charset="0"/>
                      </a:endParaRPr>
                    </a:p>
                  </a:txBody>
                  <a:tcPr marL="5578" marR="5578" marT="5578" marB="0" anchor="ctr"/>
                </a:tc>
                <a:tc>
                  <a:txBody>
                    <a:bodyPr/>
                    <a:lstStyle/>
                    <a:p>
                      <a:pPr algn="ctr" fontAlgn="ctr"/>
                      <a:endParaRPr lang="en-GB" sz="1100" b="0" i="0" u="none" strike="noStrike" dirty="0">
                        <a:solidFill>
                          <a:srgbClr val="000000"/>
                        </a:solidFill>
                        <a:effectLst/>
                        <a:latin typeface="Arial" panose="020B0604020202020204" pitchFamily="34" charset="0"/>
                      </a:endParaRPr>
                    </a:p>
                  </a:txBody>
                  <a:tcPr marL="5578" marR="5578" marT="5578" marB="0" anchor="ctr"/>
                </a:tc>
                <a:tc>
                  <a:txBody>
                    <a:bodyPr/>
                    <a:lstStyle/>
                    <a:p>
                      <a:pPr algn="ctr" fontAlgn="ctr"/>
                      <a:endParaRPr lang="en-GB" sz="1100" b="0" i="0" u="none" strike="noStrike" dirty="0">
                        <a:solidFill>
                          <a:srgbClr val="000000"/>
                        </a:solidFill>
                        <a:effectLst/>
                        <a:latin typeface="Arial" panose="020B0604020202020204" pitchFamily="34" charset="0"/>
                      </a:endParaRPr>
                    </a:p>
                  </a:txBody>
                  <a:tcPr marL="5578" marR="5578" marT="5578" marB="0" anchor="ctr"/>
                </a:tc>
                <a:tc>
                  <a:txBody>
                    <a:bodyPr/>
                    <a:lstStyle/>
                    <a:p>
                      <a:pPr algn="ctr" fontAlgn="ctr"/>
                      <a:endParaRPr lang="en-GB" sz="1100" b="0" i="0" u="none" strike="noStrike" dirty="0">
                        <a:solidFill>
                          <a:srgbClr val="000000"/>
                        </a:solidFill>
                        <a:effectLst/>
                        <a:latin typeface="Arial" panose="020B0604020202020204" pitchFamily="34" charset="0"/>
                      </a:endParaRPr>
                    </a:p>
                  </a:txBody>
                  <a:tcPr marL="5578" marR="5578" marT="5578" marB="0" anchor="ctr"/>
                </a:tc>
                <a:extLst>
                  <a:ext uri="{0D108BD9-81ED-4DB2-BD59-A6C34878D82A}">
                    <a16:rowId xmlns:a16="http://schemas.microsoft.com/office/drawing/2014/main" val="3113979746"/>
                  </a:ext>
                </a:extLst>
              </a:tr>
              <a:tr h="222785">
                <a:tc>
                  <a:txBody>
                    <a:bodyPr/>
                    <a:lstStyle/>
                    <a:p>
                      <a:pPr algn="ctr" fontAlgn="ctr"/>
                      <a:r>
                        <a:rPr lang="en-GB" sz="1100" b="1" u="none" strike="noStrike" dirty="0">
                          <a:effectLst/>
                        </a:rPr>
                        <a:t>Plastic waste</a:t>
                      </a:r>
                      <a:endParaRPr lang="en-GB" sz="1100" b="1" i="0" u="none" strike="noStrike" dirty="0">
                        <a:solidFill>
                          <a:srgbClr val="000000"/>
                        </a:solidFill>
                        <a:effectLst/>
                        <a:latin typeface="Arial" panose="020B0604020202020204" pitchFamily="34" charset="0"/>
                      </a:endParaRPr>
                    </a:p>
                  </a:txBody>
                  <a:tcPr marL="5578" marR="5578" marT="5578" marB="0" anchor="ctr"/>
                </a:tc>
                <a:tc>
                  <a:txBody>
                    <a:bodyPr/>
                    <a:lstStyle/>
                    <a:p>
                      <a:pPr algn="ctr" fontAlgn="ctr"/>
                      <a:r>
                        <a:rPr lang="en-GB" sz="1100" u="none" strike="noStrike" dirty="0">
                          <a:effectLst/>
                        </a:rPr>
                        <a:t>Waterway</a:t>
                      </a:r>
                      <a:endParaRPr lang="en-GB" sz="1100" b="0" i="0" u="none" strike="noStrike" dirty="0">
                        <a:solidFill>
                          <a:srgbClr val="000000"/>
                        </a:solidFill>
                        <a:effectLst/>
                        <a:latin typeface="Arial" panose="020B0604020202020204" pitchFamily="34" charset="0"/>
                      </a:endParaRPr>
                    </a:p>
                  </a:txBody>
                  <a:tcPr marL="5578" marR="5578" marT="5578" marB="0" anchor="ctr"/>
                </a:tc>
                <a:tc>
                  <a:txBody>
                    <a:bodyPr/>
                    <a:lstStyle/>
                    <a:p>
                      <a:pPr algn="ctr" fontAlgn="ctr"/>
                      <a:endParaRPr lang="en-GB" sz="1100" b="0" i="0" u="none" strike="noStrike" dirty="0">
                        <a:solidFill>
                          <a:srgbClr val="000000"/>
                        </a:solidFill>
                        <a:effectLst/>
                        <a:latin typeface="Arial" panose="020B0604020202020204" pitchFamily="34" charset="0"/>
                      </a:endParaRPr>
                    </a:p>
                  </a:txBody>
                  <a:tcPr marL="5578" marR="5578" marT="5578" marB="0" anchor="ctr"/>
                </a:tc>
                <a:tc>
                  <a:txBody>
                    <a:bodyPr/>
                    <a:lstStyle/>
                    <a:p>
                      <a:pPr algn="ctr" fontAlgn="ctr"/>
                      <a:endParaRPr lang="en-GB" sz="1100" b="0" i="0" u="none" strike="noStrike" dirty="0">
                        <a:solidFill>
                          <a:srgbClr val="000000"/>
                        </a:solidFill>
                        <a:effectLst/>
                        <a:latin typeface="Arial" panose="020B0604020202020204" pitchFamily="34" charset="0"/>
                      </a:endParaRPr>
                    </a:p>
                  </a:txBody>
                  <a:tcPr marL="5578" marR="5578" marT="5578" marB="0" anchor="ctr"/>
                </a:tc>
                <a:tc>
                  <a:txBody>
                    <a:bodyPr/>
                    <a:lstStyle/>
                    <a:p>
                      <a:pPr algn="ctr" fontAlgn="ctr"/>
                      <a:endParaRPr lang="en-GB" sz="1100" b="0" i="0" u="none" strike="noStrike" dirty="0">
                        <a:solidFill>
                          <a:srgbClr val="000000"/>
                        </a:solidFill>
                        <a:effectLst/>
                        <a:latin typeface="Arial" panose="020B0604020202020204" pitchFamily="34" charset="0"/>
                      </a:endParaRPr>
                    </a:p>
                  </a:txBody>
                  <a:tcPr marL="5578" marR="5578" marT="5578" marB="0" anchor="ctr"/>
                </a:tc>
                <a:tc>
                  <a:txBody>
                    <a:bodyPr/>
                    <a:lstStyle/>
                    <a:p>
                      <a:pPr algn="ctr" fontAlgn="ctr"/>
                      <a:endParaRPr lang="en-GB" sz="1100" b="0" i="0" u="none" strike="noStrike" dirty="0">
                        <a:solidFill>
                          <a:srgbClr val="000000"/>
                        </a:solidFill>
                        <a:effectLst/>
                        <a:latin typeface="Arial" panose="020B0604020202020204" pitchFamily="34" charset="0"/>
                      </a:endParaRPr>
                    </a:p>
                  </a:txBody>
                  <a:tcPr marL="5578" marR="5578" marT="5578" marB="0" anchor="ctr"/>
                </a:tc>
                <a:extLst>
                  <a:ext uri="{0D108BD9-81ED-4DB2-BD59-A6C34878D82A}">
                    <a16:rowId xmlns:a16="http://schemas.microsoft.com/office/drawing/2014/main" val="1733964682"/>
                  </a:ext>
                </a:extLst>
              </a:tr>
              <a:tr h="436864">
                <a:tc>
                  <a:txBody>
                    <a:bodyPr/>
                    <a:lstStyle/>
                    <a:p>
                      <a:pPr algn="ctr" fontAlgn="ctr"/>
                      <a:r>
                        <a:rPr lang="en-GB" sz="1100" u="none" strike="noStrike" dirty="0">
                          <a:effectLst/>
                        </a:rPr>
                        <a:t>Sewage</a:t>
                      </a:r>
                      <a:endParaRPr lang="en-GB" sz="1100" b="0" i="0" u="none" strike="noStrike" dirty="0">
                        <a:solidFill>
                          <a:srgbClr val="000000"/>
                        </a:solidFill>
                        <a:effectLst/>
                        <a:latin typeface="Arial" panose="020B0604020202020204" pitchFamily="34" charset="0"/>
                      </a:endParaRPr>
                    </a:p>
                  </a:txBody>
                  <a:tcPr marL="5578" marR="5578" marT="5578" marB="0" anchor="ctr"/>
                </a:tc>
                <a:tc>
                  <a:txBody>
                    <a:bodyPr/>
                    <a:lstStyle/>
                    <a:p>
                      <a:pPr algn="ctr" fontAlgn="ctr"/>
                      <a:r>
                        <a:rPr lang="en-GB" sz="1100" u="none" strike="noStrike" dirty="0">
                          <a:effectLst/>
                        </a:rPr>
                        <a:t>Waterway</a:t>
                      </a:r>
                      <a:endParaRPr lang="en-GB" sz="1100" b="0" i="0" u="none" strike="noStrike" dirty="0">
                        <a:solidFill>
                          <a:srgbClr val="000000"/>
                        </a:solidFill>
                        <a:effectLst/>
                        <a:latin typeface="Arial" panose="020B0604020202020204" pitchFamily="34" charset="0"/>
                      </a:endParaRPr>
                    </a:p>
                  </a:txBody>
                  <a:tcPr marL="5578" marR="5578" marT="5578" marB="0" anchor="ctr"/>
                </a:tc>
                <a:tc>
                  <a:txBody>
                    <a:bodyPr/>
                    <a:lstStyle/>
                    <a:p>
                      <a:pPr algn="ctr" fontAlgn="ctr"/>
                      <a:r>
                        <a:rPr lang="en-GB" sz="1100" u="none" strike="noStrike" dirty="0">
                          <a:effectLst/>
                        </a:rPr>
                        <a:t>Raw sewage being fed into waterways</a:t>
                      </a:r>
                      <a:endParaRPr lang="en-GB" sz="1100" b="0" i="0" u="none" strike="noStrike" dirty="0">
                        <a:solidFill>
                          <a:srgbClr val="000000"/>
                        </a:solidFill>
                        <a:effectLst/>
                        <a:latin typeface="Arial" panose="020B0604020202020204" pitchFamily="34" charset="0"/>
                      </a:endParaRPr>
                    </a:p>
                  </a:txBody>
                  <a:tcPr marL="5578" marR="5578" marT="5578" marB="0" anchor="ctr"/>
                </a:tc>
                <a:tc>
                  <a:txBody>
                    <a:bodyPr/>
                    <a:lstStyle/>
                    <a:p>
                      <a:pPr algn="ctr" fontAlgn="ctr"/>
                      <a:r>
                        <a:rPr lang="en-GB" sz="1100" u="none" strike="noStrike" dirty="0">
                          <a:effectLst/>
                        </a:rPr>
                        <a:t>Water unfit for human consumption</a:t>
                      </a:r>
                      <a:endParaRPr lang="en-GB" sz="1100" b="0" i="0" u="none" strike="noStrike" dirty="0">
                        <a:solidFill>
                          <a:srgbClr val="000000"/>
                        </a:solidFill>
                        <a:effectLst/>
                        <a:latin typeface="Arial" panose="020B0604020202020204" pitchFamily="34" charset="0"/>
                      </a:endParaRPr>
                    </a:p>
                  </a:txBody>
                  <a:tcPr marL="5578" marR="5578" marT="5578" marB="0" anchor="ctr"/>
                </a:tc>
                <a:tc>
                  <a:txBody>
                    <a:bodyPr/>
                    <a:lstStyle/>
                    <a:p>
                      <a:pPr algn="ctr" fontAlgn="ctr"/>
                      <a:endParaRPr lang="en-GB" sz="1100" b="0" i="0" u="none" strike="noStrike" dirty="0">
                        <a:solidFill>
                          <a:srgbClr val="000000"/>
                        </a:solidFill>
                        <a:effectLst/>
                        <a:latin typeface="Arial" panose="020B0604020202020204" pitchFamily="34" charset="0"/>
                      </a:endParaRPr>
                    </a:p>
                  </a:txBody>
                  <a:tcPr marL="5578" marR="5578" marT="5578" marB="0" anchor="ctr"/>
                </a:tc>
                <a:tc>
                  <a:txBody>
                    <a:bodyPr/>
                    <a:lstStyle/>
                    <a:p>
                      <a:pPr algn="ctr" fontAlgn="ctr"/>
                      <a:endParaRPr lang="en-GB" sz="1100" b="0" i="0" u="none" strike="noStrike" dirty="0">
                        <a:solidFill>
                          <a:srgbClr val="000000"/>
                        </a:solidFill>
                        <a:effectLst/>
                        <a:latin typeface="Arial" panose="020B0604020202020204" pitchFamily="34" charset="0"/>
                      </a:endParaRPr>
                    </a:p>
                  </a:txBody>
                  <a:tcPr marL="5578" marR="5578" marT="5578" marB="0" anchor="ctr"/>
                </a:tc>
                <a:extLst>
                  <a:ext uri="{0D108BD9-81ED-4DB2-BD59-A6C34878D82A}">
                    <a16:rowId xmlns:a16="http://schemas.microsoft.com/office/drawing/2014/main" val="747144847"/>
                  </a:ext>
                </a:extLst>
              </a:tr>
              <a:tr h="222785">
                <a:tc>
                  <a:txBody>
                    <a:bodyPr/>
                    <a:lstStyle/>
                    <a:p>
                      <a:pPr algn="ctr" fontAlgn="ctr"/>
                      <a:r>
                        <a:rPr lang="en-GB" sz="1100" u="none" strike="noStrike" dirty="0">
                          <a:effectLst/>
                        </a:rPr>
                        <a:t>Chemical spillage</a:t>
                      </a:r>
                      <a:endParaRPr lang="en-GB" sz="1100" b="0" i="0" u="none" strike="noStrike" dirty="0">
                        <a:solidFill>
                          <a:srgbClr val="000000"/>
                        </a:solidFill>
                        <a:effectLst/>
                        <a:latin typeface="Arial" panose="020B0604020202020204" pitchFamily="34" charset="0"/>
                      </a:endParaRPr>
                    </a:p>
                  </a:txBody>
                  <a:tcPr marL="5578" marR="5578" marT="5578" marB="0" anchor="ctr"/>
                </a:tc>
                <a:tc>
                  <a:txBody>
                    <a:bodyPr/>
                    <a:lstStyle/>
                    <a:p>
                      <a:pPr algn="ctr" fontAlgn="ctr"/>
                      <a:r>
                        <a:rPr lang="en-GB" sz="1100" u="none" strike="noStrike" dirty="0">
                          <a:effectLst/>
                        </a:rPr>
                        <a:t>Land/sea</a:t>
                      </a:r>
                      <a:endParaRPr lang="en-GB" sz="1100" b="0" i="0" u="none" strike="noStrike" dirty="0">
                        <a:solidFill>
                          <a:srgbClr val="000000"/>
                        </a:solidFill>
                        <a:effectLst/>
                        <a:latin typeface="Arial" panose="020B0604020202020204" pitchFamily="34" charset="0"/>
                      </a:endParaRPr>
                    </a:p>
                  </a:txBody>
                  <a:tcPr marL="5578" marR="5578" marT="5578" marB="0" anchor="ctr"/>
                </a:tc>
                <a:tc>
                  <a:txBody>
                    <a:bodyPr/>
                    <a:lstStyle/>
                    <a:p>
                      <a:pPr algn="l" fontAlgn="b"/>
                      <a:endParaRPr lang="en-GB" sz="1100" b="0" i="0" u="none" strike="noStrike" dirty="0">
                        <a:solidFill>
                          <a:srgbClr val="000000"/>
                        </a:solidFill>
                        <a:effectLst/>
                        <a:latin typeface="Arial" panose="020B0604020202020204" pitchFamily="34" charset="0"/>
                      </a:endParaRPr>
                    </a:p>
                  </a:txBody>
                  <a:tcPr marL="5578" marR="5578" marT="5578" marB="0" anchor="b"/>
                </a:tc>
                <a:tc>
                  <a:txBody>
                    <a:bodyPr/>
                    <a:lstStyle/>
                    <a:p>
                      <a:pPr algn="ctr" fontAlgn="b"/>
                      <a:r>
                        <a:rPr lang="en-GB" sz="1100" b="0" i="0" u="none" strike="noStrike" dirty="0">
                          <a:solidFill>
                            <a:srgbClr val="000000"/>
                          </a:solidFill>
                          <a:effectLst/>
                          <a:latin typeface="Arial" panose="020B0604020202020204" pitchFamily="34" charset="0"/>
                        </a:rPr>
                        <a:t>Damage to environment</a:t>
                      </a:r>
                    </a:p>
                  </a:txBody>
                  <a:tcPr marL="5578" marR="5578" marT="5578" marB="0" anchor="b"/>
                </a:tc>
                <a:tc>
                  <a:txBody>
                    <a:bodyPr/>
                    <a:lstStyle/>
                    <a:p>
                      <a:pPr algn="ctr" fontAlgn="ctr"/>
                      <a:endParaRPr lang="en-GB" sz="1100" b="0" i="0" u="none" strike="noStrike" dirty="0">
                        <a:solidFill>
                          <a:srgbClr val="000000"/>
                        </a:solidFill>
                        <a:effectLst/>
                        <a:latin typeface="Arial" panose="020B0604020202020204" pitchFamily="34" charset="0"/>
                      </a:endParaRPr>
                    </a:p>
                  </a:txBody>
                  <a:tcPr marL="5578" marR="5578" marT="5578" marB="0" anchor="ctr"/>
                </a:tc>
                <a:tc>
                  <a:txBody>
                    <a:bodyPr/>
                    <a:lstStyle/>
                    <a:p>
                      <a:pPr algn="ctr" fontAlgn="ctr"/>
                      <a:endParaRPr lang="en-GB" sz="1100" b="0" i="0" u="none" strike="noStrike" dirty="0">
                        <a:solidFill>
                          <a:srgbClr val="000000"/>
                        </a:solidFill>
                        <a:effectLst/>
                        <a:latin typeface="Arial" panose="020B0604020202020204" pitchFamily="34" charset="0"/>
                      </a:endParaRPr>
                    </a:p>
                  </a:txBody>
                  <a:tcPr marL="5578" marR="5578" marT="5578" marB="0" anchor="ctr"/>
                </a:tc>
                <a:extLst>
                  <a:ext uri="{0D108BD9-81ED-4DB2-BD59-A6C34878D82A}">
                    <a16:rowId xmlns:a16="http://schemas.microsoft.com/office/drawing/2014/main" val="2281370934"/>
                  </a:ext>
                </a:extLst>
              </a:tr>
              <a:tr h="222785">
                <a:tc>
                  <a:txBody>
                    <a:bodyPr/>
                    <a:lstStyle/>
                    <a:p>
                      <a:pPr algn="ctr" fontAlgn="ctr"/>
                      <a:r>
                        <a:rPr lang="en-GB" sz="1100" u="none" strike="noStrike" dirty="0">
                          <a:effectLst/>
                        </a:rPr>
                        <a:t>Environmental waste</a:t>
                      </a:r>
                      <a:endParaRPr lang="en-GB" sz="1100" b="0" i="0" u="none" strike="noStrike" dirty="0">
                        <a:solidFill>
                          <a:srgbClr val="000000"/>
                        </a:solidFill>
                        <a:effectLst/>
                        <a:latin typeface="Arial" panose="020B0604020202020204" pitchFamily="34" charset="0"/>
                      </a:endParaRPr>
                    </a:p>
                  </a:txBody>
                  <a:tcPr marL="5578" marR="5578" marT="5578" marB="0" anchor="ctr"/>
                </a:tc>
                <a:tc>
                  <a:txBody>
                    <a:bodyPr/>
                    <a:lstStyle/>
                    <a:p>
                      <a:pPr algn="ctr" fontAlgn="ctr"/>
                      <a:r>
                        <a:rPr lang="en-GB" sz="1100" u="none" strike="noStrike" dirty="0">
                          <a:effectLst/>
                        </a:rPr>
                        <a:t>Land</a:t>
                      </a:r>
                      <a:endParaRPr lang="en-GB" sz="1100" b="0" i="0" u="none" strike="noStrike" dirty="0">
                        <a:solidFill>
                          <a:srgbClr val="000000"/>
                        </a:solidFill>
                        <a:effectLst/>
                        <a:latin typeface="Arial" panose="020B0604020202020204" pitchFamily="34" charset="0"/>
                      </a:endParaRPr>
                    </a:p>
                  </a:txBody>
                  <a:tcPr marL="5578" marR="5578" marT="5578" marB="0" anchor="ctr"/>
                </a:tc>
                <a:tc>
                  <a:txBody>
                    <a:bodyPr/>
                    <a:lstStyle/>
                    <a:p>
                      <a:pPr algn="ctr" fontAlgn="ctr"/>
                      <a:r>
                        <a:rPr lang="en-GB" sz="1100" b="0" i="0" u="none" strike="noStrike" dirty="0">
                          <a:solidFill>
                            <a:srgbClr val="000000"/>
                          </a:solidFill>
                          <a:effectLst/>
                          <a:latin typeface="Arial" panose="020B0604020202020204" pitchFamily="34" charset="0"/>
                        </a:rPr>
                        <a:t>Landfill</a:t>
                      </a:r>
                    </a:p>
                  </a:txBody>
                  <a:tcPr marL="5578" marR="5578" marT="5578" marB="0" anchor="ctr"/>
                </a:tc>
                <a:tc>
                  <a:txBody>
                    <a:bodyPr/>
                    <a:lstStyle/>
                    <a:p>
                      <a:pPr algn="ctr" fontAlgn="ctr"/>
                      <a:endParaRPr lang="en-GB" sz="1100" b="0" i="0" u="none" strike="noStrike" dirty="0">
                        <a:solidFill>
                          <a:srgbClr val="000000"/>
                        </a:solidFill>
                        <a:effectLst/>
                        <a:latin typeface="Arial" panose="020B0604020202020204" pitchFamily="34" charset="0"/>
                      </a:endParaRPr>
                    </a:p>
                  </a:txBody>
                  <a:tcPr marL="5578" marR="5578" marT="5578" marB="0" anchor="ctr"/>
                </a:tc>
                <a:tc>
                  <a:txBody>
                    <a:bodyPr/>
                    <a:lstStyle/>
                    <a:p>
                      <a:pPr algn="ctr" fontAlgn="ctr"/>
                      <a:endParaRPr lang="en-GB" sz="1100" b="0" i="0" u="none" strike="noStrike" dirty="0">
                        <a:solidFill>
                          <a:srgbClr val="000000"/>
                        </a:solidFill>
                        <a:effectLst/>
                        <a:latin typeface="Arial" panose="020B0604020202020204" pitchFamily="34" charset="0"/>
                      </a:endParaRPr>
                    </a:p>
                  </a:txBody>
                  <a:tcPr marL="5578" marR="5578" marT="5578" marB="0" anchor="ctr"/>
                </a:tc>
                <a:tc>
                  <a:txBody>
                    <a:bodyPr/>
                    <a:lstStyle/>
                    <a:p>
                      <a:pPr algn="ctr" fontAlgn="ctr"/>
                      <a:endParaRPr lang="en-GB" sz="1100" b="0" i="0" u="none" strike="noStrike" dirty="0">
                        <a:solidFill>
                          <a:srgbClr val="000000"/>
                        </a:solidFill>
                        <a:effectLst/>
                        <a:latin typeface="Arial" panose="020B0604020202020204" pitchFamily="34" charset="0"/>
                      </a:endParaRPr>
                    </a:p>
                  </a:txBody>
                  <a:tcPr marL="5578" marR="5578" marT="5578" marB="0" anchor="ctr"/>
                </a:tc>
                <a:extLst>
                  <a:ext uri="{0D108BD9-81ED-4DB2-BD59-A6C34878D82A}">
                    <a16:rowId xmlns:a16="http://schemas.microsoft.com/office/drawing/2014/main" val="1387689956"/>
                  </a:ext>
                </a:extLst>
              </a:tr>
              <a:tr h="226351">
                <a:tc>
                  <a:txBody>
                    <a:bodyPr/>
                    <a:lstStyle/>
                    <a:p>
                      <a:pPr algn="ctr" fontAlgn="ctr"/>
                      <a:r>
                        <a:rPr lang="en-GB" sz="1100" b="1" u="none" strike="noStrike" dirty="0">
                          <a:effectLst/>
                        </a:rPr>
                        <a:t>Litter</a:t>
                      </a:r>
                      <a:endParaRPr lang="en-GB" sz="1100" b="1" i="0" u="none" strike="noStrike" dirty="0">
                        <a:solidFill>
                          <a:srgbClr val="000000"/>
                        </a:solidFill>
                        <a:effectLst/>
                        <a:latin typeface="Arial" panose="020B0604020202020204" pitchFamily="34" charset="0"/>
                      </a:endParaRPr>
                    </a:p>
                  </a:txBody>
                  <a:tcPr marL="5578" marR="5578" marT="5578" marB="0" anchor="ctr"/>
                </a:tc>
                <a:tc>
                  <a:txBody>
                    <a:bodyPr/>
                    <a:lstStyle/>
                    <a:p>
                      <a:pPr algn="ctr" fontAlgn="ctr"/>
                      <a:r>
                        <a:rPr lang="en-GB" sz="1100" u="none" strike="noStrike" dirty="0">
                          <a:effectLst/>
                        </a:rPr>
                        <a:t>Land</a:t>
                      </a:r>
                      <a:endParaRPr lang="en-GB" sz="1100" b="0" i="0" u="none" strike="noStrike" dirty="0">
                        <a:solidFill>
                          <a:srgbClr val="000000"/>
                        </a:solidFill>
                        <a:effectLst/>
                        <a:latin typeface="Arial" panose="020B0604020202020204" pitchFamily="34" charset="0"/>
                      </a:endParaRPr>
                    </a:p>
                  </a:txBody>
                  <a:tcPr marL="5578" marR="5578" marT="5578" marB="0" anchor="ctr"/>
                </a:tc>
                <a:tc>
                  <a:txBody>
                    <a:bodyPr/>
                    <a:lstStyle/>
                    <a:p>
                      <a:pPr algn="ctr" fontAlgn="ctr"/>
                      <a:r>
                        <a:rPr lang="en-GB" sz="1100" b="0" i="0" u="none" strike="noStrike" dirty="0">
                          <a:solidFill>
                            <a:srgbClr val="000000"/>
                          </a:solidFill>
                          <a:effectLst/>
                          <a:latin typeface="Arial" panose="020B0604020202020204" pitchFamily="34" charset="0"/>
                        </a:rPr>
                        <a:t>Waste thrown away</a:t>
                      </a:r>
                    </a:p>
                  </a:txBody>
                  <a:tcPr marL="5578" marR="5578" marT="5578" marB="0" anchor="ctr"/>
                </a:tc>
                <a:tc>
                  <a:txBody>
                    <a:bodyPr/>
                    <a:lstStyle/>
                    <a:p>
                      <a:pPr algn="ctr" fontAlgn="ctr"/>
                      <a:endParaRPr lang="en-GB" sz="1100" b="0" i="0" u="none" strike="noStrike" dirty="0">
                        <a:solidFill>
                          <a:srgbClr val="000000"/>
                        </a:solidFill>
                        <a:effectLst/>
                        <a:latin typeface="Arial" panose="020B0604020202020204" pitchFamily="34" charset="0"/>
                      </a:endParaRPr>
                    </a:p>
                  </a:txBody>
                  <a:tcPr marL="5578" marR="5578" marT="5578" marB="0" anchor="ctr"/>
                </a:tc>
                <a:tc>
                  <a:txBody>
                    <a:bodyPr/>
                    <a:lstStyle/>
                    <a:p>
                      <a:pPr algn="l" fontAlgn="b"/>
                      <a:endParaRPr lang="en-GB" sz="1100" b="0" i="0" u="none" strike="noStrike" dirty="0">
                        <a:solidFill>
                          <a:srgbClr val="000000"/>
                        </a:solidFill>
                        <a:effectLst/>
                        <a:latin typeface="Arial" panose="020B0604020202020204" pitchFamily="34" charset="0"/>
                      </a:endParaRPr>
                    </a:p>
                  </a:txBody>
                  <a:tcPr marL="5578" marR="5578" marT="5578" marB="0" anchor="b"/>
                </a:tc>
                <a:tc>
                  <a:txBody>
                    <a:bodyPr/>
                    <a:lstStyle/>
                    <a:p>
                      <a:pPr algn="l" fontAlgn="b"/>
                      <a:endParaRPr lang="en-GB" sz="1100" b="0" i="0" u="none" strike="noStrike" dirty="0">
                        <a:solidFill>
                          <a:srgbClr val="000000"/>
                        </a:solidFill>
                        <a:effectLst/>
                        <a:latin typeface="Arial" panose="020B0604020202020204" pitchFamily="34" charset="0"/>
                      </a:endParaRPr>
                    </a:p>
                  </a:txBody>
                  <a:tcPr marL="5578" marR="5578" marT="5578" marB="0" anchor="b"/>
                </a:tc>
                <a:extLst>
                  <a:ext uri="{0D108BD9-81ED-4DB2-BD59-A6C34878D82A}">
                    <a16:rowId xmlns:a16="http://schemas.microsoft.com/office/drawing/2014/main" val="2481770454"/>
                  </a:ext>
                </a:extLst>
              </a:tr>
              <a:tr h="226351">
                <a:tc>
                  <a:txBody>
                    <a:bodyPr/>
                    <a:lstStyle/>
                    <a:p>
                      <a:pPr algn="l" fontAlgn="b"/>
                      <a:endParaRPr lang="en-GB" sz="1100" b="0" i="0" u="none" strike="noStrike" dirty="0">
                        <a:solidFill>
                          <a:srgbClr val="000000"/>
                        </a:solidFill>
                        <a:effectLst/>
                        <a:latin typeface="Arial" panose="020B0604020202020204" pitchFamily="34" charset="0"/>
                      </a:endParaRPr>
                    </a:p>
                  </a:txBody>
                  <a:tcPr marL="5578" marR="5578" marT="5578" marB="0" anchor="b"/>
                </a:tc>
                <a:tc>
                  <a:txBody>
                    <a:bodyPr/>
                    <a:lstStyle/>
                    <a:p>
                      <a:pPr algn="l" fontAlgn="b"/>
                      <a:endParaRPr lang="en-GB" sz="1100" b="0" i="0" u="none" strike="noStrike" dirty="0">
                        <a:solidFill>
                          <a:srgbClr val="000000"/>
                        </a:solidFill>
                        <a:effectLst/>
                        <a:latin typeface="Arial" panose="020B0604020202020204" pitchFamily="34" charset="0"/>
                      </a:endParaRPr>
                    </a:p>
                  </a:txBody>
                  <a:tcPr marL="5578" marR="5578" marT="5578" marB="0" anchor="b"/>
                </a:tc>
                <a:tc>
                  <a:txBody>
                    <a:bodyPr/>
                    <a:lstStyle/>
                    <a:p>
                      <a:pPr algn="l" fontAlgn="b"/>
                      <a:endParaRPr lang="en-GB" sz="1100" b="0" i="0" u="none" strike="noStrike" dirty="0">
                        <a:solidFill>
                          <a:srgbClr val="000000"/>
                        </a:solidFill>
                        <a:effectLst/>
                        <a:latin typeface="Arial" panose="020B0604020202020204" pitchFamily="34" charset="0"/>
                      </a:endParaRPr>
                    </a:p>
                  </a:txBody>
                  <a:tcPr marL="5578" marR="5578" marT="5578" marB="0" anchor="b"/>
                </a:tc>
                <a:tc>
                  <a:txBody>
                    <a:bodyPr/>
                    <a:lstStyle/>
                    <a:p>
                      <a:pPr algn="l" fontAlgn="b"/>
                      <a:endParaRPr lang="en-GB" sz="1100" b="0" i="0" u="none" strike="noStrike" dirty="0">
                        <a:solidFill>
                          <a:srgbClr val="000000"/>
                        </a:solidFill>
                        <a:effectLst/>
                        <a:latin typeface="Arial" panose="020B0604020202020204" pitchFamily="34" charset="0"/>
                      </a:endParaRPr>
                    </a:p>
                  </a:txBody>
                  <a:tcPr marL="5578" marR="5578" marT="5578" marB="0" anchor="b"/>
                </a:tc>
                <a:tc>
                  <a:txBody>
                    <a:bodyPr/>
                    <a:lstStyle/>
                    <a:p>
                      <a:pPr algn="l" fontAlgn="b"/>
                      <a:endParaRPr lang="en-GB" sz="1100" b="0" i="0" u="none" strike="noStrike" dirty="0">
                        <a:solidFill>
                          <a:srgbClr val="000000"/>
                        </a:solidFill>
                        <a:effectLst/>
                        <a:latin typeface="Arial" panose="020B0604020202020204" pitchFamily="34" charset="0"/>
                      </a:endParaRPr>
                    </a:p>
                  </a:txBody>
                  <a:tcPr marL="5578" marR="5578" marT="5578" marB="0" anchor="b"/>
                </a:tc>
                <a:tc>
                  <a:txBody>
                    <a:bodyPr/>
                    <a:lstStyle/>
                    <a:p>
                      <a:pPr algn="l" fontAlgn="b"/>
                      <a:endParaRPr lang="en-GB" sz="1100" b="0" i="0" u="none" strike="noStrike" dirty="0">
                        <a:solidFill>
                          <a:srgbClr val="000000"/>
                        </a:solidFill>
                        <a:effectLst/>
                        <a:latin typeface="Arial" panose="020B0604020202020204" pitchFamily="34" charset="0"/>
                      </a:endParaRPr>
                    </a:p>
                  </a:txBody>
                  <a:tcPr marL="5578" marR="5578" marT="5578" marB="0" anchor="b"/>
                </a:tc>
                <a:extLst>
                  <a:ext uri="{0D108BD9-81ED-4DB2-BD59-A6C34878D82A}">
                    <a16:rowId xmlns:a16="http://schemas.microsoft.com/office/drawing/2014/main" val="2762032899"/>
                  </a:ext>
                </a:extLst>
              </a:tr>
              <a:tr h="226351">
                <a:tc>
                  <a:txBody>
                    <a:bodyPr/>
                    <a:lstStyle/>
                    <a:p>
                      <a:pPr algn="l" fontAlgn="b"/>
                      <a:endParaRPr lang="en-GB" sz="1100" b="0" i="0" u="none" strike="noStrike" dirty="0">
                        <a:solidFill>
                          <a:srgbClr val="000000"/>
                        </a:solidFill>
                        <a:effectLst/>
                        <a:latin typeface="Arial" panose="020B0604020202020204" pitchFamily="34" charset="0"/>
                      </a:endParaRPr>
                    </a:p>
                  </a:txBody>
                  <a:tcPr marL="5578" marR="5578" marT="5578" marB="0" anchor="b"/>
                </a:tc>
                <a:tc>
                  <a:txBody>
                    <a:bodyPr/>
                    <a:lstStyle/>
                    <a:p>
                      <a:pPr algn="l" fontAlgn="b"/>
                      <a:endParaRPr lang="en-GB" sz="1100" b="0" i="0" u="none" strike="noStrike" dirty="0">
                        <a:solidFill>
                          <a:srgbClr val="000000"/>
                        </a:solidFill>
                        <a:effectLst/>
                        <a:latin typeface="Arial" panose="020B0604020202020204" pitchFamily="34" charset="0"/>
                      </a:endParaRPr>
                    </a:p>
                  </a:txBody>
                  <a:tcPr marL="5578" marR="5578" marT="5578" marB="0" anchor="b"/>
                </a:tc>
                <a:tc>
                  <a:txBody>
                    <a:bodyPr/>
                    <a:lstStyle/>
                    <a:p>
                      <a:pPr algn="l" fontAlgn="b"/>
                      <a:endParaRPr lang="en-GB" sz="1100" b="0" i="0" u="none" strike="noStrike" dirty="0">
                        <a:solidFill>
                          <a:srgbClr val="000000"/>
                        </a:solidFill>
                        <a:effectLst/>
                        <a:latin typeface="Arial" panose="020B0604020202020204" pitchFamily="34" charset="0"/>
                      </a:endParaRPr>
                    </a:p>
                  </a:txBody>
                  <a:tcPr marL="5578" marR="5578" marT="5578" marB="0" anchor="b"/>
                </a:tc>
                <a:tc>
                  <a:txBody>
                    <a:bodyPr/>
                    <a:lstStyle/>
                    <a:p>
                      <a:pPr algn="l" fontAlgn="b"/>
                      <a:endParaRPr lang="en-GB" sz="1100" b="0" i="0" u="none" strike="noStrike" dirty="0">
                        <a:solidFill>
                          <a:srgbClr val="000000"/>
                        </a:solidFill>
                        <a:effectLst/>
                        <a:latin typeface="Arial" panose="020B0604020202020204" pitchFamily="34" charset="0"/>
                      </a:endParaRPr>
                    </a:p>
                  </a:txBody>
                  <a:tcPr marL="5578" marR="5578" marT="5578" marB="0" anchor="b"/>
                </a:tc>
                <a:tc>
                  <a:txBody>
                    <a:bodyPr/>
                    <a:lstStyle/>
                    <a:p>
                      <a:pPr algn="l" fontAlgn="b"/>
                      <a:endParaRPr lang="en-GB" sz="1100" b="0" i="0" u="none" strike="noStrike" dirty="0">
                        <a:solidFill>
                          <a:srgbClr val="000000"/>
                        </a:solidFill>
                        <a:effectLst/>
                        <a:latin typeface="Arial" panose="020B0604020202020204" pitchFamily="34" charset="0"/>
                      </a:endParaRPr>
                    </a:p>
                  </a:txBody>
                  <a:tcPr marL="5578" marR="5578" marT="5578" marB="0" anchor="b"/>
                </a:tc>
                <a:tc>
                  <a:txBody>
                    <a:bodyPr/>
                    <a:lstStyle/>
                    <a:p>
                      <a:pPr algn="l" fontAlgn="b"/>
                      <a:endParaRPr lang="en-GB" sz="1100" b="0" i="0" u="none" strike="noStrike" dirty="0">
                        <a:solidFill>
                          <a:srgbClr val="000000"/>
                        </a:solidFill>
                        <a:effectLst/>
                        <a:latin typeface="Arial" panose="020B0604020202020204" pitchFamily="34" charset="0"/>
                      </a:endParaRPr>
                    </a:p>
                  </a:txBody>
                  <a:tcPr marL="5578" marR="5578" marT="5578" marB="0" anchor="b"/>
                </a:tc>
                <a:extLst>
                  <a:ext uri="{0D108BD9-81ED-4DB2-BD59-A6C34878D82A}">
                    <a16:rowId xmlns:a16="http://schemas.microsoft.com/office/drawing/2014/main" val="3384859743"/>
                  </a:ext>
                </a:extLst>
              </a:tr>
              <a:tr h="226351">
                <a:tc>
                  <a:txBody>
                    <a:bodyPr/>
                    <a:lstStyle/>
                    <a:p>
                      <a:pPr algn="l" fontAlgn="b"/>
                      <a:endParaRPr lang="en-GB" sz="1100" b="0" i="0" u="none" strike="noStrike" dirty="0">
                        <a:solidFill>
                          <a:srgbClr val="000000"/>
                        </a:solidFill>
                        <a:effectLst/>
                        <a:latin typeface="Arial" panose="020B0604020202020204" pitchFamily="34" charset="0"/>
                      </a:endParaRPr>
                    </a:p>
                  </a:txBody>
                  <a:tcPr marL="5578" marR="5578" marT="5578" marB="0" anchor="b"/>
                </a:tc>
                <a:tc>
                  <a:txBody>
                    <a:bodyPr/>
                    <a:lstStyle/>
                    <a:p>
                      <a:pPr algn="l" fontAlgn="b"/>
                      <a:endParaRPr lang="en-GB" sz="1100" b="0" i="0" u="none" strike="noStrike" dirty="0">
                        <a:solidFill>
                          <a:srgbClr val="000000"/>
                        </a:solidFill>
                        <a:effectLst/>
                        <a:latin typeface="Arial" panose="020B0604020202020204" pitchFamily="34" charset="0"/>
                      </a:endParaRPr>
                    </a:p>
                  </a:txBody>
                  <a:tcPr marL="5578" marR="5578" marT="5578" marB="0" anchor="b"/>
                </a:tc>
                <a:tc>
                  <a:txBody>
                    <a:bodyPr/>
                    <a:lstStyle/>
                    <a:p>
                      <a:pPr algn="l" fontAlgn="b"/>
                      <a:endParaRPr lang="en-GB" sz="1100" b="0" i="0" u="none" strike="noStrike" dirty="0">
                        <a:solidFill>
                          <a:srgbClr val="000000"/>
                        </a:solidFill>
                        <a:effectLst/>
                        <a:latin typeface="Arial" panose="020B0604020202020204" pitchFamily="34" charset="0"/>
                      </a:endParaRPr>
                    </a:p>
                  </a:txBody>
                  <a:tcPr marL="5578" marR="5578" marT="5578" marB="0" anchor="b"/>
                </a:tc>
                <a:tc>
                  <a:txBody>
                    <a:bodyPr/>
                    <a:lstStyle/>
                    <a:p>
                      <a:pPr algn="l" fontAlgn="b"/>
                      <a:endParaRPr lang="en-GB" sz="1100" b="0" i="0" u="none" strike="noStrike" dirty="0">
                        <a:solidFill>
                          <a:srgbClr val="000000"/>
                        </a:solidFill>
                        <a:effectLst/>
                        <a:latin typeface="Arial" panose="020B0604020202020204" pitchFamily="34" charset="0"/>
                      </a:endParaRPr>
                    </a:p>
                  </a:txBody>
                  <a:tcPr marL="5578" marR="5578" marT="5578" marB="0" anchor="b"/>
                </a:tc>
                <a:tc>
                  <a:txBody>
                    <a:bodyPr/>
                    <a:lstStyle/>
                    <a:p>
                      <a:pPr algn="l" fontAlgn="b"/>
                      <a:endParaRPr lang="en-GB" sz="1100" b="0" i="0" u="none" strike="noStrike" dirty="0">
                        <a:solidFill>
                          <a:srgbClr val="000000"/>
                        </a:solidFill>
                        <a:effectLst/>
                        <a:latin typeface="Arial" panose="020B0604020202020204" pitchFamily="34" charset="0"/>
                      </a:endParaRPr>
                    </a:p>
                  </a:txBody>
                  <a:tcPr marL="5578" marR="5578" marT="5578" marB="0" anchor="b"/>
                </a:tc>
                <a:tc>
                  <a:txBody>
                    <a:bodyPr/>
                    <a:lstStyle/>
                    <a:p>
                      <a:pPr algn="l" fontAlgn="b"/>
                      <a:endParaRPr lang="en-GB" sz="1100" b="0" i="0" u="none" strike="noStrike" dirty="0">
                        <a:solidFill>
                          <a:srgbClr val="000000"/>
                        </a:solidFill>
                        <a:effectLst/>
                        <a:latin typeface="Arial" panose="020B0604020202020204" pitchFamily="34" charset="0"/>
                      </a:endParaRPr>
                    </a:p>
                  </a:txBody>
                  <a:tcPr marL="5578" marR="5578" marT="5578" marB="0" anchor="b"/>
                </a:tc>
                <a:extLst>
                  <a:ext uri="{0D108BD9-81ED-4DB2-BD59-A6C34878D82A}">
                    <a16:rowId xmlns:a16="http://schemas.microsoft.com/office/drawing/2014/main" val="3980126099"/>
                  </a:ext>
                </a:extLst>
              </a:tr>
              <a:tr h="226351">
                <a:tc>
                  <a:txBody>
                    <a:bodyPr/>
                    <a:lstStyle/>
                    <a:p>
                      <a:pPr algn="l" fontAlgn="b"/>
                      <a:endParaRPr lang="en-GB" sz="1100" b="0" i="0" u="none" strike="noStrike" dirty="0">
                        <a:solidFill>
                          <a:srgbClr val="000000"/>
                        </a:solidFill>
                        <a:effectLst/>
                        <a:latin typeface="Arial" panose="020B0604020202020204" pitchFamily="34" charset="0"/>
                      </a:endParaRPr>
                    </a:p>
                  </a:txBody>
                  <a:tcPr marL="5578" marR="5578" marT="5578" marB="0" anchor="b"/>
                </a:tc>
                <a:tc>
                  <a:txBody>
                    <a:bodyPr/>
                    <a:lstStyle/>
                    <a:p>
                      <a:pPr algn="l" fontAlgn="b"/>
                      <a:endParaRPr lang="en-GB" sz="1100" b="0" i="0" u="none" strike="noStrike" dirty="0">
                        <a:solidFill>
                          <a:srgbClr val="000000"/>
                        </a:solidFill>
                        <a:effectLst/>
                        <a:latin typeface="Arial" panose="020B0604020202020204" pitchFamily="34" charset="0"/>
                      </a:endParaRPr>
                    </a:p>
                  </a:txBody>
                  <a:tcPr marL="5578" marR="5578" marT="5578" marB="0" anchor="b"/>
                </a:tc>
                <a:tc>
                  <a:txBody>
                    <a:bodyPr/>
                    <a:lstStyle/>
                    <a:p>
                      <a:pPr algn="l" fontAlgn="b"/>
                      <a:endParaRPr lang="en-GB" sz="1100" b="0" i="0" u="none" strike="noStrike" dirty="0">
                        <a:solidFill>
                          <a:srgbClr val="000000"/>
                        </a:solidFill>
                        <a:effectLst/>
                        <a:latin typeface="Arial" panose="020B0604020202020204" pitchFamily="34" charset="0"/>
                      </a:endParaRPr>
                    </a:p>
                  </a:txBody>
                  <a:tcPr marL="5578" marR="5578" marT="5578" marB="0" anchor="b"/>
                </a:tc>
                <a:tc>
                  <a:txBody>
                    <a:bodyPr/>
                    <a:lstStyle/>
                    <a:p>
                      <a:pPr algn="l" fontAlgn="b"/>
                      <a:endParaRPr lang="en-GB" sz="1100" b="0" i="0" u="none" strike="noStrike" dirty="0">
                        <a:solidFill>
                          <a:srgbClr val="000000"/>
                        </a:solidFill>
                        <a:effectLst/>
                        <a:latin typeface="Arial" panose="020B0604020202020204" pitchFamily="34" charset="0"/>
                      </a:endParaRPr>
                    </a:p>
                  </a:txBody>
                  <a:tcPr marL="5578" marR="5578" marT="5578" marB="0" anchor="b"/>
                </a:tc>
                <a:tc>
                  <a:txBody>
                    <a:bodyPr/>
                    <a:lstStyle/>
                    <a:p>
                      <a:pPr algn="l" fontAlgn="b"/>
                      <a:endParaRPr lang="en-GB" sz="1100" b="0" i="0" u="none" strike="noStrike" dirty="0">
                        <a:solidFill>
                          <a:srgbClr val="000000"/>
                        </a:solidFill>
                        <a:effectLst/>
                        <a:latin typeface="Arial" panose="020B0604020202020204" pitchFamily="34" charset="0"/>
                      </a:endParaRPr>
                    </a:p>
                  </a:txBody>
                  <a:tcPr marL="5578" marR="5578" marT="5578" marB="0" anchor="b"/>
                </a:tc>
                <a:tc>
                  <a:txBody>
                    <a:bodyPr/>
                    <a:lstStyle/>
                    <a:p>
                      <a:pPr algn="l" fontAlgn="b"/>
                      <a:endParaRPr lang="en-GB" sz="1100" b="0" i="0" u="none" strike="noStrike" dirty="0">
                        <a:solidFill>
                          <a:srgbClr val="000000"/>
                        </a:solidFill>
                        <a:effectLst/>
                        <a:latin typeface="Arial" panose="020B0604020202020204" pitchFamily="34" charset="0"/>
                      </a:endParaRPr>
                    </a:p>
                  </a:txBody>
                  <a:tcPr marL="5578" marR="5578" marT="5578" marB="0" anchor="b"/>
                </a:tc>
                <a:extLst>
                  <a:ext uri="{0D108BD9-81ED-4DB2-BD59-A6C34878D82A}">
                    <a16:rowId xmlns:a16="http://schemas.microsoft.com/office/drawing/2014/main" val="3461479315"/>
                  </a:ext>
                </a:extLst>
              </a:tr>
              <a:tr h="208942">
                <a:tc>
                  <a:txBody>
                    <a:bodyPr/>
                    <a:lstStyle/>
                    <a:p>
                      <a:pPr algn="l" fontAlgn="b"/>
                      <a:endParaRPr lang="en-GB" sz="1100" b="0" i="0" u="none" strike="noStrike" dirty="0">
                        <a:solidFill>
                          <a:srgbClr val="000000"/>
                        </a:solidFill>
                        <a:effectLst/>
                        <a:latin typeface="Arial" panose="020B0604020202020204" pitchFamily="34" charset="0"/>
                      </a:endParaRPr>
                    </a:p>
                  </a:txBody>
                  <a:tcPr marL="5578" marR="5578" marT="5578" marB="0" anchor="b"/>
                </a:tc>
                <a:tc>
                  <a:txBody>
                    <a:bodyPr/>
                    <a:lstStyle/>
                    <a:p>
                      <a:pPr algn="l" fontAlgn="b"/>
                      <a:endParaRPr lang="en-GB" sz="1100" b="0" i="0" u="none" strike="noStrike" dirty="0">
                        <a:solidFill>
                          <a:srgbClr val="000000"/>
                        </a:solidFill>
                        <a:effectLst/>
                        <a:latin typeface="Arial" panose="020B0604020202020204" pitchFamily="34" charset="0"/>
                      </a:endParaRPr>
                    </a:p>
                  </a:txBody>
                  <a:tcPr marL="5578" marR="5578" marT="5578" marB="0" anchor="b"/>
                </a:tc>
                <a:tc>
                  <a:txBody>
                    <a:bodyPr/>
                    <a:lstStyle/>
                    <a:p>
                      <a:pPr algn="l" fontAlgn="b"/>
                      <a:endParaRPr lang="en-GB" sz="1100" b="0" i="0" u="none" strike="noStrike" dirty="0">
                        <a:solidFill>
                          <a:srgbClr val="000000"/>
                        </a:solidFill>
                        <a:effectLst/>
                        <a:latin typeface="Arial" panose="020B0604020202020204" pitchFamily="34" charset="0"/>
                      </a:endParaRPr>
                    </a:p>
                  </a:txBody>
                  <a:tcPr marL="5578" marR="5578" marT="5578" marB="0" anchor="b"/>
                </a:tc>
                <a:tc>
                  <a:txBody>
                    <a:bodyPr/>
                    <a:lstStyle/>
                    <a:p>
                      <a:pPr algn="l" fontAlgn="b"/>
                      <a:endParaRPr lang="en-GB" sz="1100" b="0" i="0" u="none" strike="noStrike" dirty="0">
                        <a:solidFill>
                          <a:srgbClr val="000000"/>
                        </a:solidFill>
                        <a:effectLst/>
                        <a:latin typeface="Arial" panose="020B0604020202020204" pitchFamily="34" charset="0"/>
                      </a:endParaRPr>
                    </a:p>
                  </a:txBody>
                  <a:tcPr marL="5578" marR="5578" marT="5578" marB="0" anchor="b"/>
                </a:tc>
                <a:tc>
                  <a:txBody>
                    <a:bodyPr/>
                    <a:lstStyle/>
                    <a:p>
                      <a:pPr algn="l" fontAlgn="b"/>
                      <a:endParaRPr lang="en-GB" sz="1100" b="0" i="0" u="none" strike="noStrike" dirty="0">
                        <a:solidFill>
                          <a:srgbClr val="000000"/>
                        </a:solidFill>
                        <a:effectLst/>
                        <a:latin typeface="Arial" panose="020B0604020202020204" pitchFamily="34" charset="0"/>
                      </a:endParaRPr>
                    </a:p>
                  </a:txBody>
                  <a:tcPr marL="5578" marR="5578" marT="5578" marB="0" anchor="b"/>
                </a:tc>
                <a:tc>
                  <a:txBody>
                    <a:bodyPr/>
                    <a:lstStyle/>
                    <a:p>
                      <a:pPr algn="l" fontAlgn="b"/>
                      <a:endParaRPr lang="en-GB" sz="1100" b="0" i="0" u="none" strike="noStrike" dirty="0">
                        <a:solidFill>
                          <a:srgbClr val="000000"/>
                        </a:solidFill>
                        <a:effectLst/>
                        <a:latin typeface="Arial" panose="020B0604020202020204" pitchFamily="34" charset="0"/>
                      </a:endParaRPr>
                    </a:p>
                  </a:txBody>
                  <a:tcPr marL="5578" marR="5578" marT="5578" marB="0" anchor="b"/>
                </a:tc>
                <a:extLst>
                  <a:ext uri="{0D108BD9-81ED-4DB2-BD59-A6C34878D82A}">
                    <a16:rowId xmlns:a16="http://schemas.microsoft.com/office/drawing/2014/main" val="1647929104"/>
                  </a:ext>
                </a:extLst>
              </a:tr>
            </a:tbl>
          </a:graphicData>
        </a:graphic>
      </p:graphicFrame>
      <p:pic>
        <p:nvPicPr>
          <p:cNvPr id="4" name="Picture 3" descr="A white text on a black background&#10;&#10;Description automatically generated">
            <a:extLst>
              <a:ext uri="{FF2B5EF4-FFF2-40B4-BE49-F238E27FC236}">
                <a16:creationId xmlns:a16="http://schemas.microsoft.com/office/drawing/2014/main" id="{C09D2AF2-DD91-FD23-7F81-17BE7F00DA8E}"/>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28022" b="25882"/>
          <a:stretch/>
        </p:blipFill>
        <p:spPr>
          <a:xfrm>
            <a:off x="332571" y="5824148"/>
            <a:ext cx="1722120" cy="793822"/>
          </a:xfrm>
          <a:prstGeom prst="rect">
            <a:avLst/>
          </a:prstGeom>
        </p:spPr>
      </p:pic>
    </p:spTree>
    <p:extLst>
      <p:ext uri="{BB962C8B-B14F-4D97-AF65-F5344CB8AC3E}">
        <p14:creationId xmlns:p14="http://schemas.microsoft.com/office/powerpoint/2010/main" val="12784251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3674EE74-F7A1-0262-0ABC-4C6C68516B4B}"/>
              </a:ext>
            </a:extLst>
          </p:cNvPr>
          <p:cNvSpPr>
            <a:spLocks noGrp="1"/>
          </p:cNvSpPr>
          <p:nvPr>
            <p:ph type="title"/>
          </p:nvPr>
        </p:nvSpPr>
        <p:spPr/>
        <p:txBody>
          <a:bodyPr/>
          <a:lstStyle/>
          <a:p>
            <a:r>
              <a:rPr lang="en-GB" sz="4400" dirty="0">
                <a:solidFill>
                  <a:schemeClr val="tx1"/>
                </a:solidFill>
              </a:rPr>
              <a:t>Pugh’s matrix</a:t>
            </a:r>
          </a:p>
        </p:txBody>
      </p:sp>
      <p:sp>
        <p:nvSpPr>
          <p:cNvPr id="9" name="Content Placeholder 2">
            <a:extLst>
              <a:ext uri="{FF2B5EF4-FFF2-40B4-BE49-F238E27FC236}">
                <a16:creationId xmlns:a16="http://schemas.microsoft.com/office/drawing/2014/main" id="{9DFE83B7-3405-0CF6-8DBD-AB2429D722C5}"/>
              </a:ext>
            </a:extLst>
          </p:cNvPr>
          <p:cNvSpPr>
            <a:spLocks noGrp="1"/>
          </p:cNvSpPr>
          <p:nvPr>
            <p:ph idx="4294967295"/>
          </p:nvPr>
        </p:nvSpPr>
        <p:spPr>
          <a:xfrm>
            <a:off x="575998" y="1089311"/>
            <a:ext cx="10870932" cy="581060"/>
          </a:xfrm>
        </p:spPr>
        <p:txBody>
          <a:bodyPr>
            <a:normAutofit/>
          </a:bodyPr>
          <a:lstStyle/>
          <a:p>
            <a:pPr>
              <a:lnSpc>
                <a:spcPct val="150000"/>
              </a:lnSpc>
            </a:pPr>
            <a:r>
              <a:rPr lang="en-GB" dirty="0">
                <a:solidFill>
                  <a:schemeClr val="tx1"/>
                </a:solidFill>
                <a:latin typeface="+mj-lt"/>
                <a:ea typeface="Roboto" panose="02000000000000000000" pitchFamily="2" charset="0"/>
                <a:cs typeface="Roboto" panose="02000000000000000000" pitchFamily="2" charset="0"/>
              </a:rPr>
              <a:t>Here is an example of Pugh’s matrix used to evaluate four solutions to a problem.</a:t>
            </a:r>
            <a:endParaRPr lang="en-GB" sz="2400" b="1" dirty="0">
              <a:latin typeface="+mj-lt"/>
              <a:ea typeface="Roboto" panose="02000000000000000000" pitchFamily="2" charset="0"/>
              <a:cs typeface="Roboto" panose="02000000000000000000" pitchFamily="2" charset="0"/>
            </a:endParaRPr>
          </a:p>
        </p:txBody>
      </p:sp>
      <p:sp>
        <p:nvSpPr>
          <p:cNvPr id="11" name="Content Placeholder 2">
            <a:extLst>
              <a:ext uri="{FF2B5EF4-FFF2-40B4-BE49-F238E27FC236}">
                <a16:creationId xmlns:a16="http://schemas.microsoft.com/office/drawing/2014/main" id="{79E29FEC-5AE0-3DA1-FE39-79A60E60856B}"/>
              </a:ext>
            </a:extLst>
          </p:cNvPr>
          <p:cNvSpPr>
            <a:spLocks noGrp="1"/>
          </p:cNvSpPr>
          <p:nvPr>
            <p:ph idx="4294967295"/>
          </p:nvPr>
        </p:nvSpPr>
        <p:spPr>
          <a:xfrm>
            <a:off x="5247965" y="1963730"/>
            <a:ext cx="6570025" cy="3687928"/>
          </a:xfrm>
        </p:spPr>
        <p:txBody>
          <a:bodyPr>
            <a:normAutofit/>
          </a:bodyPr>
          <a:lstStyle/>
          <a:p>
            <a:pPr marL="457200" indent="-457200">
              <a:lnSpc>
                <a:spcPct val="150000"/>
              </a:lnSpc>
              <a:buAutoNum type="arabicPeriod"/>
            </a:pPr>
            <a:r>
              <a:rPr lang="en-GB" sz="1800" b="1" dirty="0">
                <a:solidFill>
                  <a:schemeClr val="tx1"/>
                </a:solidFill>
                <a:latin typeface="+mj-lt"/>
                <a:ea typeface="Roboto" panose="02000000000000000000" pitchFamily="2" charset="0"/>
                <a:cs typeface="Roboto" panose="02000000000000000000" pitchFamily="2" charset="0"/>
              </a:rPr>
              <a:t>Finalise</a:t>
            </a:r>
            <a:r>
              <a:rPr lang="en-GB" sz="1800" dirty="0">
                <a:solidFill>
                  <a:schemeClr val="tx1"/>
                </a:solidFill>
                <a:latin typeface="+mj-lt"/>
                <a:ea typeface="Roboto" panose="02000000000000000000" pitchFamily="2" charset="0"/>
                <a:cs typeface="Roboto" panose="02000000000000000000" pitchFamily="2" charset="0"/>
              </a:rPr>
              <a:t> the selection of solutions, assessment criteria and weighting for each criterion.</a:t>
            </a:r>
          </a:p>
          <a:p>
            <a:pPr marL="457200" indent="-457200">
              <a:lnSpc>
                <a:spcPct val="150000"/>
              </a:lnSpc>
              <a:buAutoNum type="arabicPeriod"/>
            </a:pPr>
            <a:r>
              <a:rPr lang="en-GB" sz="1800" b="1" dirty="0">
                <a:solidFill>
                  <a:schemeClr val="tx1"/>
                </a:solidFill>
                <a:latin typeface="+mj-lt"/>
                <a:ea typeface="Roboto" panose="02000000000000000000" pitchFamily="2" charset="0"/>
                <a:cs typeface="Roboto" panose="02000000000000000000" pitchFamily="2" charset="0"/>
              </a:rPr>
              <a:t>Choose</a:t>
            </a:r>
            <a:r>
              <a:rPr lang="en-GB" sz="1800" dirty="0">
                <a:solidFill>
                  <a:schemeClr val="tx1"/>
                </a:solidFill>
                <a:latin typeface="+mj-lt"/>
                <a:ea typeface="Roboto" panose="02000000000000000000" pitchFamily="2" charset="0"/>
                <a:cs typeface="Roboto" panose="02000000000000000000" pitchFamily="2" charset="0"/>
              </a:rPr>
              <a:t> a solution to be your standard (C in this example)</a:t>
            </a:r>
          </a:p>
          <a:p>
            <a:pPr marL="457200" indent="-457200">
              <a:lnSpc>
                <a:spcPct val="150000"/>
              </a:lnSpc>
              <a:buAutoNum type="arabicPeriod"/>
            </a:pPr>
            <a:r>
              <a:rPr lang="en-GB" sz="1800" b="1" dirty="0">
                <a:solidFill>
                  <a:schemeClr val="tx1"/>
                </a:solidFill>
                <a:latin typeface="+mj-lt"/>
                <a:ea typeface="Roboto" panose="02000000000000000000" pitchFamily="2" charset="0"/>
                <a:cs typeface="Roboto" panose="02000000000000000000" pitchFamily="2" charset="0"/>
              </a:rPr>
              <a:t>Compare</a:t>
            </a:r>
            <a:r>
              <a:rPr lang="en-GB" sz="1800" dirty="0">
                <a:solidFill>
                  <a:schemeClr val="tx1"/>
                </a:solidFill>
                <a:latin typeface="+mj-lt"/>
                <a:ea typeface="Roboto" panose="02000000000000000000" pitchFamily="2" charset="0"/>
                <a:cs typeface="Roboto" panose="02000000000000000000" pitchFamily="2" charset="0"/>
              </a:rPr>
              <a:t> each solution against the standard and note whether it’s the same(s), better (+) or worse (-).</a:t>
            </a:r>
          </a:p>
          <a:p>
            <a:pPr marL="457200" indent="-457200">
              <a:lnSpc>
                <a:spcPct val="150000"/>
              </a:lnSpc>
              <a:buAutoNum type="arabicPeriod"/>
            </a:pPr>
            <a:r>
              <a:rPr lang="en-GB" sz="1800" b="1" dirty="0">
                <a:solidFill>
                  <a:schemeClr val="tx1"/>
                </a:solidFill>
                <a:latin typeface="+mj-lt"/>
                <a:ea typeface="Roboto" panose="02000000000000000000" pitchFamily="2" charset="0"/>
                <a:cs typeface="Roboto" panose="02000000000000000000" pitchFamily="2" charset="0"/>
              </a:rPr>
              <a:t>Calculate</a:t>
            </a:r>
            <a:r>
              <a:rPr lang="en-GB" sz="1800" dirty="0">
                <a:solidFill>
                  <a:schemeClr val="tx1"/>
                </a:solidFill>
                <a:latin typeface="+mj-lt"/>
                <a:ea typeface="Roboto" panose="02000000000000000000" pitchFamily="2" charset="0"/>
                <a:cs typeface="Roboto" panose="02000000000000000000" pitchFamily="2" charset="0"/>
              </a:rPr>
              <a:t> the weighted sums.</a:t>
            </a:r>
          </a:p>
          <a:p>
            <a:pPr marL="457200" indent="-457200">
              <a:lnSpc>
                <a:spcPct val="150000"/>
              </a:lnSpc>
              <a:buAutoNum type="arabicPeriod"/>
            </a:pPr>
            <a:r>
              <a:rPr lang="en-GB" sz="1800" b="1" dirty="0">
                <a:solidFill>
                  <a:schemeClr val="tx1"/>
                </a:solidFill>
                <a:latin typeface="+mj-lt"/>
                <a:ea typeface="Roboto" panose="02000000000000000000" pitchFamily="2" charset="0"/>
                <a:cs typeface="Roboto" panose="02000000000000000000" pitchFamily="2" charset="0"/>
              </a:rPr>
              <a:t>Focusing</a:t>
            </a:r>
            <a:r>
              <a:rPr lang="en-GB" sz="1800" dirty="0">
                <a:solidFill>
                  <a:schemeClr val="tx1"/>
                </a:solidFill>
                <a:latin typeface="+mj-lt"/>
                <a:ea typeface="Roboto" panose="02000000000000000000" pitchFamily="2" charset="0"/>
                <a:cs typeface="Roboto" panose="02000000000000000000" pitchFamily="2" charset="0"/>
              </a:rPr>
              <a:t> on strongest solutions, look for opportunities to combine the best aspects of different solutions.</a:t>
            </a:r>
            <a:endParaRPr lang="en-GB" sz="1800" dirty="0">
              <a:latin typeface="+mj-lt"/>
              <a:ea typeface="Roboto" panose="02000000000000000000" pitchFamily="2" charset="0"/>
              <a:cs typeface="Roboto" panose="02000000000000000000" pitchFamily="2" charset="0"/>
            </a:endParaRPr>
          </a:p>
        </p:txBody>
      </p:sp>
      <p:pic>
        <p:nvPicPr>
          <p:cNvPr id="2" name="Picture 1" descr="A white text on a black background&#10;&#10;Description automatically generated">
            <a:extLst>
              <a:ext uri="{FF2B5EF4-FFF2-40B4-BE49-F238E27FC236}">
                <a16:creationId xmlns:a16="http://schemas.microsoft.com/office/drawing/2014/main" id="{9C113CF3-4B40-0E85-B17A-D9D03B7D58C7}"/>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28022" b="25882"/>
          <a:stretch/>
        </p:blipFill>
        <p:spPr>
          <a:xfrm>
            <a:off x="332571" y="5824148"/>
            <a:ext cx="1722120" cy="793822"/>
          </a:xfrm>
          <a:prstGeom prst="rect">
            <a:avLst/>
          </a:prstGeom>
        </p:spPr>
      </p:pic>
      <p:pic>
        <p:nvPicPr>
          <p:cNvPr id="6" name="Picture 5">
            <a:extLst>
              <a:ext uri="{FF2B5EF4-FFF2-40B4-BE49-F238E27FC236}">
                <a16:creationId xmlns:a16="http://schemas.microsoft.com/office/drawing/2014/main" id="{F35F63AD-CAEE-434A-EC67-423E293D6F2D}"/>
              </a:ext>
            </a:extLst>
          </p:cNvPr>
          <p:cNvPicPr>
            <a:picLocks noChangeAspect="1"/>
          </p:cNvPicPr>
          <p:nvPr/>
        </p:nvPicPr>
        <p:blipFill>
          <a:blip r:embed="rId4"/>
          <a:stretch>
            <a:fillRect/>
          </a:stretch>
        </p:blipFill>
        <p:spPr>
          <a:xfrm>
            <a:off x="732621" y="1491654"/>
            <a:ext cx="4252328" cy="3993226"/>
          </a:xfrm>
          <a:prstGeom prst="rect">
            <a:avLst/>
          </a:prstGeom>
        </p:spPr>
      </p:pic>
    </p:spTree>
    <p:extLst>
      <p:ext uri="{BB962C8B-B14F-4D97-AF65-F5344CB8AC3E}">
        <p14:creationId xmlns:p14="http://schemas.microsoft.com/office/powerpoint/2010/main" val="19520873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0A7473-7D75-B133-9676-5E154BB0EFF3}"/>
              </a:ext>
            </a:extLst>
          </p:cNvPr>
          <p:cNvSpPr>
            <a:spLocks noGrp="1"/>
          </p:cNvSpPr>
          <p:nvPr>
            <p:ph type="title"/>
          </p:nvPr>
        </p:nvSpPr>
        <p:spPr>
          <a:xfrm>
            <a:off x="373654" y="546213"/>
            <a:ext cx="11040000" cy="1047918"/>
          </a:xfrm>
        </p:spPr>
        <p:txBody>
          <a:bodyPr/>
          <a:lstStyle/>
          <a:p>
            <a:r>
              <a:rPr lang="en-GB" sz="4400" dirty="0"/>
              <a:t>Empathize stage</a:t>
            </a:r>
          </a:p>
        </p:txBody>
      </p:sp>
      <p:graphicFrame>
        <p:nvGraphicFramePr>
          <p:cNvPr id="5" name="Table 18">
            <a:extLst>
              <a:ext uri="{FF2B5EF4-FFF2-40B4-BE49-F238E27FC236}">
                <a16:creationId xmlns:a16="http://schemas.microsoft.com/office/drawing/2014/main" id="{17F61404-E3F0-435D-D898-702A4D559718}"/>
              </a:ext>
            </a:extLst>
          </p:cNvPr>
          <p:cNvGraphicFramePr>
            <a:graphicFrameLocks noGrp="1"/>
          </p:cNvGraphicFramePr>
          <p:nvPr>
            <p:extLst>
              <p:ext uri="{D42A27DB-BD31-4B8C-83A1-F6EECF244321}">
                <p14:modId xmlns:p14="http://schemas.microsoft.com/office/powerpoint/2010/main" val="3468608125"/>
              </p:ext>
            </p:extLst>
          </p:nvPr>
        </p:nvGraphicFramePr>
        <p:xfrm>
          <a:off x="373654" y="1157277"/>
          <a:ext cx="11444693" cy="4349595"/>
        </p:xfrm>
        <a:graphic>
          <a:graphicData uri="http://schemas.openxmlformats.org/drawingml/2006/table">
            <a:tbl>
              <a:tblPr firstRow="1" bandRow="1">
                <a:tableStyleId>{5940675A-B579-460E-94D1-54222C63F5DA}</a:tableStyleId>
              </a:tblPr>
              <a:tblGrid>
                <a:gridCol w="3381917">
                  <a:extLst>
                    <a:ext uri="{9D8B030D-6E8A-4147-A177-3AD203B41FA5}">
                      <a16:colId xmlns:a16="http://schemas.microsoft.com/office/drawing/2014/main" val="1485661640"/>
                    </a:ext>
                  </a:extLst>
                </a:gridCol>
                <a:gridCol w="3812722">
                  <a:extLst>
                    <a:ext uri="{9D8B030D-6E8A-4147-A177-3AD203B41FA5}">
                      <a16:colId xmlns:a16="http://schemas.microsoft.com/office/drawing/2014/main" val="3214014057"/>
                    </a:ext>
                  </a:extLst>
                </a:gridCol>
                <a:gridCol w="4250054">
                  <a:extLst>
                    <a:ext uri="{9D8B030D-6E8A-4147-A177-3AD203B41FA5}">
                      <a16:colId xmlns:a16="http://schemas.microsoft.com/office/drawing/2014/main" val="3019252445"/>
                    </a:ext>
                  </a:extLst>
                </a:gridCol>
              </a:tblGrid>
              <a:tr h="582467">
                <a:tc>
                  <a:txBody>
                    <a:bodyPr/>
                    <a:lstStyle/>
                    <a:p>
                      <a:pPr algn="ctr"/>
                      <a:r>
                        <a:rPr lang="en-GB" b="1" dirty="0">
                          <a:solidFill>
                            <a:schemeClr val="bg1"/>
                          </a:solidFill>
                        </a:rPr>
                        <a:t>‘Research different methods’</a:t>
                      </a:r>
                    </a:p>
                  </a:txBody>
                  <a:tcPr>
                    <a:solidFill>
                      <a:srgbClr val="ACACDE"/>
                    </a:solidFill>
                  </a:tcPr>
                </a:tc>
                <a:tc>
                  <a:txBody>
                    <a:bodyPr/>
                    <a:lstStyle/>
                    <a:p>
                      <a:pPr algn="ctr"/>
                      <a:r>
                        <a:rPr lang="en-GB" b="1" dirty="0">
                          <a:solidFill>
                            <a:schemeClr val="bg1"/>
                          </a:solidFill>
                        </a:rPr>
                        <a:t>‘Problem values’</a:t>
                      </a:r>
                    </a:p>
                  </a:txBody>
                  <a:tcPr>
                    <a:solidFill>
                      <a:srgbClr val="ACACDE"/>
                    </a:solidFill>
                  </a:tcPr>
                </a:tc>
                <a:tc>
                  <a:txBody>
                    <a:bodyPr/>
                    <a:lstStyle/>
                    <a:p>
                      <a:pPr algn="ctr"/>
                      <a:r>
                        <a:rPr lang="en-GB" b="1" dirty="0">
                          <a:solidFill>
                            <a:schemeClr val="bg1"/>
                          </a:solidFill>
                        </a:rPr>
                        <a:t>Causes and effects of pollution</a:t>
                      </a:r>
                    </a:p>
                  </a:txBody>
                  <a:tcPr>
                    <a:solidFill>
                      <a:srgbClr val="ACACDE"/>
                    </a:solidFill>
                  </a:tcPr>
                </a:tc>
                <a:extLst>
                  <a:ext uri="{0D108BD9-81ED-4DB2-BD59-A6C34878D82A}">
                    <a16:rowId xmlns:a16="http://schemas.microsoft.com/office/drawing/2014/main" val="3391378453"/>
                  </a:ext>
                </a:extLst>
              </a:tr>
              <a:tr h="3767128">
                <a:tc>
                  <a:txBody>
                    <a:bodyPr/>
                    <a:lstStyle/>
                    <a:p>
                      <a:r>
                        <a:rPr lang="en-GB" sz="1200" dirty="0"/>
                        <a:t>Given the nature of this context, your students will </a:t>
                      </a:r>
                      <a:r>
                        <a:rPr lang="en-GB" sz="1200" b="1" dirty="0"/>
                        <a:t>need to have a clear idea of the problem you want to solve.</a:t>
                      </a:r>
                    </a:p>
                    <a:p>
                      <a:r>
                        <a:rPr lang="en-GB" sz="1200" dirty="0"/>
                        <a:t>For whichever aspect of pollution they wish to focus on, there will likely be a range of solutions already available. Look at these and evaluate their effectiveness or how they could be improved.</a:t>
                      </a:r>
                    </a:p>
                    <a:p>
                      <a:r>
                        <a:rPr lang="en-GB" sz="1200" dirty="0"/>
                        <a:t>Also encourage them to look at other solutions which might not, at first glance, seem to be an obvious solution, but that could provide inspiration.</a:t>
                      </a:r>
                    </a:p>
                    <a:p>
                      <a:r>
                        <a:rPr lang="en-GB" sz="1200" b="1" dirty="0"/>
                        <a:t>For example</a:t>
                      </a:r>
                      <a:r>
                        <a:rPr lang="en-GB" sz="1200" dirty="0"/>
                        <a:t>, are there other systems for collecting and storing objects that might work just as well when collecting and compacting waste materials?</a:t>
                      </a:r>
                    </a:p>
                    <a:p>
                      <a:r>
                        <a:rPr lang="en-GB" sz="1200" dirty="0"/>
                        <a:t>Think about storage boxes at school or home, bins for recycling, can crushers, paper shredders etc. </a:t>
                      </a:r>
                    </a:p>
                  </a:txBody>
                  <a:tcPr/>
                </a:tc>
                <a:tc>
                  <a:txBody>
                    <a:bodyPr/>
                    <a:lstStyle/>
                    <a:p>
                      <a:r>
                        <a:rPr lang="en-GB" sz="1200" dirty="0"/>
                        <a:t>While looking at the various aspects of pollution, the causes and effects, students can decide on which problem has the greatest value if solved.</a:t>
                      </a:r>
                    </a:p>
                    <a:p>
                      <a:r>
                        <a:rPr lang="en-GB" sz="1200" dirty="0"/>
                        <a:t>For example, an </a:t>
                      </a:r>
                      <a:r>
                        <a:rPr lang="en-GB" sz="1200" b="1" dirty="0"/>
                        <a:t>air purifier </a:t>
                      </a:r>
                      <a:r>
                        <a:rPr lang="en-GB" sz="1200" dirty="0"/>
                        <a:t>may clean the air in your room or home, but what difference will it make to the overall quality of air outside?</a:t>
                      </a:r>
                    </a:p>
                    <a:p>
                      <a:r>
                        <a:rPr lang="en-GB" sz="1200" dirty="0"/>
                        <a:t>Would </a:t>
                      </a:r>
                      <a:r>
                        <a:rPr lang="en-GB" sz="1200" b="1" dirty="0"/>
                        <a:t>a system that encourages responsible disposal of waste</a:t>
                      </a:r>
                      <a:r>
                        <a:rPr lang="en-GB" sz="1200" dirty="0"/>
                        <a:t> or recycling be of more immediate benefit within their environment or community?</a:t>
                      </a:r>
                    </a:p>
                    <a:p>
                      <a:r>
                        <a:rPr lang="en-GB" sz="1200" dirty="0"/>
                        <a:t>This will help them to focus on the aspect of ‘cleaning up the environment’ that they can successfully contribute to. Consider also:</a:t>
                      </a:r>
                    </a:p>
                    <a:p>
                      <a:pPr marL="171450" indent="-171450">
                        <a:buFont typeface="Arial" panose="020B0604020202020204" pitchFamily="34" charset="0"/>
                        <a:buChar char="•"/>
                      </a:pPr>
                      <a:r>
                        <a:rPr lang="en-GB" sz="1200" b="0" dirty="0"/>
                        <a:t>What will be the deliverable solution and how will it function?</a:t>
                      </a:r>
                    </a:p>
                    <a:p>
                      <a:pPr marL="171450" indent="-171450">
                        <a:buFont typeface="Arial" panose="020B0604020202020204" pitchFamily="34" charset="0"/>
                        <a:buChar char="•"/>
                      </a:pPr>
                      <a:r>
                        <a:rPr lang="en-GB" sz="1200" b="0" dirty="0"/>
                        <a:t>How can they gauge how effective their design is at helping to clean up pollution?</a:t>
                      </a:r>
                    </a:p>
                  </a:txBody>
                  <a:tcPr/>
                </a:tc>
                <a:tc>
                  <a:txBody>
                    <a:bodyPr/>
                    <a:lstStyle/>
                    <a:p>
                      <a:r>
                        <a:rPr lang="en-GB" sz="1200" dirty="0"/>
                        <a:t>Before deciding on one area of pollution to focus on, be sure that </a:t>
                      </a:r>
                      <a:r>
                        <a:rPr lang="en-GB" sz="1200" b="0" dirty="0"/>
                        <a:t>students</a:t>
                      </a:r>
                      <a:r>
                        <a:rPr lang="en-GB" sz="1200" b="1" dirty="0"/>
                        <a:t> understand the causes and effects of pollution</a:t>
                      </a:r>
                      <a:r>
                        <a:rPr lang="en-GB" sz="1200" dirty="0"/>
                        <a:t>.</a:t>
                      </a:r>
                    </a:p>
                    <a:p>
                      <a:r>
                        <a:rPr lang="en-GB" sz="1200" dirty="0"/>
                        <a:t>For example, do they know what is causing air pollution and its effects? Without this knowledge, it will be difficult to create a solution and it may be difficult for them to solve a particular aspect of pollution.</a:t>
                      </a:r>
                    </a:p>
                    <a:p>
                      <a:r>
                        <a:rPr lang="en-GB" sz="1200" dirty="0"/>
                        <a:t>Break these down into the main three types of pollution: </a:t>
                      </a:r>
                    </a:p>
                    <a:p>
                      <a:pPr marL="171450" indent="-171450">
                        <a:buFont typeface="Arial" panose="020B0604020202020204" pitchFamily="34" charset="0"/>
                        <a:buChar char="•"/>
                      </a:pPr>
                      <a:r>
                        <a:rPr lang="en-GB" sz="1200" b="1" dirty="0"/>
                        <a:t>Air pollution </a:t>
                      </a:r>
                    </a:p>
                    <a:p>
                      <a:pPr marL="171450" indent="-171450">
                        <a:buFont typeface="Arial" panose="020B0604020202020204" pitchFamily="34" charset="0"/>
                        <a:buChar char="•"/>
                      </a:pPr>
                      <a:r>
                        <a:rPr lang="en-GB" sz="1200" b="1" dirty="0"/>
                        <a:t>Land pollution</a:t>
                      </a:r>
                    </a:p>
                    <a:p>
                      <a:pPr marL="171450" indent="-171450">
                        <a:buFont typeface="Arial" panose="020B0604020202020204" pitchFamily="34" charset="0"/>
                        <a:buChar char="•"/>
                      </a:pPr>
                      <a:r>
                        <a:rPr lang="en-GB" sz="1200" b="1" dirty="0"/>
                        <a:t>Water pollution</a:t>
                      </a:r>
                    </a:p>
                    <a:p>
                      <a:pPr marL="0" indent="0">
                        <a:buFont typeface="Arial" panose="020B0604020202020204" pitchFamily="34" charset="0"/>
                        <a:buNone/>
                      </a:pPr>
                      <a:r>
                        <a:rPr lang="en-GB" sz="1200" dirty="0"/>
                        <a:t>Looking into these further this could be:</a:t>
                      </a:r>
                    </a:p>
                    <a:p>
                      <a:pPr marL="171450" indent="-171450">
                        <a:buFont typeface="Arial" panose="020B0604020202020204" pitchFamily="34" charset="0"/>
                        <a:buChar char="•"/>
                      </a:pPr>
                      <a:r>
                        <a:rPr lang="en-GB" sz="1200" b="1" dirty="0"/>
                        <a:t>Local air pollution</a:t>
                      </a:r>
                    </a:p>
                    <a:p>
                      <a:pPr marL="171450" indent="-171450">
                        <a:buFont typeface="Arial" panose="020B0604020202020204" pitchFamily="34" charset="0"/>
                        <a:buChar char="•"/>
                      </a:pPr>
                      <a:r>
                        <a:rPr lang="en-GB" sz="1200" b="1" dirty="0"/>
                        <a:t>Pollution from litter</a:t>
                      </a:r>
                    </a:p>
                    <a:p>
                      <a:pPr marL="171450" indent="-171450">
                        <a:buFont typeface="Arial" panose="020B0604020202020204" pitchFamily="34" charset="0"/>
                        <a:buChar char="•"/>
                      </a:pPr>
                      <a:r>
                        <a:rPr lang="en-GB" sz="1200" b="1" dirty="0"/>
                        <a:t>Waste materials in waterways </a:t>
                      </a:r>
                    </a:p>
                    <a:p>
                      <a:pPr marL="171450" indent="-171450">
                        <a:buFont typeface="Arial" panose="020B0604020202020204" pitchFamily="34" charset="0"/>
                        <a:buChar char="•"/>
                      </a:pPr>
                      <a:endParaRPr lang="en-GB" sz="1200" dirty="0"/>
                    </a:p>
                    <a:p>
                      <a:pPr marL="0" indent="0">
                        <a:buFont typeface="Arial" panose="020B0604020202020204" pitchFamily="34" charset="0"/>
                        <a:buNone/>
                      </a:pPr>
                      <a:r>
                        <a:rPr lang="en-GB" sz="1200" b="1" dirty="0"/>
                        <a:t>Consider also other types of pollution </a:t>
                      </a:r>
                      <a:r>
                        <a:rPr lang="en-GB" sz="1200" dirty="0"/>
                        <a:t>such as visual, noise, light and thermal.</a:t>
                      </a:r>
                    </a:p>
                    <a:p>
                      <a:pPr marL="0" indent="0">
                        <a:buFont typeface="Arial" panose="020B0604020202020204" pitchFamily="34" charset="0"/>
                        <a:buNone/>
                      </a:pPr>
                      <a:r>
                        <a:rPr lang="en-GB" sz="1200" dirty="0"/>
                        <a:t>They may consider these as an aspect to focus on.</a:t>
                      </a:r>
                    </a:p>
                  </a:txBody>
                  <a:tcPr/>
                </a:tc>
                <a:extLst>
                  <a:ext uri="{0D108BD9-81ED-4DB2-BD59-A6C34878D82A}">
                    <a16:rowId xmlns:a16="http://schemas.microsoft.com/office/drawing/2014/main" val="3966545421"/>
                  </a:ext>
                </a:extLst>
              </a:tr>
            </a:tbl>
          </a:graphicData>
        </a:graphic>
      </p:graphicFrame>
      <p:pic>
        <p:nvPicPr>
          <p:cNvPr id="4" name="Picture 3" descr="A white text on a black background&#10;&#10;Description automatically generated">
            <a:extLst>
              <a:ext uri="{FF2B5EF4-FFF2-40B4-BE49-F238E27FC236}">
                <a16:creationId xmlns:a16="http://schemas.microsoft.com/office/drawing/2014/main" id="{4D9C1C29-C909-2026-19E4-527649D2D6F8}"/>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28022" b="25882"/>
          <a:stretch/>
        </p:blipFill>
        <p:spPr>
          <a:xfrm>
            <a:off x="332571" y="5824148"/>
            <a:ext cx="1722120" cy="793822"/>
          </a:xfrm>
          <a:prstGeom prst="rect">
            <a:avLst/>
          </a:prstGeom>
        </p:spPr>
      </p:pic>
      <p:sp>
        <p:nvSpPr>
          <p:cNvPr id="3" name="Arrow: Left 2">
            <a:hlinkClick r:id="rId4" action="ppaction://hlinksldjump"/>
            <a:extLst>
              <a:ext uri="{FF2B5EF4-FFF2-40B4-BE49-F238E27FC236}">
                <a16:creationId xmlns:a16="http://schemas.microsoft.com/office/drawing/2014/main" id="{AB351948-E4A5-1188-EBA0-9D35D40A1AE7}"/>
              </a:ext>
            </a:extLst>
          </p:cNvPr>
          <p:cNvSpPr/>
          <p:nvPr/>
        </p:nvSpPr>
        <p:spPr>
          <a:xfrm>
            <a:off x="10871200" y="521533"/>
            <a:ext cx="609600" cy="548640"/>
          </a:xfrm>
          <a:prstGeom prst="leftArrow">
            <a:avLst/>
          </a:prstGeom>
          <a:noFill/>
          <a:ln>
            <a:solidFill>
              <a:srgbClr val="ACACDE"/>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4133112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0A7473-7D75-B133-9676-5E154BB0EFF3}"/>
              </a:ext>
            </a:extLst>
          </p:cNvPr>
          <p:cNvSpPr>
            <a:spLocks noGrp="1"/>
          </p:cNvSpPr>
          <p:nvPr>
            <p:ph type="title"/>
          </p:nvPr>
        </p:nvSpPr>
        <p:spPr/>
        <p:txBody>
          <a:bodyPr/>
          <a:lstStyle/>
          <a:p>
            <a:r>
              <a:rPr lang="en-GB" sz="4400" dirty="0"/>
              <a:t>Define stage</a:t>
            </a:r>
          </a:p>
        </p:txBody>
      </p:sp>
      <p:graphicFrame>
        <p:nvGraphicFramePr>
          <p:cNvPr id="3" name="Table 18">
            <a:extLst>
              <a:ext uri="{FF2B5EF4-FFF2-40B4-BE49-F238E27FC236}">
                <a16:creationId xmlns:a16="http://schemas.microsoft.com/office/drawing/2014/main" id="{1A85E26C-F41A-D395-32F4-54FF4D699D15}"/>
              </a:ext>
            </a:extLst>
          </p:cNvPr>
          <p:cNvGraphicFramePr>
            <a:graphicFrameLocks noGrp="1"/>
          </p:cNvGraphicFramePr>
          <p:nvPr>
            <p:extLst>
              <p:ext uri="{D42A27DB-BD31-4B8C-83A1-F6EECF244321}">
                <p14:modId xmlns:p14="http://schemas.microsoft.com/office/powerpoint/2010/main" val="3351074386"/>
              </p:ext>
            </p:extLst>
          </p:nvPr>
        </p:nvGraphicFramePr>
        <p:xfrm>
          <a:off x="576000" y="1214380"/>
          <a:ext cx="10708424" cy="4504032"/>
        </p:xfrm>
        <a:graphic>
          <a:graphicData uri="http://schemas.openxmlformats.org/drawingml/2006/table">
            <a:tbl>
              <a:tblPr firstRow="1" bandRow="1">
                <a:tableStyleId>{5940675A-B579-460E-94D1-54222C63F5DA}</a:tableStyleId>
              </a:tblPr>
              <a:tblGrid>
                <a:gridCol w="10708424">
                  <a:extLst>
                    <a:ext uri="{9D8B030D-6E8A-4147-A177-3AD203B41FA5}">
                      <a16:colId xmlns:a16="http://schemas.microsoft.com/office/drawing/2014/main" val="336422520"/>
                    </a:ext>
                  </a:extLst>
                </a:gridCol>
              </a:tblGrid>
              <a:tr h="435924">
                <a:tc>
                  <a:txBody>
                    <a:bodyPr/>
                    <a:lstStyle/>
                    <a:p>
                      <a:pPr algn="ctr"/>
                      <a:r>
                        <a:rPr lang="en-GB" b="1" dirty="0">
                          <a:solidFill>
                            <a:schemeClr val="bg1"/>
                          </a:solidFill>
                        </a:rPr>
                        <a:t>‘Writing a project letter’</a:t>
                      </a:r>
                    </a:p>
                  </a:txBody>
                  <a:tcPr>
                    <a:solidFill>
                      <a:srgbClr val="16F4D0"/>
                    </a:solidFill>
                  </a:tcPr>
                </a:tc>
                <a:extLst>
                  <a:ext uri="{0D108BD9-81ED-4DB2-BD59-A6C34878D82A}">
                    <a16:rowId xmlns:a16="http://schemas.microsoft.com/office/drawing/2014/main" val="3391378453"/>
                  </a:ext>
                </a:extLst>
              </a:tr>
              <a:tr h="4068108">
                <a:tc>
                  <a:txBody>
                    <a:bodyPr/>
                    <a:lstStyle/>
                    <a:p>
                      <a:r>
                        <a:rPr lang="en-GB" sz="1600" b="0" dirty="0"/>
                        <a:t>A project letter is an alternative to a design brief or specification in terms of identifying aspects of the project that need to be solved or improved. It might be set out as more of an ‘agreement’ than a list of design criteria to meet.</a:t>
                      </a:r>
                    </a:p>
                    <a:p>
                      <a:r>
                        <a:rPr lang="en-GB" sz="1600" b="0" i="0" dirty="0"/>
                        <a:t>Often industry will rely on the designers’ skills to meet their needs.</a:t>
                      </a:r>
                    </a:p>
                    <a:p>
                      <a:endParaRPr lang="en-GB" sz="1200" i="0" dirty="0"/>
                    </a:p>
                  </a:txBody>
                  <a:tcPr/>
                </a:tc>
                <a:extLst>
                  <a:ext uri="{0D108BD9-81ED-4DB2-BD59-A6C34878D82A}">
                    <a16:rowId xmlns:a16="http://schemas.microsoft.com/office/drawing/2014/main" val="3966545421"/>
                  </a:ext>
                </a:extLst>
              </a:tr>
            </a:tbl>
          </a:graphicData>
        </a:graphic>
      </p:graphicFrame>
      <p:sp>
        <p:nvSpPr>
          <p:cNvPr id="17" name="TextBox 16">
            <a:extLst>
              <a:ext uri="{FF2B5EF4-FFF2-40B4-BE49-F238E27FC236}">
                <a16:creationId xmlns:a16="http://schemas.microsoft.com/office/drawing/2014/main" id="{777A3B78-95B3-395D-58E2-9DB994BCDE18}"/>
              </a:ext>
            </a:extLst>
          </p:cNvPr>
          <p:cNvSpPr txBox="1"/>
          <p:nvPr/>
        </p:nvSpPr>
        <p:spPr>
          <a:xfrm>
            <a:off x="808814" y="2830873"/>
            <a:ext cx="10242795" cy="2246769"/>
          </a:xfrm>
          <a:prstGeom prst="rect">
            <a:avLst/>
          </a:prstGeom>
          <a:noFill/>
        </p:spPr>
        <p:txBody>
          <a:bodyPr wrap="square" rtlCol="0">
            <a:spAutoFit/>
          </a:bodyPr>
          <a:lstStyle/>
          <a:p>
            <a:pPr algn="just"/>
            <a:r>
              <a:rPr lang="en-GB" sz="1600" dirty="0">
                <a:latin typeface="+mj-lt"/>
              </a:rPr>
              <a:t>Purpose</a:t>
            </a:r>
            <a:r>
              <a:rPr lang="en-GB" sz="1600" b="0" dirty="0">
                <a:latin typeface="+mj-lt"/>
              </a:rPr>
              <a:t>: A clear statement of what you are trying to achieve. It should contain a verb. E.g. to help to reduce pollution.</a:t>
            </a:r>
          </a:p>
          <a:p>
            <a:pPr algn="just"/>
            <a:r>
              <a:rPr lang="en-GB" sz="1600" dirty="0">
                <a:latin typeface="+mj-lt"/>
              </a:rPr>
              <a:t>Stakeholders &amp; benefits</a:t>
            </a:r>
            <a:r>
              <a:rPr lang="en-GB" sz="1600" b="0" dirty="0">
                <a:latin typeface="+mj-lt"/>
              </a:rPr>
              <a:t>: Benefits should be specific to the stakeholder. If they have the same benefit they should be listed more than once. E.g. consumers – dispose of domestic waste. Industry – reduce the amount of waste material in products</a:t>
            </a:r>
          </a:p>
          <a:p>
            <a:pPr algn="just"/>
            <a:r>
              <a:rPr lang="en-GB" sz="1600" dirty="0">
                <a:latin typeface="+mj-lt"/>
              </a:rPr>
              <a:t>Deliverable: </a:t>
            </a:r>
            <a:r>
              <a:rPr lang="en-GB" sz="1600" b="0" dirty="0">
                <a:latin typeface="+mj-lt"/>
              </a:rPr>
              <a:t>E.g. a working device to encourage recycling that stores and compacts waste materials</a:t>
            </a:r>
          </a:p>
          <a:p>
            <a:pPr algn="just"/>
            <a:r>
              <a:rPr lang="en-GB" sz="1600" dirty="0">
                <a:latin typeface="+mj-lt"/>
              </a:rPr>
              <a:t>Measure of success: </a:t>
            </a:r>
            <a:r>
              <a:rPr lang="en-GB" sz="1600" b="0" dirty="0">
                <a:latin typeface="+mj-lt"/>
              </a:rPr>
              <a:t>A working prototype that shows reduced amounts of litter observed over a two-month period. Prototype completed by w/b 5</a:t>
            </a:r>
            <a:r>
              <a:rPr lang="en-GB" sz="1600" b="0" baseline="30000" dirty="0">
                <a:latin typeface="+mj-lt"/>
              </a:rPr>
              <a:t>th</a:t>
            </a:r>
            <a:r>
              <a:rPr lang="en-GB" sz="1600" b="0" dirty="0">
                <a:latin typeface="+mj-lt"/>
              </a:rPr>
              <a:t> June, assessment of suitability, w/b 7</a:t>
            </a:r>
            <a:r>
              <a:rPr lang="en-GB" sz="1600" b="0" baseline="30000" dirty="0">
                <a:latin typeface="+mj-lt"/>
              </a:rPr>
              <a:t>th</a:t>
            </a:r>
            <a:r>
              <a:rPr lang="en-GB" sz="1600" b="0" dirty="0">
                <a:latin typeface="+mj-lt"/>
              </a:rPr>
              <a:t> August.</a:t>
            </a:r>
          </a:p>
          <a:p>
            <a:pPr algn="just"/>
            <a:endParaRPr lang="en-GB" sz="1200" b="0" dirty="0">
              <a:latin typeface="+mj-lt"/>
            </a:endParaRPr>
          </a:p>
        </p:txBody>
      </p:sp>
      <p:pic>
        <p:nvPicPr>
          <p:cNvPr id="5" name="Picture 4" descr="A white text on a black background&#10;&#10;Description automatically generated">
            <a:extLst>
              <a:ext uri="{FF2B5EF4-FFF2-40B4-BE49-F238E27FC236}">
                <a16:creationId xmlns:a16="http://schemas.microsoft.com/office/drawing/2014/main" id="{24C477A8-479E-4870-0231-154BAF5A080E}"/>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28022" b="25882"/>
          <a:stretch/>
        </p:blipFill>
        <p:spPr>
          <a:xfrm>
            <a:off x="332571" y="5824148"/>
            <a:ext cx="1722120" cy="793822"/>
          </a:xfrm>
          <a:prstGeom prst="rect">
            <a:avLst/>
          </a:prstGeom>
        </p:spPr>
      </p:pic>
      <p:sp>
        <p:nvSpPr>
          <p:cNvPr id="4" name="Arrow: Left 3">
            <a:hlinkClick r:id="rId4" action="ppaction://hlinksldjump"/>
            <a:extLst>
              <a:ext uri="{FF2B5EF4-FFF2-40B4-BE49-F238E27FC236}">
                <a16:creationId xmlns:a16="http://schemas.microsoft.com/office/drawing/2014/main" id="{F2E7B627-4A2D-FB8F-B7F4-213760597ADD}"/>
              </a:ext>
            </a:extLst>
          </p:cNvPr>
          <p:cNvSpPr/>
          <p:nvPr/>
        </p:nvSpPr>
        <p:spPr>
          <a:xfrm>
            <a:off x="10871200" y="521533"/>
            <a:ext cx="609600" cy="548640"/>
          </a:xfrm>
          <a:prstGeom prst="leftArrow">
            <a:avLst/>
          </a:prstGeom>
          <a:noFill/>
          <a:ln>
            <a:solidFill>
              <a:srgbClr val="16F4D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66215538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2">
            <a:extLst>
              <a:ext uri="{FF2B5EF4-FFF2-40B4-BE49-F238E27FC236}">
                <a16:creationId xmlns:a16="http://schemas.microsoft.com/office/drawing/2014/main" id="{7E9A45DC-E889-D65C-6D23-6FF5A301633F}"/>
              </a:ext>
            </a:extLst>
          </p:cNvPr>
          <p:cNvSpPr txBox="1">
            <a:spLocks/>
          </p:cNvSpPr>
          <p:nvPr/>
        </p:nvSpPr>
        <p:spPr>
          <a:xfrm>
            <a:off x="601279" y="1259995"/>
            <a:ext cx="10839112" cy="4649207"/>
          </a:xfrm>
          <a:prstGeom prst="rect">
            <a:avLst/>
          </a:prstGeom>
          <a:noFill/>
        </p:spPr>
        <p:txBody>
          <a:bodyPr vert="horz" lIns="0" tIns="0" rIns="0" bIns="0" rtlCol="0">
            <a:normAutofit/>
          </a:bodyPr>
          <a:lst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r>
              <a:rPr kumimoji="0" lang="en-GB" sz="2200" b="1"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Suggested level: </a:t>
            </a:r>
            <a:r>
              <a:rPr lang="en-GB" sz="2200" b="0" dirty="0">
                <a:solidFill>
                  <a:srgbClr val="0A303F"/>
                </a:solidFill>
                <a:latin typeface="Arial" panose="020B0604020202020204"/>
                <a:ea typeface="Roboto" panose="02000000000000000000" pitchFamily="2" charset="0"/>
                <a:cs typeface="Roboto" panose="02000000000000000000" pitchFamily="2" charset="0"/>
              </a:rPr>
              <a:t>Late</a:t>
            </a:r>
            <a:r>
              <a:rPr kumimoji="0" lang="en-GB" sz="22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 key stage 3*</a:t>
            </a: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r>
              <a:rPr kumimoji="0" lang="en-GB" sz="2200" b="1"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Duration: </a:t>
            </a:r>
            <a:r>
              <a:rPr lang="en-GB" sz="2200" b="0" dirty="0">
                <a:solidFill>
                  <a:srgbClr val="0A303F"/>
                </a:solidFill>
                <a:latin typeface="Arial" panose="020B0604020202020204"/>
                <a:ea typeface="Roboto" panose="02000000000000000000" pitchFamily="2" charset="0"/>
                <a:cs typeface="Roboto" panose="02000000000000000000" pitchFamily="2" charset="0"/>
              </a:rPr>
              <a:t>A</a:t>
            </a:r>
            <a:r>
              <a:rPr kumimoji="0" lang="en-GB" sz="22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pprox. </a:t>
            </a:r>
            <a:r>
              <a:rPr lang="en-GB" sz="2200" b="0" dirty="0">
                <a:solidFill>
                  <a:srgbClr val="0A303F"/>
                </a:solidFill>
                <a:latin typeface="Arial" panose="020B0604020202020204"/>
                <a:ea typeface="Roboto" panose="02000000000000000000" pitchFamily="2" charset="0"/>
                <a:cs typeface="Roboto" panose="02000000000000000000" pitchFamily="2" charset="0"/>
              </a:rPr>
              <a:t>10-14</a:t>
            </a:r>
            <a:r>
              <a:rPr kumimoji="0" lang="en-GB" sz="22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 weeks </a:t>
            </a: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r>
              <a:rPr kumimoji="0" lang="en-GB" sz="2200" b="1"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Focus: </a:t>
            </a:r>
            <a:r>
              <a:rPr lang="en-GB" sz="2200" b="0" dirty="0">
                <a:solidFill>
                  <a:srgbClr val="0A303F"/>
                </a:solidFill>
                <a:latin typeface="Arial" panose="020B0604020202020204"/>
                <a:ea typeface="Roboto" panose="02000000000000000000" pitchFamily="2" charset="0"/>
                <a:cs typeface="Roboto" panose="02000000000000000000" pitchFamily="2" charset="0"/>
              </a:rPr>
              <a:t>I</a:t>
            </a:r>
            <a:r>
              <a:rPr kumimoji="0" lang="en-GB" sz="22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nnovation, environment, automation</a:t>
            </a: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r>
              <a:rPr kumimoji="0" lang="en-GB" sz="2200" b="1"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Materials: </a:t>
            </a:r>
            <a:r>
              <a:rPr lang="en-GB" sz="2200" b="0" dirty="0">
                <a:solidFill>
                  <a:srgbClr val="0A303F"/>
                </a:solidFill>
                <a:latin typeface="Arial" panose="020B0604020202020204"/>
                <a:ea typeface="Roboto" panose="02000000000000000000" pitchFamily="2" charset="0"/>
                <a:cs typeface="Roboto" panose="02000000000000000000" pitchFamily="2" charset="0"/>
              </a:rPr>
              <a:t>M</a:t>
            </a:r>
            <a:r>
              <a:rPr kumimoji="0" lang="en-GB" sz="22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ulti-materials </a:t>
            </a: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r>
              <a:rPr kumimoji="0" lang="en-GB" sz="2200" b="1"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Processes: </a:t>
            </a:r>
            <a:r>
              <a:rPr kumimoji="0" lang="en-GB" sz="22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Designing, shaping and forming, manufacturing, science, engineering</a:t>
            </a: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r>
              <a:rPr kumimoji="0" lang="en-GB" sz="2200" b="1"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Systems:</a:t>
            </a:r>
            <a:r>
              <a:rPr kumimoji="0" lang="en-GB" sz="22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 Electronic, mechanical, structural</a:t>
            </a: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r>
              <a:rPr kumimoji="0" lang="en-GB" sz="2200" b="1"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Responsibilities: </a:t>
            </a:r>
            <a:r>
              <a:rPr lang="en-GB" sz="2200" b="0" dirty="0">
                <a:solidFill>
                  <a:srgbClr val="0A303F"/>
                </a:solidFill>
                <a:latin typeface="Arial" panose="020B0604020202020204"/>
                <a:ea typeface="Roboto" panose="02000000000000000000" pitchFamily="2" charset="0"/>
                <a:cs typeface="Roboto" panose="02000000000000000000" pitchFamily="2" charset="0"/>
              </a:rPr>
              <a:t>H</a:t>
            </a:r>
            <a:r>
              <a:rPr kumimoji="0" lang="en-GB" sz="22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ealth and safety, environment, sustainability, ethics, six R’s</a:t>
            </a: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endParaRPr kumimoji="0" lang="en-GB" sz="14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endParaRP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r>
              <a:rPr kumimoji="0" lang="en-GB" sz="14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*you can use the resource at whichever level you feel it is appropriate</a:t>
            </a:r>
            <a:r>
              <a:rPr kumimoji="0" lang="en-GB" sz="1400" b="1"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a:t>
            </a:r>
          </a:p>
        </p:txBody>
      </p:sp>
      <p:pic>
        <p:nvPicPr>
          <p:cNvPr id="4" name="Picture 3" descr="A white text on a black background&#10;&#10;Description automatically generated">
            <a:extLst>
              <a:ext uri="{FF2B5EF4-FFF2-40B4-BE49-F238E27FC236}">
                <a16:creationId xmlns:a16="http://schemas.microsoft.com/office/drawing/2014/main" id="{582F25E9-748E-41C1-821D-2C000373EC22}"/>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28022" b="25882"/>
          <a:stretch/>
        </p:blipFill>
        <p:spPr>
          <a:xfrm>
            <a:off x="332571" y="5824148"/>
            <a:ext cx="1722120" cy="793822"/>
          </a:xfrm>
          <a:prstGeom prst="rect">
            <a:avLst/>
          </a:prstGeom>
        </p:spPr>
      </p:pic>
    </p:spTree>
    <p:extLst>
      <p:ext uri="{BB962C8B-B14F-4D97-AF65-F5344CB8AC3E}">
        <p14:creationId xmlns:p14="http://schemas.microsoft.com/office/powerpoint/2010/main" val="19588957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0A7473-7D75-B133-9676-5E154BB0EFF3}"/>
              </a:ext>
            </a:extLst>
          </p:cNvPr>
          <p:cNvSpPr>
            <a:spLocks noGrp="1"/>
          </p:cNvSpPr>
          <p:nvPr>
            <p:ph type="title"/>
          </p:nvPr>
        </p:nvSpPr>
        <p:spPr/>
        <p:txBody>
          <a:bodyPr/>
          <a:lstStyle/>
          <a:p>
            <a:r>
              <a:rPr lang="en-GB" sz="4400" dirty="0"/>
              <a:t>Project letter</a:t>
            </a:r>
          </a:p>
        </p:txBody>
      </p:sp>
      <p:pic>
        <p:nvPicPr>
          <p:cNvPr id="5" name="Picture 4" descr="A white text on a black background&#10;&#10;Description automatically generated">
            <a:extLst>
              <a:ext uri="{FF2B5EF4-FFF2-40B4-BE49-F238E27FC236}">
                <a16:creationId xmlns:a16="http://schemas.microsoft.com/office/drawing/2014/main" id="{24C477A8-479E-4870-0231-154BAF5A080E}"/>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28022" b="25882"/>
          <a:stretch/>
        </p:blipFill>
        <p:spPr>
          <a:xfrm>
            <a:off x="332571" y="5824148"/>
            <a:ext cx="1722120" cy="793822"/>
          </a:xfrm>
          <a:prstGeom prst="rect">
            <a:avLst/>
          </a:prstGeom>
        </p:spPr>
      </p:pic>
      <p:pic>
        <p:nvPicPr>
          <p:cNvPr id="6" name="Picture 5">
            <a:extLst>
              <a:ext uri="{FF2B5EF4-FFF2-40B4-BE49-F238E27FC236}">
                <a16:creationId xmlns:a16="http://schemas.microsoft.com/office/drawing/2014/main" id="{0CCEC7E9-A5FC-5EAD-5957-6F7FB5C3AC1A}"/>
              </a:ext>
            </a:extLst>
          </p:cNvPr>
          <p:cNvPicPr>
            <a:picLocks noChangeAspect="1"/>
          </p:cNvPicPr>
          <p:nvPr/>
        </p:nvPicPr>
        <p:blipFill rotWithShape="1">
          <a:blip r:embed="rId4"/>
          <a:srcRect l="823" t="1219" r="491" b="7990"/>
          <a:stretch/>
        </p:blipFill>
        <p:spPr>
          <a:xfrm>
            <a:off x="2560321" y="1070173"/>
            <a:ext cx="9183756" cy="4770980"/>
          </a:xfrm>
          <a:prstGeom prst="rect">
            <a:avLst/>
          </a:prstGeom>
        </p:spPr>
      </p:pic>
      <p:sp>
        <p:nvSpPr>
          <p:cNvPr id="7" name="TextBox 6">
            <a:extLst>
              <a:ext uri="{FF2B5EF4-FFF2-40B4-BE49-F238E27FC236}">
                <a16:creationId xmlns:a16="http://schemas.microsoft.com/office/drawing/2014/main" id="{32848082-0F70-29E8-3D7D-597EC954886E}"/>
              </a:ext>
            </a:extLst>
          </p:cNvPr>
          <p:cNvSpPr txBox="1"/>
          <p:nvPr/>
        </p:nvSpPr>
        <p:spPr>
          <a:xfrm>
            <a:off x="332571" y="2282642"/>
            <a:ext cx="2816145" cy="2769989"/>
          </a:xfrm>
          <a:prstGeom prst="rect">
            <a:avLst/>
          </a:prstGeom>
          <a:noFill/>
        </p:spPr>
        <p:txBody>
          <a:bodyPr wrap="square" rtlCol="0">
            <a:spAutoFit/>
          </a:bodyPr>
          <a:lstStyle/>
          <a:p>
            <a:pPr algn="l">
              <a:lnSpc>
                <a:spcPct val="150000"/>
              </a:lnSpc>
            </a:pPr>
            <a:r>
              <a:rPr lang="en-GB" sz="1200" b="0" dirty="0">
                <a:latin typeface="+mj-lt"/>
              </a:rPr>
              <a:t>This is an example of a project letter that JCB use. It is just one page of a much larger document, but this can be used like a product design specification for students.</a:t>
            </a:r>
          </a:p>
          <a:p>
            <a:pPr algn="l">
              <a:lnSpc>
                <a:spcPct val="150000"/>
              </a:lnSpc>
            </a:pPr>
            <a:r>
              <a:rPr lang="en-GB" sz="1200" b="0" dirty="0">
                <a:latin typeface="+mj-lt"/>
              </a:rPr>
              <a:t>On the next slide is a simplified version of this that your students could use in place of a more traditional written product design specification.</a:t>
            </a:r>
          </a:p>
          <a:p>
            <a:pPr algn="just"/>
            <a:endParaRPr lang="en-GB" sz="1200" b="0" dirty="0">
              <a:latin typeface="+mj-lt"/>
            </a:endParaRPr>
          </a:p>
        </p:txBody>
      </p:sp>
    </p:spTree>
    <p:extLst>
      <p:ext uri="{BB962C8B-B14F-4D97-AF65-F5344CB8AC3E}">
        <p14:creationId xmlns:p14="http://schemas.microsoft.com/office/powerpoint/2010/main" val="81658177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6" name="Picture 5" descr="A diagram of a diagram&#10;&#10;Description automatically generated with medium confidence">
            <a:extLst>
              <a:ext uri="{FF2B5EF4-FFF2-40B4-BE49-F238E27FC236}">
                <a16:creationId xmlns:a16="http://schemas.microsoft.com/office/drawing/2014/main" id="{2185ED9A-C620-6D90-1D0C-1CAE4CCC404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925540" y="659229"/>
            <a:ext cx="8340919" cy="5897993"/>
          </a:xfrm>
          <a:prstGeom prst="rect">
            <a:avLst/>
          </a:prstGeom>
        </p:spPr>
      </p:pic>
      <p:sp>
        <p:nvSpPr>
          <p:cNvPr id="2" name="Title 1">
            <a:extLst>
              <a:ext uri="{FF2B5EF4-FFF2-40B4-BE49-F238E27FC236}">
                <a16:creationId xmlns:a16="http://schemas.microsoft.com/office/drawing/2014/main" id="{280A7473-7D75-B133-9676-5E154BB0EFF3}"/>
              </a:ext>
            </a:extLst>
          </p:cNvPr>
          <p:cNvSpPr>
            <a:spLocks noGrp="1"/>
          </p:cNvSpPr>
          <p:nvPr>
            <p:ph type="title"/>
          </p:nvPr>
        </p:nvSpPr>
        <p:spPr/>
        <p:txBody>
          <a:bodyPr/>
          <a:lstStyle/>
          <a:p>
            <a:r>
              <a:rPr lang="en-GB" sz="4400" dirty="0"/>
              <a:t>Project letter</a:t>
            </a:r>
          </a:p>
        </p:txBody>
      </p:sp>
      <p:sp>
        <p:nvSpPr>
          <p:cNvPr id="17" name="TextBox 16">
            <a:extLst>
              <a:ext uri="{FF2B5EF4-FFF2-40B4-BE49-F238E27FC236}">
                <a16:creationId xmlns:a16="http://schemas.microsoft.com/office/drawing/2014/main" id="{777A3B78-95B3-395D-58E2-9DB994BCDE18}"/>
              </a:ext>
            </a:extLst>
          </p:cNvPr>
          <p:cNvSpPr txBox="1"/>
          <p:nvPr/>
        </p:nvSpPr>
        <p:spPr>
          <a:xfrm>
            <a:off x="4983855" y="541126"/>
            <a:ext cx="2879985" cy="646331"/>
          </a:xfrm>
          <a:prstGeom prst="rect">
            <a:avLst/>
          </a:prstGeom>
          <a:noFill/>
        </p:spPr>
        <p:txBody>
          <a:bodyPr wrap="square" rtlCol="0">
            <a:spAutoFit/>
          </a:bodyPr>
          <a:lstStyle/>
          <a:p>
            <a:pPr algn="l"/>
            <a:r>
              <a:rPr lang="en-GB" sz="1200" b="0" dirty="0">
                <a:latin typeface="+mj-lt"/>
              </a:rPr>
              <a:t>Put the five top key features your product should have here</a:t>
            </a:r>
          </a:p>
          <a:p>
            <a:pPr algn="just"/>
            <a:endParaRPr lang="en-GB" sz="1200" b="0" dirty="0">
              <a:latin typeface="+mj-lt"/>
            </a:endParaRPr>
          </a:p>
        </p:txBody>
      </p:sp>
      <p:pic>
        <p:nvPicPr>
          <p:cNvPr id="5" name="Picture 4" descr="A white text on a black background&#10;&#10;Description automatically generated">
            <a:extLst>
              <a:ext uri="{FF2B5EF4-FFF2-40B4-BE49-F238E27FC236}">
                <a16:creationId xmlns:a16="http://schemas.microsoft.com/office/drawing/2014/main" id="{24C477A8-479E-4870-0231-154BAF5A080E}"/>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28022" b="25882"/>
          <a:stretch/>
        </p:blipFill>
        <p:spPr>
          <a:xfrm>
            <a:off x="332571" y="5824148"/>
            <a:ext cx="1722120" cy="793822"/>
          </a:xfrm>
          <a:prstGeom prst="rect">
            <a:avLst/>
          </a:prstGeom>
        </p:spPr>
      </p:pic>
      <p:cxnSp>
        <p:nvCxnSpPr>
          <p:cNvPr id="8" name="Straight Arrow Connector 7">
            <a:extLst>
              <a:ext uri="{FF2B5EF4-FFF2-40B4-BE49-F238E27FC236}">
                <a16:creationId xmlns:a16="http://schemas.microsoft.com/office/drawing/2014/main" id="{01A95E15-13E7-EF5C-D99F-6F69E87AD8F8}"/>
              </a:ext>
            </a:extLst>
          </p:cNvPr>
          <p:cNvCxnSpPr>
            <a:cxnSpLocks/>
          </p:cNvCxnSpPr>
          <p:nvPr/>
        </p:nvCxnSpPr>
        <p:spPr>
          <a:xfrm>
            <a:off x="6077446" y="1070173"/>
            <a:ext cx="0" cy="1796614"/>
          </a:xfrm>
          <a:prstGeom prst="straightConnector1">
            <a:avLst/>
          </a:prstGeom>
          <a:ln w="19050">
            <a:tailEnd type="triangle"/>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09E490CE-C68D-2AD6-7984-2D3BD7445A44}"/>
              </a:ext>
            </a:extLst>
          </p:cNvPr>
          <p:cNvSpPr txBox="1"/>
          <p:nvPr/>
        </p:nvSpPr>
        <p:spPr>
          <a:xfrm>
            <a:off x="2877616" y="1393674"/>
            <a:ext cx="1868842" cy="784830"/>
          </a:xfrm>
          <a:prstGeom prst="rect">
            <a:avLst/>
          </a:prstGeom>
          <a:noFill/>
        </p:spPr>
        <p:txBody>
          <a:bodyPr wrap="square" rtlCol="0">
            <a:spAutoFit/>
          </a:bodyPr>
          <a:lstStyle/>
          <a:p>
            <a:pPr algn="l"/>
            <a:r>
              <a:rPr lang="en-GB" sz="1100" dirty="0">
                <a:latin typeface="+mj-lt"/>
              </a:rPr>
              <a:t>First impressions.</a:t>
            </a:r>
          </a:p>
          <a:p>
            <a:pPr algn="l"/>
            <a:r>
              <a:rPr lang="en-GB" sz="1100" b="0" dirty="0">
                <a:latin typeface="+mj-lt"/>
              </a:rPr>
              <a:t>Some general features of the product</a:t>
            </a:r>
          </a:p>
          <a:p>
            <a:pPr algn="just"/>
            <a:endParaRPr lang="en-GB" sz="1200" b="0" dirty="0">
              <a:latin typeface="+mj-lt"/>
            </a:endParaRPr>
          </a:p>
        </p:txBody>
      </p:sp>
      <p:sp>
        <p:nvSpPr>
          <p:cNvPr id="10" name="TextBox 9">
            <a:extLst>
              <a:ext uri="{FF2B5EF4-FFF2-40B4-BE49-F238E27FC236}">
                <a16:creationId xmlns:a16="http://schemas.microsoft.com/office/drawing/2014/main" id="{AB7F41A1-BE0F-FCCB-3395-034879BD495E}"/>
              </a:ext>
            </a:extLst>
          </p:cNvPr>
          <p:cNvSpPr txBox="1"/>
          <p:nvPr/>
        </p:nvSpPr>
        <p:spPr>
          <a:xfrm>
            <a:off x="7927164" y="2220456"/>
            <a:ext cx="2339296" cy="646331"/>
          </a:xfrm>
          <a:prstGeom prst="rect">
            <a:avLst/>
          </a:prstGeom>
          <a:noFill/>
        </p:spPr>
        <p:txBody>
          <a:bodyPr wrap="square" rtlCol="0">
            <a:spAutoFit/>
          </a:bodyPr>
          <a:lstStyle/>
          <a:p>
            <a:pPr algn="l"/>
            <a:r>
              <a:rPr lang="en-GB" sz="1200" b="0" dirty="0">
                <a:latin typeface="+mj-lt"/>
              </a:rPr>
              <a:t>Put relevant or inspirational graphics in the circles.</a:t>
            </a:r>
          </a:p>
          <a:p>
            <a:pPr algn="just"/>
            <a:endParaRPr lang="en-GB" sz="1200" b="0" dirty="0">
              <a:latin typeface="+mj-lt"/>
            </a:endParaRPr>
          </a:p>
        </p:txBody>
      </p:sp>
      <p:cxnSp>
        <p:nvCxnSpPr>
          <p:cNvPr id="11" name="Straight Arrow Connector 10">
            <a:extLst>
              <a:ext uri="{FF2B5EF4-FFF2-40B4-BE49-F238E27FC236}">
                <a16:creationId xmlns:a16="http://schemas.microsoft.com/office/drawing/2014/main" id="{4A1F4EE5-CA1B-786B-B37D-E6D0C2B04ED9}"/>
              </a:ext>
            </a:extLst>
          </p:cNvPr>
          <p:cNvCxnSpPr>
            <a:cxnSpLocks/>
          </p:cNvCxnSpPr>
          <p:nvPr/>
        </p:nvCxnSpPr>
        <p:spPr>
          <a:xfrm flipH="1">
            <a:off x="6749331" y="2466229"/>
            <a:ext cx="1114509" cy="0"/>
          </a:xfrm>
          <a:prstGeom prst="straightConnector1">
            <a:avLst/>
          </a:prstGeom>
          <a:ln w="19050">
            <a:tailEnd type="triangle"/>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11A415C4-17F6-1D08-CA54-566B1511D6AD}"/>
              </a:ext>
            </a:extLst>
          </p:cNvPr>
          <p:cNvSpPr txBox="1"/>
          <p:nvPr/>
        </p:nvSpPr>
        <p:spPr>
          <a:xfrm>
            <a:off x="2054691" y="2823395"/>
            <a:ext cx="2025182" cy="784830"/>
          </a:xfrm>
          <a:prstGeom prst="rect">
            <a:avLst/>
          </a:prstGeom>
          <a:noFill/>
        </p:spPr>
        <p:txBody>
          <a:bodyPr wrap="square" rtlCol="0">
            <a:spAutoFit/>
          </a:bodyPr>
          <a:lstStyle/>
          <a:p>
            <a:pPr algn="l"/>
            <a:r>
              <a:rPr lang="en-GB" sz="1100" dirty="0">
                <a:latin typeface="+mj-lt"/>
              </a:rPr>
              <a:t>Quality and reliability</a:t>
            </a:r>
          </a:p>
          <a:p>
            <a:pPr algn="l"/>
            <a:r>
              <a:rPr lang="en-GB" sz="1100" b="0" dirty="0">
                <a:latin typeface="+mj-lt"/>
              </a:rPr>
              <a:t>What quality features will the product need?</a:t>
            </a:r>
          </a:p>
          <a:p>
            <a:pPr algn="just"/>
            <a:endParaRPr lang="en-GB" sz="1200" b="0" dirty="0">
              <a:latin typeface="+mj-lt"/>
            </a:endParaRPr>
          </a:p>
        </p:txBody>
      </p:sp>
      <p:sp>
        <p:nvSpPr>
          <p:cNvPr id="14" name="TextBox 13">
            <a:extLst>
              <a:ext uri="{FF2B5EF4-FFF2-40B4-BE49-F238E27FC236}">
                <a16:creationId xmlns:a16="http://schemas.microsoft.com/office/drawing/2014/main" id="{60AB8D4A-BBE4-5311-3CCC-1B0273F5F18D}"/>
              </a:ext>
            </a:extLst>
          </p:cNvPr>
          <p:cNvSpPr txBox="1"/>
          <p:nvPr/>
        </p:nvSpPr>
        <p:spPr>
          <a:xfrm>
            <a:off x="2054691" y="3975448"/>
            <a:ext cx="2025182" cy="784830"/>
          </a:xfrm>
          <a:prstGeom prst="rect">
            <a:avLst/>
          </a:prstGeom>
          <a:noFill/>
        </p:spPr>
        <p:txBody>
          <a:bodyPr wrap="square" rtlCol="0">
            <a:spAutoFit/>
          </a:bodyPr>
          <a:lstStyle/>
          <a:p>
            <a:pPr algn="l"/>
            <a:r>
              <a:rPr lang="en-GB" sz="1100" dirty="0">
                <a:latin typeface="+mj-lt"/>
              </a:rPr>
              <a:t>Safety Features</a:t>
            </a:r>
          </a:p>
          <a:p>
            <a:pPr algn="l"/>
            <a:r>
              <a:rPr lang="en-GB" sz="1100" b="0" dirty="0">
                <a:latin typeface="+mj-lt"/>
              </a:rPr>
              <a:t>What key safety features will it need?</a:t>
            </a:r>
          </a:p>
          <a:p>
            <a:pPr algn="just"/>
            <a:endParaRPr lang="en-GB" sz="1200" b="0" dirty="0">
              <a:latin typeface="+mj-lt"/>
            </a:endParaRPr>
          </a:p>
        </p:txBody>
      </p:sp>
      <p:sp>
        <p:nvSpPr>
          <p:cNvPr id="15" name="TextBox 14">
            <a:extLst>
              <a:ext uri="{FF2B5EF4-FFF2-40B4-BE49-F238E27FC236}">
                <a16:creationId xmlns:a16="http://schemas.microsoft.com/office/drawing/2014/main" id="{05EA027F-D5A5-D808-A77C-D019E1045ECC}"/>
              </a:ext>
            </a:extLst>
          </p:cNvPr>
          <p:cNvSpPr txBox="1"/>
          <p:nvPr/>
        </p:nvSpPr>
        <p:spPr>
          <a:xfrm>
            <a:off x="2799446" y="5314041"/>
            <a:ext cx="2025182" cy="784830"/>
          </a:xfrm>
          <a:prstGeom prst="rect">
            <a:avLst/>
          </a:prstGeom>
          <a:noFill/>
        </p:spPr>
        <p:txBody>
          <a:bodyPr wrap="square" rtlCol="0">
            <a:spAutoFit/>
          </a:bodyPr>
          <a:lstStyle/>
          <a:p>
            <a:pPr algn="l"/>
            <a:r>
              <a:rPr lang="en-GB" sz="1100" dirty="0">
                <a:latin typeface="+mj-lt"/>
              </a:rPr>
              <a:t>Serviceability</a:t>
            </a:r>
          </a:p>
          <a:p>
            <a:pPr algn="l"/>
            <a:r>
              <a:rPr lang="en-GB" sz="1100" b="0" dirty="0">
                <a:latin typeface="+mj-lt"/>
              </a:rPr>
              <a:t>How will the product be maintained and repaired?</a:t>
            </a:r>
          </a:p>
          <a:p>
            <a:pPr algn="just"/>
            <a:endParaRPr lang="en-GB" sz="1200" b="0" dirty="0">
              <a:latin typeface="+mj-lt"/>
            </a:endParaRPr>
          </a:p>
        </p:txBody>
      </p:sp>
      <p:cxnSp>
        <p:nvCxnSpPr>
          <p:cNvPr id="16" name="Straight Arrow Connector 15">
            <a:extLst>
              <a:ext uri="{FF2B5EF4-FFF2-40B4-BE49-F238E27FC236}">
                <a16:creationId xmlns:a16="http://schemas.microsoft.com/office/drawing/2014/main" id="{8CFA8671-9FDA-D1FF-2F46-D91F026CC113}"/>
              </a:ext>
            </a:extLst>
          </p:cNvPr>
          <p:cNvCxnSpPr>
            <a:cxnSpLocks/>
          </p:cNvCxnSpPr>
          <p:nvPr/>
        </p:nvCxnSpPr>
        <p:spPr>
          <a:xfrm flipH="1">
            <a:off x="8593600" y="803574"/>
            <a:ext cx="794612" cy="790558"/>
          </a:xfrm>
          <a:prstGeom prst="straightConnector1">
            <a:avLst/>
          </a:prstGeom>
          <a:ln w="19050">
            <a:tailEnd type="triangle"/>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462F6811-7821-E6DB-476E-9C8E52623D8B}"/>
              </a:ext>
            </a:extLst>
          </p:cNvPr>
          <p:cNvSpPr txBox="1"/>
          <p:nvPr/>
        </p:nvSpPr>
        <p:spPr>
          <a:xfrm>
            <a:off x="9388213" y="356459"/>
            <a:ext cx="2339296" cy="1015663"/>
          </a:xfrm>
          <a:prstGeom prst="rect">
            <a:avLst/>
          </a:prstGeom>
          <a:noFill/>
        </p:spPr>
        <p:txBody>
          <a:bodyPr wrap="square" rtlCol="0">
            <a:spAutoFit/>
          </a:bodyPr>
          <a:lstStyle/>
          <a:p>
            <a:pPr algn="l"/>
            <a:r>
              <a:rPr lang="en-GB" sz="1200" b="0" dirty="0">
                <a:latin typeface="+mj-lt"/>
              </a:rPr>
              <a:t>Use these boxes to expand upon the graphics in the circles and to list other key features of the product</a:t>
            </a:r>
          </a:p>
          <a:p>
            <a:pPr algn="just"/>
            <a:endParaRPr lang="en-GB" sz="1200" b="0" dirty="0">
              <a:latin typeface="+mj-lt"/>
            </a:endParaRPr>
          </a:p>
        </p:txBody>
      </p:sp>
      <p:cxnSp>
        <p:nvCxnSpPr>
          <p:cNvPr id="20" name="Straight Arrow Connector 19">
            <a:extLst>
              <a:ext uri="{FF2B5EF4-FFF2-40B4-BE49-F238E27FC236}">
                <a16:creationId xmlns:a16="http://schemas.microsoft.com/office/drawing/2014/main" id="{0D80E65F-8422-F7C1-858C-45D3F9AEDE38}"/>
              </a:ext>
            </a:extLst>
          </p:cNvPr>
          <p:cNvCxnSpPr>
            <a:cxnSpLocks/>
          </p:cNvCxnSpPr>
          <p:nvPr/>
        </p:nvCxnSpPr>
        <p:spPr>
          <a:xfrm>
            <a:off x="2261763" y="1770187"/>
            <a:ext cx="670607" cy="0"/>
          </a:xfrm>
          <a:prstGeom prst="straightConnector1">
            <a:avLst/>
          </a:prstGeom>
          <a:ln w="19050">
            <a:tailEnd type="triangle"/>
          </a:ln>
        </p:spPr>
        <p:style>
          <a:lnRef idx="1">
            <a:schemeClr val="accent1"/>
          </a:lnRef>
          <a:fillRef idx="0">
            <a:schemeClr val="accent1"/>
          </a:fillRef>
          <a:effectRef idx="0">
            <a:schemeClr val="accent1"/>
          </a:effectRef>
          <a:fontRef idx="minor">
            <a:schemeClr val="tx1"/>
          </a:fontRef>
        </p:style>
      </p:cxnSp>
      <p:sp>
        <p:nvSpPr>
          <p:cNvPr id="22" name="TextBox 21">
            <a:extLst>
              <a:ext uri="{FF2B5EF4-FFF2-40B4-BE49-F238E27FC236}">
                <a16:creationId xmlns:a16="http://schemas.microsoft.com/office/drawing/2014/main" id="{EC2EDF8E-0F79-1F64-5926-00EFBAF612DC}"/>
              </a:ext>
            </a:extLst>
          </p:cNvPr>
          <p:cNvSpPr txBox="1"/>
          <p:nvPr/>
        </p:nvSpPr>
        <p:spPr>
          <a:xfrm>
            <a:off x="848530" y="1523107"/>
            <a:ext cx="1481459" cy="646331"/>
          </a:xfrm>
          <a:prstGeom prst="rect">
            <a:avLst/>
          </a:prstGeom>
          <a:noFill/>
        </p:spPr>
        <p:txBody>
          <a:bodyPr wrap="square" rtlCol="0">
            <a:spAutoFit/>
          </a:bodyPr>
          <a:lstStyle/>
          <a:p>
            <a:pPr algn="l"/>
            <a:r>
              <a:rPr lang="en-GB" sz="1200" b="0" dirty="0">
                <a:latin typeface="+mj-lt"/>
              </a:rPr>
              <a:t>Some examples of box content</a:t>
            </a:r>
          </a:p>
          <a:p>
            <a:pPr algn="just"/>
            <a:endParaRPr lang="en-GB" sz="1200" b="0" dirty="0">
              <a:latin typeface="+mj-lt"/>
            </a:endParaRPr>
          </a:p>
        </p:txBody>
      </p:sp>
      <p:sp>
        <p:nvSpPr>
          <p:cNvPr id="23" name="TextBox 22">
            <a:extLst>
              <a:ext uri="{FF2B5EF4-FFF2-40B4-BE49-F238E27FC236}">
                <a16:creationId xmlns:a16="http://schemas.microsoft.com/office/drawing/2014/main" id="{55E2688B-BEC4-177C-43E3-944AD7326A09}"/>
              </a:ext>
            </a:extLst>
          </p:cNvPr>
          <p:cNvSpPr txBox="1"/>
          <p:nvPr/>
        </p:nvSpPr>
        <p:spPr>
          <a:xfrm>
            <a:off x="3404231" y="6172446"/>
            <a:ext cx="6982179" cy="461665"/>
          </a:xfrm>
          <a:prstGeom prst="rect">
            <a:avLst/>
          </a:prstGeom>
          <a:noFill/>
        </p:spPr>
        <p:txBody>
          <a:bodyPr wrap="square" rtlCol="0">
            <a:spAutoFit/>
          </a:bodyPr>
          <a:lstStyle/>
          <a:p>
            <a:pPr algn="l"/>
            <a:r>
              <a:rPr lang="en-GB" sz="1200" b="0" dirty="0">
                <a:latin typeface="+mj-lt"/>
              </a:rPr>
              <a:t>Print off the blank template on the next slide to create your own project letter</a:t>
            </a:r>
          </a:p>
          <a:p>
            <a:pPr algn="just"/>
            <a:endParaRPr lang="en-GB" sz="1200" b="0" dirty="0">
              <a:latin typeface="+mj-lt"/>
            </a:endParaRPr>
          </a:p>
        </p:txBody>
      </p:sp>
      <p:sp>
        <p:nvSpPr>
          <p:cNvPr id="24" name="TextBox 23">
            <a:extLst>
              <a:ext uri="{FF2B5EF4-FFF2-40B4-BE49-F238E27FC236}">
                <a16:creationId xmlns:a16="http://schemas.microsoft.com/office/drawing/2014/main" id="{699CDD7F-CE62-F00C-F5B2-94D44D14F697}"/>
              </a:ext>
            </a:extLst>
          </p:cNvPr>
          <p:cNvSpPr txBox="1"/>
          <p:nvPr/>
        </p:nvSpPr>
        <p:spPr>
          <a:xfrm>
            <a:off x="5429413" y="3360069"/>
            <a:ext cx="1481459" cy="1046440"/>
          </a:xfrm>
          <a:prstGeom prst="rect">
            <a:avLst/>
          </a:prstGeom>
          <a:noFill/>
        </p:spPr>
        <p:txBody>
          <a:bodyPr wrap="square" rtlCol="0">
            <a:spAutoFit/>
          </a:bodyPr>
          <a:lstStyle/>
          <a:p>
            <a:pPr marL="228600" indent="-228600" algn="l">
              <a:buAutoNum type="arabicPeriod"/>
            </a:pPr>
            <a:r>
              <a:rPr lang="en-GB" sz="1000" dirty="0">
                <a:latin typeface="+mj-lt"/>
              </a:rPr>
              <a:t>Efficient</a:t>
            </a:r>
          </a:p>
          <a:p>
            <a:pPr marL="228600" indent="-228600" algn="l">
              <a:buAutoNum type="arabicPeriod"/>
            </a:pPr>
            <a:r>
              <a:rPr lang="en-GB" sz="1000" dirty="0">
                <a:latin typeface="+mj-lt"/>
              </a:rPr>
              <a:t>Affordable</a:t>
            </a:r>
          </a:p>
          <a:p>
            <a:pPr marL="228600" indent="-228600" algn="l">
              <a:buAutoNum type="arabicPeriod"/>
            </a:pPr>
            <a:r>
              <a:rPr lang="en-GB" sz="1000" dirty="0">
                <a:latin typeface="+mj-lt"/>
              </a:rPr>
              <a:t>Easy to use</a:t>
            </a:r>
          </a:p>
          <a:p>
            <a:pPr marL="228600" indent="-228600" algn="l">
              <a:buAutoNum type="arabicPeriod"/>
            </a:pPr>
            <a:r>
              <a:rPr lang="en-GB" sz="1000" dirty="0">
                <a:latin typeface="+mj-lt"/>
              </a:rPr>
              <a:t>Effective</a:t>
            </a:r>
          </a:p>
          <a:p>
            <a:pPr marL="228600" indent="-228600" algn="l">
              <a:buAutoNum type="arabicPeriod"/>
            </a:pPr>
            <a:r>
              <a:rPr lang="en-GB" sz="1000" dirty="0">
                <a:latin typeface="+mj-lt"/>
              </a:rPr>
              <a:t>Safe</a:t>
            </a:r>
          </a:p>
          <a:p>
            <a:pPr algn="just"/>
            <a:endParaRPr lang="en-GB" sz="1200" b="0" dirty="0">
              <a:latin typeface="+mj-lt"/>
            </a:endParaRPr>
          </a:p>
        </p:txBody>
      </p:sp>
      <p:pic>
        <p:nvPicPr>
          <p:cNvPr id="27" name="Picture 26">
            <a:extLst>
              <a:ext uri="{FF2B5EF4-FFF2-40B4-BE49-F238E27FC236}">
                <a16:creationId xmlns:a16="http://schemas.microsoft.com/office/drawing/2014/main" id="{2F200268-23AE-3FD5-363A-DC1110AD36CD}"/>
              </a:ext>
            </a:extLst>
          </p:cNvPr>
          <p:cNvPicPr>
            <a:picLocks noChangeAspect="1"/>
          </p:cNvPicPr>
          <p:nvPr/>
        </p:nvPicPr>
        <p:blipFill rotWithShape="1">
          <a:blip r:embed="rId5"/>
          <a:srcRect l="2423" t="2457" b="1"/>
          <a:stretch/>
        </p:blipFill>
        <p:spPr>
          <a:xfrm>
            <a:off x="5219700" y="4705350"/>
            <a:ext cx="608604" cy="600739"/>
          </a:xfrm>
          <a:prstGeom prst="rect">
            <a:avLst/>
          </a:prstGeom>
        </p:spPr>
      </p:pic>
    </p:spTree>
    <p:extLst>
      <p:ext uri="{BB962C8B-B14F-4D97-AF65-F5344CB8AC3E}">
        <p14:creationId xmlns:p14="http://schemas.microsoft.com/office/powerpoint/2010/main" val="57169129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6" name="Picture 5" descr="A diagram of a diagram&#10;&#10;Description automatically generated with medium confidence">
            <a:extLst>
              <a:ext uri="{FF2B5EF4-FFF2-40B4-BE49-F238E27FC236}">
                <a16:creationId xmlns:a16="http://schemas.microsoft.com/office/drawing/2014/main" id="{2185ED9A-C620-6D90-1D0C-1CAE4CCC404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80470" y="-555642"/>
            <a:ext cx="10831060" cy="7658811"/>
          </a:xfrm>
          <a:prstGeom prst="rect">
            <a:avLst/>
          </a:prstGeom>
        </p:spPr>
      </p:pic>
    </p:spTree>
    <p:extLst>
      <p:ext uri="{BB962C8B-B14F-4D97-AF65-F5344CB8AC3E}">
        <p14:creationId xmlns:p14="http://schemas.microsoft.com/office/powerpoint/2010/main" val="316012454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0A7473-7D75-B133-9676-5E154BB0EFF3}"/>
              </a:ext>
            </a:extLst>
          </p:cNvPr>
          <p:cNvSpPr>
            <a:spLocks noGrp="1"/>
          </p:cNvSpPr>
          <p:nvPr>
            <p:ph type="title"/>
          </p:nvPr>
        </p:nvSpPr>
        <p:spPr/>
        <p:txBody>
          <a:bodyPr/>
          <a:lstStyle/>
          <a:p>
            <a:r>
              <a:rPr lang="en-GB" sz="4400" dirty="0"/>
              <a:t>Ideate stage</a:t>
            </a:r>
          </a:p>
        </p:txBody>
      </p:sp>
      <p:graphicFrame>
        <p:nvGraphicFramePr>
          <p:cNvPr id="3" name="Table 18">
            <a:extLst>
              <a:ext uri="{FF2B5EF4-FFF2-40B4-BE49-F238E27FC236}">
                <a16:creationId xmlns:a16="http://schemas.microsoft.com/office/drawing/2014/main" id="{1A85E26C-F41A-D395-32F4-54FF4D699D15}"/>
              </a:ext>
            </a:extLst>
          </p:cNvPr>
          <p:cNvGraphicFramePr>
            <a:graphicFrameLocks noGrp="1"/>
          </p:cNvGraphicFramePr>
          <p:nvPr>
            <p:extLst>
              <p:ext uri="{D42A27DB-BD31-4B8C-83A1-F6EECF244321}">
                <p14:modId xmlns:p14="http://schemas.microsoft.com/office/powerpoint/2010/main" val="3945581569"/>
              </p:ext>
            </p:extLst>
          </p:nvPr>
        </p:nvGraphicFramePr>
        <p:xfrm>
          <a:off x="576000" y="1417320"/>
          <a:ext cx="11040000" cy="4099560"/>
        </p:xfrm>
        <a:graphic>
          <a:graphicData uri="http://schemas.openxmlformats.org/drawingml/2006/table">
            <a:tbl>
              <a:tblPr firstRow="1" bandRow="1">
                <a:tableStyleId>{5940675A-B579-460E-94D1-54222C63F5DA}</a:tableStyleId>
              </a:tblPr>
              <a:tblGrid>
                <a:gridCol w="5415225">
                  <a:extLst>
                    <a:ext uri="{9D8B030D-6E8A-4147-A177-3AD203B41FA5}">
                      <a16:colId xmlns:a16="http://schemas.microsoft.com/office/drawing/2014/main" val="336422520"/>
                    </a:ext>
                  </a:extLst>
                </a:gridCol>
                <a:gridCol w="5624775">
                  <a:extLst>
                    <a:ext uri="{9D8B030D-6E8A-4147-A177-3AD203B41FA5}">
                      <a16:colId xmlns:a16="http://schemas.microsoft.com/office/drawing/2014/main" val="4223654112"/>
                    </a:ext>
                  </a:extLst>
                </a:gridCol>
              </a:tblGrid>
              <a:tr h="39030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b="1" dirty="0">
                          <a:solidFill>
                            <a:schemeClr val="bg1"/>
                          </a:solidFill>
                        </a:rPr>
                        <a:t>‘Consider new concepts’</a:t>
                      </a:r>
                    </a:p>
                  </a:txBody>
                  <a:tcPr>
                    <a:solidFill>
                      <a:srgbClr val="F60493"/>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b="1" dirty="0">
                          <a:solidFill>
                            <a:schemeClr val="bg1"/>
                          </a:solidFill>
                        </a:rPr>
                        <a:t>‘Blue sky thinking’</a:t>
                      </a:r>
                    </a:p>
                    <a:p>
                      <a:pPr marL="0" marR="0" lvl="0" indent="0" algn="ctr" defTabSz="914400" rtl="0" eaLnBrk="1" fontAlgn="auto" latinLnBrk="0" hangingPunct="1">
                        <a:lnSpc>
                          <a:spcPct val="100000"/>
                        </a:lnSpc>
                        <a:spcBef>
                          <a:spcPts val="0"/>
                        </a:spcBef>
                        <a:spcAft>
                          <a:spcPts val="0"/>
                        </a:spcAft>
                        <a:buClrTx/>
                        <a:buSzTx/>
                        <a:buFontTx/>
                        <a:buNone/>
                        <a:tabLst/>
                        <a:defRPr/>
                      </a:pPr>
                      <a:endParaRPr lang="en-GB" b="1" dirty="0">
                        <a:solidFill>
                          <a:schemeClr val="bg1"/>
                        </a:solidFill>
                      </a:endParaRPr>
                    </a:p>
                  </a:txBody>
                  <a:tcPr>
                    <a:solidFill>
                      <a:srgbClr val="F60493"/>
                    </a:solidFill>
                  </a:tcPr>
                </a:tc>
                <a:extLst>
                  <a:ext uri="{0D108BD9-81ED-4DB2-BD59-A6C34878D82A}">
                    <a16:rowId xmlns:a16="http://schemas.microsoft.com/office/drawing/2014/main" val="3391378453"/>
                  </a:ext>
                </a:extLst>
              </a:tr>
              <a:tr h="3366572">
                <a:tc>
                  <a:txBody>
                    <a:bodyPr/>
                    <a:lstStyle/>
                    <a:p>
                      <a:r>
                        <a:rPr lang="en-GB" sz="1300" dirty="0"/>
                        <a:t>JCB are ambitious in their approach to design. You can take the same approach in your own design, especially in a context like this that requires a more innovative approach.</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300" b="1" dirty="0"/>
                        <a:t>Has this been done before?</a:t>
                      </a:r>
                      <a:r>
                        <a:rPr lang="en-GB" sz="1300" dirty="0"/>
                        <a:t> Does an existing solution exist and, if so, how successful is it? Could it be improved? If no solution exists, why is that?</a:t>
                      </a:r>
                    </a:p>
                    <a:p>
                      <a:pPr marL="171450" indent="-171450">
                        <a:buFont typeface="Arial" panose="020B0604020202020204" pitchFamily="34" charset="0"/>
                        <a:buChar char="•"/>
                      </a:pPr>
                      <a:r>
                        <a:rPr lang="en-GB" sz="1300" b="1" dirty="0"/>
                        <a:t>What would I do if money was no object?</a:t>
                      </a:r>
                      <a:r>
                        <a:rPr lang="en-GB" sz="1300" dirty="0"/>
                        <a:t> We are often limited by time and money, but if we had no limitations, what ideas might we come up with for new concepts?</a:t>
                      </a:r>
                    </a:p>
                    <a:p>
                      <a:pPr marL="171450" indent="-171450">
                        <a:buFont typeface="Arial" panose="020B0604020202020204" pitchFamily="34" charset="0"/>
                        <a:buChar char="•"/>
                      </a:pPr>
                      <a:r>
                        <a:rPr lang="en-GB" sz="1300" b="1" dirty="0"/>
                        <a:t>How can technology help?</a:t>
                      </a:r>
                      <a:r>
                        <a:rPr lang="en-GB" sz="1300" dirty="0"/>
                        <a:t> Your solution to the problem might make use of new technologies such as sustainable power, or low-cost mechanical circuits.</a:t>
                      </a:r>
                    </a:p>
                    <a:p>
                      <a:pPr marL="171450" indent="-171450">
                        <a:buFont typeface="Arial" panose="020B0604020202020204" pitchFamily="34" charset="0"/>
                        <a:buChar char="•"/>
                      </a:pPr>
                      <a:r>
                        <a:rPr lang="en-GB" sz="1300" b="1" dirty="0"/>
                        <a:t>What if I could wish…</a:t>
                      </a:r>
                      <a:r>
                        <a:rPr lang="en-GB" sz="1300" dirty="0"/>
                        <a:t>. We are often held back by real-world constraints, but what if we could wish for a solution? Are there any aspects of a solution we could try developing and realising in real life?</a:t>
                      </a:r>
                      <a:endParaRPr lang="en-GB" sz="1300" b="1" dirty="0"/>
                    </a:p>
                    <a:p>
                      <a:pPr marL="171450" indent="-171450">
                        <a:buFont typeface="Arial" panose="020B0604020202020204" pitchFamily="34" charset="0"/>
                        <a:buChar char="•"/>
                      </a:pPr>
                      <a:endParaRPr lang="en-GB" sz="1300" dirty="0"/>
                    </a:p>
                  </a:txBody>
                  <a:tcPr/>
                </a:tc>
                <a:tc>
                  <a:txBody>
                    <a:bodyPr/>
                    <a:lstStyle/>
                    <a:p>
                      <a:r>
                        <a:rPr lang="en-GB" sz="1300" dirty="0"/>
                        <a:t>This is the activity of trying to find completely new ideas. It considers looking at an open blue sky where there are no constraints or limits, and this approach can help you to solve problems using creativity. Try these individually or as a group:</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300" b="1" dirty="0"/>
                        <a:t>Generate as many ideas as you can</a:t>
                      </a:r>
                      <a:r>
                        <a:rPr lang="en-GB" sz="1300" dirty="0"/>
                        <a:t>. Set a time limit and come up with as many ideas as you can before the time runs out.</a:t>
                      </a:r>
                    </a:p>
                    <a:p>
                      <a:pPr marL="171450" indent="-171450">
                        <a:buFont typeface="Arial" panose="020B0604020202020204" pitchFamily="34" charset="0"/>
                        <a:buChar char="•"/>
                      </a:pPr>
                      <a:r>
                        <a:rPr lang="en-GB" sz="1300" b="1" dirty="0"/>
                        <a:t>Nothing is ruled out</a:t>
                      </a:r>
                      <a:r>
                        <a:rPr lang="en-GB" sz="1300" dirty="0"/>
                        <a:t>. Every idea has value, and none should be ridiculed or dismissed no matter who unlikely they may first appear.</a:t>
                      </a:r>
                    </a:p>
                    <a:p>
                      <a:pPr marL="171450" indent="-171450">
                        <a:buFont typeface="Arial" panose="020B0604020202020204" pitchFamily="34" charset="0"/>
                        <a:buChar char="•"/>
                      </a:pPr>
                      <a:r>
                        <a:rPr lang="en-GB" sz="1300" b="1" dirty="0"/>
                        <a:t>Mind maps. </a:t>
                      </a:r>
                      <a:r>
                        <a:rPr lang="en-GB" sz="1300" b="0" dirty="0"/>
                        <a:t>These are useful for keeping a note of thoughts, ideas and inputs</a:t>
                      </a:r>
                    </a:p>
                    <a:p>
                      <a:pPr marL="171450" indent="-171450">
                        <a:buFont typeface="Arial" panose="020B0604020202020204" pitchFamily="34" charset="0"/>
                        <a:buChar char="•"/>
                      </a:pPr>
                      <a:r>
                        <a:rPr lang="en-GB" sz="1300" b="1" dirty="0"/>
                        <a:t>Six thinking hats. </a:t>
                      </a:r>
                      <a:r>
                        <a:rPr lang="en-GB" sz="1300" dirty="0"/>
                        <a:t>A technique pioneered by Edward De Bono to force a particular focus on ideas generation by wearing different ‘hats’.(see next slide)</a:t>
                      </a:r>
                    </a:p>
                    <a:p>
                      <a:pPr marL="171450" indent="-171450">
                        <a:buFont typeface="Arial" panose="020B0604020202020204" pitchFamily="34" charset="0"/>
                        <a:buChar char="•"/>
                      </a:pPr>
                      <a:r>
                        <a:rPr lang="en-GB" sz="1300" b="1" dirty="0"/>
                        <a:t>SWOT</a:t>
                      </a:r>
                      <a:r>
                        <a:rPr lang="en-GB" sz="1300" dirty="0"/>
                        <a:t> </a:t>
                      </a:r>
                      <a:r>
                        <a:rPr lang="en-GB" sz="1300" b="1" dirty="0"/>
                        <a:t>analysis. </a:t>
                      </a:r>
                      <a:r>
                        <a:rPr lang="en-GB" sz="1300" b="0" dirty="0"/>
                        <a:t>This is an effective way of gauging the strengths, weaknesses of the ideas and looking for potential threats and opportunities to turn negatives into positives.</a:t>
                      </a:r>
                    </a:p>
                    <a:p>
                      <a:pPr marL="0" indent="0">
                        <a:buFont typeface="Arial" panose="020B0604020202020204" pitchFamily="34" charset="0"/>
                        <a:buNone/>
                      </a:pPr>
                      <a:endParaRPr lang="en-GB" sz="1300" dirty="0"/>
                    </a:p>
                  </a:txBody>
                  <a:tcPr/>
                </a:tc>
                <a:extLst>
                  <a:ext uri="{0D108BD9-81ED-4DB2-BD59-A6C34878D82A}">
                    <a16:rowId xmlns:a16="http://schemas.microsoft.com/office/drawing/2014/main" val="3966545421"/>
                  </a:ext>
                </a:extLst>
              </a:tr>
            </a:tbl>
          </a:graphicData>
        </a:graphic>
      </p:graphicFrame>
      <p:pic>
        <p:nvPicPr>
          <p:cNvPr id="5" name="Picture 4" descr="A white text on a black background&#10;&#10;Description automatically generated">
            <a:extLst>
              <a:ext uri="{FF2B5EF4-FFF2-40B4-BE49-F238E27FC236}">
                <a16:creationId xmlns:a16="http://schemas.microsoft.com/office/drawing/2014/main" id="{5787CB73-96EF-E866-609D-78ADBB21F590}"/>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28022" b="25882"/>
          <a:stretch/>
        </p:blipFill>
        <p:spPr>
          <a:xfrm>
            <a:off x="332571" y="5824148"/>
            <a:ext cx="1722120" cy="793822"/>
          </a:xfrm>
          <a:prstGeom prst="rect">
            <a:avLst/>
          </a:prstGeom>
        </p:spPr>
      </p:pic>
      <p:sp>
        <p:nvSpPr>
          <p:cNvPr id="4" name="Arrow: Left 3">
            <a:hlinkClick r:id="rId4" action="ppaction://hlinksldjump"/>
            <a:extLst>
              <a:ext uri="{FF2B5EF4-FFF2-40B4-BE49-F238E27FC236}">
                <a16:creationId xmlns:a16="http://schemas.microsoft.com/office/drawing/2014/main" id="{6D2B14A2-F9F5-6C7E-6F03-847831894280}"/>
              </a:ext>
            </a:extLst>
          </p:cNvPr>
          <p:cNvSpPr/>
          <p:nvPr/>
        </p:nvSpPr>
        <p:spPr>
          <a:xfrm>
            <a:off x="10871200" y="521533"/>
            <a:ext cx="609600" cy="548640"/>
          </a:xfrm>
          <a:prstGeom prst="leftArrow">
            <a:avLst/>
          </a:prstGeom>
          <a:noFill/>
          <a:ln>
            <a:solidFill>
              <a:srgbClr val="F6049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87414875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0A7473-7D75-B133-9676-5E154BB0EFF3}"/>
              </a:ext>
            </a:extLst>
          </p:cNvPr>
          <p:cNvSpPr>
            <a:spLocks noGrp="1"/>
          </p:cNvSpPr>
          <p:nvPr>
            <p:ph type="title"/>
          </p:nvPr>
        </p:nvSpPr>
        <p:spPr/>
        <p:txBody>
          <a:bodyPr/>
          <a:lstStyle/>
          <a:p>
            <a:r>
              <a:rPr lang="en-GB" sz="4400" dirty="0"/>
              <a:t>SWOT analysis</a:t>
            </a:r>
          </a:p>
        </p:txBody>
      </p:sp>
      <p:pic>
        <p:nvPicPr>
          <p:cNvPr id="5" name="Picture 4" descr="A white text on a black background&#10;&#10;Description automatically generated">
            <a:extLst>
              <a:ext uri="{FF2B5EF4-FFF2-40B4-BE49-F238E27FC236}">
                <a16:creationId xmlns:a16="http://schemas.microsoft.com/office/drawing/2014/main" id="{5787CB73-96EF-E866-609D-78ADBB21F590}"/>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28022" b="25882"/>
          <a:stretch/>
        </p:blipFill>
        <p:spPr>
          <a:xfrm>
            <a:off x="332571" y="5824148"/>
            <a:ext cx="1722120" cy="793822"/>
          </a:xfrm>
          <a:prstGeom prst="rect">
            <a:avLst/>
          </a:prstGeom>
        </p:spPr>
      </p:pic>
      <p:graphicFrame>
        <p:nvGraphicFramePr>
          <p:cNvPr id="4" name="Table 3">
            <a:extLst>
              <a:ext uri="{FF2B5EF4-FFF2-40B4-BE49-F238E27FC236}">
                <a16:creationId xmlns:a16="http://schemas.microsoft.com/office/drawing/2014/main" id="{C78F96C5-B14C-E032-4AC6-3035AEB8DE32}"/>
              </a:ext>
            </a:extLst>
          </p:cNvPr>
          <p:cNvGraphicFramePr>
            <a:graphicFrameLocks noGrp="1"/>
          </p:cNvGraphicFramePr>
          <p:nvPr>
            <p:extLst>
              <p:ext uri="{D42A27DB-BD31-4B8C-83A1-F6EECF244321}">
                <p14:modId xmlns:p14="http://schemas.microsoft.com/office/powerpoint/2010/main" val="4117632069"/>
              </p:ext>
            </p:extLst>
          </p:nvPr>
        </p:nvGraphicFramePr>
        <p:xfrm>
          <a:off x="560645" y="2274150"/>
          <a:ext cx="11137030" cy="3464798"/>
        </p:xfrm>
        <a:graphic>
          <a:graphicData uri="http://schemas.openxmlformats.org/drawingml/2006/table">
            <a:tbl>
              <a:tblPr firstRow="1" bandRow="1">
                <a:tableStyleId>{5940675A-B579-460E-94D1-54222C63F5DA}</a:tableStyleId>
              </a:tblPr>
              <a:tblGrid>
                <a:gridCol w="5568515">
                  <a:extLst>
                    <a:ext uri="{9D8B030D-6E8A-4147-A177-3AD203B41FA5}">
                      <a16:colId xmlns:a16="http://schemas.microsoft.com/office/drawing/2014/main" val="2843557986"/>
                    </a:ext>
                  </a:extLst>
                </a:gridCol>
                <a:gridCol w="5568515">
                  <a:extLst>
                    <a:ext uri="{9D8B030D-6E8A-4147-A177-3AD203B41FA5}">
                      <a16:colId xmlns:a16="http://schemas.microsoft.com/office/drawing/2014/main" val="1233208487"/>
                    </a:ext>
                  </a:extLst>
                </a:gridCol>
              </a:tblGrid>
              <a:tr h="421157">
                <a:tc>
                  <a:txBody>
                    <a:bodyPr/>
                    <a:lstStyle/>
                    <a:p>
                      <a:pPr algn="ctr"/>
                      <a:r>
                        <a:rPr lang="en-GB" b="1" dirty="0"/>
                        <a:t>Strengths (+)</a:t>
                      </a:r>
                    </a:p>
                  </a:txBody>
                  <a:tcPr/>
                </a:tc>
                <a:tc>
                  <a:txBody>
                    <a:bodyPr/>
                    <a:lstStyle/>
                    <a:p>
                      <a:pPr algn="ctr"/>
                      <a:r>
                        <a:rPr lang="en-GB" b="1" dirty="0"/>
                        <a:t>Weaknesses (-)</a:t>
                      </a:r>
                    </a:p>
                  </a:txBody>
                  <a:tcPr/>
                </a:tc>
                <a:extLst>
                  <a:ext uri="{0D108BD9-81ED-4DB2-BD59-A6C34878D82A}">
                    <a16:rowId xmlns:a16="http://schemas.microsoft.com/office/drawing/2014/main" val="754862054"/>
                  </a:ext>
                </a:extLst>
              </a:tr>
              <a:tr h="1227908">
                <a:tc>
                  <a:txBody>
                    <a:bodyPr/>
                    <a:lstStyle/>
                    <a:p>
                      <a:r>
                        <a:rPr lang="en-GB" sz="1400" dirty="0">
                          <a:solidFill>
                            <a:schemeClr val="accent2"/>
                          </a:solidFill>
                        </a:rPr>
                        <a:t>There is nothing like this on the market</a:t>
                      </a:r>
                    </a:p>
                    <a:p>
                      <a:r>
                        <a:rPr lang="en-GB" sz="1400" dirty="0"/>
                        <a:t>It’s a cost-effective solution</a:t>
                      </a:r>
                    </a:p>
                    <a:p>
                      <a:r>
                        <a:rPr lang="en-GB" sz="1400" dirty="0"/>
                        <a:t>It’s easy to operate and use</a:t>
                      </a:r>
                    </a:p>
                    <a:p>
                      <a:r>
                        <a:rPr lang="en-GB" sz="1400" dirty="0"/>
                        <a:t>It’s easy to manufacture and assemble</a:t>
                      </a:r>
                    </a:p>
                    <a:p>
                      <a:r>
                        <a:rPr lang="en-GB" sz="1400" dirty="0"/>
                        <a:t>Interchangeable parts</a:t>
                      </a:r>
                    </a:p>
                  </a:txBody>
                  <a:tcPr/>
                </a:tc>
                <a:tc>
                  <a:txBody>
                    <a:bodyPr/>
                    <a:lstStyle/>
                    <a:p>
                      <a:r>
                        <a:rPr lang="en-GB" sz="1400" dirty="0">
                          <a:solidFill>
                            <a:schemeClr val="accent2"/>
                          </a:solidFill>
                        </a:rPr>
                        <a:t>As a new product, it isn’t fully tested</a:t>
                      </a:r>
                    </a:p>
                    <a:p>
                      <a:r>
                        <a:rPr lang="en-GB" sz="1400" dirty="0"/>
                        <a:t>It may deteriorate over time</a:t>
                      </a:r>
                    </a:p>
                    <a:p>
                      <a:r>
                        <a:rPr lang="en-GB" sz="1400" dirty="0"/>
                        <a:t>It is not user-serviceable</a:t>
                      </a:r>
                    </a:p>
                    <a:p>
                      <a:r>
                        <a:rPr lang="en-GB" sz="1400" dirty="0">
                          <a:solidFill>
                            <a:schemeClr val="accent5"/>
                          </a:solidFill>
                        </a:rPr>
                        <a:t>A part/component could be removed and lost</a:t>
                      </a:r>
                    </a:p>
                  </a:txBody>
                  <a:tcPr/>
                </a:tc>
                <a:extLst>
                  <a:ext uri="{0D108BD9-81ED-4DB2-BD59-A6C34878D82A}">
                    <a16:rowId xmlns:a16="http://schemas.microsoft.com/office/drawing/2014/main" val="915021560"/>
                  </a:ext>
                </a:extLst>
              </a:tr>
              <a:tr h="413950">
                <a:tc>
                  <a:txBody>
                    <a:bodyPr/>
                    <a:lstStyle/>
                    <a:p>
                      <a:pPr algn="ctr"/>
                      <a:r>
                        <a:rPr lang="en-GB" b="1" dirty="0"/>
                        <a:t>Opportunities</a:t>
                      </a:r>
                    </a:p>
                  </a:txBody>
                  <a:tcPr/>
                </a:tc>
                <a:tc>
                  <a:txBody>
                    <a:bodyPr/>
                    <a:lstStyle/>
                    <a:p>
                      <a:pPr algn="ctr"/>
                      <a:r>
                        <a:rPr lang="en-GB" b="1" dirty="0"/>
                        <a:t>Threats</a:t>
                      </a:r>
                    </a:p>
                  </a:txBody>
                  <a:tcPr/>
                </a:tc>
                <a:extLst>
                  <a:ext uri="{0D108BD9-81ED-4DB2-BD59-A6C34878D82A}">
                    <a16:rowId xmlns:a16="http://schemas.microsoft.com/office/drawing/2014/main" val="910493584"/>
                  </a:ext>
                </a:extLst>
              </a:tr>
              <a:tr h="1401783">
                <a:tc>
                  <a:txBody>
                    <a:bodyPr/>
                    <a:lstStyle/>
                    <a:p>
                      <a:r>
                        <a:rPr lang="en-GB" sz="1400" dirty="0"/>
                        <a:t>Could be marketed as a brand-new product</a:t>
                      </a:r>
                    </a:p>
                    <a:p>
                      <a:r>
                        <a:rPr lang="en-GB" sz="1400" dirty="0"/>
                        <a:t>A higher-quality version could be developed</a:t>
                      </a:r>
                    </a:p>
                    <a:p>
                      <a:r>
                        <a:rPr lang="en-GB" sz="1400" dirty="0"/>
                        <a:t>A modular system could be designed</a:t>
                      </a:r>
                    </a:p>
                    <a:p>
                      <a:r>
                        <a:rPr lang="en-GB" sz="1400" dirty="0">
                          <a:solidFill>
                            <a:schemeClr val="accent6"/>
                          </a:solidFill>
                        </a:rPr>
                        <a:t>It could be made easier to repair/maintain</a:t>
                      </a:r>
                    </a:p>
                    <a:p>
                      <a:r>
                        <a:rPr lang="en-GB" sz="1400" dirty="0">
                          <a:solidFill>
                            <a:schemeClr val="accent5"/>
                          </a:solidFill>
                        </a:rPr>
                        <a:t>Supply with a set of replaceable parts</a:t>
                      </a:r>
                    </a:p>
                    <a:p>
                      <a:r>
                        <a:rPr lang="en-GB" sz="1400" dirty="0">
                          <a:solidFill>
                            <a:srgbClr val="FF0000"/>
                          </a:solidFill>
                        </a:rPr>
                        <a:t>Register the design with the IP office</a:t>
                      </a:r>
                    </a:p>
                  </a:txBody>
                  <a:tcPr/>
                </a:tc>
                <a:tc>
                  <a:txBody>
                    <a:bodyPr/>
                    <a:lstStyle/>
                    <a:p>
                      <a:r>
                        <a:rPr lang="en-GB" sz="1400" dirty="0">
                          <a:solidFill>
                            <a:srgbClr val="FF0000"/>
                          </a:solidFill>
                        </a:rPr>
                        <a:t>There is a danger the idea could be copied</a:t>
                      </a:r>
                    </a:p>
                    <a:p>
                      <a:r>
                        <a:rPr lang="en-GB" sz="1400" dirty="0"/>
                        <a:t>Could be too expensive and not sell</a:t>
                      </a:r>
                    </a:p>
                    <a:p>
                      <a:r>
                        <a:rPr lang="en-GB" sz="1400" dirty="0"/>
                        <a:t>Mechanical parts could cause harm if exposed</a:t>
                      </a:r>
                    </a:p>
                    <a:p>
                      <a:r>
                        <a:rPr lang="en-GB" sz="1400" dirty="0">
                          <a:solidFill>
                            <a:schemeClr val="accent6"/>
                          </a:solidFill>
                        </a:rPr>
                        <a:t>Customers may try to repair and cause damage.</a:t>
                      </a:r>
                    </a:p>
                    <a:p>
                      <a:r>
                        <a:rPr lang="en-GB" sz="1400" dirty="0"/>
                        <a:t>May become complicated to use</a:t>
                      </a:r>
                    </a:p>
                  </a:txBody>
                  <a:tcPr/>
                </a:tc>
                <a:extLst>
                  <a:ext uri="{0D108BD9-81ED-4DB2-BD59-A6C34878D82A}">
                    <a16:rowId xmlns:a16="http://schemas.microsoft.com/office/drawing/2014/main" val="3872653722"/>
                  </a:ext>
                </a:extLst>
              </a:tr>
            </a:tbl>
          </a:graphicData>
        </a:graphic>
      </p:graphicFrame>
      <p:cxnSp>
        <p:nvCxnSpPr>
          <p:cNvPr id="9" name="Straight Arrow Connector 8">
            <a:extLst>
              <a:ext uri="{FF2B5EF4-FFF2-40B4-BE49-F238E27FC236}">
                <a16:creationId xmlns:a16="http://schemas.microsoft.com/office/drawing/2014/main" id="{77F62012-D009-C487-B174-FF212A34C10C}"/>
              </a:ext>
            </a:extLst>
          </p:cNvPr>
          <p:cNvCxnSpPr>
            <a:cxnSpLocks/>
          </p:cNvCxnSpPr>
          <p:nvPr/>
        </p:nvCxnSpPr>
        <p:spPr>
          <a:xfrm flipH="1">
            <a:off x="4711337" y="3706541"/>
            <a:ext cx="1611086" cy="888274"/>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DDA6411A-1CF9-BA3B-DB13-18AD2588B476}"/>
              </a:ext>
            </a:extLst>
          </p:cNvPr>
          <p:cNvSpPr txBox="1"/>
          <p:nvPr/>
        </p:nvSpPr>
        <p:spPr>
          <a:xfrm>
            <a:off x="498230" y="1015269"/>
            <a:ext cx="11261861" cy="1461939"/>
          </a:xfrm>
          <a:prstGeom prst="rect">
            <a:avLst/>
          </a:prstGeom>
          <a:noFill/>
        </p:spPr>
        <p:txBody>
          <a:bodyPr wrap="square" rtlCol="0">
            <a:spAutoFit/>
          </a:bodyPr>
          <a:lstStyle/>
          <a:p>
            <a:pPr marL="0" marR="0" lvl="0" indent="0" algn="l" defTabSz="914400" rtl="0" eaLnBrk="0" fontAlgn="base" latinLnBrk="0" hangingPunct="0">
              <a:lnSpc>
                <a:spcPct val="150000"/>
              </a:lnSpc>
              <a:spcBef>
                <a:spcPct val="0"/>
              </a:spcBef>
              <a:spcAft>
                <a:spcPct val="0"/>
              </a:spcAft>
              <a:buClrTx/>
              <a:buSzTx/>
              <a:buFontTx/>
              <a:buNone/>
              <a:tabLst/>
            </a:pPr>
            <a:r>
              <a:rPr kumimoji="0" lang="en-US" altLang="en-US" sz="1600" b="0" i="0" u="none" strike="noStrike" cap="none" normalizeH="0" baseline="0" dirty="0">
                <a:ln>
                  <a:noFill/>
                </a:ln>
                <a:solidFill>
                  <a:srgbClr val="141414"/>
                </a:solidFill>
                <a:effectLst/>
                <a:latin typeface="+mj-lt"/>
              </a:rPr>
              <a:t>A SWOT analysis is an honest appraisal of a concept or design where strengths and weaknesses are identified, but these also help to highlight threats. </a:t>
            </a:r>
            <a:r>
              <a:rPr lang="en-US" altLang="en-US" sz="1600" b="0" dirty="0">
                <a:solidFill>
                  <a:srgbClr val="141414"/>
                </a:solidFill>
                <a:latin typeface="+mj-lt"/>
              </a:rPr>
              <a:t>Identifying w</a:t>
            </a:r>
            <a:r>
              <a:rPr kumimoji="0" lang="en-US" altLang="en-US" sz="1600" b="0" i="0" u="none" strike="noStrike" cap="none" normalizeH="0" baseline="0" dirty="0">
                <a:ln>
                  <a:noFill/>
                </a:ln>
                <a:solidFill>
                  <a:srgbClr val="141414"/>
                </a:solidFill>
                <a:effectLst/>
                <a:latin typeface="+mj-lt"/>
              </a:rPr>
              <a:t>eaknesses and threats offer opportunities to address then and even turn them into positives.</a:t>
            </a:r>
          </a:p>
          <a:p>
            <a:endParaRPr lang="en-GB" dirty="0"/>
          </a:p>
        </p:txBody>
      </p:sp>
      <p:cxnSp>
        <p:nvCxnSpPr>
          <p:cNvPr id="17" name="Straight Arrow Connector 16">
            <a:extLst>
              <a:ext uri="{FF2B5EF4-FFF2-40B4-BE49-F238E27FC236}">
                <a16:creationId xmlns:a16="http://schemas.microsoft.com/office/drawing/2014/main" id="{4ABEB75C-D409-A366-63BF-084B6F933B01}"/>
              </a:ext>
            </a:extLst>
          </p:cNvPr>
          <p:cNvCxnSpPr>
            <a:cxnSpLocks/>
          </p:cNvCxnSpPr>
          <p:nvPr/>
        </p:nvCxnSpPr>
        <p:spPr>
          <a:xfrm flipH="1">
            <a:off x="4142381" y="5125095"/>
            <a:ext cx="1953619" cy="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3755461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0A7473-7D75-B133-9676-5E154BB0EFF3}"/>
              </a:ext>
            </a:extLst>
          </p:cNvPr>
          <p:cNvSpPr>
            <a:spLocks noGrp="1"/>
          </p:cNvSpPr>
          <p:nvPr>
            <p:ph type="title"/>
          </p:nvPr>
        </p:nvSpPr>
        <p:spPr/>
        <p:txBody>
          <a:bodyPr/>
          <a:lstStyle/>
          <a:p>
            <a:r>
              <a:rPr lang="en-GB" sz="4400" dirty="0"/>
              <a:t>Six thinking hats</a:t>
            </a:r>
          </a:p>
        </p:txBody>
      </p:sp>
      <p:sp>
        <p:nvSpPr>
          <p:cNvPr id="6" name="TextBox 5">
            <a:extLst>
              <a:ext uri="{FF2B5EF4-FFF2-40B4-BE49-F238E27FC236}">
                <a16:creationId xmlns:a16="http://schemas.microsoft.com/office/drawing/2014/main" id="{E6D8C45A-1EE2-B8A2-9DBD-24A93531F610}"/>
              </a:ext>
            </a:extLst>
          </p:cNvPr>
          <p:cNvSpPr txBox="1"/>
          <p:nvPr/>
        </p:nvSpPr>
        <p:spPr>
          <a:xfrm>
            <a:off x="498230" y="2419647"/>
            <a:ext cx="7139250" cy="3585597"/>
          </a:xfrm>
          <a:prstGeom prst="rect">
            <a:avLst/>
          </a:prstGeom>
          <a:noFill/>
        </p:spPr>
        <p:txBody>
          <a:bodyPr wrap="square" rtlCol="0">
            <a:spAutoFit/>
          </a:bodyPr>
          <a:lstStyle/>
          <a:p>
            <a:pPr marL="0" marR="0" lvl="0" indent="0" algn="l" defTabSz="914400" rtl="0" eaLnBrk="0" fontAlgn="base" latinLnBrk="0" hangingPunct="0">
              <a:lnSpc>
                <a:spcPct val="150000"/>
              </a:lnSpc>
              <a:spcBef>
                <a:spcPct val="0"/>
              </a:spcBef>
              <a:spcAft>
                <a:spcPct val="0"/>
              </a:spcAft>
              <a:buClrTx/>
              <a:buSzTx/>
              <a:buFontTx/>
              <a:buNone/>
              <a:tabLst/>
            </a:pPr>
            <a:r>
              <a:rPr kumimoji="0" lang="en-US" altLang="en-US" sz="1400" b="0" i="0" u="none" strike="noStrike" cap="none" normalizeH="0" baseline="0" dirty="0">
                <a:ln>
                  <a:noFill/>
                </a:ln>
                <a:solidFill>
                  <a:srgbClr val="141414"/>
                </a:solidFill>
                <a:effectLst/>
                <a:latin typeface="+mj-lt"/>
              </a:rPr>
              <a:t>The </a:t>
            </a:r>
            <a:r>
              <a:rPr kumimoji="0" lang="en-US" altLang="en-US" sz="1400" i="0" u="none" strike="noStrike" cap="none" normalizeH="0" baseline="0" dirty="0">
                <a:ln>
                  <a:noFill/>
                </a:ln>
                <a:solidFill>
                  <a:schemeClr val="tx2"/>
                </a:solidFill>
                <a:effectLst/>
                <a:latin typeface="+mj-lt"/>
              </a:rPr>
              <a:t>blue hat </a:t>
            </a:r>
            <a:r>
              <a:rPr kumimoji="0" lang="en-US" altLang="en-US" sz="1400" b="0" i="0" u="none" strike="noStrike" cap="none" normalizeH="0" baseline="0" dirty="0">
                <a:ln>
                  <a:noFill/>
                </a:ln>
                <a:solidFill>
                  <a:srgbClr val="141414"/>
                </a:solidFill>
                <a:effectLst/>
                <a:latin typeface="+mj-lt"/>
              </a:rPr>
              <a:t>starts and concludes the discussion of ideas. </a:t>
            </a:r>
            <a:r>
              <a:rPr lang="en-US" altLang="en-US" sz="1400" b="0" dirty="0">
                <a:solidFill>
                  <a:srgbClr val="141414"/>
                </a:solidFill>
                <a:latin typeface="+mj-lt"/>
              </a:rPr>
              <a:t>Focus only on the aspect of the problem relevant to the hat you are ‘wearing’ at the time. </a:t>
            </a:r>
            <a:endParaRPr kumimoji="0" lang="en-US" altLang="en-US" sz="1400" b="0" i="0" u="none" strike="noStrike" cap="none" normalizeH="0" baseline="0" dirty="0">
              <a:ln>
                <a:noFill/>
              </a:ln>
              <a:solidFill>
                <a:schemeClr val="tx1"/>
              </a:solidFill>
              <a:effectLst/>
              <a:latin typeface="+mj-lt"/>
            </a:endParaRPr>
          </a:p>
          <a:p>
            <a:pPr marL="0" marR="0" lvl="0" indent="0" algn="l" defTabSz="914400" rtl="0" eaLnBrk="0" fontAlgn="base" latinLnBrk="0" hangingPunct="0">
              <a:lnSpc>
                <a:spcPct val="150000"/>
              </a:lnSpc>
              <a:spcBef>
                <a:spcPct val="0"/>
              </a:spcBef>
              <a:spcAft>
                <a:spcPct val="0"/>
              </a:spcAft>
              <a:buClrTx/>
              <a:buSzTx/>
              <a:buFontTx/>
              <a:buAutoNum type="arabicPeriod"/>
              <a:tabLst/>
            </a:pPr>
            <a:r>
              <a:rPr kumimoji="0" lang="en-US" altLang="en-US" sz="1400" b="0" i="0" u="none" strike="noStrike" cap="none" normalizeH="0" baseline="0" dirty="0">
                <a:ln>
                  <a:noFill/>
                </a:ln>
                <a:solidFill>
                  <a:srgbClr val="141414"/>
                </a:solidFill>
                <a:effectLst/>
                <a:latin typeface="+mj-lt"/>
              </a:rPr>
              <a:t> Start with the </a:t>
            </a:r>
            <a:r>
              <a:rPr kumimoji="0" lang="en-US" altLang="en-US" sz="1400" i="0" u="none" strike="noStrike" cap="none" normalizeH="0" baseline="0" dirty="0">
                <a:ln>
                  <a:noFill/>
                </a:ln>
                <a:solidFill>
                  <a:schemeClr val="tx2"/>
                </a:solidFill>
                <a:effectLst/>
                <a:latin typeface="+mj-lt"/>
              </a:rPr>
              <a:t>yellow hat </a:t>
            </a:r>
            <a:r>
              <a:rPr kumimoji="0" lang="en-US" altLang="en-US" sz="1400" b="0" i="0" u="none" strike="noStrike" cap="none" normalizeH="0" baseline="0" dirty="0">
                <a:ln>
                  <a:noFill/>
                </a:ln>
                <a:solidFill>
                  <a:srgbClr val="141414"/>
                </a:solidFill>
                <a:effectLst/>
                <a:latin typeface="+mj-lt"/>
              </a:rPr>
              <a:t>and discuss only positive aspects of the process or design.</a:t>
            </a:r>
            <a:r>
              <a:rPr lang="en-US" altLang="en-US" sz="1400" b="0" dirty="0">
                <a:solidFill>
                  <a:srgbClr val="141414"/>
                </a:solidFill>
                <a:latin typeface="+mj-lt"/>
              </a:rPr>
              <a:t> </a:t>
            </a:r>
            <a:endParaRPr kumimoji="0" lang="en-US" altLang="en-US" sz="1400" b="0" i="0" u="none" strike="noStrike" cap="none" normalizeH="0" baseline="0" dirty="0">
              <a:ln>
                <a:noFill/>
              </a:ln>
              <a:solidFill>
                <a:srgbClr val="141414"/>
              </a:solidFill>
              <a:effectLst/>
              <a:latin typeface="+mj-lt"/>
            </a:endParaRPr>
          </a:p>
          <a:p>
            <a:pPr marL="0" marR="0" lvl="0" indent="0" algn="l" defTabSz="914400" rtl="0" eaLnBrk="0" fontAlgn="base" latinLnBrk="0" hangingPunct="0">
              <a:lnSpc>
                <a:spcPct val="150000"/>
              </a:lnSpc>
              <a:spcBef>
                <a:spcPct val="0"/>
              </a:spcBef>
              <a:spcAft>
                <a:spcPct val="0"/>
              </a:spcAft>
              <a:buClrTx/>
              <a:buSzTx/>
              <a:buFontTx/>
              <a:buAutoNum type="arabicPeriod" startAt="2"/>
              <a:tabLst/>
            </a:pPr>
            <a:r>
              <a:rPr kumimoji="0" lang="en-US" altLang="en-US" sz="1400" b="0" i="0" u="none" strike="noStrike" cap="none" normalizeH="0" baseline="0" dirty="0">
                <a:ln>
                  <a:noFill/>
                </a:ln>
                <a:solidFill>
                  <a:srgbClr val="141414"/>
                </a:solidFill>
                <a:effectLst/>
                <a:latin typeface="+mj-lt"/>
              </a:rPr>
              <a:t> Switch to the </a:t>
            </a:r>
            <a:r>
              <a:rPr kumimoji="0" lang="en-US" altLang="en-US" sz="1400" i="0" u="none" strike="noStrike" cap="none" normalizeH="0" baseline="0" dirty="0">
                <a:ln>
                  <a:noFill/>
                </a:ln>
                <a:solidFill>
                  <a:srgbClr val="141414"/>
                </a:solidFill>
                <a:effectLst/>
                <a:latin typeface="+mj-lt"/>
              </a:rPr>
              <a:t>black hat </a:t>
            </a:r>
            <a:r>
              <a:rPr kumimoji="0" lang="en-US" altLang="en-US" sz="1400" b="0" i="0" u="none" strike="noStrike" cap="none" normalizeH="0" baseline="0" dirty="0">
                <a:ln>
                  <a:noFill/>
                </a:ln>
                <a:solidFill>
                  <a:srgbClr val="141414"/>
                </a:solidFill>
                <a:effectLst/>
                <a:latin typeface="+mj-lt"/>
              </a:rPr>
              <a:t>to look for potential problems and negatives. </a:t>
            </a:r>
            <a:endParaRPr lang="en-US" altLang="en-US" sz="1400" b="0" dirty="0">
              <a:solidFill>
                <a:srgbClr val="141414"/>
              </a:solidFill>
              <a:latin typeface="+mj-lt"/>
            </a:endParaRPr>
          </a:p>
          <a:p>
            <a:pPr marL="0" marR="0" lvl="0" indent="0" algn="l" defTabSz="914400" rtl="0" eaLnBrk="0" fontAlgn="base" latinLnBrk="0" hangingPunct="0">
              <a:lnSpc>
                <a:spcPct val="150000"/>
              </a:lnSpc>
              <a:spcBef>
                <a:spcPct val="0"/>
              </a:spcBef>
              <a:spcAft>
                <a:spcPct val="0"/>
              </a:spcAft>
              <a:buClrTx/>
              <a:buSzTx/>
              <a:buFontTx/>
              <a:buAutoNum type="arabicPeriod" startAt="2"/>
              <a:tabLst/>
            </a:pPr>
            <a:r>
              <a:rPr kumimoji="0" lang="en-US" altLang="en-US" sz="1400" b="0" i="0" u="none" strike="noStrike" cap="none" normalizeH="0" baseline="0" dirty="0">
                <a:ln>
                  <a:noFill/>
                </a:ln>
                <a:solidFill>
                  <a:srgbClr val="141414"/>
                </a:solidFill>
                <a:effectLst/>
                <a:latin typeface="+mj-lt"/>
              </a:rPr>
              <a:t> The person wearing the </a:t>
            </a:r>
            <a:r>
              <a:rPr kumimoji="0" lang="en-US" altLang="en-US" sz="1400" i="0" u="none" strike="noStrike" cap="none" normalizeH="0" baseline="0" dirty="0">
                <a:ln>
                  <a:noFill/>
                </a:ln>
                <a:solidFill>
                  <a:srgbClr val="141414"/>
                </a:solidFill>
                <a:effectLst/>
                <a:latin typeface="+mj-lt"/>
              </a:rPr>
              <a:t>white hat </a:t>
            </a:r>
            <a:r>
              <a:rPr kumimoji="0" lang="en-US" altLang="en-US" sz="1400" b="0" i="0" u="none" strike="noStrike" cap="none" normalizeH="0" baseline="0" dirty="0">
                <a:ln>
                  <a:noFill/>
                </a:ln>
                <a:solidFill>
                  <a:srgbClr val="141414"/>
                </a:solidFill>
                <a:effectLst/>
                <a:latin typeface="+mj-lt"/>
              </a:rPr>
              <a:t>discusses the data relevant to the task.</a:t>
            </a:r>
          </a:p>
          <a:p>
            <a:pPr marL="0" marR="0" lvl="0" indent="0" algn="l" defTabSz="914400" rtl="0" eaLnBrk="0" fontAlgn="base" latinLnBrk="0" hangingPunct="0">
              <a:lnSpc>
                <a:spcPct val="150000"/>
              </a:lnSpc>
              <a:spcBef>
                <a:spcPct val="0"/>
              </a:spcBef>
              <a:spcAft>
                <a:spcPct val="0"/>
              </a:spcAft>
              <a:buClrTx/>
              <a:buSzTx/>
              <a:buFontTx/>
              <a:buAutoNum type="arabicPeriod" startAt="4"/>
              <a:tabLst/>
            </a:pPr>
            <a:r>
              <a:rPr kumimoji="0" lang="en-US" altLang="en-US" sz="1400" b="0" i="0" u="none" strike="noStrike" cap="none" normalizeH="0" baseline="0" dirty="0">
                <a:ln>
                  <a:noFill/>
                </a:ln>
                <a:solidFill>
                  <a:srgbClr val="141414"/>
                </a:solidFill>
                <a:effectLst/>
                <a:latin typeface="+mj-lt"/>
              </a:rPr>
              <a:t> The </a:t>
            </a:r>
            <a:r>
              <a:rPr kumimoji="0" lang="en-US" altLang="en-US" sz="1400" i="0" u="none" strike="noStrike" cap="none" normalizeH="0" baseline="0" dirty="0">
                <a:ln>
                  <a:noFill/>
                </a:ln>
                <a:solidFill>
                  <a:srgbClr val="141414"/>
                </a:solidFill>
                <a:effectLst/>
                <a:latin typeface="+mj-lt"/>
              </a:rPr>
              <a:t>green hat </a:t>
            </a:r>
            <a:r>
              <a:rPr kumimoji="0" lang="en-US" altLang="en-US" sz="1400" b="0" i="0" u="none" strike="noStrike" cap="none" normalizeH="0" baseline="0" dirty="0">
                <a:ln>
                  <a:noFill/>
                </a:ln>
                <a:solidFill>
                  <a:srgbClr val="141414"/>
                </a:solidFill>
                <a:effectLst/>
                <a:latin typeface="+mj-lt"/>
              </a:rPr>
              <a:t>is where creative ideas are shared for solving the problem.</a:t>
            </a:r>
          </a:p>
          <a:p>
            <a:pPr marL="0" marR="0" lvl="0" indent="0" algn="l" defTabSz="914400" rtl="0" eaLnBrk="0" fontAlgn="base" latinLnBrk="0" hangingPunct="0">
              <a:lnSpc>
                <a:spcPct val="150000"/>
              </a:lnSpc>
              <a:spcBef>
                <a:spcPct val="0"/>
              </a:spcBef>
              <a:spcAft>
                <a:spcPct val="0"/>
              </a:spcAft>
              <a:buClrTx/>
              <a:buSzTx/>
              <a:buFontTx/>
              <a:buAutoNum type="arabicPeriod" startAt="5"/>
              <a:tabLst/>
            </a:pPr>
            <a:r>
              <a:rPr kumimoji="0" lang="en-US" altLang="en-US" sz="1400" b="0" i="0" u="none" strike="noStrike" cap="none" normalizeH="0" baseline="0" dirty="0">
                <a:ln>
                  <a:noFill/>
                </a:ln>
                <a:solidFill>
                  <a:srgbClr val="141414"/>
                </a:solidFill>
                <a:effectLst/>
                <a:latin typeface="+mj-lt"/>
              </a:rPr>
              <a:t> The </a:t>
            </a:r>
            <a:r>
              <a:rPr kumimoji="0" lang="en-US" altLang="en-US" sz="1400" b="1" i="0" u="none" strike="noStrike" cap="none" normalizeH="0" baseline="0" dirty="0">
                <a:ln>
                  <a:noFill/>
                </a:ln>
                <a:solidFill>
                  <a:srgbClr val="141414"/>
                </a:solidFill>
                <a:effectLst/>
                <a:latin typeface="+mj-lt"/>
              </a:rPr>
              <a:t>red hat</a:t>
            </a:r>
            <a:r>
              <a:rPr kumimoji="0" lang="en-US" altLang="en-US" sz="1400" b="0" i="0" u="none" strike="noStrike" cap="none" normalizeH="0" baseline="0" dirty="0">
                <a:ln>
                  <a:noFill/>
                </a:ln>
                <a:solidFill>
                  <a:srgbClr val="141414"/>
                </a:solidFill>
                <a:effectLst/>
                <a:latin typeface="+mj-lt"/>
              </a:rPr>
              <a:t> is usually the final hat to be worn</a:t>
            </a:r>
            <a:r>
              <a:rPr lang="en-US" altLang="en-US" sz="1400" b="0" dirty="0">
                <a:solidFill>
                  <a:srgbClr val="141414"/>
                </a:solidFill>
                <a:latin typeface="+mj-lt"/>
              </a:rPr>
              <a:t> as they will use their emotions to look at all the previous input and see how everyone feels about the plan.</a:t>
            </a:r>
            <a:endParaRPr kumimoji="0" lang="en-US" altLang="en-US" sz="1400" b="0" i="0" u="none" strike="noStrike" cap="none" normalizeH="0" baseline="0" dirty="0">
              <a:ln>
                <a:noFill/>
              </a:ln>
              <a:solidFill>
                <a:srgbClr val="141414"/>
              </a:solidFill>
              <a:effectLst/>
              <a:latin typeface="+mj-lt"/>
            </a:endParaRPr>
          </a:p>
          <a:p>
            <a:pPr marL="0" marR="0" lvl="0" indent="0" algn="l" defTabSz="914400" rtl="0" eaLnBrk="0" fontAlgn="base" latinLnBrk="0" hangingPunct="0">
              <a:lnSpc>
                <a:spcPct val="150000"/>
              </a:lnSpc>
              <a:spcBef>
                <a:spcPct val="0"/>
              </a:spcBef>
              <a:spcAft>
                <a:spcPct val="0"/>
              </a:spcAft>
              <a:buClrTx/>
              <a:buSzTx/>
              <a:buFontTx/>
              <a:buAutoNum type="arabicPeriod" startAt="6"/>
              <a:tabLst/>
            </a:pPr>
            <a:r>
              <a:rPr kumimoji="0" lang="en-US" altLang="en-US" sz="1400" b="0" i="0" u="none" strike="noStrike" cap="none" normalizeH="0" baseline="0" dirty="0">
                <a:ln>
                  <a:noFill/>
                </a:ln>
                <a:solidFill>
                  <a:srgbClr val="141414"/>
                </a:solidFill>
                <a:effectLst/>
                <a:latin typeface="+mj-lt"/>
              </a:rPr>
              <a:t> The </a:t>
            </a:r>
            <a:r>
              <a:rPr kumimoji="0" lang="en-US" altLang="en-US" sz="1400" b="1" i="0" u="none" strike="noStrike" cap="none" normalizeH="0" baseline="0" dirty="0">
                <a:ln>
                  <a:noFill/>
                </a:ln>
                <a:solidFill>
                  <a:srgbClr val="141414"/>
                </a:solidFill>
                <a:effectLst/>
                <a:latin typeface="+mj-lt"/>
              </a:rPr>
              <a:t>blue hat</a:t>
            </a:r>
            <a:r>
              <a:rPr kumimoji="0" lang="en-US" altLang="en-US" sz="1400" b="0" i="0" u="none" strike="noStrike" cap="none" normalizeH="0" baseline="0" dirty="0">
                <a:ln>
                  <a:noFill/>
                </a:ln>
                <a:solidFill>
                  <a:srgbClr val="141414"/>
                </a:solidFill>
                <a:effectLst/>
                <a:latin typeface="+mj-lt"/>
              </a:rPr>
              <a:t> wearer will then state the final conclusions of the session and agree on the next steps.</a:t>
            </a:r>
          </a:p>
          <a:p>
            <a:endParaRPr lang="en-GB" dirty="0"/>
          </a:p>
        </p:txBody>
      </p:sp>
      <p:grpSp>
        <p:nvGrpSpPr>
          <p:cNvPr id="24" name="Group 23">
            <a:extLst>
              <a:ext uri="{FF2B5EF4-FFF2-40B4-BE49-F238E27FC236}">
                <a16:creationId xmlns:a16="http://schemas.microsoft.com/office/drawing/2014/main" id="{ECD6805D-3E93-2F7D-1D04-5470716DD8FB}"/>
              </a:ext>
            </a:extLst>
          </p:cNvPr>
          <p:cNvGrpSpPr/>
          <p:nvPr/>
        </p:nvGrpSpPr>
        <p:grpSpPr>
          <a:xfrm>
            <a:off x="7960283" y="2507780"/>
            <a:ext cx="3879896" cy="2862665"/>
            <a:chOff x="5424065" y="1113339"/>
            <a:chExt cx="3879896" cy="2862665"/>
          </a:xfrm>
        </p:grpSpPr>
        <p:pic>
          <p:nvPicPr>
            <p:cNvPr id="5" name="Picture 4" descr="A black hat with a black background&#10;&#10;Description automatically generated">
              <a:extLst>
                <a:ext uri="{FF2B5EF4-FFF2-40B4-BE49-F238E27FC236}">
                  <a16:creationId xmlns:a16="http://schemas.microsoft.com/office/drawing/2014/main" id="{A7E5AD90-E0A6-532E-A4F0-F30445005F2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424065" y="2642506"/>
              <a:ext cx="1131488" cy="842330"/>
            </a:xfrm>
            <a:prstGeom prst="rect">
              <a:avLst/>
            </a:prstGeom>
          </p:spPr>
        </p:pic>
        <p:pic>
          <p:nvPicPr>
            <p:cNvPr id="8" name="Picture 7" descr="A blue hat with black background&#10;&#10;Description automatically generated">
              <a:extLst>
                <a:ext uri="{FF2B5EF4-FFF2-40B4-BE49-F238E27FC236}">
                  <a16:creationId xmlns:a16="http://schemas.microsoft.com/office/drawing/2014/main" id="{E53433E7-070C-9A90-50E0-BEDC0FA05CC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172473" y="2642506"/>
              <a:ext cx="1131488" cy="842330"/>
            </a:xfrm>
            <a:prstGeom prst="rect">
              <a:avLst/>
            </a:prstGeom>
          </p:spPr>
        </p:pic>
        <p:pic>
          <p:nvPicPr>
            <p:cNvPr id="10" name="Picture 9" descr="A green hat with black background&#10;&#10;Description automatically generated">
              <a:extLst>
                <a:ext uri="{FF2B5EF4-FFF2-40B4-BE49-F238E27FC236}">
                  <a16:creationId xmlns:a16="http://schemas.microsoft.com/office/drawing/2014/main" id="{7232FEE9-AB5B-4803-959A-B0256ADF64FF}"/>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798269" y="1113339"/>
              <a:ext cx="1131488" cy="842330"/>
            </a:xfrm>
            <a:prstGeom prst="rect">
              <a:avLst/>
            </a:prstGeom>
          </p:spPr>
        </p:pic>
        <p:pic>
          <p:nvPicPr>
            <p:cNvPr id="12" name="Picture 11" descr="A red hat with black background&#10;&#10;Description automatically generated">
              <a:extLst>
                <a:ext uri="{FF2B5EF4-FFF2-40B4-BE49-F238E27FC236}">
                  <a16:creationId xmlns:a16="http://schemas.microsoft.com/office/drawing/2014/main" id="{D4F96075-0619-816D-40C8-16F12D72F691}"/>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172473" y="1113339"/>
              <a:ext cx="1131488" cy="842330"/>
            </a:xfrm>
            <a:prstGeom prst="rect">
              <a:avLst/>
            </a:prstGeom>
          </p:spPr>
        </p:pic>
        <p:pic>
          <p:nvPicPr>
            <p:cNvPr id="14" name="Picture 13" descr="A white hat with a black background&#10;&#10;Description automatically generated">
              <a:extLst>
                <a:ext uri="{FF2B5EF4-FFF2-40B4-BE49-F238E27FC236}">
                  <a16:creationId xmlns:a16="http://schemas.microsoft.com/office/drawing/2014/main" id="{03081698-5607-771A-6572-6C47DD6FC5D8}"/>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798269" y="2642506"/>
              <a:ext cx="1131488" cy="842330"/>
            </a:xfrm>
            <a:prstGeom prst="rect">
              <a:avLst/>
            </a:prstGeom>
          </p:spPr>
        </p:pic>
        <p:pic>
          <p:nvPicPr>
            <p:cNvPr id="16" name="Picture 15" descr="A yellow hat with black background&#10;&#10;Description automatically generated">
              <a:extLst>
                <a:ext uri="{FF2B5EF4-FFF2-40B4-BE49-F238E27FC236}">
                  <a16:creationId xmlns:a16="http://schemas.microsoft.com/office/drawing/2014/main" id="{4FBCFB7F-3F8D-C5EA-64A3-2A3FA1BD6EF4}"/>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5424065" y="1114370"/>
              <a:ext cx="1131488" cy="842330"/>
            </a:xfrm>
            <a:prstGeom prst="rect">
              <a:avLst/>
            </a:prstGeom>
          </p:spPr>
        </p:pic>
        <p:sp>
          <p:nvSpPr>
            <p:cNvPr id="18" name="TextBox 17">
              <a:extLst>
                <a:ext uri="{FF2B5EF4-FFF2-40B4-BE49-F238E27FC236}">
                  <a16:creationId xmlns:a16="http://schemas.microsoft.com/office/drawing/2014/main" id="{8AC2DAE4-51BB-F52A-70B9-1EBC2C91EF26}"/>
                </a:ext>
              </a:extLst>
            </p:cNvPr>
            <p:cNvSpPr txBox="1"/>
            <p:nvPr/>
          </p:nvSpPr>
          <p:spPr>
            <a:xfrm>
              <a:off x="5424065" y="2118355"/>
              <a:ext cx="1043237" cy="323165"/>
            </a:xfrm>
            <a:prstGeom prst="rect">
              <a:avLst/>
            </a:prstGeom>
            <a:solidFill>
              <a:srgbClr val="EAED05"/>
            </a:solidFill>
          </p:spPr>
          <p:txBody>
            <a:bodyPr wrap="square" rtlCol="0">
              <a:spAutoFit/>
            </a:bodyPr>
            <a:lstStyle/>
            <a:p>
              <a:r>
                <a:rPr lang="en-GB" sz="1500" dirty="0">
                  <a:latin typeface="+mj-lt"/>
                </a:rPr>
                <a:t>Positivity</a:t>
              </a:r>
            </a:p>
          </p:txBody>
        </p:sp>
        <p:sp>
          <p:nvSpPr>
            <p:cNvPr id="19" name="TextBox 18">
              <a:extLst>
                <a:ext uri="{FF2B5EF4-FFF2-40B4-BE49-F238E27FC236}">
                  <a16:creationId xmlns:a16="http://schemas.microsoft.com/office/drawing/2014/main" id="{B0275735-C683-FD3D-8E5F-0AB4CA149B2B}"/>
                </a:ext>
              </a:extLst>
            </p:cNvPr>
            <p:cNvSpPr txBox="1"/>
            <p:nvPr/>
          </p:nvSpPr>
          <p:spPr>
            <a:xfrm>
              <a:off x="6798269" y="2118354"/>
              <a:ext cx="1043237" cy="307777"/>
            </a:xfrm>
            <a:prstGeom prst="rect">
              <a:avLst/>
            </a:prstGeom>
            <a:solidFill>
              <a:srgbClr val="16AC06"/>
            </a:solidFill>
          </p:spPr>
          <p:txBody>
            <a:bodyPr wrap="square" rtlCol="0">
              <a:spAutoFit/>
            </a:bodyPr>
            <a:lstStyle/>
            <a:p>
              <a:r>
                <a:rPr lang="en-GB" sz="1400" dirty="0">
                  <a:solidFill>
                    <a:schemeClr val="bg1"/>
                  </a:solidFill>
                  <a:latin typeface="+mj-lt"/>
                </a:rPr>
                <a:t>Creativity</a:t>
              </a:r>
            </a:p>
          </p:txBody>
        </p:sp>
        <p:sp>
          <p:nvSpPr>
            <p:cNvPr id="20" name="TextBox 19">
              <a:extLst>
                <a:ext uri="{FF2B5EF4-FFF2-40B4-BE49-F238E27FC236}">
                  <a16:creationId xmlns:a16="http://schemas.microsoft.com/office/drawing/2014/main" id="{1C60571C-4EDC-4A45-9771-C48FD77A5CCB}"/>
                </a:ext>
              </a:extLst>
            </p:cNvPr>
            <p:cNvSpPr txBox="1"/>
            <p:nvPr/>
          </p:nvSpPr>
          <p:spPr>
            <a:xfrm>
              <a:off x="8172473" y="2118353"/>
              <a:ext cx="1043237" cy="323165"/>
            </a:xfrm>
            <a:prstGeom prst="rect">
              <a:avLst/>
            </a:prstGeom>
            <a:solidFill>
              <a:srgbClr val="DB0404"/>
            </a:solidFill>
          </p:spPr>
          <p:txBody>
            <a:bodyPr wrap="square" rtlCol="0">
              <a:spAutoFit/>
            </a:bodyPr>
            <a:lstStyle/>
            <a:p>
              <a:r>
                <a:rPr lang="en-GB" sz="1500" dirty="0">
                  <a:solidFill>
                    <a:schemeClr val="bg1"/>
                  </a:solidFill>
                  <a:latin typeface="+mj-lt"/>
                </a:rPr>
                <a:t>Emotion</a:t>
              </a:r>
            </a:p>
          </p:txBody>
        </p:sp>
        <p:sp>
          <p:nvSpPr>
            <p:cNvPr id="21" name="TextBox 20">
              <a:extLst>
                <a:ext uri="{FF2B5EF4-FFF2-40B4-BE49-F238E27FC236}">
                  <a16:creationId xmlns:a16="http://schemas.microsoft.com/office/drawing/2014/main" id="{4143A9BA-3F09-8458-CF0D-74127533D3CA}"/>
                </a:ext>
              </a:extLst>
            </p:cNvPr>
            <p:cNvSpPr txBox="1"/>
            <p:nvPr/>
          </p:nvSpPr>
          <p:spPr>
            <a:xfrm>
              <a:off x="5468190" y="3652839"/>
              <a:ext cx="1043237" cy="307777"/>
            </a:xfrm>
            <a:prstGeom prst="rect">
              <a:avLst/>
            </a:prstGeom>
            <a:solidFill>
              <a:srgbClr val="2F2F2F"/>
            </a:solidFill>
          </p:spPr>
          <p:txBody>
            <a:bodyPr wrap="square" rtlCol="0">
              <a:spAutoFit/>
            </a:bodyPr>
            <a:lstStyle/>
            <a:p>
              <a:r>
                <a:rPr lang="en-GB" sz="1400" dirty="0">
                  <a:solidFill>
                    <a:schemeClr val="bg1"/>
                  </a:solidFill>
                  <a:latin typeface="+mj-lt"/>
                </a:rPr>
                <a:t>Problems</a:t>
              </a:r>
            </a:p>
          </p:txBody>
        </p:sp>
        <p:sp>
          <p:nvSpPr>
            <p:cNvPr id="22" name="TextBox 21">
              <a:extLst>
                <a:ext uri="{FF2B5EF4-FFF2-40B4-BE49-F238E27FC236}">
                  <a16:creationId xmlns:a16="http://schemas.microsoft.com/office/drawing/2014/main" id="{80752435-9B28-0B91-A5F0-A6FB2ACD47B9}"/>
                </a:ext>
              </a:extLst>
            </p:cNvPr>
            <p:cNvSpPr txBox="1"/>
            <p:nvPr/>
          </p:nvSpPr>
          <p:spPr>
            <a:xfrm>
              <a:off x="6842394" y="3652839"/>
              <a:ext cx="1043237" cy="323165"/>
            </a:xfrm>
            <a:prstGeom prst="rect">
              <a:avLst/>
            </a:prstGeom>
            <a:noFill/>
            <a:ln>
              <a:solidFill>
                <a:schemeClr val="tx2"/>
              </a:solidFill>
            </a:ln>
          </p:spPr>
          <p:txBody>
            <a:bodyPr wrap="square" rtlCol="0">
              <a:spAutoFit/>
            </a:bodyPr>
            <a:lstStyle/>
            <a:p>
              <a:r>
                <a:rPr lang="en-GB" sz="1500" dirty="0">
                  <a:latin typeface="+mj-lt"/>
                </a:rPr>
                <a:t>Facts</a:t>
              </a:r>
            </a:p>
          </p:txBody>
        </p:sp>
        <p:sp>
          <p:nvSpPr>
            <p:cNvPr id="23" name="TextBox 22">
              <a:extLst>
                <a:ext uri="{FF2B5EF4-FFF2-40B4-BE49-F238E27FC236}">
                  <a16:creationId xmlns:a16="http://schemas.microsoft.com/office/drawing/2014/main" id="{9406F5F0-F473-B572-B93A-F1AF64FCD520}"/>
                </a:ext>
              </a:extLst>
            </p:cNvPr>
            <p:cNvSpPr txBox="1"/>
            <p:nvPr/>
          </p:nvSpPr>
          <p:spPr>
            <a:xfrm>
              <a:off x="8172472" y="3652839"/>
              <a:ext cx="1043237" cy="323165"/>
            </a:xfrm>
            <a:prstGeom prst="rect">
              <a:avLst/>
            </a:prstGeom>
            <a:solidFill>
              <a:srgbClr val="0000FF"/>
            </a:solidFill>
          </p:spPr>
          <p:txBody>
            <a:bodyPr wrap="square" rtlCol="0">
              <a:spAutoFit/>
            </a:bodyPr>
            <a:lstStyle/>
            <a:p>
              <a:r>
                <a:rPr lang="en-GB" sz="1500" dirty="0">
                  <a:solidFill>
                    <a:schemeClr val="bg1"/>
                  </a:solidFill>
                  <a:latin typeface="+mj-lt"/>
                </a:rPr>
                <a:t>Process</a:t>
              </a:r>
            </a:p>
          </p:txBody>
        </p:sp>
      </p:grpSp>
      <p:sp>
        <p:nvSpPr>
          <p:cNvPr id="25" name="TextBox 24">
            <a:extLst>
              <a:ext uri="{FF2B5EF4-FFF2-40B4-BE49-F238E27FC236}">
                <a16:creationId xmlns:a16="http://schemas.microsoft.com/office/drawing/2014/main" id="{52157326-97F7-59C0-39FC-7D04A4FDEBB9}"/>
              </a:ext>
            </a:extLst>
          </p:cNvPr>
          <p:cNvSpPr txBox="1"/>
          <p:nvPr/>
        </p:nvSpPr>
        <p:spPr>
          <a:xfrm>
            <a:off x="498230" y="1015269"/>
            <a:ext cx="11261861" cy="1461939"/>
          </a:xfrm>
          <a:prstGeom prst="rect">
            <a:avLst/>
          </a:prstGeom>
          <a:noFill/>
        </p:spPr>
        <p:txBody>
          <a:bodyPr wrap="square" rtlCol="0">
            <a:spAutoFit/>
          </a:bodyPr>
          <a:lstStyle/>
          <a:p>
            <a:pPr marL="0" marR="0" lvl="0" indent="0" algn="l" defTabSz="914400" rtl="0" eaLnBrk="0" fontAlgn="base" latinLnBrk="0" hangingPunct="0">
              <a:lnSpc>
                <a:spcPct val="150000"/>
              </a:lnSpc>
              <a:spcBef>
                <a:spcPct val="0"/>
              </a:spcBef>
              <a:spcAft>
                <a:spcPct val="0"/>
              </a:spcAft>
              <a:buClrTx/>
              <a:buSzTx/>
              <a:buFontTx/>
              <a:buNone/>
              <a:tabLst/>
            </a:pPr>
            <a:r>
              <a:rPr kumimoji="0" lang="en-US" altLang="en-US" sz="1600" b="0" i="0" u="none" strike="noStrike" cap="none" normalizeH="0" baseline="0" dirty="0">
                <a:ln>
                  <a:noFill/>
                </a:ln>
                <a:solidFill>
                  <a:srgbClr val="141414"/>
                </a:solidFill>
                <a:effectLst/>
                <a:latin typeface="+mj-lt"/>
              </a:rPr>
              <a:t>This is an idea or solution-generating process where different ‘hats’ are worn to represent a different area of focus. One person could be wearing all these hats in turn if working alone. As a group, you may allocate imaginary ‘hats’ to each member, or you may wish for people to ‘change hats’ throughout the session so they all get to focus on each area.</a:t>
            </a:r>
          </a:p>
          <a:p>
            <a:endParaRPr lang="en-GB" dirty="0"/>
          </a:p>
        </p:txBody>
      </p:sp>
      <p:pic>
        <p:nvPicPr>
          <p:cNvPr id="3" name="Picture 2" descr="A white text on a black background&#10;&#10;Description automatically generated">
            <a:extLst>
              <a:ext uri="{FF2B5EF4-FFF2-40B4-BE49-F238E27FC236}">
                <a16:creationId xmlns:a16="http://schemas.microsoft.com/office/drawing/2014/main" id="{366E61BE-D1C6-468A-B92D-EC8EBA9A488E}"/>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t="28022" b="25882"/>
          <a:stretch/>
        </p:blipFill>
        <p:spPr>
          <a:xfrm>
            <a:off x="332571" y="5824148"/>
            <a:ext cx="1722120" cy="793822"/>
          </a:xfrm>
          <a:prstGeom prst="rect">
            <a:avLst/>
          </a:prstGeom>
        </p:spPr>
      </p:pic>
    </p:spTree>
    <p:extLst>
      <p:ext uri="{BB962C8B-B14F-4D97-AF65-F5344CB8AC3E}">
        <p14:creationId xmlns:p14="http://schemas.microsoft.com/office/powerpoint/2010/main" val="332546406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0A7473-7D75-B133-9676-5E154BB0EFF3}"/>
              </a:ext>
            </a:extLst>
          </p:cNvPr>
          <p:cNvSpPr>
            <a:spLocks noGrp="1"/>
          </p:cNvSpPr>
          <p:nvPr>
            <p:ph type="title"/>
          </p:nvPr>
        </p:nvSpPr>
        <p:spPr/>
        <p:txBody>
          <a:bodyPr/>
          <a:lstStyle/>
          <a:p>
            <a:r>
              <a:rPr lang="en-GB" sz="4400" dirty="0"/>
              <a:t>Six thinking hats</a:t>
            </a:r>
          </a:p>
        </p:txBody>
      </p:sp>
      <p:sp>
        <p:nvSpPr>
          <p:cNvPr id="25" name="TextBox 24">
            <a:extLst>
              <a:ext uri="{FF2B5EF4-FFF2-40B4-BE49-F238E27FC236}">
                <a16:creationId xmlns:a16="http://schemas.microsoft.com/office/drawing/2014/main" id="{52157326-97F7-59C0-39FC-7D04A4FDEBB9}"/>
              </a:ext>
            </a:extLst>
          </p:cNvPr>
          <p:cNvSpPr txBox="1"/>
          <p:nvPr/>
        </p:nvSpPr>
        <p:spPr>
          <a:xfrm>
            <a:off x="465068" y="1070173"/>
            <a:ext cx="11261861" cy="815608"/>
          </a:xfrm>
          <a:prstGeom prst="rect">
            <a:avLst/>
          </a:prstGeom>
          <a:noFill/>
        </p:spPr>
        <p:txBody>
          <a:bodyPr wrap="square" rtlCol="0">
            <a:spAutoFit/>
          </a:bodyPr>
          <a:lstStyle/>
          <a:p>
            <a:pPr marL="0" marR="0" lvl="0" indent="0" algn="l" defTabSz="914400" rtl="0" eaLnBrk="0" fontAlgn="base" latinLnBrk="0" hangingPunct="0">
              <a:lnSpc>
                <a:spcPct val="150000"/>
              </a:lnSpc>
              <a:spcBef>
                <a:spcPct val="0"/>
              </a:spcBef>
              <a:spcAft>
                <a:spcPct val="0"/>
              </a:spcAft>
              <a:buClrTx/>
              <a:buSzTx/>
              <a:buFontTx/>
              <a:buNone/>
              <a:tabLst/>
            </a:pPr>
            <a:r>
              <a:rPr kumimoji="0" lang="en-US" altLang="en-US" sz="2000" b="0" i="0" u="none" strike="noStrike" cap="none" normalizeH="0" baseline="0" dirty="0">
                <a:ln>
                  <a:noFill/>
                </a:ln>
                <a:solidFill>
                  <a:srgbClr val="141414"/>
                </a:solidFill>
                <a:effectLst/>
                <a:latin typeface="+mj-lt"/>
              </a:rPr>
              <a:t>Print off these cards to help manage the six thinking hats process.</a:t>
            </a:r>
          </a:p>
          <a:p>
            <a:endParaRPr lang="en-GB" dirty="0"/>
          </a:p>
        </p:txBody>
      </p:sp>
      <p:pic>
        <p:nvPicPr>
          <p:cNvPr id="7" name="Picture 6" descr="A group of safety signs&#10;&#10;Description automatically generated with medium confidence">
            <a:extLst>
              <a:ext uri="{FF2B5EF4-FFF2-40B4-BE49-F238E27FC236}">
                <a16:creationId xmlns:a16="http://schemas.microsoft.com/office/drawing/2014/main" id="{89B6E17C-4CE7-1CE9-6B4D-A2EAFE0AD49C}"/>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103" t="28628" r="1101" b="35163"/>
          <a:stretch/>
        </p:blipFill>
        <p:spPr>
          <a:xfrm>
            <a:off x="223730" y="2044563"/>
            <a:ext cx="11744539" cy="3074894"/>
          </a:xfrm>
          <a:prstGeom prst="rect">
            <a:avLst/>
          </a:prstGeom>
        </p:spPr>
      </p:pic>
      <p:pic>
        <p:nvPicPr>
          <p:cNvPr id="3" name="Picture 2" descr="A white text on a black background&#10;&#10;Description automatically generated">
            <a:extLst>
              <a:ext uri="{FF2B5EF4-FFF2-40B4-BE49-F238E27FC236}">
                <a16:creationId xmlns:a16="http://schemas.microsoft.com/office/drawing/2014/main" id="{94DE83B5-9D94-06B0-9577-74886F1FEB0A}"/>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28022" b="25882"/>
          <a:stretch/>
        </p:blipFill>
        <p:spPr>
          <a:xfrm>
            <a:off x="332571" y="5824148"/>
            <a:ext cx="1722120" cy="793822"/>
          </a:xfrm>
          <a:prstGeom prst="rect">
            <a:avLst/>
          </a:prstGeom>
        </p:spPr>
      </p:pic>
    </p:spTree>
    <p:extLst>
      <p:ext uri="{BB962C8B-B14F-4D97-AF65-F5344CB8AC3E}">
        <p14:creationId xmlns:p14="http://schemas.microsoft.com/office/powerpoint/2010/main" val="233394779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0A7473-7D75-B133-9676-5E154BB0EFF3}"/>
              </a:ext>
            </a:extLst>
          </p:cNvPr>
          <p:cNvSpPr>
            <a:spLocks noGrp="1"/>
          </p:cNvSpPr>
          <p:nvPr>
            <p:ph type="title"/>
          </p:nvPr>
        </p:nvSpPr>
        <p:spPr/>
        <p:txBody>
          <a:bodyPr/>
          <a:lstStyle/>
          <a:p>
            <a:r>
              <a:rPr lang="en-GB" sz="4400" dirty="0"/>
              <a:t>Six thinking hats</a:t>
            </a:r>
          </a:p>
        </p:txBody>
      </p:sp>
      <p:sp>
        <p:nvSpPr>
          <p:cNvPr id="25" name="TextBox 24">
            <a:extLst>
              <a:ext uri="{FF2B5EF4-FFF2-40B4-BE49-F238E27FC236}">
                <a16:creationId xmlns:a16="http://schemas.microsoft.com/office/drawing/2014/main" id="{52157326-97F7-59C0-39FC-7D04A4FDEBB9}"/>
              </a:ext>
            </a:extLst>
          </p:cNvPr>
          <p:cNvSpPr txBox="1"/>
          <p:nvPr/>
        </p:nvSpPr>
        <p:spPr>
          <a:xfrm>
            <a:off x="465068" y="1070173"/>
            <a:ext cx="11261861" cy="1277273"/>
          </a:xfrm>
          <a:prstGeom prst="rect">
            <a:avLst/>
          </a:prstGeom>
          <a:noFill/>
        </p:spPr>
        <p:txBody>
          <a:bodyPr wrap="square" rtlCol="0">
            <a:spAutoFit/>
          </a:bodyPr>
          <a:lstStyle/>
          <a:p>
            <a:pPr marL="0" marR="0" lvl="0" indent="0" algn="l" defTabSz="914400" rtl="0" eaLnBrk="0" fontAlgn="base" latinLnBrk="0" hangingPunct="0">
              <a:lnSpc>
                <a:spcPct val="150000"/>
              </a:lnSpc>
              <a:spcBef>
                <a:spcPct val="0"/>
              </a:spcBef>
              <a:spcAft>
                <a:spcPct val="0"/>
              </a:spcAft>
              <a:buClrTx/>
              <a:buSzTx/>
              <a:buFontTx/>
              <a:buNone/>
              <a:tabLst/>
            </a:pPr>
            <a:r>
              <a:rPr kumimoji="0" lang="en-US" altLang="en-US" sz="2000" b="0" i="0" u="none" strike="noStrike" cap="none" normalizeH="0" baseline="0" dirty="0">
                <a:ln>
                  <a:noFill/>
                </a:ln>
                <a:solidFill>
                  <a:srgbClr val="141414"/>
                </a:solidFill>
                <a:effectLst/>
                <a:latin typeface="+mj-lt"/>
              </a:rPr>
              <a:t>Use the attached template to use a laser cutter / vinyl cutter / knife to make your own thinking hats, using </a:t>
            </a:r>
            <a:r>
              <a:rPr kumimoji="0" lang="en-US" altLang="en-US" sz="2000" b="0" i="0" u="none" strike="noStrike" cap="none" normalizeH="0" baseline="0" dirty="0" err="1">
                <a:ln>
                  <a:noFill/>
                </a:ln>
                <a:solidFill>
                  <a:srgbClr val="141414"/>
                </a:solidFill>
                <a:effectLst/>
                <a:latin typeface="+mj-lt"/>
              </a:rPr>
              <a:t>coloured</a:t>
            </a:r>
            <a:r>
              <a:rPr kumimoji="0" lang="en-US" altLang="en-US" sz="2000" b="0" i="0" u="none" strike="noStrike" cap="none" normalizeH="0" baseline="0" dirty="0">
                <a:ln>
                  <a:noFill/>
                </a:ln>
                <a:solidFill>
                  <a:srgbClr val="141414"/>
                </a:solidFill>
                <a:effectLst/>
                <a:latin typeface="+mj-lt"/>
              </a:rPr>
              <a:t> paper.</a:t>
            </a:r>
          </a:p>
          <a:p>
            <a:endParaRPr lang="en-GB" dirty="0"/>
          </a:p>
        </p:txBody>
      </p:sp>
      <p:pic>
        <p:nvPicPr>
          <p:cNvPr id="3" name="Picture 2" descr="A white text on a black background&#10;&#10;Description automatically generated">
            <a:extLst>
              <a:ext uri="{FF2B5EF4-FFF2-40B4-BE49-F238E27FC236}">
                <a16:creationId xmlns:a16="http://schemas.microsoft.com/office/drawing/2014/main" id="{94DE83B5-9D94-06B0-9577-74886F1FEB0A}"/>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28022" b="25882"/>
          <a:stretch/>
        </p:blipFill>
        <p:spPr>
          <a:xfrm>
            <a:off x="332571" y="5824148"/>
            <a:ext cx="1722120" cy="793822"/>
          </a:xfrm>
          <a:prstGeom prst="rect">
            <a:avLst/>
          </a:prstGeom>
        </p:spPr>
      </p:pic>
      <p:pic>
        <p:nvPicPr>
          <p:cNvPr id="8" name="Picture 7" descr="A red and white logo&#10;&#10;Description automatically generated">
            <a:extLst>
              <a:ext uri="{FF2B5EF4-FFF2-40B4-BE49-F238E27FC236}">
                <a16:creationId xmlns:a16="http://schemas.microsoft.com/office/drawing/2014/main" id="{C89C7D3C-7B09-C11F-3E6C-FA406382AE3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616252" y="1946239"/>
            <a:ext cx="2959491" cy="4274820"/>
          </a:xfrm>
          <a:prstGeom prst="rect">
            <a:avLst/>
          </a:prstGeom>
        </p:spPr>
      </p:pic>
      <p:graphicFrame>
        <p:nvGraphicFramePr>
          <p:cNvPr id="9" name="Object 8">
            <a:extLst>
              <a:ext uri="{FF2B5EF4-FFF2-40B4-BE49-F238E27FC236}">
                <a16:creationId xmlns:a16="http://schemas.microsoft.com/office/drawing/2014/main" id="{30AC6C98-61D8-0DBC-1760-F1FCBD0CF3B3}"/>
              </a:ext>
            </a:extLst>
          </p:cNvPr>
          <p:cNvGraphicFramePr>
            <a:graphicFrameLocks noChangeAspect="1"/>
          </p:cNvGraphicFramePr>
          <p:nvPr>
            <p:extLst>
              <p:ext uri="{D42A27DB-BD31-4B8C-83A1-F6EECF244321}">
                <p14:modId xmlns:p14="http://schemas.microsoft.com/office/powerpoint/2010/main" val="3017469764"/>
              </p:ext>
            </p:extLst>
          </p:nvPr>
        </p:nvGraphicFramePr>
        <p:xfrm>
          <a:off x="820420" y="3025082"/>
          <a:ext cx="1899920" cy="2121430"/>
        </p:xfrm>
        <a:graphic>
          <a:graphicData uri="http://schemas.openxmlformats.org/presentationml/2006/ole">
            <mc:AlternateContent xmlns:mc="http://schemas.openxmlformats.org/markup-compatibility/2006">
              <mc:Choice xmlns:v="urn:schemas-microsoft-com:vml" Requires="v">
                <p:oleObj name="Packager Shell Object" showAsIcon="1" r:id="rId5" imgW="353520" imgH="394560" progId="Package">
                  <p:embed/>
                </p:oleObj>
              </mc:Choice>
              <mc:Fallback>
                <p:oleObj name="Packager Shell Object" showAsIcon="1" r:id="rId5" imgW="353520" imgH="394560" progId="Package">
                  <p:embed/>
                  <p:pic>
                    <p:nvPicPr>
                      <p:cNvPr id="9" name="Object 8">
                        <a:extLst>
                          <a:ext uri="{FF2B5EF4-FFF2-40B4-BE49-F238E27FC236}">
                            <a16:creationId xmlns:a16="http://schemas.microsoft.com/office/drawing/2014/main" id="{30AC6C98-61D8-0DBC-1760-F1FCBD0CF3B3}"/>
                          </a:ext>
                        </a:extLst>
                      </p:cNvPr>
                      <p:cNvPicPr/>
                      <p:nvPr/>
                    </p:nvPicPr>
                    <p:blipFill>
                      <a:blip r:embed="rId6"/>
                      <a:stretch>
                        <a:fillRect/>
                      </a:stretch>
                    </p:blipFill>
                    <p:spPr>
                      <a:xfrm>
                        <a:off x="820420" y="3025082"/>
                        <a:ext cx="1899920" cy="2121430"/>
                      </a:xfrm>
                      <a:prstGeom prst="rect">
                        <a:avLst/>
                      </a:prstGeom>
                    </p:spPr>
                  </p:pic>
                </p:oleObj>
              </mc:Fallback>
            </mc:AlternateContent>
          </a:graphicData>
        </a:graphic>
      </p:graphicFrame>
      <p:graphicFrame>
        <p:nvGraphicFramePr>
          <p:cNvPr id="10" name="Object 9">
            <a:extLst>
              <a:ext uri="{FF2B5EF4-FFF2-40B4-BE49-F238E27FC236}">
                <a16:creationId xmlns:a16="http://schemas.microsoft.com/office/drawing/2014/main" id="{C895EB0E-F3DA-A1A7-1CDA-4CB08240F9D6}"/>
              </a:ext>
            </a:extLst>
          </p:cNvPr>
          <p:cNvGraphicFramePr>
            <a:graphicFrameLocks noChangeAspect="1"/>
          </p:cNvGraphicFramePr>
          <p:nvPr>
            <p:extLst>
              <p:ext uri="{D42A27DB-BD31-4B8C-83A1-F6EECF244321}">
                <p14:modId xmlns:p14="http://schemas.microsoft.com/office/powerpoint/2010/main" val="1283624996"/>
              </p:ext>
            </p:extLst>
          </p:nvPr>
        </p:nvGraphicFramePr>
        <p:xfrm>
          <a:off x="7723116" y="3073152"/>
          <a:ext cx="4288690" cy="2045752"/>
        </p:xfrm>
        <a:graphic>
          <a:graphicData uri="http://schemas.openxmlformats.org/presentationml/2006/ole">
            <mc:AlternateContent xmlns:mc="http://schemas.openxmlformats.org/markup-compatibility/2006">
              <mc:Choice xmlns:v="urn:schemas-microsoft-com:vml" Requires="v">
                <p:oleObj name="Packager Shell Object" showAsIcon="1" r:id="rId7" imgW="828360" imgH="394560" progId="Package">
                  <p:embed/>
                </p:oleObj>
              </mc:Choice>
              <mc:Fallback>
                <p:oleObj name="Packager Shell Object" showAsIcon="1" r:id="rId7" imgW="828360" imgH="394560" progId="Package">
                  <p:embed/>
                  <p:pic>
                    <p:nvPicPr>
                      <p:cNvPr id="10" name="Object 9">
                        <a:extLst>
                          <a:ext uri="{FF2B5EF4-FFF2-40B4-BE49-F238E27FC236}">
                            <a16:creationId xmlns:a16="http://schemas.microsoft.com/office/drawing/2014/main" id="{C895EB0E-F3DA-A1A7-1CDA-4CB08240F9D6}"/>
                          </a:ext>
                        </a:extLst>
                      </p:cNvPr>
                      <p:cNvPicPr/>
                      <p:nvPr/>
                    </p:nvPicPr>
                    <p:blipFill>
                      <a:blip r:embed="rId8"/>
                      <a:stretch>
                        <a:fillRect/>
                      </a:stretch>
                    </p:blipFill>
                    <p:spPr>
                      <a:xfrm>
                        <a:off x="7723116" y="3073152"/>
                        <a:ext cx="4288690" cy="2045752"/>
                      </a:xfrm>
                      <a:prstGeom prst="rect">
                        <a:avLst/>
                      </a:prstGeom>
                    </p:spPr>
                  </p:pic>
                </p:oleObj>
              </mc:Fallback>
            </mc:AlternateContent>
          </a:graphicData>
        </a:graphic>
      </p:graphicFrame>
    </p:spTree>
    <p:extLst>
      <p:ext uri="{BB962C8B-B14F-4D97-AF65-F5344CB8AC3E}">
        <p14:creationId xmlns:p14="http://schemas.microsoft.com/office/powerpoint/2010/main" val="86014399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0A7473-7D75-B133-9676-5E154BB0EFF3}"/>
              </a:ext>
            </a:extLst>
          </p:cNvPr>
          <p:cNvSpPr>
            <a:spLocks noGrp="1"/>
          </p:cNvSpPr>
          <p:nvPr>
            <p:ph type="title"/>
          </p:nvPr>
        </p:nvSpPr>
        <p:spPr/>
        <p:txBody>
          <a:bodyPr/>
          <a:lstStyle/>
          <a:p>
            <a:r>
              <a:rPr lang="en-GB" sz="4400" dirty="0"/>
              <a:t>Ideate stage</a:t>
            </a:r>
          </a:p>
        </p:txBody>
      </p:sp>
      <p:graphicFrame>
        <p:nvGraphicFramePr>
          <p:cNvPr id="3" name="Table 18">
            <a:extLst>
              <a:ext uri="{FF2B5EF4-FFF2-40B4-BE49-F238E27FC236}">
                <a16:creationId xmlns:a16="http://schemas.microsoft.com/office/drawing/2014/main" id="{1A85E26C-F41A-D395-32F4-54FF4D699D15}"/>
              </a:ext>
            </a:extLst>
          </p:cNvPr>
          <p:cNvGraphicFramePr>
            <a:graphicFrameLocks noGrp="1"/>
          </p:cNvGraphicFramePr>
          <p:nvPr>
            <p:extLst>
              <p:ext uri="{D42A27DB-BD31-4B8C-83A1-F6EECF244321}">
                <p14:modId xmlns:p14="http://schemas.microsoft.com/office/powerpoint/2010/main" val="4034069576"/>
              </p:ext>
            </p:extLst>
          </p:nvPr>
        </p:nvGraphicFramePr>
        <p:xfrm>
          <a:off x="576000" y="1418808"/>
          <a:ext cx="11040000" cy="4020384"/>
        </p:xfrm>
        <a:graphic>
          <a:graphicData uri="http://schemas.openxmlformats.org/drawingml/2006/table">
            <a:tbl>
              <a:tblPr firstRow="1" bandRow="1">
                <a:tableStyleId>{5940675A-B579-460E-94D1-54222C63F5DA}</a:tableStyleId>
              </a:tblPr>
              <a:tblGrid>
                <a:gridCol w="6608571">
                  <a:extLst>
                    <a:ext uri="{9D8B030D-6E8A-4147-A177-3AD203B41FA5}">
                      <a16:colId xmlns:a16="http://schemas.microsoft.com/office/drawing/2014/main" val="336422520"/>
                    </a:ext>
                  </a:extLst>
                </a:gridCol>
                <a:gridCol w="4431429">
                  <a:extLst>
                    <a:ext uri="{9D8B030D-6E8A-4147-A177-3AD203B41FA5}">
                      <a16:colId xmlns:a16="http://schemas.microsoft.com/office/drawing/2014/main" val="191631660"/>
                    </a:ext>
                  </a:extLst>
                </a:gridCol>
              </a:tblGrid>
              <a:tr h="486571">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b="1" dirty="0">
                          <a:solidFill>
                            <a:schemeClr val="bg1"/>
                          </a:solidFill>
                        </a:rPr>
                        <a:t>‘Refining ideas’</a:t>
                      </a:r>
                    </a:p>
                  </a:txBody>
                  <a:tcPr>
                    <a:solidFill>
                      <a:srgbClr val="F60493"/>
                    </a:solidFill>
                  </a:tcPr>
                </a:tc>
                <a:tc>
                  <a:txBody>
                    <a:bodyPr/>
                    <a:lstStyle/>
                    <a:p>
                      <a:pPr algn="ctr"/>
                      <a:r>
                        <a:rPr lang="en-GB" b="1" dirty="0">
                          <a:solidFill>
                            <a:schemeClr val="bg1"/>
                          </a:solidFill>
                        </a:rPr>
                        <a:t>‘CAD development’</a:t>
                      </a:r>
                    </a:p>
                  </a:txBody>
                  <a:tcPr>
                    <a:solidFill>
                      <a:srgbClr val="F60493"/>
                    </a:solidFill>
                  </a:tcPr>
                </a:tc>
                <a:extLst>
                  <a:ext uri="{0D108BD9-81ED-4DB2-BD59-A6C34878D82A}">
                    <a16:rowId xmlns:a16="http://schemas.microsoft.com/office/drawing/2014/main" val="3391378453"/>
                  </a:ext>
                </a:extLst>
              </a:tr>
              <a:tr h="3533813">
                <a:tc>
                  <a:txBody>
                    <a:bodyPr/>
                    <a:lstStyle/>
                    <a:p>
                      <a:r>
                        <a:rPr lang="en-GB" sz="1300" dirty="0"/>
                        <a:t>With top-level (best or most promising) ideas identified, you can now elaborate on them and begin refining them towards a final prototype.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300" b="1" dirty="0"/>
                        <a:t>Identify problem areas</a:t>
                      </a:r>
                      <a:r>
                        <a:rPr lang="en-GB" sz="1300" dirty="0"/>
                        <a:t>. Thinking critically can be a challenge for many. Flip this on its head and use this as an opportunity to name as many potential issues as possible – the more, the better. Students must be aware that identifying problems at an early stage is important – it can save time, money (and even lives in the case of the construction / heavy machinery industry)</a:t>
                      </a:r>
                    </a:p>
                    <a:p>
                      <a:pPr marL="171450" indent="-171450">
                        <a:buFont typeface="Arial" panose="020B0604020202020204" pitchFamily="34" charset="0"/>
                        <a:buChar char="•"/>
                      </a:pPr>
                      <a:r>
                        <a:rPr lang="en-GB" sz="1300" b="1" dirty="0"/>
                        <a:t>Choose solutions to develop</a:t>
                      </a:r>
                      <a:r>
                        <a:rPr lang="en-GB" sz="1300" dirty="0"/>
                        <a:t>. Inevitably, some ideas will have greater potential than others. Develop a few ideas but be ready to abandon some ideas.</a:t>
                      </a:r>
                    </a:p>
                    <a:p>
                      <a:pPr marL="171450" indent="-171450">
                        <a:buFont typeface="Arial" panose="020B0604020202020204" pitchFamily="34" charset="0"/>
                        <a:buChar char="•"/>
                      </a:pPr>
                      <a:r>
                        <a:rPr lang="en-GB" sz="1300" b="1" dirty="0"/>
                        <a:t>Merge ideas</a:t>
                      </a:r>
                      <a:r>
                        <a:rPr lang="en-GB" sz="1300" dirty="0"/>
                        <a:t>. There is no need to completely abandon designs, there may be a great feature that can be used on one of your other designs. By doing this you will have the best features of all your different designs in your final solution.</a:t>
                      </a:r>
                    </a:p>
                    <a:p>
                      <a:pPr marL="171450" indent="-171450">
                        <a:buFont typeface="Arial" panose="020B0604020202020204" pitchFamily="34" charset="0"/>
                        <a:buChar char="•"/>
                      </a:pPr>
                      <a:r>
                        <a:rPr lang="en-GB" sz="1300" dirty="0"/>
                        <a:t>Use a quick approach such as adding green or red dots for a quick evaluation snapshot to see what ideas to take forward and which ones to reject.</a:t>
                      </a:r>
                    </a:p>
                  </a:txBody>
                  <a:tcPr/>
                </a:tc>
                <a:tc>
                  <a:txBody>
                    <a:bodyPr/>
                    <a:lstStyle/>
                    <a:p>
                      <a:r>
                        <a:rPr lang="en-GB" sz="1300" dirty="0"/>
                        <a:t>Use CAD to help you get closer to your final solution. You may wish to create (for example) a net of a scoop to make and test, 3D print a component to test or simply look at different material finishes and colours in a 3D CAD program. </a:t>
                      </a:r>
                    </a:p>
                    <a:p>
                      <a:r>
                        <a:rPr lang="en-GB" sz="1300" b="0" dirty="0">
                          <a:solidFill>
                            <a:schemeClr val="tx1"/>
                          </a:solidFill>
                        </a:rPr>
                        <a:t>CAD can also create technical drawings, bill of materials and the models can be used to create files for 3D printing, CNC machining or laser cutting making it a very versatile tool to use for developing designs.</a:t>
                      </a:r>
                    </a:p>
                    <a:p>
                      <a:r>
                        <a:rPr lang="en-GB" sz="1300" b="0" dirty="0">
                          <a:solidFill>
                            <a:schemeClr val="tx1"/>
                          </a:solidFill>
                        </a:rPr>
                        <a:t>Try it to develop your own ideas for this context.</a:t>
                      </a:r>
                      <a:endParaRPr lang="en-GB" sz="1300" dirty="0"/>
                    </a:p>
                  </a:txBody>
                  <a:tcPr/>
                </a:tc>
                <a:extLst>
                  <a:ext uri="{0D108BD9-81ED-4DB2-BD59-A6C34878D82A}">
                    <a16:rowId xmlns:a16="http://schemas.microsoft.com/office/drawing/2014/main" val="3966545421"/>
                  </a:ext>
                </a:extLst>
              </a:tr>
            </a:tbl>
          </a:graphicData>
        </a:graphic>
      </p:graphicFrame>
      <p:pic>
        <p:nvPicPr>
          <p:cNvPr id="5" name="Picture 4" descr="A white text on a black background&#10;&#10;Description automatically generated">
            <a:extLst>
              <a:ext uri="{FF2B5EF4-FFF2-40B4-BE49-F238E27FC236}">
                <a16:creationId xmlns:a16="http://schemas.microsoft.com/office/drawing/2014/main" id="{3991A6CB-E8A6-2E53-F46F-D1209B8F7498}"/>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28022" b="25882"/>
          <a:stretch/>
        </p:blipFill>
        <p:spPr>
          <a:xfrm>
            <a:off x="332571" y="5824148"/>
            <a:ext cx="1722120" cy="793822"/>
          </a:xfrm>
          <a:prstGeom prst="rect">
            <a:avLst/>
          </a:prstGeom>
        </p:spPr>
      </p:pic>
      <p:sp>
        <p:nvSpPr>
          <p:cNvPr id="6" name="Arrow: Left 5">
            <a:hlinkClick r:id="rId4" action="ppaction://hlinksldjump"/>
            <a:extLst>
              <a:ext uri="{FF2B5EF4-FFF2-40B4-BE49-F238E27FC236}">
                <a16:creationId xmlns:a16="http://schemas.microsoft.com/office/drawing/2014/main" id="{8E99E911-7C05-D884-901D-19397BD7220F}"/>
              </a:ext>
            </a:extLst>
          </p:cNvPr>
          <p:cNvSpPr/>
          <p:nvPr/>
        </p:nvSpPr>
        <p:spPr>
          <a:xfrm>
            <a:off x="10871200" y="521533"/>
            <a:ext cx="609600" cy="548640"/>
          </a:xfrm>
          <a:prstGeom prst="leftArrow">
            <a:avLst/>
          </a:prstGeom>
          <a:noFill/>
          <a:ln>
            <a:solidFill>
              <a:srgbClr val="F6049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9774746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0A7473-7D75-B133-9676-5E154BB0EFF3}"/>
              </a:ext>
            </a:extLst>
          </p:cNvPr>
          <p:cNvSpPr>
            <a:spLocks noGrp="1"/>
          </p:cNvSpPr>
          <p:nvPr>
            <p:ph type="title"/>
          </p:nvPr>
        </p:nvSpPr>
        <p:spPr/>
        <p:txBody>
          <a:bodyPr/>
          <a:lstStyle/>
          <a:p>
            <a:r>
              <a:rPr lang="en-GB" sz="4400" dirty="0"/>
              <a:t>Prototype stage</a:t>
            </a:r>
          </a:p>
        </p:txBody>
      </p:sp>
      <p:graphicFrame>
        <p:nvGraphicFramePr>
          <p:cNvPr id="3" name="Table 18">
            <a:extLst>
              <a:ext uri="{FF2B5EF4-FFF2-40B4-BE49-F238E27FC236}">
                <a16:creationId xmlns:a16="http://schemas.microsoft.com/office/drawing/2014/main" id="{1A85E26C-F41A-D395-32F4-54FF4D699D15}"/>
              </a:ext>
            </a:extLst>
          </p:cNvPr>
          <p:cNvGraphicFramePr>
            <a:graphicFrameLocks noGrp="1"/>
          </p:cNvGraphicFramePr>
          <p:nvPr>
            <p:extLst>
              <p:ext uri="{D42A27DB-BD31-4B8C-83A1-F6EECF244321}">
                <p14:modId xmlns:p14="http://schemas.microsoft.com/office/powerpoint/2010/main" val="4285224135"/>
              </p:ext>
            </p:extLst>
          </p:nvPr>
        </p:nvGraphicFramePr>
        <p:xfrm>
          <a:off x="332571" y="1393925"/>
          <a:ext cx="11526857" cy="4169822"/>
        </p:xfrm>
        <a:graphic>
          <a:graphicData uri="http://schemas.openxmlformats.org/drawingml/2006/table">
            <a:tbl>
              <a:tblPr firstRow="1" bandRow="1">
                <a:tableStyleId>{5940675A-B579-460E-94D1-54222C63F5DA}</a:tableStyleId>
              </a:tblPr>
              <a:tblGrid>
                <a:gridCol w="2453717">
                  <a:extLst>
                    <a:ext uri="{9D8B030D-6E8A-4147-A177-3AD203B41FA5}">
                      <a16:colId xmlns:a16="http://schemas.microsoft.com/office/drawing/2014/main" val="3213157342"/>
                    </a:ext>
                  </a:extLst>
                </a:gridCol>
                <a:gridCol w="4272392">
                  <a:extLst>
                    <a:ext uri="{9D8B030D-6E8A-4147-A177-3AD203B41FA5}">
                      <a16:colId xmlns:a16="http://schemas.microsoft.com/office/drawing/2014/main" val="336422520"/>
                    </a:ext>
                  </a:extLst>
                </a:gridCol>
                <a:gridCol w="4800748">
                  <a:extLst>
                    <a:ext uri="{9D8B030D-6E8A-4147-A177-3AD203B41FA5}">
                      <a16:colId xmlns:a16="http://schemas.microsoft.com/office/drawing/2014/main" val="1485661640"/>
                    </a:ext>
                  </a:extLst>
                </a:gridCol>
              </a:tblGrid>
              <a:tr h="390302">
                <a:tc>
                  <a:txBody>
                    <a:bodyPr/>
                    <a:lstStyle/>
                    <a:p>
                      <a:pPr algn="ctr"/>
                      <a:r>
                        <a:rPr lang="en-GB" b="1" dirty="0">
                          <a:solidFill>
                            <a:schemeClr val="bg1"/>
                          </a:solidFill>
                        </a:rPr>
                        <a:t>‘Hands-on models’</a:t>
                      </a:r>
                    </a:p>
                  </a:txBody>
                  <a:tcPr>
                    <a:solidFill>
                      <a:srgbClr val="FE4E00"/>
                    </a:solidFill>
                  </a:tcPr>
                </a:tc>
                <a:tc>
                  <a:txBody>
                    <a:bodyPr/>
                    <a:lstStyle/>
                    <a:p>
                      <a:pPr algn="ctr"/>
                      <a:r>
                        <a:rPr lang="en-GB" b="1" dirty="0">
                          <a:solidFill>
                            <a:schemeClr val="bg1"/>
                          </a:solidFill>
                        </a:rPr>
                        <a:t>‘Increased fidelity’</a:t>
                      </a:r>
                    </a:p>
                  </a:txBody>
                  <a:tcPr>
                    <a:solidFill>
                      <a:srgbClr val="FE4E00"/>
                    </a:solidFill>
                  </a:tcPr>
                </a:tc>
                <a:tc>
                  <a:txBody>
                    <a:bodyPr/>
                    <a:lstStyle/>
                    <a:p>
                      <a:pPr algn="ctr"/>
                      <a:r>
                        <a:rPr lang="en-GB" b="1" dirty="0">
                          <a:solidFill>
                            <a:schemeClr val="bg1"/>
                          </a:solidFill>
                        </a:rPr>
                        <a:t>‘Things to think about’</a:t>
                      </a:r>
                    </a:p>
                  </a:txBody>
                  <a:tcPr>
                    <a:solidFill>
                      <a:srgbClr val="FE4E00"/>
                    </a:solidFill>
                  </a:tcPr>
                </a:tc>
                <a:extLst>
                  <a:ext uri="{0D108BD9-81ED-4DB2-BD59-A6C34878D82A}">
                    <a16:rowId xmlns:a16="http://schemas.microsoft.com/office/drawing/2014/main" val="3391378453"/>
                  </a:ext>
                </a:extLst>
              </a:tr>
              <a:tr h="253586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100" dirty="0"/>
                        <a:t>It’s sometimes the case that students don’t know what to make a model for, and the outcome serves little purpose.</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b="1" dirty="0"/>
                        <a:t>Get the students to decide what the model is for, what they are hoping to achieve, and what material(s) would be suitable to make it from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1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dirty="0"/>
                        <a:t>What do you need to test? Is it how something moves, what something feels like in your hand, and how effective it works? Depending what you are trying to test will likely determine what you need to use to make it. Will it be card, clay, foam, a construction kit or something else? In your design ideas – suggest materials you may use to create a prototype.</a:t>
                      </a:r>
                    </a:p>
                    <a:p>
                      <a:endParaRPr lang="en-GB" sz="1100" b="0" dirty="0"/>
                    </a:p>
                  </a:txBody>
                  <a:tcPr/>
                </a:tc>
                <a:tc>
                  <a:txBody>
                    <a:bodyPr/>
                    <a:lstStyle/>
                    <a:p>
                      <a:r>
                        <a:rPr lang="en-GB" sz="1100" dirty="0"/>
                        <a:t>At what stage in the design process do you create a prototype?  How detailed a prototype do you make?</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dirty="0"/>
                        <a:t>An early model or mock-up can be a prototype if it is intended to be evaluated in terms of form or function. </a:t>
                      </a:r>
                      <a:r>
                        <a:rPr lang="en-GB" sz="1100" b="0" dirty="0"/>
                        <a:t>Could this be done in </a:t>
                      </a:r>
                      <a:r>
                        <a:rPr lang="en-GB" sz="1100" b="1" dirty="0"/>
                        <a:t>3D CAD </a:t>
                      </a:r>
                      <a:r>
                        <a:rPr lang="en-GB" sz="1100" b="0" dirty="0"/>
                        <a:t>more easily than making a model? From these models, small-scale physical models can be created.</a:t>
                      </a:r>
                      <a:endParaRPr lang="en-GB" sz="1100" dirty="0"/>
                    </a:p>
                    <a:p>
                      <a:r>
                        <a:rPr lang="en-GB" sz="1100" dirty="0"/>
                        <a:t>As your design work progresses, these models and prototypes will become more detailed and have higher ‘fidelity’.</a:t>
                      </a:r>
                    </a:p>
                    <a:p>
                      <a:r>
                        <a:rPr lang="en-GB" sz="1100" b="0" dirty="0"/>
                        <a:t>Don’t get hung up on a prototype replacing a ‘</a:t>
                      </a:r>
                      <a:r>
                        <a:rPr lang="en-GB" sz="1100" b="1" dirty="0"/>
                        <a:t>finished product</a:t>
                      </a:r>
                      <a:r>
                        <a:rPr lang="en-GB" sz="1100" b="0" dirty="0"/>
                        <a:t>’ in the design process.</a:t>
                      </a:r>
                    </a:p>
                    <a:p>
                      <a:r>
                        <a:rPr lang="en-GB" sz="1100" b="0" dirty="0"/>
                        <a:t>Any </a:t>
                      </a:r>
                      <a:r>
                        <a:rPr lang="en-GB" sz="1100" b="1" dirty="0"/>
                        <a:t>working model</a:t>
                      </a:r>
                      <a:r>
                        <a:rPr lang="en-GB" sz="1100" b="0" dirty="0"/>
                        <a:t>, </a:t>
                      </a:r>
                      <a:r>
                        <a:rPr lang="en-GB" sz="1100" b="1" dirty="0"/>
                        <a:t>mock-up </a:t>
                      </a:r>
                      <a:r>
                        <a:rPr lang="en-GB" sz="1100" b="0" dirty="0"/>
                        <a:t>or even detailed </a:t>
                      </a:r>
                      <a:r>
                        <a:rPr lang="en-GB" sz="1100" b="1" dirty="0"/>
                        <a:t>CAD model </a:t>
                      </a:r>
                      <a:r>
                        <a:rPr lang="en-GB" sz="1100" b="0" dirty="0"/>
                        <a:t>or </a:t>
                      </a:r>
                      <a:r>
                        <a:rPr lang="en-GB" sz="1100" b="1" dirty="0"/>
                        <a:t>assembly</a:t>
                      </a:r>
                      <a:r>
                        <a:rPr lang="en-GB" sz="1100" b="0" dirty="0"/>
                        <a:t> that allows you to test certain principles and feedback into the iterative design process is a useful </a:t>
                      </a:r>
                      <a:r>
                        <a:rPr lang="en-GB" sz="1100" b="1" dirty="0"/>
                        <a:t>prototype</a:t>
                      </a:r>
                      <a:r>
                        <a:rPr lang="en-GB" sz="1100" b="0" dirty="0"/>
                        <a:t>.</a:t>
                      </a:r>
                    </a:p>
                    <a:p>
                      <a:r>
                        <a:rPr lang="en-GB" sz="1100" b="0" dirty="0"/>
                        <a:t>Make lots of small-scale prototypes throughout the design process and test and evaluate these as part of your product development. This is an opportunity to look at how to create things such as split-moulds, and add webbing to designs to reinforce – look at previous research into products and see how they have obtained strength and try to replicate using CAD (if appropriate).</a:t>
                      </a:r>
                    </a:p>
                  </a:txBody>
                  <a:tcPr/>
                </a:tc>
                <a:tc>
                  <a:txBody>
                    <a:bodyPr/>
                    <a:lstStyle/>
                    <a:p>
                      <a:r>
                        <a:rPr lang="en-GB" sz="1100" dirty="0"/>
                        <a:t>Whilst developing your prototype there will be other considerations.</a:t>
                      </a:r>
                    </a:p>
                    <a:p>
                      <a:r>
                        <a:rPr lang="en-GB" sz="1100" dirty="0"/>
                        <a:t>Does your prototype have to connect with other elements? Are these also being designed, or do they already exist? </a:t>
                      </a:r>
                    </a:p>
                    <a:p>
                      <a:r>
                        <a:rPr lang="en-GB" sz="1100" dirty="0"/>
                        <a:t>How well does the prototype meet the original design intent as the development progresses?</a:t>
                      </a:r>
                    </a:p>
                    <a:p>
                      <a:r>
                        <a:rPr lang="en-GB" sz="1100" dirty="0"/>
                        <a:t>How close is your outcome to looking and functioning like the finished prototype outcome? Are you using similar sizes, materials and finishes?</a:t>
                      </a:r>
                    </a:p>
                    <a:p>
                      <a:r>
                        <a:rPr lang="en-GB" sz="1100" b="0" dirty="0"/>
                        <a:t>A</a:t>
                      </a:r>
                      <a:r>
                        <a:rPr lang="en-GB" sz="1100" b="1" dirty="0"/>
                        <a:t> visual prototype </a:t>
                      </a:r>
                      <a:r>
                        <a:rPr lang="en-GB" sz="1100" b="0" dirty="0"/>
                        <a:t>may be more concerned with </a:t>
                      </a:r>
                      <a:r>
                        <a:rPr lang="en-GB" sz="1100" b="1" dirty="0"/>
                        <a:t>aesthetics</a:t>
                      </a:r>
                      <a:r>
                        <a:rPr lang="en-GB" sz="1100" b="0" dirty="0"/>
                        <a:t>; how it looks, feels, and sounds. You can show this to stakeholders to get their thoughts on how it looks.</a:t>
                      </a:r>
                    </a:p>
                    <a:p>
                      <a:r>
                        <a:rPr lang="en-GB" sz="1100" b="1" dirty="0"/>
                        <a:t>Test rigs </a:t>
                      </a:r>
                      <a:r>
                        <a:rPr lang="en-GB" sz="1100" b="0" dirty="0"/>
                        <a:t>are for testing out performance such as a frame to test the weight it can take. Often these can be tested to extremes/destruction.</a:t>
                      </a:r>
                    </a:p>
                    <a:p>
                      <a:r>
                        <a:rPr lang="en-GB" sz="1100" b="0" dirty="0"/>
                        <a:t>Consider also if your prototype is to be tested continuously or to destruction. If it were to break, how would you continue testing? Likewise, will you need more than one to be able to give it to a range of users for testing?</a:t>
                      </a:r>
                    </a:p>
                    <a:p>
                      <a:r>
                        <a:rPr lang="en-GB" sz="1100" b="0" dirty="0"/>
                        <a:t>These are just a few of the considerations you need to take into account when developing and realising prototype outcomes.</a:t>
                      </a:r>
                      <a:endParaRPr lang="en-GB" sz="1100" dirty="0"/>
                    </a:p>
                    <a:p>
                      <a:endParaRPr lang="en-GB" sz="1100" dirty="0">
                        <a:highlight>
                          <a:srgbClr val="FFFF00"/>
                        </a:highlight>
                      </a:endParaRPr>
                    </a:p>
                  </a:txBody>
                  <a:tcPr/>
                </a:tc>
                <a:extLst>
                  <a:ext uri="{0D108BD9-81ED-4DB2-BD59-A6C34878D82A}">
                    <a16:rowId xmlns:a16="http://schemas.microsoft.com/office/drawing/2014/main" val="3966545421"/>
                  </a:ext>
                </a:extLst>
              </a:tr>
            </a:tbl>
          </a:graphicData>
        </a:graphic>
      </p:graphicFrame>
      <p:pic>
        <p:nvPicPr>
          <p:cNvPr id="5" name="Picture 4" descr="A white text on a black background&#10;&#10;Description automatically generated">
            <a:extLst>
              <a:ext uri="{FF2B5EF4-FFF2-40B4-BE49-F238E27FC236}">
                <a16:creationId xmlns:a16="http://schemas.microsoft.com/office/drawing/2014/main" id="{5ADB2AFE-3CDB-A557-8DCB-94A3C13B29D2}"/>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28022" b="25882"/>
          <a:stretch/>
        </p:blipFill>
        <p:spPr>
          <a:xfrm>
            <a:off x="332571" y="5824148"/>
            <a:ext cx="1722120" cy="793822"/>
          </a:xfrm>
          <a:prstGeom prst="rect">
            <a:avLst/>
          </a:prstGeom>
        </p:spPr>
      </p:pic>
      <p:sp>
        <p:nvSpPr>
          <p:cNvPr id="4" name="Arrow: Left 3">
            <a:hlinkClick r:id="rId4" action="ppaction://hlinksldjump"/>
            <a:extLst>
              <a:ext uri="{FF2B5EF4-FFF2-40B4-BE49-F238E27FC236}">
                <a16:creationId xmlns:a16="http://schemas.microsoft.com/office/drawing/2014/main" id="{612ABE1B-EB6D-7CA4-D5B4-21883C2EAB80}"/>
              </a:ext>
            </a:extLst>
          </p:cNvPr>
          <p:cNvSpPr/>
          <p:nvPr/>
        </p:nvSpPr>
        <p:spPr>
          <a:xfrm>
            <a:off x="10871200" y="521533"/>
            <a:ext cx="609600" cy="548640"/>
          </a:xfrm>
          <a:prstGeom prst="leftArrow">
            <a:avLst/>
          </a:prstGeom>
          <a:noFill/>
          <a:ln>
            <a:solidFill>
              <a:srgbClr val="F9736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96616495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5C75C0B7-44D3-CAED-C1B9-928BB291EE3F}"/>
              </a:ext>
            </a:extLst>
          </p:cNvPr>
          <p:cNvSpPr>
            <a:spLocks noGrp="1"/>
          </p:cNvSpPr>
          <p:nvPr>
            <p:ph type="title"/>
          </p:nvPr>
        </p:nvSpPr>
        <p:spPr/>
        <p:txBody>
          <a:bodyPr/>
          <a:lstStyle/>
          <a:p>
            <a:r>
              <a:rPr lang="en-GB" dirty="0"/>
              <a:t>Contents</a:t>
            </a:r>
            <a:endParaRPr lang="en-GB" sz="4400" dirty="0"/>
          </a:p>
        </p:txBody>
      </p:sp>
      <p:sp>
        <p:nvSpPr>
          <p:cNvPr id="3" name="Content Placeholder 2">
            <a:extLst>
              <a:ext uri="{FF2B5EF4-FFF2-40B4-BE49-F238E27FC236}">
                <a16:creationId xmlns:a16="http://schemas.microsoft.com/office/drawing/2014/main" id="{5FC42C60-B951-E049-D5C4-FE7B287E34C8}"/>
              </a:ext>
            </a:extLst>
          </p:cNvPr>
          <p:cNvSpPr>
            <a:spLocks noGrp="1"/>
          </p:cNvSpPr>
          <p:nvPr>
            <p:ph idx="4294967295"/>
          </p:nvPr>
        </p:nvSpPr>
        <p:spPr>
          <a:xfrm>
            <a:off x="575999" y="1255285"/>
            <a:ext cx="9166811" cy="4347429"/>
          </a:xfrm>
        </p:spPr>
        <p:txBody>
          <a:bodyPr>
            <a:normAutofit fontScale="92500" lnSpcReduction="10000"/>
          </a:bodyPr>
          <a:lstStyle/>
          <a:p>
            <a:pPr marL="447675" indent="-447675">
              <a:lnSpc>
                <a:spcPct val="150000"/>
              </a:lnSpc>
              <a:buFont typeface="+mj-lt"/>
              <a:buAutoNum type="arabicPeriod"/>
            </a:pPr>
            <a:r>
              <a:rPr lang="en-GB" sz="2400" b="1" dirty="0">
                <a:latin typeface="+mj-lt"/>
                <a:ea typeface="Roboto" panose="02000000000000000000" pitchFamily="2" charset="0"/>
                <a:cs typeface="Roboto" panose="02000000000000000000" pitchFamily="2" charset="0"/>
              </a:rPr>
              <a:t>Design Context</a:t>
            </a:r>
          </a:p>
          <a:p>
            <a:pPr marL="447675" indent="-447675">
              <a:lnSpc>
                <a:spcPct val="150000"/>
              </a:lnSpc>
              <a:buFont typeface="+mj-lt"/>
              <a:buAutoNum type="arabicPeriod"/>
            </a:pPr>
            <a:r>
              <a:rPr lang="en-GB" sz="2400" b="1" dirty="0">
                <a:solidFill>
                  <a:srgbClr val="ACACDE"/>
                </a:solidFill>
                <a:latin typeface="+mj-lt"/>
                <a:ea typeface="Roboto" panose="02000000000000000000" pitchFamily="2" charset="0"/>
                <a:cs typeface="Roboto" panose="02000000000000000000" pitchFamily="2" charset="0"/>
              </a:rPr>
              <a:t>Empathize</a:t>
            </a:r>
          </a:p>
          <a:p>
            <a:pPr marL="457200" indent="-457200">
              <a:lnSpc>
                <a:spcPct val="150000"/>
              </a:lnSpc>
              <a:buAutoNum type="arabicPeriod"/>
            </a:pPr>
            <a:r>
              <a:rPr lang="en-GB" sz="2400" b="1" dirty="0">
                <a:solidFill>
                  <a:srgbClr val="16F4D0"/>
                </a:solidFill>
                <a:latin typeface="+mj-lt"/>
                <a:ea typeface="Roboto" panose="02000000000000000000" pitchFamily="2" charset="0"/>
                <a:cs typeface="Roboto" panose="02000000000000000000" pitchFamily="2" charset="0"/>
              </a:rPr>
              <a:t>Define</a:t>
            </a:r>
          </a:p>
          <a:p>
            <a:pPr marL="457200" indent="-457200">
              <a:lnSpc>
                <a:spcPct val="150000"/>
              </a:lnSpc>
              <a:buFont typeface="Arial"/>
              <a:buAutoNum type="arabicPeriod"/>
            </a:pPr>
            <a:r>
              <a:rPr lang="en-GB" sz="2400" b="1" dirty="0">
                <a:solidFill>
                  <a:srgbClr val="F60493"/>
                </a:solidFill>
                <a:latin typeface="+mj-lt"/>
                <a:ea typeface="Roboto" panose="02000000000000000000" pitchFamily="2" charset="0"/>
                <a:cs typeface="Roboto" panose="02000000000000000000" pitchFamily="2" charset="0"/>
              </a:rPr>
              <a:t>Ideate</a:t>
            </a:r>
          </a:p>
          <a:p>
            <a:pPr marL="457200" indent="-457200">
              <a:lnSpc>
                <a:spcPct val="150000"/>
              </a:lnSpc>
              <a:buFont typeface="Arial"/>
              <a:buAutoNum type="arabicPeriod"/>
            </a:pPr>
            <a:r>
              <a:rPr lang="en-GB" sz="2400" b="1" dirty="0">
                <a:solidFill>
                  <a:srgbClr val="FE4C00"/>
                </a:solidFill>
                <a:latin typeface="+mj-lt"/>
                <a:ea typeface="Roboto" panose="02000000000000000000" pitchFamily="2" charset="0"/>
                <a:cs typeface="Roboto" panose="02000000000000000000" pitchFamily="2" charset="0"/>
              </a:rPr>
              <a:t>Prototype</a:t>
            </a:r>
          </a:p>
          <a:p>
            <a:pPr marL="457200" indent="-457200">
              <a:lnSpc>
                <a:spcPct val="150000"/>
              </a:lnSpc>
              <a:buFont typeface="Arial"/>
              <a:buAutoNum type="arabicPeriod"/>
            </a:pPr>
            <a:r>
              <a:rPr lang="en-GB" sz="2400" b="1" dirty="0">
                <a:solidFill>
                  <a:srgbClr val="429EA6"/>
                </a:solidFill>
                <a:latin typeface="+mj-lt"/>
                <a:ea typeface="Roboto" panose="02000000000000000000" pitchFamily="2" charset="0"/>
                <a:cs typeface="Roboto" panose="02000000000000000000" pitchFamily="2" charset="0"/>
              </a:rPr>
              <a:t>Test</a:t>
            </a:r>
          </a:p>
          <a:p>
            <a:pPr marL="457200" indent="-457200">
              <a:lnSpc>
                <a:spcPct val="150000"/>
              </a:lnSpc>
              <a:buFont typeface="Arial"/>
              <a:buAutoNum type="arabicPeriod"/>
            </a:pPr>
            <a:r>
              <a:rPr lang="en-GB" sz="2400" b="1" dirty="0">
                <a:latin typeface="+mj-lt"/>
                <a:ea typeface="Roboto" panose="02000000000000000000" pitchFamily="2" charset="0"/>
                <a:cs typeface="Roboto" panose="02000000000000000000" pitchFamily="2" charset="0"/>
              </a:rPr>
              <a:t>Focused Tasks</a:t>
            </a:r>
          </a:p>
          <a:p>
            <a:pPr marL="457200" indent="-457200">
              <a:lnSpc>
                <a:spcPct val="150000"/>
              </a:lnSpc>
              <a:buFont typeface="Arial"/>
              <a:buAutoNum type="arabicPeriod"/>
            </a:pPr>
            <a:r>
              <a:rPr lang="en-GB" sz="2400" b="1" dirty="0">
                <a:latin typeface="+mj-lt"/>
                <a:ea typeface="Roboto" panose="02000000000000000000" pitchFamily="2" charset="0"/>
                <a:cs typeface="Roboto" panose="02000000000000000000" pitchFamily="2" charset="0"/>
              </a:rPr>
              <a:t>Investigate and Evaluate Activities</a:t>
            </a:r>
          </a:p>
          <a:p>
            <a:pPr marL="457200" indent="-457200">
              <a:lnSpc>
                <a:spcPct val="150000"/>
              </a:lnSpc>
              <a:buFont typeface="Arial"/>
              <a:buAutoNum type="arabicPeriod"/>
            </a:pPr>
            <a:r>
              <a:rPr lang="en-GB" sz="2400" b="1" dirty="0">
                <a:latin typeface="+mj-lt"/>
                <a:ea typeface="Roboto" panose="02000000000000000000" pitchFamily="2" charset="0"/>
                <a:cs typeface="Roboto" panose="02000000000000000000" pitchFamily="2" charset="0"/>
              </a:rPr>
              <a:t>Supporting units</a:t>
            </a:r>
          </a:p>
          <a:p>
            <a:pPr>
              <a:lnSpc>
                <a:spcPct val="150000"/>
              </a:lnSpc>
            </a:pPr>
            <a:endParaRPr lang="en-GB" sz="2400" dirty="0">
              <a:solidFill>
                <a:srgbClr val="0A303F"/>
              </a:solidFill>
              <a:latin typeface="+mj-lt"/>
              <a:ea typeface="Roboto" panose="02000000000000000000" pitchFamily="2" charset="0"/>
              <a:cs typeface="Roboto" panose="02000000000000000000" pitchFamily="2" charset="0"/>
            </a:endParaRPr>
          </a:p>
        </p:txBody>
      </p:sp>
      <p:sp>
        <p:nvSpPr>
          <p:cNvPr id="2" name="Hexagon 1">
            <a:hlinkClick r:id="rId3" action="ppaction://hlinksldjump"/>
            <a:extLst>
              <a:ext uri="{FF2B5EF4-FFF2-40B4-BE49-F238E27FC236}">
                <a16:creationId xmlns:a16="http://schemas.microsoft.com/office/drawing/2014/main" id="{7B232485-C6B9-6D50-3136-93859AA7D989}"/>
              </a:ext>
            </a:extLst>
          </p:cNvPr>
          <p:cNvSpPr/>
          <p:nvPr/>
        </p:nvSpPr>
        <p:spPr>
          <a:xfrm>
            <a:off x="10535920" y="325120"/>
            <a:ext cx="1215585" cy="1047918"/>
          </a:xfrm>
          <a:prstGeom prst="hexagon">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4" name="Hexagon 3">
            <a:hlinkClick r:id="rId4" action="ppaction://hlinksldjump"/>
            <a:extLst>
              <a:ext uri="{FF2B5EF4-FFF2-40B4-BE49-F238E27FC236}">
                <a16:creationId xmlns:a16="http://schemas.microsoft.com/office/drawing/2014/main" id="{DAFA48ED-4F38-AF1B-4C18-17F490BC1A1D}"/>
              </a:ext>
            </a:extLst>
          </p:cNvPr>
          <p:cNvSpPr/>
          <p:nvPr/>
        </p:nvSpPr>
        <p:spPr>
          <a:xfrm>
            <a:off x="10535920" y="1483359"/>
            <a:ext cx="1125382" cy="970157"/>
          </a:xfrm>
          <a:prstGeom prst="hexagon">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5" name="Hexagon 4">
            <a:hlinkClick r:id="rId5" action="ppaction://hlinksldjump"/>
            <a:extLst>
              <a:ext uri="{FF2B5EF4-FFF2-40B4-BE49-F238E27FC236}">
                <a16:creationId xmlns:a16="http://schemas.microsoft.com/office/drawing/2014/main" id="{C02EC0D6-2050-9CD7-340C-0140B34DFCEF}"/>
              </a:ext>
            </a:extLst>
          </p:cNvPr>
          <p:cNvSpPr/>
          <p:nvPr/>
        </p:nvSpPr>
        <p:spPr>
          <a:xfrm>
            <a:off x="10581021" y="2563837"/>
            <a:ext cx="1125382" cy="970157"/>
          </a:xfrm>
          <a:prstGeom prst="hexagon">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7" name="Hexagon 6">
            <a:hlinkClick r:id="rId6" action="ppaction://hlinksldjump"/>
            <a:extLst>
              <a:ext uri="{FF2B5EF4-FFF2-40B4-BE49-F238E27FC236}">
                <a16:creationId xmlns:a16="http://schemas.microsoft.com/office/drawing/2014/main" id="{C3318EDE-1262-376E-C48B-D109E6142841}"/>
              </a:ext>
            </a:extLst>
          </p:cNvPr>
          <p:cNvSpPr/>
          <p:nvPr/>
        </p:nvSpPr>
        <p:spPr>
          <a:xfrm>
            <a:off x="10581021" y="3684955"/>
            <a:ext cx="1125382" cy="970157"/>
          </a:xfrm>
          <a:prstGeom prst="hexagon">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9" name="Hexagon 8">
            <a:hlinkClick r:id="rId7" action="ppaction://hlinksldjump"/>
            <a:extLst>
              <a:ext uri="{FF2B5EF4-FFF2-40B4-BE49-F238E27FC236}">
                <a16:creationId xmlns:a16="http://schemas.microsoft.com/office/drawing/2014/main" id="{306DC0D0-0306-F585-4E9B-FC252BE3BC54}"/>
              </a:ext>
            </a:extLst>
          </p:cNvPr>
          <p:cNvSpPr/>
          <p:nvPr/>
        </p:nvSpPr>
        <p:spPr>
          <a:xfrm>
            <a:off x="10581021" y="4853991"/>
            <a:ext cx="1125382" cy="970157"/>
          </a:xfrm>
          <a:prstGeom prst="hexagon">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11" name="Picture 10" descr="A white text on a black background&#10;&#10;Description automatically generated">
            <a:extLst>
              <a:ext uri="{FF2B5EF4-FFF2-40B4-BE49-F238E27FC236}">
                <a16:creationId xmlns:a16="http://schemas.microsoft.com/office/drawing/2014/main" id="{624023FD-15E9-3142-9AA0-9704D87C2C5E}"/>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t="28022" b="25882"/>
          <a:stretch/>
        </p:blipFill>
        <p:spPr>
          <a:xfrm>
            <a:off x="332571" y="5824148"/>
            <a:ext cx="1722120" cy="793822"/>
          </a:xfrm>
          <a:prstGeom prst="rect">
            <a:avLst/>
          </a:prstGeom>
        </p:spPr>
      </p:pic>
    </p:spTree>
    <p:extLst>
      <p:ext uri="{BB962C8B-B14F-4D97-AF65-F5344CB8AC3E}">
        <p14:creationId xmlns:p14="http://schemas.microsoft.com/office/powerpoint/2010/main" val="3131051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2AC3BF-A593-69F3-9B3F-1EDB09DB3157}"/>
              </a:ext>
            </a:extLst>
          </p:cNvPr>
          <p:cNvSpPr>
            <a:spLocks noGrp="1"/>
          </p:cNvSpPr>
          <p:nvPr>
            <p:ph type="title"/>
          </p:nvPr>
        </p:nvSpPr>
        <p:spPr>
          <a:xfrm>
            <a:off x="576000" y="546214"/>
            <a:ext cx="11040000" cy="622186"/>
          </a:xfrm>
        </p:spPr>
        <p:txBody>
          <a:bodyPr/>
          <a:lstStyle/>
          <a:p>
            <a:r>
              <a:rPr lang="en-GB" dirty="0"/>
              <a:t>Model fidelity</a:t>
            </a:r>
          </a:p>
        </p:txBody>
      </p:sp>
      <p:graphicFrame>
        <p:nvGraphicFramePr>
          <p:cNvPr id="5" name="Table 4">
            <a:extLst>
              <a:ext uri="{FF2B5EF4-FFF2-40B4-BE49-F238E27FC236}">
                <a16:creationId xmlns:a16="http://schemas.microsoft.com/office/drawing/2014/main" id="{A2B171F6-25FF-353D-CF43-A67B92C0FF99}"/>
              </a:ext>
            </a:extLst>
          </p:cNvPr>
          <p:cNvGraphicFramePr>
            <a:graphicFrameLocks noGrp="1"/>
          </p:cNvGraphicFramePr>
          <p:nvPr>
            <p:extLst>
              <p:ext uri="{D42A27DB-BD31-4B8C-83A1-F6EECF244321}">
                <p14:modId xmlns:p14="http://schemas.microsoft.com/office/powerpoint/2010/main" val="2588906424"/>
              </p:ext>
            </p:extLst>
          </p:nvPr>
        </p:nvGraphicFramePr>
        <p:xfrm>
          <a:off x="576000" y="1259840"/>
          <a:ext cx="10947132" cy="4497493"/>
        </p:xfrm>
        <a:graphic>
          <a:graphicData uri="http://schemas.openxmlformats.org/drawingml/2006/table">
            <a:tbl>
              <a:tblPr firstRow="1" bandRow="1">
                <a:tableStyleId>{5940675A-B579-460E-94D1-54222C63F5DA}</a:tableStyleId>
              </a:tblPr>
              <a:tblGrid>
                <a:gridCol w="3649044">
                  <a:extLst>
                    <a:ext uri="{9D8B030D-6E8A-4147-A177-3AD203B41FA5}">
                      <a16:colId xmlns:a16="http://schemas.microsoft.com/office/drawing/2014/main" val="18583393"/>
                    </a:ext>
                  </a:extLst>
                </a:gridCol>
                <a:gridCol w="3649044">
                  <a:extLst>
                    <a:ext uri="{9D8B030D-6E8A-4147-A177-3AD203B41FA5}">
                      <a16:colId xmlns:a16="http://schemas.microsoft.com/office/drawing/2014/main" val="2760513460"/>
                    </a:ext>
                  </a:extLst>
                </a:gridCol>
                <a:gridCol w="3649044">
                  <a:extLst>
                    <a:ext uri="{9D8B030D-6E8A-4147-A177-3AD203B41FA5}">
                      <a16:colId xmlns:a16="http://schemas.microsoft.com/office/drawing/2014/main" val="3938277692"/>
                    </a:ext>
                  </a:extLst>
                </a:gridCol>
              </a:tblGrid>
              <a:tr h="596258">
                <a:tc>
                  <a:txBody>
                    <a:bodyPr/>
                    <a:lstStyle/>
                    <a:p>
                      <a:r>
                        <a:rPr lang="en-GB" dirty="0"/>
                        <a:t>Model fidelity</a:t>
                      </a:r>
                    </a:p>
                  </a:txBody>
                  <a:tcPr/>
                </a:tc>
                <a:tc>
                  <a:txBody>
                    <a:bodyPr/>
                    <a:lstStyle/>
                    <a:p>
                      <a:r>
                        <a:rPr lang="en-GB" dirty="0"/>
                        <a:t>Photo</a:t>
                      </a:r>
                    </a:p>
                  </a:txBody>
                  <a:tcPr/>
                </a:tc>
                <a:tc>
                  <a:txBody>
                    <a:bodyPr/>
                    <a:lstStyle/>
                    <a:p>
                      <a:r>
                        <a:rPr lang="en-GB" dirty="0"/>
                        <a:t>Notes</a:t>
                      </a:r>
                    </a:p>
                  </a:txBody>
                  <a:tcPr/>
                </a:tc>
                <a:extLst>
                  <a:ext uri="{0D108BD9-81ED-4DB2-BD59-A6C34878D82A}">
                    <a16:rowId xmlns:a16="http://schemas.microsoft.com/office/drawing/2014/main" val="2702642763"/>
                  </a:ext>
                </a:extLst>
              </a:tr>
              <a:tr h="1427281">
                <a:tc>
                  <a:txBody>
                    <a:bodyPr/>
                    <a:lstStyle/>
                    <a:p>
                      <a:r>
                        <a:rPr lang="en-GB" sz="1400" dirty="0"/>
                        <a:t>Low fidelity (add a photo/video of a card model of your product. This should have moving parts and you should describe what it tests / what you have found out by making it)</a:t>
                      </a:r>
                    </a:p>
                    <a:p>
                      <a:endParaRPr lang="en-GB" sz="1400" dirty="0"/>
                    </a:p>
                  </a:txBody>
                  <a:tcPr/>
                </a:tc>
                <a:tc>
                  <a:txBody>
                    <a:bodyPr/>
                    <a:lstStyle/>
                    <a:p>
                      <a:endParaRPr lang="en-GB"/>
                    </a:p>
                  </a:txBody>
                  <a:tcPr/>
                </a:tc>
                <a:tc>
                  <a:txBody>
                    <a:bodyPr/>
                    <a:lstStyle/>
                    <a:p>
                      <a:endParaRPr lang="en-GB"/>
                    </a:p>
                  </a:txBody>
                  <a:tcPr/>
                </a:tc>
                <a:extLst>
                  <a:ext uri="{0D108BD9-81ED-4DB2-BD59-A6C34878D82A}">
                    <a16:rowId xmlns:a16="http://schemas.microsoft.com/office/drawing/2014/main" val="3367546759"/>
                  </a:ext>
                </a:extLst>
              </a:tr>
              <a:tr h="1236977">
                <a:tc>
                  <a:txBody>
                    <a:bodyPr/>
                    <a:lstStyle/>
                    <a:p>
                      <a:r>
                        <a:rPr lang="en-GB" dirty="0"/>
                        <a:t>Mid-Fi</a:t>
                      </a:r>
                    </a:p>
                    <a:p>
                      <a:endParaRPr lang="en-GB" dirty="0"/>
                    </a:p>
                    <a:p>
                      <a:endParaRPr lang="en-GB" dirty="0"/>
                    </a:p>
                    <a:p>
                      <a:endParaRPr lang="en-GB" dirty="0"/>
                    </a:p>
                  </a:txBody>
                  <a:tcPr/>
                </a:tc>
                <a:tc>
                  <a:txBody>
                    <a:bodyPr/>
                    <a:lstStyle/>
                    <a:p>
                      <a:endParaRPr lang="en-GB"/>
                    </a:p>
                  </a:txBody>
                  <a:tcPr/>
                </a:tc>
                <a:tc>
                  <a:txBody>
                    <a:bodyPr/>
                    <a:lstStyle/>
                    <a:p>
                      <a:endParaRPr lang="en-GB"/>
                    </a:p>
                  </a:txBody>
                  <a:tcPr/>
                </a:tc>
                <a:extLst>
                  <a:ext uri="{0D108BD9-81ED-4DB2-BD59-A6C34878D82A}">
                    <a16:rowId xmlns:a16="http://schemas.microsoft.com/office/drawing/2014/main" val="267954054"/>
                  </a:ext>
                </a:extLst>
              </a:tr>
              <a:tr h="1236977">
                <a:tc>
                  <a:txBody>
                    <a:bodyPr/>
                    <a:lstStyle/>
                    <a:p>
                      <a:r>
                        <a:rPr lang="en-GB" dirty="0"/>
                        <a:t>High-Fi</a:t>
                      </a:r>
                    </a:p>
                    <a:p>
                      <a:endParaRPr lang="en-GB" dirty="0"/>
                    </a:p>
                    <a:p>
                      <a:endParaRPr lang="en-GB" dirty="0"/>
                    </a:p>
                    <a:p>
                      <a:endParaRPr lang="en-GB" dirty="0"/>
                    </a:p>
                  </a:txBody>
                  <a:tcPr/>
                </a:tc>
                <a:tc>
                  <a:txBody>
                    <a:bodyPr/>
                    <a:lstStyle/>
                    <a:p>
                      <a:endParaRPr lang="en-GB" dirty="0"/>
                    </a:p>
                  </a:txBody>
                  <a:tcPr/>
                </a:tc>
                <a:tc>
                  <a:txBody>
                    <a:bodyPr/>
                    <a:lstStyle/>
                    <a:p>
                      <a:endParaRPr lang="en-GB" dirty="0"/>
                    </a:p>
                  </a:txBody>
                  <a:tcPr/>
                </a:tc>
                <a:extLst>
                  <a:ext uri="{0D108BD9-81ED-4DB2-BD59-A6C34878D82A}">
                    <a16:rowId xmlns:a16="http://schemas.microsoft.com/office/drawing/2014/main" val="2046328039"/>
                  </a:ext>
                </a:extLst>
              </a:tr>
            </a:tbl>
          </a:graphicData>
        </a:graphic>
      </p:graphicFrame>
      <p:pic>
        <p:nvPicPr>
          <p:cNvPr id="3" name="Picture 2" descr="A white text on a black background&#10;&#10;Description automatically generated">
            <a:extLst>
              <a:ext uri="{FF2B5EF4-FFF2-40B4-BE49-F238E27FC236}">
                <a16:creationId xmlns:a16="http://schemas.microsoft.com/office/drawing/2014/main" id="{C0BC3A42-AAAA-E1ED-1561-D457D08D6EF3}"/>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t="28022" b="25882"/>
          <a:stretch/>
        </p:blipFill>
        <p:spPr>
          <a:xfrm>
            <a:off x="332571" y="5824148"/>
            <a:ext cx="1722120" cy="793822"/>
          </a:xfrm>
          <a:prstGeom prst="rect">
            <a:avLst/>
          </a:prstGeom>
        </p:spPr>
      </p:pic>
    </p:spTree>
    <p:extLst>
      <p:ext uri="{BB962C8B-B14F-4D97-AF65-F5344CB8AC3E}">
        <p14:creationId xmlns:p14="http://schemas.microsoft.com/office/powerpoint/2010/main" val="277706561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0A7473-7D75-B133-9676-5E154BB0EFF3}"/>
              </a:ext>
            </a:extLst>
          </p:cNvPr>
          <p:cNvSpPr>
            <a:spLocks noGrp="1"/>
          </p:cNvSpPr>
          <p:nvPr>
            <p:ph type="title"/>
          </p:nvPr>
        </p:nvSpPr>
        <p:spPr/>
        <p:txBody>
          <a:bodyPr/>
          <a:lstStyle/>
          <a:p>
            <a:r>
              <a:rPr lang="en-GB" sz="4400" dirty="0"/>
              <a:t>Test stage</a:t>
            </a:r>
          </a:p>
        </p:txBody>
      </p:sp>
      <p:graphicFrame>
        <p:nvGraphicFramePr>
          <p:cNvPr id="3" name="Table 18">
            <a:extLst>
              <a:ext uri="{FF2B5EF4-FFF2-40B4-BE49-F238E27FC236}">
                <a16:creationId xmlns:a16="http://schemas.microsoft.com/office/drawing/2014/main" id="{1A85E26C-F41A-D395-32F4-54FF4D699D15}"/>
              </a:ext>
            </a:extLst>
          </p:cNvPr>
          <p:cNvGraphicFramePr>
            <a:graphicFrameLocks noGrp="1"/>
          </p:cNvGraphicFramePr>
          <p:nvPr>
            <p:extLst>
              <p:ext uri="{D42A27DB-BD31-4B8C-83A1-F6EECF244321}">
                <p14:modId xmlns:p14="http://schemas.microsoft.com/office/powerpoint/2010/main" val="69572368"/>
              </p:ext>
            </p:extLst>
          </p:nvPr>
        </p:nvGraphicFramePr>
        <p:xfrm>
          <a:off x="576000" y="1298061"/>
          <a:ext cx="11040000" cy="4505102"/>
        </p:xfrm>
        <a:graphic>
          <a:graphicData uri="http://schemas.openxmlformats.org/drawingml/2006/table">
            <a:tbl>
              <a:tblPr firstRow="1" bandRow="1">
                <a:tableStyleId>{5940675A-B579-460E-94D1-54222C63F5DA}</a:tableStyleId>
              </a:tblPr>
              <a:tblGrid>
                <a:gridCol w="5473736">
                  <a:extLst>
                    <a:ext uri="{9D8B030D-6E8A-4147-A177-3AD203B41FA5}">
                      <a16:colId xmlns:a16="http://schemas.microsoft.com/office/drawing/2014/main" val="336422520"/>
                    </a:ext>
                  </a:extLst>
                </a:gridCol>
                <a:gridCol w="5566264">
                  <a:extLst>
                    <a:ext uri="{9D8B030D-6E8A-4147-A177-3AD203B41FA5}">
                      <a16:colId xmlns:a16="http://schemas.microsoft.com/office/drawing/2014/main" val="1485661640"/>
                    </a:ext>
                  </a:extLst>
                </a:gridCol>
              </a:tblGrid>
              <a:tr h="390302">
                <a:tc>
                  <a:txBody>
                    <a:bodyPr/>
                    <a:lstStyle/>
                    <a:p>
                      <a:pPr algn="ctr"/>
                      <a:r>
                        <a:rPr lang="en-GB" b="1" dirty="0">
                          <a:solidFill>
                            <a:schemeClr val="bg1"/>
                          </a:solidFill>
                        </a:rPr>
                        <a:t>‘A range of tests’</a:t>
                      </a:r>
                    </a:p>
                  </a:txBody>
                  <a:tcPr>
                    <a:solidFill>
                      <a:srgbClr val="429EA6"/>
                    </a:solidFill>
                  </a:tcPr>
                </a:tc>
                <a:tc>
                  <a:txBody>
                    <a:bodyPr/>
                    <a:lstStyle/>
                    <a:p>
                      <a:pPr algn="ctr"/>
                      <a:r>
                        <a:rPr lang="en-GB" b="1" dirty="0">
                          <a:solidFill>
                            <a:schemeClr val="bg1"/>
                          </a:solidFill>
                        </a:rPr>
                        <a:t>‘Scope creep’</a:t>
                      </a:r>
                    </a:p>
                  </a:txBody>
                  <a:tcPr>
                    <a:solidFill>
                      <a:srgbClr val="429EA6"/>
                    </a:solidFill>
                  </a:tcPr>
                </a:tc>
                <a:extLst>
                  <a:ext uri="{0D108BD9-81ED-4DB2-BD59-A6C34878D82A}">
                    <a16:rowId xmlns:a16="http://schemas.microsoft.com/office/drawing/2014/main" val="3391378453"/>
                  </a:ext>
                </a:extLst>
              </a:tr>
              <a:tr h="2535869">
                <a:tc>
                  <a:txBody>
                    <a:bodyPr/>
                    <a:lstStyle/>
                    <a:p>
                      <a:r>
                        <a:rPr lang="en-GB" sz="1200" dirty="0"/>
                        <a:t>Your prototype needs testing, so you need to identify the most suitable and reliable methods for testing. These might include:</a:t>
                      </a:r>
                    </a:p>
                    <a:p>
                      <a:endParaRPr lang="en-GB" sz="1200" dirty="0"/>
                    </a:p>
                    <a:p>
                      <a:pPr marL="171450" indent="-171450">
                        <a:buFont typeface="Arial" panose="020B0604020202020204" pitchFamily="34" charset="0"/>
                        <a:buChar char="•"/>
                      </a:pPr>
                      <a:r>
                        <a:rPr lang="en-GB" sz="1200" b="1" dirty="0"/>
                        <a:t>Visual/aesthetic tests. </a:t>
                      </a:r>
                      <a:r>
                        <a:rPr lang="en-GB" sz="1200" dirty="0"/>
                        <a:t>What the outcome looks like. This can be very subjective as people will have different visual tastes. You could use a radar chart to record user feedback about colour, form, scale etc.</a:t>
                      </a:r>
                    </a:p>
                    <a:p>
                      <a:pPr marL="171450" indent="-171450">
                        <a:buFont typeface="Arial" panose="020B0604020202020204" pitchFamily="34" charset="0"/>
                        <a:buChar char="•"/>
                      </a:pPr>
                      <a:r>
                        <a:rPr lang="en-GB" sz="1200" b="1" dirty="0"/>
                        <a:t>Measuring tests</a:t>
                      </a:r>
                      <a:r>
                        <a:rPr lang="en-GB" sz="1200" dirty="0"/>
                        <a:t>. These are more objective as you can test and evaluate the size or weight of the design and that it fits within the parameters you define. This is particularly relevant to this context. Try using scales to check an item is lightweight.</a:t>
                      </a:r>
                    </a:p>
                    <a:p>
                      <a:pPr marL="171450" indent="-171450">
                        <a:buFont typeface="Arial" panose="020B0604020202020204" pitchFamily="34" charset="0"/>
                        <a:buChar char="•"/>
                      </a:pPr>
                      <a:r>
                        <a:rPr lang="en-GB" sz="1200" b="1" dirty="0"/>
                        <a:t>Functional tests</a:t>
                      </a:r>
                      <a:r>
                        <a:rPr lang="en-GB" sz="1200" dirty="0"/>
                        <a:t>. Does the object function as intended? For example, does a litter picker grab and hold litter so you can put it in a bag or bin?</a:t>
                      </a:r>
                      <a:endParaRPr lang="en-GB" sz="1200" dirty="0">
                        <a:highlight>
                          <a:srgbClr val="FFFF00"/>
                        </a:highlight>
                      </a:endParaRPr>
                    </a:p>
                    <a:p>
                      <a:pPr marL="171450" indent="-171450">
                        <a:buFont typeface="Arial" panose="020B0604020202020204" pitchFamily="34" charset="0"/>
                        <a:buChar char="•"/>
                      </a:pPr>
                      <a:r>
                        <a:rPr lang="en-GB" sz="1200" b="1" dirty="0"/>
                        <a:t>Performance tests</a:t>
                      </a:r>
                      <a:r>
                        <a:rPr lang="en-GB" sz="1200" dirty="0"/>
                        <a:t>. This is different from function and considers how it works over time, under stress etc. This may require additional time to test and get the results.</a:t>
                      </a:r>
                    </a:p>
                    <a:p>
                      <a:pPr marL="171450" indent="-171450">
                        <a:buFont typeface="Arial" panose="020B0604020202020204" pitchFamily="34" charset="0"/>
                        <a:buChar char="•"/>
                      </a:pPr>
                      <a:r>
                        <a:rPr lang="en-GB" sz="1200" b="1" dirty="0"/>
                        <a:t>Virtual vs Physical. </a:t>
                      </a:r>
                      <a:r>
                        <a:rPr lang="en-GB" sz="1200" dirty="0"/>
                        <a:t>Do you get the same results with both virtual CAD tests and real life?</a:t>
                      </a:r>
                    </a:p>
                    <a:p>
                      <a:pPr marL="171450" indent="-171450">
                        <a:buFont typeface="Arial" panose="020B0604020202020204" pitchFamily="34" charset="0"/>
                        <a:buChar char="•"/>
                      </a:pPr>
                      <a:r>
                        <a:rPr lang="en-GB" sz="1200" b="1" dirty="0"/>
                        <a:t>Destructive testing</a:t>
                      </a:r>
                      <a:r>
                        <a:rPr lang="en-GB" sz="1200" dirty="0"/>
                        <a:t>. How much force does the product withstand before deforming/breaking? Does this exceed expectations and minimal amounts? (Be sure to carry out a detailed risk assessment for any destructive testing that may have the potential to cause injury)</a:t>
                      </a:r>
                    </a:p>
                    <a:p>
                      <a:endParaRPr lang="en-GB" sz="1200" dirty="0"/>
                    </a:p>
                  </a:txBody>
                  <a:tcPr/>
                </a:tc>
                <a:tc>
                  <a:txBody>
                    <a:bodyPr/>
                    <a:lstStyle/>
                    <a:p>
                      <a:r>
                        <a:rPr lang="en-GB" sz="1200" dirty="0"/>
                        <a:t>Your designs will inevitably change as you progress through the design process. Often you will have a new idea which you feel improves the design.</a:t>
                      </a:r>
                    </a:p>
                    <a:p>
                      <a:r>
                        <a:rPr lang="en-GB" sz="1200" dirty="0"/>
                        <a:t>This is normal and part of the process, but it is important to refer back to the original intentions and make sure that you are still meeting the needs of the user. Testing with users is an important aspect of </a:t>
                      </a:r>
                      <a:r>
                        <a:rPr lang="en-GB" sz="1200" b="1" dirty="0"/>
                        <a:t>User Centred Design</a:t>
                      </a:r>
                      <a:r>
                        <a:rPr lang="en-GB" sz="1200" dirty="0"/>
                        <a:t>. They should be involved throughout the process to get valuable feedback on what may be your final proposal.</a:t>
                      </a:r>
                    </a:p>
                    <a:p>
                      <a:r>
                        <a:rPr lang="en-GB" sz="1200" dirty="0"/>
                        <a:t>Scope creep is how far you have deviated from the original intentions, and you can evaluate if these have had a positive or negative impact on the final product.</a:t>
                      </a:r>
                    </a:p>
                    <a:p>
                      <a:endParaRPr lang="en-GB"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t>Students should continuously </a:t>
                      </a:r>
                      <a:r>
                        <a:rPr lang="en-GB" sz="1200" b="1" dirty="0"/>
                        <a:t>refer back to their original defined statement and specification </a:t>
                      </a:r>
                      <a:r>
                        <a:rPr lang="en-GB" sz="1200" dirty="0"/>
                        <a:t>and discuss how well the prototype meets these criteria throughout the process. Identifying the level of scope creep can be a useful exercise and provide feedback to offer improvements and modifications for further iterations.</a:t>
                      </a:r>
                    </a:p>
                    <a:p>
                      <a:endParaRPr lang="en-GB" sz="1200" dirty="0"/>
                    </a:p>
                  </a:txBody>
                  <a:tcPr/>
                </a:tc>
                <a:extLst>
                  <a:ext uri="{0D108BD9-81ED-4DB2-BD59-A6C34878D82A}">
                    <a16:rowId xmlns:a16="http://schemas.microsoft.com/office/drawing/2014/main" val="3966545421"/>
                  </a:ext>
                </a:extLst>
              </a:tr>
            </a:tbl>
          </a:graphicData>
        </a:graphic>
      </p:graphicFrame>
      <p:pic>
        <p:nvPicPr>
          <p:cNvPr id="5" name="Picture 4" descr="A white text on a black background&#10;&#10;Description automatically generated">
            <a:extLst>
              <a:ext uri="{FF2B5EF4-FFF2-40B4-BE49-F238E27FC236}">
                <a16:creationId xmlns:a16="http://schemas.microsoft.com/office/drawing/2014/main" id="{8752FAD5-54E5-F997-C964-77B93A012FEC}"/>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28022" b="25882"/>
          <a:stretch/>
        </p:blipFill>
        <p:spPr>
          <a:xfrm>
            <a:off x="332571" y="5824148"/>
            <a:ext cx="1722120" cy="793822"/>
          </a:xfrm>
          <a:prstGeom prst="rect">
            <a:avLst/>
          </a:prstGeom>
        </p:spPr>
      </p:pic>
      <p:sp>
        <p:nvSpPr>
          <p:cNvPr id="4" name="Arrow: Left 3">
            <a:hlinkClick r:id="rId4" action="ppaction://hlinksldjump"/>
            <a:extLst>
              <a:ext uri="{FF2B5EF4-FFF2-40B4-BE49-F238E27FC236}">
                <a16:creationId xmlns:a16="http://schemas.microsoft.com/office/drawing/2014/main" id="{CC78AFDF-D854-7AA3-0405-67C237F4C7A1}"/>
              </a:ext>
            </a:extLst>
          </p:cNvPr>
          <p:cNvSpPr/>
          <p:nvPr/>
        </p:nvSpPr>
        <p:spPr>
          <a:xfrm>
            <a:off x="10871200" y="521533"/>
            <a:ext cx="609600" cy="548640"/>
          </a:xfrm>
          <a:prstGeom prst="leftArrow">
            <a:avLst/>
          </a:prstGeom>
          <a:noFill/>
          <a:ln>
            <a:solidFill>
              <a:srgbClr val="429EA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70841022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0A7473-7D75-B133-9676-5E154BB0EFF3}"/>
              </a:ext>
            </a:extLst>
          </p:cNvPr>
          <p:cNvSpPr>
            <a:spLocks noGrp="1"/>
          </p:cNvSpPr>
          <p:nvPr>
            <p:ph type="title"/>
          </p:nvPr>
        </p:nvSpPr>
        <p:spPr/>
        <p:txBody>
          <a:bodyPr/>
          <a:lstStyle/>
          <a:p>
            <a:r>
              <a:rPr lang="en-GB" sz="4400" dirty="0"/>
              <a:t>Scope creep</a:t>
            </a:r>
          </a:p>
        </p:txBody>
      </p:sp>
      <p:graphicFrame>
        <p:nvGraphicFramePr>
          <p:cNvPr id="3" name="Table 18">
            <a:extLst>
              <a:ext uri="{FF2B5EF4-FFF2-40B4-BE49-F238E27FC236}">
                <a16:creationId xmlns:a16="http://schemas.microsoft.com/office/drawing/2014/main" id="{1A85E26C-F41A-D395-32F4-54FF4D699D15}"/>
              </a:ext>
            </a:extLst>
          </p:cNvPr>
          <p:cNvGraphicFramePr>
            <a:graphicFrameLocks noGrp="1"/>
          </p:cNvGraphicFramePr>
          <p:nvPr>
            <p:extLst>
              <p:ext uri="{D42A27DB-BD31-4B8C-83A1-F6EECF244321}">
                <p14:modId xmlns:p14="http://schemas.microsoft.com/office/powerpoint/2010/main" val="2807385049"/>
              </p:ext>
            </p:extLst>
          </p:nvPr>
        </p:nvGraphicFramePr>
        <p:xfrm>
          <a:off x="575999" y="1193800"/>
          <a:ext cx="10964067" cy="4695613"/>
        </p:xfrm>
        <a:graphic>
          <a:graphicData uri="http://schemas.openxmlformats.org/drawingml/2006/table">
            <a:tbl>
              <a:tblPr firstRow="1" bandRow="1">
                <a:tableStyleId>{5940675A-B579-460E-94D1-54222C63F5DA}</a:tableStyleId>
              </a:tblPr>
              <a:tblGrid>
                <a:gridCol w="10964067">
                  <a:extLst>
                    <a:ext uri="{9D8B030D-6E8A-4147-A177-3AD203B41FA5}">
                      <a16:colId xmlns:a16="http://schemas.microsoft.com/office/drawing/2014/main" val="1485661640"/>
                    </a:ext>
                  </a:extLst>
                </a:gridCol>
              </a:tblGrid>
              <a:tr h="397933">
                <a:tc>
                  <a:txBody>
                    <a:bodyPr/>
                    <a:lstStyle/>
                    <a:p>
                      <a:pPr algn="ctr"/>
                      <a:r>
                        <a:rPr lang="en-GB" b="1" dirty="0">
                          <a:solidFill>
                            <a:schemeClr val="bg1"/>
                          </a:solidFill>
                        </a:rPr>
                        <a:t>‘Scope creep’</a:t>
                      </a:r>
                    </a:p>
                  </a:txBody>
                  <a:tcPr>
                    <a:solidFill>
                      <a:srgbClr val="429EA6"/>
                    </a:solidFill>
                  </a:tcPr>
                </a:tc>
                <a:extLst>
                  <a:ext uri="{0D108BD9-81ED-4DB2-BD59-A6C34878D82A}">
                    <a16:rowId xmlns:a16="http://schemas.microsoft.com/office/drawing/2014/main" val="3391378453"/>
                  </a:ext>
                </a:extLst>
              </a:tr>
              <a:tr h="4012736">
                <a:tc>
                  <a:txBody>
                    <a:bodyPr/>
                    <a:lstStyle/>
                    <a:p>
                      <a:r>
                        <a:rPr lang="en-GB" sz="1200" dirty="0"/>
                        <a:t>Scope creep refers to how a project’s requirements tend to change over a project lifecycle. This is likely to be too complex or challenging for many students, but they will often experience the same thing in their projects, so it could be useful to follow a simplified process to evaluate what has changed in the project. You may also wish to get students to try a Gantt chart as a way of managing their time and staying focused.</a:t>
                      </a:r>
                    </a:p>
                    <a:p>
                      <a:r>
                        <a:rPr lang="en-GB" sz="1200" dirty="0"/>
                        <a:t>Try a few of the following questions with students when evaluating the prototype outcome against the original design intention:</a:t>
                      </a:r>
                    </a:p>
                    <a:p>
                      <a:endParaRPr lang="en-GB" sz="1200" dirty="0"/>
                    </a:p>
                    <a:p>
                      <a:pPr marL="171450" indent="-171450">
                        <a:buFont typeface="Arial" panose="020B0604020202020204" pitchFamily="34" charset="0"/>
                        <a:buChar char="•"/>
                      </a:pPr>
                      <a:r>
                        <a:rPr lang="en-GB" sz="1200" dirty="0"/>
                        <a:t>How does the prototype compare to your original design intention?</a:t>
                      </a:r>
                    </a:p>
                    <a:p>
                      <a:pPr marL="171450" indent="-171450">
                        <a:buFont typeface="Arial" panose="020B0604020202020204" pitchFamily="34" charset="0"/>
                        <a:buChar char="•"/>
                      </a:pPr>
                      <a:endParaRPr lang="en-GB" sz="1200" dirty="0"/>
                    </a:p>
                    <a:p>
                      <a:pPr marL="171450" indent="-171450">
                        <a:buFont typeface="Arial" panose="020B0604020202020204" pitchFamily="34" charset="0"/>
                        <a:buChar char="•"/>
                      </a:pPr>
                      <a:r>
                        <a:rPr lang="en-GB" sz="1200" dirty="0"/>
                        <a:t>What changes did you make and why?</a:t>
                      </a:r>
                    </a:p>
                    <a:p>
                      <a:pPr marL="171450" indent="-171450">
                        <a:buFont typeface="Arial" panose="020B0604020202020204" pitchFamily="34" charset="0"/>
                        <a:buChar char="•"/>
                      </a:pPr>
                      <a:endParaRPr lang="en-GB" sz="1200" dirty="0"/>
                    </a:p>
                    <a:p>
                      <a:pPr marL="171450" indent="-171450">
                        <a:buFont typeface="Arial" panose="020B0604020202020204" pitchFamily="34" charset="0"/>
                        <a:buChar char="•"/>
                      </a:pPr>
                      <a:r>
                        <a:rPr lang="en-GB" sz="1200" dirty="0"/>
                        <a:t>Have these changes improved the design, and can you say why?</a:t>
                      </a:r>
                    </a:p>
                    <a:p>
                      <a:pPr marL="171450" indent="-171450">
                        <a:buFont typeface="Arial" panose="020B0604020202020204" pitchFamily="34" charset="0"/>
                        <a:buChar char="•"/>
                      </a:pPr>
                      <a:endParaRPr lang="en-GB" sz="1200" dirty="0"/>
                    </a:p>
                    <a:p>
                      <a:pPr marL="171450" indent="-171450">
                        <a:buFont typeface="Arial" panose="020B0604020202020204" pitchFamily="34" charset="0"/>
                        <a:buChar char="•"/>
                      </a:pPr>
                      <a:r>
                        <a:rPr lang="en-GB" sz="1200" dirty="0"/>
                        <a:t> Were the changes made by you or suggested by someone else?</a:t>
                      </a:r>
                    </a:p>
                    <a:p>
                      <a:pPr marL="171450" indent="-171450">
                        <a:buFont typeface="Arial" panose="020B0604020202020204" pitchFamily="34" charset="0"/>
                        <a:buChar char="•"/>
                      </a:pPr>
                      <a:endParaRPr lang="en-GB" sz="1200" dirty="0"/>
                    </a:p>
                    <a:p>
                      <a:pPr marL="171450" indent="-171450">
                        <a:buFont typeface="Arial" panose="020B0604020202020204" pitchFamily="34" charset="0"/>
                        <a:buChar char="•"/>
                      </a:pPr>
                      <a:r>
                        <a:rPr lang="en-GB" sz="1200" dirty="0"/>
                        <a:t>Looking at the final outcome, are you happy with the changes made?</a:t>
                      </a:r>
                    </a:p>
                    <a:p>
                      <a:pPr marL="171450" indent="-171450">
                        <a:buFont typeface="Arial" panose="020B0604020202020204" pitchFamily="34" charset="0"/>
                        <a:buChar char="•"/>
                      </a:pPr>
                      <a:endParaRPr lang="en-GB" sz="1200" dirty="0"/>
                    </a:p>
                    <a:p>
                      <a:pPr marL="171450" indent="-171450">
                        <a:buFont typeface="Arial" panose="020B0604020202020204" pitchFamily="34" charset="0"/>
                        <a:buChar char="•"/>
                      </a:pPr>
                      <a:r>
                        <a:rPr lang="en-GB" sz="1200" dirty="0"/>
                        <a:t>Were there any limitations that stopped you from creating the design you wanted?</a:t>
                      </a:r>
                    </a:p>
                    <a:p>
                      <a:pPr marL="171450" indent="-171450">
                        <a:buFont typeface="Arial" panose="020B0604020202020204" pitchFamily="34" charset="0"/>
                        <a:buChar char="•"/>
                      </a:pPr>
                      <a:endParaRPr lang="en-GB" sz="1200" dirty="0"/>
                    </a:p>
                    <a:p>
                      <a:pPr marL="171450" indent="-171450">
                        <a:buFont typeface="Arial" panose="020B0604020202020204" pitchFamily="34" charset="0"/>
                        <a:buChar char="•"/>
                      </a:pPr>
                      <a:r>
                        <a:rPr lang="en-GB" sz="1200" dirty="0"/>
                        <a:t>If you were undertaking the process again, are there other changes you would make?</a:t>
                      </a:r>
                    </a:p>
                    <a:p>
                      <a:endParaRPr lang="en-GB" sz="1200" dirty="0"/>
                    </a:p>
                    <a:p>
                      <a:endParaRPr lang="en-GB" sz="1200" dirty="0"/>
                    </a:p>
                    <a:p>
                      <a:r>
                        <a:rPr lang="en-GB" sz="1200" dirty="0"/>
                        <a:t>This is a useful guide to assessing scope creep:</a:t>
                      </a:r>
                    </a:p>
                    <a:p>
                      <a:r>
                        <a:rPr lang="en-GB" sz="1200" dirty="0">
                          <a:hlinkClick r:id="rId3"/>
                        </a:rPr>
                        <a:t>https://www.wrike.com/project-management-guide/faq/what-is-scope-creep-in-project-management/</a:t>
                      </a:r>
                      <a:r>
                        <a:rPr lang="en-GB" sz="1200" dirty="0"/>
                        <a:t> </a:t>
                      </a:r>
                    </a:p>
                    <a:p>
                      <a:endParaRPr lang="en-GB" sz="1200" dirty="0"/>
                    </a:p>
                  </a:txBody>
                  <a:tcPr/>
                </a:tc>
                <a:extLst>
                  <a:ext uri="{0D108BD9-81ED-4DB2-BD59-A6C34878D82A}">
                    <a16:rowId xmlns:a16="http://schemas.microsoft.com/office/drawing/2014/main" val="3966545421"/>
                  </a:ext>
                </a:extLst>
              </a:tr>
            </a:tbl>
          </a:graphicData>
        </a:graphic>
      </p:graphicFrame>
      <p:pic>
        <p:nvPicPr>
          <p:cNvPr id="5" name="Picture 4" descr="A white text on a black background&#10;&#10;Description automatically generated">
            <a:extLst>
              <a:ext uri="{FF2B5EF4-FFF2-40B4-BE49-F238E27FC236}">
                <a16:creationId xmlns:a16="http://schemas.microsoft.com/office/drawing/2014/main" id="{8752FAD5-54E5-F997-C964-77B93A012FEC}"/>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28022" b="25882"/>
          <a:stretch/>
        </p:blipFill>
        <p:spPr>
          <a:xfrm>
            <a:off x="332571" y="5824148"/>
            <a:ext cx="1722120" cy="793822"/>
          </a:xfrm>
          <a:prstGeom prst="rect">
            <a:avLst/>
          </a:prstGeom>
        </p:spPr>
      </p:pic>
      <p:sp>
        <p:nvSpPr>
          <p:cNvPr id="4" name="Arrow: Left 3">
            <a:hlinkClick r:id="rId5" action="ppaction://hlinksldjump"/>
            <a:extLst>
              <a:ext uri="{FF2B5EF4-FFF2-40B4-BE49-F238E27FC236}">
                <a16:creationId xmlns:a16="http://schemas.microsoft.com/office/drawing/2014/main" id="{C03185E1-B6EF-AC83-7962-3BB8A03DDA84}"/>
              </a:ext>
            </a:extLst>
          </p:cNvPr>
          <p:cNvSpPr/>
          <p:nvPr/>
        </p:nvSpPr>
        <p:spPr>
          <a:xfrm>
            <a:off x="10871200" y="521533"/>
            <a:ext cx="609600" cy="548640"/>
          </a:xfrm>
          <a:prstGeom prst="leftArrow">
            <a:avLst/>
          </a:prstGeom>
          <a:noFill/>
          <a:ln>
            <a:solidFill>
              <a:srgbClr val="429EA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96206036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0A7473-7D75-B133-9676-5E154BB0EFF3}"/>
              </a:ext>
            </a:extLst>
          </p:cNvPr>
          <p:cNvSpPr>
            <a:spLocks noGrp="1"/>
          </p:cNvSpPr>
          <p:nvPr>
            <p:ph type="title"/>
          </p:nvPr>
        </p:nvSpPr>
        <p:spPr/>
        <p:txBody>
          <a:bodyPr/>
          <a:lstStyle/>
          <a:p>
            <a:r>
              <a:rPr lang="en-GB" sz="4400" dirty="0"/>
              <a:t>Test stage</a:t>
            </a:r>
          </a:p>
        </p:txBody>
      </p:sp>
      <p:graphicFrame>
        <p:nvGraphicFramePr>
          <p:cNvPr id="3" name="Table 18">
            <a:extLst>
              <a:ext uri="{FF2B5EF4-FFF2-40B4-BE49-F238E27FC236}">
                <a16:creationId xmlns:a16="http://schemas.microsoft.com/office/drawing/2014/main" id="{1A85E26C-F41A-D395-32F4-54FF4D699D15}"/>
              </a:ext>
            </a:extLst>
          </p:cNvPr>
          <p:cNvGraphicFramePr>
            <a:graphicFrameLocks noGrp="1"/>
          </p:cNvGraphicFramePr>
          <p:nvPr>
            <p:extLst>
              <p:ext uri="{D42A27DB-BD31-4B8C-83A1-F6EECF244321}">
                <p14:modId xmlns:p14="http://schemas.microsoft.com/office/powerpoint/2010/main" val="3875554515"/>
              </p:ext>
            </p:extLst>
          </p:nvPr>
        </p:nvGraphicFramePr>
        <p:xfrm>
          <a:off x="576000" y="1298061"/>
          <a:ext cx="11040000" cy="3773582"/>
        </p:xfrm>
        <a:graphic>
          <a:graphicData uri="http://schemas.openxmlformats.org/drawingml/2006/table">
            <a:tbl>
              <a:tblPr firstRow="1" bandRow="1">
                <a:tableStyleId>{5940675A-B579-460E-94D1-54222C63F5DA}</a:tableStyleId>
              </a:tblPr>
              <a:tblGrid>
                <a:gridCol w="5237712">
                  <a:extLst>
                    <a:ext uri="{9D8B030D-6E8A-4147-A177-3AD203B41FA5}">
                      <a16:colId xmlns:a16="http://schemas.microsoft.com/office/drawing/2014/main" val="336422520"/>
                    </a:ext>
                  </a:extLst>
                </a:gridCol>
                <a:gridCol w="5802288">
                  <a:extLst>
                    <a:ext uri="{9D8B030D-6E8A-4147-A177-3AD203B41FA5}">
                      <a16:colId xmlns:a16="http://schemas.microsoft.com/office/drawing/2014/main" val="1485661640"/>
                    </a:ext>
                  </a:extLst>
                </a:gridCol>
              </a:tblGrid>
              <a:tr h="390302">
                <a:tc>
                  <a:txBody>
                    <a:bodyPr/>
                    <a:lstStyle/>
                    <a:p>
                      <a:pPr algn="ctr"/>
                      <a:r>
                        <a:rPr lang="en-GB" b="1" dirty="0">
                          <a:solidFill>
                            <a:schemeClr val="bg1"/>
                          </a:solidFill>
                        </a:rPr>
                        <a:t>‘Review against initial objectives’</a:t>
                      </a:r>
                    </a:p>
                  </a:txBody>
                  <a:tcPr>
                    <a:solidFill>
                      <a:srgbClr val="429EA6"/>
                    </a:solidFill>
                  </a:tcPr>
                </a:tc>
                <a:tc>
                  <a:txBody>
                    <a:bodyPr/>
                    <a:lstStyle/>
                    <a:p>
                      <a:pPr algn="ctr"/>
                      <a:r>
                        <a:rPr lang="en-GB" b="1" dirty="0">
                          <a:solidFill>
                            <a:schemeClr val="bg1"/>
                          </a:solidFill>
                        </a:rPr>
                        <a:t>‘Continual improvement’</a:t>
                      </a:r>
                    </a:p>
                  </a:txBody>
                  <a:tcPr>
                    <a:solidFill>
                      <a:srgbClr val="429EA6"/>
                    </a:solidFill>
                  </a:tcPr>
                </a:tc>
                <a:extLst>
                  <a:ext uri="{0D108BD9-81ED-4DB2-BD59-A6C34878D82A}">
                    <a16:rowId xmlns:a16="http://schemas.microsoft.com/office/drawing/2014/main" val="3391378453"/>
                  </a:ext>
                </a:extLst>
              </a:tr>
              <a:tr h="2535869">
                <a:tc>
                  <a:txBody>
                    <a:bodyPr/>
                    <a:lstStyle/>
                    <a:p>
                      <a:r>
                        <a:rPr lang="en-GB" sz="1200" dirty="0"/>
                        <a:t>Scope creep is how far you have deviated from your original design intent, but it is important to review to what extent you have met them. These may include:</a:t>
                      </a:r>
                    </a:p>
                    <a:p>
                      <a:endParaRPr lang="en-GB" sz="1200" dirty="0"/>
                    </a:p>
                    <a:p>
                      <a:pPr marL="171450" indent="-171450">
                        <a:buFont typeface="Arial" panose="020B0604020202020204" pitchFamily="34" charset="0"/>
                        <a:buChar char="•"/>
                      </a:pPr>
                      <a:r>
                        <a:rPr lang="en-GB" sz="1200" b="1" dirty="0"/>
                        <a:t>Design brief. </a:t>
                      </a:r>
                      <a:r>
                        <a:rPr lang="en-GB" sz="1200" dirty="0"/>
                        <a:t>This was your original design intention. Looking at your prototype outcome, how close is it to what was intended?</a:t>
                      </a:r>
                    </a:p>
                    <a:p>
                      <a:pPr marL="171450" indent="-171450">
                        <a:buFont typeface="Arial" panose="020B0604020202020204" pitchFamily="34" charset="0"/>
                        <a:buChar char="•"/>
                      </a:pPr>
                      <a:r>
                        <a:rPr lang="en-GB" sz="1200" b="1" dirty="0"/>
                        <a:t>Specification/Product letter</a:t>
                      </a:r>
                      <a:r>
                        <a:rPr lang="en-GB" sz="1200" dirty="0"/>
                        <a:t>. These are more specific requirements that you will have used as reference throughout the process.</a:t>
                      </a:r>
                    </a:p>
                    <a:p>
                      <a:pPr marL="171450" indent="-171450">
                        <a:buFont typeface="Arial" panose="020B0604020202020204" pitchFamily="34" charset="0"/>
                        <a:buChar char="•"/>
                      </a:pPr>
                      <a:r>
                        <a:rPr lang="en-GB" sz="1200" b="1" dirty="0"/>
                        <a:t>User requirements</a:t>
                      </a:r>
                      <a:r>
                        <a:rPr lang="en-GB" sz="1200" dirty="0"/>
                        <a:t>. You may have met your own design criteria, but does the outcome meet the needs of the user?</a:t>
                      </a:r>
                    </a:p>
                    <a:p>
                      <a:pPr marL="171450" indent="-171450">
                        <a:buFont typeface="Arial" panose="020B0604020202020204" pitchFamily="34" charset="0"/>
                        <a:buChar char="•"/>
                      </a:pPr>
                      <a:r>
                        <a:rPr lang="en-GB" sz="1200" b="1" dirty="0"/>
                        <a:t>Cost and size</a:t>
                      </a:r>
                      <a:r>
                        <a:rPr lang="en-GB" sz="1200" dirty="0"/>
                        <a:t>. Does your design need to fit within certain constraints for size and weight? Did you have a budget for what it costs and have you kept within this? </a:t>
                      </a:r>
                    </a:p>
                    <a:p>
                      <a:pPr marL="171450" indent="-171450">
                        <a:buFont typeface="Arial" panose="020B0604020202020204" pitchFamily="34" charset="0"/>
                        <a:buChar char="•"/>
                      </a:pPr>
                      <a:r>
                        <a:rPr lang="en-GB" sz="1200" b="1" dirty="0"/>
                        <a:t>Environmental issues. </a:t>
                      </a:r>
                      <a:r>
                        <a:rPr lang="en-GB" sz="1200" dirty="0"/>
                        <a:t>Your product is intended to help the environment, but while developing it, have you introduced additional problems such as the use of non-sustainable materials or </a:t>
                      </a:r>
                      <a:r>
                        <a:rPr lang="en-GB" sz="1200"/>
                        <a:t>harmful by-products?</a:t>
                      </a:r>
                      <a:endParaRPr lang="en-GB" sz="1200" dirty="0"/>
                    </a:p>
                    <a:p>
                      <a:endParaRPr lang="en-GB" sz="1200" dirty="0"/>
                    </a:p>
                  </a:txBody>
                  <a:tcPr/>
                </a:tc>
                <a:tc>
                  <a:txBody>
                    <a:bodyPr/>
                    <a:lstStyle/>
                    <a:p>
                      <a:r>
                        <a:rPr lang="en-GB" sz="1200" dirty="0"/>
                        <a:t>JCB adopt a process of continual improvement which is derived from the term ‘</a:t>
                      </a:r>
                      <a:r>
                        <a:rPr lang="en-GB" sz="1200" b="1" dirty="0"/>
                        <a:t>Kaizen</a:t>
                      </a:r>
                      <a:r>
                        <a:rPr lang="en-GB" sz="1200" dirty="0"/>
                        <a:t>’ which means a change for the better or continual improvement.</a:t>
                      </a:r>
                    </a:p>
                    <a:p>
                      <a:r>
                        <a:rPr lang="en-GB" sz="1200" dirty="0"/>
                        <a:t>Kaizen involves five key principles:</a:t>
                      </a:r>
                    </a:p>
                    <a:p>
                      <a:pPr marL="171450" indent="-171450">
                        <a:buFont typeface="Arial" panose="020B0604020202020204" pitchFamily="34" charset="0"/>
                        <a:buChar char="•"/>
                      </a:pPr>
                      <a:r>
                        <a:rPr lang="en-GB" sz="1200" b="1" dirty="0"/>
                        <a:t>Know your customer</a:t>
                      </a:r>
                    </a:p>
                    <a:p>
                      <a:pPr marL="171450" indent="-171450">
                        <a:buFont typeface="Arial" panose="020B0604020202020204" pitchFamily="34" charset="0"/>
                        <a:buChar char="•"/>
                      </a:pPr>
                      <a:r>
                        <a:rPr lang="en-GB" sz="1200" b="1" dirty="0"/>
                        <a:t>Let it flow</a:t>
                      </a:r>
                    </a:p>
                    <a:p>
                      <a:pPr marL="171450" indent="-171450">
                        <a:buFont typeface="Arial" panose="020B0604020202020204" pitchFamily="34" charset="0"/>
                        <a:buChar char="•"/>
                      </a:pPr>
                      <a:r>
                        <a:rPr lang="en-GB" sz="1200" b="1" dirty="0"/>
                        <a:t>Go to the real place</a:t>
                      </a:r>
                    </a:p>
                    <a:p>
                      <a:pPr marL="171450" indent="-171450">
                        <a:buFont typeface="Arial" panose="020B0604020202020204" pitchFamily="34" charset="0"/>
                        <a:buChar char="•"/>
                      </a:pPr>
                      <a:r>
                        <a:rPr lang="en-GB" sz="1200" b="1" dirty="0"/>
                        <a:t>Empower people</a:t>
                      </a:r>
                    </a:p>
                    <a:p>
                      <a:pPr marL="171450" indent="-171450">
                        <a:buFont typeface="Arial" panose="020B0604020202020204" pitchFamily="34" charset="0"/>
                        <a:buChar char="•"/>
                      </a:pPr>
                      <a:r>
                        <a:rPr lang="en-GB" sz="1200" b="1" dirty="0"/>
                        <a:t>Be transparent</a:t>
                      </a:r>
                    </a:p>
                    <a:p>
                      <a:pPr marL="171450" indent="-171450">
                        <a:buFont typeface="Arial" panose="020B0604020202020204" pitchFamily="34" charset="0"/>
                        <a:buChar char="•"/>
                      </a:pPr>
                      <a:endParaRPr lang="en-GB" sz="1200" b="1" dirty="0"/>
                    </a:p>
                    <a:p>
                      <a:r>
                        <a:rPr lang="en-GB" sz="1200" dirty="0"/>
                        <a:t>These five principles lead to three outcomes:</a:t>
                      </a:r>
                    </a:p>
                    <a:p>
                      <a:pPr marL="171450" indent="-171450">
                        <a:buFont typeface="Arial" panose="020B0604020202020204" pitchFamily="34" charset="0"/>
                        <a:buChar char="•"/>
                      </a:pPr>
                      <a:r>
                        <a:rPr lang="en-GB" sz="1200" b="1" dirty="0"/>
                        <a:t>Elimination of waste</a:t>
                      </a:r>
                    </a:p>
                    <a:p>
                      <a:pPr marL="171450" indent="-171450">
                        <a:buFont typeface="Arial" panose="020B0604020202020204" pitchFamily="34" charset="0"/>
                        <a:buChar char="•"/>
                      </a:pPr>
                      <a:r>
                        <a:rPr lang="en-GB" sz="1200" b="1" dirty="0"/>
                        <a:t>Good housekeeping</a:t>
                      </a:r>
                    </a:p>
                    <a:p>
                      <a:pPr marL="171450" indent="-171450">
                        <a:buFont typeface="Arial" panose="020B0604020202020204" pitchFamily="34" charset="0"/>
                        <a:buChar char="•"/>
                      </a:pPr>
                      <a:r>
                        <a:rPr lang="en-GB" sz="1200" b="1" dirty="0"/>
                        <a:t>Standardisation</a:t>
                      </a:r>
                    </a:p>
                    <a:p>
                      <a:endParaRPr lang="en-GB" sz="1200" dirty="0"/>
                    </a:p>
                    <a:p>
                      <a:r>
                        <a:rPr lang="en-GB" sz="1200" dirty="0"/>
                        <a:t>Kaizen suggests that there is no perfect end and that everything can be improved upon. Consider how we strive to evolve and innovate all the time, and how this can apply to your own design work in terms of making another, better version.</a:t>
                      </a:r>
                    </a:p>
                  </a:txBody>
                  <a:tcPr/>
                </a:tc>
                <a:extLst>
                  <a:ext uri="{0D108BD9-81ED-4DB2-BD59-A6C34878D82A}">
                    <a16:rowId xmlns:a16="http://schemas.microsoft.com/office/drawing/2014/main" val="3966545421"/>
                  </a:ext>
                </a:extLst>
              </a:tr>
            </a:tbl>
          </a:graphicData>
        </a:graphic>
      </p:graphicFrame>
      <p:pic>
        <p:nvPicPr>
          <p:cNvPr id="5" name="Picture 4" descr="A white text on a black background&#10;&#10;Description automatically generated">
            <a:extLst>
              <a:ext uri="{FF2B5EF4-FFF2-40B4-BE49-F238E27FC236}">
                <a16:creationId xmlns:a16="http://schemas.microsoft.com/office/drawing/2014/main" id="{6F636719-74E1-4B79-1C44-ABA481FF94F2}"/>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28022" b="25882"/>
          <a:stretch/>
        </p:blipFill>
        <p:spPr>
          <a:xfrm>
            <a:off x="332571" y="5824148"/>
            <a:ext cx="1722120" cy="793822"/>
          </a:xfrm>
          <a:prstGeom prst="rect">
            <a:avLst/>
          </a:prstGeom>
        </p:spPr>
      </p:pic>
      <p:sp>
        <p:nvSpPr>
          <p:cNvPr id="4" name="Arrow: Left 3">
            <a:hlinkClick r:id="rId4" action="ppaction://hlinksldjump"/>
            <a:extLst>
              <a:ext uri="{FF2B5EF4-FFF2-40B4-BE49-F238E27FC236}">
                <a16:creationId xmlns:a16="http://schemas.microsoft.com/office/drawing/2014/main" id="{CCE9FA10-C0C3-4749-1929-B2E29DBCCED3}"/>
              </a:ext>
            </a:extLst>
          </p:cNvPr>
          <p:cNvSpPr/>
          <p:nvPr/>
        </p:nvSpPr>
        <p:spPr>
          <a:xfrm>
            <a:off x="10871200" y="521533"/>
            <a:ext cx="609600" cy="548640"/>
          </a:xfrm>
          <a:prstGeom prst="leftArrow">
            <a:avLst/>
          </a:prstGeom>
          <a:noFill/>
          <a:ln>
            <a:solidFill>
              <a:srgbClr val="429EA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55347660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5" name="Picture 4" descr="A white text on a black background&#10;&#10;Description automatically generated">
            <a:extLst>
              <a:ext uri="{FF2B5EF4-FFF2-40B4-BE49-F238E27FC236}">
                <a16:creationId xmlns:a16="http://schemas.microsoft.com/office/drawing/2014/main" id="{6F636719-74E1-4B79-1C44-ABA481FF94F2}"/>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28022" b="25882"/>
          <a:stretch/>
        </p:blipFill>
        <p:spPr>
          <a:xfrm>
            <a:off x="332571" y="5824148"/>
            <a:ext cx="1722120" cy="793822"/>
          </a:xfrm>
          <a:prstGeom prst="rect">
            <a:avLst/>
          </a:prstGeom>
        </p:spPr>
      </p:pic>
      <p:sp>
        <p:nvSpPr>
          <p:cNvPr id="6" name="Title 5">
            <a:extLst>
              <a:ext uri="{FF2B5EF4-FFF2-40B4-BE49-F238E27FC236}">
                <a16:creationId xmlns:a16="http://schemas.microsoft.com/office/drawing/2014/main" id="{0A5C23E6-769F-4549-ABB1-059C6F624738}"/>
              </a:ext>
            </a:extLst>
          </p:cNvPr>
          <p:cNvSpPr>
            <a:spLocks noGrp="1"/>
          </p:cNvSpPr>
          <p:nvPr>
            <p:ph type="title"/>
          </p:nvPr>
        </p:nvSpPr>
        <p:spPr/>
        <p:txBody>
          <a:bodyPr/>
          <a:lstStyle/>
          <a:p>
            <a:r>
              <a:rPr lang="en-GB" sz="4400" dirty="0"/>
              <a:t>Kaizen principles</a:t>
            </a:r>
          </a:p>
        </p:txBody>
      </p:sp>
      <p:sp>
        <p:nvSpPr>
          <p:cNvPr id="8" name="Content Placeholder 2">
            <a:extLst>
              <a:ext uri="{FF2B5EF4-FFF2-40B4-BE49-F238E27FC236}">
                <a16:creationId xmlns:a16="http://schemas.microsoft.com/office/drawing/2014/main" id="{5DF917E3-4976-EA0C-B0BB-3F725C10AD68}"/>
              </a:ext>
            </a:extLst>
          </p:cNvPr>
          <p:cNvSpPr>
            <a:spLocks noGrp="1"/>
          </p:cNvSpPr>
          <p:nvPr>
            <p:ph idx="4294967295"/>
          </p:nvPr>
        </p:nvSpPr>
        <p:spPr>
          <a:xfrm>
            <a:off x="575999" y="1206342"/>
            <a:ext cx="10870932" cy="4741340"/>
          </a:xfrm>
        </p:spPr>
        <p:txBody>
          <a:bodyPr>
            <a:normAutofit lnSpcReduction="10000"/>
          </a:bodyPr>
          <a:lstStyle/>
          <a:p>
            <a:pPr>
              <a:lnSpc>
                <a:spcPct val="150000"/>
              </a:lnSpc>
            </a:pPr>
            <a:r>
              <a:rPr lang="en-GB" dirty="0">
                <a:solidFill>
                  <a:schemeClr val="tx1"/>
                </a:solidFill>
                <a:latin typeface="+mj-lt"/>
                <a:ea typeface="Roboto" panose="02000000000000000000" pitchFamily="2" charset="0"/>
                <a:cs typeface="Roboto" panose="02000000000000000000" pitchFamily="2" charset="0"/>
              </a:rPr>
              <a:t>Kaizen is an approach to continuous improvement often used in industry, but a similar approach can be taken in the classroom when creating and evaluating prototype outcomes. Remember, everything can be improved. Try some of these steps:</a:t>
            </a:r>
          </a:p>
          <a:p>
            <a:pPr marL="457200" indent="-457200">
              <a:lnSpc>
                <a:spcPct val="150000"/>
              </a:lnSpc>
              <a:buAutoNum type="arabicPeriod"/>
            </a:pPr>
            <a:r>
              <a:rPr lang="en-GB" dirty="0">
                <a:solidFill>
                  <a:schemeClr val="tx1"/>
                </a:solidFill>
                <a:latin typeface="+mj-lt"/>
                <a:ea typeface="Roboto" panose="02000000000000000000" pitchFamily="2" charset="0"/>
                <a:cs typeface="Roboto" panose="02000000000000000000" pitchFamily="2" charset="0"/>
              </a:rPr>
              <a:t>Let go of assumptions, avoid design fixation or copying an existing design</a:t>
            </a:r>
          </a:p>
          <a:p>
            <a:pPr marL="457200" indent="-457200">
              <a:lnSpc>
                <a:spcPct val="150000"/>
              </a:lnSpc>
              <a:buAutoNum type="arabicPeriod"/>
            </a:pPr>
            <a:r>
              <a:rPr lang="en-GB" dirty="0">
                <a:solidFill>
                  <a:schemeClr val="tx1"/>
                </a:solidFill>
                <a:latin typeface="+mj-lt"/>
                <a:ea typeface="Roboto" panose="02000000000000000000" pitchFamily="2" charset="0"/>
                <a:cs typeface="Roboto" panose="02000000000000000000" pitchFamily="2" charset="0"/>
              </a:rPr>
              <a:t>Be proactive about solving problems, don’t wait to be asked to solve them!</a:t>
            </a:r>
          </a:p>
          <a:p>
            <a:pPr marL="457200" indent="-457200">
              <a:lnSpc>
                <a:spcPct val="150000"/>
              </a:lnSpc>
              <a:buAutoNum type="arabicPeriod"/>
            </a:pPr>
            <a:r>
              <a:rPr lang="en-GB" dirty="0">
                <a:solidFill>
                  <a:schemeClr val="tx1"/>
                </a:solidFill>
                <a:latin typeface="+mj-lt"/>
                <a:ea typeface="Roboto" panose="02000000000000000000" pitchFamily="2" charset="0"/>
                <a:cs typeface="Roboto" panose="02000000000000000000" pitchFamily="2" charset="0"/>
              </a:rPr>
              <a:t>Don’t accept things for what ‘they are’, question if they could be made differently or better</a:t>
            </a:r>
          </a:p>
          <a:p>
            <a:pPr marL="457200" indent="-457200">
              <a:lnSpc>
                <a:spcPct val="150000"/>
              </a:lnSpc>
              <a:buAutoNum type="arabicPeriod"/>
            </a:pPr>
            <a:r>
              <a:rPr lang="en-GB" dirty="0">
                <a:solidFill>
                  <a:schemeClr val="tx1"/>
                </a:solidFill>
                <a:latin typeface="+mj-lt"/>
                <a:ea typeface="Roboto" panose="02000000000000000000" pitchFamily="2" charset="0"/>
                <a:cs typeface="Roboto" panose="02000000000000000000" pitchFamily="2" charset="0"/>
              </a:rPr>
              <a:t>Take an iterative approach to design, accepting that it will need to adapt and change</a:t>
            </a:r>
          </a:p>
          <a:p>
            <a:pPr marL="457200" indent="-457200">
              <a:lnSpc>
                <a:spcPct val="150000"/>
              </a:lnSpc>
              <a:buAutoNum type="arabicPeriod"/>
            </a:pPr>
            <a:r>
              <a:rPr lang="en-GB" dirty="0">
                <a:solidFill>
                  <a:schemeClr val="tx1"/>
                </a:solidFill>
                <a:latin typeface="+mj-lt"/>
                <a:ea typeface="Roboto" panose="02000000000000000000" pitchFamily="2" charset="0"/>
                <a:cs typeface="Roboto" panose="02000000000000000000" pitchFamily="2" charset="0"/>
              </a:rPr>
              <a:t>Look for solutions as you find mistakes</a:t>
            </a:r>
          </a:p>
          <a:p>
            <a:pPr marL="457200" indent="-457200">
              <a:lnSpc>
                <a:spcPct val="150000"/>
              </a:lnSpc>
              <a:buAutoNum type="arabicPeriod"/>
            </a:pPr>
            <a:r>
              <a:rPr lang="en-GB" dirty="0">
                <a:solidFill>
                  <a:schemeClr val="tx1"/>
                </a:solidFill>
                <a:latin typeface="+mj-lt"/>
                <a:ea typeface="Roboto" panose="02000000000000000000" pitchFamily="2" charset="0"/>
                <a:cs typeface="Roboto" panose="02000000000000000000" pitchFamily="2" charset="0"/>
              </a:rPr>
              <a:t>Don’t accept the obvious, ask ‘why’ to get to the root of the problem</a:t>
            </a:r>
          </a:p>
          <a:p>
            <a:pPr marL="457200" indent="-457200">
              <a:lnSpc>
                <a:spcPct val="150000"/>
              </a:lnSpc>
              <a:buAutoNum type="arabicPeriod"/>
            </a:pPr>
            <a:r>
              <a:rPr lang="en-GB" dirty="0">
                <a:solidFill>
                  <a:schemeClr val="tx1"/>
                </a:solidFill>
                <a:latin typeface="+mj-lt"/>
                <a:ea typeface="Roboto" panose="02000000000000000000" pitchFamily="2" charset="0"/>
                <a:cs typeface="Roboto" panose="02000000000000000000" pitchFamily="2" charset="0"/>
              </a:rPr>
              <a:t>Gather information and opinions from many people during research and development</a:t>
            </a:r>
          </a:p>
          <a:p>
            <a:pPr marL="457200" indent="-457200">
              <a:lnSpc>
                <a:spcPct val="150000"/>
              </a:lnSpc>
              <a:buAutoNum type="arabicPeriod"/>
            </a:pPr>
            <a:r>
              <a:rPr lang="en-GB" dirty="0">
                <a:solidFill>
                  <a:schemeClr val="tx1"/>
                </a:solidFill>
                <a:latin typeface="+mj-lt"/>
                <a:ea typeface="Roboto" panose="02000000000000000000" pitchFamily="2" charset="0"/>
                <a:cs typeface="Roboto" panose="02000000000000000000" pitchFamily="2" charset="0"/>
              </a:rPr>
              <a:t>Use your creativity to find small improvements wherever you can</a:t>
            </a:r>
          </a:p>
          <a:p>
            <a:pPr>
              <a:lnSpc>
                <a:spcPct val="150000"/>
              </a:lnSpc>
            </a:pPr>
            <a:endParaRPr lang="en-GB" dirty="0">
              <a:solidFill>
                <a:schemeClr val="tx1"/>
              </a:solidFill>
              <a:latin typeface="+mj-lt"/>
              <a:ea typeface="Roboto" panose="02000000000000000000" pitchFamily="2" charset="0"/>
              <a:cs typeface="Roboto" panose="02000000000000000000" pitchFamily="2" charset="0"/>
            </a:endParaRPr>
          </a:p>
          <a:p>
            <a:pPr>
              <a:lnSpc>
                <a:spcPct val="150000"/>
              </a:lnSpc>
            </a:pPr>
            <a:endParaRPr lang="en-GB" sz="2400" b="1" dirty="0">
              <a:latin typeface="+mj-lt"/>
              <a:ea typeface="Roboto" panose="02000000000000000000" pitchFamily="2" charset="0"/>
              <a:cs typeface="Roboto" panose="02000000000000000000" pitchFamily="2" charset="0"/>
            </a:endParaRPr>
          </a:p>
          <a:p>
            <a:pPr marL="0" indent="0">
              <a:lnSpc>
                <a:spcPct val="150000"/>
              </a:lnSpc>
              <a:buNone/>
            </a:pPr>
            <a:endParaRPr lang="en-GB" sz="2000" dirty="0">
              <a:solidFill>
                <a:schemeClr val="tx1"/>
              </a:solidFill>
              <a:latin typeface="+mj-lt"/>
              <a:ea typeface="Roboto" panose="02000000000000000000" pitchFamily="2" charset="0"/>
              <a:cs typeface="Roboto" panose="02000000000000000000" pitchFamily="2" charset="0"/>
            </a:endParaRPr>
          </a:p>
          <a:p>
            <a:pPr marL="0" indent="0">
              <a:lnSpc>
                <a:spcPct val="150000"/>
              </a:lnSpc>
              <a:buNone/>
            </a:pPr>
            <a:endParaRPr lang="en-GB" sz="2400" b="1" dirty="0">
              <a:latin typeface="+mj-lt"/>
              <a:ea typeface="Roboto" panose="02000000000000000000" pitchFamily="2" charset="0"/>
              <a:cs typeface="Roboto" panose="02000000000000000000" pitchFamily="2" charset="0"/>
            </a:endParaRPr>
          </a:p>
        </p:txBody>
      </p:sp>
    </p:spTree>
    <p:extLst>
      <p:ext uri="{BB962C8B-B14F-4D97-AF65-F5344CB8AC3E}">
        <p14:creationId xmlns:p14="http://schemas.microsoft.com/office/powerpoint/2010/main" val="395634191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5C75C0B7-44D3-CAED-C1B9-928BB291EE3F}"/>
              </a:ext>
            </a:extLst>
          </p:cNvPr>
          <p:cNvSpPr>
            <a:spLocks noGrp="1"/>
          </p:cNvSpPr>
          <p:nvPr>
            <p:ph type="title"/>
          </p:nvPr>
        </p:nvSpPr>
        <p:spPr/>
        <p:txBody>
          <a:bodyPr/>
          <a:lstStyle/>
          <a:p>
            <a:r>
              <a:rPr lang="en-GB" sz="4400" dirty="0"/>
              <a:t>Level of </a:t>
            </a:r>
            <a:r>
              <a:rPr lang="en-GB" dirty="0"/>
              <a:t>challenge</a:t>
            </a:r>
            <a:endParaRPr lang="en-GB" sz="4400" dirty="0"/>
          </a:p>
        </p:txBody>
      </p:sp>
      <p:pic>
        <p:nvPicPr>
          <p:cNvPr id="3" name="Picture 2" descr="Text&#10;&#10;Description automatically generated">
            <a:extLst>
              <a:ext uri="{FF2B5EF4-FFF2-40B4-BE49-F238E27FC236}">
                <a16:creationId xmlns:a16="http://schemas.microsoft.com/office/drawing/2014/main" id="{1D84B003-3FD3-BADE-ACB2-FF80AC062B7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896360" y="6034539"/>
            <a:ext cx="1144315" cy="554494"/>
          </a:xfrm>
          <a:prstGeom prst="rect">
            <a:avLst/>
          </a:prstGeom>
        </p:spPr>
      </p:pic>
      <p:sp>
        <p:nvSpPr>
          <p:cNvPr id="2" name="Content Placeholder 2">
            <a:extLst>
              <a:ext uri="{FF2B5EF4-FFF2-40B4-BE49-F238E27FC236}">
                <a16:creationId xmlns:a16="http://schemas.microsoft.com/office/drawing/2014/main" id="{6550F3E6-5F55-26A6-1DBA-F9CFAADC8999}"/>
              </a:ext>
            </a:extLst>
          </p:cNvPr>
          <p:cNvSpPr txBox="1">
            <a:spLocks/>
          </p:cNvSpPr>
          <p:nvPr/>
        </p:nvSpPr>
        <p:spPr>
          <a:xfrm>
            <a:off x="576000" y="1105220"/>
            <a:ext cx="10867063" cy="1490324"/>
          </a:xfrm>
          <a:prstGeom prst="rect">
            <a:avLst/>
          </a:prstGeom>
        </p:spPr>
        <p:txBody>
          <a:bodyPr vert="horz" lIns="0" tIns="0" rIns="0" bIns="0" rtlCol="0">
            <a:normAutofit/>
          </a:bodyPr>
          <a:lst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r>
              <a:rPr kumimoji="0" lang="en-GB" sz="18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Design contexts increase in challenge for each of the KS3 years. By reducing the scaffolding and support you can develop opportunities for more individual and innovative work to be produced.</a:t>
            </a:r>
          </a:p>
        </p:txBody>
      </p:sp>
      <p:grpSp>
        <p:nvGrpSpPr>
          <p:cNvPr id="4" name="Group 3">
            <a:extLst>
              <a:ext uri="{FF2B5EF4-FFF2-40B4-BE49-F238E27FC236}">
                <a16:creationId xmlns:a16="http://schemas.microsoft.com/office/drawing/2014/main" id="{99086830-8438-8E12-2535-8E298798C3C4}"/>
              </a:ext>
            </a:extLst>
          </p:cNvPr>
          <p:cNvGrpSpPr/>
          <p:nvPr/>
        </p:nvGrpSpPr>
        <p:grpSpPr>
          <a:xfrm>
            <a:off x="629759" y="2071792"/>
            <a:ext cx="10813303" cy="3719644"/>
            <a:chOff x="629760" y="2071792"/>
            <a:chExt cx="10516148" cy="3719644"/>
          </a:xfrm>
        </p:grpSpPr>
        <p:grpSp>
          <p:nvGrpSpPr>
            <p:cNvPr id="21" name="Group 20">
              <a:extLst>
                <a:ext uri="{FF2B5EF4-FFF2-40B4-BE49-F238E27FC236}">
                  <a16:creationId xmlns:a16="http://schemas.microsoft.com/office/drawing/2014/main" id="{2FAC555D-B386-F565-623A-C51CDCB4C3B3}"/>
                </a:ext>
              </a:extLst>
            </p:cNvPr>
            <p:cNvGrpSpPr/>
            <p:nvPr/>
          </p:nvGrpSpPr>
          <p:grpSpPr>
            <a:xfrm>
              <a:off x="629760" y="3582903"/>
              <a:ext cx="10516148" cy="2208533"/>
              <a:chOff x="565351" y="3415263"/>
              <a:chExt cx="10516148" cy="2208533"/>
            </a:xfrm>
          </p:grpSpPr>
          <p:grpSp>
            <p:nvGrpSpPr>
              <p:cNvPr id="5" name="Group 4">
                <a:extLst>
                  <a:ext uri="{FF2B5EF4-FFF2-40B4-BE49-F238E27FC236}">
                    <a16:creationId xmlns:a16="http://schemas.microsoft.com/office/drawing/2014/main" id="{29AA129F-7744-7CF3-058D-C6C919E0C988}"/>
                  </a:ext>
                </a:extLst>
              </p:cNvPr>
              <p:cNvGrpSpPr/>
              <p:nvPr/>
            </p:nvGrpSpPr>
            <p:grpSpPr>
              <a:xfrm rot="10800000">
                <a:off x="1842737" y="3415263"/>
                <a:ext cx="7923410" cy="1671396"/>
                <a:chOff x="1119051" y="4052824"/>
                <a:chExt cx="3989030" cy="1232726"/>
              </a:xfrm>
            </p:grpSpPr>
            <p:sp>
              <p:nvSpPr>
                <p:cNvPr id="6" name="Shape 53">
                  <a:extLst>
                    <a:ext uri="{FF2B5EF4-FFF2-40B4-BE49-F238E27FC236}">
                      <a16:creationId xmlns:a16="http://schemas.microsoft.com/office/drawing/2014/main" id="{98D0DE46-5EF9-C699-8C20-489DC5ABCB66}"/>
                    </a:ext>
                  </a:extLst>
                </p:cNvPr>
                <p:cNvSpPr/>
                <p:nvPr/>
              </p:nvSpPr>
              <p:spPr>
                <a:xfrm rot="16200000">
                  <a:off x="2479083" y="2692792"/>
                  <a:ext cx="1227658" cy="3947722"/>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21600"/>
                      </a:lnTo>
                      <a:lnTo>
                        <a:pt x="0" y="0"/>
                      </a:lnTo>
                      <a:close/>
                    </a:path>
                  </a:pathLst>
                </a:custGeom>
                <a:solidFill>
                  <a:schemeClr val="accent5">
                    <a:lumMod val="75000"/>
                  </a:schemeClr>
                </a:solidFill>
                <a:ln w="12700">
                  <a:miter lim="400000"/>
                </a:ln>
              </p:spPr>
              <p:txBody>
                <a:bodyPr lIns="34289" rIns="34289"/>
                <a:lstStyle/>
                <a:p>
                  <a:pPr marL="0" marR="0" lvl="0" indent="0" algn="l" defTabSz="342900" rtl="0" eaLnBrk="1" fontAlgn="auto" latinLnBrk="0" hangingPunct="1">
                    <a:lnSpc>
                      <a:spcPct val="100000"/>
                    </a:lnSpc>
                    <a:spcBef>
                      <a:spcPts val="0"/>
                    </a:spcBef>
                    <a:spcAft>
                      <a:spcPts val="0"/>
                    </a:spcAft>
                    <a:buClrTx/>
                    <a:buSzTx/>
                    <a:buFontTx/>
                    <a:buNone/>
                    <a:tabLst/>
                    <a:defRPr sz="1800" b="0">
                      <a:latin typeface="Arial Narrow"/>
                      <a:ea typeface="Arial Narrow"/>
                      <a:cs typeface="Arial Narrow"/>
                      <a:sym typeface="Arial Narrow"/>
                    </a:defRPr>
                  </a:pPr>
                  <a:endParaRPr kumimoji="0" sz="1350" b="0" i="0" u="sng" strike="noStrike" kern="1200" cap="none" spc="0" normalizeH="0" baseline="0" noProof="0" dirty="0">
                    <a:ln>
                      <a:noFill/>
                    </a:ln>
                    <a:solidFill>
                      <a:srgbClr val="0A303F"/>
                    </a:solidFill>
                    <a:effectLst/>
                    <a:uLnTx/>
                    <a:uFillTx/>
                    <a:latin typeface="Arial Narrow"/>
                    <a:cs typeface="Arial" panose="020B0604020202020204" pitchFamily="34" charset="0"/>
                    <a:sym typeface="Arial Narrow"/>
                  </a:endParaRPr>
                </a:p>
              </p:txBody>
            </p:sp>
            <p:sp>
              <p:nvSpPr>
                <p:cNvPr id="7" name="Shape 44">
                  <a:extLst>
                    <a:ext uri="{FF2B5EF4-FFF2-40B4-BE49-F238E27FC236}">
                      <a16:creationId xmlns:a16="http://schemas.microsoft.com/office/drawing/2014/main" id="{09F8CB5F-FC97-EDC2-01D5-9A37B2A6AD0C}"/>
                    </a:ext>
                  </a:extLst>
                </p:cNvPr>
                <p:cNvSpPr/>
                <p:nvPr/>
              </p:nvSpPr>
              <p:spPr>
                <a:xfrm rot="16200000" flipH="1" flipV="1">
                  <a:off x="2499737" y="2677206"/>
                  <a:ext cx="1227658" cy="3989030"/>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21600"/>
                      </a:lnTo>
                      <a:lnTo>
                        <a:pt x="0" y="0"/>
                      </a:lnTo>
                      <a:close/>
                    </a:path>
                  </a:pathLst>
                </a:custGeom>
                <a:solidFill>
                  <a:srgbClr val="D9D9D9"/>
                </a:solidFill>
                <a:ln w="12700">
                  <a:miter lim="400000"/>
                </a:ln>
              </p:spPr>
              <p:txBody>
                <a:bodyPr lIns="34289" rIns="34289"/>
                <a:lstStyle/>
                <a:p>
                  <a:pPr marL="0" marR="0" lvl="0" indent="0" algn="l" defTabSz="342900" rtl="0" eaLnBrk="1" fontAlgn="auto" latinLnBrk="0" hangingPunct="1">
                    <a:lnSpc>
                      <a:spcPct val="100000"/>
                    </a:lnSpc>
                    <a:spcBef>
                      <a:spcPts val="0"/>
                    </a:spcBef>
                    <a:spcAft>
                      <a:spcPts val="0"/>
                    </a:spcAft>
                    <a:buClrTx/>
                    <a:buSzTx/>
                    <a:buFontTx/>
                    <a:buNone/>
                    <a:tabLst/>
                    <a:defRPr sz="1800" b="0">
                      <a:latin typeface="Arial Narrow"/>
                      <a:ea typeface="Arial Narrow"/>
                      <a:cs typeface="Arial Narrow"/>
                      <a:sym typeface="Arial Narrow"/>
                    </a:defRPr>
                  </a:pPr>
                  <a:endParaRPr kumimoji="0" sz="1350" b="0" i="0" u="sng" strike="noStrike" kern="1200" cap="none" spc="0" normalizeH="0" baseline="0" noProof="0" dirty="0">
                    <a:ln>
                      <a:noFill/>
                    </a:ln>
                    <a:solidFill>
                      <a:srgbClr val="0A303F"/>
                    </a:solidFill>
                    <a:effectLst/>
                    <a:uLnTx/>
                    <a:uFillTx/>
                    <a:latin typeface="Arial Narrow"/>
                    <a:cs typeface="Arial" panose="020B0604020202020204" pitchFamily="34" charset="0"/>
                    <a:sym typeface="Arial Narrow"/>
                  </a:endParaRPr>
                </a:p>
              </p:txBody>
            </p:sp>
          </p:grpSp>
          <p:sp>
            <p:nvSpPr>
              <p:cNvPr id="10" name="Shape 46">
                <a:extLst>
                  <a:ext uri="{FF2B5EF4-FFF2-40B4-BE49-F238E27FC236}">
                    <a16:creationId xmlns:a16="http://schemas.microsoft.com/office/drawing/2014/main" id="{477C45CA-740C-727B-8CE5-EF8554C3D5F7}"/>
                  </a:ext>
                </a:extLst>
              </p:cNvPr>
              <p:cNvSpPr/>
              <p:nvPr/>
            </p:nvSpPr>
            <p:spPr>
              <a:xfrm>
                <a:off x="565351" y="3924353"/>
                <a:ext cx="1315351" cy="646331"/>
              </a:xfrm>
              <a:prstGeom prst="rect">
                <a:avLst/>
              </a:prstGeom>
              <a:ln w="12700">
                <a:miter lim="400000"/>
              </a:ln>
              <a:extLst>
                <a:ext uri="{C572A759-6A51-4108-AA02-DFA0A04FC94B}">
                  <ma14:wrappingTextBoxFlag xmlns:ma14="http://schemas.microsoft.com/office/mac/drawingml/2011/main" xmlns="" val="1"/>
                </a:ext>
              </a:extLst>
            </p:spPr>
            <p:txBody>
              <a:bodyPr lIns="34289" rIns="34289">
                <a:spAutoFit/>
              </a:bodyPr>
              <a:lstStyle>
                <a:lvl1pPr algn="ctr" defTabSz="457200">
                  <a:defRPr sz="1800" b="0"/>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rPr>
                  <a:t>Closed</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rPr>
                  <a:t> Task</a:t>
                </a:r>
                <a:endParaRPr kumimoji="0" sz="1800" b="1" i="0" u="none"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endParaRPr>
              </a:p>
            </p:txBody>
          </p:sp>
          <p:sp>
            <p:nvSpPr>
              <p:cNvPr id="11" name="Shape 46">
                <a:extLst>
                  <a:ext uri="{FF2B5EF4-FFF2-40B4-BE49-F238E27FC236}">
                    <a16:creationId xmlns:a16="http://schemas.microsoft.com/office/drawing/2014/main" id="{0902C24C-E1C5-3F90-EB25-037AAA28E2C3}"/>
                  </a:ext>
                </a:extLst>
              </p:cNvPr>
              <p:cNvSpPr/>
              <p:nvPr/>
            </p:nvSpPr>
            <p:spPr>
              <a:xfrm>
                <a:off x="9766148" y="3924354"/>
                <a:ext cx="1315351" cy="646331"/>
              </a:xfrm>
              <a:prstGeom prst="rect">
                <a:avLst/>
              </a:prstGeom>
              <a:ln w="12700">
                <a:miter lim="400000"/>
              </a:ln>
              <a:extLst>
                <a:ext uri="{C572A759-6A51-4108-AA02-DFA0A04FC94B}">
                  <ma14:wrappingTextBoxFlag xmlns:ma14="http://schemas.microsoft.com/office/mac/drawingml/2011/main" xmlns="" val="1"/>
                </a:ext>
              </a:extLst>
            </p:spPr>
            <p:txBody>
              <a:bodyPr lIns="34289" rIns="34289">
                <a:spAutoFit/>
              </a:bodyPr>
              <a:lstStyle>
                <a:lvl1pPr algn="ctr" defTabSz="457200">
                  <a:defRPr sz="1800" b="0"/>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rPr>
                  <a:t>Open</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rPr>
                  <a:t>Task</a:t>
                </a:r>
                <a:endParaRPr kumimoji="0" sz="1800" b="1" i="0" u="none"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endParaRPr>
              </a:p>
            </p:txBody>
          </p:sp>
          <p:sp>
            <p:nvSpPr>
              <p:cNvPr id="12" name="Shape 49">
                <a:extLst>
                  <a:ext uri="{FF2B5EF4-FFF2-40B4-BE49-F238E27FC236}">
                    <a16:creationId xmlns:a16="http://schemas.microsoft.com/office/drawing/2014/main" id="{5B876322-EA8C-410F-911A-1EF2D435CE0B}"/>
                  </a:ext>
                </a:extLst>
              </p:cNvPr>
              <p:cNvSpPr/>
              <p:nvPr/>
            </p:nvSpPr>
            <p:spPr>
              <a:xfrm>
                <a:off x="1924787" y="5316019"/>
                <a:ext cx="1746032" cy="307777"/>
              </a:xfrm>
              <a:prstGeom prst="rect">
                <a:avLst/>
              </a:prstGeom>
              <a:ln w="28575">
                <a:solidFill>
                  <a:srgbClr val="000000"/>
                </a:solidFill>
              </a:ln>
              <a:extLst>
                <a:ext uri="{C572A759-6A51-4108-AA02-DFA0A04FC94B}">
                  <ma14:wrappingTextBoxFlag xmlns:ma14="http://schemas.microsoft.com/office/mac/drawingml/2011/main" xmlns="" val="1"/>
                </a:ext>
              </a:extLst>
            </p:spPr>
            <p:txBody>
              <a:bodyPr wrap="square" lIns="34289" rIns="34289">
                <a:spAutoFit/>
              </a:bodyPr>
              <a:lstStyle/>
              <a:p>
                <a:pPr marL="0" marR="0" lvl="0" indent="0" algn="ctr" defTabSz="342900" rtl="0" eaLnBrk="1" fontAlgn="auto" latinLnBrk="0" hangingPunct="1">
                  <a:lnSpc>
                    <a:spcPct val="100000"/>
                  </a:lnSpc>
                  <a:spcBef>
                    <a:spcPts val="0"/>
                  </a:spcBef>
                  <a:spcAft>
                    <a:spcPts val="0"/>
                  </a:spcAft>
                  <a:buClrTx/>
                  <a:buSzTx/>
                  <a:buFontTx/>
                  <a:buNone/>
                  <a:tabLst/>
                  <a:defRPr sz="1800" b="0" i="1"/>
                </a:pPr>
                <a:r>
                  <a:rPr kumimoji="0" lang="en-GB" sz="1400" b="0" i="1" u="none"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rPr>
                  <a:t>Context with Brief</a:t>
                </a:r>
                <a:endParaRPr kumimoji="0" sz="1400" b="0" i="1" u="none"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endParaRPr>
              </a:p>
            </p:txBody>
          </p:sp>
          <p:sp>
            <p:nvSpPr>
              <p:cNvPr id="13" name="Shape 49">
                <a:extLst>
                  <a:ext uri="{FF2B5EF4-FFF2-40B4-BE49-F238E27FC236}">
                    <a16:creationId xmlns:a16="http://schemas.microsoft.com/office/drawing/2014/main" id="{4F998E2C-5777-208A-1795-04742D9D9991}"/>
                  </a:ext>
                </a:extLst>
              </p:cNvPr>
              <p:cNvSpPr/>
              <p:nvPr/>
            </p:nvSpPr>
            <p:spPr>
              <a:xfrm>
                <a:off x="4756818" y="5312663"/>
                <a:ext cx="2080932" cy="307777"/>
              </a:xfrm>
              <a:prstGeom prst="rect">
                <a:avLst/>
              </a:prstGeom>
              <a:ln w="28575">
                <a:solidFill>
                  <a:srgbClr val="000000"/>
                </a:solidFill>
              </a:ln>
              <a:extLst>
                <a:ext uri="{C572A759-6A51-4108-AA02-DFA0A04FC94B}">
                  <ma14:wrappingTextBoxFlag xmlns:ma14="http://schemas.microsoft.com/office/mac/drawingml/2011/main" xmlns="" val="1"/>
                </a:ext>
              </a:extLst>
            </p:spPr>
            <p:txBody>
              <a:bodyPr wrap="square" lIns="34289" rIns="34289">
                <a:spAutoFit/>
              </a:bodyPr>
              <a:lstStyle/>
              <a:p>
                <a:pPr marL="0" marR="0" lvl="0" indent="0" algn="ctr" defTabSz="342900" rtl="0" eaLnBrk="1" fontAlgn="auto" latinLnBrk="0" hangingPunct="1">
                  <a:lnSpc>
                    <a:spcPct val="100000"/>
                  </a:lnSpc>
                  <a:spcBef>
                    <a:spcPts val="0"/>
                  </a:spcBef>
                  <a:spcAft>
                    <a:spcPts val="0"/>
                  </a:spcAft>
                  <a:buClrTx/>
                  <a:buSzTx/>
                  <a:buFontTx/>
                  <a:buNone/>
                  <a:tabLst/>
                  <a:defRPr sz="1800" b="0" i="1"/>
                </a:pPr>
                <a:r>
                  <a:rPr kumimoji="0" lang="en-GB" sz="1400" b="0" i="1" u="none"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rPr>
                  <a:t>Supported Context</a:t>
                </a:r>
                <a:endParaRPr kumimoji="0" sz="1400" b="0" i="1" u="none"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endParaRPr>
              </a:p>
            </p:txBody>
          </p:sp>
          <p:sp>
            <p:nvSpPr>
              <p:cNvPr id="14" name="Shape 49">
                <a:extLst>
                  <a:ext uri="{FF2B5EF4-FFF2-40B4-BE49-F238E27FC236}">
                    <a16:creationId xmlns:a16="http://schemas.microsoft.com/office/drawing/2014/main" id="{8DCFD7F7-0872-88DC-1B10-0101A4084751}"/>
                  </a:ext>
                </a:extLst>
              </p:cNvPr>
              <p:cNvSpPr/>
              <p:nvPr/>
            </p:nvSpPr>
            <p:spPr>
              <a:xfrm>
                <a:off x="8020115" y="5312663"/>
                <a:ext cx="1746032" cy="307777"/>
              </a:xfrm>
              <a:prstGeom prst="rect">
                <a:avLst/>
              </a:prstGeom>
              <a:ln w="28575">
                <a:solidFill>
                  <a:srgbClr val="000000"/>
                </a:solidFill>
              </a:ln>
              <a:extLst>
                <a:ext uri="{C572A759-6A51-4108-AA02-DFA0A04FC94B}">
                  <ma14:wrappingTextBoxFlag xmlns:ma14="http://schemas.microsoft.com/office/mac/drawingml/2011/main" xmlns="" val="1"/>
                </a:ext>
              </a:extLst>
            </p:spPr>
            <p:txBody>
              <a:bodyPr wrap="square" lIns="34289" rIns="34289">
                <a:spAutoFit/>
              </a:bodyPr>
              <a:lstStyle/>
              <a:p>
                <a:pPr marL="0" marR="0" lvl="0" indent="0" algn="ctr" defTabSz="342900" rtl="0" eaLnBrk="1" fontAlgn="auto" latinLnBrk="0" hangingPunct="1">
                  <a:lnSpc>
                    <a:spcPct val="100000"/>
                  </a:lnSpc>
                  <a:spcBef>
                    <a:spcPts val="0"/>
                  </a:spcBef>
                  <a:spcAft>
                    <a:spcPts val="0"/>
                  </a:spcAft>
                  <a:buClrTx/>
                  <a:buSzTx/>
                  <a:buFontTx/>
                  <a:buNone/>
                  <a:tabLst/>
                  <a:defRPr sz="1800" b="0" i="1"/>
                </a:pPr>
                <a:r>
                  <a:rPr kumimoji="0" lang="en-GB" sz="1400" b="0" i="1" u="none"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rPr>
                  <a:t>Open Context</a:t>
                </a:r>
                <a:endParaRPr kumimoji="0" sz="1400" b="0" i="1" u="none"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endParaRPr>
              </a:p>
            </p:txBody>
          </p:sp>
          <p:sp>
            <p:nvSpPr>
              <p:cNvPr id="15" name="Shape 55">
                <a:extLst>
                  <a:ext uri="{FF2B5EF4-FFF2-40B4-BE49-F238E27FC236}">
                    <a16:creationId xmlns:a16="http://schemas.microsoft.com/office/drawing/2014/main" id="{D86C3B90-2390-2B39-E63A-AD0FE29973F9}"/>
                  </a:ext>
                </a:extLst>
              </p:cNvPr>
              <p:cNvSpPr/>
              <p:nvPr/>
            </p:nvSpPr>
            <p:spPr>
              <a:xfrm flipV="1">
                <a:off x="2766352" y="4006119"/>
                <a:ext cx="0" cy="1232898"/>
              </a:xfrm>
              <a:prstGeom prst="line">
                <a:avLst/>
              </a:prstGeom>
              <a:ln w="57150">
                <a:solidFill>
                  <a:schemeClr val="accent1"/>
                </a:solidFill>
                <a:tailEnd type="triangle"/>
              </a:ln>
            </p:spPr>
            <p:txBody>
              <a:bodyPr lIns="34289" rIns="34289"/>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sz="1350" b="0" i="0" u="sng"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endParaRPr>
              </a:p>
            </p:txBody>
          </p:sp>
          <p:sp>
            <p:nvSpPr>
              <p:cNvPr id="16" name="Shape 55">
                <a:extLst>
                  <a:ext uri="{FF2B5EF4-FFF2-40B4-BE49-F238E27FC236}">
                    <a16:creationId xmlns:a16="http://schemas.microsoft.com/office/drawing/2014/main" id="{39687583-B6B6-636F-E78A-C326C5A8F581}"/>
                  </a:ext>
                </a:extLst>
              </p:cNvPr>
              <p:cNvSpPr/>
              <p:nvPr/>
            </p:nvSpPr>
            <p:spPr>
              <a:xfrm flipV="1">
                <a:off x="5807738" y="3974118"/>
                <a:ext cx="5214" cy="1264899"/>
              </a:xfrm>
              <a:prstGeom prst="line">
                <a:avLst/>
              </a:prstGeom>
              <a:ln w="57150">
                <a:solidFill>
                  <a:schemeClr val="accent1"/>
                </a:solidFill>
                <a:tailEnd type="triangle"/>
              </a:ln>
            </p:spPr>
            <p:txBody>
              <a:bodyPr lIns="34289" rIns="34289"/>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sz="1350" b="0" i="0" u="sng"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endParaRPr>
              </a:p>
            </p:txBody>
          </p:sp>
          <p:sp>
            <p:nvSpPr>
              <p:cNvPr id="17" name="Shape 55">
                <a:extLst>
                  <a:ext uri="{FF2B5EF4-FFF2-40B4-BE49-F238E27FC236}">
                    <a16:creationId xmlns:a16="http://schemas.microsoft.com/office/drawing/2014/main" id="{CDCE8180-493A-7926-EA12-63A244BC0970}"/>
                  </a:ext>
                </a:extLst>
              </p:cNvPr>
              <p:cNvSpPr/>
              <p:nvPr/>
            </p:nvSpPr>
            <p:spPr>
              <a:xfrm flipV="1">
                <a:off x="8743024" y="4017550"/>
                <a:ext cx="0" cy="1165278"/>
              </a:xfrm>
              <a:prstGeom prst="line">
                <a:avLst/>
              </a:prstGeom>
              <a:ln w="57150">
                <a:solidFill>
                  <a:schemeClr val="accent1"/>
                </a:solidFill>
                <a:tailEnd type="triangle"/>
              </a:ln>
            </p:spPr>
            <p:txBody>
              <a:bodyPr lIns="34289" rIns="34289"/>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sz="1350" b="0" i="0" u="sng"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endParaRPr>
              </a:p>
            </p:txBody>
          </p:sp>
        </p:grpSp>
        <p:sp>
          <p:nvSpPr>
            <p:cNvPr id="22" name="Shape 49">
              <a:extLst>
                <a:ext uri="{FF2B5EF4-FFF2-40B4-BE49-F238E27FC236}">
                  <a16:creationId xmlns:a16="http://schemas.microsoft.com/office/drawing/2014/main" id="{0881A098-D685-EE92-A4ED-C2640F44C3D0}"/>
                </a:ext>
              </a:extLst>
            </p:cNvPr>
            <p:cNvSpPr/>
            <p:nvPr/>
          </p:nvSpPr>
          <p:spPr>
            <a:xfrm>
              <a:off x="2023344" y="2071792"/>
              <a:ext cx="2436500" cy="977191"/>
            </a:xfrm>
            <a:prstGeom prst="rect">
              <a:avLst/>
            </a:prstGeom>
            <a:ln w="28575">
              <a:solidFill>
                <a:srgbClr val="000000"/>
              </a:solidFill>
            </a:ln>
            <a:extLst>
              <a:ext uri="{C572A759-6A51-4108-AA02-DFA0A04FC94B}">
                <ma14:wrappingTextBoxFlag xmlns:ma14="http://schemas.microsoft.com/office/mac/drawingml/2011/main" xmlns="" val="1"/>
              </a:ext>
            </a:extLst>
          </p:spPr>
          <p:txBody>
            <a:bodyPr wrap="square" lIns="34289" rIns="34289">
              <a:spAutoFit/>
            </a:bodyPr>
            <a:lstStyle/>
            <a:p>
              <a:pPr marL="0" marR="0" lvl="0" indent="0" algn="l" defTabSz="342900" rtl="0" eaLnBrk="1" fontAlgn="auto" latinLnBrk="0" hangingPunct="1">
                <a:lnSpc>
                  <a:spcPct val="100000"/>
                </a:lnSpc>
                <a:spcBef>
                  <a:spcPts val="0"/>
                </a:spcBef>
                <a:spcAft>
                  <a:spcPts val="0"/>
                </a:spcAft>
                <a:buClrTx/>
                <a:buSzTx/>
                <a:buFontTx/>
                <a:buNone/>
                <a:tabLst/>
                <a:defRPr sz="1800" b="0" i="1"/>
              </a:pPr>
              <a:r>
                <a:rPr lang="en-GB" sz="1150" b="0" i="1" kern="1200" dirty="0">
                  <a:solidFill>
                    <a:srgbClr val="0A303F"/>
                  </a:solidFill>
                  <a:latin typeface="Arial" panose="020B0604020202020204"/>
                  <a:ea typeface="+mn-ea"/>
                  <a:cs typeface="Arial" panose="020B0604020202020204" pitchFamily="34" charset="0"/>
                </a:rPr>
                <a:t>Create a bin that actively encourages people to dispose of waste responsibly. This might be through a reward system, gamification, or by making it appeal to younger children.</a:t>
              </a:r>
              <a:endParaRPr kumimoji="0" sz="1150" b="0" i="1" u="none"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endParaRPr>
            </a:p>
          </p:txBody>
        </p:sp>
        <p:sp>
          <p:nvSpPr>
            <p:cNvPr id="23" name="Shape 49">
              <a:extLst>
                <a:ext uri="{FF2B5EF4-FFF2-40B4-BE49-F238E27FC236}">
                  <a16:creationId xmlns:a16="http://schemas.microsoft.com/office/drawing/2014/main" id="{FFFE6E3C-0ED4-3B71-EDD9-CFD5F70C9CA1}"/>
                </a:ext>
              </a:extLst>
            </p:cNvPr>
            <p:cNvSpPr/>
            <p:nvPr/>
          </p:nvSpPr>
          <p:spPr>
            <a:xfrm>
              <a:off x="4686658" y="2072956"/>
              <a:ext cx="2436500" cy="938719"/>
            </a:xfrm>
            <a:prstGeom prst="rect">
              <a:avLst/>
            </a:prstGeom>
            <a:ln w="28575">
              <a:solidFill>
                <a:srgbClr val="000000"/>
              </a:solidFill>
            </a:ln>
            <a:extLst>
              <a:ext uri="{C572A759-6A51-4108-AA02-DFA0A04FC94B}">
                <ma14:wrappingTextBoxFlag xmlns:ma14="http://schemas.microsoft.com/office/mac/drawingml/2011/main" xmlns="" val="1"/>
              </a:ext>
            </a:extLst>
          </p:spPr>
          <p:txBody>
            <a:bodyPr wrap="square" lIns="34289" rIns="34289">
              <a:spAutoFit/>
            </a:bodyPr>
            <a:lstStyle/>
            <a:p>
              <a:pPr marL="0" marR="0" lvl="0" indent="0" algn="l" defTabSz="342900" rtl="0" eaLnBrk="1" fontAlgn="auto" latinLnBrk="0" hangingPunct="1">
                <a:lnSpc>
                  <a:spcPct val="100000"/>
                </a:lnSpc>
                <a:spcBef>
                  <a:spcPts val="0"/>
                </a:spcBef>
                <a:spcAft>
                  <a:spcPts val="0"/>
                </a:spcAft>
                <a:buClrTx/>
                <a:buSzTx/>
                <a:buFontTx/>
                <a:buNone/>
                <a:tabLst/>
                <a:defRPr sz="1800" b="0" i="1"/>
              </a:pPr>
              <a:r>
                <a:rPr kumimoji="0" lang="en-GB" sz="1100" b="0" i="1" u="none"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rPr>
                <a:t>A device for collecting and compacting waste similar to a can crusher. Consider how it could be adapted to collect a variety of waste products for recycling.</a:t>
              </a:r>
            </a:p>
          </p:txBody>
        </p:sp>
        <p:sp>
          <p:nvSpPr>
            <p:cNvPr id="24" name="Shape 49">
              <a:extLst>
                <a:ext uri="{FF2B5EF4-FFF2-40B4-BE49-F238E27FC236}">
                  <a16:creationId xmlns:a16="http://schemas.microsoft.com/office/drawing/2014/main" id="{EA6FFBEF-6749-86DD-076D-605634D937D7}"/>
                </a:ext>
              </a:extLst>
            </p:cNvPr>
            <p:cNvSpPr/>
            <p:nvPr/>
          </p:nvSpPr>
          <p:spPr>
            <a:xfrm>
              <a:off x="7352252" y="2072956"/>
              <a:ext cx="2436500" cy="977191"/>
            </a:xfrm>
            <a:prstGeom prst="rect">
              <a:avLst/>
            </a:prstGeom>
            <a:ln w="28575">
              <a:solidFill>
                <a:srgbClr val="000000"/>
              </a:solidFill>
            </a:ln>
            <a:extLst>
              <a:ext uri="{C572A759-6A51-4108-AA02-DFA0A04FC94B}">
                <ma14:wrappingTextBoxFlag xmlns:ma14="http://schemas.microsoft.com/office/mac/drawingml/2011/main" xmlns="" val="1"/>
              </a:ext>
            </a:extLst>
          </p:spPr>
          <p:txBody>
            <a:bodyPr wrap="square" lIns="34289" rIns="34289">
              <a:spAutoFit/>
            </a:bodyPr>
            <a:lstStyle/>
            <a:p>
              <a:pPr marL="0" marR="0" lvl="0" indent="0" algn="l" defTabSz="342900" rtl="0" eaLnBrk="1" fontAlgn="auto" latinLnBrk="0" hangingPunct="1">
                <a:lnSpc>
                  <a:spcPct val="100000"/>
                </a:lnSpc>
                <a:spcBef>
                  <a:spcPts val="0"/>
                </a:spcBef>
                <a:spcAft>
                  <a:spcPts val="0"/>
                </a:spcAft>
                <a:buClrTx/>
                <a:buSzTx/>
                <a:buFontTx/>
                <a:buNone/>
                <a:tabLst/>
                <a:defRPr sz="1800" b="0" i="1"/>
              </a:pPr>
              <a:r>
                <a:rPr kumimoji="0" lang="en-GB" sz="1150" b="0" i="1" u="none"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rPr>
                <a:t>An autonomous device that collects and stores waste automatically. It may also compact or process the waste</a:t>
              </a:r>
              <a:r>
                <a:rPr lang="en-GB" sz="1150" b="0" i="1" kern="1200" dirty="0">
                  <a:solidFill>
                    <a:srgbClr val="0A303F"/>
                  </a:solidFill>
                  <a:latin typeface="Arial" panose="020B0604020202020204"/>
                  <a:ea typeface="+mn-ea"/>
                  <a:cs typeface="Arial" panose="020B0604020202020204" pitchFamily="34" charset="0"/>
                </a:rPr>
                <a:t> making it easier to store or transport.</a:t>
              </a:r>
              <a:endParaRPr kumimoji="0" lang="en-GB" sz="1150" b="0" i="1" u="none"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endParaRPr>
            </a:p>
          </p:txBody>
        </p:sp>
      </p:grpSp>
      <p:sp>
        <p:nvSpPr>
          <p:cNvPr id="18" name="Shape 49">
            <a:extLst>
              <a:ext uri="{FF2B5EF4-FFF2-40B4-BE49-F238E27FC236}">
                <a16:creationId xmlns:a16="http://schemas.microsoft.com/office/drawing/2014/main" id="{DE458D06-E790-5DED-4323-D2FC965D68B9}"/>
              </a:ext>
            </a:extLst>
          </p:cNvPr>
          <p:cNvSpPr/>
          <p:nvPr/>
        </p:nvSpPr>
        <p:spPr>
          <a:xfrm>
            <a:off x="2062722" y="3172085"/>
            <a:ext cx="7984835" cy="307777"/>
          </a:xfrm>
          <a:prstGeom prst="rect">
            <a:avLst/>
          </a:prstGeom>
          <a:ln w="28575">
            <a:solidFill>
              <a:srgbClr val="000000"/>
            </a:solidFill>
          </a:ln>
          <a:extLst>
            <a:ext uri="{C572A759-6A51-4108-AA02-DFA0A04FC94B}">
              <ma14:wrappingTextBoxFlag xmlns:ma14="http://schemas.microsoft.com/office/mac/drawingml/2011/main" xmlns="" val="1"/>
            </a:ext>
          </a:extLst>
        </p:spPr>
        <p:txBody>
          <a:bodyPr wrap="square" lIns="34289" rIns="34289">
            <a:spAutoFit/>
          </a:bodyPr>
          <a:lstStyle/>
          <a:p>
            <a:pPr marL="0" marR="0" lvl="0" indent="0" algn="ctr" defTabSz="342900" rtl="0" eaLnBrk="1" fontAlgn="auto" latinLnBrk="0" hangingPunct="1">
              <a:lnSpc>
                <a:spcPct val="100000"/>
              </a:lnSpc>
              <a:spcBef>
                <a:spcPts val="0"/>
              </a:spcBef>
              <a:spcAft>
                <a:spcPts val="0"/>
              </a:spcAft>
              <a:buClrTx/>
              <a:buSzTx/>
              <a:buFontTx/>
              <a:buNone/>
              <a:tabLst/>
              <a:defRPr sz="1800" b="0" i="1"/>
            </a:pPr>
            <a:r>
              <a:rPr kumimoji="0" lang="en-GB" sz="1400" b="0" i="1" u="none"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rPr>
              <a:t>Increasing level of challenge</a:t>
            </a:r>
            <a:endParaRPr kumimoji="0" sz="1400" b="0" i="1" u="none"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endParaRPr>
          </a:p>
        </p:txBody>
      </p:sp>
      <p:pic>
        <p:nvPicPr>
          <p:cNvPr id="19" name="Picture 18" descr="A white text on a black background&#10;&#10;Description automatically generated">
            <a:extLst>
              <a:ext uri="{FF2B5EF4-FFF2-40B4-BE49-F238E27FC236}">
                <a16:creationId xmlns:a16="http://schemas.microsoft.com/office/drawing/2014/main" id="{3B66FA4F-93E2-0163-3FA1-4DE88670C3B1}"/>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28022" b="25882"/>
          <a:stretch/>
        </p:blipFill>
        <p:spPr>
          <a:xfrm>
            <a:off x="332571" y="5824148"/>
            <a:ext cx="1722120" cy="793822"/>
          </a:xfrm>
          <a:prstGeom prst="rect">
            <a:avLst/>
          </a:prstGeom>
        </p:spPr>
      </p:pic>
    </p:spTree>
    <p:extLst>
      <p:ext uri="{BB962C8B-B14F-4D97-AF65-F5344CB8AC3E}">
        <p14:creationId xmlns:p14="http://schemas.microsoft.com/office/powerpoint/2010/main" val="19475433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Placeholder 9" descr="A picture containing black, darkness&#10;&#10;Description automatically generated">
            <a:extLst>
              <a:ext uri="{FF2B5EF4-FFF2-40B4-BE49-F238E27FC236}">
                <a16:creationId xmlns:a16="http://schemas.microsoft.com/office/drawing/2014/main" id="{200BE0EF-F682-A913-DFBA-D564029FD179}"/>
              </a:ext>
            </a:extLst>
          </p:cNvPr>
          <p:cNvPicPr>
            <a:picLocks noGrp="1" noRot="1" noChangeAspect="1" noMove="1" noResize="1" noEditPoints="1" noAdjustHandles="1" noChangeArrowheads="1" noChangeShapeType="1" noCrop="1"/>
          </p:cNvPicPr>
          <p:nvPr>
            <p:ph type="pic" sz="quarter" idx="4294967295"/>
          </p:nvPr>
        </p:nvPicPr>
        <p:blipFill>
          <a:blip r:embed="rId3" cstate="print">
            <a:extLst>
              <a:ext uri="{28A0092B-C50C-407E-A947-70E740481C1C}">
                <a14:useLocalDpi xmlns:a14="http://schemas.microsoft.com/office/drawing/2010/main" val="0"/>
              </a:ext>
            </a:extLst>
          </a:blip>
          <a:srcRect l="3711" r="3711"/>
          <a:stretch>
            <a:fillRect/>
          </a:stretch>
        </p:blipFill>
        <p:spPr>
          <a:xfrm>
            <a:off x="0" y="5824538"/>
            <a:ext cx="1722438" cy="784225"/>
          </a:xfrm>
        </p:spPr>
      </p:pic>
      <p:pic>
        <p:nvPicPr>
          <p:cNvPr id="2" name="Online Media 1" title="JCB: Introduction">
            <a:hlinkClick r:id="" action="ppaction://media"/>
            <a:extLst>
              <a:ext uri="{FF2B5EF4-FFF2-40B4-BE49-F238E27FC236}">
                <a16:creationId xmlns:a16="http://schemas.microsoft.com/office/drawing/2014/main" id="{DE751944-8240-2952-1A94-3D2D2529C0F0}"/>
              </a:ext>
            </a:extLst>
          </p:cNvPr>
          <p:cNvPicPr>
            <a:picLocks noRot="1" noChangeAspect="1"/>
          </p:cNvPicPr>
          <p:nvPr>
            <a:videoFile r:link="rId1"/>
          </p:nvPr>
        </p:nvPicPr>
        <p:blipFill>
          <a:blip r:embed="rId4"/>
          <a:stretch>
            <a:fillRect/>
          </a:stretch>
        </p:blipFill>
        <p:spPr>
          <a:xfrm>
            <a:off x="212271" y="107292"/>
            <a:ext cx="11764736" cy="6641879"/>
          </a:xfrm>
          <a:prstGeom prst="rect">
            <a:avLst/>
          </a:prstGeom>
        </p:spPr>
      </p:pic>
    </p:spTree>
    <p:extLst>
      <p:ext uri="{BB962C8B-B14F-4D97-AF65-F5344CB8AC3E}">
        <p14:creationId xmlns:p14="http://schemas.microsoft.com/office/powerpoint/2010/main" val="17559905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5C75C0B7-44D3-CAED-C1B9-928BB291EE3F}"/>
              </a:ext>
            </a:extLst>
          </p:cNvPr>
          <p:cNvSpPr>
            <a:spLocks noGrp="1"/>
          </p:cNvSpPr>
          <p:nvPr>
            <p:ph type="title"/>
          </p:nvPr>
        </p:nvSpPr>
        <p:spPr/>
        <p:txBody>
          <a:bodyPr/>
          <a:lstStyle/>
          <a:p>
            <a:r>
              <a:rPr lang="en-GB" dirty="0"/>
              <a:t>Introduction</a:t>
            </a:r>
            <a:endParaRPr lang="en-GB" sz="4400" dirty="0"/>
          </a:p>
        </p:txBody>
      </p:sp>
      <p:sp>
        <p:nvSpPr>
          <p:cNvPr id="4" name="Content Placeholder 2">
            <a:extLst>
              <a:ext uri="{FF2B5EF4-FFF2-40B4-BE49-F238E27FC236}">
                <a16:creationId xmlns:a16="http://schemas.microsoft.com/office/drawing/2014/main" id="{FFFF62EF-B710-5742-DB31-4D85BD0231F0}"/>
              </a:ext>
            </a:extLst>
          </p:cNvPr>
          <p:cNvSpPr txBox="1">
            <a:spLocks/>
          </p:cNvSpPr>
          <p:nvPr/>
        </p:nvSpPr>
        <p:spPr>
          <a:xfrm>
            <a:off x="576000" y="1192044"/>
            <a:ext cx="10801544" cy="4643569"/>
          </a:xfrm>
          <a:prstGeom prst="rect">
            <a:avLst/>
          </a:prstGeom>
        </p:spPr>
        <p:txBody>
          <a:bodyPr vert="horz" lIns="0" tIns="0" rIns="0" bIns="0" rtlCol="0">
            <a:normAutofit/>
          </a:bodyPr>
          <a:lst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pPr>
            <a:r>
              <a:rPr lang="en-GB" sz="2200" dirty="0">
                <a:latin typeface="+mj-lt"/>
                <a:ea typeface="Roboto" panose="02000000000000000000" pitchFamily="2" charset="0"/>
                <a:cs typeface="Roboto" panose="02000000000000000000" pitchFamily="2" charset="0"/>
              </a:rPr>
              <a:t>JCB </a:t>
            </a:r>
            <a:r>
              <a:rPr lang="en-GB" sz="2200" b="0" dirty="0">
                <a:latin typeface="+mj-lt"/>
                <a:ea typeface="Roboto" panose="02000000000000000000" pitchFamily="2" charset="0"/>
                <a:cs typeface="Roboto" panose="02000000000000000000" pitchFamily="2" charset="0"/>
              </a:rPr>
              <a:t>are one of the best-known manufacturers of industrial construction equipment. </a:t>
            </a:r>
          </a:p>
          <a:p>
            <a:pPr algn="ctr">
              <a:lnSpc>
                <a:spcPct val="150000"/>
              </a:lnSpc>
            </a:pPr>
            <a:r>
              <a:rPr lang="en-GB" sz="2200" u="sng" dirty="0">
                <a:latin typeface="+mj-lt"/>
                <a:ea typeface="Roboto" panose="02000000000000000000" pitchFamily="2" charset="0"/>
                <a:cs typeface="Roboto" panose="02000000000000000000" pitchFamily="2" charset="0"/>
              </a:rPr>
              <a:t>The context for this unit is:</a:t>
            </a:r>
          </a:p>
          <a:p>
            <a:pPr algn="ctr">
              <a:lnSpc>
                <a:spcPct val="150000"/>
              </a:lnSpc>
            </a:pPr>
            <a:r>
              <a:rPr lang="en-GB" sz="3200" dirty="0">
                <a:solidFill>
                  <a:schemeClr val="accent2"/>
                </a:solidFill>
                <a:latin typeface="+mj-lt"/>
                <a:ea typeface="Roboto" panose="02000000000000000000" pitchFamily="2" charset="0"/>
                <a:cs typeface="Roboto" panose="02000000000000000000" pitchFamily="2" charset="0"/>
              </a:rPr>
              <a:t>Cleaning up the environment</a:t>
            </a:r>
            <a:endParaRPr lang="en-GB" sz="3200" dirty="0">
              <a:solidFill>
                <a:schemeClr val="bg1"/>
              </a:solidFill>
              <a:latin typeface="+mj-lt"/>
              <a:ea typeface="Roboto" panose="02000000000000000000" pitchFamily="2" charset="0"/>
              <a:cs typeface="Roboto" panose="02000000000000000000" pitchFamily="2" charset="0"/>
            </a:endParaRPr>
          </a:p>
          <a:p>
            <a:pPr>
              <a:lnSpc>
                <a:spcPct val="150000"/>
              </a:lnSpc>
              <a:defRPr/>
            </a:pPr>
            <a:r>
              <a:rPr kumimoji="0" lang="en-GB" sz="22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The following slides will show how </a:t>
            </a:r>
            <a:r>
              <a:rPr lang="en-GB" sz="2200" b="0" dirty="0">
                <a:solidFill>
                  <a:srgbClr val="0A303F"/>
                </a:solidFill>
                <a:latin typeface="Arial" panose="020B0604020202020204"/>
                <a:ea typeface="Roboto" panose="02000000000000000000" pitchFamily="2" charset="0"/>
                <a:cs typeface="Roboto" panose="02000000000000000000" pitchFamily="2" charset="0"/>
              </a:rPr>
              <a:t>the team at JCB </a:t>
            </a:r>
            <a:r>
              <a:rPr kumimoji="0" lang="en-GB" sz="22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would approach this context in relation to the five main stages of the design process: </a:t>
            </a:r>
            <a:r>
              <a:rPr kumimoji="0" lang="en-GB" sz="2200" b="1"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empathize</a:t>
            </a:r>
            <a:r>
              <a:rPr kumimoji="0" lang="en-GB" sz="22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 </a:t>
            </a:r>
            <a:r>
              <a:rPr kumimoji="0" lang="en-GB" sz="2200" b="1"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define</a:t>
            </a:r>
            <a:r>
              <a:rPr kumimoji="0" lang="en-GB" sz="22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 </a:t>
            </a:r>
            <a:r>
              <a:rPr kumimoji="0" lang="en-GB" sz="2200" b="1"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ideate</a:t>
            </a:r>
            <a:r>
              <a:rPr kumimoji="0" lang="en-GB" sz="22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 </a:t>
            </a:r>
            <a:r>
              <a:rPr kumimoji="0" lang="en-GB" sz="2200" b="1"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prototype</a:t>
            </a:r>
            <a:r>
              <a:rPr kumimoji="0" lang="en-GB" sz="22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 </a:t>
            </a:r>
            <a:r>
              <a:rPr kumimoji="0" lang="en-GB" sz="2200" b="1"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test</a:t>
            </a:r>
            <a:r>
              <a:rPr lang="en-GB" sz="2200" b="0" dirty="0">
                <a:solidFill>
                  <a:srgbClr val="0A303F"/>
                </a:solidFill>
                <a:latin typeface="Arial" panose="020B0604020202020204"/>
                <a:ea typeface="Roboto" panose="02000000000000000000" pitchFamily="2" charset="0"/>
                <a:cs typeface="Roboto" panose="02000000000000000000" pitchFamily="2" charset="0"/>
              </a:rPr>
              <a:t>. </a:t>
            </a:r>
            <a:r>
              <a:rPr kumimoji="0" lang="en-GB" sz="22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You can follow a similar process in your </a:t>
            </a:r>
            <a:r>
              <a:rPr lang="en-GB" sz="2200" b="0" dirty="0">
                <a:solidFill>
                  <a:srgbClr val="0A303F"/>
                </a:solidFill>
                <a:latin typeface="Arial" panose="020B0604020202020204"/>
                <a:ea typeface="Roboto" panose="02000000000000000000" pitchFamily="2" charset="0"/>
                <a:cs typeface="Roboto" panose="02000000000000000000" pitchFamily="2" charset="0"/>
              </a:rPr>
              <a:t>designs and consider how you can design solutions to clean up the environment.</a:t>
            </a:r>
            <a:endParaRPr kumimoji="0" lang="en-GB" sz="22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endParaRPr>
          </a:p>
          <a:p>
            <a:pPr>
              <a:lnSpc>
                <a:spcPct val="150000"/>
              </a:lnSpc>
            </a:pPr>
            <a:endParaRPr lang="en-GB" sz="2400" b="0" dirty="0">
              <a:solidFill>
                <a:srgbClr val="0A303F"/>
              </a:solidFill>
              <a:latin typeface="+mj-lt"/>
              <a:ea typeface="Roboto" panose="02000000000000000000" pitchFamily="2" charset="0"/>
              <a:cs typeface="Roboto" panose="02000000000000000000" pitchFamily="2" charset="0"/>
            </a:endParaRPr>
          </a:p>
        </p:txBody>
      </p:sp>
      <p:pic>
        <p:nvPicPr>
          <p:cNvPr id="3" name="Picture 2" descr="A white text on a black background&#10;&#10;Description automatically generated">
            <a:extLst>
              <a:ext uri="{FF2B5EF4-FFF2-40B4-BE49-F238E27FC236}">
                <a16:creationId xmlns:a16="http://schemas.microsoft.com/office/drawing/2014/main" id="{833EEBBC-21B5-57A2-4C5F-506DB49D8655}"/>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t="28022" b="25882"/>
          <a:stretch/>
        </p:blipFill>
        <p:spPr>
          <a:xfrm>
            <a:off x="332571" y="5824148"/>
            <a:ext cx="1722120" cy="793822"/>
          </a:xfrm>
          <a:prstGeom prst="rect">
            <a:avLst/>
          </a:prstGeom>
        </p:spPr>
      </p:pic>
    </p:spTree>
    <p:extLst>
      <p:ext uri="{BB962C8B-B14F-4D97-AF65-F5344CB8AC3E}">
        <p14:creationId xmlns:p14="http://schemas.microsoft.com/office/powerpoint/2010/main" val="25508989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Online Media 3" title="JCB: Empathize">
            <a:hlinkClick r:id="" action="ppaction://media"/>
            <a:extLst>
              <a:ext uri="{FF2B5EF4-FFF2-40B4-BE49-F238E27FC236}">
                <a16:creationId xmlns:a16="http://schemas.microsoft.com/office/drawing/2014/main" id="{372F59E5-1284-C978-33E9-84AB8420AB4D}"/>
              </a:ext>
            </a:extLst>
          </p:cNvPr>
          <p:cNvPicPr>
            <a:picLocks noRot="1" noChangeAspect="1"/>
          </p:cNvPicPr>
          <p:nvPr>
            <a:videoFile r:link="rId1"/>
          </p:nvPr>
        </p:nvPicPr>
        <p:blipFill>
          <a:blip r:embed="rId3"/>
          <a:stretch>
            <a:fillRect/>
          </a:stretch>
        </p:blipFill>
        <p:spPr>
          <a:xfrm>
            <a:off x="174171" y="85782"/>
            <a:ext cx="11843658" cy="6686436"/>
          </a:xfrm>
          <a:prstGeom prst="rect">
            <a:avLst/>
          </a:prstGeom>
        </p:spPr>
      </p:pic>
    </p:spTree>
    <p:extLst>
      <p:ext uri="{BB962C8B-B14F-4D97-AF65-F5344CB8AC3E}">
        <p14:creationId xmlns:p14="http://schemas.microsoft.com/office/powerpoint/2010/main" val="27874987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8BCC5A58-F572-2DA9-2B8D-4BEFA2B657A5}"/>
              </a:ext>
            </a:extLst>
          </p:cNvPr>
          <p:cNvSpPr>
            <a:spLocks noGrp="1"/>
          </p:cNvSpPr>
          <p:nvPr>
            <p:ph type="title"/>
          </p:nvPr>
        </p:nvSpPr>
        <p:spPr/>
        <p:txBody>
          <a:bodyPr/>
          <a:lstStyle/>
          <a:p>
            <a:r>
              <a:rPr lang="en-GB" sz="4400" dirty="0">
                <a:latin typeface="GriffithGothic Black" panose="02000603060000020004" pitchFamily="50" charset="0"/>
              </a:rPr>
              <a:t>Empathize stage</a:t>
            </a:r>
          </a:p>
        </p:txBody>
      </p:sp>
      <p:sp>
        <p:nvSpPr>
          <p:cNvPr id="9" name="Content Placeholder 2">
            <a:extLst>
              <a:ext uri="{FF2B5EF4-FFF2-40B4-BE49-F238E27FC236}">
                <a16:creationId xmlns:a16="http://schemas.microsoft.com/office/drawing/2014/main" id="{9DFE83B7-3405-0CF6-8DBD-AB2429D722C5}"/>
              </a:ext>
            </a:extLst>
          </p:cNvPr>
          <p:cNvSpPr>
            <a:spLocks noGrp="1"/>
          </p:cNvSpPr>
          <p:nvPr>
            <p:ph type="body" sz="quarter" idx="11"/>
          </p:nvPr>
        </p:nvSpPr>
        <p:spPr>
          <a:xfrm>
            <a:off x="576000" y="1159839"/>
            <a:ext cx="9329998" cy="2165350"/>
          </a:xfrm>
        </p:spPr>
        <p:txBody>
          <a:bodyPr>
            <a:normAutofit fontScale="85000" lnSpcReduction="20000"/>
          </a:bodyPr>
          <a:lstStyle/>
          <a:p>
            <a:pPr>
              <a:lnSpc>
                <a:spcPct val="150000"/>
              </a:lnSpc>
            </a:pPr>
            <a:r>
              <a:rPr lang="en-GB" sz="2000" dirty="0">
                <a:latin typeface="+mj-lt"/>
                <a:ea typeface="Roboto" panose="02000000000000000000" pitchFamily="2" charset="0"/>
                <a:cs typeface="Roboto" panose="02000000000000000000" pitchFamily="2" charset="0"/>
              </a:rPr>
              <a:t>Your first task is to identify situations where pollution is a problem within the environment. You are looking for an area that you can design and prototype a solution for. At this stage you are simply trying to understand what some of the problems may be. The more the merrier! There are no wrong ideas/thoughts at this stage! </a:t>
            </a:r>
          </a:p>
          <a:p>
            <a:pPr>
              <a:lnSpc>
                <a:spcPct val="150000"/>
              </a:lnSpc>
            </a:pPr>
            <a:r>
              <a:rPr lang="en-GB" sz="2000" dirty="0">
                <a:latin typeface="+mj-lt"/>
                <a:ea typeface="Roboto" panose="02000000000000000000" pitchFamily="2" charset="0"/>
                <a:cs typeface="Roboto" panose="02000000000000000000" pitchFamily="2" charset="0"/>
              </a:rPr>
              <a:t>There are many ways that JCB and other companies do this. Consider trying some of these methods:</a:t>
            </a: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p:txBody>
      </p:sp>
      <p:graphicFrame>
        <p:nvGraphicFramePr>
          <p:cNvPr id="2" name="Table 18">
            <a:extLst>
              <a:ext uri="{FF2B5EF4-FFF2-40B4-BE49-F238E27FC236}">
                <a16:creationId xmlns:a16="http://schemas.microsoft.com/office/drawing/2014/main" id="{14FEED82-F65E-C6DB-AB93-78C078991DE6}"/>
              </a:ext>
            </a:extLst>
          </p:cNvPr>
          <p:cNvGraphicFramePr>
            <a:graphicFrameLocks noGrp="1"/>
          </p:cNvGraphicFramePr>
          <p:nvPr>
            <p:extLst>
              <p:ext uri="{D42A27DB-BD31-4B8C-83A1-F6EECF244321}">
                <p14:modId xmlns:p14="http://schemas.microsoft.com/office/powerpoint/2010/main" val="1937476520"/>
              </p:ext>
            </p:extLst>
          </p:nvPr>
        </p:nvGraphicFramePr>
        <p:xfrm>
          <a:off x="575999" y="3312571"/>
          <a:ext cx="9329999" cy="2385590"/>
        </p:xfrm>
        <a:graphic>
          <a:graphicData uri="http://schemas.openxmlformats.org/drawingml/2006/table">
            <a:tbl>
              <a:tblPr firstRow="1" bandRow="1">
                <a:tableStyleId>{5940675A-B579-460E-94D1-54222C63F5DA}</a:tableStyleId>
              </a:tblPr>
              <a:tblGrid>
                <a:gridCol w="2967301">
                  <a:extLst>
                    <a:ext uri="{9D8B030D-6E8A-4147-A177-3AD203B41FA5}">
                      <a16:colId xmlns:a16="http://schemas.microsoft.com/office/drawing/2014/main" val="336422520"/>
                    </a:ext>
                  </a:extLst>
                </a:gridCol>
                <a:gridCol w="2937013">
                  <a:extLst>
                    <a:ext uri="{9D8B030D-6E8A-4147-A177-3AD203B41FA5}">
                      <a16:colId xmlns:a16="http://schemas.microsoft.com/office/drawing/2014/main" val="1485661640"/>
                    </a:ext>
                  </a:extLst>
                </a:gridCol>
                <a:gridCol w="3425685">
                  <a:extLst>
                    <a:ext uri="{9D8B030D-6E8A-4147-A177-3AD203B41FA5}">
                      <a16:colId xmlns:a16="http://schemas.microsoft.com/office/drawing/2014/main" val="3421337386"/>
                    </a:ext>
                  </a:extLst>
                </a:gridCol>
              </a:tblGrid>
              <a:tr h="373910">
                <a:tc>
                  <a:txBody>
                    <a:bodyPr/>
                    <a:lstStyle/>
                    <a:p>
                      <a:pPr algn="ctr"/>
                      <a:r>
                        <a:rPr lang="en-GB" sz="1400" b="1" dirty="0">
                          <a:solidFill>
                            <a:srgbClr val="ACACDE"/>
                          </a:solidFill>
                          <a:hlinkClick r:id="rId3" action="ppaction://hlinksldjump">
                            <a:extLst>
                              <a:ext uri="{A12FA001-AC4F-418D-AE19-62706E023703}">
                                <ahyp:hlinkClr xmlns:ahyp="http://schemas.microsoft.com/office/drawing/2018/hyperlinkcolor" val="tx"/>
                              </a:ext>
                            </a:extLst>
                          </a:hlinkClick>
                        </a:rPr>
                        <a:t>‘Researching different methods’</a:t>
                      </a:r>
                      <a:endParaRPr lang="en-GB" sz="1400" b="1" dirty="0">
                        <a:solidFill>
                          <a:srgbClr val="ACACDE"/>
                        </a:solidFill>
                      </a:endParaRPr>
                    </a:p>
                  </a:txBody>
                  <a:tcPr>
                    <a:solidFill>
                      <a:schemeClr val="bg1"/>
                    </a:solidFill>
                  </a:tcPr>
                </a:tc>
                <a:tc>
                  <a:txBody>
                    <a:bodyPr/>
                    <a:lstStyle/>
                    <a:p>
                      <a:pPr algn="ctr"/>
                      <a:r>
                        <a:rPr lang="en-GB" sz="1400" b="1" dirty="0">
                          <a:solidFill>
                            <a:srgbClr val="ACACDE"/>
                          </a:solidFill>
                          <a:hlinkClick r:id="rId3" action="ppaction://hlinksldjump">
                            <a:extLst>
                              <a:ext uri="{A12FA001-AC4F-418D-AE19-62706E023703}">
                                <ahyp:hlinkClr xmlns:ahyp="http://schemas.microsoft.com/office/drawing/2018/hyperlinkcolor" val="tx"/>
                              </a:ext>
                            </a:extLst>
                          </a:hlinkClick>
                        </a:rPr>
                        <a:t>‘Problem values’</a:t>
                      </a:r>
                      <a:endParaRPr lang="en-GB" sz="1400" b="1" dirty="0">
                        <a:solidFill>
                          <a:srgbClr val="ACACDE"/>
                        </a:solidFill>
                      </a:endParaRPr>
                    </a:p>
                  </a:txBody>
                  <a:tcPr>
                    <a:solidFill>
                      <a:schemeClr val="bg1"/>
                    </a:solidFill>
                  </a:tcPr>
                </a:tc>
                <a:tc>
                  <a:txBody>
                    <a:bodyPr/>
                    <a:lstStyle/>
                    <a:p>
                      <a:pPr algn="ctr"/>
                      <a:r>
                        <a:rPr lang="en-GB" sz="1400" b="1" dirty="0">
                          <a:solidFill>
                            <a:srgbClr val="ACACDE"/>
                          </a:solidFill>
                          <a:hlinkClick r:id="rId3" action="ppaction://hlinksldjump">
                            <a:extLst>
                              <a:ext uri="{A12FA001-AC4F-418D-AE19-62706E023703}">
                                <ahyp:hlinkClr xmlns:ahyp="http://schemas.microsoft.com/office/drawing/2018/hyperlinkcolor" val="tx"/>
                              </a:ext>
                            </a:extLst>
                          </a:hlinkClick>
                        </a:rPr>
                        <a:t>‘Types and causes of pollution’</a:t>
                      </a:r>
                      <a:endParaRPr lang="en-GB" sz="1400" b="1" dirty="0">
                        <a:solidFill>
                          <a:srgbClr val="ACACDE"/>
                        </a:solidFill>
                      </a:endParaRPr>
                    </a:p>
                  </a:txBody>
                  <a:tcPr>
                    <a:solidFill>
                      <a:schemeClr val="bg1"/>
                    </a:solidFill>
                  </a:tcPr>
                </a:tc>
                <a:extLst>
                  <a:ext uri="{0D108BD9-81ED-4DB2-BD59-A6C34878D82A}">
                    <a16:rowId xmlns:a16="http://schemas.microsoft.com/office/drawing/2014/main" val="3391378453"/>
                  </a:ext>
                </a:extLst>
              </a:tr>
              <a:tr h="370840">
                <a:tc>
                  <a:txBody>
                    <a:bodyPr/>
                    <a:lstStyle/>
                    <a:p>
                      <a:r>
                        <a:rPr lang="en-GB" sz="1400" dirty="0"/>
                        <a:t>You need to have a clear idea of the problem you want to solve. Consider the various applications for environmental cleanup. Consider these different environments and what is important in each of them.</a:t>
                      </a:r>
                    </a:p>
                  </a:txBody>
                  <a:tcPr/>
                </a:tc>
                <a:tc>
                  <a:txBody>
                    <a:bodyPr/>
                    <a:lstStyle/>
                    <a:p>
                      <a:r>
                        <a:rPr lang="en-GB" sz="1400" dirty="0"/>
                        <a:t>You can now decide which area of environmental pollution will have the greatest value if solved. </a:t>
                      </a:r>
                    </a:p>
                    <a:p>
                      <a:r>
                        <a:rPr lang="en-GB" sz="1400" dirty="0"/>
                        <a:t>Gather as much information as you can about the ‘big picture’, break this down into different opportunities, and use these to guide you.</a:t>
                      </a:r>
                    </a:p>
                    <a:p>
                      <a:endParaRPr lang="en-GB" sz="1400" dirty="0"/>
                    </a:p>
                  </a:txBody>
                  <a:tcPr/>
                </a:tc>
                <a:tc>
                  <a:txBody>
                    <a:bodyPr/>
                    <a:lstStyle/>
                    <a:p>
                      <a:r>
                        <a:rPr lang="en-GB" sz="1400" dirty="0"/>
                        <a:t>Before we can address the problem of pollution, it is important to understand what it is, how it is caused, and the effects it has on the environment. Different forms of pollution will require different solutions such as filtering air particulates or collecting litter from waterways.</a:t>
                      </a:r>
                    </a:p>
                  </a:txBody>
                  <a:tcPr/>
                </a:tc>
                <a:extLst>
                  <a:ext uri="{0D108BD9-81ED-4DB2-BD59-A6C34878D82A}">
                    <a16:rowId xmlns:a16="http://schemas.microsoft.com/office/drawing/2014/main" val="3966545421"/>
                  </a:ext>
                </a:extLst>
              </a:tr>
            </a:tbl>
          </a:graphicData>
        </a:graphic>
      </p:graphicFrame>
      <p:pic>
        <p:nvPicPr>
          <p:cNvPr id="4" name="Picture 3" descr="A white text on a black background&#10;&#10;Description automatically generated">
            <a:extLst>
              <a:ext uri="{FF2B5EF4-FFF2-40B4-BE49-F238E27FC236}">
                <a16:creationId xmlns:a16="http://schemas.microsoft.com/office/drawing/2014/main" id="{FEB97B0F-8C8D-390C-3D85-6433B10183EA}"/>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28022" b="25882"/>
          <a:stretch/>
        </p:blipFill>
        <p:spPr>
          <a:xfrm>
            <a:off x="332571" y="5824148"/>
            <a:ext cx="1722120" cy="793822"/>
          </a:xfrm>
          <a:prstGeom prst="rect">
            <a:avLst/>
          </a:prstGeom>
        </p:spPr>
      </p:pic>
    </p:spTree>
    <p:extLst>
      <p:ext uri="{BB962C8B-B14F-4D97-AF65-F5344CB8AC3E}">
        <p14:creationId xmlns:p14="http://schemas.microsoft.com/office/powerpoint/2010/main" val="34389472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5" name="Straight Connector 14">
            <a:extLst>
              <a:ext uri="{FF2B5EF4-FFF2-40B4-BE49-F238E27FC236}">
                <a16:creationId xmlns:a16="http://schemas.microsoft.com/office/drawing/2014/main" id="{D09AEB0E-3722-E391-E58A-2D92B0FD6E27}"/>
              </a:ext>
            </a:extLst>
          </p:cNvPr>
          <p:cNvCxnSpPr>
            <a:cxnSpLocks/>
          </p:cNvCxnSpPr>
          <p:nvPr/>
        </p:nvCxnSpPr>
        <p:spPr>
          <a:xfrm flipV="1">
            <a:off x="1396675" y="3863340"/>
            <a:ext cx="973147" cy="31695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4177E1F2-D81D-5DB5-C609-BF697AC6EC91}"/>
              </a:ext>
            </a:extLst>
          </p:cNvPr>
          <p:cNvCxnSpPr>
            <a:cxnSpLocks/>
          </p:cNvCxnSpPr>
          <p:nvPr/>
        </p:nvCxnSpPr>
        <p:spPr>
          <a:xfrm>
            <a:off x="1391235" y="4253257"/>
            <a:ext cx="905278" cy="244432"/>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1B5D02A0-0B11-B4D7-1A76-9868161546B3}"/>
              </a:ext>
            </a:extLst>
          </p:cNvPr>
          <p:cNvCxnSpPr>
            <a:cxnSpLocks/>
          </p:cNvCxnSpPr>
          <p:nvPr/>
        </p:nvCxnSpPr>
        <p:spPr>
          <a:xfrm flipV="1">
            <a:off x="2892940" y="5246491"/>
            <a:ext cx="729061" cy="203135"/>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5" name="Title 4">
            <a:extLst>
              <a:ext uri="{FF2B5EF4-FFF2-40B4-BE49-F238E27FC236}">
                <a16:creationId xmlns:a16="http://schemas.microsoft.com/office/drawing/2014/main" id="{8BCC5A58-F572-2DA9-2B8D-4BEFA2B657A5}"/>
              </a:ext>
            </a:extLst>
          </p:cNvPr>
          <p:cNvSpPr>
            <a:spLocks noGrp="1"/>
          </p:cNvSpPr>
          <p:nvPr>
            <p:ph type="title"/>
          </p:nvPr>
        </p:nvSpPr>
        <p:spPr/>
        <p:txBody>
          <a:bodyPr/>
          <a:lstStyle/>
          <a:p>
            <a:r>
              <a:rPr lang="en-GB" sz="4400" dirty="0">
                <a:latin typeface="GriffithGothic Black" panose="02000603060000020004" pitchFamily="50" charset="0"/>
              </a:rPr>
              <a:t>Break down the context</a:t>
            </a:r>
          </a:p>
        </p:txBody>
      </p:sp>
      <p:sp>
        <p:nvSpPr>
          <p:cNvPr id="9" name="Content Placeholder 2">
            <a:extLst>
              <a:ext uri="{FF2B5EF4-FFF2-40B4-BE49-F238E27FC236}">
                <a16:creationId xmlns:a16="http://schemas.microsoft.com/office/drawing/2014/main" id="{9DFE83B7-3405-0CF6-8DBD-AB2429D722C5}"/>
              </a:ext>
            </a:extLst>
          </p:cNvPr>
          <p:cNvSpPr>
            <a:spLocks noGrp="1"/>
          </p:cNvSpPr>
          <p:nvPr>
            <p:ph type="body" sz="quarter" idx="11"/>
          </p:nvPr>
        </p:nvSpPr>
        <p:spPr>
          <a:xfrm>
            <a:off x="566200" y="1148924"/>
            <a:ext cx="9473206" cy="2165350"/>
          </a:xfrm>
        </p:spPr>
        <p:txBody>
          <a:bodyPr>
            <a:normAutofit/>
          </a:bodyPr>
          <a:lstStyle/>
          <a:p>
            <a:pPr marL="0" indent="0">
              <a:lnSpc>
                <a:spcPct val="150000"/>
              </a:lnSpc>
              <a:buNone/>
            </a:pPr>
            <a:r>
              <a:rPr lang="en-GB" sz="1900" dirty="0">
                <a:latin typeface="+mj-lt"/>
                <a:ea typeface="Roboto" panose="02000000000000000000" pitchFamily="2" charset="0"/>
                <a:cs typeface="Roboto" panose="02000000000000000000" pitchFamily="2" charset="0"/>
              </a:rPr>
              <a:t>The context is deliberately simple so you can investigate and determine your own approach to exploring design opportunities. This context encourages an empathetic approach to analysing and investigating the design situation which can start with a mind map like this example.</a:t>
            </a: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p:txBody>
      </p:sp>
      <p:grpSp>
        <p:nvGrpSpPr>
          <p:cNvPr id="2" name="Group 1">
            <a:extLst>
              <a:ext uri="{FF2B5EF4-FFF2-40B4-BE49-F238E27FC236}">
                <a16:creationId xmlns:a16="http://schemas.microsoft.com/office/drawing/2014/main" id="{EB900131-D56F-2739-4536-2AA54444B19B}"/>
              </a:ext>
            </a:extLst>
          </p:cNvPr>
          <p:cNvGrpSpPr/>
          <p:nvPr/>
        </p:nvGrpSpPr>
        <p:grpSpPr>
          <a:xfrm>
            <a:off x="1940495" y="2849925"/>
            <a:ext cx="8098910" cy="3509334"/>
            <a:chOff x="1940495" y="2849925"/>
            <a:chExt cx="8098910" cy="3509334"/>
          </a:xfrm>
        </p:grpSpPr>
        <p:cxnSp>
          <p:nvCxnSpPr>
            <p:cNvPr id="3" name="Straight Connector 2">
              <a:extLst>
                <a:ext uri="{FF2B5EF4-FFF2-40B4-BE49-F238E27FC236}">
                  <a16:creationId xmlns:a16="http://schemas.microsoft.com/office/drawing/2014/main" id="{E0A70A7F-E236-EA6E-C9A9-6CD294ED1C55}"/>
                </a:ext>
              </a:extLst>
            </p:cNvPr>
            <p:cNvCxnSpPr>
              <a:cxnSpLocks/>
            </p:cNvCxnSpPr>
            <p:nvPr/>
          </p:nvCxnSpPr>
          <p:spPr>
            <a:xfrm>
              <a:off x="5510832" y="5758455"/>
              <a:ext cx="839024" cy="402962"/>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4" name="Straight Connector 3">
              <a:extLst>
                <a:ext uri="{FF2B5EF4-FFF2-40B4-BE49-F238E27FC236}">
                  <a16:creationId xmlns:a16="http://schemas.microsoft.com/office/drawing/2014/main" id="{DA0E7B37-B0F2-1AC0-1E03-314917D02B3E}"/>
                </a:ext>
              </a:extLst>
            </p:cNvPr>
            <p:cNvCxnSpPr>
              <a:cxnSpLocks/>
            </p:cNvCxnSpPr>
            <p:nvPr/>
          </p:nvCxnSpPr>
          <p:spPr>
            <a:xfrm>
              <a:off x="7170530" y="5181214"/>
              <a:ext cx="839024" cy="402962"/>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27AB284D-5741-16F9-67F3-150095CCE8CA}"/>
                </a:ext>
              </a:extLst>
            </p:cNvPr>
            <p:cNvCxnSpPr>
              <a:cxnSpLocks/>
            </p:cNvCxnSpPr>
            <p:nvPr/>
          </p:nvCxnSpPr>
          <p:spPr>
            <a:xfrm flipV="1">
              <a:off x="5641963" y="3175020"/>
              <a:ext cx="608428" cy="457746"/>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3773C080-51E0-752C-0763-B917F435D7C1}"/>
                </a:ext>
              </a:extLst>
            </p:cNvPr>
            <p:cNvCxnSpPr>
              <a:cxnSpLocks/>
            </p:cNvCxnSpPr>
            <p:nvPr/>
          </p:nvCxnSpPr>
          <p:spPr>
            <a:xfrm flipV="1">
              <a:off x="2688537" y="3876502"/>
              <a:ext cx="991380" cy="27172"/>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35DD3E53-2B4F-2549-D150-0F5A43716BAD}"/>
                </a:ext>
              </a:extLst>
            </p:cNvPr>
            <p:cNvCxnSpPr>
              <a:cxnSpLocks/>
            </p:cNvCxnSpPr>
            <p:nvPr/>
          </p:nvCxnSpPr>
          <p:spPr>
            <a:xfrm>
              <a:off x="4184209" y="4023155"/>
              <a:ext cx="886494" cy="497342"/>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2AF34F2F-9C8A-4360-7605-F2FAE54BA647}"/>
                </a:ext>
              </a:extLst>
            </p:cNvPr>
            <p:cNvCxnSpPr>
              <a:cxnSpLocks/>
            </p:cNvCxnSpPr>
            <p:nvPr/>
          </p:nvCxnSpPr>
          <p:spPr>
            <a:xfrm>
              <a:off x="8309659" y="3518681"/>
              <a:ext cx="597410" cy="205895"/>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DB39E4F4-3AB6-8C39-42A6-970542A19B67}"/>
                </a:ext>
              </a:extLst>
            </p:cNvPr>
            <p:cNvCxnSpPr>
              <a:cxnSpLocks/>
            </p:cNvCxnSpPr>
            <p:nvPr/>
          </p:nvCxnSpPr>
          <p:spPr>
            <a:xfrm flipV="1">
              <a:off x="8406964" y="3072387"/>
              <a:ext cx="706911" cy="244697"/>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F0A2DEB6-921B-930C-35DB-4EBB2DD062FB}"/>
                </a:ext>
              </a:extLst>
            </p:cNvPr>
            <p:cNvCxnSpPr>
              <a:cxnSpLocks/>
            </p:cNvCxnSpPr>
            <p:nvPr/>
          </p:nvCxnSpPr>
          <p:spPr>
            <a:xfrm flipV="1">
              <a:off x="7192453" y="3479879"/>
              <a:ext cx="706911" cy="244697"/>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F86FA066-BC6D-4DB7-DF5D-8CC335542BD0}"/>
                </a:ext>
              </a:extLst>
            </p:cNvPr>
            <p:cNvCxnSpPr/>
            <p:nvPr/>
          </p:nvCxnSpPr>
          <p:spPr>
            <a:xfrm flipV="1">
              <a:off x="5404337" y="4801602"/>
              <a:ext cx="0" cy="850261"/>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68433759-4B3A-2CA3-BBE9-B19A6AEE5B76}"/>
                </a:ext>
              </a:extLst>
            </p:cNvPr>
            <p:cNvCxnSpPr/>
            <p:nvPr/>
          </p:nvCxnSpPr>
          <p:spPr>
            <a:xfrm flipV="1">
              <a:off x="5393787" y="3581062"/>
              <a:ext cx="0" cy="850261"/>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59F7B3BC-17C2-E529-8BA6-C29F485EB6DA}"/>
                </a:ext>
              </a:extLst>
            </p:cNvPr>
            <p:cNvCxnSpPr>
              <a:cxnSpLocks/>
            </p:cNvCxnSpPr>
            <p:nvPr/>
          </p:nvCxnSpPr>
          <p:spPr>
            <a:xfrm flipV="1">
              <a:off x="4247738" y="4823369"/>
              <a:ext cx="651098" cy="313956"/>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E1C6DACE-B58F-D7F8-84A3-2ECD90237DC9}"/>
                </a:ext>
              </a:extLst>
            </p:cNvPr>
            <p:cNvCxnSpPr>
              <a:cxnSpLocks/>
            </p:cNvCxnSpPr>
            <p:nvPr/>
          </p:nvCxnSpPr>
          <p:spPr>
            <a:xfrm>
              <a:off x="5759484" y="4759649"/>
              <a:ext cx="839024" cy="402962"/>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47" name="Straight Connector 46">
              <a:extLst>
                <a:ext uri="{FF2B5EF4-FFF2-40B4-BE49-F238E27FC236}">
                  <a16:creationId xmlns:a16="http://schemas.microsoft.com/office/drawing/2014/main" id="{323A6CB8-26D9-85FA-0DD2-324DD99D2843}"/>
                </a:ext>
              </a:extLst>
            </p:cNvPr>
            <p:cNvCxnSpPr>
              <a:cxnSpLocks/>
            </p:cNvCxnSpPr>
            <p:nvPr/>
          </p:nvCxnSpPr>
          <p:spPr>
            <a:xfrm flipV="1">
              <a:off x="5880295" y="3896205"/>
              <a:ext cx="608428" cy="457746"/>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48" name="Oval 47">
              <a:extLst>
                <a:ext uri="{FF2B5EF4-FFF2-40B4-BE49-F238E27FC236}">
                  <a16:creationId xmlns:a16="http://schemas.microsoft.com/office/drawing/2014/main" id="{E9590051-7101-1693-8B3D-CC023F1F1441}"/>
                </a:ext>
              </a:extLst>
            </p:cNvPr>
            <p:cNvSpPr/>
            <p:nvPr/>
          </p:nvSpPr>
          <p:spPr>
            <a:xfrm>
              <a:off x="6365631" y="3521405"/>
              <a:ext cx="1153551" cy="636563"/>
            </a:xfrm>
            <a:prstGeom prst="ellipse">
              <a:avLst/>
            </a:prstGeom>
            <a:solidFill>
              <a:srgbClr val="F9736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1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rPr>
                <a:t>WHERE?</a:t>
              </a:r>
            </a:p>
          </p:txBody>
        </p:sp>
        <p:sp>
          <p:nvSpPr>
            <p:cNvPr id="49" name="Oval 48">
              <a:extLst>
                <a:ext uri="{FF2B5EF4-FFF2-40B4-BE49-F238E27FC236}">
                  <a16:creationId xmlns:a16="http://schemas.microsoft.com/office/drawing/2014/main" id="{9C55194F-E80D-27C6-5E55-B2300161E5C1}"/>
                </a:ext>
              </a:extLst>
            </p:cNvPr>
            <p:cNvSpPr/>
            <p:nvPr/>
          </p:nvSpPr>
          <p:spPr>
            <a:xfrm>
              <a:off x="4539176" y="4112456"/>
              <a:ext cx="1709224" cy="998806"/>
            </a:xfrm>
            <a:prstGeom prst="ellipse">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6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rPr>
                <a:t>DESIGN PROBLEM</a:t>
              </a:r>
            </a:p>
          </p:txBody>
        </p:sp>
        <p:sp>
          <p:nvSpPr>
            <p:cNvPr id="50" name="Oval 49">
              <a:extLst>
                <a:ext uri="{FF2B5EF4-FFF2-40B4-BE49-F238E27FC236}">
                  <a16:creationId xmlns:a16="http://schemas.microsoft.com/office/drawing/2014/main" id="{2AF6FC34-2875-7898-0404-CC8A4BA9240C}"/>
                </a:ext>
              </a:extLst>
            </p:cNvPr>
            <p:cNvSpPr/>
            <p:nvPr/>
          </p:nvSpPr>
          <p:spPr>
            <a:xfrm>
              <a:off x="4843975" y="3226777"/>
              <a:ext cx="1099625" cy="636563"/>
            </a:xfrm>
            <a:prstGeom prst="ellipse">
              <a:avLst/>
            </a:prstGeom>
            <a:solidFill>
              <a:srgbClr val="F9736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2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rPr>
                <a:t>WHY?</a:t>
              </a:r>
            </a:p>
          </p:txBody>
        </p:sp>
        <p:sp>
          <p:nvSpPr>
            <p:cNvPr id="51" name="Oval 50">
              <a:extLst>
                <a:ext uri="{FF2B5EF4-FFF2-40B4-BE49-F238E27FC236}">
                  <a16:creationId xmlns:a16="http://schemas.microsoft.com/office/drawing/2014/main" id="{0D297102-0A9D-1739-6E12-C14826901227}"/>
                </a:ext>
              </a:extLst>
            </p:cNvPr>
            <p:cNvSpPr/>
            <p:nvPr/>
          </p:nvSpPr>
          <p:spPr>
            <a:xfrm>
              <a:off x="3228535" y="3581062"/>
              <a:ext cx="1099625" cy="636563"/>
            </a:xfrm>
            <a:prstGeom prst="ellipse">
              <a:avLst/>
            </a:prstGeom>
            <a:solidFill>
              <a:srgbClr val="F9736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2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rPr>
                <a:t>WHAT?</a:t>
              </a:r>
            </a:p>
          </p:txBody>
        </p:sp>
        <p:sp>
          <p:nvSpPr>
            <p:cNvPr id="52" name="Oval 51">
              <a:extLst>
                <a:ext uri="{FF2B5EF4-FFF2-40B4-BE49-F238E27FC236}">
                  <a16:creationId xmlns:a16="http://schemas.microsoft.com/office/drawing/2014/main" id="{C7F23C89-D306-B6A2-B168-0E9E1C2B4301}"/>
                </a:ext>
              </a:extLst>
            </p:cNvPr>
            <p:cNvSpPr/>
            <p:nvPr/>
          </p:nvSpPr>
          <p:spPr>
            <a:xfrm>
              <a:off x="3352800" y="4908453"/>
              <a:ext cx="1099625" cy="636563"/>
            </a:xfrm>
            <a:prstGeom prst="ellipse">
              <a:avLst/>
            </a:prstGeom>
            <a:solidFill>
              <a:srgbClr val="F9736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2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rPr>
                <a:t>WHEN?</a:t>
              </a:r>
            </a:p>
          </p:txBody>
        </p:sp>
        <p:sp>
          <p:nvSpPr>
            <p:cNvPr id="53" name="Oval 52">
              <a:extLst>
                <a:ext uri="{FF2B5EF4-FFF2-40B4-BE49-F238E27FC236}">
                  <a16:creationId xmlns:a16="http://schemas.microsoft.com/office/drawing/2014/main" id="{1D17B69E-8E9F-CDFB-279B-86966E9ED722}"/>
                </a:ext>
              </a:extLst>
            </p:cNvPr>
            <p:cNvSpPr/>
            <p:nvPr/>
          </p:nvSpPr>
          <p:spPr>
            <a:xfrm>
              <a:off x="6390011" y="4908452"/>
              <a:ext cx="1099625" cy="636563"/>
            </a:xfrm>
            <a:prstGeom prst="ellipse">
              <a:avLst/>
            </a:prstGeom>
            <a:solidFill>
              <a:srgbClr val="F9736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2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rPr>
                <a:t>HOW?</a:t>
              </a:r>
            </a:p>
          </p:txBody>
        </p:sp>
        <p:sp>
          <p:nvSpPr>
            <p:cNvPr id="54" name="Oval 53">
              <a:extLst>
                <a:ext uri="{FF2B5EF4-FFF2-40B4-BE49-F238E27FC236}">
                  <a16:creationId xmlns:a16="http://schemas.microsoft.com/office/drawing/2014/main" id="{226F2E60-E310-D295-6F22-D98116EE8B0A}"/>
                </a:ext>
              </a:extLst>
            </p:cNvPr>
            <p:cNvSpPr/>
            <p:nvPr/>
          </p:nvSpPr>
          <p:spPr>
            <a:xfrm>
              <a:off x="4843975" y="5364405"/>
              <a:ext cx="1099625" cy="636563"/>
            </a:xfrm>
            <a:prstGeom prst="ellipse">
              <a:avLst/>
            </a:prstGeom>
            <a:solidFill>
              <a:srgbClr val="F9736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2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rPr>
                <a:t>WHO?</a:t>
              </a:r>
            </a:p>
          </p:txBody>
        </p:sp>
        <p:sp>
          <p:nvSpPr>
            <p:cNvPr id="55" name="Oval 54">
              <a:extLst>
                <a:ext uri="{FF2B5EF4-FFF2-40B4-BE49-F238E27FC236}">
                  <a16:creationId xmlns:a16="http://schemas.microsoft.com/office/drawing/2014/main" id="{53375465-8215-43C1-84BC-2FA1E0F42C1D}"/>
                </a:ext>
              </a:extLst>
            </p:cNvPr>
            <p:cNvSpPr/>
            <p:nvPr/>
          </p:nvSpPr>
          <p:spPr>
            <a:xfrm>
              <a:off x="7535118" y="3184302"/>
              <a:ext cx="1029286" cy="489395"/>
            </a:xfrm>
            <a:prstGeom prst="ellipse">
              <a:avLst/>
            </a:prstGeom>
            <a:solidFill>
              <a:srgbClr val="F9736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8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rPr>
                <a:t>LOCATION</a:t>
              </a:r>
            </a:p>
          </p:txBody>
        </p:sp>
        <p:sp>
          <p:nvSpPr>
            <p:cNvPr id="56" name="Oval 55">
              <a:extLst>
                <a:ext uri="{FF2B5EF4-FFF2-40B4-BE49-F238E27FC236}">
                  <a16:creationId xmlns:a16="http://schemas.microsoft.com/office/drawing/2014/main" id="{D6A7C8BA-6739-2772-DE42-C5196D9020CB}"/>
                </a:ext>
              </a:extLst>
            </p:cNvPr>
            <p:cNvSpPr/>
            <p:nvPr/>
          </p:nvSpPr>
          <p:spPr>
            <a:xfrm>
              <a:off x="8706015" y="2849925"/>
              <a:ext cx="1333390" cy="489395"/>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8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rPr>
                <a:t>COMMUNITY</a:t>
              </a:r>
            </a:p>
          </p:txBody>
        </p:sp>
        <p:sp>
          <p:nvSpPr>
            <p:cNvPr id="57" name="Oval 56">
              <a:extLst>
                <a:ext uri="{FF2B5EF4-FFF2-40B4-BE49-F238E27FC236}">
                  <a16:creationId xmlns:a16="http://schemas.microsoft.com/office/drawing/2014/main" id="{2B39D157-D324-0FFB-8357-2088207A78A2}"/>
                </a:ext>
              </a:extLst>
            </p:cNvPr>
            <p:cNvSpPr/>
            <p:nvPr/>
          </p:nvSpPr>
          <p:spPr>
            <a:xfrm>
              <a:off x="8689841" y="3518681"/>
              <a:ext cx="1333390" cy="489395"/>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lang="en-GB" sz="800" dirty="0">
                  <a:solidFill>
                    <a:srgbClr val="FFFFFF"/>
                  </a:solidFill>
                  <a:latin typeface="Arial" panose="020B0604020202020204"/>
                </a:rPr>
                <a:t>HOME</a:t>
              </a:r>
              <a:endParaRPr kumimoji="0" lang="en-GB" sz="8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endParaRPr>
            </a:p>
          </p:txBody>
        </p:sp>
        <p:sp>
          <p:nvSpPr>
            <p:cNvPr id="58" name="Oval 57">
              <a:extLst>
                <a:ext uri="{FF2B5EF4-FFF2-40B4-BE49-F238E27FC236}">
                  <a16:creationId xmlns:a16="http://schemas.microsoft.com/office/drawing/2014/main" id="{EDEBEC51-F75C-009E-DCA2-99C7A5F6B79B}"/>
                </a:ext>
              </a:extLst>
            </p:cNvPr>
            <p:cNvSpPr/>
            <p:nvPr/>
          </p:nvSpPr>
          <p:spPr>
            <a:xfrm>
              <a:off x="7624314" y="5226732"/>
              <a:ext cx="1029286" cy="489395"/>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8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rPr>
                <a:t>FUNCTION</a:t>
              </a:r>
            </a:p>
          </p:txBody>
        </p:sp>
        <p:sp>
          <p:nvSpPr>
            <p:cNvPr id="59" name="Oval 58">
              <a:extLst>
                <a:ext uri="{FF2B5EF4-FFF2-40B4-BE49-F238E27FC236}">
                  <a16:creationId xmlns:a16="http://schemas.microsoft.com/office/drawing/2014/main" id="{93AFF03B-DFE2-E8D3-5080-235B3DD69252}"/>
                </a:ext>
              </a:extLst>
            </p:cNvPr>
            <p:cNvSpPr/>
            <p:nvPr/>
          </p:nvSpPr>
          <p:spPr>
            <a:xfrm>
              <a:off x="1964850" y="3635683"/>
              <a:ext cx="1029286" cy="489395"/>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8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rPr>
                <a:t>PURPOSE</a:t>
              </a:r>
            </a:p>
          </p:txBody>
        </p:sp>
        <p:cxnSp>
          <p:nvCxnSpPr>
            <p:cNvPr id="60" name="Straight Connector 59">
              <a:extLst>
                <a:ext uri="{FF2B5EF4-FFF2-40B4-BE49-F238E27FC236}">
                  <a16:creationId xmlns:a16="http://schemas.microsoft.com/office/drawing/2014/main" id="{DC3E6361-1CC4-878D-275A-04CE37EBABD4}"/>
                </a:ext>
              </a:extLst>
            </p:cNvPr>
            <p:cNvCxnSpPr>
              <a:cxnSpLocks/>
            </p:cNvCxnSpPr>
            <p:nvPr/>
          </p:nvCxnSpPr>
          <p:spPr>
            <a:xfrm flipV="1">
              <a:off x="2846325" y="4011916"/>
              <a:ext cx="676547" cy="45551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61" name="Oval 60">
              <a:extLst>
                <a:ext uri="{FF2B5EF4-FFF2-40B4-BE49-F238E27FC236}">
                  <a16:creationId xmlns:a16="http://schemas.microsoft.com/office/drawing/2014/main" id="{B995CEF6-5137-06AD-9F41-5AB84A2C906C}"/>
                </a:ext>
              </a:extLst>
            </p:cNvPr>
            <p:cNvSpPr/>
            <p:nvPr/>
          </p:nvSpPr>
          <p:spPr>
            <a:xfrm>
              <a:off x="1940495" y="4208330"/>
              <a:ext cx="1118667" cy="489395"/>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8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rPr>
                <a:t>MATERIALS</a:t>
              </a:r>
            </a:p>
          </p:txBody>
        </p:sp>
        <p:sp>
          <p:nvSpPr>
            <p:cNvPr id="62" name="Oval 61">
              <a:extLst>
                <a:ext uri="{FF2B5EF4-FFF2-40B4-BE49-F238E27FC236}">
                  <a16:creationId xmlns:a16="http://schemas.microsoft.com/office/drawing/2014/main" id="{BA091B1C-5A7B-7873-3BE7-70937DBEFCBA}"/>
                </a:ext>
              </a:extLst>
            </p:cNvPr>
            <p:cNvSpPr/>
            <p:nvPr/>
          </p:nvSpPr>
          <p:spPr>
            <a:xfrm>
              <a:off x="5910537" y="5869864"/>
              <a:ext cx="1029286" cy="489395"/>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8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rPr>
                <a:t>USER</a:t>
              </a:r>
            </a:p>
          </p:txBody>
        </p:sp>
        <p:sp>
          <p:nvSpPr>
            <p:cNvPr id="63" name="Oval 62">
              <a:extLst>
                <a:ext uri="{FF2B5EF4-FFF2-40B4-BE49-F238E27FC236}">
                  <a16:creationId xmlns:a16="http://schemas.microsoft.com/office/drawing/2014/main" id="{2F157611-A4CB-91EA-5310-6D111A3C1E73}"/>
                </a:ext>
              </a:extLst>
            </p:cNvPr>
            <p:cNvSpPr/>
            <p:nvPr/>
          </p:nvSpPr>
          <p:spPr>
            <a:xfrm>
              <a:off x="5944772" y="2952832"/>
              <a:ext cx="1099624" cy="489395"/>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lang="en-GB" sz="800" dirty="0">
                  <a:solidFill>
                    <a:srgbClr val="FFFFFF"/>
                  </a:solidFill>
                  <a:latin typeface="Arial" panose="020B0604020202020204"/>
                </a:rPr>
                <a:t>EXCESSIVE LITTER</a:t>
              </a:r>
              <a:endParaRPr kumimoji="0" lang="en-GB" sz="8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endParaRPr>
            </a:p>
          </p:txBody>
        </p:sp>
      </p:grpSp>
      <p:sp>
        <p:nvSpPr>
          <p:cNvPr id="11" name="Oval 10">
            <a:extLst>
              <a:ext uri="{FF2B5EF4-FFF2-40B4-BE49-F238E27FC236}">
                <a16:creationId xmlns:a16="http://schemas.microsoft.com/office/drawing/2014/main" id="{B592AD17-05D8-2A6D-6161-CC1092CB8498}"/>
              </a:ext>
            </a:extLst>
          </p:cNvPr>
          <p:cNvSpPr/>
          <p:nvPr/>
        </p:nvSpPr>
        <p:spPr>
          <a:xfrm>
            <a:off x="1812798" y="5182467"/>
            <a:ext cx="1333390" cy="489395"/>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lang="en-GB" sz="800" dirty="0">
                <a:solidFill>
                  <a:srgbClr val="FFFFFF"/>
                </a:solidFill>
                <a:latin typeface="Arial" panose="020B0604020202020204"/>
              </a:rPr>
              <a:t>AT WORK</a:t>
            </a:r>
            <a:endParaRPr kumimoji="0" lang="en-GB" sz="8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endParaRPr>
          </a:p>
        </p:txBody>
      </p:sp>
      <p:sp>
        <p:nvSpPr>
          <p:cNvPr id="14" name="Oval 13">
            <a:extLst>
              <a:ext uri="{FF2B5EF4-FFF2-40B4-BE49-F238E27FC236}">
                <a16:creationId xmlns:a16="http://schemas.microsoft.com/office/drawing/2014/main" id="{4F08CC10-ED7B-2252-46C2-E24C0FA88216}"/>
              </a:ext>
            </a:extLst>
          </p:cNvPr>
          <p:cNvSpPr/>
          <p:nvPr/>
        </p:nvSpPr>
        <p:spPr>
          <a:xfrm>
            <a:off x="566199" y="4031102"/>
            <a:ext cx="1281420" cy="489395"/>
          </a:xfrm>
          <a:prstGeom prst="ellipse">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8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rPr>
              <a:t>LIGHTWEIGHT</a:t>
            </a:r>
          </a:p>
        </p:txBody>
      </p:sp>
      <p:pic>
        <p:nvPicPr>
          <p:cNvPr id="8" name="Picture 7" descr="A white text on a black background&#10;&#10;Description automatically generated">
            <a:extLst>
              <a:ext uri="{FF2B5EF4-FFF2-40B4-BE49-F238E27FC236}">
                <a16:creationId xmlns:a16="http://schemas.microsoft.com/office/drawing/2014/main" id="{BACA3758-3CB1-7B67-C0C2-318AAE6DE145}"/>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t="28022" b="25882"/>
          <a:stretch/>
        </p:blipFill>
        <p:spPr>
          <a:xfrm>
            <a:off x="332571" y="5824148"/>
            <a:ext cx="1722120" cy="793822"/>
          </a:xfrm>
          <a:prstGeom prst="rect">
            <a:avLst/>
          </a:prstGeom>
        </p:spPr>
      </p:pic>
    </p:spTree>
    <p:extLst>
      <p:ext uri="{BB962C8B-B14F-4D97-AF65-F5344CB8AC3E}">
        <p14:creationId xmlns:p14="http://schemas.microsoft.com/office/powerpoint/2010/main" val="20589536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_rels/theme3.xml.rels><?xml version="1.0" encoding="UTF-8" standalone="yes"?>
<Relationships xmlns="http://schemas.openxmlformats.org/package/2006/relationships"><Relationship Id="rId1" Type="http://schemas.openxmlformats.org/officeDocument/2006/relationships/image" Target="../media/image34.png"/></Relationships>
</file>

<file path=ppt/theme/theme1.xml><?xml version="1.0" encoding="utf-8"?>
<a:theme xmlns:a="http://schemas.openxmlformats.org/drawingml/2006/main" name="1_Office Theme">
  <a:themeElements>
    <a:clrScheme name="DandT">
      <a:dk1>
        <a:srgbClr val="000000"/>
      </a:dk1>
      <a:lt1>
        <a:srgbClr val="FFFFFF"/>
      </a:lt1>
      <a:dk2>
        <a:srgbClr val="0A303F"/>
      </a:dk2>
      <a:lt2>
        <a:srgbClr val="E7E6E6"/>
      </a:lt2>
      <a:accent1>
        <a:srgbClr val="F97369"/>
      </a:accent1>
      <a:accent2>
        <a:srgbClr val="07E298"/>
      </a:accent2>
      <a:accent3>
        <a:srgbClr val="FAB8D9"/>
      </a:accent3>
      <a:accent4>
        <a:srgbClr val="DCFFFF"/>
      </a:accent4>
      <a:accent5>
        <a:srgbClr val="00BACE"/>
      </a:accent5>
      <a:accent6>
        <a:srgbClr val="C238B1"/>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DandT" id="{BB151128-7B21-4942-A59B-368685A2A4E1}" vid="{4F7D9008-6879-B043-A756-2AF003936ED0}"/>
    </a:ext>
  </a:extLst>
</a:theme>
</file>

<file path=ppt/theme/theme2.xml><?xml version="1.0" encoding="utf-8"?>
<a:theme xmlns:a="http://schemas.openxmlformats.org/drawingml/2006/main" name="2_Office Theme">
  <a:themeElements>
    <a:clrScheme name="DandT">
      <a:dk1>
        <a:srgbClr val="000000"/>
      </a:dk1>
      <a:lt1>
        <a:srgbClr val="FFFFFF"/>
      </a:lt1>
      <a:dk2>
        <a:srgbClr val="0A303F"/>
      </a:dk2>
      <a:lt2>
        <a:srgbClr val="E7E6E6"/>
      </a:lt2>
      <a:accent1>
        <a:srgbClr val="F97369"/>
      </a:accent1>
      <a:accent2>
        <a:srgbClr val="07E298"/>
      </a:accent2>
      <a:accent3>
        <a:srgbClr val="FAB8D9"/>
      </a:accent3>
      <a:accent4>
        <a:srgbClr val="DCFFFF"/>
      </a:accent4>
      <a:accent5>
        <a:srgbClr val="00BACE"/>
      </a:accent5>
      <a:accent6>
        <a:srgbClr val="C238B1"/>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DandT" id="{BB151128-7B21-4942-A59B-368685A2A4E1}" vid="{4F7D9008-6879-B043-A756-2AF003936ED0}"/>
    </a:ext>
  </a:extLst>
</a:theme>
</file>

<file path=ppt/theme/theme3.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Neue Medium"/>
        <a:ea typeface="Helvetica Neue Medium"/>
        <a:cs typeface="Helvetica Neue Medium"/>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FFFFFF"/>
            </a:solidFill>
            <a:effectLst/>
            <a:uFillTx/>
            <a:latin typeface="+mj-lt"/>
            <a:ea typeface="+mj-ea"/>
            <a:cs typeface="+mj-cs"/>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2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2606DD8BDA26A44A0E670F87E6EF304" ma:contentTypeVersion="14" ma:contentTypeDescription="Create a new document." ma:contentTypeScope="" ma:versionID="729a4698badfbe21664e5e43a75b1534">
  <xsd:schema xmlns:xsd="http://www.w3.org/2001/XMLSchema" xmlns:xs="http://www.w3.org/2001/XMLSchema" xmlns:p="http://schemas.microsoft.com/office/2006/metadata/properties" xmlns:ns3="6dae757b-73b3-494b-9c85-0b95019e3f70" xmlns:ns4="a8a6ebc6-78e2-4dae-983d-f356751e65a9" targetNamespace="http://schemas.microsoft.com/office/2006/metadata/properties" ma:root="true" ma:fieldsID="e487cb6e60eca21a4cdc0faa05ee6d6b" ns3:_="" ns4:_="">
    <xsd:import namespace="6dae757b-73b3-494b-9c85-0b95019e3f70"/>
    <xsd:import namespace="a8a6ebc6-78e2-4dae-983d-f356751e65a9"/>
    <xsd:element name="properties">
      <xsd:complexType>
        <xsd:sequence>
          <xsd:element name="documentManagement">
            <xsd:complexType>
              <xsd:all>
                <xsd:element ref="ns3:MediaServiceMetadata" minOccurs="0"/>
                <xsd:element ref="ns3:MediaServiceFastMetadata" minOccurs="0"/>
                <xsd:element ref="ns3:MediaServiceAutoTags" minOccurs="0"/>
                <xsd:element ref="ns3:MediaServiceGenerationTime" minOccurs="0"/>
                <xsd:element ref="ns3:MediaServiceEventHashCode" minOccurs="0"/>
                <xsd:element ref="ns3:MediaServiceDateTaken" minOccurs="0"/>
                <xsd:element ref="ns3:MediaServiceOCR" minOccurs="0"/>
                <xsd:element ref="ns4:SharedWithUsers" minOccurs="0"/>
                <xsd:element ref="ns4:SharedWithDetails" minOccurs="0"/>
                <xsd:element ref="ns4:SharingHintHash" minOccurs="0"/>
                <xsd:element ref="ns3:MediaLengthInSeconds" minOccurs="0"/>
                <xsd:element ref="ns3:MediaServiceLocation" minOccurs="0"/>
                <xsd:element ref="ns3:_activity" minOccurs="0"/>
                <xsd:element ref="ns3: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dae757b-73b3-494b-9c85-0b95019e3f7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DateTaken" ma:index="13" nillable="true" ma:displayName="MediaServiceDateTaken" ma:hidden="true" ma:internalName="MediaServiceDateTaken"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LengthInSeconds" ma:index="18" nillable="true" ma:displayName="MediaLengthInSeconds" ma:hidden="true" ma:internalName="MediaLengthInSeconds" ma:readOnly="true">
      <xsd:simpleType>
        <xsd:restriction base="dms:Unknown"/>
      </xsd:simpleType>
    </xsd:element>
    <xsd:element name="MediaServiceLocation" ma:index="19" nillable="true" ma:displayName="Location" ma:internalName="MediaServiceLocation" ma:readOnly="true">
      <xsd:simpleType>
        <xsd:restriction base="dms:Text"/>
      </xsd:simpleType>
    </xsd:element>
    <xsd:element name="_activity" ma:index="20" nillable="true" ma:displayName="_activity" ma:hidden="true" ma:internalName="_activity">
      <xsd:simpleType>
        <xsd:restriction base="dms:Note"/>
      </xsd:simpleType>
    </xsd:element>
    <xsd:element name="MediaServiceObjectDetectorVersions" ma:index="21"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a8a6ebc6-78e2-4dae-983d-f356751e65a9" elementFormDefault="qualified">
    <xsd:import namespace="http://schemas.microsoft.com/office/2006/documentManagement/types"/>
    <xsd:import namespace="http://schemas.microsoft.com/office/infopath/2007/PartnerControls"/>
    <xsd:element name="SharedWithUsers" ma:index="15"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6" nillable="true" ma:displayName="Shared With Details" ma:internalName="SharedWithDetails" ma:readOnly="true">
      <xsd:simpleType>
        <xsd:restriction base="dms:Note">
          <xsd:maxLength value="255"/>
        </xsd:restriction>
      </xsd:simpleType>
    </xsd:element>
    <xsd:element name="SharingHintHash" ma:index="17"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activity xmlns="6dae757b-73b3-494b-9c85-0b95019e3f70" xsi:nil="true"/>
  </documentManagement>
</p:properties>
</file>

<file path=customXml/itemProps1.xml><?xml version="1.0" encoding="utf-8"?>
<ds:datastoreItem xmlns:ds="http://schemas.openxmlformats.org/officeDocument/2006/customXml" ds:itemID="{742BE81F-CDBB-448C-A108-5E1388C4271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dae757b-73b3-494b-9c85-0b95019e3f70"/>
    <ds:schemaRef ds:uri="a8a6ebc6-78e2-4dae-983d-f356751e65a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BBA7927-7848-4BF1-900A-931C20722155}">
  <ds:schemaRefs>
    <ds:schemaRef ds:uri="http://schemas.microsoft.com/sharepoint/v3/contenttype/forms"/>
  </ds:schemaRefs>
</ds:datastoreItem>
</file>

<file path=customXml/itemProps3.xml><?xml version="1.0" encoding="utf-8"?>
<ds:datastoreItem xmlns:ds="http://schemas.openxmlformats.org/officeDocument/2006/customXml" ds:itemID="{0A8B4F70-BF01-4E91-B219-42BE6E9E19B0}">
  <ds:schemaRefs>
    <ds:schemaRef ds:uri="http://schemas.microsoft.com/office/2006/metadata/properties"/>
    <ds:schemaRef ds:uri="a8a6ebc6-78e2-4dae-983d-f356751e65a9"/>
    <ds:schemaRef ds:uri="http://purl.org/dc/elements/1.1/"/>
    <ds:schemaRef ds:uri="http://www.w3.org/XML/1998/namespace"/>
    <ds:schemaRef ds:uri="http://purl.org/dc/dcmitype/"/>
    <ds:schemaRef ds:uri="http://schemas.openxmlformats.org/package/2006/metadata/core-properties"/>
    <ds:schemaRef ds:uri="http://schemas.microsoft.com/office/2006/documentManagement/types"/>
    <ds:schemaRef ds:uri="http://schemas.microsoft.com/office/infopath/2007/PartnerControls"/>
    <ds:schemaRef ds:uri="6dae757b-73b3-494b-9c85-0b95019e3f70"/>
    <ds:schemaRef ds:uri="http://purl.org/dc/terms/"/>
  </ds:schemaRefs>
</ds:datastoreItem>
</file>

<file path=docProps/app.xml><?xml version="1.0" encoding="utf-8"?>
<Properties xmlns="http://schemas.openxmlformats.org/officeDocument/2006/extended-properties" xmlns:vt="http://schemas.openxmlformats.org/officeDocument/2006/docPropsVTypes">
  <Template/>
  <TotalTime>48974</TotalTime>
  <Words>7686</Words>
  <Application>Microsoft Office PowerPoint</Application>
  <PresentationFormat>Widescreen</PresentationFormat>
  <Paragraphs>527</Paragraphs>
  <Slides>45</Slides>
  <Notes>36</Notes>
  <HiddenSlides>21</HiddenSlides>
  <MMClips>6</MMClips>
  <ScaleCrop>false</ScaleCrop>
  <HeadingPairs>
    <vt:vector size="8" baseType="variant">
      <vt:variant>
        <vt:lpstr>Fonts Used</vt:lpstr>
      </vt:variant>
      <vt:variant>
        <vt:i4>7</vt:i4>
      </vt:variant>
      <vt:variant>
        <vt:lpstr>Theme</vt:lpstr>
      </vt:variant>
      <vt:variant>
        <vt:i4>2</vt:i4>
      </vt:variant>
      <vt:variant>
        <vt:lpstr>Embedded OLE Servers</vt:lpstr>
      </vt:variant>
      <vt:variant>
        <vt:i4>1</vt:i4>
      </vt:variant>
      <vt:variant>
        <vt:lpstr>Slide Titles</vt:lpstr>
      </vt:variant>
      <vt:variant>
        <vt:i4>45</vt:i4>
      </vt:variant>
    </vt:vector>
  </HeadingPairs>
  <TitlesOfParts>
    <vt:vector size="55" baseType="lpstr">
      <vt:lpstr>GriffithGothic Black</vt:lpstr>
      <vt:lpstr>Ink Free</vt:lpstr>
      <vt:lpstr>Calibri</vt:lpstr>
      <vt:lpstr>Arial</vt:lpstr>
      <vt:lpstr>Arial Narrow</vt:lpstr>
      <vt:lpstr>Helvetica Neue</vt:lpstr>
      <vt:lpstr>Griffith Gothic Black</vt:lpstr>
      <vt:lpstr>1_Office Theme</vt:lpstr>
      <vt:lpstr>2_Office Theme</vt:lpstr>
      <vt:lpstr>Packager Shell Object</vt:lpstr>
      <vt:lpstr>KS3 d&amp;T contexts  cleaning up the environment</vt:lpstr>
      <vt:lpstr>About this resource</vt:lpstr>
      <vt:lpstr>PowerPoint Presentation</vt:lpstr>
      <vt:lpstr>Contents</vt:lpstr>
      <vt:lpstr>PowerPoint Presentation</vt:lpstr>
      <vt:lpstr>Introduction</vt:lpstr>
      <vt:lpstr>PowerPoint Presentation</vt:lpstr>
      <vt:lpstr>Empathize stage</vt:lpstr>
      <vt:lpstr>Break down the context</vt:lpstr>
      <vt:lpstr>PowerPoint Presentation</vt:lpstr>
      <vt:lpstr>Define stage</vt:lpstr>
      <vt:lpstr>Define stage</vt:lpstr>
      <vt:lpstr>Define stage</vt:lpstr>
      <vt:lpstr>Project letter</vt:lpstr>
      <vt:lpstr>PowerPoint Presentation</vt:lpstr>
      <vt:lpstr>Ideate stage</vt:lpstr>
      <vt:lpstr>Ideate stage</vt:lpstr>
      <vt:lpstr>PowerPoint Presentation</vt:lpstr>
      <vt:lpstr>Prototype stage </vt:lpstr>
      <vt:lpstr>Prototype stage </vt:lpstr>
      <vt:lpstr>PowerPoint Presentation</vt:lpstr>
      <vt:lpstr>Test stage</vt:lpstr>
      <vt:lpstr>Test stage</vt:lpstr>
      <vt:lpstr>Focused Tasks</vt:lpstr>
      <vt:lpstr>Investigative &amp; Evaluative Activities</vt:lpstr>
      <vt:lpstr>Causes of pollution</vt:lpstr>
      <vt:lpstr>Pugh’s matrix</vt:lpstr>
      <vt:lpstr>Empathize stage</vt:lpstr>
      <vt:lpstr>Define stage</vt:lpstr>
      <vt:lpstr>Project letter</vt:lpstr>
      <vt:lpstr>Project letter</vt:lpstr>
      <vt:lpstr>PowerPoint Presentation</vt:lpstr>
      <vt:lpstr>Ideate stage</vt:lpstr>
      <vt:lpstr>SWOT analysis</vt:lpstr>
      <vt:lpstr>Six thinking hats</vt:lpstr>
      <vt:lpstr>Six thinking hats</vt:lpstr>
      <vt:lpstr>Six thinking hats</vt:lpstr>
      <vt:lpstr>Ideate stage</vt:lpstr>
      <vt:lpstr>Prototype stage</vt:lpstr>
      <vt:lpstr>Model fidelity</vt:lpstr>
      <vt:lpstr>Test stage</vt:lpstr>
      <vt:lpstr>Scope creep</vt:lpstr>
      <vt:lpstr>Test stage</vt:lpstr>
      <vt:lpstr>Kaizen principles</vt:lpstr>
      <vt:lpstr>Level of challenge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Neesha Mistry</dc:creator>
  <cp:lastModifiedBy>Ryan Ball</cp:lastModifiedBy>
  <cp:revision>399</cp:revision>
  <cp:lastPrinted>2019-02-19T15:48:33Z</cp:lastPrinted>
  <dcterms:modified xsi:type="dcterms:W3CDTF">2024-01-05T11:10:09Z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0x01010072606DD8BDA26A44A0E670F87E6EF304</vt:lpwstr>
  </property>
</Properties>
</file>