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 id="2147483728" r:id="rId2"/>
  </p:sldMasterIdLst>
  <p:notesMasterIdLst>
    <p:notesMasterId r:id="rId36"/>
  </p:notesMasterIdLst>
  <p:handoutMasterIdLst>
    <p:handoutMasterId r:id="rId37"/>
  </p:handoutMasterIdLst>
  <p:sldIdLst>
    <p:sldId id="1707" r:id="rId3"/>
    <p:sldId id="1699" r:id="rId4"/>
    <p:sldId id="1700" r:id="rId5"/>
    <p:sldId id="1660" r:id="rId6"/>
    <p:sldId id="1661" r:id="rId7"/>
    <p:sldId id="1662" r:id="rId8"/>
    <p:sldId id="1663" r:id="rId9"/>
    <p:sldId id="1664" r:id="rId10"/>
    <p:sldId id="1666" r:id="rId11"/>
    <p:sldId id="1667" r:id="rId12"/>
    <p:sldId id="1668" r:id="rId13"/>
    <p:sldId id="1654" r:id="rId14"/>
    <p:sldId id="1669" r:id="rId15"/>
    <p:sldId id="1672" r:id="rId16"/>
    <p:sldId id="1674" r:id="rId17"/>
    <p:sldId id="1673" r:id="rId18"/>
    <p:sldId id="1675" r:id="rId19"/>
    <p:sldId id="1676" r:id="rId20"/>
    <p:sldId id="1677" r:id="rId21"/>
    <p:sldId id="1678" r:id="rId22"/>
    <p:sldId id="1701" r:id="rId23"/>
    <p:sldId id="1682" r:id="rId24"/>
    <p:sldId id="1706" r:id="rId25"/>
    <p:sldId id="1683" r:id="rId26"/>
    <p:sldId id="1704" r:id="rId27"/>
    <p:sldId id="1705" r:id="rId28"/>
    <p:sldId id="1687" r:id="rId29"/>
    <p:sldId id="1689" r:id="rId30"/>
    <p:sldId id="1692" r:id="rId31"/>
    <p:sldId id="1703" r:id="rId32"/>
    <p:sldId id="1694" r:id="rId33"/>
    <p:sldId id="1695" r:id="rId34"/>
    <p:sldId id="1702" r:id="rId35"/>
  </p:sldIdLst>
  <p:sldSz cx="12192000" cy="6858000"/>
  <p:notesSz cx="6858000" cy="9144000"/>
  <p:embeddedFontLst>
    <p:embeddedFont>
      <p:font typeface="Arial Narrow" panose="020B0606020202030204" pitchFamily="34" charset="0"/>
      <p:regular r:id="rId38"/>
      <p:bold r:id="rId39"/>
      <p:italic r:id="rId40"/>
      <p:boldItalic r:id="rId41"/>
    </p:embeddedFont>
    <p:embeddedFont>
      <p:font typeface="Griffith Gothic Black" panose="020B0604020202020204" charset="0"/>
      <p:bold r:id="rId42"/>
    </p:embeddedFont>
    <p:embeddedFont>
      <p:font typeface="GriffithGothic Black" panose="02000603060000020004" pitchFamily="50" charset="0"/>
      <p:bold r:id="rId43"/>
    </p:embeddedFont>
    <p:embeddedFont>
      <p:font typeface="Helvetica Neue" pitchFamily="2" charset="0"/>
      <p:regular r:id="rId44"/>
    </p:embeddedFont>
    <p:embeddedFont>
      <p:font typeface="Ink Free" panose="03080402000500000000" pitchFamily="66" charset="0"/>
      <p:regular r:id="rId45"/>
    </p:embeddedFont>
    <p:embeddedFont>
      <p:font typeface="Roboto" panose="02000000000000000000" pitchFamily="2" charset="0"/>
      <p:regular r:id="rId46"/>
      <p:bold r:id="rId47"/>
      <p:italic r:id="rId48"/>
      <p:boldItalic r:id="rId49"/>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3EA"/>
    <a:srgbClr val="429EA6"/>
    <a:srgbClr val="FE4E00"/>
    <a:srgbClr val="F60493"/>
    <a:srgbClr val="16F4D0"/>
    <a:srgbClr val="FED33A"/>
    <a:srgbClr val="F97369"/>
    <a:srgbClr val="00BACE"/>
    <a:srgbClr val="07E29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9" autoAdjust="0"/>
    <p:restoredTop sz="83024" autoAdjust="0"/>
  </p:normalViewPr>
  <p:slideViewPr>
    <p:cSldViewPr snapToGrid="0">
      <p:cViewPr varScale="1">
        <p:scale>
          <a:sx n="120" d="100"/>
          <a:sy n="120" d="100"/>
        </p:scale>
        <p:origin x="1272" y="96"/>
      </p:cViewPr>
      <p:guideLst>
        <p:guide orient="horz" pos="2160"/>
        <p:guide pos="3840"/>
      </p:guideLst>
    </p:cSldViewPr>
  </p:slideViewPr>
  <p:outlineViewPr>
    <p:cViewPr>
      <p:scale>
        <a:sx n="33" d="100"/>
        <a:sy n="33" d="100"/>
      </p:scale>
      <p:origin x="0" y="-3306"/>
    </p:cViewPr>
  </p:outlineViewPr>
  <p:notesTextViewPr>
    <p:cViewPr>
      <p:scale>
        <a:sx n="125" d="100"/>
        <a:sy n="125" d="100"/>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2.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7.fntdata"/><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font" Target="fonts/font12.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2/8/2024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Tree>
    <p:extLst>
      <p:ext uri="{BB962C8B-B14F-4D97-AF65-F5344CB8AC3E}">
        <p14:creationId xmlns:p14="http://schemas.microsoft.com/office/powerpoint/2010/main" val="1299889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3D printers should not be left to run unsupervised due to a fire-risk.</a:t>
            </a:r>
          </a:p>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852324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3530686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3700670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Consider using the first image as a starting point for designing the controller shape – keeping the inside mechanisms as is. There is a line drawing over the top if you want to use that.</a:t>
            </a:r>
          </a:p>
          <a:p>
            <a:r>
              <a:rPr lang="en-GB" dirty="0"/>
              <a:t>Second image shows how the sliding speed adjuster works – fitting inside the trigger and stopping it at set-points.</a:t>
            </a:r>
          </a:p>
          <a:p>
            <a:r>
              <a:rPr lang="en-GB" dirty="0"/>
              <a:t>Picture 3 = The wire is wrapped around parts of the casing to prevent it being pulled out / risk of electrical fault. Students could try to consider how this is done before seeing inside and/or looking at how a 3-pin plug does similar with a cord grip.</a:t>
            </a:r>
          </a:p>
        </p:txBody>
      </p:sp>
    </p:spTree>
    <p:extLst>
      <p:ext uri="{BB962C8B-B14F-4D97-AF65-F5344CB8AC3E}">
        <p14:creationId xmlns:p14="http://schemas.microsoft.com/office/powerpoint/2010/main" val="1371333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the video to see the mechanism for the current trigger. See if students are able to replicate similar before/after seeing it, using sheet materials such as card and a split pin, with an elastic band / spring. Possibly sheet plastic may be easier if card bends.</a:t>
            </a:r>
          </a:p>
        </p:txBody>
      </p:sp>
    </p:spTree>
    <p:extLst>
      <p:ext uri="{BB962C8B-B14F-4D97-AF65-F5344CB8AC3E}">
        <p14:creationId xmlns:p14="http://schemas.microsoft.com/office/powerpoint/2010/main" val="1014205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843337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0021587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hand templates feature a white fill and transparent. Feel free to use either or make your own for students to use either digitally or to trace to give an element of scale and a better idea of how it will be held. Maybe this will not feature in the hands, and so similar for feet or other may be useful.</a:t>
            </a:r>
          </a:p>
        </p:txBody>
      </p:sp>
    </p:spTree>
    <p:extLst>
      <p:ext uri="{BB962C8B-B14F-4D97-AF65-F5344CB8AC3E}">
        <p14:creationId xmlns:p14="http://schemas.microsoft.com/office/powerpoint/2010/main" val="18959995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974828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944449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644507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4572120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Zv5JdI9t1n4?feature=oembed" TargetMode="External"/><Relationship Id="rId4" Type="http://schemas.openxmlformats.org/officeDocument/2006/relationships/image" Target="../media/image41.jpeg"/></Relationships>
</file>

<file path=ppt/slides/_rels/slide1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14.xml"/><Relationship Id="rId1" Type="http://schemas.openxmlformats.org/officeDocument/2006/relationships/video" Target="https://www.youtube.com/embed/w22QouAlgDw?feature=oembed" TargetMode="External"/></Relationships>
</file>

<file path=ppt/slides/_rels/slide1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16.xml"/><Relationship Id="rId1" Type="http://schemas.openxmlformats.org/officeDocument/2006/relationships/video" Target="https://www.youtube.com/embed/lqB9fdgsNBI?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slide" Target="slide31.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8.xml"/><Relationship Id="rId1" Type="http://schemas.openxmlformats.org/officeDocument/2006/relationships/video" Target="https://www.youtube.com/embed/vCs-bORvDt8?feature=oembed" TargetMode="Externa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8" Type="http://schemas.openxmlformats.org/officeDocument/2006/relationships/image" Target="../media/image51.jpeg"/><Relationship Id="rId13" Type="http://schemas.openxmlformats.org/officeDocument/2006/relationships/image" Target="../media/image56.jpeg"/><Relationship Id="rId3" Type="http://schemas.openxmlformats.org/officeDocument/2006/relationships/image" Target="../media/image36.png"/><Relationship Id="rId7" Type="http://schemas.openxmlformats.org/officeDocument/2006/relationships/image" Target="../media/image50.jpeg"/><Relationship Id="rId12"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21.xml"/><Relationship Id="rId6" Type="http://schemas.openxmlformats.org/officeDocument/2006/relationships/image" Target="../media/image49.jpeg"/><Relationship Id="rId11" Type="http://schemas.openxmlformats.org/officeDocument/2006/relationships/image" Target="../media/image54.jpeg"/><Relationship Id="rId5" Type="http://schemas.openxmlformats.org/officeDocument/2006/relationships/image" Target="../media/image48.jpeg"/><Relationship Id="rId15" Type="http://schemas.openxmlformats.org/officeDocument/2006/relationships/image" Target="../media/image58.jpeg"/><Relationship Id="rId10" Type="http://schemas.openxmlformats.org/officeDocument/2006/relationships/image" Target="../media/image53.jpeg"/><Relationship Id="rId4" Type="http://schemas.openxmlformats.org/officeDocument/2006/relationships/image" Target="../media/image47.jpeg"/><Relationship Id="rId9" Type="http://schemas.openxmlformats.org/officeDocument/2006/relationships/image" Target="../media/image52.jpeg"/><Relationship Id="rId14" Type="http://schemas.openxmlformats.org/officeDocument/2006/relationships/image" Target="../media/image57.jpeg"/></Relationships>
</file>

<file path=ppt/slides/_rels/slide23.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scalextric-fts-and-ieas/" TargetMode="External"/><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scalextric-fts-and-ieas/" TargetMode="External"/><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36.png"/><Relationship Id="rId7" Type="http://schemas.openxmlformats.org/officeDocument/2006/relationships/image" Target="../media/image62.jpeg"/><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4.png"/><Relationship Id="rId5" Type="http://schemas.openxmlformats.org/officeDocument/2006/relationships/image" Target="../media/image36.png"/><Relationship Id="rId4" Type="http://schemas.openxmlformats.org/officeDocument/2006/relationships/notesSlide" Target="../notesSlides/notesSlide17.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3-WyH_MZ92M" TargetMode="External"/><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slide" Target="slide8.xml"/><Relationship Id="rId5" Type="http://schemas.openxmlformats.org/officeDocument/2006/relationships/image" Target="../media/image36.png"/><Relationship Id="rId4" Type="http://schemas.openxmlformats.org/officeDocument/2006/relationships/hyperlink" Target="https://youtu.be/UKMO5tlANEU?si=MvkuStpwD832SYdr"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slide" Target="slide11.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3.xml"/><Relationship Id="rId4" Type="http://schemas.openxmlformats.org/officeDocument/2006/relationships/slide" Target="slide15.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2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slide" Target="slide18.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slide" Target="slide21.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image" Target="../media/image36.png"/><Relationship Id="rId1" Type="http://schemas.openxmlformats.org/officeDocument/2006/relationships/slideLayout" Target="../slideLayouts/slideLayout6.xml"/><Relationship Id="rId6" Type="http://schemas.openxmlformats.org/officeDocument/2006/relationships/slide" Target="slide17.xml"/><Relationship Id="rId5" Type="http://schemas.openxmlformats.org/officeDocument/2006/relationships/slide" Target="slide14.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3hdxUvOyrCs?feature=oembed" TargetMode="External"/><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10.xml"/><Relationship Id="rId1" Type="http://schemas.openxmlformats.org/officeDocument/2006/relationships/video" Target="https://www.youtube.com/embed/ynNhTKIjy7c?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27.xml"/></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May be an image of text">
            <a:extLst>
              <a:ext uri="{FF2B5EF4-FFF2-40B4-BE49-F238E27FC236}">
                <a16:creationId xmlns:a16="http://schemas.microsoft.com/office/drawing/2014/main" id="{B37E18AF-0A4A-9BDA-4AAB-168554AEBBBA}"/>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752" r="20406" b="10537"/>
          <a:stretch/>
        </p:blipFill>
        <p:spPr bwMode="auto">
          <a:xfrm>
            <a:off x="8363468" y="0"/>
            <a:ext cx="3836293"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DDC718A8-4C9E-3A25-3E32-C1144735CCA1}"/>
              </a:ext>
            </a:extLst>
          </p:cNvPr>
          <p:cNvSpPr>
            <a:spLocks noGrp="1"/>
          </p:cNvSpPr>
          <p:nvPr>
            <p:ph type="ctrTitle"/>
          </p:nvPr>
        </p:nvSpPr>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accessible controllers</a:t>
            </a:r>
          </a:p>
        </p:txBody>
      </p:sp>
      <p:sp>
        <p:nvSpPr>
          <p:cNvPr id="11" name="TextBox 10">
            <a:extLst>
              <a:ext uri="{FF2B5EF4-FFF2-40B4-BE49-F238E27FC236}">
                <a16:creationId xmlns:a16="http://schemas.microsoft.com/office/drawing/2014/main" id="{9471434B-027F-B720-92E9-DE92B4F34BE7}"/>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#InspiredbyScalextric</a:t>
            </a:r>
          </a:p>
        </p:txBody>
      </p:sp>
      <p:pic>
        <p:nvPicPr>
          <p:cNvPr id="14" name="Picture Placeholder 6" descr="A blue and yellow logo&#10;&#10;Description automatically generated with low confidence">
            <a:extLst>
              <a:ext uri="{FF2B5EF4-FFF2-40B4-BE49-F238E27FC236}">
                <a16:creationId xmlns:a16="http://schemas.microsoft.com/office/drawing/2014/main" id="{EAF12BE9-65C6-2C18-2D85-49292C77CB3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22" r="907"/>
          <a:stretch/>
        </p:blipFill>
        <p:spPr>
          <a:xfrm>
            <a:off x="461389" y="5824148"/>
            <a:ext cx="2933452" cy="784921"/>
          </a:xfrm>
          <a:prstGeom prst="rect">
            <a:avLst/>
          </a:prstGeom>
        </p:spPr>
      </p:pic>
      <p:pic>
        <p:nvPicPr>
          <p:cNvPr id="2" name="Picture 1" descr="Blue text on a black background">
            <a:extLst>
              <a:ext uri="{FF2B5EF4-FFF2-40B4-BE49-F238E27FC236}">
                <a16:creationId xmlns:a16="http://schemas.microsoft.com/office/drawing/2014/main" id="{A2BDA800-18B9-BA58-9153-E31705B471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89477" y="215576"/>
            <a:ext cx="3195337" cy="1276685"/>
          </a:xfrm>
          <a:prstGeom prst="rect">
            <a:avLst/>
          </a:prstGeom>
        </p:spPr>
      </p:pic>
    </p:spTree>
    <p:extLst>
      <p:ext uri="{BB962C8B-B14F-4D97-AF65-F5344CB8AC3E}">
        <p14:creationId xmlns:p14="http://schemas.microsoft.com/office/powerpoint/2010/main" val="2790904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Scalextric: Define">
            <a:hlinkClick r:id="" action="ppaction://media"/>
            <a:extLst>
              <a:ext uri="{FF2B5EF4-FFF2-40B4-BE49-F238E27FC236}">
                <a16:creationId xmlns:a16="http://schemas.microsoft.com/office/drawing/2014/main" id="{7A8F640E-9822-E95D-4FBF-886F821EA22A}"/>
              </a:ext>
            </a:extLst>
          </p:cNvPr>
          <p:cNvPicPr>
            <a:picLocks noRot="1" noChangeAspect="1"/>
          </p:cNvPicPr>
          <p:nvPr>
            <a:videoFile r:link="rId1"/>
          </p:nvPr>
        </p:nvPicPr>
        <p:blipFill>
          <a:blip r:embed="rId4"/>
          <a:stretch>
            <a:fillRect/>
          </a:stretch>
        </p:blipFill>
        <p:spPr>
          <a:xfrm>
            <a:off x="213756" y="105532"/>
            <a:ext cx="11732821" cy="6629044"/>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96136"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 approaches that Scalextric often use:</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824485961"/>
              </p:ext>
            </p:extLst>
          </p:nvPr>
        </p:nvGraphicFramePr>
        <p:xfrm>
          <a:off x="576000" y="3300028"/>
          <a:ext cx="9396136" cy="1958870"/>
        </p:xfrm>
        <a:graphic>
          <a:graphicData uri="http://schemas.openxmlformats.org/drawingml/2006/table">
            <a:tbl>
              <a:tblPr firstRow="1" bandRow="1">
                <a:tableStyleId>{5940675A-B579-460E-94D1-54222C63F5DA}</a:tableStyleId>
              </a:tblPr>
              <a:tblGrid>
                <a:gridCol w="4698068">
                  <a:extLst>
                    <a:ext uri="{9D8B030D-6E8A-4147-A177-3AD203B41FA5}">
                      <a16:colId xmlns:a16="http://schemas.microsoft.com/office/drawing/2014/main" val="336422520"/>
                    </a:ext>
                  </a:extLst>
                </a:gridCol>
                <a:gridCol w="4698068">
                  <a:extLst>
                    <a:ext uri="{9D8B030D-6E8A-4147-A177-3AD203B41FA5}">
                      <a16:colId xmlns:a16="http://schemas.microsoft.com/office/drawing/2014/main" val="1485661640"/>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‘Disassembling products’</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‘Target customers’</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At Scalextric, the controller is usually designed around the components. These may be predefined so concentrate on the casing, its shape and form and how the buttons and triggers are accessed.</a:t>
                      </a:r>
                    </a:p>
                    <a:p>
                      <a:r>
                        <a:rPr lang="en-GB" sz="1400" dirty="0"/>
                        <a:t>You may be in a position to disassemble the product yourself / as a class.</a:t>
                      </a:r>
                    </a:p>
                  </a:txBody>
                  <a:tcPr/>
                </a:tc>
                <a:tc>
                  <a:txBody>
                    <a:bodyPr/>
                    <a:lstStyle/>
                    <a:p>
                      <a:r>
                        <a:rPr lang="en-GB" sz="1400" dirty="0"/>
                        <a:t>Design for the user, what are their needs and wants? Consider the time of year the product will be released. Are you targeting young children with cartoon or character-based controllers, or something more retro to appeal to parents, perhaps classic cars they grew up with? Does your user have a specific need / something that prevents them using a standard controller?</a:t>
                      </a:r>
                    </a:p>
                  </a:txBody>
                  <a:tcPr/>
                </a:tc>
                <a:extLst>
                  <a:ext uri="{0D108BD9-81ED-4DB2-BD59-A6C34878D82A}">
                    <a16:rowId xmlns:a16="http://schemas.microsoft.com/office/drawing/2014/main" val="3966545421"/>
                  </a:ext>
                </a:extLst>
              </a:tr>
            </a:tbl>
          </a:graphicData>
        </a:graphic>
      </p:graphicFrame>
      <p:pic>
        <p:nvPicPr>
          <p:cNvPr id="9" name="Picture Placeholder 8" descr="A blue and yellow logo&#10;&#10;Description automatically generated with low confidence">
            <a:extLst>
              <a:ext uri="{FF2B5EF4-FFF2-40B4-BE49-F238E27FC236}">
                <a16:creationId xmlns:a16="http://schemas.microsoft.com/office/drawing/2014/main" id="{0DAE8F1C-EAF8-A624-10B6-3204C40B0D20}"/>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2714" t="4017" r="-4001" b="-4017"/>
          <a:stretch/>
        </p:blipFill>
        <p:spPr>
          <a:xfrm>
            <a:off x="429858" y="5844468"/>
            <a:ext cx="3133149" cy="784921"/>
          </a:xfr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3" name="Picture Placeholder 8" descr="A blue and yellow logo&#10;&#10;Description automatically generated with low confidence">
            <a:extLst>
              <a:ext uri="{FF2B5EF4-FFF2-40B4-BE49-F238E27FC236}">
                <a16:creationId xmlns:a16="http://schemas.microsoft.com/office/drawing/2014/main" id="{D4BAE261-C672-A104-9E49-DEE6659A5BD6}"/>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714" t="4017" r="-4001" b="-4017"/>
          <a:stretch/>
        </p:blipFill>
        <p:spPr>
          <a:xfrm>
            <a:off x="429858" y="5844468"/>
            <a:ext cx="3133149" cy="784921"/>
          </a:xfrm>
        </p:spPr>
      </p:pic>
      <p:pic>
        <p:nvPicPr>
          <p:cNvPr id="9" name="Picture 8" descr="A drawing of a car&#10;&#10;Description automatically generated">
            <a:extLst>
              <a:ext uri="{FF2B5EF4-FFF2-40B4-BE49-F238E27FC236}">
                <a16:creationId xmlns:a16="http://schemas.microsoft.com/office/drawing/2014/main" id="{A79B1DBF-64EA-9D44-5664-11A4CBD876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63607" y="2351892"/>
            <a:ext cx="2881694" cy="1780559"/>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pic>
        <p:nvPicPr>
          <p:cNvPr id="9" name="Picture Placeholder 8" descr="A blue and yellow logo&#10;&#10;Description automatically generated with low confidence">
            <a:extLst>
              <a:ext uri="{FF2B5EF4-FFF2-40B4-BE49-F238E27FC236}">
                <a16:creationId xmlns:a16="http://schemas.microsoft.com/office/drawing/2014/main" id="{B1CC1863-20A9-2FFA-92CD-5F75BE92B462}"/>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1180" t="-1910" r="-9474" b="1910"/>
          <a:stretch/>
        </p:blipFill>
        <p:spPr>
          <a:xfrm>
            <a:off x="461388" y="5824148"/>
            <a:ext cx="3248763" cy="784921"/>
          </a:xfrm>
        </p:spPr>
      </p:pic>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41845"/>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Calibri" panose="020F0502020204030204" pitchFamily="34" charset="0"/>
              </a:rPr>
              <a:t>Accessible controllers</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create your own more focused design brief, so </a:t>
            </a:r>
            <a:r>
              <a:rPr lang="en-GB" sz="2000" b="0" kern="0" dirty="0">
                <a:solidFill>
                  <a:srgbClr val="0A303F"/>
                </a:solidFill>
                <a:latin typeface="Arial" panose="020B0604020202020204"/>
              </a:rPr>
              <a:t>you</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 have some criteria to refer back to when investigating the context and developing </a:t>
            </a:r>
            <a:r>
              <a:rPr lang="en-GB" sz="2000" b="0" kern="0" dirty="0">
                <a:solidFill>
                  <a:srgbClr val="0A303F"/>
                </a:solidFill>
                <a:latin typeface="Arial" panose="020B0604020202020204"/>
              </a:rPr>
              <a:t>your</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“Design a controller to appeal to a young child using Scalextric for the first time” </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5006932" y="5538881"/>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516060" y="4746149"/>
            <a:ext cx="988838" cy="988838"/>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calextric: Ideate">
            <a:hlinkClick r:id="" action="ppaction://media"/>
            <a:extLst>
              <a:ext uri="{FF2B5EF4-FFF2-40B4-BE49-F238E27FC236}">
                <a16:creationId xmlns:a16="http://schemas.microsoft.com/office/drawing/2014/main" id="{F61D6233-A992-1809-70F4-13F5CF5B0F88}"/>
              </a:ext>
            </a:extLst>
          </p:cNvPr>
          <p:cNvPicPr>
            <a:picLocks noRot="1" noChangeAspect="1"/>
          </p:cNvPicPr>
          <p:nvPr>
            <a:videoFile r:link="rId1"/>
          </p:nvPr>
        </p:nvPicPr>
        <p:blipFill>
          <a:blip r:embed="rId3"/>
          <a:stretch>
            <a:fillRect/>
          </a:stretch>
        </p:blipFill>
        <p:spPr>
          <a:xfrm>
            <a:off x="213756" y="105532"/>
            <a:ext cx="11720945" cy="6622334"/>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00809"/>
            <a:ext cx="9655175" cy="2165350"/>
          </a:xfrm>
        </p:spPr>
        <p:txBody>
          <a:bodyPr>
            <a:normAutofit/>
          </a:bodyPr>
          <a:lstStyle/>
          <a:p>
            <a:pPr>
              <a:lnSpc>
                <a:spcPct val="150000"/>
              </a:lnSpc>
            </a:pPr>
            <a:r>
              <a:rPr lang="en-GB" sz="2000" dirty="0">
                <a:solidFill>
                  <a:schemeClr val="tx1"/>
                </a:solidFill>
              </a:rPr>
              <a:t>Now is the time to think of lots of ideas again! You are trying to consider lots of different ideas for your accessible controller, so you have lots of design choices. It is also a chance to eliminate as many potential problems as possible.</a:t>
            </a:r>
          </a:p>
          <a:p>
            <a:pPr>
              <a:lnSpc>
                <a:spcPct val="150000"/>
              </a:lnSpc>
            </a:pPr>
            <a:r>
              <a:rPr lang="en-GB" sz="2000" dirty="0">
                <a:solidFill>
                  <a:schemeClr val="tx1"/>
                </a:solidFill>
              </a:rPr>
              <a:t>These don’t need to be detailed and accurate at this stage. Try some of these ideas:</a:t>
            </a: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3954211659"/>
              </p:ext>
            </p:extLst>
          </p:nvPr>
        </p:nvGraphicFramePr>
        <p:xfrm>
          <a:off x="576000" y="3366159"/>
          <a:ext cx="9416031" cy="1969161"/>
        </p:xfrm>
        <a:graphic>
          <a:graphicData uri="http://schemas.openxmlformats.org/drawingml/2006/table">
            <a:tbl>
              <a:tblPr firstRow="1" bandRow="1">
                <a:tableStyleId>{5940675A-B579-460E-94D1-54222C63F5DA}</a:tableStyleId>
              </a:tblPr>
              <a:tblGrid>
                <a:gridCol w="3138677">
                  <a:extLst>
                    <a:ext uri="{9D8B030D-6E8A-4147-A177-3AD203B41FA5}">
                      <a16:colId xmlns:a16="http://schemas.microsoft.com/office/drawing/2014/main" val="336422520"/>
                    </a:ext>
                  </a:extLst>
                </a:gridCol>
                <a:gridCol w="3138677">
                  <a:extLst>
                    <a:ext uri="{9D8B030D-6E8A-4147-A177-3AD203B41FA5}">
                      <a16:colId xmlns:a16="http://schemas.microsoft.com/office/drawing/2014/main" val="1485661640"/>
                    </a:ext>
                  </a:extLst>
                </a:gridCol>
                <a:gridCol w="3138677">
                  <a:extLst>
                    <a:ext uri="{9D8B030D-6E8A-4147-A177-3AD203B41FA5}">
                      <a16:colId xmlns:a16="http://schemas.microsoft.com/office/drawing/2014/main" val="3804150009"/>
                    </a:ext>
                  </a:extLst>
                </a:gridCol>
              </a:tblGrid>
              <a:tr h="384201">
                <a:tc>
                  <a:txBody>
                    <a:bodyPr/>
                    <a:lstStyle/>
                    <a:p>
                      <a:pPr algn="ctr"/>
                      <a:r>
                        <a:rPr lang="en-GB" b="1" dirty="0">
                          <a:solidFill>
                            <a:srgbClr val="F60493"/>
                          </a:solidFill>
                          <a:hlinkClick r:id="rId3" action="ppaction://hlinksldjump">
                            <a:extLst>
                              <a:ext uri="{A12FA001-AC4F-418D-AE19-62706E023703}">
                                <ahyp:hlinkClr xmlns:ahyp="http://schemas.microsoft.com/office/drawing/2018/hyperlinkcolor" val="tx"/>
                              </a:ext>
                            </a:extLst>
                          </a:hlinkClick>
                        </a:rPr>
                        <a:t>‘On your own first’</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3" action="ppaction://hlinksldjump">
                            <a:extLst>
                              <a:ext uri="{A12FA001-AC4F-418D-AE19-62706E023703}">
                                <ahyp:hlinkClr xmlns:ahyp="http://schemas.microsoft.com/office/drawing/2018/hyperlinkcolor" val="tx"/>
                              </a:ext>
                            </a:extLst>
                          </a:hlinkClick>
                        </a:rPr>
                        <a:t>‘Sketch modelling’</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3" action="ppaction://hlinksldjump">
                            <a:extLst>
                              <a:ext uri="{A12FA001-AC4F-418D-AE19-62706E023703}">
                                <ahyp:hlinkClr xmlns:ahyp="http://schemas.microsoft.com/office/drawing/2018/hyperlinkcolor" val="tx"/>
                              </a:ext>
                            </a:extLst>
                          </a:hlinkClick>
                        </a:rPr>
                        <a:t>‘Saving time on CAD’</a:t>
                      </a:r>
                      <a:endParaRPr lang="en-GB" b="1" dirty="0">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400" b="0" dirty="0">
                          <a:solidFill>
                            <a:schemeClr val="tx1"/>
                          </a:solidFill>
                        </a:rPr>
                        <a:t>If you are doing group work, take some time to create your own ideas first. You can then share these with your teacher or other students, and this can help to generate even more great ideas!</a:t>
                      </a:r>
                    </a:p>
                  </a:txBody>
                  <a:tcPr>
                    <a:solidFill>
                      <a:schemeClr val="bg1"/>
                    </a:solidFill>
                  </a:tcPr>
                </a:tc>
                <a:tc>
                  <a:txBody>
                    <a:bodyPr/>
                    <a:lstStyle/>
                    <a:p>
                      <a:pPr algn="l"/>
                      <a:r>
                        <a:rPr lang="en-GB" sz="1400" b="0" dirty="0">
                          <a:solidFill>
                            <a:schemeClr val="tx1"/>
                          </a:solidFill>
                        </a:rPr>
                        <a:t>Sketching complex shapes can be difficult so try ‘sketch modelling’ where you are playing with materials to develop ideas much like you would do with a drawing. Use modelling foam to easily shape the controller and check for shape and comfort.</a:t>
                      </a:r>
                    </a:p>
                  </a:txBody>
                  <a:tcPr>
                    <a:solidFill>
                      <a:schemeClr val="bg1"/>
                    </a:solidFill>
                  </a:tcPr>
                </a:tc>
                <a:tc>
                  <a:txBody>
                    <a:bodyPr/>
                    <a:lstStyle/>
                    <a:p>
                      <a:pPr algn="l"/>
                      <a:r>
                        <a:rPr lang="en-GB" sz="1400" b="0" dirty="0">
                          <a:solidFill>
                            <a:schemeClr val="tx1"/>
                          </a:solidFill>
                        </a:rPr>
                        <a:t>Save time drawing out sketches using CAD. You can use pre-made components to speed up the process and to ensure all the controllers will fit them properly.</a:t>
                      </a:r>
                    </a:p>
                  </a:txBody>
                  <a:tcPr>
                    <a:solidFill>
                      <a:schemeClr val="bg1"/>
                    </a:solidFill>
                  </a:tcPr>
                </a:tc>
                <a:extLst>
                  <a:ext uri="{0D108BD9-81ED-4DB2-BD59-A6C34878D82A}">
                    <a16:rowId xmlns:a16="http://schemas.microsoft.com/office/drawing/2014/main" val="2757533183"/>
                  </a:ext>
                </a:extLst>
              </a:tr>
            </a:tbl>
          </a:graphicData>
        </a:graphic>
      </p:graphicFrame>
      <p:pic>
        <p:nvPicPr>
          <p:cNvPr id="8" name="Picture Placeholder 7" descr="A blue and yellow logo&#10;&#10;Description automatically generated with low confidence">
            <a:extLst>
              <a:ext uri="{FF2B5EF4-FFF2-40B4-BE49-F238E27FC236}">
                <a16:creationId xmlns:a16="http://schemas.microsoft.com/office/drawing/2014/main" id="{41E8C84D-1A4C-FAE2-70C7-FF62C939A285}"/>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889" t="-6467" r="617" b="6467"/>
          <a:stretch/>
        </p:blipFill>
        <p:spPr>
          <a:xfrm>
            <a:off x="461388" y="5824148"/>
            <a:ext cx="2943963" cy="784921"/>
          </a:xfr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50"/>
            <a:ext cx="9655175" cy="2165350"/>
          </a:xfrm>
        </p:spPr>
        <p:txBody>
          <a:bodyPr>
            <a:noAutofit/>
          </a:bodyPr>
          <a:lstStyle/>
          <a:p>
            <a:pPr>
              <a:lnSpc>
                <a:spcPct val="150000"/>
              </a:lnSpc>
            </a:pPr>
            <a:r>
              <a:rPr lang="en-GB" dirty="0"/>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CAD ‘sketch models’: use a simple CAD package to generate quick and simple ideas</a:t>
            </a:r>
          </a:p>
          <a:p>
            <a:pPr>
              <a:lnSpc>
                <a:spcPct val="150000"/>
              </a:lnSpc>
            </a:pPr>
            <a:r>
              <a:rPr lang="en-GB" dirty="0">
                <a:ea typeface="Roboto" panose="02000000000000000000" pitchFamily="2" charset="0"/>
                <a:cs typeface="Roboto" panose="02000000000000000000" pitchFamily="2" charset="0"/>
              </a:rPr>
              <a:t>With both of these methods its time to throw caution to the wind and just get some quick ideas down.</a:t>
            </a:r>
          </a:p>
          <a:p>
            <a:pPr>
              <a:lnSpc>
                <a:spcPct val="150000"/>
              </a:lnSpc>
            </a:pPr>
            <a:r>
              <a:rPr lang="en-GB" dirty="0">
                <a:ea typeface="Roboto" panose="02000000000000000000" pitchFamily="2" charset="0"/>
                <a:cs typeface="Roboto" panose="02000000000000000000" pitchFamily="2" charset="0"/>
              </a:rPr>
              <a:t>Getting stuck for ideas? SCAMPER is an acronym where each letter is a suggestion for how you can develop ideas.</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Try a combination of CAD models and freehand sketches.</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Try sketching over your CAD model to develop new ideas.</a:t>
            </a:r>
          </a:p>
          <a:p>
            <a:pPr marL="342900" indent="-342900">
              <a:lnSpc>
                <a:spcPct val="150000"/>
              </a:lnSpc>
              <a:buFont typeface="Arial" panose="020B0604020202020204" pitchFamily="34" charset="0"/>
              <a:buChar char="•"/>
            </a:pPr>
            <a:endParaRPr lang="en-GB" dirty="0">
              <a:solidFill>
                <a:schemeClr val="tx1"/>
              </a:solidFill>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dirty="0">
              <a:solidFill>
                <a:schemeClr val="bg1"/>
              </a:solidFill>
              <a:highlight>
                <a:srgbClr val="FFFF00"/>
              </a:highlight>
              <a:ea typeface="Roboto" panose="02000000000000000000" pitchFamily="2" charset="0"/>
              <a:cs typeface="Roboto" panose="02000000000000000000" pitchFamily="2" charset="0"/>
            </a:endParaRPr>
          </a:p>
        </p:txBody>
      </p:sp>
      <p:pic>
        <p:nvPicPr>
          <p:cNvPr id="7" name="Picture Placeholder 6" descr="A blue and yellow logo&#10;&#10;Description automatically generated with low confidence">
            <a:extLst>
              <a:ext uri="{FF2B5EF4-FFF2-40B4-BE49-F238E27FC236}">
                <a16:creationId xmlns:a16="http://schemas.microsoft.com/office/drawing/2014/main" id="{8F7AB845-23AB-3C66-3298-2E03C49D05EA}"/>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181" r="-4460"/>
          <a:stretch/>
        </p:blipFill>
        <p:spPr>
          <a:xfrm>
            <a:off x="461389" y="5824148"/>
            <a:ext cx="3101618" cy="784921"/>
          </a:xfrm>
        </p:spPr>
      </p:pic>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calextric: Prototype">
            <a:hlinkClick r:id="" action="ppaction://media"/>
            <a:extLst>
              <a:ext uri="{FF2B5EF4-FFF2-40B4-BE49-F238E27FC236}">
                <a16:creationId xmlns:a16="http://schemas.microsoft.com/office/drawing/2014/main" id="{113510FA-4D17-7E82-4360-43A5852ADE53}"/>
              </a:ext>
            </a:extLst>
          </p:cNvPr>
          <p:cNvPicPr>
            <a:picLocks noRot="1" noChangeAspect="1"/>
          </p:cNvPicPr>
          <p:nvPr>
            <a:videoFile r:link="rId1"/>
          </p:nvPr>
        </p:nvPicPr>
        <p:blipFill>
          <a:blip r:embed="rId3"/>
          <a:stretch>
            <a:fillRect/>
          </a:stretch>
        </p:blipFill>
        <p:spPr>
          <a:xfrm>
            <a:off x="178130" y="85403"/>
            <a:ext cx="11792197" cy="6662592"/>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150412"/>
            <a:ext cx="9361630" cy="2165350"/>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 will need to decide what you are prototyping and why it’s needed. Is it the overall form – maybe blue foam or polymorph is useful, or maybe the trigger mechanisms – possibly using card and split pins with an elastic band? These approaches may also help:</a:t>
            </a:r>
          </a:p>
        </p:txBody>
      </p:sp>
      <p:pic>
        <p:nvPicPr>
          <p:cNvPr id="8" name="Picture Placeholder 7" descr="A blue and yellow logo&#10;&#10;Description automatically generated with low confidence">
            <a:extLst>
              <a:ext uri="{FF2B5EF4-FFF2-40B4-BE49-F238E27FC236}">
                <a16:creationId xmlns:a16="http://schemas.microsoft.com/office/drawing/2014/main" id="{0DC9E73E-362F-1415-1CF3-B692A4022680}"/>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822" r="-10547"/>
          <a:stretch/>
        </p:blipFill>
        <p:spPr>
          <a:xfrm>
            <a:off x="461388" y="5824148"/>
            <a:ext cx="3269783" cy="784921"/>
          </a:xfrm>
        </p:spPr>
      </p:pic>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4064731716"/>
              </p:ext>
            </p:extLst>
          </p:nvPr>
        </p:nvGraphicFramePr>
        <p:xfrm>
          <a:off x="576000" y="3429000"/>
          <a:ext cx="9361630" cy="2164080"/>
        </p:xfrm>
        <a:graphic>
          <a:graphicData uri="http://schemas.openxmlformats.org/drawingml/2006/table">
            <a:tbl>
              <a:tblPr firstRow="1" bandRow="1">
                <a:tableStyleId>{5940675A-B579-460E-94D1-54222C63F5DA}</a:tableStyleId>
              </a:tblPr>
              <a:tblGrid>
                <a:gridCol w="4757685">
                  <a:extLst>
                    <a:ext uri="{9D8B030D-6E8A-4147-A177-3AD203B41FA5}">
                      <a16:colId xmlns:a16="http://schemas.microsoft.com/office/drawing/2014/main" val="336422520"/>
                    </a:ext>
                  </a:extLst>
                </a:gridCol>
                <a:gridCol w="4603945">
                  <a:extLst>
                    <a:ext uri="{9D8B030D-6E8A-4147-A177-3AD203B41FA5}">
                      <a16:colId xmlns:a16="http://schemas.microsoft.com/office/drawing/2014/main" val="753423073"/>
                    </a:ext>
                  </a:extLst>
                </a:gridCol>
              </a:tblGrid>
              <a:tr h="188300">
                <a:tc>
                  <a:txBody>
                    <a:bodyPr/>
                    <a:lstStyle/>
                    <a:p>
                      <a:pPr algn="ctr"/>
                      <a:r>
                        <a:rPr lang="en-GB" b="1" dirty="0">
                          <a:solidFill>
                            <a:srgbClr val="FE4E00"/>
                          </a:solidFill>
                          <a:hlinkClick r:id="rId4" action="ppaction://hlinksldjump">
                            <a:extLst>
                              <a:ext uri="{A12FA001-AC4F-418D-AE19-62706E023703}">
                                <ahyp:hlinkClr xmlns:ahyp="http://schemas.microsoft.com/office/drawing/2018/hyperlinkcolor" val="tx"/>
                              </a:ext>
                            </a:extLst>
                          </a:hlinkClick>
                        </a:rPr>
                        <a:t>‘3D print to test’</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4" action="ppaction://hlinksldjump">
                            <a:extLst>
                              <a:ext uri="{A12FA001-AC4F-418D-AE19-62706E023703}">
                                <ahyp:hlinkClr xmlns:ahyp="http://schemas.microsoft.com/office/drawing/2018/hyperlinkcolor" val="tx"/>
                              </a:ext>
                            </a:extLst>
                          </a:hlinkClick>
                        </a:rPr>
                        <a:t>‘Testing for disassembly’</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dirty="0"/>
                        <a:t>When you are happy with your design, try quick 3D printed versions to test that the components fit or to get a feel for holding and using the controller.</a:t>
                      </a:r>
                    </a:p>
                    <a:p>
                      <a:r>
                        <a:rPr lang="en-GB" sz="1400" dirty="0"/>
                        <a:t>The 3D printer can possibly run outside of your lesson time, so you have a prototype ready for your next lesson!</a:t>
                      </a:r>
                    </a:p>
                  </a:txBody>
                  <a:tcPr/>
                </a:tc>
                <a:tc>
                  <a:txBody>
                    <a:bodyPr/>
                    <a:lstStyle/>
                    <a:p>
                      <a:r>
                        <a:rPr lang="en-GB" sz="1400" dirty="0"/>
                        <a:t>Controllers need to be taken apart for repairing and updating. Avoid using glues in your design as this will inevitably mean if they break they are likely to have to be discarded if you try to open them. Check your prototype can be disassembled and reassembled easily using temporary fixing such as screw, bolts or push fittings.</a:t>
                      </a:r>
                    </a:p>
                    <a:p>
                      <a:endParaRPr lang="en-GB" sz="1400" dirty="0"/>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6"/>
            <a:ext cx="9309609" cy="4408098"/>
          </a:xfrm>
        </p:spPr>
        <p:txBody>
          <a:bodyPr>
            <a:normAutofit lnSpcReduction="10000"/>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both physical </a:t>
            </a:r>
            <a:r>
              <a:rPr lang="en-GB" dirty="0">
                <a:latin typeface="+mj-lt"/>
                <a:ea typeface="Roboto" panose="02000000000000000000" pitchFamily="2" charset="0"/>
                <a:cs typeface="Roboto" panose="02000000000000000000" pitchFamily="2" charset="0"/>
              </a:rPr>
              <a:t>and CAD </a:t>
            </a:r>
            <a:r>
              <a:rPr lang="en-GB" sz="1800" dirty="0">
                <a:latin typeface="+mj-lt"/>
                <a:ea typeface="Roboto" panose="02000000000000000000" pitchFamily="2" charset="0"/>
                <a:cs typeface="Roboto" panose="02000000000000000000" pitchFamily="2" charset="0"/>
              </a:rPr>
              <a:t>modelling as a means of developing the controller. </a:t>
            </a:r>
          </a:p>
          <a:p>
            <a:pPr marL="0" indent="0">
              <a:lnSpc>
                <a:spcPct val="150000"/>
              </a:lnSpc>
              <a:buNone/>
            </a:pPr>
            <a:r>
              <a:rPr lang="en-GB" sz="1800" dirty="0">
                <a:latin typeface="+mj-lt"/>
                <a:ea typeface="Roboto" panose="02000000000000000000" pitchFamily="2" charset="0"/>
                <a:cs typeface="Roboto" panose="02000000000000000000" pitchFamily="2" charset="0"/>
              </a:rPr>
              <a:t>Cardboard, polymorph, plasticine and foam are all great materials for realising organic </a:t>
            </a:r>
            <a:r>
              <a:rPr lang="en-GB" dirty="0">
                <a:latin typeface="+mj-lt"/>
                <a:ea typeface="Roboto" panose="02000000000000000000" pitchFamily="2" charset="0"/>
                <a:cs typeface="Roboto" panose="02000000000000000000" pitchFamily="2" charset="0"/>
              </a:rPr>
              <a:t>or curved forms effectively.</a:t>
            </a:r>
          </a:p>
          <a:p>
            <a:pPr marL="0" indent="0">
              <a:lnSpc>
                <a:spcPct val="150000"/>
              </a:lnSpc>
              <a:buNone/>
            </a:pPr>
            <a:r>
              <a:rPr lang="en-GB" sz="1800" b="1" dirty="0">
                <a:latin typeface="+mj-lt"/>
                <a:ea typeface="Roboto" panose="02000000000000000000" pitchFamily="2" charset="0"/>
                <a:cs typeface="Roboto" panose="02000000000000000000" pitchFamily="2" charset="0"/>
              </a:rPr>
              <a:t>Scalextric</a:t>
            </a:r>
            <a:r>
              <a:rPr lang="en-GB" sz="1800" dirty="0">
                <a:latin typeface="+mj-lt"/>
                <a:ea typeface="Roboto" panose="02000000000000000000" pitchFamily="2" charset="0"/>
                <a:cs typeface="Roboto" panose="02000000000000000000" pitchFamily="2" charset="0"/>
              </a:rPr>
              <a:t> also promote the use of 3D printing in the development and prototyping </a:t>
            </a:r>
            <a:r>
              <a:rPr lang="en-GB" dirty="0">
                <a:latin typeface="+mj-lt"/>
                <a:ea typeface="Roboto" panose="02000000000000000000" pitchFamily="2" charset="0"/>
                <a:cs typeface="Roboto" panose="02000000000000000000" pitchFamily="2" charset="0"/>
              </a:rPr>
              <a:t>stages so quick results can be achieved. You </a:t>
            </a:r>
            <a:r>
              <a:rPr lang="en-GB" sz="1800" dirty="0">
                <a:latin typeface="+mj-lt"/>
                <a:ea typeface="Roboto" panose="02000000000000000000" pitchFamily="2" charset="0"/>
                <a:cs typeface="Roboto" panose="02000000000000000000" pitchFamily="2" charset="0"/>
              </a:rPr>
              <a:t>could also use software to additional graphics to your digitally created 3D model.</a:t>
            </a:r>
          </a:p>
          <a:p>
            <a:pPr marL="0" indent="0">
              <a:lnSpc>
                <a:spcPct val="150000"/>
              </a:lnSpc>
              <a:buNone/>
            </a:pPr>
            <a:r>
              <a:rPr lang="en-GB" sz="1800" dirty="0">
                <a:latin typeface="+mj-lt"/>
                <a:ea typeface="Roboto" panose="02000000000000000000" pitchFamily="2" charset="0"/>
                <a:cs typeface="Roboto" panose="02000000000000000000" pitchFamily="2" charset="0"/>
              </a:rPr>
              <a:t>The final prototype could be created with greater accuracy</a:t>
            </a:r>
            <a:r>
              <a:rPr lang="en-GB" dirty="0">
                <a:latin typeface="+mj-lt"/>
                <a:ea typeface="Roboto" panose="02000000000000000000" pitchFamily="2" charset="0"/>
                <a:cs typeface="Roboto" panose="02000000000000000000" pitchFamily="2" charset="0"/>
              </a:rPr>
              <a:t> by </a:t>
            </a:r>
            <a:r>
              <a:rPr lang="en-GB" sz="1800" dirty="0">
                <a:latin typeface="+mj-lt"/>
                <a:ea typeface="Roboto" panose="02000000000000000000" pitchFamily="2" charset="0"/>
                <a:cs typeface="Roboto" panose="02000000000000000000" pitchFamily="2" charset="0"/>
              </a:rPr>
              <a:t>making use of CNC machinery.</a:t>
            </a:r>
          </a:p>
          <a:p>
            <a:pPr marL="0" indent="0">
              <a:lnSpc>
                <a:spcPct val="150000"/>
              </a:lnSpc>
              <a:buNone/>
            </a:pPr>
            <a:r>
              <a:rPr lang="en-GB" sz="1800" dirty="0">
                <a:latin typeface="+mj-lt"/>
                <a:ea typeface="Roboto" panose="02000000000000000000" pitchFamily="2" charset="0"/>
                <a:cs typeface="Roboto" panose="02000000000000000000" pitchFamily="2" charset="0"/>
              </a:rPr>
              <a:t>For making skills that this resource could address, refer to the </a:t>
            </a:r>
            <a:r>
              <a:rPr lang="en-GB" b="1" dirty="0">
                <a:latin typeface="+mj-lt"/>
                <a:ea typeface="Roboto" panose="02000000000000000000" pitchFamily="2" charset="0"/>
                <a:cs typeface="Roboto" panose="02000000000000000000" pitchFamily="2" charset="0"/>
              </a:rPr>
              <a:t>C</a:t>
            </a:r>
            <a:r>
              <a:rPr lang="en-GB" sz="1800" b="1" dirty="0">
                <a:latin typeface="+mj-lt"/>
                <a:ea typeface="Roboto" panose="02000000000000000000" pitchFamily="2" charset="0"/>
                <a:cs typeface="Roboto" panose="02000000000000000000" pitchFamily="2" charset="0"/>
              </a:rPr>
              <a:t>urriculum Units </a:t>
            </a:r>
            <a:r>
              <a:rPr lang="en-GB" sz="1800" dirty="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7" name="Picture Placeholder 6" descr="A blue and yellow logo&#10;&#10;Description automatically generated with low confidence">
            <a:extLst>
              <a:ext uri="{FF2B5EF4-FFF2-40B4-BE49-F238E27FC236}">
                <a16:creationId xmlns:a16="http://schemas.microsoft.com/office/drawing/2014/main" id="{0C1877F4-F002-786E-5478-BC062ED6C47B}"/>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823" t="1339" r="-6967" b="-294"/>
          <a:stretch/>
        </p:blipFill>
        <p:spPr>
          <a:xfrm>
            <a:off x="461389" y="5824149"/>
            <a:ext cx="3164680" cy="776720"/>
          </a:xfr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a:latin typeface="+mj-lt"/>
                <a:ea typeface="Roboto" panose="02000000000000000000" pitchFamily="2" charset="0"/>
                <a:cs typeface="Roboto" panose="02000000000000000000" pitchFamily="2" charset="0"/>
              </a:rPr>
              <a:t>Scalextric are an industry leader in slot car racing since the 1950’s. This context asks you to consider the design of ‘</a:t>
            </a:r>
            <a:r>
              <a:rPr lang="en-GB" b="1" dirty="0">
                <a:latin typeface="+mj-lt"/>
                <a:ea typeface="Roboto" panose="02000000000000000000" pitchFamily="2" charset="0"/>
                <a:cs typeface="Roboto" panose="02000000000000000000" pitchFamily="2" charset="0"/>
              </a:rPr>
              <a:t>Accessible controllers</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ergonomics, manufacturing.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modelling, ergonomics, rapid prototyping, manufacturing processes, maths and science, visual and technical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4" name="Picture Placeholder 6" descr="A blue and yellow logo&#10;&#10;Description automatically generated with low confidence">
            <a:extLst>
              <a:ext uri="{FF2B5EF4-FFF2-40B4-BE49-F238E27FC236}">
                <a16:creationId xmlns:a16="http://schemas.microsoft.com/office/drawing/2014/main" id="{F5EEA7B7-B7C4-6B70-A60F-8852AF99EDE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22" r="907"/>
          <a:stretch/>
        </p:blipFill>
        <p:spPr>
          <a:xfrm>
            <a:off x="461389" y="5824148"/>
            <a:ext cx="2933452" cy="784921"/>
          </a:xfrm>
          <a:prstGeom prst="rect">
            <a:avLst/>
          </a:prstGeom>
        </p:spPr>
      </p:pic>
      <p:sp>
        <p:nvSpPr>
          <p:cNvPr id="2" name="TextBox 1">
            <a:extLst>
              <a:ext uri="{FF2B5EF4-FFF2-40B4-BE49-F238E27FC236}">
                <a16:creationId xmlns:a16="http://schemas.microsoft.com/office/drawing/2014/main" id="{823E44C5-F44D-8E42-1978-A1ED07115C3C}"/>
              </a:ext>
            </a:extLst>
          </p:cNvPr>
          <p:cNvSpPr txBox="1"/>
          <p:nvPr/>
        </p:nvSpPr>
        <p:spPr>
          <a:xfrm>
            <a:off x="3481431" y="6090340"/>
            <a:ext cx="6979641" cy="461665"/>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a:t>
            </a:r>
            <a:r>
              <a:rPr lang="en-GB" sz="800" b="0" i="1" dirty="0">
                <a:latin typeface="+mj-lt"/>
                <a:ea typeface="Calibri" panose="020F0502020204030204" pitchFamily="34" charset="0"/>
              </a:rPr>
              <a:t>Scalextric</a:t>
            </a:r>
            <a:r>
              <a:rPr lang="en-GB" sz="800" b="0" i="1" dirty="0">
                <a:effectLst/>
                <a:latin typeface="+mj-lt"/>
                <a:ea typeface="Calibri" panose="020F0502020204030204" pitchFamily="34" charset="0"/>
              </a:rPr>
              <a:t> - the D&amp;T Association hereby acknowledges and thanks </a:t>
            </a:r>
            <a:r>
              <a:rPr lang="en-GB" sz="800" b="0" i="1" dirty="0">
                <a:latin typeface="+mj-lt"/>
                <a:ea typeface="Calibri" panose="020F0502020204030204" pitchFamily="34" charset="0"/>
              </a:rPr>
              <a:t>Scalextric</a:t>
            </a:r>
            <a:r>
              <a:rPr lang="en-GB" sz="800" b="0" i="1" dirty="0">
                <a:effectLst/>
                <a:latin typeface="+mj-lt"/>
                <a:ea typeface="Calibri" panose="020F0502020204030204" pitchFamily="34" charset="0"/>
              </a:rPr>
              <a:t>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calextric: Test">
            <a:hlinkClick r:id="" action="ppaction://media"/>
            <a:extLst>
              <a:ext uri="{FF2B5EF4-FFF2-40B4-BE49-F238E27FC236}">
                <a16:creationId xmlns:a16="http://schemas.microsoft.com/office/drawing/2014/main" id="{D7B24657-5569-FD03-88E1-662F5A6F38CB}"/>
              </a:ext>
            </a:extLst>
          </p:cNvPr>
          <p:cNvPicPr>
            <a:picLocks noRot="1" noChangeAspect="1"/>
          </p:cNvPicPr>
          <p:nvPr>
            <a:videoFile r:link="rId1"/>
          </p:nvPr>
        </p:nvPicPr>
        <p:blipFill>
          <a:blip r:embed="rId4"/>
          <a:stretch>
            <a:fillRect/>
          </a:stretch>
        </p:blipFill>
        <p:spPr>
          <a:xfrm>
            <a:off x="210620" y="103760"/>
            <a:ext cx="11770760" cy="6650480"/>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1956804049"/>
              </p:ext>
            </p:extLst>
          </p:nvPr>
        </p:nvGraphicFramePr>
        <p:xfrm>
          <a:off x="560111" y="3020853"/>
          <a:ext cx="9368484" cy="2552700"/>
        </p:xfrm>
        <a:graphic>
          <a:graphicData uri="http://schemas.openxmlformats.org/drawingml/2006/table">
            <a:tbl>
              <a:tblPr firstRow="1" bandRow="1">
                <a:tableStyleId>{5940675A-B579-460E-94D1-54222C63F5DA}</a:tableStyleId>
              </a:tblPr>
              <a:tblGrid>
                <a:gridCol w="3122828">
                  <a:extLst>
                    <a:ext uri="{9D8B030D-6E8A-4147-A177-3AD203B41FA5}">
                      <a16:colId xmlns:a16="http://schemas.microsoft.com/office/drawing/2014/main" val="336422520"/>
                    </a:ext>
                  </a:extLst>
                </a:gridCol>
                <a:gridCol w="3122828">
                  <a:extLst>
                    <a:ext uri="{9D8B030D-6E8A-4147-A177-3AD203B41FA5}">
                      <a16:colId xmlns:a16="http://schemas.microsoft.com/office/drawing/2014/main" val="1485661640"/>
                    </a:ext>
                  </a:extLst>
                </a:gridCol>
                <a:gridCol w="3122828">
                  <a:extLst>
                    <a:ext uri="{9D8B030D-6E8A-4147-A177-3AD203B41FA5}">
                      <a16:colId xmlns:a16="http://schemas.microsoft.com/office/drawing/2014/main" val="3804150009"/>
                    </a:ext>
                  </a:extLst>
                </a:gridCol>
              </a:tblGrid>
              <a:tr h="373910">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‘Continuous improvement’</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‘Technology push vs market pull’</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‘Number of components’</a:t>
                      </a:r>
                      <a:endParaRPr lang="en-GB" sz="17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50" dirty="0"/>
                        <a:t>Even when you have a working outcome, your testing could highlight further improvements for a future iteration. For example, Scalextric added a slider to limit speed, but it was either too fast or too slow. They added more speed options so that this could be tweaked to appeal to a wider range of users.</a:t>
                      </a:r>
                    </a:p>
                  </a:txBody>
                  <a:tcPr/>
                </a:tc>
                <a:tc>
                  <a:txBody>
                    <a:bodyPr/>
                    <a:lstStyle/>
                    <a:p>
                      <a:r>
                        <a:rPr lang="en-GB" sz="1350" dirty="0"/>
                        <a:t>Sometimes a new technology is developed which you feel would benefit the user even if this has not been identified in your research or defined as being necessary. Often the user will not be aware of such technologies until they are in products on the market.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50" dirty="0"/>
                        <a:t>Reducing the number of parts will make the product easier to manufacture, maintain, repair and dispose of responsibly at the end of its working life. When testing, consider if the design could be simplified further without affecting performance.</a:t>
                      </a:r>
                    </a:p>
                    <a:p>
                      <a:endParaRPr lang="en-GB" sz="1350" dirty="0"/>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will require the outcomes to be tested against the original intentions so you can see how well your design would meet the needs of the user. This could involve testing the outcome yourself or giving the promotional items to others to use and evaluate. </a:t>
            </a:r>
            <a:r>
              <a:rPr kumimoji="0" lang="en-GB" sz="180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Scalextric </a:t>
            </a: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prototype, test, prototype, test again until the product is right! </a:t>
            </a:r>
          </a:p>
        </p:txBody>
      </p:sp>
      <p:pic>
        <p:nvPicPr>
          <p:cNvPr id="2" name="Picture Placeholder 7" descr="A blue and yellow logo&#10;&#10;Description automatically generated with low confidence">
            <a:extLst>
              <a:ext uri="{FF2B5EF4-FFF2-40B4-BE49-F238E27FC236}">
                <a16:creationId xmlns:a16="http://schemas.microsoft.com/office/drawing/2014/main" id="{15CFB1AF-7CB0-7905-048D-B8E25E7382E6}"/>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Image bank</a:t>
            </a:r>
          </a:p>
        </p:txBody>
      </p:sp>
      <p:pic>
        <p:nvPicPr>
          <p:cNvPr id="2" name="Picture Placeholder 7" descr="A blue and yellow logo&#10;&#10;Description automatically generated with low confidence">
            <a:extLst>
              <a:ext uri="{FF2B5EF4-FFF2-40B4-BE49-F238E27FC236}">
                <a16:creationId xmlns:a16="http://schemas.microsoft.com/office/drawing/2014/main" id="{FB96178E-7232-5C25-B56A-A82A8C75B58F}"/>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pic>
        <p:nvPicPr>
          <p:cNvPr id="6" name="Picture 5" descr="A hand holding a remote control&#10;&#10;Description automatically generated">
            <a:extLst>
              <a:ext uri="{FF2B5EF4-FFF2-40B4-BE49-F238E27FC236}">
                <a16:creationId xmlns:a16="http://schemas.microsoft.com/office/drawing/2014/main" id="{7810F1EB-D11C-097C-6F76-11416D4972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9461" y="4616525"/>
            <a:ext cx="2161469" cy="1621102"/>
          </a:xfrm>
          <a:prstGeom prst="rect">
            <a:avLst/>
          </a:prstGeom>
        </p:spPr>
      </p:pic>
      <p:pic>
        <p:nvPicPr>
          <p:cNvPr id="8" name="Picture 7" descr="A hand holding a toy object&#10;&#10;Description automatically generated">
            <a:extLst>
              <a:ext uri="{FF2B5EF4-FFF2-40B4-BE49-F238E27FC236}">
                <a16:creationId xmlns:a16="http://schemas.microsoft.com/office/drawing/2014/main" id="{78A782E6-4270-6C09-CCDF-434C8ADFD5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0854" y="4616525"/>
            <a:ext cx="2161470" cy="1621103"/>
          </a:xfrm>
          <a:prstGeom prst="rect">
            <a:avLst/>
          </a:prstGeom>
        </p:spPr>
      </p:pic>
      <p:pic>
        <p:nvPicPr>
          <p:cNvPr id="11" name="Picture 10" descr="A hand holding a remote control&#10;&#10;Description automatically generated">
            <a:extLst>
              <a:ext uri="{FF2B5EF4-FFF2-40B4-BE49-F238E27FC236}">
                <a16:creationId xmlns:a16="http://schemas.microsoft.com/office/drawing/2014/main" id="{CE939261-0462-48A1-3FC7-55AC490AE7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9044" y="1201671"/>
            <a:ext cx="2161468" cy="1621101"/>
          </a:xfrm>
          <a:prstGeom prst="rect">
            <a:avLst/>
          </a:prstGeom>
        </p:spPr>
      </p:pic>
      <p:pic>
        <p:nvPicPr>
          <p:cNvPr id="13" name="Picture 12" descr="A hand holding a toy race track&#10;&#10;Description automatically generated">
            <a:extLst>
              <a:ext uri="{FF2B5EF4-FFF2-40B4-BE49-F238E27FC236}">
                <a16:creationId xmlns:a16="http://schemas.microsoft.com/office/drawing/2014/main" id="{C5E55BEF-1EF0-AF50-8AF3-B8FC0D7034D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9044" y="2900642"/>
            <a:ext cx="2161468" cy="1621101"/>
          </a:xfrm>
          <a:prstGeom prst="rect">
            <a:avLst/>
          </a:prstGeom>
        </p:spPr>
      </p:pic>
      <p:pic>
        <p:nvPicPr>
          <p:cNvPr id="15" name="Picture 14" descr="A hand holding a yellow toy object&#10;&#10;Description automatically generated">
            <a:extLst>
              <a:ext uri="{FF2B5EF4-FFF2-40B4-BE49-F238E27FC236}">
                <a16:creationId xmlns:a16="http://schemas.microsoft.com/office/drawing/2014/main" id="{9178002F-16E3-89E6-37C1-601BAF496E5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73705" y="2900642"/>
            <a:ext cx="2161468" cy="1621101"/>
          </a:xfrm>
          <a:prstGeom prst="rect">
            <a:avLst/>
          </a:prstGeom>
        </p:spPr>
      </p:pic>
      <p:pic>
        <p:nvPicPr>
          <p:cNvPr id="17" name="Picture 16" descr="A black object with a blue handle on a black surface&#10;&#10;Description automatically generated">
            <a:extLst>
              <a:ext uri="{FF2B5EF4-FFF2-40B4-BE49-F238E27FC236}">
                <a16:creationId xmlns:a16="http://schemas.microsoft.com/office/drawing/2014/main" id="{98C0560D-211E-B1CD-A1B0-99BDA3EB9E4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80021" y="1201672"/>
            <a:ext cx="2161468" cy="1621101"/>
          </a:xfrm>
          <a:prstGeom prst="rect">
            <a:avLst/>
          </a:prstGeom>
        </p:spPr>
      </p:pic>
      <p:pic>
        <p:nvPicPr>
          <p:cNvPr id="19" name="Picture 18" descr="A group of toy objects on a track&#10;&#10;Description automatically generated">
            <a:extLst>
              <a:ext uri="{FF2B5EF4-FFF2-40B4-BE49-F238E27FC236}">
                <a16:creationId xmlns:a16="http://schemas.microsoft.com/office/drawing/2014/main" id="{D7EE4CC1-8603-7D51-2647-F9EDC632A55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685760" y="2941708"/>
            <a:ext cx="2106714" cy="1580035"/>
          </a:xfrm>
          <a:prstGeom prst="rect">
            <a:avLst/>
          </a:prstGeom>
        </p:spPr>
      </p:pic>
      <p:pic>
        <p:nvPicPr>
          <p:cNvPr id="21" name="Picture 20" descr="A toy race track with a set of tools&#10;&#10;Description automatically generated">
            <a:extLst>
              <a:ext uri="{FF2B5EF4-FFF2-40B4-BE49-F238E27FC236}">
                <a16:creationId xmlns:a16="http://schemas.microsoft.com/office/drawing/2014/main" id="{8D98DC2E-943D-3C55-4CFE-E54CB19D4EC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708066" y="1184759"/>
            <a:ext cx="2161468" cy="1621101"/>
          </a:xfrm>
          <a:prstGeom prst="rect">
            <a:avLst/>
          </a:prstGeom>
        </p:spPr>
      </p:pic>
      <p:pic>
        <p:nvPicPr>
          <p:cNvPr id="23" name="Picture 22" descr="A box of a toy car&#10;&#10;Description automatically generated">
            <a:extLst>
              <a:ext uri="{FF2B5EF4-FFF2-40B4-BE49-F238E27FC236}">
                <a16:creationId xmlns:a16="http://schemas.microsoft.com/office/drawing/2014/main" id="{EAA31F4B-B9EA-5CED-49FB-BE4C77F9335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015266" y="2900642"/>
            <a:ext cx="2161468" cy="1621101"/>
          </a:xfrm>
          <a:prstGeom prst="rect">
            <a:avLst/>
          </a:prstGeom>
        </p:spPr>
      </p:pic>
      <p:pic>
        <p:nvPicPr>
          <p:cNvPr id="25" name="Picture 24" descr="A group of toy cars in a display case&#10;&#10;Description automatically generated">
            <a:extLst>
              <a:ext uri="{FF2B5EF4-FFF2-40B4-BE49-F238E27FC236}">
                <a16:creationId xmlns:a16="http://schemas.microsoft.com/office/drawing/2014/main" id="{76A9C475-0B19-BA94-7CA6-6D3068CB4A1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030856" y="1201672"/>
            <a:ext cx="2161468" cy="1621101"/>
          </a:xfrm>
          <a:prstGeom prst="rect">
            <a:avLst/>
          </a:prstGeom>
        </p:spPr>
      </p:pic>
      <p:pic>
        <p:nvPicPr>
          <p:cNvPr id="27" name="Picture 26" descr="A group of toy cars in a display case&#10;&#10;Description automatically generated">
            <a:extLst>
              <a:ext uri="{FF2B5EF4-FFF2-40B4-BE49-F238E27FC236}">
                <a16:creationId xmlns:a16="http://schemas.microsoft.com/office/drawing/2014/main" id="{85E1C348-E03E-9816-483F-FA7EF9D3F98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350513" y="2900642"/>
            <a:ext cx="2161468" cy="1621101"/>
          </a:xfrm>
          <a:prstGeom prst="rect">
            <a:avLst/>
          </a:prstGeom>
        </p:spPr>
      </p:pic>
      <p:pic>
        <p:nvPicPr>
          <p:cNvPr id="29" name="Picture 28" descr="A toy race track with a race car&#10;&#10;Description automatically generated">
            <a:extLst>
              <a:ext uri="{FF2B5EF4-FFF2-40B4-BE49-F238E27FC236}">
                <a16:creationId xmlns:a16="http://schemas.microsoft.com/office/drawing/2014/main" id="{E8B914E4-8385-7F89-D532-FB3539E50EE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369461" y="1184759"/>
            <a:ext cx="2161468" cy="1621101"/>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3672000"/>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While the brief in this context is to design an </a:t>
            </a:r>
            <a:r>
              <a:rPr lang="en-GB" sz="2000" b="1" dirty="0">
                <a:solidFill>
                  <a:schemeClr val="tx1"/>
                </a:solidFill>
                <a:latin typeface="+mj-lt"/>
                <a:ea typeface="Roboto" panose="02000000000000000000" pitchFamily="2" charset="0"/>
                <a:cs typeface="Roboto" panose="02000000000000000000" pitchFamily="2" charset="0"/>
              </a:rPr>
              <a:t>accessible controller</a:t>
            </a:r>
            <a:r>
              <a:rPr lang="en-GB" sz="2000" dirty="0">
                <a:solidFill>
                  <a:schemeClr val="tx1"/>
                </a:solidFill>
                <a:latin typeface="+mj-lt"/>
                <a:ea typeface="Roboto" panose="02000000000000000000" pitchFamily="2" charset="0"/>
                <a:cs typeface="Roboto" panose="02000000000000000000" pitchFamily="2" charset="0"/>
              </a:rPr>
              <a:t>, there are a number of focused tasks you could use in this unit of work to support the design process or simply use the context as a vehicle to deliver these particular skills. The following are just some it lends itself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2241263108"/>
              </p:ext>
            </p:extLst>
          </p:nvPr>
        </p:nvGraphicFramePr>
        <p:xfrm>
          <a:off x="610005" y="2832492"/>
          <a:ext cx="10780483" cy="2377440"/>
        </p:xfrm>
        <a:graphic>
          <a:graphicData uri="http://schemas.openxmlformats.org/drawingml/2006/table">
            <a:tbl>
              <a:tblPr firstRow="1" bandRow="1">
                <a:tableStyleId>{5940675A-B579-460E-94D1-54222C63F5DA}</a:tableStyleId>
              </a:tblPr>
              <a:tblGrid>
                <a:gridCol w="1906477">
                  <a:extLst>
                    <a:ext uri="{9D8B030D-6E8A-4147-A177-3AD203B41FA5}">
                      <a16:colId xmlns:a16="http://schemas.microsoft.com/office/drawing/2014/main" val="336422520"/>
                    </a:ext>
                  </a:extLst>
                </a:gridCol>
                <a:gridCol w="1845303">
                  <a:extLst>
                    <a:ext uri="{9D8B030D-6E8A-4147-A177-3AD203B41FA5}">
                      <a16:colId xmlns:a16="http://schemas.microsoft.com/office/drawing/2014/main" val="1485661640"/>
                    </a:ext>
                  </a:extLst>
                </a:gridCol>
                <a:gridCol w="1424573">
                  <a:extLst>
                    <a:ext uri="{9D8B030D-6E8A-4147-A177-3AD203B41FA5}">
                      <a16:colId xmlns:a16="http://schemas.microsoft.com/office/drawing/2014/main" val="3804150009"/>
                    </a:ext>
                  </a:extLst>
                </a:gridCol>
                <a:gridCol w="2288176">
                  <a:extLst>
                    <a:ext uri="{9D8B030D-6E8A-4147-A177-3AD203B41FA5}">
                      <a16:colId xmlns:a16="http://schemas.microsoft.com/office/drawing/2014/main" val="1728666539"/>
                    </a:ext>
                  </a:extLst>
                </a:gridCol>
                <a:gridCol w="1657977">
                  <a:extLst>
                    <a:ext uri="{9D8B030D-6E8A-4147-A177-3AD203B41FA5}">
                      <a16:colId xmlns:a16="http://schemas.microsoft.com/office/drawing/2014/main" val="2494523179"/>
                    </a:ext>
                  </a:extLst>
                </a:gridCol>
                <a:gridCol w="1657977">
                  <a:extLst>
                    <a:ext uri="{9D8B030D-6E8A-4147-A177-3AD203B41FA5}">
                      <a16:colId xmlns:a16="http://schemas.microsoft.com/office/drawing/2014/main" val="3804992045"/>
                    </a:ext>
                  </a:extLst>
                </a:gridCol>
              </a:tblGrid>
              <a:tr h="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‘Sketch modelling’</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‘CAD’</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‘CAM’</a:t>
                      </a:r>
                      <a:endParaRPr lang="en-GB" b="1"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tx1"/>
                          </a:solidFill>
                          <a:hlinkClick r:id="rId3">
                            <a:extLst>
                              <a:ext uri="{A12FA001-AC4F-418D-AE19-62706E023703}">
                                <ahyp:hlinkClr xmlns:ahyp="http://schemas.microsoft.com/office/drawing/2018/hyperlinkcolor" val="tx"/>
                              </a:ext>
                            </a:extLst>
                          </a:hlinkClick>
                        </a:rPr>
                        <a:t>‘Freehand sketching’</a:t>
                      </a:r>
                      <a:endParaRPr lang="en-GB" b="1"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tx1"/>
                          </a:solidFill>
                          <a:hlinkClick r:id="rId3">
                            <a:extLst>
                              <a:ext uri="{A12FA001-AC4F-418D-AE19-62706E023703}">
                                <ahyp:hlinkClr xmlns:ahyp="http://schemas.microsoft.com/office/drawing/2018/hyperlinkcolor" val="tx"/>
                              </a:ext>
                            </a:extLst>
                          </a:hlinkClick>
                        </a:rPr>
                        <a:t>‘Digital sketching’</a:t>
                      </a:r>
                      <a:endParaRPr lang="en-GB" b="1"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tx1"/>
                          </a:solidFill>
                          <a:hlinkClick r:id="rId3">
                            <a:extLst>
                              <a:ext uri="{A12FA001-AC4F-418D-AE19-62706E023703}">
                                <ahyp:hlinkClr xmlns:ahyp="http://schemas.microsoft.com/office/drawing/2018/hyperlinkcolor" val="tx"/>
                              </a:ext>
                            </a:extLst>
                          </a:hlinkClick>
                        </a:rPr>
                        <a:t>‘Organic shapes’</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solidFill>
                            <a:schemeClr val="tx1"/>
                          </a:solidFill>
                        </a:rPr>
                        <a:t>For this and many other contexts, you could encourage sketch modelling. Get scrap materials such as foam or card and introduce modelling while students are still generating ideas.</a:t>
                      </a:r>
                    </a:p>
                  </a:txBody>
                  <a:tcPr/>
                </a:tc>
                <a:tc>
                  <a:txBody>
                    <a:bodyPr/>
                    <a:lstStyle/>
                    <a:p>
                      <a:r>
                        <a:rPr lang="en-GB" sz="1200" dirty="0">
                          <a:solidFill>
                            <a:schemeClr val="tx1"/>
                          </a:solidFill>
                        </a:rPr>
                        <a:t>Use CAD to create shell like structures that can be edited to make a range of controllers. Consider giving students a range of component parts that they can rearrange into their designs to save time.</a:t>
                      </a:r>
                    </a:p>
                  </a:txBody>
                  <a:tcPr/>
                </a:tc>
                <a:tc>
                  <a:txBody>
                    <a:bodyPr/>
                    <a:lstStyle/>
                    <a:p>
                      <a:r>
                        <a:rPr lang="en-GB" sz="1200" dirty="0">
                          <a:solidFill>
                            <a:schemeClr val="tx1"/>
                          </a:solidFill>
                        </a:rPr>
                        <a:t>Investigate how CAD  models can be converted to shapes that can be printed or cut out using a laser or vinyl cutter.</a:t>
                      </a:r>
                    </a:p>
                  </a:txBody>
                  <a:tcPr/>
                </a:tc>
                <a:tc>
                  <a:txBody>
                    <a:bodyPr/>
                    <a:lstStyle/>
                    <a:p>
                      <a:r>
                        <a:rPr lang="en-GB" sz="1200" dirty="0">
                          <a:solidFill>
                            <a:schemeClr val="tx1"/>
                          </a:solidFill>
                        </a:rPr>
                        <a:t>A controller can be a good opportunity to develop 3D sketching and rendering skills as it is not too complex a shape to sketch. Consider sketching over a photograph of a posed hand to ensure it will fit the users’ grip.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If you have tablets or digital software, encourage development of ideas by sketching over existing photos, models or sketches.</a:t>
                      </a:r>
                    </a:p>
                    <a:p>
                      <a:endParaRPr lang="en-GB" sz="1200" dirty="0">
                        <a:solidFill>
                          <a:schemeClr val="tx1"/>
                        </a:solidFill>
                      </a:endParaRPr>
                    </a:p>
                  </a:txBody>
                  <a:tcPr/>
                </a:tc>
                <a:tc>
                  <a:txBody>
                    <a:bodyPr/>
                    <a:lstStyle/>
                    <a:p>
                      <a:r>
                        <a:rPr lang="en-GB" sz="1200" dirty="0">
                          <a:solidFill>
                            <a:schemeClr val="tx1"/>
                          </a:solidFill>
                        </a:rPr>
                        <a:t>Sketching organic shapes can be tricky. Consider practicing how to tackle these using a ‘potato-shape’ approach.</a:t>
                      </a:r>
                    </a:p>
                  </a:txBody>
                  <a:tcPr/>
                </a:tc>
                <a:extLst>
                  <a:ext uri="{0D108BD9-81ED-4DB2-BD59-A6C34878D82A}">
                    <a16:rowId xmlns:a16="http://schemas.microsoft.com/office/drawing/2014/main" val="3966545421"/>
                  </a:ext>
                </a:extLst>
              </a:tr>
            </a:tbl>
          </a:graphicData>
        </a:graphic>
      </p:graphicFrame>
      <p:pic>
        <p:nvPicPr>
          <p:cNvPr id="2" name="Picture Placeholder 7" descr="A blue and yellow logo&#10;&#10;Description automatically generated with low confidence">
            <a:extLst>
              <a:ext uri="{FF2B5EF4-FFF2-40B4-BE49-F238E27FC236}">
                <a16:creationId xmlns:a16="http://schemas.microsoft.com/office/drawing/2014/main" id="{FB96178E-7232-5C25-B56A-A82A8C75B58F}"/>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spTree>
    <p:extLst>
      <p:ext uri="{BB962C8B-B14F-4D97-AF65-F5344CB8AC3E}">
        <p14:creationId xmlns:p14="http://schemas.microsoft.com/office/powerpoint/2010/main" val="3667560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367200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controllers that are similar in purpose to what Scalextric may need. There are a number of opportunities available to investigate and evaluate materials and products in this context.</a:t>
            </a:r>
            <a:endParaRPr lang="en-GB" sz="2400" b="1"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1718781742"/>
              </p:ext>
            </p:extLst>
          </p:nvPr>
        </p:nvGraphicFramePr>
        <p:xfrm>
          <a:off x="575998" y="3042342"/>
          <a:ext cx="11040000" cy="2435827"/>
        </p:xfrm>
        <a:graphic>
          <a:graphicData uri="http://schemas.openxmlformats.org/drawingml/2006/table">
            <a:tbl>
              <a:tblPr firstRow="1" bandRow="1">
                <a:tableStyleId>{5940675A-B579-460E-94D1-54222C63F5DA}</a:tableStyleId>
              </a:tblPr>
              <a:tblGrid>
                <a:gridCol w="2291489">
                  <a:extLst>
                    <a:ext uri="{9D8B030D-6E8A-4147-A177-3AD203B41FA5}">
                      <a16:colId xmlns:a16="http://schemas.microsoft.com/office/drawing/2014/main" val="336422520"/>
                    </a:ext>
                  </a:extLst>
                </a:gridCol>
                <a:gridCol w="2281562">
                  <a:extLst>
                    <a:ext uri="{9D8B030D-6E8A-4147-A177-3AD203B41FA5}">
                      <a16:colId xmlns:a16="http://schemas.microsoft.com/office/drawing/2014/main" val="1485661640"/>
                    </a:ext>
                  </a:extLst>
                </a:gridCol>
                <a:gridCol w="3506679">
                  <a:extLst>
                    <a:ext uri="{9D8B030D-6E8A-4147-A177-3AD203B41FA5}">
                      <a16:colId xmlns:a16="http://schemas.microsoft.com/office/drawing/2014/main" val="3804150009"/>
                    </a:ext>
                  </a:extLst>
                </a:gridCol>
                <a:gridCol w="2960270">
                  <a:extLst>
                    <a:ext uri="{9D8B030D-6E8A-4147-A177-3AD203B41FA5}">
                      <a16:colId xmlns:a16="http://schemas.microsoft.com/office/drawing/2014/main" val="1728666539"/>
                    </a:ext>
                  </a:extLst>
                </a:gridCol>
              </a:tblGrid>
              <a:tr h="424147">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‘Reverse engineer’</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‘Success criteria’</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‘Ergonomics’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‘Adapt’</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Scalextric encourage reworking existing ideas by sketching over them. You could take this further by disassembling an existing controller to see how they have been engineered. </a:t>
                      </a:r>
                    </a:p>
                  </a:txBody>
                  <a:tcPr/>
                </a:tc>
                <a:tc>
                  <a:txBody>
                    <a:bodyPr/>
                    <a:lstStyle/>
                    <a:p>
                      <a:r>
                        <a:rPr lang="en-GB" sz="1400" dirty="0">
                          <a:solidFill>
                            <a:schemeClr val="tx1"/>
                          </a:solidFill>
                        </a:rPr>
                        <a:t>Investigate controllers that work well and have proven to be popular. What features do they have that make them successful?</a:t>
                      </a:r>
                    </a:p>
                  </a:txBody>
                  <a:tcPr/>
                </a:tc>
                <a:tc>
                  <a:txBody>
                    <a:bodyPr/>
                    <a:lstStyle/>
                    <a:p>
                      <a:r>
                        <a:rPr lang="en-GB" sz="1400" dirty="0">
                          <a:solidFill>
                            <a:schemeClr val="tx1"/>
                          </a:solidFill>
                        </a:rPr>
                        <a:t>This considers how humans interact with their environment and objects. Get a range of different controllers and discuss how effective they are in terms of accessibility, comfort, design or how intuitive they are to use. These could be controllers from different applications other than slot car racing.</a:t>
                      </a:r>
                    </a:p>
                  </a:txBody>
                  <a:tcPr/>
                </a:tc>
                <a:tc>
                  <a:txBody>
                    <a:bodyPr/>
                    <a:lstStyle/>
                    <a:p>
                      <a:r>
                        <a:rPr lang="en-GB" sz="1400" dirty="0">
                          <a:solidFill>
                            <a:schemeClr val="tx1"/>
                          </a:solidFill>
                        </a:rPr>
                        <a:t>When there is limited time for a full design and make task, consider adapting or improving an existing controller to make it more accessible to a wider range of users. You could use existing parts from the controller or use CAD modelling to design the improved version.</a:t>
                      </a:r>
                    </a:p>
                  </a:txBody>
                  <a:tcPr/>
                </a:tc>
                <a:extLst>
                  <a:ext uri="{0D108BD9-81ED-4DB2-BD59-A6C34878D82A}">
                    <a16:rowId xmlns:a16="http://schemas.microsoft.com/office/drawing/2014/main" val="3966545421"/>
                  </a:ext>
                </a:extLst>
              </a:tr>
            </a:tbl>
          </a:graphicData>
        </a:graphic>
      </p:graphicFrame>
      <p:pic>
        <p:nvPicPr>
          <p:cNvPr id="3" name="Picture Placeholder 7" descr="A blue and yellow logo&#10;&#10;Description automatically generated with low confidence">
            <a:extLst>
              <a:ext uri="{FF2B5EF4-FFF2-40B4-BE49-F238E27FC236}">
                <a16:creationId xmlns:a16="http://schemas.microsoft.com/office/drawing/2014/main" id="{10FCED77-262D-50FB-0BFC-97CA10FCD52C}"/>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solidFill>
                  <a:schemeClr val="tx1"/>
                </a:solidFill>
              </a:rPr>
              <a:t>Investigative &amp; Evaluative Activities</a:t>
            </a:r>
            <a:endParaRPr lang="en-GB" sz="4400" dirty="0"/>
          </a:p>
        </p:txBody>
      </p:sp>
      <p:pic>
        <p:nvPicPr>
          <p:cNvPr id="5" name="Picture Placeholder 7" descr="A blue and yellow logo&#10;&#10;Description automatically generated with low confidence">
            <a:extLst>
              <a:ext uri="{FF2B5EF4-FFF2-40B4-BE49-F238E27FC236}">
                <a16:creationId xmlns:a16="http://schemas.microsoft.com/office/drawing/2014/main" id="{70978BCA-D46D-4EFC-AD4B-77E852A47C0E}"/>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pic>
        <p:nvPicPr>
          <p:cNvPr id="4" name="Picture 3" descr="A blue plastic object with a spring&#10;&#10;Description automatically generated">
            <a:extLst>
              <a:ext uri="{FF2B5EF4-FFF2-40B4-BE49-F238E27FC236}">
                <a16:creationId xmlns:a16="http://schemas.microsoft.com/office/drawing/2014/main" id="{86C467A6-954E-3399-A2C3-90EF8B78A9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1789262" y="2095655"/>
            <a:ext cx="4690533" cy="2639575"/>
          </a:xfrm>
          <a:prstGeom prst="rect">
            <a:avLst/>
          </a:prstGeom>
        </p:spPr>
      </p:pic>
      <p:pic>
        <p:nvPicPr>
          <p:cNvPr id="7" name="Picture 6" descr="A blue and black object with a screwdriver&#10;&#10;Description automatically generated">
            <a:extLst>
              <a:ext uri="{FF2B5EF4-FFF2-40B4-BE49-F238E27FC236}">
                <a16:creationId xmlns:a16="http://schemas.microsoft.com/office/drawing/2014/main" id="{DA2C05ED-4F75-8B9E-CEBD-68B2B581AC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8341485" y="2095652"/>
            <a:ext cx="4690536" cy="2639576"/>
          </a:xfrm>
          <a:prstGeom prst="rect">
            <a:avLst/>
          </a:prstGeom>
        </p:spPr>
      </p:pic>
      <p:pic>
        <p:nvPicPr>
          <p:cNvPr id="11" name="Picture 10" descr="A blue and black device&#10;&#10;Description automatically generated">
            <a:extLst>
              <a:ext uri="{FF2B5EF4-FFF2-40B4-BE49-F238E27FC236}">
                <a16:creationId xmlns:a16="http://schemas.microsoft.com/office/drawing/2014/main" id="{1F91B2A2-7E10-BC25-DBC2-C33C07C2A2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929561" y="2095653"/>
            <a:ext cx="4690535" cy="2639576"/>
          </a:xfrm>
          <a:prstGeom prst="rect">
            <a:avLst/>
          </a:prstGeom>
        </p:spPr>
      </p:pic>
      <p:pic>
        <p:nvPicPr>
          <p:cNvPr id="15" name="Picture 14" descr="A black plastic object with a black wire&#10;&#10;Description automatically generated">
            <a:extLst>
              <a:ext uri="{FF2B5EF4-FFF2-40B4-BE49-F238E27FC236}">
                <a16:creationId xmlns:a16="http://schemas.microsoft.com/office/drawing/2014/main" id="{843D9DD6-2F9E-C851-F343-2F608E49708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468" r="24221"/>
          <a:stretch/>
        </p:blipFill>
        <p:spPr>
          <a:xfrm rot="5400000">
            <a:off x="5065373" y="1538362"/>
            <a:ext cx="4690535" cy="3754157"/>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2E1B5C18-36FF-DDE2-70C0-CE0B5CE2230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1734" y="871704"/>
            <a:ext cx="3475478" cy="4916120"/>
          </a:xfrm>
          <a:prstGeom prst="rect">
            <a:avLst/>
          </a:prstGeom>
        </p:spPr>
      </p:pic>
    </p:spTree>
    <p:extLst>
      <p:ext uri="{BB962C8B-B14F-4D97-AF65-F5344CB8AC3E}">
        <p14:creationId xmlns:p14="http://schemas.microsoft.com/office/powerpoint/2010/main" val="14913512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solidFill>
                  <a:schemeClr val="tx1"/>
                </a:solidFill>
              </a:rPr>
              <a:t>Investigative &amp; Evaluative Activities</a:t>
            </a:r>
            <a:endParaRPr lang="en-GB" sz="4400" dirty="0"/>
          </a:p>
        </p:txBody>
      </p:sp>
      <p:pic>
        <p:nvPicPr>
          <p:cNvPr id="5" name="Picture Placeholder 7" descr="A blue and yellow logo&#10;&#10;Description automatically generated with low confidence">
            <a:extLst>
              <a:ext uri="{FF2B5EF4-FFF2-40B4-BE49-F238E27FC236}">
                <a16:creationId xmlns:a16="http://schemas.microsoft.com/office/drawing/2014/main" id="{70978BCA-D46D-4EFC-AD4B-77E852A47C0E}"/>
              </a:ext>
            </a:extLst>
          </p:cNvPr>
          <p:cNvPicPr>
            <a:picLocks noGrp="1" noChangeAspect="1"/>
          </p:cNvPicPr>
          <p:nvPr>
            <p:ph type="pic" sz="quarter" idx="10"/>
          </p:nvPr>
        </p:nvPicPr>
        <p:blipFill rotWithShape="1">
          <a:blip r:embed="rId5"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pic>
        <p:nvPicPr>
          <p:cNvPr id="3" name="Trigger">
            <a:hlinkClick r:id="" action="ppaction://media"/>
            <a:extLst>
              <a:ext uri="{FF2B5EF4-FFF2-40B4-BE49-F238E27FC236}">
                <a16:creationId xmlns:a16="http://schemas.microsoft.com/office/drawing/2014/main" id="{AD03E4B6-8426-03F0-A9D6-7E2B0454D17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76000" y="1338620"/>
            <a:ext cx="7432463" cy="4180760"/>
          </a:xfrm>
          <a:prstGeom prst="rect">
            <a:avLst/>
          </a:prstGeom>
        </p:spPr>
      </p:pic>
      <p:sp>
        <p:nvSpPr>
          <p:cNvPr id="4" name="TextBox 3">
            <a:extLst>
              <a:ext uri="{FF2B5EF4-FFF2-40B4-BE49-F238E27FC236}">
                <a16:creationId xmlns:a16="http://schemas.microsoft.com/office/drawing/2014/main" id="{9DA48309-9B2A-4179-481E-A36994511424}"/>
              </a:ext>
            </a:extLst>
          </p:cNvPr>
          <p:cNvSpPr txBox="1"/>
          <p:nvPr/>
        </p:nvSpPr>
        <p:spPr>
          <a:xfrm>
            <a:off x="8423910" y="1497330"/>
            <a:ext cx="3192090" cy="877163"/>
          </a:xfrm>
          <a:prstGeom prst="rect">
            <a:avLst/>
          </a:prstGeom>
          <a:solidFill>
            <a:srgbClr val="0083EA"/>
          </a:solidFill>
        </p:spPr>
        <p:txBody>
          <a:bodyPr wrap="square" rtlCol="0">
            <a:spAutoFit/>
          </a:bodyPr>
          <a:lstStyle/>
          <a:p>
            <a:r>
              <a:rPr lang="en-GB" dirty="0">
                <a:solidFill>
                  <a:schemeClr val="bg1"/>
                </a:solidFill>
              </a:rPr>
              <a:t>Can you replicate the trigger mechanism on a Scalextric controller?</a:t>
            </a:r>
          </a:p>
        </p:txBody>
      </p:sp>
    </p:spTree>
    <p:extLst>
      <p:ext uri="{BB962C8B-B14F-4D97-AF65-F5344CB8AC3E}">
        <p14:creationId xmlns:p14="http://schemas.microsoft.com/office/powerpoint/2010/main" val="296040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292144228"/>
              </p:ext>
            </p:extLst>
          </p:nvPr>
        </p:nvGraphicFramePr>
        <p:xfrm>
          <a:off x="440368" y="1416748"/>
          <a:ext cx="11136114" cy="3825240"/>
        </p:xfrm>
        <a:graphic>
          <a:graphicData uri="http://schemas.openxmlformats.org/drawingml/2006/table">
            <a:tbl>
              <a:tblPr firstRow="1" bandRow="1">
                <a:tableStyleId>{5940675A-B579-460E-94D1-54222C63F5DA}</a:tableStyleId>
              </a:tblPr>
              <a:tblGrid>
                <a:gridCol w="3954079">
                  <a:extLst>
                    <a:ext uri="{9D8B030D-6E8A-4147-A177-3AD203B41FA5}">
                      <a16:colId xmlns:a16="http://schemas.microsoft.com/office/drawing/2014/main" val="336422520"/>
                    </a:ext>
                  </a:extLst>
                </a:gridCol>
                <a:gridCol w="3657600">
                  <a:extLst>
                    <a:ext uri="{9D8B030D-6E8A-4147-A177-3AD203B41FA5}">
                      <a16:colId xmlns:a16="http://schemas.microsoft.com/office/drawing/2014/main" val="1485661640"/>
                    </a:ext>
                  </a:extLst>
                </a:gridCol>
                <a:gridCol w="3524435">
                  <a:extLst>
                    <a:ext uri="{9D8B030D-6E8A-4147-A177-3AD203B41FA5}">
                      <a16:colId xmlns:a16="http://schemas.microsoft.com/office/drawing/2014/main" val="2864657490"/>
                    </a:ext>
                  </a:extLst>
                </a:gridCol>
              </a:tblGrid>
              <a:tr h="0">
                <a:tc>
                  <a:txBody>
                    <a:bodyPr/>
                    <a:lstStyle/>
                    <a:p>
                      <a:pPr algn="ctr"/>
                      <a:r>
                        <a:rPr lang="en-GB" b="1" dirty="0">
                          <a:solidFill>
                            <a:schemeClr val="bg1"/>
                          </a:solidFill>
                        </a:rPr>
                        <a:t>‘User experience’</a:t>
                      </a:r>
                    </a:p>
                  </a:txBody>
                  <a:tcPr>
                    <a:solidFill>
                      <a:srgbClr val="ACACDE"/>
                    </a:solidFill>
                  </a:tcPr>
                </a:tc>
                <a:tc>
                  <a:txBody>
                    <a:bodyPr/>
                    <a:lstStyle/>
                    <a:p>
                      <a:pPr algn="ctr"/>
                      <a:r>
                        <a:rPr lang="en-GB" b="1" dirty="0">
                          <a:solidFill>
                            <a:schemeClr val="bg1"/>
                          </a:solidFill>
                        </a:rPr>
                        <a:t>‘What is popular’</a:t>
                      </a:r>
                    </a:p>
                  </a:txBody>
                  <a:tcPr>
                    <a:solidFill>
                      <a:srgbClr val="ACACDE"/>
                    </a:solidFill>
                  </a:tcPr>
                </a:tc>
                <a:tc>
                  <a:txBody>
                    <a:bodyPr/>
                    <a:lstStyle/>
                    <a:p>
                      <a:pPr algn="ctr"/>
                      <a:r>
                        <a:rPr lang="en-GB" b="1" dirty="0">
                          <a:solidFill>
                            <a:schemeClr val="bg1"/>
                          </a:solidFill>
                        </a:rPr>
                        <a:t>‘Know your users’</a:t>
                      </a:r>
                    </a:p>
                  </a:txBody>
                  <a:tcPr>
                    <a:solidFill>
                      <a:srgbClr val="ACACDE"/>
                    </a:solidFill>
                  </a:tcPr>
                </a:tc>
                <a:extLst>
                  <a:ext uri="{0D108BD9-81ED-4DB2-BD59-A6C34878D82A}">
                    <a16:rowId xmlns:a16="http://schemas.microsoft.com/office/drawing/2014/main" val="3391378453"/>
                  </a:ext>
                </a:extLst>
              </a:tr>
              <a:tr h="3018496">
                <a:tc>
                  <a:txBody>
                    <a:bodyPr/>
                    <a:lstStyle/>
                    <a:p>
                      <a:r>
                        <a:rPr lang="en-GB" sz="1300" dirty="0"/>
                        <a:t>This can be done from their </a:t>
                      </a:r>
                      <a:r>
                        <a:rPr lang="en-GB" sz="1300" b="1" dirty="0"/>
                        <a:t>own experiences </a:t>
                      </a:r>
                      <a:r>
                        <a:rPr lang="en-GB" sz="1300" dirty="0"/>
                        <a:t>playing slot car racing or by observing others. A knowledge of Scalextric would be an advantage but, as this context can consider controllers for other applications, it is not vital. For example, NES used to have users hold their controllers in a manner of different ways. Check </a:t>
                      </a:r>
                      <a:r>
                        <a:rPr lang="en-GB" sz="1300" dirty="0">
                          <a:hlinkClick r:id="rId3"/>
                        </a:rPr>
                        <a:t>here</a:t>
                      </a:r>
                      <a:r>
                        <a:rPr lang="en-GB" sz="1300" dirty="0"/>
                        <a:t> and </a:t>
                      </a:r>
                      <a:r>
                        <a:rPr lang="en-GB" sz="1300" dirty="0">
                          <a:hlinkClick r:id="rId4"/>
                        </a:rPr>
                        <a:t>here</a:t>
                      </a:r>
                      <a:endParaRPr lang="en-GB" sz="1300" dirty="0"/>
                    </a:p>
                    <a:p>
                      <a:r>
                        <a:rPr lang="en-GB" sz="1300" dirty="0"/>
                        <a:t>Observation of users interacting with controllers is still the best way to ascertain what is working for them and for you to spot any potential problems.</a:t>
                      </a:r>
                    </a:p>
                    <a:p>
                      <a:r>
                        <a:rPr lang="en-GB" sz="1300" dirty="0"/>
                        <a:t>Arrange to observe a Scalextric4Schools club in a school. If this is not possibly, watch videos of players using controllers.</a:t>
                      </a:r>
                    </a:p>
                    <a:p>
                      <a:r>
                        <a:rPr lang="en-GB" sz="1300" b="1" dirty="0"/>
                        <a:t>Note down observations </a:t>
                      </a:r>
                      <a:r>
                        <a:rPr lang="en-GB" sz="1300" dirty="0"/>
                        <a:t>which you could then use in interviews or questionnaires such as ‘why did you hold your controller a different way to how it was designed?’</a:t>
                      </a:r>
                    </a:p>
                  </a:txBody>
                  <a:tcPr/>
                </a:tc>
                <a:tc>
                  <a:txBody>
                    <a:bodyPr/>
                    <a:lstStyle/>
                    <a:p>
                      <a:r>
                        <a:rPr lang="en-GB" sz="1300" b="1" dirty="0"/>
                        <a:t>Fashions and trends </a:t>
                      </a:r>
                      <a:r>
                        <a:rPr lang="en-GB" sz="1300" dirty="0"/>
                        <a:t>are all around us and inevitably make their way into popular products.</a:t>
                      </a:r>
                    </a:p>
                    <a:p>
                      <a:r>
                        <a:rPr lang="en-GB" sz="1300" dirty="0"/>
                        <a:t>Look on websites of popular stores to see what their ‘top products’ are.</a:t>
                      </a:r>
                    </a:p>
                    <a:p>
                      <a:r>
                        <a:rPr lang="en-GB" sz="1300" dirty="0"/>
                        <a:t>Make a list of popular brands, characters, games etc.</a:t>
                      </a:r>
                    </a:p>
                    <a:p>
                      <a:r>
                        <a:rPr lang="en-GB" sz="1300" dirty="0"/>
                        <a:t>Do any of these remain popular (stand the test of time) or are they just a current fad that might go out of date?</a:t>
                      </a:r>
                    </a:p>
                    <a:p>
                      <a:r>
                        <a:rPr lang="en-GB" sz="1300" dirty="0"/>
                        <a:t>Make a definitive list of those that might influence the look, colour, shape or style of your controller. Is it a Star Wars, Minecraft, or Nintendo theme you are aiming for?</a:t>
                      </a:r>
                    </a:p>
                    <a:p>
                      <a:r>
                        <a:rPr lang="en-GB" sz="1300" dirty="0"/>
                        <a:t>Break down these themes into key colours, shapes, details etc. and make a mood board of these for the style(s) you choose to develop.</a:t>
                      </a:r>
                    </a:p>
                  </a:txBody>
                  <a:tcPr/>
                </a:tc>
                <a:tc>
                  <a:txBody>
                    <a:bodyPr/>
                    <a:lstStyle/>
                    <a:p>
                      <a:r>
                        <a:rPr lang="en-GB" sz="1300" dirty="0"/>
                        <a:t>Knowing the user, or range of users, for your product is important. Are they young, old, disabled or have an impairment?</a:t>
                      </a:r>
                    </a:p>
                    <a:p>
                      <a:r>
                        <a:rPr lang="en-GB" sz="1300" dirty="0"/>
                        <a:t>Get students to try and match some of those from their ‘popular’ list with the type of user they might appeal to. Mario might not appeal to an older person, nor would a classic car from the 1960’s appeal to a young child.</a:t>
                      </a:r>
                    </a:p>
                    <a:p>
                      <a:r>
                        <a:rPr lang="en-GB" sz="1300" dirty="0"/>
                        <a:t>Get  them to bear this in mind, but remember to keep the design accessible so as many different people as possible can use it effectively and get enjoyment from owning it.</a:t>
                      </a:r>
                    </a:p>
                    <a:p>
                      <a:r>
                        <a:rPr lang="en-GB" sz="1300" dirty="0"/>
                        <a:t>Make a list of potential barriers that might stop certain users from accessing the controller. Use all of the information to build a profile of intended user(s).</a:t>
                      </a:r>
                    </a:p>
                  </a:txBody>
                  <a:tcPr/>
                </a:tc>
                <a:extLst>
                  <a:ext uri="{0D108BD9-81ED-4DB2-BD59-A6C34878D82A}">
                    <a16:rowId xmlns:a16="http://schemas.microsoft.com/office/drawing/2014/main" val="3966545421"/>
                  </a:ext>
                </a:extLst>
              </a:tr>
            </a:tbl>
          </a:graphicData>
        </a:graphic>
      </p:graphicFrame>
      <p:pic>
        <p:nvPicPr>
          <p:cNvPr id="4" name="Picture Placeholder 7" descr="A blue and yellow logo&#10;&#10;Description automatically generated with low confidence">
            <a:extLst>
              <a:ext uri="{FF2B5EF4-FFF2-40B4-BE49-F238E27FC236}">
                <a16:creationId xmlns:a16="http://schemas.microsoft.com/office/drawing/2014/main" id="{8CA45333-D2EF-4537-7B8D-F2F29BEED666}"/>
              </a:ext>
            </a:extLst>
          </p:cNvPr>
          <p:cNvPicPr>
            <a:picLocks noGrp="1" noChangeAspect="1"/>
          </p:cNvPicPr>
          <p:nvPr>
            <p:ph type="pic" sz="quarter" idx="10"/>
          </p:nvPr>
        </p:nvPicPr>
        <p:blipFill rotWithShape="1">
          <a:blip r:embed="rId5"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sp>
        <p:nvSpPr>
          <p:cNvPr id="3" name="Arrow: Left 2">
            <a:hlinkClick r:id="rId6" action="ppaction://hlinksldjump"/>
            <a:extLst>
              <a:ext uri="{FF2B5EF4-FFF2-40B4-BE49-F238E27FC236}">
                <a16:creationId xmlns:a16="http://schemas.microsoft.com/office/drawing/2014/main" id="{55049AF1-02E6-1297-1C63-0DF942CAE3C9}"/>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13311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611556414"/>
              </p:ext>
            </p:extLst>
          </p:nvPr>
        </p:nvGraphicFramePr>
        <p:xfrm>
          <a:off x="576000" y="1338668"/>
          <a:ext cx="10885072" cy="3255422"/>
        </p:xfrm>
        <a:graphic>
          <a:graphicData uri="http://schemas.openxmlformats.org/drawingml/2006/table">
            <a:tbl>
              <a:tblPr firstRow="1" bandRow="1">
                <a:tableStyleId>{5940675A-B579-460E-94D1-54222C63F5DA}</a:tableStyleId>
              </a:tblPr>
              <a:tblGrid>
                <a:gridCol w="5317271">
                  <a:extLst>
                    <a:ext uri="{9D8B030D-6E8A-4147-A177-3AD203B41FA5}">
                      <a16:colId xmlns:a16="http://schemas.microsoft.com/office/drawing/2014/main" val="336422520"/>
                    </a:ext>
                  </a:extLst>
                </a:gridCol>
                <a:gridCol w="5567801">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‘Disassembling products?’</a:t>
                      </a:r>
                    </a:p>
                  </a:txBody>
                  <a:tcPr>
                    <a:solidFill>
                      <a:srgbClr val="16F4D0"/>
                    </a:solidFill>
                  </a:tcPr>
                </a:tc>
                <a:tc>
                  <a:txBody>
                    <a:bodyPr/>
                    <a:lstStyle/>
                    <a:p>
                      <a:pPr algn="ctr"/>
                      <a:r>
                        <a:rPr lang="en-GB" b="1" dirty="0">
                          <a:solidFill>
                            <a:schemeClr val="bg1"/>
                          </a:solidFill>
                        </a:rPr>
                        <a:t>‘Target customers’</a:t>
                      </a:r>
                    </a:p>
                  </a:txBody>
                  <a:tcPr>
                    <a:solidFill>
                      <a:srgbClr val="16F4D0"/>
                    </a:solidFill>
                  </a:tcPr>
                </a:tc>
                <a:extLst>
                  <a:ext uri="{0D108BD9-81ED-4DB2-BD59-A6C34878D82A}">
                    <a16:rowId xmlns:a16="http://schemas.microsoft.com/office/drawing/2014/main" val="3391378453"/>
                  </a:ext>
                </a:extLst>
              </a:tr>
              <a:tr h="2535869">
                <a:tc>
                  <a:txBody>
                    <a:bodyPr/>
                    <a:lstStyle/>
                    <a:p>
                      <a:r>
                        <a:rPr lang="en-GB" sz="1400" b="1" dirty="0"/>
                        <a:t>Scalextric</a:t>
                      </a:r>
                      <a:r>
                        <a:rPr lang="en-GB" sz="1400" b="0" dirty="0"/>
                        <a:t>, like many manufacturers, </a:t>
                      </a:r>
                      <a:r>
                        <a:rPr lang="en-GB" sz="1400" b="1" dirty="0"/>
                        <a:t>disassemble a product during the empathize stage</a:t>
                      </a:r>
                      <a:r>
                        <a:rPr lang="en-GB" sz="1400" b="0" dirty="0"/>
                        <a:t>, but they also use their findings to define what will need to be in their new product.</a:t>
                      </a:r>
                    </a:p>
                    <a:p>
                      <a:r>
                        <a:rPr lang="en-GB" sz="1400" b="0" dirty="0"/>
                        <a:t>Standard components such as circuit boards, triggers, lights, dials etc. may need to be defined in your product specification so they will fit into your design regardless of what form or theme it might have.</a:t>
                      </a:r>
                    </a:p>
                    <a:p>
                      <a:r>
                        <a:rPr lang="en-GB" sz="1400" b="0" dirty="0"/>
                        <a:t>Make a list of these components and take measurements of any important details such as diameters of holes, width of slots for sliders etc.</a:t>
                      </a:r>
                    </a:p>
                  </a:txBody>
                  <a:tcPr/>
                </a:tc>
                <a:tc>
                  <a:txBody>
                    <a:bodyPr/>
                    <a:lstStyle/>
                    <a:p>
                      <a:r>
                        <a:rPr lang="en-GB" sz="1400" dirty="0"/>
                        <a:t>The empathize stage should have helped to build up a persona or idea of the users’ lifestyle and needs. Additional to this there are seasonal considerations such as Christmas, Father’s Day, Easter, Halloween etc.</a:t>
                      </a:r>
                    </a:p>
                    <a:p>
                      <a:r>
                        <a:rPr lang="en-GB" sz="1400" dirty="0"/>
                        <a:t>Consider these along with the age and lifestyle of intended users.</a:t>
                      </a:r>
                    </a:p>
                    <a:p>
                      <a:r>
                        <a:rPr lang="en-GB" sz="1400" dirty="0"/>
                        <a:t>The controller needs to be as accessible as possible, but it will still be styled to appeal to a target market.</a:t>
                      </a:r>
                    </a:p>
                    <a:p>
                      <a:r>
                        <a:rPr lang="en-GB" sz="1400" dirty="0"/>
                        <a:t>For example, fathers may remember a classic vehicle or film from their youth so this might be a theme you define for the controller. There are a whole range of potentially un-tapped crossover areas the look at and research ways companies try to ‘re-market’ products to get longevity and new sales.</a:t>
                      </a:r>
                    </a:p>
                    <a:p>
                      <a:endParaRPr lang="en-GB" sz="14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5" name="Picture Placeholder 7" descr="A blue and yellow logo&#10;&#10;Description automatically generated with low confidence">
            <a:extLst>
              <a:ext uri="{FF2B5EF4-FFF2-40B4-BE49-F238E27FC236}">
                <a16:creationId xmlns:a16="http://schemas.microsoft.com/office/drawing/2014/main" id="{E074FCE8-3DFE-92BB-3E7D-B4366537BCC8}"/>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sp>
        <p:nvSpPr>
          <p:cNvPr id="4" name="Arrow: Left 3">
            <a:hlinkClick r:id="rId4" action="ppaction://hlinksldjump"/>
            <a:extLst>
              <a:ext uri="{FF2B5EF4-FFF2-40B4-BE49-F238E27FC236}">
                <a16:creationId xmlns:a16="http://schemas.microsoft.com/office/drawing/2014/main" id="{DC4498E2-0A5B-E997-4094-6112A7386A15}"/>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62155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367194379"/>
              </p:ext>
            </p:extLst>
          </p:nvPr>
        </p:nvGraphicFramePr>
        <p:xfrm>
          <a:off x="576000" y="1270960"/>
          <a:ext cx="10780968" cy="3773582"/>
        </p:xfrm>
        <a:graphic>
          <a:graphicData uri="http://schemas.openxmlformats.org/drawingml/2006/table">
            <a:tbl>
              <a:tblPr firstRow="1" bandRow="1">
                <a:tableStyleId>{5940675A-B579-460E-94D1-54222C63F5DA}</a:tableStyleId>
              </a:tblPr>
              <a:tblGrid>
                <a:gridCol w="3168097">
                  <a:extLst>
                    <a:ext uri="{9D8B030D-6E8A-4147-A177-3AD203B41FA5}">
                      <a16:colId xmlns:a16="http://schemas.microsoft.com/office/drawing/2014/main" val="336422520"/>
                    </a:ext>
                  </a:extLst>
                </a:gridCol>
                <a:gridCol w="3558746">
                  <a:extLst>
                    <a:ext uri="{9D8B030D-6E8A-4147-A177-3AD203B41FA5}">
                      <a16:colId xmlns:a16="http://schemas.microsoft.com/office/drawing/2014/main" val="3582748152"/>
                    </a:ext>
                  </a:extLst>
                </a:gridCol>
                <a:gridCol w="4054125">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‘On your own first’</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‘Sketch modelling’</a:t>
                      </a:r>
                    </a:p>
                  </a:txBody>
                  <a:tcPr>
                    <a:solidFill>
                      <a:srgbClr val="F60493"/>
                    </a:solidFill>
                  </a:tcPr>
                </a:tc>
                <a:tc>
                  <a:txBody>
                    <a:bodyPr/>
                    <a:lstStyle/>
                    <a:p>
                      <a:pPr algn="ctr"/>
                      <a:r>
                        <a:rPr lang="en-GB" b="1" dirty="0">
                          <a:solidFill>
                            <a:schemeClr val="bg1"/>
                          </a:solidFill>
                        </a:rPr>
                        <a:t>‘Saving time on CAD’</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t>You may decide on a team approach for this context, but do allow students the opportunity to work on their own ideas at some stage.  Ask them to </a:t>
                      </a:r>
                      <a:r>
                        <a:rPr lang="en-GB" sz="1200" b="1" dirty="0"/>
                        <a:t>sketch as many ideas as possible </a:t>
                      </a:r>
                      <a:r>
                        <a:rPr lang="en-GB" sz="1200" dirty="0"/>
                        <a:t>using a mixture of words and sketches. The concept of ‘thinking with a pencil’ is using drawings to get out the idea from their head – they don’t need to be beautiful drawings at this stage. </a:t>
                      </a:r>
                    </a:p>
                    <a:p>
                      <a:r>
                        <a:rPr lang="en-GB" sz="1200" dirty="0"/>
                        <a:t>You may want them to draw what it may look like (the form) as a finished product / where it is held. Using a </a:t>
                      </a:r>
                      <a:r>
                        <a:rPr lang="en-GB" sz="1200" b="1" dirty="0"/>
                        <a:t>template of a human hand </a:t>
                      </a:r>
                      <a:r>
                        <a:rPr lang="en-GB" sz="1200" dirty="0"/>
                        <a:t>is useful for this to add context and an idea of size. Consider printing out / copying images like those on the next slide and allowing students to </a:t>
                      </a:r>
                      <a:r>
                        <a:rPr lang="en-GB" sz="1200" b="1" dirty="0"/>
                        <a:t>trace the shape </a:t>
                      </a:r>
                      <a:r>
                        <a:rPr lang="en-GB" sz="1200" dirty="0"/>
                        <a:t>before </a:t>
                      </a:r>
                      <a:r>
                        <a:rPr lang="en-GB" sz="1200" b="1" dirty="0"/>
                        <a:t>adding their ideas over the top. </a:t>
                      </a:r>
                      <a:endParaRPr lang="en-GB" sz="1200" dirty="0"/>
                    </a:p>
                  </a:txBody>
                  <a:tcPr/>
                </a:tc>
                <a:tc>
                  <a:txBody>
                    <a:bodyPr/>
                    <a:lstStyle/>
                    <a:p>
                      <a:r>
                        <a:rPr lang="en-GB" sz="1200" b="1" dirty="0"/>
                        <a:t>Sketch modelling </a:t>
                      </a:r>
                      <a:r>
                        <a:rPr lang="en-GB" sz="1200" dirty="0"/>
                        <a:t>is where students model their initial ideas so they can see them in 3D form. Try some of these: </a:t>
                      </a:r>
                    </a:p>
                    <a:p>
                      <a:r>
                        <a:rPr lang="en-GB" sz="1200" b="1" dirty="0"/>
                        <a:t>Clay/plasticine </a:t>
                      </a:r>
                      <a:r>
                        <a:rPr lang="en-GB" sz="1200" dirty="0"/>
                        <a:t>is a quick way of creating organic forms.</a:t>
                      </a:r>
                    </a:p>
                    <a:p>
                      <a:r>
                        <a:rPr lang="en-GB" sz="1200" b="1" dirty="0"/>
                        <a:t>Cardboard</a:t>
                      </a:r>
                      <a:r>
                        <a:rPr lang="en-GB" sz="1200" dirty="0"/>
                        <a:t> can be layered to make right versions of organic shapes or easy box shapes. It could also produce moving trigger mechanisms.</a:t>
                      </a:r>
                    </a:p>
                    <a:p>
                      <a:r>
                        <a:rPr lang="en-GB" sz="1200" b="1" dirty="0"/>
                        <a:t>Blue foam </a:t>
                      </a:r>
                      <a:r>
                        <a:rPr lang="en-GB" sz="1200" dirty="0"/>
                        <a:t>can be carved and sculpted to make more detailed forms.</a:t>
                      </a:r>
                    </a:p>
                    <a:p>
                      <a:r>
                        <a:rPr lang="en-GB" sz="1200" b="1" dirty="0"/>
                        <a:t>Polymorph</a:t>
                      </a:r>
                      <a:r>
                        <a:rPr lang="en-GB" sz="1200" dirty="0"/>
                        <a:t> can be moulded to shape and sets hard enough to drill or cut so you can sculpt a working model. It can also be reheated to re-form the shape.</a:t>
                      </a:r>
                    </a:p>
                    <a:p>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As ideas progress, use photographs of these sketch models and sketch over them to develop new ideas. </a:t>
                      </a:r>
                    </a:p>
                  </a:txBody>
                  <a:tcPr/>
                </a:tc>
                <a:tc>
                  <a:txBody>
                    <a:bodyPr/>
                    <a:lstStyle/>
                    <a:p>
                      <a:r>
                        <a:rPr lang="en-GB" sz="1200" dirty="0"/>
                        <a:t>By this stage in KS3 students should have developed greater skills and confidence in the use of CAD.</a:t>
                      </a:r>
                    </a:p>
                    <a:p>
                      <a:endParaRPr lang="en-GB" sz="1200" dirty="0"/>
                    </a:p>
                    <a:p>
                      <a:pPr marL="171450" indent="-171450">
                        <a:buFont typeface="Arial" panose="020B0604020202020204" pitchFamily="34" charset="0"/>
                        <a:buChar char="•"/>
                      </a:pPr>
                      <a:r>
                        <a:rPr lang="en-GB" sz="1200" dirty="0"/>
                        <a:t>Consider allowing students to use </a:t>
                      </a:r>
                      <a:r>
                        <a:rPr lang="en-GB" sz="1200" b="1" dirty="0"/>
                        <a:t>CAD </a:t>
                      </a:r>
                      <a:r>
                        <a:rPr lang="en-GB" sz="1200" dirty="0"/>
                        <a:t>– Tinkercad, Sketchup, Onshape etc may all be useful even early in the design process as some students may prefer communicating in 3D. Don’t worry too much about dimensions or scale initially. </a:t>
                      </a:r>
                    </a:p>
                    <a:p>
                      <a:pPr marL="171450" indent="-171450">
                        <a:buFont typeface="Arial" panose="020B0604020202020204" pitchFamily="34" charset="0"/>
                        <a:buChar char="•"/>
                      </a:pPr>
                      <a:r>
                        <a:rPr lang="en-GB" sz="1200" b="1" dirty="0"/>
                        <a:t>Sketch with CAD</a:t>
                      </a:r>
                      <a:r>
                        <a:rPr lang="en-GB" sz="1200" dirty="0"/>
                        <a:t>. Students don’t need to make great detailed models at this stage, they can just ‘sketch’ out ideas using simple shapes arranged on screen. By using pre-modelled components, they can work much faster by simply arranging the parts to create ideas.</a:t>
                      </a:r>
                    </a:p>
                    <a:p>
                      <a:pPr marL="171450" indent="-171450">
                        <a:buFont typeface="Arial" panose="020B0604020202020204" pitchFamily="34" charset="0"/>
                        <a:buChar char="•"/>
                      </a:pPr>
                      <a:r>
                        <a:rPr lang="en-GB" sz="1200" b="1" dirty="0"/>
                        <a:t>CAM </a:t>
                      </a:r>
                      <a:r>
                        <a:rPr lang="en-GB" sz="1200" b="0" dirty="0"/>
                        <a:t>is a natural extension of creating </a:t>
                      </a:r>
                      <a:r>
                        <a:rPr lang="en-GB" sz="1200" b="1" dirty="0"/>
                        <a:t>CAD</a:t>
                      </a:r>
                      <a:r>
                        <a:rPr lang="en-GB" sz="1200" b="0" dirty="0"/>
                        <a:t> models as these can be prototyped quickly using </a:t>
                      </a:r>
                      <a:r>
                        <a:rPr lang="en-GB" sz="1200" b="1" dirty="0"/>
                        <a:t>3D printing </a:t>
                      </a:r>
                      <a:r>
                        <a:rPr lang="en-GB" sz="1200" b="0" dirty="0"/>
                        <a:t>and </a:t>
                      </a:r>
                      <a:r>
                        <a:rPr lang="en-GB" sz="1200" b="1" dirty="0"/>
                        <a:t>laser cutting </a:t>
                      </a:r>
                      <a:r>
                        <a:rPr lang="en-GB" sz="1200" b="0" dirty="0"/>
                        <a:t>as we will see in the next stage.</a:t>
                      </a:r>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5" name="Picture Placeholder 7" descr="A blue and yellow logo&#10;&#10;Description automatically generated with low confidence">
            <a:extLst>
              <a:ext uri="{FF2B5EF4-FFF2-40B4-BE49-F238E27FC236}">
                <a16:creationId xmlns:a16="http://schemas.microsoft.com/office/drawing/2014/main" id="{70978BCA-D46D-4EFC-AD4B-77E852A47C0E}"/>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sp>
        <p:nvSpPr>
          <p:cNvPr id="4" name="Arrow: Left 3">
            <a:hlinkClick r:id="rId4" action="ppaction://hlinksldjump"/>
            <a:extLst>
              <a:ext uri="{FF2B5EF4-FFF2-40B4-BE49-F238E27FC236}">
                <a16:creationId xmlns:a16="http://schemas.microsoft.com/office/drawing/2014/main" id="{5889C703-F17C-2D53-7913-FF298F15EBC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874148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dirty="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8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dirty="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UCD, ergonomics, anthropometrics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dirty="0">
                <a:solidFill>
                  <a:srgbClr val="0A303F"/>
                </a:solidFill>
                <a:latin typeface="Arial" panose="020B0604020202020204"/>
                <a:ea typeface="Roboto" panose="02000000000000000000" pitchFamily="2" charset="0"/>
                <a:cs typeface="Roboto" panose="02000000000000000000" pitchFamily="2" charset="0"/>
              </a:rPr>
              <a:t>D</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esigning</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Electronic, mechanical</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dirty="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and safety,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3" name="Picture Placeholder 6" descr="A blue and yellow logo&#10;&#10;Description automatically generated with low confidence">
            <a:extLst>
              <a:ext uri="{FF2B5EF4-FFF2-40B4-BE49-F238E27FC236}">
                <a16:creationId xmlns:a16="http://schemas.microsoft.com/office/drawing/2014/main" id="{2B9324C5-961D-A419-56D7-4FDE58EC43E2}"/>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822" r="907"/>
          <a:stretch/>
        </p:blipFill>
        <p:spPr>
          <a:xfrm>
            <a:off x="461389" y="5824148"/>
            <a:ext cx="2933452" cy="784921"/>
          </a:xfrm>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pic>
        <p:nvPicPr>
          <p:cNvPr id="5" name="Picture Placeholder 7" descr="A blue and yellow logo&#10;&#10;Description automatically generated with low confidence">
            <a:extLst>
              <a:ext uri="{FF2B5EF4-FFF2-40B4-BE49-F238E27FC236}">
                <a16:creationId xmlns:a16="http://schemas.microsoft.com/office/drawing/2014/main" id="{70978BCA-D46D-4EFC-AD4B-77E852A47C0E}"/>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pic>
        <p:nvPicPr>
          <p:cNvPr id="8" name="Picture 7" descr="A black background with a black square&#10;&#10;Description automatically generated with medium confidence">
            <a:extLst>
              <a:ext uri="{FF2B5EF4-FFF2-40B4-BE49-F238E27FC236}">
                <a16:creationId xmlns:a16="http://schemas.microsoft.com/office/drawing/2014/main" id="{C8783CEC-26C9-BFCB-8958-97CB9BAA13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8941" t="41144" r="-1645"/>
          <a:stretch/>
        </p:blipFill>
        <p:spPr>
          <a:xfrm flipH="1">
            <a:off x="8302046" y="2772884"/>
            <a:ext cx="3449587" cy="2723410"/>
          </a:xfrm>
          <a:prstGeom prst="rect">
            <a:avLst/>
          </a:prstGeom>
        </p:spPr>
      </p:pic>
      <p:pic>
        <p:nvPicPr>
          <p:cNvPr id="10" name="Picture 9" descr="A hand pointing at something&#10;&#10;Description automatically generated">
            <a:extLst>
              <a:ext uri="{FF2B5EF4-FFF2-40B4-BE49-F238E27FC236}">
                <a16:creationId xmlns:a16="http://schemas.microsoft.com/office/drawing/2014/main" id="{6C4F16D8-4168-BEEE-E1F9-0593D03508B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7296" t="40228"/>
          <a:stretch/>
        </p:blipFill>
        <p:spPr>
          <a:xfrm>
            <a:off x="7092123" y="663221"/>
            <a:ext cx="3449587" cy="2765779"/>
          </a:xfrm>
          <a:prstGeom prst="rect">
            <a:avLst/>
          </a:prstGeom>
        </p:spPr>
      </p:pic>
      <p:pic>
        <p:nvPicPr>
          <p:cNvPr id="12" name="Picture 11" descr="A black background with a black square&#10;&#10;Description automatically generated with medium confidence">
            <a:extLst>
              <a:ext uri="{FF2B5EF4-FFF2-40B4-BE49-F238E27FC236}">
                <a16:creationId xmlns:a16="http://schemas.microsoft.com/office/drawing/2014/main" id="{C1AF03BA-9FD2-70D4-9F7A-69DA980C77F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51" t="6686" r="47590" b="14269"/>
          <a:stretch/>
        </p:blipFill>
        <p:spPr>
          <a:xfrm>
            <a:off x="3326821" y="476988"/>
            <a:ext cx="3322335" cy="3657601"/>
          </a:xfrm>
          <a:prstGeom prst="rect">
            <a:avLst/>
          </a:prstGeom>
        </p:spPr>
      </p:pic>
      <p:pic>
        <p:nvPicPr>
          <p:cNvPr id="14" name="Picture 13" descr="A hand with fingers spread out&#10;&#10;Description automatically generated">
            <a:extLst>
              <a:ext uri="{FF2B5EF4-FFF2-40B4-BE49-F238E27FC236}">
                <a16:creationId xmlns:a16="http://schemas.microsoft.com/office/drawing/2014/main" id="{B12628A4-4650-F588-1843-A72DD143CA2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312" t="5321" r="47928" b="13316"/>
          <a:stretch/>
        </p:blipFill>
        <p:spPr>
          <a:xfrm flipH="1">
            <a:off x="440367" y="1145822"/>
            <a:ext cx="3322336" cy="3764846"/>
          </a:xfrm>
          <a:prstGeom prst="rect">
            <a:avLst/>
          </a:prstGeom>
        </p:spPr>
      </p:pic>
    </p:spTree>
    <p:extLst>
      <p:ext uri="{BB962C8B-B14F-4D97-AF65-F5344CB8AC3E}">
        <p14:creationId xmlns:p14="http://schemas.microsoft.com/office/powerpoint/2010/main" val="20747353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935981744"/>
              </p:ext>
            </p:extLst>
          </p:nvPr>
        </p:nvGraphicFramePr>
        <p:xfrm>
          <a:off x="575998" y="1275938"/>
          <a:ext cx="11040001" cy="3773582"/>
        </p:xfrm>
        <a:graphic>
          <a:graphicData uri="http://schemas.openxmlformats.org/drawingml/2006/table">
            <a:tbl>
              <a:tblPr firstRow="1" bandRow="1">
                <a:tableStyleId>{5940675A-B579-460E-94D1-54222C63F5DA}</a:tableStyleId>
              </a:tblPr>
              <a:tblGrid>
                <a:gridCol w="5456916">
                  <a:extLst>
                    <a:ext uri="{9D8B030D-6E8A-4147-A177-3AD203B41FA5}">
                      <a16:colId xmlns:a16="http://schemas.microsoft.com/office/drawing/2014/main" val="336422520"/>
                    </a:ext>
                  </a:extLst>
                </a:gridCol>
                <a:gridCol w="5583085">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‘3D print to test’</a:t>
                      </a:r>
                    </a:p>
                  </a:txBody>
                  <a:tcPr>
                    <a:solidFill>
                      <a:srgbClr val="FE4E00"/>
                    </a:solidFill>
                  </a:tcPr>
                </a:tc>
                <a:tc>
                  <a:txBody>
                    <a:bodyPr/>
                    <a:lstStyle/>
                    <a:p>
                      <a:pPr algn="ctr"/>
                      <a:r>
                        <a:rPr lang="en-GB" b="1" dirty="0">
                          <a:solidFill>
                            <a:schemeClr val="bg1"/>
                          </a:solidFill>
                        </a:rPr>
                        <a:t>‘Testing for disassembly’</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dirty="0"/>
                        <a:t>Unlike more complex or larger products such as furniture, robots etc. controllers are relatively small and simple which makes them perfect to realise using rapid prototyping techniques such as </a:t>
                      </a:r>
                      <a:r>
                        <a:rPr lang="en-GB" sz="1200" b="1" dirty="0"/>
                        <a:t>3D printing</a:t>
                      </a:r>
                      <a:r>
                        <a:rPr lang="en-GB" sz="1200" dirty="0"/>
                        <a:t>.</a:t>
                      </a:r>
                    </a:p>
                    <a:p>
                      <a:r>
                        <a:rPr lang="en-GB" sz="1200" dirty="0"/>
                        <a:t>If students can create a simple 3D model and </a:t>
                      </a:r>
                      <a:r>
                        <a:rPr lang="en-GB" sz="1200" b="1" dirty="0"/>
                        <a:t>shell</a:t>
                      </a:r>
                      <a:r>
                        <a:rPr lang="en-GB" sz="1200" dirty="0"/>
                        <a:t> it (thin the walls), they will be able to export it for 3D printing and it will use little material. They can even scale it down if they just want to check how it looks or fits together which will save even more time and material.</a:t>
                      </a:r>
                    </a:p>
                    <a:p>
                      <a:endParaRPr lang="en-GB" sz="1200" dirty="0"/>
                    </a:p>
                    <a:p>
                      <a:r>
                        <a:rPr lang="en-GB" sz="1200" dirty="0"/>
                        <a:t>You could save time or help less able students by </a:t>
                      </a:r>
                      <a:r>
                        <a:rPr lang="en-GB" sz="1200" b="1" dirty="0"/>
                        <a:t>3D printing formers </a:t>
                      </a:r>
                      <a:r>
                        <a:rPr lang="en-GB" sz="1200" dirty="0"/>
                        <a:t>that can be used with a </a:t>
                      </a:r>
                      <a:r>
                        <a:rPr lang="en-GB" sz="1200" b="1" dirty="0"/>
                        <a:t>vacuum former </a:t>
                      </a:r>
                      <a:r>
                        <a:rPr lang="en-GB" sz="1200" dirty="0"/>
                        <a:t>to make thin shells which can be taped or glued together.</a:t>
                      </a:r>
                    </a:p>
                    <a:p>
                      <a:r>
                        <a:rPr lang="en-GB" sz="1200" dirty="0"/>
                        <a:t>A </a:t>
                      </a:r>
                      <a:r>
                        <a:rPr lang="en-GB" sz="1200" b="1" dirty="0"/>
                        <a:t>laser cutter </a:t>
                      </a:r>
                      <a:r>
                        <a:rPr lang="en-GB" sz="1200" dirty="0"/>
                        <a:t>can also be used to make flat parts that can be joined together to make more ‘box-like’ forms. The same could be done using card with a vinyl cutter.</a:t>
                      </a:r>
                    </a:p>
                    <a:p>
                      <a:r>
                        <a:rPr lang="en-GB" sz="1200" dirty="0"/>
                        <a:t>Recording these models being used with video is good, with students talking through their ideas. Similar to the </a:t>
                      </a:r>
                      <a:r>
                        <a:rPr lang="en-GB" sz="1200" b="1" dirty="0"/>
                        <a:t>Ideate</a:t>
                      </a:r>
                      <a:r>
                        <a:rPr lang="en-GB" sz="1200" dirty="0"/>
                        <a:t> stage, creating alternatives is good, but we are using the prototype stage to get closer to a final solution.</a:t>
                      </a:r>
                    </a:p>
                    <a:p>
                      <a:endParaRPr lang="en-GB" sz="1200" dirty="0"/>
                    </a:p>
                  </a:txBody>
                  <a:tcPr/>
                </a:tc>
                <a:tc>
                  <a:txBody>
                    <a:bodyPr/>
                    <a:lstStyle/>
                    <a:p>
                      <a:r>
                        <a:rPr lang="en-GB" sz="1200" dirty="0"/>
                        <a:t>Controllers need to be taken apart for repairing or replacing components so your prototype may focus on this aspect rather than the visual form. </a:t>
                      </a:r>
                    </a:p>
                    <a:p>
                      <a:r>
                        <a:rPr lang="en-GB" sz="1200" dirty="0"/>
                        <a:t>Are you using push snap fittings, screws or bolts?</a:t>
                      </a:r>
                    </a:p>
                    <a:p>
                      <a:r>
                        <a:rPr lang="en-GB" sz="1200" dirty="0"/>
                        <a:t>Are there any permanent fixings such as glue that can eliminated?</a:t>
                      </a:r>
                    </a:p>
                    <a:p>
                      <a:endParaRPr lang="en-GB" sz="1200" dirty="0"/>
                    </a:p>
                    <a:p>
                      <a:r>
                        <a:rPr lang="en-GB" sz="1200" dirty="0"/>
                        <a:t>You may decide to have </a:t>
                      </a:r>
                      <a:r>
                        <a:rPr lang="en-GB" sz="1200" b="1" dirty="0"/>
                        <a:t>two separate prototypes </a:t>
                      </a:r>
                      <a:r>
                        <a:rPr lang="en-GB" sz="1200" dirty="0"/>
                        <a:t>(how it works AND how it looks) or combine the two as best as you can. Remind students that a bunch of components wired together wouldn’t constitute a final prototype, but these could be used in a test rig/mock up along with an aesthetic model that looks nice but doesn’t work. Decide what is the best way of proving the concept works and showing how it can appeal to the customer. Both approaches can be tested and evaluated for different purposes.</a:t>
                      </a:r>
                    </a:p>
                    <a:p>
                      <a:r>
                        <a:rPr lang="en-GB" sz="1200" dirty="0"/>
                        <a:t>Alternatively, you may wish to use </a:t>
                      </a:r>
                      <a:r>
                        <a:rPr lang="en-GB" sz="1200" b="1" dirty="0"/>
                        <a:t>CAD </a:t>
                      </a:r>
                      <a:r>
                        <a:rPr lang="en-GB" sz="1200" dirty="0"/>
                        <a:t>to create a visual prototype and present this with a ‘rough and ready’ mock up to prove that the concept works, but without having to spend a lot of your valuable time making it look like a finished product.</a:t>
                      </a:r>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5" name="Picture Placeholder 7" descr="A blue and yellow logo&#10;&#10;Description automatically generated with low confidence">
            <a:extLst>
              <a:ext uri="{FF2B5EF4-FFF2-40B4-BE49-F238E27FC236}">
                <a16:creationId xmlns:a16="http://schemas.microsoft.com/office/drawing/2014/main" id="{2C458B77-8859-0409-6176-539C2F0E17D2}"/>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sp>
        <p:nvSpPr>
          <p:cNvPr id="4" name="Arrow: Left 3">
            <a:hlinkClick r:id="rId4" action="ppaction://hlinksldjump"/>
            <a:extLst>
              <a:ext uri="{FF2B5EF4-FFF2-40B4-BE49-F238E27FC236}">
                <a16:creationId xmlns:a16="http://schemas.microsoft.com/office/drawing/2014/main" id="{CF932BB0-BE3F-0B36-AA41-D437DE17A786}"/>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9661649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387347097"/>
              </p:ext>
            </p:extLst>
          </p:nvPr>
        </p:nvGraphicFramePr>
        <p:xfrm>
          <a:off x="576000" y="1319187"/>
          <a:ext cx="11039999" cy="3590702"/>
        </p:xfrm>
        <a:graphic>
          <a:graphicData uri="http://schemas.openxmlformats.org/drawingml/2006/table">
            <a:tbl>
              <a:tblPr firstRow="1" bandRow="1">
                <a:tableStyleId>{5940675A-B579-460E-94D1-54222C63F5DA}</a:tableStyleId>
              </a:tblPr>
              <a:tblGrid>
                <a:gridCol w="4063962">
                  <a:extLst>
                    <a:ext uri="{9D8B030D-6E8A-4147-A177-3AD203B41FA5}">
                      <a16:colId xmlns:a16="http://schemas.microsoft.com/office/drawing/2014/main" val="336422520"/>
                    </a:ext>
                  </a:extLst>
                </a:gridCol>
                <a:gridCol w="3836773">
                  <a:extLst>
                    <a:ext uri="{9D8B030D-6E8A-4147-A177-3AD203B41FA5}">
                      <a16:colId xmlns:a16="http://schemas.microsoft.com/office/drawing/2014/main" val="1485661640"/>
                    </a:ext>
                  </a:extLst>
                </a:gridCol>
                <a:gridCol w="3139264">
                  <a:extLst>
                    <a:ext uri="{9D8B030D-6E8A-4147-A177-3AD203B41FA5}">
                      <a16:colId xmlns:a16="http://schemas.microsoft.com/office/drawing/2014/main" val="831628039"/>
                    </a:ext>
                  </a:extLst>
                </a:gridCol>
              </a:tblGrid>
              <a:tr h="390302">
                <a:tc>
                  <a:txBody>
                    <a:bodyPr/>
                    <a:lstStyle/>
                    <a:p>
                      <a:pPr algn="ctr"/>
                      <a:r>
                        <a:rPr lang="en-GB" sz="1700" b="1" dirty="0">
                          <a:solidFill>
                            <a:schemeClr val="bg1"/>
                          </a:solidFill>
                        </a:rPr>
                        <a:t>‘Continuous improvement’</a:t>
                      </a:r>
                    </a:p>
                  </a:txBody>
                  <a:tcPr>
                    <a:solidFill>
                      <a:srgbClr val="429EA6"/>
                    </a:solidFill>
                  </a:tcPr>
                </a:tc>
                <a:tc>
                  <a:txBody>
                    <a:bodyPr/>
                    <a:lstStyle/>
                    <a:p>
                      <a:pPr algn="ctr"/>
                      <a:r>
                        <a:rPr lang="en-GB" sz="1700" b="1" dirty="0">
                          <a:solidFill>
                            <a:schemeClr val="bg1"/>
                          </a:solidFill>
                        </a:rPr>
                        <a:t>‘Technology push vs market pull’</a:t>
                      </a:r>
                    </a:p>
                  </a:txBody>
                  <a:tcPr>
                    <a:solidFill>
                      <a:srgbClr val="429EA6"/>
                    </a:solidFill>
                  </a:tcPr>
                </a:tc>
                <a:tc>
                  <a:txBody>
                    <a:bodyPr/>
                    <a:lstStyle/>
                    <a:p>
                      <a:pPr algn="ctr"/>
                      <a:r>
                        <a:rPr lang="en-GB" sz="1700" b="1" dirty="0">
                          <a:solidFill>
                            <a:schemeClr val="bg1"/>
                          </a:solidFill>
                        </a:rPr>
                        <a:t>‘Number of components’</a:t>
                      </a:r>
                    </a:p>
                  </a:txBody>
                  <a:tcPr>
                    <a:solidFill>
                      <a:srgbClr val="429EA6"/>
                    </a:solidFill>
                  </a:tcPr>
                </a:tc>
                <a:extLst>
                  <a:ext uri="{0D108BD9-81ED-4DB2-BD59-A6C34878D82A}">
                    <a16:rowId xmlns:a16="http://schemas.microsoft.com/office/drawing/2014/main" val="3391378453"/>
                  </a:ext>
                </a:extLst>
              </a:tr>
              <a:tr h="2535869">
                <a:tc>
                  <a:txBody>
                    <a:bodyPr/>
                    <a:lstStyle/>
                    <a:p>
                      <a:pPr marL="0" indent="0">
                        <a:buFont typeface="Arial" panose="020B0604020202020204" pitchFamily="34" charset="0"/>
                        <a:buNone/>
                      </a:pPr>
                      <a:r>
                        <a:rPr lang="en-GB" sz="1200" dirty="0"/>
                        <a:t>After identifying a range of users, they can try and get as </a:t>
                      </a:r>
                      <a:r>
                        <a:rPr lang="en-GB" sz="1200" b="1" dirty="0"/>
                        <a:t>many of these to test their product</a:t>
                      </a:r>
                      <a:r>
                        <a:rPr lang="en-GB" sz="1200" dirty="0"/>
                        <a:t> (or, if this is too time consuming, whilst they can identify them, they may wish to simulate this use as close as they can to see if it affects the outcome they are testing). They may also wish to get feedback on a ‘</a:t>
                      </a:r>
                      <a:r>
                        <a:rPr lang="en-GB" sz="1200" b="1" dirty="0"/>
                        <a:t>how-it-looks</a:t>
                      </a:r>
                      <a:r>
                        <a:rPr lang="en-GB" sz="1200" dirty="0"/>
                        <a:t>’ model to see if it would be appealing in the chosen colour scheme (for example). </a:t>
                      </a:r>
                    </a:p>
                    <a:p>
                      <a:pPr marL="0" indent="0">
                        <a:buFont typeface="Arial" panose="020B0604020202020204" pitchFamily="34" charset="0"/>
                        <a:buNone/>
                      </a:pPr>
                      <a:r>
                        <a:rPr lang="en-GB" sz="1200" dirty="0"/>
                        <a:t>Even a working outcome will have room for improvements or modifications. As an example, Scalextric incorporated a slider to limit speed, but it meant the car was either too fast or too slow. They replaced this with an adjustable slider. This would allow older gamers to restrict their speed when playing with younger players and make it a fair race.</a:t>
                      </a:r>
                    </a:p>
                    <a:p>
                      <a:pPr marL="0" indent="0">
                        <a:buFont typeface="Arial" panose="020B0604020202020204" pitchFamily="34" charset="0"/>
                        <a:buNone/>
                      </a:pPr>
                      <a:r>
                        <a:rPr lang="en-GB" sz="1200" dirty="0"/>
                        <a:t>Consider how feedback can be used to improve their designs.</a:t>
                      </a:r>
                    </a:p>
                  </a:txBody>
                  <a:tcPr/>
                </a:tc>
                <a:tc>
                  <a:txBody>
                    <a:bodyPr/>
                    <a:lstStyle/>
                    <a:p>
                      <a:r>
                        <a:rPr lang="en-GB" sz="1200" dirty="0"/>
                        <a:t>Not all feedback for improvement can come from the user, Sometimes a new technology is developed which you feel would benefit your product even if the user is not aware of it. As an example, could the sound of mimicking a car accelerating be used to control speed for someone who cannot interact with a controller using their hands? </a:t>
                      </a:r>
                    </a:p>
                    <a:p>
                      <a:r>
                        <a:rPr lang="en-GB" sz="1200" b="1" dirty="0"/>
                        <a:t>Is there a technology that would work </a:t>
                      </a:r>
                      <a:r>
                        <a:rPr lang="en-GB" sz="1200" dirty="0"/>
                        <a:t>for a particular situation that doesn’t use the technologies users are already familiar with?</a:t>
                      </a:r>
                    </a:p>
                    <a:p>
                      <a:r>
                        <a:rPr lang="en-GB" sz="1200" dirty="0"/>
                        <a:t>From your observations and feedback, would your knowledge of a new technology also be a way of improving the next iteration of your design?</a:t>
                      </a:r>
                    </a:p>
                  </a:txBody>
                  <a:tcPr/>
                </a:tc>
                <a:tc>
                  <a:txBody>
                    <a:bodyPr/>
                    <a:lstStyle/>
                    <a:p>
                      <a:r>
                        <a:rPr lang="en-GB" sz="1200" dirty="0"/>
                        <a:t>The user will likely give feedback on how the product looks and feels, but they are unlikely to know what is ‘inside’.</a:t>
                      </a:r>
                    </a:p>
                    <a:p>
                      <a:r>
                        <a:rPr lang="en-GB" sz="1200" dirty="0"/>
                        <a:t>Could you also look at reducing components or replacing them with something more effective?</a:t>
                      </a:r>
                    </a:p>
                    <a:p>
                      <a:r>
                        <a:rPr lang="en-GB" sz="1200" dirty="0"/>
                        <a:t>Can you make improvements, so the controller is more user serviceable such as making it easier to open and replace components?</a:t>
                      </a:r>
                    </a:p>
                    <a:p>
                      <a:r>
                        <a:rPr lang="en-GB" sz="1200" dirty="0"/>
                        <a:t>Could it be modular so different parts can be interchanged like you find on professional game controllers?</a:t>
                      </a:r>
                    </a:p>
                    <a:p>
                      <a:r>
                        <a:rPr lang="en-GB" sz="1200" dirty="0"/>
                        <a:t>As well as the user feedback consider also what you know about the design and how you can make further ‘invisible’ improvements.</a:t>
                      </a:r>
                    </a:p>
                  </a:txBody>
                  <a:tcPr/>
                </a:tc>
                <a:extLst>
                  <a:ext uri="{0D108BD9-81ED-4DB2-BD59-A6C34878D82A}">
                    <a16:rowId xmlns:a16="http://schemas.microsoft.com/office/drawing/2014/main" val="3966545421"/>
                  </a:ext>
                </a:extLst>
              </a:tr>
            </a:tbl>
          </a:graphicData>
        </a:graphic>
      </p:graphicFrame>
      <p:pic>
        <p:nvPicPr>
          <p:cNvPr id="5" name="Picture Placeholder 7" descr="A blue and yellow logo&#10;&#10;Description automatically generated with low confidence">
            <a:extLst>
              <a:ext uri="{FF2B5EF4-FFF2-40B4-BE49-F238E27FC236}">
                <a16:creationId xmlns:a16="http://schemas.microsoft.com/office/drawing/2014/main" id="{A2D53FDD-5D8E-2A0F-0661-EF73F095BD37}"/>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sp>
        <p:nvSpPr>
          <p:cNvPr id="4" name="Arrow: Left 3">
            <a:hlinkClick r:id="rId4" action="ppaction://hlinksldjump"/>
            <a:extLst>
              <a:ext uri="{FF2B5EF4-FFF2-40B4-BE49-F238E27FC236}">
                <a16:creationId xmlns:a16="http://schemas.microsoft.com/office/drawing/2014/main" id="{E7738F69-B709-9156-1FAA-2A8DFAE38C1F}"/>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7610690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897"/>
              <a:ext cx="10516148" cy="2283081"/>
              <a:chOff x="565351" y="3415257"/>
              <a:chExt cx="10516148" cy="2283081"/>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57"/>
                <a:ext cx="7961376" cy="1664527"/>
                <a:chOff x="1099937" y="4057892"/>
                <a:chExt cx="4008144" cy="1227659"/>
              </a:xfrm>
            </p:grpSpPr>
            <p:sp>
              <p:nvSpPr>
                <p:cNvPr id="6" name="Shape 53">
                  <a:extLst>
                    <a:ext uri="{FF2B5EF4-FFF2-40B4-BE49-F238E27FC236}">
                      <a16:creationId xmlns:a16="http://schemas.microsoft.com/office/drawing/2014/main" id="{98D0DE46-5EF9-C699-8C20-489DC5ABCB66}"/>
                    </a:ext>
                  </a:extLst>
                </p:cNvPr>
                <p:cNvSpPr/>
                <p:nvPr/>
              </p:nvSpPr>
              <p:spPr>
                <a:xfrm rot="16200000">
                  <a:off x="2469526" y="2688304"/>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510834" y="2688303"/>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Simple foam or </a:t>
              </a:r>
              <a:r>
                <a:rPr lang="en-GB" sz="1200" b="0" i="1" kern="1200" dirty="0">
                  <a:solidFill>
                    <a:srgbClr val="0A303F"/>
                  </a:solidFill>
                  <a:latin typeface="Arial" panose="020B0604020202020204"/>
                  <a:ea typeface="+mn-ea"/>
                  <a:cs typeface="Arial" panose="020B0604020202020204" pitchFamily="34" charset="0"/>
                </a:rPr>
                <a:t>polymer models that use existing components and concentrate on ergonomics and function. These may be finished to look more like a commercial product.</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00329"/>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Greater focus on ergonomic</a:t>
              </a:r>
              <a:r>
                <a:rPr lang="en-GB" sz="1200" b="0" i="1" kern="1200" dirty="0">
                  <a:solidFill>
                    <a:srgbClr val="0A303F"/>
                  </a:solidFill>
                  <a:latin typeface="Arial" panose="020B0604020202020204"/>
                  <a:ea typeface="+mn-ea"/>
                  <a:cs typeface="Arial" panose="020B0604020202020204" pitchFamily="34" charset="0"/>
                </a:rPr>
                <a:t>s and anthropometrics with the creation of functional CAD models that can be 3D printed to accommodate real components</a:t>
              </a: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Use of real components to test functionality. </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384995"/>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complete and working gaming controller with accessibility features and fully working components that can be fully tested. Ergonomics and anthropometrics considered as well as the use of 3D CAD and rapid prototyping or CNC technologies.</a:t>
              </a:r>
            </a:p>
          </p:txBody>
        </p:sp>
      </p:grpSp>
      <p:pic>
        <p:nvPicPr>
          <p:cNvPr id="9" name="Picture Placeholder 7" descr="A blue and yellow logo&#10;&#10;Description automatically generated with low confidence">
            <a:extLst>
              <a:ext uri="{FF2B5EF4-FFF2-40B4-BE49-F238E27FC236}">
                <a16:creationId xmlns:a16="http://schemas.microsoft.com/office/drawing/2014/main" id="{D6CB15FA-774C-D301-7E3B-C1C89191CFE0}"/>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2792" t="4627" r="-10367" b="-4627"/>
          <a:stretch/>
        </p:blipFill>
        <p:spPr>
          <a:xfrm>
            <a:off x="440368" y="5845168"/>
            <a:ext cx="3322335" cy="784921"/>
          </a:xfr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476719"/>
            <a:ext cx="9166811" cy="3672000"/>
          </a:xfrm>
        </p:spPr>
        <p:txBody>
          <a:bodyPr>
            <a:normAutofit fontScale="85000" lnSpcReduction="2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Focused </a:t>
            </a:r>
            <a:r>
              <a:rPr lang="en-GB" sz="2400" b="1" dirty="0">
                <a:latin typeface="+mj-lt"/>
                <a:ea typeface="Roboto" panose="02000000000000000000" pitchFamily="2" charset="0"/>
                <a:cs typeface="Roboto" panose="02000000000000000000" pitchFamily="2" charset="0"/>
              </a:rPr>
              <a:t>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7" name="Picture Placeholder 6" descr="A blue and yellow logo&#10;&#10;Description automatically generated with low confidence">
            <a:extLst>
              <a:ext uri="{FF2B5EF4-FFF2-40B4-BE49-F238E27FC236}">
                <a16:creationId xmlns:a16="http://schemas.microsoft.com/office/drawing/2014/main" id="{AE2EFD99-B6AC-20EA-2320-AF182FD1E130}"/>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822" r="907"/>
          <a:stretch/>
        </p:blipFill>
        <p:spPr>
          <a:xfrm>
            <a:off x="461389" y="5824148"/>
            <a:ext cx="2933452" cy="784921"/>
          </a:xfrm>
        </p:spPr>
      </p:pic>
      <p:sp>
        <p:nvSpPr>
          <p:cNvPr id="2" name="Hexagon 1">
            <a:hlinkClick r:id="rId3" action="ppaction://hlinksldjump"/>
            <a:extLst>
              <a:ext uri="{FF2B5EF4-FFF2-40B4-BE49-F238E27FC236}">
                <a16:creationId xmlns:a16="http://schemas.microsoft.com/office/drawing/2014/main" id="{114D7951-B8EB-D76E-2C3D-5EBC2DD8D6C8}"/>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Hexagon 3">
            <a:hlinkClick r:id="rId4" action="ppaction://hlinksldjump"/>
            <a:extLst>
              <a:ext uri="{FF2B5EF4-FFF2-40B4-BE49-F238E27FC236}">
                <a16:creationId xmlns:a16="http://schemas.microsoft.com/office/drawing/2014/main" id="{4FD3EE77-8611-DF0B-4158-D761A51CEFFE}"/>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5" action="ppaction://hlinksldjump"/>
            <a:extLst>
              <a:ext uri="{FF2B5EF4-FFF2-40B4-BE49-F238E27FC236}">
                <a16:creationId xmlns:a16="http://schemas.microsoft.com/office/drawing/2014/main" id="{D4A6A9D3-3823-4742-65B1-87FB2041EA02}"/>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hlinkClick r:id="rId6" action="ppaction://hlinksldjump"/>
            <a:extLst>
              <a:ext uri="{FF2B5EF4-FFF2-40B4-BE49-F238E27FC236}">
                <a16:creationId xmlns:a16="http://schemas.microsoft.com/office/drawing/2014/main" id="{0AEBBEF5-C7C3-9259-C48F-560ED13391E7}"/>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7" action="ppaction://hlinksldjump"/>
            <a:extLst>
              <a:ext uri="{FF2B5EF4-FFF2-40B4-BE49-F238E27FC236}">
                <a16:creationId xmlns:a16="http://schemas.microsoft.com/office/drawing/2014/main" id="{61E9656E-4779-EBC6-D29C-D536EC715EEC}"/>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3" name="Online Media 2" title="Scalextric: Introduction">
            <a:hlinkClick r:id="" action="ppaction://media"/>
            <a:extLst>
              <a:ext uri="{FF2B5EF4-FFF2-40B4-BE49-F238E27FC236}">
                <a16:creationId xmlns:a16="http://schemas.microsoft.com/office/drawing/2014/main" id="{7DFFEAD7-3632-657A-9A12-DF7BF21BFDB8}"/>
              </a:ext>
            </a:extLst>
          </p:cNvPr>
          <p:cNvPicPr>
            <a:picLocks noRot="1" noChangeAspect="1"/>
          </p:cNvPicPr>
          <p:nvPr>
            <a:videoFile r:link="rId1"/>
          </p:nvPr>
        </p:nvPicPr>
        <p:blipFill>
          <a:blip r:embed="rId4"/>
          <a:stretch>
            <a:fillRect/>
          </a:stretch>
        </p:blipFill>
        <p:spPr>
          <a:xfrm>
            <a:off x="205839" y="101059"/>
            <a:ext cx="11780322" cy="6655882"/>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610168" y="1315797"/>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Scalextric are an industry leader in slot car racing since the 1950’s.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Accessible controllers</a:t>
            </a:r>
            <a:endParaRPr lang="en-GB" sz="3200" dirty="0">
              <a:solidFill>
                <a:schemeClr val="bg1"/>
              </a:solidFill>
              <a:latin typeface="+mj-lt"/>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Scalextric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You can follow a similar process to create your own accessible controller.</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7" name="Picture Placeholder 6" descr="A blue and yellow logo&#10;&#10;Description automatically generated with low confidence">
            <a:extLst>
              <a:ext uri="{FF2B5EF4-FFF2-40B4-BE49-F238E27FC236}">
                <a16:creationId xmlns:a16="http://schemas.microsoft.com/office/drawing/2014/main" id="{566D674E-154A-CF24-EED4-EB31FB945132}"/>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094" r="1896"/>
          <a:stretch/>
        </p:blipFill>
        <p:spPr>
          <a:xfrm>
            <a:off x="461389" y="5824148"/>
            <a:ext cx="2912432" cy="784921"/>
          </a:xfr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calextric: Empathize">
            <a:hlinkClick r:id="" action="ppaction://media"/>
            <a:extLst>
              <a:ext uri="{FF2B5EF4-FFF2-40B4-BE49-F238E27FC236}">
                <a16:creationId xmlns:a16="http://schemas.microsoft.com/office/drawing/2014/main" id="{17B01AF5-90A8-C8E0-B55D-54C08F16C5A8}"/>
              </a:ext>
            </a:extLst>
          </p:cNvPr>
          <p:cNvPicPr>
            <a:picLocks noRot="1" noChangeAspect="1"/>
          </p:cNvPicPr>
          <p:nvPr>
            <a:videoFile r:link="rId1"/>
          </p:nvPr>
        </p:nvPicPr>
        <p:blipFill>
          <a:blip r:embed="rId3"/>
          <a:stretch>
            <a:fillRect/>
          </a:stretch>
        </p:blipFill>
        <p:spPr>
          <a:xfrm>
            <a:off x="237506" y="118951"/>
            <a:ext cx="11744697" cy="6635754"/>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09076"/>
            <a:ext cx="9329998" cy="2165350"/>
          </a:xfrm>
        </p:spPr>
        <p:txBody>
          <a:bodyPr>
            <a:normAutofit fontScale="85000" lnSpcReduction="20000"/>
          </a:bodyPr>
          <a:lstStyle/>
          <a:p>
            <a:pPr>
              <a:lnSpc>
                <a:spcPct val="150000"/>
              </a:lnSpc>
            </a:pPr>
            <a:r>
              <a:rPr lang="en-GB" sz="2000" dirty="0">
                <a:latin typeface="+mj-lt"/>
                <a:ea typeface="Roboto" panose="02000000000000000000" pitchFamily="2" charset="0"/>
                <a:cs typeface="Roboto" panose="02000000000000000000" pitchFamily="2" charset="0"/>
              </a:rPr>
              <a:t>Your first task is to put yourself into a person who uses or races slot cars. You are looking for a problem-area within the use of controllers that you can design and prototype for. At this stage you are simply trying to understand what some of the problems may be. The more the merrier! There are no wrong ideas/thoughts at this stage! </a:t>
            </a:r>
          </a:p>
          <a:p>
            <a:pPr>
              <a:lnSpc>
                <a:spcPct val="150000"/>
              </a:lnSpc>
            </a:pPr>
            <a:r>
              <a:rPr lang="en-GB" sz="2000" dirty="0">
                <a:latin typeface="+mj-lt"/>
                <a:ea typeface="Roboto" panose="02000000000000000000" pitchFamily="2" charset="0"/>
                <a:cs typeface="Roboto" panose="02000000000000000000" pitchFamily="2" charset="0"/>
              </a:rPr>
              <a:t>There are many ways that </a:t>
            </a:r>
            <a:r>
              <a:rPr lang="en-GB" sz="2000" b="1" dirty="0">
                <a:latin typeface="+mj-lt"/>
                <a:ea typeface="Roboto" panose="02000000000000000000" pitchFamily="2" charset="0"/>
                <a:cs typeface="Roboto" panose="02000000000000000000" pitchFamily="2" charset="0"/>
              </a:rPr>
              <a:t>Scalextric</a:t>
            </a:r>
            <a:r>
              <a:rPr lang="en-GB" sz="2000" dirty="0">
                <a:latin typeface="+mj-lt"/>
                <a:ea typeface="Roboto" panose="02000000000000000000" pitchFamily="2" charset="0"/>
                <a:cs typeface="Roboto" panose="02000000000000000000" pitchFamily="2" charset="0"/>
              </a:rPr>
              <a:t>, and other companies do this. Consider trying some of these methods:</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7" name="Picture Placeholder 6" descr="A blue and yellow logo&#10;&#10;Description automatically generated with low confidence">
            <a:extLst>
              <a:ext uri="{FF2B5EF4-FFF2-40B4-BE49-F238E27FC236}">
                <a16:creationId xmlns:a16="http://schemas.microsoft.com/office/drawing/2014/main" id="{6AE05BC6-22AE-2406-A1DF-8826D5F8FCFF}"/>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823" r="-166"/>
          <a:stretch/>
        </p:blipFill>
        <p:spPr>
          <a:xfrm>
            <a:off x="461388" y="5824148"/>
            <a:ext cx="2964983" cy="784921"/>
          </a:xfrm>
        </p:spPr>
      </p:pic>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1882264564"/>
              </p:ext>
            </p:extLst>
          </p:nvPr>
        </p:nvGraphicFramePr>
        <p:xfrm>
          <a:off x="575999" y="3374426"/>
          <a:ext cx="9329997" cy="1958870"/>
        </p:xfrm>
        <a:graphic>
          <a:graphicData uri="http://schemas.openxmlformats.org/drawingml/2006/table">
            <a:tbl>
              <a:tblPr firstRow="1" bandRow="1">
                <a:tableStyleId>{5940675A-B579-460E-94D1-54222C63F5DA}</a:tableStyleId>
              </a:tblPr>
              <a:tblGrid>
                <a:gridCol w="3446512">
                  <a:extLst>
                    <a:ext uri="{9D8B030D-6E8A-4147-A177-3AD203B41FA5}">
                      <a16:colId xmlns:a16="http://schemas.microsoft.com/office/drawing/2014/main" val="336422520"/>
                    </a:ext>
                  </a:extLst>
                </a:gridCol>
                <a:gridCol w="2866561">
                  <a:extLst>
                    <a:ext uri="{9D8B030D-6E8A-4147-A177-3AD203B41FA5}">
                      <a16:colId xmlns:a16="http://schemas.microsoft.com/office/drawing/2014/main" val="1485661640"/>
                    </a:ext>
                  </a:extLst>
                </a:gridCol>
                <a:gridCol w="3016924">
                  <a:extLst>
                    <a:ext uri="{9D8B030D-6E8A-4147-A177-3AD203B41FA5}">
                      <a16:colId xmlns:a16="http://schemas.microsoft.com/office/drawing/2014/main" val="3804150009"/>
                    </a:ext>
                  </a:extLst>
                </a:gridCol>
              </a:tblGrid>
              <a:tr h="373910">
                <a:tc>
                  <a:txBody>
                    <a:bodyPr/>
                    <a:lstStyle/>
                    <a:p>
                      <a:pPr algn="ctr"/>
                      <a:r>
                        <a:rPr lang="en-GB" sz="1400" b="1" dirty="0">
                          <a:solidFill>
                            <a:srgbClr val="ACACDE"/>
                          </a:solidFill>
                          <a:hlinkClick r:id="rId4" action="ppaction://hlinksldjump">
                            <a:extLst>
                              <a:ext uri="{A12FA001-AC4F-418D-AE19-62706E023703}">
                                <ahyp:hlinkClr xmlns:ahyp="http://schemas.microsoft.com/office/drawing/2018/hyperlinkcolor" val="tx"/>
                              </a:ext>
                            </a:extLst>
                          </a:hlinkClick>
                        </a:rPr>
                        <a:t>‘User experience’</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4" action="ppaction://hlinksldjump">
                            <a:extLst>
                              <a:ext uri="{A12FA001-AC4F-418D-AE19-62706E023703}">
                                <ahyp:hlinkClr xmlns:ahyp="http://schemas.microsoft.com/office/drawing/2018/hyperlinkcolor" val="tx"/>
                              </a:ext>
                            </a:extLst>
                          </a:hlinkClick>
                        </a:rPr>
                        <a:t>‘What’s popular’</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4" action="ppaction://hlinksldjump">
                            <a:extLst>
                              <a:ext uri="{A12FA001-AC4F-418D-AE19-62706E023703}">
                                <ahyp:hlinkClr xmlns:ahyp="http://schemas.microsoft.com/office/drawing/2018/hyperlinkcolor" val="tx"/>
                              </a:ext>
                            </a:extLst>
                          </a:hlinkClick>
                        </a:rPr>
                        <a:t>‘Know your users’</a:t>
                      </a:r>
                      <a:endParaRPr lang="en-GB" sz="14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Scalextric observe how people are using their products at exhibitions and shows. For example, some people invert the controllers and push down the button with their thumbs rather than with their index fingers as it was designed.</a:t>
                      </a:r>
                    </a:p>
                  </a:txBody>
                  <a:tcPr/>
                </a:tc>
                <a:tc>
                  <a:txBody>
                    <a:bodyPr/>
                    <a:lstStyle/>
                    <a:p>
                      <a:r>
                        <a:rPr lang="en-GB" sz="1400" dirty="0"/>
                        <a:t>Look at what is popular at the moment. This could be a brand or cartoon, game, and film characters or vehicles. It may be popular colours, patterns or trends.</a:t>
                      </a:r>
                    </a:p>
                    <a:p>
                      <a:endParaRPr lang="en-GB" sz="1400" dirty="0"/>
                    </a:p>
                  </a:txBody>
                  <a:tcPr/>
                </a:tc>
                <a:tc>
                  <a:txBody>
                    <a:bodyPr/>
                    <a:lstStyle/>
                    <a:p>
                      <a:r>
                        <a:rPr lang="en-GB" sz="1400" dirty="0"/>
                        <a:t>The controller may be used by a wide range of users. These could be older or have a disability that makes it harder to use. Consider how your controller can be as accessible as possible to a wide range of users.</a:t>
                      </a:r>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749" y="1237419"/>
            <a:ext cx="9655175" cy="2165350"/>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18" name="Picture Placeholder 17" descr="A blue and yellow logo&#10;&#10;Description automatically generated with low confidence">
            <a:extLst>
              <a:ext uri="{FF2B5EF4-FFF2-40B4-BE49-F238E27FC236}">
                <a16:creationId xmlns:a16="http://schemas.microsoft.com/office/drawing/2014/main" id="{9C55FBE3-E847-3851-3F48-5258ED62B5DD}"/>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val="0"/>
              </a:ext>
            </a:extLst>
          </a:blip>
          <a:srcRect l="-1208" t="-2450" r="2725" b="2450"/>
          <a:stretch/>
        </p:blipFill>
        <p:spPr>
          <a:xfrm>
            <a:off x="461388" y="5824148"/>
            <a:ext cx="2891411" cy="784921"/>
          </a:xfrm>
        </p:spPr>
      </p:pic>
      <p:grpSp>
        <p:nvGrpSpPr>
          <p:cNvPr id="2" name="Group 1">
            <a:extLst>
              <a:ext uri="{FF2B5EF4-FFF2-40B4-BE49-F238E27FC236}">
                <a16:creationId xmlns:a16="http://schemas.microsoft.com/office/drawing/2014/main" id="{EB900131-D56F-2739-4536-2AA54444B19B}"/>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DISTRIBUTION</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56493" y="2861688"/>
              <a:ext cx="1099625"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PROBLEMS</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46340</TotalTime>
  <Words>5026</Words>
  <Application>Microsoft Office PowerPoint</Application>
  <PresentationFormat>Widescreen</PresentationFormat>
  <Paragraphs>296</Paragraphs>
  <Slides>33</Slides>
  <Notes>23</Notes>
  <HiddenSlides>13</HiddenSlides>
  <MMClips>7</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Roboto</vt:lpstr>
      <vt:lpstr>Arial Narrow</vt:lpstr>
      <vt:lpstr>GriffithGothic Black</vt:lpstr>
      <vt:lpstr>Griffith Gothic Black</vt:lpstr>
      <vt:lpstr>Helvetica Neue</vt:lpstr>
      <vt:lpstr>Arial</vt:lpstr>
      <vt:lpstr>Ink Free</vt:lpstr>
      <vt:lpstr>1_Office Theme</vt:lpstr>
      <vt:lpstr>2_Office Theme</vt:lpstr>
      <vt:lpstr>KS3 d&amp;T contexts  accessible controllers</vt:lpstr>
      <vt:lpstr>About this resource</vt:lpstr>
      <vt:lpstr>PowerPoint Presentation</vt:lpstr>
      <vt:lpstr>Contents</vt:lpstr>
      <vt:lpstr>PowerPoint Presentation</vt:lpstr>
      <vt:lpstr>Introduction</vt:lpstr>
      <vt:lpstr>PowerPoint Presentation</vt:lpstr>
      <vt:lpstr>Empathize stage</vt:lpstr>
      <vt:lpstr>Break down the context</vt:lpstr>
      <vt:lpstr>PowerPoint Presentation</vt:lpstr>
      <vt:lpstr>Define stage</vt:lpstr>
      <vt:lpstr>Define stage</vt:lpstr>
      <vt:lpstr>Define stage</vt:lpstr>
      <vt:lpstr>PowerPoint Presentation</vt:lpstr>
      <vt:lpstr>Ideate stage</vt:lpstr>
      <vt:lpstr>Ideate stage</vt:lpstr>
      <vt:lpstr>PowerPoint Presentation</vt:lpstr>
      <vt:lpstr>Prototype stage </vt:lpstr>
      <vt:lpstr>Prototype stage </vt:lpstr>
      <vt:lpstr>PowerPoint Presentation</vt:lpstr>
      <vt:lpstr>Test stage</vt:lpstr>
      <vt:lpstr>Image bank</vt:lpstr>
      <vt:lpstr>Focused Tasks</vt:lpstr>
      <vt:lpstr>Investigative &amp; Evaluative Activities</vt:lpstr>
      <vt:lpstr>Investigative &amp; Evaluative Activities</vt:lpstr>
      <vt:lpstr>Investigative &amp; Evaluative Activities</vt:lpstr>
      <vt:lpstr>Empathize tasks</vt:lpstr>
      <vt:lpstr>Define tasks</vt:lpstr>
      <vt:lpstr>Ideate tasks</vt:lpstr>
      <vt:lpstr>Ideate tasks</vt:lpstr>
      <vt:lpstr>Prototype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Paul Woodward</cp:lastModifiedBy>
  <cp:revision>358</cp:revision>
  <cp:lastPrinted>2019-02-19T15:48:33Z</cp:lastPrinted>
  <dcterms:modified xsi:type="dcterms:W3CDTF">2024-02-08T09:28:01Z</dcterms:modified>
</cp:coreProperties>
</file>