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 id="2147483728" r:id="rId2"/>
  </p:sldMasterIdLst>
  <p:notesMasterIdLst>
    <p:notesMasterId r:id="rId40"/>
  </p:notesMasterIdLst>
  <p:handoutMasterIdLst>
    <p:handoutMasterId r:id="rId41"/>
  </p:handoutMasterIdLst>
  <p:sldIdLst>
    <p:sldId id="1708" r:id="rId3"/>
    <p:sldId id="1699" r:id="rId4"/>
    <p:sldId id="1658" r:id="rId5"/>
    <p:sldId id="1697" r:id="rId6"/>
    <p:sldId id="1661" r:id="rId7"/>
    <p:sldId id="1662" r:id="rId8"/>
    <p:sldId id="1663" r:id="rId9"/>
    <p:sldId id="1700" r:id="rId10"/>
    <p:sldId id="1666" r:id="rId11"/>
    <p:sldId id="1665" r:id="rId12"/>
    <p:sldId id="1667" r:id="rId13"/>
    <p:sldId id="1668" r:id="rId14"/>
    <p:sldId id="1669" r:id="rId15"/>
    <p:sldId id="1654" r:id="rId16"/>
    <p:sldId id="1671" r:id="rId17"/>
    <p:sldId id="1672" r:id="rId18"/>
    <p:sldId id="1674" r:id="rId19"/>
    <p:sldId id="1673" r:id="rId20"/>
    <p:sldId id="1675" r:id="rId21"/>
    <p:sldId id="1676" r:id="rId22"/>
    <p:sldId id="1677" r:id="rId23"/>
    <p:sldId id="1678" r:id="rId24"/>
    <p:sldId id="1679" r:id="rId25"/>
    <p:sldId id="1685" r:id="rId26"/>
    <p:sldId id="1686" r:id="rId27"/>
    <p:sldId id="1702" r:id="rId28"/>
    <p:sldId id="1682" r:id="rId29"/>
    <p:sldId id="1683" r:id="rId30"/>
    <p:sldId id="1687" r:id="rId31"/>
    <p:sldId id="1689" r:id="rId32"/>
    <p:sldId id="1707" r:id="rId33"/>
    <p:sldId id="1692" r:id="rId34"/>
    <p:sldId id="1706" r:id="rId35"/>
    <p:sldId id="1694" r:id="rId36"/>
    <p:sldId id="1695" r:id="rId37"/>
    <p:sldId id="1703" r:id="rId38"/>
    <p:sldId id="1705" r:id="rId39"/>
  </p:sldIdLst>
  <p:sldSz cx="12192000" cy="6858000"/>
  <p:notesSz cx="6858000" cy="9144000"/>
  <p:embeddedFontLst>
    <p:embeddedFont>
      <p:font typeface="Arial Narrow" panose="020B0606020202030204" pitchFamily="34" charset="0"/>
      <p:regular r:id="rId42"/>
      <p:bold r:id="rId43"/>
      <p:italic r:id="rId44"/>
      <p:boldItalic r:id="rId45"/>
    </p:embeddedFont>
    <p:embeddedFont>
      <p:font typeface="Griffith Gothic Black" panose="020B0503060000000000" pitchFamily="34" charset="0"/>
      <p:bold r:id="rId46"/>
    </p:embeddedFont>
    <p:embeddedFont>
      <p:font typeface="GriffithGothic Black" panose="02000603060000020004" pitchFamily="50" charset="0"/>
      <p:bold r:id="rId47"/>
    </p:embeddedFont>
    <p:embeddedFont>
      <p:font typeface="Helvetica Neue" charset="0"/>
      <p:regular r:id="rId48"/>
    </p:embeddedFont>
    <p:embeddedFont>
      <p:font typeface="Ink Free" panose="03080402000500000000" pitchFamily="66" charset="0"/>
      <p:regular r:id="rId49"/>
    </p:embeddedFont>
    <p:embeddedFont>
      <p:font typeface="Roboto" panose="02000000000000000000" pitchFamily="2" charset="0"/>
      <p:regular r:id="rId50"/>
      <p:bold r:id="rId51"/>
      <p:italic r:id="rId52"/>
      <p:boldItalic r:id="rId53"/>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D33A"/>
    <a:srgbClr val="429EA6"/>
    <a:srgbClr val="FE4E00"/>
    <a:srgbClr val="F60493"/>
    <a:srgbClr val="16F4D0"/>
    <a:srgbClr val="F9E70C"/>
    <a:srgbClr val="B4EEF5"/>
    <a:srgbClr val="F97369"/>
    <a:srgbClr val="00BACE"/>
    <a:srgbClr val="07E2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766" autoAdjust="0"/>
  </p:normalViewPr>
  <p:slideViewPr>
    <p:cSldViewPr snapToGrid="0">
      <p:cViewPr varScale="1">
        <p:scale>
          <a:sx n="54" d="100"/>
          <a:sy n="54" d="100"/>
        </p:scale>
        <p:origin x="1148" y="60"/>
      </p:cViewPr>
      <p:guideLst>
        <p:guide orient="horz" pos="2160"/>
        <p:guide pos="3840"/>
      </p:guideLst>
    </p:cSldViewPr>
  </p:slideViewPr>
  <p:outlineViewPr>
    <p:cViewPr>
      <p:scale>
        <a:sx n="33" d="100"/>
        <a:sy n="33" d="100"/>
      </p:scale>
      <p:origin x="0" y="-3306"/>
    </p:cViewPr>
  </p:outlineViewPr>
  <p:notesTextViewPr>
    <p:cViewPr>
      <p:scale>
        <a:sx n="3" d="2"/>
        <a:sy n="3" d="2"/>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font" Target="fonts/font12.fntdata"/><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0.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5.fntdata"/><Relationship Id="rId20" Type="http://schemas.openxmlformats.org/officeDocument/2006/relationships/slide" Target="slides/slide18.xml"/><Relationship Id="rId41" Type="http://schemas.openxmlformats.org/officeDocument/2006/relationships/handoutMaster" Target="handoutMasters/handoutMaster1.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8.fntdata"/><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3.fntdata"/><Relationship Id="rId52"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5/16/2024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Tree>
    <p:extLst>
      <p:ext uri="{BB962C8B-B14F-4D97-AF65-F5344CB8AC3E}">
        <p14:creationId xmlns:p14="http://schemas.microsoft.com/office/powerpoint/2010/main" val="2254094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760899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8494538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latin typeface="+mj-lt"/>
                <a:ea typeface="Roboto" panose="02000000000000000000" pitchFamily="2" charset="0"/>
                <a:cs typeface="Roboto" panose="02000000000000000000" pitchFamily="2" charset="0"/>
              </a:rPr>
              <a:t>For making skills that this resource could address, refer to the </a:t>
            </a:r>
            <a:r>
              <a:rPr lang="en-GB" sz="1200" b="1" dirty="0">
                <a:latin typeface="+mj-lt"/>
                <a:ea typeface="Roboto" panose="02000000000000000000" pitchFamily="2" charset="0"/>
                <a:cs typeface="Roboto" panose="02000000000000000000" pitchFamily="2" charset="0"/>
              </a:rPr>
              <a:t>Curriculum Units</a:t>
            </a:r>
            <a:r>
              <a:rPr lang="en-GB" sz="1200" dirty="0">
                <a:latin typeface="+mj-lt"/>
                <a:ea typeface="Roboto" panose="02000000000000000000" pitchFamily="2" charset="0"/>
                <a:cs typeface="Roboto" panose="02000000000000000000" pitchFamily="2" charset="0"/>
              </a:rPr>
              <a:t> relevant to the materials or processes you wish to cover in your teaching</a:t>
            </a:r>
          </a:p>
          <a:p>
            <a:endParaRPr lang="en-GB" dirty="0"/>
          </a:p>
        </p:txBody>
      </p:sp>
    </p:spTree>
    <p:extLst>
      <p:ext uri="{BB962C8B-B14F-4D97-AF65-F5344CB8AC3E}">
        <p14:creationId xmlns:p14="http://schemas.microsoft.com/office/powerpoint/2010/main" val="2902558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14034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68810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88195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3791032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Feel free to edit / use these with your class as appropriate. Change the wording and share with students if you wish, or use to help your own planning.</a:t>
            </a:r>
          </a:p>
        </p:txBody>
      </p:sp>
    </p:spTree>
    <p:extLst>
      <p:ext uri="{BB962C8B-B14F-4D97-AF65-F5344CB8AC3E}">
        <p14:creationId xmlns:p14="http://schemas.microsoft.com/office/powerpoint/2010/main" val="19540773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06534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Feel free to try this with your students to highlight that there are a number of different ways to approach a problem. Not right or wrong, just different…</a:t>
            </a:r>
          </a:p>
        </p:txBody>
      </p:sp>
    </p:spTree>
    <p:extLst>
      <p:ext uri="{BB962C8B-B14F-4D97-AF65-F5344CB8AC3E}">
        <p14:creationId xmlns:p14="http://schemas.microsoft.com/office/powerpoint/2010/main" val="1707000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6060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0433613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2022642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5753693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415785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01766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1501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273451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1979461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64031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969660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99807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03582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3717040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4801366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7380379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17684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6327712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2526949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5558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92511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7201009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086262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2334496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37868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581409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740147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39853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1207016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6653935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643115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5416048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532925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8350450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301117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5102925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05218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844589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437607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8517868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622037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66738828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8477923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609396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2970697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419938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880212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459323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32536472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647462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5418959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276290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321007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22498952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61870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360866550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2.png"/><Relationship Id="rId1" Type="http://schemas.openxmlformats.org/officeDocument/2006/relationships/slideLayout" Target="../slideLayouts/slideLayout9.xml"/><Relationship Id="rId4" Type="http://schemas.openxmlformats.org/officeDocument/2006/relationships/image" Target="../media/image38.sv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2iUxV5JUUkc?feature=oembed" TargetMode="External"/><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38.sv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38.sv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38.sv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8.svg"/></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14.xml"/><Relationship Id="rId1" Type="http://schemas.openxmlformats.org/officeDocument/2006/relationships/video" Target="https://www.youtube.com/embed/x6uPBCowK-8?feature=oembed" TargetMode="External"/></Relationships>
</file>

<file path=ppt/slides/_rels/slide1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slide" Target="slide33.xml"/></Relationships>
</file>

<file path=ppt/slides/_rels/slide18.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16.xml"/><Relationship Id="rId1" Type="http://schemas.openxmlformats.org/officeDocument/2006/relationships/video" Target="https://www.youtube.com/embed/MXDiyTQN45s?feature=oembed"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5" Type="http://schemas.openxmlformats.org/officeDocument/2006/relationships/image" Target="../media/image38.svg"/><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38.sv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38.sv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video" Target="https://www.youtube.com/embed/97cKSEBtbJg?feature=oembed" TargetMode="External"/><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38.sv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video" Target="https://www.youtube.com/embed/mNtaXF6wn9U?feature=oembed" TargetMode="External"/><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38.svg"/></Relationships>
</file>

<file path=ppt/slides/_rels/slide2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17.xml"/><Relationship Id="rId1" Type="http://schemas.openxmlformats.org/officeDocument/2006/relationships/slideLayout" Target="../slideLayouts/slideLayout19.xml"/><Relationship Id="rId5" Type="http://schemas.openxmlformats.org/officeDocument/2006/relationships/image" Target="../media/image38.sv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mamas-and-papas-fts-and-ieas/" TargetMode="External"/><Relationship Id="rId2" Type="http://schemas.openxmlformats.org/officeDocument/2006/relationships/notesSlide" Target="../notesSlides/notesSlide18.xml"/><Relationship Id="rId1" Type="http://schemas.openxmlformats.org/officeDocument/2006/relationships/slideLayout" Target="../slideLayouts/slideLayout21.xml"/><Relationship Id="rId5" Type="http://schemas.openxmlformats.org/officeDocument/2006/relationships/image" Target="../media/image38.sv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mamas-and-papas-fts-and-ieas/" TargetMode="External"/><Relationship Id="rId2" Type="http://schemas.openxmlformats.org/officeDocument/2006/relationships/notesSlide" Target="../notesSlides/notesSlide19.xml"/><Relationship Id="rId1" Type="http://schemas.openxmlformats.org/officeDocument/2006/relationships/slideLayout" Target="../slideLayouts/slideLayout22.xml"/><Relationship Id="rId5" Type="http://schemas.openxmlformats.org/officeDocument/2006/relationships/image" Target="../media/image38.sv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hyperlink" Target="https://www.mumsnet.com/talk/parenting/4729563-challenges-with-14mo" TargetMode="External"/><Relationship Id="rId7"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23.xml"/><Relationship Id="rId6" Type="http://schemas.openxmlformats.org/officeDocument/2006/relationships/slide" Target="slide8.xml"/><Relationship Id="rId11" Type="http://schemas.openxmlformats.org/officeDocument/2006/relationships/image" Target="../media/image38.svg"/><Relationship Id="rId5" Type="http://schemas.openxmlformats.org/officeDocument/2006/relationships/hyperlink" Target="https://miro.com/index/" TargetMode="External"/><Relationship Id="rId10" Type="http://schemas.openxmlformats.org/officeDocument/2006/relationships/image" Target="../media/image37.png"/><Relationship Id="rId4" Type="http://schemas.openxmlformats.org/officeDocument/2006/relationships/hyperlink" Target="https://www.madeformums.com/" TargetMode="External"/><Relationship Id="rId9"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8.svg"/></Relationships>
</file>

<file path=ppt/slides/_rels/slide3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1.xml"/><Relationship Id="rId1" Type="http://schemas.openxmlformats.org/officeDocument/2006/relationships/slideLayout" Target="../slideLayouts/slideLayout23.xml"/><Relationship Id="rId5" Type="http://schemas.openxmlformats.org/officeDocument/2006/relationships/image" Target="../media/image38.sv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38.svg"/><Relationship Id="rId2" Type="http://schemas.openxmlformats.org/officeDocument/2006/relationships/slideLayout" Target="../slideLayouts/slideLayout23.xml"/><Relationship Id="rId1" Type="http://schemas.openxmlformats.org/officeDocument/2006/relationships/video" Target="https://www.youtube.com/embed/3a59V1GQ8EI?feature=oembed" TargetMode="External"/><Relationship Id="rId6" Type="http://schemas.openxmlformats.org/officeDocument/2006/relationships/image" Target="../media/image37.png"/><Relationship Id="rId5" Type="http://schemas.openxmlformats.org/officeDocument/2006/relationships/image" Target="../media/image54.jpeg"/><Relationship Id="rId4" Type="http://schemas.openxmlformats.org/officeDocument/2006/relationships/image" Target="../media/image53.jpeg"/></Relationships>
</file>

<file path=ppt/slides/_rels/slide32.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hyperlink" Target="https://www.pinterest.com/" TargetMode="External"/><Relationship Id="rId7" Type="http://schemas.openxmlformats.org/officeDocument/2006/relationships/hyperlink" Target="https://www.canva.com/ai-image-generator/" TargetMode="External"/><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hyperlink" Target="https://leonardo.ai/" TargetMode="External"/><Relationship Id="rId5" Type="http://schemas.openxmlformats.org/officeDocument/2006/relationships/hyperlink" Target="https://clipdrop.co/stable-doodle" TargetMode="External"/><Relationship Id="rId10" Type="http://schemas.openxmlformats.org/officeDocument/2006/relationships/image" Target="../media/image38.svg"/><Relationship Id="rId4" Type="http://schemas.openxmlformats.org/officeDocument/2006/relationships/hyperlink" Target="https://lemanoosh.com/" TargetMode="External"/><Relationship Id="rId9" Type="http://schemas.openxmlformats.org/officeDocument/2006/relationships/image" Target="../media/image37.png"/></Relationships>
</file>

<file path=ppt/slides/_rels/slide33.xml.rels><?xml version="1.0" encoding="UTF-8" standalone="yes"?>
<Relationships xmlns="http://schemas.openxmlformats.org/package/2006/relationships"><Relationship Id="rId8" Type="http://schemas.openxmlformats.org/officeDocument/2006/relationships/hyperlink" Target="https://resources.sw.siemens.com/en-US/download-solid-edge-student-edition?gclid=CjwKCAjwsKqoBhBPEiwALrrqiKFCMLi3ylU7CO4Ix9Im3P4ZW2LHQIka7GkqCLweZbwtoSraOoIfsRoCFw0QAvD_BwE" TargetMode="External"/><Relationship Id="rId13" Type="http://schemas.openxmlformats.org/officeDocument/2006/relationships/image" Target="../media/image38.svg"/><Relationship Id="rId3" Type="http://schemas.openxmlformats.org/officeDocument/2006/relationships/hyperlink" Target="https://www.autodesk.com/education/free-software/featured." TargetMode="External"/><Relationship Id="rId7" Type="http://schemas.openxmlformats.org/officeDocument/2006/relationships/hyperlink" Target="https://www.sketchup.com/plans-and-pricing?utm_source=google&amp;utm_medium=paid_search&amp;utm_campaign=SU_Brand_Search_Brand_UK&amp;gclid=CjwKCAjwsKqoBhBPEiwALrrqiGHdQR8lmJ700cDk41HFQKb7APz0OaixVOANJABd23fGjBmfyFrsdBoCj9gQAvD_BwE&amp;gclsrc=aw.ds" TargetMode="External"/><Relationship Id="rId12"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3.xml"/><Relationship Id="rId6" Type="http://schemas.openxmlformats.org/officeDocument/2006/relationships/hyperlink" Target="https://www.onshape.com/education-plan" TargetMode="External"/><Relationship Id="rId11" Type="http://schemas.openxmlformats.org/officeDocument/2006/relationships/slide" Target="slide17.xml"/><Relationship Id="rId5" Type="http://schemas.openxmlformats.org/officeDocument/2006/relationships/hyperlink" Target="https://www.freecadweb.org/" TargetMode="External"/><Relationship Id="rId10" Type="http://schemas.openxmlformats.org/officeDocument/2006/relationships/hyperlink" Target="https://www.cadmio.io/" TargetMode="External"/><Relationship Id="rId4" Type="http://schemas.openxmlformats.org/officeDocument/2006/relationships/hyperlink" Target="https://www.ptc.com/en/academic-program/academic-products/free-software/creo-college-download" TargetMode="External"/><Relationship Id="rId9" Type="http://schemas.openxmlformats.org/officeDocument/2006/relationships/hyperlink" Target="https://www.wildginger.com/products/wildthings.htm"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Layout" Target="../slideLayouts/slideLayout23.xml"/><Relationship Id="rId7" Type="http://schemas.openxmlformats.org/officeDocument/2006/relationships/image" Target="../media/image5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slide" Target="slide20.xml"/><Relationship Id="rId5" Type="http://schemas.openxmlformats.org/officeDocument/2006/relationships/hyperlink" Target="https://www.glsed.co.uk/product/early-years/role-play/dolls-and-accessories/realistic-newborn-dolls----hispanic-boy/gp050313ae?srsltid=AfmBOooEco66KXT5rSVgQrzOBM-v9ya9Ryj9W1S5019XBUor9c-gYSvfTWM" TargetMode="External"/><Relationship Id="rId4" Type="http://schemas.openxmlformats.org/officeDocument/2006/relationships/notesSlide" Target="../notesSlides/notesSlide25.xml"/><Relationship Id="rId9" Type="http://schemas.openxmlformats.org/officeDocument/2006/relationships/image" Target="../media/image38.svg"/></Relationships>
</file>

<file path=ppt/slides/_rels/slide35.xml.rels><?xml version="1.0" encoding="UTF-8" standalone="yes"?>
<Relationships xmlns="http://schemas.openxmlformats.org/package/2006/relationships"><Relationship Id="rId3" Type="http://schemas.openxmlformats.org/officeDocument/2006/relationships/hyperlink" Target="https://www.cpsc.gov/Business--Manufacturing/Business-Education/Durable-Infant-or-Toddler-Products" TargetMode="External"/><Relationship Id="rId7" Type="http://schemas.openxmlformats.org/officeDocument/2006/relationships/image" Target="../media/image38.svg"/><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image" Target="../media/image37.png"/><Relationship Id="rId5" Type="http://schemas.openxmlformats.org/officeDocument/2006/relationships/slide" Target="slide23.xml"/><Relationship Id="rId4" Type="http://schemas.openxmlformats.org/officeDocument/2006/relationships/hyperlink" Target="https://www.tickety-boo.co.uk/acatalog/tickety-boo-toy-safety.html"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hyperlink" Target="https://youtu.be/vcFRvuOnWQ8?si=I43lwwcGMWN5AjI-" TargetMode="External"/><Relationship Id="rId7" Type="http://schemas.openxmlformats.org/officeDocument/2006/relationships/slide" Target="slide26.xml"/><Relationship Id="rId2" Type="http://schemas.openxmlformats.org/officeDocument/2006/relationships/notesSlide" Target="../notesSlides/notesSlide27.xml"/><Relationship Id="rId1" Type="http://schemas.openxmlformats.org/officeDocument/2006/relationships/slideLayout" Target="../slideLayouts/slideLayout23.xml"/><Relationship Id="rId6" Type="http://schemas.openxmlformats.org/officeDocument/2006/relationships/hyperlink" Target="https://www.canva.com/create/social-media-graphics/" TargetMode="External"/><Relationship Id="rId5" Type="http://schemas.openxmlformats.org/officeDocument/2006/relationships/hyperlink" Target="https://www.amazon.co.uk/Shooting-Portable-Photography-Backdrop-Dimmable/dp/B092QL1ZYY/ref=asc_df_B08RRT9DXP/?tag=googshopuk-21&amp;linkCode=df0&amp;hvadid=535148305381&amp;hvpos=&amp;hvnetw=g&amp;hvrand=6347848419721588167&amp;hvpone=&amp;hvptwo=&amp;hvqmt=&amp;hvdev=c&amp;hvdvcmdl=&amp;hvlocint=&amp;hvlocphy=1007245&amp;hvtargid=pla-1298953716408&amp;th=1" TargetMode="External"/><Relationship Id="rId4" Type="http://schemas.openxmlformats.org/officeDocument/2006/relationships/hyperlink" Target="https://elearning.designtechnology.org.uk/courses/sustainable-practice" TargetMode="External"/><Relationship Id="rId9" Type="http://schemas.openxmlformats.org/officeDocument/2006/relationships/image" Target="../media/image38.sv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38.svg"/></Relationships>
</file>

<file path=ppt/slides/_rels/slide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 Target="slide11.xml"/><Relationship Id="rId7" Type="http://schemas.openxmlformats.org/officeDocument/2006/relationships/slide" Target="slide22.xml"/><Relationship Id="rId2" Type="http://schemas.openxmlformats.org/officeDocument/2006/relationships/slide" Target="slide7.xml"/><Relationship Id="rId1" Type="http://schemas.openxmlformats.org/officeDocument/2006/relationships/slideLayout" Target="../slideLayouts/slideLayout7.x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6.xml"/><Relationship Id="rId9" Type="http://schemas.openxmlformats.org/officeDocument/2006/relationships/image" Target="../media/image38.svg"/></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8.xml"/><Relationship Id="rId1" Type="http://schemas.openxmlformats.org/officeDocument/2006/relationships/video" Target="https://www.youtube.com/embed/0sLo0TK_tm8?feature=oembed" TargetMode="External"/><Relationship Id="rId4" Type="http://schemas.openxmlformats.org/officeDocument/2006/relationships/image" Target="../media/image40.jpe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38.svg"/></Relationships>
</file>

<file path=ppt/slides/_rels/slide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10.xml"/><Relationship Id="rId1" Type="http://schemas.openxmlformats.org/officeDocument/2006/relationships/video" Target="https://www.youtube.com/embed/j_WVnFQCo44?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38.sv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C125A-A59C-E536-6F45-7E5D615C57E6}"/>
              </a:ext>
            </a:extLst>
          </p:cNvPr>
          <p:cNvSpPr>
            <a:spLocks noGrp="1"/>
          </p:cNvSpPr>
          <p:nvPr>
            <p:ph type="ctrTitle"/>
          </p:nvPr>
        </p:nvSpPr>
        <p:spPr/>
        <p:txBody>
          <a:bodyPr/>
          <a:lstStyle/>
          <a:p>
            <a:r>
              <a:rPr lang="en-GB" dirty="0"/>
              <a:t>Ks3 D&amp;T contexts</a:t>
            </a:r>
            <a:br>
              <a:rPr lang="en-GB" dirty="0"/>
            </a:br>
            <a:br>
              <a:rPr lang="en-GB" dirty="0">
                <a:solidFill>
                  <a:schemeClr val="bg1"/>
                </a:solidFill>
              </a:rPr>
            </a:br>
            <a:r>
              <a:rPr lang="en-GB" dirty="0">
                <a:solidFill>
                  <a:schemeClr val="bg1"/>
                </a:solidFill>
              </a:rPr>
              <a:t>making life easier for parents</a:t>
            </a:r>
          </a:p>
        </p:txBody>
      </p:sp>
      <p:sp>
        <p:nvSpPr>
          <p:cNvPr id="11" name="Picture Placeholder 10">
            <a:extLst>
              <a:ext uri="{FF2B5EF4-FFF2-40B4-BE49-F238E27FC236}">
                <a16:creationId xmlns:a16="http://schemas.microsoft.com/office/drawing/2014/main" id="{80DCAD0A-547C-6292-F68F-56CDB4F32B38}"/>
              </a:ext>
            </a:extLst>
          </p:cNvPr>
          <p:cNvSpPr>
            <a:spLocks noGrp="1"/>
          </p:cNvSpPr>
          <p:nvPr>
            <p:ph type="pic" sz="quarter" idx="11"/>
          </p:nvPr>
        </p:nvSpPr>
        <p:spPr/>
        <p:txBody>
          <a:bodyPr/>
          <a:lstStyle/>
          <a:p>
            <a:endParaRPr lang="en-GB"/>
          </a:p>
        </p:txBody>
      </p:sp>
      <p:pic>
        <p:nvPicPr>
          <p:cNvPr id="6" name="Picture 5" descr="Man holding a baby">
            <a:extLst>
              <a:ext uri="{FF2B5EF4-FFF2-40B4-BE49-F238E27FC236}">
                <a16:creationId xmlns:a16="http://schemas.microsoft.com/office/drawing/2014/main" id="{DC7FCC60-9B7A-646A-EE9A-5E3444F01C33}"/>
              </a:ext>
            </a:extLst>
          </p:cNvPr>
          <p:cNvPicPr>
            <a:picLocks noChangeAspect="1"/>
          </p:cNvPicPr>
          <p:nvPr/>
        </p:nvPicPr>
        <p:blipFill>
          <a:blip r:embed="rId3" cstate="print">
            <a:extLst>
              <a:ext uri="{28A0092B-C50C-407E-A947-70E740481C1C}">
                <a14:useLocalDpi xmlns:a14="http://schemas.microsoft.com/office/drawing/2010/main" val="0"/>
              </a:ext>
            </a:extLst>
          </a:blip>
          <a:srcRect l="30103" r="30103"/>
          <a:stretch/>
        </p:blipFill>
        <p:spPr>
          <a:xfrm>
            <a:off x="8107680" y="0"/>
            <a:ext cx="4084320" cy="6858000"/>
          </a:xfrm>
          <a:prstGeom prst="rect">
            <a:avLst/>
          </a:prstGeom>
        </p:spPr>
      </p:pic>
      <p:pic>
        <p:nvPicPr>
          <p:cNvPr id="7" name="Picture 6" descr="Blue text on a black background&#10;&#10;Description automatically generated">
            <a:extLst>
              <a:ext uri="{FF2B5EF4-FFF2-40B4-BE49-F238E27FC236}">
                <a16:creationId xmlns:a16="http://schemas.microsoft.com/office/drawing/2014/main" id="{6BE613C5-B978-2A86-32D0-A75A0C87E4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8" name="TextBox 7">
            <a:extLst>
              <a:ext uri="{FF2B5EF4-FFF2-40B4-BE49-F238E27FC236}">
                <a16:creationId xmlns:a16="http://schemas.microsoft.com/office/drawing/2014/main" id="{F1CC0BD4-F782-18E8-5EF8-740BD6C51E46}"/>
              </a:ext>
            </a:extLst>
          </p:cNvPr>
          <p:cNvSpPr txBox="1"/>
          <p:nvPr/>
        </p:nvSpPr>
        <p:spPr>
          <a:xfrm>
            <a:off x="4740536" y="6287177"/>
            <a:ext cx="3367144" cy="338554"/>
          </a:xfrm>
          <a:prstGeom prst="rect">
            <a:avLst/>
          </a:prstGeom>
          <a:noFill/>
        </p:spPr>
        <p:txBody>
          <a:bodyPr wrap="square" rtlCol="0">
            <a:spAutoFit/>
          </a:bodyPr>
          <a:lstStyle/>
          <a:p>
            <a:r>
              <a:rPr lang="en-GB" sz="1600" dirty="0">
                <a:solidFill>
                  <a:schemeClr val="bg1"/>
                </a:solidFill>
                <a:latin typeface="+mj-lt"/>
              </a:rPr>
              <a:t>#InspiredbyMamasAndPapas</a:t>
            </a:r>
          </a:p>
        </p:txBody>
      </p:sp>
      <p:pic>
        <p:nvPicPr>
          <p:cNvPr id="9" name="Graphic 8">
            <a:extLst>
              <a:ext uri="{FF2B5EF4-FFF2-40B4-BE49-F238E27FC236}">
                <a16:creationId xmlns:a16="http://schemas.microsoft.com/office/drawing/2014/main" id="{7F1B74C2-619C-0CF5-840E-EA5A36FD08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1899789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8" y="1263649"/>
            <a:ext cx="9655175" cy="2299591"/>
          </a:xfrm>
        </p:spPr>
        <p:txBody>
          <a:bodyPr>
            <a:normAutofit fontScale="92500"/>
          </a:bodyPr>
          <a:lstStyle/>
          <a:p>
            <a:pPr>
              <a:lnSpc>
                <a:spcPct val="150000"/>
              </a:lnSpc>
            </a:pPr>
            <a:r>
              <a:rPr lang="en-GB" sz="2000" dirty="0">
                <a:latin typeface="+mj-lt"/>
                <a:ea typeface="Roboto" panose="02000000000000000000" pitchFamily="2" charset="0"/>
                <a:cs typeface="Roboto" panose="02000000000000000000" pitchFamily="2" charset="0"/>
              </a:rPr>
              <a:t>To design for others, Mamas &amp; Papas consider the user from concept to product launch and beyond. </a:t>
            </a:r>
            <a:r>
              <a:rPr lang="en-GB" sz="2000" b="1" dirty="0">
                <a:latin typeface="+mj-lt"/>
                <a:ea typeface="Roboto" panose="02000000000000000000" pitchFamily="2" charset="0"/>
                <a:cs typeface="Roboto" panose="02000000000000000000" pitchFamily="2" charset="0"/>
              </a:rPr>
              <a:t>User Centred Design </a:t>
            </a:r>
            <a:r>
              <a:rPr lang="en-GB" sz="2000" dirty="0">
                <a:latin typeface="+mj-lt"/>
                <a:ea typeface="Roboto" panose="02000000000000000000" pitchFamily="2" charset="0"/>
                <a:cs typeface="Roboto" panose="02000000000000000000" pitchFamily="2" charset="0"/>
              </a:rPr>
              <a:t>(</a:t>
            </a:r>
            <a:r>
              <a:rPr lang="en-GB" sz="2000" b="1" dirty="0">
                <a:latin typeface="+mj-lt"/>
                <a:ea typeface="Roboto" panose="02000000000000000000" pitchFamily="2" charset="0"/>
                <a:cs typeface="Roboto" panose="02000000000000000000" pitchFamily="2" charset="0"/>
              </a:rPr>
              <a:t>UCD</a:t>
            </a:r>
            <a:r>
              <a:rPr lang="en-GB" sz="2000" dirty="0">
                <a:latin typeface="+mj-lt"/>
                <a:ea typeface="Roboto" panose="02000000000000000000" pitchFamily="2" charset="0"/>
                <a:cs typeface="Roboto" panose="02000000000000000000" pitchFamily="2" charset="0"/>
              </a:rPr>
              <a:t>) is an approach that considers the user in all aspects of the design process as well as their </a:t>
            </a:r>
            <a:r>
              <a:rPr lang="en-GB" sz="2000" b="1" dirty="0">
                <a:latin typeface="+mj-lt"/>
                <a:ea typeface="Roboto" panose="02000000000000000000" pitchFamily="2" charset="0"/>
                <a:cs typeface="Roboto" panose="02000000000000000000" pitchFamily="2" charset="0"/>
              </a:rPr>
              <a:t>needs</a:t>
            </a:r>
            <a:r>
              <a:rPr lang="en-GB" sz="2000" dirty="0">
                <a:latin typeface="+mj-lt"/>
                <a:ea typeface="Roboto" panose="02000000000000000000" pitchFamily="2" charset="0"/>
                <a:cs typeface="Roboto" panose="02000000000000000000" pitchFamily="2" charset="0"/>
              </a:rPr>
              <a:t>, </a:t>
            </a:r>
            <a:r>
              <a:rPr lang="en-GB" sz="2000" b="1" dirty="0">
                <a:latin typeface="+mj-lt"/>
                <a:ea typeface="Roboto" panose="02000000000000000000" pitchFamily="2" charset="0"/>
                <a:cs typeface="Roboto" panose="02000000000000000000" pitchFamily="2" charset="0"/>
              </a:rPr>
              <a:t>wants</a:t>
            </a:r>
            <a:r>
              <a:rPr lang="en-GB" sz="2000" dirty="0">
                <a:latin typeface="+mj-lt"/>
                <a:ea typeface="Roboto" panose="02000000000000000000" pitchFamily="2" charset="0"/>
                <a:cs typeface="Roboto" panose="02000000000000000000" pitchFamily="2" charset="0"/>
              </a:rPr>
              <a:t> and </a:t>
            </a:r>
            <a:r>
              <a:rPr lang="en-GB" sz="2000" b="1" dirty="0">
                <a:latin typeface="+mj-lt"/>
                <a:ea typeface="Roboto" panose="02000000000000000000" pitchFamily="2" charset="0"/>
                <a:cs typeface="Roboto" panose="02000000000000000000" pitchFamily="2" charset="0"/>
              </a:rPr>
              <a:t>values</a:t>
            </a:r>
            <a:r>
              <a:rPr lang="en-GB" sz="2000" dirty="0">
                <a:latin typeface="+mj-lt"/>
                <a:ea typeface="Roboto" panose="02000000000000000000" pitchFamily="2" charset="0"/>
                <a:cs typeface="Roboto" panose="02000000000000000000" pitchFamily="2" charset="0"/>
              </a:rPr>
              <a:t>.</a:t>
            </a:r>
          </a:p>
          <a:p>
            <a:pPr>
              <a:lnSpc>
                <a:spcPct val="150000"/>
              </a:lnSpc>
            </a:pPr>
            <a:r>
              <a:rPr lang="en-GB" sz="2000" dirty="0">
                <a:latin typeface="+mj-lt"/>
                <a:ea typeface="Roboto" panose="02000000000000000000" pitchFamily="2" charset="0"/>
                <a:cs typeface="Roboto" panose="02000000000000000000" pitchFamily="2" charset="0"/>
              </a:rPr>
              <a:t>Your initial research should define the users for your product as the designers at Mamas &amp; Papas have done. The user might also represent the product’s intended ‘</a:t>
            </a:r>
            <a:r>
              <a:rPr lang="en-GB" sz="2000" b="1" dirty="0">
                <a:latin typeface="+mj-lt"/>
                <a:ea typeface="Roboto" panose="02000000000000000000" pitchFamily="2" charset="0"/>
                <a:cs typeface="Roboto" panose="02000000000000000000" pitchFamily="2" charset="0"/>
              </a:rPr>
              <a:t>target market</a:t>
            </a:r>
            <a:r>
              <a:rPr lang="en-GB" sz="2000" dirty="0">
                <a:latin typeface="+mj-lt"/>
                <a:ea typeface="Roboto" panose="02000000000000000000" pitchFamily="2" charset="0"/>
                <a:cs typeface="Roboto" panose="02000000000000000000" pitchFamily="2" charset="0"/>
              </a:rPr>
              <a:t>’.</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F9A1D419-430D-6C1F-98BA-FD02D941F0B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41" b="14004"/>
          <a:stretch/>
        </p:blipFill>
        <p:spPr bwMode="auto">
          <a:xfrm>
            <a:off x="2326035" y="3563240"/>
            <a:ext cx="6115019" cy="3045828"/>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41565716-6070-ADB7-7201-A749BBA7D3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Mamas &amp; Papas: Define">
            <a:hlinkClick r:id="" action="ppaction://media"/>
            <a:extLst>
              <a:ext uri="{FF2B5EF4-FFF2-40B4-BE49-F238E27FC236}">
                <a16:creationId xmlns:a16="http://schemas.microsoft.com/office/drawing/2014/main" id="{BFCAAE9B-10FD-45D6-CB82-84727C4E754E}"/>
              </a:ext>
            </a:extLst>
          </p:cNvPr>
          <p:cNvPicPr>
            <a:picLocks noRot="1" noChangeAspect="1"/>
          </p:cNvPicPr>
          <p:nvPr>
            <a:videoFile r:link="rId1"/>
          </p:nvPr>
        </p:nvPicPr>
        <p:blipFill>
          <a:blip r:embed="rId4"/>
          <a:stretch>
            <a:fillRect/>
          </a:stretch>
        </p:blipFill>
        <p:spPr>
          <a:xfrm>
            <a:off x="179294" y="86061"/>
            <a:ext cx="11833412" cy="6685878"/>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432066"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 strategies mentioned in the video:</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04FC5D19-1C7F-571F-5875-6DB47DAD9EC5}"/>
              </a:ext>
            </a:extLst>
          </p:cNvPr>
          <p:cNvGraphicFramePr>
            <a:graphicFrameLocks noGrp="1"/>
          </p:cNvGraphicFramePr>
          <p:nvPr>
            <p:extLst>
              <p:ext uri="{D42A27DB-BD31-4B8C-83A1-F6EECF244321}">
                <p14:modId xmlns:p14="http://schemas.microsoft.com/office/powerpoint/2010/main" val="3342246566"/>
              </p:ext>
            </p:extLst>
          </p:nvPr>
        </p:nvGraphicFramePr>
        <p:xfrm>
          <a:off x="576000" y="3172388"/>
          <a:ext cx="9432066" cy="2172230"/>
        </p:xfrm>
        <a:graphic>
          <a:graphicData uri="http://schemas.openxmlformats.org/drawingml/2006/table">
            <a:tbl>
              <a:tblPr firstRow="1" bandRow="1">
                <a:tableStyleId>{5940675A-B579-460E-94D1-54222C63F5DA}</a:tableStyleId>
              </a:tblPr>
              <a:tblGrid>
                <a:gridCol w="4994220">
                  <a:extLst>
                    <a:ext uri="{9D8B030D-6E8A-4147-A177-3AD203B41FA5}">
                      <a16:colId xmlns:a16="http://schemas.microsoft.com/office/drawing/2014/main" val="336422520"/>
                    </a:ext>
                  </a:extLst>
                </a:gridCol>
                <a:gridCol w="4437846">
                  <a:extLst>
                    <a:ext uri="{9D8B030D-6E8A-4147-A177-3AD203B41FA5}">
                      <a16:colId xmlns:a16="http://schemas.microsoft.com/office/drawing/2014/main" val="1485661640"/>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‘Concept strategies’</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‘Clear brief’</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Now we know what the problems are, what is the best way to solve them? You may have highlighted an issue of leaving a baby safe while you do a quick task. Consider ways of carrying the baby so you don’t have to leave them alone. What concept strategies can you have for the ideas you have generated?</a:t>
                      </a:r>
                    </a:p>
                    <a:p>
                      <a:r>
                        <a:rPr lang="en-GB" sz="1400" dirty="0"/>
                        <a:t>Are there any limitations on your ideas such as cost, function, market needs etc?</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At this point we can focus on what the product is ‘doing’, not necessarily what it looks like. This will be written in the design brief, but you may also need a product design specification which provide more detailed requirements for your design. Once a clear list of requirements is produced, it is time to move on to ideation.</a:t>
                      </a:r>
                    </a:p>
                    <a:p>
                      <a:endParaRPr lang="en-GB" sz="1400" dirty="0"/>
                    </a:p>
                  </a:txBody>
                  <a:tcPr/>
                </a:tc>
                <a:extLst>
                  <a:ext uri="{0D108BD9-81ED-4DB2-BD59-A6C34878D82A}">
                    <a16:rowId xmlns:a16="http://schemas.microsoft.com/office/drawing/2014/main" val="3966545421"/>
                  </a:ext>
                </a:extLst>
              </a:tr>
            </a:tbl>
          </a:graphicData>
        </a:graphic>
      </p:graphicFrame>
      <p:pic>
        <p:nvPicPr>
          <p:cNvPr id="3" name="Graphic 2">
            <a:extLst>
              <a:ext uri="{FF2B5EF4-FFF2-40B4-BE49-F238E27FC236}">
                <a16:creationId xmlns:a16="http://schemas.microsoft.com/office/drawing/2014/main" id="{D8B1A2E0-B60B-519B-FE20-C0D8E82EDF9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34796"/>
            <a:ext cx="9888800"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‘Making life easier for parents’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create your own more focused design brief so you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16F4D0"/>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1" u="none" strike="noStrike" kern="0" cap="none" spc="0" normalizeH="0" baseline="0" noProof="0" dirty="0">
                <a:ln>
                  <a:noFill/>
                </a:ln>
                <a:solidFill>
                  <a:srgbClr val="16F4D0"/>
                </a:solidFill>
                <a:effectLst/>
                <a:uLnTx/>
                <a:uFillTx/>
                <a:latin typeface="Arial" panose="020B0604020202020204"/>
                <a:sym typeface="Helvetica Neue"/>
              </a:rPr>
              <a:t>“Consider how a parent adapts to working with just one hand whilst carrying a baby </a:t>
            </a:r>
            <a:r>
              <a:rPr kumimoji="0" lang="en-GB" sz="2000" b="0" i="1" u="none" strike="noStrike" kern="0" cap="none" spc="0" normalizeH="0" baseline="0" noProof="0" dirty="0">
                <a:ln>
                  <a:noFill/>
                </a:ln>
                <a:solidFill>
                  <a:srgbClr val="16F4D0"/>
                </a:solidFill>
                <a:effectLst/>
                <a:uLnTx/>
                <a:uFillTx/>
                <a:latin typeface="Arial" panose="020B0604020202020204"/>
                <a:sym typeface="Helvetica Neue"/>
              </a:rPr>
              <a:t>” </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903901" y="5471512"/>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232724" y="4481709"/>
            <a:ext cx="988838" cy="988838"/>
          </a:xfrm>
          <a:prstGeom prst="rect">
            <a:avLst/>
          </a:prstGeom>
        </p:spPr>
      </p:pic>
      <p:pic>
        <p:nvPicPr>
          <p:cNvPr id="2" name="Graphic 1">
            <a:extLst>
              <a:ext uri="{FF2B5EF4-FFF2-40B4-BE49-F238E27FC236}">
                <a16:creationId xmlns:a16="http://schemas.microsoft.com/office/drawing/2014/main" id="{042414C8-C3E9-54DB-ACD2-9129DB6198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3" name="Picture 2" descr="A white silhouette of a baby&#10;&#10;Description automatically generated">
            <a:extLst>
              <a:ext uri="{FF2B5EF4-FFF2-40B4-BE49-F238E27FC236}">
                <a16:creationId xmlns:a16="http://schemas.microsoft.com/office/drawing/2014/main" id="{74939E93-5C23-E719-1483-432833BBF2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9438" y="1874369"/>
            <a:ext cx="4551125" cy="3518019"/>
          </a:xfrm>
          <a:prstGeom prst="rect">
            <a:avLst/>
          </a:prstGeom>
        </p:spPr>
      </p:pic>
      <p:pic>
        <p:nvPicPr>
          <p:cNvPr id="8" name="Graphic 7">
            <a:extLst>
              <a:ext uri="{FF2B5EF4-FFF2-40B4-BE49-F238E27FC236}">
                <a16:creationId xmlns:a16="http://schemas.microsoft.com/office/drawing/2014/main" id="{47DAD112-FE71-483C-92AB-8C3A99B08D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Specification</a:t>
            </a:r>
            <a:endParaRPr lang="en-GB" sz="4400" dirty="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243359"/>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a:t>
            </a:r>
            <a:r>
              <a:rPr kumimoji="0" lang="en-GB" sz="2000" i="0" u="none" strike="noStrike" kern="0" cap="none" spc="0" normalizeH="0" baseline="0" noProof="0" dirty="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more detailed </a:t>
            </a:r>
            <a:r>
              <a:rPr lang="en-GB" sz="2000" b="0" dirty="0">
                <a:solidFill>
                  <a:srgbClr val="0A303F"/>
                </a:solidFill>
                <a:latin typeface="Arial" panose="020B0604020202020204"/>
              </a:rPr>
              <a:t>criteria for the intended outcomes to ensure it meets the needs of the customer or the market.</a:t>
            </a:r>
          </a:p>
          <a:p>
            <a:pPr algn="l">
              <a:lnSpc>
                <a:spcPct val="150000"/>
              </a:lnSpc>
              <a:defRPr/>
            </a:pPr>
            <a:r>
              <a:rPr lang="en-GB" sz="2000" b="0" dirty="0">
                <a:solidFill>
                  <a:srgbClr val="0A303F"/>
                </a:solidFill>
                <a:latin typeface="Arial" panose="020B0604020202020204"/>
              </a:rPr>
              <a:t>While the design brief is a starting point, the </a:t>
            </a:r>
            <a:r>
              <a:rPr lang="en-GB" sz="2000" dirty="0">
                <a:solidFill>
                  <a:srgbClr val="0A303F"/>
                </a:solidFill>
                <a:latin typeface="Arial" panose="020B0604020202020204"/>
              </a:rPr>
              <a:t>PDS</a:t>
            </a:r>
            <a:r>
              <a:rPr lang="en-GB" sz="2000" b="0" dirty="0">
                <a:solidFill>
                  <a:srgbClr val="0A303F"/>
                </a:solidFill>
                <a:latin typeface="Arial" panose="020B0604020202020204"/>
              </a:rPr>
              <a:t> can be very specific in terms of size, materials, production, packaging, cost etc. </a:t>
            </a:r>
            <a:r>
              <a:rPr lang="en-GB" sz="2000" b="0" dirty="0">
                <a:latin typeface="+mj-lt"/>
                <a:ea typeface="Roboto" panose="02000000000000000000" pitchFamily="2" charset="0"/>
                <a:cs typeface="Roboto" panose="02000000000000000000" pitchFamily="2" charset="0"/>
              </a:rPr>
              <a:t>The production of a detailed </a:t>
            </a:r>
            <a:r>
              <a:rPr lang="en-GB" sz="2000" dirty="0">
                <a:latin typeface="+mj-lt"/>
                <a:ea typeface="Roboto" panose="02000000000000000000" pitchFamily="2" charset="0"/>
                <a:cs typeface="Roboto" panose="02000000000000000000" pitchFamily="2" charset="0"/>
              </a:rPr>
              <a:t>PDS</a:t>
            </a:r>
            <a:r>
              <a:rPr lang="en-GB" sz="2000" b="0" dirty="0">
                <a:latin typeface="+mj-lt"/>
                <a:ea typeface="Roboto" panose="02000000000000000000" pitchFamily="2" charset="0"/>
                <a:cs typeface="Roboto" panose="02000000000000000000" pitchFamily="2" charset="0"/>
              </a:rPr>
              <a:t> is a requirement at GCSE so it is a good idea to incorporate them into your KS3 design work.</a:t>
            </a:r>
          </a:p>
          <a:p>
            <a:pPr algn="l">
              <a:lnSpc>
                <a:spcPct val="150000"/>
              </a:lnSpc>
              <a:defRPr/>
            </a:pPr>
            <a:r>
              <a:rPr lang="en-GB" sz="2000" b="0" dirty="0">
                <a:solidFill>
                  <a:srgbClr val="0A303F"/>
                </a:solidFill>
                <a:latin typeface="Arial" panose="020B0604020202020204"/>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2" name="Graphic 1">
            <a:extLst>
              <a:ext uri="{FF2B5EF4-FFF2-40B4-BE49-F238E27FC236}">
                <a16:creationId xmlns:a16="http://schemas.microsoft.com/office/drawing/2014/main" id="{A90812CD-356D-D1D3-3BF7-AAECF87007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Mamas &amp; Papas: Ideate">
            <a:hlinkClick r:id="" action="ppaction://media"/>
            <a:extLst>
              <a:ext uri="{FF2B5EF4-FFF2-40B4-BE49-F238E27FC236}">
                <a16:creationId xmlns:a16="http://schemas.microsoft.com/office/drawing/2014/main" id="{AADEEC8C-BBFC-60D9-D95C-039D210D694A}"/>
              </a:ext>
            </a:extLst>
          </p:cNvPr>
          <p:cNvPicPr>
            <a:picLocks noRot="1" noChangeAspect="1"/>
          </p:cNvPicPr>
          <p:nvPr>
            <a:videoFile r:link="rId1"/>
          </p:nvPr>
        </p:nvPicPr>
        <p:blipFill>
          <a:blip r:embed="rId3"/>
          <a:stretch>
            <a:fillRect/>
          </a:stretch>
        </p:blipFill>
        <p:spPr>
          <a:xfrm>
            <a:off x="216945" y="107334"/>
            <a:ext cx="11758109" cy="6643332"/>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045417"/>
            <a:ext cx="9390960" cy="2165350"/>
          </a:xfrm>
        </p:spPr>
        <p:txBody>
          <a:bodyPr>
            <a:normAutofit/>
          </a:bodyPr>
          <a:lstStyle/>
          <a:p>
            <a:pPr>
              <a:lnSpc>
                <a:spcPct val="150000"/>
              </a:lnSpc>
            </a:pPr>
            <a:r>
              <a:rPr lang="en-GB" dirty="0">
                <a:solidFill>
                  <a:schemeClr val="tx1"/>
                </a:solidFill>
              </a:rPr>
              <a:t>Now is the time to think of lots of ideas again! You are trying to consider lots of different possibilities for your product. These don’t need to be detailed and accurate at this stage. Try some of these approaches:</a:t>
            </a:r>
            <a:endParaRPr lang="en-GB"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456455809"/>
              </p:ext>
            </p:extLst>
          </p:nvPr>
        </p:nvGraphicFramePr>
        <p:xfrm>
          <a:off x="541087" y="2445877"/>
          <a:ext cx="9425874" cy="2107690"/>
        </p:xfrm>
        <a:graphic>
          <a:graphicData uri="http://schemas.openxmlformats.org/drawingml/2006/table">
            <a:tbl>
              <a:tblPr firstRow="1" bandRow="1">
                <a:tableStyleId>{5940675A-B579-460E-94D1-54222C63F5DA}</a:tableStyleId>
              </a:tblPr>
              <a:tblGrid>
                <a:gridCol w="2967923">
                  <a:extLst>
                    <a:ext uri="{9D8B030D-6E8A-4147-A177-3AD203B41FA5}">
                      <a16:colId xmlns:a16="http://schemas.microsoft.com/office/drawing/2014/main" val="336422520"/>
                    </a:ext>
                  </a:extLst>
                </a:gridCol>
                <a:gridCol w="3315993">
                  <a:extLst>
                    <a:ext uri="{9D8B030D-6E8A-4147-A177-3AD203B41FA5}">
                      <a16:colId xmlns:a16="http://schemas.microsoft.com/office/drawing/2014/main" val="1485661640"/>
                    </a:ext>
                  </a:extLst>
                </a:gridCol>
                <a:gridCol w="3141958">
                  <a:extLst>
                    <a:ext uri="{9D8B030D-6E8A-4147-A177-3AD203B41FA5}">
                      <a16:colId xmlns:a16="http://schemas.microsoft.com/office/drawing/2014/main" val="3804150009"/>
                    </a:ext>
                  </a:extLst>
                </a:gridCol>
              </a:tblGrid>
              <a:tr h="629410">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‘Why not?! approach’</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‘Break it down into features’</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‘Key words and </a:t>
                      </a:r>
                      <a:r>
                        <a:rPr lang="en-GB" sz="1700" b="1" dirty="0" err="1">
                          <a:solidFill>
                            <a:srgbClr val="F60493"/>
                          </a:solidFill>
                          <a:hlinkClick r:id="rId3" action="ppaction://hlinksldjump">
                            <a:extLst>
                              <a:ext uri="{A12FA001-AC4F-418D-AE19-62706E023703}">
                                <ahyp:hlinkClr xmlns:ahyp="http://schemas.microsoft.com/office/drawing/2018/hyperlinkcolor" val="tx"/>
                              </a:ext>
                            </a:extLst>
                          </a:hlinkClick>
                        </a:rPr>
                        <a:t>moodboards</a:t>
                      </a: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a:t>
                      </a:r>
                      <a:endParaRPr lang="en-GB" sz="17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1258820">
                <a:tc>
                  <a:txBody>
                    <a:bodyPr/>
                    <a:lstStyle/>
                    <a:p>
                      <a:r>
                        <a:rPr lang="en-GB" sz="1300" dirty="0"/>
                        <a:t>Start off with really broad ideas without being too conscious of if they will work or not. The key is to get the ideas out of your head onto paper, post-it notes or any way that works for you. You can filter out these ideas at a later stage. </a:t>
                      </a:r>
                    </a:p>
                  </a:txBody>
                  <a:tcPr/>
                </a:tc>
                <a:tc>
                  <a:txBody>
                    <a:bodyPr/>
                    <a:lstStyle/>
                    <a:p>
                      <a:r>
                        <a:rPr lang="en-GB" sz="1300" dirty="0"/>
                        <a:t>Consider individual product feature such as fittings, straps, buckles etc. These may drive some further research or generate new ideas. Once you have these ideas drawn or written down, you consider ideas for the ‘full’ product.</a:t>
                      </a:r>
                    </a:p>
                  </a:txBody>
                  <a:tcPr/>
                </a:tc>
                <a:tc>
                  <a:txBody>
                    <a:bodyPr/>
                    <a:lstStyle/>
                    <a:p>
                      <a:r>
                        <a:rPr lang="en-GB" sz="1300" dirty="0"/>
                        <a:t>At this stage it is important to think about what the product will look like. Babies and infants are the main ‘users’ so consider textures and colours that appeal to them. Use mood boards to share your ideas about form, colour etc.</a:t>
                      </a:r>
                    </a:p>
                  </a:txBody>
                  <a:tcPr/>
                </a:tc>
                <a:extLst>
                  <a:ext uri="{0D108BD9-81ED-4DB2-BD59-A6C34878D82A}">
                    <a16:rowId xmlns:a16="http://schemas.microsoft.com/office/drawing/2014/main" val="3966545421"/>
                  </a:ext>
                </a:extLst>
              </a:tr>
            </a:tbl>
          </a:graphicData>
        </a:graphic>
      </p:graphicFrame>
      <p:graphicFrame>
        <p:nvGraphicFramePr>
          <p:cNvPr id="6" name="Table 18">
            <a:extLst>
              <a:ext uri="{FF2B5EF4-FFF2-40B4-BE49-F238E27FC236}">
                <a16:creationId xmlns:a16="http://schemas.microsoft.com/office/drawing/2014/main" id="{CCB2DDC9-F269-9116-E5BC-347E6A5287B8}"/>
              </a:ext>
            </a:extLst>
          </p:cNvPr>
          <p:cNvGraphicFramePr>
            <a:graphicFrameLocks noGrp="1"/>
          </p:cNvGraphicFramePr>
          <p:nvPr>
            <p:extLst>
              <p:ext uri="{D42A27DB-BD31-4B8C-83A1-F6EECF244321}">
                <p14:modId xmlns:p14="http://schemas.microsoft.com/office/powerpoint/2010/main" val="2810641443"/>
              </p:ext>
            </p:extLst>
          </p:nvPr>
        </p:nvGraphicFramePr>
        <p:xfrm>
          <a:off x="3506469" y="4553567"/>
          <a:ext cx="6460491" cy="1862481"/>
        </p:xfrm>
        <a:graphic>
          <a:graphicData uri="http://schemas.openxmlformats.org/drawingml/2006/table">
            <a:tbl>
              <a:tblPr firstRow="1" bandRow="1">
                <a:tableStyleId>{5940675A-B579-460E-94D1-54222C63F5DA}</a:tableStyleId>
              </a:tblPr>
              <a:tblGrid>
                <a:gridCol w="3316606">
                  <a:extLst>
                    <a:ext uri="{9D8B030D-6E8A-4147-A177-3AD203B41FA5}">
                      <a16:colId xmlns:a16="http://schemas.microsoft.com/office/drawing/2014/main" val="3804150009"/>
                    </a:ext>
                  </a:extLst>
                </a:gridCol>
                <a:gridCol w="3143885">
                  <a:extLst>
                    <a:ext uri="{9D8B030D-6E8A-4147-A177-3AD203B41FA5}">
                      <a16:colId xmlns:a16="http://schemas.microsoft.com/office/drawing/2014/main" val="1728666539"/>
                    </a:ext>
                  </a:extLst>
                </a:gridCol>
              </a:tblGrid>
              <a:tr h="384201">
                <a:tc>
                  <a:txBody>
                    <a:bodyPr/>
                    <a:lstStyle/>
                    <a:p>
                      <a:pPr algn="ctr"/>
                      <a:r>
                        <a:rPr lang="en-GB" b="1" dirty="0">
                          <a:solidFill>
                            <a:srgbClr val="F60493"/>
                          </a:solidFill>
                          <a:hlinkClick r:id="rId4" action="ppaction://hlinksldjump">
                            <a:extLst>
                              <a:ext uri="{A12FA001-AC4F-418D-AE19-62706E023703}">
                                <ahyp:hlinkClr xmlns:ahyp="http://schemas.microsoft.com/office/drawing/2018/hyperlinkcolor" val="tx"/>
                              </a:ext>
                            </a:extLst>
                          </a:hlinkClick>
                        </a:rPr>
                        <a:t>‘Communication tools’</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4" action="ppaction://hlinksldjump">
                            <a:extLst>
                              <a:ext uri="{A12FA001-AC4F-418D-AE19-62706E023703}">
                                <ahyp:hlinkClr xmlns:ahyp="http://schemas.microsoft.com/office/drawing/2018/hyperlinkcolor" val="tx"/>
                              </a:ext>
                            </a:extLst>
                          </a:hlinkClick>
                        </a:rPr>
                        <a:t>‘Adding detail’</a:t>
                      </a:r>
                      <a:endParaRPr lang="en-GB" b="1" dirty="0">
                        <a:solidFill>
                          <a:srgbClr val="F60493"/>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dirty="0"/>
                        <a:t>This is an iterative process, so sketches are just one form of communication. Use 3D CAD and other modelling techniques to develop your ideas. </a:t>
                      </a:r>
                    </a:p>
                    <a:p>
                      <a:r>
                        <a:rPr lang="en-GB" sz="1300" dirty="0"/>
                        <a:t>Being able to communicate the ideas in your head is the key.</a:t>
                      </a:r>
                    </a:p>
                    <a:p>
                      <a:endParaRPr lang="en-GB" sz="1300" dirty="0"/>
                    </a:p>
                  </a:txBody>
                  <a:tcPr/>
                </a:tc>
                <a:tc>
                  <a:txBody>
                    <a:bodyPr/>
                    <a:lstStyle/>
                    <a:p>
                      <a:r>
                        <a:rPr lang="en-GB" sz="1300" dirty="0"/>
                        <a:t>You can now give more thought to the details such as materials, colours, fixings etc. </a:t>
                      </a:r>
                    </a:p>
                    <a:p>
                      <a:r>
                        <a:rPr lang="en-GB" sz="1300" dirty="0"/>
                        <a:t>Using photorealistic rendering from CAD is a great way of sharing your vision for the final product with others.</a:t>
                      </a:r>
                    </a:p>
                    <a:p>
                      <a:endParaRPr lang="en-GB" sz="1300" dirty="0"/>
                    </a:p>
                  </a:txBody>
                  <a:tcPr/>
                </a:tc>
                <a:extLst>
                  <a:ext uri="{0D108BD9-81ED-4DB2-BD59-A6C34878D82A}">
                    <a16:rowId xmlns:a16="http://schemas.microsoft.com/office/drawing/2014/main" val="3966545421"/>
                  </a:ext>
                </a:extLst>
              </a:tr>
            </a:tbl>
          </a:graphicData>
        </a:graphic>
      </p:graphicFrame>
      <p:pic>
        <p:nvPicPr>
          <p:cNvPr id="2" name="Graphic 1">
            <a:extLst>
              <a:ext uri="{FF2B5EF4-FFF2-40B4-BE49-F238E27FC236}">
                <a16:creationId xmlns:a16="http://schemas.microsoft.com/office/drawing/2014/main" id="{BCA32769-B45B-963E-F9FC-6489354227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164589"/>
            <a:ext cx="9467160" cy="4670535"/>
          </a:xfrm>
        </p:spPr>
        <p:txBody>
          <a:bodyPr>
            <a:noAutofit/>
          </a:bodyPr>
          <a:lstStyle/>
          <a:p>
            <a:pPr>
              <a:lnSpc>
                <a:spcPct val="150000"/>
              </a:lnSpc>
            </a:pPr>
            <a:r>
              <a:rPr lang="en-GB" dirty="0"/>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CAD ‘sketch models’: use a 3D CAD package to generate quick and simple ideas. Don’t worry about the fine details at this point.</a:t>
            </a:r>
          </a:p>
          <a:p>
            <a:pPr>
              <a:lnSpc>
                <a:spcPct val="150000"/>
              </a:lnSpc>
            </a:pPr>
            <a:r>
              <a:rPr lang="en-GB" dirty="0">
                <a:ea typeface="Roboto" panose="02000000000000000000" pitchFamily="2" charset="0"/>
                <a:cs typeface="Roboto" panose="02000000000000000000" pitchFamily="2" charset="0"/>
              </a:rPr>
              <a:t>With both of these methods it’s time to throw caution to the wind and just get some quick ideas down. Getting stuck for ideas? </a:t>
            </a:r>
          </a:p>
          <a:p>
            <a:pPr marL="285750" indent="-28575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Try a combination of CAD models and freehand sketches.</a:t>
            </a:r>
          </a:p>
          <a:p>
            <a:pPr marL="285750" indent="-28575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Try sketching over your CAD model to develop new ideas.</a:t>
            </a:r>
          </a:p>
          <a:p>
            <a:pPr marL="342900" indent="-342900">
              <a:lnSpc>
                <a:spcPct val="150000"/>
              </a:lnSpc>
              <a:buFont typeface="Arial" panose="020B0604020202020204" pitchFamily="34" charset="0"/>
              <a:buChar char="•"/>
            </a:pPr>
            <a:endParaRPr lang="en-GB" dirty="0">
              <a:solidFill>
                <a:schemeClr val="tx1"/>
              </a:solidFill>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dirty="0">
              <a:solidFill>
                <a:schemeClr val="bg1"/>
              </a:solidFill>
              <a:highlight>
                <a:srgbClr val="FFFF00"/>
              </a:highlight>
              <a:ea typeface="Roboto" panose="02000000000000000000" pitchFamily="2" charset="0"/>
              <a:cs typeface="Roboto" panose="02000000000000000000" pitchFamily="2" charset="0"/>
            </a:endParaRPr>
          </a:p>
        </p:txBody>
      </p:sp>
      <p:pic>
        <p:nvPicPr>
          <p:cNvPr id="2" name="Graphic 1">
            <a:extLst>
              <a:ext uri="{FF2B5EF4-FFF2-40B4-BE49-F238E27FC236}">
                <a16:creationId xmlns:a16="http://schemas.microsoft.com/office/drawing/2014/main" id="{ECD4EA66-0AE2-2BC6-AC42-A3AA80BAFBD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Mamas &amp; Papas: Prototype">
            <a:hlinkClick r:id="" action="ppaction://media"/>
            <a:extLst>
              <a:ext uri="{FF2B5EF4-FFF2-40B4-BE49-F238E27FC236}">
                <a16:creationId xmlns:a16="http://schemas.microsoft.com/office/drawing/2014/main" id="{B2500F63-CE91-B4BB-6793-127AD46BE782}"/>
              </a:ext>
            </a:extLst>
          </p:cNvPr>
          <p:cNvPicPr>
            <a:picLocks noRot="1" noChangeAspect="1"/>
          </p:cNvPicPr>
          <p:nvPr>
            <a:videoFile r:link="rId1"/>
          </p:nvPr>
        </p:nvPicPr>
        <p:blipFill>
          <a:blip r:embed="rId3"/>
          <a:stretch>
            <a:fillRect/>
          </a:stretch>
        </p:blipFill>
        <p:spPr>
          <a:xfrm>
            <a:off x="222324" y="110373"/>
            <a:ext cx="11747351" cy="6637254"/>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a:latin typeface="+mj-lt"/>
                <a:ea typeface="Roboto" panose="02000000000000000000" pitchFamily="2" charset="0"/>
                <a:cs typeface="Roboto" panose="02000000000000000000" pitchFamily="2" charset="0"/>
              </a:rPr>
              <a:t>Mamas &amp; Papas range are a major designer and manufacturer of products aimed at new parents. This context asks you to consider ‘</a:t>
            </a:r>
            <a:r>
              <a:rPr lang="en-GB" b="1" dirty="0">
                <a:latin typeface="+mj-lt"/>
                <a:ea typeface="Roboto" panose="02000000000000000000" pitchFamily="2" charset="0"/>
                <a:cs typeface="Roboto" panose="02000000000000000000" pitchFamily="2" charset="0"/>
              </a:rPr>
              <a:t>Making life easier for parents</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furniture design, textiles, ergonomics, manufacturing.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modelling, ergonomics, rapid prototyping, manufacturing processes, maths and science, visual and technical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4" name="Graphic 3">
            <a:extLst>
              <a:ext uri="{FF2B5EF4-FFF2-40B4-BE49-F238E27FC236}">
                <a16:creationId xmlns:a16="http://schemas.microsoft.com/office/drawing/2014/main" id="{E7425AE5-C533-E51F-0FBD-26AA9DA470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
        <p:nvSpPr>
          <p:cNvPr id="2" name="TextBox 1">
            <a:extLst>
              <a:ext uri="{FF2B5EF4-FFF2-40B4-BE49-F238E27FC236}">
                <a16:creationId xmlns:a16="http://schemas.microsoft.com/office/drawing/2014/main" id="{346D10E9-3A17-349F-8C1C-85BDE2034055}"/>
              </a:ext>
            </a:extLst>
          </p:cNvPr>
          <p:cNvSpPr txBox="1"/>
          <p:nvPr/>
        </p:nvSpPr>
        <p:spPr>
          <a:xfrm>
            <a:off x="2154900" y="6245262"/>
            <a:ext cx="8209351"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a:t>
            </a:r>
            <a:r>
              <a:rPr lang="en-GB" sz="800" b="0" i="1" dirty="0">
                <a:latin typeface="+mj-lt"/>
                <a:ea typeface="Calibri" panose="020F0502020204030204" pitchFamily="34" charset="0"/>
              </a:rPr>
              <a:t>Mamas &amp; Papas</a:t>
            </a:r>
            <a:r>
              <a:rPr lang="en-GB" sz="800" b="0" i="1" dirty="0">
                <a:effectLst/>
                <a:latin typeface="+mj-lt"/>
                <a:ea typeface="Calibri" panose="020F0502020204030204" pitchFamily="34" charset="0"/>
              </a:rPr>
              <a:t> - the D&amp;T Association hereby acknowledges and thanks M</a:t>
            </a:r>
            <a:r>
              <a:rPr lang="en-GB" sz="800" b="0" i="1" dirty="0">
                <a:latin typeface="+mj-lt"/>
                <a:ea typeface="Calibri" panose="020F0502020204030204" pitchFamily="34" charset="0"/>
              </a:rPr>
              <a:t>amas &amp; Papas</a:t>
            </a:r>
            <a:r>
              <a:rPr lang="en-GB" sz="800" b="0" i="1" dirty="0">
                <a:effectLst/>
                <a:latin typeface="+mj-lt"/>
                <a:ea typeface="Calibri" panose="020F0502020204030204" pitchFamily="34" charset="0"/>
              </a:rPr>
              <a:t>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50"/>
            <a:ext cx="9655175" cy="2165350"/>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 may want to use fabrics, hard materials such as plastics, smart materials or more. Think what it is you are trying to find out.</a:t>
            </a:r>
          </a:p>
        </p:txBody>
      </p:sp>
      <p:graphicFrame>
        <p:nvGraphicFramePr>
          <p:cNvPr id="2" name="Table 18">
            <a:extLst>
              <a:ext uri="{FF2B5EF4-FFF2-40B4-BE49-F238E27FC236}">
                <a16:creationId xmlns:a16="http://schemas.microsoft.com/office/drawing/2014/main" id="{063BA693-4E4D-1966-6F78-E1DA8AD4B01F}"/>
              </a:ext>
            </a:extLst>
          </p:cNvPr>
          <p:cNvGraphicFramePr>
            <a:graphicFrameLocks noGrp="1"/>
          </p:cNvGraphicFramePr>
          <p:nvPr>
            <p:extLst>
              <p:ext uri="{D42A27DB-BD31-4B8C-83A1-F6EECF244321}">
                <p14:modId xmlns:p14="http://schemas.microsoft.com/office/powerpoint/2010/main" val="2248282608"/>
              </p:ext>
            </p:extLst>
          </p:nvPr>
        </p:nvGraphicFramePr>
        <p:xfrm>
          <a:off x="541087" y="2851041"/>
          <a:ext cx="9471592" cy="2651760"/>
        </p:xfrm>
        <a:graphic>
          <a:graphicData uri="http://schemas.openxmlformats.org/drawingml/2006/table">
            <a:tbl>
              <a:tblPr firstRow="1" bandRow="1">
                <a:tableStyleId>{5940675A-B579-460E-94D1-54222C63F5DA}</a:tableStyleId>
              </a:tblPr>
              <a:tblGrid>
                <a:gridCol w="2148247">
                  <a:extLst>
                    <a:ext uri="{9D8B030D-6E8A-4147-A177-3AD203B41FA5}">
                      <a16:colId xmlns:a16="http://schemas.microsoft.com/office/drawing/2014/main" val="336422520"/>
                    </a:ext>
                  </a:extLst>
                </a:gridCol>
                <a:gridCol w="2271286">
                  <a:extLst>
                    <a:ext uri="{9D8B030D-6E8A-4147-A177-3AD203B41FA5}">
                      <a16:colId xmlns:a16="http://schemas.microsoft.com/office/drawing/2014/main" val="753423073"/>
                    </a:ext>
                  </a:extLst>
                </a:gridCol>
                <a:gridCol w="2293620">
                  <a:extLst>
                    <a:ext uri="{9D8B030D-6E8A-4147-A177-3AD203B41FA5}">
                      <a16:colId xmlns:a16="http://schemas.microsoft.com/office/drawing/2014/main" val="175448089"/>
                    </a:ext>
                  </a:extLst>
                </a:gridCol>
                <a:gridCol w="2758439">
                  <a:extLst>
                    <a:ext uri="{9D8B030D-6E8A-4147-A177-3AD203B41FA5}">
                      <a16:colId xmlns:a16="http://schemas.microsoft.com/office/drawing/2014/main" val="3256285181"/>
                    </a:ext>
                  </a:extLst>
                </a:gridCol>
              </a:tblGrid>
              <a:tr h="188300">
                <a:tc>
                  <a:txBody>
                    <a:bodyPr/>
                    <a:lstStyle/>
                    <a:p>
                      <a:pPr algn="ct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‘What’s it for?’</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‘Different methods’</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‘Validate decisions’</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‘Spotting improvements needed’</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dirty="0"/>
                        <a:t>Products have to be useable and work for the customers. Most of the parts produced are also prototypes so ask yourself what the purpose is of making the prototype.</a:t>
                      </a:r>
                    </a:p>
                  </a:txBody>
                  <a:tcPr/>
                </a:tc>
                <a:tc>
                  <a:txBody>
                    <a:bodyPr/>
                    <a:lstStyle/>
                    <a:p>
                      <a:r>
                        <a:rPr lang="en-GB" sz="1400" dirty="0"/>
                        <a:t>Depending on what aspect of the prototype is being tested, different methods of prototyping may be used. 3D printing is a great method of making smaller components for testing.</a:t>
                      </a:r>
                    </a:p>
                  </a:txBody>
                  <a:tcPr/>
                </a:tc>
                <a:tc>
                  <a:txBody>
                    <a:bodyPr/>
                    <a:lstStyle/>
                    <a:p>
                      <a:r>
                        <a:rPr lang="en-GB" sz="1400" dirty="0"/>
                        <a:t>Prototyping helps you see the design but is also a chance to validate your design decisions. Share your early prototypes with your user and test with dolls (babies / infants ideally, but likely not to be safe in a school setting).</a:t>
                      </a:r>
                    </a:p>
                  </a:txBody>
                  <a:tcPr/>
                </a:tc>
                <a:tc>
                  <a:txBody>
                    <a:bodyPr/>
                    <a:lstStyle/>
                    <a:p>
                      <a:r>
                        <a:rPr lang="en-GB" sz="1400" dirty="0"/>
                        <a:t>Throughout the prototyping phase it is normal to find aspects that need amending or improving. It can take many iterations of prototype until you get the product looking and working how you want it to. Try to spot all things that require improving as you go through.</a:t>
                      </a:r>
                    </a:p>
                  </a:txBody>
                  <a:tcPr/>
                </a:tc>
                <a:extLst>
                  <a:ext uri="{0D108BD9-81ED-4DB2-BD59-A6C34878D82A}">
                    <a16:rowId xmlns:a16="http://schemas.microsoft.com/office/drawing/2014/main" val="3966545421"/>
                  </a:ext>
                </a:extLst>
              </a:tr>
            </a:tbl>
          </a:graphicData>
        </a:graphic>
      </p:graphicFrame>
      <p:pic>
        <p:nvPicPr>
          <p:cNvPr id="3" name="Graphic 2">
            <a:extLst>
              <a:ext uri="{FF2B5EF4-FFF2-40B4-BE49-F238E27FC236}">
                <a16:creationId xmlns:a16="http://schemas.microsoft.com/office/drawing/2014/main" id="{99E26A7C-9478-3549-3A87-4D9705B8E2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39816"/>
            <a:ext cx="9318498" cy="4578368"/>
          </a:xfrm>
        </p:spPr>
        <p:txBody>
          <a:bodyPr>
            <a:normAutofit/>
          </a:bodyPr>
          <a:lstStyle/>
          <a:p>
            <a:pPr marL="0" indent="0">
              <a:lnSpc>
                <a:spcPct val="150000"/>
              </a:lnSpc>
              <a:buNone/>
            </a:pPr>
            <a:r>
              <a:rPr lang="en-GB" sz="1900" dirty="0">
                <a:latin typeface="+mj-lt"/>
                <a:ea typeface="Roboto" panose="02000000000000000000" pitchFamily="2" charset="0"/>
                <a:cs typeface="Roboto" panose="02000000000000000000" pitchFamily="2" charset="0"/>
              </a:rPr>
              <a:t>This context lends itself well to physical modelling using a range of materials to create quick prototype outcomes. You could also use rapid prototyping to cut out templates for fabrics, 3D print models or even working components when producing a more detailed final prototype. </a:t>
            </a:r>
          </a:p>
          <a:p>
            <a:pPr marL="0" indent="0">
              <a:lnSpc>
                <a:spcPct val="150000"/>
              </a:lnSpc>
              <a:buNone/>
            </a:pPr>
            <a:r>
              <a:rPr lang="en-GB" sz="1900" dirty="0">
                <a:latin typeface="+mj-lt"/>
                <a:ea typeface="Roboto" panose="02000000000000000000" pitchFamily="2" charset="0"/>
                <a:cs typeface="Roboto" panose="02000000000000000000" pitchFamily="2" charset="0"/>
              </a:rPr>
              <a:t>You could ‘mock up’ a prototype outcome or machine the parts with greater accuracy, making good use of CNC machinery, jigs and templates.</a:t>
            </a:r>
          </a:p>
          <a:p>
            <a:pPr marL="0" indent="0">
              <a:lnSpc>
                <a:spcPct val="150000"/>
              </a:lnSpc>
              <a:buNone/>
            </a:pPr>
            <a:r>
              <a:rPr lang="en-GB" sz="1900" dirty="0">
                <a:latin typeface="+mj-lt"/>
                <a:ea typeface="Roboto" panose="02000000000000000000" pitchFamily="2" charset="0"/>
                <a:cs typeface="Roboto" panose="02000000000000000000" pitchFamily="2" charset="0"/>
              </a:rPr>
              <a:t>This context also encourages the use of textiles and fabrics as a prototyping material so consider how you can cover textiles skills.</a:t>
            </a:r>
          </a:p>
        </p:txBody>
      </p:sp>
      <p:pic>
        <p:nvPicPr>
          <p:cNvPr id="2" name="Graphic 1">
            <a:extLst>
              <a:ext uri="{FF2B5EF4-FFF2-40B4-BE49-F238E27FC236}">
                <a16:creationId xmlns:a16="http://schemas.microsoft.com/office/drawing/2014/main" id="{16F032ED-9629-4B67-DED7-C02B8A99131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Mamas &amp; Papas: Test">
            <a:hlinkClick r:id="" action="ppaction://media"/>
            <a:extLst>
              <a:ext uri="{FF2B5EF4-FFF2-40B4-BE49-F238E27FC236}">
                <a16:creationId xmlns:a16="http://schemas.microsoft.com/office/drawing/2014/main" id="{E342C075-E039-3FFA-CEC4-8CFFEB8A6A7E}"/>
              </a:ext>
            </a:extLst>
          </p:cNvPr>
          <p:cNvPicPr>
            <a:picLocks noRot="1" noChangeAspect="1"/>
          </p:cNvPicPr>
          <p:nvPr>
            <a:videoFile r:link="rId1"/>
          </p:nvPr>
        </p:nvPicPr>
        <p:blipFill>
          <a:blip r:embed="rId4"/>
          <a:stretch>
            <a:fillRect/>
          </a:stretch>
        </p:blipFill>
        <p:spPr>
          <a:xfrm>
            <a:off x="206188" y="101256"/>
            <a:ext cx="11779624" cy="6655487"/>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1000521216"/>
              </p:ext>
            </p:extLst>
          </p:nvPr>
        </p:nvGraphicFramePr>
        <p:xfrm>
          <a:off x="608633" y="3339538"/>
          <a:ext cx="9368484" cy="2316480"/>
        </p:xfrm>
        <a:graphic>
          <a:graphicData uri="http://schemas.openxmlformats.org/drawingml/2006/table">
            <a:tbl>
              <a:tblPr firstRow="1" bandRow="1">
                <a:tableStyleId>{5940675A-B579-460E-94D1-54222C63F5DA}</a:tableStyleId>
              </a:tblPr>
              <a:tblGrid>
                <a:gridCol w="2431747">
                  <a:extLst>
                    <a:ext uri="{9D8B030D-6E8A-4147-A177-3AD203B41FA5}">
                      <a16:colId xmlns:a16="http://schemas.microsoft.com/office/drawing/2014/main" val="336422520"/>
                    </a:ext>
                  </a:extLst>
                </a:gridCol>
                <a:gridCol w="2758440">
                  <a:extLst>
                    <a:ext uri="{9D8B030D-6E8A-4147-A177-3AD203B41FA5}">
                      <a16:colId xmlns:a16="http://schemas.microsoft.com/office/drawing/2014/main" val="1485661640"/>
                    </a:ext>
                  </a:extLst>
                </a:gridCol>
                <a:gridCol w="1902879">
                  <a:extLst>
                    <a:ext uri="{9D8B030D-6E8A-4147-A177-3AD203B41FA5}">
                      <a16:colId xmlns:a16="http://schemas.microsoft.com/office/drawing/2014/main" val="3804150009"/>
                    </a:ext>
                  </a:extLst>
                </a:gridCol>
                <a:gridCol w="2275418">
                  <a:extLst>
                    <a:ext uri="{9D8B030D-6E8A-4147-A177-3AD203B41FA5}">
                      <a16:colId xmlns:a16="http://schemas.microsoft.com/office/drawing/2014/main" val="2959087838"/>
                    </a:ext>
                  </a:extLst>
                </a:gridCol>
              </a:tblGrid>
              <a:tr h="373910">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‘Passing safety regulations’</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‘Different regulations, different countries’</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‘Making it last’</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‘Modifications’</a:t>
                      </a:r>
                      <a:endParaRPr lang="en-GB"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dirty="0"/>
                        <a:t>Mamas &amp; Papas’ products need to pass a variety of safety regulations, but you can use some of these in your design. These include stability, gaps and traps, loose parts, sharp edges and more.</a:t>
                      </a:r>
                    </a:p>
                  </a:txBody>
                  <a:tcPr/>
                </a:tc>
                <a:tc>
                  <a:txBody>
                    <a:bodyPr/>
                    <a:lstStyle/>
                    <a:p>
                      <a:r>
                        <a:rPr lang="en-GB" sz="1300" dirty="0"/>
                        <a:t>Products are often distributed across the globe so you need to consider if your product would meet those if sold overseas. These may not be vital to your testing, but it’s good to see the different regulations required when a product is sold worldwide.</a:t>
                      </a:r>
                    </a:p>
                  </a:txBody>
                  <a:tcPr/>
                </a:tc>
                <a:tc>
                  <a:txBody>
                    <a:bodyPr/>
                    <a:lstStyle/>
                    <a:p>
                      <a:r>
                        <a:rPr lang="en-GB" sz="1300" dirty="0"/>
                        <a:t>As well as being safe, the product needs to be durable especially when being used with babies. Use integrity tests to test real world applications and day-to-day abuse! </a:t>
                      </a:r>
                    </a:p>
                  </a:txBody>
                  <a:tcPr/>
                </a:tc>
                <a:tc>
                  <a:txBody>
                    <a:bodyPr/>
                    <a:lstStyle/>
                    <a:p>
                      <a:r>
                        <a:rPr lang="en-GB" sz="1300" dirty="0"/>
                        <a:t>When errors are found, these are fed back so they can be addressed. You may also spot areas that could be improved further. Don’t be afraid to find these errors and deal with them to make a better product.</a:t>
                      </a:r>
                    </a:p>
                  </a:txBody>
                  <a:tcPr/>
                </a:tc>
                <a:extLst>
                  <a:ext uri="{0D108BD9-81ED-4DB2-BD59-A6C34878D82A}">
                    <a16:rowId xmlns:a16="http://schemas.microsoft.com/office/drawing/2014/main" val="3966545421"/>
                  </a:ext>
                </a:extLst>
              </a:tr>
            </a:tbl>
          </a:graphicData>
        </a:graphic>
      </p:graphicFrame>
      <p:sp>
        <p:nvSpPr>
          <p:cNvPr id="10" name="TextBox 9">
            <a:extLst>
              <a:ext uri="{FF2B5EF4-FFF2-40B4-BE49-F238E27FC236}">
                <a16:creationId xmlns:a16="http://schemas.microsoft.com/office/drawing/2014/main" id="{BF62D26A-C725-EA54-B005-4419DCFCC8B1}"/>
              </a:ext>
            </a:extLst>
          </p:cNvPr>
          <p:cNvSpPr txBox="1"/>
          <p:nvPr/>
        </p:nvSpPr>
        <p:spPr>
          <a:xfrm>
            <a:off x="541086" y="1062906"/>
            <a:ext cx="9436031" cy="2005934"/>
          </a:xfrm>
          <a:prstGeom prst="rect">
            <a:avLst/>
          </a:prstGeom>
          <a:noFill/>
        </p:spPr>
        <p:txBody>
          <a:bodyPr wrap="square">
            <a:spAutoFit/>
          </a:bodyPr>
          <a:lstStyle/>
          <a:p>
            <a:pPr algn="l">
              <a:lnSpc>
                <a:spcPct val="150000"/>
              </a:lnSpc>
            </a:pPr>
            <a:r>
              <a:rPr lang="en-GB" b="0" dirty="0">
                <a:solidFill>
                  <a:schemeClr val="tx1"/>
                </a:solidFill>
                <a:latin typeface="+mj-lt"/>
                <a:ea typeface="Roboto" panose="02000000000000000000" pitchFamily="2" charset="0"/>
                <a:cs typeface="Roboto" panose="02000000000000000000" pitchFamily="2" charset="0"/>
              </a:rPr>
              <a:t>You will need to test at lots of different stages in this unit of work. Check your user likes it. What do they think? Make sure you get honest feedback – be prepared to get lots of knock-backs as a designer! </a:t>
            </a:r>
            <a:r>
              <a:rPr lang="en-GB" b="0" dirty="0">
                <a:latin typeface="+mj-lt"/>
                <a:ea typeface="Roboto" panose="02000000000000000000" pitchFamily="2" charset="0"/>
                <a:cs typeface="Roboto" panose="02000000000000000000" pitchFamily="2" charset="0"/>
              </a:rPr>
              <a:t>Be sure to test against the design brief and any design specifications.</a:t>
            </a:r>
          </a:p>
          <a:p>
            <a:pPr algn="l">
              <a:lnSpc>
                <a:spcPct val="150000"/>
              </a:lnSpc>
            </a:pPr>
            <a:r>
              <a:rPr lang="en-GB" b="0" dirty="0">
                <a:latin typeface="+mj-lt"/>
                <a:ea typeface="Roboto" panose="02000000000000000000" pitchFamily="2" charset="0"/>
                <a:cs typeface="Roboto" panose="02000000000000000000" pitchFamily="2" charset="0"/>
              </a:rPr>
              <a:t>Using the results from testing and feedback, how well have you met the design criteria with your design? What would you change in the next version or iteration?</a:t>
            </a:r>
          </a:p>
        </p:txBody>
      </p:sp>
      <p:pic>
        <p:nvPicPr>
          <p:cNvPr id="2" name="Graphic 1">
            <a:extLst>
              <a:ext uri="{FF2B5EF4-FFF2-40B4-BE49-F238E27FC236}">
                <a16:creationId xmlns:a16="http://schemas.microsoft.com/office/drawing/2014/main" id="{A46B2362-DDC3-5689-8D17-1B27F6E3307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13706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Mamas &amp; Papas: Implement">
            <a:hlinkClick r:id="" action="ppaction://media"/>
            <a:extLst>
              <a:ext uri="{FF2B5EF4-FFF2-40B4-BE49-F238E27FC236}">
                <a16:creationId xmlns:a16="http://schemas.microsoft.com/office/drawing/2014/main" id="{9B60FAF6-8E9E-D87C-6F76-5DA08183BFB7}"/>
              </a:ext>
            </a:extLst>
          </p:cNvPr>
          <p:cNvPicPr>
            <a:picLocks noRot="1" noChangeAspect="1"/>
          </p:cNvPicPr>
          <p:nvPr>
            <a:videoFile r:link="rId1"/>
          </p:nvPr>
        </p:nvPicPr>
        <p:blipFill>
          <a:blip r:embed="rId4"/>
          <a:stretch>
            <a:fillRect/>
          </a:stretch>
        </p:blipFill>
        <p:spPr>
          <a:xfrm>
            <a:off x="214745" y="106091"/>
            <a:ext cx="11762509" cy="6645818"/>
          </a:xfrm>
          <a:prstGeom prst="rect">
            <a:avLst/>
          </a:prstGeom>
        </p:spPr>
      </p:pic>
    </p:spTree>
    <p:extLst>
      <p:ext uri="{BB962C8B-B14F-4D97-AF65-F5344CB8AC3E}">
        <p14:creationId xmlns:p14="http://schemas.microsoft.com/office/powerpoint/2010/main" val="75797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Implement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sp>
        <p:nvSpPr>
          <p:cNvPr id="10" name="TextBox 9">
            <a:extLst>
              <a:ext uri="{FF2B5EF4-FFF2-40B4-BE49-F238E27FC236}">
                <a16:creationId xmlns:a16="http://schemas.microsoft.com/office/drawing/2014/main" id="{3BC9CCA8-64C3-A7EF-633A-8AB3B1701AF1}"/>
              </a:ext>
            </a:extLst>
          </p:cNvPr>
          <p:cNvSpPr txBox="1"/>
          <p:nvPr/>
        </p:nvSpPr>
        <p:spPr>
          <a:xfrm>
            <a:off x="541087" y="1251193"/>
            <a:ext cx="9368483" cy="4570995"/>
          </a:xfrm>
          <a:prstGeom prst="rect">
            <a:avLst/>
          </a:prstGeom>
          <a:noFill/>
        </p:spPr>
        <p:txBody>
          <a:bodyPr wrap="square">
            <a:spAutoFit/>
          </a:bodyPr>
          <a:lstStyle/>
          <a:p>
            <a:pPr algn="l">
              <a:lnSpc>
                <a:spcPct val="150000"/>
              </a:lnSpc>
            </a:pPr>
            <a:r>
              <a:rPr lang="en-GB" sz="1800" b="0" dirty="0">
                <a:solidFill>
                  <a:schemeClr val="tx1"/>
                </a:solidFill>
                <a:latin typeface="+mj-lt"/>
                <a:ea typeface="Roboto" panose="02000000000000000000" pitchFamily="2" charset="0"/>
                <a:cs typeface="Roboto" panose="02000000000000000000" pitchFamily="2" charset="0"/>
              </a:rPr>
              <a:t>In school, a design project is often finished when you make, test and evaluate the finished prototype but this is not the same process used in industry.</a:t>
            </a:r>
          </a:p>
          <a:p>
            <a:pPr algn="l">
              <a:lnSpc>
                <a:spcPct val="150000"/>
              </a:lnSpc>
            </a:pPr>
            <a:r>
              <a:rPr lang="en-GB" sz="1800" b="0" dirty="0">
                <a:solidFill>
                  <a:schemeClr val="tx1"/>
                </a:solidFill>
                <a:latin typeface="+mj-lt"/>
                <a:ea typeface="Roboto" panose="02000000000000000000" pitchFamily="2" charset="0"/>
                <a:cs typeface="Roboto" panose="02000000000000000000" pitchFamily="2" charset="0"/>
              </a:rPr>
              <a:t>Mamas &amp; Papas, like many companies, consider the manufacture and distribution of a product as part of the design process from the very beginning.</a:t>
            </a:r>
          </a:p>
          <a:p>
            <a:pPr algn="l">
              <a:lnSpc>
                <a:spcPct val="150000"/>
              </a:lnSpc>
            </a:pPr>
            <a:r>
              <a:rPr lang="en-GB" sz="1800" b="0" dirty="0">
                <a:solidFill>
                  <a:schemeClr val="tx1"/>
                </a:solidFill>
                <a:latin typeface="+mj-lt"/>
                <a:ea typeface="Roboto" panose="02000000000000000000" pitchFamily="2" charset="0"/>
                <a:cs typeface="Roboto" panose="02000000000000000000" pitchFamily="2" charset="0"/>
              </a:rPr>
              <a:t>This will involve additional processes such as developing the prototype further for production, making a pre-production version for live testing, registering and protecting the design, tooling, costing, developing packaging and promotional material and how it will be advertised and marketed.</a:t>
            </a:r>
          </a:p>
          <a:p>
            <a:pPr algn="l">
              <a:lnSpc>
                <a:spcPct val="150000"/>
              </a:lnSpc>
            </a:pPr>
            <a:r>
              <a:rPr lang="en-GB" sz="1800" b="0" dirty="0">
                <a:solidFill>
                  <a:schemeClr val="tx1"/>
                </a:solidFill>
                <a:latin typeface="+mj-lt"/>
                <a:ea typeface="Roboto" panose="02000000000000000000" pitchFamily="2" charset="0"/>
                <a:cs typeface="Roboto" panose="02000000000000000000" pitchFamily="2" charset="0"/>
              </a:rPr>
              <a:t>All of this will need to be done before a product even leaves the factory and most of it is done before it is even manufactured! </a:t>
            </a:r>
          </a:p>
          <a:p>
            <a:pPr algn="l">
              <a:lnSpc>
                <a:spcPct val="150000"/>
              </a:lnSpc>
            </a:pPr>
            <a:endParaRPr lang="en-GB" sz="1600" b="0" dirty="0">
              <a:latin typeface="+mj-lt"/>
              <a:ea typeface="Roboto" panose="02000000000000000000" pitchFamily="2" charset="0"/>
              <a:cs typeface="Roboto" panose="02000000000000000000" pitchFamily="2" charset="0"/>
            </a:endParaRPr>
          </a:p>
        </p:txBody>
      </p:sp>
      <p:pic>
        <p:nvPicPr>
          <p:cNvPr id="2" name="Graphic 1">
            <a:extLst>
              <a:ext uri="{FF2B5EF4-FFF2-40B4-BE49-F238E27FC236}">
                <a16:creationId xmlns:a16="http://schemas.microsoft.com/office/drawing/2014/main" id="{AE7BD2F1-FB1C-288B-06F1-75EC417A79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246397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Implement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3199390761"/>
              </p:ext>
            </p:extLst>
          </p:nvPr>
        </p:nvGraphicFramePr>
        <p:xfrm>
          <a:off x="576000" y="3229328"/>
          <a:ext cx="9434406" cy="2316480"/>
        </p:xfrm>
        <a:graphic>
          <a:graphicData uri="http://schemas.openxmlformats.org/drawingml/2006/table">
            <a:tbl>
              <a:tblPr firstRow="1" bandRow="1">
                <a:tableStyleId>{5940675A-B579-460E-94D1-54222C63F5DA}</a:tableStyleId>
              </a:tblPr>
              <a:tblGrid>
                <a:gridCol w="2845380">
                  <a:extLst>
                    <a:ext uri="{9D8B030D-6E8A-4147-A177-3AD203B41FA5}">
                      <a16:colId xmlns:a16="http://schemas.microsoft.com/office/drawing/2014/main" val="336422520"/>
                    </a:ext>
                  </a:extLst>
                </a:gridCol>
                <a:gridCol w="2667000">
                  <a:extLst>
                    <a:ext uri="{9D8B030D-6E8A-4147-A177-3AD203B41FA5}">
                      <a16:colId xmlns:a16="http://schemas.microsoft.com/office/drawing/2014/main" val="1485661640"/>
                    </a:ext>
                  </a:extLst>
                </a:gridCol>
                <a:gridCol w="3922026">
                  <a:extLst>
                    <a:ext uri="{9D8B030D-6E8A-4147-A177-3AD203B41FA5}">
                      <a16:colId xmlns:a16="http://schemas.microsoft.com/office/drawing/2014/main" val="3804150009"/>
                    </a:ext>
                  </a:extLst>
                </a:gridCol>
              </a:tblGrid>
              <a:tr h="623631">
                <a:tc>
                  <a:txBody>
                    <a:bodyPr/>
                    <a:lstStyle/>
                    <a:p>
                      <a:pPr algn="ctr"/>
                      <a:r>
                        <a:rPr lang="en-GB" b="1" dirty="0">
                          <a:solidFill>
                            <a:srgbClr val="FED33A"/>
                          </a:solidFill>
                          <a:hlinkClick r:id="rId3" action="ppaction://hlinksldjump">
                            <a:extLst>
                              <a:ext uri="{A12FA001-AC4F-418D-AE19-62706E023703}">
                                <ahyp:hlinkClr xmlns:ahyp="http://schemas.microsoft.com/office/drawing/2018/hyperlinkcolor" val="tx"/>
                              </a:ext>
                            </a:extLst>
                          </a:hlinkClick>
                        </a:rPr>
                        <a:t>‘Design for manufacture’</a:t>
                      </a:r>
                      <a:endParaRPr lang="en-GB" b="1" dirty="0">
                        <a:solidFill>
                          <a:srgbClr val="FED33A"/>
                        </a:solidFill>
                      </a:endParaRPr>
                    </a:p>
                  </a:txBody>
                  <a:tcPr>
                    <a:solidFill>
                      <a:schemeClr val="bg1"/>
                    </a:solidFill>
                  </a:tcPr>
                </a:tc>
                <a:tc>
                  <a:txBody>
                    <a:bodyPr/>
                    <a:lstStyle/>
                    <a:p>
                      <a:pPr algn="ctr"/>
                      <a:r>
                        <a:rPr lang="en-GB" b="1" dirty="0">
                          <a:solidFill>
                            <a:srgbClr val="FED33A"/>
                          </a:solidFill>
                          <a:hlinkClick r:id="rId3" action="ppaction://hlinksldjump">
                            <a:extLst>
                              <a:ext uri="{A12FA001-AC4F-418D-AE19-62706E023703}">
                                <ahyp:hlinkClr xmlns:ahyp="http://schemas.microsoft.com/office/drawing/2018/hyperlinkcolor" val="tx"/>
                              </a:ext>
                            </a:extLst>
                          </a:hlinkClick>
                        </a:rPr>
                        <a:t>‘Minimising environmental impact’</a:t>
                      </a:r>
                      <a:endParaRPr lang="en-GB" b="1" dirty="0">
                        <a:solidFill>
                          <a:srgbClr val="FED33A"/>
                        </a:solidFill>
                      </a:endParaRPr>
                    </a:p>
                  </a:txBody>
                  <a:tcPr>
                    <a:solidFill>
                      <a:schemeClr val="bg1"/>
                    </a:solidFill>
                  </a:tcPr>
                </a:tc>
                <a:tc>
                  <a:txBody>
                    <a:bodyPr/>
                    <a:lstStyle/>
                    <a:p>
                      <a:pPr algn="ctr"/>
                      <a:r>
                        <a:rPr lang="en-GB" b="1" dirty="0">
                          <a:solidFill>
                            <a:srgbClr val="FED33A"/>
                          </a:solidFill>
                          <a:hlinkClick r:id="rId3" action="ppaction://hlinksldjump">
                            <a:extLst>
                              <a:ext uri="{A12FA001-AC4F-418D-AE19-62706E023703}">
                                <ahyp:hlinkClr xmlns:ahyp="http://schemas.microsoft.com/office/drawing/2018/hyperlinkcolor" val="tx"/>
                              </a:ext>
                            </a:extLst>
                          </a:hlinkClick>
                        </a:rPr>
                        <a:t>‘Product proposition development’</a:t>
                      </a:r>
                      <a:endParaRPr lang="en-GB" b="1" dirty="0">
                        <a:solidFill>
                          <a:srgbClr val="FED33A"/>
                        </a:solidFill>
                      </a:endParaRPr>
                    </a:p>
                  </a:txBody>
                  <a:tcPr>
                    <a:solidFill>
                      <a:schemeClr val="bg1"/>
                    </a:solidFill>
                  </a:tcPr>
                </a:tc>
                <a:extLst>
                  <a:ext uri="{0D108BD9-81ED-4DB2-BD59-A6C34878D82A}">
                    <a16:rowId xmlns:a16="http://schemas.microsoft.com/office/drawing/2014/main" val="3391378453"/>
                  </a:ext>
                </a:extLst>
              </a:tr>
              <a:tr h="1576446">
                <a:tc>
                  <a:txBody>
                    <a:bodyPr/>
                    <a:lstStyle/>
                    <a:p>
                      <a:r>
                        <a:rPr lang="en-GB" sz="1300" dirty="0"/>
                        <a:t>Throughout the design process, Mamas &amp; Papas consider how the product will be made on a large scale. Consider how you would make more than one identical product. What tools or processes would allow you to do this? How will the different parts be assembled?</a:t>
                      </a:r>
                    </a:p>
                  </a:txBody>
                  <a:tcPr/>
                </a:tc>
                <a:tc>
                  <a:txBody>
                    <a:bodyPr/>
                    <a:lstStyle/>
                    <a:p>
                      <a:r>
                        <a:rPr lang="en-GB" sz="1300" dirty="0"/>
                        <a:t>A lot of thought is also put into using just the right number of parts and materials to minimise weight/size/waste etc. A well designed and manufactured product can be used, and reused, for years meaning less new materials and less waste!</a:t>
                      </a:r>
                    </a:p>
                  </a:txBody>
                  <a:tcPr/>
                </a:tc>
                <a:tc>
                  <a:txBody>
                    <a:bodyPr/>
                    <a:lstStyle/>
                    <a:p>
                      <a:r>
                        <a:rPr lang="en-GB" sz="1300" dirty="0"/>
                        <a:t>When all the details are finalised, the marketing team work with the design team to promote and sell the product. All the previous stages have considered this point. How is it photographed and displayed? How is it packaged and distributed? It feels like the end of the design stage, but this is just the beginning of bringing a product successfully to market.</a:t>
                      </a:r>
                    </a:p>
                  </a:txBody>
                  <a:tcPr/>
                </a:tc>
                <a:extLst>
                  <a:ext uri="{0D108BD9-81ED-4DB2-BD59-A6C34878D82A}">
                    <a16:rowId xmlns:a16="http://schemas.microsoft.com/office/drawing/2014/main" val="3966545421"/>
                  </a:ext>
                </a:extLst>
              </a:tr>
            </a:tbl>
          </a:graphicData>
        </a:graphic>
      </p:graphicFrame>
      <p:sp>
        <p:nvSpPr>
          <p:cNvPr id="10" name="TextBox 9">
            <a:extLst>
              <a:ext uri="{FF2B5EF4-FFF2-40B4-BE49-F238E27FC236}">
                <a16:creationId xmlns:a16="http://schemas.microsoft.com/office/drawing/2014/main" id="{3BC9CCA8-64C3-A7EF-633A-8AB3B1701AF1}"/>
              </a:ext>
            </a:extLst>
          </p:cNvPr>
          <p:cNvSpPr txBox="1"/>
          <p:nvPr/>
        </p:nvSpPr>
        <p:spPr>
          <a:xfrm>
            <a:off x="541087" y="1103526"/>
            <a:ext cx="9469319" cy="1893339"/>
          </a:xfrm>
          <a:prstGeom prst="rect">
            <a:avLst/>
          </a:prstGeom>
          <a:noFill/>
        </p:spPr>
        <p:txBody>
          <a:bodyPr wrap="square">
            <a:spAutoFit/>
          </a:bodyPr>
          <a:lstStyle/>
          <a:p>
            <a:pPr algn="l">
              <a:lnSpc>
                <a:spcPct val="150000"/>
              </a:lnSpc>
            </a:pPr>
            <a:r>
              <a:rPr lang="en-GB" sz="1600" b="0" dirty="0">
                <a:solidFill>
                  <a:schemeClr val="tx1"/>
                </a:solidFill>
                <a:latin typeface="+mj-lt"/>
                <a:ea typeface="Roboto" panose="02000000000000000000" pitchFamily="2" charset="0"/>
                <a:cs typeface="Roboto" panose="02000000000000000000" pitchFamily="2" charset="0"/>
              </a:rPr>
              <a:t>Your design work will usually end after you have tested the prototypes outcome, but what happens next when the product goes into production? How do prototypes become commercial products or systems? </a:t>
            </a:r>
            <a:r>
              <a:rPr lang="en-GB" sz="1600" b="0" dirty="0">
                <a:latin typeface="+mj-lt"/>
                <a:ea typeface="Roboto" panose="02000000000000000000" pitchFamily="2" charset="0"/>
                <a:cs typeface="Roboto" panose="02000000000000000000" pitchFamily="2" charset="0"/>
              </a:rPr>
              <a:t>What process would need to change to be able to create your design on a larger scale?</a:t>
            </a:r>
          </a:p>
          <a:p>
            <a:pPr algn="l">
              <a:lnSpc>
                <a:spcPct val="150000"/>
              </a:lnSpc>
            </a:pPr>
            <a:r>
              <a:rPr lang="en-GB" sz="1600" b="0" dirty="0">
                <a:latin typeface="+mj-lt"/>
                <a:ea typeface="Roboto" panose="02000000000000000000" pitchFamily="2" charset="0"/>
                <a:cs typeface="Roboto" panose="02000000000000000000" pitchFamily="2" charset="0"/>
              </a:rPr>
              <a:t>Would this affect your choice of materials, fittings, components of finish?</a:t>
            </a:r>
          </a:p>
          <a:p>
            <a:pPr algn="l">
              <a:lnSpc>
                <a:spcPct val="150000"/>
              </a:lnSpc>
            </a:pPr>
            <a:r>
              <a:rPr lang="en-GB" sz="1600" b="0" dirty="0">
                <a:latin typeface="+mj-lt"/>
                <a:ea typeface="Roboto" panose="02000000000000000000" pitchFamily="2" charset="0"/>
                <a:cs typeface="Roboto" panose="02000000000000000000" pitchFamily="2" charset="0"/>
              </a:rPr>
              <a:t>Would your design need to be changed so it could be produced on a larger scale. Consider these:</a:t>
            </a:r>
          </a:p>
        </p:txBody>
      </p:sp>
      <p:pic>
        <p:nvPicPr>
          <p:cNvPr id="2" name="Graphic 1">
            <a:extLst>
              <a:ext uri="{FF2B5EF4-FFF2-40B4-BE49-F238E27FC236}">
                <a16:creationId xmlns:a16="http://schemas.microsoft.com/office/drawing/2014/main" id="{AAE2D7CA-AED2-57F3-E2C5-A1EB0B28896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24548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697920" y="1112669"/>
            <a:ext cx="10796160" cy="3770416"/>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to support the design process or simply use the context as a vehicle to deliver these skills. The following are just some it lends itself well to:</a:t>
            </a:r>
          </a:p>
        </p:txBody>
      </p:sp>
      <p:graphicFrame>
        <p:nvGraphicFramePr>
          <p:cNvPr id="3" name="Table 18">
            <a:extLst>
              <a:ext uri="{FF2B5EF4-FFF2-40B4-BE49-F238E27FC236}">
                <a16:creationId xmlns:a16="http://schemas.microsoft.com/office/drawing/2014/main" id="{84CB8A96-0E4F-9A70-0927-54658694A242}"/>
              </a:ext>
            </a:extLst>
          </p:cNvPr>
          <p:cNvGraphicFramePr>
            <a:graphicFrameLocks noGrp="1"/>
          </p:cNvGraphicFramePr>
          <p:nvPr>
            <p:extLst>
              <p:ext uri="{D42A27DB-BD31-4B8C-83A1-F6EECF244321}">
                <p14:modId xmlns:p14="http://schemas.microsoft.com/office/powerpoint/2010/main" val="2289049050"/>
              </p:ext>
            </p:extLst>
          </p:nvPr>
        </p:nvGraphicFramePr>
        <p:xfrm>
          <a:off x="697920" y="3286088"/>
          <a:ext cx="10676815" cy="2042160"/>
        </p:xfrm>
        <a:graphic>
          <a:graphicData uri="http://schemas.openxmlformats.org/drawingml/2006/table">
            <a:tbl>
              <a:tblPr firstRow="1" bandRow="1">
                <a:tableStyleId>{5940675A-B579-460E-94D1-54222C63F5DA}</a:tableStyleId>
              </a:tblPr>
              <a:tblGrid>
                <a:gridCol w="2121857">
                  <a:extLst>
                    <a:ext uri="{9D8B030D-6E8A-4147-A177-3AD203B41FA5}">
                      <a16:colId xmlns:a16="http://schemas.microsoft.com/office/drawing/2014/main" val="336422520"/>
                    </a:ext>
                  </a:extLst>
                </a:gridCol>
                <a:gridCol w="2436606">
                  <a:extLst>
                    <a:ext uri="{9D8B030D-6E8A-4147-A177-3AD203B41FA5}">
                      <a16:colId xmlns:a16="http://schemas.microsoft.com/office/drawing/2014/main" val="1485661640"/>
                    </a:ext>
                  </a:extLst>
                </a:gridCol>
                <a:gridCol w="2533212">
                  <a:extLst>
                    <a:ext uri="{9D8B030D-6E8A-4147-A177-3AD203B41FA5}">
                      <a16:colId xmlns:a16="http://schemas.microsoft.com/office/drawing/2014/main" val="3804150009"/>
                    </a:ext>
                  </a:extLst>
                </a:gridCol>
                <a:gridCol w="3585140">
                  <a:extLst>
                    <a:ext uri="{9D8B030D-6E8A-4147-A177-3AD203B41FA5}">
                      <a16:colId xmlns:a16="http://schemas.microsoft.com/office/drawing/2014/main" val="1728666539"/>
                    </a:ext>
                  </a:extLst>
                </a:gridCol>
              </a:tblGrid>
              <a:tr h="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‘Collaborate’</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‘CAD choke tube’</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‘Mock ups’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‘Road testing’</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dirty="0">
                          <a:solidFill>
                            <a:schemeClr val="tx1"/>
                          </a:solidFill>
                        </a:rPr>
                        <a:t>Work as a group to create a mind-map for this context. Use software or post-it notes on a whiteboard to generate ideas.</a:t>
                      </a:r>
                    </a:p>
                  </a:txBody>
                  <a:tcPr/>
                </a:tc>
                <a:tc>
                  <a:txBody>
                    <a:bodyPr/>
                    <a:lstStyle/>
                    <a:p>
                      <a:r>
                        <a:rPr lang="en-GB" sz="1300" dirty="0">
                          <a:solidFill>
                            <a:schemeClr val="tx1"/>
                          </a:solidFill>
                        </a:rPr>
                        <a:t>Get students to draw (and then 3D print) an accurate testing choke tube to allow them to test any small parts to assess if they would be a choking hazard for babies/toddlers. </a:t>
                      </a:r>
                    </a:p>
                  </a:txBody>
                  <a:tcPr/>
                </a:tc>
                <a:tc>
                  <a:txBody>
                    <a:bodyPr/>
                    <a:lstStyle/>
                    <a:p>
                      <a:r>
                        <a:rPr lang="en-GB" sz="1300" dirty="0">
                          <a:solidFill>
                            <a:schemeClr val="tx1"/>
                          </a:solidFill>
                        </a:rPr>
                        <a:t>Between simple models and finished prototypes there are mock ups which are quickly made versions that can be tested and evaluated for further development.</a:t>
                      </a:r>
                    </a:p>
                  </a:txBody>
                  <a:tcPr/>
                </a:tc>
                <a:tc>
                  <a:txBody>
                    <a:bodyPr/>
                    <a:lstStyle/>
                    <a:p>
                      <a:r>
                        <a:rPr lang="en-GB" sz="1300" dirty="0">
                          <a:solidFill>
                            <a:schemeClr val="tx1"/>
                          </a:solidFill>
                        </a:rPr>
                        <a:t>We often make evaluative comments on the basic functions and general appearance of prototypes, but a baby product needs to be safe so test your prototype out as if it were being handled normally. This will likely mean testing it to destruction, but better to know how durable it is before a baby or child uses it.</a:t>
                      </a:r>
                    </a:p>
                  </a:txBody>
                  <a:tcPr/>
                </a:tc>
                <a:extLst>
                  <a:ext uri="{0D108BD9-81ED-4DB2-BD59-A6C34878D82A}">
                    <a16:rowId xmlns:a16="http://schemas.microsoft.com/office/drawing/2014/main" val="3966545421"/>
                  </a:ext>
                </a:extLst>
              </a:tr>
            </a:tbl>
          </a:graphicData>
        </a:graphic>
      </p:graphicFrame>
      <p:pic>
        <p:nvPicPr>
          <p:cNvPr id="2" name="Graphic 1">
            <a:extLst>
              <a:ext uri="{FF2B5EF4-FFF2-40B4-BE49-F238E27FC236}">
                <a16:creationId xmlns:a16="http://schemas.microsoft.com/office/drawing/2014/main" id="{E6C23476-5F51-14B5-E98C-9D47AB14F1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702818" y="1470718"/>
            <a:ext cx="10913178" cy="3672000"/>
          </a:xfrm>
        </p:spPr>
        <p:txBody>
          <a:bodyPr>
            <a:normAutofit/>
          </a:bodyPr>
          <a:lstStyle/>
          <a:p>
            <a:pPr>
              <a:lnSpc>
                <a:spcPct val="150000"/>
              </a:lnSpc>
            </a:pPr>
            <a:r>
              <a:rPr lang="en-GB" sz="1700"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products that are similar in purpose to what Mamas &amp; Papas may need. There are a number of opportunities available to investigate and evaluate materials and products in this context:</a:t>
            </a:r>
            <a:endParaRPr lang="en-GB" sz="1700" b="1"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83E23AF1-4B05-404B-757A-D7DC1B2F7169}"/>
              </a:ext>
            </a:extLst>
          </p:cNvPr>
          <p:cNvGraphicFramePr>
            <a:graphicFrameLocks noGrp="1"/>
          </p:cNvGraphicFramePr>
          <p:nvPr>
            <p:extLst>
              <p:ext uri="{D42A27DB-BD31-4B8C-83A1-F6EECF244321}">
                <p14:modId xmlns:p14="http://schemas.microsoft.com/office/powerpoint/2010/main" val="1502483121"/>
              </p:ext>
            </p:extLst>
          </p:nvPr>
        </p:nvGraphicFramePr>
        <p:xfrm>
          <a:off x="702818" y="3306718"/>
          <a:ext cx="10913180" cy="2316480"/>
        </p:xfrm>
        <a:graphic>
          <a:graphicData uri="http://schemas.openxmlformats.org/drawingml/2006/table">
            <a:tbl>
              <a:tblPr firstRow="1" bandRow="1">
                <a:tableStyleId>{5940675A-B579-460E-94D1-54222C63F5DA}</a:tableStyleId>
              </a:tblPr>
              <a:tblGrid>
                <a:gridCol w="2728295">
                  <a:extLst>
                    <a:ext uri="{9D8B030D-6E8A-4147-A177-3AD203B41FA5}">
                      <a16:colId xmlns:a16="http://schemas.microsoft.com/office/drawing/2014/main" val="336422520"/>
                    </a:ext>
                  </a:extLst>
                </a:gridCol>
                <a:gridCol w="2728295">
                  <a:extLst>
                    <a:ext uri="{9D8B030D-6E8A-4147-A177-3AD203B41FA5}">
                      <a16:colId xmlns:a16="http://schemas.microsoft.com/office/drawing/2014/main" val="1485661640"/>
                    </a:ext>
                  </a:extLst>
                </a:gridCol>
                <a:gridCol w="2728295">
                  <a:extLst>
                    <a:ext uri="{9D8B030D-6E8A-4147-A177-3AD203B41FA5}">
                      <a16:colId xmlns:a16="http://schemas.microsoft.com/office/drawing/2014/main" val="3804150009"/>
                    </a:ext>
                  </a:extLst>
                </a:gridCol>
                <a:gridCol w="2728295">
                  <a:extLst>
                    <a:ext uri="{9D8B030D-6E8A-4147-A177-3AD203B41FA5}">
                      <a16:colId xmlns:a16="http://schemas.microsoft.com/office/drawing/2014/main" val="3759065444"/>
                    </a:ext>
                  </a:extLst>
                </a:gridCol>
              </a:tblGrid>
              <a:tr h="414290">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‘Test real products’</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‘Competitor product audit’</a:t>
                      </a:r>
                      <a:endParaRPr lang="en-GB" sz="1700"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‘3D printed buggy hook’</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‘Smart materials’</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dirty="0">
                          <a:solidFill>
                            <a:schemeClr val="tx1"/>
                          </a:solidFill>
                        </a:rPr>
                        <a:t>Older baby products are often discarded so try and get some to try out for yourself. Test them to destruction and evaluate how well they perform.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Look at what else is on the market. See what competitors are making and, if possible, try some of the products to see how they are designed and constructed. Evaluate their flaws and positive aspects to get a feel for what a good product is.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Design a simple S-shaped hook to go over a buggy handle to allow bags to be hung whilst still pushing the buggy. 3D print and test to destruction. What is the optimal amount of material needed to hold the required weight?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Explore the use of smart materials, such as thermochromic pigments and how they are a benefit to parents. If you could ‘design’ a new smart material, what would be the external stimulus and what would change?</a:t>
                      </a:r>
                    </a:p>
                  </a:txBody>
                  <a:tcPr/>
                </a:tc>
                <a:extLst>
                  <a:ext uri="{0D108BD9-81ED-4DB2-BD59-A6C34878D82A}">
                    <a16:rowId xmlns:a16="http://schemas.microsoft.com/office/drawing/2014/main" val="3966545421"/>
                  </a:ext>
                </a:extLst>
              </a:tr>
            </a:tbl>
          </a:graphicData>
        </a:graphic>
      </p:graphicFrame>
      <p:pic>
        <p:nvPicPr>
          <p:cNvPr id="2" name="Graphic 1">
            <a:extLst>
              <a:ext uri="{FF2B5EF4-FFF2-40B4-BE49-F238E27FC236}">
                <a16:creationId xmlns:a16="http://schemas.microsoft.com/office/drawing/2014/main" id="{C19DC7E5-1289-D71A-632C-7F7E963EF3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4142290244"/>
              </p:ext>
            </p:extLst>
          </p:nvPr>
        </p:nvGraphicFramePr>
        <p:xfrm>
          <a:off x="373654" y="1320325"/>
          <a:ext cx="11230742" cy="4491390"/>
        </p:xfrm>
        <a:graphic>
          <a:graphicData uri="http://schemas.openxmlformats.org/drawingml/2006/table">
            <a:tbl>
              <a:tblPr firstRow="1" bandRow="1">
                <a:tableStyleId>{5940675A-B579-460E-94D1-54222C63F5DA}</a:tableStyleId>
              </a:tblPr>
              <a:tblGrid>
                <a:gridCol w="3960954">
                  <a:extLst>
                    <a:ext uri="{9D8B030D-6E8A-4147-A177-3AD203B41FA5}">
                      <a16:colId xmlns:a16="http://schemas.microsoft.com/office/drawing/2014/main" val="336422520"/>
                    </a:ext>
                  </a:extLst>
                </a:gridCol>
                <a:gridCol w="5389684">
                  <a:extLst>
                    <a:ext uri="{9D8B030D-6E8A-4147-A177-3AD203B41FA5}">
                      <a16:colId xmlns:a16="http://schemas.microsoft.com/office/drawing/2014/main" val="1485661640"/>
                    </a:ext>
                  </a:extLst>
                </a:gridCol>
                <a:gridCol w="1880104">
                  <a:extLst>
                    <a:ext uri="{9D8B030D-6E8A-4147-A177-3AD203B41FA5}">
                      <a16:colId xmlns:a16="http://schemas.microsoft.com/office/drawing/2014/main" val="3453261511"/>
                    </a:ext>
                  </a:extLst>
                </a:gridCol>
              </a:tblGrid>
              <a:tr h="622486">
                <a:tc>
                  <a:txBody>
                    <a:bodyPr/>
                    <a:lstStyle/>
                    <a:p>
                      <a:pPr algn="ctr"/>
                      <a:r>
                        <a:rPr lang="en-GB" b="1" dirty="0">
                          <a:solidFill>
                            <a:schemeClr val="bg1"/>
                          </a:solidFill>
                        </a:rPr>
                        <a:t>‘Problems and Pain points’</a:t>
                      </a:r>
                    </a:p>
                  </a:txBody>
                  <a:tcPr>
                    <a:solidFill>
                      <a:srgbClr val="ACACDE"/>
                    </a:solidFill>
                  </a:tcPr>
                </a:tc>
                <a:tc>
                  <a:txBody>
                    <a:bodyPr/>
                    <a:lstStyle/>
                    <a:p>
                      <a:pPr algn="ctr"/>
                      <a:r>
                        <a:rPr lang="en-GB" b="1" dirty="0">
                          <a:solidFill>
                            <a:schemeClr val="bg1"/>
                          </a:solidFill>
                        </a:rPr>
                        <a:t>‘Customer voice’</a:t>
                      </a:r>
                    </a:p>
                  </a:txBody>
                  <a:tcPr>
                    <a:solidFill>
                      <a:srgbClr val="ACACDE"/>
                    </a:solidFill>
                  </a:tcPr>
                </a:tc>
                <a:tc>
                  <a:txBody>
                    <a:bodyPr/>
                    <a:lstStyle/>
                    <a:p>
                      <a:pPr algn="ctr"/>
                      <a:r>
                        <a:rPr lang="en-GB" b="1" dirty="0">
                          <a:solidFill>
                            <a:schemeClr val="bg1"/>
                          </a:solidFill>
                        </a:rPr>
                        <a:t>‘Collaboration software’</a:t>
                      </a:r>
                    </a:p>
                  </a:txBody>
                  <a:tcPr>
                    <a:solidFill>
                      <a:srgbClr val="ACACDE"/>
                    </a:solidFill>
                  </a:tcPr>
                </a:tc>
                <a:extLst>
                  <a:ext uri="{0D108BD9-81ED-4DB2-BD59-A6C34878D82A}">
                    <a16:rowId xmlns:a16="http://schemas.microsoft.com/office/drawing/2014/main" val="3391378453"/>
                  </a:ext>
                </a:extLst>
              </a:tr>
              <a:tr h="3851310">
                <a:tc>
                  <a:txBody>
                    <a:bodyPr/>
                    <a:lstStyle/>
                    <a:p>
                      <a:r>
                        <a:rPr lang="en-GB" sz="1000" dirty="0"/>
                        <a:t>This can be done in two ways. Either through </a:t>
                      </a:r>
                      <a:r>
                        <a:rPr lang="en-GB" sz="1000" b="1" dirty="0"/>
                        <a:t>first-hand research</a:t>
                      </a:r>
                      <a:r>
                        <a:rPr lang="en-GB" sz="1000" dirty="0"/>
                        <a:t> or </a:t>
                      </a:r>
                      <a:r>
                        <a:rPr lang="en-GB" sz="1000" b="1" dirty="0"/>
                        <a:t>observing/asking someone </a:t>
                      </a:r>
                      <a:r>
                        <a:rPr lang="en-GB" sz="1000" dirty="0"/>
                        <a:t>else.</a:t>
                      </a:r>
                    </a:p>
                    <a:p>
                      <a:r>
                        <a:rPr lang="en-GB" sz="1000" dirty="0"/>
                        <a:t>Consider as a class going through the process of </a:t>
                      </a:r>
                      <a:r>
                        <a:rPr lang="en-GB" sz="1000" b="1" dirty="0"/>
                        <a:t>using an item a parent may use,</a:t>
                      </a:r>
                      <a:r>
                        <a:rPr lang="en-GB" sz="1000" dirty="0"/>
                        <a:t> or a process. This may be using a pushchair and getting it in and out of a car in the carpark, putting a model baby in, walking to the classroom with some bags and a drink. The class </a:t>
                      </a:r>
                      <a:r>
                        <a:rPr lang="en-GB" sz="1000" b="1" dirty="0"/>
                        <a:t>observes where the user struggles</a:t>
                      </a:r>
                      <a:r>
                        <a:rPr lang="en-GB" sz="1000" dirty="0"/>
                        <a:t>. Consider borrowing a few pushchair models from teachers who have young children. </a:t>
                      </a:r>
                    </a:p>
                    <a:p>
                      <a:r>
                        <a:rPr lang="en-GB" sz="1000" dirty="0"/>
                        <a:t>It may be observing others doing similar or asking them. Consider producing a </a:t>
                      </a:r>
                      <a:r>
                        <a:rPr lang="en-GB" sz="1000" b="1" dirty="0"/>
                        <a:t>questionnaire for a local mother and baby group</a:t>
                      </a:r>
                      <a:r>
                        <a:rPr lang="en-GB" sz="1000" dirty="0"/>
                        <a:t>, and maybe even see if it’s possible for a group to attend and watch? This hands-on, live research can really bring a project to life!</a:t>
                      </a:r>
                    </a:p>
                    <a:p>
                      <a:r>
                        <a:rPr lang="en-GB" sz="1000" dirty="0"/>
                        <a:t>Alternatively see about </a:t>
                      </a:r>
                      <a:r>
                        <a:rPr lang="en-GB" sz="1000" b="1" dirty="0"/>
                        <a:t>recording a play session </a:t>
                      </a:r>
                      <a:r>
                        <a:rPr lang="en-GB" sz="1000" dirty="0"/>
                        <a:t>or coffee morning with permission from parents. Setting up a mobile phone / </a:t>
                      </a:r>
                      <a:r>
                        <a:rPr lang="en-GB" sz="1000" dirty="0" err="1"/>
                        <a:t>ipad</a:t>
                      </a:r>
                      <a:r>
                        <a:rPr lang="en-GB" sz="1000" dirty="0"/>
                        <a:t> may record different issues that new parents face. Maybe they can take it in turns to say what they find hard, to camera.</a:t>
                      </a:r>
                    </a:p>
                    <a:p>
                      <a:endParaRPr lang="en-GB" sz="1000" dirty="0"/>
                    </a:p>
                    <a:p>
                      <a:r>
                        <a:rPr lang="en-GB" sz="1000" dirty="0"/>
                        <a:t>Write down ‘</a:t>
                      </a:r>
                      <a:r>
                        <a:rPr lang="en-GB" sz="1000" b="1" dirty="0"/>
                        <a:t>pain points</a:t>
                      </a:r>
                      <a:r>
                        <a:rPr lang="en-GB" sz="1000" dirty="0"/>
                        <a:t>’ – times / areas that students noted they struggled. As a teacher you may need to highlight these initially as they may not be obvious. For example, it may be that they had nowhere to put their car keys whilst they needed two hands to grab the pushchair – not a huge issue, but a problem, nonetheless.</a:t>
                      </a:r>
                    </a:p>
                  </a:txBody>
                  <a:tcPr/>
                </a:tc>
                <a:tc>
                  <a:txBody>
                    <a:bodyPr/>
                    <a:lstStyle/>
                    <a:p>
                      <a:r>
                        <a:rPr lang="en-GB" sz="1000" dirty="0"/>
                        <a:t>Gaining a </a:t>
                      </a:r>
                      <a:r>
                        <a:rPr lang="en-GB" sz="1000" b="1" dirty="0"/>
                        <a:t>customer voice </a:t>
                      </a:r>
                      <a:r>
                        <a:rPr lang="en-GB" sz="1000" dirty="0"/>
                        <a:t>can be done in different ways, Try some of the methods advised by Mamas &amp; Papas:</a:t>
                      </a:r>
                    </a:p>
                    <a:p>
                      <a:endParaRPr lang="en-GB" sz="1000" dirty="0"/>
                    </a:p>
                    <a:p>
                      <a:r>
                        <a:rPr lang="en-GB" sz="1000" b="1" dirty="0"/>
                        <a:t>Talking to customers </a:t>
                      </a:r>
                      <a:r>
                        <a:rPr lang="en-GB" sz="1000" dirty="0"/>
                        <a:t>– This could be done using a questionnaire (Microsoft Forms, Google Forms, maybe a paper questionnaire). These could be distributed at a local playgroup, community hospital or possibly a local baby store near you.</a:t>
                      </a:r>
                    </a:p>
                    <a:p>
                      <a:endParaRPr lang="en-GB" sz="1000" dirty="0"/>
                    </a:p>
                    <a:p>
                      <a:r>
                        <a:rPr lang="en-GB" sz="1000" dirty="0"/>
                        <a:t>Similar to ‘</a:t>
                      </a:r>
                      <a:r>
                        <a:rPr lang="en-GB" sz="1000" i="1" dirty="0"/>
                        <a:t>Problems and Pain points</a:t>
                      </a:r>
                      <a:r>
                        <a:rPr lang="en-GB" sz="1000" dirty="0"/>
                        <a:t>’ – having users that are not yet parents can be useful as they have no prior experience and/or views and opinions on a parent-designed product. Therefore, your </a:t>
                      </a:r>
                      <a:r>
                        <a:rPr lang="en-GB" sz="1000" b="1" dirty="0"/>
                        <a:t>students</a:t>
                      </a:r>
                      <a:r>
                        <a:rPr lang="en-GB" sz="1000" dirty="0"/>
                        <a:t> are ideal, and similar, consider an elderly user (</a:t>
                      </a:r>
                      <a:r>
                        <a:rPr lang="en-GB" sz="1000" b="1" dirty="0"/>
                        <a:t>grandparents</a:t>
                      </a:r>
                      <a:r>
                        <a:rPr lang="en-GB" sz="1000" dirty="0"/>
                        <a:t> are helping more and more with child-care)</a:t>
                      </a:r>
                    </a:p>
                    <a:p>
                      <a:r>
                        <a:rPr lang="en-GB" sz="1000" dirty="0"/>
                        <a:t>Consider bringing in a </a:t>
                      </a:r>
                      <a:r>
                        <a:rPr lang="en-GB" sz="1000" b="1" dirty="0"/>
                        <a:t>high-chair </a:t>
                      </a:r>
                      <a:r>
                        <a:rPr lang="en-GB" sz="1000" dirty="0"/>
                        <a:t>or looking at some online, maybe smaller objects such as baby feeding equipment – is this something your students would want in their kitchen – all bright colours and plastic? Get students to use the products and note their </a:t>
                      </a:r>
                      <a:r>
                        <a:rPr lang="en-GB" sz="1000" b="1" dirty="0"/>
                        <a:t>likes and dislikes</a:t>
                      </a:r>
                      <a:r>
                        <a:rPr lang="en-GB" sz="1000" dirty="0"/>
                        <a:t>. A fun task to consider is to try a set of </a:t>
                      </a:r>
                      <a:r>
                        <a:rPr lang="en-GB" sz="1000" b="1" dirty="0"/>
                        <a:t>tasks with only one hand </a:t>
                      </a:r>
                      <a:r>
                        <a:rPr lang="en-GB" sz="1000" dirty="0"/>
                        <a:t>(tie the other to your side). Have a go at buttering a slice of bread, making a drink, packing a changing bag… This may result in finding the problem of opening and closing a rucksack zip, or the fact that the kitchen chopping board slides around…</a:t>
                      </a:r>
                    </a:p>
                    <a:p>
                      <a:endParaRPr lang="en-GB" sz="1000" dirty="0"/>
                    </a:p>
                    <a:p>
                      <a:r>
                        <a:rPr lang="en-GB" sz="1000" dirty="0"/>
                        <a:t>Consider using online sites such as </a:t>
                      </a:r>
                      <a:r>
                        <a:rPr lang="en-GB" sz="1000" dirty="0">
                          <a:hlinkClick r:id="rId3"/>
                        </a:rPr>
                        <a:t>MumsNet</a:t>
                      </a:r>
                      <a:r>
                        <a:rPr lang="en-GB" sz="1000" dirty="0"/>
                        <a:t>, these have forums, reviews and more. You may wish to check through beforehand to ensure it’s all appropriate for students but can be very useful. Similarly, </a:t>
                      </a:r>
                      <a:r>
                        <a:rPr lang="en-GB" sz="1000" dirty="0">
                          <a:hlinkClick r:id="rId4"/>
                        </a:rPr>
                        <a:t>Madeformums</a:t>
                      </a:r>
                      <a:r>
                        <a:rPr lang="en-GB" sz="1000" dirty="0"/>
                        <a:t> has reviews and chat that may prove beneficial. </a:t>
                      </a:r>
                    </a:p>
                    <a:p>
                      <a:endParaRPr lang="en-GB" sz="1000" dirty="0"/>
                    </a:p>
                  </a:txBody>
                  <a:tcPr/>
                </a:tc>
                <a:tc>
                  <a:txBody>
                    <a:bodyPr/>
                    <a:lstStyle/>
                    <a:p>
                      <a:r>
                        <a:rPr lang="en-GB" sz="1000" dirty="0"/>
                        <a:t>Consider using </a:t>
                      </a:r>
                      <a:r>
                        <a:rPr lang="en-GB" sz="1000" dirty="0">
                          <a:hlinkClick r:id="rId5"/>
                        </a:rPr>
                        <a:t>Miro</a:t>
                      </a:r>
                      <a:r>
                        <a:rPr lang="en-GB" sz="1000" dirty="0"/>
                        <a:t> with your students – especially to collate research and thoughts. Having the ability to </a:t>
                      </a:r>
                      <a:r>
                        <a:rPr lang="en-GB" sz="1000" b="1" dirty="0"/>
                        <a:t>share work, ideas and thoughts </a:t>
                      </a:r>
                      <a:r>
                        <a:rPr lang="en-GB" sz="1000" dirty="0"/>
                        <a:t>is something that industry do a lot. At Mamas &amp; Papas, they work as a team, and getting students to share thoughts may indeed spark other ideas, even if you set them to work alone on this unit.</a:t>
                      </a:r>
                    </a:p>
                    <a:p>
                      <a:r>
                        <a:rPr lang="en-GB" sz="1000" dirty="0"/>
                        <a:t>Similar approaches could be shared documents on Google or MS Teams.</a:t>
                      </a:r>
                    </a:p>
                  </a:txBody>
                  <a:tcPr/>
                </a:tc>
                <a:extLst>
                  <a:ext uri="{0D108BD9-81ED-4DB2-BD59-A6C34878D82A}">
                    <a16:rowId xmlns:a16="http://schemas.microsoft.com/office/drawing/2014/main" val="3966545421"/>
                  </a:ext>
                </a:extLst>
              </a:tr>
            </a:tbl>
          </a:graphicData>
        </a:graphic>
      </p:graphicFrame>
      <p:sp>
        <p:nvSpPr>
          <p:cNvPr id="4" name="Arrow: Left 3">
            <a:hlinkClick r:id="rId6" action="ppaction://hlinksldjump"/>
            <a:extLst>
              <a:ext uri="{FF2B5EF4-FFF2-40B4-BE49-F238E27FC236}">
                <a16:creationId xmlns:a16="http://schemas.microsoft.com/office/drawing/2014/main" id="{C43CABB0-8937-12FB-DEE7-7AEC763C623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6" name="Picture 2">
            <a:extLst>
              <a:ext uri="{FF2B5EF4-FFF2-40B4-BE49-F238E27FC236}">
                <a16:creationId xmlns:a16="http://schemas.microsoft.com/office/drawing/2014/main" id="{71B14E16-13E4-55F0-AE4F-E2D127B26C3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93396" y="5452615"/>
            <a:ext cx="1405207" cy="3225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umsnet – Logo, brand and logotype">
            <a:extLst>
              <a:ext uri="{FF2B5EF4-FFF2-40B4-BE49-F238E27FC236}">
                <a16:creationId xmlns:a16="http://schemas.microsoft.com/office/drawing/2014/main" id="{B0EEB565-135D-C1BB-E73D-50C1013156F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81787" y="5452615"/>
            <a:ext cx="1060285" cy="30773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iro Logo PNG Vector (SVG) Free Download">
            <a:extLst>
              <a:ext uri="{FF2B5EF4-FFF2-40B4-BE49-F238E27FC236}">
                <a16:creationId xmlns:a16="http://schemas.microsoft.com/office/drawing/2014/main" id="{D72E3230-FE79-C72B-9065-33E83F522B5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50763" y="4457700"/>
            <a:ext cx="749037" cy="649165"/>
          </a:xfrm>
          <a:prstGeom prst="rect">
            <a:avLst/>
          </a:prstGeom>
          <a:noFill/>
          <a:extLst>
            <a:ext uri="{909E8E84-426E-40DD-AFC4-6F175D3DCCD1}">
              <a14:hiddenFill xmlns:a14="http://schemas.microsoft.com/office/drawing/2010/main">
                <a:solidFill>
                  <a:srgbClr val="FFFFFF"/>
                </a:solidFill>
              </a14:hiddenFill>
            </a:ext>
          </a:extLst>
        </p:spPr>
      </p:pic>
      <p:pic>
        <p:nvPicPr>
          <p:cNvPr id="6" name="Graphic 5">
            <a:extLst>
              <a:ext uri="{FF2B5EF4-FFF2-40B4-BE49-F238E27FC236}">
                <a16:creationId xmlns:a16="http://schemas.microsoft.com/office/drawing/2014/main" id="{B26A4DBD-C9D4-4F2E-7C8B-E8B6294F7FC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141331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Arial" panose="020B0604020202020204"/>
                <a:ea typeface="Roboto" panose="02000000000000000000" pitchFamily="2" charset="0"/>
                <a:cs typeface="Roboto" panose="02000000000000000000" pitchFamily="2" charset="0"/>
              </a:rPr>
              <a:t>Late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Approx. 12-14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Innovation, UCD, ergonomics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a:t>
            </a:r>
            <a:r>
              <a:rPr lang="en-GB" sz="2200" b="0" dirty="0" err="1">
                <a:solidFill>
                  <a:srgbClr val="0A303F"/>
                </a:solidFill>
                <a:latin typeface="Arial" panose="020B0604020202020204"/>
                <a:ea typeface="Roboto" panose="02000000000000000000" pitchFamily="2" charset="0"/>
                <a:cs typeface="Roboto" panose="02000000000000000000" pitchFamily="2" charset="0"/>
              </a:rPr>
              <a:t>ood</a:t>
            </a:r>
            <a:r>
              <a:rPr lang="en-GB" sz="2200" b="0" dirty="0">
                <a:solidFill>
                  <a:srgbClr val="0A303F"/>
                </a:solidFill>
                <a:latin typeface="Arial" panose="020B0604020202020204"/>
                <a:ea typeface="Roboto" panose="02000000000000000000" pitchFamily="2" charset="0"/>
                <a:cs typeface="Roboto" panose="02000000000000000000" pitchFamily="2" charset="0"/>
              </a:rPr>
              <a:t> / manufactured boards, polymers, metals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textiles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a:t>
            </a:r>
            <a:r>
              <a:rPr lang="en-GB" sz="2200" b="0" dirty="0" err="1">
                <a:solidFill>
                  <a:srgbClr val="0A303F"/>
                </a:solidFill>
                <a:latin typeface="Arial" panose="020B0604020202020204"/>
                <a:ea typeface="Roboto" panose="02000000000000000000" pitchFamily="2" charset="0"/>
                <a:cs typeface="Roboto" panose="02000000000000000000" pitchFamily="2" charset="0"/>
              </a:rPr>
              <a:t>esigning</a:t>
            </a:r>
            <a:r>
              <a:rPr lang="en-GB" sz="2200" b="0" dirty="0">
                <a:solidFill>
                  <a:srgbClr val="0A303F"/>
                </a:solidFill>
                <a:latin typeface="Arial" panose="020B0604020202020204"/>
                <a:ea typeface="Roboto" panose="02000000000000000000" pitchFamily="2" charset="0"/>
                <a:cs typeface="Roboto" panose="02000000000000000000" pitchFamily="2" charset="0"/>
              </a:rPr>
              <a:t>, s</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haping</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echanical</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structural</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Health and safety, sustainability, ethics, six R’s</a:t>
            </a:r>
          </a:p>
          <a:p>
            <a:pPr>
              <a:lnSpc>
                <a:spcPct val="150000"/>
              </a:lnSpc>
            </a:pPr>
            <a:endParaRPr lang="en-GB" sz="1400" b="0" dirty="0">
              <a:latin typeface="+mj-lt"/>
              <a:ea typeface="Roboto" panose="02000000000000000000" pitchFamily="2" charset="0"/>
              <a:cs typeface="Roboto" panose="02000000000000000000" pitchFamily="2" charset="0"/>
            </a:endParaRPr>
          </a:p>
          <a:p>
            <a:pPr>
              <a:lnSpc>
                <a:spcPct val="150000"/>
              </a:lnSpc>
            </a:pPr>
            <a:r>
              <a:rPr lang="en-GB" sz="1400" dirty="0">
                <a:latin typeface="+mj-lt"/>
                <a:ea typeface="Roboto" panose="02000000000000000000" pitchFamily="2" charset="0"/>
                <a:cs typeface="Roboto" panose="02000000000000000000" pitchFamily="2" charset="0"/>
              </a:rPr>
              <a:t>*you can use the resource at whichever level you feel it is appropriate.</a:t>
            </a:r>
          </a:p>
        </p:txBody>
      </p:sp>
      <p:pic>
        <p:nvPicPr>
          <p:cNvPr id="3" name="Graphic 2">
            <a:extLst>
              <a:ext uri="{FF2B5EF4-FFF2-40B4-BE49-F238E27FC236}">
                <a16:creationId xmlns:a16="http://schemas.microsoft.com/office/drawing/2014/main" id="{62FBDA56-2A4F-EB9F-7548-F728555864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43966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endParaRPr lang="en-GB" sz="4400" dirty="0"/>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815074262"/>
              </p:ext>
            </p:extLst>
          </p:nvPr>
        </p:nvGraphicFramePr>
        <p:xfrm>
          <a:off x="576000" y="1469357"/>
          <a:ext cx="10943555" cy="3407822"/>
        </p:xfrm>
        <a:graphic>
          <a:graphicData uri="http://schemas.openxmlformats.org/drawingml/2006/table">
            <a:tbl>
              <a:tblPr firstRow="1" bandRow="1">
                <a:tableStyleId>{5940675A-B579-460E-94D1-54222C63F5DA}</a:tableStyleId>
              </a:tblPr>
              <a:tblGrid>
                <a:gridCol w="6580939">
                  <a:extLst>
                    <a:ext uri="{9D8B030D-6E8A-4147-A177-3AD203B41FA5}">
                      <a16:colId xmlns:a16="http://schemas.microsoft.com/office/drawing/2014/main" val="336422520"/>
                    </a:ext>
                  </a:extLst>
                </a:gridCol>
                <a:gridCol w="4362616">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‘Concept strategies’</a:t>
                      </a:r>
                    </a:p>
                  </a:txBody>
                  <a:tcPr>
                    <a:solidFill>
                      <a:srgbClr val="16F4D0"/>
                    </a:solidFill>
                  </a:tcPr>
                </a:tc>
                <a:tc>
                  <a:txBody>
                    <a:bodyPr/>
                    <a:lstStyle/>
                    <a:p>
                      <a:pPr algn="ctr"/>
                      <a:r>
                        <a:rPr lang="en-GB" b="1" dirty="0">
                          <a:solidFill>
                            <a:schemeClr val="bg1"/>
                          </a:solidFill>
                        </a:rPr>
                        <a:t>‘Clear brief’</a:t>
                      </a:r>
                    </a:p>
                  </a:txBody>
                  <a:tcPr>
                    <a:solidFill>
                      <a:srgbClr val="16F4D0"/>
                    </a:solidFill>
                  </a:tcPr>
                </a:tc>
                <a:extLst>
                  <a:ext uri="{0D108BD9-81ED-4DB2-BD59-A6C34878D82A}">
                    <a16:rowId xmlns:a16="http://schemas.microsoft.com/office/drawing/2014/main" val="3391378453"/>
                  </a:ext>
                </a:extLst>
              </a:tr>
              <a:tr h="2535869">
                <a:tc>
                  <a:txBody>
                    <a:bodyPr/>
                    <a:lstStyle/>
                    <a:p>
                      <a:r>
                        <a:rPr lang="en-GB" sz="1200" b="0" dirty="0"/>
                        <a:t>This is where students think of a </a:t>
                      </a:r>
                      <a:r>
                        <a:rPr lang="en-GB" sz="1200" b="1" dirty="0"/>
                        <a:t>range of different approaches to solve the problem</a:t>
                      </a:r>
                      <a:r>
                        <a:rPr lang="en-GB" sz="1200" b="0" dirty="0"/>
                        <a:t> that was raised previously.</a:t>
                      </a:r>
                    </a:p>
                    <a:p>
                      <a:r>
                        <a:rPr lang="en-GB" sz="1200" b="0" dirty="0"/>
                        <a:t>To help illustrate this, you may wish to </a:t>
                      </a:r>
                      <a:r>
                        <a:rPr lang="en-GB" sz="1200" b="1" dirty="0"/>
                        <a:t>give the students a BIG problem to discuss. </a:t>
                      </a:r>
                      <a:r>
                        <a:rPr lang="en-GB" sz="1200" b="0" dirty="0"/>
                        <a:t>For example, </a:t>
                      </a:r>
                      <a:r>
                        <a:rPr lang="en-GB" sz="1200" b="1" dirty="0"/>
                        <a:t>how can we cut down violence in A&amp;E waiting rooms</a:t>
                      </a:r>
                      <a:r>
                        <a:rPr lang="en-GB" sz="1200" b="0" dirty="0"/>
                        <a:t>? Using the next slide, get students to consider ways to do this. They are likely to consider screen to protect the receptionists, metal detectors on the door, a bouncer maybe. The video explains another way that the Design Council worked on. These are all ‘concept strategies’ – alternative ways to solve a problem. </a:t>
                      </a:r>
                    </a:p>
                    <a:p>
                      <a:endParaRPr lang="en-GB" sz="1200" b="0" dirty="0"/>
                    </a:p>
                    <a:p>
                      <a:r>
                        <a:rPr lang="en-GB" sz="1200" b="0" dirty="0"/>
                        <a:t>Now get students to </a:t>
                      </a:r>
                      <a:r>
                        <a:rPr lang="en-GB" sz="1200" b="1" dirty="0"/>
                        <a:t>try similar with problems they have identified</a:t>
                      </a:r>
                      <a:r>
                        <a:rPr lang="en-GB" sz="1200" b="0" dirty="0"/>
                        <a:t>. You may want them to work in groups to share ideas or swap papers to get further ideas.</a:t>
                      </a:r>
                    </a:p>
                    <a:p>
                      <a:endParaRPr lang="en-GB" sz="1200" b="0" dirty="0"/>
                    </a:p>
                    <a:p>
                      <a:r>
                        <a:rPr lang="en-GB" sz="1200" b="0" dirty="0"/>
                        <a:t>After creating a range of  different concept strategies, they should </a:t>
                      </a:r>
                      <a:r>
                        <a:rPr lang="en-GB" sz="1200" b="1" dirty="0"/>
                        <a:t>discuss and evaluate each one</a:t>
                      </a:r>
                      <a:r>
                        <a:rPr lang="en-GB" sz="1200" b="0" dirty="0"/>
                        <a:t>. This may only be brief annotations to sift through the implications of their thoughts. It may relate to cost, USPs, time to produce or more. The intention is to end up with a route to take to help them to design in the next phase.</a:t>
                      </a:r>
                    </a:p>
                  </a:txBody>
                  <a:tcPr/>
                </a:tc>
                <a:tc>
                  <a:txBody>
                    <a:bodyPr/>
                    <a:lstStyle/>
                    <a:p>
                      <a:r>
                        <a:rPr lang="en-GB" sz="1200" dirty="0"/>
                        <a:t>Creating a brief can sometimes be hard for students as they want to </a:t>
                      </a:r>
                      <a:r>
                        <a:rPr lang="en-GB" sz="1200" b="1" dirty="0"/>
                        <a:t>design it too early</a:t>
                      </a:r>
                      <a:r>
                        <a:rPr lang="en-GB" sz="1200" dirty="0"/>
                        <a:t>. They may be concerned with how it will look, they are likely to be unsure how they will make it, or the style of it. </a:t>
                      </a:r>
                      <a:r>
                        <a:rPr lang="en-GB" sz="1200" b="1" dirty="0"/>
                        <a:t>They may have already ‘decided’ these factors</a:t>
                      </a:r>
                      <a:r>
                        <a:rPr lang="en-GB" sz="1200" dirty="0"/>
                        <a:t>. Using the approach Mamas &amp; Papas explained, they need to focus on producing a clear brief and have an idea of the </a:t>
                      </a:r>
                      <a:r>
                        <a:rPr lang="en-GB" sz="1200" b="1" dirty="0"/>
                        <a:t>type of product and what it will do</a:t>
                      </a:r>
                      <a:r>
                        <a:rPr lang="en-GB" sz="1200" dirty="0"/>
                        <a:t>, </a:t>
                      </a:r>
                      <a:r>
                        <a:rPr lang="en-GB" sz="1200" b="1" dirty="0"/>
                        <a:t>rather than what it looks like</a:t>
                      </a:r>
                      <a:r>
                        <a:rPr lang="en-GB" sz="1200" dirty="0"/>
                        <a:t>. </a:t>
                      </a:r>
                    </a:p>
                    <a:p>
                      <a:endParaRPr lang="en-GB" sz="1200" dirty="0"/>
                    </a:p>
                    <a:p>
                      <a:r>
                        <a:rPr lang="en-GB" sz="1200" dirty="0"/>
                        <a:t>They may wish </a:t>
                      </a:r>
                      <a:r>
                        <a:rPr lang="en-GB" sz="1200" b="1" dirty="0"/>
                        <a:t>to list the clear features of the product </a:t>
                      </a:r>
                      <a:r>
                        <a:rPr lang="en-GB" sz="1200" dirty="0"/>
                        <a:t>at this stage – almost like a design specification, e.g.</a:t>
                      </a:r>
                    </a:p>
                    <a:p>
                      <a:r>
                        <a:rPr lang="en-GB" sz="1200" dirty="0"/>
                        <a:t>Easy to clean, use it one-handed, lightweight etc.</a:t>
                      </a:r>
                    </a:p>
                  </a:txBody>
                  <a:tcPr/>
                </a:tc>
                <a:extLst>
                  <a:ext uri="{0D108BD9-81ED-4DB2-BD59-A6C34878D82A}">
                    <a16:rowId xmlns:a16="http://schemas.microsoft.com/office/drawing/2014/main" val="3966545421"/>
                  </a:ext>
                </a:extLst>
              </a:tr>
            </a:tbl>
          </a:graphicData>
        </a:graphic>
      </p:graphicFrame>
      <p:sp>
        <p:nvSpPr>
          <p:cNvPr id="5" name="Arrow: Left 4">
            <a:hlinkClick r:id="rId3" action="ppaction://hlinksldjump"/>
            <a:extLst>
              <a:ext uri="{FF2B5EF4-FFF2-40B4-BE49-F238E27FC236}">
                <a16:creationId xmlns:a16="http://schemas.microsoft.com/office/drawing/2014/main" id="{C4F547CB-975E-8A86-F820-0874C3E94A1A}"/>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a:extLst>
              <a:ext uri="{FF2B5EF4-FFF2-40B4-BE49-F238E27FC236}">
                <a16:creationId xmlns:a16="http://schemas.microsoft.com/office/drawing/2014/main" id="{100F9DD8-A0A4-9731-B2C3-4C07E781D5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16621553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Violence in A&amp;E – a task</a:t>
            </a:r>
          </a:p>
        </p:txBody>
      </p:sp>
      <p:pic>
        <p:nvPicPr>
          <p:cNvPr id="6" name="Online Media 5" title="Designing a better A&amp;E">
            <a:hlinkClick r:id="" action="ppaction://media"/>
            <a:extLst>
              <a:ext uri="{FF2B5EF4-FFF2-40B4-BE49-F238E27FC236}">
                <a16:creationId xmlns:a16="http://schemas.microsoft.com/office/drawing/2014/main" id="{6A09C97C-88F3-1F51-4356-C9AE829A022E}"/>
              </a:ext>
            </a:extLst>
          </p:cNvPr>
          <p:cNvPicPr>
            <a:picLocks noRot="1" noChangeAspect="1"/>
          </p:cNvPicPr>
          <p:nvPr>
            <a:videoFile r:link="rId1"/>
          </p:nvPr>
        </p:nvPicPr>
        <p:blipFill>
          <a:blip r:embed="rId4"/>
          <a:stretch>
            <a:fillRect/>
          </a:stretch>
        </p:blipFill>
        <p:spPr>
          <a:xfrm>
            <a:off x="7871868" y="3429000"/>
            <a:ext cx="3889101" cy="2197342"/>
          </a:xfrm>
          <a:prstGeom prst="rect">
            <a:avLst/>
          </a:prstGeom>
        </p:spPr>
      </p:pic>
      <p:sp>
        <p:nvSpPr>
          <p:cNvPr id="7" name="TextBox 6">
            <a:extLst>
              <a:ext uri="{FF2B5EF4-FFF2-40B4-BE49-F238E27FC236}">
                <a16:creationId xmlns:a16="http://schemas.microsoft.com/office/drawing/2014/main" id="{9F75859B-90B5-20E2-7733-5D1D5ABD5283}"/>
              </a:ext>
            </a:extLst>
          </p:cNvPr>
          <p:cNvSpPr txBox="1"/>
          <p:nvPr/>
        </p:nvSpPr>
        <p:spPr>
          <a:xfrm>
            <a:off x="685799" y="1485454"/>
            <a:ext cx="7041100" cy="1815882"/>
          </a:xfrm>
          <a:prstGeom prst="rect">
            <a:avLst/>
          </a:prstGeom>
          <a:solidFill>
            <a:srgbClr val="F9E70C"/>
          </a:solidFill>
        </p:spPr>
        <p:txBody>
          <a:bodyPr wrap="square" rtlCol="0">
            <a:spAutoFit/>
          </a:bodyPr>
          <a:lstStyle/>
          <a:p>
            <a:r>
              <a:rPr lang="en-GB" sz="1600" b="0" dirty="0">
                <a:latin typeface="+mj-lt"/>
              </a:rPr>
              <a:t>If you have ever been to hospital, especially in A&amp;E (Accident and Emergency), you will know it can be a </a:t>
            </a:r>
            <a:r>
              <a:rPr lang="en-GB" sz="1600" dirty="0">
                <a:latin typeface="+mj-lt"/>
              </a:rPr>
              <a:t>stressful time</a:t>
            </a:r>
            <a:r>
              <a:rPr lang="en-GB" sz="1600" b="0" dirty="0">
                <a:latin typeface="+mj-lt"/>
              </a:rPr>
              <a:t>. Pain and anxiety, makes this a stressful experience for many people. Frustrations spill over and people can often get angry and </a:t>
            </a:r>
            <a:r>
              <a:rPr lang="en-GB" sz="1600" dirty="0">
                <a:latin typeface="+mj-lt"/>
              </a:rPr>
              <a:t>put staff at risk through violence</a:t>
            </a:r>
            <a:r>
              <a:rPr lang="en-GB" sz="1600" b="0" dirty="0">
                <a:latin typeface="+mj-lt"/>
              </a:rPr>
              <a:t>.</a:t>
            </a:r>
          </a:p>
          <a:p>
            <a:endParaRPr lang="en-GB" sz="1600" b="0" dirty="0">
              <a:latin typeface="+mj-lt"/>
            </a:endParaRPr>
          </a:p>
          <a:p>
            <a:r>
              <a:rPr lang="en-GB" sz="1600" b="0" dirty="0">
                <a:latin typeface="+mj-lt"/>
              </a:rPr>
              <a:t>It is estimated that violence and aggression costs the NHS (National Health Service) </a:t>
            </a:r>
            <a:r>
              <a:rPr lang="en-GB" sz="1600" dirty="0">
                <a:latin typeface="+mj-lt"/>
              </a:rPr>
              <a:t>£69million </a:t>
            </a:r>
            <a:r>
              <a:rPr lang="en-GB" sz="1600" b="0" dirty="0">
                <a:latin typeface="+mj-lt"/>
              </a:rPr>
              <a:t>in staff absence, security etc.</a:t>
            </a:r>
          </a:p>
        </p:txBody>
      </p:sp>
      <p:pic>
        <p:nvPicPr>
          <p:cNvPr id="9" name="Picture 8" descr="A group of people sitting in a waiting room&#10;&#10;Description automatically generated">
            <a:extLst>
              <a:ext uri="{FF2B5EF4-FFF2-40B4-BE49-F238E27FC236}">
                <a16:creationId xmlns:a16="http://schemas.microsoft.com/office/drawing/2014/main" id="{669CFE77-5176-C6F7-91F4-66B2B767A5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71868" y="1005039"/>
            <a:ext cx="3889101" cy="2187619"/>
          </a:xfrm>
          <a:prstGeom prst="rect">
            <a:avLst/>
          </a:prstGeom>
        </p:spPr>
      </p:pic>
      <p:sp>
        <p:nvSpPr>
          <p:cNvPr id="10" name="TextBox 9">
            <a:extLst>
              <a:ext uri="{FF2B5EF4-FFF2-40B4-BE49-F238E27FC236}">
                <a16:creationId xmlns:a16="http://schemas.microsoft.com/office/drawing/2014/main" id="{B9089281-AA56-9F57-574E-0F69AFA670F2}"/>
              </a:ext>
            </a:extLst>
          </p:cNvPr>
          <p:cNvSpPr txBox="1"/>
          <p:nvPr/>
        </p:nvSpPr>
        <p:spPr>
          <a:xfrm>
            <a:off x="685799" y="3755362"/>
            <a:ext cx="7041100" cy="1077218"/>
          </a:xfrm>
          <a:prstGeom prst="rect">
            <a:avLst/>
          </a:prstGeom>
          <a:solidFill>
            <a:srgbClr val="B4EEF5"/>
          </a:solidFill>
        </p:spPr>
        <p:txBody>
          <a:bodyPr wrap="square" rtlCol="0">
            <a:spAutoFit/>
          </a:bodyPr>
          <a:lstStyle/>
          <a:p>
            <a:r>
              <a:rPr lang="en-GB" sz="1600" dirty="0">
                <a:latin typeface="+mj-lt"/>
              </a:rPr>
              <a:t>Consider all the different ways that you could tackle this problem</a:t>
            </a:r>
            <a:r>
              <a:rPr lang="en-GB" sz="1600" b="0" dirty="0">
                <a:latin typeface="+mj-lt"/>
              </a:rPr>
              <a:t>. There is no silly, right or wrong way at this stage. Write / sketch ideas on a piece of paper and then discuss your findings with others. Then click the video to see how one company tackled this problem.</a:t>
            </a:r>
          </a:p>
        </p:txBody>
      </p:sp>
      <p:pic>
        <p:nvPicPr>
          <p:cNvPr id="3" name="Graphic 2">
            <a:extLst>
              <a:ext uri="{FF2B5EF4-FFF2-40B4-BE49-F238E27FC236}">
                <a16:creationId xmlns:a16="http://schemas.microsoft.com/office/drawing/2014/main" id="{5EAA5DBC-579A-9DCD-C980-2B53BD834F7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3265521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444961146"/>
              </p:ext>
            </p:extLst>
          </p:nvPr>
        </p:nvGraphicFramePr>
        <p:xfrm>
          <a:off x="369278" y="1275938"/>
          <a:ext cx="11491546" cy="4482242"/>
        </p:xfrm>
        <a:graphic>
          <a:graphicData uri="http://schemas.openxmlformats.org/drawingml/2006/table">
            <a:tbl>
              <a:tblPr firstRow="1" bandRow="1">
                <a:tableStyleId>{5940675A-B579-460E-94D1-54222C63F5DA}</a:tableStyleId>
              </a:tblPr>
              <a:tblGrid>
                <a:gridCol w="3244293">
                  <a:extLst>
                    <a:ext uri="{9D8B030D-6E8A-4147-A177-3AD203B41FA5}">
                      <a16:colId xmlns:a16="http://schemas.microsoft.com/office/drawing/2014/main" val="336422520"/>
                    </a:ext>
                  </a:extLst>
                </a:gridCol>
                <a:gridCol w="4517170">
                  <a:extLst>
                    <a:ext uri="{9D8B030D-6E8A-4147-A177-3AD203B41FA5}">
                      <a16:colId xmlns:a16="http://schemas.microsoft.com/office/drawing/2014/main" val="1485661640"/>
                    </a:ext>
                  </a:extLst>
                </a:gridCol>
                <a:gridCol w="3730083">
                  <a:extLst>
                    <a:ext uri="{9D8B030D-6E8A-4147-A177-3AD203B41FA5}">
                      <a16:colId xmlns:a16="http://schemas.microsoft.com/office/drawing/2014/main" val="2638671526"/>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‘Why not?! approach’</a:t>
                      </a:r>
                    </a:p>
                  </a:txBody>
                  <a:tcPr>
                    <a:solidFill>
                      <a:srgbClr val="F60493"/>
                    </a:solidFill>
                  </a:tcPr>
                </a:tc>
                <a:tc>
                  <a:txBody>
                    <a:bodyPr/>
                    <a:lstStyle/>
                    <a:p>
                      <a:pPr algn="ctr"/>
                      <a:r>
                        <a:rPr lang="en-GB" b="1" dirty="0">
                          <a:solidFill>
                            <a:schemeClr val="bg1"/>
                          </a:solidFill>
                        </a:rPr>
                        <a:t>‘Break it down into features’</a:t>
                      </a:r>
                    </a:p>
                  </a:txBody>
                  <a:tcPr>
                    <a:solidFill>
                      <a:srgbClr val="F60493"/>
                    </a:solidFill>
                  </a:tcPr>
                </a:tc>
                <a:tc>
                  <a:txBody>
                    <a:bodyPr/>
                    <a:lstStyle/>
                    <a:p>
                      <a:pPr algn="ctr"/>
                      <a:r>
                        <a:rPr lang="en-GB" b="1" dirty="0">
                          <a:solidFill>
                            <a:schemeClr val="bg1"/>
                          </a:solidFill>
                        </a:rPr>
                        <a:t>‘Key words and </a:t>
                      </a:r>
                      <a:r>
                        <a:rPr lang="en-GB" b="1" dirty="0" err="1">
                          <a:solidFill>
                            <a:schemeClr val="bg1"/>
                          </a:solidFill>
                        </a:rPr>
                        <a:t>moodboards</a:t>
                      </a:r>
                      <a:r>
                        <a:rPr lang="en-GB" b="1" dirty="0">
                          <a:solidFill>
                            <a:schemeClr val="bg1"/>
                          </a:solidFill>
                        </a:rPr>
                        <a:t>’</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050" dirty="0"/>
                        <a:t>Get students to </a:t>
                      </a:r>
                      <a:r>
                        <a:rPr lang="en-GB" sz="1050" b="1" dirty="0"/>
                        <a:t>start broad</a:t>
                      </a:r>
                      <a:r>
                        <a:rPr lang="en-GB" sz="1050" dirty="0"/>
                        <a:t>, following this </a:t>
                      </a:r>
                      <a:r>
                        <a:rPr lang="en-GB" sz="1050" b="1" dirty="0"/>
                        <a:t>‘Why not?!’</a:t>
                      </a:r>
                      <a:r>
                        <a:rPr lang="en-GB" sz="1050" dirty="0"/>
                        <a:t> approach. As Nick mentioned, we can filter out any impossible or silly ideas later. </a:t>
                      </a:r>
                    </a:p>
                    <a:p>
                      <a:endParaRPr lang="en-GB" sz="1050" dirty="0"/>
                    </a:p>
                    <a:p>
                      <a:r>
                        <a:rPr lang="en-GB" sz="1050" dirty="0"/>
                        <a:t>It’s necessary to </a:t>
                      </a:r>
                      <a:r>
                        <a:rPr lang="en-GB" sz="1050" b="1" dirty="0"/>
                        <a:t>get all ideas out of your head as quickly as possible</a:t>
                      </a:r>
                      <a:r>
                        <a:rPr lang="en-GB" sz="1050" dirty="0"/>
                        <a:t>, to record them before they vanish. To prevent students being too precious and spending too long on their ideas, consider </a:t>
                      </a:r>
                      <a:r>
                        <a:rPr lang="en-GB" sz="1050" b="1" dirty="0"/>
                        <a:t>using post-it notes</a:t>
                      </a:r>
                      <a:r>
                        <a:rPr lang="en-GB" sz="1050" dirty="0"/>
                        <a:t> (could be expensive) or small bits of </a:t>
                      </a:r>
                      <a:r>
                        <a:rPr lang="en-GB" sz="1050" b="1" dirty="0"/>
                        <a:t>scrap paper</a:t>
                      </a:r>
                      <a:r>
                        <a:rPr lang="en-GB" sz="1050" dirty="0"/>
                        <a:t>, maybe the back of old photocopied sheets, try using a pen instead of a pencil (so they cannot erase things), maybe </a:t>
                      </a:r>
                      <a:r>
                        <a:rPr lang="en-GB" sz="1050" b="1" dirty="0"/>
                        <a:t>Miro </a:t>
                      </a:r>
                      <a:r>
                        <a:rPr lang="en-GB" sz="1050" dirty="0"/>
                        <a:t>again?</a:t>
                      </a:r>
                    </a:p>
                    <a:p>
                      <a:endParaRPr lang="en-GB" sz="1050" dirty="0"/>
                    </a:p>
                    <a:p>
                      <a:r>
                        <a:rPr lang="en-GB" sz="1050" dirty="0"/>
                        <a:t>You may also want to consider different routes to help stimulate ideas. Could </a:t>
                      </a:r>
                      <a:r>
                        <a:rPr lang="en-GB" sz="1050" b="1" dirty="0"/>
                        <a:t>students listen to music</a:t>
                      </a:r>
                      <a:r>
                        <a:rPr lang="en-GB" sz="1050" dirty="0"/>
                        <a:t>, maybe go for a </a:t>
                      </a:r>
                      <a:r>
                        <a:rPr lang="en-GB" sz="1050" b="1" dirty="0"/>
                        <a:t>walk</a:t>
                      </a:r>
                      <a:r>
                        <a:rPr lang="en-GB" sz="1050" dirty="0"/>
                        <a:t> around the school grounds, </a:t>
                      </a:r>
                      <a:r>
                        <a:rPr lang="en-GB" sz="1050" b="1" dirty="0"/>
                        <a:t>work in groups</a:t>
                      </a:r>
                      <a:r>
                        <a:rPr lang="en-GB" sz="1050" dirty="0"/>
                        <a:t>. Obviously, boundaries can be set for these, and it may not work for everyone, but the notion we often have in schools of “Go! You have 20 minutes to be creative!” often doesn’t replicate what it’s like as a professional designer!</a:t>
                      </a:r>
                    </a:p>
                  </a:txBody>
                  <a:tcPr/>
                </a:tc>
                <a:tc>
                  <a:txBody>
                    <a:bodyPr/>
                    <a:lstStyle/>
                    <a:p>
                      <a:r>
                        <a:rPr lang="en-GB" sz="1050" dirty="0"/>
                        <a:t>It’s easy to jump straight into designing the full product and possibly finding it all </a:t>
                      </a:r>
                      <a:r>
                        <a:rPr lang="en-GB" sz="1050" b="1" dirty="0"/>
                        <a:t>overwhelming</a:t>
                      </a:r>
                      <a:r>
                        <a:rPr lang="en-GB" sz="1050" dirty="0"/>
                        <a:t>.</a:t>
                      </a:r>
                    </a:p>
                    <a:p>
                      <a:endParaRPr lang="en-GB" sz="1050" dirty="0"/>
                    </a:p>
                    <a:p>
                      <a:r>
                        <a:rPr lang="en-GB" sz="1050" dirty="0"/>
                        <a:t>Think about individual product features – What different ways are there to prevent this thing moving? </a:t>
                      </a:r>
                      <a:r>
                        <a:rPr lang="en-GB" sz="1050" b="1" dirty="0"/>
                        <a:t>How have other companies and products done a similar job</a:t>
                      </a:r>
                      <a:r>
                        <a:rPr lang="en-GB" sz="1050" dirty="0"/>
                        <a:t>? There may be a need here for further research also as they are unlikely to consider every detail right at the start. Using sites such as </a:t>
                      </a:r>
                      <a:r>
                        <a:rPr lang="en-GB" sz="1050" dirty="0">
                          <a:hlinkClick r:id="rId3"/>
                        </a:rPr>
                        <a:t>Pinterest</a:t>
                      </a:r>
                      <a:r>
                        <a:rPr lang="en-GB" sz="1050" dirty="0"/>
                        <a:t> or </a:t>
                      </a:r>
                      <a:r>
                        <a:rPr lang="en-GB" sz="1050" dirty="0">
                          <a:hlinkClick r:id="rId4"/>
                        </a:rPr>
                        <a:t>Lemanoosh</a:t>
                      </a:r>
                      <a:r>
                        <a:rPr lang="en-GB" sz="1050" dirty="0"/>
                        <a:t> can be useful for students to look through (check content before allowing students to access).</a:t>
                      </a:r>
                    </a:p>
                    <a:p>
                      <a:endParaRPr lang="en-GB" sz="1050" dirty="0"/>
                    </a:p>
                    <a:p>
                      <a:r>
                        <a:rPr lang="en-GB" sz="1050" dirty="0"/>
                        <a:t>As a teacher, you may want to consider </a:t>
                      </a:r>
                      <a:r>
                        <a:rPr lang="en-GB" sz="1050" b="1" dirty="0"/>
                        <a:t>handling collections </a:t>
                      </a:r>
                      <a:r>
                        <a:rPr lang="en-GB" sz="1050" dirty="0"/>
                        <a:t>to support this part. Whilst they can take a little time to collate, they can be very useful. For example, </a:t>
                      </a:r>
                      <a:r>
                        <a:rPr lang="en-GB" sz="1050" b="1" dirty="0"/>
                        <a:t>collecting different objects that students can experience, handle, explore</a:t>
                      </a:r>
                      <a:r>
                        <a:rPr lang="en-GB" sz="1050" dirty="0"/>
                        <a:t>. In terms of the straps mentioned in the video, having clips, buckles, Velcro, belts, elastic... Remember, students won’t have the same life experiences and may find it hard to draw on past experiences to help them design, so this may help. </a:t>
                      </a:r>
                    </a:p>
                    <a:p>
                      <a:endParaRPr lang="en-GB" sz="1050" dirty="0"/>
                    </a:p>
                    <a:p>
                      <a:r>
                        <a:rPr lang="en-GB" sz="1050" dirty="0"/>
                        <a:t>Now confident that all ideas are out of their head, we can get them to start sketching the full product and zooming in on details when needed. Again, it may be necessary for them to annotate and discuss features. Prompts may help – materials, assembly, adjusting etc. All the time think back to the problem they are looking to solve.</a:t>
                      </a:r>
                    </a:p>
                  </a:txBody>
                  <a:tcPr/>
                </a:tc>
                <a:tc>
                  <a:txBody>
                    <a:bodyPr/>
                    <a:lstStyle/>
                    <a:p>
                      <a:r>
                        <a:rPr lang="en-GB" sz="1050" dirty="0"/>
                        <a:t>This can be done before students begin sketching, or possibly mid-way through.</a:t>
                      </a:r>
                    </a:p>
                    <a:p>
                      <a:r>
                        <a:rPr lang="en-GB" sz="1050" dirty="0"/>
                        <a:t>Get students to </a:t>
                      </a:r>
                      <a:r>
                        <a:rPr lang="en-GB" sz="1050" b="1" dirty="0"/>
                        <a:t>create some key words to describe their product </a:t>
                      </a:r>
                      <a:r>
                        <a:rPr lang="en-GB" sz="1050" dirty="0"/>
                        <a:t>and the style they would like to achieve. This use of key words is becoming arguably more important as the use of </a:t>
                      </a:r>
                      <a:r>
                        <a:rPr lang="en-GB" sz="1050" b="1" dirty="0"/>
                        <a:t>AI </a:t>
                      </a:r>
                      <a:r>
                        <a:rPr lang="en-GB" sz="1050" dirty="0"/>
                        <a:t>develops as they can be used as prompts. As designers, we need to be able to communicate intentions very well and this is one other method.</a:t>
                      </a:r>
                    </a:p>
                    <a:p>
                      <a:endParaRPr lang="en-GB" sz="1050" dirty="0"/>
                    </a:p>
                    <a:p>
                      <a:r>
                        <a:rPr lang="en-GB" sz="1050" dirty="0"/>
                        <a:t>Consider putting key words into a </a:t>
                      </a:r>
                      <a:r>
                        <a:rPr lang="en-GB" sz="1050" b="1" dirty="0"/>
                        <a:t>text-to-image AI platform </a:t>
                      </a:r>
                      <a:r>
                        <a:rPr lang="en-GB" sz="1050" dirty="0"/>
                        <a:t>such as </a:t>
                      </a:r>
                      <a:r>
                        <a:rPr lang="en-GB" sz="1050" dirty="0">
                          <a:hlinkClick r:id="rId5"/>
                        </a:rPr>
                        <a:t>Stable Doodle</a:t>
                      </a:r>
                      <a:r>
                        <a:rPr lang="en-GB" sz="1050" dirty="0"/>
                        <a:t>, </a:t>
                      </a:r>
                      <a:r>
                        <a:rPr lang="en-GB" sz="1050" dirty="0">
                          <a:hlinkClick r:id="rId6"/>
                        </a:rPr>
                        <a:t>Leonardo AI</a:t>
                      </a:r>
                      <a:r>
                        <a:rPr lang="en-GB" sz="1050" dirty="0"/>
                        <a:t>, </a:t>
                      </a:r>
                      <a:r>
                        <a:rPr lang="en-GB" sz="1050" dirty="0">
                          <a:hlinkClick r:id="rId7"/>
                        </a:rPr>
                        <a:t>Canva AI </a:t>
                      </a:r>
                      <a:r>
                        <a:rPr lang="en-GB" sz="1050" dirty="0"/>
                        <a:t>or more. This may give some ideas as to what makes a product appear ‘friendly’ – possibly the colour palette, shapes or textures. An example of this is may be </a:t>
                      </a:r>
                      <a:r>
                        <a:rPr lang="en-GB" sz="1050" b="1" dirty="0"/>
                        <a:t>to look at the styling of cars. What makes one appear ‘friendly’ and another ‘aggressive’?</a:t>
                      </a:r>
                    </a:p>
                    <a:p>
                      <a:endParaRPr lang="en-GB" sz="1050" dirty="0"/>
                    </a:p>
                    <a:p>
                      <a:r>
                        <a:rPr lang="en-GB" sz="1050" dirty="0" err="1"/>
                        <a:t>Moodboards</a:t>
                      </a:r>
                      <a:r>
                        <a:rPr lang="en-GB" sz="1050" dirty="0"/>
                        <a:t> may be useful, especially if samples are collected to create a 3D </a:t>
                      </a:r>
                      <a:r>
                        <a:rPr lang="en-GB" sz="1050" b="1" dirty="0"/>
                        <a:t>reference </a:t>
                      </a:r>
                      <a:r>
                        <a:rPr lang="en-GB" sz="1050" b="1" dirty="0" err="1"/>
                        <a:t>moodboard</a:t>
                      </a:r>
                      <a:r>
                        <a:rPr lang="en-GB" sz="1050" dirty="0"/>
                        <a:t>. Whilst you may decide that students don’t eventually manufacture the entire product, they could use the </a:t>
                      </a:r>
                      <a:r>
                        <a:rPr lang="en-GB" sz="1050" dirty="0" err="1"/>
                        <a:t>moodboard</a:t>
                      </a:r>
                      <a:r>
                        <a:rPr lang="en-GB" sz="1050" dirty="0"/>
                        <a:t> to explore materials they would like the final product to be made from in full-scale production. Later they could be rendered using CAD, referring to these samples or used to explain their idea to a client / customer.</a:t>
                      </a:r>
                    </a:p>
                  </a:txBody>
                  <a:tcPr/>
                </a:tc>
                <a:extLst>
                  <a:ext uri="{0D108BD9-81ED-4DB2-BD59-A6C34878D82A}">
                    <a16:rowId xmlns:a16="http://schemas.microsoft.com/office/drawing/2014/main" val="3966545421"/>
                  </a:ext>
                </a:extLst>
              </a:tr>
            </a:tbl>
          </a:graphicData>
        </a:graphic>
      </p:graphicFrame>
      <p:sp>
        <p:nvSpPr>
          <p:cNvPr id="5" name="Arrow: Left 4">
            <a:hlinkClick r:id="rId8" action="ppaction://hlinksldjump"/>
            <a:extLst>
              <a:ext uri="{FF2B5EF4-FFF2-40B4-BE49-F238E27FC236}">
                <a16:creationId xmlns:a16="http://schemas.microsoft.com/office/drawing/2014/main" id="{0B73869D-DBB1-1576-EF27-99DB341C5E74}"/>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a:extLst>
              <a:ext uri="{FF2B5EF4-FFF2-40B4-BE49-F238E27FC236}">
                <a16:creationId xmlns:a16="http://schemas.microsoft.com/office/drawing/2014/main" id="{074FBF1A-06B4-7232-E840-F41C34F637E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38741487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621747294"/>
              </p:ext>
            </p:extLst>
          </p:nvPr>
        </p:nvGraphicFramePr>
        <p:xfrm>
          <a:off x="576000" y="1275938"/>
          <a:ext cx="10816348" cy="3956462"/>
        </p:xfrm>
        <a:graphic>
          <a:graphicData uri="http://schemas.openxmlformats.org/drawingml/2006/table">
            <a:tbl>
              <a:tblPr firstRow="1" bandRow="1">
                <a:tableStyleId>{5940675A-B579-460E-94D1-54222C63F5DA}</a:tableStyleId>
              </a:tblPr>
              <a:tblGrid>
                <a:gridCol w="5253838">
                  <a:extLst>
                    <a:ext uri="{9D8B030D-6E8A-4147-A177-3AD203B41FA5}">
                      <a16:colId xmlns:a16="http://schemas.microsoft.com/office/drawing/2014/main" val="336422520"/>
                    </a:ext>
                  </a:extLst>
                </a:gridCol>
                <a:gridCol w="5562510">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‘Communication tools’</a:t>
                      </a:r>
                    </a:p>
                  </a:txBody>
                  <a:tcPr>
                    <a:solidFill>
                      <a:srgbClr val="F60493"/>
                    </a:solidFill>
                  </a:tcPr>
                </a:tc>
                <a:tc>
                  <a:txBody>
                    <a:bodyPr/>
                    <a:lstStyle/>
                    <a:p>
                      <a:pPr algn="ctr"/>
                      <a:r>
                        <a:rPr lang="en-GB" b="1" dirty="0">
                          <a:solidFill>
                            <a:schemeClr val="bg1"/>
                          </a:solidFill>
                        </a:rPr>
                        <a:t>‘Adding detail’</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t>As Amy mentions, </a:t>
                      </a:r>
                      <a:r>
                        <a:rPr lang="en-GB" sz="1200" b="1" dirty="0"/>
                        <a:t>pencil and paper is just one tool </a:t>
                      </a:r>
                      <a:r>
                        <a:rPr lang="en-GB" sz="1200" dirty="0"/>
                        <a:t>that can be used to communicate ideas. Your students may find drawing complex shapes very tricky and so look at offering alternative routes for them to communicate their idea. </a:t>
                      </a:r>
                      <a:r>
                        <a:rPr lang="en-GB" sz="1200" b="1" dirty="0"/>
                        <a:t>Physical mock-ups </a:t>
                      </a:r>
                      <a:r>
                        <a:rPr lang="en-GB" sz="1200" dirty="0"/>
                        <a:t>to help explain and understand ideas can be useful. This may be from card, paper, even mouldable materials such as plasticine, polymorph or clay. Paper straws can represent metal tubes and CAD can also be used of course. Programs such as </a:t>
                      </a:r>
                      <a:r>
                        <a:rPr lang="en-GB" sz="1200" u="sng" kern="1200" dirty="0">
                          <a:solidFill>
                            <a:schemeClr val="tx1"/>
                          </a:solidFill>
                          <a:effectLst/>
                          <a:latin typeface="+mn-lt"/>
                          <a:ea typeface="+mn-ea"/>
                          <a:cs typeface="+mn-cs"/>
                          <a:hlinkClick r:id="rId3"/>
                        </a:rPr>
                        <a:t>Autodesk Fusion</a:t>
                      </a:r>
                      <a:r>
                        <a:rPr lang="en-GB" sz="1200" u="sng"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4"/>
                        </a:rPr>
                        <a:t>Creo</a:t>
                      </a:r>
                      <a:r>
                        <a:rPr lang="en-GB" sz="1200" u="sng" kern="1200" dirty="0">
                          <a:solidFill>
                            <a:schemeClr val="tx1"/>
                          </a:solidFill>
                          <a:effectLst/>
                          <a:latin typeface="+mn-lt"/>
                          <a:ea typeface="+mn-ea"/>
                          <a:cs typeface="+mn-cs"/>
                        </a:rPr>
                        <a:t>, </a:t>
                      </a:r>
                      <a:r>
                        <a:rPr lang="en-GB" sz="1200" u="none"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5"/>
                        </a:rPr>
                        <a:t>Freecad</a:t>
                      </a:r>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6"/>
                        </a:rPr>
                        <a:t>Onshape</a:t>
                      </a:r>
                      <a:r>
                        <a:rPr lang="en-GB" sz="1200" u="sng"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7"/>
                        </a:rPr>
                        <a:t>Sketchup</a:t>
                      </a:r>
                      <a:r>
                        <a:rPr lang="en-GB" sz="1200" u="sng"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8"/>
                        </a:rPr>
                        <a:t>Solidedge</a:t>
                      </a:r>
                      <a:r>
                        <a:rPr lang="en-GB" sz="1200" u="sng" kern="1200" dirty="0">
                          <a:solidFill>
                            <a:schemeClr val="tx1"/>
                          </a:solidFill>
                          <a:effectLst/>
                          <a:latin typeface="+mn-lt"/>
                          <a:ea typeface="+mn-ea"/>
                          <a:cs typeface="+mn-cs"/>
                        </a:rPr>
                        <a:t> </a:t>
                      </a:r>
                      <a:r>
                        <a:rPr lang="en-GB" sz="1200" u="none" kern="1200" dirty="0">
                          <a:solidFill>
                            <a:schemeClr val="tx1"/>
                          </a:solidFill>
                          <a:effectLst/>
                          <a:latin typeface="+mn-lt"/>
                          <a:ea typeface="+mn-ea"/>
                          <a:cs typeface="+mn-cs"/>
                        </a:rPr>
                        <a:t>are all suitable for schools (amongst others).</a:t>
                      </a:r>
                    </a:p>
                    <a:p>
                      <a:endParaRPr lang="en-GB" sz="1200" u="none" kern="1200" dirty="0">
                        <a:solidFill>
                          <a:schemeClr val="tx1"/>
                        </a:solidFill>
                        <a:effectLst/>
                        <a:latin typeface="+mn-lt"/>
                        <a:ea typeface="+mn-ea"/>
                        <a:cs typeface="+mn-cs"/>
                      </a:endParaRPr>
                    </a:p>
                    <a:p>
                      <a:r>
                        <a:rPr lang="en-GB" sz="1200" u="none" kern="1200" dirty="0">
                          <a:solidFill>
                            <a:schemeClr val="tx1"/>
                          </a:solidFill>
                          <a:effectLst/>
                          <a:latin typeface="+mn-lt"/>
                          <a:ea typeface="+mn-ea"/>
                          <a:cs typeface="+mn-cs"/>
                        </a:rPr>
                        <a:t>If your students are exploring a </a:t>
                      </a:r>
                      <a:r>
                        <a:rPr lang="en-GB" sz="1200" b="1" u="none" kern="1200" dirty="0">
                          <a:solidFill>
                            <a:schemeClr val="tx1"/>
                          </a:solidFill>
                          <a:effectLst/>
                          <a:latin typeface="+mn-lt"/>
                          <a:ea typeface="+mn-ea"/>
                          <a:cs typeface="+mn-cs"/>
                        </a:rPr>
                        <a:t>textiles-based approach</a:t>
                      </a:r>
                      <a:r>
                        <a:rPr lang="en-GB" sz="1200" u="none" kern="1200" dirty="0">
                          <a:solidFill>
                            <a:schemeClr val="tx1"/>
                          </a:solidFill>
                          <a:effectLst/>
                          <a:latin typeface="+mn-lt"/>
                          <a:ea typeface="+mn-ea"/>
                          <a:cs typeface="+mn-cs"/>
                        </a:rPr>
                        <a:t>, you may want to consider </a:t>
                      </a:r>
                      <a:r>
                        <a:rPr lang="en-GB" sz="1200" u="none" kern="1200" dirty="0">
                          <a:solidFill>
                            <a:schemeClr val="tx1"/>
                          </a:solidFill>
                          <a:effectLst/>
                          <a:latin typeface="+mn-lt"/>
                          <a:ea typeface="+mn-ea"/>
                          <a:cs typeface="+mn-cs"/>
                          <a:hlinkClick r:id="rId9"/>
                        </a:rPr>
                        <a:t>Wild Things </a:t>
                      </a:r>
                      <a:r>
                        <a:rPr lang="en-GB" sz="1200" u="none" kern="1200" dirty="0">
                          <a:solidFill>
                            <a:schemeClr val="tx1"/>
                          </a:solidFill>
                          <a:effectLst/>
                          <a:latin typeface="+mn-lt"/>
                          <a:ea typeface="+mn-ea"/>
                          <a:cs typeface="+mn-cs"/>
                        </a:rPr>
                        <a:t>– a free pattern software suitable for accessories. They may want to start with paper patterns and even use materials such as </a:t>
                      </a:r>
                      <a:r>
                        <a:rPr lang="en-GB" sz="1200" b="1" u="none" kern="1200" dirty="0" err="1">
                          <a:solidFill>
                            <a:schemeClr val="tx1"/>
                          </a:solidFill>
                          <a:effectLst/>
                          <a:latin typeface="+mn-lt"/>
                          <a:ea typeface="+mn-ea"/>
                          <a:cs typeface="+mn-cs"/>
                        </a:rPr>
                        <a:t>dipryl</a:t>
                      </a:r>
                      <a:r>
                        <a:rPr lang="en-GB" sz="1200" u="none" kern="1200" dirty="0">
                          <a:solidFill>
                            <a:schemeClr val="tx1"/>
                          </a:solidFill>
                          <a:effectLst/>
                          <a:latin typeface="+mn-lt"/>
                          <a:ea typeface="+mn-ea"/>
                          <a:cs typeface="+mn-cs"/>
                        </a:rPr>
                        <a:t> to prototype.</a:t>
                      </a:r>
                      <a:endParaRPr lang="en-GB" sz="1200" u="none" dirty="0"/>
                    </a:p>
                    <a:p>
                      <a:endParaRPr lang="en-GB" sz="1200" u="none" dirty="0"/>
                    </a:p>
                    <a:p>
                      <a:r>
                        <a:rPr lang="en-GB" sz="1200" u="none" dirty="0"/>
                        <a:t>Getting students to use a wide range of communication methods is key, and ideally getting to a stage where they choose the tool best suited to what they are trying to convey is important.</a:t>
                      </a:r>
                    </a:p>
                    <a:p>
                      <a:endParaRPr lang="en-GB" sz="1200" dirty="0"/>
                    </a:p>
                  </a:txBody>
                  <a:tcPr/>
                </a:tc>
                <a:tc>
                  <a:txBody>
                    <a:bodyPr/>
                    <a:lstStyle/>
                    <a:p>
                      <a:r>
                        <a:rPr lang="en-GB" sz="1200" dirty="0"/>
                        <a:t>Detailed </a:t>
                      </a:r>
                      <a:r>
                        <a:rPr lang="en-GB" sz="1200" b="1" dirty="0"/>
                        <a:t>renders</a:t>
                      </a:r>
                      <a:r>
                        <a:rPr lang="en-GB" sz="1200" dirty="0"/>
                        <a:t> of the physical product can be useful. You may get students to produce a render using Autodesk Fusion, </a:t>
                      </a:r>
                      <a:r>
                        <a:rPr lang="en-GB" sz="1200" dirty="0" err="1"/>
                        <a:t>Solidworks</a:t>
                      </a:r>
                      <a:r>
                        <a:rPr lang="en-GB" sz="1200" dirty="0"/>
                        <a:t>, </a:t>
                      </a:r>
                      <a:r>
                        <a:rPr lang="en-GB" sz="1200" dirty="0" err="1"/>
                        <a:t>SolidEdge</a:t>
                      </a:r>
                      <a:r>
                        <a:rPr lang="en-GB" sz="1200" dirty="0"/>
                        <a:t> or similar to visualise a finished product.</a:t>
                      </a:r>
                    </a:p>
                    <a:p>
                      <a:endParaRPr lang="en-GB" sz="1200" dirty="0"/>
                    </a:p>
                    <a:p>
                      <a:r>
                        <a:rPr lang="en-GB" sz="1200" dirty="0"/>
                        <a:t>You may want to look at using AR (</a:t>
                      </a:r>
                      <a:r>
                        <a:rPr lang="en-GB" sz="1200" b="1" dirty="0"/>
                        <a:t>Augmented Reality</a:t>
                      </a:r>
                      <a:r>
                        <a:rPr lang="en-GB" sz="1200" dirty="0"/>
                        <a:t>) for this to see what it may look like in-situ. There are a few routes to do this, including </a:t>
                      </a:r>
                      <a:r>
                        <a:rPr lang="en-GB" sz="1200" dirty="0">
                          <a:hlinkClick r:id="rId10"/>
                        </a:rPr>
                        <a:t>Cadmio</a:t>
                      </a:r>
                      <a:r>
                        <a:rPr lang="en-GB" sz="1200" dirty="0"/>
                        <a:t> on the </a:t>
                      </a:r>
                      <a:r>
                        <a:rPr lang="en-GB" sz="1200" dirty="0" err="1"/>
                        <a:t>ipad</a:t>
                      </a:r>
                      <a:r>
                        <a:rPr lang="en-GB" sz="1200" dirty="0"/>
                        <a:t>. If students are likely to prototype the entire object, consider running through some of the methods you have available in-school. This can act as both a revision opportunity for manufacture, but also help to finalise understanding and introduce constraints. For example, if using a vacuum former to create a new baby bath, it may be that the bed size means a scale model is more appropriate. Similarly, there is also an opportunity to do a lesson exploring </a:t>
                      </a:r>
                      <a:r>
                        <a:rPr lang="en-GB" sz="1200" b="1" dirty="0"/>
                        <a:t>materials and properties</a:t>
                      </a:r>
                      <a:r>
                        <a:rPr lang="en-GB" sz="1200" dirty="0"/>
                        <a:t>. </a:t>
                      </a:r>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sp>
        <p:nvSpPr>
          <p:cNvPr id="5" name="Arrow: Left 4">
            <a:hlinkClick r:id="rId11" action="ppaction://hlinksldjump"/>
            <a:extLst>
              <a:ext uri="{FF2B5EF4-FFF2-40B4-BE49-F238E27FC236}">
                <a16:creationId xmlns:a16="http://schemas.microsoft.com/office/drawing/2014/main" id="{F00F4DA3-EF77-ED19-1CE5-5690AD43E2A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a:extLst>
              <a:ext uri="{FF2B5EF4-FFF2-40B4-BE49-F238E27FC236}">
                <a16:creationId xmlns:a16="http://schemas.microsoft.com/office/drawing/2014/main" id="{44AE72DE-4292-39BB-3D82-F75E165EA7B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9571539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611561130"/>
              </p:ext>
            </p:extLst>
          </p:nvPr>
        </p:nvGraphicFramePr>
        <p:xfrm>
          <a:off x="430823" y="1275938"/>
          <a:ext cx="11359558" cy="4251960"/>
        </p:xfrm>
        <a:graphic>
          <a:graphicData uri="http://schemas.openxmlformats.org/drawingml/2006/table">
            <a:tbl>
              <a:tblPr firstRow="1" bandRow="1">
                <a:tableStyleId>{5940675A-B579-460E-94D1-54222C63F5DA}</a:tableStyleId>
              </a:tblPr>
              <a:tblGrid>
                <a:gridCol w="2197251">
                  <a:extLst>
                    <a:ext uri="{9D8B030D-6E8A-4147-A177-3AD203B41FA5}">
                      <a16:colId xmlns:a16="http://schemas.microsoft.com/office/drawing/2014/main" val="336422520"/>
                    </a:ext>
                  </a:extLst>
                </a:gridCol>
                <a:gridCol w="2185999">
                  <a:extLst>
                    <a:ext uri="{9D8B030D-6E8A-4147-A177-3AD203B41FA5}">
                      <a16:colId xmlns:a16="http://schemas.microsoft.com/office/drawing/2014/main" val="1485661640"/>
                    </a:ext>
                  </a:extLst>
                </a:gridCol>
                <a:gridCol w="2474750">
                  <a:extLst>
                    <a:ext uri="{9D8B030D-6E8A-4147-A177-3AD203B41FA5}">
                      <a16:colId xmlns:a16="http://schemas.microsoft.com/office/drawing/2014/main" val="2672786159"/>
                    </a:ext>
                  </a:extLst>
                </a:gridCol>
                <a:gridCol w="4501558">
                  <a:extLst>
                    <a:ext uri="{9D8B030D-6E8A-4147-A177-3AD203B41FA5}">
                      <a16:colId xmlns:a16="http://schemas.microsoft.com/office/drawing/2014/main" val="3141816090"/>
                    </a:ext>
                  </a:extLst>
                </a:gridCol>
              </a:tblGrid>
              <a:tr h="390302">
                <a:tc>
                  <a:txBody>
                    <a:bodyPr/>
                    <a:lstStyle/>
                    <a:p>
                      <a:pPr algn="ctr"/>
                      <a:r>
                        <a:rPr lang="en-GB" b="1" dirty="0">
                          <a:solidFill>
                            <a:schemeClr val="bg1"/>
                          </a:solidFill>
                        </a:rPr>
                        <a:t>‘What’s it for?’</a:t>
                      </a:r>
                    </a:p>
                  </a:txBody>
                  <a:tcPr>
                    <a:solidFill>
                      <a:srgbClr val="FE4E00"/>
                    </a:solidFill>
                  </a:tcPr>
                </a:tc>
                <a:tc>
                  <a:txBody>
                    <a:bodyPr/>
                    <a:lstStyle/>
                    <a:p>
                      <a:pPr algn="ctr"/>
                      <a:r>
                        <a:rPr lang="en-GB" b="1" dirty="0">
                          <a:solidFill>
                            <a:schemeClr val="bg1"/>
                          </a:solidFill>
                        </a:rPr>
                        <a:t>‘Different methods’</a:t>
                      </a:r>
                    </a:p>
                  </a:txBody>
                  <a:tcPr>
                    <a:solidFill>
                      <a:srgbClr val="FE4E00"/>
                    </a:solidFill>
                  </a:tcPr>
                </a:tc>
                <a:tc>
                  <a:txBody>
                    <a:bodyPr/>
                    <a:lstStyle/>
                    <a:p>
                      <a:pPr algn="ctr"/>
                      <a:r>
                        <a:rPr lang="en-GB" b="1" dirty="0">
                          <a:solidFill>
                            <a:schemeClr val="bg1"/>
                          </a:solidFill>
                        </a:rPr>
                        <a:t>‘Validate decisions’</a:t>
                      </a:r>
                    </a:p>
                  </a:txBody>
                  <a:tcPr>
                    <a:solidFill>
                      <a:srgbClr val="FE4E00"/>
                    </a:solidFill>
                  </a:tcPr>
                </a:tc>
                <a:tc>
                  <a:txBody>
                    <a:bodyPr/>
                    <a:lstStyle/>
                    <a:p>
                      <a:pPr algn="ctr"/>
                      <a:r>
                        <a:rPr lang="en-GB" b="1" dirty="0">
                          <a:solidFill>
                            <a:schemeClr val="bg1"/>
                          </a:solidFill>
                        </a:rPr>
                        <a:t>‘Spotting improvements needed’</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100" dirty="0"/>
                        <a:t>Getting students to </a:t>
                      </a:r>
                      <a:r>
                        <a:rPr lang="en-GB" sz="1100" b="1" dirty="0"/>
                        <a:t>explain what their prototype is intended for</a:t>
                      </a:r>
                      <a:r>
                        <a:rPr lang="en-GB" sz="1100" dirty="0"/>
                        <a:t>, is a useful exercise to ensure that there is a need for the prototype. Similar to ‘</a:t>
                      </a:r>
                      <a:r>
                        <a:rPr lang="en-GB" sz="1100" i="1" dirty="0"/>
                        <a:t>Different methods</a:t>
                      </a:r>
                      <a:r>
                        <a:rPr lang="en-GB" sz="1100" dirty="0"/>
                        <a:t>’ we need to ensure that students are </a:t>
                      </a:r>
                      <a:r>
                        <a:rPr lang="en-GB" sz="1100" b="1" dirty="0"/>
                        <a:t>using a prototype to find something out</a:t>
                      </a:r>
                      <a:r>
                        <a:rPr lang="en-GB" sz="1100" dirty="0"/>
                        <a:t>. </a:t>
                      </a:r>
                    </a:p>
                    <a:p>
                      <a:r>
                        <a:rPr lang="en-GB" sz="1100" dirty="0"/>
                        <a:t>Consider having a list of general reasons that students may produce a prototype, such as: </a:t>
                      </a:r>
                    </a:p>
                    <a:p>
                      <a:r>
                        <a:rPr lang="en-GB" sz="1100" dirty="0"/>
                        <a:t>Review the real-life shape, size or appearance, or usability of features. Assess and refine moving parts. Maybe they produce a rough card model with split pins to demonstrate how the ‘stabiliser’ on a rocker sticks out and stops it moving.</a:t>
                      </a:r>
                    </a:p>
                  </a:txBody>
                  <a:tcPr/>
                </a:tc>
                <a:tc>
                  <a:txBody>
                    <a:bodyPr/>
                    <a:lstStyle/>
                    <a:p>
                      <a:r>
                        <a:rPr lang="en-GB" sz="1100" dirty="0"/>
                        <a:t>Different methods are used for different reasons. Depending on the purpose of the prototype, the choice of materials and method of making the prototype (or rig) can be chosen. </a:t>
                      </a:r>
                      <a:r>
                        <a:rPr lang="en-GB" sz="1100" b="1" dirty="0"/>
                        <a:t>Give students some prompt scenarios </a:t>
                      </a:r>
                      <a:r>
                        <a:rPr lang="en-GB" sz="1100" dirty="0"/>
                        <a:t>and discuss the most beneficial method for modelling this. For example:</a:t>
                      </a:r>
                    </a:p>
                    <a:p>
                      <a:pPr marL="171450" indent="-171450">
                        <a:buFont typeface="Arial" panose="020B0604020202020204" pitchFamily="34" charset="0"/>
                        <a:buChar char="•"/>
                      </a:pPr>
                      <a:r>
                        <a:rPr lang="en-GB" sz="1100" dirty="0"/>
                        <a:t>The best rocking motion for the Tempo rocker, </a:t>
                      </a:r>
                    </a:p>
                    <a:p>
                      <a:pPr marL="171450" indent="-171450">
                        <a:buFont typeface="Arial" panose="020B0604020202020204" pitchFamily="34" charset="0"/>
                        <a:buChar char="•"/>
                      </a:pPr>
                      <a:r>
                        <a:rPr lang="en-GB" sz="1100" dirty="0"/>
                        <a:t>The optimum angle for the Joie Sansa rocker, </a:t>
                      </a:r>
                    </a:p>
                    <a:p>
                      <a:pPr marL="171450" indent="-171450">
                        <a:buFont typeface="Arial" panose="020B0604020202020204" pitchFamily="34" charset="0"/>
                        <a:buChar char="•"/>
                      </a:pPr>
                      <a:r>
                        <a:rPr lang="en-GB" sz="1100" dirty="0"/>
                        <a:t>Button placements on a night light, </a:t>
                      </a:r>
                    </a:p>
                    <a:p>
                      <a:pPr marL="171450" indent="-171450">
                        <a:buFont typeface="Arial" panose="020B0604020202020204" pitchFamily="34" charset="0"/>
                        <a:buChar char="•"/>
                      </a:pPr>
                      <a:r>
                        <a:rPr lang="en-GB" sz="1100" dirty="0"/>
                        <a:t>How the </a:t>
                      </a:r>
                      <a:r>
                        <a:rPr lang="en-GB" sz="1100" dirty="0" err="1"/>
                        <a:t>Filp</a:t>
                      </a:r>
                      <a:r>
                        <a:rPr lang="en-GB" sz="1100" dirty="0"/>
                        <a:t> XT3 pushchair hood folds up, </a:t>
                      </a:r>
                    </a:p>
                    <a:p>
                      <a:pPr marL="171450" indent="-171450">
                        <a:buFont typeface="Arial" panose="020B0604020202020204" pitchFamily="34" charset="0"/>
                        <a:buChar char="•"/>
                      </a:pPr>
                      <a:r>
                        <a:rPr lang="en-GB" sz="1100" dirty="0"/>
                        <a:t>Size of the </a:t>
                      </a:r>
                      <a:r>
                        <a:rPr lang="en-GB" sz="1100" dirty="0" err="1"/>
                        <a:t>Snax</a:t>
                      </a:r>
                      <a:r>
                        <a:rPr lang="en-GB" sz="1100" dirty="0"/>
                        <a:t> highchair tray…</a:t>
                      </a:r>
                    </a:p>
                    <a:p>
                      <a:endParaRPr lang="en-GB" sz="1100" dirty="0">
                        <a:highlight>
                          <a:srgbClr val="FFFF00"/>
                        </a:highlight>
                      </a:endParaRPr>
                    </a:p>
                  </a:txBody>
                  <a:tcPr/>
                </a:tc>
                <a:tc>
                  <a:txBody>
                    <a:bodyPr/>
                    <a:lstStyle/>
                    <a:p>
                      <a:r>
                        <a:rPr lang="en-GB" sz="1100" dirty="0"/>
                        <a:t>Getting </a:t>
                      </a:r>
                      <a:r>
                        <a:rPr lang="en-GB" sz="1100" b="1" dirty="0"/>
                        <a:t>feedback from clients </a:t>
                      </a:r>
                      <a:r>
                        <a:rPr lang="en-GB" sz="1100" dirty="0"/>
                        <a:t>is important in any project. If you can connect with real users and get them to provide feedback it can be a rewarding experience for students. You may also want to </a:t>
                      </a:r>
                      <a:r>
                        <a:rPr lang="en-GB" sz="1100" b="1" dirty="0"/>
                        <a:t>consider purchasing a baby model </a:t>
                      </a:r>
                      <a:r>
                        <a:rPr lang="en-GB" sz="1100" dirty="0"/>
                        <a:t>to help with anthropometrics and modelling of ideas. Whilst these can be purchased from educational suppliers such as </a:t>
                      </a:r>
                      <a:r>
                        <a:rPr lang="en-GB" sz="1100" dirty="0">
                          <a:hlinkClick r:id="rId5"/>
                        </a:rPr>
                        <a:t>GLS</a:t>
                      </a:r>
                      <a:r>
                        <a:rPr lang="en-GB" sz="1100" dirty="0"/>
                        <a:t>, it may prove cheaper to get them from a </a:t>
                      </a:r>
                      <a:r>
                        <a:rPr lang="en-GB" sz="1100" b="1" dirty="0"/>
                        <a:t>toy shop or charity shop. </a:t>
                      </a:r>
                    </a:p>
                    <a:p>
                      <a:endParaRPr lang="en-GB" sz="1100" dirty="0"/>
                    </a:p>
                    <a:p>
                      <a:r>
                        <a:rPr lang="en-GB" sz="1100" dirty="0"/>
                        <a:t>As mentioned in the video, if you can be clever with the prototypes and have elements which can be swapped out and tried with a different material or change the angle etc it can mean that multiple tests on the same prototype.  </a:t>
                      </a:r>
                    </a:p>
                  </a:txBody>
                  <a:tcPr/>
                </a:tc>
                <a:tc>
                  <a:txBody>
                    <a:bodyPr/>
                    <a:lstStyle/>
                    <a:p>
                      <a:r>
                        <a:rPr lang="en-GB" sz="1100" dirty="0"/>
                        <a:t>Stress to students that spotting improvements is normal and that it will take considerable time to get to a finished prototype. </a:t>
                      </a:r>
                      <a:r>
                        <a:rPr lang="en-GB" sz="1100" b="1" dirty="0"/>
                        <a:t>Making a note of elements that need improving</a:t>
                      </a:r>
                      <a:r>
                        <a:rPr lang="en-GB" sz="1100" dirty="0"/>
                        <a:t> (and how they could be) is important, so that they, and other members of the team can look at improving. The video below of Temp rocker prototypes helps to illustrate this.</a:t>
                      </a:r>
                    </a:p>
                  </a:txBody>
                  <a:tcPr/>
                </a:tc>
                <a:extLst>
                  <a:ext uri="{0D108BD9-81ED-4DB2-BD59-A6C34878D82A}">
                    <a16:rowId xmlns:a16="http://schemas.microsoft.com/office/drawing/2014/main" val="3966545421"/>
                  </a:ext>
                </a:extLst>
              </a:tr>
            </a:tbl>
          </a:graphicData>
        </a:graphic>
      </p:graphicFrame>
      <p:sp>
        <p:nvSpPr>
          <p:cNvPr id="5" name="Arrow: Left 4">
            <a:hlinkClick r:id="rId6" action="ppaction://hlinksldjump"/>
            <a:extLst>
              <a:ext uri="{FF2B5EF4-FFF2-40B4-BE49-F238E27FC236}">
                <a16:creationId xmlns:a16="http://schemas.microsoft.com/office/drawing/2014/main" id="{9E057B6B-E772-7997-DC0C-D8BF54A77A2A}"/>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Compressed">
            <a:hlinkClick r:id="" action="ppaction://media"/>
            <a:extLst>
              <a:ext uri="{FF2B5EF4-FFF2-40B4-BE49-F238E27FC236}">
                <a16:creationId xmlns:a16="http://schemas.microsoft.com/office/drawing/2014/main" id="{960AE829-40C6-38AA-A90E-D07D06BD388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659051" y="3059251"/>
            <a:ext cx="3821749" cy="2148160"/>
          </a:xfrm>
          <a:prstGeom prst="rect">
            <a:avLst/>
          </a:prstGeom>
        </p:spPr>
      </p:pic>
      <p:pic>
        <p:nvPicPr>
          <p:cNvPr id="6" name="Graphic 5">
            <a:extLst>
              <a:ext uri="{FF2B5EF4-FFF2-40B4-BE49-F238E27FC236}">
                <a16:creationId xmlns:a16="http://schemas.microsoft.com/office/drawing/2014/main" id="{39882B51-D23E-016E-4CA7-5B3B84BBFA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296616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96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990061931"/>
              </p:ext>
            </p:extLst>
          </p:nvPr>
        </p:nvGraphicFramePr>
        <p:xfrm>
          <a:off x="576000" y="1275938"/>
          <a:ext cx="11040000" cy="4572000"/>
        </p:xfrm>
        <a:graphic>
          <a:graphicData uri="http://schemas.openxmlformats.org/drawingml/2006/table">
            <a:tbl>
              <a:tblPr firstRow="1" bandRow="1">
                <a:tableStyleId>{5940675A-B579-460E-94D1-54222C63F5DA}</a:tableStyleId>
              </a:tblPr>
              <a:tblGrid>
                <a:gridCol w="2189778">
                  <a:extLst>
                    <a:ext uri="{9D8B030D-6E8A-4147-A177-3AD203B41FA5}">
                      <a16:colId xmlns:a16="http://schemas.microsoft.com/office/drawing/2014/main" val="336422520"/>
                    </a:ext>
                  </a:extLst>
                </a:gridCol>
                <a:gridCol w="2607733">
                  <a:extLst>
                    <a:ext uri="{9D8B030D-6E8A-4147-A177-3AD203B41FA5}">
                      <a16:colId xmlns:a16="http://schemas.microsoft.com/office/drawing/2014/main" val="1485661640"/>
                    </a:ext>
                  </a:extLst>
                </a:gridCol>
                <a:gridCol w="4030133">
                  <a:extLst>
                    <a:ext uri="{9D8B030D-6E8A-4147-A177-3AD203B41FA5}">
                      <a16:colId xmlns:a16="http://schemas.microsoft.com/office/drawing/2014/main" val="1940895662"/>
                    </a:ext>
                  </a:extLst>
                </a:gridCol>
                <a:gridCol w="2212356">
                  <a:extLst>
                    <a:ext uri="{9D8B030D-6E8A-4147-A177-3AD203B41FA5}">
                      <a16:colId xmlns:a16="http://schemas.microsoft.com/office/drawing/2014/main" val="1071667307"/>
                    </a:ext>
                  </a:extLst>
                </a:gridCol>
              </a:tblGrid>
              <a:tr h="390302">
                <a:tc>
                  <a:txBody>
                    <a:bodyPr/>
                    <a:lstStyle/>
                    <a:p>
                      <a:pPr algn="ctr"/>
                      <a:r>
                        <a:rPr lang="en-GB" b="1" dirty="0">
                          <a:solidFill>
                            <a:schemeClr val="bg1"/>
                          </a:solidFill>
                        </a:rPr>
                        <a:t>‘Passing safety regulations’</a:t>
                      </a:r>
                    </a:p>
                  </a:txBody>
                  <a:tcPr>
                    <a:solidFill>
                      <a:srgbClr val="429EA6"/>
                    </a:solidFill>
                  </a:tcPr>
                </a:tc>
                <a:tc>
                  <a:txBody>
                    <a:bodyPr/>
                    <a:lstStyle/>
                    <a:p>
                      <a:pPr algn="ctr"/>
                      <a:r>
                        <a:rPr lang="en-GB" b="1" dirty="0">
                          <a:solidFill>
                            <a:schemeClr val="bg1"/>
                          </a:solidFill>
                        </a:rPr>
                        <a:t>‘Different regulations, different countries’</a:t>
                      </a:r>
                    </a:p>
                  </a:txBody>
                  <a:tcPr>
                    <a:solidFill>
                      <a:srgbClr val="429EA6"/>
                    </a:solidFill>
                  </a:tcPr>
                </a:tc>
                <a:tc>
                  <a:txBody>
                    <a:bodyPr/>
                    <a:lstStyle/>
                    <a:p>
                      <a:pPr algn="ctr"/>
                      <a:r>
                        <a:rPr lang="en-GB" b="1" dirty="0">
                          <a:solidFill>
                            <a:schemeClr val="bg1"/>
                          </a:solidFill>
                        </a:rPr>
                        <a:t>‘Making it last’</a:t>
                      </a:r>
                    </a:p>
                  </a:txBody>
                  <a:tcPr>
                    <a:solidFill>
                      <a:srgbClr val="429EA6"/>
                    </a:solidFill>
                  </a:tcPr>
                </a:tc>
                <a:tc>
                  <a:txBody>
                    <a:bodyPr/>
                    <a:lstStyle/>
                    <a:p>
                      <a:pPr algn="ctr"/>
                      <a:r>
                        <a:rPr lang="en-GB" b="1" dirty="0">
                          <a:solidFill>
                            <a:schemeClr val="bg1"/>
                          </a:solidFill>
                        </a:rPr>
                        <a:t>‘Modifications’</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dirty="0"/>
                        <a:t>Whilst it’s unlikely that students’ prototypes will pass the strict safety regulations for baby products, there will be </a:t>
                      </a:r>
                      <a:r>
                        <a:rPr lang="en-GB" sz="1200" b="1" dirty="0"/>
                        <a:t>some aspects they can test against. </a:t>
                      </a:r>
                    </a:p>
                    <a:p>
                      <a:r>
                        <a:rPr lang="en-GB" sz="1200" dirty="0"/>
                        <a:t>Students can </a:t>
                      </a:r>
                      <a:r>
                        <a:rPr lang="en-GB" sz="1200" b="1" dirty="0"/>
                        <a:t>write down </a:t>
                      </a:r>
                      <a:r>
                        <a:rPr lang="en-GB" sz="1200" dirty="0"/>
                        <a:t>a list of various </a:t>
                      </a:r>
                      <a:r>
                        <a:rPr lang="en-GB" sz="1200" b="1" dirty="0"/>
                        <a:t>safety regulations they feel would be suitable / necessary </a:t>
                      </a:r>
                      <a:r>
                        <a:rPr lang="en-GB" sz="1200" dirty="0"/>
                        <a:t>for their product. For example, stability tests like mentioned in the video. If their product is found to have any potential flaws, what could be done to solve this problem? </a:t>
                      </a:r>
                    </a:p>
                  </a:txBody>
                  <a:tcPr/>
                </a:tc>
                <a:tc>
                  <a:txBody>
                    <a:bodyPr/>
                    <a:lstStyle/>
                    <a:p>
                      <a:r>
                        <a:rPr lang="en-GB" sz="1200" dirty="0"/>
                        <a:t>A complete list of these can be hard to find and is often at cost. However, the following site from the U.S. provides some </a:t>
                      </a:r>
                      <a:r>
                        <a:rPr lang="en-GB" sz="1200" b="1" dirty="0"/>
                        <a:t>useful information on a range of products</a:t>
                      </a:r>
                      <a:r>
                        <a:rPr lang="en-GB" sz="1200" dirty="0"/>
                        <a:t>. </a:t>
                      </a:r>
                      <a:r>
                        <a:rPr lang="en-GB" sz="1200" dirty="0">
                          <a:hlinkClick r:id="rId3"/>
                        </a:rPr>
                        <a:t>https://www.cpsc.gov/Business--Manufacturing/Business-Education/Durable-Infant-or-Toddler-Products</a:t>
                      </a:r>
                      <a:r>
                        <a:rPr lang="en-GB" sz="1200" dirty="0"/>
                        <a:t> </a:t>
                      </a:r>
                    </a:p>
                    <a:p>
                      <a:r>
                        <a:rPr lang="en-GB" sz="1200" dirty="0"/>
                        <a:t>Students could cross-reference what they believe are necessary rules / regulations in ‘Passing safety regulations’ and </a:t>
                      </a:r>
                      <a:r>
                        <a:rPr lang="en-GB" sz="1200" b="1" dirty="0"/>
                        <a:t>see how many they omitted</a:t>
                      </a:r>
                      <a:r>
                        <a:rPr lang="en-GB" sz="1200" dirty="0"/>
                        <a:t>. Information regarding toy safety symbols can also be found </a:t>
                      </a:r>
                      <a:r>
                        <a:rPr lang="en-GB" sz="1200" dirty="0">
                          <a:hlinkClick r:id="rId4"/>
                        </a:rPr>
                        <a:t>here</a:t>
                      </a:r>
                      <a:r>
                        <a:rPr lang="en-GB" sz="1200" dirty="0"/>
                        <a:t> and could be a useful homework activity.</a:t>
                      </a:r>
                    </a:p>
                  </a:txBody>
                  <a:tcPr/>
                </a:tc>
                <a:tc>
                  <a:txBody>
                    <a:bodyPr/>
                    <a:lstStyle/>
                    <a:p>
                      <a:r>
                        <a:rPr lang="en-GB" sz="1200" dirty="0"/>
                        <a:t>Students can think of all the various </a:t>
                      </a:r>
                      <a:r>
                        <a:rPr lang="en-GB" sz="1200" b="1" dirty="0"/>
                        <a:t>integrity tests </a:t>
                      </a:r>
                      <a:r>
                        <a:rPr lang="en-GB" sz="1200" dirty="0"/>
                        <a:t>that can be carried out on their product to make it durable. Whilst there will be things that occur in normal use, they also have to </a:t>
                      </a:r>
                      <a:r>
                        <a:rPr lang="en-GB" sz="1200" b="1" dirty="0"/>
                        <a:t>plan for the unexpected</a:t>
                      </a:r>
                      <a:r>
                        <a:rPr lang="en-GB" sz="1200" dirty="0"/>
                        <a:t>. Whilst a pushchair isn’t intended to be dropped, it may happen where it slips from a parents’ hands from the car boot. Consider what may happen with their product and how they can simulate this durability test. </a:t>
                      </a:r>
                    </a:p>
                    <a:p>
                      <a:endParaRPr lang="en-GB" sz="1200" dirty="0"/>
                    </a:p>
                    <a:p>
                      <a:r>
                        <a:rPr lang="en-GB" sz="1200" dirty="0"/>
                        <a:t>Whilst they may </a:t>
                      </a:r>
                      <a:r>
                        <a:rPr lang="en-GB" sz="1200" b="1" dirty="0"/>
                        <a:t>not want to test their product to destruction</a:t>
                      </a:r>
                      <a:r>
                        <a:rPr lang="en-GB" sz="1200" dirty="0"/>
                        <a:t>, some products could be. For example, a 3D printed clip for a pushchair to allow shopping to be hung from it, could be tested with weights hung from it. Whilst you may want to simulate with heavier weights than would be generally hung from it, there is the possibility over ‘over-engineering’ also. For example, making it very think, heavy and strong but in turn costing a lot more to make and purchase</a:t>
                      </a:r>
                      <a:r>
                        <a:rPr lang="en-GB" sz="1200" b="1" dirty="0"/>
                        <a:t>. Striking a balance </a:t>
                      </a:r>
                      <a:r>
                        <a:rPr lang="en-GB" sz="1200" dirty="0"/>
                        <a:t>is key. This links to the Implement video aspect of ‘Minimising environmental impact’. Considering a life-cycle analysis would be beneficial.</a:t>
                      </a:r>
                    </a:p>
                  </a:txBody>
                  <a:tcPr/>
                </a:tc>
                <a:tc>
                  <a:txBody>
                    <a:bodyPr/>
                    <a:lstStyle/>
                    <a:p>
                      <a:r>
                        <a:rPr lang="en-GB" sz="1200" b="1" dirty="0"/>
                        <a:t>Making changes based on tests </a:t>
                      </a:r>
                      <a:r>
                        <a:rPr lang="en-GB" sz="1200" dirty="0"/>
                        <a:t>is important. Often students make changes and make decisions without documenting it. Certainly, during Key Stage 4 this is important to demonstrate.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Getting into the habit at this age is important. Similar to ‘showing your working out’ in mathematics, </a:t>
                      </a:r>
                      <a:r>
                        <a:rPr lang="en-GB" sz="1200" b="1" dirty="0"/>
                        <a:t>showing what you altered and why </a:t>
                      </a:r>
                      <a:r>
                        <a:rPr lang="en-GB" sz="1200" dirty="0"/>
                        <a:t>is an important habit to get into. At this stage, students should be producing short reports, making suggestions for improvements.</a:t>
                      </a:r>
                    </a:p>
                    <a:p>
                      <a:endParaRPr lang="en-GB" sz="1200" dirty="0"/>
                    </a:p>
                  </a:txBody>
                  <a:tcPr/>
                </a:tc>
                <a:extLst>
                  <a:ext uri="{0D108BD9-81ED-4DB2-BD59-A6C34878D82A}">
                    <a16:rowId xmlns:a16="http://schemas.microsoft.com/office/drawing/2014/main" val="3966545421"/>
                  </a:ext>
                </a:extLst>
              </a:tr>
            </a:tbl>
          </a:graphicData>
        </a:graphic>
      </p:graphicFrame>
      <p:sp>
        <p:nvSpPr>
          <p:cNvPr id="5" name="Arrow: Left 4">
            <a:hlinkClick r:id="rId5" action="ppaction://hlinksldjump"/>
            <a:extLst>
              <a:ext uri="{FF2B5EF4-FFF2-40B4-BE49-F238E27FC236}">
                <a16:creationId xmlns:a16="http://schemas.microsoft.com/office/drawing/2014/main" id="{6CCE438E-70C0-80D0-2181-8C9BFE7CDFD6}"/>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a:extLst>
              <a:ext uri="{FF2B5EF4-FFF2-40B4-BE49-F238E27FC236}">
                <a16:creationId xmlns:a16="http://schemas.microsoft.com/office/drawing/2014/main" id="{6CD90169-4E23-8496-AB63-A623A2BA03A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7610690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Implement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929015634"/>
              </p:ext>
            </p:extLst>
          </p:nvPr>
        </p:nvGraphicFramePr>
        <p:xfrm>
          <a:off x="575999" y="1246203"/>
          <a:ext cx="11039998" cy="4572000"/>
        </p:xfrm>
        <a:graphic>
          <a:graphicData uri="http://schemas.openxmlformats.org/drawingml/2006/table">
            <a:tbl>
              <a:tblPr firstRow="1" bandRow="1">
                <a:tableStyleId>{5940675A-B579-460E-94D1-54222C63F5DA}</a:tableStyleId>
              </a:tblPr>
              <a:tblGrid>
                <a:gridCol w="4319386">
                  <a:extLst>
                    <a:ext uri="{9D8B030D-6E8A-4147-A177-3AD203B41FA5}">
                      <a16:colId xmlns:a16="http://schemas.microsoft.com/office/drawing/2014/main" val="336422520"/>
                    </a:ext>
                  </a:extLst>
                </a:gridCol>
                <a:gridCol w="3534937">
                  <a:extLst>
                    <a:ext uri="{9D8B030D-6E8A-4147-A177-3AD203B41FA5}">
                      <a16:colId xmlns:a16="http://schemas.microsoft.com/office/drawing/2014/main" val="1485661640"/>
                    </a:ext>
                  </a:extLst>
                </a:gridCol>
                <a:gridCol w="3185675">
                  <a:extLst>
                    <a:ext uri="{9D8B030D-6E8A-4147-A177-3AD203B41FA5}">
                      <a16:colId xmlns:a16="http://schemas.microsoft.com/office/drawing/2014/main" val="1957829332"/>
                    </a:ext>
                  </a:extLst>
                </a:gridCol>
              </a:tblGrid>
              <a:tr h="390302">
                <a:tc>
                  <a:txBody>
                    <a:bodyPr/>
                    <a:lstStyle/>
                    <a:p>
                      <a:pPr algn="ctr"/>
                      <a:r>
                        <a:rPr lang="en-GB" b="1" dirty="0">
                          <a:solidFill>
                            <a:schemeClr val="bg1"/>
                          </a:solidFill>
                        </a:rPr>
                        <a:t>‘Design for manufacture’</a:t>
                      </a:r>
                    </a:p>
                  </a:txBody>
                  <a:tcPr>
                    <a:solidFill>
                      <a:srgbClr val="FED33A"/>
                    </a:solidFill>
                  </a:tcPr>
                </a:tc>
                <a:tc>
                  <a:txBody>
                    <a:bodyPr/>
                    <a:lstStyle/>
                    <a:p>
                      <a:pPr algn="ctr"/>
                      <a:r>
                        <a:rPr lang="en-GB" b="1" dirty="0">
                          <a:solidFill>
                            <a:schemeClr val="bg1"/>
                          </a:solidFill>
                        </a:rPr>
                        <a:t>‘Minimising environmental impact’</a:t>
                      </a:r>
                    </a:p>
                  </a:txBody>
                  <a:tcPr>
                    <a:solidFill>
                      <a:srgbClr val="FED33A"/>
                    </a:solidFill>
                  </a:tcPr>
                </a:tc>
                <a:tc>
                  <a:txBody>
                    <a:bodyPr/>
                    <a:lstStyle/>
                    <a:p>
                      <a:pPr algn="ctr"/>
                      <a:r>
                        <a:rPr lang="en-GB" b="1" dirty="0">
                          <a:solidFill>
                            <a:schemeClr val="bg1"/>
                          </a:solidFill>
                        </a:rPr>
                        <a:t>‘Product proposition development’</a:t>
                      </a:r>
                    </a:p>
                  </a:txBody>
                  <a:tcPr>
                    <a:solidFill>
                      <a:srgbClr val="FED33A"/>
                    </a:solidFill>
                  </a:tcPr>
                </a:tc>
                <a:extLst>
                  <a:ext uri="{0D108BD9-81ED-4DB2-BD59-A6C34878D82A}">
                    <a16:rowId xmlns:a16="http://schemas.microsoft.com/office/drawing/2014/main" val="3391378453"/>
                  </a:ext>
                </a:extLst>
              </a:tr>
              <a:tr h="2535869">
                <a:tc>
                  <a:txBody>
                    <a:bodyPr/>
                    <a:lstStyle/>
                    <a:p>
                      <a:r>
                        <a:rPr lang="en-GB" sz="1200" dirty="0"/>
                        <a:t>Introducing knowledge of commercial manufacture throughout is important to help students get a </a:t>
                      </a:r>
                      <a:r>
                        <a:rPr lang="en-GB" sz="1200" b="1" dirty="0"/>
                        <a:t>better idea of how products are made</a:t>
                      </a:r>
                      <a:r>
                        <a:rPr lang="en-GB" sz="1200" dirty="0"/>
                        <a:t>. </a:t>
                      </a:r>
                    </a:p>
                    <a:p>
                      <a:r>
                        <a:rPr lang="en-GB" sz="1200" dirty="0"/>
                        <a:t>When annotating their work, whilst they may be using a 3D printer to prototype, knowledge of (for example) injection moulding, can be introduced.</a:t>
                      </a:r>
                    </a:p>
                    <a:p>
                      <a:endParaRPr lang="en-GB" sz="1200" dirty="0"/>
                    </a:p>
                    <a:p>
                      <a:r>
                        <a:rPr lang="en-GB" sz="1200" dirty="0"/>
                        <a:t>We heard how Mamas &amp; Papas try to make their products not only easy to assemble, but also </a:t>
                      </a:r>
                      <a:r>
                        <a:rPr lang="en-GB" sz="1200" b="1" dirty="0"/>
                        <a:t>easy to disassemble also</a:t>
                      </a:r>
                      <a:r>
                        <a:rPr lang="en-GB" sz="1200" dirty="0"/>
                        <a:t>. The following </a:t>
                      </a:r>
                      <a:r>
                        <a:rPr lang="en-GB" sz="1200" dirty="0">
                          <a:hlinkClick r:id="rId3"/>
                        </a:rPr>
                        <a:t>video</a:t>
                      </a:r>
                      <a:r>
                        <a:rPr lang="en-GB" sz="1200" dirty="0"/>
                        <a:t> provides some useful discussion points regarding how to make products easier to do just this. Share the term ‘Cradle to Grave’ with students and </a:t>
                      </a:r>
                      <a:r>
                        <a:rPr lang="en-GB" sz="1200"/>
                        <a:t>discuss what is meant by it.</a:t>
                      </a:r>
                      <a:endParaRPr lang="en-GB" sz="1200" dirty="0"/>
                    </a:p>
                    <a:p>
                      <a:endParaRPr lang="en-GB" sz="1200" dirty="0"/>
                    </a:p>
                    <a:p>
                      <a:r>
                        <a:rPr lang="en-GB" sz="1200" dirty="0"/>
                        <a:t>Consider getting all students to swap their ideas / designs and state </a:t>
                      </a:r>
                      <a:r>
                        <a:rPr lang="en-GB" sz="1200" b="1" dirty="0"/>
                        <a:t>how they can potentially be adjusted to make it easier to repair and recycle</a:t>
                      </a:r>
                      <a:r>
                        <a:rPr lang="en-GB" sz="1200" dirty="0"/>
                        <a:t>, whilst also potentially considering any negative impact. Producing a ‘Design for manufacture’ specification would also be useful – labelling their designs regarding how they would be commercially made.</a:t>
                      </a:r>
                    </a:p>
                  </a:txBody>
                  <a:tcPr/>
                </a:tc>
                <a:tc>
                  <a:txBody>
                    <a:bodyPr/>
                    <a:lstStyle/>
                    <a:p>
                      <a:r>
                        <a:rPr lang="en-GB" sz="1200" b="1" dirty="0"/>
                        <a:t>Striking the balance </a:t>
                      </a:r>
                      <a:r>
                        <a:rPr lang="en-GB" sz="1200" dirty="0"/>
                        <a:t>to make it durable and to perform how you wish, whilst also using as few parts and materials as you can, is tricky. You may want to approach it from your own school prototyping. For example:</a:t>
                      </a:r>
                    </a:p>
                    <a:p>
                      <a:endParaRPr lang="en-GB" sz="1200" dirty="0"/>
                    </a:p>
                    <a:p>
                      <a:r>
                        <a:rPr lang="en-GB" sz="1200" dirty="0"/>
                        <a:t>Can you </a:t>
                      </a:r>
                      <a:r>
                        <a:rPr lang="en-GB" sz="1200" b="1" dirty="0"/>
                        <a:t>change the wall thickness </a:t>
                      </a:r>
                      <a:r>
                        <a:rPr lang="en-GB" sz="1200" dirty="0"/>
                        <a:t>on a 3D print to match the nozzle thickness and speed up the print? Can you remove some of the </a:t>
                      </a:r>
                      <a:r>
                        <a:rPr lang="en-GB" sz="1200" b="1" dirty="0"/>
                        <a:t>infill</a:t>
                      </a:r>
                      <a:r>
                        <a:rPr lang="en-GB" sz="1200" dirty="0"/>
                        <a:t>?</a:t>
                      </a:r>
                    </a:p>
                    <a:p>
                      <a:r>
                        <a:rPr lang="en-GB" sz="1200" dirty="0"/>
                        <a:t>If using a laser cutter, can you </a:t>
                      </a:r>
                      <a:r>
                        <a:rPr lang="en-GB" sz="1200" b="1" dirty="0"/>
                        <a:t>tesselate shapes </a:t>
                      </a:r>
                      <a:r>
                        <a:rPr lang="en-GB" sz="1200" dirty="0"/>
                        <a:t>to save material? Could you make it smaller so that you fit more of the design on one standard sheet size?</a:t>
                      </a:r>
                    </a:p>
                    <a:p>
                      <a:r>
                        <a:rPr lang="en-GB" sz="1200" dirty="0"/>
                        <a:t>Having a consideration of the different elements can be useful.</a:t>
                      </a:r>
                    </a:p>
                    <a:p>
                      <a:endParaRPr lang="en-GB" sz="1200" dirty="0"/>
                    </a:p>
                    <a:p>
                      <a:r>
                        <a:rPr lang="en-GB" sz="1200" dirty="0"/>
                        <a:t>You may want to take a look at some of the elements in this </a:t>
                      </a:r>
                      <a:r>
                        <a:rPr lang="en-GB" sz="1200" dirty="0">
                          <a:hlinkClick r:id="rId4"/>
                        </a:rPr>
                        <a:t>E-Learning course </a:t>
                      </a:r>
                      <a:r>
                        <a:rPr lang="en-GB" sz="1200" dirty="0"/>
                        <a:t>to use with your students.</a:t>
                      </a:r>
                    </a:p>
                    <a:p>
                      <a:endParaRPr lang="en-GB" sz="1200" dirty="0"/>
                    </a:p>
                  </a:txBody>
                  <a:tcPr/>
                </a:tc>
                <a:tc>
                  <a:txBody>
                    <a:bodyPr/>
                    <a:lstStyle/>
                    <a:p>
                      <a:r>
                        <a:rPr lang="en-GB" sz="1200" dirty="0"/>
                        <a:t>Here is a good opportunity to mock-up the </a:t>
                      </a:r>
                      <a:r>
                        <a:rPr lang="en-GB" sz="1200" b="1" dirty="0"/>
                        <a:t>marketing materials </a:t>
                      </a:r>
                      <a:r>
                        <a:rPr lang="en-GB" sz="1200" dirty="0"/>
                        <a:t>for the new product. </a:t>
                      </a:r>
                      <a:r>
                        <a:rPr lang="en-GB" sz="1200" b="1" dirty="0"/>
                        <a:t>Photography</a:t>
                      </a:r>
                      <a:r>
                        <a:rPr lang="en-GB" sz="1200" dirty="0"/>
                        <a:t> is a key aspect and getting students to be able to take attractive shots with good lighting and background can really bring a product to life. </a:t>
                      </a:r>
                      <a:r>
                        <a:rPr lang="en-GB" sz="1200" dirty="0">
                          <a:hlinkClick r:id="rId5"/>
                        </a:rPr>
                        <a:t>Pop up photo booths </a:t>
                      </a:r>
                      <a:r>
                        <a:rPr lang="en-GB" sz="1200" dirty="0"/>
                        <a:t>such as this (or slightly larger) may be worth purchasing for the department. </a:t>
                      </a:r>
                    </a:p>
                    <a:p>
                      <a:endParaRPr lang="en-GB" sz="1200" dirty="0"/>
                    </a:p>
                    <a:p>
                      <a:r>
                        <a:rPr lang="en-GB" sz="1200" dirty="0"/>
                        <a:t>Students could create an advertising campaign by creating a </a:t>
                      </a:r>
                      <a:r>
                        <a:rPr lang="en-GB" sz="1200" b="1" dirty="0"/>
                        <a:t>magazine advert </a:t>
                      </a:r>
                      <a:r>
                        <a:rPr lang="en-GB" sz="1200" dirty="0"/>
                        <a:t>or possibly even a </a:t>
                      </a:r>
                      <a:r>
                        <a:rPr lang="en-GB" sz="1200" b="1" dirty="0" err="1"/>
                        <a:t>Tiktok</a:t>
                      </a:r>
                      <a:r>
                        <a:rPr lang="en-GB" sz="1200" b="1" dirty="0"/>
                        <a:t> </a:t>
                      </a:r>
                      <a:r>
                        <a:rPr lang="en-GB" sz="1200" dirty="0"/>
                        <a:t>or similar video campaign. Creating straplines, text copy, a brand name and more can help to present their ideas in a finished format. Programs such as </a:t>
                      </a:r>
                      <a:r>
                        <a:rPr lang="en-GB" sz="1200" dirty="0">
                          <a:hlinkClick r:id="rId6"/>
                        </a:rPr>
                        <a:t>Canva</a:t>
                      </a:r>
                      <a:r>
                        <a:rPr lang="en-GB" sz="1200" dirty="0"/>
                        <a:t> can help produce quick social media imagery also.</a:t>
                      </a:r>
                    </a:p>
                  </a:txBody>
                  <a:tcPr/>
                </a:tc>
                <a:extLst>
                  <a:ext uri="{0D108BD9-81ED-4DB2-BD59-A6C34878D82A}">
                    <a16:rowId xmlns:a16="http://schemas.microsoft.com/office/drawing/2014/main" val="3966545421"/>
                  </a:ext>
                </a:extLst>
              </a:tr>
            </a:tbl>
          </a:graphicData>
        </a:graphic>
      </p:graphicFrame>
      <p:sp>
        <p:nvSpPr>
          <p:cNvPr id="7" name="Arrow: Left 6">
            <a:hlinkClick r:id="rId7" action="ppaction://hlinksldjump"/>
            <a:extLst>
              <a:ext uri="{FF2B5EF4-FFF2-40B4-BE49-F238E27FC236}">
                <a16:creationId xmlns:a16="http://schemas.microsoft.com/office/drawing/2014/main" id="{19CDDB95-8453-5E5B-9ED9-51E0CACB1FAA}"/>
              </a:ext>
            </a:extLst>
          </p:cNvPr>
          <p:cNvSpPr/>
          <p:nvPr/>
        </p:nvSpPr>
        <p:spPr>
          <a:xfrm>
            <a:off x="10871200" y="521533"/>
            <a:ext cx="609600" cy="548640"/>
          </a:xfrm>
          <a:prstGeom prst="leftArrow">
            <a:avLst/>
          </a:prstGeom>
          <a:noFill/>
          <a:ln>
            <a:solidFill>
              <a:srgbClr val="FED3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Graphic 4">
            <a:extLst>
              <a:ext uri="{FF2B5EF4-FFF2-40B4-BE49-F238E27FC236}">
                <a16:creationId xmlns:a16="http://schemas.microsoft.com/office/drawing/2014/main" id="{E985105D-85F5-51B1-9782-1B1D1AE18B0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991586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1154162"/>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Simple foam or card models that use existing components and concentrate more on form than function. These may be finished to look more like a commercial product even if they are not fully functional.</a:t>
              </a:r>
              <a:endParaRPr kumimoji="0"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Greater focus on ergonomics and anthropometrics with the creation of functional CAD models that can be 3D printed to accommodate real components. Use of working components to test functionality. </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1" y="2072956"/>
              <a:ext cx="2515975" cy="1331134"/>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complete and working product that is tested for anthropometrics and ergonomics. </a:t>
              </a:r>
              <a:r>
                <a:rPr lang="en-GB" sz="1150" b="0" i="1" kern="1200" dirty="0">
                  <a:solidFill>
                    <a:srgbClr val="0A303F"/>
                  </a:solidFill>
                  <a:latin typeface="Arial" panose="020B0604020202020204"/>
                  <a:ea typeface="+mn-ea"/>
                  <a:cs typeface="Arial" panose="020B0604020202020204" pitchFamily="34" charset="0"/>
                </a:rPr>
                <a:t>Use of considered materials / fabrics based on working properties. May have interactive / adjustable elements to fit baby / parent. Solves a genuine problem well.</a:t>
              </a:r>
              <a:endPar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pic>
        <p:nvPicPr>
          <p:cNvPr id="18" name="Graphic 17">
            <a:extLst>
              <a:ext uri="{FF2B5EF4-FFF2-40B4-BE49-F238E27FC236}">
                <a16:creationId xmlns:a16="http://schemas.microsoft.com/office/drawing/2014/main" id="{ABC9C138-43FF-3623-2D6C-68BB5E63D6B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Griffith Gothic Black" panose="020B0503060000000000" pitchFamily="34" charset="0"/>
              </a:rPr>
              <a:t>Contents</a:t>
            </a:r>
            <a:endParaRPr lang="en-GB" sz="4400" dirty="0">
              <a:latin typeface="Griffith Gothic Black" panose="020B0503060000000000" pitchFamily="34" charset="0"/>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163863"/>
            <a:ext cx="9166811" cy="4706112"/>
          </a:xfrm>
        </p:spPr>
        <p:txBody>
          <a:bodyPr>
            <a:normAutofit fontScale="62500" lnSpcReduction="20000"/>
          </a:bodyPr>
          <a:lstStyle/>
          <a:p>
            <a:pPr marL="447675" indent="-447675">
              <a:lnSpc>
                <a:spcPct val="150000"/>
              </a:lnSpc>
              <a:buFont typeface="+mj-lt"/>
              <a:buAutoNum type="arabicPeriod"/>
            </a:pPr>
            <a:r>
              <a:rPr lang="en-GB" sz="3500" b="1" dirty="0">
                <a:latin typeface="+mj-lt"/>
                <a:ea typeface="Roboto" panose="02000000000000000000" pitchFamily="2" charset="0"/>
                <a:cs typeface="Roboto" panose="02000000000000000000" pitchFamily="2" charset="0"/>
              </a:rPr>
              <a:t>Introduction</a:t>
            </a:r>
          </a:p>
          <a:p>
            <a:pPr marL="447675" indent="-447675">
              <a:lnSpc>
                <a:spcPct val="150000"/>
              </a:lnSpc>
              <a:buFont typeface="+mj-lt"/>
              <a:buAutoNum type="arabicPeriod"/>
            </a:pPr>
            <a:r>
              <a:rPr lang="en-GB" sz="3500" b="1" dirty="0">
                <a:solidFill>
                  <a:srgbClr val="ACACDE"/>
                </a:solidFill>
                <a:latin typeface="+mj-lt"/>
                <a:ea typeface="Roboto" panose="02000000000000000000" pitchFamily="2" charset="0"/>
                <a:cs typeface="Roboto" panose="02000000000000000000" pitchFamily="2" charset="0"/>
              </a:rPr>
              <a:t>Empathize stage</a:t>
            </a:r>
          </a:p>
          <a:p>
            <a:pPr marL="457200" indent="-457200">
              <a:lnSpc>
                <a:spcPct val="150000"/>
              </a:lnSpc>
              <a:buAutoNum type="arabicPeriod"/>
            </a:pPr>
            <a:r>
              <a:rPr lang="en-GB" sz="3500" b="1" dirty="0">
                <a:solidFill>
                  <a:srgbClr val="16F4D0"/>
                </a:solidFill>
                <a:latin typeface="+mj-lt"/>
                <a:ea typeface="Roboto" panose="02000000000000000000" pitchFamily="2" charset="0"/>
                <a:cs typeface="Roboto" panose="02000000000000000000" pitchFamily="2" charset="0"/>
              </a:rPr>
              <a:t>Define stage</a:t>
            </a:r>
          </a:p>
          <a:p>
            <a:pPr marL="457200" indent="-457200">
              <a:lnSpc>
                <a:spcPct val="150000"/>
              </a:lnSpc>
              <a:buFont typeface="Arial"/>
              <a:buAutoNum type="arabicPeriod"/>
            </a:pPr>
            <a:r>
              <a:rPr lang="en-GB" sz="3500" b="1" dirty="0">
                <a:solidFill>
                  <a:srgbClr val="F60493"/>
                </a:solidFill>
                <a:latin typeface="+mj-lt"/>
                <a:ea typeface="Roboto" panose="02000000000000000000" pitchFamily="2" charset="0"/>
                <a:cs typeface="Roboto" panose="02000000000000000000" pitchFamily="2" charset="0"/>
              </a:rPr>
              <a:t>Ideate stage</a:t>
            </a:r>
          </a:p>
          <a:p>
            <a:pPr marL="457200" indent="-457200">
              <a:lnSpc>
                <a:spcPct val="150000"/>
              </a:lnSpc>
              <a:buFont typeface="Arial"/>
              <a:buAutoNum type="arabicPeriod"/>
            </a:pPr>
            <a:r>
              <a:rPr lang="en-GB" sz="3500" b="1" dirty="0">
                <a:solidFill>
                  <a:srgbClr val="FE4C00"/>
                </a:solidFill>
                <a:latin typeface="+mj-lt"/>
                <a:ea typeface="Roboto" panose="02000000000000000000" pitchFamily="2" charset="0"/>
                <a:cs typeface="Roboto" panose="02000000000000000000" pitchFamily="2" charset="0"/>
              </a:rPr>
              <a:t>Prototype stage</a:t>
            </a:r>
          </a:p>
          <a:p>
            <a:pPr marL="457200" indent="-457200">
              <a:lnSpc>
                <a:spcPct val="150000"/>
              </a:lnSpc>
              <a:buFont typeface="Arial"/>
              <a:buAutoNum type="arabicPeriod"/>
            </a:pPr>
            <a:r>
              <a:rPr lang="en-GB" sz="3500" b="1" dirty="0">
                <a:solidFill>
                  <a:srgbClr val="429EA6"/>
                </a:solidFill>
                <a:latin typeface="+mj-lt"/>
                <a:ea typeface="Roboto" panose="02000000000000000000" pitchFamily="2" charset="0"/>
                <a:cs typeface="Roboto" panose="02000000000000000000" pitchFamily="2" charset="0"/>
              </a:rPr>
              <a:t>Test stage</a:t>
            </a:r>
          </a:p>
          <a:p>
            <a:pPr marL="457200" indent="-457200">
              <a:lnSpc>
                <a:spcPct val="150000"/>
              </a:lnSpc>
              <a:buFont typeface="Arial"/>
              <a:buAutoNum type="arabicPeriod"/>
            </a:pPr>
            <a:r>
              <a:rPr lang="en-GB" sz="3500" b="1" dirty="0">
                <a:solidFill>
                  <a:srgbClr val="FED33A"/>
                </a:solidFill>
                <a:latin typeface="+mj-lt"/>
                <a:ea typeface="Roboto" panose="02000000000000000000" pitchFamily="2" charset="0"/>
                <a:cs typeface="Roboto" panose="02000000000000000000" pitchFamily="2" charset="0"/>
              </a:rPr>
              <a:t>Implement stage</a:t>
            </a:r>
          </a:p>
          <a:p>
            <a:pPr marL="457200" indent="-457200">
              <a:lnSpc>
                <a:spcPct val="150000"/>
              </a:lnSpc>
              <a:buFont typeface="Arial"/>
              <a:buAutoNum type="arabicPeriod"/>
            </a:pPr>
            <a:r>
              <a:rPr lang="en-GB" sz="35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35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35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2" action="ppaction://hlinksldjump"/>
            <a:extLst>
              <a:ext uri="{FF2B5EF4-FFF2-40B4-BE49-F238E27FC236}">
                <a16:creationId xmlns:a16="http://schemas.microsoft.com/office/drawing/2014/main" id="{D3F778C5-8D75-8959-EF20-C2A07B4205CE}"/>
              </a:ext>
            </a:extLst>
          </p:cNvPr>
          <p:cNvSpPr/>
          <p:nvPr/>
        </p:nvSpPr>
        <p:spPr>
          <a:xfrm>
            <a:off x="10632637" y="342704"/>
            <a:ext cx="983364" cy="84772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3" action="ppaction://hlinksldjump"/>
            <a:extLst>
              <a:ext uri="{FF2B5EF4-FFF2-40B4-BE49-F238E27FC236}">
                <a16:creationId xmlns:a16="http://schemas.microsoft.com/office/drawing/2014/main" id="{39859184-E4D1-4211-D5E7-8AEE6ED2A593}"/>
              </a:ext>
            </a:extLst>
          </p:cNvPr>
          <p:cNvSpPr/>
          <p:nvPr/>
        </p:nvSpPr>
        <p:spPr>
          <a:xfrm>
            <a:off x="10677737" y="1316306"/>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hlinkClick r:id="rId4" action="ppaction://hlinksldjump"/>
            <a:extLst>
              <a:ext uri="{FF2B5EF4-FFF2-40B4-BE49-F238E27FC236}">
                <a16:creationId xmlns:a16="http://schemas.microsoft.com/office/drawing/2014/main" id="{87236434-6ECD-00D9-FE75-4F81CDC2967F}"/>
              </a:ext>
            </a:extLst>
          </p:cNvPr>
          <p:cNvSpPr/>
          <p:nvPr/>
        </p:nvSpPr>
        <p:spPr>
          <a:xfrm>
            <a:off x="10677737" y="2227002"/>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5" action="ppaction://hlinksldjump"/>
            <a:extLst>
              <a:ext uri="{FF2B5EF4-FFF2-40B4-BE49-F238E27FC236}">
                <a16:creationId xmlns:a16="http://schemas.microsoft.com/office/drawing/2014/main" id="{DF1D8CEF-3277-47A9-2B32-AC1F8892E0F0}"/>
              </a:ext>
            </a:extLst>
          </p:cNvPr>
          <p:cNvSpPr/>
          <p:nvPr/>
        </p:nvSpPr>
        <p:spPr>
          <a:xfrm>
            <a:off x="10705607" y="3176058"/>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6" action="ppaction://hlinksldjump"/>
            <a:extLst>
              <a:ext uri="{FF2B5EF4-FFF2-40B4-BE49-F238E27FC236}">
                <a16:creationId xmlns:a16="http://schemas.microsoft.com/office/drawing/2014/main" id="{E445E440-2320-35F6-8B49-2D3F56629E0D}"/>
              </a:ext>
            </a:extLst>
          </p:cNvPr>
          <p:cNvSpPr/>
          <p:nvPr/>
        </p:nvSpPr>
        <p:spPr>
          <a:xfrm>
            <a:off x="10677737" y="5085153"/>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Hexagon 9">
            <a:hlinkClick r:id="rId7" action="ppaction://hlinksldjump"/>
            <a:extLst>
              <a:ext uri="{FF2B5EF4-FFF2-40B4-BE49-F238E27FC236}">
                <a16:creationId xmlns:a16="http://schemas.microsoft.com/office/drawing/2014/main" id="{D2C8372A-1251-307B-64BB-11E02B335B5A}"/>
              </a:ext>
            </a:extLst>
          </p:cNvPr>
          <p:cNvSpPr/>
          <p:nvPr/>
        </p:nvSpPr>
        <p:spPr>
          <a:xfrm>
            <a:off x="10669122" y="4103716"/>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Graphic 10">
            <a:extLst>
              <a:ext uri="{FF2B5EF4-FFF2-40B4-BE49-F238E27FC236}">
                <a16:creationId xmlns:a16="http://schemas.microsoft.com/office/drawing/2014/main" id="{E45E3395-712E-1C58-4CB0-EF926B7DDFF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474265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3" name="Online Media 2" title="Mamas &amp; Papas: Introduction">
            <a:hlinkClick r:id="" action="ppaction://media"/>
            <a:extLst>
              <a:ext uri="{FF2B5EF4-FFF2-40B4-BE49-F238E27FC236}">
                <a16:creationId xmlns:a16="http://schemas.microsoft.com/office/drawing/2014/main" id="{AC3FB6FB-AC2C-DD67-0738-C446064B8F82}"/>
              </a:ext>
            </a:extLst>
          </p:cNvPr>
          <p:cNvPicPr>
            <a:picLocks noRot="1" noChangeAspect="1"/>
          </p:cNvPicPr>
          <p:nvPr>
            <a:videoFile r:link="rId1"/>
          </p:nvPr>
        </p:nvPicPr>
        <p:blipFill>
          <a:blip r:embed="rId4"/>
          <a:stretch>
            <a:fillRect/>
          </a:stretch>
        </p:blipFill>
        <p:spPr>
          <a:xfrm>
            <a:off x="214745" y="106090"/>
            <a:ext cx="11762510" cy="6645819"/>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610168" y="1315797"/>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dirty="0">
                <a:latin typeface="+mj-lt"/>
                <a:ea typeface="Roboto" panose="02000000000000000000" pitchFamily="2" charset="0"/>
                <a:cs typeface="Roboto" panose="02000000000000000000" pitchFamily="2" charset="0"/>
              </a:rPr>
              <a:t>Mamas &amp; Papas</a:t>
            </a:r>
            <a:r>
              <a:rPr lang="en-GB" sz="2200" b="0" dirty="0">
                <a:latin typeface="+mj-lt"/>
                <a:ea typeface="Roboto" panose="02000000000000000000" pitchFamily="2" charset="0"/>
                <a:cs typeface="Roboto" panose="02000000000000000000" pitchFamily="2" charset="0"/>
              </a:rPr>
              <a:t> are a leading manufacturer of products for babies and parents.</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Making life easier for parents</a:t>
            </a:r>
            <a:endParaRPr lang="en-GB" sz="3200" dirty="0">
              <a:solidFill>
                <a:schemeClr val="bg1"/>
              </a:solidFill>
              <a:latin typeface="+mj-lt"/>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Mamas &amp; Papas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would approach this context in relation to the five main stage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They also explain how they </a:t>
            </a:r>
            <a:r>
              <a:rPr lang="en-GB" sz="2200" b="0" dirty="0">
                <a:solidFill>
                  <a:srgbClr val="0A303F"/>
                </a:solidFill>
                <a:latin typeface="Arial" panose="020B0604020202020204"/>
                <a:ea typeface="Roboto" panose="02000000000000000000" pitchFamily="2" charset="0"/>
                <a:cs typeface="Roboto" panose="02000000000000000000" pitchFamily="2" charset="0"/>
              </a:rPr>
              <a:t>take a prototype to the mass production stage in the </a:t>
            </a:r>
            <a:r>
              <a:rPr lang="en-GB" sz="2200" dirty="0">
                <a:solidFill>
                  <a:srgbClr val="0A303F"/>
                </a:solidFill>
                <a:latin typeface="Arial" panose="020B0604020202020204"/>
                <a:ea typeface="Roboto" panose="02000000000000000000" pitchFamily="2" charset="0"/>
                <a:cs typeface="Roboto" panose="02000000000000000000" pitchFamily="2" charset="0"/>
              </a:rPr>
              <a:t>implement </a:t>
            </a:r>
            <a:r>
              <a:rPr lang="en-GB" sz="2200" b="0" dirty="0">
                <a:solidFill>
                  <a:srgbClr val="0A303F"/>
                </a:solidFill>
                <a:latin typeface="Arial" panose="020B0604020202020204"/>
                <a:ea typeface="Roboto" panose="02000000000000000000" pitchFamily="2" charset="0"/>
                <a:cs typeface="Roboto" panose="02000000000000000000" pitchFamily="2" charset="0"/>
              </a:rPr>
              <a:t>stage.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to create a product to make life easier for parents!</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pic>
        <p:nvPicPr>
          <p:cNvPr id="5" name="Graphic 4">
            <a:extLst>
              <a:ext uri="{FF2B5EF4-FFF2-40B4-BE49-F238E27FC236}">
                <a16:creationId xmlns:a16="http://schemas.microsoft.com/office/drawing/2014/main" id="{4A27B2E6-6A4D-8399-C316-E60697AC7D1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Mamas &amp; Papas: Empathize">
            <a:hlinkClick r:id="" action="ppaction://media"/>
            <a:extLst>
              <a:ext uri="{FF2B5EF4-FFF2-40B4-BE49-F238E27FC236}">
                <a16:creationId xmlns:a16="http://schemas.microsoft.com/office/drawing/2014/main" id="{CB018FFE-E410-CBD6-FD2C-13F8445A46B6}"/>
              </a:ext>
            </a:extLst>
          </p:cNvPr>
          <p:cNvPicPr>
            <a:picLocks noRot="1" noChangeAspect="1"/>
          </p:cNvPicPr>
          <p:nvPr>
            <a:videoFile r:link="rId1"/>
          </p:nvPr>
        </p:nvPicPr>
        <p:blipFill>
          <a:blip r:embed="rId3"/>
          <a:stretch>
            <a:fillRect/>
          </a:stretch>
        </p:blipFill>
        <p:spPr>
          <a:xfrm>
            <a:off x="197842" y="96541"/>
            <a:ext cx="11796316" cy="6664918"/>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14643"/>
            <a:ext cx="9329998" cy="2165350"/>
          </a:xfrm>
        </p:spPr>
        <p:txBody>
          <a:bodyPr>
            <a:normAutofit fontScale="85000" lnSpcReduction="20000"/>
          </a:bodyPr>
          <a:lstStyle/>
          <a:p>
            <a:pPr>
              <a:lnSpc>
                <a:spcPct val="150000"/>
              </a:lnSpc>
            </a:pPr>
            <a:r>
              <a:rPr lang="en-GB" sz="2000" dirty="0">
                <a:latin typeface="+mj-lt"/>
                <a:ea typeface="Roboto" panose="02000000000000000000" pitchFamily="2" charset="0"/>
                <a:cs typeface="Roboto" panose="02000000000000000000" pitchFamily="2" charset="0"/>
              </a:rPr>
              <a:t>Your first task is to put yourself into the shoes of a parent with a young baby to </a:t>
            </a:r>
            <a:r>
              <a:rPr lang="en-GB" sz="2000" b="1" dirty="0">
                <a:latin typeface="+mj-lt"/>
                <a:ea typeface="Roboto" panose="02000000000000000000" pitchFamily="2" charset="0"/>
                <a:cs typeface="Roboto" panose="02000000000000000000" pitchFamily="2" charset="0"/>
              </a:rPr>
              <a:t>understand more about the area</a:t>
            </a:r>
            <a:r>
              <a:rPr lang="en-GB" sz="2000" dirty="0">
                <a:latin typeface="+mj-lt"/>
                <a:ea typeface="Roboto" panose="02000000000000000000" pitchFamily="2" charset="0"/>
                <a:cs typeface="Roboto" panose="02000000000000000000" pitchFamily="2" charset="0"/>
              </a:rPr>
              <a:t>. You are looking for a problem-area that you can design and prototype for. At this stage you are simply trying to understand what some of the problems may be. The more the merrier! There are no wrong ideas / thoughts at this stage! </a:t>
            </a:r>
          </a:p>
          <a:p>
            <a:pPr>
              <a:lnSpc>
                <a:spcPct val="150000"/>
              </a:lnSpc>
            </a:pPr>
            <a:r>
              <a:rPr lang="en-GB" sz="2000" dirty="0">
                <a:latin typeface="+mj-lt"/>
                <a:ea typeface="Roboto" panose="02000000000000000000" pitchFamily="2" charset="0"/>
                <a:cs typeface="Roboto" panose="02000000000000000000" pitchFamily="2" charset="0"/>
              </a:rPr>
              <a:t>There are many ways that Mamas &amp; Papas, and other companies do this. Consider using some of these approaches:</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7" name="Table 18">
            <a:extLst>
              <a:ext uri="{FF2B5EF4-FFF2-40B4-BE49-F238E27FC236}">
                <a16:creationId xmlns:a16="http://schemas.microsoft.com/office/drawing/2014/main" id="{85E5B5CD-E89D-2B6C-0446-A69CFF708264}"/>
              </a:ext>
            </a:extLst>
          </p:cNvPr>
          <p:cNvGraphicFramePr>
            <a:graphicFrameLocks noGrp="1"/>
          </p:cNvGraphicFramePr>
          <p:nvPr>
            <p:extLst>
              <p:ext uri="{D42A27DB-BD31-4B8C-83A1-F6EECF244321}">
                <p14:modId xmlns:p14="http://schemas.microsoft.com/office/powerpoint/2010/main" val="3357924104"/>
              </p:ext>
            </p:extLst>
          </p:nvPr>
        </p:nvGraphicFramePr>
        <p:xfrm>
          <a:off x="561602" y="3279529"/>
          <a:ext cx="9329997" cy="2585526"/>
        </p:xfrm>
        <a:graphic>
          <a:graphicData uri="http://schemas.openxmlformats.org/drawingml/2006/table">
            <a:tbl>
              <a:tblPr firstRow="1" bandRow="1">
                <a:tableStyleId>{5940675A-B579-460E-94D1-54222C63F5DA}</a:tableStyleId>
              </a:tblPr>
              <a:tblGrid>
                <a:gridCol w="3140324">
                  <a:extLst>
                    <a:ext uri="{9D8B030D-6E8A-4147-A177-3AD203B41FA5}">
                      <a16:colId xmlns:a16="http://schemas.microsoft.com/office/drawing/2014/main" val="336422520"/>
                    </a:ext>
                  </a:extLst>
                </a:gridCol>
                <a:gridCol w="2939655">
                  <a:extLst>
                    <a:ext uri="{9D8B030D-6E8A-4147-A177-3AD203B41FA5}">
                      <a16:colId xmlns:a16="http://schemas.microsoft.com/office/drawing/2014/main" val="1485661640"/>
                    </a:ext>
                  </a:extLst>
                </a:gridCol>
                <a:gridCol w="3250018">
                  <a:extLst>
                    <a:ext uri="{9D8B030D-6E8A-4147-A177-3AD203B41FA5}">
                      <a16:colId xmlns:a16="http://schemas.microsoft.com/office/drawing/2014/main" val="3804150009"/>
                    </a:ext>
                  </a:extLst>
                </a:gridCol>
              </a:tblGrid>
              <a:tr h="360486">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‘Problems and Pain points’</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‘Customer voice’</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‘Collaboration software’</a:t>
                      </a:r>
                      <a:endParaRPr lang="en-GB" sz="14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1791680">
                <a:tc>
                  <a:txBody>
                    <a:bodyPr/>
                    <a:lstStyle/>
                    <a:p>
                      <a:r>
                        <a:rPr lang="en-GB" sz="1400" dirty="0"/>
                        <a:t>Mamas &amp; Papas design a lot of products and can reference back to existing products to help them to create an improved design. Sometimes you can highlight a problem area that keeps coming up in conversation and consider a product to solve it.</a:t>
                      </a:r>
                    </a:p>
                  </a:txBody>
                  <a:tcPr/>
                </a:tc>
                <a:tc>
                  <a:txBody>
                    <a:bodyPr/>
                    <a:lstStyle/>
                    <a:p>
                      <a:r>
                        <a:rPr lang="en-GB" sz="1400" dirty="0"/>
                        <a:t>You can gather information from talking to customers. You can also talk to store staff for their expert opinion as they meet and talk to hundreds of customers and have listened to their specific needs.</a:t>
                      </a:r>
                    </a:p>
                    <a:p>
                      <a:r>
                        <a:rPr lang="en-GB" sz="1400" dirty="0"/>
                        <a:t>Using online tools is also a good way of getting a more ‘global’ view of the product market.</a:t>
                      </a:r>
                    </a:p>
                    <a:p>
                      <a:endParaRPr lang="en-GB" sz="1400" dirty="0"/>
                    </a:p>
                  </a:txBody>
                  <a:tcPr/>
                </a:tc>
                <a:tc>
                  <a:txBody>
                    <a:bodyPr/>
                    <a:lstStyle/>
                    <a:p>
                      <a:r>
                        <a:rPr lang="en-GB" sz="1400" dirty="0"/>
                        <a:t>Mamas &amp; Papas use a site called ‘Miro’ to create ideas and to collaborate, but you could just as easily use a mind map or use post-it notes and a white board. This allows for ideas and concepts to be stored and shared to help develop new products.</a:t>
                      </a:r>
                    </a:p>
                  </a:txBody>
                  <a:tcPr/>
                </a:tc>
                <a:extLst>
                  <a:ext uri="{0D108BD9-81ED-4DB2-BD59-A6C34878D82A}">
                    <a16:rowId xmlns:a16="http://schemas.microsoft.com/office/drawing/2014/main" val="3966545421"/>
                  </a:ext>
                </a:extLst>
              </a:tr>
            </a:tbl>
          </a:graphicData>
        </a:graphic>
      </p:graphicFrame>
      <p:pic>
        <p:nvPicPr>
          <p:cNvPr id="2" name="Graphic 1">
            <a:extLst>
              <a:ext uri="{FF2B5EF4-FFF2-40B4-BE49-F238E27FC236}">
                <a16:creationId xmlns:a16="http://schemas.microsoft.com/office/drawing/2014/main" id="{853DC3C7-55C9-0F91-F869-B929DC1DD3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3556041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18475" y="1173574"/>
            <a:ext cx="9655175" cy="2165350"/>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 encourages an empathetic approach to analysing and investigating the design situation.</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7" name="Group 6">
            <a:extLst>
              <a:ext uri="{FF2B5EF4-FFF2-40B4-BE49-F238E27FC236}">
                <a16:creationId xmlns:a16="http://schemas.microsoft.com/office/drawing/2014/main" id="{549C5CDB-32C7-780D-87FC-7F97B41EC5F4}"/>
              </a:ext>
            </a:extLst>
          </p:cNvPr>
          <p:cNvGrpSpPr/>
          <p:nvPr/>
        </p:nvGrpSpPr>
        <p:grpSpPr>
          <a:xfrm>
            <a:off x="1054314" y="2661072"/>
            <a:ext cx="9119336" cy="3768997"/>
            <a:chOff x="1250121" y="2706792"/>
            <a:chExt cx="9119336" cy="3768997"/>
          </a:xfrm>
        </p:grpSpPr>
        <p:cxnSp>
          <p:nvCxnSpPr>
            <p:cNvPr id="8" name="Straight Connector 7">
              <a:extLst>
                <a:ext uri="{FF2B5EF4-FFF2-40B4-BE49-F238E27FC236}">
                  <a16:creationId xmlns:a16="http://schemas.microsoft.com/office/drawing/2014/main" id="{B1106FB9-8986-4A01-6420-4AA7A52CD717}"/>
                </a:ext>
              </a:extLst>
            </p:cNvPr>
            <p:cNvCxnSpPr>
              <a:cxnSpLocks/>
            </p:cNvCxnSpPr>
            <p:nvPr/>
          </p:nvCxnSpPr>
          <p:spPr>
            <a:xfrm>
              <a:off x="4859534" y="3345708"/>
              <a:ext cx="894882" cy="24011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DA4D694-BCA7-06F7-5F10-EEA7C4B70BDA}"/>
                </a:ext>
              </a:extLst>
            </p:cNvPr>
            <p:cNvGrpSpPr/>
            <p:nvPr/>
          </p:nvGrpSpPr>
          <p:grpSpPr>
            <a:xfrm>
              <a:off x="1250121" y="2706792"/>
              <a:ext cx="9119336" cy="3768997"/>
              <a:chOff x="1234881" y="2645832"/>
              <a:chExt cx="9119336" cy="3768997"/>
            </a:xfrm>
          </p:grpSpPr>
          <p:cxnSp>
            <p:nvCxnSpPr>
              <p:cNvPr id="12" name="Straight Connector 11">
                <a:extLst>
                  <a:ext uri="{FF2B5EF4-FFF2-40B4-BE49-F238E27FC236}">
                    <a16:creationId xmlns:a16="http://schemas.microsoft.com/office/drawing/2014/main" id="{ED7E185D-A867-B4E0-2F6A-2DF69224333E}"/>
                  </a:ext>
                </a:extLst>
              </p:cNvPr>
              <p:cNvCxnSpPr>
                <a:cxnSpLocks/>
              </p:cNvCxnSpPr>
              <p:nvPr/>
            </p:nvCxnSpPr>
            <p:spPr>
              <a:xfrm flipV="1">
                <a:off x="6881010" y="2908348"/>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85C09A7-6554-1034-8B99-C191FD1FFA05}"/>
                  </a:ext>
                </a:extLst>
              </p:cNvPr>
              <p:cNvGrpSpPr/>
              <p:nvPr/>
            </p:nvGrpSpPr>
            <p:grpSpPr>
              <a:xfrm>
                <a:off x="1234881" y="2905495"/>
                <a:ext cx="9119336" cy="3509334"/>
                <a:chOff x="1219641" y="2775574"/>
                <a:chExt cx="9119336" cy="3509334"/>
              </a:xfrm>
            </p:grpSpPr>
            <p:cxnSp>
              <p:nvCxnSpPr>
                <p:cNvPr id="15" name="Straight Connector 14">
                  <a:extLst>
                    <a:ext uri="{FF2B5EF4-FFF2-40B4-BE49-F238E27FC236}">
                      <a16:creationId xmlns:a16="http://schemas.microsoft.com/office/drawing/2014/main" id="{6EBF1F8C-74B2-B2D8-F1A3-8BC83391FE7A}"/>
                    </a:ext>
                  </a:extLst>
                </p:cNvPr>
                <p:cNvCxnSpPr>
                  <a:cxnSpLocks/>
                </p:cNvCxnSpPr>
                <p:nvPr/>
              </p:nvCxnSpPr>
              <p:spPr>
                <a:xfrm>
                  <a:off x="2003887" y="5075454"/>
                  <a:ext cx="656896" cy="226102"/>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A82477F1-1061-2A03-4F07-AB61B268E3BB}"/>
                    </a:ext>
                  </a:extLst>
                </p:cNvPr>
                <p:cNvGrpSpPr/>
                <p:nvPr/>
              </p:nvGrpSpPr>
              <p:grpSpPr>
                <a:xfrm>
                  <a:off x="2240067" y="2775574"/>
                  <a:ext cx="8098910" cy="3509334"/>
                  <a:chOff x="1940495" y="2849925"/>
                  <a:chExt cx="8098910" cy="3509334"/>
                </a:xfrm>
              </p:grpSpPr>
              <p:cxnSp>
                <p:nvCxnSpPr>
                  <p:cNvPr id="19" name="Straight Connector 18">
                    <a:extLst>
                      <a:ext uri="{FF2B5EF4-FFF2-40B4-BE49-F238E27FC236}">
                        <a16:creationId xmlns:a16="http://schemas.microsoft.com/office/drawing/2014/main" id="{A832DC17-41BE-AEE9-0F6A-7A139D7A4BA7}"/>
                      </a:ext>
                    </a:extLst>
                  </p:cNvPr>
                  <p:cNvCxnSpPr>
                    <a:cxnSpLocks/>
                  </p:cNvCxnSpPr>
                  <p:nvPr/>
                </p:nvCxnSpPr>
                <p:spPr>
                  <a:xfrm flipV="1">
                    <a:off x="7170530" y="4801602"/>
                    <a:ext cx="557884" cy="19950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BC98D30-1919-DEE9-7653-5AABD8FC966C}"/>
                      </a:ext>
                    </a:extLst>
                  </p:cNvPr>
                  <p:cNvCxnSpPr>
                    <a:cxnSpLocks/>
                  </p:cNvCxnSpPr>
                  <p:nvPr/>
                </p:nvCxnSpPr>
                <p:spPr>
                  <a:xfrm flipV="1">
                    <a:off x="3522872" y="5404073"/>
                    <a:ext cx="346348" cy="58197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CA830B6-8B28-1A65-5922-047FC55B5B09}"/>
                      </a:ext>
                    </a:extLst>
                  </p:cNvPr>
                  <p:cNvGrpSpPr/>
                  <p:nvPr/>
                </p:nvGrpSpPr>
                <p:grpSpPr>
                  <a:xfrm>
                    <a:off x="1940495" y="2849925"/>
                    <a:ext cx="8098910" cy="3509334"/>
                    <a:chOff x="1940495" y="2849925"/>
                    <a:chExt cx="8098910" cy="3509334"/>
                  </a:xfrm>
                </p:grpSpPr>
                <p:cxnSp>
                  <p:nvCxnSpPr>
                    <p:cNvPr id="26" name="Straight Connector 25">
                      <a:extLst>
                        <a:ext uri="{FF2B5EF4-FFF2-40B4-BE49-F238E27FC236}">
                          <a16:creationId xmlns:a16="http://schemas.microsoft.com/office/drawing/2014/main" id="{E8D01B65-1990-4ADD-DD21-FB3E3C2C4AFB}"/>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4BCC4CE-692F-1B0B-9AC5-A7212CCD0E7C}"/>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91E2072-D91A-CA38-1C92-525E21FBA448}"/>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1128CB5-7097-CC08-52B3-50B9684CAF5D}"/>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0D35534-588C-2993-B156-1DDF7D0E7C1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8C467B5-3DA5-E770-64A3-59E22D7BA58E}"/>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923BD55-2B3D-0CF6-0516-25D95673BA74}"/>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5953ADB-515D-22B7-3944-00B175DB3499}"/>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DE7AAB2-1F0C-436D-844A-317338E64A56}"/>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80AEEDB-3610-FD8D-1160-91590B7C16FC}"/>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96DEC68-FBC8-719E-8DA2-CDC3F1039B8B}"/>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1B05F93-74AB-5B60-98F0-2BD4FAD90724}"/>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6210684F-917F-797F-8A3B-F6F68C2AF5A6}"/>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5" name="Oval 64">
                      <a:extLst>
                        <a:ext uri="{FF2B5EF4-FFF2-40B4-BE49-F238E27FC236}">
                          <a16:creationId xmlns:a16="http://schemas.microsoft.com/office/drawing/2014/main" id="{686DBAB1-5908-1EE8-C57D-99DD9219E2D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66" name="Oval 65">
                      <a:extLst>
                        <a:ext uri="{FF2B5EF4-FFF2-40B4-BE49-F238E27FC236}">
                          <a16:creationId xmlns:a16="http://schemas.microsoft.com/office/drawing/2014/main" id="{9470075E-5F7F-D794-8609-78363CCA81FF}"/>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67" name="Oval 66">
                      <a:extLst>
                        <a:ext uri="{FF2B5EF4-FFF2-40B4-BE49-F238E27FC236}">
                          <a16:creationId xmlns:a16="http://schemas.microsoft.com/office/drawing/2014/main" id="{98005BDE-51EC-D9B3-BDAF-D9FEDDCE60FB}"/>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68" name="Oval 67">
                      <a:extLst>
                        <a:ext uri="{FF2B5EF4-FFF2-40B4-BE49-F238E27FC236}">
                          <a16:creationId xmlns:a16="http://schemas.microsoft.com/office/drawing/2014/main" id="{897E2811-8E7C-B7DA-10E4-30356E2F916E}"/>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69" name="Oval 68">
                      <a:extLst>
                        <a:ext uri="{FF2B5EF4-FFF2-40B4-BE49-F238E27FC236}">
                          <a16:creationId xmlns:a16="http://schemas.microsoft.com/office/drawing/2014/main" id="{B8B45B58-95E0-233D-C8FE-D7E495BE9980}"/>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70" name="Oval 69">
                      <a:extLst>
                        <a:ext uri="{FF2B5EF4-FFF2-40B4-BE49-F238E27FC236}">
                          <a16:creationId xmlns:a16="http://schemas.microsoft.com/office/drawing/2014/main" id="{F8B3B6A1-00E2-23CD-0F13-CFCD21D2A26E}"/>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71" name="Oval 70">
                      <a:extLst>
                        <a:ext uri="{FF2B5EF4-FFF2-40B4-BE49-F238E27FC236}">
                          <a16:creationId xmlns:a16="http://schemas.microsoft.com/office/drawing/2014/main" id="{F5521A5C-9A51-5966-FE01-3B0793BB67D3}"/>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72" name="Oval 71">
                      <a:extLst>
                        <a:ext uri="{FF2B5EF4-FFF2-40B4-BE49-F238E27FC236}">
                          <a16:creationId xmlns:a16="http://schemas.microsoft.com/office/drawing/2014/main" id="{6F9D1343-9558-1BFC-B0AC-A60EBB5CCD6B}"/>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73" name="Oval 72">
                      <a:extLst>
                        <a:ext uri="{FF2B5EF4-FFF2-40B4-BE49-F238E27FC236}">
                          <a16:creationId xmlns:a16="http://schemas.microsoft.com/office/drawing/2014/main" id="{0A40818C-EE17-7905-B9E0-030E1C1F6FF2}"/>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HOME</a:t>
                      </a:r>
                    </a:p>
                  </p:txBody>
                </p:sp>
                <p:sp>
                  <p:nvSpPr>
                    <p:cNvPr id="74" name="Oval 73">
                      <a:extLst>
                        <a:ext uri="{FF2B5EF4-FFF2-40B4-BE49-F238E27FC236}">
                          <a16:creationId xmlns:a16="http://schemas.microsoft.com/office/drawing/2014/main" id="{70DD94AF-FC9C-7F3B-24F0-E6146BD003A0}"/>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HOLIDAY</a:t>
                      </a:r>
                    </a:p>
                  </p:txBody>
                </p:sp>
                <p:sp>
                  <p:nvSpPr>
                    <p:cNvPr id="75" name="Oval 74">
                      <a:extLst>
                        <a:ext uri="{FF2B5EF4-FFF2-40B4-BE49-F238E27FC236}">
                          <a16:creationId xmlns:a16="http://schemas.microsoft.com/office/drawing/2014/main" id="{4378557F-3832-A1EB-E23F-BF39E3C8968D}"/>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76" name="Oval 75">
                      <a:extLst>
                        <a:ext uri="{FF2B5EF4-FFF2-40B4-BE49-F238E27FC236}">
                          <a16:creationId xmlns:a16="http://schemas.microsoft.com/office/drawing/2014/main" id="{6D9B3593-A651-2338-FDE4-581BEA971557}"/>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77" name="Straight Connector 76">
                      <a:extLst>
                        <a:ext uri="{FF2B5EF4-FFF2-40B4-BE49-F238E27FC236}">
                          <a16:creationId xmlns:a16="http://schemas.microsoft.com/office/drawing/2014/main" id="{83F7FA38-1130-A422-DD5A-08C88D211540}"/>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F2FBBB2B-E7F0-B5D9-73C4-B64BD2C187B1}"/>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79" name="Oval 78">
                      <a:extLst>
                        <a:ext uri="{FF2B5EF4-FFF2-40B4-BE49-F238E27FC236}">
                          <a16:creationId xmlns:a16="http://schemas.microsoft.com/office/drawing/2014/main" id="{75CC6852-517D-B801-A4C4-13DEABBF8ECC}"/>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80" name="Oval 79">
                      <a:extLst>
                        <a:ext uri="{FF2B5EF4-FFF2-40B4-BE49-F238E27FC236}">
                          <a16:creationId xmlns:a16="http://schemas.microsoft.com/office/drawing/2014/main" id="{7856E286-5999-28B2-7000-C63598E2DAF7}"/>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NEEDS</a:t>
                      </a:r>
                    </a:p>
                  </p:txBody>
                </p:sp>
              </p:grpSp>
              <p:sp>
                <p:nvSpPr>
                  <p:cNvPr id="22" name="Oval 21">
                    <a:extLst>
                      <a:ext uri="{FF2B5EF4-FFF2-40B4-BE49-F238E27FC236}">
                        <a16:creationId xmlns:a16="http://schemas.microsoft.com/office/drawing/2014/main" id="{2CC45B4E-E149-25D1-6FA9-098B5B9D1557}"/>
                      </a:ext>
                    </a:extLst>
                  </p:cNvPr>
                  <p:cNvSpPr/>
                  <p:nvPr/>
                </p:nvSpPr>
                <p:spPr>
                  <a:xfrm>
                    <a:off x="2841245" y="5762799"/>
                    <a:ext cx="119623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700" dirty="0">
                        <a:solidFill>
                          <a:srgbClr val="FFFFFF"/>
                        </a:solidFill>
                        <a:latin typeface="Arial" panose="020B0604020202020204"/>
                      </a:rPr>
                      <a:t>FEEDING</a:t>
                    </a:r>
                    <a:endParaRPr kumimoji="0" lang="en-GB" sz="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cxnSp>
                <p:nvCxnSpPr>
                  <p:cNvPr id="23" name="Straight Connector 22">
                    <a:extLst>
                      <a:ext uri="{FF2B5EF4-FFF2-40B4-BE49-F238E27FC236}">
                        <a16:creationId xmlns:a16="http://schemas.microsoft.com/office/drawing/2014/main" id="{704F02EB-BF7B-CD57-42F0-364940884D42}"/>
                      </a:ext>
                    </a:extLst>
                  </p:cNvPr>
                  <p:cNvCxnSpPr>
                    <a:cxnSpLocks/>
                  </p:cNvCxnSpPr>
                  <p:nvPr/>
                </p:nvCxnSpPr>
                <p:spPr>
                  <a:xfrm flipV="1">
                    <a:off x="3153923" y="5200058"/>
                    <a:ext cx="424409" cy="16337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FEF65175-794E-D19D-9EC3-4DF0578C2BB0}"/>
                      </a:ext>
                    </a:extLst>
                  </p:cNvPr>
                  <p:cNvSpPr/>
                  <p:nvPr/>
                </p:nvSpPr>
                <p:spPr>
                  <a:xfrm>
                    <a:off x="2118046" y="5118730"/>
                    <a:ext cx="1110489"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DAY/NIGHT</a:t>
                    </a:r>
                  </a:p>
                </p:txBody>
              </p:sp>
              <p:sp>
                <p:nvSpPr>
                  <p:cNvPr id="25" name="Oval 24">
                    <a:extLst>
                      <a:ext uri="{FF2B5EF4-FFF2-40B4-BE49-F238E27FC236}">
                        <a16:creationId xmlns:a16="http://schemas.microsoft.com/office/drawing/2014/main" id="{0CDA81E6-98AC-19DC-1C00-CF43CBA45DEF}"/>
                      </a:ext>
                    </a:extLst>
                  </p:cNvPr>
                  <p:cNvSpPr/>
                  <p:nvPr/>
                </p:nvSpPr>
                <p:spPr>
                  <a:xfrm>
                    <a:off x="7634385" y="4551260"/>
                    <a:ext cx="1272683"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STRUCTURE</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7" name="Oval 16">
                  <a:extLst>
                    <a:ext uri="{FF2B5EF4-FFF2-40B4-BE49-F238E27FC236}">
                      <a16:creationId xmlns:a16="http://schemas.microsoft.com/office/drawing/2014/main" id="{B741CEF0-9667-4DE4-4166-6EDE45DA170D}"/>
                    </a:ext>
                  </a:extLst>
                </p:cNvPr>
                <p:cNvSpPr/>
                <p:nvPr/>
              </p:nvSpPr>
              <p:spPr>
                <a:xfrm>
                  <a:off x="1219641" y="4793708"/>
                  <a:ext cx="1110489"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WHILE WORKING</a:t>
                  </a:r>
                </a:p>
              </p:txBody>
            </p:sp>
          </p:grpSp>
          <p:sp>
            <p:nvSpPr>
              <p:cNvPr id="14" name="Oval 13">
                <a:extLst>
                  <a:ext uri="{FF2B5EF4-FFF2-40B4-BE49-F238E27FC236}">
                    <a16:creationId xmlns:a16="http://schemas.microsoft.com/office/drawing/2014/main" id="{D4EA8FB7-3A15-AEAC-431F-9FCE8E2AF3AD}"/>
                  </a:ext>
                </a:extLst>
              </p:cNvPr>
              <p:cNvSpPr/>
              <p:nvPr/>
            </p:nvSpPr>
            <p:spPr>
              <a:xfrm>
                <a:off x="7278749" y="2645832"/>
                <a:ext cx="1110489"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SPECIFIC</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NEEDS</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1" name="Oval 10">
              <a:extLst>
                <a:ext uri="{FF2B5EF4-FFF2-40B4-BE49-F238E27FC236}">
                  <a16:creationId xmlns:a16="http://schemas.microsoft.com/office/drawing/2014/main" id="{DEF1A75F-247B-4B58-A516-DF23A50F4FF0}"/>
                </a:ext>
              </a:extLst>
            </p:cNvPr>
            <p:cNvSpPr/>
            <p:nvPr/>
          </p:nvSpPr>
          <p:spPr>
            <a:xfrm>
              <a:off x="4113954" y="3014219"/>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VALUES</a:t>
              </a:r>
            </a:p>
          </p:txBody>
        </p:sp>
      </p:grpSp>
      <p:pic>
        <p:nvPicPr>
          <p:cNvPr id="2" name="Graphic 1">
            <a:extLst>
              <a:ext uri="{FF2B5EF4-FFF2-40B4-BE49-F238E27FC236}">
                <a16:creationId xmlns:a16="http://schemas.microsoft.com/office/drawing/2014/main" id="{4E2BC129-A99F-3120-0867-5EBCDCFBDA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0168" y="6034539"/>
            <a:ext cx="1586571" cy="595895"/>
          </a:xfrm>
          <a:prstGeom prst="rect">
            <a:avLst/>
          </a:prstGeom>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48493</TotalTime>
  <Words>7370</Words>
  <Application>Microsoft Office PowerPoint</Application>
  <PresentationFormat>Widescreen</PresentationFormat>
  <Paragraphs>373</Paragraphs>
  <Slides>37</Slides>
  <Notes>27</Notes>
  <HiddenSlides>11</HiddenSlides>
  <MMClips>9</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37</vt:i4>
      </vt:variant>
    </vt:vector>
  </HeadingPairs>
  <TitlesOfParts>
    <vt:vector size="46" baseType="lpstr">
      <vt:lpstr>Helvetica Neue</vt:lpstr>
      <vt:lpstr>GriffithGothic Black</vt:lpstr>
      <vt:lpstr>Roboto</vt:lpstr>
      <vt:lpstr>Griffith Gothic Black</vt:lpstr>
      <vt:lpstr>Ink Free</vt:lpstr>
      <vt:lpstr>Arial</vt:lpstr>
      <vt:lpstr>Arial Narrow</vt:lpstr>
      <vt:lpstr>1_Office Theme</vt:lpstr>
      <vt:lpstr>2_Office Theme</vt:lpstr>
      <vt:lpstr>Ks3 D&amp;T contexts  making life easier for parents</vt:lpstr>
      <vt:lpstr>About this resource</vt:lpstr>
      <vt:lpstr>PowerPoint Presentation</vt:lpstr>
      <vt:lpstr>Contents</vt:lpstr>
      <vt:lpstr>PowerPoint Presentation</vt:lpstr>
      <vt:lpstr>Introduction</vt:lpstr>
      <vt:lpstr>PowerPoint Presentation</vt:lpstr>
      <vt:lpstr>Empathize stage</vt:lpstr>
      <vt:lpstr>Break down the context</vt:lpstr>
      <vt:lpstr>Empathize stage</vt:lpstr>
      <vt:lpstr>PowerPoint Presentation</vt:lpstr>
      <vt:lpstr>Define stage</vt:lpstr>
      <vt:lpstr>Define stage</vt:lpstr>
      <vt:lpstr>Define stage</vt:lpstr>
      <vt:lpstr>Specification</vt:lpstr>
      <vt:lpstr>PowerPoint Presentation</vt:lpstr>
      <vt:lpstr>Ideate stage</vt:lpstr>
      <vt:lpstr>Ideate stage</vt:lpstr>
      <vt:lpstr>PowerPoint Presentation</vt:lpstr>
      <vt:lpstr>Prototype stage </vt:lpstr>
      <vt:lpstr>Prototype stage </vt:lpstr>
      <vt:lpstr>PowerPoint Presentation</vt:lpstr>
      <vt:lpstr>Test stage</vt:lpstr>
      <vt:lpstr>PowerPoint Presentation</vt:lpstr>
      <vt:lpstr>Implement stage</vt:lpstr>
      <vt:lpstr>Implement stage</vt:lpstr>
      <vt:lpstr>Focused Tasks</vt:lpstr>
      <vt:lpstr>Investigative &amp; Evaluative Activities</vt:lpstr>
      <vt:lpstr>Empathize tasks</vt:lpstr>
      <vt:lpstr>Define tasks</vt:lpstr>
      <vt:lpstr>Violence in A&amp;E – a task</vt:lpstr>
      <vt:lpstr>Ideate tasks</vt:lpstr>
      <vt:lpstr>Ideate tasks</vt:lpstr>
      <vt:lpstr>Prototype tasks</vt:lpstr>
      <vt:lpstr>Test tasks</vt:lpstr>
      <vt:lpstr>Implement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376</cp:revision>
  <cp:lastPrinted>2019-02-19T15:48:33Z</cp:lastPrinted>
  <dcterms:modified xsi:type="dcterms:W3CDTF">2024-05-16T09:58:28Z</dcterms:modified>
</cp:coreProperties>
</file>