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36"/>
  </p:notesMasterIdLst>
  <p:handoutMasterIdLst>
    <p:handoutMasterId r:id="rId37"/>
  </p:handoutMasterIdLst>
  <p:sldIdLst>
    <p:sldId id="1657" r:id="rId2"/>
    <p:sldId id="1699" r:id="rId3"/>
    <p:sldId id="1658" r:id="rId4"/>
    <p:sldId id="1660" r:id="rId5"/>
    <p:sldId id="1661" r:id="rId6"/>
    <p:sldId id="1662" r:id="rId7"/>
    <p:sldId id="1663" r:id="rId8"/>
    <p:sldId id="1664" r:id="rId9"/>
    <p:sldId id="1665" r:id="rId10"/>
    <p:sldId id="1666" r:id="rId11"/>
    <p:sldId id="1667" r:id="rId12"/>
    <p:sldId id="1668" r:id="rId13"/>
    <p:sldId id="1654" r:id="rId14"/>
    <p:sldId id="1669" r:id="rId15"/>
    <p:sldId id="1672" r:id="rId16"/>
    <p:sldId id="1674" r:id="rId17"/>
    <p:sldId id="1705" r:id="rId18"/>
    <p:sldId id="1706" r:id="rId19"/>
    <p:sldId id="1673" r:id="rId20"/>
    <p:sldId id="1675" r:id="rId21"/>
    <p:sldId id="1676" r:id="rId22"/>
    <p:sldId id="1677" r:id="rId23"/>
    <p:sldId id="1678" r:id="rId24"/>
    <p:sldId id="1679" r:id="rId25"/>
    <p:sldId id="1682" r:id="rId26"/>
    <p:sldId id="1707" r:id="rId27"/>
    <p:sldId id="1683" r:id="rId28"/>
    <p:sldId id="1687" r:id="rId29"/>
    <p:sldId id="1689" r:id="rId30"/>
    <p:sldId id="1703" r:id="rId31"/>
    <p:sldId id="1692" r:id="rId32"/>
    <p:sldId id="1694" r:id="rId33"/>
    <p:sldId id="1695" r:id="rId34"/>
    <p:sldId id="1702" r:id="rId35"/>
  </p:sldIdLst>
  <p:sldSz cx="12192000" cy="6858000"/>
  <p:notesSz cx="6858000" cy="9144000"/>
  <p:embeddedFontLst>
    <p:embeddedFont>
      <p:font typeface="Arial Narrow" panose="020B0606020202030204" pitchFamily="34" charset="0"/>
      <p:regular r:id="rId38"/>
      <p:bold r:id="rId39"/>
      <p:italic r:id="rId40"/>
      <p:boldItalic r:id="rId41"/>
    </p:embeddedFont>
    <p:embeddedFont>
      <p:font typeface="Griffith Gothic Black" panose="020B0503060000000000" pitchFamily="34" charset="0"/>
      <p:bold r:id="rId42"/>
    </p:embeddedFont>
    <p:embeddedFont>
      <p:font typeface="GriffithGothic Black" panose="02000603060000020004" pitchFamily="50" charset="0"/>
      <p:bold r:id="rId43"/>
    </p:embeddedFont>
    <p:embeddedFont>
      <p:font typeface="Helvetica Neue" charset="0"/>
      <p:regular r:id="rId44"/>
    </p:embeddedFont>
    <p:embeddedFont>
      <p:font typeface="Ink Free" panose="03080402000500000000" pitchFamily="66" charset="0"/>
      <p:regular r:id="rId45"/>
    </p:embeddedFont>
    <p:embeddedFont>
      <p:font typeface="Roboto" panose="02000000000000000000" pitchFamily="2" charset="0"/>
      <p:regular r:id="rId46"/>
      <p:bold r:id="rId47"/>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EA6"/>
    <a:srgbClr val="00BACE"/>
    <a:srgbClr val="FE4E00"/>
    <a:srgbClr val="F60493"/>
    <a:srgbClr val="16F4D0"/>
    <a:srgbClr val="ACACDE"/>
    <a:srgbClr val="F97369"/>
    <a:srgbClr val="FED33A"/>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81" autoAdjust="0"/>
    <p:restoredTop sz="88004" autoAdjust="0"/>
  </p:normalViewPr>
  <p:slideViewPr>
    <p:cSldViewPr snapToGrid="0">
      <p:cViewPr varScale="1">
        <p:scale>
          <a:sx n="71" d="100"/>
          <a:sy n="71" d="100"/>
        </p:scale>
        <p:origin x="883" y="62"/>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47" d="100"/>
          <a:sy n="47" d="100"/>
        </p:scale>
        <p:origin x="2784" y="5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4/16/2024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649288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676390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N.B. The test engineer in this video refers to ‘</a:t>
            </a:r>
            <a:r>
              <a:rPr lang="en-GB" dirty="0" err="1"/>
              <a:t>mindmapping</a:t>
            </a:r>
            <a:r>
              <a:rPr lang="en-GB" dirty="0"/>
              <a:t>’ as ‘brainstorming’ a term still frequently used in industry. If this could cause any upset then please consider missing the playing of this particular video out.</a:t>
            </a:r>
          </a:p>
        </p:txBody>
      </p:sp>
    </p:spTree>
    <p:extLst>
      <p:ext uri="{BB962C8B-B14F-4D97-AF65-F5344CB8AC3E}">
        <p14:creationId xmlns:p14="http://schemas.microsoft.com/office/powerpoint/2010/main" val="3523527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4209727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 id="2147483777" r:id="rId24"/>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28.jpe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ideo" Target="https://www.youtube.com/embed/FycaS_JoEzA?feature=oembed" TargetMode="External"/><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4.xml"/><Relationship Id="rId1" Type="http://schemas.openxmlformats.org/officeDocument/2006/relationships/video" Target="https://www.youtube.com/embed/c7Xw8YoWI7c?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3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6.png"/><Relationship Id="rId1" Type="http://schemas.openxmlformats.org/officeDocument/2006/relationships/slideLayout" Target="../slideLayouts/slideLayout1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6.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6.xml"/><Relationship Id="rId1" Type="http://schemas.openxmlformats.org/officeDocument/2006/relationships/video" Target="https://www.youtube.com/embed/vXhl0uKUx3I?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video" Target="https://www.youtube.com/embed/xenBI7hLaUs?feature=oembed" TargetMode="Externa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44.jpe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26.png"/><Relationship Id="rId7"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 Id="rId9"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elvie-fts-and-ieas/" TargetMode="External"/><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1.xml"/><Relationship Id="rId6" Type="http://schemas.openxmlformats.org/officeDocument/2006/relationships/hyperlink" Target="https://www.sketch-a-day.com/sketches" TargetMode="External"/><Relationship Id="rId5" Type="http://schemas.openxmlformats.org/officeDocument/2006/relationships/hyperlink" Target="https://www.youtube.com/" TargetMode="External"/><Relationship Id="rId4" Type="http://schemas.openxmlformats.org/officeDocument/2006/relationships/hyperlink" Target="https://microbit.org/projects/make-it-code-it/pir-movement-alar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hyperlink" Target="https://www.motherandbaby.com/" TargetMode="External"/><Relationship Id="rId5" Type="http://schemas.openxmlformats.org/officeDocument/2006/relationships/hyperlink" Target="https://www.bounty.com/" TargetMode="External"/><Relationship Id="rId4" Type="http://schemas.openxmlformats.org/officeDocument/2006/relationships/hyperlink" Target="https://www.designtechnology.org.uk/for-education/inspired-by-industry-member-only-content/focused-tasks-and-investigative-and-evaluative-activities/elvie-fts-and-iea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slide" Target="slide8.xml"/><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hyperlink" Target="https://docs.google.com/forms/" TargetMode="External"/><Relationship Id="rId5" Type="http://schemas.openxmlformats.org/officeDocument/2006/relationships/hyperlink" Target="https://www.facebook.com/" TargetMode="External"/><Relationship Id="rId4" Type="http://schemas.openxmlformats.org/officeDocument/2006/relationships/hyperlink" Target="https://www.mumsnet.co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pinterest.co.uk/" TargetMode="External"/><Relationship Id="rId2" Type="http://schemas.openxmlformats.org/officeDocument/2006/relationships/image" Target="../media/image26.png"/><Relationship Id="rId1" Type="http://schemas.openxmlformats.org/officeDocument/2006/relationships/slideLayout" Target="../slideLayouts/slideLayout23.xml"/><Relationship Id="rId5" Type="http://schemas.openxmlformats.org/officeDocument/2006/relationships/slide" Target="slide12.xml"/><Relationship Id="rId4" Type="http://schemas.openxmlformats.org/officeDocument/2006/relationships/hyperlink" Target="https://www.amazon.co.u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hyperlink" Target="https://padlet.com/" TargetMode="External"/><Relationship Id="rId7" Type="http://schemas.openxmlformats.org/officeDocument/2006/relationships/slide" Target="slide16.xml"/><Relationship Id="rId2" Type="http://schemas.openxmlformats.org/officeDocument/2006/relationships/hyperlink" Target="https://miro.com/brainstorming/" TargetMode="External"/><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hyperlink" Target="https://sdgs.un.org/goals" TargetMode="External"/><Relationship Id="rId4" Type="http://schemas.openxmlformats.org/officeDocument/2006/relationships/hyperlink" Target="https://wheelofnames.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6.png"/><Relationship Id="rId1" Type="http://schemas.openxmlformats.org/officeDocument/2006/relationships/slideLayout" Target="../slideLayouts/slideLayout23.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3" Type="http://schemas.openxmlformats.org/officeDocument/2006/relationships/hyperlink" Target="https://www.iso.org/standard/45967.html" TargetMode="External"/><Relationship Id="rId2" Type="http://schemas.openxmlformats.org/officeDocument/2006/relationships/image" Target="../media/image26.png"/><Relationship Id="rId1" Type="http://schemas.openxmlformats.org/officeDocument/2006/relationships/slideLayout" Target="../slideLayouts/slideLayout23.xml"/><Relationship Id="rId5" Type="http://schemas.openxmlformats.org/officeDocument/2006/relationships/slide" Target="slide24.xml"/><Relationship Id="rId4" Type="http://schemas.openxmlformats.org/officeDocument/2006/relationships/hyperlink" Target="https://www.tickety-boo.co.uk/acatalog/tickety-boo-toy-safety.html"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3.xml"/><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8.xml"/><Relationship Id="rId1" Type="http://schemas.openxmlformats.org/officeDocument/2006/relationships/video" Target="https://www.youtube.com/embed/BZe1_W7At7U?feature=oembed" TargetMode="External"/><Relationship Id="rId4" Type="http://schemas.openxmlformats.org/officeDocument/2006/relationships/image" Target="../media/image30.jpeg"/></Relationships>
</file>

<file path=ppt/slides/_rels/slide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10.xml"/><Relationship Id="rId1" Type="http://schemas.openxmlformats.org/officeDocument/2006/relationships/video" Target="https://www.youtube.com/embed/WSu5BZkmQ5w?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br>
              <a:rPr lang="en-GB" dirty="0">
                <a:solidFill>
                  <a:schemeClr val="tx2"/>
                </a:solidFill>
                <a:latin typeface="+mj-lt"/>
              </a:rPr>
            </a:b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supporting new mothers</a:t>
            </a: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0F57C4A3-5253-C5C5-C8D0-E7926DFD47A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p:blipFill>
        <p:spPr/>
      </p:pic>
      <p:pic>
        <p:nvPicPr>
          <p:cNvPr id="3" name="Picture 2" descr="Blue text on a black background">
            <a:extLst>
              <a:ext uri="{FF2B5EF4-FFF2-40B4-BE49-F238E27FC236}">
                <a16:creationId xmlns:a16="http://schemas.microsoft.com/office/drawing/2014/main" id="{1D0568C2-1C49-E63F-0AF3-AB53FD7471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sp>
        <p:nvSpPr>
          <p:cNvPr id="5" name="TextBox 4">
            <a:extLst>
              <a:ext uri="{FF2B5EF4-FFF2-40B4-BE49-F238E27FC236}">
                <a16:creationId xmlns:a16="http://schemas.microsoft.com/office/drawing/2014/main" id="{95D4A46A-11AE-5EBD-DBC9-5C4A52AAB8E1}"/>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#InspiredbyElvie</a:t>
            </a:r>
          </a:p>
        </p:txBody>
      </p:sp>
      <p:pic>
        <p:nvPicPr>
          <p:cNvPr id="12" name="Picture Placeholder 11" descr="A person holding a baby&#10;&#10;Description automatically generated">
            <a:extLst>
              <a:ext uri="{FF2B5EF4-FFF2-40B4-BE49-F238E27FC236}">
                <a16:creationId xmlns:a16="http://schemas.microsoft.com/office/drawing/2014/main" id="{148C4DAB-AF4C-347F-DA59-A7F864CA2936}"/>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4826" r="4826"/>
          <a:stretch>
            <a:fillRect/>
          </a:stretch>
        </p:blipFill>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a:extLst>
              <a:ext uri="{FF2B5EF4-FFF2-40B4-BE49-F238E27FC236}">
                <a16:creationId xmlns:a16="http://schemas.microsoft.com/office/drawing/2014/main" id="{59793931-90AF-2AB6-6D01-C7497FC9EA30}"/>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1162ED4-D17B-D973-9130-612F8F5F6CA2}"/>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24C7212-0AD5-1CA7-5519-D5C60518CCD7}"/>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72AE7B-5FA7-194A-B03F-12483C6CECE3}"/>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72FB84C-5C6C-26EC-38E7-F5F907C0C221}"/>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A2A4E8F-6B89-0B56-B2BD-54DB6B36F856}"/>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D7A955C-9090-B3FE-244D-6203542B1C6E}"/>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5C98026-49B5-41DA-252F-614D0ED9798B}"/>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5D8FB77-3003-CEA8-A5D6-2BEEEFE38365}"/>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30AA781-5DC3-500F-E67C-C24D1F323E48}"/>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69842A8-7A29-1B81-9879-E61918C1E8DD}"/>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2987428-2773-DE1A-3E40-AF728AC1A8BE}"/>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332568"/>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sp>
        <p:nvSpPr>
          <p:cNvPr id="7" name="Oval 6">
            <a:extLst>
              <a:ext uri="{FF2B5EF4-FFF2-40B4-BE49-F238E27FC236}">
                <a16:creationId xmlns:a16="http://schemas.microsoft.com/office/drawing/2014/main" id="{AEBC854E-E22E-0C0B-E850-2E652D0451DC}"/>
              </a:ext>
            </a:extLst>
          </p:cNvPr>
          <p:cNvSpPr/>
          <p:nvPr/>
        </p:nvSpPr>
        <p:spPr>
          <a:xfrm>
            <a:off x="6365631" y="3521405"/>
            <a:ext cx="1153551"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8" name="Oval 7">
            <a:extLst>
              <a:ext uri="{FF2B5EF4-FFF2-40B4-BE49-F238E27FC236}">
                <a16:creationId xmlns:a16="http://schemas.microsoft.com/office/drawing/2014/main" id="{429A986C-EBB4-6E69-A763-17C020CA598C}"/>
              </a:ext>
            </a:extLst>
          </p:cNvPr>
          <p:cNvSpPr/>
          <p:nvPr/>
        </p:nvSpPr>
        <p:spPr>
          <a:xfrm>
            <a:off x="4539176" y="4112456"/>
            <a:ext cx="1709224" cy="998806"/>
          </a:xfrm>
          <a:prstGeom prst="ellipse">
            <a:avLst/>
          </a:prstGeom>
          <a:solidFill>
            <a:srgbClr val="318A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10" name="Oval 9">
            <a:extLst>
              <a:ext uri="{FF2B5EF4-FFF2-40B4-BE49-F238E27FC236}">
                <a16:creationId xmlns:a16="http://schemas.microsoft.com/office/drawing/2014/main" id="{5B1BFC87-F5C7-4BB8-3EC4-85D240786F3D}"/>
              </a:ext>
            </a:extLst>
          </p:cNvPr>
          <p:cNvSpPr/>
          <p:nvPr/>
        </p:nvSpPr>
        <p:spPr>
          <a:xfrm>
            <a:off x="4843975" y="3226777"/>
            <a:ext cx="1099625"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11" name="Oval 10">
            <a:extLst>
              <a:ext uri="{FF2B5EF4-FFF2-40B4-BE49-F238E27FC236}">
                <a16:creationId xmlns:a16="http://schemas.microsoft.com/office/drawing/2014/main" id="{078601AB-D6E6-D40E-A3C5-D61D1C25956F}"/>
              </a:ext>
            </a:extLst>
          </p:cNvPr>
          <p:cNvSpPr/>
          <p:nvPr/>
        </p:nvSpPr>
        <p:spPr>
          <a:xfrm>
            <a:off x="3228535" y="3581062"/>
            <a:ext cx="1099625"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12" name="Oval 11">
            <a:extLst>
              <a:ext uri="{FF2B5EF4-FFF2-40B4-BE49-F238E27FC236}">
                <a16:creationId xmlns:a16="http://schemas.microsoft.com/office/drawing/2014/main" id="{71CAD4B2-A880-C4D5-B1E4-CE86BDEA2D0F}"/>
              </a:ext>
            </a:extLst>
          </p:cNvPr>
          <p:cNvSpPr/>
          <p:nvPr/>
        </p:nvSpPr>
        <p:spPr>
          <a:xfrm>
            <a:off x="3352800" y="4908453"/>
            <a:ext cx="1099625"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13" name="Oval 12">
            <a:extLst>
              <a:ext uri="{FF2B5EF4-FFF2-40B4-BE49-F238E27FC236}">
                <a16:creationId xmlns:a16="http://schemas.microsoft.com/office/drawing/2014/main" id="{23079B75-DAFF-B411-38AD-39BB97B086D2}"/>
              </a:ext>
            </a:extLst>
          </p:cNvPr>
          <p:cNvSpPr/>
          <p:nvPr/>
        </p:nvSpPr>
        <p:spPr>
          <a:xfrm>
            <a:off x="6390011" y="4908452"/>
            <a:ext cx="1099625"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14" name="Oval 13">
            <a:extLst>
              <a:ext uri="{FF2B5EF4-FFF2-40B4-BE49-F238E27FC236}">
                <a16:creationId xmlns:a16="http://schemas.microsoft.com/office/drawing/2014/main" id="{EBBBBAFD-9E53-80A7-42C5-FB0AA5AB0A3C}"/>
              </a:ext>
            </a:extLst>
          </p:cNvPr>
          <p:cNvSpPr/>
          <p:nvPr/>
        </p:nvSpPr>
        <p:spPr>
          <a:xfrm>
            <a:off x="4843975" y="5364405"/>
            <a:ext cx="1099625" cy="636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15" name="Oval 14">
            <a:extLst>
              <a:ext uri="{FF2B5EF4-FFF2-40B4-BE49-F238E27FC236}">
                <a16:creationId xmlns:a16="http://schemas.microsoft.com/office/drawing/2014/main" id="{003507AC-6DD4-31FB-77AE-A81C4F762CE5}"/>
              </a:ext>
            </a:extLst>
          </p:cNvPr>
          <p:cNvSpPr/>
          <p:nvPr/>
        </p:nvSpPr>
        <p:spPr>
          <a:xfrm>
            <a:off x="7535118" y="3184302"/>
            <a:ext cx="1029286" cy="4893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16" name="Oval 15">
            <a:extLst>
              <a:ext uri="{FF2B5EF4-FFF2-40B4-BE49-F238E27FC236}">
                <a16:creationId xmlns:a16="http://schemas.microsoft.com/office/drawing/2014/main" id="{76FCEB15-0483-E197-0E67-102D4812F9E1}"/>
              </a:ext>
            </a:extLst>
          </p:cNvPr>
          <p:cNvSpPr/>
          <p:nvPr/>
        </p:nvSpPr>
        <p:spPr>
          <a:xfrm>
            <a:off x="8706015" y="2849925"/>
            <a:ext cx="1333390"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DISTRIBUTION</a:t>
            </a:r>
          </a:p>
        </p:txBody>
      </p:sp>
      <p:sp>
        <p:nvSpPr>
          <p:cNvPr id="17" name="Oval 16">
            <a:extLst>
              <a:ext uri="{FF2B5EF4-FFF2-40B4-BE49-F238E27FC236}">
                <a16:creationId xmlns:a16="http://schemas.microsoft.com/office/drawing/2014/main" id="{2B6EB69D-672F-70FE-5377-943CA8698C52}"/>
              </a:ext>
            </a:extLst>
          </p:cNvPr>
          <p:cNvSpPr/>
          <p:nvPr/>
        </p:nvSpPr>
        <p:spPr>
          <a:xfrm>
            <a:off x="8689841" y="3518681"/>
            <a:ext cx="1333390"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a:t>
            </a:r>
          </a:p>
        </p:txBody>
      </p:sp>
      <p:sp>
        <p:nvSpPr>
          <p:cNvPr id="35" name="Oval 34">
            <a:extLst>
              <a:ext uri="{FF2B5EF4-FFF2-40B4-BE49-F238E27FC236}">
                <a16:creationId xmlns:a16="http://schemas.microsoft.com/office/drawing/2014/main" id="{24982AD4-2B62-C39A-46EA-2EF6F9504421}"/>
              </a:ext>
            </a:extLst>
          </p:cNvPr>
          <p:cNvSpPr/>
          <p:nvPr/>
        </p:nvSpPr>
        <p:spPr>
          <a:xfrm>
            <a:off x="7624314" y="5226732"/>
            <a:ext cx="1029286"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36" name="Oval 35">
            <a:extLst>
              <a:ext uri="{FF2B5EF4-FFF2-40B4-BE49-F238E27FC236}">
                <a16:creationId xmlns:a16="http://schemas.microsoft.com/office/drawing/2014/main" id="{E75E7CEC-0E1D-F74A-5CCA-00CDD509444A}"/>
              </a:ext>
            </a:extLst>
          </p:cNvPr>
          <p:cNvSpPr/>
          <p:nvPr/>
        </p:nvSpPr>
        <p:spPr>
          <a:xfrm>
            <a:off x="1964850" y="3635683"/>
            <a:ext cx="1029286"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39" name="Straight Connector 38">
            <a:extLst>
              <a:ext uri="{FF2B5EF4-FFF2-40B4-BE49-F238E27FC236}">
                <a16:creationId xmlns:a16="http://schemas.microsoft.com/office/drawing/2014/main" id="{4B464CF9-F7F7-97E3-97FC-0633F8B8ECB5}"/>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9C102F4D-83AF-3724-19F1-6C75B2C06E03}"/>
              </a:ext>
            </a:extLst>
          </p:cNvPr>
          <p:cNvSpPr/>
          <p:nvPr/>
        </p:nvSpPr>
        <p:spPr>
          <a:xfrm>
            <a:off x="1940495" y="4208330"/>
            <a:ext cx="1118667"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21" name="Oval 20">
            <a:extLst>
              <a:ext uri="{FF2B5EF4-FFF2-40B4-BE49-F238E27FC236}">
                <a16:creationId xmlns:a16="http://schemas.microsoft.com/office/drawing/2014/main" id="{41F89349-BBAE-C238-EE8D-E617DE4F1A73}"/>
              </a:ext>
            </a:extLst>
          </p:cNvPr>
          <p:cNvSpPr/>
          <p:nvPr/>
        </p:nvSpPr>
        <p:spPr>
          <a:xfrm>
            <a:off x="5910537" y="5869864"/>
            <a:ext cx="1029286" cy="489395"/>
          </a:xfrm>
          <a:prstGeom prst="ellipse">
            <a:avLst/>
          </a:prstGeom>
          <a:solidFill>
            <a:srgbClr val="D966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2B5FEA3C-5217-7E5A-AB7F-2285C4A7274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Elvie: Define">
            <a:hlinkClick r:id="" action="ppaction://media"/>
            <a:extLst>
              <a:ext uri="{FF2B5EF4-FFF2-40B4-BE49-F238E27FC236}">
                <a16:creationId xmlns:a16="http://schemas.microsoft.com/office/drawing/2014/main" id="{A11726DE-FB6C-F89E-6268-85CAFA97261B}"/>
              </a:ext>
            </a:extLst>
          </p:cNvPr>
          <p:cNvPicPr>
            <a:picLocks noRot="1" noChangeAspect="1"/>
          </p:cNvPicPr>
          <p:nvPr>
            <a:videoFile r:link="rId1"/>
          </p:nvPr>
        </p:nvPicPr>
        <p:blipFill>
          <a:blip r:embed="rId4"/>
          <a:stretch>
            <a:fillRect/>
          </a:stretch>
        </p:blipFill>
        <p:spPr>
          <a:xfrm>
            <a:off x="141642" y="64787"/>
            <a:ext cx="11908715" cy="6728425"/>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888800"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and narrow your opportunities. This means you need to identify a specific problem that effects new mothers in particular. What will it do, why is it important? How will it help? To help you with the define stage, use one or more of these from the supporting resource depository:</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846283365"/>
              </p:ext>
            </p:extLst>
          </p:nvPr>
        </p:nvGraphicFramePr>
        <p:xfrm>
          <a:off x="541086" y="3275035"/>
          <a:ext cx="9655173" cy="2294150"/>
        </p:xfrm>
        <a:graphic>
          <a:graphicData uri="http://schemas.openxmlformats.org/drawingml/2006/table">
            <a:tbl>
              <a:tblPr firstRow="1" bandRow="1">
                <a:tableStyleId>{5940675A-B579-460E-94D1-54222C63F5DA}</a:tableStyleId>
              </a:tblPr>
              <a:tblGrid>
                <a:gridCol w="3218391">
                  <a:extLst>
                    <a:ext uri="{9D8B030D-6E8A-4147-A177-3AD203B41FA5}">
                      <a16:colId xmlns:a16="http://schemas.microsoft.com/office/drawing/2014/main" val="336422520"/>
                    </a:ext>
                  </a:extLst>
                </a:gridCol>
                <a:gridCol w="3218391">
                  <a:extLst>
                    <a:ext uri="{9D8B030D-6E8A-4147-A177-3AD203B41FA5}">
                      <a16:colId xmlns:a16="http://schemas.microsoft.com/office/drawing/2014/main" val="1485661640"/>
                    </a:ext>
                  </a:extLst>
                </a:gridCol>
                <a:gridCol w="3218391">
                  <a:extLst>
                    <a:ext uri="{9D8B030D-6E8A-4147-A177-3AD203B41FA5}">
                      <a16:colId xmlns:a16="http://schemas.microsoft.com/office/drawing/2014/main" val="4037541572"/>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‘Setting the vision’</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‘Defining our tenets’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‘Not a product, yet’</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t>To set the vision you should have an understanding of existing products available for new mothers. Maybe there is an area of opportunity that doesn't already exist or maybe there are solutions available on the market but they do not fully meet the users’ needs. Tasks such as </a:t>
                      </a:r>
                      <a:r>
                        <a:rPr lang="en-GB" sz="1200" i="1" dirty="0"/>
                        <a:t>Existing Product Analysis</a:t>
                      </a:r>
                      <a:r>
                        <a:rPr lang="en-GB" sz="1200" dirty="0"/>
                        <a:t> can help with this.</a:t>
                      </a:r>
                    </a:p>
                  </a:txBody>
                  <a:tcPr/>
                </a:tc>
                <a:tc>
                  <a:txBody>
                    <a:bodyPr/>
                    <a:lstStyle/>
                    <a:p>
                      <a:r>
                        <a:rPr lang="en-GB" sz="1200" dirty="0"/>
                        <a:t>The tenets are the principles. These are the guiding lights to aim for when designing products. These can be achieved by coming up with your Design Specifications but broken down into 5 key points that you must make sure you are checking your ideas against when you start ideating and prototyping. The points can be developed by your research when empathizing with your client.</a:t>
                      </a:r>
                    </a:p>
                  </a:txBody>
                  <a:tcPr/>
                </a:tc>
                <a:tc>
                  <a:txBody>
                    <a:bodyPr/>
                    <a:lstStyle/>
                    <a:p>
                      <a:r>
                        <a:rPr lang="en-GB" sz="1200" dirty="0"/>
                        <a:t>You should not be deciding ‘what’ the product is just yet. At this stage simply define the problem and narrow it down. Another way of doing this is putting your findings so far into one snappy statement of focus. E.g. A product that helps new mothers to track feeding times details about feed.</a:t>
                      </a:r>
                    </a:p>
                  </a:txBody>
                  <a:tcPr/>
                </a:tc>
                <a:extLst>
                  <a:ext uri="{0D108BD9-81ED-4DB2-BD59-A6C34878D82A}">
                    <a16:rowId xmlns:a16="http://schemas.microsoft.com/office/drawing/2014/main" val="3966545421"/>
                  </a:ext>
                </a:extLst>
              </a:tr>
            </a:tbl>
          </a:graphicData>
        </a:graphic>
      </p:graphicFrame>
      <p:pic>
        <p:nvPicPr>
          <p:cNvPr id="5" name="Picture Placeholder 4" descr="A picture containing font, graphics, black, black and white&#10;&#10;Description automatically generated">
            <a:extLst>
              <a:ext uri="{FF2B5EF4-FFF2-40B4-BE49-F238E27FC236}">
                <a16:creationId xmlns:a16="http://schemas.microsoft.com/office/drawing/2014/main" id="{35A22794-89E5-270C-2E35-3EE61DACA7FB}"/>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3667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Placeholder 4" descr="A picture containing font, graphics, black, black and white&#10;&#10;Description automatically generated">
            <a:extLst>
              <a:ext uri="{FF2B5EF4-FFF2-40B4-BE49-F238E27FC236}">
                <a16:creationId xmlns:a16="http://schemas.microsoft.com/office/drawing/2014/main" id="{9A337537-7036-8044-852C-66CA075E7BF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pic>
        <p:nvPicPr>
          <p:cNvPr id="8" name="Picture 7" descr="A person holding a baby&#10;&#10;Description automatically generated">
            <a:extLst>
              <a:ext uri="{FF2B5EF4-FFF2-40B4-BE49-F238E27FC236}">
                <a16:creationId xmlns:a16="http://schemas.microsoft.com/office/drawing/2014/main" id="{FEB65D68-74B9-91A6-EE74-1168A977DF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3746" y="2132064"/>
            <a:ext cx="2843832" cy="2834860"/>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480302" y="1128652"/>
            <a:ext cx="9888800"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Helping new mothers</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highlight>
                <a:srgbClr val="FFFF00"/>
              </a:highligh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“Explore the typical problems new mothers face day to day. Design a product that makes their lives easier and more comfortable such as safe and comfortable sleeping solutions for their babies”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2" y="5538881"/>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16060" y="4746149"/>
            <a:ext cx="988838" cy="988838"/>
          </a:xfrm>
          <a:prstGeom prst="rect">
            <a:avLst/>
          </a:prstGeom>
        </p:spPr>
      </p:pic>
      <p:pic>
        <p:nvPicPr>
          <p:cNvPr id="3" name="Picture Placeholder 4" descr="A picture containing font, graphics, black, black and white&#10;&#10;Description automatically generated">
            <a:extLst>
              <a:ext uri="{FF2B5EF4-FFF2-40B4-BE49-F238E27FC236}">
                <a16:creationId xmlns:a16="http://schemas.microsoft.com/office/drawing/2014/main" id="{4D89CEC0-1F93-C066-19F5-F795A095B9D6}"/>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Elvie: Ideate">
            <a:hlinkClick r:id="" action="ppaction://media"/>
            <a:extLst>
              <a:ext uri="{FF2B5EF4-FFF2-40B4-BE49-F238E27FC236}">
                <a16:creationId xmlns:a16="http://schemas.microsoft.com/office/drawing/2014/main" id="{EEBFE25F-2EFA-DB6D-ED7B-74013F012B02}"/>
              </a:ext>
            </a:extLst>
          </p:cNvPr>
          <p:cNvPicPr>
            <a:picLocks noRot="1" noChangeAspect="1"/>
          </p:cNvPicPr>
          <p:nvPr>
            <a:videoFile r:link="rId1"/>
          </p:nvPr>
        </p:nvPicPr>
        <p:blipFill>
          <a:blip r:embed="rId3"/>
          <a:stretch>
            <a:fillRect/>
          </a:stretch>
        </p:blipFill>
        <p:spPr>
          <a:xfrm>
            <a:off x="171823" y="81840"/>
            <a:ext cx="11848353" cy="6694319"/>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1FE76CBE-1501-DD04-77F1-94056FADADE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sp>
        <p:nvSpPr>
          <p:cNvPr id="8" name="TextBox 7">
            <a:extLst>
              <a:ext uri="{FF2B5EF4-FFF2-40B4-BE49-F238E27FC236}">
                <a16:creationId xmlns:a16="http://schemas.microsoft.com/office/drawing/2014/main" id="{7AA143CC-7EF3-41E5-2AFB-FB2F4F8EE9D9}"/>
              </a:ext>
            </a:extLst>
          </p:cNvPr>
          <p:cNvSpPr txBox="1"/>
          <p:nvPr/>
        </p:nvSpPr>
        <p:spPr>
          <a:xfrm>
            <a:off x="499800" y="1339021"/>
            <a:ext cx="3996896" cy="3780522"/>
          </a:xfrm>
          <a:prstGeom prst="rect">
            <a:avLst/>
          </a:prstGeom>
          <a:noFill/>
        </p:spPr>
        <p:txBody>
          <a:bodyPr wrap="square">
            <a:spAutoFit/>
          </a:bodyPr>
          <a:lstStyle/>
          <a:p>
            <a:pPr algn="l">
              <a:lnSpc>
                <a:spcPct val="150000"/>
              </a:lnSpc>
            </a:pPr>
            <a:r>
              <a:rPr lang="en-GB" sz="1800" b="0" dirty="0">
                <a:solidFill>
                  <a:schemeClr val="tx1"/>
                </a:solidFill>
                <a:highlight>
                  <a:srgbClr val="FFFFFF"/>
                </a:highlight>
                <a:latin typeface="+mj-lt"/>
              </a:rPr>
              <a:t>Ideating is the time to generate lots of ideas! There are still plenty of unknowns at this stage. At Elvie they use an Iterative Design Cycle to come up with lots of ideas before refining them down to ones to take forward. They continue to repeat this cycle over and over before moving on to the next stage. </a:t>
            </a:r>
            <a:endParaRPr lang="en-GB" sz="1800" b="0" dirty="0">
              <a:solidFill>
                <a:schemeClr val="tx1"/>
              </a:solidFill>
              <a:highlight>
                <a:srgbClr val="FFFFFF"/>
              </a:highlight>
              <a:latin typeface="+mj-lt"/>
              <a:ea typeface="Roboto" panose="02000000000000000000" pitchFamily="2" charset="0"/>
              <a:cs typeface="Roboto" panose="02000000000000000000" pitchFamily="2" charset="0"/>
            </a:endParaRPr>
          </a:p>
        </p:txBody>
      </p:sp>
      <p:pic>
        <p:nvPicPr>
          <p:cNvPr id="3" name="Picture 2" descr="A sketch of a watch&#10;&#10;Description automatically generated">
            <a:extLst>
              <a:ext uri="{FF2B5EF4-FFF2-40B4-BE49-F238E27FC236}">
                <a16:creationId xmlns:a16="http://schemas.microsoft.com/office/drawing/2014/main" id="{D894D7BC-F6D9-C14F-22B0-AB83E3E245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195276" y="1198293"/>
            <a:ext cx="6130123" cy="4461413"/>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92289647"/>
              </p:ext>
            </p:extLst>
          </p:nvPr>
        </p:nvGraphicFramePr>
        <p:xfrm>
          <a:off x="177801" y="1384437"/>
          <a:ext cx="10159999" cy="4165325"/>
        </p:xfrm>
        <a:graphic>
          <a:graphicData uri="http://schemas.openxmlformats.org/drawingml/2006/table">
            <a:tbl>
              <a:tblPr firstRow="1" bandRow="1">
                <a:tableStyleId>{5940675A-B579-460E-94D1-54222C63F5DA}</a:tableStyleId>
              </a:tblPr>
              <a:tblGrid>
                <a:gridCol w="3925277">
                  <a:extLst>
                    <a:ext uri="{9D8B030D-6E8A-4147-A177-3AD203B41FA5}">
                      <a16:colId xmlns:a16="http://schemas.microsoft.com/office/drawing/2014/main" val="336422520"/>
                    </a:ext>
                  </a:extLst>
                </a:gridCol>
                <a:gridCol w="2645803">
                  <a:extLst>
                    <a:ext uri="{9D8B030D-6E8A-4147-A177-3AD203B41FA5}">
                      <a16:colId xmlns:a16="http://schemas.microsoft.com/office/drawing/2014/main" val="1485661640"/>
                    </a:ext>
                  </a:extLst>
                </a:gridCol>
                <a:gridCol w="3588919">
                  <a:extLst>
                    <a:ext uri="{9D8B030D-6E8A-4147-A177-3AD203B41FA5}">
                      <a16:colId xmlns:a16="http://schemas.microsoft.com/office/drawing/2014/main" val="3804150009"/>
                    </a:ext>
                  </a:extLst>
                </a:gridCol>
              </a:tblGrid>
              <a:tr h="690605">
                <a:tc>
                  <a:txBody>
                    <a:bodyPr/>
                    <a:lstStyle/>
                    <a:p>
                      <a:pPr algn="ct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‘Collaborate, and on our own’</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‘Adding in constraints’</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‘People archetypes and personas’</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529823">
                <a:tc>
                  <a:txBody>
                    <a:bodyPr/>
                    <a:lstStyle/>
                    <a:p>
                      <a:pPr algn="ctr"/>
                      <a:r>
                        <a:rPr lang="en-GB" sz="1200" b="0" dirty="0">
                          <a:solidFill>
                            <a:schemeClr val="tx2"/>
                          </a:solidFill>
                        </a:rPr>
                        <a:t>It is a good idea to come up with ideas individually and also collaboratively. When working in a group try to keep your group and diverse as possible. A key to this stage though is that there are no bad ideas. You should not shoot or critique other people's ideas at this stage but instead allow them to trigger other ideas that can be taken forward. Ideas should be quick using things such as quick sketching, post it notes, scribbling down notes etc.</a:t>
                      </a:r>
                    </a:p>
                  </a:txBody>
                  <a:tcPr>
                    <a:solidFill>
                      <a:schemeClr val="bg1"/>
                    </a:solidFill>
                  </a:tcPr>
                </a:tc>
                <a:tc>
                  <a:txBody>
                    <a:bodyPr/>
                    <a:lstStyle/>
                    <a:p>
                      <a:pPr algn="ctr"/>
                      <a:r>
                        <a:rPr lang="en-GB" sz="1200" b="0" dirty="0">
                          <a:solidFill>
                            <a:schemeClr val="tx2"/>
                          </a:solidFill>
                        </a:rPr>
                        <a:t>Constraints can be incredibly useful to help boost creativity. Once the broad range of ideas have been created then add in constraints such as ‘only using one material’ to push the idea into a different possibility and solution.</a:t>
                      </a:r>
                    </a:p>
                  </a:txBody>
                  <a:tcPr>
                    <a:solidFill>
                      <a:schemeClr val="bg1"/>
                    </a:solidFill>
                  </a:tcPr>
                </a:tc>
                <a:tc>
                  <a:txBody>
                    <a:bodyPr/>
                    <a:lstStyle/>
                    <a:p>
                      <a:pPr algn="ctr"/>
                      <a:r>
                        <a:rPr lang="en-GB" sz="1200" b="0" dirty="0">
                          <a:solidFill>
                            <a:schemeClr val="tx2"/>
                          </a:solidFill>
                        </a:rPr>
                        <a:t>It is sometimes very helpful to think about things from other peoples’ perceptions. Consider assigning personas to each other when designing so that you can think about your designs from a different point of view. For example, consider how would you use this product if you only had one arm.</a:t>
                      </a:r>
                    </a:p>
                  </a:txBody>
                  <a:tcPr>
                    <a:solidFill>
                      <a:schemeClr val="bg1"/>
                    </a:solidFill>
                  </a:tcPr>
                </a:tc>
                <a:extLst>
                  <a:ext uri="{0D108BD9-81ED-4DB2-BD59-A6C34878D82A}">
                    <a16:rowId xmlns:a16="http://schemas.microsoft.com/office/drawing/2014/main" val="2757533183"/>
                  </a:ext>
                </a:extLst>
              </a:tr>
              <a:tr h="19241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‘Time-band it’</a:t>
                      </a:r>
                      <a:endParaRPr lang="en-GB"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‘Incubation’</a:t>
                      </a:r>
                      <a:endParaRPr lang="en-GB"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60493"/>
                          </a:solidFill>
                          <a:hlinkClick r:id="rId2" action="ppaction://hlinksldjump">
                            <a:extLst>
                              <a:ext uri="{A12FA001-AC4F-418D-AE19-62706E023703}">
                                <ahyp:hlinkClr xmlns:ahyp="http://schemas.microsoft.com/office/drawing/2018/hyperlinkcolor" val="tx"/>
                              </a:ext>
                            </a:extLst>
                          </a:hlinkClick>
                        </a:rPr>
                        <a:t>‘Don’t stick with one idea’</a:t>
                      </a:r>
                      <a:endParaRPr lang="en-GB" b="1" dirty="0">
                        <a:solidFill>
                          <a:srgbClr val="F60493"/>
                        </a:solidFill>
                      </a:endParaRPr>
                    </a:p>
                  </a:txBody>
                  <a:tcPr>
                    <a:solidFill>
                      <a:schemeClr val="bg1"/>
                    </a:solidFill>
                  </a:tcPr>
                </a:tc>
                <a:extLst>
                  <a:ext uri="{0D108BD9-81ED-4DB2-BD59-A6C34878D82A}">
                    <a16:rowId xmlns:a16="http://schemas.microsoft.com/office/drawing/2014/main" val="684936270"/>
                  </a:ext>
                </a:extLst>
              </a:tr>
              <a:tr h="511398">
                <a:tc>
                  <a:txBody>
                    <a:bodyPr/>
                    <a:lstStyle/>
                    <a:p>
                      <a:r>
                        <a:rPr lang="en-GB" sz="1200" dirty="0">
                          <a:solidFill>
                            <a:schemeClr val="tx2"/>
                          </a:solidFill>
                        </a:rPr>
                        <a:t>Much like the adding in of constraints, limiting time to come up with ideas can also help to boost creativity. By assigning a set time you can lose any concerns about the detail and instead get some quick snappy ideas down based solely on creativity rather than worrying about whether they are possible or how to draw them neatly.</a:t>
                      </a:r>
                    </a:p>
                  </a:txBody>
                  <a:tcPr/>
                </a:tc>
                <a:tc>
                  <a:txBody>
                    <a:bodyPr/>
                    <a:lstStyle/>
                    <a:p>
                      <a:r>
                        <a:rPr lang="en-GB" sz="1200" dirty="0"/>
                        <a:t>Incubation allows you to subconsciously process an idea whilst thinking about something else. You should try to walk away from ideas and designing and take breaks to work on something else.</a:t>
                      </a:r>
                    </a:p>
                  </a:txBody>
                  <a:tcPr/>
                </a:tc>
                <a:tc>
                  <a:txBody>
                    <a:bodyPr/>
                    <a:lstStyle/>
                    <a:p>
                      <a:r>
                        <a:rPr lang="en-GB" sz="1200" dirty="0"/>
                        <a:t>Try to avoid getting stuck on one idea. By doing so it will allow you to prevent unforeseen road-blocks. Create a range of ideas and do not fix on one too early whilst designing.</a:t>
                      </a:r>
                    </a:p>
                  </a:txBody>
                  <a:tcPr/>
                </a:tc>
                <a:extLst>
                  <a:ext uri="{0D108BD9-81ED-4DB2-BD59-A6C34878D82A}">
                    <a16:rowId xmlns:a16="http://schemas.microsoft.com/office/drawing/2014/main" val="3966545421"/>
                  </a:ext>
                </a:extLst>
              </a:tr>
            </a:tbl>
          </a:graphicData>
        </a:graphic>
      </p:graphicFrame>
      <p:pic>
        <p:nvPicPr>
          <p:cNvPr id="6" name="Picture Placeholder 5" descr="A picture containing font, graphics, black, black and white&#10;&#10;Description automatically generated">
            <a:extLst>
              <a:ext uri="{FF2B5EF4-FFF2-40B4-BE49-F238E27FC236}">
                <a16:creationId xmlns:a16="http://schemas.microsoft.com/office/drawing/2014/main" id="{1FE76CBE-1501-DD04-77F1-94056FADADE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147298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1FE76CBE-1501-DD04-77F1-94056FADADE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pic>
        <p:nvPicPr>
          <p:cNvPr id="11" name="Picture 10">
            <a:extLst>
              <a:ext uri="{FF2B5EF4-FFF2-40B4-BE49-F238E27FC236}">
                <a16:creationId xmlns:a16="http://schemas.microsoft.com/office/drawing/2014/main" id="{1A1FE720-F6E3-5F58-6840-CC20709B3B5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0800000">
            <a:off x="235762" y="1919834"/>
            <a:ext cx="5110937" cy="3468660"/>
          </a:xfrm>
          <a:prstGeom prst="rect">
            <a:avLst/>
          </a:prstGeom>
        </p:spPr>
      </p:pic>
      <p:pic>
        <p:nvPicPr>
          <p:cNvPr id="3" name="Picture 2">
            <a:extLst>
              <a:ext uri="{FF2B5EF4-FFF2-40B4-BE49-F238E27FC236}">
                <a16:creationId xmlns:a16="http://schemas.microsoft.com/office/drawing/2014/main" id="{19103CD0-80AB-2D24-67D7-EC9F8DCAAF8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492206" y="195000"/>
            <a:ext cx="4794444" cy="3919800"/>
          </a:xfrm>
          <a:prstGeom prst="rect">
            <a:avLst/>
          </a:prstGeom>
        </p:spPr>
      </p:pic>
      <p:sp>
        <p:nvSpPr>
          <p:cNvPr id="4" name="TextBox 3">
            <a:extLst>
              <a:ext uri="{FF2B5EF4-FFF2-40B4-BE49-F238E27FC236}">
                <a16:creationId xmlns:a16="http://schemas.microsoft.com/office/drawing/2014/main" id="{174C4A0B-5928-B968-8C33-9DFAD493C978}"/>
              </a:ext>
            </a:extLst>
          </p:cNvPr>
          <p:cNvSpPr txBox="1"/>
          <p:nvPr/>
        </p:nvSpPr>
        <p:spPr>
          <a:xfrm>
            <a:off x="5586325" y="4380534"/>
            <a:ext cx="4700325" cy="1477328"/>
          </a:xfrm>
          <a:prstGeom prst="rect">
            <a:avLst/>
          </a:prstGeom>
          <a:noFill/>
        </p:spPr>
        <p:txBody>
          <a:bodyPr wrap="square" rtlCol="0">
            <a:spAutoFit/>
          </a:bodyPr>
          <a:lstStyle/>
          <a:p>
            <a:pPr algn="l"/>
            <a:r>
              <a:rPr lang="en-GB" sz="1800" b="0" dirty="0">
                <a:latin typeface="+mn-lt"/>
              </a:rPr>
              <a:t>Working collaboratively and quickly on your first ideas can really help to generate a range of different ideas, without becoming fixated on one solution too early on.</a:t>
            </a:r>
          </a:p>
          <a:p>
            <a:pPr algn="l"/>
            <a:endParaRPr lang="en-GB" sz="1800" b="0" dirty="0">
              <a:latin typeface="+mn-lt"/>
            </a:endParaRPr>
          </a:p>
        </p:txBody>
      </p:sp>
    </p:spTree>
    <p:extLst>
      <p:ext uri="{BB962C8B-B14F-4D97-AF65-F5344CB8AC3E}">
        <p14:creationId xmlns:p14="http://schemas.microsoft.com/office/powerpoint/2010/main" val="362649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26072"/>
            <a:ext cx="9680574" cy="2165350"/>
          </a:xfrm>
        </p:spPr>
        <p:txBody>
          <a:bodyPr>
            <a:noAutofit/>
          </a:bodyPr>
          <a:lstStyle/>
          <a:p>
            <a:pPr>
              <a:lnSpc>
                <a:spcPct val="150000"/>
              </a:lnSpc>
            </a:pPr>
            <a:r>
              <a:rPr lang="en-GB" sz="1600" dirty="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sz="1600" b="1" dirty="0">
                <a:ea typeface="Roboto" panose="02000000000000000000" pitchFamily="2" charset="0"/>
                <a:cs typeface="Roboto" panose="02000000000000000000" pitchFamily="2" charset="0"/>
              </a:rPr>
              <a:t>Quick sketches</a:t>
            </a:r>
            <a:r>
              <a:rPr lang="en-GB" sz="1600" dirty="0">
                <a:ea typeface="Roboto" panose="02000000000000000000" pitchFamily="2" charset="0"/>
                <a:cs typeface="Roboto" panose="02000000000000000000" pitchFamily="2" charset="0"/>
              </a:rPr>
              <a:t>: spend 5 minutes per sketch to avoid design fixation, then bring together your ideas into a group and share before returning to another 5 minutes of sketches individually.</a:t>
            </a:r>
          </a:p>
          <a:p>
            <a:pPr marL="342900" indent="-342900">
              <a:lnSpc>
                <a:spcPct val="150000"/>
              </a:lnSpc>
              <a:buFont typeface="Arial" panose="020B0604020202020204" pitchFamily="34" charset="0"/>
              <a:buChar char="•"/>
            </a:pPr>
            <a:r>
              <a:rPr lang="en-GB" sz="1600" b="1" dirty="0">
                <a:ea typeface="Roboto" panose="02000000000000000000" pitchFamily="2" charset="0"/>
                <a:cs typeface="Roboto" panose="02000000000000000000" pitchFamily="2" charset="0"/>
              </a:rPr>
              <a:t>CAD ‘sketch models’: </a:t>
            </a:r>
            <a:r>
              <a:rPr lang="en-GB" sz="1600" dirty="0">
                <a:ea typeface="Roboto" panose="02000000000000000000" pitchFamily="2" charset="0"/>
                <a:cs typeface="Roboto" panose="02000000000000000000" pitchFamily="2" charset="0"/>
              </a:rPr>
              <a:t>use a simple CAD package to generate quick and simple ideas. You could then print these ideas and carry out further iterations over the top of the CAD drawings.</a:t>
            </a:r>
          </a:p>
          <a:p>
            <a:pPr>
              <a:lnSpc>
                <a:spcPct val="150000"/>
              </a:lnSpc>
            </a:pPr>
            <a:endParaRPr lang="en-GB" sz="1600"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sz="1600" dirty="0">
              <a:solidFill>
                <a:schemeClr val="bg1"/>
              </a:solidFill>
              <a:highlight>
                <a:srgbClr val="FFFF00"/>
              </a:highlight>
              <a:ea typeface="Roboto" panose="02000000000000000000" pitchFamily="2" charset="0"/>
              <a:cs typeface="Roboto" panose="02000000000000000000" pitchFamily="2" charset="0"/>
            </a:endParaRP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DF492B0D-C5A4-FA60-F3D9-B4D2B068777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pic>
        <p:nvPicPr>
          <p:cNvPr id="3" name="Picture 2">
            <a:extLst>
              <a:ext uri="{FF2B5EF4-FFF2-40B4-BE49-F238E27FC236}">
                <a16:creationId xmlns:a16="http://schemas.microsoft.com/office/drawing/2014/main" id="{317B14B9-8FCC-9EA9-A8EC-1BF8B57EF2A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rot="10202420">
            <a:off x="6181324" y="3446158"/>
            <a:ext cx="4160575" cy="3039084"/>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918E852A-317A-0ECA-E3A1-BC18910D63B3}"/>
              </a:ext>
            </a:extLst>
          </p:cNvPr>
          <p:cNvSpPr txBox="1"/>
          <p:nvPr/>
        </p:nvSpPr>
        <p:spPr>
          <a:xfrm>
            <a:off x="486441" y="3432199"/>
            <a:ext cx="5463422" cy="2398349"/>
          </a:xfrm>
          <a:prstGeom prst="rect">
            <a:avLst/>
          </a:prstGeom>
          <a:noFill/>
        </p:spPr>
        <p:txBody>
          <a:bodyPr wrap="square" rtlCol="0">
            <a:spAutoFit/>
          </a:bodyPr>
          <a:lstStyle/>
          <a:p>
            <a:pPr marL="285750" indent="-285750" algn="l">
              <a:lnSpc>
                <a:spcPct val="150000"/>
              </a:lnSpc>
              <a:buFont typeface="Arial" panose="020B0604020202020204" pitchFamily="34" charset="0"/>
              <a:buChar char="•"/>
            </a:pPr>
            <a:r>
              <a:rPr lang="en-GB" dirty="0">
                <a:latin typeface="+mn-lt"/>
              </a:rPr>
              <a:t>Divide your page up into 6 boxes</a:t>
            </a:r>
            <a:r>
              <a:rPr lang="en-GB" b="0" dirty="0">
                <a:latin typeface="+mn-lt"/>
              </a:rPr>
              <a:t>. Draw an idea in one box before passing it to the person next to you for them to develop or improve your original idea somehow. Keep passing everyone's work around the classroom until you have 5 different ideas from different students in your class.</a:t>
            </a:r>
          </a:p>
        </p:txBody>
      </p:sp>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0311"/>
            <a:ext cx="11049000" cy="4392613"/>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0" dirty="0">
                <a:latin typeface="+mj-lt"/>
                <a:ea typeface="Roboto" panose="02000000000000000000" pitchFamily="2" charset="0"/>
                <a:cs typeface="Roboto" panose="02000000000000000000" pitchFamily="2" charset="0"/>
              </a:rPr>
              <a:t>Elvie are a famous design and manufacturing company based in the UK but well known across the world for </a:t>
            </a:r>
            <a:r>
              <a:rPr lang="en-GB" i="0" dirty="0">
                <a:effectLst/>
                <a:latin typeface="arial" panose="020B0604020202020204" pitchFamily="34" charset="0"/>
              </a:rPr>
              <a:t>pioneering female-first innovation in tech to improve the lives of women.</a:t>
            </a:r>
          </a:p>
          <a:p>
            <a:pPr>
              <a:lnSpc>
                <a:spcPct val="150000"/>
              </a:lnSpc>
            </a:pPr>
            <a:r>
              <a:rPr lang="en-GB" dirty="0">
                <a:latin typeface="+mj-lt"/>
                <a:ea typeface="Roboto" panose="02000000000000000000" pitchFamily="2" charset="0"/>
                <a:cs typeface="Roboto" panose="02000000000000000000" pitchFamily="2" charset="0"/>
              </a:rPr>
              <a:t>This context asks you to consider ‘</a:t>
            </a:r>
            <a:r>
              <a:rPr lang="en-GB" b="1" dirty="0">
                <a:latin typeface="+mj-lt"/>
                <a:ea typeface="Roboto" panose="02000000000000000000" pitchFamily="2" charset="0"/>
                <a:cs typeface="Roboto" panose="02000000000000000000" pitchFamily="2" charset="0"/>
              </a:rPr>
              <a:t>Supporting new mothers’.</a:t>
            </a:r>
            <a:endParaRPr lang="en-GB" dirty="0">
              <a:latin typeface="+mj-lt"/>
              <a:ea typeface="Roboto" panose="02000000000000000000" pitchFamily="2" charset="0"/>
              <a:cs typeface="Roboto" panose="02000000000000000000" pitchFamily="2" charset="0"/>
            </a:endParaRP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inclusive and user centred design</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a:t>
            </a:r>
            <a:r>
              <a:rPr lang="en-GB" b="1" dirty="0">
                <a:latin typeface="+mj-lt"/>
                <a:ea typeface="Roboto" panose="02000000000000000000" pitchFamily="2" charset="0"/>
                <a:cs typeface="Roboto" panose="02000000000000000000" pitchFamily="2" charset="0"/>
              </a:rPr>
              <a:t>design, prototype</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and</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pic>
        <p:nvPicPr>
          <p:cNvPr id="2" name="Picture Placeholder 5" descr="A picture containing font, graphics, black, black and white&#10;&#10;Description automatically generated">
            <a:extLst>
              <a:ext uri="{FF2B5EF4-FFF2-40B4-BE49-F238E27FC236}">
                <a16:creationId xmlns:a16="http://schemas.microsoft.com/office/drawing/2014/main" id="{00ED2EC4-FD24-041A-3BA7-640B4228C446}"/>
              </a:ext>
            </a:extLst>
          </p:cNvPr>
          <p:cNvPicPr>
            <a:picLocks noChangeAspect="1"/>
          </p:cNvPicPr>
          <p:nvPr/>
        </p:nvPicPr>
        <p:blipFill>
          <a:blip r:embed="rId4" cstate="print">
            <a:extLst>
              <a:ext uri="{28A0092B-C50C-407E-A947-70E740481C1C}">
                <a14:useLocalDpi xmlns:a14="http://schemas.microsoft.com/office/drawing/2010/main" val="0"/>
              </a:ext>
            </a:extLst>
          </a:blip>
          <a:srcRect t="27235" b="27235"/>
          <a:stretch>
            <a:fillRect/>
          </a:stretch>
        </p:blipFill>
        <p:spPr>
          <a:xfrm>
            <a:off x="461389" y="5824148"/>
            <a:ext cx="1723012" cy="784921"/>
          </a:xfrm>
          <a:prstGeom prst="rect">
            <a:avLst/>
          </a:prstGeom>
        </p:spPr>
      </p:pic>
      <p:sp>
        <p:nvSpPr>
          <p:cNvPr id="4" name="TextBox 3">
            <a:extLst>
              <a:ext uri="{FF2B5EF4-FFF2-40B4-BE49-F238E27FC236}">
                <a16:creationId xmlns:a16="http://schemas.microsoft.com/office/drawing/2014/main" id="{BCF52D51-B275-C9CB-63E6-9FE1C7FF26B2}"/>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Elvie - the D&amp;T Association hereby acknowledges and </a:t>
            </a:r>
            <a:r>
              <a:rPr lang="en-GB" sz="800" b="0" i="1">
                <a:effectLst/>
                <a:latin typeface="+mj-lt"/>
                <a:ea typeface="Calibri" panose="020F0502020204030204" pitchFamily="34" charset="0"/>
              </a:rPr>
              <a:t>thanks Elvie </a:t>
            </a:r>
            <a:r>
              <a:rPr lang="en-GB" sz="800" b="0" i="1" dirty="0">
                <a:effectLst/>
                <a:latin typeface="+mj-lt"/>
                <a:ea typeface="Calibri" panose="020F0502020204030204" pitchFamily="34" charset="0"/>
              </a:rPr>
              <a:t>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Elvie: Prototype">
            <a:hlinkClick r:id="" action="ppaction://media"/>
            <a:extLst>
              <a:ext uri="{FF2B5EF4-FFF2-40B4-BE49-F238E27FC236}">
                <a16:creationId xmlns:a16="http://schemas.microsoft.com/office/drawing/2014/main" id="{98A4AAB3-F091-B936-89B9-9899401BD17B}"/>
              </a:ext>
            </a:extLst>
          </p:cNvPr>
          <p:cNvPicPr>
            <a:picLocks noRot="1" noChangeAspect="1"/>
          </p:cNvPicPr>
          <p:nvPr>
            <a:videoFile r:link="rId1"/>
          </p:nvPr>
        </p:nvPicPr>
        <p:blipFill>
          <a:blip r:embed="rId3"/>
          <a:stretch>
            <a:fillRect/>
          </a:stretch>
        </p:blipFill>
        <p:spPr>
          <a:xfrm>
            <a:off x="179231" y="86025"/>
            <a:ext cx="11833538" cy="6685949"/>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461387" y="1547750"/>
            <a:ext cx="9655175"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The prototyping stage allows you, as the designer to develop your designs and test that they work. You should make your designs with the purpose of learning from them and should be part of the iterative design process so that you; design, build, test and repeat. At Elvie they call them </a:t>
            </a:r>
            <a:r>
              <a:rPr lang="en-GB" i="1" dirty="0">
                <a:solidFill>
                  <a:schemeClr val="tx1"/>
                </a:solidFill>
                <a:latin typeface="+mj-lt"/>
                <a:ea typeface="Roboto" panose="02000000000000000000" pitchFamily="2" charset="0"/>
                <a:cs typeface="Roboto" panose="02000000000000000000" pitchFamily="2" charset="0"/>
              </a:rPr>
              <a:t>Rigs</a:t>
            </a:r>
            <a:r>
              <a:rPr lang="en-GB" dirty="0">
                <a:solidFill>
                  <a:schemeClr val="tx1"/>
                </a:solidFill>
                <a:latin typeface="+mj-lt"/>
                <a:ea typeface="Roboto" panose="02000000000000000000" pitchFamily="2" charset="0"/>
                <a:cs typeface="Roboto" panose="02000000000000000000" pitchFamily="2" charset="0"/>
              </a:rPr>
              <a:t> and they use them to quickly work out what works and what does not work.</a:t>
            </a:r>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93D9C18E-E23D-EBDA-5028-5B7721308A2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graphicFrame>
        <p:nvGraphicFramePr>
          <p:cNvPr id="2" name="Table 18">
            <a:extLst>
              <a:ext uri="{FF2B5EF4-FFF2-40B4-BE49-F238E27FC236}">
                <a16:creationId xmlns:a16="http://schemas.microsoft.com/office/drawing/2014/main" id="{22E9FD67-6FB5-2475-2FF9-5875E1E4C8F4}"/>
              </a:ext>
            </a:extLst>
          </p:cNvPr>
          <p:cNvGraphicFramePr>
            <a:graphicFrameLocks noGrp="1"/>
          </p:cNvGraphicFramePr>
          <p:nvPr>
            <p:extLst>
              <p:ext uri="{D42A27DB-BD31-4B8C-83A1-F6EECF244321}">
                <p14:modId xmlns:p14="http://schemas.microsoft.com/office/powerpoint/2010/main" val="2448619339"/>
              </p:ext>
            </p:extLst>
          </p:nvPr>
        </p:nvGraphicFramePr>
        <p:xfrm>
          <a:off x="355600" y="3480716"/>
          <a:ext cx="9855198" cy="2194560"/>
        </p:xfrm>
        <a:graphic>
          <a:graphicData uri="http://schemas.openxmlformats.org/drawingml/2006/table">
            <a:tbl>
              <a:tblPr firstRow="1" bandRow="1">
                <a:tableStyleId>{5940675A-B579-460E-94D1-54222C63F5DA}</a:tableStyleId>
              </a:tblPr>
              <a:tblGrid>
                <a:gridCol w="3285066">
                  <a:extLst>
                    <a:ext uri="{9D8B030D-6E8A-4147-A177-3AD203B41FA5}">
                      <a16:colId xmlns:a16="http://schemas.microsoft.com/office/drawing/2014/main" val="336422520"/>
                    </a:ext>
                  </a:extLst>
                </a:gridCol>
                <a:gridCol w="3285066">
                  <a:extLst>
                    <a:ext uri="{9D8B030D-6E8A-4147-A177-3AD203B41FA5}">
                      <a16:colId xmlns:a16="http://schemas.microsoft.com/office/drawing/2014/main" val="1485661640"/>
                    </a:ext>
                  </a:extLst>
                </a:gridCol>
                <a:gridCol w="3285066">
                  <a:extLst>
                    <a:ext uri="{9D8B030D-6E8A-4147-A177-3AD203B41FA5}">
                      <a16:colId xmlns:a16="http://schemas.microsoft.com/office/drawing/2014/main" val="4037541572"/>
                    </a:ext>
                  </a:extLst>
                </a:gridCol>
              </a:tblGrid>
              <a:tr h="373910">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‘Hacking’</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‘Proof of Principle Prototypes’</a:t>
                      </a:r>
                      <a:endParaRPr lang="en-GB" b="1" dirty="0">
                        <a:solidFill>
                          <a:srgbClr val="FE4E00"/>
                        </a:solidFill>
                      </a:endParaRPr>
                    </a:p>
                  </a:txBody>
                  <a:tcPr>
                    <a:solidFill>
                      <a:schemeClr val="bg1"/>
                    </a:solidFill>
                  </a:tcPr>
                </a:tc>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‘Proof of Concept Prototypes’</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t>Hacking can help you to save time when quickly prototyping. Consider gathering a range of other products that you can dissemble and use parts of so as to help you prototype your own designs. Your prototypes at this stage do not need to be pretty or focused on form but more focused towards whether the product will work or not.</a:t>
                      </a:r>
                    </a:p>
                  </a:txBody>
                  <a:tcPr/>
                </a:tc>
                <a:tc>
                  <a:txBody>
                    <a:bodyPr/>
                    <a:lstStyle/>
                    <a:p>
                      <a:r>
                        <a:rPr lang="en-GB" sz="1200" dirty="0"/>
                        <a:t>When working with Principle Protypes or ‘POP Rigs’ you need to work quickly and fail fast. Consider making these bigger than real life, in card, in 2D if applicable. These are simply to prove it your idea works.</a:t>
                      </a:r>
                    </a:p>
                  </a:txBody>
                  <a:tcPr/>
                </a:tc>
                <a:tc>
                  <a:txBody>
                    <a:bodyPr/>
                    <a:lstStyle/>
                    <a:p>
                      <a:r>
                        <a:rPr lang="en-GB" sz="1200" dirty="0"/>
                        <a:t>Once you have completed your ‘Pop Rigs’ you can move on to model in a way that incorporates and integrates individual functions into one product. These models will be more complex and will bring up new issues as you try to put elements of your design together. Remember, you still do not need to be modelling in final production materials.</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B9D5876B-FA63-80D4-384F-B10FB311165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pic>
        <p:nvPicPr>
          <p:cNvPr id="3" name="Picture 2">
            <a:extLst>
              <a:ext uri="{FF2B5EF4-FFF2-40B4-BE49-F238E27FC236}">
                <a16:creationId xmlns:a16="http://schemas.microsoft.com/office/drawing/2014/main" id="{C70DBA03-3895-DA62-6FC8-409840B2868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962401" y="2540503"/>
            <a:ext cx="6243638" cy="3976802"/>
          </a:xfrm>
          <a:prstGeom prst="rect">
            <a:avLst/>
          </a:prstGeom>
        </p:spPr>
      </p:pic>
      <p:sp>
        <p:nvSpPr>
          <p:cNvPr id="2" name="TextBox 1">
            <a:extLst>
              <a:ext uri="{FF2B5EF4-FFF2-40B4-BE49-F238E27FC236}">
                <a16:creationId xmlns:a16="http://schemas.microsoft.com/office/drawing/2014/main" id="{583E11C3-952E-1BDD-9C42-8121FA947DD1}"/>
              </a:ext>
            </a:extLst>
          </p:cNvPr>
          <p:cNvSpPr txBox="1"/>
          <p:nvPr/>
        </p:nvSpPr>
        <p:spPr>
          <a:xfrm>
            <a:off x="576000" y="1435100"/>
            <a:ext cx="9093200" cy="2585323"/>
          </a:xfrm>
          <a:prstGeom prst="rect">
            <a:avLst/>
          </a:prstGeom>
          <a:noFill/>
        </p:spPr>
        <p:txBody>
          <a:bodyPr wrap="square" rtlCol="0">
            <a:spAutoFit/>
          </a:bodyPr>
          <a:lstStyle/>
          <a:p>
            <a:pPr algn="l"/>
            <a:r>
              <a:rPr lang="en-GB" sz="1800" b="0" dirty="0">
                <a:latin typeface="+mn-lt"/>
              </a:rPr>
              <a:t>The prototyping stage does not need to result in pretty and finished looking products but instead should focus on quickly establishing whether the idea works or not before moving on.</a:t>
            </a:r>
          </a:p>
          <a:p>
            <a:pPr algn="l"/>
            <a:endParaRPr lang="en-GB" sz="1800" b="0" dirty="0">
              <a:latin typeface="+mn-lt"/>
            </a:endParaRPr>
          </a:p>
          <a:p>
            <a:pPr algn="l"/>
            <a:r>
              <a:rPr lang="en-GB" sz="1800" b="0" dirty="0">
                <a:latin typeface="+mn-lt"/>
              </a:rPr>
              <a:t>A range of materials and </a:t>
            </a:r>
          </a:p>
          <a:p>
            <a:pPr algn="l"/>
            <a:r>
              <a:rPr lang="en-GB" sz="1800" b="0" dirty="0">
                <a:latin typeface="+mn-lt"/>
              </a:rPr>
              <a:t>processes can be used such </a:t>
            </a:r>
          </a:p>
          <a:p>
            <a:pPr algn="l"/>
            <a:r>
              <a:rPr lang="en-GB" sz="1800" b="0" dirty="0">
                <a:latin typeface="+mn-lt"/>
              </a:rPr>
              <a:t>as CAD/CAM and cardboard </a:t>
            </a:r>
          </a:p>
          <a:p>
            <a:pPr algn="l"/>
            <a:r>
              <a:rPr lang="en-GB" sz="1800" b="0" dirty="0">
                <a:latin typeface="+mn-lt"/>
              </a:rPr>
              <a:t>modelling to result in quick </a:t>
            </a:r>
          </a:p>
          <a:p>
            <a:pPr algn="l"/>
            <a:r>
              <a:rPr lang="en-GB" sz="1800" b="0" dirty="0">
                <a:latin typeface="+mn-lt"/>
              </a:rPr>
              <a:t>concept models.</a:t>
            </a:r>
          </a:p>
        </p:txBody>
      </p:sp>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Elvie: Test">
            <a:hlinkClick r:id="" action="ppaction://media"/>
            <a:extLst>
              <a:ext uri="{FF2B5EF4-FFF2-40B4-BE49-F238E27FC236}">
                <a16:creationId xmlns:a16="http://schemas.microsoft.com/office/drawing/2014/main" id="{09FCAE0C-B37C-3E49-4AD1-FA6CF5CA443E}"/>
              </a:ext>
            </a:extLst>
          </p:cNvPr>
          <p:cNvPicPr>
            <a:picLocks noRot="1" noChangeAspect="1"/>
          </p:cNvPicPr>
          <p:nvPr>
            <a:videoFile r:link="rId1"/>
          </p:nvPr>
        </p:nvPicPr>
        <p:blipFill>
          <a:blip r:embed="rId4"/>
          <a:stretch>
            <a:fillRect/>
          </a:stretch>
        </p:blipFill>
        <p:spPr>
          <a:xfrm>
            <a:off x="191194" y="92784"/>
            <a:ext cx="11809612" cy="6672431"/>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43364" y="1070173"/>
            <a:ext cx="9655175" cy="1673027"/>
          </a:xfrm>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462164817"/>
              </p:ext>
            </p:extLst>
          </p:nvPr>
        </p:nvGraphicFramePr>
        <p:xfrm>
          <a:off x="289309" y="1191188"/>
          <a:ext cx="9909232" cy="2743200"/>
        </p:xfrm>
        <a:graphic>
          <a:graphicData uri="http://schemas.openxmlformats.org/drawingml/2006/table">
            <a:tbl>
              <a:tblPr firstRow="1" bandRow="1">
                <a:tableStyleId>{5940675A-B579-460E-94D1-54222C63F5DA}</a:tableStyleId>
              </a:tblPr>
              <a:tblGrid>
                <a:gridCol w="2477308">
                  <a:extLst>
                    <a:ext uri="{9D8B030D-6E8A-4147-A177-3AD203B41FA5}">
                      <a16:colId xmlns:a16="http://schemas.microsoft.com/office/drawing/2014/main" val="336422520"/>
                    </a:ext>
                  </a:extLst>
                </a:gridCol>
                <a:gridCol w="2477308">
                  <a:extLst>
                    <a:ext uri="{9D8B030D-6E8A-4147-A177-3AD203B41FA5}">
                      <a16:colId xmlns:a16="http://schemas.microsoft.com/office/drawing/2014/main" val="1485661640"/>
                    </a:ext>
                  </a:extLst>
                </a:gridCol>
                <a:gridCol w="2477308">
                  <a:extLst>
                    <a:ext uri="{9D8B030D-6E8A-4147-A177-3AD203B41FA5}">
                      <a16:colId xmlns:a16="http://schemas.microsoft.com/office/drawing/2014/main" val="3804150009"/>
                    </a:ext>
                  </a:extLst>
                </a:gridCol>
                <a:gridCol w="2477308">
                  <a:extLst>
                    <a:ext uri="{9D8B030D-6E8A-4147-A177-3AD203B41FA5}">
                      <a16:colId xmlns:a16="http://schemas.microsoft.com/office/drawing/2014/main" val="4255303114"/>
                    </a:ext>
                  </a:extLst>
                </a:gridCol>
              </a:tblGrid>
              <a:tr h="373910">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‘Verification and validation’</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‘Test against standards’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‘Designing test fixtures’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‘DFMEA’</a:t>
                      </a:r>
                      <a:endParaRPr lang="en-GB"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t>Verification is the process of testing physical products in the lab. Consider what tests you can do to your prototype to ensure it works as it should. Validation is when the user will see how well it works. This will involve you going back to your original user and asking them to test it and give their feedback on the product idea.</a:t>
                      </a:r>
                    </a:p>
                  </a:txBody>
                  <a:tcPr/>
                </a:tc>
                <a:tc>
                  <a:txBody>
                    <a:bodyPr/>
                    <a:lstStyle/>
                    <a:p>
                      <a:r>
                        <a:rPr lang="en-GB" sz="1200" dirty="0"/>
                        <a:t>All products need to be tested against the International Safety Standards. Carry out some research connected to your product to see what safety standards it would need to pass. Consider what standards could be used to promote your product when selling it.</a:t>
                      </a:r>
                    </a:p>
                  </a:txBody>
                  <a:tcPr/>
                </a:tc>
                <a:tc>
                  <a:txBody>
                    <a:bodyPr/>
                    <a:lstStyle/>
                    <a:p>
                      <a:r>
                        <a:rPr lang="en-GB" sz="1200" dirty="0"/>
                        <a:t>The verification testing in your classroom does not need fancy technology to be carried out. Think about what testing can be done in the classroom to see if your product works as it should. Tests can be very rough using materials and tools you may have in your school.</a:t>
                      </a:r>
                    </a:p>
                  </a:txBody>
                  <a:tcPr/>
                </a:tc>
                <a:tc>
                  <a:txBody>
                    <a:bodyPr/>
                    <a:lstStyle/>
                    <a:p>
                      <a:r>
                        <a:rPr lang="en-GB" sz="1200" dirty="0"/>
                        <a:t>DFMEA – Design failure mode and effects analysis. This is to be carried out as a mind-mapping exercise where you need to imagine that if absolutely everything went wrong then what could happen. Try to think of ways in which your product may break or be used incorrectly and then consider how you can stop that from happening.</a:t>
                      </a:r>
                    </a:p>
                  </a:txBody>
                  <a:tcPr/>
                </a:tc>
                <a:extLst>
                  <a:ext uri="{0D108BD9-81ED-4DB2-BD59-A6C34878D82A}">
                    <a16:rowId xmlns:a16="http://schemas.microsoft.com/office/drawing/2014/main" val="3966545421"/>
                  </a:ext>
                </a:extLst>
              </a:tr>
            </a:tbl>
          </a:graphicData>
        </a:graphic>
      </p:graphicFrame>
      <p:pic>
        <p:nvPicPr>
          <p:cNvPr id="6" name="Picture Placeholder 5" descr="A picture containing font, graphics, black, black and white&#10;&#10;Description automatically generated">
            <a:extLst>
              <a:ext uri="{FF2B5EF4-FFF2-40B4-BE49-F238E27FC236}">
                <a16:creationId xmlns:a16="http://schemas.microsoft.com/office/drawing/2014/main" id="{3577A5C3-5FA3-9456-610C-56BC8AF028E5}"/>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7235" b="27235"/>
          <a:stretch>
            <a:fillRect/>
          </a:stretch>
        </p:blipFill>
        <p:spPr/>
      </p:pic>
      <p:pic>
        <p:nvPicPr>
          <p:cNvPr id="3" name="Picture 2">
            <a:extLst>
              <a:ext uri="{FF2B5EF4-FFF2-40B4-BE49-F238E27FC236}">
                <a16:creationId xmlns:a16="http://schemas.microsoft.com/office/drawing/2014/main" id="{1F40446B-1E4B-BC42-02A3-976400549CE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rot="16200000">
            <a:off x="6943401" y="3374263"/>
            <a:ext cx="2514600" cy="3995676"/>
          </a:xfrm>
          <a:prstGeom prst="rect">
            <a:avLst/>
          </a:prstGeom>
        </p:spPr>
      </p:pic>
      <p:sp>
        <p:nvSpPr>
          <p:cNvPr id="8" name="TextBox 7">
            <a:extLst>
              <a:ext uri="{FF2B5EF4-FFF2-40B4-BE49-F238E27FC236}">
                <a16:creationId xmlns:a16="http://schemas.microsoft.com/office/drawing/2014/main" id="{70A0E5E7-AE01-8B90-2FE3-D0F1B849EF1F}"/>
              </a:ext>
            </a:extLst>
          </p:cNvPr>
          <p:cNvSpPr txBox="1"/>
          <p:nvPr/>
        </p:nvSpPr>
        <p:spPr>
          <a:xfrm>
            <a:off x="165099" y="4055403"/>
            <a:ext cx="6037763" cy="1703030"/>
          </a:xfrm>
          <a:prstGeom prst="rect">
            <a:avLst/>
          </a:prstGeom>
          <a:noFill/>
        </p:spPr>
        <p:txBody>
          <a:bodyPr wrap="square">
            <a:spAutoFit/>
          </a:bodyPr>
          <a:lstStyle/>
          <a:p>
            <a:pPr algn="l">
              <a:lnSpc>
                <a:spcPct val="150000"/>
              </a:lnSpc>
            </a:pPr>
            <a:r>
              <a:rPr lang="en-GB" sz="1800" b="0" dirty="0">
                <a:solidFill>
                  <a:schemeClr val="tx1"/>
                </a:solidFill>
                <a:latin typeface="+mn-lt"/>
                <a:ea typeface="Roboto" panose="02000000000000000000" pitchFamily="2" charset="0"/>
                <a:cs typeface="Roboto" panose="02000000000000000000" pitchFamily="2" charset="0"/>
              </a:rPr>
              <a:t>Testing will occur throughout your design process to ensure your product meets the users’ needs but also standards of safety. Consider ways in which you can carry out the testing that verifies it as well as validates it.</a:t>
            </a:r>
            <a:endParaRPr lang="en-GB" sz="1800" b="0" dirty="0">
              <a:latin typeface="+mn-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89B32046-9C33-8EE4-96B3-05475C900E8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p:pic>
      <p:pic>
        <p:nvPicPr>
          <p:cNvPr id="8" name="Picture 7" descr="A sketch of a watch&#10;&#10;Description automatically generated">
            <a:extLst>
              <a:ext uri="{FF2B5EF4-FFF2-40B4-BE49-F238E27FC236}">
                <a16:creationId xmlns:a16="http://schemas.microsoft.com/office/drawing/2014/main" id="{A940A6AF-34F3-386C-4E96-4CDD6E0FB0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3960802" y="1070172"/>
            <a:ext cx="3241105" cy="2358828"/>
          </a:xfrm>
          <a:prstGeom prst="rect">
            <a:avLst/>
          </a:prstGeom>
        </p:spPr>
      </p:pic>
      <p:pic>
        <p:nvPicPr>
          <p:cNvPr id="11" name="Picture 10" descr="A group of paper clips on a table&#10;&#10;Description automatically generated">
            <a:extLst>
              <a:ext uri="{FF2B5EF4-FFF2-40B4-BE49-F238E27FC236}">
                <a16:creationId xmlns:a16="http://schemas.microsoft.com/office/drawing/2014/main" id="{F5C78DF4-A587-230A-005F-81C384DACE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000" y="1070173"/>
            <a:ext cx="3188478" cy="2391359"/>
          </a:xfrm>
          <a:prstGeom prst="rect">
            <a:avLst/>
          </a:prstGeom>
        </p:spPr>
      </p:pic>
      <p:pic>
        <p:nvPicPr>
          <p:cNvPr id="15" name="Picture 14" descr="A close-up of a broken device&#10;&#10;Description automatically generated">
            <a:extLst>
              <a:ext uri="{FF2B5EF4-FFF2-40B4-BE49-F238E27FC236}">
                <a16:creationId xmlns:a16="http://schemas.microsoft.com/office/drawing/2014/main" id="{A35ECC11-DF32-ED27-BD9B-5FAC28DF7F6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98231" y="3224820"/>
            <a:ext cx="4191646" cy="2358828"/>
          </a:xfrm>
          <a:prstGeom prst="rect">
            <a:avLst/>
          </a:prstGeom>
        </p:spPr>
      </p:pic>
      <p:pic>
        <p:nvPicPr>
          <p:cNvPr id="17" name="Picture 16" descr="A group of white objects next to a phone&#10;&#10;Description automatically generated">
            <a:extLst>
              <a:ext uri="{FF2B5EF4-FFF2-40B4-BE49-F238E27FC236}">
                <a16:creationId xmlns:a16="http://schemas.microsoft.com/office/drawing/2014/main" id="{A56E0B9D-058D-43F0-D58B-9C5C0801B58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98231" y="984303"/>
            <a:ext cx="4217769" cy="1886436"/>
          </a:xfrm>
          <a:prstGeom prst="rect">
            <a:avLst/>
          </a:prstGeom>
        </p:spPr>
      </p:pic>
      <p:pic>
        <p:nvPicPr>
          <p:cNvPr id="19" name="Picture 18" descr="A group of baby pacifiers&#10;&#10;Description automatically generated">
            <a:extLst>
              <a:ext uri="{FF2B5EF4-FFF2-40B4-BE49-F238E27FC236}">
                <a16:creationId xmlns:a16="http://schemas.microsoft.com/office/drawing/2014/main" id="{7903DFEA-EF60-2CA7-1321-DFE8EBAACD3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6000" y="3552137"/>
            <a:ext cx="2708681" cy="2031511"/>
          </a:xfrm>
          <a:prstGeom prst="rect">
            <a:avLst/>
          </a:prstGeom>
        </p:spPr>
      </p:pic>
      <p:pic>
        <p:nvPicPr>
          <p:cNvPr id="23" name="Picture 22" descr="A person in a garment and pants&#10;&#10;Description automatically generated">
            <a:extLst>
              <a:ext uri="{FF2B5EF4-FFF2-40B4-BE49-F238E27FC236}">
                <a16:creationId xmlns:a16="http://schemas.microsoft.com/office/drawing/2014/main" id="{24F8C024-4A7E-B9F5-5A9E-9C08B3D2C7C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431628" y="3552137"/>
            <a:ext cx="3770280" cy="2031511"/>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20" y="1112669"/>
            <a:ext cx="9166811" cy="1047918"/>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346983699"/>
              </p:ext>
            </p:extLst>
          </p:nvPr>
        </p:nvGraphicFramePr>
        <p:xfrm>
          <a:off x="572659" y="2268579"/>
          <a:ext cx="11032692" cy="3566160"/>
        </p:xfrm>
        <a:graphic>
          <a:graphicData uri="http://schemas.openxmlformats.org/drawingml/2006/table">
            <a:tbl>
              <a:tblPr firstRow="1" bandRow="1">
                <a:tableStyleId>{5940675A-B579-460E-94D1-54222C63F5DA}</a:tableStyleId>
              </a:tblPr>
              <a:tblGrid>
                <a:gridCol w="2758173">
                  <a:extLst>
                    <a:ext uri="{9D8B030D-6E8A-4147-A177-3AD203B41FA5}">
                      <a16:colId xmlns:a16="http://schemas.microsoft.com/office/drawing/2014/main" val="336422520"/>
                    </a:ext>
                  </a:extLst>
                </a:gridCol>
                <a:gridCol w="2758173">
                  <a:extLst>
                    <a:ext uri="{9D8B030D-6E8A-4147-A177-3AD203B41FA5}">
                      <a16:colId xmlns:a16="http://schemas.microsoft.com/office/drawing/2014/main" val="1485661640"/>
                    </a:ext>
                  </a:extLst>
                </a:gridCol>
                <a:gridCol w="2758173">
                  <a:extLst>
                    <a:ext uri="{9D8B030D-6E8A-4147-A177-3AD203B41FA5}">
                      <a16:colId xmlns:a16="http://schemas.microsoft.com/office/drawing/2014/main" val="3804150009"/>
                    </a:ext>
                  </a:extLst>
                </a:gridCol>
                <a:gridCol w="2758173">
                  <a:extLst>
                    <a:ext uri="{9D8B030D-6E8A-4147-A177-3AD203B41FA5}">
                      <a16:colId xmlns:a16="http://schemas.microsoft.com/office/drawing/2014/main" val="1728666539"/>
                    </a:ext>
                  </a:extLst>
                </a:gridCol>
              </a:tblGrid>
              <a:tr h="37391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‘3D printed prototype teether’</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‘Make and programme a night light’</a:t>
                      </a:r>
                      <a:endParaRPr lang="en-GB"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hlinkClick r:id="rId3">
                            <a:extLst>
                              <a:ext uri="{A12FA001-AC4F-418D-AE19-62706E023703}">
                                <ahyp:hlinkClr xmlns:ahyp="http://schemas.microsoft.com/office/drawing/2018/hyperlinkcolor" val="tx"/>
                              </a:ext>
                            </a:extLst>
                          </a:hlinkClick>
                        </a:rPr>
                        <a:t>‘Program a movement detector’</a:t>
                      </a:r>
                      <a:endParaRPr lang="en-GB" b="1" dirty="0">
                        <a:solidFill>
                          <a:schemeClr val="tx1"/>
                        </a:solidFill>
                      </a:endParaRPr>
                    </a:p>
                    <a:p>
                      <a:pPr algn="ct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‘3D Sketching Techniques’</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787772">
                <a:tc>
                  <a:txBody>
                    <a:bodyPr/>
                    <a:lstStyle/>
                    <a:p>
                      <a:r>
                        <a:rPr lang="en-GB" sz="1400" dirty="0">
                          <a:solidFill>
                            <a:schemeClr val="tx1"/>
                          </a:solidFill>
                        </a:rPr>
                        <a:t>Students look at typical shapes and designs of teethers and what sort of shapes are comfortable and effective for teething babies. Students use CAD. to draw and 3D print a prototype shape for a teether.</a:t>
                      </a:r>
                    </a:p>
                  </a:txBody>
                  <a:tcPr/>
                </a:tc>
                <a:tc>
                  <a:txBody>
                    <a:bodyPr/>
                    <a:lstStyle/>
                    <a:p>
                      <a:r>
                        <a:rPr lang="en-GB" sz="1400" dirty="0">
                          <a:solidFill>
                            <a:schemeClr val="tx1"/>
                          </a:solidFill>
                        </a:rPr>
                        <a:t>Create a night light to be used in nurseries or bedrooms during night feeds by either using a pre-determined electronics kit or by using Crumble so to program it so that it comes on in the dark. Students can then design and make the outer casing for the night light. </a:t>
                      </a:r>
                    </a:p>
                  </a:txBody>
                  <a:tcPr/>
                </a:tc>
                <a:tc>
                  <a:txBody>
                    <a:bodyPr/>
                    <a:lstStyle/>
                    <a:p>
                      <a:r>
                        <a:rPr lang="en-GB" sz="1400" dirty="0">
                          <a:solidFill>
                            <a:schemeClr val="tx1"/>
                          </a:solidFill>
                        </a:rPr>
                        <a:t>Use </a:t>
                      </a:r>
                      <a:r>
                        <a:rPr lang="en-GB" sz="1400" dirty="0" err="1">
                          <a:solidFill>
                            <a:schemeClr val="tx1"/>
                          </a:solidFill>
                        </a:rPr>
                        <a:t>micro:bit</a:t>
                      </a:r>
                      <a:r>
                        <a:rPr lang="en-GB" sz="1400" dirty="0">
                          <a:solidFill>
                            <a:schemeClr val="tx1"/>
                          </a:solidFill>
                        </a:rPr>
                        <a:t> tutorials to program a </a:t>
                      </a:r>
                      <a:r>
                        <a:rPr lang="en-GB" sz="1400" dirty="0">
                          <a:solidFill>
                            <a:schemeClr val="tx1"/>
                          </a:solidFill>
                          <a:hlinkClick r:id="rId4"/>
                        </a:rPr>
                        <a:t>movement detector</a:t>
                      </a:r>
                      <a:r>
                        <a:rPr lang="en-GB" sz="1400" dirty="0">
                          <a:solidFill>
                            <a:schemeClr val="tx1"/>
                          </a:solidFill>
                        </a:rPr>
                        <a:t>. Discuss ways this could be used in regards to safety of newborns and creating the opposite reaction so that the alarm goes off when the baby doesn’t move for a period of time.</a:t>
                      </a:r>
                    </a:p>
                  </a:txBody>
                  <a:tcPr/>
                </a:tc>
                <a:tc>
                  <a:txBody>
                    <a:bodyPr/>
                    <a:lstStyle/>
                    <a:p>
                      <a:r>
                        <a:rPr lang="en-GB" sz="1400" dirty="0">
                          <a:solidFill>
                            <a:schemeClr val="tx1"/>
                          </a:solidFill>
                        </a:rPr>
                        <a:t>Develop students’ 3D drawing capabilities by focusing on sketching in 1 point and 2 point perspective. The use of a visualiser or pre-recorded tutorials would help to guide students through strategies as well as tutorials on </a:t>
                      </a:r>
                      <a:r>
                        <a:rPr lang="en-GB" sz="1400" dirty="0">
                          <a:solidFill>
                            <a:schemeClr val="tx1"/>
                          </a:solidFill>
                          <a:hlinkClick r:id="rId5"/>
                        </a:rPr>
                        <a:t>Youtube</a:t>
                      </a:r>
                      <a:r>
                        <a:rPr lang="en-GB" sz="1400" dirty="0">
                          <a:solidFill>
                            <a:schemeClr val="tx1"/>
                          </a:solidFill>
                        </a:rPr>
                        <a:t>. Websites such as </a:t>
                      </a:r>
                      <a:r>
                        <a:rPr lang="en-GB" sz="1400" dirty="0">
                          <a:solidFill>
                            <a:schemeClr val="tx1"/>
                          </a:solidFill>
                          <a:hlinkClick r:id="rId6"/>
                        </a:rPr>
                        <a:t>Sketch-a-Day</a:t>
                      </a:r>
                      <a:r>
                        <a:rPr lang="en-GB" sz="1400" dirty="0">
                          <a:solidFill>
                            <a:schemeClr val="tx1"/>
                          </a:solidFill>
                        </a:rPr>
                        <a:t> are a great resource to challenge your students and inspire them.</a:t>
                      </a:r>
                    </a:p>
                  </a:txBody>
                  <a:tcPr/>
                </a:tc>
                <a:extLst>
                  <a:ext uri="{0D108BD9-81ED-4DB2-BD59-A6C34878D82A}">
                    <a16:rowId xmlns:a16="http://schemas.microsoft.com/office/drawing/2014/main" val="3966545421"/>
                  </a:ext>
                </a:extLst>
              </a:tr>
            </a:tbl>
          </a:graphicData>
        </a:graphic>
      </p:graphicFrame>
      <p:pic>
        <p:nvPicPr>
          <p:cNvPr id="6" name="Picture Placeholder 5" descr="A picture containing font, graphics, black, black and white&#10;&#10;Description automatically generated">
            <a:extLst>
              <a:ext uri="{FF2B5EF4-FFF2-40B4-BE49-F238E27FC236}">
                <a16:creationId xmlns:a16="http://schemas.microsoft.com/office/drawing/2014/main" id="{89B32046-9C33-8EE4-96B3-05475C900E82}"/>
              </a:ext>
            </a:extLst>
          </p:cNvPr>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152073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269761"/>
            <a:ext cx="10647321"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your users and products in this unit. Some are detailed below.</a:t>
            </a:r>
          </a:p>
          <a:p>
            <a:pPr>
              <a:lnSpc>
                <a:spcPct val="150000"/>
              </a:lnSpc>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3" name="Picture Placeholder 2" descr="A picture containing font, graphics, black, black and white&#10;&#10;Description automatically generated">
            <a:extLst>
              <a:ext uri="{FF2B5EF4-FFF2-40B4-BE49-F238E27FC236}">
                <a16:creationId xmlns:a16="http://schemas.microsoft.com/office/drawing/2014/main" id="{E2353B18-1DEC-7AA7-2932-CA4F6B892B0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p:pic>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3954191759"/>
              </p:ext>
            </p:extLst>
          </p:nvPr>
        </p:nvGraphicFramePr>
        <p:xfrm>
          <a:off x="576000" y="2334852"/>
          <a:ext cx="11040000" cy="3505200"/>
        </p:xfrm>
        <a:graphic>
          <a:graphicData uri="http://schemas.openxmlformats.org/drawingml/2006/table">
            <a:tbl>
              <a:tblPr firstRow="1" bandRow="1">
                <a:tableStyleId>{5940675A-B579-460E-94D1-54222C63F5DA}</a:tableStyleId>
              </a:tblPr>
              <a:tblGrid>
                <a:gridCol w="2760000">
                  <a:extLst>
                    <a:ext uri="{9D8B030D-6E8A-4147-A177-3AD203B41FA5}">
                      <a16:colId xmlns:a16="http://schemas.microsoft.com/office/drawing/2014/main" val="336422520"/>
                    </a:ext>
                  </a:extLst>
                </a:gridCol>
                <a:gridCol w="2760000">
                  <a:extLst>
                    <a:ext uri="{9D8B030D-6E8A-4147-A177-3AD203B41FA5}">
                      <a16:colId xmlns:a16="http://schemas.microsoft.com/office/drawing/2014/main" val="1485661640"/>
                    </a:ext>
                  </a:extLst>
                </a:gridCol>
                <a:gridCol w="2760000">
                  <a:extLst>
                    <a:ext uri="{9D8B030D-6E8A-4147-A177-3AD203B41FA5}">
                      <a16:colId xmlns:a16="http://schemas.microsoft.com/office/drawing/2014/main" val="3804150009"/>
                    </a:ext>
                  </a:extLst>
                </a:gridCol>
                <a:gridCol w="2760000">
                  <a:extLst>
                    <a:ext uri="{9D8B030D-6E8A-4147-A177-3AD203B41FA5}">
                      <a16:colId xmlns:a16="http://schemas.microsoft.com/office/drawing/2014/main" val="1728666539"/>
                    </a:ext>
                  </a:extLst>
                </a:gridCol>
              </a:tblGrid>
              <a:tr h="373910">
                <a:tc>
                  <a:txBody>
                    <a:bodyPr/>
                    <a:lstStyle/>
                    <a:p>
                      <a:pPr algn="ctr"/>
                      <a:r>
                        <a:rPr lang="en-GB" b="1" dirty="0">
                          <a:solidFill>
                            <a:schemeClr val="tx1"/>
                          </a:solidFill>
                          <a:hlinkClick r:id="rId4">
                            <a:extLst>
                              <a:ext uri="{A12FA001-AC4F-418D-AE19-62706E023703}">
                                <ahyp:hlinkClr xmlns:ahyp="http://schemas.microsoft.com/office/drawing/2018/hyperlinkcolor" val="tx"/>
                              </a:ext>
                            </a:extLst>
                          </a:hlinkClick>
                        </a:rPr>
                        <a:t>‘Shop Around’</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4">
                            <a:extLst>
                              <a:ext uri="{A12FA001-AC4F-418D-AE19-62706E023703}">
                                <ahyp:hlinkClr xmlns:ahyp="http://schemas.microsoft.com/office/drawing/2018/hyperlinkcolor" val="tx"/>
                              </a:ext>
                            </a:extLst>
                          </a:hlinkClick>
                        </a:rPr>
                        <a:t>‘Plastics and Moulding Processes’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4">
                            <a:extLst>
                              <a:ext uri="{A12FA001-AC4F-418D-AE19-62706E023703}">
                                <ahyp:hlinkClr xmlns:ahyp="http://schemas.microsoft.com/office/drawing/2018/hyperlinkcolor" val="tx"/>
                              </a:ext>
                            </a:extLst>
                          </a:hlinkClick>
                        </a:rPr>
                        <a:t>‘Smart Materials’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4">
                            <a:extLst>
                              <a:ext uri="{A12FA001-AC4F-418D-AE19-62706E023703}">
                                <ahyp:hlinkClr xmlns:ahyp="http://schemas.microsoft.com/office/drawing/2018/hyperlinkcolor" val="tx"/>
                              </a:ext>
                            </a:extLst>
                          </a:hlinkClick>
                        </a:rPr>
                        <a:t>‘User Profiling’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Explore some baby shops to see what is currently on the market and what is really popular for the newborn stage in particular. Look at the </a:t>
                      </a:r>
                      <a:r>
                        <a:rPr lang="en-GB" sz="1400" dirty="0">
                          <a:solidFill>
                            <a:schemeClr val="tx1"/>
                          </a:solidFill>
                          <a:hlinkClick r:id="rId5"/>
                        </a:rPr>
                        <a:t>Bounty</a:t>
                      </a:r>
                      <a:r>
                        <a:rPr lang="en-GB" sz="1400" dirty="0">
                          <a:solidFill>
                            <a:schemeClr val="tx1"/>
                          </a:solidFill>
                        </a:rPr>
                        <a:t> packs to see what is included for all expectant mothers and what some countries (such as Sweden) give free to all new mothers. There are certain publications and websites also dedicated to new mothers such as </a:t>
                      </a:r>
                      <a:r>
                        <a:rPr lang="en-GB" sz="1400" dirty="0">
                          <a:solidFill>
                            <a:schemeClr val="tx1"/>
                          </a:solidFill>
                          <a:hlinkClick r:id="rId6"/>
                        </a:rPr>
                        <a:t>Mother and Baby.</a:t>
                      </a:r>
                      <a:endParaRPr lang="en-GB" sz="1400" dirty="0">
                        <a:solidFill>
                          <a:schemeClr val="tx1"/>
                        </a:solidFill>
                      </a:endParaRPr>
                    </a:p>
                  </a:txBody>
                  <a:tcPr/>
                </a:tc>
                <a:tc>
                  <a:txBody>
                    <a:bodyPr/>
                    <a:lstStyle/>
                    <a:p>
                      <a:r>
                        <a:rPr lang="en-GB" sz="1400" dirty="0">
                          <a:solidFill>
                            <a:schemeClr val="tx1"/>
                          </a:solidFill>
                        </a:rPr>
                        <a:t>Look at typical plastic processes used both in the classroom and in industry. What processes could be used in products for new mothers. Why is plastic a suitable product for these kind of products? This research can be carried out as part of practical, hands-on research in the workshop for in school processes and secondary research for industrial processes.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Explore the use of smart materials, such as thermochromic pigments and how they are a benefit to new parents. If you could ‘design’ a new smart material, what would be the external stimulus and what would change?</a:t>
                      </a:r>
                    </a:p>
                    <a:p>
                      <a:endParaRPr lang="en-GB" dirty="0">
                        <a:solidFill>
                          <a:schemeClr val="tx1"/>
                        </a:solidFill>
                      </a:endParaRPr>
                    </a:p>
                  </a:txBody>
                  <a:tcPr/>
                </a:tc>
                <a:tc>
                  <a:txBody>
                    <a:bodyPr/>
                    <a:lstStyle/>
                    <a:p>
                      <a:r>
                        <a:rPr lang="en-GB" sz="1400" dirty="0">
                          <a:solidFill>
                            <a:schemeClr val="tx1"/>
                          </a:solidFill>
                        </a:rPr>
                        <a:t>Gathering a better understanding of the client (new mothers) through observations, interviews, surveys etc and secondary research to get a thorough understanding of their priorities. Create a profile sheet detailing their likes, dislikes, core objectives, lifestyle, motivation, income, etc.</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pic>
        <p:nvPicPr>
          <p:cNvPr id="7" name="Picture Placeholder 5" descr="A picture containing font, graphics, black, black and white&#10;&#10;Description automatically generated">
            <a:extLst>
              <a:ext uri="{FF2B5EF4-FFF2-40B4-BE49-F238E27FC236}">
                <a16:creationId xmlns:a16="http://schemas.microsoft.com/office/drawing/2014/main" id="{BAF502A7-4BAB-A26D-29D0-EDA3BCD16C8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a:xfrm>
            <a:off x="461963" y="5824538"/>
            <a:ext cx="1722437" cy="784225"/>
          </a:xfrm>
        </p:spPr>
      </p:pic>
      <p:graphicFrame>
        <p:nvGraphicFramePr>
          <p:cNvPr id="3" name="Table 18">
            <a:extLst>
              <a:ext uri="{FF2B5EF4-FFF2-40B4-BE49-F238E27FC236}">
                <a16:creationId xmlns:a16="http://schemas.microsoft.com/office/drawing/2014/main" id="{DAAFD428-F564-1E3F-90CD-6E82449E8070}"/>
              </a:ext>
            </a:extLst>
          </p:cNvPr>
          <p:cNvGraphicFramePr>
            <a:graphicFrameLocks noGrp="1"/>
          </p:cNvGraphicFramePr>
          <p:nvPr>
            <p:extLst>
              <p:ext uri="{D42A27DB-BD31-4B8C-83A1-F6EECF244321}">
                <p14:modId xmlns:p14="http://schemas.microsoft.com/office/powerpoint/2010/main" val="1620395844"/>
              </p:ext>
            </p:extLst>
          </p:nvPr>
        </p:nvGraphicFramePr>
        <p:xfrm>
          <a:off x="250521" y="1327760"/>
          <a:ext cx="11711832" cy="3895593"/>
        </p:xfrm>
        <a:graphic>
          <a:graphicData uri="http://schemas.openxmlformats.org/drawingml/2006/table">
            <a:tbl>
              <a:tblPr firstRow="1" bandRow="1">
                <a:tableStyleId>{5940675A-B579-460E-94D1-54222C63F5DA}</a:tableStyleId>
              </a:tblPr>
              <a:tblGrid>
                <a:gridCol w="2927958">
                  <a:extLst>
                    <a:ext uri="{9D8B030D-6E8A-4147-A177-3AD203B41FA5}">
                      <a16:colId xmlns:a16="http://schemas.microsoft.com/office/drawing/2014/main" val="336422520"/>
                    </a:ext>
                  </a:extLst>
                </a:gridCol>
                <a:gridCol w="2927958">
                  <a:extLst>
                    <a:ext uri="{9D8B030D-6E8A-4147-A177-3AD203B41FA5}">
                      <a16:colId xmlns:a16="http://schemas.microsoft.com/office/drawing/2014/main" val="1485661640"/>
                    </a:ext>
                  </a:extLst>
                </a:gridCol>
                <a:gridCol w="2927958">
                  <a:extLst>
                    <a:ext uri="{9D8B030D-6E8A-4147-A177-3AD203B41FA5}">
                      <a16:colId xmlns:a16="http://schemas.microsoft.com/office/drawing/2014/main" val="3804150009"/>
                    </a:ext>
                  </a:extLst>
                </a:gridCol>
                <a:gridCol w="2927958">
                  <a:extLst>
                    <a:ext uri="{9D8B030D-6E8A-4147-A177-3AD203B41FA5}">
                      <a16:colId xmlns:a16="http://schemas.microsoft.com/office/drawing/2014/main" val="1428505267"/>
                    </a:ext>
                  </a:extLst>
                </a:gridCol>
              </a:tblGrid>
              <a:tr h="726508">
                <a:tc>
                  <a:txBody>
                    <a:bodyPr/>
                    <a:lstStyle/>
                    <a:p>
                      <a:pPr algn="ctr"/>
                      <a:r>
                        <a:rPr lang="en-GB" b="1" dirty="0">
                          <a:solidFill>
                            <a:schemeClr val="bg1"/>
                          </a:solidFill>
                        </a:rPr>
                        <a:t>‘Problem space’</a:t>
                      </a:r>
                    </a:p>
                  </a:txBody>
                  <a:tcPr>
                    <a:solidFill>
                      <a:srgbClr val="ACACDE"/>
                    </a:solidFill>
                  </a:tcPr>
                </a:tc>
                <a:tc>
                  <a:txBody>
                    <a:bodyPr/>
                    <a:lstStyle/>
                    <a:p>
                      <a:pPr algn="ctr"/>
                      <a:r>
                        <a:rPr lang="en-GB" b="1" dirty="0">
                          <a:solidFill>
                            <a:schemeClr val="bg1"/>
                          </a:solidFill>
                        </a:rPr>
                        <a:t>‘Don’t ask people what they want’</a:t>
                      </a:r>
                    </a:p>
                  </a:txBody>
                  <a:tcPr>
                    <a:solidFill>
                      <a:srgbClr val="ACACDE"/>
                    </a:solidFill>
                  </a:tcPr>
                </a:tc>
                <a:tc>
                  <a:txBody>
                    <a:bodyPr/>
                    <a:lstStyle/>
                    <a:p>
                      <a:pPr algn="ctr"/>
                      <a:r>
                        <a:rPr lang="en-GB" b="1" dirty="0">
                          <a:solidFill>
                            <a:schemeClr val="bg1"/>
                          </a:solidFill>
                        </a:rPr>
                        <a:t>‘Social listening’</a:t>
                      </a:r>
                    </a:p>
                  </a:txBody>
                  <a:tcPr>
                    <a:solidFill>
                      <a:srgbClr val="ACACDE"/>
                    </a:solidFill>
                  </a:tcPr>
                </a:tc>
                <a:tc>
                  <a:txBody>
                    <a:bodyPr/>
                    <a:lstStyle/>
                    <a:p>
                      <a:pPr algn="ctr"/>
                      <a:r>
                        <a:rPr lang="en-GB" b="1" dirty="0">
                          <a:solidFill>
                            <a:schemeClr val="bg1"/>
                          </a:solidFill>
                        </a:rPr>
                        <a:t>‘Talk to experts’</a:t>
                      </a:r>
                    </a:p>
                  </a:txBody>
                  <a:tcPr>
                    <a:solidFill>
                      <a:srgbClr val="ACACDE"/>
                    </a:solidFill>
                  </a:tcPr>
                </a:tc>
                <a:extLst>
                  <a:ext uri="{0D108BD9-81ED-4DB2-BD59-A6C34878D82A}">
                    <a16:rowId xmlns:a16="http://schemas.microsoft.com/office/drawing/2014/main" val="3391378453"/>
                  </a:ext>
                </a:extLst>
              </a:tr>
              <a:tr h="3169085">
                <a:tc>
                  <a:txBody>
                    <a:bodyPr/>
                    <a:lstStyle/>
                    <a:p>
                      <a:r>
                        <a:rPr lang="en-GB" sz="1200" dirty="0"/>
                        <a:t>Students would be better to be placed into </a:t>
                      </a:r>
                      <a:r>
                        <a:rPr lang="en-GB" sz="1200" b="1" dirty="0"/>
                        <a:t>small groups </a:t>
                      </a:r>
                      <a:r>
                        <a:rPr lang="en-GB" sz="1200" dirty="0"/>
                        <a:t>for this work to be carried out so as to minimise the number of new mothers or mothers that need to be observed and talked to. </a:t>
                      </a:r>
                    </a:p>
                    <a:p>
                      <a:r>
                        <a:rPr lang="en-GB" sz="1200" dirty="0"/>
                        <a:t>Prepare with the students beforehand by asking them to research requirements and </a:t>
                      </a:r>
                      <a:r>
                        <a:rPr lang="en-GB" sz="1200" b="1" dirty="0"/>
                        <a:t>routines of a newborn baby </a:t>
                      </a:r>
                      <a:r>
                        <a:rPr lang="en-GB" sz="1200" dirty="0"/>
                        <a:t>as well as medical post-birth considerations. Students should be encouraged to ask open questions to the new mothers. If permission from the mother is granted, then </a:t>
                      </a:r>
                      <a:r>
                        <a:rPr lang="en-GB" sz="1200" b="1" dirty="0"/>
                        <a:t>photos or videos </a:t>
                      </a:r>
                      <a:r>
                        <a:rPr lang="en-GB" sz="1200" dirty="0"/>
                        <a:t>could also be taken to observe and discuss at a later date.</a:t>
                      </a:r>
                    </a:p>
                  </a:txBody>
                  <a:tcPr/>
                </a:tc>
                <a:tc>
                  <a:txBody>
                    <a:bodyPr/>
                    <a:lstStyle/>
                    <a:p>
                      <a:r>
                        <a:rPr lang="en-GB" sz="1200" dirty="0"/>
                        <a:t>This will take place and be considered as part of their observations and questions of the new mother/s. Students should be encouraged to take notes and photos and consider their everyday tasks when they are at home but also when they are out and about and socialising. A range of questions can be prepared with the class in advance that prompts the new mothers to </a:t>
                      </a:r>
                      <a:r>
                        <a:rPr lang="en-GB" sz="1200" b="1" dirty="0"/>
                        <a:t>explain what is particularly challenging about being a new mother.</a:t>
                      </a:r>
                    </a:p>
                  </a:txBody>
                  <a:tcPr/>
                </a:tc>
                <a:tc>
                  <a:txBody>
                    <a:bodyPr/>
                    <a:lstStyle/>
                    <a:p>
                      <a:r>
                        <a:rPr lang="en-GB" sz="1200" dirty="0"/>
                        <a:t>Depending on your school, access to social media this may be difficult to carry out at school so </a:t>
                      </a:r>
                      <a:r>
                        <a:rPr lang="en-GB" sz="1200" b="1" dirty="0"/>
                        <a:t>parental permission may need to be sought</a:t>
                      </a:r>
                      <a:r>
                        <a:rPr lang="en-GB" sz="1200" dirty="0"/>
                        <a:t> before setting as homework. If this is not possible you as the teacher could print a collection of interesting conversations from the platform to be used as desk resources.</a:t>
                      </a:r>
                    </a:p>
                    <a:p>
                      <a:endParaRPr lang="en-GB" sz="1200" dirty="0"/>
                    </a:p>
                    <a:p>
                      <a:r>
                        <a:rPr lang="en-GB" sz="1200" dirty="0"/>
                        <a:t>Sites such </a:t>
                      </a:r>
                      <a:r>
                        <a:rPr lang="en-GB" sz="1200" dirty="0">
                          <a:hlinkClick r:id="rId4"/>
                        </a:rPr>
                        <a:t>Mumsnet </a:t>
                      </a:r>
                      <a:r>
                        <a:rPr lang="en-GB" sz="1200" dirty="0"/>
                        <a:t>or local </a:t>
                      </a:r>
                      <a:r>
                        <a:rPr lang="en-GB" sz="1200" dirty="0">
                          <a:hlinkClick r:id="rId5"/>
                        </a:rPr>
                        <a:t>Facebook </a:t>
                      </a:r>
                      <a:r>
                        <a:rPr lang="en-GB" sz="1200" dirty="0"/>
                        <a:t>Mum are helpful for students to investigate issues raised by new mothers where they feel comfortable to do so without judgement. This information should be used to help them define their problem space.</a:t>
                      </a:r>
                    </a:p>
                  </a:txBody>
                  <a:tcPr/>
                </a:tc>
                <a:tc>
                  <a:txBody>
                    <a:bodyPr/>
                    <a:lstStyle/>
                    <a:p>
                      <a:r>
                        <a:rPr lang="en-GB" sz="1200" dirty="0"/>
                        <a:t>A survey can be created either digitally (using things such as </a:t>
                      </a:r>
                      <a:r>
                        <a:rPr lang="en-GB" sz="1200" dirty="0">
                          <a:hlinkClick r:id="rId6"/>
                        </a:rPr>
                        <a:t>Google Forms </a:t>
                      </a:r>
                      <a:r>
                        <a:rPr lang="en-GB" sz="1200" dirty="0"/>
                        <a:t>and QR codes, or by hand depending on the preference of how the data is collated. </a:t>
                      </a:r>
                    </a:p>
                    <a:p>
                      <a:r>
                        <a:rPr lang="en-GB" sz="1200" dirty="0"/>
                        <a:t>Work with the students to develop a range of questions that are a mixture of both </a:t>
                      </a:r>
                      <a:r>
                        <a:rPr lang="en-GB" sz="1200" b="1" dirty="0"/>
                        <a:t>qualitative and quantitative data </a:t>
                      </a:r>
                      <a:r>
                        <a:rPr lang="en-GB" sz="1200" dirty="0"/>
                        <a:t>through both open and closed questions. Students will need to be talked through the differences in these types of questions and may work better in pairs or small teams to develop the questions.</a:t>
                      </a:r>
                    </a:p>
                    <a:p>
                      <a:r>
                        <a:rPr lang="en-GB" sz="1200" dirty="0"/>
                        <a:t>To ensure a survey is successful students must </a:t>
                      </a:r>
                      <a:r>
                        <a:rPr lang="en-GB" sz="1200" b="1" dirty="0"/>
                        <a:t>analyse and critically review the answers </a:t>
                      </a:r>
                      <a:r>
                        <a:rPr lang="en-GB" sz="1200" dirty="0"/>
                        <a:t>so as to then lead them into their defining stage.</a:t>
                      </a:r>
                    </a:p>
                  </a:txBody>
                  <a:tcPr/>
                </a:tc>
                <a:extLst>
                  <a:ext uri="{0D108BD9-81ED-4DB2-BD59-A6C34878D82A}">
                    <a16:rowId xmlns:a16="http://schemas.microsoft.com/office/drawing/2014/main" val="3966545421"/>
                  </a:ext>
                </a:extLst>
              </a:tr>
            </a:tbl>
          </a:graphicData>
        </a:graphic>
      </p:graphicFrame>
      <p:sp>
        <p:nvSpPr>
          <p:cNvPr id="4" name="Arrow: Left 3">
            <a:hlinkClick r:id="rId7" action="ppaction://hlinksldjump"/>
            <a:extLst>
              <a:ext uri="{FF2B5EF4-FFF2-40B4-BE49-F238E27FC236}">
                <a16:creationId xmlns:a16="http://schemas.microsoft.com/office/drawing/2014/main" id="{5F4DF6B9-80AA-886C-8E43-F9EB1DBEFC23}"/>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pic>
        <p:nvPicPr>
          <p:cNvPr id="7" name="Picture Placeholder 5" descr="A picture containing font, graphics, black, black and white&#10;&#10;Description automatically generated">
            <a:extLst>
              <a:ext uri="{FF2B5EF4-FFF2-40B4-BE49-F238E27FC236}">
                <a16:creationId xmlns:a16="http://schemas.microsoft.com/office/drawing/2014/main" id="{24C53BDD-2520-2CDE-B394-B571A21FFD7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graphicFrame>
        <p:nvGraphicFramePr>
          <p:cNvPr id="4" name="Table 18">
            <a:extLst>
              <a:ext uri="{FF2B5EF4-FFF2-40B4-BE49-F238E27FC236}">
                <a16:creationId xmlns:a16="http://schemas.microsoft.com/office/drawing/2014/main" id="{B420F92B-06C9-8512-E8A8-EFFBCDDEC6A6}"/>
              </a:ext>
            </a:extLst>
          </p:cNvPr>
          <p:cNvGraphicFramePr>
            <a:graphicFrameLocks noGrp="1"/>
          </p:cNvGraphicFramePr>
          <p:nvPr>
            <p:extLst>
              <p:ext uri="{D42A27DB-BD31-4B8C-83A1-F6EECF244321}">
                <p14:modId xmlns:p14="http://schemas.microsoft.com/office/powerpoint/2010/main" val="2661618197"/>
              </p:ext>
            </p:extLst>
          </p:nvPr>
        </p:nvGraphicFramePr>
        <p:xfrm>
          <a:off x="327765" y="1317231"/>
          <a:ext cx="11536470" cy="4223537"/>
        </p:xfrm>
        <a:graphic>
          <a:graphicData uri="http://schemas.openxmlformats.org/drawingml/2006/table">
            <a:tbl>
              <a:tblPr firstRow="1" bandRow="1">
                <a:tableStyleId>{5940675A-B579-460E-94D1-54222C63F5DA}</a:tableStyleId>
              </a:tblPr>
              <a:tblGrid>
                <a:gridCol w="4670120">
                  <a:extLst>
                    <a:ext uri="{9D8B030D-6E8A-4147-A177-3AD203B41FA5}">
                      <a16:colId xmlns:a16="http://schemas.microsoft.com/office/drawing/2014/main" val="336422520"/>
                    </a:ext>
                  </a:extLst>
                </a:gridCol>
                <a:gridCol w="3419605">
                  <a:extLst>
                    <a:ext uri="{9D8B030D-6E8A-4147-A177-3AD203B41FA5}">
                      <a16:colId xmlns:a16="http://schemas.microsoft.com/office/drawing/2014/main" val="1485661640"/>
                    </a:ext>
                  </a:extLst>
                </a:gridCol>
                <a:gridCol w="3446745">
                  <a:extLst>
                    <a:ext uri="{9D8B030D-6E8A-4147-A177-3AD203B41FA5}">
                      <a16:colId xmlns:a16="http://schemas.microsoft.com/office/drawing/2014/main" val="4037541572"/>
                    </a:ext>
                  </a:extLst>
                </a:gridCol>
              </a:tblGrid>
              <a:tr h="657377">
                <a:tc>
                  <a:txBody>
                    <a:bodyPr/>
                    <a:lstStyle/>
                    <a:p>
                      <a:pPr algn="ctr"/>
                      <a:r>
                        <a:rPr lang="en-GB" b="1" dirty="0">
                          <a:solidFill>
                            <a:schemeClr val="bg1"/>
                          </a:solidFill>
                        </a:rPr>
                        <a:t>‘Setting the vision’</a:t>
                      </a:r>
                    </a:p>
                  </a:txBody>
                  <a:tcPr>
                    <a:solidFill>
                      <a:srgbClr val="16F4D0"/>
                    </a:solidFill>
                  </a:tcPr>
                </a:tc>
                <a:tc>
                  <a:txBody>
                    <a:bodyPr/>
                    <a:lstStyle/>
                    <a:p>
                      <a:pPr algn="ctr"/>
                      <a:r>
                        <a:rPr lang="en-GB" b="1" dirty="0">
                          <a:solidFill>
                            <a:schemeClr val="bg1"/>
                          </a:solidFill>
                        </a:rPr>
                        <a:t>‘Defining our tenets’</a:t>
                      </a:r>
                    </a:p>
                  </a:txBody>
                  <a:tcPr>
                    <a:solidFill>
                      <a:srgbClr val="16F4D0"/>
                    </a:solidFill>
                  </a:tcPr>
                </a:tc>
                <a:tc>
                  <a:txBody>
                    <a:bodyPr/>
                    <a:lstStyle/>
                    <a:p>
                      <a:pPr algn="ctr"/>
                      <a:r>
                        <a:rPr lang="en-GB" b="1" dirty="0">
                          <a:solidFill>
                            <a:schemeClr val="bg1"/>
                          </a:solidFill>
                        </a:rPr>
                        <a:t>‘Not a product, yet’</a:t>
                      </a:r>
                    </a:p>
                  </a:txBody>
                  <a:tcPr>
                    <a:solidFill>
                      <a:srgbClr val="16F4D0"/>
                    </a:solidFill>
                  </a:tcPr>
                </a:tc>
                <a:extLst>
                  <a:ext uri="{0D108BD9-81ED-4DB2-BD59-A6C34878D82A}">
                    <a16:rowId xmlns:a16="http://schemas.microsoft.com/office/drawing/2014/main" val="3391378453"/>
                  </a:ext>
                </a:extLst>
              </a:tr>
              <a:tr h="3376005">
                <a:tc>
                  <a:txBody>
                    <a:bodyPr/>
                    <a:lstStyle/>
                    <a:p>
                      <a:r>
                        <a:rPr lang="en-GB" sz="1200" dirty="0"/>
                        <a:t>To set the vision you should have an </a:t>
                      </a:r>
                      <a:r>
                        <a:rPr lang="en-GB" sz="1200" b="1" dirty="0"/>
                        <a:t>understanding of existing products available for new mothers</a:t>
                      </a:r>
                      <a:r>
                        <a:rPr lang="en-GB" sz="1200" dirty="0"/>
                        <a:t>. Sites such as </a:t>
                      </a:r>
                      <a:r>
                        <a:rPr lang="en-GB" sz="1200" dirty="0">
                          <a:hlinkClick r:id="rId3"/>
                        </a:rPr>
                        <a:t>Pinterest </a:t>
                      </a:r>
                      <a:r>
                        <a:rPr lang="en-GB" sz="1200" dirty="0"/>
                        <a:t>or </a:t>
                      </a:r>
                      <a:r>
                        <a:rPr lang="en-GB" sz="1200" dirty="0">
                          <a:hlinkClick r:id="rId4"/>
                        </a:rPr>
                        <a:t>Amazon</a:t>
                      </a:r>
                      <a:r>
                        <a:rPr lang="en-GB" sz="1200" dirty="0"/>
                        <a:t> would help students collate a range of available products and help them gain a better understanding of the market. </a:t>
                      </a:r>
                    </a:p>
                    <a:p>
                      <a:endParaRPr lang="en-GB" sz="1200" dirty="0"/>
                    </a:p>
                    <a:p>
                      <a:r>
                        <a:rPr lang="en-GB" sz="1200" dirty="0"/>
                        <a:t>A full product analysis may also help them to understand existing products. This can be done using ACCESS FM as a guide or CAFEQUE if preferred. Product analysis should take each of the ACCESS FM points and stress the importance of students truly analysing rather than observing. Encourage students to express their opinions throughout their work but also to justify their opinions so as to consider the product fully. By completing a range of product analysis they will </a:t>
                      </a:r>
                      <a:r>
                        <a:rPr lang="en-GB" sz="1200" b="1" dirty="0"/>
                        <a:t>explore the market in a much greater depth </a:t>
                      </a:r>
                      <a:r>
                        <a:rPr lang="en-GB" sz="1200" dirty="0"/>
                        <a:t>and have a greater understanding of the products in question.</a:t>
                      </a:r>
                    </a:p>
                    <a:p>
                      <a:r>
                        <a:rPr lang="en-GB" sz="1200" dirty="0"/>
                        <a:t>Once a product analysis has taken place students can then look at what can be improved upon, can the functionality be better, how can the looks be improved etc. or alternatively what may be missing from the market.</a:t>
                      </a:r>
                    </a:p>
                  </a:txBody>
                  <a:tcPr/>
                </a:tc>
                <a:tc>
                  <a:txBody>
                    <a:bodyPr/>
                    <a:lstStyle/>
                    <a:p>
                      <a:r>
                        <a:rPr lang="en-GB" sz="1200" dirty="0"/>
                        <a:t>The </a:t>
                      </a:r>
                      <a:r>
                        <a:rPr lang="en-GB" sz="1200" b="1" dirty="0"/>
                        <a:t>tenets are the key principles</a:t>
                      </a:r>
                      <a:r>
                        <a:rPr lang="en-GB" sz="1200" dirty="0"/>
                        <a:t>. Ask the students to write down all they key points they have learnt from their research so far. Then ask them to put </a:t>
                      </a:r>
                      <a:r>
                        <a:rPr lang="en-GB" sz="1200" b="1" dirty="0"/>
                        <a:t>stars next to the 5 most important ones in their opinion</a:t>
                      </a:r>
                      <a:r>
                        <a:rPr lang="en-GB" sz="1200" dirty="0"/>
                        <a:t>. They can discuss this with the student sitting next to them if they wish. The 5 they pick may then need to be phrased and written up clearer but then they become  the tenets for the students to aim for when ideating and prototyping. </a:t>
                      </a:r>
                    </a:p>
                    <a:p>
                      <a:endParaRPr lang="en-GB" sz="1200" dirty="0"/>
                    </a:p>
                    <a:p>
                      <a:r>
                        <a:rPr lang="en-GB" sz="1200" dirty="0"/>
                        <a:t>These should be referred to and evaluated against throughout and would form useful guidance for things such as peer feedback on ideas.</a:t>
                      </a:r>
                    </a:p>
                  </a:txBody>
                  <a:tcPr/>
                </a:tc>
                <a:tc>
                  <a:txBody>
                    <a:bodyPr/>
                    <a:lstStyle/>
                    <a:p>
                      <a:r>
                        <a:rPr lang="en-GB" sz="1200" dirty="0"/>
                        <a:t>Ask students to </a:t>
                      </a:r>
                      <a:r>
                        <a:rPr lang="en-GB" sz="1200" b="1" dirty="0"/>
                        <a:t>summarise their problem into a Design Brief</a:t>
                      </a:r>
                      <a:r>
                        <a:rPr lang="en-GB" sz="1200" dirty="0"/>
                        <a:t>.  Ask them to write one snappy statement of focus but without giving a solution to the problem. E.g. A product that helps new mothers to track feeding times details about feed. They may come up with several ideas at this stage before narrowing it down to one brief/problem.</a:t>
                      </a:r>
                    </a:p>
                  </a:txBody>
                  <a:tcPr/>
                </a:tc>
                <a:extLst>
                  <a:ext uri="{0D108BD9-81ED-4DB2-BD59-A6C34878D82A}">
                    <a16:rowId xmlns:a16="http://schemas.microsoft.com/office/drawing/2014/main" val="3966545421"/>
                  </a:ext>
                </a:extLst>
              </a:tr>
            </a:tbl>
          </a:graphicData>
        </a:graphic>
      </p:graphicFrame>
      <p:sp>
        <p:nvSpPr>
          <p:cNvPr id="3" name="Arrow: Left 2">
            <a:hlinkClick r:id="rId5" action="ppaction://hlinksldjump"/>
            <a:extLst>
              <a:ext uri="{FF2B5EF4-FFF2-40B4-BE49-F238E27FC236}">
                <a16:creationId xmlns:a16="http://schemas.microsoft.com/office/drawing/2014/main" id="{51C5B370-5496-F47F-BC39-B970CFC3D7A3}"/>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95846" y="1327686"/>
            <a:ext cx="8903754" cy="4202627"/>
          </a:xfrm>
        </p:spPr>
        <p:txBody>
          <a:bodyPr>
            <a:normAutofit fontScale="92500"/>
          </a:bodyPr>
          <a:lstStyle/>
          <a:p>
            <a:pPr>
              <a:lnSpc>
                <a:spcPct val="150000"/>
              </a:lnSpc>
            </a:pPr>
            <a:r>
              <a:rPr lang="en-GB" sz="2200" b="1" dirty="0">
                <a:latin typeface="+mj-lt"/>
                <a:ea typeface="Roboto" panose="02000000000000000000" pitchFamily="2" charset="0"/>
                <a:cs typeface="Roboto" panose="02000000000000000000" pitchFamily="2" charset="0"/>
              </a:rPr>
              <a:t>Suggested level: </a:t>
            </a:r>
            <a:r>
              <a:rPr lang="en-GB" sz="2200" dirty="0">
                <a:latin typeface="+mj-lt"/>
                <a:ea typeface="Roboto" panose="02000000000000000000" pitchFamily="2" charset="0"/>
                <a:cs typeface="Roboto" panose="02000000000000000000" pitchFamily="2" charset="0"/>
              </a:rPr>
              <a:t>Upper key stage 3*</a:t>
            </a:r>
          </a:p>
          <a:p>
            <a:pPr>
              <a:lnSpc>
                <a:spcPct val="150000"/>
              </a:lnSpc>
            </a:pPr>
            <a:r>
              <a:rPr lang="en-GB" sz="2200" b="1" dirty="0">
                <a:latin typeface="+mj-lt"/>
                <a:ea typeface="Roboto" panose="02000000000000000000" pitchFamily="2" charset="0"/>
                <a:cs typeface="Roboto" panose="02000000000000000000" pitchFamily="2" charset="0"/>
              </a:rPr>
              <a:t>Duration: </a:t>
            </a:r>
            <a:r>
              <a:rPr lang="en-GB" sz="2200" dirty="0">
                <a:latin typeface="+mj-lt"/>
                <a:ea typeface="Roboto" panose="02000000000000000000" pitchFamily="2" charset="0"/>
                <a:cs typeface="Roboto" panose="02000000000000000000" pitchFamily="2" charset="0"/>
              </a:rPr>
              <a:t>Approx. 14 weeks </a:t>
            </a:r>
          </a:p>
          <a:p>
            <a:pPr>
              <a:lnSpc>
                <a:spcPct val="150000"/>
              </a:lnSpc>
            </a:pPr>
            <a:r>
              <a:rPr lang="en-GB" sz="2200" b="1" dirty="0">
                <a:latin typeface="+mj-lt"/>
                <a:ea typeface="Roboto" panose="02000000000000000000" pitchFamily="2" charset="0"/>
                <a:cs typeface="Roboto" panose="02000000000000000000" pitchFamily="2" charset="0"/>
              </a:rPr>
              <a:t>Focus: </a:t>
            </a:r>
            <a:r>
              <a:rPr lang="en-GB" sz="2200" dirty="0">
                <a:latin typeface="+mj-lt"/>
                <a:ea typeface="Roboto" panose="02000000000000000000" pitchFamily="2" charset="0"/>
                <a:cs typeface="Roboto" panose="02000000000000000000" pitchFamily="2" charset="0"/>
              </a:rPr>
              <a:t>Product design</a:t>
            </a:r>
          </a:p>
          <a:p>
            <a:pPr>
              <a:lnSpc>
                <a:spcPct val="150000"/>
              </a:lnSpc>
            </a:pPr>
            <a:r>
              <a:rPr lang="en-GB" sz="2200" b="1" dirty="0">
                <a:latin typeface="+mj-lt"/>
                <a:ea typeface="Roboto" panose="02000000000000000000" pitchFamily="2" charset="0"/>
                <a:cs typeface="Roboto" panose="02000000000000000000" pitchFamily="2" charset="0"/>
              </a:rPr>
              <a:t>Materials: </a:t>
            </a:r>
            <a:r>
              <a:rPr lang="en-GB" sz="2200" dirty="0">
                <a:latin typeface="+mj-lt"/>
                <a:ea typeface="Roboto" panose="02000000000000000000" pitchFamily="2" charset="0"/>
                <a:cs typeface="Roboto" panose="02000000000000000000" pitchFamily="2" charset="0"/>
              </a:rPr>
              <a:t>Plastics, smart materials, textiles, modelling materials</a:t>
            </a:r>
          </a:p>
          <a:p>
            <a:pPr>
              <a:lnSpc>
                <a:spcPct val="150000"/>
              </a:lnSpc>
            </a:pPr>
            <a:r>
              <a:rPr lang="en-GB" sz="2200" b="1" dirty="0">
                <a:latin typeface="+mj-lt"/>
                <a:ea typeface="Roboto" panose="02000000000000000000" pitchFamily="2" charset="0"/>
                <a:cs typeface="Roboto" panose="02000000000000000000" pitchFamily="2" charset="0"/>
              </a:rPr>
              <a:t>Processes: </a:t>
            </a:r>
            <a:r>
              <a:rPr lang="en-GB" sz="2200" dirty="0">
                <a:latin typeface="+mj-lt"/>
                <a:ea typeface="Roboto" panose="02000000000000000000" pitchFamily="2" charset="0"/>
                <a:cs typeface="Roboto" panose="02000000000000000000" pitchFamily="2" charset="0"/>
              </a:rPr>
              <a:t>Rapid prototyping, modelling, shaping and forming, designing</a:t>
            </a:r>
          </a:p>
          <a:p>
            <a:pPr>
              <a:lnSpc>
                <a:spcPct val="150000"/>
              </a:lnSpc>
            </a:pPr>
            <a:r>
              <a:rPr lang="en-GB" sz="2200" b="1" dirty="0">
                <a:latin typeface="+mj-lt"/>
                <a:ea typeface="Roboto" panose="02000000000000000000" pitchFamily="2" charset="0"/>
                <a:cs typeface="Roboto" panose="02000000000000000000" pitchFamily="2" charset="0"/>
              </a:rPr>
              <a:t>Systems: </a:t>
            </a:r>
            <a:r>
              <a:rPr lang="en-GB" sz="2200" dirty="0">
                <a:latin typeface="+mj-lt"/>
                <a:ea typeface="Roboto" panose="02000000000000000000" pitchFamily="2" charset="0"/>
                <a:cs typeface="Roboto" panose="02000000000000000000" pitchFamily="2" charset="0"/>
              </a:rPr>
              <a:t>Electronic, mechanical, systems</a:t>
            </a:r>
          </a:p>
          <a:p>
            <a:pPr>
              <a:lnSpc>
                <a:spcPct val="150000"/>
              </a:lnSpc>
            </a:pPr>
            <a:r>
              <a:rPr lang="en-GB" sz="2200" b="1" dirty="0">
                <a:latin typeface="+mj-lt"/>
                <a:ea typeface="Roboto" panose="02000000000000000000" pitchFamily="2" charset="0"/>
                <a:cs typeface="Roboto" panose="02000000000000000000" pitchFamily="2" charset="0"/>
              </a:rPr>
              <a:t>Responsibilities: </a:t>
            </a:r>
            <a:r>
              <a:rPr lang="en-GB" sz="2200" dirty="0">
                <a:latin typeface="+mj-lt"/>
                <a:ea typeface="Roboto" panose="02000000000000000000" pitchFamily="2" charset="0"/>
                <a:cs typeface="Roboto" panose="02000000000000000000" pitchFamily="2" charset="0"/>
              </a:rPr>
              <a:t>Inclusive design, user centred design, ethics, health</a:t>
            </a:r>
          </a:p>
          <a:p>
            <a:pPr>
              <a:lnSpc>
                <a:spcPct val="150000"/>
              </a:lnSpc>
            </a:pPr>
            <a:endParaRPr lang="en-GB" sz="1200" dirty="0">
              <a:latin typeface="+mj-lt"/>
              <a:ea typeface="Roboto" panose="02000000000000000000" pitchFamily="2" charset="0"/>
              <a:cs typeface="Roboto" panose="02000000000000000000" pitchFamily="2" charset="0"/>
            </a:endParaRPr>
          </a:p>
          <a:p>
            <a:pPr>
              <a:lnSpc>
                <a:spcPct val="150000"/>
              </a:lnSpc>
            </a:pPr>
            <a:r>
              <a:rPr lang="en-GB" sz="1400" dirty="0">
                <a:latin typeface="+mj-lt"/>
                <a:ea typeface="Roboto" panose="02000000000000000000" pitchFamily="2" charset="0"/>
                <a:cs typeface="Roboto" panose="02000000000000000000" pitchFamily="2" charset="0"/>
              </a:rPr>
              <a:t>*you can use the resource at whichever level you feel it is appropriate.</a:t>
            </a:r>
          </a:p>
          <a:p>
            <a:pPr>
              <a:lnSpc>
                <a:spcPct val="150000"/>
              </a:lnSpc>
            </a:pPr>
            <a:endParaRPr lang="en-GB" sz="140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400" dirty="0">
              <a:highlight>
                <a:srgbClr val="FFFF00"/>
              </a:highlight>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highlight>
                <a:srgbClr val="FFFF00"/>
              </a:highlight>
              <a:latin typeface="+mj-lt"/>
              <a:ea typeface="Roboto" panose="02000000000000000000" pitchFamily="2" charset="0"/>
              <a:cs typeface="Roboto" panose="02000000000000000000" pitchFamily="2" charset="0"/>
            </a:endParaRPr>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9E67FD5C-7BAA-D443-DBDE-5B7B6056576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13674-100A-5AA4-8B90-0F804F366D01}"/>
              </a:ext>
            </a:extLst>
          </p:cNvPr>
          <p:cNvSpPr>
            <a:spLocks noGrp="1"/>
          </p:cNvSpPr>
          <p:nvPr>
            <p:ph type="title"/>
          </p:nvPr>
        </p:nvSpPr>
        <p:spPr/>
        <p:txBody>
          <a:bodyPr/>
          <a:lstStyle/>
          <a:p>
            <a:endParaRPr lang="en-GB"/>
          </a:p>
        </p:txBody>
      </p:sp>
      <p:sp>
        <p:nvSpPr>
          <p:cNvPr id="4" name="Text Placeholder 3">
            <a:extLst>
              <a:ext uri="{FF2B5EF4-FFF2-40B4-BE49-F238E27FC236}">
                <a16:creationId xmlns:a16="http://schemas.microsoft.com/office/drawing/2014/main" id="{1934A7A1-8FB7-8E99-8CC6-C91D1CA8CC73}"/>
              </a:ext>
            </a:extLst>
          </p:cNvPr>
          <p:cNvSpPr>
            <a:spLocks noGrp="1"/>
          </p:cNvSpPr>
          <p:nvPr>
            <p:ph type="body" sz="quarter" idx="11"/>
          </p:nvPr>
        </p:nvSpPr>
        <p:spPr/>
        <p:txBody>
          <a:bodyPr/>
          <a:lstStyle/>
          <a:p>
            <a:endParaRPr lang="en-GB"/>
          </a:p>
        </p:txBody>
      </p:sp>
      <p:pic>
        <p:nvPicPr>
          <p:cNvPr id="6" name="Picture 5">
            <a:extLst>
              <a:ext uri="{FF2B5EF4-FFF2-40B4-BE49-F238E27FC236}">
                <a16:creationId xmlns:a16="http://schemas.microsoft.com/office/drawing/2014/main" id="{5043E08D-CBB3-D4BD-B1CB-D446930C853F}"/>
              </a:ext>
            </a:extLst>
          </p:cNvPr>
          <p:cNvPicPr>
            <a:picLocks noChangeAspect="1"/>
          </p:cNvPicPr>
          <p:nvPr/>
        </p:nvPicPr>
        <p:blipFill>
          <a:blip r:embed="rId2"/>
          <a:stretch>
            <a:fillRect/>
          </a:stretch>
        </p:blipFill>
        <p:spPr>
          <a:xfrm>
            <a:off x="25854" y="5654"/>
            <a:ext cx="10205584" cy="5694004"/>
          </a:xfrm>
          <a:prstGeom prst="rect">
            <a:avLst/>
          </a:prstGeom>
        </p:spPr>
      </p:pic>
      <p:pic>
        <p:nvPicPr>
          <p:cNvPr id="3" name="Picture Placeholder 5" descr="A picture containing font, graphics, black, black and white&#10;&#10;Description automatically generated">
            <a:extLst>
              <a:ext uri="{FF2B5EF4-FFF2-40B4-BE49-F238E27FC236}">
                <a16:creationId xmlns:a16="http://schemas.microsoft.com/office/drawing/2014/main" id="{54EEDB90-19FD-2EB9-E69B-84D044CC7EA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spTree>
    <p:extLst>
      <p:ext uri="{BB962C8B-B14F-4D97-AF65-F5344CB8AC3E}">
        <p14:creationId xmlns:p14="http://schemas.microsoft.com/office/powerpoint/2010/main" val="35076773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217118" y="358323"/>
            <a:ext cx="11040000" cy="1047918"/>
          </a:xfrm>
        </p:spPr>
        <p:txBody>
          <a:bodyPr/>
          <a:lstStyle/>
          <a:p>
            <a:r>
              <a:rPr lang="en-GB" sz="4400" dirty="0"/>
              <a:t>Ideate tasks</a:t>
            </a:r>
          </a:p>
        </p:txBody>
      </p:sp>
      <p:graphicFrame>
        <p:nvGraphicFramePr>
          <p:cNvPr id="4" name="Table 18">
            <a:extLst>
              <a:ext uri="{FF2B5EF4-FFF2-40B4-BE49-F238E27FC236}">
                <a16:creationId xmlns:a16="http://schemas.microsoft.com/office/drawing/2014/main" id="{02F7998C-59D2-E1EB-08CE-4552C8D7ADC1}"/>
              </a:ext>
            </a:extLst>
          </p:cNvPr>
          <p:cNvGraphicFramePr>
            <a:graphicFrameLocks noGrp="1"/>
          </p:cNvGraphicFramePr>
          <p:nvPr>
            <p:extLst>
              <p:ext uri="{D42A27DB-BD31-4B8C-83A1-F6EECF244321}">
                <p14:modId xmlns:p14="http://schemas.microsoft.com/office/powerpoint/2010/main" val="3305208138"/>
              </p:ext>
            </p:extLst>
          </p:nvPr>
        </p:nvGraphicFramePr>
        <p:xfrm>
          <a:off x="246345" y="1071597"/>
          <a:ext cx="11699309" cy="4803741"/>
        </p:xfrm>
        <a:graphic>
          <a:graphicData uri="http://schemas.openxmlformats.org/drawingml/2006/table">
            <a:tbl>
              <a:tblPr firstRow="1" bandRow="1">
                <a:tableStyleId>{5940675A-B579-460E-94D1-54222C63F5DA}</a:tableStyleId>
              </a:tblPr>
              <a:tblGrid>
                <a:gridCol w="4519984">
                  <a:extLst>
                    <a:ext uri="{9D8B030D-6E8A-4147-A177-3AD203B41FA5}">
                      <a16:colId xmlns:a16="http://schemas.microsoft.com/office/drawing/2014/main" val="336422520"/>
                    </a:ext>
                  </a:extLst>
                </a:gridCol>
                <a:gridCol w="3046660">
                  <a:extLst>
                    <a:ext uri="{9D8B030D-6E8A-4147-A177-3AD203B41FA5}">
                      <a16:colId xmlns:a16="http://schemas.microsoft.com/office/drawing/2014/main" val="1485661640"/>
                    </a:ext>
                  </a:extLst>
                </a:gridCol>
                <a:gridCol w="4132665">
                  <a:extLst>
                    <a:ext uri="{9D8B030D-6E8A-4147-A177-3AD203B41FA5}">
                      <a16:colId xmlns:a16="http://schemas.microsoft.com/office/drawing/2014/main" val="3804150009"/>
                    </a:ext>
                  </a:extLst>
                </a:gridCol>
              </a:tblGrid>
              <a:tr h="494696">
                <a:tc>
                  <a:txBody>
                    <a:bodyPr/>
                    <a:lstStyle/>
                    <a:p>
                      <a:pPr algn="ctr"/>
                      <a:r>
                        <a:rPr lang="en-GB" b="1" dirty="0">
                          <a:solidFill>
                            <a:schemeClr val="bg1"/>
                          </a:solidFill>
                        </a:rPr>
                        <a:t>‘Collaborate and on our own’</a:t>
                      </a:r>
                    </a:p>
                  </a:txBody>
                  <a:tcPr>
                    <a:solidFill>
                      <a:srgbClr val="F60493"/>
                    </a:solidFill>
                  </a:tcPr>
                </a:tc>
                <a:tc>
                  <a:txBody>
                    <a:bodyPr/>
                    <a:lstStyle/>
                    <a:p>
                      <a:pPr algn="ctr"/>
                      <a:r>
                        <a:rPr lang="en-GB" b="1" dirty="0">
                          <a:solidFill>
                            <a:schemeClr val="bg1"/>
                          </a:solidFill>
                        </a:rPr>
                        <a:t>‘Adding in constraints’</a:t>
                      </a:r>
                    </a:p>
                  </a:txBody>
                  <a:tcPr>
                    <a:solidFill>
                      <a:srgbClr val="F60493"/>
                    </a:solidFill>
                  </a:tcPr>
                </a:tc>
                <a:tc>
                  <a:txBody>
                    <a:bodyPr/>
                    <a:lstStyle/>
                    <a:p>
                      <a:pPr algn="ctr"/>
                      <a:r>
                        <a:rPr lang="en-GB" b="1" dirty="0">
                          <a:solidFill>
                            <a:schemeClr val="bg1"/>
                          </a:solidFill>
                        </a:rPr>
                        <a:t>‘People </a:t>
                      </a:r>
                      <a:r>
                        <a:rPr lang="en-GB" b="1" dirty="0" err="1">
                          <a:solidFill>
                            <a:schemeClr val="bg1"/>
                          </a:solidFill>
                        </a:rPr>
                        <a:t>archtypes</a:t>
                      </a:r>
                      <a:r>
                        <a:rPr lang="en-GB" b="1" dirty="0">
                          <a:solidFill>
                            <a:schemeClr val="bg1"/>
                          </a:solidFill>
                        </a:rPr>
                        <a:t> and personas’</a:t>
                      </a:r>
                    </a:p>
                  </a:txBody>
                  <a:tcPr>
                    <a:solidFill>
                      <a:srgbClr val="F60493"/>
                    </a:solidFill>
                  </a:tcPr>
                </a:tc>
                <a:extLst>
                  <a:ext uri="{0D108BD9-81ED-4DB2-BD59-A6C34878D82A}">
                    <a16:rowId xmlns:a16="http://schemas.microsoft.com/office/drawing/2014/main" val="3391378453"/>
                  </a:ext>
                </a:extLst>
              </a:tr>
              <a:tr h="2023220">
                <a:tc>
                  <a:txBody>
                    <a:bodyPr/>
                    <a:lstStyle/>
                    <a:p>
                      <a:pPr algn="l"/>
                      <a:r>
                        <a:rPr lang="en-GB" sz="1100" b="0" dirty="0">
                          <a:solidFill>
                            <a:schemeClr val="tx2"/>
                          </a:solidFill>
                        </a:rPr>
                        <a:t>Split students into </a:t>
                      </a:r>
                      <a:r>
                        <a:rPr lang="en-GB" sz="1100" b="1" dirty="0">
                          <a:solidFill>
                            <a:schemeClr val="tx2"/>
                          </a:solidFill>
                        </a:rPr>
                        <a:t>groups of </a:t>
                      </a:r>
                      <a:r>
                        <a:rPr lang="en-GB" sz="1100" b="1" dirty="0" err="1">
                          <a:solidFill>
                            <a:schemeClr val="tx2"/>
                          </a:solidFill>
                        </a:rPr>
                        <a:t>approx</a:t>
                      </a:r>
                      <a:r>
                        <a:rPr lang="en-GB" sz="1100" b="1" dirty="0">
                          <a:solidFill>
                            <a:schemeClr val="tx2"/>
                          </a:solidFill>
                        </a:rPr>
                        <a:t> 6</a:t>
                      </a:r>
                      <a:r>
                        <a:rPr lang="en-GB" sz="1100" b="0" dirty="0">
                          <a:solidFill>
                            <a:schemeClr val="tx2"/>
                          </a:solidFill>
                        </a:rPr>
                        <a:t>. Give the groups a set of post it notes, scrap paper or big pens and one large sheet of paper. Time the students to come up with a </a:t>
                      </a:r>
                      <a:r>
                        <a:rPr lang="en-GB" sz="1100" b="1" dirty="0">
                          <a:solidFill>
                            <a:schemeClr val="tx2"/>
                          </a:solidFill>
                        </a:rPr>
                        <a:t>set amount of ideas in a set amount of time.</a:t>
                      </a:r>
                      <a:r>
                        <a:rPr lang="en-GB" sz="1100" b="0" dirty="0">
                          <a:solidFill>
                            <a:schemeClr val="tx2"/>
                          </a:solidFill>
                        </a:rPr>
                        <a:t> For example 5 post it note ideas in 10 minutes. Try using pens instead of pencils to take away the temptation to rub out ideas. As them to share their ideas as a group and talk them through before setting them off on another set amount of ideas in 10 minutes, maybe 4 ideas this time.</a:t>
                      </a:r>
                    </a:p>
                    <a:p>
                      <a:pPr algn="l"/>
                      <a:endParaRPr lang="en-GB" sz="1100" b="0" dirty="0">
                        <a:solidFill>
                          <a:schemeClr val="tx2"/>
                        </a:solidFill>
                      </a:endParaRPr>
                    </a:p>
                    <a:p>
                      <a:pPr algn="l"/>
                      <a:r>
                        <a:rPr lang="en-GB" sz="1100" b="0" dirty="0">
                          <a:solidFill>
                            <a:schemeClr val="tx2"/>
                          </a:solidFill>
                        </a:rPr>
                        <a:t>Sites such as </a:t>
                      </a:r>
                      <a:r>
                        <a:rPr lang="en-GB" sz="1100" b="0" dirty="0">
                          <a:solidFill>
                            <a:schemeClr val="tx2"/>
                          </a:solidFill>
                          <a:hlinkClick r:id="rId2"/>
                        </a:rPr>
                        <a:t>Miro</a:t>
                      </a:r>
                      <a:r>
                        <a:rPr lang="en-GB" sz="1100" b="0" dirty="0">
                          <a:solidFill>
                            <a:schemeClr val="tx2"/>
                          </a:solidFill>
                        </a:rPr>
                        <a:t> or </a:t>
                      </a:r>
                      <a:r>
                        <a:rPr lang="en-GB" sz="1100" b="0" dirty="0">
                          <a:solidFill>
                            <a:schemeClr val="tx2"/>
                          </a:solidFill>
                          <a:hlinkClick r:id="rId3"/>
                        </a:rPr>
                        <a:t>Padlet</a:t>
                      </a:r>
                      <a:r>
                        <a:rPr lang="en-GB" sz="1100" b="0" dirty="0">
                          <a:solidFill>
                            <a:schemeClr val="tx2"/>
                          </a:solidFill>
                        </a:rPr>
                        <a:t> may help students to share their ideas easily between them if they prefer to work electronically or you wish to set this as homework.</a:t>
                      </a:r>
                    </a:p>
                  </a:txBody>
                  <a:tcPr>
                    <a:solidFill>
                      <a:schemeClr val="bg1"/>
                    </a:solidFill>
                  </a:tcPr>
                </a:tc>
                <a:tc>
                  <a:txBody>
                    <a:bodyPr/>
                    <a:lstStyle/>
                    <a:p>
                      <a:r>
                        <a:rPr lang="en-GB" sz="1100" dirty="0"/>
                        <a:t>Challenge pupils with a </a:t>
                      </a:r>
                      <a:r>
                        <a:rPr lang="en-GB" sz="1100" b="1" dirty="0"/>
                        <a:t>limitation</a:t>
                      </a:r>
                      <a:r>
                        <a:rPr lang="en-GB" sz="1100" dirty="0"/>
                        <a:t>. A fun way of doing this would be to work as a whole class. Students have a set amount of time to create 1 idea and you give them a limitation within that design which is directed on the board. These work well when you are asking the students to work quickly, maybe 4 minutes per idea for example. Examples may include colour, size, materials, shape etc. </a:t>
                      </a:r>
                    </a:p>
                  </a:txBody>
                  <a:tcPr>
                    <a:solidFill>
                      <a:schemeClr val="bg1"/>
                    </a:solidFill>
                  </a:tcPr>
                </a:tc>
                <a:tc>
                  <a:txBody>
                    <a:bodyPr/>
                    <a:lstStyle/>
                    <a:p>
                      <a:pPr algn="l"/>
                      <a:r>
                        <a:rPr lang="en-GB" sz="1100" b="0" dirty="0">
                          <a:solidFill>
                            <a:schemeClr val="tx2"/>
                          </a:solidFill>
                        </a:rPr>
                        <a:t>Create a </a:t>
                      </a:r>
                      <a:r>
                        <a:rPr lang="en-GB" sz="1100" b="1" dirty="0">
                          <a:solidFill>
                            <a:schemeClr val="tx2"/>
                          </a:solidFill>
                        </a:rPr>
                        <a:t>set of persona cards </a:t>
                      </a:r>
                      <a:r>
                        <a:rPr lang="en-GB" sz="1100" b="0" dirty="0">
                          <a:solidFill>
                            <a:schemeClr val="tx2"/>
                          </a:solidFill>
                        </a:rPr>
                        <a:t>or assign them to students using a random generator site such as </a:t>
                      </a:r>
                      <a:r>
                        <a:rPr lang="en-GB" sz="1100" b="0" dirty="0">
                          <a:solidFill>
                            <a:schemeClr val="tx2"/>
                          </a:solidFill>
                          <a:hlinkClick r:id="rId4"/>
                        </a:rPr>
                        <a:t>Wheel of Names</a:t>
                      </a:r>
                      <a:r>
                        <a:rPr lang="en-GB" sz="1100" b="0" dirty="0">
                          <a:solidFill>
                            <a:schemeClr val="tx2"/>
                          </a:solidFill>
                        </a:rPr>
                        <a:t>.</a:t>
                      </a:r>
                    </a:p>
                    <a:p>
                      <a:pPr algn="l"/>
                      <a:r>
                        <a:rPr lang="en-GB" sz="1100" b="0" dirty="0">
                          <a:solidFill>
                            <a:schemeClr val="tx2"/>
                          </a:solidFill>
                        </a:rPr>
                        <a:t>As students design occasionally give them a different persona to design from the perspective of. Examples to consider would be utilising inclusive design topics as well as sustainability ones. </a:t>
                      </a:r>
                      <a:r>
                        <a:rPr lang="en-GB" sz="1100" b="0" dirty="0">
                          <a:solidFill>
                            <a:schemeClr val="tx2"/>
                          </a:solidFill>
                          <a:hlinkClick r:id="rId5"/>
                        </a:rPr>
                        <a:t>The Sustainable Development Goals </a:t>
                      </a:r>
                      <a:r>
                        <a:rPr lang="en-GB" sz="1100" b="0" dirty="0">
                          <a:solidFill>
                            <a:schemeClr val="tx2"/>
                          </a:solidFill>
                        </a:rPr>
                        <a:t>could also help to inspire a different focus fort their design.</a:t>
                      </a:r>
                    </a:p>
                    <a:p>
                      <a:pPr algn="l"/>
                      <a:endParaRPr lang="en-GB" sz="1100" b="0" dirty="0">
                        <a:solidFill>
                          <a:schemeClr val="tx2"/>
                        </a:solidFill>
                      </a:endParaRPr>
                    </a:p>
                  </a:txBody>
                  <a:tcPr>
                    <a:solidFill>
                      <a:schemeClr val="bg1"/>
                    </a:solidFill>
                  </a:tcPr>
                </a:tc>
                <a:extLst>
                  <a:ext uri="{0D108BD9-81ED-4DB2-BD59-A6C34878D82A}">
                    <a16:rowId xmlns:a16="http://schemas.microsoft.com/office/drawing/2014/main" val="2757533183"/>
                  </a:ext>
                </a:extLst>
              </a:tr>
              <a:tr h="4380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‘Time-band it’</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‘Incubation’</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‘Don’t stick with one idea’</a:t>
                      </a:r>
                    </a:p>
                  </a:txBody>
                  <a:tcPr>
                    <a:solidFill>
                      <a:srgbClr val="F60493"/>
                    </a:solidFill>
                  </a:tcPr>
                </a:tc>
                <a:extLst>
                  <a:ext uri="{0D108BD9-81ED-4DB2-BD59-A6C34878D82A}">
                    <a16:rowId xmlns:a16="http://schemas.microsoft.com/office/drawing/2014/main" val="684936270"/>
                  </a:ext>
                </a:extLst>
              </a:tr>
              <a:tr h="1678905">
                <a:tc>
                  <a:txBody>
                    <a:bodyPr/>
                    <a:lstStyle/>
                    <a:p>
                      <a:r>
                        <a:rPr lang="en-GB" sz="1100" dirty="0">
                          <a:solidFill>
                            <a:schemeClr val="tx2"/>
                          </a:solidFill>
                        </a:rPr>
                        <a:t>Use time to mix things up in lessons. Ask students to start by drawing </a:t>
                      </a:r>
                      <a:r>
                        <a:rPr lang="en-GB" sz="1100" b="1" dirty="0">
                          <a:solidFill>
                            <a:schemeClr val="tx2"/>
                          </a:solidFill>
                        </a:rPr>
                        <a:t>2 minute designs </a:t>
                      </a:r>
                      <a:r>
                        <a:rPr lang="en-GB" sz="1100" dirty="0">
                          <a:solidFill>
                            <a:schemeClr val="tx2"/>
                          </a:solidFill>
                        </a:rPr>
                        <a:t>and slowly increase the time as they move to develop their ideas. Allow them to spend more time annotating and rendering as you slowly increase the time through the activity to 10 minutes for a design. Other ways to play with time is to allow students to swap work or even keep designs on the desks and </a:t>
                      </a:r>
                      <a:r>
                        <a:rPr lang="en-GB" sz="1100" b="1" dirty="0">
                          <a:solidFill>
                            <a:schemeClr val="tx2"/>
                          </a:solidFill>
                        </a:rPr>
                        <a:t>ask the students to move to ideas they want to continue to develop on behalf of someone else</a:t>
                      </a:r>
                      <a:r>
                        <a:rPr lang="en-GB" sz="1100" dirty="0">
                          <a:solidFill>
                            <a:schemeClr val="tx2"/>
                          </a:solidFill>
                        </a:rPr>
                        <a:t> keeping the lesson pacy and quick thinking. (Using different paper or even tracing paper ensures original ideas aren’t destroyed)</a:t>
                      </a:r>
                    </a:p>
                  </a:txBody>
                  <a:tcPr/>
                </a:tc>
                <a:tc>
                  <a:txBody>
                    <a:bodyPr/>
                    <a:lstStyle/>
                    <a:p>
                      <a:r>
                        <a:rPr lang="en-GB" sz="1100" dirty="0"/>
                        <a:t>Plan for </a:t>
                      </a:r>
                      <a:r>
                        <a:rPr lang="en-GB" sz="1100" b="1" dirty="0"/>
                        <a:t>designing lessons to be broken up by two or three days</a:t>
                      </a:r>
                      <a:r>
                        <a:rPr lang="en-GB" sz="1100" dirty="0"/>
                        <a:t>. If they follow after each other on your school timetable plan for the next lesson to be something completely different like an IEA or FT rather than having a chain of designing lessons. Even in lesson, having time to dwell and sit on an idea or discuss it at length with someone else can help it ‘incubate’ and develop.</a:t>
                      </a:r>
                    </a:p>
                  </a:txBody>
                  <a:tcPr/>
                </a:tc>
                <a:tc>
                  <a:txBody>
                    <a:bodyPr/>
                    <a:lstStyle/>
                    <a:p>
                      <a:r>
                        <a:rPr lang="en-GB" sz="1100" dirty="0"/>
                        <a:t>By carrying out the previous ideate tasks students should have developed a range of different ideas and not just remained at one singular idea. Challenge students to </a:t>
                      </a:r>
                      <a:r>
                        <a:rPr lang="en-GB" sz="1100" b="1" dirty="0"/>
                        <a:t>complete at least 10 different initial concepts</a:t>
                      </a:r>
                      <a:r>
                        <a:rPr lang="en-GB" sz="1100" dirty="0"/>
                        <a:t> and then ask them to take a tally from the classroom of their favourite to continue with so that the student does not have a choice in which one to take forward at this point. They may come back to their preferred idea eventually, but they have at least explored a different path first.</a:t>
                      </a:r>
                    </a:p>
                  </a:txBody>
                  <a:tcPr/>
                </a:tc>
                <a:extLst>
                  <a:ext uri="{0D108BD9-81ED-4DB2-BD59-A6C34878D82A}">
                    <a16:rowId xmlns:a16="http://schemas.microsoft.com/office/drawing/2014/main" val="3966545421"/>
                  </a:ext>
                </a:extLst>
              </a:tr>
            </a:tbl>
          </a:graphicData>
        </a:graphic>
      </p:graphicFrame>
      <p:pic>
        <p:nvPicPr>
          <p:cNvPr id="6" name="Picture Placeholder 5" descr="A picture containing font, graphics, black, black and white&#10;&#10;Description automatically generated">
            <a:extLst>
              <a:ext uri="{FF2B5EF4-FFF2-40B4-BE49-F238E27FC236}">
                <a16:creationId xmlns:a16="http://schemas.microsoft.com/office/drawing/2014/main" id="{E2B61138-0B34-FC04-0D85-B889CAEB619A}"/>
              </a:ext>
            </a:extLst>
          </p:cNvPr>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sp>
        <p:nvSpPr>
          <p:cNvPr id="8" name="Arrow: Left 7">
            <a:hlinkClick r:id="rId7" action="ppaction://hlinksldjump"/>
            <a:extLst>
              <a:ext uri="{FF2B5EF4-FFF2-40B4-BE49-F238E27FC236}">
                <a16:creationId xmlns:a16="http://schemas.microsoft.com/office/drawing/2014/main" id="{BFFE9361-34F1-06D3-BF21-8800CD1A2242}"/>
              </a:ext>
            </a:extLst>
          </p:cNvPr>
          <p:cNvSpPr/>
          <p:nvPr/>
        </p:nvSpPr>
        <p:spPr>
          <a:xfrm>
            <a:off x="10871200" y="158279"/>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741487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17325" y="488323"/>
            <a:ext cx="11040000" cy="1047918"/>
          </a:xfrm>
        </p:spPr>
        <p:txBody>
          <a:bodyPr/>
          <a:lstStyle/>
          <a:p>
            <a:r>
              <a:rPr lang="en-GB" sz="4400" dirty="0"/>
              <a:t>Prototype tasks</a:t>
            </a:r>
          </a:p>
        </p:txBody>
      </p:sp>
      <p:pic>
        <p:nvPicPr>
          <p:cNvPr id="7" name="Picture Placeholder 5" descr="A picture containing font, graphics, black, black and white&#10;&#10;Description automatically generated">
            <a:extLst>
              <a:ext uri="{FF2B5EF4-FFF2-40B4-BE49-F238E27FC236}">
                <a16:creationId xmlns:a16="http://schemas.microsoft.com/office/drawing/2014/main" id="{EF4E0532-0111-2C28-E407-3D2658BA3B1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graphicFrame>
        <p:nvGraphicFramePr>
          <p:cNvPr id="4" name="Table 18">
            <a:extLst>
              <a:ext uri="{FF2B5EF4-FFF2-40B4-BE49-F238E27FC236}">
                <a16:creationId xmlns:a16="http://schemas.microsoft.com/office/drawing/2014/main" id="{72F5425E-3AA3-4FB8-E639-430B88DB0B09}"/>
              </a:ext>
            </a:extLst>
          </p:cNvPr>
          <p:cNvGraphicFramePr>
            <a:graphicFrameLocks noGrp="1"/>
          </p:cNvGraphicFramePr>
          <p:nvPr>
            <p:extLst>
              <p:ext uri="{D42A27DB-BD31-4B8C-83A1-F6EECF244321}">
                <p14:modId xmlns:p14="http://schemas.microsoft.com/office/powerpoint/2010/main" val="2339222161"/>
              </p:ext>
            </p:extLst>
          </p:nvPr>
        </p:nvGraphicFramePr>
        <p:xfrm>
          <a:off x="305496" y="1536241"/>
          <a:ext cx="11569179" cy="4068493"/>
        </p:xfrm>
        <a:graphic>
          <a:graphicData uri="http://schemas.openxmlformats.org/drawingml/2006/table">
            <a:tbl>
              <a:tblPr firstRow="1" bandRow="1">
                <a:tableStyleId>{5940675A-B579-460E-94D1-54222C63F5DA}</a:tableStyleId>
              </a:tblPr>
              <a:tblGrid>
                <a:gridCol w="3856393">
                  <a:extLst>
                    <a:ext uri="{9D8B030D-6E8A-4147-A177-3AD203B41FA5}">
                      <a16:colId xmlns:a16="http://schemas.microsoft.com/office/drawing/2014/main" val="336422520"/>
                    </a:ext>
                  </a:extLst>
                </a:gridCol>
                <a:gridCol w="3856393">
                  <a:extLst>
                    <a:ext uri="{9D8B030D-6E8A-4147-A177-3AD203B41FA5}">
                      <a16:colId xmlns:a16="http://schemas.microsoft.com/office/drawing/2014/main" val="1485661640"/>
                    </a:ext>
                  </a:extLst>
                </a:gridCol>
                <a:gridCol w="3856393">
                  <a:extLst>
                    <a:ext uri="{9D8B030D-6E8A-4147-A177-3AD203B41FA5}">
                      <a16:colId xmlns:a16="http://schemas.microsoft.com/office/drawing/2014/main" val="4037541572"/>
                    </a:ext>
                  </a:extLst>
                </a:gridCol>
              </a:tblGrid>
              <a:tr h="467275">
                <a:tc>
                  <a:txBody>
                    <a:bodyPr/>
                    <a:lstStyle/>
                    <a:p>
                      <a:pPr algn="ctr"/>
                      <a:r>
                        <a:rPr lang="en-GB" b="1" dirty="0">
                          <a:solidFill>
                            <a:schemeClr val="bg1"/>
                          </a:solidFill>
                        </a:rPr>
                        <a:t>‘Hacking’</a:t>
                      </a:r>
                    </a:p>
                  </a:txBody>
                  <a:tcPr>
                    <a:solidFill>
                      <a:srgbClr val="FE4E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‘Proof of Principle Prototypes’</a:t>
                      </a:r>
                    </a:p>
                  </a:txBody>
                  <a:tcPr>
                    <a:solidFill>
                      <a:srgbClr val="FE4E00"/>
                    </a:solidFill>
                  </a:tcPr>
                </a:tc>
                <a:tc>
                  <a:txBody>
                    <a:bodyPr/>
                    <a:lstStyle/>
                    <a:p>
                      <a:pPr algn="ctr"/>
                      <a:r>
                        <a:rPr lang="en-GB" b="1" dirty="0">
                          <a:solidFill>
                            <a:schemeClr val="bg1"/>
                          </a:solidFill>
                        </a:rPr>
                        <a:t>‘Proof of Concept Prototypes’</a:t>
                      </a:r>
                    </a:p>
                  </a:txBody>
                  <a:tcPr>
                    <a:solidFill>
                      <a:srgbClr val="FE4E00"/>
                    </a:solidFill>
                  </a:tcPr>
                </a:tc>
                <a:extLst>
                  <a:ext uri="{0D108BD9-81ED-4DB2-BD59-A6C34878D82A}">
                    <a16:rowId xmlns:a16="http://schemas.microsoft.com/office/drawing/2014/main" val="3391378453"/>
                  </a:ext>
                </a:extLst>
              </a:tr>
              <a:tr h="3601218">
                <a:tc>
                  <a:txBody>
                    <a:bodyPr/>
                    <a:lstStyle/>
                    <a:p>
                      <a:r>
                        <a:rPr lang="en-GB" sz="1200" dirty="0"/>
                        <a:t>You (and/or the class) will need to consider </a:t>
                      </a:r>
                      <a:r>
                        <a:rPr lang="en-GB" sz="1200" b="1" dirty="0"/>
                        <a:t>collecting old products </a:t>
                      </a:r>
                      <a:r>
                        <a:rPr lang="en-GB" sz="1200" dirty="0"/>
                        <a:t>from car boots and charity shops to develop a range of old products that can be used for hacking. Students may be able to bring some in themselves. Alternatively, send a message out to all staff and/or parents for requests of old products. Remember, for hacking, these do not necessarily need to be baby products only. </a:t>
                      </a:r>
                    </a:p>
                    <a:p>
                      <a:r>
                        <a:rPr lang="en-GB" sz="1200" dirty="0"/>
                        <a:t>Hacking can be made into a double learning opportunity as students </a:t>
                      </a:r>
                      <a:r>
                        <a:rPr lang="en-GB" sz="1200" b="1" dirty="0"/>
                        <a:t>disassemble the product </a:t>
                      </a:r>
                      <a:r>
                        <a:rPr lang="en-GB" sz="1200" dirty="0"/>
                        <a:t>considering the materials and processes used to make it but then the parts can also be used to create a new prototype. Note: Be careful disassembling products and ensure a thorough risk-assessment is carried out first.</a:t>
                      </a:r>
                    </a:p>
                  </a:txBody>
                  <a:tcPr/>
                </a:tc>
                <a:tc>
                  <a:txBody>
                    <a:bodyPr/>
                    <a:lstStyle/>
                    <a:p>
                      <a:r>
                        <a:rPr lang="en-GB" sz="1200" dirty="0"/>
                        <a:t>Look at working in </a:t>
                      </a:r>
                      <a:r>
                        <a:rPr lang="en-GB" sz="1200" b="1" dirty="0"/>
                        <a:t>quick-to-model materials </a:t>
                      </a:r>
                      <a:r>
                        <a:rPr lang="en-GB" sz="1200" dirty="0"/>
                        <a:t>such as paper, card, board and foam. The models for </a:t>
                      </a:r>
                      <a:r>
                        <a:rPr lang="en-GB" sz="1200" b="1" dirty="0"/>
                        <a:t>Pop Rigs </a:t>
                      </a:r>
                      <a:r>
                        <a:rPr lang="en-GB" sz="1200" dirty="0"/>
                        <a:t>will be experimenting with elements of the product instead of the whole model. Allow students to test and trial mechanisms and components. This can be done in 2D or 3D. 3D printing may form a part of this.</a:t>
                      </a:r>
                    </a:p>
                    <a:p>
                      <a:r>
                        <a:rPr lang="en-GB" sz="1200" dirty="0"/>
                        <a:t>Create modelling drawers in your classroom so that students have quick access to modelling materials without the need to ask for it and also encouraging creativity of in their choice of materials.</a:t>
                      </a:r>
                    </a:p>
                  </a:txBody>
                  <a:tcPr/>
                </a:tc>
                <a:tc>
                  <a:txBody>
                    <a:bodyPr/>
                    <a:lstStyle/>
                    <a:p>
                      <a:r>
                        <a:rPr lang="en-GB" sz="1200" dirty="0"/>
                        <a:t>Once you have completed your ‘Pop Rigs’ you can move on to model in a way that incorporates and integrates individual functions into one product. These models will be more complex and will bring up new issues as you try to put elements of your design together. Remember, you still do not need to be modelling in final production materials.</a:t>
                      </a:r>
                    </a:p>
                    <a:p>
                      <a:r>
                        <a:rPr lang="en-GB" sz="1200" dirty="0"/>
                        <a:t>Allow students to still trial a range of prototyping materials during this process but push for a more polished final outcome that pulls all the parts of their design together. </a:t>
                      </a:r>
                      <a:r>
                        <a:rPr lang="en-GB" sz="1200" b="1" dirty="0"/>
                        <a:t>At this point they should also be considering style and form.</a:t>
                      </a:r>
                    </a:p>
                  </a:txBody>
                  <a:tcPr/>
                </a:tc>
                <a:extLst>
                  <a:ext uri="{0D108BD9-81ED-4DB2-BD59-A6C34878D82A}">
                    <a16:rowId xmlns:a16="http://schemas.microsoft.com/office/drawing/2014/main" val="3966545421"/>
                  </a:ext>
                </a:extLst>
              </a:tr>
            </a:tbl>
          </a:graphicData>
        </a:graphic>
      </p:graphicFrame>
      <p:pic>
        <p:nvPicPr>
          <p:cNvPr id="3" name="Picture 2" descr="Screen Clipping">
            <a:extLst>
              <a:ext uri="{FF2B5EF4-FFF2-40B4-BE49-F238E27FC236}">
                <a16:creationId xmlns:a16="http://schemas.microsoft.com/office/drawing/2014/main" id="{9D941F58-6369-5B6A-F2BD-1AB9702299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698" y="4157345"/>
            <a:ext cx="2170774" cy="1311224"/>
          </a:xfrm>
          <a:prstGeom prst="rect">
            <a:avLst/>
          </a:prstGeom>
        </p:spPr>
      </p:pic>
      <p:sp>
        <p:nvSpPr>
          <p:cNvPr id="5" name="Arrow: Left 4">
            <a:hlinkClick r:id="rId4" action="ppaction://hlinksldjump"/>
            <a:extLst>
              <a:ext uri="{FF2B5EF4-FFF2-40B4-BE49-F238E27FC236}">
                <a16:creationId xmlns:a16="http://schemas.microsoft.com/office/drawing/2014/main" id="{5F4157DE-B5D6-976A-6771-C086B80B484E}"/>
              </a:ext>
            </a:extLst>
          </p:cNvPr>
          <p:cNvSpPr/>
          <p:nvPr/>
        </p:nvSpPr>
        <p:spPr>
          <a:xfrm>
            <a:off x="10835014" y="488323"/>
            <a:ext cx="645786"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pic>
        <p:nvPicPr>
          <p:cNvPr id="7" name="Picture Placeholder 5" descr="A picture containing font, graphics, black, black and white&#10;&#10;Description automatically generated">
            <a:extLst>
              <a:ext uri="{FF2B5EF4-FFF2-40B4-BE49-F238E27FC236}">
                <a16:creationId xmlns:a16="http://schemas.microsoft.com/office/drawing/2014/main" id="{CDF7B386-D234-9964-5E37-938989F16B2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a:xfrm>
            <a:off x="461389" y="5824148"/>
            <a:ext cx="1723012" cy="784921"/>
          </a:xfrm>
        </p:spPr>
      </p:pic>
      <p:graphicFrame>
        <p:nvGraphicFramePr>
          <p:cNvPr id="4" name="Table 18">
            <a:extLst>
              <a:ext uri="{FF2B5EF4-FFF2-40B4-BE49-F238E27FC236}">
                <a16:creationId xmlns:a16="http://schemas.microsoft.com/office/drawing/2014/main" id="{8687F69B-1533-49BA-AE6D-09E4E8C92216}"/>
              </a:ext>
            </a:extLst>
          </p:cNvPr>
          <p:cNvGraphicFramePr>
            <a:graphicFrameLocks noGrp="1"/>
          </p:cNvGraphicFramePr>
          <p:nvPr>
            <p:extLst>
              <p:ext uri="{D42A27DB-BD31-4B8C-83A1-F6EECF244321}">
                <p14:modId xmlns:p14="http://schemas.microsoft.com/office/powerpoint/2010/main" val="368437644"/>
              </p:ext>
            </p:extLst>
          </p:nvPr>
        </p:nvGraphicFramePr>
        <p:xfrm>
          <a:off x="314360" y="1139868"/>
          <a:ext cx="11585364" cy="4692819"/>
        </p:xfrm>
        <a:graphic>
          <a:graphicData uri="http://schemas.openxmlformats.org/drawingml/2006/table">
            <a:tbl>
              <a:tblPr firstRow="1" bandRow="1">
                <a:tableStyleId>{5940675A-B579-460E-94D1-54222C63F5DA}</a:tableStyleId>
              </a:tblPr>
              <a:tblGrid>
                <a:gridCol w="2896341">
                  <a:extLst>
                    <a:ext uri="{9D8B030D-6E8A-4147-A177-3AD203B41FA5}">
                      <a16:colId xmlns:a16="http://schemas.microsoft.com/office/drawing/2014/main" val="336422520"/>
                    </a:ext>
                  </a:extLst>
                </a:gridCol>
                <a:gridCol w="2896341">
                  <a:extLst>
                    <a:ext uri="{9D8B030D-6E8A-4147-A177-3AD203B41FA5}">
                      <a16:colId xmlns:a16="http://schemas.microsoft.com/office/drawing/2014/main" val="1485661640"/>
                    </a:ext>
                  </a:extLst>
                </a:gridCol>
                <a:gridCol w="2896341">
                  <a:extLst>
                    <a:ext uri="{9D8B030D-6E8A-4147-A177-3AD203B41FA5}">
                      <a16:colId xmlns:a16="http://schemas.microsoft.com/office/drawing/2014/main" val="3804150009"/>
                    </a:ext>
                  </a:extLst>
                </a:gridCol>
                <a:gridCol w="2896341">
                  <a:extLst>
                    <a:ext uri="{9D8B030D-6E8A-4147-A177-3AD203B41FA5}">
                      <a16:colId xmlns:a16="http://schemas.microsoft.com/office/drawing/2014/main" val="4255303114"/>
                    </a:ext>
                  </a:extLst>
                </a:gridCol>
              </a:tblGrid>
              <a:tr h="760899">
                <a:tc>
                  <a:txBody>
                    <a:bodyPr/>
                    <a:lstStyle/>
                    <a:p>
                      <a:pPr algn="ctr"/>
                      <a:r>
                        <a:rPr lang="en-GB" b="1" dirty="0">
                          <a:solidFill>
                            <a:schemeClr val="bg1"/>
                          </a:solidFill>
                        </a:rPr>
                        <a:t>‘Verification and validation’</a:t>
                      </a:r>
                    </a:p>
                  </a:txBody>
                  <a:tcPr>
                    <a:solidFill>
                      <a:srgbClr val="429EA6"/>
                    </a:solidFill>
                  </a:tcPr>
                </a:tc>
                <a:tc>
                  <a:txBody>
                    <a:bodyPr/>
                    <a:lstStyle/>
                    <a:p>
                      <a:pPr algn="ctr"/>
                      <a:r>
                        <a:rPr lang="en-GB" b="1" dirty="0">
                          <a:solidFill>
                            <a:schemeClr val="bg1"/>
                          </a:solidFill>
                        </a:rPr>
                        <a:t>‘Test against standards’</a:t>
                      </a:r>
                    </a:p>
                  </a:txBody>
                  <a:tcPr>
                    <a:solidFill>
                      <a:srgbClr val="429EA6"/>
                    </a:solidFill>
                  </a:tcPr>
                </a:tc>
                <a:tc>
                  <a:txBody>
                    <a:bodyPr/>
                    <a:lstStyle/>
                    <a:p>
                      <a:pPr algn="ctr"/>
                      <a:r>
                        <a:rPr lang="en-GB" b="1" dirty="0">
                          <a:solidFill>
                            <a:schemeClr val="bg1"/>
                          </a:solidFill>
                        </a:rPr>
                        <a:t>‘Designing test fixtures’</a:t>
                      </a:r>
                    </a:p>
                  </a:txBody>
                  <a:tcPr>
                    <a:solidFill>
                      <a:srgbClr val="429EA6"/>
                    </a:solidFill>
                  </a:tcPr>
                </a:tc>
                <a:tc>
                  <a:txBody>
                    <a:bodyPr/>
                    <a:lstStyle/>
                    <a:p>
                      <a:pPr algn="ctr"/>
                      <a:r>
                        <a:rPr lang="en-GB" b="1" dirty="0">
                          <a:solidFill>
                            <a:schemeClr val="bg1"/>
                          </a:solidFill>
                        </a:rPr>
                        <a:t>‘DFMEA’</a:t>
                      </a:r>
                    </a:p>
                  </a:txBody>
                  <a:tcPr>
                    <a:solidFill>
                      <a:srgbClr val="429EA6"/>
                    </a:solidFill>
                  </a:tcPr>
                </a:tc>
                <a:extLst>
                  <a:ext uri="{0D108BD9-81ED-4DB2-BD59-A6C34878D82A}">
                    <a16:rowId xmlns:a16="http://schemas.microsoft.com/office/drawing/2014/main" val="3391378453"/>
                  </a:ext>
                </a:extLst>
              </a:tr>
              <a:tr h="3923381">
                <a:tc>
                  <a:txBody>
                    <a:bodyPr/>
                    <a:lstStyle/>
                    <a:p>
                      <a:r>
                        <a:rPr lang="en-GB" sz="1200" dirty="0"/>
                        <a:t>Students will need to arrange to take their prototype back to their original user that they observed and questioned to gather opinions on their product idea. If possible, the user should have the chance to interact with it as well as consider the concept. </a:t>
                      </a:r>
                      <a:r>
                        <a:rPr lang="en-GB" sz="1200" b="1" dirty="0"/>
                        <a:t>Students may wish to take it to the ‘experts’ they may have spoken to at the empathize stage also. </a:t>
                      </a:r>
                    </a:p>
                    <a:p>
                      <a:r>
                        <a:rPr lang="en-GB" sz="1200" dirty="0"/>
                        <a:t>Students can carry out questionnaires as well as records of observations from this task but will also need to analyse their findings. Video recording work well at this stage. Consider if testers will be brutally honest if the designer is present at the time of being asked.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At this stage, students should be producing short reports, making suggestions for improvements.</a:t>
                      </a:r>
                    </a:p>
                    <a:p>
                      <a:endParaRPr lang="en-GB" sz="1200" dirty="0"/>
                    </a:p>
                  </a:txBody>
                  <a:tcPr/>
                </a:tc>
                <a:tc>
                  <a:txBody>
                    <a:bodyPr/>
                    <a:lstStyle/>
                    <a:p>
                      <a:r>
                        <a:rPr lang="en-GB" sz="1200" dirty="0"/>
                        <a:t>All products need to be tested against the International Safety Standards. Students can be set some secondary research connected to their product to see what safety standards it would need to pass. The standards for products are </a:t>
                      </a:r>
                      <a:r>
                        <a:rPr lang="en-GB" sz="1200" dirty="0">
                          <a:hlinkClick r:id="rId3"/>
                        </a:rPr>
                        <a:t>ISO10377 </a:t>
                      </a: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Students could </a:t>
                      </a:r>
                      <a:r>
                        <a:rPr lang="en-GB" sz="1200" b="1" dirty="0"/>
                        <a:t>cross-reference what they believe are necessary rules </a:t>
                      </a:r>
                      <a:r>
                        <a:rPr lang="en-GB" sz="1200" dirty="0"/>
                        <a:t>/ regulations in ‘Passing safety regulations’ and </a:t>
                      </a:r>
                      <a:r>
                        <a:rPr lang="en-GB" sz="1200" b="1" dirty="0"/>
                        <a:t>see how many they omitted</a:t>
                      </a:r>
                      <a:r>
                        <a:rPr lang="en-GB" sz="1200" dirty="0"/>
                        <a:t>. Information regarding toy safety symbols can also be found </a:t>
                      </a:r>
                      <a:r>
                        <a:rPr lang="en-GB" sz="1200" dirty="0">
                          <a:hlinkClick r:id="rId4"/>
                        </a:rPr>
                        <a:t>here</a:t>
                      </a:r>
                      <a:r>
                        <a:rPr lang="en-GB" sz="1200" dirty="0"/>
                        <a:t> and could be a useful homework activity.</a:t>
                      </a:r>
                    </a:p>
                    <a:p>
                      <a:r>
                        <a:rPr lang="en-GB" sz="1200" dirty="0"/>
                        <a:t>Consider what standards could be used to promote your product when selling it.</a:t>
                      </a:r>
                    </a:p>
                  </a:txBody>
                  <a:tcPr/>
                </a:tc>
                <a:tc>
                  <a:txBody>
                    <a:bodyPr/>
                    <a:lstStyle/>
                    <a:p>
                      <a:r>
                        <a:rPr lang="en-GB" sz="1200" dirty="0"/>
                        <a:t>The verification testing in your classroom does not need fancy technology to be carried out. Supply a range of materials and tools for students to experiment with so as to test their product.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Whilst they may </a:t>
                      </a:r>
                      <a:r>
                        <a:rPr lang="en-GB" sz="1200" b="1" dirty="0"/>
                        <a:t>not want to test their product to destruction</a:t>
                      </a:r>
                      <a:r>
                        <a:rPr lang="en-GB" sz="1200" dirty="0"/>
                        <a:t>, some products could be. Their product may not be typically dropped from a height but accidents can occur and they may wish to test what the outcome would be if this was to occur. </a:t>
                      </a:r>
                    </a:p>
                  </a:txBody>
                  <a:tcPr/>
                </a:tc>
                <a:tc>
                  <a:txBody>
                    <a:bodyPr/>
                    <a:lstStyle/>
                    <a:p>
                      <a:r>
                        <a:rPr lang="en-GB" sz="1200" dirty="0"/>
                        <a:t>DFMEA – </a:t>
                      </a:r>
                      <a:r>
                        <a:rPr lang="en-GB" sz="1200" b="1" dirty="0"/>
                        <a:t>Design failure mode and effects analysis</a:t>
                      </a:r>
                      <a:r>
                        <a:rPr lang="en-GB" sz="1200" dirty="0"/>
                        <a:t>. Get students to </a:t>
                      </a:r>
                      <a:r>
                        <a:rPr lang="en-GB" sz="1200" b="1" dirty="0" err="1"/>
                        <a:t>mindmap</a:t>
                      </a:r>
                      <a:r>
                        <a:rPr lang="en-GB" sz="1200" b="1" dirty="0"/>
                        <a:t> what potentially could go wrong with their product and then consider what could happen</a:t>
                      </a:r>
                      <a:r>
                        <a:rPr lang="en-GB" sz="1200" dirty="0"/>
                        <a:t>.</a:t>
                      </a:r>
                    </a:p>
                    <a:p>
                      <a:r>
                        <a:rPr lang="en-GB" sz="1200" dirty="0"/>
                        <a:t>An online random generator could be used to give students scenarios to help them plan for and potentially test and alter their product in regard to it.</a:t>
                      </a:r>
                    </a:p>
                    <a:p>
                      <a:r>
                        <a:rPr lang="en-GB" sz="1200" dirty="0"/>
                        <a:t>Students can be asked to list the ways in which their product could be misunderstood and not used correctly. This would be best carried out as a pair activity with someone else in the room that has not been involved too closely to their product development. It would allow a fresh perspective on their product and a great peer activity.</a:t>
                      </a:r>
                    </a:p>
                  </a:txBody>
                  <a:tcPr/>
                </a:tc>
                <a:extLst>
                  <a:ext uri="{0D108BD9-81ED-4DB2-BD59-A6C34878D82A}">
                    <a16:rowId xmlns:a16="http://schemas.microsoft.com/office/drawing/2014/main" val="3966545421"/>
                  </a:ext>
                </a:extLst>
              </a:tr>
            </a:tbl>
          </a:graphicData>
        </a:graphic>
      </p:graphicFrame>
      <p:sp>
        <p:nvSpPr>
          <p:cNvPr id="3" name="Arrow: Left 2">
            <a:hlinkClick r:id="rId5" action="ppaction://hlinksldjump"/>
            <a:extLst>
              <a:ext uri="{FF2B5EF4-FFF2-40B4-BE49-F238E27FC236}">
                <a16:creationId xmlns:a16="http://schemas.microsoft.com/office/drawing/2014/main" id="{5B929B6A-D554-5ABB-D2A2-EDDF7795728E}"/>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61069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21" name="Group 20">
            <a:extLst>
              <a:ext uri="{FF2B5EF4-FFF2-40B4-BE49-F238E27FC236}">
                <a16:creationId xmlns:a16="http://schemas.microsoft.com/office/drawing/2014/main" id="{2FAC555D-B386-F565-623A-C51CDCB4C3B3}"/>
              </a:ext>
            </a:extLst>
          </p:cNvPr>
          <p:cNvGrpSpPr/>
          <p:nvPr/>
        </p:nvGrpSpPr>
        <p:grpSpPr>
          <a:xfrm>
            <a:off x="629759" y="3582897"/>
            <a:ext cx="10813303"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9" name="Shape 49">
            <a:extLst>
              <a:ext uri="{FF2B5EF4-FFF2-40B4-BE49-F238E27FC236}">
                <a16:creationId xmlns:a16="http://schemas.microsoft.com/office/drawing/2014/main" id="{BADEBFF4-2F46-ED26-424D-28539A0AEDE1}"/>
              </a:ext>
            </a:extLst>
          </p:cNvPr>
          <p:cNvSpPr/>
          <p:nvPr/>
        </p:nvSpPr>
        <p:spPr>
          <a:xfrm>
            <a:off x="2062722" y="2043646"/>
            <a:ext cx="2505348" cy="138499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brief that defines the nature of the product and what </a:t>
            </a:r>
            <a:r>
              <a:rPr lang="en-GB" sz="1200" b="0" i="1" kern="1200" dirty="0">
                <a:solidFill>
                  <a:srgbClr val="0A303F"/>
                </a:solidFill>
                <a:latin typeface="Arial" panose="020B0604020202020204"/>
                <a:ea typeface="+mn-ea"/>
                <a:cs typeface="Arial" panose="020B0604020202020204" pitchFamily="34" charset="0"/>
              </a:rPr>
              <a:t>problem It needs to solve to help </a:t>
            </a:r>
            <a:r>
              <a:rPr lang="en-GB" sz="1200" b="0" i="1" kern="1200">
                <a:solidFill>
                  <a:srgbClr val="0A303F"/>
                </a:solidFill>
                <a:latin typeface="Arial" panose="020B0604020202020204"/>
                <a:ea typeface="+mn-ea"/>
                <a:cs typeface="Arial" panose="020B0604020202020204" pitchFamily="34" charset="0"/>
              </a:rPr>
              <a:t>new mothers</a:t>
            </a: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a:t>
            </a: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Useful as a context to </a:t>
            </a:r>
            <a:r>
              <a:rPr lang="en-GB" sz="1200" b="0" i="1" kern="1200" dirty="0">
                <a:solidFill>
                  <a:srgbClr val="0A303F"/>
                </a:solidFill>
                <a:latin typeface="Arial" panose="020B0604020202020204"/>
                <a:ea typeface="+mn-ea"/>
                <a:cs typeface="Arial" panose="020B0604020202020204" pitchFamily="34" charset="0"/>
              </a:rPr>
              <a:t>cover more focused tasks such as modelling, user centered design and rapid prototyping.</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8" name="Shape 49">
            <a:extLst>
              <a:ext uri="{FF2B5EF4-FFF2-40B4-BE49-F238E27FC236}">
                <a16:creationId xmlns:a16="http://schemas.microsoft.com/office/drawing/2014/main" id="{6920F921-D736-CDC5-A708-4F5AF55F9600}"/>
              </a:ext>
            </a:extLst>
          </p:cNvPr>
          <p:cNvSpPr/>
          <p:nvPr/>
        </p:nvSpPr>
        <p:spPr>
          <a:xfrm>
            <a:off x="4801293" y="2034856"/>
            <a:ext cx="2505348"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Students </a:t>
            </a:r>
            <a:r>
              <a:rPr lang="en-GB" sz="1200" b="0" i="1" kern="1200" dirty="0">
                <a:solidFill>
                  <a:srgbClr val="0A303F"/>
                </a:solidFill>
                <a:latin typeface="Arial" panose="020B0604020202020204"/>
                <a:ea typeface="+mn-ea"/>
                <a:cs typeface="Arial" panose="020B0604020202020204" pitchFamily="34" charset="0"/>
              </a:rPr>
              <a:t>choose from a range of applications and develop their own briefs and specs. They can make more design decisions about how it looks and operates before realising prototype outcomes.</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9" name="Shape 49">
            <a:extLst>
              <a:ext uri="{FF2B5EF4-FFF2-40B4-BE49-F238E27FC236}">
                <a16:creationId xmlns:a16="http://schemas.microsoft.com/office/drawing/2014/main" id="{15ABB62D-D7B5-D611-9E19-4A0353C68FBC}"/>
              </a:ext>
            </a:extLst>
          </p:cNvPr>
          <p:cNvSpPr/>
          <p:nvPr/>
        </p:nvSpPr>
        <p:spPr>
          <a:xfrm>
            <a:off x="7542209" y="2034856"/>
            <a:ext cx="2505348"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200" b="0" i="1" kern="1200" dirty="0">
                <a:solidFill>
                  <a:srgbClr val="0A303F"/>
                </a:solidFill>
                <a:latin typeface="Arial" panose="020B0604020202020204"/>
                <a:ea typeface="+mn-ea"/>
                <a:cs typeface="Arial" panose="020B0604020202020204" pitchFamily="34" charset="0"/>
              </a:rPr>
              <a:t>Students create their own briefs based on an area or application they have identified. They develop and prototype unique solutions to the problem through a rigorous iterative process.</a:t>
            </a:r>
            <a:endPar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476719"/>
            <a:ext cx="9166811" cy="4254178"/>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4CA0505E-DB1D-D1B1-4396-E8CD3D9FDC1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sp>
        <p:nvSpPr>
          <p:cNvPr id="2" name="Hexagon 1">
            <a:hlinkClick r:id="rId3" action="ppaction://hlinksldjump"/>
            <a:extLst>
              <a:ext uri="{FF2B5EF4-FFF2-40B4-BE49-F238E27FC236}">
                <a16:creationId xmlns:a16="http://schemas.microsoft.com/office/drawing/2014/main" id="{A67A1D03-CBE7-63CC-E06E-D7A33A8D1ED6}"/>
              </a:ext>
            </a:extLst>
          </p:cNvPr>
          <p:cNvSpPr/>
          <p:nvPr/>
        </p:nvSpPr>
        <p:spPr>
          <a:xfrm>
            <a:off x="10527542" y="329772"/>
            <a:ext cx="1187892" cy="1024046"/>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4" action="ppaction://hlinksldjump"/>
            <a:extLst>
              <a:ext uri="{FF2B5EF4-FFF2-40B4-BE49-F238E27FC236}">
                <a16:creationId xmlns:a16="http://schemas.microsoft.com/office/drawing/2014/main" id="{2311C33B-5C67-2C89-A935-E24D96B13B0C}"/>
              </a:ext>
            </a:extLst>
          </p:cNvPr>
          <p:cNvSpPr/>
          <p:nvPr/>
        </p:nvSpPr>
        <p:spPr>
          <a:xfrm>
            <a:off x="10587820" y="1476719"/>
            <a:ext cx="1099744" cy="948056"/>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5" action="ppaction://hlinksldjump"/>
            <a:extLst>
              <a:ext uri="{FF2B5EF4-FFF2-40B4-BE49-F238E27FC236}">
                <a16:creationId xmlns:a16="http://schemas.microsoft.com/office/drawing/2014/main" id="{63410050-CF91-B3D9-AC3D-14AD4ACAA694}"/>
              </a:ext>
            </a:extLst>
          </p:cNvPr>
          <p:cNvSpPr/>
          <p:nvPr/>
        </p:nvSpPr>
        <p:spPr>
          <a:xfrm>
            <a:off x="10587820" y="2640927"/>
            <a:ext cx="1099744" cy="948056"/>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A91F89AD-CC53-76E6-E470-F8DCC37C829A}"/>
              </a:ext>
            </a:extLst>
          </p:cNvPr>
          <p:cNvSpPr/>
          <p:nvPr/>
        </p:nvSpPr>
        <p:spPr>
          <a:xfrm>
            <a:off x="10571616" y="3711884"/>
            <a:ext cx="1099744" cy="948056"/>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D9B294F9-00B9-B8C8-A61E-979FAF10C82B}"/>
              </a:ext>
            </a:extLst>
          </p:cNvPr>
          <p:cNvSpPr/>
          <p:nvPr/>
        </p:nvSpPr>
        <p:spPr>
          <a:xfrm>
            <a:off x="10571616" y="4782841"/>
            <a:ext cx="1099744" cy="948056"/>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Elvie: Introduction">
            <a:hlinkClick r:id="" action="ppaction://media"/>
            <a:extLst>
              <a:ext uri="{FF2B5EF4-FFF2-40B4-BE49-F238E27FC236}">
                <a16:creationId xmlns:a16="http://schemas.microsoft.com/office/drawing/2014/main" id="{05522295-1FBA-68D3-D421-BF72E0AE340F}"/>
              </a:ext>
            </a:extLst>
          </p:cNvPr>
          <p:cNvPicPr>
            <a:picLocks noRot="1" noChangeAspect="1"/>
          </p:cNvPicPr>
          <p:nvPr>
            <a:videoFile r:link="rId1"/>
          </p:nvPr>
        </p:nvPicPr>
        <p:blipFill>
          <a:blip r:embed="rId4"/>
          <a:stretch>
            <a:fillRect/>
          </a:stretch>
        </p:blipFill>
        <p:spPr>
          <a:xfrm>
            <a:off x="161066" y="75762"/>
            <a:ext cx="11869868" cy="6706475"/>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pic>
        <p:nvPicPr>
          <p:cNvPr id="6" name="Picture Placeholder 5" descr="A picture containing font, graphics, black, black and white&#10;&#10;Description automatically generated">
            <a:extLst>
              <a:ext uri="{FF2B5EF4-FFF2-40B4-BE49-F238E27FC236}">
                <a16:creationId xmlns:a16="http://schemas.microsoft.com/office/drawing/2014/main" id="{BE23FF37-CE6B-6FFC-076F-87991A16409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p:blipFill>
        <p:spPr/>
      </p:pic>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51419" y="1070173"/>
            <a:ext cx="11079191" cy="5330850"/>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Elvie are a famous design and manufacturing company based in the UK but well known across the world for </a:t>
            </a:r>
            <a:r>
              <a:rPr lang="en-GB" sz="2200" b="1" i="0" dirty="0">
                <a:effectLst/>
                <a:latin typeface="arial" panose="020B0604020202020204" pitchFamily="34" charset="0"/>
              </a:rPr>
              <a:t>pioneering female-first innovation in tech to improve the lives of women.</a:t>
            </a:r>
          </a:p>
          <a:p>
            <a:pPr>
              <a:lnSpc>
                <a:spcPct val="150000"/>
              </a:lnSpc>
            </a:pPr>
            <a:endParaRPr lang="en-GB" sz="2400" dirty="0">
              <a:solidFill>
                <a:schemeClr val="bg1"/>
              </a:solidFill>
              <a:latin typeface="+mj-lt"/>
              <a:ea typeface="Roboto" panose="02000000000000000000" pitchFamily="2" charset="0"/>
              <a:cs typeface="Roboto" panose="02000000000000000000" pitchFamily="2" charset="0"/>
            </a:endParaRPr>
          </a:p>
          <a:p>
            <a:pPr algn="ctr">
              <a:lnSpc>
                <a:spcPct val="150000"/>
              </a:lnSpc>
            </a:pPr>
            <a:r>
              <a:rPr lang="en-GB" sz="24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Supporting new mothers</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400" dirty="0">
              <a:solidFill>
                <a:schemeClr val="bg1"/>
              </a:solidFill>
              <a:latin typeface="+mj-lt"/>
              <a:ea typeface="Roboto" panose="02000000000000000000" pitchFamily="2" charset="0"/>
              <a:cs typeface="Roboto" panose="02000000000000000000" pitchFamily="2" charset="0"/>
            </a:endParaRPr>
          </a:p>
          <a:p>
            <a:pPr>
              <a:lnSpc>
                <a:spcPct val="150000"/>
              </a:lnSpc>
            </a:pPr>
            <a:r>
              <a:rPr lang="en-GB" sz="2400" b="0" dirty="0">
                <a:latin typeface="+mj-lt"/>
                <a:ea typeface="Roboto" panose="02000000000000000000" pitchFamily="2" charset="0"/>
                <a:cs typeface="Roboto" panose="02000000000000000000" pitchFamily="2" charset="0"/>
              </a:rPr>
              <a:t>The following slides will show how </a:t>
            </a:r>
            <a:r>
              <a:rPr lang="en-GB" sz="2400" b="0" dirty="0" err="1">
                <a:latin typeface="+mj-lt"/>
                <a:ea typeface="Roboto" panose="02000000000000000000" pitchFamily="2" charset="0"/>
                <a:cs typeface="Roboto" panose="02000000000000000000" pitchFamily="2" charset="0"/>
              </a:rPr>
              <a:t>Elvie</a:t>
            </a:r>
            <a:r>
              <a:rPr lang="en-GB" sz="2400" b="0" dirty="0">
                <a:latin typeface="+mj-lt"/>
                <a:ea typeface="Roboto" panose="02000000000000000000" pitchFamily="2" charset="0"/>
                <a:cs typeface="Roboto" panose="02000000000000000000" pitchFamily="2" charset="0"/>
              </a:rPr>
              <a:t> would approach this context in relation to the five main stage of the design process: </a:t>
            </a:r>
            <a:r>
              <a:rPr lang="en-GB" sz="2400" dirty="0">
                <a:latin typeface="+mj-lt"/>
                <a:ea typeface="Roboto" panose="02000000000000000000" pitchFamily="2" charset="0"/>
                <a:cs typeface="Roboto" panose="02000000000000000000" pitchFamily="2" charset="0"/>
              </a:rPr>
              <a:t>empathize</a:t>
            </a:r>
            <a:r>
              <a:rPr lang="en-GB" sz="2400" b="0" dirty="0">
                <a:latin typeface="+mj-lt"/>
                <a:ea typeface="Roboto" panose="02000000000000000000" pitchFamily="2" charset="0"/>
                <a:cs typeface="Roboto" panose="02000000000000000000" pitchFamily="2" charset="0"/>
              </a:rPr>
              <a:t>, </a:t>
            </a:r>
            <a:r>
              <a:rPr lang="en-GB" sz="2400" dirty="0">
                <a:latin typeface="+mj-lt"/>
                <a:ea typeface="Roboto" panose="02000000000000000000" pitchFamily="2" charset="0"/>
                <a:cs typeface="Roboto" panose="02000000000000000000" pitchFamily="2" charset="0"/>
              </a:rPr>
              <a:t>define</a:t>
            </a:r>
            <a:r>
              <a:rPr lang="en-GB" sz="2400" b="0" dirty="0">
                <a:latin typeface="+mj-lt"/>
                <a:ea typeface="Roboto" panose="02000000000000000000" pitchFamily="2" charset="0"/>
                <a:cs typeface="Roboto" panose="02000000000000000000" pitchFamily="2" charset="0"/>
              </a:rPr>
              <a:t>, </a:t>
            </a:r>
            <a:r>
              <a:rPr lang="en-GB" sz="2400" dirty="0">
                <a:latin typeface="+mj-lt"/>
                <a:ea typeface="Roboto" panose="02000000000000000000" pitchFamily="2" charset="0"/>
                <a:cs typeface="Roboto" panose="02000000000000000000" pitchFamily="2" charset="0"/>
              </a:rPr>
              <a:t>ideate</a:t>
            </a:r>
            <a:r>
              <a:rPr lang="en-GB" sz="2400" b="0" dirty="0">
                <a:latin typeface="+mj-lt"/>
                <a:ea typeface="Roboto" panose="02000000000000000000" pitchFamily="2" charset="0"/>
                <a:cs typeface="Roboto" panose="02000000000000000000" pitchFamily="2" charset="0"/>
              </a:rPr>
              <a:t>, </a:t>
            </a:r>
            <a:r>
              <a:rPr lang="en-GB" sz="2400" dirty="0">
                <a:latin typeface="+mj-lt"/>
                <a:ea typeface="Roboto" panose="02000000000000000000" pitchFamily="2" charset="0"/>
                <a:cs typeface="Roboto" panose="02000000000000000000" pitchFamily="2" charset="0"/>
              </a:rPr>
              <a:t>prototype</a:t>
            </a:r>
            <a:r>
              <a:rPr lang="en-GB" sz="2400" b="0" dirty="0">
                <a:latin typeface="+mj-lt"/>
                <a:ea typeface="Roboto" panose="02000000000000000000" pitchFamily="2" charset="0"/>
                <a:cs typeface="Roboto" panose="02000000000000000000" pitchFamily="2" charset="0"/>
              </a:rPr>
              <a:t>, </a:t>
            </a:r>
            <a:r>
              <a:rPr lang="en-GB" sz="2400" dirty="0">
                <a:latin typeface="+mj-lt"/>
                <a:ea typeface="Roboto" panose="02000000000000000000" pitchFamily="2" charset="0"/>
                <a:cs typeface="Roboto" panose="02000000000000000000" pitchFamily="2" charset="0"/>
              </a:rPr>
              <a:t>test</a:t>
            </a:r>
            <a:r>
              <a:rPr lang="en-GB" sz="2400" b="0" dirty="0">
                <a:latin typeface="+mj-lt"/>
                <a:ea typeface="Roboto" panose="02000000000000000000" pitchFamily="2" charset="0"/>
                <a:cs typeface="Roboto" panose="02000000000000000000" pitchFamily="2" charset="0"/>
              </a:rPr>
              <a:t>. You are to follow a similar process to create your own prototype to support new mothers!</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Elvie: Empathize">
            <a:hlinkClick r:id="" action="ppaction://media"/>
            <a:extLst>
              <a:ext uri="{FF2B5EF4-FFF2-40B4-BE49-F238E27FC236}">
                <a16:creationId xmlns:a16="http://schemas.microsoft.com/office/drawing/2014/main" id="{9902BDD9-9857-CDF5-DD88-3B248BDB6BA1}"/>
              </a:ext>
            </a:extLst>
          </p:cNvPr>
          <p:cNvPicPr>
            <a:picLocks noRot="1" noChangeAspect="1"/>
          </p:cNvPicPr>
          <p:nvPr>
            <a:videoFile r:link="rId1"/>
          </p:nvPr>
        </p:nvPicPr>
        <p:blipFill>
          <a:blip r:embed="rId3"/>
          <a:stretch>
            <a:fillRect/>
          </a:stretch>
        </p:blipFill>
        <p:spPr>
          <a:xfrm>
            <a:off x="216946" y="107334"/>
            <a:ext cx="11758108" cy="6643332"/>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09077"/>
            <a:ext cx="9655175" cy="2165350"/>
          </a:xfrm>
        </p:spPr>
        <p:txBody>
          <a:bodyPr>
            <a:normAutofit fontScale="70000" lnSpcReduction="20000"/>
          </a:bodyPr>
          <a:lstStyle/>
          <a:p>
            <a:pPr>
              <a:lnSpc>
                <a:spcPct val="150000"/>
              </a:lnSpc>
            </a:pPr>
            <a:r>
              <a:rPr lang="en-GB" sz="2400" dirty="0">
                <a:latin typeface="+mj-lt"/>
                <a:ea typeface="Roboto" panose="02000000000000000000" pitchFamily="2" charset="0"/>
                <a:cs typeface="Roboto" panose="02000000000000000000" pitchFamily="2" charset="0"/>
              </a:rPr>
              <a:t>Your first task is to learn more about new mothers so as to understand more about their difficulties and areas of their lives that can be improved upon. You need to find a problem-space that you can design and prototype for. Keep in mind that there are no wrong ideas at this stage but you need to try to not presume a problem but instead fully empathize with your user. There are many ways companies do this. You may want to try one or more of the following.</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3470959150"/>
              </p:ext>
            </p:extLst>
          </p:nvPr>
        </p:nvGraphicFramePr>
        <p:xfrm>
          <a:off x="355002" y="3064167"/>
          <a:ext cx="9850652" cy="2926080"/>
        </p:xfrm>
        <a:graphic>
          <a:graphicData uri="http://schemas.openxmlformats.org/drawingml/2006/table">
            <a:tbl>
              <a:tblPr firstRow="1" bandRow="1">
                <a:tableStyleId>{5940675A-B579-460E-94D1-54222C63F5DA}</a:tableStyleId>
              </a:tblPr>
              <a:tblGrid>
                <a:gridCol w="2462663">
                  <a:extLst>
                    <a:ext uri="{9D8B030D-6E8A-4147-A177-3AD203B41FA5}">
                      <a16:colId xmlns:a16="http://schemas.microsoft.com/office/drawing/2014/main" val="336422520"/>
                    </a:ext>
                  </a:extLst>
                </a:gridCol>
                <a:gridCol w="2281460">
                  <a:extLst>
                    <a:ext uri="{9D8B030D-6E8A-4147-A177-3AD203B41FA5}">
                      <a16:colId xmlns:a16="http://schemas.microsoft.com/office/drawing/2014/main" val="1485661640"/>
                    </a:ext>
                  </a:extLst>
                </a:gridCol>
                <a:gridCol w="2643866">
                  <a:extLst>
                    <a:ext uri="{9D8B030D-6E8A-4147-A177-3AD203B41FA5}">
                      <a16:colId xmlns:a16="http://schemas.microsoft.com/office/drawing/2014/main" val="3804150009"/>
                    </a:ext>
                  </a:extLst>
                </a:gridCol>
                <a:gridCol w="2462663">
                  <a:extLst>
                    <a:ext uri="{9D8B030D-6E8A-4147-A177-3AD203B41FA5}">
                      <a16:colId xmlns:a16="http://schemas.microsoft.com/office/drawing/2014/main" val="1428505267"/>
                    </a:ext>
                  </a:extLst>
                </a:gridCol>
              </a:tblGrid>
              <a:tr h="285847">
                <a:tc>
                  <a:txBody>
                    <a:bodyPr/>
                    <a:lstStyle/>
                    <a:p>
                      <a:pPr algn="ctr"/>
                      <a:r>
                        <a:rPr lang="en-GB" b="1" dirty="0">
                          <a:solidFill>
                            <a:srgbClr val="ACACDE"/>
                          </a:solidFill>
                          <a:hlinkClick r:id="rId2" action="ppaction://hlinksldjump">
                            <a:extLst>
                              <a:ext uri="{A12FA001-AC4F-418D-AE19-62706E023703}">
                                <ahyp:hlinkClr xmlns:ahyp="http://schemas.microsoft.com/office/drawing/2018/hyperlinkcolor" val="tx"/>
                              </a:ext>
                            </a:extLst>
                          </a:hlinkClick>
                        </a:rPr>
                        <a:t>‘Problem space’</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2" action="ppaction://hlinksldjump">
                            <a:extLst>
                              <a:ext uri="{A12FA001-AC4F-418D-AE19-62706E023703}">
                                <ahyp:hlinkClr xmlns:ahyp="http://schemas.microsoft.com/office/drawing/2018/hyperlinkcolor" val="tx"/>
                              </a:ext>
                            </a:extLst>
                          </a:hlinkClick>
                        </a:rPr>
                        <a:t>‘Don’t ask people what they want’</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2" action="ppaction://hlinksldjump">
                            <a:extLst>
                              <a:ext uri="{A12FA001-AC4F-418D-AE19-62706E023703}">
                                <ahyp:hlinkClr xmlns:ahyp="http://schemas.microsoft.com/office/drawing/2018/hyperlinkcolor" val="tx"/>
                              </a:ext>
                            </a:extLst>
                          </a:hlinkClick>
                        </a:rPr>
                        <a:t>‘Social listening’</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2" action="ppaction://hlinksldjump">
                            <a:extLst>
                              <a:ext uri="{A12FA001-AC4F-418D-AE19-62706E023703}">
                                <ahyp:hlinkClr xmlns:ahyp="http://schemas.microsoft.com/office/drawing/2018/hyperlinkcolor" val="tx"/>
                              </a:ext>
                            </a:extLst>
                          </a:hlinkClick>
                        </a:rPr>
                        <a:t>‘Talk to experts’</a:t>
                      </a:r>
                      <a:endParaRPr lang="en-GB"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t>You need to start with the user, in this case new mothers. You will need to consider access to observe or understand their actions and behaviours. Consider who you can observe, such as family members or friends of the family. By observing and speaking to them to fully understand this will help you to uncover the problem that you wish to help with.</a:t>
                      </a:r>
                    </a:p>
                  </a:txBody>
                  <a:tcPr/>
                </a:tc>
                <a:tc>
                  <a:txBody>
                    <a:bodyPr/>
                    <a:lstStyle/>
                    <a:p>
                      <a:r>
                        <a:rPr lang="en-GB" sz="1200" dirty="0"/>
                        <a:t>Observations can be more useful than asking the user what the problem they want solving is. Take notes and photos and consider their everyday tasks when they are at home or out and about. If speaking to them then do not ask them what they want but instead let them talk to you about their problems.</a:t>
                      </a:r>
                    </a:p>
                  </a:txBody>
                  <a:tcPr/>
                </a:tc>
                <a:tc>
                  <a:txBody>
                    <a:bodyPr/>
                    <a:lstStyle/>
                    <a:p>
                      <a:r>
                        <a:rPr lang="en-GB" sz="1200" dirty="0"/>
                        <a:t>Social media can be incredibly helpful to gain a better understanding of common issues new mothers face. With permission from parents and teachers consider using forums where new mothers can vent frustrations or seek advice on how to use existing products better. Places such as </a:t>
                      </a:r>
                      <a:r>
                        <a:rPr lang="en-GB" sz="1200" i="1" dirty="0" err="1"/>
                        <a:t>Netmums</a:t>
                      </a:r>
                      <a:r>
                        <a:rPr lang="en-GB" sz="1200" dirty="0"/>
                        <a:t> for example. This research will help you with your problem space.</a:t>
                      </a:r>
                    </a:p>
                  </a:txBody>
                  <a:tcPr/>
                </a:tc>
                <a:tc>
                  <a:txBody>
                    <a:bodyPr/>
                    <a:lstStyle/>
                    <a:p>
                      <a:r>
                        <a:rPr lang="en-GB" sz="1200" dirty="0"/>
                        <a:t>Consider interviewing experts. In this case people such as midwives and lactation experts really helped. See if you are able to speak to anyone connected to early years child development or midwifery as they will be able to fully empathise with new mothers.</a:t>
                      </a:r>
                    </a:p>
                  </a:txBody>
                  <a:tcPr/>
                </a:tc>
                <a:extLst>
                  <a:ext uri="{0D108BD9-81ED-4DB2-BD59-A6C34878D82A}">
                    <a16:rowId xmlns:a16="http://schemas.microsoft.com/office/drawing/2014/main" val="3966545421"/>
                  </a:ext>
                </a:extLst>
              </a:tr>
            </a:tbl>
          </a:graphicData>
        </a:graphic>
      </p:graphicFrame>
      <p:pic>
        <p:nvPicPr>
          <p:cNvPr id="4" name="Picture Placeholder 3" descr="A picture containing font, graphics, black, black and white&#10;&#10;Description automatically generated">
            <a:extLst>
              <a:ext uri="{FF2B5EF4-FFF2-40B4-BE49-F238E27FC236}">
                <a16:creationId xmlns:a16="http://schemas.microsoft.com/office/drawing/2014/main" id="{8F1C6EF9-9D65-92A8-1E37-09EE5ED3797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7235" b="27235"/>
          <a:stretch>
            <a:fillRect/>
          </a:stretch>
        </p:blipFill>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50"/>
            <a:ext cx="9655175" cy="2165350"/>
          </a:xfrm>
        </p:spPr>
        <p:txBody>
          <a:bodyPr>
            <a:normAutofit fontScale="92500" lnSpcReduction="10000"/>
          </a:bodyPr>
          <a:lstStyle/>
          <a:p>
            <a:pPr>
              <a:lnSpc>
                <a:spcPct val="150000"/>
              </a:lnSpc>
            </a:pPr>
            <a:r>
              <a:rPr lang="en-GB" sz="2000" dirty="0">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of Elvie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4" name="Picture Placeholder 3" descr="A picture containing font, graphics, black, black and white&#10;&#10;Description automatically generated">
            <a:extLst>
              <a:ext uri="{FF2B5EF4-FFF2-40B4-BE49-F238E27FC236}">
                <a16:creationId xmlns:a16="http://schemas.microsoft.com/office/drawing/2014/main" id="{F30ECEBA-F26F-648A-2873-63892453AB5D}"/>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235" b="27235"/>
          <a:stretch>
            <a:fillRect/>
          </a:stretch>
        </p:blipFill>
        <p:spPr/>
      </p:pic>
      <p:pic>
        <p:nvPicPr>
          <p:cNvPr id="2" name="Picture 1" descr="A diagram of a diagram with text and symbols&#10;&#10;Description automatically generated with medium confidence">
            <a:extLst>
              <a:ext uri="{FF2B5EF4-FFF2-40B4-BE49-F238E27FC236}">
                <a16:creationId xmlns:a16="http://schemas.microsoft.com/office/drawing/2014/main" id="{1D81BC1C-E158-13C9-E5AB-6FE2DE6349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978" b="15200"/>
          <a:stretch/>
        </p:blipFill>
        <p:spPr>
          <a:xfrm>
            <a:off x="2381581" y="3429000"/>
            <a:ext cx="6525196" cy="3313176"/>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25.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47600</TotalTime>
  <Words>5529</Words>
  <Application>Microsoft Office PowerPoint</Application>
  <PresentationFormat>Widescreen</PresentationFormat>
  <Paragraphs>282</Paragraphs>
  <Slides>34</Slides>
  <Notes>13</Notes>
  <HiddenSlides>9</HiddenSlides>
  <MMClips>6</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Ink Free</vt:lpstr>
      <vt:lpstr>Helvetica Neue</vt:lpstr>
      <vt:lpstr>Arial Narrow</vt:lpstr>
      <vt:lpstr>Arial</vt:lpstr>
      <vt:lpstr>GriffithGothic Black</vt:lpstr>
      <vt:lpstr>Calibri</vt:lpstr>
      <vt:lpstr>Roboto</vt:lpstr>
      <vt:lpstr>Arial</vt:lpstr>
      <vt:lpstr>Griffith Gothic Black</vt:lpstr>
      <vt:lpstr>1_Office Theme</vt:lpstr>
      <vt:lpstr> KS3 D&amp;T contexts  supporting new mothers</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PowerPoint Presentation</vt:lpstr>
      <vt:lpstr>Ideate stage</vt:lpstr>
      <vt:lpstr>Ideate stage</vt:lpstr>
      <vt:lpstr>Ideate stage</vt:lpstr>
      <vt:lpstr>Ideate stage</vt:lpstr>
      <vt:lpstr>PowerPoint Presentation</vt:lpstr>
      <vt:lpstr>Prototype stage </vt:lpstr>
      <vt:lpstr>Prototype stage </vt:lpstr>
      <vt:lpstr>PowerPoint Presentation</vt:lpstr>
      <vt:lpstr>Test stage</vt:lpstr>
      <vt:lpstr>Image bank</vt:lpstr>
      <vt:lpstr>Focused Tasks</vt:lpstr>
      <vt:lpstr>Investigative &amp; Evaluative Activities</vt:lpstr>
      <vt:lpstr>Empathize tasks</vt:lpstr>
      <vt:lpstr>Define tasks</vt:lpstr>
      <vt:lpstr>PowerPoint Presentation</vt:lpstr>
      <vt:lpstr>Ideate tasks</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379</cp:revision>
  <cp:lastPrinted>2019-02-19T15:48:33Z</cp:lastPrinted>
  <dcterms:modified xsi:type="dcterms:W3CDTF">2024-04-16T07:55:41Z</dcterms:modified>
</cp:coreProperties>
</file>