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entation.xml" ContentType="application/vnd.openxmlformats-officedocument.presentationml.presentation.main+xml"/>
  <Override PartName="/ppt/slides/slide40.xml" ContentType="application/vnd.openxmlformats-officedocument.presentationml.slid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notesSlides/notesSlide10.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24.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slideLayouts/slideLayout2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Layouts/slideLayout59.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29.xml" ContentType="application/vnd.openxmlformats-officedocument.presentationml.notesSl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60.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1"/>
    <p:sldMasterId id="2147483728" r:id="rId2"/>
  </p:sldMasterIdLst>
  <p:notesMasterIdLst>
    <p:notesMasterId r:id="rId43"/>
  </p:notesMasterIdLst>
  <p:handoutMasterIdLst>
    <p:handoutMasterId r:id="rId44"/>
  </p:handoutMasterIdLst>
  <p:sldIdLst>
    <p:sldId id="1657" r:id="rId3"/>
    <p:sldId id="1699" r:id="rId4"/>
    <p:sldId id="1704" r:id="rId5"/>
    <p:sldId id="1660" r:id="rId6"/>
    <p:sldId id="1661" r:id="rId7"/>
    <p:sldId id="1662" r:id="rId8"/>
    <p:sldId id="1663" r:id="rId9"/>
    <p:sldId id="1664" r:id="rId10"/>
    <p:sldId id="1665" r:id="rId11"/>
    <p:sldId id="1666" r:id="rId12"/>
    <p:sldId id="1667" r:id="rId13"/>
    <p:sldId id="1668" r:id="rId14"/>
    <p:sldId id="1669" r:id="rId15"/>
    <p:sldId id="1671" r:id="rId16"/>
    <p:sldId id="1672" r:id="rId17"/>
    <p:sldId id="1674" r:id="rId18"/>
    <p:sldId id="1673" r:id="rId19"/>
    <p:sldId id="1685" r:id="rId20"/>
    <p:sldId id="1686" r:id="rId21"/>
    <p:sldId id="1675" r:id="rId22"/>
    <p:sldId id="1676" r:id="rId23"/>
    <p:sldId id="1677" r:id="rId24"/>
    <p:sldId id="1678" r:id="rId25"/>
    <p:sldId id="1692" r:id="rId26"/>
    <p:sldId id="1679" r:id="rId27"/>
    <p:sldId id="1682" r:id="rId28"/>
    <p:sldId id="1707" r:id="rId29"/>
    <p:sldId id="1708" r:id="rId30"/>
    <p:sldId id="1709" r:id="rId31"/>
    <p:sldId id="1706" r:id="rId32"/>
    <p:sldId id="1705" r:id="rId33"/>
    <p:sldId id="1683" r:id="rId34"/>
    <p:sldId id="1687" r:id="rId35"/>
    <p:sldId id="1688" r:id="rId36"/>
    <p:sldId id="1703" r:id="rId37"/>
    <p:sldId id="1702" r:id="rId38"/>
    <p:sldId id="1689" r:id="rId39"/>
    <p:sldId id="1690" r:id="rId40"/>
    <p:sldId id="1691" r:id="rId41"/>
    <p:sldId id="1701" r:id="rId42"/>
  </p:sldIdLst>
  <p:sldSz cx="12192000" cy="6858000"/>
  <p:notesSz cx="6858000" cy="9144000"/>
  <p:embeddedFontLst>
    <p:embeddedFont>
      <p:font typeface="Arial Narrow" panose="020B0606020202030204" pitchFamily="34" charset="0"/>
      <p:regular r:id="rId45"/>
      <p:bold r:id="rId46"/>
      <p:italic r:id="rId47"/>
      <p:boldItalic r:id="rId48"/>
    </p:embeddedFont>
    <p:embeddedFont>
      <p:font typeface="Griffith Gothic Black" panose="020B0503060000000000" pitchFamily="34" charset="0"/>
      <p:bold r:id="rId49"/>
    </p:embeddedFont>
    <p:embeddedFont>
      <p:font typeface="GriffithGothic Black" panose="02000603060000020004" pitchFamily="50" charset="0"/>
      <p:bold r:id="rId50"/>
    </p:embeddedFont>
    <p:embeddedFont>
      <p:font typeface="Helvetica Neue" charset="0"/>
      <p:regular r:id="rId51"/>
    </p:embeddedFont>
    <p:embeddedFont>
      <p:font typeface="Ink Free" panose="03080402000500000000" pitchFamily="66" charset="0"/>
      <p:regular r:id="rId52"/>
    </p:embeddedFont>
    <p:embeddedFont>
      <p:font typeface="Roboto" panose="02000000000000000000" pitchFamily="2" charset="0"/>
      <p:regular r:id="rId53"/>
      <p:bold r:id="rId54"/>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9EA6"/>
    <a:srgbClr val="F97369"/>
    <a:srgbClr val="F60493"/>
    <a:srgbClr val="16F4D0"/>
    <a:srgbClr val="ACACDE"/>
    <a:srgbClr val="FE4E00"/>
    <a:srgbClr val="FFFFFF"/>
    <a:srgbClr val="FED33A"/>
    <a:srgbClr val="00BACE"/>
    <a:srgbClr val="07E2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2C25C5-271F-45B2-ABFF-1F13EF160DC9}" v="1" dt="2023-09-25T11:55:45.04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81" autoAdjust="0"/>
    <p:restoredTop sz="83140" autoAdjust="0"/>
  </p:normalViewPr>
  <p:slideViewPr>
    <p:cSldViewPr snapToGrid="0">
      <p:cViewPr varScale="1">
        <p:scale>
          <a:sx n="67" d="100"/>
          <a:sy n="67" d="100"/>
        </p:scale>
        <p:origin x="1042" y="67"/>
      </p:cViewPr>
      <p:guideLst>
        <p:guide orient="horz" pos="2160"/>
        <p:guide pos="3840"/>
      </p:guideLst>
    </p:cSldViewPr>
  </p:slideViewPr>
  <p:outlineViewPr>
    <p:cViewPr>
      <p:scale>
        <a:sx n="33" d="100"/>
        <a:sy n="33" d="100"/>
      </p:scale>
      <p:origin x="0" y="-3306"/>
    </p:cViewPr>
  </p:outlineViewPr>
  <p:notesTextViewPr>
    <p:cViewPr>
      <p:scale>
        <a:sx n="3" d="2"/>
        <a:sy n="3" d="2"/>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customXml" Target="../customXml/item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font" Target="fonts/font4.fntdata"/><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font" Target="fonts/font7.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2.fntdata"/><Relationship Id="rId59" Type="http://schemas.microsoft.com/office/2016/11/relationships/changesInfo" Target="changesInfos/changesInfo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10.fntdata"/><Relationship Id="rId62"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5.fntdata"/><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handoutMaster" Target="handoutMasters/handoutMaster1.xml"/><Relationship Id="rId52" Type="http://schemas.openxmlformats.org/officeDocument/2006/relationships/font" Target="fonts/font8.fntdata"/><Relationship Id="rId60"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6B2C25C5-271F-45B2-ABFF-1F13EF160DC9}"/>
    <pc:docChg chg="custSel modSld">
      <pc:chgData name="Paul Woodward" userId="afca6096-33c4-4076-b066-b130de02360d" providerId="ADAL" clId="{6B2C25C5-271F-45B2-ABFF-1F13EF160DC9}" dt="2023-09-25T12:00:47.958" v="338" actId="1076"/>
      <pc:docMkLst>
        <pc:docMk/>
      </pc:docMkLst>
      <pc:sldChg chg="modSp mod">
        <pc:chgData name="Paul Woodward" userId="afca6096-33c4-4076-b066-b130de02360d" providerId="ADAL" clId="{6B2C25C5-271F-45B2-ABFF-1F13EF160DC9}" dt="2023-09-25T11:54:59.851" v="239" actId="1076"/>
        <pc:sldMkLst>
          <pc:docMk/>
          <pc:sldMk cId="2550898928" sldId="1662"/>
        </pc:sldMkLst>
        <pc:spChg chg="mod">
          <ac:chgData name="Paul Woodward" userId="afca6096-33c4-4076-b066-b130de02360d" providerId="ADAL" clId="{6B2C25C5-271F-45B2-ABFF-1F13EF160DC9}" dt="2023-09-25T11:54:59.851" v="239" actId="1076"/>
          <ac:spMkLst>
            <pc:docMk/>
            <pc:sldMk cId="2550898928" sldId="1662"/>
            <ac:spMk id="4" creationId="{FFFF62EF-B710-5742-DB31-4D85BD0231F0}"/>
          </ac:spMkLst>
        </pc:spChg>
      </pc:sldChg>
      <pc:sldChg chg="modSp mod">
        <pc:chgData name="Paul Woodward" userId="afca6096-33c4-4076-b066-b130de02360d" providerId="ADAL" clId="{6B2C25C5-271F-45B2-ABFF-1F13EF160DC9}" dt="2023-09-25T11:56:39.379" v="271" actId="1076"/>
        <pc:sldMkLst>
          <pc:docMk/>
          <pc:sldMk cId="3438947289" sldId="1664"/>
        </pc:sldMkLst>
        <pc:spChg chg="mod">
          <ac:chgData name="Paul Woodward" userId="afca6096-33c4-4076-b066-b130de02360d" providerId="ADAL" clId="{6B2C25C5-271F-45B2-ABFF-1F13EF160DC9}" dt="2023-09-25T11:55:08.180" v="241" actId="14100"/>
          <ac:spMkLst>
            <pc:docMk/>
            <pc:sldMk cId="3438947289" sldId="1664"/>
            <ac:spMk id="9" creationId="{9DFE83B7-3405-0CF6-8DBD-AB2429D722C5}"/>
          </ac:spMkLst>
        </pc:spChg>
        <pc:graphicFrameChg chg="mod modGraphic">
          <ac:chgData name="Paul Woodward" userId="afca6096-33c4-4076-b066-b130de02360d" providerId="ADAL" clId="{6B2C25C5-271F-45B2-ABFF-1F13EF160DC9}" dt="2023-09-25T11:56:39.379" v="271" actId="1076"/>
          <ac:graphicFrameMkLst>
            <pc:docMk/>
            <pc:sldMk cId="3438947289" sldId="1664"/>
            <ac:graphicFrameMk id="18" creationId="{3CA07AFC-7C26-70E5-A728-C7C13EBE3BA3}"/>
          </ac:graphicFrameMkLst>
        </pc:graphicFrameChg>
      </pc:sldChg>
      <pc:sldChg chg="addSp delSp modSp mod">
        <pc:chgData name="Paul Woodward" userId="afca6096-33c4-4076-b066-b130de02360d" providerId="ADAL" clId="{6B2C25C5-271F-45B2-ABFF-1F13EF160DC9}" dt="2023-09-25T11:56:29.469" v="269" actId="20577"/>
        <pc:sldMkLst>
          <pc:docMk/>
          <pc:sldMk cId="2058953632" sldId="1666"/>
        </pc:sldMkLst>
        <pc:spChg chg="del">
          <ac:chgData name="Paul Woodward" userId="afca6096-33c4-4076-b066-b130de02360d" providerId="ADAL" clId="{6B2C25C5-271F-45B2-ABFF-1F13EF160DC9}" dt="2023-09-25T11:55:18.949" v="243" actId="478"/>
          <ac:spMkLst>
            <pc:docMk/>
            <pc:sldMk cId="2058953632" sldId="1666"/>
            <ac:spMk id="7" creationId="{AEBC854E-E22E-0C0B-E850-2E652D0451DC}"/>
          </ac:spMkLst>
        </pc:spChg>
        <pc:spChg chg="del">
          <ac:chgData name="Paul Woodward" userId="afca6096-33c4-4076-b066-b130de02360d" providerId="ADAL" clId="{6B2C25C5-271F-45B2-ABFF-1F13EF160DC9}" dt="2023-09-25T11:55:22.850" v="244" actId="478"/>
          <ac:spMkLst>
            <pc:docMk/>
            <pc:sldMk cId="2058953632" sldId="1666"/>
            <ac:spMk id="8" creationId="{429A986C-EBB4-6E69-A763-17C020CA598C}"/>
          </ac:spMkLst>
        </pc:spChg>
        <pc:spChg chg="del">
          <ac:chgData name="Paul Woodward" userId="afca6096-33c4-4076-b066-b130de02360d" providerId="ADAL" clId="{6B2C25C5-271F-45B2-ABFF-1F13EF160DC9}" dt="2023-09-25T11:55:22.850" v="244" actId="478"/>
          <ac:spMkLst>
            <pc:docMk/>
            <pc:sldMk cId="2058953632" sldId="1666"/>
            <ac:spMk id="10" creationId="{5B1BFC87-F5C7-4BB8-3EC4-85D240786F3D}"/>
          </ac:spMkLst>
        </pc:spChg>
        <pc:spChg chg="del">
          <ac:chgData name="Paul Woodward" userId="afca6096-33c4-4076-b066-b130de02360d" providerId="ADAL" clId="{6B2C25C5-271F-45B2-ABFF-1F13EF160DC9}" dt="2023-09-25T11:55:22.850" v="244" actId="478"/>
          <ac:spMkLst>
            <pc:docMk/>
            <pc:sldMk cId="2058953632" sldId="1666"/>
            <ac:spMk id="11" creationId="{078601AB-D6E6-D40E-A3C5-D61D1C25956F}"/>
          </ac:spMkLst>
        </pc:spChg>
        <pc:spChg chg="del">
          <ac:chgData name="Paul Woodward" userId="afca6096-33c4-4076-b066-b130de02360d" providerId="ADAL" clId="{6B2C25C5-271F-45B2-ABFF-1F13EF160DC9}" dt="2023-09-25T11:55:22.850" v="244" actId="478"/>
          <ac:spMkLst>
            <pc:docMk/>
            <pc:sldMk cId="2058953632" sldId="1666"/>
            <ac:spMk id="12" creationId="{71CAD4B2-A880-C4D5-B1E4-CE86BDEA2D0F}"/>
          </ac:spMkLst>
        </pc:spChg>
        <pc:spChg chg="del">
          <ac:chgData name="Paul Woodward" userId="afca6096-33c4-4076-b066-b130de02360d" providerId="ADAL" clId="{6B2C25C5-271F-45B2-ABFF-1F13EF160DC9}" dt="2023-09-25T11:55:22.850" v="244" actId="478"/>
          <ac:spMkLst>
            <pc:docMk/>
            <pc:sldMk cId="2058953632" sldId="1666"/>
            <ac:spMk id="13" creationId="{23079B75-DAFF-B411-38AD-39BB97B086D2}"/>
          </ac:spMkLst>
        </pc:spChg>
        <pc:spChg chg="del">
          <ac:chgData name="Paul Woodward" userId="afca6096-33c4-4076-b066-b130de02360d" providerId="ADAL" clId="{6B2C25C5-271F-45B2-ABFF-1F13EF160DC9}" dt="2023-09-25T11:55:22.850" v="244" actId="478"/>
          <ac:spMkLst>
            <pc:docMk/>
            <pc:sldMk cId="2058953632" sldId="1666"/>
            <ac:spMk id="14" creationId="{EBBBBAFD-9E53-80A7-42C5-FB0AA5AB0A3C}"/>
          </ac:spMkLst>
        </pc:spChg>
        <pc:spChg chg="del">
          <ac:chgData name="Paul Woodward" userId="afca6096-33c4-4076-b066-b130de02360d" providerId="ADAL" clId="{6B2C25C5-271F-45B2-ABFF-1F13EF160DC9}" dt="2023-09-25T11:55:22.850" v="244" actId="478"/>
          <ac:spMkLst>
            <pc:docMk/>
            <pc:sldMk cId="2058953632" sldId="1666"/>
            <ac:spMk id="15" creationId="{003507AC-6DD4-31FB-77AE-A81C4F762CE5}"/>
          </ac:spMkLst>
        </pc:spChg>
        <pc:spChg chg="del">
          <ac:chgData name="Paul Woodward" userId="afca6096-33c4-4076-b066-b130de02360d" providerId="ADAL" clId="{6B2C25C5-271F-45B2-ABFF-1F13EF160DC9}" dt="2023-09-25T11:55:24.006" v="245" actId="478"/>
          <ac:spMkLst>
            <pc:docMk/>
            <pc:sldMk cId="2058953632" sldId="1666"/>
            <ac:spMk id="16" creationId="{76FCEB15-0483-E197-0E67-102D4812F9E1}"/>
          </ac:spMkLst>
        </pc:spChg>
        <pc:spChg chg="del">
          <ac:chgData name="Paul Woodward" userId="afca6096-33c4-4076-b066-b130de02360d" providerId="ADAL" clId="{6B2C25C5-271F-45B2-ABFF-1F13EF160DC9}" dt="2023-09-25T11:55:22.850" v="244" actId="478"/>
          <ac:spMkLst>
            <pc:docMk/>
            <pc:sldMk cId="2058953632" sldId="1666"/>
            <ac:spMk id="17" creationId="{2B6EB69D-672F-70FE-5377-943CA8698C52}"/>
          </ac:spMkLst>
        </pc:spChg>
        <pc:spChg chg="del">
          <ac:chgData name="Paul Woodward" userId="afca6096-33c4-4076-b066-b130de02360d" providerId="ADAL" clId="{6B2C25C5-271F-45B2-ABFF-1F13EF160DC9}" dt="2023-09-25T11:55:22.850" v="244" actId="478"/>
          <ac:spMkLst>
            <pc:docMk/>
            <pc:sldMk cId="2058953632" sldId="1666"/>
            <ac:spMk id="21" creationId="{41F89349-BBAE-C238-EE8D-E617DE4F1A73}"/>
          </ac:spMkLst>
        </pc:spChg>
        <pc:spChg chg="del">
          <ac:chgData name="Paul Woodward" userId="afca6096-33c4-4076-b066-b130de02360d" providerId="ADAL" clId="{6B2C25C5-271F-45B2-ABFF-1F13EF160DC9}" dt="2023-09-25T11:55:22.850" v="244" actId="478"/>
          <ac:spMkLst>
            <pc:docMk/>
            <pc:sldMk cId="2058953632" sldId="1666"/>
            <ac:spMk id="23" creationId="{7961F136-4697-3920-506B-1EE0C9E93084}"/>
          </ac:spMkLst>
        </pc:spChg>
        <pc:spChg chg="del">
          <ac:chgData name="Paul Woodward" userId="afca6096-33c4-4076-b066-b130de02360d" providerId="ADAL" clId="{6B2C25C5-271F-45B2-ABFF-1F13EF160DC9}" dt="2023-09-25T11:55:22.850" v="244" actId="478"/>
          <ac:spMkLst>
            <pc:docMk/>
            <pc:sldMk cId="2058953632" sldId="1666"/>
            <ac:spMk id="35" creationId="{24982AD4-2B62-C39A-46EA-2EF6F9504421}"/>
          </ac:spMkLst>
        </pc:spChg>
        <pc:spChg chg="del">
          <ac:chgData name="Paul Woodward" userId="afca6096-33c4-4076-b066-b130de02360d" providerId="ADAL" clId="{6B2C25C5-271F-45B2-ABFF-1F13EF160DC9}" dt="2023-09-25T11:55:22.850" v="244" actId="478"/>
          <ac:spMkLst>
            <pc:docMk/>
            <pc:sldMk cId="2058953632" sldId="1666"/>
            <ac:spMk id="36" creationId="{E75E7CEC-0E1D-F74A-5CCA-00CDD509444A}"/>
          </ac:spMkLst>
        </pc:spChg>
        <pc:spChg chg="del">
          <ac:chgData name="Paul Woodward" userId="afca6096-33c4-4076-b066-b130de02360d" providerId="ADAL" clId="{6B2C25C5-271F-45B2-ABFF-1F13EF160DC9}" dt="2023-09-25T11:55:22.850" v="244" actId="478"/>
          <ac:spMkLst>
            <pc:docMk/>
            <pc:sldMk cId="2058953632" sldId="1666"/>
            <ac:spMk id="41" creationId="{9C102F4D-83AF-3724-19F1-6C75B2C06E03}"/>
          </ac:spMkLst>
        </pc:spChg>
        <pc:spChg chg="mod">
          <ac:chgData name="Paul Woodward" userId="afca6096-33c4-4076-b066-b130de02360d" providerId="ADAL" clId="{6B2C25C5-271F-45B2-ABFF-1F13EF160DC9}" dt="2023-09-25T11:55:45.041" v="246"/>
          <ac:spMkLst>
            <pc:docMk/>
            <pc:sldMk cId="2058953632" sldId="1666"/>
            <ac:spMk id="48" creationId="{6583E865-DEA3-72B2-1482-150F11FE560E}"/>
          </ac:spMkLst>
        </pc:spChg>
        <pc:spChg chg="mod">
          <ac:chgData name="Paul Woodward" userId="afca6096-33c4-4076-b066-b130de02360d" providerId="ADAL" clId="{6B2C25C5-271F-45B2-ABFF-1F13EF160DC9}" dt="2023-09-25T11:55:45.041" v="246"/>
          <ac:spMkLst>
            <pc:docMk/>
            <pc:sldMk cId="2058953632" sldId="1666"/>
            <ac:spMk id="49" creationId="{BA1A2DBF-2082-3B70-D872-3E16BB22E0AF}"/>
          </ac:spMkLst>
        </pc:spChg>
        <pc:spChg chg="mod">
          <ac:chgData name="Paul Woodward" userId="afca6096-33c4-4076-b066-b130de02360d" providerId="ADAL" clId="{6B2C25C5-271F-45B2-ABFF-1F13EF160DC9}" dt="2023-09-25T11:55:45.041" v="246"/>
          <ac:spMkLst>
            <pc:docMk/>
            <pc:sldMk cId="2058953632" sldId="1666"/>
            <ac:spMk id="50" creationId="{23279C77-BE46-FF75-B006-2DE9D348A81A}"/>
          </ac:spMkLst>
        </pc:spChg>
        <pc:spChg chg="mod">
          <ac:chgData name="Paul Woodward" userId="afca6096-33c4-4076-b066-b130de02360d" providerId="ADAL" clId="{6B2C25C5-271F-45B2-ABFF-1F13EF160DC9}" dt="2023-09-25T11:55:45.041" v="246"/>
          <ac:spMkLst>
            <pc:docMk/>
            <pc:sldMk cId="2058953632" sldId="1666"/>
            <ac:spMk id="51" creationId="{25D489C8-F440-2515-D2D0-FD53A1241F49}"/>
          </ac:spMkLst>
        </pc:spChg>
        <pc:spChg chg="mod">
          <ac:chgData name="Paul Woodward" userId="afca6096-33c4-4076-b066-b130de02360d" providerId="ADAL" clId="{6B2C25C5-271F-45B2-ABFF-1F13EF160DC9}" dt="2023-09-25T11:55:45.041" v="246"/>
          <ac:spMkLst>
            <pc:docMk/>
            <pc:sldMk cId="2058953632" sldId="1666"/>
            <ac:spMk id="52" creationId="{BE6470E3-416F-E6C8-6819-5316A4AF47A3}"/>
          </ac:spMkLst>
        </pc:spChg>
        <pc:spChg chg="mod">
          <ac:chgData name="Paul Woodward" userId="afca6096-33c4-4076-b066-b130de02360d" providerId="ADAL" clId="{6B2C25C5-271F-45B2-ABFF-1F13EF160DC9}" dt="2023-09-25T11:55:45.041" v="246"/>
          <ac:spMkLst>
            <pc:docMk/>
            <pc:sldMk cId="2058953632" sldId="1666"/>
            <ac:spMk id="53" creationId="{74CA5F7C-583E-C52C-A400-D4A2C7E04323}"/>
          </ac:spMkLst>
        </pc:spChg>
        <pc:spChg chg="mod">
          <ac:chgData name="Paul Woodward" userId="afca6096-33c4-4076-b066-b130de02360d" providerId="ADAL" clId="{6B2C25C5-271F-45B2-ABFF-1F13EF160DC9}" dt="2023-09-25T11:55:45.041" v="246"/>
          <ac:spMkLst>
            <pc:docMk/>
            <pc:sldMk cId="2058953632" sldId="1666"/>
            <ac:spMk id="54" creationId="{B13A352A-15E7-D231-A924-9BDA42D8F62E}"/>
          </ac:spMkLst>
        </pc:spChg>
        <pc:spChg chg="mod">
          <ac:chgData name="Paul Woodward" userId="afca6096-33c4-4076-b066-b130de02360d" providerId="ADAL" clId="{6B2C25C5-271F-45B2-ABFF-1F13EF160DC9}" dt="2023-09-25T11:55:45.041" v="246"/>
          <ac:spMkLst>
            <pc:docMk/>
            <pc:sldMk cId="2058953632" sldId="1666"/>
            <ac:spMk id="55" creationId="{AC801773-5283-9B73-C83E-76915A94717C}"/>
          </ac:spMkLst>
        </pc:spChg>
        <pc:spChg chg="mod">
          <ac:chgData name="Paul Woodward" userId="afca6096-33c4-4076-b066-b130de02360d" providerId="ADAL" clId="{6B2C25C5-271F-45B2-ABFF-1F13EF160DC9}" dt="2023-09-25T11:56:05.091" v="253" actId="20577"/>
          <ac:spMkLst>
            <pc:docMk/>
            <pc:sldMk cId="2058953632" sldId="1666"/>
            <ac:spMk id="56" creationId="{EFBB3623-753D-87A6-9D25-45CE3192B07A}"/>
          </ac:spMkLst>
        </pc:spChg>
        <pc:spChg chg="mod">
          <ac:chgData name="Paul Woodward" userId="afca6096-33c4-4076-b066-b130de02360d" providerId="ADAL" clId="{6B2C25C5-271F-45B2-ABFF-1F13EF160DC9}" dt="2023-09-25T11:56:14.902" v="259" actId="20577"/>
          <ac:spMkLst>
            <pc:docMk/>
            <pc:sldMk cId="2058953632" sldId="1666"/>
            <ac:spMk id="57" creationId="{69212E9C-A2F3-91D2-67BD-BA362743016B}"/>
          </ac:spMkLst>
        </pc:spChg>
        <pc:spChg chg="mod">
          <ac:chgData name="Paul Woodward" userId="afca6096-33c4-4076-b066-b130de02360d" providerId="ADAL" clId="{6B2C25C5-271F-45B2-ABFF-1F13EF160DC9}" dt="2023-09-25T11:55:45.041" v="246"/>
          <ac:spMkLst>
            <pc:docMk/>
            <pc:sldMk cId="2058953632" sldId="1666"/>
            <ac:spMk id="58" creationId="{EA0F822E-C736-83D5-E8A8-E6EFE69EA727}"/>
          </ac:spMkLst>
        </pc:spChg>
        <pc:spChg chg="mod">
          <ac:chgData name="Paul Woodward" userId="afca6096-33c4-4076-b066-b130de02360d" providerId="ADAL" clId="{6B2C25C5-271F-45B2-ABFF-1F13EF160DC9}" dt="2023-09-25T11:55:45.041" v="246"/>
          <ac:spMkLst>
            <pc:docMk/>
            <pc:sldMk cId="2058953632" sldId="1666"/>
            <ac:spMk id="59" creationId="{B8150B00-3270-A517-CD25-FD88F870001A}"/>
          </ac:spMkLst>
        </pc:spChg>
        <pc:spChg chg="mod">
          <ac:chgData name="Paul Woodward" userId="afca6096-33c4-4076-b066-b130de02360d" providerId="ADAL" clId="{6B2C25C5-271F-45B2-ABFF-1F13EF160DC9}" dt="2023-09-25T11:55:45.041" v="246"/>
          <ac:spMkLst>
            <pc:docMk/>
            <pc:sldMk cId="2058953632" sldId="1666"/>
            <ac:spMk id="61" creationId="{C8B21194-10A2-8C4D-6A1B-F9F2B1597622}"/>
          </ac:spMkLst>
        </pc:spChg>
        <pc:spChg chg="mod">
          <ac:chgData name="Paul Woodward" userId="afca6096-33c4-4076-b066-b130de02360d" providerId="ADAL" clId="{6B2C25C5-271F-45B2-ABFF-1F13EF160DC9}" dt="2023-09-25T11:55:45.041" v="246"/>
          <ac:spMkLst>
            <pc:docMk/>
            <pc:sldMk cId="2058953632" sldId="1666"/>
            <ac:spMk id="62" creationId="{C71BE307-2B97-AD14-8616-9A3556DAFE6D}"/>
          </ac:spMkLst>
        </pc:spChg>
        <pc:spChg chg="mod">
          <ac:chgData name="Paul Woodward" userId="afca6096-33c4-4076-b066-b130de02360d" providerId="ADAL" clId="{6B2C25C5-271F-45B2-ABFF-1F13EF160DC9}" dt="2023-09-25T11:56:29.469" v="269" actId="20577"/>
          <ac:spMkLst>
            <pc:docMk/>
            <pc:sldMk cId="2058953632" sldId="1666"/>
            <ac:spMk id="63" creationId="{BBB384D6-C5FB-C296-131A-00BD319C9FA8}"/>
          </ac:spMkLst>
        </pc:spChg>
        <pc:grpChg chg="add mod">
          <ac:chgData name="Paul Woodward" userId="afca6096-33c4-4076-b066-b130de02360d" providerId="ADAL" clId="{6B2C25C5-271F-45B2-ABFF-1F13EF160DC9}" dt="2023-09-25T11:55:53.467" v="247" actId="1076"/>
          <ac:grpSpMkLst>
            <pc:docMk/>
            <pc:sldMk cId="2058953632" sldId="1666"/>
            <ac:grpSpMk id="2" creationId="{0E186FCF-536D-7B43-6940-7F476F27613F}"/>
          </ac:grpSpMkLst>
        </pc:grpChg>
        <pc:cxnChg chg="mod">
          <ac:chgData name="Paul Woodward" userId="afca6096-33c4-4076-b066-b130de02360d" providerId="ADAL" clId="{6B2C25C5-271F-45B2-ABFF-1F13EF160DC9}" dt="2023-09-25T11:55:45.041" v="246"/>
          <ac:cxnSpMkLst>
            <pc:docMk/>
            <pc:sldMk cId="2058953632" sldId="1666"/>
            <ac:cxnSpMk id="3" creationId="{E9FBE252-2DB3-3882-9D92-BB4B6DCEE703}"/>
          </ac:cxnSpMkLst>
        </pc:cxnChg>
        <pc:cxnChg chg="mod">
          <ac:chgData name="Paul Woodward" userId="afca6096-33c4-4076-b066-b130de02360d" providerId="ADAL" clId="{6B2C25C5-271F-45B2-ABFF-1F13EF160DC9}" dt="2023-09-25T11:55:45.041" v="246"/>
          <ac:cxnSpMkLst>
            <pc:docMk/>
            <pc:sldMk cId="2058953632" sldId="1666"/>
            <ac:cxnSpMk id="4" creationId="{4D95EA84-2D36-54B6-B141-5A13B705FA3E}"/>
          </ac:cxnSpMkLst>
        </pc:cxnChg>
        <pc:cxnChg chg="mod">
          <ac:chgData name="Paul Woodward" userId="afca6096-33c4-4076-b066-b130de02360d" providerId="ADAL" clId="{6B2C25C5-271F-45B2-ABFF-1F13EF160DC9}" dt="2023-09-25T11:55:45.041" v="246"/>
          <ac:cxnSpMkLst>
            <pc:docMk/>
            <pc:sldMk cId="2058953632" sldId="1666"/>
            <ac:cxnSpMk id="18" creationId="{4BC48C46-EFCD-C927-6D04-12AB75166BDE}"/>
          </ac:cxnSpMkLst>
        </pc:cxnChg>
        <pc:cxnChg chg="del">
          <ac:chgData name="Paul Woodward" userId="afca6096-33c4-4076-b066-b130de02360d" providerId="ADAL" clId="{6B2C25C5-271F-45B2-ABFF-1F13EF160DC9}" dt="2023-09-25T11:55:22.850" v="244" actId="478"/>
          <ac:cxnSpMkLst>
            <pc:docMk/>
            <pc:sldMk cId="2058953632" sldId="1666"/>
            <ac:cxnSpMk id="19" creationId="{E5D8FB77-3003-CEA8-A5D6-2BEEEFE38365}"/>
          </ac:cxnSpMkLst>
        </pc:cxnChg>
        <pc:cxnChg chg="del">
          <ac:chgData name="Paul Woodward" userId="afca6096-33c4-4076-b066-b130de02360d" providerId="ADAL" clId="{6B2C25C5-271F-45B2-ABFF-1F13EF160DC9}" dt="2023-09-25T11:55:22.850" v="244" actId="478"/>
          <ac:cxnSpMkLst>
            <pc:docMk/>
            <pc:sldMk cId="2058953632" sldId="1666"/>
            <ac:cxnSpMk id="20" creationId="{C2987428-2773-DE1A-3E40-AF728AC1A8BE}"/>
          </ac:cxnSpMkLst>
        </pc:cxnChg>
        <pc:cxnChg chg="del">
          <ac:chgData name="Paul Woodward" userId="afca6096-33c4-4076-b066-b130de02360d" providerId="ADAL" clId="{6B2C25C5-271F-45B2-ABFF-1F13EF160DC9}" dt="2023-09-25T11:55:22.850" v="244" actId="478"/>
          <ac:cxnSpMkLst>
            <pc:docMk/>
            <pc:sldMk cId="2058953632" sldId="1666"/>
            <ac:cxnSpMk id="22" creationId="{130AA781-5DC3-500F-E67C-C24D1F323E48}"/>
          </ac:cxnSpMkLst>
        </pc:cxnChg>
        <pc:cxnChg chg="del">
          <ac:chgData name="Paul Woodward" userId="afca6096-33c4-4076-b066-b130de02360d" providerId="ADAL" clId="{6B2C25C5-271F-45B2-ABFF-1F13EF160DC9}" dt="2023-09-25T11:55:22.850" v="244" actId="478"/>
          <ac:cxnSpMkLst>
            <pc:docMk/>
            <pc:sldMk cId="2058953632" sldId="1666"/>
            <ac:cxnSpMk id="24" creationId="{A572AE7B-5FA7-194A-B03F-12483C6CECE3}"/>
          </ac:cxnSpMkLst>
        </pc:cxnChg>
        <pc:cxnChg chg="del">
          <ac:chgData name="Paul Woodward" userId="afca6096-33c4-4076-b066-b130de02360d" providerId="ADAL" clId="{6B2C25C5-271F-45B2-ABFF-1F13EF160DC9}" dt="2023-09-25T11:55:22.850" v="244" actId="478"/>
          <ac:cxnSpMkLst>
            <pc:docMk/>
            <pc:sldMk cId="2058953632" sldId="1666"/>
            <ac:cxnSpMk id="25" creationId="{20489287-7FD6-0EA8-F6C5-1E14EF83C681}"/>
          </ac:cxnSpMkLst>
        </pc:cxnChg>
        <pc:cxnChg chg="del">
          <ac:chgData name="Paul Woodward" userId="afca6096-33c4-4076-b066-b130de02360d" providerId="ADAL" clId="{6B2C25C5-271F-45B2-ABFF-1F13EF160DC9}" dt="2023-09-25T11:55:22.850" v="244" actId="478"/>
          <ac:cxnSpMkLst>
            <pc:docMk/>
            <pc:sldMk cId="2058953632" sldId="1666"/>
            <ac:cxnSpMk id="26" creationId="{169842A8-7A29-1B81-9879-E61918C1E8DD}"/>
          </ac:cxnSpMkLst>
        </pc:cxnChg>
        <pc:cxnChg chg="del">
          <ac:chgData name="Paul Woodward" userId="afca6096-33c4-4076-b066-b130de02360d" providerId="ADAL" clId="{6B2C25C5-271F-45B2-ABFF-1F13EF160DC9}" dt="2023-09-25T11:55:22.850" v="244" actId="478"/>
          <ac:cxnSpMkLst>
            <pc:docMk/>
            <pc:sldMk cId="2058953632" sldId="1666"/>
            <ac:cxnSpMk id="27" creationId="{91162ED4-D17B-D973-9130-612F8F5F6CA2}"/>
          </ac:cxnSpMkLst>
        </pc:cxnChg>
        <pc:cxnChg chg="del">
          <ac:chgData name="Paul Woodward" userId="afca6096-33c4-4076-b066-b130de02360d" providerId="ADAL" clId="{6B2C25C5-271F-45B2-ABFF-1F13EF160DC9}" dt="2023-09-25T11:55:22.850" v="244" actId="478"/>
          <ac:cxnSpMkLst>
            <pc:docMk/>
            <pc:sldMk cId="2058953632" sldId="1666"/>
            <ac:cxnSpMk id="28" creationId="{D5C98026-49B5-41DA-252F-614D0ED9798B}"/>
          </ac:cxnSpMkLst>
        </pc:cxnChg>
        <pc:cxnChg chg="del">
          <ac:chgData name="Paul Woodward" userId="afca6096-33c4-4076-b066-b130de02360d" providerId="ADAL" clId="{6B2C25C5-271F-45B2-ABFF-1F13EF160DC9}" dt="2023-09-25T11:55:22.850" v="244" actId="478"/>
          <ac:cxnSpMkLst>
            <pc:docMk/>
            <pc:sldMk cId="2058953632" sldId="1666"/>
            <ac:cxnSpMk id="29" creationId="{CD7A955C-9090-B3FE-244D-6203542B1C6E}"/>
          </ac:cxnSpMkLst>
        </pc:cxnChg>
        <pc:cxnChg chg="del">
          <ac:chgData name="Paul Woodward" userId="afca6096-33c4-4076-b066-b130de02360d" providerId="ADAL" clId="{6B2C25C5-271F-45B2-ABFF-1F13EF160DC9}" dt="2023-09-25T11:55:22.850" v="244" actId="478"/>
          <ac:cxnSpMkLst>
            <pc:docMk/>
            <pc:sldMk cId="2058953632" sldId="1666"/>
            <ac:cxnSpMk id="30" creationId="{59793931-90AF-2AB6-6D01-C7497FC9EA30}"/>
          </ac:cxnSpMkLst>
        </pc:cxnChg>
        <pc:cxnChg chg="del">
          <ac:chgData name="Paul Woodward" userId="afca6096-33c4-4076-b066-b130de02360d" providerId="ADAL" clId="{6B2C25C5-271F-45B2-ABFF-1F13EF160DC9}" dt="2023-09-25T11:55:22.850" v="244" actId="478"/>
          <ac:cxnSpMkLst>
            <pc:docMk/>
            <pc:sldMk cId="2058953632" sldId="1666"/>
            <ac:cxnSpMk id="31" creationId="{CA2A4E8F-6B89-0B56-B2BD-54DB6B36F856}"/>
          </ac:cxnSpMkLst>
        </pc:cxnChg>
        <pc:cxnChg chg="del">
          <ac:chgData name="Paul Woodward" userId="afca6096-33c4-4076-b066-b130de02360d" providerId="ADAL" clId="{6B2C25C5-271F-45B2-ABFF-1F13EF160DC9}" dt="2023-09-25T11:55:22.850" v="244" actId="478"/>
          <ac:cxnSpMkLst>
            <pc:docMk/>
            <pc:sldMk cId="2058953632" sldId="1666"/>
            <ac:cxnSpMk id="32" creationId="{E72FB84C-5C6C-26EC-38E7-F5F907C0C221}"/>
          </ac:cxnSpMkLst>
        </pc:cxnChg>
        <pc:cxnChg chg="mod">
          <ac:chgData name="Paul Woodward" userId="afca6096-33c4-4076-b066-b130de02360d" providerId="ADAL" clId="{6B2C25C5-271F-45B2-ABFF-1F13EF160DC9}" dt="2023-09-25T11:55:45.041" v="246"/>
          <ac:cxnSpMkLst>
            <pc:docMk/>
            <pc:sldMk cId="2058953632" sldId="1666"/>
            <ac:cxnSpMk id="33" creationId="{1BFEBF1B-C735-FD22-B43B-0152405D2400}"/>
          </ac:cxnSpMkLst>
        </pc:cxnChg>
        <pc:cxnChg chg="mod">
          <ac:chgData name="Paul Woodward" userId="afca6096-33c4-4076-b066-b130de02360d" providerId="ADAL" clId="{6B2C25C5-271F-45B2-ABFF-1F13EF160DC9}" dt="2023-09-25T11:55:45.041" v="246"/>
          <ac:cxnSpMkLst>
            <pc:docMk/>
            <pc:sldMk cId="2058953632" sldId="1666"/>
            <ac:cxnSpMk id="34" creationId="{EFF3DF3F-2E20-BDD3-AA04-92D5DFBA10EF}"/>
          </ac:cxnSpMkLst>
        </pc:cxnChg>
        <pc:cxnChg chg="mod">
          <ac:chgData name="Paul Woodward" userId="afca6096-33c4-4076-b066-b130de02360d" providerId="ADAL" clId="{6B2C25C5-271F-45B2-ABFF-1F13EF160DC9}" dt="2023-09-25T11:55:45.041" v="246"/>
          <ac:cxnSpMkLst>
            <pc:docMk/>
            <pc:sldMk cId="2058953632" sldId="1666"/>
            <ac:cxnSpMk id="37" creationId="{70C3FE88-61F3-D1EF-8274-269A703FA054}"/>
          </ac:cxnSpMkLst>
        </pc:cxnChg>
        <pc:cxnChg chg="mod">
          <ac:chgData name="Paul Woodward" userId="afca6096-33c4-4076-b066-b130de02360d" providerId="ADAL" clId="{6B2C25C5-271F-45B2-ABFF-1F13EF160DC9}" dt="2023-09-25T11:55:45.041" v="246"/>
          <ac:cxnSpMkLst>
            <pc:docMk/>
            <pc:sldMk cId="2058953632" sldId="1666"/>
            <ac:cxnSpMk id="38" creationId="{6150572E-2F55-0B30-0A8C-9D74211A0C6E}"/>
          </ac:cxnSpMkLst>
        </pc:cxnChg>
        <pc:cxnChg chg="del">
          <ac:chgData name="Paul Woodward" userId="afca6096-33c4-4076-b066-b130de02360d" providerId="ADAL" clId="{6B2C25C5-271F-45B2-ABFF-1F13EF160DC9}" dt="2023-09-25T11:55:22.850" v="244" actId="478"/>
          <ac:cxnSpMkLst>
            <pc:docMk/>
            <pc:sldMk cId="2058953632" sldId="1666"/>
            <ac:cxnSpMk id="39" creationId="{4B464CF9-F7F7-97E3-97FC-0633F8B8ECB5}"/>
          </ac:cxnSpMkLst>
        </pc:cxnChg>
        <pc:cxnChg chg="mod">
          <ac:chgData name="Paul Woodward" userId="afca6096-33c4-4076-b066-b130de02360d" providerId="ADAL" clId="{6B2C25C5-271F-45B2-ABFF-1F13EF160DC9}" dt="2023-09-25T11:55:45.041" v="246"/>
          <ac:cxnSpMkLst>
            <pc:docMk/>
            <pc:sldMk cId="2058953632" sldId="1666"/>
            <ac:cxnSpMk id="40" creationId="{BC54A0DA-2E05-C283-9262-085D714C75B2}"/>
          </ac:cxnSpMkLst>
        </pc:cxnChg>
        <pc:cxnChg chg="mod">
          <ac:chgData name="Paul Woodward" userId="afca6096-33c4-4076-b066-b130de02360d" providerId="ADAL" clId="{6B2C25C5-271F-45B2-ABFF-1F13EF160DC9}" dt="2023-09-25T11:55:45.041" v="246"/>
          <ac:cxnSpMkLst>
            <pc:docMk/>
            <pc:sldMk cId="2058953632" sldId="1666"/>
            <ac:cxnSpMk id="42" creationId="{0F6A0887-859B-9F24-8545-EE9F926FFABD}"/>
          </ac:cxnSpMkLst>
        </pc:cxnChg>
        <pc:cxnChg chg="mod">
          <ac:chgData name="Paul Woodward" userId="afca6096-33c4-4076-b066-b130de02360d" providerId="ADAL" clId="{6B2C25C5-271F-45B2-ABFF-1F13EF160DC9}" dt="2023-09-25T11:55:45.041" v="246"/>
          <ac:cxnSpMkLst>
            <pc:docMk/>
            <pc:sldMk cId="2058953632" sldId="1666"/>
            <ac:cxnSpMk id="43" creationId="{23CB0C10-E3B2-FBDF-403F-6988AF28875F}"/>
          </ac:cxnSpMkLst>
        </pc:cxnChg>
        <pc:cxnChg chg="del">
          <ac:chgData name="Paul Woodward" userId="afca6096-33c4-4076-b066-b130de02360d" providerId="ADAL" clId="{6B2C25C5-271F-45B2-ABFF-1F13EF160DC9}" dt="2023-09-25T11:55:22.850" v="244" actId="478"/>
          <ac:cxnSpMkLst>
            <pc:docMk/>
            <pc:sldMk cId="2058953632" sldId="1666"/>
            <ac:cxnSpMk id="44" creationId="{424C7212-0AD5-1CA7-5519-D5C60518CCD7}"/>
          </ac:cxnSpMkLst>
        </pc:cxnChg>
        <pc:cxnChg chg="mod">
          <ac:chgData name="Paul Woodward" userId="afca6096-33c4-4076-b066-b130de02360d" providerId="ADAL" clId="{6B2C25C5-271F-45B2-ABFF-1F13EF160DC9}" dt="2023-09-25T11:55:45.041" v="246"/>
          <ac:cxnSpMkLst>
            <pc:docMk/>
            <pc:sldMk cId="2058953632" sldId="1666"/>
            <ac:cxnSpMk id="45" creationId="{2052F5A1-C650-0353-0EFF-1EE8194A5B67}"/>
          </ac:cxnSpMkLst>
        </pc:cxnChg>
        <pc:cxnChg chg="mod">
          <ac:chgData name="Paul Woodward" userId="afca6096-33c4-4076-b066-b130de02360d" providerId="ADAL" clId="{6B2C25C5-271F-45B2-ABFF-1F13EF160DC9}" dt="2023-09-25T11:55:45.041" v="246"/>
          <ac:cxnSpMkLst>
            <pc:docMk/>
            <pc:sldMk cId="2058953632" sldId="1666"/>
            <ac:cxnSpMk id="46" creationId="{CAB9CC5B-7C94-4182-D377-8F74075D8573}"/>
          </ac:cxnSpMkLst>
        </pc:cxnChg>
        <pc:cxnChg chg="mod">
          <ac:chgData name="Paul Woodward" userId="afca6096-33c4-4076-b066-b130de02360d" providerId="ADAL" clId="{6B2C25C5-271F-45B2-ABFF-1F13EF160DC9}" dt="2023-09-25T11:55:45.041" v="246"/>
          <ac:cxnSpMkLst>
            <pc:docMk/>
            <pc:sldMk cId="2058953632" sldId="1666"/>
            <ac:cxnSpMk id="47" creationId="{64DBD115-2A86-CFE5-A12F-794974F34F5D}"/>
          </ac:cxnSpMkLst>
        </pc:cxnChg>
        <pc:cxnChg chg="mod">
          <ac:chgData name="Paul Woodward" userId="afca6096-33c4-4076-b066-b130de02360d" providerId="ADAL" clId="{6B2C25C5-271F-45B2-ABFF-1F13EF160DC9}" dt="2023-09-25T11:55:45.041" v="246"/>
          <ac:cxnSpMkLst>
            <pc:docMk/>
            <pc:sldMk cId="2058953632" sldId="1666"/>
            <ac:cxnSpMk id="60" creationId="{ED5C4B68-F806-F4E5-03FF-A57F5ED7B57A}"/>
          </ac:cxnSpMkLst>
        </pc:cxnChg>
      </pc:sldChg>
      <pc:sldChg chg="modSp mod">
        <pc:chgData name="Paul Woodward" userId="afca6096-33c4-4076-b066-b130de02360d" providerId="ADAL" clId="{6B2C25C5-271F-45B2-ABFF-1F13EF160DC9}" dt="2023-09-25T11:56:53.423" v="274" actId="14734"/>
        <pc:sldMkLst>
          <pc:docMk/>
          <pc:sldMk cId="1518650001" sldId="1668"/>
        </pc:sldMkLst>
        <pc:spChg chg="mod">
          <ac:chgData name="Paul Woodward" userId="afca6096-33c4-4076-b066-b130de02360d" providerId="ADAL" clId="{6B2C25C5-271F-45B2-ABFF-1F13EF160DC9}" dt="2023-09-25T11:56:44.916" v="272" actId="14100"/>
          <ac:spMkLst>
            <pc:docMk/>
            <pc:sldMk cId="1518650001" sldId="1668"/>
            <ac:spMk id="7" creationId="{E5F949BF-DEB6-602F-E30E-995BC385B501}"/>
          </ac:spMkLst>
        </pc:spChg>
        <pc:graphicFrameChg chg="mod modGraphic">
          <ac:chgData name="Paul Woodward" userId="afca6096-33c4-4076-b066-b130de02360d" providerId="ADAL" clId="{6B2C25C5-271F-45B2-ABFF-1F13EF160DC9}" dt="2023-09-25T11:56:53.423" v="274" actId="14734"/>
          <ac:graphicFrameMkLst>
            <pc:docMk/>
            <pc:sldMk cId="1518650001" sldId="1668"/>
            <ac:graphicFrameMk id="6" creationId="{FA1C8FB5-7BC3-6B6A-6CA2-D210E2DE9EA7}"/>
          </ac:graphicFrameMkLst>
        </pc:graphicFrameChg>
      </pc:sldChg>
      <pc:sldChg chg="modSp mod">
        <pc:chgData name="Paul Woodward" userId="afca6096-33c4-4076-b066-b130de02360d" providerId="ADAL" clId="{6B2C25C5-271F-45B2-ABFF-1F13EF160DC9}" dt="2023-09-25T11:57:10.648" v="294" actId="20577"/>
        <pc:sldMkLst>
          <pc:docMk/>
          <pc:sldMk cId="3313437502" sldId="1669"/>
        </pc:sldMkLst>
        <pc:spChg chg="mod">
          <ac:chgData name="Paul Woodward" userId="afca6096-33c4-4076-b066-b130de02360d" providerId="ADAL" clId="{6B2C25C5-271F-45B2-ABFF-1F13EF160DC9}" dt="2023-09-25T11:57:10.648" v="294" actId="20577"/>
          <ac:spMkLst>
            <pc:docMk/>
            <pc:sldMk cId="3313437502" sldId="1669"/>
            <ac:spMk id="7" creationId="{E5F949BF-DEB6-602F-E30E-995BC385B501}"/>
          </ac:spMkLst>
        </pc:spChg>
      </pc:sldChg>
      <pc:sldChg chg="modSp mod">
        <pc:chgData name="Paul Woodward" userId="afca6096-33c4-4076-b066-b130de02360d" providerId="ADAL" clId="{6B2C25C5-271F-45B2-ABFF-1F13EF160DC9}" dt="2023-09-25T11:57:57.335" v="307" actId="1076"/>
        <pc:sldMkLst>
          <pc:docMk/>
          <pc:sldMk cId="2362358582" sldId="1674"/>
        </pc:sldMkLst>
        <pc:graphicFrameChg chg="mod modGraphic">
          <ac:chgData name="Paul Woodward" userId="afca6096-33c4-4076-b066-b130de02360d" providerId="ADAL" clId="{6B2C25C5-271F-45B2-ABFF-1F13EF160DC9}" dt="2023-09-25T11:57:57.335" v="307" actId="1076"/>
          <ac:graphicFrameMkLst>
            <pc:docMk/>
            <pc:sldMk cId="2362358582" sldId="1674"/>
            <ac:graphicFrameMk id="4" creationId="{D27CAA5A-14A0-8BEC-DD36-0DC54105F0F1}"/>
          </ac:graphicFrameMkLst>
        </pc:graphicFrameChg>
      </pc:sldChg>
      <pc:sldChg chg="modSp mod">
        <pc:chgData name="Paul Woodward" userId="afca6096-33c4-4076-b066-b130de02360d" providerId="ADAL" clId="{6B2C25C5-271F-45B2-ABFF-1F13EF160DC9}" dt="2023-09-25T11:58:32.484" v="315" actId="255"/>
        <pc:sldMkLst>
          <pc:docMk/>
          <pc:sldMk cId="1190641160" sldId="1676"/>
        </pc:sldMkLst>
        <pc:graphicFrameChg chg="mod modGraphic">
          <ac:chgData name="Paul Woodward" userId="afca6096-33c4-4076-b066-b130de02360d" providerId="ADAL" clId="{6B2C25C5-271F-45B2-ABFF-1F13EF160DC9}" dt="2023-09-25T11:58:32.484" v="315" actId="255"/>
          <ac:graphicFrameMkLst>
            <pc:docMk/>
            <pc:sldMk cId="1190641160" sldId="1676"/>
            <ac:graphicFrameMk id="4" creationId="{408A2887-FC58-2FFC-C544-6CB7636A6365}"/>
          </ac:graphicFrameMkLst>
        </pc:graphicFrameChg>
      </pc:sldChg>
      <pc:sldChg chg="modSp mod">
        <pc:chgData name="Paul Woodward" userId="afca6096-33c4-4076-b066-b130de02360d" providerId="ADAL" clId="{6B2C25C5-271F-45B2-ABFF-1F13EF160DC9}" dt="2023-09-25T11:58:49.065" v="319" actId="14100"/>
        <pc:sldMkLst>
          <pc:docMk/>
          <pc:sldMk cId="500504592" sldId="1677"/>
        </pc:sldMkLst>
        <pc:spChg chg="mod">
          <ac:chgData name="Paul Woodward" userId="afca6096-33c4-4076-b066-b130de02360d" providerId="ADAL" clId="{6B2C25C5-271F-45B2-ABFF-1F13EF160DC9}" dt="2023-09-25T11:58:49.065" v="319" actId="14100"/>
          <ac:spMkLst>
            <pc:docMk/>
            <pc:sldMk cId="500504592" sldId="1677"/>
            <ac:spMk id="9" creationId="{9DFE83B7-3405-0CF6-8DBD-AB2429D722C5}"/>
          </ac:spMkLst>
        </pc:spChg>
      </pc:sldChg>
      <pc:sldChg chg="modSp mod">
        <pc:chgData name="Paul Woodward" userId="afca6096-33c4-4076-b066-b130de02360d" providerId="ADAL" clId="{6B2C25C5-271F-45B2-ABFF-1F13EF160DC9}" dt="2023-09-25T11:59:09.100" v="321" actId="14734"/>
        <pc:sldMkLst>
          <pc:docMk/>
          <pc:sldMk cId="1161093681" sldId="1682"/>
        </pc:sldMkLst>
        <pc:graphicFrameChg chg="modGraphic">
          <ac:chgData name="Paul Woodward" userId="afca6096-33c4-4076-b066-b130de02360d" providerId="ADAL" clId="{6B2C25C5-271F-45B2-ABFF-1F13EF160DC9}" dt="2023-09-25T11:59:09.100" v="321" actId="14734"/>
          <ac:graphicFrameMkLst>
            <pc:docMk/>
            <pc:sldMk cId="1161093681" sldId="1682"/>
            <ac:graphicFrameMk id="3" creationId="{84CB8A96-0E4F-9A70-0927-54658694A242}"/>
          </ac:graphicFrameMkLst>
        </pc:graphicFrameChg>
      </pc:sldChg>
      <pc:sldChg chg="modSp mod">
        <pc:chgData name="Paul Woodward" userId="afca6096-33c4-4076-b066-b130de02360d" providerId="ADAL" clId="{6B2C25C5-271F-45B2-ABFF-1F13EF160DC9}" dt="2023-09-25T11:59:34.232" v="325" actId="1076"/>
        <pc:sldMkLst>
          <pc:docMk/>
          <pc:sldMk cId="202202115" sldId="1683"/>
        </pc:sldMkLst>
        <pc:spChg chg="mod">
          <ac:chgData name="Paul Woodward" userId="afca6096-33c4-4076-b066-b130de02360d" providerId="ADAL" clId="{6B2C25C5-271F-45B2-ABFF-1F13EF160DC9}" dt="2023-09-25T11:59:31.510" v="324" actId="1076"/>
          <ac:spMkLst>
            <pc:docMk/>
            <pc:sldMk cId="202202115" sldId="1683"/>
            <ac:spMk id="9" creationId="{9DFE83B7-3405-0CF6-8DBD-AB2429D722C5}"/>
          </ac:spMkLst>
        </pc:spChg>
        <pc:graphicFrameChg chg="mod modGraphic">
          <ac:chgData name="Paul Woodward" userId="afca6096-33c4-4076-b066-b130de02360d" providerId="ADAL" clId="{6B2C25C5-271F-45B2-ABFF-1F13EF160DC9}" dt="2023-09-25T11:59:34.232" v="325" actId="1076"/>
          <ac:graphicFrameMkLst>
            <pc:docMk/>
            <pc:sldMk cId="202202115" sldId="1683"/>
            <ac:graphicFrameMk id="6" creationId="{83E23AF1-4B05-404B-757A-D7DC1B2F7169}"/>
          </ac:graphicFrameMkLst>
        </pc:graphicFrameChg>
      </pc:sldChg>
      <pc:sldChg chg="modSp mod">
        <pc:chgData name="Paul Woodward" userId="afca6096-33c4-4076-b066-b130de02360d" providerId="ADAL" clId="{6B2C25C5-271F-45B2-ABFF-1F13EF160DC9}" dt="2023-09-25T12:00:47.958" v="338" actId="1076"/>
        <pc:sldMkLst>
          <pc:docMk/>
          <pc:sldMk cId="1738966175" sldId="1684"/>
        </pc:sldMkLst>
        <pc:spChg chg="mod">
          <ac:chgData name="Paul Woodward" userId="afca6096-33c4-4076-b066-b130de02360d" providerId="ADAL" clId="{6B2C25C5-271F-45B2-ABFF-1F13EF160DC9}" dt="2023-09-25T12:00:47.958" v="338" actId="1076"/>
          <ac:spMkLst>
            <pc:docMk/>
            <pc:sldMk cId="1738966175" sldId="1684"/>
            <ac:spMk id="9" creationId="{9DFE83B7-3405-0CF6-8DBD-AB2429D722C5}"/>
          </ac:spMkLst>
        </pc:spChg>
      </pc:sldChg>
      <pc:sldChg chg="modSp mod">
        <pc:chgData name="Paul Woodward" userId="afca6096-33c4-4076-b066-b130de02360d" providerId="ADAL" clId="{6B2C25C5-271F-45B2-ABFF-1F13EF160DC9}" dt="2023-09-25T11:58:11.125" v="311" actId="313"/>
        <pc:sldMkLst>
          <pc:docMk/>
          <pc:sldMk cId="358209468" sldId="1685"/>
        </pc:sldMkLst>
        <pc:spChg chg="mod">
          <ac:chgData name="Paul Woodward" userId="afca6096-33c4-4076-b066-b130de02360d" providerId="ADAL" clId="{6B2C25C5-271F-45B2-ABFF-1F13EF160DC9}" dt="2023-09-25T11:58:11.125" v="311" actId="313"/>
          <ac:spMkLst>
            <pc:docMk/>
            <pc:sldMk cId="358209468" sldId="1685"/>
            <ac:spMk id="23" creationId="{0817D207-9E14-0DA4-C0FD-7FFF1116B512}"/>
          </ac:spMkLst>
        </pc:spChg>
      </pc:sldChg>
      <pc:sldChg chg="delSp mod">
        <pc:chgData name="Paul Woodward" userId="afca6096-33c4-4076-b066-b130de02360d" providerId="ADAL" clId="{6B2C25C5-271F-45B2-ABFF-1F13EF160DC9}" dt="2023-09-25T11:59:40.437" v="326" actId="478"/>
        <pc:sldMkLst>
          <pc:docMk/>
          <pc:sldMk cId="1907604629" sldId="1687"/>
        </pc:sldMkLst>
        <pc:spChg chg="del">
          <ac:chgData name="Paul Woodward" userId="afca6096-33c4-4076-b066-b130de02360d" providerId="ADAL" clId="{6B2C25C5-271F-45B2-ABFF-1F13EF160DC9}" dt="2023-09-25T11:59:40.437" v="326" actId="478"/>
          <ac:spMkLst>
            <pc:docMk/>
            <pc:sldMk cId="1907604629" sldId="1687"/>
            <ac:spMk id="4" creationId="{E28E8DD6-5993-0E68-73DF-C8406499ACC7}"/>
          </ac:spMkLst>
        </pc:spChg>
      </pc:sldChg>
      <pc:sldChg chg="delSp mod">
        <pc:chgData name="Paul Woodward" userId="afca6096-33c4-4076-b066-b130de02360d" providerId="ADAL" clId="{6B2C25C5-271F-45B2-ABFF-1F13EF160DC9}" dt="2023-09-25T11:59:44.023" v="327" actId="478"/>
        <pc:sldMkLst>
          <pc:docMk/>
          <pc:sldMk cId="699000880" sldId="1688"/>
        </pc:sldMkLst>
        <pc:spChg chg="del">
          <ac:chgData name="Paul Woodward" userId="afca6096-33c4-4076-b066-b130de02360d" providerId="ADAL" clId="{6B2C25C5-271F-45B2-ABFF-1F13EF160DC9}" dt="2023-09-25T11:59:44.023" v="327" actId="478"/>
          <ac:spMkLst>
            <pc:docMk/>
            <pc:sldMk cId="699000880" sldId="1688"/>
            <ac:spMk id="3" creationId="{3FFFD670-A8B2-338B-847A-B38EE3D1EC4C}"/>
          </ac:spMkLst>
        </pc:spChg>
      </pc:sldChg>
      <pc:sldChg chg="delSp mod">
        <pc:chgData name="Paul Woodward" userId="afca6096-33c4-4076-b066-b130de02360d" providerId="ADAL" clId="{6B2C25C5-271F-45B2-ABFF-1F13EF160DC9}" dt="2023-09-25T11:59:48.073" v="328" actId="478"/>
        <pc:sldMkLst>
          <pc:docMk/>
          <pc:sldMk cId="2111781110" sldId="1689"/>
        </pc:sldMkLst>
        <pc:spChg chg="del">
          <ac:chgData name="Paul Woodward" userId="afca6096-33c4-4076-b066-b130de02360d" providerId="ADAL" clId="{6B2C25C5-271F-45B2-ABFF-1F13EF160DC9}" dt="2023-09-25T11:59:48.073" v="328" actId="478"/>
          <ac:spMkLst>
            <pc:docMk/>
            <pc:sldMk cId="2111781110" sldId="1689"/>
            <ac:spMk id="3" creationId="{1A59E5BA-A13E-2F06-20B2-5A4464346971}"/>
          </ac:spMkLst>
        </pc:spChg>
      </pc:sldChg>
      <pc:sldChg chg="delSp modSp mod">
        <pc:chgData name="Paul Woodward" userId="afca6096-33c4-4076-b066-b130de02360d" providerId="ADAL" clId="{6B2C25C5-271F-45B2-ABFF-1F13EF160DC9}" dt="2023-09-25T12:00:09.823" v="332" actId="255"/>
        <pc:sldMkLst>
          <pc:docMk/>
          <pc:sldMk cId="752710231" sldId="1690"/>
        </pc:sldMkLst>
        <pc:spChg chg="del">
          <ac:chgData name="Paul Woodward" userId="afca6096-33c4-4076-b066-b130de02360d" providerId="ADAL" clId="{6B2C25C5-271F-45B2-ABFF-1F13EF160DC9}" dt="2023-09-25T11:59:50.985" v="329" actId="478"/>
          <ac:spMkLst>
            <pc:docMk/>
            <pc:sldMk cId="752710231" sldId="1690"/>
            <ac:spMk id="3" creationId="{D1BAB2ED-C72A-A12F-7965-5C59F8771323}"/>
          </ac:spMkLst>
        </pc:spChg>
        <pc:graphicFrameChg chg="mod modGraphic">
          <ac:chgData name="Paul Woodward" userId="afca6096-33c4-4076-b066-b130de02360d" providerId="ADAL" clId="{6B2C25C5-271F-45B2-ABFF-1F13EF160DC9}" dt="2023-09-25T12:00:09.823" v="332" actId="255"/>
          <ac:graphicFrameMkLst>
            <pc:docMk/>
            <pc:sldMk cId="752710231" sldId="1690"/>
            <ac:graphicFrameMk id="4" creationId="{408A2887-FC58-2FFC-C544-6CB7636A6365}"/>
          </ac:graphicFrameMkLst>
        </pc:graphicFrameChg>
      </pc:sldChg>
      <pc:sldChg chg="delSp mod">
        <pc:chgData name="Paul Woodward" userId="afca6096-33c4-4076-b066-b130de02360d" providerId="ADAL" clId="{6B2C25C5-271F-45B2-ABFF-1F13EF160DC9}" dt="2023-09-25T12:00:14.611" v="333" actId="478"/>
        <pc:sldMkLst>
          <pc:docMk/>
          <pc:sldMk cId="4140366356" sldId="1691"/>
        </pc:sldMkLst>
        <pc:spChg chg="del">
          <ac:chgData name="Paul Woodward" userId="afca6096-33c4-4076-b066-b130de02360d" providerId="ADAL" clId="{6B2C25C5-271F-45B2-ABFF-1F13EF160DC9}" dt="2023-09-25T12:00:14.611" v="333" actId="478"/>
          <ac:spMkLst>
            <pc:docMk/>
            <pc:sldMk cId="4140366356" sldId="1691"/>
            <ac:spMk id="4" creationId="{EAD7C723-0439-4335-1A85-9E855ED30402}"/>
          </ac:spMkLst>
        </pc:spChg>
      </pc:sldChg>
      <pc:sldChg chg="modSp mod">
        <pc:chgData name="Paul Woodward" userId="afca6096-33c4-4076-b066-b130de02360d" providerId="ADAL" clId="{6B2C25C5-271F-45B2-ABFF-1F13EF160DC9}" dt="2023-09-25T11:58:54.442" v="320" actId="1076"/>
        <pc:sldMkLst>
          <pc:docMk/>
          <pc:sldMk cId="1370578009" sldId="1692"/>
        </pc:sldMkLst>
        <pc:spChg chg="mod">
          <ac:chgData name="Paul Woodward" userId="afca6096-33c4-4076-b066-b130de02360d" providerId="ADAL" clId="{6B2C25C5-271F-45B2-ABFF-1F13EF160DC9}" dt="2023-09-25T11:58:54.442" v="320" actId="1076"/>
          <ac:spMkLst>
            <pc:docMk/>
            <pc:sldMk cId="1370578009" sldId="1692"/>
            <ac:spMk id="2" creationId="{7EA9D8BC-D3B9-05C7-9E60-867F52AFEB8F}"/>
          </ac:spMkLst>
        </pc:spChg>
      </pc:sldChg>
      <pc:sldChg chg="modSp mod">
        <pc:chgData name="Paul Woodward" userId="afca6096-33c4-4076-b066-b130de02360d" providerId="ADAL" clId="{6B2C25C5-271F-45B2-ABFF-1F13EF160DC9}" dt="2023-09-25T11:53:10.556" v="194" actId="20577"/>
        <pc:sldMkLst>
          <pc:docMk/>
          <pc:sldMk cId="2670914760" sldId="1699"/>
        </pc:sldMkLst>
        <pc:spChg chg="mod">
          <ac:chgData name="Paul Woodward" userId="afca6096-33c4-4076-b066-b130de02360d" providerId="ADAL" clId="{6B2C25C5-271F-45B2-ABFF-1F13EF160DC9}" dt="2023-09-25T11:53:10.556" v="194" actId="20577"/>
          <ac:spMkLst>
            <pc:docMk/>
            <pc:sldMk cId="2670914760" sldId="1699"/>
            <ac:spMk id="3" creationId="{5FC42C60-B951-E049-D5C4-FE7B287E34C8}"/>
          </ac:spMkLst>
        </pc:spChg>
      </pc:sldChg>
      <pc:sldChg chg="modSp mod">
        <pc:chgData name="Paul Woodward" userId="afca6096-33c4-4076-b066-b130de02360d" providerId="ADAL" clId="{6B2C25C5-271F-45B2-ABFF-1F13EF160DC9}" dt="2023-09-25T11:54:20.886" v="238" actId="20577"/>
        <pc:sldMkLst>
          <pc:docMk/>
          <pc:sldMk cId="3966476113" sldId="1704"/>
        </pc:sldMkLst>
        <pc:spChg chg="mod">
          <ac:chgData name="Paul Woodward" userId="afca6096-33c4-4076-b066-b130de02360d" providerId="ADAL" clId="{6B2C25C5-271F-45B2-ABFF-1F13EF160DC9}" dt="2023-09-25T11:54:20.886" v="238" actId="20577"/>
          <ac:spMkLst>
            <pc:docMk/>
            <pc:sldMk cId="3966476113" sldId="1704"/>
            <ac:spMk id="3" creationId="{5FC42C60-B951-E049-D5C4-FE7B287E34C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2/28/2024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1501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728040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2640117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71786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dirty="0"/>
          </a:p>
        </p:txBody>
      </p:sp>
    </p:spTree>
    <p:extLst>
      <p:ext uri="{BB962C8B-B14F-4D97-AF65-F5344CB8AC3E}">
        <p14:creationId xmlns:p14="http://schemas.microsoft.com/office/powerpoint/2010/main" val="2972675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dirty="0"/>
          </a:p>
        </p:txBody>
      </p:sp>
    </p:spTree>
    <p:extLst>
      <p:ext uri="{BB962C8B-B14F-4D97-AF65-F5344CB8AC3E}">
        <p14:creationId xmlns:p14="http://schemas.microsoft.com/office/powerpoint/2010/main" val="35634035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dirty="0"/>
          </a:p>
        </p:txBody>
      </p:sp>
    </p:spTree>
    <p:extLst>
      <p:ext uri="{BB962C8B-B14F-4D97-AF65-F5344CB8AC3E}">
        <p14:creationId xmlns:p14="http://schemas.microsoft.com/office/powerpoint/2010/main" val="4076673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dirty="0"/>
          </a:p>
        </p:txBody>
      </p:sp>
    </p:spTree>
    <p:extLst>
      <p:ext uri="{BB962C8B-B14F-4D97-AF65-F5344CB8AC3E}">
        <p14:creationId xmlns:p14="http://schemas.microsoft.com/office/powerpoint/2010/main" val="2735755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14028255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Get students to create a night-light that is activated in the same way. They may decide to use a LDR in the front, a push to make button that is pressed when face down, a push to break button that is activated when not on its base, a tilt switch activated when tilted 90 degrees or another way. This can be done using a breadboard circuit, </a:t>
            </a:r>
            <a:r>
              <a:rPr lang="en-GB" dirty="0" err="1"/>
              <a:t>micro:bit</a:t>
            </a:r>
            <a:r>
              <a:rPr lang="en-GB" dirty="0"/>
              <a:t>, crumble or other method.</a:t>
            </a:r>
          </a:p>
        </p:txBody>
      </p:sp>
    </p:spTree>
    <p:extLst>
      <p:ext uri="{BB962C8B-B14F-4D97-AF65-F5344CB8AC3E}">
        <p14:creationId xmlns:p14="http://schemas.microsoft.com/office/powerpoint/2010/main" val="2561368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635876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1786842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simple ‘ACCESS FM’ definition.</a:t>
            </a:r>
          </a:p>
        </p:txBody>
      </p:sp>
    </p:spTree>
    <p:extLst>
      <p:ext uri="{BB962C8B-B14F-4D97-AF65-F5344CB8AC3E}">
        <p14:creationId xmlns:p14="http://schemas.microsoft.com/office/powerpoint/2010/main" val="28126436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Consider getting students to plot a number of toys/products on a market mapping sheet similar to this. You can use these headings or decide on your own. By placing them along the axis they should hopefully find a gap in the market they could exploit and create a new product for.</a:t>
            </a:r>
          </a:p>
        </p:txBody>
      </p:sp>
    </p:spTree>
    <p:extLst>
      <p:ext uri="{BB962C8B-B14F-4D97-AF65-F5344CB8AC3E}">
        <p14:creationId xmlns:p14="http://schemas.microsoft.com/office/powerpoint/2010/main" val="3397907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8686459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0330456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233364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150728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58324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55321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80075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2968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584935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671110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003062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513138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67100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1794153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6021203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27233729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70281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28401086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17581720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3256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4419998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2357574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944085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8845306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101765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652602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279014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67232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0504078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4816101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018377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3292628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227734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6471975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450581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6239090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38465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8596846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009960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075138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8216543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272647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801858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4595010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532663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383374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74506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5783369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20597241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2789529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92764593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1986459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412311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1750709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651709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662381459"/>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video" Target="https://www.youtube.com/embed/ue0krAJ2NbM?feature=oembed" TargetMode="External"/><Relationship Id="rId4" Type="http://schemas.openxmlformats.org/officeDocument/2006/relationships/image" Target="../media/image42.jpeg"/></Relationships>
</file>

<file path=ppt/slides/_rels/slide1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14.xml"/><Relationship Id="rId1" Type="http://schemas.openxmlformats.org/officeDocument/2006/relationships/video" Target="https://www.youtube.com/embed/_IVUuIyT27I?feature=oembed"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slide" Target="slide37.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49.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36.png"/><Relationship Id="rId2" Type="http://schemas.openxmlformats.org/officeDocument/2006/relationships/image" Target="../media/image50.png"/><Relationship Id="rId1" Type="http://schemas.openxmlformats.org/officeDocument/2006/relationships/slideLayout" Target="../slideLayouts/slideLayout13.xml"/><Relationship Id="rId6" Type="http://schemas.openxmlformats.org/officeDocument/2006/relationships/image" Target="../media/image54.jpg"/><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6.png"/></Relationships>
</file>

<file path=ppt/slides/_rels/slide2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16.xml"/><Relationship Id="rId1" Type="http://schemas.openxmlformats.org/officeDocument/2006/relationships/video" Target="https://www.youtube.com/embed/3NVU_r_rgMo?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5.xml"/><Relationship Id="rId6" Type="http://schemas.openxmlformats.org/officeDocument/2006/relationships/image" Target="../media/image36.png"/><Relationship Id="rId5" Type="http://schemas.openxmlformats.org/officeDocument/2006/relationships/image" Target="../media/image59.png"/><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8.xml"/><Relationship Id="rId1" Type="http://schemas.openxmlformats.org/officeDocument/2006/relationships/video" Target="https://www.youtube.com/embed/qNYUia1z-0k?feature=oembed" TargetMode="Externa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slide" Target="slide39.xml"/></Relationships>
</file>

<file path=ppt/slides/_rels/slide26.xml.rels><?xml version="1.0" encoding="UTF-8" standalone="yes"?>
<Relationships xmlns="http://schemas.openxmlformats.org/package/2006/relationships"><Relationship Id="rId8" Type="http://schemas.openxmlformats.org/officeDocument/2006/relationships/image" Target="../media/image65.jpeg"/><Relationship Id="rId13" Type="http://schemas.openxmlformats.org/officeDocument/2006/relationships/image" Target="../media/image70.png"/><Relationship Id="rId3" Type="http://schemas.openxmlformats.org/officeDocument/2006/relationships/image" Target="../media/image36.png"/><Relationship Id="rId7" Type="http://schemas.openxmlformats.org/officeDocument/2006/relationships/image" Target="../media/image64.jpeg"/><Relationship Id="rId12" Type="http://schemas.openxmlformats.org/officeDocument/2006/relationships/image" Target="../media/image69.jpg"/><Relationship Id="rId2" Type="http://schemas.openxmlformats.org/officeDocument/2006/relationships/notesSlide" Target="../notesSlides/notesSlide16.xml"/><Relationship Id="rId1" Type="http://schemas.openxmlformats.org/officeDocument/2006/relationships/slideLayout" Target="../slideLayouts/slideLayout21.xml"/><Relationship Id="rId6" Type="http://schemas.openxmlformats.org/officeDocument/2006/relationships/image" Target="../media/image63.jpeg"/><Relationship Id="rId11" Type="http://schemas.openxmlformats.org/officeDocument/2006/relationships/image" Target="../media/image68.png"/><Relationship Id="rId5" Type="http://schemas.openxmlformats.org/officeDocument/2006/relationships/image" Target="../media/image62.jpeg"/><Relationship Id="rId10" Type="http://schemas.openxmlformats.org/officeDocument/2006/relationships/image" Target="../media/image67.png"/><Relationship Id="rId4" Type="http://schemas.openxmlformats.org/officeDocument/2006/relationships/image" Target="../media/image61.jpeg"/><Relationship Id="rId9" Type="http://schemas.openxmlformats.org/officeDocument/2006/relationships/image" Target="../media/image66.png"/></Relationships>
</file>

<file path=ppt/slides/_rels/slide2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36.png"/><Relationship Id="rId7" Type="http://schemas.openxmlformats.org/officeDocument/2006/relationships/image" Target="../media/image74.png"/><Relationship Id="rId2" Type="http://schemas.openxmlformats.org/officeDocument/2006/relationships/notesSlide" Target="../notesSlides/notesSlide17.xml"/><Relationship Id="rId1" Type="http://schemas.openxmlformats.org/officeDocument/2006/relationships/slideLayout" Target="../slideLayouts/slideLayout2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 Id="rId9" Type="http://schemas.openxmlformats.org/officeDocument/2006/relationships/image" Target="../media/image76.png"/></Relationships>
</file>

<file path=ppt/slides/_rels/slide2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36.png"/><Relationship Id="rId7"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openxmlformats.org/officeDocument/2006/relationships/image" Target="../media/image77.png"/><Relationship Id="rId5" Type="http://schemas.openxmlformats.org/officeDocument/2006/relationships/image" Target="../media/image50.png"/><Relationship Id="rId10" Type="http://schemas.openxmlformats.org/officeDocument/2006/relationships/image" Target="../media/image79.png"/><Relationship Id="rId4" Type="http://schemas.openxmlformats.org/officeDocument/2006/relationships/image" Target="../media/image54.jpg"/><Relationship Id="rId9" Type="http://schemas.openxmlformats.org/officeDocument/2006/relationships/image" Target="../media/image78.jpg"/></Relationships>
</file>

<file path=ppt/slides/_rels/slide29.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36.png"/><Relationship Id="rId7" Type="http://schemas.openxmlformats.org/officeDocument/2006/relationships/image" Target="../media/image82.png"/><Relationship Id="rId12" Type="http://schemas.openxmlformats.org/officeDocument/2006/relationships/image" Target="../media/image86.png"/><Relationship Id="rId2" Type="http://schemas.openxmlformats.org/officeDocument/2006/relationships/notesSlide" Target="../notesSlides/notesSlide19.xml"/><Relationship Id="rId1" Type="http://schemas.openxmlformats.org/officeDocument/2006/relationships/slideLayout" Target="../slideLayouts/slideLayout21.xml"/><Relationship Id="rId6" Type="http://schemas.openxmlformats.org/officeDocument/2006/relationships/image" Target="../media/image81.png"/><Relationship Id="rId11" Type="http://schemas.openxmlformats.org/officeDocument/2006/relationships/image" Target="../media/image85.png"/><Relationship Id="rId5" Type="http://schemas.openxmlformats.org/officeDocument/2006/relationships/image" Target="../media/image80.png"/><Relationship Id="rId10" Type="http://schemas.openxmlformats.org/officeDocument/2006/relationships/image" Target="../media/image75.png"/><Relationship Id="rId4" Type="http://schemas.openxmlformats.org/officeDocument/2006/relationships/image" Target="../media/image66.png"/><Relationship Id="rId9" Type="http://schemas.openxmlformats.org/officeDocument/2006/relationships/image" Target="../media/image84.png"/></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yoto-fts-and-ieas/" TargetMode="External"/><Relationship Id="rId7"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1.xml"/><Relationship Id="rId6" Type="http://schemas.openxmlformats.org/officeDocument/2006/relationships/hyperlink" Target="https://www.amazon.co.uk/HappyToy-Magnetic-Interactive-Eduactional-Handcraft/dp/B01N65NRHT/ref=asc_df_B01N65NRHT/?tag=googshopuk-21&amp;linkCode=df0&amp;hvadid=534893145996&amp;hvpos=&amp;hvnetw=g&amp;hvrand=9837201463929737865&amp;hvpone=&amp;hvptwo=&amp;hvqmt=&amp;hvdev=c&amp;hvdvcmdl=&amp;hvlocint=&amp;hvlocphy=1007245&amp;hvtargid=pla-995562670717&amp;th=1" TargetMode="External"/><Relationship Id="rId5" Type="http://schemas.openxmlformats.org/officeDocument/2006/relationships/hyperlink" Target="https://www.youtube.com/watch?v=15tJrOZZ_wQ" TargetMode="External"/><Relationship Id="rId4" Type="http://schemas.openxmlformats.org/officeDocument/2006/relationships/hyperlink" Target="https://microbit.org/projects/make-it-code-it/" TargetMode="Externa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7.png"/><Relationship Id="rId5" Type="http://schemas.openxmlformats.org/officeDocument/2006/relationships/image" Target="../media/image36.png"/><Relationship Id="rId4" Type="http://schemas.openxmlformats.org/officeDocument/2006/relationships/notesSlide" Target="../notesSlides/notesSlide21.xml"/></Relationships>
</file>

<file path=ppt/slides/_rels/slide32.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yoto-fts-and-ieas/" TargetMode="External"/><Relationship Id="rId2" Type="http://schemas.openxmlformats.org/officeDocument/2006/relationships/notesSlide" Target="../notesSlides/notesSlide22.xml"/><Relationship Id="rId1" Type="http://schemas.openxmlformats.org/officeDocument/2006/relationships/slideLayout" Target="../slideLayouts/slideLayout2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slide" Target="slide8.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slide" Target="slide12.xml"/></Relationships>
</file>

<file path=ppt/slides/_rels/slide3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slide" Target="slide16.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slide" Target="slide21.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slide" Target="slide25.xml"/><Relationship Id="rId5" Type="http://schemas.openxmlformats.org/officeDocument/2006/relationships/image" Target="../media/image91.png"/><Relationship Id="rId4" Type="http://schemas.openxmlformats.org/officeDocument/2006/relationships/image" Target="../media/image90.png"/></Relationships>
</file>

<file path=ppt/slides/_rels/slide4.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7.xml"/><Relationship Id="rId7" Type="http://schemas.openxmlformats.org/officeDocument/2006/relationships/slide" Target="slide25.xml"/><Relationship Id="rId2" Type="http://schemas.openxmlformats.org/officeDocument/2006/relationships/image" Target="../media/image36.png"/><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11.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8Rxo-2sHqL8?feature=oembed" TargetMode="External"/><Relationship Id="rId4" Type="http://schemas.openxmlformats.org/officeDocument/2006/relationships/image" Target="../media/image39.jpe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10.xml"/><Relationship Id="rId1" Type="http://schemas.openxmlformats.org/officeDocument/2006/relationships/video" Target="https://www.youtube.com/embed/Ar25NC-YmSM?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p:txBody>
          <a:bodyPr/>
          <a:lstStyle/>
          <a:p>
            <a:pPr>
              <a:lnSpc>
                <a:spcPct val="100000"/>
              </a:lnSpc>
            </a:pPr>
            <a:r>
              <a:rPr lang="en-GB" dirty="0"/>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Toys to teach</a:t>
            </a:r>
          </a:p>
        </p:txBody>
      </p:sp>
      <p:pic>
        <p:nvPicPr>
          <p:cNvPr id="4" name="Picture 3" descr="A child holding a stack of colorful cubes&#10;&#10;Description automatically generated with low confidence">
            <a:extLst>
              <a:ext uri="{FF2B5EF4-FFF2-40B4-BE49-F238E27FC236}">
                <a16:creationId xmlns:a16="http://schemas.microsoft.com/office/drawing/2014/main" id="{F645B1CD-5F3D-54B6-374C-70282AFDD56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666"/>
          <a:stretch/>
        </p:blipFill>
        <p:spPr>
          <a:xfrm>
            <a:off x="8107680" y="0"/>
            <a:ext cx="4084320" cy="6858000"/>
          </a:xfrm>
          <a:prstGeom prst="rect">
            <a:avLst/>
          </a:prstGeom>
        </p:spPr>
      </p:pic>
      <p:pic>
        <p:nvPicPr>
          <p:cNvPr id="7" name="Picture Placeholder 4" descr="A logo with a face and text&#10;&#10;Description automatically generated">
            <a:extLst>
              <a:ext uri="{FF2B5EF4-FFF2-40B4-BE49-F238E27FC236}">
                <a16:creationId xmlns:a16="http://schemas.microsoft.com/office/drawing/2014/main" id="{FD5741BD-5BB3-ABBD-59A2-09A185357E8E}"/>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val="0"/>
              </a:ext>
            </a:extLst>
          </a:blip>
          <a:srcRect t="-1687" b="6062"/>
          <a:stretch/>
        </p:blipFill>
        <p:spPr>
          <a:xfrm>
            <a:off x="0" y="5399150"/>
            <a:ext cx="1380783" cy="1308535"/>
          </a:xfrm>
        </p:spPr>
      </p:pic>
      <p:pic>
        <p:nvPicPr>
          <p:cNvPr id="3" name="Picture 2" descr="Blue text on a black background&#10;&#10;Description automatically generated">
            <a:extLst>
              <a:ext uri="{FF2B5EF4-FFF2-40B4-BE49-F238E27FC236}">
                <a16:creationId xmlns:a16="http://schemas.microsoft.com/office/drawing/2014/main" id="{E6D94F97-06E0-2E56-8B02-075EF5C104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5" name="TextBox 4">
            <a:extLst>
              <a:ext uri="{FF2B5EF4-FFF2-40B4-BE49-F238E27FC236}">
                <a16:creationId xmlns:a16="http://schemas.microsoft.com/office/drawing/2014/main" id="{8EA81ED3-7A4A-C927-39F0-6CDA6DE9E7D6}"/>
              </a:ext>
            </a:extLst>
          </p:cNvPr>
          <p:cNvSpPr txBox="1"/>
          <p:nvPr/>
        </p:nvSpPr>
        <p:spPr>
          <a:xfrm>
            <a:off x="4948517" y="6276709"/>
            <a:ext cx="3367144" cy="338554"/>
          </a:xfrm>
          <a:prstGeom prst="rect">
            <a:avLst/>
          </a:prstGeom>
          <a:noFill/>
        </p:spPr>
        <p:txBody>
          <a:bodyPr wrap="square" rtlCol="0">
            <a:spAutoFit/>
          </a:bodyPr>
          <a:lstStyle/>
          <a:p>
            <a:r>
              <a:rPr lang="en-GB" sz="1600" dirty="0">
                <a:solidFill>
                  <a:schemeClr val="bg1"/>
                </a:solidFill>
                <a:latin typeface="+mj-lt"/>
              </a:rPr>
              <a:t>#InspiredbyYoto</a:t>
            </a:r>
          </a:p>
        </p:txBody>
      </p:sp>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4006" y="1380653"/>
            <a:ext cx="9655175" cy="2165350"/>
          </a:xfrm>
        </p:spPr>
        <p:txBody>
          <a:bodyPr>
            <a:normAutofit/>
          </a:bodyPr>
          <a:lstStyle/>
          <a:p>
            <a:pPr marL="0" indent="0">
              <a:lnSpc>
                <a:spcPct val="150000"/>
              </a:lnSpc>
              <a:buNone/>
            </a:pPr>
            <a:r>
              <a:rPr lang="en-GB" sz="2000" dirty="0">
                <a:highlight>
                  <a:srgbClr val="FFFFFF"/>
                </a:highlight>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 encourages you to understand the ways in which children play and learn and truly empathize with their needs to drive a creative approach.</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6" name="Picture Placeholder 4" descr="A logo with a face and text&#10;&#10;Description automatically generated">
            <a:extLst>
              <a:ext uri="{FF2B5EF4-FFF2-40B4-BE49-F238E27FC236}">
                <a16:creationId xmlns:a16="http://schemas.microsoft.com/office/drawing/2014/main" id="{5CB4CE3B-8F9D-ECB6-87BA-05DB7B18A8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grpSp>
        <p:nvGrpSpPr>
          <p:cNvPr id="2" name="Group 1">
            <a:extLst>
              <a:ext uri="{FF2B5EF4-FFF2-40B4-BE49-F238E27FC236}">
                <a16:creationId xmlns:a16="http://schemas.microsoft.com/office/drawing/2014/main" id="{0E186FCF-536D-7B43-6940-7F476F27613F}"/>
              </a:ext>
            </a:extLst>
          </p:cNvPr>
          <p:cNvGrpSpPr/>
          <p:nvPr/>
        </p:nvGrpSpPr>
        <p:grpSpPr>
          <a:xfrm>
            <a:off x="1982819" y="2979017"/>
            <a:ext cx="8180466" cy="3509334"/>
            <a:chOff x="1940495" y="2849925"/>
            <a:chExt cx="8180466" cy="3509334"/>
          </a:xfrm>
        </p:grpSpPr>
        <p:cxnSp>
          <p:nvCxnSpPr>
            <p:cNvPr id="3" name="Straight Connector 2">
              <a:extLst>
                <a:ext uri="{FF2B5EF4-FFF2-40B4-BE49-F238E27FC236}">
                  <a16:creationId xmlns:a16="http://schemas.microsoft.com/office/drawing/2014/main" id="{E9FBE252-2DB3-3882-9D92-BB4B6DCEE703}"/>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D95EA84-2D36-54B6-B141-5A13B705FA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BC48C46-EFCD-C927-6D04-12AB75166BDE}"/>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BFEBF1B-C735-FD22-B43B-0152405D2400}"/>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FF3DF3F-2E20-BDD3-AA04-92D5DFBA10EF}"/>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70C3FE88-61F3-D1EF-8274-269A703FA054}"/>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6150572E-2F55-0B30-0A8C-9D74211A0C6E}"/>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C54A0DA-2E05-C283-9262-085D714C75B2}"/>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F6A0887-859B-9F24-8545-EE9F926FFABD}"/>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3CB0C10-E3B2-FBDF-403F-6988AF28875F}"/>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052F5A1-C650-0353-0EFF-1EE8194A5B67}"/>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AB9CC5B-7C94-4182-D377-8F74075D8573}"/>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4DBD115-2A86-CFE5-A12F-794974F34F5D}"/>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6583E865-DEA3-72B2-1482-150F11FE560E}"/>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BA1A2DBF-2082-3B70-D872-3E16BB22E0AF}"/>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3279C77-BE46-FF75-B006-2DE9D348A81A}"/>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25D489C8-F440-2515-D2D0-FD53A1241F49}"/>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BE6470E3-416F-E6C8-6819-5316A4AF47A3}"/>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74CA5F7C-583E-C52C-A400-D4A2C7E04323}"/>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B13A352A-15E7-D231-A924-9BDA42D8F62E}"/>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AC801773-5283-9B73-C83E-76915A94717C}"/>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EFBB3623-753D-87A6-9D25-45CE3192B07A}"/>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SCHOOL</a:t>
              </a:r>
            </a:p>
          </p:txBody>
        </p:sp>
        <p:sp>
          <p:nvSpPr>
            <p:cNvPr id="57" name="Oval 56">
              <a:extLst>
                <a:ext uri="{FF2B5EF4-FFF2-40B4-BE49-F238E27FC236}">
                  <a16:creationId xmlns:a16="http://schemas.microsoft.com/office/drawing/2014/main" id="{69212E9C-A2F3-91D2-67BD-BA362743016B}"/>
                </a:ext>
              </a:extLst>
            </p:cNvPr>
            <p:cNvSpPr/>
            <p:nvPr/>
          </p:nvSpPr>
          <p:spPr>
            <a:xfrm>
              <a:off x="8787571" y="353217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HOME</a:t>
              </a:r>
            </a:p>
          </p:txBody>
        </p:sp>
        <p:sp>
          <p:nvSpPr>
            <p:cNvPr id="58" name="Oval 57">
              <a:extLst>
                <a:ext uri="{FF2B5EF4-FFF2-40B4-BE49-F238E27FC236}">
                  <a16:creationId xmlns:a16="http://schemas.microsoft.com/office/drawing/2014/main" id="{EA0F822E-C736-83D5-E8A8-E6EFE69EA727}"/>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B8150B00-3270-A517-CD25-FD88F870001A}"/>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ED5C4B68-F806-F4E5-03FF-A57F5ED7B57A}"/>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C8B21194-10A2-8C4D-6A1B-F9F2B1597622}"/>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C71BE307-2B97-AD14-8616-9A3556DAFE6D}"/>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BBB384D6-C5FB-C296-131A-00BD319C9FA8}"/>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LEARNING</a:t>
              </a:r>
            </a:p>
          </p:txBody>
        </p:sp>
      </p:grpSp>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Yoto: Define">
            <a:hlinkClick r:id="" action="ppaction://media"/>
            <a:extLst>
              <a:ext uri="{FF2B5EF4-FFF2-40B4-BE49-F238E27FC236}">
                <a16:creationId xmlns:a16="http://schemas.microsoft.com/office/drawing/2014/main" id="{34703BFF-E100-B6A4-FEDD-2A05382B42E8}"/>
              </a:ext>
            </a:extLst>
          </p:cNvPr>
          <p:cNvPicPr>
            <a:picLocks noRot="1" noChangeAspect="1"/>
          </p:cNvPicPr>
          <p:nvPr>
            <a:videoFile r:link="rId1"/>
          </p:nvPr>
        </p:nvPicPr>
        <p:blipFill>
          <a:blip r:embed="rId4"/>
          <a:stretch>
            <a:fillRect/>
          </a:stretch>
        </p:blipFill>
        <p:spPr>
          <a:xfrm>
            <a:off x="203896" y="106036"/>
            <a:ext cx="11784104" cy="6658019"/>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65287" y="1338870"/>
            <a:ext cx="9784902"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 from the supporting resource depository:</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3598704195"/>
              </p:ext>
            </p:extLst>
          </p:nvPr>
        </p:nvGraphicFramePr>
        <p:xfrm>
          <a:off x="576000" y="3112196"/>
          <a:ext cx="9670290" cy="2194560"/>
        </p:xfrm>
        <a:graphic>
          <a:graphicData uri="http://schemas.openxmlformats.org/drawingml/2006/table">
            <a:tbl>
              <a:tblPr firstRow="1" bandRow="1">
                <a:tableStyleId>{5940675A-B579-460E-94D1-54222C63F5DA}</a:tableStyleId>
              </a:tblPr>
              <a:tblGrid>
                <a:gridCol w="1952047">
                  <a:extLst>
                    <a:ext uri="{9D8B030D-6E8A-4147-A177-3AD203B41FA5}">
                      <a16:colId xmlns:a16="http://schemas.microsoft.com/office/drawing/2014/main" val="336422520"/>
                    </a:ext>
                  </a:extLst>
                </a:gridCol>
                <a:gridCol w="4447859">
                  <a:extLst>
                    <a:ext uri="{9D8B030D-6E8A-4147-A177-3AD203B41FA5}">
                      <a16:colId xmlns:a16="http://schemas.microsoft.com/office/drawing/2014/main" val="1485661640"/>
                    </a:ext>
                  </a:extLst>
                </a:gridCol>
                <a:gridCol w="3270384">
                  <a:extLst>
                    <a:ext uri="{9D8B030D-6E8A-4147-A177-3AD203B41FA5}">
                      <a16:colId xmlns:a16="http://schemas.microsoft.com/office/drawing/2014/main" val="3557883098"/>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‘Know your competition’</a:t>
                      </a:r>
                      <a:endParaRPr lang="en-GB" b="1" dirty="0">
                        <a:solidFill>
                          <a:srgbClr val="16F4D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‘Gap in the market’</a:t>
                      </a:r>
                      <a:endParaRPr lang="en-GB" b="1" dirty="0">
                        <a:solidFill>
                          <a:srgbClr val="16F4D0"/>
                        </a:solidFill>
                      </a:endParaRPr>
                    </a:p>
                    <a:p>
                      <a:endParaRPr lang="en-GB" dirty="0">
                        <a:solidFill>
                          <a:srgbClr val="16F4D0"/>
                        </a:solidFill>
                      </a:endParaRPr>
                    </a:p>
                  </a:txBody>
                  <a:tcPr>
                    <a:solidFill>
                      <a:schemeClr val="bg1"/>
                    </a:solidFill>
                  </a:tcPr>
                </a:tc>
                <a:tc>
                  <a:txBody>
                    <a:bodyPr/>
                    <a:lstStyle/>
                    <a:p>
                      <a:pPr algn="just"/>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‘Improve what you’ve got’</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600" dirty="0"/>
                        <a:t>Using the market mapping sheet and a  Who, What, Why approach, clearly state your problem.</a:t>
                      </a:r>
                    </a:p>
                  </a:txBody>
                  <a:tcPr/>
                </a:tc>
                <a:tc>
                  <a:txBody>
                    <a:bodyPr/>
                    <a:lstStyle/>
                    <a:p>
                      <a:r>
                        <a:rPr lang="en-GB" sz="1600" dirty="0"/>
                        <a:t>Identify the gap in the market by investigating existing products that are similar to your idea. Consider using tools such as ACCESSFM to explore a range of existing toys. Use this to see how you can differentiate your product with others and find you ‘gap in the market’.</a:t>
                      </a:r>
                    </a:p>
                  </a:txBody>
                  <a:tcPr/>
                </a:tc>
                <a:tc>
                  <a:txBody>
                    <a:bodyPr/>
                    <a:lstStyle/>
                    <a:p>
                      <a:pPr algn="just"/>
                      <a:r>
                        <a:rPr lang="en-GB" sz="1600" dirty="0"/>
                        <a:t>Look at other similar products. Can you notice anything that could be improved about them? Could it look better? What about the function of the product?</a:t>
                      </a:r>
                    </a:p>
                  </a:txBody>
                  <a:tcPr/>
                </a:tc>
                <a:extLst>
                  <a:ext uri="{0D108BD9-81ED-4DB2-BD59-A6C34878D82A}">
                    <a16:rowId xmlns:a16="http://schemas.microsoft.com/office/drawing/2014/main" val="3966545421"/>
                  </a:ext>
                </a:extLst>
              </a:tr>
            </a:tbl>
          </a:graphicData>
        </a:graphic>
      </p:graphicFrame>
      <p:pic>
        <p:nvPicPr>
          <p:cNvPr id="8" name="Picture Placeholder 4" descr="A logo with a face and text&#10;&#10;Description automatically generated">
            <a:extLst>
              <a:ext uri="{FF2B5EF4-FFF2-40B4-BE49-F238E27FC236}">
                <a16:creationId xmlns:a16="http://schemas.microsoft.com/office/drawing/2014/main" id="{A7075DCC-F02F-46F8-EB77-05A732DE8F4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34796"/>
            <a:ext cx="9888800"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highlight>
                  <a:srgbClr val="FFFFFF"/>
                </a:highligh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highlight>
                  <a:srgbClr val="FFFFFF"/>
                </a:highlight>
                <a:uLnTx/>
                <a:uFillTx/>
                <a:latin typeface="Arial" panose="020B0604020202020204"/>
                <a:ea typeface="Calibri" panose="020F0502020204030204" pitchFamily="34" charset="0"/>
                <a:sym typeface="Helvetica Neue"/>
              </a:rPr>
              <a:t>‘</a:t>
            </a:r>
            <a:r>
              <a:rPr lang="en-GB" sz="2000" kern="0" dirty="0">
                <a:solidFill>
                  <a:srgbClr val="000000"/>
                </a:solidFill>
                <a:highlight>
                  <a:srgbClr val="FFFFFF"/>
                </a:highlight>
                <a:latin typeface="Arial" panose="020B0604020202020204"/>
                <a:ea typeface="Calibri" panose="020F0502020204030204" pitchFamily="34" charset="0"/>
              </a:rPr>
              <a:t>Toys to Teach</a:t>
            </a:r>
            <a:r>
              <a:rPr kumimoji="0" lang="en-GB" sz="2000" b="1" i="0" u="none" strike="noStrike" kern="0" cap="none" spc="0" normalizeH="0" baseline="0" noProof="0" dirty="0">
                <a:ln>
                  <a:noFill/>
                </a:ln>
                <a:solidFill>
                  <a:srgbClr val="000000"/>
                </a:solidFill>
                <a:effectLst/>
                <a:highlight>
                  <a:srgbClr val="FFFFFF"/>
                </a:highlight>
                <a:uLnTx/>
                <a:uFillTx/>
                <a:latin typeface="Arial" panose="020B0604020202020204"/>
                <a:ea typeface="Calibri" panose="020F0502020204030204" pitchFamily="34" charset="0"/>
                <a:sym typeface="Helvetica Neue"/>
              </a:rPr>
              <a:t>’</a:t>
            </a:r>
            <a:r>
              <a:rPr lang="en-GB" sz="2000" kern="0" dirty="0">
                <a:solidFill>
                  <a:srgbClr val="000000"/>
                </a:solidFill>
                <a:highlight>
                  <a:srgbClr val="FFFFFF"/>
                </a:highlight>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highlight>
                  <a:srgbClr val="FFFFFF"/>
                </a:highlight>
                <a:uLnTx/>
                <a:uFillTx/>
                <a:latin typeface="Arial" panose="020B0604020202020204"/>
                <a:sym typeface="Helvetica Neue"/>
              </a:rPr>
              <a:t>provides an overview of the design opportunity but at the </a:t>
            </a:r>
            <a:r>
              <a:rPr lang="en-GB" sz="2000" b="0" kern="0" dirty="0">
                <a:solidFill>
                  <a:srgbClr val="0A303F"/>
                </a:solidFill>
                <a:highlight>
                  <a:srgbClr val="FFFFFF"/>
                </a:highlight>
                <a:latin typeface="Arial" panose="020B0604020202020204"/>
              </a:rPr>
              <a:t>define stage you now need to write your own design brief </a:t>
            </a:r>
            <a:r>
              <a:rPr kumimoji="0" lang="en-GB" sz="2000" b="0" i="0" u="none" strike="noStrike" kern="0" cap="none" spc="0" normalizeH="0" baseline="0" noProof="0" dirty="0">
                <a:ln>
                  <a:noFill/>
                </a:ln>
                <a:solidFill>
                  <a:srgbClr val="0A303F"/>
                </a:solidFill>
                <a:effectLst/>
                <a:highlight>
                  <a:srgbClr val="FFFFFF"/>
                </a:highlight>
                <a:uLnTx/>
                <a:uFillTx/>
                <a:latin typeface="Arial" panose="020B0604020202020204"/>
                <a:sym typeface="Helvetica Neue"/>
              </a:rPr>
              <a:t>so you have a focus to refer back to when investigating the context and developing your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chemeClr val="accent2">
                  <a:lumMod val="60000"/>
                  <a:lumOff val="40000"/>
                </a:schemeClr>
              </a:solidFill>
              <a:effectLst/>
              <a:highlight>
                <a:srgbClr val="FFFF00"/>
              </a:highligh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1" u="none" strike="noStrike" kern="0" cap="none" spc="0" normalizeH="0" baseline="0" noProof="0" dirty="0">
                <a:ln>
                  <a:noFill/>
                </a:ln>
                <a:solidFill>
                  <a:schemeClr val="accent2">
                    <a:lumMod val="60000"/>
                    <a:lumOff val="40000"/>
                  </a:schemeClr>
                </a:solidFill>
                <a:effectLst/>
                <a:highlight>
                  <a:srgbClr val="FFFFFF"/>
                </a:highlight>
                <a:uLnTx/>
                <a:uFillTx/>
                <a:latin typeface="Arial" panose="020B0604020202020204"/>
                <a:sym typeface="Helvetica Neue"/>
              </a:rPr>
              <a:t>“Children can sometimes struggle to learn about numbers and maths without visual cues to help them. </a:t>
            </a:r>
            <a:r>
              <a:rPr lang="en-GB" sz="2000" i="1" kern="0" dirty="0">
                <a:solidFill>
                  <a:schemeClr val="accent2">
                    <a:lumMod val="60000"/>
                    <a:lumOff val="40000"/>
                  </a:schemeClr>
                </a:solidFill>
                <a:highlight>
                  <a:srgbClr val="FFFFFF"/>
                </a:highlight>
                <a:latin typeface="Arial" panose="020B0604020202020204"/>
              </a:rPr>
              <a:t>Design </a:t>
            </a:r>
            <a:r>
              <a:rPr kumimoji="0" lang="en-GB" sz="2000" i="1" u="none" strike="noStrike" kern="0" cap="none" spc="0" normalizeH="0" baseline="0" noProof="0" dirty="0">
                <a:ln>
                  <a:noFill/>
                </a:ln>
                <a:solidFill>
                  <a:schemeClr val="accent2">
                    <a:lumMod val="60000"/>
                    <a:lumOff val="40000"/>
                  </a:schemeClr>
                </a:solidFill>
                <a:effectLst/>
                <a:highlight>
                  <a:srgbClr val="FFFFFF"/>
                </a:highlight>
                <a:uLnTx/>
                <a:uFillTx/>
                <a:latin typeface="Arial" panose="020B0604020202020204"/>
                <a:sym typeface="Helvetica Neue"/>
              </a:rPr>
              <a:t>a toy that will help children to learn maths in a fun and interactive way” </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5006932" y="5538881"/>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516060" y="4746149"/>
            <a:ext cx="988838" cy="988838"/>
          </a:xfrm>
          <a:prstGeom prst="rect">
            <a:avLst/>
          </a:prstGeom>
        </p:spPr>
      </p:pic>
      <p:pic>
        <p:nvPicPr>
          <p:cNvPr id="10" name="Picture Placeholder 4" descr="A logo with a face and text&#10;&#10;Description automatically generated">
            <a:extLst>
              <a:ext uri="{FF2B5EF4-FFF2-40B4-BE49-F238E27FC236}">
                <a16:creationId xmlns:a16="http://schemas.microsoft.com/office/drawing/2014/main" id="{39CB68EF-CDE6-9C25-86B8-3BFE2ACFE9E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Specification</a:t>
            </a:r>
            <a:endParaRPr lang="en-GB" sz="4400" dirty="0">
              <a:solidFill>
                <a:srgbClr val="0A303F"/>
              </a:solidFill>
            </a:endParaRPr>
          </a:p>
        </p:txBody>
      </p:sp>
      <p:sp>
        <p:nvSpPr>
          <p:cNvPr id="2" name="Content Placeholder 2">
            <a:extLst>
              <a:ext uri="{FF2B5EF4-FFF2-40B4-BE49-F238E27FC236}">
                <a16:creationId xmlns:a16="http://schemas.microsoft.com/office/drawing/2014/main" id="{71A9DB88-E475-2698-5AD0-762934CC0895}"/>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solidFill>
                  <a:srgbClr val="0A303F"/>
                </a:solidFill>
                <a:latin typeface="+mj-lt"/>
                <a:ea typeface="Roboto" panose="02000000000000000000" pitchFamily="2" charset="0"/>
                <a:cs typeface="Roboto" panose="02000000000000000000" pitchFamily="2" charset="0"/>
              </a:rPr>
              <a:t>Consider these aspects for your design</a:t>
            </a:r>
            <a:r>
              <a:rPr lang="en-GB" sz="1600" b="0" dirty="0">
                <a:solidFill>
                  <a:srgbClr val="0A303F"/>
                </a:solidFill>
                <a:latin typeface="+mj-lt"/>
                <a:ea typeface="Roboto" panose="02000000000000000000" pitchFamily="2" charset="0"/>
                <a:cs typeface="Roboto" panose="02000000000000000000" pitchFamily="2" charset="0"/>
              </a:rPr>
              <a:t>.</a:t>
            </a: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p:txBody>
      </p:sp>
      <p:grpSp>
        <p:nvGrpSpPr>
          <p:cNvPr id="3" name="Group 2">
            <a:extLst>
              <a:ext uri="{FF2B5EF4-FFF2-40B4-BE49-F238E27FC236}">
                <a16:creationId xmlns:a16="http://schemas.microsoft.com/office/drawing/2014/main" id="{A502B105-B366-C082-3C45-0B65ECEF9BA0}"/>
              </a:ext>
            </a:extLst>
          </p:cNvPr>
          <p:cNvGrpSpPr/>
          <p:nvPr/>
        </p:nvGrpSpPr>
        <p:grpSpPr>
          <a:xfrm>
            <a:off x="576000" y="2386788"/>
            <a:ext cx="9453872" cy="2875169"/>
            <a:chOff x="1054237" y="2286293"/>
            <a:chExt cx="9453872" cy="2875169"/>
          </a:xfrm>
        </p:grpSpPr>
        <p:sp>
          <p:nvSpPr>
            <p:cNvPr id="6" name="TextBox 5">
              <a:extLst>
                <a:ext uri="{FF2B5EF4-FFF2-40B4-BE49-F238E27FC236}">
                  <a16:creationId xmlns:a16="http://schemas.microsoft.com/office/drawing/2014/main" id="{1FC94DEC-FCCB-283F-1500-B29D2FA40E7D}"/>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7" name="TextBox 6">
              <a:extLst>
                <a:ext uri="{FF2B5EF4-FFF2-40B4-BE49-F238E27FC236}">
                  <a16:creationId xmlns:a16="http://schemas.microsoft.com/office/drawing/2014/main" id="{8A83F634-A9A9-3E3D-CC4C-5346A8A32DED}"/>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8" name="TextBox 7">
              <a:extLst>
                <a:ext uri="{FF2B5EF4-FFF2-40B4-BE49-F238E27FC236}">
                  <a16:creationId xmlns:a16="http://schemas.microsoft.com/office/drawing/2014/main" id="{B2281A72-70D9-B097-C8DC-B4B28897A59D}"/>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9" name="TextBox 8">
              <a:extLst>
                <a:ext uri="{FF2B5EF4-FFF2-40B4-BE49-F238E27FC236}">
                  <a16:creationId xmlns:a16="http://schemas.microsoft.com/office/drawing/2014/main" id="{077BB534-0DA5-F251-8DA2-5B2FBA263419}"/>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0" name="TextBox 9">
              <a:extLst>
                <a:ext uri="{FF2B5EF4-FFF2-40B4-BE49-F238E27FC236}">
                  <a16:creationId xmlns:a16="http://schemas.microsoft.com/office/drawing/2014/main" id="{A077C375-370F-5431-CFC5-2650B02EA0A6}"/>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1" name="TextBox 10">
              <a:extLst>
                <a:ext uri="{FF2B5EF4-FFF2-40B4-BE49-F238E27FC236}">
                  <a16:creationId xmlns:a16="http://schemas.microsoft.com/office/drawing/2014/main" id="{763E513E-C462-FA15-C829-AD5377DD2544}"/>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2" name="Straight Arrow Connector 11">
              <a:extLst>
                <a:ext uri="{FF2B5EF4-FFF2-40B4-BE49-F238E27FC236}">
                  <a16:creationId xmlns:a16="http://schemas.microsoft.com/office/drawing/2014/main" id="{55E9E513-D0AD-3583-38B9-28AC906C22BA}"/>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8B70813-3EDA-3B9F-51DC-EF051701FF65}"/>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FD99786-FA30-9F35-F8C5-099645F3E56A}"/>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D6F6CD71-2C14-6157-5743-EE73F078992D}"/>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A0074C23-9613-8010-0AF6-E722F2FAF69F}"/>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19" name="Picture Placeholder 4" descr="A logo with a face and text&#10;&#10;Description automatically generated">
            <a:extLst>
              <a:ext uri="{FF2B5EF4-FFF2-40B4-BE49-F238E27FC236}">
                <a16:creationId xmlns:a16="http://schemas.microsoft.com/office/drawing/2014/main" id="{9041C498-479A-66C8-AB8D-3AC8928C91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pic>
        <p:nvPicPr>
          <p:cNvPr id="17" name="Picture 16" descr="A white square object with a black background&#10;&#10;Description automatically generated">
            <a:extLst>
              <a:ext uri="{FF2B5EF4-FFF2-40B4-BE49-F238E27FC236}">
                <a16:creationId xmlns:a16="http://schemas.microsoft.com/office/drawing/2014/main" id="{1FE85CAD-8541-216C-CE78-816B280BF1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65096" y="2171145"/>
            <a:ext cx="3222648" cy="3200423"/>
          </a:xfrm>
          <a:prstGeom prst="rect">
            <a:avLst/>
          </a:prstGeom>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Yoto: Ideate">
            <a:hlinkClick r:id="" action="ppaction://media"/>
            <a:extLst>
              <a:ext uri="{FF2B5EF4-FFF2-40B4-BE49-F238E27FC236}">
                <a16:creationId xmlns:a16="http://schemas.microsoft.com/office/drawing/2014/main" id="{FB4D0EF4-577D-91E5-A088-BED28B0DA20C}"/>
              </a:ext>
            </a:extLst>
          </p:cNvPr>
          <p:cNvPicPr>
            <a:picLocks noRot="1" noChangeAspect="1"/>
          </p:cNvPicPr>
          <p:nvPr>
            <a:videoFile r:link="rId1"/>
          </p:nvPr>
        </p:nvPicPr>
        <p:blipFill>
          <a:blip r:embed="rId3"/>
          <a:stretch>
            <a:fillRect/>
          </a:stretch>
        </p:blipFill>
        <p:spPr>
          <a:xfrm>
            <a:off x="254000" y="106036"/>
            <a:ext cx="11695425" cy="6607915"/>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018829"/>
            <a:ext cx="9655175" cy="2165350"/>
          </a:xfrm>
        </p:spPr>
        <p:txBody>
          <a:bodyPr>
            <a:normAutofit/>
          </a:bodyPr>
          <a:lstStyle/>
          <a:p>
            <a:pPr>
              <a:lnSpc>
                <a:spcPct val="150000"/>
              </a:lnSpc>
            </a:pPr>
            <a:r>
              <a:rPr lang="en-GB" sz="2000" dirty="0">
                <a:solidFill>
                  <a:schemeClr val="tx1"/>
                </a:solidFill>
                <a:highlight>
                  <a:srgbClr val="FFFFFF"/>
                </a:highlight>
              </a:rPr>
              <a:t>Now is the time to think of lots of ideas! You are trying to consider lots of different possibilities for your toy. These don’t need to be detailed and accurate at this stage. Try some of these ideas. Remember, no idea is a silly idea at this stage!</a:t>
            </a:r>
            <a:endParaRPr lang="en-GB" sz="2000" dirty="0">
              <a:solidFill>
                <a:schemeClr val="tx1"/>
              </a:solidFill>
              <a:highlight>
                <a:srgbClr val="FFFFFF"/>
              </a:highlight>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pic>
        <p:nvPicPr>
          <p:cNvPr id="7" name="Picture Placeholder 4" descr="A logo with a face and text&#10;&#10;Description automatically generated">
            <a:extLst>
              <a:ext uri="{FF2B5EF4-FFF2-40B4-BE49-F238E27FC236}">
                <a16:creationId xmlns:a16="http://schemas.microsoft.com/office/drawing/2014/main" id="{F28528A0-256F-B8EA-12F2-01EAD73C85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3625773969"/>
              </p:ext>
            </p:extLst>
          </p:nvPr>
        </p:nvGraphicFramePr>
        <p:xfrm>
          <a:off x="576000" y="2665592"/>
          <a:ext cx="9471642" cy="3505200"/>
        </p:xfrm>
        <a:graphic>
          <a:graphicData uri="http://schemas.openxmlformats.org/drawingml/2006/table">
            <a:tbl>
              <a:tblPr firstRow="1" bandRow="1">
                <a:tableStyleId>{5940675A-B579-460E-94D1-54222C63F5DA}</a:tableStyleId>
              </a:tblPr>
              <a:tblGrid>
                <a:gridCol w="2213499">
                  <a:extLst>
                    <a:ext uri="{9D8B030D-6E8A-4147-A177-3AD203B41FA5}">
                      <a16:colId xmlns:a16="http://schemas.microsoft.com/office/drawing/2014/main" val="336422520"/>
                    </a:ext>
                  </a:extLst>
                </a:gridCol>
                <a:gridCol w="3019630">
                  <a:extLst>
                    <a:ext uri="{9D8B030D-6E8A-4147-A177-3AD203B41FA5}">
                      <a16:colId xmlns:a16="http://schemas.microsoft.com/office/drawing/2014/main" val="1485661640"/>
                    </a:ext>
                  </a:extLst>
                </a:gridCol>
                <a:gridCol w="2237591">
                  <a:extLst>
                    <a:ext uri="{9D8B030D-6E8A-4147-A177-3AD203B41FA5}">
                      <a16:colId xmlns:a16="http://schemas.microsoft.com/office/drawing/2014/main" val="3804150009"/>
                    </a:ext>
                  </a:extLst>
                </a:gridCol>
                <a:gridCol w="2000922">
                  <a:extLst>
                    <a:ext uri="{9D8B030D-6E8A-4147-A177-3AD203B41FA5}">
                      <a16:colId xmlns:a16="http://schemas.microsoft.com/office/drawing/2014/main" val="1728666539"/>
                    </a:ext>
                  </a:extLst>
                </a:gridCol>
              </a:tblGrid>
              <a:tr h="330413">
                <a:tc>
                  <a:txBody>
                    <a:bodyPr/>
                    <a:lstStyle/>
                    <a:p>
                      <a:pPr algn="ctr"/>
                      <a:r>
                        <a:rPr lang="en-GB" b="1" dirty="0">
                          <a:solidFill>
                            <a:srgbClr val="F60493"/>
                          </a:solidFill>
                          <a:hlinkClick r:id="rId4" action="ppaction://hlinksldjump">
                            <a:extLst>
                              <a:ext uri="{A12FA001-AC4F-418D-AE19-62706E023703}">
                                <ahyp:hlinkClr xmlns:ahyp="http://schemas.microsoft.com/office/drawing/2018/hyperlinkcolor" val="tx"/>
                              </a:ext>
                            </a:extLst>
                          </a:hlinkClick>
                        </a:rPr>
                        <a:t>‘Identify and think of alternatives’</a:t>
                      </a:r>
                      <a:endParaRPr lang="en-GB" b="1" dirty="0">
                        <a:solidFill>
                          <a:srgbClr val="F60493"/>
                        </a:solidFill>
                      </a:endParaRPr>
                    </a:p>
                  </a:txBody>
                  <a:tcPr>
                    <a:solidFill>
                      <a:schemeClr val="bg1"/>
                    </a:solidFill>
                  </a:tcPr>
                </a:tc>
                <a:tc>
                  <a:txBody>
                    <a:bodyPr/>
                    <a:lstStyle/>
                    <a:p>
                      <a:pPr algn="ctr"/>
                      <a:r>
                        <a:rPr lang="en-GB" b="1" dirty="0">
                          <a:solidFill>
                            <a:srgbClr val="F60493"/>
                          </a:solidFill>
                        </a:rPr>
                        <a:t>‘</a:t>
                      </a:r>
                      <a:r>
                        <a:rPr lang="en-GB" b="1" dirty="0">
                          <a:solidFill>
                            <a:srgbClr val="F60493"/>
                          </a:solidFill>
                          <a:hlinkClick r:id="rId4" action="ppaction://hlinksldjump">
                            <a:extLst>
                              <a:ext uri="{A12FA001-AC4F-418D-AE19-62706E023703}">
                                <ahyp:hlinkClr xmlns:ahyp="http://schemas.microsoft.com/office/drawing/2018/hyperlinkcolor" val="tx"/>
                              </a:ext>
                            </a:extLst>
                          </a:hlinkClick>
                        </a:rPr>
                        <a:t>Feedback’</a:t>
                      </a:r>
                      <a:endParaRPr lang="en-GB" b="1" dirty="0">
                        <a:solidFill>
                          <a:srgbClr val="F60493"/>
                        </a:solidFill>
                      </a:endParaRPr>
                    </a:p>
                  </a:txBody>
                  <a:tcPr>
                    <a:solidFill>
                      <a:schemeClr val="bg1"/>
                    </a:solidFill>
                  </a:tcPr>
                </a:tc>
                <a:tc>
                  <a:txBody>
                    <a:bodyPr/>
                    <a:lstStyle/>
                    <a:p>
                      <a:pPr algn="ctr"/>
                      <a:r>
                        <a:rPr lang="en-GB" b="1" dirty="0">
                          <a:solidFill>
                            <a:srgbClr val="F60493"/>
                          </a:solidFill>
                          <a:hlinkClick r:id="rId4" action="ppaction://hlinksldjump">
                            <a:extLst>
                              <a:ext uri="{A12FA001-AC4F-418D-AE19-62706E023703}">
                                <ahyp:hlinkClr xmlns:ahyp="http://schemas.microsoft.com/office/drawing/2018/hyperlinkcolor" val="tx"/>
                              </a:ext>
                            </a:extLst>
                          </a:hlinkClick>
                        </a:rPr>
                        <a:t>‘Decide before you prototype’</a:t>
                      </a:r>
                      <a:endParaRPr lang="en-GB" b="1" dirty="0">
                        <a:solidFill>
                          <a:srgbClr val="F60493"/>
                        </a:solidFill>
                      </a:endParaRPr>
                    </a:p>
                  </a:txBody>
                  <a:tcPr>
                    <a:solidFill>
                      <a:schemeClr val="bg1"/>
                    </a:solidFill>
                  </a:tcPr>
                </a:tc>
                <a:tc>
                  <a:txBody>
                    <a:bodyPr/>
                    <a:lstStyle/>
                    <a:p>
                      <a:pPr algn="ctr"/>
                      <a:r>
                        <a:rPr lang="en-GB" b="1" dirty="0">
                          <a:solidFill>
                            <a:srgbClr val="F60493"/>
                          </a:solidFill>
                          <a:hlinkClick r:id="rId4" action="ppaction://hlinksldjump">
                            <a:extLst>
                              <a:ext uri="{A12FA001-AC4F-418D-AE19-62706E023703}">
                                <ahyp:hlinkClr xmlns:ahyp="http://schemas.microsoft.com/office/drawing/2018/hyperlinkcolor" val="tx"/>
                              </a:ext>
                            </a:extLst>
                          </a:hlinkClick>
                        </a:rPr>
                        <a:t>‘Constraints are good!’</a:t>
                      </a:r>
                      <a:endParaRPr lang="en-GB" b="1" dirty="0">
                        <a:solidFill>
                          <a:srgbClr val="F60493"/>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Mindmap all the potential ideas you have at this stage. This may take the form of written ideas or quick 2-minute sketches or a mixture of both on the page. Do not worry about the sketches being perfect at this stage, they just need to get the idea across.</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Consider ways in which the user can experience feedback. The way in which the user knows that what they have done, has worked. Research and include different ideas for feedback such as lights, video, noises etc that are typically used in other toys. There may be times when things clash (e.g. something is not possible for a given price) and so you will need to consider priorities.</a:t>
                      </a:r>
                    </a:p>
                    <a:p>
                      <a:endParaRPr lang="en-GB" sz="1400" dirty="0"/>
                    </a:p>
                  </a:txBody>
                  <a:tcPr>
                    <a:solidFill>
                      <a:schemeClr val="bg1"/>
                    </a:solidFill>
                  </a:tcPr>
                </a:tc>
                <a:tc>
                  <a:txBody>
                    <a:bodyPr/>
                    <a:lstStyle/>
                    <a:p>
                      <a:r>
                        <a:rPr lang="en-GB" sz="1400" dirty="0"/>
                        <a:t>Refer to your previous user research to help you make decisions on your own design ideas. This will prevent you from needing to prototype all your ideas and gather feedback on all of them also.</a:t>
                      </a:r>
                    </a:p>
                  </a:txBody>
                  <a:tcPr>
                    <a:solidFill>
                      <a:schemeClr val="bg1"/>
                    </a:solidFill>
                  </a:tcPr>
                </a:tc>
                <a:tc>
                  <a:txBody>
                    <a:bodyPr/>
                    <a:lstStyle/>
                    <a:p>
                      <a:r>
                        <a:rPr lang="en-GB" sz="1400" dirty="0"/>
                        <a:t>Give yourself some design constraints to boost your creativity as you develop your ideas. Try only using two materials, limited colours or a maximum size limit to work to.</a:t>
                      </a:r>
                    </a:p>
                  </a:txBody>
                  <a:tcPr>
                    <a:solidFill>
                      <a:schemeClr val="bg1"/>
                    </a:solidFill>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50"/>
            <a:ext cx="9655175" cy="2165350"/>
          </a:xfrm>
        </p:spPr>
        <p:txBody>
          <a:bodyPr>
            <a:noAutofit/>
          </a:bodyPr>
          <a:lstStyle/>
          <a:p>
            <a:pPr>
              <a:lnSpc>
                <a:spcPct val="150000"/>
              </a:lnSpc>
            </a:pPr>
            <a:r>
              <a:rPr lang="en-GB" dirty="0">
                <a:highlight>
                  <a:srgbClr val="FFFFFF"/>
                </a:highlight>
              </a:rPr>
              <a:t>Ideation is the process of realising our ideas then developing them towards a prototype. Try some of these in this context:</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Quick sketches: spend 5-10 minutes per sketch to avoid design fixation</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CAD ‘sketch models’: use a simple CAD package to generate quick and simple ideas</a:t>
            </a:r>
          </a:p>
          <a:p>
            <a:pPr>
              <a:lnSpc>
                <a:spcPct val="150000"/>
              </a:lnSpc>
            </a:pPr>
            <a:r>
              <a:rPr lang="en-GB" dirty="0">
                <a:highlight>
                  <a:srgbClr val="FFFFFF"/>
                </a:highlight>
                <a:ea typeface="Roboto" panose="02000000000000000000" pitchFamily="2" charset="0"/>
                <a:cs typeface="Roboto" panose="02000000000000000000" pitchFamily="2" charset="0"/>
              </a:rPr>
              <a:t>With both of these methods it's time to throw caution to the wind and just get some quick ideas down.</a:t>
            </a:r>
          </a:p>
          <a:p>
            <a:pPr>
              <a:lnSpc>
                <a:spcPct val="150000"/>
              </a:lnSpc>
            </a:pPr>
            <a:r>
              <a:rPr lang="en-GB" dirty="0">
                <a:highlight>
                  <a:srgbClr val="FFFFFF"/>
                </a:highlight>
                <a:ea typeface="Roboto" panose="02000000000000000000" pitchFamily="2" charset="0"/>
                <a:cs typeface="Roboto" panose="02000000000000000000" pitchFamily="2" charset="0"/>
              </a:rPr>
              <a:t>Getting stuck for ideas? SCAMPER is an acronym where each letter is a suggestion for how you can develop ideas.</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Try a combination of CAD models and freehand sketches.</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Try sketching over your CAD model to develop new ideas.</a:t>
            </a: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a:lnSpc>
                <a:spcPct val="150000"/>
              </a:lnSpc>
            </a:pPr>
            <a:endParaRPr lang="en-GB" dirty="0">
              <a:highlight>
                <a:srgbClr val="FFFF00"/>
              </a:highlight>
              <a:ea typeface="Roboto" panose="02000000000000000000" pitchFamily="2" charset="0"/>
              <a:cs typeface="Roboto" panose="02000000000000000000" pitchFamily="2" charset="0"/>
            </a:endParaRPr>
          </a:p>
        </p:txBody>
      </p:sp>
      <p:pic>
        <p:nvPicPr>
          <p:cNvPr id="6" name="Picture Placeholder 4" descr="A logo with a face and text&#10;&#10;Description automatically generated">
            <a:extLst>
              <a:ext uri="{FF2B5EF4-FFF2-40B4-BE49-F238E27FC236}">
                <a16:creationId xmlns:a16="http://schemas.microsoft.com/office/drawing/2014/main" id="{05BBD982-B6F6-3257-1D3A-D27A54372A9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248465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pic>
        <p:nvPicPr>
          <p:cNvPr id="3" name="Picture 2">
            <a:extLst>
              <a:ext uri="{FF2B5EF4-FFF2-40B4-BE49-F238E27FC236}">
                <a16:creationId xmlns:a16="http://schemas.microsoft.com/office/drawing/2014/main" id="{84DB683F-2483-9CA9-5A0F-A397F4F19AFA}"/>
              </a:ext>
            </a:extLst>
          </p:cNvPr>
          <p:cNvPicPr>
            <a:picLocks noChangeAspect="1"/>
          </p:cNvPicPr>
          <p:nvPr/>
        </p:nvPicPr>
        <p:blipFill>
          <a:blip r:embed="rId2"/>
          <a:stretch>
            <a:fillRect/>
          </a:stretch>
        </p:blipFill>
        <p:spPr>
          <a:xfrm>
            <a:off x="3439551" y="1044431"/>
            <a:ext cx="3006247" cy="2147319"/>
          </a:xfrm>
          <a:prstGeom prst="rect">
            <a:avLst/>
          </a:prstGeom>
        </p:spPr>
      </p:pic>
      <p:pic>
        <p:nvPicPr>
          <p:cNvPr id="8" name="Picture 7">
            <a:extLst>
              <a:ext uri="{FF2B5EF4-FFF2-40B4-BE49-F238E27FC236}">
                <a16:creationId xmlns:a16="http://schemas.microsoft.com/office/drawing/2014/main" id="{AEE8C418-CA20-C585-3E03-38CB8B48F51C}"/>
              </a:ext>
            </a:extLst>
          </p:cNvPr>
          <p:cNvPicPr>
            <a:picLocks noChangeAspect="1"/>
          </p:cNvPicPr>
          <p:nvPr/>
        </p:nvPicPr>
        <p:blipFill rotWithShape="1">
          <a:blip r:embed="rId3"/>
          <a:srcRect l="16419" t="12704" r="11129" b="10029"/>
          <a:stretch/>
        </p:blipFill>
        <p:spPr>
          <a:xfrm>
            <a:off x="298991" y="1117146"/>
            <a:ext cx="1629880" cy="3144033"/>
          </a:xfrm>
          <a:prstGeom prst="rect">
            <a:avLst/>
          </a:prstGeom>
        </p:spPr>
      </p:pic>
      <p:pic>
        <p:nvPicPr>
          <p:cNvPr id="11" name="Picture 10">
            <a:extLst>
              <a:ext uri="{FF2B5EF4-FFF2-40B4-BE49-F238E27FC236}">
                <a16:creationId xmlns:a16="http://schemas.microsoft.com/office/drawing/2014/main" id="{656E48E7-4477-2271-872A-F303F4C3B29D}"/>
              </a:ext>
            </a:extLst>
          </p:cNvPr>
          <p:cNvPicPr>
            <a:picLocks noChangeAspect="1"/>
          </p:cNvPicPr>
          <p:nvPr/>
        </p:nvPicPr>
        <p:blipFill>
          <a:blip r:embed="rId4"/>
          <a:stretch>
            <a:fillRect/>
          </a:stretch>
        </p:blipFill>
        <p:spPr>
          <a:xfrm>
            <a:off x="5230193" y="4076066"/>
            <a:ext cx="4752975" cy="2409825"/>
          </a:xfrm>
          <a:prstGeom prst="rect">
            <a:avLst/>
          </a:prstGeom>
        </p:spPr>
      </p:pic>
      <p:pic>
        <p:nvPicPr>
          <p:cNvPr id="22" name="Picture 21">
            <a:extLst>
              <a:ext uri="{FF2B5EF4-FFF2-40B4-BE49-F238E27FC236}">
                <a16:creationId xmlns:a16="http://schemas.microsoft.com/office/drawing/2014/main" id="{5EE25308-2888-E358-E826-AFB8A8BF0733}"/>
              </a:ext>
            </a:extLst>
          </p:cNvPr>
          <p:cNvPicPr>
            <a:picLocks noChangeAspect="1"/>
          </p:cNvPicPr>
          <p:nvPr/>
        </p:nvPicPr>
        <p:blipFill>
          <a:blip r:embed="rId5"/>
          <a:stretch>
            <a:fillRect/>
          </a:stretch>
        </p:blipFill>
        <p:spPr>
          <a:xfrm>
            <a:off x="6600423" y="183115"/>
            <a:ext cx="3714108" cy="3368992"/>
          </a:xfrm>
          <a:prstGeom prst="rect">
            <a:avLst/>
          </a:prstGeom>
        </p:spPr>
      </p:pic>
      <p:sp>
        <p:nvSpPr>
          <p:cNvPr id="23" name="TextBox 22">
            <a:extLst>
              <a:ext uri="{FF2B5EF4-FFF2-40B4-BE49-F238E27FC236}">
                <a16:creationId xmlns:a16="http://schemas.microsoft.com/office/drawing/2014/main" id="{0817D207-9E14-0DA4-C0FD-7FFF1116B512}"/>
              </a:ext>
            </a:extLst>
          </p:cNvPr>
          <p:cNvSpPr txBox="1"/>
          <p:nvPr/>
        </p:nvSpPr>
        <p:spPr>
          <a:xfrm>
            <a:off x="2030393" y="2207797"/>
            <a:ext cx="3098277" cy="4278094"/>
          </a:xfrm>
          <a:prstGeom prst="rect">
            <a:avLst/>
          </a:prstGeom>
          <a:noFill/>
        </p:spPr>
        <p:txBody>
          <a:bodyPr wrap="square" rtlCol="0">
            <a:spAutoFit/>
          </a:bodyPr>
          <a:lstStyle/>
          <a:p>
            <a:pPr algn="l"/>
            <a:r>
              <a:rPr lang="en-GB" b="0" dirty="0">
                <a:solidFill>
                  <a:schemeClr val="tx2"/>
                </a:solidFill>
                <a:latin typeface="+mn-lt"/>
              </a:rPr>
              <a:t>Quick sketches avoid design fixation and are a great way of getting a range of different ideas down onto paper. Do not be afraid to let other people in your class draw onto your ideas also or give their feedback.  Getting another opinion or ‘eye’ over the work can be beneficial which is why designers usually work as part of a larger ‘Design Team’. Use colour if it helps to pick key bits out – like Yoto did with the buttons.</a:t>
            </a:r>
          </a:p>
        </p:txBody>
      </p:sp>
      <p:pic>
        <p:nvPicPr>
          <p:cNvPr id="7" name="Picture Placeholder 4" descr="A logo with a face and text&#10;&#10;Description automatically generated">
            <a:extLst>
              <a:ext uri="{FF2B5EF4-FFF2-40B4-BE49-F238E27FC236}">
                <a16:creationId xmlns:a16="http://schemas.microsoft.com/office/drawing/2014/main" id="{FF006160-00E4-C1E0-8D83-10A8E4B40BA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35820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pic>
        <p:nvPicPr>
          <p:cNvPr id="12" name="Picture 11" descr="A group of white and orange objects&#10;&#10;Description automatically generated">
            <a:extLst>
              <a:ext uri="{FF2B5EF4-FFF2-40B4-BE49-F238E27FC236}">
                <a16:creationId xmlns:a16="http://schemas.microsoft.com/office/drawing/2014/main" id="{9BEA5416-BC56-08B7-B136-2C47B3D79F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5101" y="2490528"/>
            <a:ext cx="3921115" cy="2145721"/>
          </a:xfrm>
          <a:prstGeom prst="rect">
            <a:avLst/>
          </a:prstGeom>
        </p:spPr>
      </p:pic>
      <p:pic>
        <p:nvPicPr>
          <p:cNvPr id="14" name="Picture 13" descr="A white and orange device with a card in it&#10;&#10;Description automatically generated">
            <a:extLst>
              <a:ext uri="{FF2B5EF4-FFF2-40B4-BE49-F238E27FC236}">
                <a16:creationId xmlns:a16="http://schemas.microsoft.com/office/drawing/2014/main" id="{4B4F2B0D-DB4F-F2D8-64D5-86F624515B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2253" y="142193"/>
            <a:ext cx="2531347" cy="2061656"/>
          </a:xfrm>
          <a:prstGeom prst="rect">
            <a:avLst/>
          </a:prstGeom>
        </p:spPr>
      </p:pic>
      <p:pic>
        <p:nvPicPr>
          <p:cNvPr id="16" name="Picture 15" descr="A small rectangular device with a card slot&#10;&#10;Description automatically generated">
            <a:extLst>
              <a:ext uri="{FF2B5EF4-FFF2-40B4-BE49-F238E27FC236}">
                <a16:creationId xmlns:a16="http://schemas.microsoft.com/office/drawing/2014/main" id="{115FF277-741D-A7ED-F75E-E9DB7CA2B0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87753" y="301783"/>
            <a:ext cx="2197213" cy="1536779"/>
          </a:xfrm>
          <a:prstGeom prst="rect">
            <a:avLst/>
          </a:prstGeom>
        </p:spPr>
      </p:pic>
      <p:pic>
        <p:nvPicPr>
          <p:cNvPr id="18" name="Picture 17" descr="A group of colorful gaming devices&#10;&#10;Description automatically generated">
            <a:extLst>
              <a:ext uri="{FF2B5EF4-FFF2-40B4-BE49-F238E27FC236}">
                <a16:creationId xmlns:a16="http://schemas.microsoft.com/office/drawing/2014/main" id="{1B1E63BA-8BB1-EAF1-1A63-7B5791AD9E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5784" y="4416220"/>
            <a:ext cx="2469142" cy="2073781"/>
          </a:xfrm>
          <a:prstGeom prst="rect">
            <a:avLst/>
          </a:prstGeom>
        </p:spPr>
      </p:pic>
      <p:pic>
        <p:nvPicPr>
          <p:cNvPr id="20" name="Picture 19" descr="A group of colorful cubes&#10;&#10;Description automatically generated">
            <a:extLst>
              <a:ext uri="{FF2B5EF4-FFF2-40B4-BE49-F238E27FC236}">
                <a16:creationId xmlns:a16="http://schemas.microsoft.com/office/drawing/2014/main" id="{DBE118DD-80A4-898A-9B8E-5A91E607D4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651" y="1442474"/>
            <a:ext cx="4808585" cy="2703641"/>
          </a:xfrm>
          <a:prstGeom prst="rect">
            <a:avLst/>
          </a:prstGeom>
        </p:spPr>
      </p:pic>
      <p:sp>
        <p:nvSpPr>
          <p:cNvPr id="2" name="TextBox 1">
            <a:extLst>
              <a:ext uri="{FF2B5EF4-FFF2-40B4-BE49-F238E27FC236}">
                <a16:creationId xmlns:a16="http://schemas.microsoft.com/office/drawing/2014/main" id="{153D5C11-AA3E-50B1-2871-854646A657CF}"/>
              </a:ext>
            </a:extLst>
          </p:cNvPr>
          <p:cNvSpPr txBox="1"/>
          <p:nvPr/>
        </p:nvSpPr>
        <p:spPr>
          <a:xfrm>
            <a:off x="5360578" y="5140107"/>
            <a:ext cx="4525700" cy="1661993"/>
          </a:xfrm>
          <a:prstGeom prst="rect">
            <a:avLst/>
          </a:prstGeom>
          <a:noFill/>
        </p:spPr>
        <p:txBody>
          <a:bodyPr wrap="square" rtlCol="0">
            <a:spAutoFit/>
          </a:bodyPr>
          <a:lstStyle/>
          <a:p>
            <a:pPr algn="l"/>
            <a:r>
              <a:rPr lang="en-GB" b="0" dirty="0">
                <a:solidFill>
                  <a:schemeClr val="tx2"/>
                </a:solidFill>
                <a:latin typeface="+mn-lt"/>
              </a:rPr>
              <a:t>Drawing your designs out in CAD is a great way of creating numerous iterations but also allows your user to understand your ideas easier for feedback. You may be able to show them different coloured versions really quickly.</a:t>
            </a:r>
          </a:p>
        </p:txBody>
      </p:sp>
      <p:pic>
        <p:nvPicPr>
          <p:cNvPr id="7" name="Picture Placeholder 4" descr="A logo with a face and text&#10;&#10;Description automatically generated">
            <a:extLst>
              <a:ext uri="{FF2B5EF4-FFF2-40B4-BE49-F238E27FC236}">
                <a16:creationId xmlns:a16="http://schemas.microsoft.com/office/drawing/2014/main" id="{2F632A6A-30CC-1559-E2A4-E78C394211F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51299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b="0" dirty="0">
                <a:latin typeface="+mj-lt"/>
                <a:ea typeface="Roboto" panose="02000000000000000000" pitchFamily="2" charset="0"/>
                <a:cs typeface="Roboto" panose="02000000000000000000" pitchFamily="2" charset="0"/>
              </a:rPr>
              <a:t>Yoto are a UK-based company that design and create screen free audio players for children. This</a:t>
            </a:r>
            <a:r>
              <a:rPr lang="en-GB" dirty="0">
                <a:latin typeface="+mj-lt"/>
                <a:ea typeface="Roboto" panose="02000000000000000000" pitchFamily="2" charset="0"/>
                <a:cs typeface="Roboto" panose="02000000000000000000" pitchFamily="2" charset="0"/>
              </a:rPr>
              <a:t> context asks you to consider the design of ‘</a:t>
            </a:r>
            <a:r>
              <a:rPr lang="en-GB" b="1" dirty="0">
                <a:latin typeface="+mj-lt"/>
                <a:ea typeface="Roboto" panose="02000000000000000000" pitchFamily="2" charset="0"/>
                <a:cs typeface="Roboto" panose="02000000000000000000" pitchFamily="2" charset="0"/>
              </a:rPr>
              <a:t>Toys to teach</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Product/toy design, children’s learning and play, interactivity.</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investigate and evaluate tasks,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modelling, ergonomics, rapid prototyping, manufacturing processes, maths and science, visual and technical communication.</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endParaRPr lang="en-GB" sz="2400" dirty="0">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pic>
        <p:nvPicPr>
          <p:cNvPr id="2" name="Picture Placeholder 4" descr="A logo with a face and text&#10;&#10;Description automatically generated">
            <a:extLst>
              <a:ext uri="{FF2B5EF4-FFF2-40B4-BE49-F238E27FC236}">
                <a16:creationId xmlns:a16="http://schemas.microsoft.com/office/drawing/2014/main" id="{3B7DD878-ACB9-91C6-8FCB-7ADC3442C2C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
        <p:nvSpPr>
          <p:cNvPr id="4" name="TextBox 3">
            <a:extLst>
              <a:ext uri="{FF2B5EF4-FFF2-40B4-BE49-F238E27FC236}">
                <a16:creationId xmlns:a16="http://schemas.microsoft.com/office/drawing/2014/main" id="{4E1DA238-29C1-3628-0759-A2FDBCB977B9}"/>
              </a:ext>
            </a:extLst>
          </p:cNvPr>
          <p:cNvSpPr txBox="1"/>
          <p:nvPr/>
        </p:nvSpPr>
        <p:spPr>
          <a:xfrm>
            <a:off x="2154900" y="6245262"/>
            <a:ext cx="8209351"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a:t>
            </a:r>
            <a:r>
              <a:rPr lang="en-GB" sz="800" b="0" i="1" dirty="0">
                <a:latin typeface="+mj-lt"/>
                <a:ea typeface="Calibri" panose="020F0502020204030204" pitchFamily="34" charset="0"/>
              </a:rPr>
              <a:t>Yoto</a:t>
            </a:r>
            <a:r>
              <a:rPr lang="en-GB" sz="800" b="0" i="1" dirty="0">
                <a:effectLst/>
                <a:latin typeface="+mj-lt"/>
                <a:ea typeface="Calibri" panose="020F0502020204030204" pitchFamily="34" charset="0"/>
              </a:rPr>
              <a:t> - the D&amp;T Association hereby acknowledges and thanks Yoto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Yoto: Prototype">
            <a:hlinkClick r:id="" action="ppaction://media"/>
            <a:extLst>
              <a:ext uri="{FF2B5EF4-FFF2-40B4-BE49-F238E27FC236}">
                <a16:creationId xmlns:a16="http://schemas.microsoft.com/office/drawing/2014/main" id="{FE507A18-5EC0-5AB4-2554-8566689336E3}"/>
              </a:ext>
            </a:extLst>
          </p:cNvPr>
          <p:cNvPicPr>
            <a:picLocks noRot="1" noChangeAspect="1"/>
          </p:cNvPicPr>
          <p:nvPr>
            <a:videoFile r:link="rId1"/>
          </p:nvPr>
        </p:nvPicPr>
        <p:blipFill>
          <a:blip r:embed="rId3"/>
          <a:stretch>
            <a:fillRect/>
          </a:stretch>
        </p:blipFill>
        <p:spPr>
          <a:xfrm>
            <a:off x="191370" y="93510"/>
            <a:ext cx="11806274" cy="6670545"/>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595024"/>
            <a:ext cx="9655175" cy="2165350"/>
          </a:xfrm>
        </p:spPr>
        <p:txBody>
          <a:bodyPr>
            <a:normAutofit/>
          </a:bodyPr>
          <a:lstStyle/>
          <a:p>
            <a:pPr marL="0" indent="0">
              <a:lnSpc>
                <a:spcPct val="150000"/>
              </a:lnSpc>
              <a:buNone/>
            </a:pPr>
            <a:r>
              <a:rPr lang="en-GB" dirty="0">
                <a:solidFill>
                  <a:schemeClr val="tx1"/>
                </a:solidFill>
                <a:highlight>
                  <a:srgbClr val="FFFFFF"/>
                </a:highlight>
                <a:latin typeface="+mj-lt"/>
                <a:ea typeface="Roboto" panose="02000000000000000000" pitchFamily="2" charset="0"/>
                <a:cs typeface="Roboto" panose="02000000000000000000" pitchFamily="2" charset="0"/>
              </a:rPr>
              <a:t>At some point you will need to prototype your idea. This is to see if what you are trying to do, will work or not. You may want to use fabrics, hard materials such as plastics or wood, smart materials or more. Think what it is you are trying to find out.</a:t>
            </a:r>
          </a:p>
        </p:txBody>
      </p:sp>
      <p:graphicFrame>
        <p:nvGraphicFramePr>
          <p:cNvPr id="4" name="Table 18">
            <a:extLst>
              <a:ext uri="{FF2B5EF4-FFF2-40B4-BE49-F238E27FC236}">
                <a16:creationId xmlns:a16="http://schemas.microsoft.com/office/drawing/2014/main" id="{408A2887-FC58-2FFC-C544-6CB7636A6365}"/>
              </a:ext>
            </a:extLst>
          </p:cNvPr>
          <p:cNvGraphicFramePr>
            <a:graphicFrameLocks noGrp="1"/>
          </p:cNvGraphicFramePr>
          <p:nvPr>
            <p:extLst>
              <p:ext uri="{D42A27DB-BD31-4B8C-83A1-F6EECF244321}">
                <p14:modId xmlns:p14="http://schemas.microsoft.com/office/powerpoint/2010/main" val="780857691"/>
              </p:ext>
            </p:extLst>
          </p:nvPr>
        </p:nvGraphicFramePr>
        <p:xfrm>
          <a:off x="576000" y="3429000"/>
          <a:ext cx="9428612" cy="1463040"/>
        </p:xfrm>
        <a:graphic>
          <a:graphicData uri="http://schemas.openxmlformats.org/drawingml/2006/table">
            <a:tbl>
              <a:tblPr firstRow="1" bandRow="1">
                <a:tableStyleId>{5940675A-B579-460E-94D1-54222C63F5DA}</a:tableStyleId>
              </a:tblPr>
              <a:tblGrid>
                <a:gridCol w="9428612">
                  <a:extLst>
                    <a:ext uri="{9D8B030D-6E8A-4147-A177-3AD203B41FA5}">
                      <a16:colId xmlns:a16="http://schemas.microsoft.com/office/drawing/2014/main" val="336422520"/>
                    </a:ext>
                  </a:extLst>
                </a:gridCol>
              </a:tblGrid>
              <a:tr h="0">
                <a:tc>
                  <a:txBody>
                    <a:bodyPr/>
                    <a:lstStyle/>
                    <a:p>
                      <a:pPr algn="ctr"/>
                      <a:r>
                        <a:rPr lang="en-GB" sz="2000" b="1" dirty="0">
                          <a:solidFill>
                            <a:srgbClr val="FE4E00"/>
                          </a:solidFill>
                          <a:hlinkClick r:id="rId3" action="ppaction://hlinksldjump">
                            <a:extLst>
                              <a:ext uri="{A12FA001-AC4F-418D-AE19-62706E023703}">
                                <ahyp:hlinkClr xmlns:ahyp="http://schemas.microsoft.com/office/drawing/2018/hyperlinkcolor" val="tx"/>
                              </a:ext>
                            </a:extLst>
                          </a:hlinkClick>
                        </a:rPr>
                        <a:t>Test with users’</a:t>
                      </a:r>
                      <a:endParaRPr lang="en-GB" sz="2000" b="1" dirty="0">
                        <a:solidFill>
                          <a:srgbClr val="FE4E00"/>
                        </a:solidFill>
                      </a:endParaRPr>
                    </a:p>
                  </a:txBody>
                  <a:tcPr>
                    <a:solidFill>
                      <a:schemeClr val="bg1"/>
                    </a:solidFill>
                  </a:tcPr>
                </a:tc>
                <a:extLst>
                  <a:ext uri="{0D108BD9-81ED-4DB2-BD59-A6C34878D82A}">
                    <a16:rowId xmlns:a16="http://schemas.microsoft.com/office/drawing/2014/main" val="3391378453"/>
                  </a:ext>
                </a:extLst>
              </a:tr>
              <a:tr h="389003">
                <a:tc>
                  <a:txBody>
                    <a:bodyPr/>
                    <a:lstStyle/>
                    <a:p>
                      <a:r>
                        <a:rPr lang="en-GB" sz="1600" dirty="0"/>
                        <a:t>Create a prototype that is focused on function and the use of the product so that your users can test how it works and play with it. Take your prototype to your original user and go back to observing them play but this time with your toy design. You will need to make this prototype quite robust to allow the children to use it freely.</a:t>
                      </a:r>
                    </a:p>
                  </a:txBody>
                  <a:tcPr/>
                </a:tc>
                <a:extLst>
                  <a:ext uri="{0D108BD9-81ED-4DB2-BD59-A6C34878D82A}">
                    <a16:rowId xmlns:a16="http://schemas.microsoft.com/office/drawing/2014/main" val="3966545421"/>
                  </a:ext>
                </a:extLst>
              </a:tr>
            </a:tbl>
          </a:graphicData>
        </a:graphic>
      </p:graphicFrame>
      <p:pic>
        <p:nvPicPr>
          <p:cNvPr id="7" name="Picture Placeholder 4" descr="A logo with a face and text&#10;&#10;Description automatically generated">
            <a:extLst>
              <a:ext uri="{FF2B5EF4-FFF2-40B4-BE49-F238E27FC236}">
                <a16:creationId xmlns:a16="http://schemas.microsoft.com/office/drawing/2014/main" id="{93B327FA-8625-0DCF-EF40-A14F48198ED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4919" y="1487977"/>
            <a:ext cx="9655175" cy="2621444"/>
          </a:xfrm>
        </p:spPr>
        <p:txBody>
          <a:bodyPr>
            <a:noAutofit/>
          </a:bodyPr>
          <a:lstStyle/>
          <a:p>
            <a:pPr marL="0" indent="0">
              <a:lnSpc>
                <a:spcPct val="150000"/>
              </a:lnSpc>
              <a:buNone/>
            </a:pPr>
            <a:r>
              <a:rPr lang="en-GB" dirty="0">
                <a:highlight>
                  <a:srgbClr val="FFFFFF"/>
                </a:highlight>
                <a:latin typeface="+mj-lt"/>
                <a:ea typeface="Roboto" panose="02000000000000000000" pitchFamily="2" charset="0"/>
                <a:cs typeface="Roboto" panose="02000000000000000000" pitchFamily="2" charset="0"/>
              </a:rPr>
              <a:t>This context can lead to a range of approaches including the use of fabrics, plastics, electronics and microcontrollers. You may wish to mock your prototype up in a range of materials.</a:t>
            </a:r>
          </a:p>
          <a:p>
            <a:pPr marL="0" indent="0">
              <a:lnSpc>
                <a:spcPct val="150000"/>
              </a:lnSpc>
              <a:buNone/>
            </a:pPr>
            <a:endParaRPr lang="en-GB" dirty="0">
              <a:highlight>
                <a:srgbClr val="FFFFFF"/>
              </a:highlight>
              <a:latin typeface="+mj-lt"/>
              <a:ea typeface="Roboto" panose="02000000000000000000" pitchFamily="2" charset="0"/>
              <a:cs typeface="Roboto" panose="02000000000000000000" pitchFamily="2" charset="0"/>
            </a:endParaRPr>
          </a:p>
          <a:p>
            <a:pPr marL="0" indent="0">
              <a:lnSpc>
                <a:spcPct val="150000"/>
              </a:lnSpc>
              <a:buNone/>
            </a:pPr>
            <a:r>
              <a:rPr lang="en-GB" dirty="0">
                <a:highlight>
                  <a:srgbClr val="FFFFFF"/>
                </a:highlight>
                <a:latin typeface="+mj-lt"/>
                <a:ea typeface="Roboto" panose="02000000000000000000" pitchFamily="2" charset="0"/>
                <a:cs typeface="Roboto" panose="02000000000000000000" pitchFamily="2" charset="0"/>
              </a:rPr>
              <a:t>This context is perfect to explore rapid prototyping and modelling. Use the 3D printer or laser cutter to explore iterations of your designs or component pieces. Consider modelling in card to explore form, proportion, anthropometrics and ergonomics. </a:t>
            </a:r>
          </a:p>
        </p:txBody>
      </p:sp>
      <p:pic>
        <p:nvPicPr>
          <p:cNvPr id="3" name="Picture 2">
            <a:extLst>
              <a:ext uri="{FF2B5EF4-FFF2-40B4-BE49-F238E27FC236}">
                <a16:creationId xmlns:a16="http://schemas.microsoft.com/office/drawing/2014/main" id="{9AC055DF-ED7B-6586-F439-5461D4AD08B8}"/>
              </a:ext>
            </a:extLst>
          </p:cNvPr>
          <p:cNvPicPr>
            <a:picLocks noChangeAspect="1"/>
          </p:cNvPicPr>
          <p:nvPr/>
        </p:nvPicPr>
        <p:blipFill>
          <a:blip r:embed="rId2"/>
          <a:stretch>
            <a:fillRect/>
          </a:stretch>
        </p:blipFill>
        <p:spPr>
          <a:xfrm>
            <a:off x="1719378" y="4595812"/>
            <a:ext cx="1457325" cy="1647825"/>
          </a:xfrm>
          <a:prstGeom prst="rect">
            <a:avLst/>
          </a:prstGeom>
        </p:spPr>
      </p:pic>
      <p:pic>
        <p:nvPicPr>
          <p:cNvPr id="7" name="Picture 6">
            <a:extLst>
              <a:ext uri="{FF2B5EF4-FFF2-40B4-BE49-F238E27FC236}">
                <a16:creationId xmlns:a16="http://schemas.microsoft.com/office/drawing/2014/main" id="{8919B8EF-DC27-C9EE-A933-95A9F2BB3B6B}"/>
              </a:ext>
            </a:extLst>
          </p:cNvPr>
          <p:cNvPicPr>
            <a:picLocks noChangeAspect="1"/>
          </p:cNvPicPr>
          <p:nvPr/>
        </p:nvPicPr>
        <p:blipFill>
          <a:blip r:embed="rId3"/>
          <a:stretch>
            <a:fillRect/>
          </a:stretch>
        </p:blipFill>
        <p:spPr>
          <a:xfrm>
            <a:off x="3400425" y="4993640"/>
            <a:ext cx="2695575" cy="1219200"/>
          </a:xfrm>
          <a:prstGeom prst="rect">
            <a:avLst/>
          </a:prstGeom>
        </p:spPr>
      </p:pic>
      <p:pic>
        <p:nvPicPr>
          <p:cNvPr id="10" name="Picture 9">
            <a:extLst>
              <a:ext uri="{FF2B5EF4-FFF2-40B4-BE49-F238E27FC236}">
                <a16:creationId xmlns:a16="http://schemas.microsoft.com/office/drawing/2014/main" id="{5CD08B6F-0BB1-1CAD-86B0-8D7D1051AFDE}"/>
              </a:ext>
            </a:extLst>
          </p:cNvPr>
          <p:cNvPicPr>
            <a:picLocks noChangeAspect="1"/>
          </p:cNvPicPr>
          <p:nvPr/>
        </p:nvPicPr>
        <p:blipFill>
          <a:blip r:embed="rId4"/>
          <a:stretch>
            <a:fillRect/>
          </a:stretch>
        </p:blipFill>
        <p:spPr>
          <a:xfrm>
            <a:off x="6319722" y="4241165"/>
            <a:ext cx="2019300" cy="1971675"/>
          </a:xfrm>
          <a:prstGeom prst="rect">
            <a:avLst/>
          </a:prstGeom>
        </p:spPr>
      </p:pic>
      <p:pic>
        <p:nvPicPr>
          <p:cNvPr id="12" name="Picture 11">
            <a:extLst>
              <a:ext uri="{FF2B5EF4-FFF2-40B4-BE49-F238E27FC236}">
                <a16:creationId xmlns:a16="http://schemas.microsoft.com/office/drawing/2014/main" id="{71DB5093-79D8-B948-5D0B-0398B90799F7}"/>
              </a:ext>
            </a:extLst>
          </p:cNvPr>
          <p:cNvPicPr>
            <a:picLocks noChangeAspect="1"/>
          </p:cNvPicPr>
          <p:nvPr/>
        </p:nvPicPr>
        <p:blipFill>
          <a:blip r:embed="rId5"/>
          <a:stretch>
            <a:fillRect/>
          </a:stretch>
        </p:blipFill>
        <p:spPr>
          <a:xfrm>
            <a:off x="8562744" y="4414837"/>
            <a:ext cx="1657350" cy="1828800"/>
          </a:xfrm>
          <a:prstGeom prst="rect">
            <a:avLst/>
          </a:prstGeom>
        </p:spPr>
      </p:pic>
      <p:pic>
        <p:nvPicPr>
          <p:cNvPr id="2" name="Picture Placeholder 4" descr="A logo with a face and text&#10;&#10;Description automatically generated">
            <a:extLst>
              <a:ext uri="{FF2B5EF4-FFF2-40B4-BE49-F238E27FC236}">
                <a16:creationId xmlns:a16="http://schemas.microsoft.com/office/drawing/2014/main" id="{D70ED235-7DF5-346A-4DE1-2BDF6CCB5C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Yoto: Test">
            <a:hlinkClick r:id="" action="ppaction://media"/>
            <a:extLst>
              <a:ext uri="{FF2B5EF4-FFF2-40B4-BE49-F238E27FC236}">
                <a16:creationId xmlns:a16="http://schemas.microsoft.com/office/drawing/2014/main" id="{C1B7C8AF-C48D-73E7-2B54-9891033F68A1}"/>
              </a:ext>
            </a:extLst>
          </p:cNvPr>
          <p:cNvPicPr>
            <a:picLocks noRot="1" noChangeAspect="1"/>
          </p:cNvPicPr>
          <p:nvPr>
            <a:videoFile r:link="rId1"/>
          </p:nvPr>
        </p:nvPicPr>
        <p:blipFill>
          <a:blip r:embed="rId4"/>
          <a:stretch>
            <a:fillRect/>
          </a:stretch>
        </p:blipFill>
        <p:spPr>
          <a:xfrm>
            <a:off x="166318" y="68459"/>
            <a:ext cx="11846142" cy="6693070"/>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pic>
        <p:nvPicPr>
          <p:cNvPr id="7" name="Picture Placeholder 4" descr="A logo with a face and text&#10;&#10;Description automatically generated">
            <a:extLst>
              <a:ext uri="{FF2B5EF4-FFF2-40B4-BE49-F238E27FC236}">
                <a16:creationId xmlns:a16="http://schemas.microsoft.com/office/drawing/2014/main" id="{9745EFC2-C985-9E30-1AB5-9AA7C5A765A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
        <p:nvSpPr>
          <p:cNvPr id="2" name="TextBox 1">
            <a:extLst>
              <a:ext uri="{FF2B5EF4-FFF2-40B4-BE49-F238E27FC236}">
                <a16:creationId xmlns:a16="http://schemas.microsoft.com/office/drawing/2014/main" id="{7EA9D8BC-D3B9-05C7-9E60-867F52AFEB8F}"/>
              </a:ext>
            </a:extLst>
          </p:cNvPr>
          <p:cNvSpPr txBox="1"/>
          <p:nvPr/>
        </p:nvSpPr>
        <p:spPr>
          <a:xfrm>
            <a:off x="576000" y="1189669"/>
            <a:ext cx="9316168" cy="4478662"/>
          </a:xfrm>
          <a:prstGeom prst="rect">
            <a:avLst/>
          </a:prstGeom>
          <a:noFill/>
        </p:spPr>
        <p:txBody>
          <a:bodyPr wrap="square">
            <a:spAutoFit/>
          </a:bodyPr>
          <a:lstStyle/>
          <a:p>
            <a:pPr marL="0" indent="0" algn="l">
              <a:lnSpc>
                <a:spcPct val="150000"/>
              </a:lnSpc>
              <a:buNone/>
            </a:pPr>
            <a:r>
              <a:rPr lang="en-GB" sz="2200" b="0" dirty="0">
                <a:solidFill>
                  <a:schemeClr val="tx1"/>
                </a:solidFill>
                <a:latin typeface="+mj-lt"/>
                <a:ea typeface="Roboto" panose="02000000000000000000" pitchFamily="2" charset="0"/>
                <a:cs typeface="Roboto" panose="02000000000000000000" pitchFamily="2" charset="0"/>
              </a:rPr>
              <a:t>To test and evaluate a prototype outcome, there are several approaches we can take. Some will be objective, focusing on measuring and testing that will have a binary outcome such as a </a:t>
            </a:r>
            <a:r>
              <a:rPr lang="en-GB" sz="2200" dirty="0">
                <a:solidFill>
                  <a:schemeClr val="tx1"/>
                </a:solidFill>
                <a:latin typeface="+mj-lt"/>
                <a:ea typeface="Roboto" panose="02000000000000000000" pitchFamily="2" charset="0"/>
                <a:cs typeface="Roboto" panose="02000000000000000000" pitchFamily="2" charset="0"/>
              </a:rPr>
              <a:t>yes/no </a:t>
            </a:r>
            <a:r>
              <a:rPr lang="en-GB" sz="2200" b="0" dirty="0">
                <a:solidFill>
                  <a:schemeClr val="tx1"/>
                </a:solidFill>
                <a:latin typeface="+mj-lt"/>
                <a:ea typeface="Roboto" panose="02000000000000000000" pitchFamily="2" charset="0"/>
                <a:cs typeface="Roboto" panose="02000000000000000000" pitchFamily="2" charset="0"/>
              </a:rPr>
              <a:t>or </a:t>
            </a:r>
            <a:r>
              <a:rPr lang="en-GB" sz="2200" dirty="0">
                <a:solidFill>
                  <a:schemeClr val="tx1"/>
                </a:solidFill>
                <a:latin typeface="+mj-lt"/>
                <a:ea typeface="Roboto" panose="02000000000000000000" pitchFamily="2" charset="0"/>
                <a:cs typeface="Roboto" panose="02000000000000000000" pitchFamily="2" charset="0"/>
              </a:rPr>
              <a:t>pass/fail </a:t>
            </a:r>
            <a:r>
              <a:rPr lang="en-GB" sz="2200" b="0" dirty="0">
                <a:solidFill>
                  <a:schemeClr val="tx1"/>
                </a:solidFill>
                <a:latin typeface="+mj-lt"/>
                <a:ea typeface="Roboto" panose="02000000000000000000" pitchFamily="2" charset="0"/>
                <a:cs typeface="Roboto" panose="02000000000000000000" pitchFamily="2" charset="0"/>
              </a:rPr>
              <a:t>result. Others are more subjective such as the testing and trialling with the user. These will require you to consider the responses and summarise their points. </a:t>
            </a:r>
          </a:p>
          <a:p>
            <a:pPr marL="0" indent="0" algn="l">
              <a:lnSpc>
                <a:spcPct val="150000"/>
              </a:lnSpc>
              <a:buNone/>
            </a:pPr>
            <a:endParaRPr lang="en-GB" sz="2200" b="0" dirty="0">
              <a:solidFill>
                <a:schemeClr val="tx1"/>
              </a:solidFill>
              <a:latin typeface="+mj-lt"/>
              <a:ea typeface="Roboto" panose="02000000000000000000" pitchFamily="2" charset="0"/>
              <a:cs typeface="Roboto" panose="02000000000000000000" pitchFamily="2" charset="0"/>
            </a:endParaRPr>
          </a:p>
          <a:p>
            <a:pPr marL="0" indent="0" algn="l">
              <a:lnSpc>
                <a:spcPct val="150000"/>
              </a:lnSpc>
              <a:buNone/>
            </a:pPr>
            <a:r>
              <a:rPr lang="en-GB" sz="2200" b="0" dirty="0">
                <a:solidFill>
                  <a:schemeClr val="tx1"/>
                </a:solidFill>
                <a:latin typeface="+mj-lt"/>
                <a:ea typeface="Roboto" panose="02000000000000000000" pitchFamily="2" charset="0"/>
                <a:cs typeface="Roboto" panose="02000000000000000000" pitchFamily="2" charset="0"/>
              </a:rPr>
              <a:t>Try using one or more of these approaches when testing:</a:t>
            </a:r>
          </a:p>
          <a:p>
            <a:pPr marL="0" indent="0" algn="l">
              <a:lnSpc>
                <a:spcPct val="150000"/>
              </a:lnSpc>
              <a:buNone/>
            </a:pPr>
            <a:endParaRPr lang="en-GB" sz="1600" b="0" dirty="0">
              <a:solidFill>
                <a:schemeClr val="tx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370578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pic>
        <p:nvPicPr>
          <p:cNvPr id="7" name="Picture Placeholder 4" descr="A logo with a face and text&#10;&#10;Description automatically generated">
            <a:extLst>
              <a:ext uri="{FF2B5EF4-FFF2-40B4-BE49-F238E27FC236}">
                <a16:creationId xmlns:a16="http://schemas.microsoft.com/office/drawing/2014/main" id="{9745EFC2-C985-9E30-1AB5-9AA7C5A765A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graphicFrame>
        <p:nvGraphicFramePr>
          <p:cNvPr id="8" name="Table 18">
            <a:extLst>
              <a:ext uri="{FF2B5EF4-FFF2-40B4-BE49-F238E27FC236}">
                <a16:creationId xmlns:a16="http://schemas.microsoft.com/office/drawing/2014/main" id="{EC9E18B0-0A32-8D4D-CF72-B981D8975766}"/>
              </a:ext>
            </a:extLst>
          </p:cNvPr>
          <p:cNvGraphicFramePr>
            <a:graphicFrameLocks noGrp="1"/>
          </p:cNvGraphicFramePr>
          <p:nvPr>
            <p:extLst>
              <p:ext uri="{D42A27DB-BD31-4B8C-83A1-F6EECF244321}">
                <p14:modId xmlns:p14="http://schemas.microsoft.com/office/powerpoint/2010/main" val="3505043437"/>
              </p:ext>
            </p:extLst>
          </p:nvPr>
        </p:nvGraphicFramePr>
        <p:xfrm>
          <a:off x="559946" y="2490644"/>
          <a:ext cx="9687808" cy="3106950"/>
        </p:xfrm>
        <a:graphic>
          <a:graphicData uri="http://schemas.openxmlformats.org/drawingml/2006/table">
            <a:tbl>
              <a:tblPr firstRow="1" bandRow="1">
                <a:tableStyleId>{5940675A-B579-460E-94D1-54222C63F5DA}</a:tableStyleId>
              </a:tblPr>
              <a:tblGrid>
                <a:gridCol w="3372056">
                  <a:extLst>
                    <a:ext uri="{9D8B030D-6E8A-4147-A177-3AD203B41FA5}">
                      <a16:colId xmlns:a16="http://schemas.microsoft.com/office/drawing/2014/main" val="336422520"/>
                    </a:ext>
                  </a:extLst>
                </a:gridCol>
                <a:gridCol w="4206240">
                  <a:extLst>
                    <a:ext uri="{9D8B030D-6E8A-4147-A177-3AD203B41FA5}">
                      <a16:colId xmlns:a16="http://schemas.microsoft.com/office/drawing/2014/main" val="1485661640"/>
                    </a:ext>
                  </a:extLst>
                </a:gridCol>
                <a:gridCol w="2109512">
                  <a:extLst>
                    <a:ext uri="{9D8B030D-6E8A-4147-A177-3AD203B41FA5}">
                      <a16:colId xmlns:a16="http://schemas.microsoft.com/office/drawing/2014/main" val="3804150009"/>
                    </a:ext>
                  </a:extLst>
                </a:gridCol>
              </a:tblGrid>
              <a:tr h="373910">
                <a:tc>
                  <a:txBody>
                    <a:bodyPr/>
                    <a:lstStyle/>
                    <a:p>
                      <a:pPr algn="ctr"/>
                      <a:r>
                        <a:rPr lang="en-GB" b="1" dirty="0">
                          <a:solidFill>
                            <a:srgbClr val="429EA6"/>
                          </a:solidFill>
                          <a:hlinkClick r:id="rId4" action="ppaction://hlinksldjump">
                            <a:extLst>
                              <a:ext uri="{A12FA001-AC4F-418D-AE19-62706E023703}">
                                <ahyp:hlinkClr xmlns:ahyp="http://schemas.microsoft.com/office/drawing/2018/hyperlinkcolor" val="tx"/>
                              </a:ext>
                            </a:extLst>
                          </a:hlinkClick>
                        </a:rPr>
                        <a:t>‘Thank </a:t>
                      </a:r>
                      <a:r>
                        <a:rPr lang="en-GB" b="1" dirty="0" err="1">
                          <a:solidFill>
                            <a:srgbClr val="429EA6"/>
                          </a:solidFill>
                          <a:hlinkClick r:id="rId4" action="ppaction://hlinksldjump">
                            <a:extLst>
                              <a:ext uri="{A12FA001-AC4F-418D-AE19-62706E023703}">
                                <ahyp:hlinkClr xmlns:ahyp="http://schemas.microsoft.com/office/drawing/2018/hyperlinkcolor" val="tx"/>
                              </a:ext>
                            </a:extLst>
                          </a:hlinkClick>
                        </a:rPr>
                        <a:t>you’s</a:t>
                      </a:r>
                      <a:r>
                        <a:rPr lang="en-GB" b="1" dirty="0">
                          <a:solidFill>
                            <a:srgbClr val="429EA6"/>
                          </a:solidFill>
                          <a:hlinkClick r:id="rId4" action="ppaction://hlinksldjump">
                            <a:extLst>
                              <a:ext uri="{A12FA001-AC4F-418D-AE19-62706E023703}">
                                <ahyp:hlinkClr xmlns:ahyp="http://schemas.microsoft.com/office/drawing/2018/hyperlinkcolor" val="tx"/>
                              </a:ext>
                            </a:extLst>
                          </a:hlinkClick>
                        </a:rPr>
                        <a:t>’</a:t>
                      </a:r>
                      <a:endParaRPr lang="en-GB" b="1" dirty="0">
                        <a:solidFill>
                          <a:srgbClr val="429EA6"/>
                        </a:solidFill>
                      </a:endParaRPr>
                    </a:p>
                  </a:txBody>
                  <a:tcPr>
                    <a:solidFill>
                      <a:schemeClr val="bg1"/>
                    </a:solidFill>
                  </a:tcPr>
                </a:tc>
                <a:tc>
                  <a:txBody>
                    <a:bodyPr/>
                    <a:lstStyle/>
                    <a:p>
                      <a:pPr algn="ctr"/>
                      <a:r>
                        <a:rPr lang="en-GB" b="1" dirty="0">
                          <a:solidFill>
                            <a:srgbClr val="429EA6"/>
                          </a:solidFill>
                          <a:hlinkClick r:id="rId4" action="ppaction://hlinksldjump">
                            <a:extLst>
                              <a:ext uri="{A12FA001-AC4F-418D-AE19-62706E023703}">
                                <ahyp:hlinkClr xmlns:ahyp="http://schemas.microsoft.com/office/drawing/2018/hyperlinkcolor" val="tx"/>
                              </a:ext>
                            </a:extLst>
                          </a:hlinkClick>
                        </a:rPr>
                        <a:t>‘Works and wants’</a:t>
                      </a:r>
                      <a:endParaRPr lang="en-GB" b="1" dirty="0">
                        <a:solidFill>
                          <a:srgbClr val="429EA6"/>
                        </a:solidFill>
                      </a:endParaRPr>
                    </a:p>
                  </a:txBody>
                  <a:tcPr>
                    <a:solidFill>
                      <a:schemeClr val="bg1"/>
                    </a:solidFill>
                  </a:tcPr>
                </a:tc>
                <a:tc>
                  <a:txBody>
                    <a:bodyPr/>
                    <a:lstStyle/>
                    <a:p>
                      <a:pPr algn="ctr"/>
                      <a:r>
                        <a:rPr lang="en-GB" b="1" dirty="0">
                          <a:solidFill>
                            <a:srgbClr val="429EA6"/>
                          </a:solidFill>
                          <a:hlinkClick r:id="rId4" action="ppaction://hlinksldjump">
                            <a:extLst>
                              <a:ext uri="{A12FA001-AC4F-418D-AE19-62706E023703}">
                                <ahyp:hlinkClr xmlns:ahyp="http://schemas.microsoft.com/office/drawing/2018/hyperlinkcolor" val="tx"/>
                              </a:ext>
                            </a:extLst>
                          </a:hlinkClick>
                        </a:rPr>
                        <a:t>‘Show-stoppers’</a:t>
                      </a:r>
                      <a:endParaRPr lang="en-GB" b="1" dirty="0">
                        <a:solidFill>
                          <a:srgbClr val="429EA6"/>
                        </a:solidFill>
                      </a:endParaRPr>
                    </a:p>
                  </a:txBody>
                  <a:tcPr>
                    <a:solidFill>
                      <a:schemeClr val="bg1"/>
                    </a:solidFill>
                  </a:tcPr>
                </a:tc>
                <a:extLst>
                  <a:ext uri="{0D108BD9-81ED-4DB2-BD59-A6C34878D82A}">
                    <a16:rowId xmlns:a16="http://schemas.microsoft.com/office/drawing/2014/main" val="3391378453"/>
                  </a:ext>
                </a:extLst>
              </a:tr>
              <a:tr h="725001">
                <a:tc>
                  <a:txBody>
                    <a:bodyPr/>
                    <a:lstStyle/>
                    <a:p>
                      <a:r>
                        <a:rPr lang="en-GB" sz="1100" dirty="0"/>
                        <a:t>Consider creating something as a ‘thank you’ for the children that have helped test your product for you. Remember, you do not want to cause upset to the children.</a:t>
                      </a:r>
                    </a:p>
                  </a:txBody>
                  <a:tcPr/>
                </a:tc>
                <a:tc>
                  <a:txBody>
                    <a:bodyPr/>
                    <a:lstStyle/>
                    <a:p>
                      <a:r>
                        <a:rPr lang="en-GB" sz="1100" dirty="0"/>
                        <a:t>Observe and watch your clients to ensure that the product can be used by the children. Consider function to make sure they can they turn it on and use the controls. You will also want to watch to make sure they are interested in the toy and do not become bored after a short period of time. You need to find the balance between it working well and the children wanting it.</a:t>
                      </a:r>
                    </a:p>
                  </a:txBody>
                  <a:tcPr/>
                </a:tc>
                <a:tc>
                  <a:txBody>
                    <a:bodyPr/>
                    <a:lstStyle/>
                    <a:p>
                      <a:r>
                        <a:rPr lang="en-GB" sz="1100" dirty="0"/>
                        <a:t>Use the feedback loop to help you identify problems that mean you need to go back to a different stage in the process and think differently.</a:t>
                      </a:r>
                    </a:p>
                  </a:txBody>
                  <a:tcPr/>
                </a:tc>
                <a:extLst>
                  <a:ext uri="{0D108BD9-81ED-4DB2-BD59-A6C34878D82A}">
                    <a16:rowId xmlns:a16="http://schemas.microsoft.com/office/drawing/2014/main" val="396654542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429EA6"/>
                          </a:solidFill>
                          <a:hlinkClick r:id="rId4" action="ppaction://hlinksldjump">
                            <a:extLst>
                              <a:ext uri="{A12FA001-AC4F-418D-AE19-62706E023703}">
                                <ahyp:hlinkClr xmlns:ahyp="http://schemas.microsoft.com/office/drawing/2018/hyperlinkcolor" val="tx"/>
                              </a:ext>
                            </a:extLst>
                          </a:hlinkClick>
                        </a:rPr>
                        <a:t>‘Must-haves’</a:t>
                      </a:r>
                      <a:endParaRPr lang="en-GB" sz="1800" b="0" dirty="0">
                        <a:solidFill>
                          <a:srgbClr val="429EA6"/>
                        </a:solidFill>
                      </a:endParaRPr>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429EA6"/>
                          </a:solidFill>
                          <a:hlinkClick r:id="rId4" action="ppaction://hlinksldjump">
                            <a:extLst>
                              <a:ext uri="{A12FA001-AC4F-418D-AE19-62706E023703}">
                                <ahyp:hlinkClr xmlns:ahyp="http://schemas.microsoft.com/office/drawing/2018/hyperlinkcolor" val="tx"/>
                              </a:ext>
                            </a:extLst>
                          </a:hlinkClick>
                        </a:rPr>
                        <a:t>‘Ask AND watch’</a:t>
                      </a:r>
                      <a:endParaRPr lang="en-GB" sz="1800" b="1" dirty="0">
                        <a:solidFill>
                          <a:srgbClr val="429EA6"/>
                        </a:solidFill>
                      </a:endParaRP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700" b="1" dirty="0">
                        <a:solidFill>
                          <a:srgbClr val="429EA6"/>
                        </a:solidFill>
                      </a:endParaRPr>
                    </a:p>
                  </a:txBody>
                  <a:tcPr/>
                </a:tc>
                <a:extLst>
                  <a:ext uri="{0D108BD9-81ED-4DB2-BD59-A6C34878D82A}">
                    <a16:rowId xmlns:a16="http://schemas.microsoft.com/office/drawing/2014/main" val="3907284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2"/>
                          </a:solidFill>
                        </a:rPr>
                        <a:t>Check the British Standards for toys and see if your product meets them. Consider </a:t>
                      </a:r>
                      <a:r>
                        <a:rPr lang="en-GB" sz="1100" b="1" dirty="0">
                          <a:solidFill>
                            <a:schemeClr val="tx2"/>
                          </a:solidFill>
                        </a:rPr>
                        <a:t>testing</a:t>
                      </a:r>
                      <a:r>
                        <a:rPr lang="en-GB" sz="1100" b="0" dirty="0">
                          <a:solidFill>
                            <a:schemeClr val="tx2"/>
                          </a:solidFill>
                        </a:rPr>
                        <a:t> for things such as choking hazards by finding a small tube to represent a child's throat and putting some of your components inside it to see if they fit and could become a choking hazard. What other tests could you do?</a:t>
                      </a:r>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As well as observing your users (the children) with the toy you may wish to create a survey for parents (your other user) to complete as they watch their children play with the toy to see if they notice anything in the way they interact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txBody>
                  <a:tcPr/>
                </a:tc>
                <a:extLst>
                  <a:ext uri="{0D108BD9-81ED-4DB2-BD59-A6C34878D82A}">
                    <a16:rowId xmlns:a16="http://schemas.microsoft.com/office/drawing/2014/main" val="1081141144"/>
                  </a:ext>
                </a:extLst>
              </a:tr>
            </a:tbl>
          </a:graphicData>
        </a:graphic>
      </p:graphicFrame>
      <p:sp>
        <p:nvSpPr>
          <p:cNvPr id="3" name="TextBox 2">
            <a:extLst>
              <a:ext uri="{FF2B5EF4-FFF2-40B4-BE49-F238E27FC236}">
                <a16:creationId xmlns:a16="http://schemas.microsoft.com/office/drawing/2014/main" id="{8FDB5162-4B81-49E8-9D83-D32FD5836EE8}"/>
              </a:ext>
            </a:extLst>
          </p:cNvPr>
          <p:cNvSpPr txBox="1"/>
          <p:nvPr/>
        </p:nvSpPr>
        <p:spPr>
          <a:xfrm>
            <a:off x="511260" y="1070173"/>
            <a:ext cx="9720178" cy="1345048"/>
          </a:xfrm>
          <a:prstGeom prst="rect">
            <a:avLst/>
          </a:prstGeom>
          <a:noFill/>
        </p:spPr>
        <p:txBody>
          <a:bodyPr wrap="square">
            <a:spAutoFit/>
          </a:bodyPr>
          <a:lstStyle/>
          <a:p>
            <a:pPr marL="0" indent="0" algn="l">
              <a:lnSpc>
                <a:spcPct val="150000"/>
              </a:lnSpc>
              <a:buNone/>
            </a:pPr>
            <a:r>
              <a:rPr lang="en-GB" sz="1400" b="0" dirty="0">
                <a:solidFill>
                  <a:schemeClr val="tx1"/>
                </a:solidFill>
                <a:latin typeface="+mj-lt"/>
                <a:ea typeface="Roboto" panose="02000000000000000000" pitchFamily="2" charset="0"/>
                <a:cs typeface="Roboto" panose="02000000000000000000" pitchFamily="2" charset="0"/>
              </a:rPr>
              <a:t>To test and evaluate a prototype outcome, there are several approaches we can take. Some will be objective, focusing on measuring and testing that will have a binary outcome such as a </a:t>
            </a:r>
            <a:r>
              <a:rPr lang="en-GB" sz="1400" dirty="0">
                <a:solidFill>
                  <a:schemeClr val="tx1"/>
                </a:solidFill>
                <a:latin typeface="+mj-lt"/>
                <a:ea typeface="Roboto" panose="02000000000000000000" pitchFamily="2" charset="0"/>
                <a:cs typeface="Roboto" panose="02000000000000000000" pitchFamily="2" charset="0"/>
              </a:rPr>
              <a:t>yes/no </a:t>
            </a:r>
            <a:r>
              <a:rPr lang="en-GB" sz="1400" b="0" dirty="0">
                <a:solidFill>
                  <a:schemeClr val="tx1"/>
                </a:solidFill>
                <a:latin typeface="+mj-lt"/>
                <a:ea typeface="Roboto" panose="02000000000000000000" pitchFamily="2" charset="0"/>
                <a:cs typeface="Roboto" panose="02000000000000000000" pitchFamily="2" charset="0"/>
              </a:rPr>
              <a:t>or </a:t>
            </a:r>
            <a:r>
              <a:rPr lang="en-GB" sz="1400" dirty="0">
                <a:solidFill>
                  <a:schemeClr val="tx1"/>
                </a:solidFill>
                <a:latin typeface="+mj-lt"/>
                <a:ea typeface="Roboto" panose="02000000000000000000" pitchFamily="2" charset="0"/>
                <a:cs typeface="Roboto" panose="02000000000000000000" pitchFamily="2" charset="0"/>
              </a:rPr>
              <a:t>pass/fail </a:t>
            </a:r>
            <a:r>
              <a:rPr lang="en-GB" sz="1400" b="0" dirty="0">
                <a:solidFill>
                  <a:schemeClr val="tx1"/>
                </a:solidFill>
                <a:latin typeface="+mj-lt"/>
                <a:ea typeface="Roboto" panose="02000000000000000000" pitchFamily="2" charset="0"/>
                <a:cs typeface="Roboto" panose="02000000000000000000" pitchFamily="2" charset="0"/>
              </a:rPr>
              <a:t>result. Others are more subjective such as the testing and trialling with the user. These will require you to consider the responses and summarise their points.  Try using one or more of these approaches when testing:</a:t>
            </a:r>
          </a:p>
        </p:txBody>
      </p:sp>
    </p:spTree>
    <p:extLst>
      <p:ext uri="{BB962C8B-B14F-4D97-AF65-F5344CB8AC3E}">
        <p14:creationId xmlns:p14="http://schemas.microsoft.com/office/powerpoint/2010/main" val="137065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Image bank</a:t>
            </a:r>
            <a:br>
              <a:rPr lang="en-GB" sz="4400" dirty="0">
                <a:solidFill>
                  <a:schemeClr val="tx1"/>
                </a:solidFill>
              </a:rPr>
            </a:br>
            <a:endParaRPr lang="en-GB" sz="4400" dirty="0">
              <a:solidFill>
                <a:schemeClr val="tx1"/>
              </a:solidFill>
            </a:endParaRPr>
          </a:p>
        </p:txBody>
      </p:sp>
      <p:pic>
        <p:nvPicPr>
          <p:cNvPr id="2" name="Picture Placeholder 4" descr="A logo with a face and text&#10;&#10;Description automatically generated">
            <a:extLst>
              <a:ext uri="{FF2B5EF4-FFF2-40B4-BE49-F238E27FC236}">
                <a16:creationId xmlns:a16="http://schemas.microsoft.com/office/drawing/2014/main" id="{5C0DB009-4DC2-1F82-D190-3F04CF8F63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pic>
        <p:nvPicPr>
          <p:cNvPr id="19" name="Picture 18" descr="A light fixture on a wall&#10;&#10;Description automatically generated">
            <a:extLst>
              <a:ext uri="{FF2B5EF4-FFF2-40B4-BE49-F238E27FC236}">
                <a16:creationId xmlns:a16="http://schemas.microsoft.com/office/drawing/2014/main" id="{9A0BA815-60AF-7554-F4E8-69227E5132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383053" y="1936288"/>
            <a:ext cx="2448732" cy="1836549"/>
          </a:xfrm>
          <a:prstGeom prst="rect">
            <a:avLst/>
          </a:prstGeom>
        </p:spPr>
      </p:pic>
      <p:pic>
        <p:nvPicPr>
          <p:cNvPr id="21" name="Picture 20" descr="A blue and orange digital clock&#10;&#10;Description automatically generated">
            <a:extLst>
              <a:ext uri="{FF2B5EF4-FFF2-40B4-BE49-F238E27FC236}">
                <a16:creationId xmlns:a16="http://schemas.microsoft.com/office/drawing/2014/main" id="{1B6C58E7-1E0B-66F7-2F04-822CACBFFDE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2392181" y="1936287"/>
            <a:ext cx="2448731" cy="1836549"/>
          </a:xfrm>
          <a:prstGeom prst="rect">
            <a:avLst/>
          </a:prstGeom>
        </p:spPr>
      </p:pic>
      <p:pic>
        <p:nvPicPr>
          <p:cNvPr id="23" name="Picture 22" descr="A box of children's toys&#10;&#10;Description automatically generated">
            <a:extLst>
              <a:ext uri="{FF2B5EF4-FFF2-40B4-BE49-F238E27FC236}">
                <a16:creationId xmlns:a16="http://schemas.microsoft.com/office/drawing/2014/main" id="{6F1B4C02-AF6E-9CC0-56D6-26D5059AC28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rot="5400000">
            <a:off x="246410" y="1781389"/>
            <a:ext cx="2430125" cy="2164950"/>
          </a:xfrm>
          <a:prstGeom prst="rect">
            <a:avLst/>
          </a:prstGeom>
        </p:spPr>
      </p:pic>
      <p:pic>
        <p:nvPicPr>
          <p:cNvPr id="27" name="Picture 26" descr="A small white cube with orange handles&#10;&#10;Description automatically generated">
            <a:extLst>
              <a:ext uri="{FF2B5EF4-FFF2-40B4-BE49-F238E27FC236}">
                <a16:creationId xmlns:a16="http://schemas.microsoft.com/office/drawing/2014/main" id="{E8B17192-D1C2-450C-29D4-604921F8D8F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80017" y="1630195"/>
            <a:ext cx="3264974" cy="2448731"/>
          </a:xfrm>
          <a:prstGeom prst="rect">
            <a:avLst/>
          </a:prstGeom>
        </p:spPr>
      </p:pic>
      <p:pic>
        <p:nvPicPr>
          <p:cNvPr id="29" name="Picture 28" descr="A white and orange rectangular object with buttons and a white object with orange knobs&#10;&#10;Description automatically generated">
            <a:extLst>
              <a:ext uri="{FF2B5EF4-FFF2-40B4-BE49-F238E27FC236}">
                <a16:creationId xmlns:a16="http://schemas.microsoft.com/office/drawing/2014/main" id="{CD97F0FF-73AE-D189-C68A-49A77166CD2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65948" y="4255872"/>
            <a:ext cx="2397172" cy="1797880"/>
          </a:xfrm>
          <a:prstGeom prst="rect">
            <a:avLst/>
          </a:prstGeom>
        </p:spPr>
      </p:pic>
      <p:pic>
        <p:nvPicPr>
          <p:cNvPr id="31" name="Picture 30" descr="A white and orange device with a screen&#10;&#10;Description automatically generated">
            <a:extLst>
              <a:ext uri="{FF2B5EF4-FFF2-40B4-BE49-F238E27FC236}">
                <a16:creationId xmlns:a16="http://schemas.microsoft.com/office/drawing/2014/main" id="{8003DD39-5AC2-EE9C-6DF6-EF6B5CB04AF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012873" y="1648801"/>
            <a:ext cx="1915208" cy="2448730"/>
          </a:xfrm>
          <a:prstGeom prst="rect">
            <a:avLst/>
          </a:prstGeom>
        </p:spPr>
      </p:pic>
      <p:pic>
        <p:nvPicPr>
          <p:cNvPr id="69" name="Picture 68" descr="A white and orange toy&#10;&#10;Description automatically generated">
            <a:extLst>
              <a:ext uri="{FF2B5EF4-FFF2-40B4-BE49-F238E27FC236}">
                <a16:creationId xmlns:a16="http://schemas.microsoft.com/office/drawing/2014/main" id="{EB75665B-16E8-35B7-F614-E53C9321A6C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80091" y="4246121"/>
            <a:ext cx="1603110" cy="1797880"/>
          </a:xfrm>
          <a:prstGeom prst="rect">
            <a:avLst/>
          </a:prstGeom>
        </p:spPr>
      </p:pic>
      <p:pic>
        <p:nvPicPr>
          <p:cNvPr id="70" name="Picture 69" descr="A game console with a card in it&#10;&#10;Description automatically generated">
            <a:extLst>
              <a:ext uri="{FF2B5EF4-FFF2-40B4-BE49-F238E27FC236}">
                <a16:creationId xmlns:a16="http://schemas.microsoft.com/office/drawing/2014/main" id="{20877DDE-CD00-AC5C-89ED-D8678AAAD1B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85708" y="4254837"/>
            <a:ext cx="2247009" cy="1798916"/>
          </a:xfrm>
          <a:prstGeom prst="rect">
            <a:avLst/>
          </a:prstGeom>
        </p:spPr>
      </p:pic>
      <p:pic>
        <p:nvPicPr>
          <p:cNvPr id="71" name="Picture 70" descr="A white and orange device with a cable&#10;&#10;Description automatically generated">
            <a:extLst>
              <a:ext uri="{FF2B5EF4-FFF2-40B4-BE49-F238E27FC236}">
                <a16:creationId xmlns:a16="http://schemas.microsoft.com/office/drawing/2014/main" id="{8163D930-2D48-F5FC-F155-68C95B5B2AF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055305" y="4246119"/>
            <a:ext cx="2299791" cy="1797881"/>
          </a:xfrm>
          <a:prstGeom prst="rect">
            <a:avLst/>
          </a:prstGeom>
        </p:spPr>
      </p:pic>
      <p:pic>
        <p:nvPicPr>
          <p:cNvPr id="72" name="Picture 71" descr="A white square device with a cord attached to it&#10;&#10;Description automatically generated">
            <a:extLst>
              <a:ext uri="{FF2B5EF4-FFF2-40B4-BE49-F238E27FC236}">
                <a16:creationId xmlns:a16="http://schemas.microsoft.com/office/drawing/2014/main" id="{3E6816FA-AC63-617A-1090-9B721E5E8E0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439015" y="4254837"/>
            <a:ext cx="1540791" cy="1183569"/>
          </a:xfrm>
          <a:prstGeom prst="rect">
            <a:avLst/>
          </a:prstGeom>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Image bank</a:t>
            </a:r>
            <a:br>
              <a:rPr lang="en-GB" sz="4400" dirty="0">
                <a:solidFill>
                  <a:schemeClr val="tx1"/>
                </a:solidFill>
              </a:rPr>
            </a:br>
            <a:endParaRPr lang="en-GB" sz="4400" dirty="0">
              <a:solidFill>
                <a:schemeClr val="tx1"/>
              </a:solidFill>
            </a:endParaRPr>
          </a:p>
        </p:txBody>
      </p:sp>
      <p:pic>
        <p:nvPicPr>
          <p:cNvPr id="2" name="Picture Placeholder 4" descr="A logo with a face and text&#10;&#10;Description automatically generated">
            <a:extLst>
              <a:ext uri="{FF2B5EF4-FFF2-40B4-BE49-F238E27FC236}">
                <a16:creationId xmlns:a16="http://schemas.microsoft.com/office/drawing/2014/main" id="{5C0DB009-4DC2-1F82-D190-3F04CF8F63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pic>
        <p:nvPicPr>
          <p:cNvPr id="17" name="Picture 16" descr="A drawing of a device&#10;&#10;Description automatically generated">
            <a:extLst>
              <a:ext uri="{FF2B5EF4-FFF2-40B4-BE49-F238E27FC236}">
                <a16:creationId xmlns:a16="http://schemas.microsoft.com/office/drawing/2014/main" id="{9E762A26-8D4A-8E95-F277-9969C07F99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8805" y="3666093"/>
            <a:ext cx="4090931" cy="2556832"/>
          </a:xfrm>
          <a:prstGeom prst="rect">
            <a:avLst/>
          </a:prstGeom>
        </p:spPr>
      </p:pic>
      <p:pic>
        <p:nvPicPr>
          <p:cNvPr id="43" name="Picture 42" descr="A drawing of a cube&#10;&#10;Description automatically generated">
            <a:extLst>
              <a:ext uri="{FF2B5EF4-FFF2-40B4-BE49-F238E27FC236}">
                <a16:creationId xmlns:a16="http://schemas.microsoft.com/office/drawing/2014/main" id="{20B283F1-3702-0EE2-3A3D-976D353AF50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42485" y="1566903"/>
            <a:ext cx="3222329" cy="2178837"/>
          </a:xfrm>
          <a:prstGeom prst="rect">
            <a:avLst/>
          </a:prstGeom>
        </p:spPr>
      </p:pic>
      <p:pic>
        <p:nvPicPr>
          <p:cNvPr id="45" name="Picture 44" descr="A drawing of a box&#10;&#10;Description automatically generated">
            <a:extLst>
              <a:ext uri="{FF2B5EF4-FFF2-40B4-BE49-F238E27FC236}">
                <a16:creationId xmlns:a16="http://schemas.microsoft.com/office/drawing/2014/main" id="{1262603F-B397-A397-75A2-D938F3C2C3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01047" y="1255756"/>
            <a:ext cx="2491151" cy="2259673"/>
          </a:xfrm>
          <a:prstGeom prst="rect">
            <a:avLst/>
          </a:prstGeom>
        </p:spPr>
      </p:pic>
      <p:pic>
        <p:nvPicPr>
          <p:cNvPr id="47" name="Picture 46" descr="A drawing of a device&#10;&#10;Description automatically generated">
            <a:extLst>
              <a:ext uri="{FF2B5EF4-FFF2-40B4-BE49-F238E27FC236}">
                <a16:creationId xmlns:a16="http://schemas.microsoft.com/office/drawing/2014/main" id="{435AF759-9028-1021-FC91-E16F2951546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63028" y="1015762"/>
            <a:ext cx="2667516" cy="2729978"/>
          </a:xfrm>
          <a:prstGeom prst="rect">
            <a:avLst/>
          </a:prstGeom>
        </p:spPr>
      </p:pic>
      <p:pic>
        <p:nvPicPr>
          <p:cNvPr id="61" name="Picture 60" descr="A diagram of a device&#10;&#10;Description automatically generated">
            <a:extLst>
              <a:ext uri="{FF2B5EF4-FFF2-40B4-BE49-F238E27FC236}">
                <a16:creationId xmlns:a16="http://schemas.microsoft.com/office/drawing/2014/main" id="{23CFA282-A991-0C8D-2A47-5DC43736F95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75548" y="4116720"/>
            <a:ext cx="3255060" cy="1650362"/>
          </a:xfrm>
          <a:prstGeom prst="rect">
            <a:avLst/>
          </a:prstGeom>
        </p:spPr>
      </p:pic>
      <p:pic>
        <p:nvPicPr>
          <p:cNvPr id="63" name="Picture 62" descr="A diagram of a speaker&#10;&#10;Description automatically generated">
            <a:extLst>
              <a:ext uri="{FF2B5EF4-FFF2-40B4-BE49-F238E27FC236}">
                <a16:creationId xmlns:a16="http://schemas.microsoft.com/office/drawing/2014/main" id="{AD65D8FF-6311-09B7-4C7A-EB07923A8DF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6148" y="1449968"/>
            <a:ext cx="3127491" cy="1759214"/>
          </a:xfrm>
          <a:prstGeom prst="rect">
            <a:avLst/>
          </a:prstGeom>
        </p:spPr>
      </p:pic>
    </p:spTree>
    <p:extLst>
      <p:ext uri="{BB962C8B-B14F-4D97-AF65-F5344CB8AC3E}">
        <p14:creationId xmlns:p14="http://schemas.microsoft.com/office/powerpoint/2010/main" val="2110751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Image bank</a:t>
            </a:r>
            <a:br>
              <a:rPr lang="en-GB" sz="4400" dirty="0">
                <a:solidFill>
                  <a:schemeClr val="tx1"/>
                </a:solidFill>
              </a:rPr>
            </a:br>
            <a:endParaRPr lang="en-GB" sz="4400" dirty="0">
              <a:solidFill>
                <a:schemeClr val="tx1"/>
              </a:solidFill>
            </a:endParaRPr>
          </a:p>
        </p:txBody>
      </p:sp>
      <p:pic>
        <p:nvPicPr>
          <p:cNvPr id="2" name="Picture Placeholder 4" descr="A logo with a face and text&#10;&#10;Description automatically generated">
            <a:extLst>
              <a:ext uri="{FF2B5EF4-FFF2-40B4-BE49-F238E27FC236}">
                <a16:creationId xmlns:a16="http://schemas.microsoft.com/office/drawing/2014/main" id="{5C0DB009-4DC2-1F82-D190-3F04CF8F63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pic>
        <p:nvPicPr>
          <p:cNvPr id="6" name="Picture 5" descr="A group of colorful cubes&#10;&#10;Description automatically generated">
            <a:extLst>
              <a:ext uri="{FF2B5EF4-FFF2-40B4-BE49-F238E27FC236}">
                <a16:creationId xmlns:a16="http://schemas.microsoft.com/office/drawing/2014/main" id="{C3160B37-C103-ED2E-3B57-AECB1643FE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98798" y="1179963"/>
            <a:ext cx="3718177" cy="2090556"/>
          </a:xfrm>
          <a:prstGeom prst="rect">
            <a:avLst/>
          </a:prstGeom>
        </p:spPr>
      </p:pic>
      <p:pic>
        <p:nvPicPr>
          <p:cNvPr id="8" name="Picture 7" descr="A group of white and orange objects&#10;&#10;Description automatically generated">
            <a:extLst>
              <a:ext uri="{FF2B5EF4-FFF2-40B4-BE49-F238E27FC236}">
                <a16:creationId xmlns:a16="http://schemas.microsoft.com/office/drawing/2014/main" id="{CA6F81F1-471B-18EF-0390-F889F514EB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1759" y="3527310"/>
            <a:ext cx="2767510" cy="1514442"/>
          </a:xfrm>
          <a:prstGeom prst="rect">
            <a:avLst/>
          </a:prstGeom>
        </p:spPr>
      </p:pic>
      <p:pic>
        <p:nvPicPr>
          <p:cNvPr id="11" name="Picture 10" descr="A white and orange device with a card in it&#10;&#10;Description automatically generated">
            <a:extLst>
              <a:ext uri="{FF2B5EF4-FFF2-40B4-BE49-F238E27FC236}">
                <a16:creationId xmlns:a16="http://schemas.microsoft.com/office/drawing/2014/main" id="{15DE771B-5A35-C258-A0B3-D2A2FDBA0EE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1358" y="3527310"/>
            <a:ext cx="1823694" cy="1485308"/>
          </a:xfrm>
          <a:prstGeom prst="rect">
            <a:avLst/>
          </a:prstGeom>
        </p:spPr>
      </p:pic>
      <p:pic>
        <p:nvPicPr>
          <p:cNvPr id="13" name="Picture 12" descr="A small rectangular device with a card slot&#10;&#10;Description automatically generated">
            <a:extLst>
              <a:ext uri="{FF2B5EF4-FFF2-40B4-BE49-F238E27FC236}">
                <a16:creationId xmlns:a16="http://schemas.microsoft.com/office/drawing/2014/main" id="{685E2A0A-4EE6-0A37-D398-FEE56B72AB9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15976" y="3481207"/>
            <a:ext cx="2231191" cy="1560545"/>
          </a:xfrm>
          <a:prstGeom prst="rect">
            <a:avLst/>
          </a:prstGeom>
        </p:spPr>
      </p:pic>
      <p:pic>
        <p:nvPicPr>
          <p:cNvPr id="15" name="Picture 14" descr="A group of colorful gaming devices&#10;&#10;Description automatically generated">
            <a:extLst>
              <a:ext uri="{FF2B5EF4-FFF2-40B4-BE49-F238E27FC236}">
                <a16:creationId xmlns:a16="http://schemas.microsoft.com/office/drawing/2014/main" id="{261C9F26-B423-E294-56DD-7BA7B7D1ABF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84212" y="3527310"/>
            <a:ext cx="1858060" cy="1560546"/>
          </a:xfrm>
          <a:prstGeom prst="rect">
            <a:avLst/>
          </a:prstGeom>
        </p:spPr>
      </p:pic>
      <p:pic>
        <p:nvPicPr>
          <p:cNvPr id="49" name="Picture 48" descr="A small white and orange box with buttons&#10;&#10;Description automatically generated">
            <a:extLst>
              <a:ext uri="{FF2B5EF4-FFF2-40B4-BE49-F238E27FC236}">
                <a16:creationId xmlns:a16="http://schemas.microsoft.com/office/drawing/2014/main" id="{A626B846-1DFE-E0D7-85C2-FACF054423A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50812" y="1179963"/>
            <a:ext cx="3666396" cy="2060494"/>
          </a:xfrm>
          <a:prstGeom prst="rect">
            <a:avLst/>
          </a:prstGeom>
        </p:spPr>
      </p:pic>
      <p:pic>
        <p:nvPicPr>
          <p:cNvPr id="65" name="Picture 64" descr="An orange and white headphones in a green case&#10;&#10;Description automatically generated">
            <a:extLst>
              <a:ext uri="{FF2B5EF4-FFF2-40B4-BE49-F238E27FC236}">
                <a16:creationId xmlns:a16="http://schemas.microsoft.com/office/drawing/2014/main" id="{5A24B7E4-C033-7E13-A988-5CDB2DEB1C8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6000" y="1180413"/>
            <a:ext cx="3688961" cy="2075959"/>
          </a:xfrm>
          <a:prstGeom prst="rect">
            <a:avLst/>
          </a:prstGeom>
        </p:spPr>
      </p:pic>
    </p:spTree>
    <p:extLst>
      <p:ext uri="{BB962C8B-B14F-4D97-AF65-F5344CB8AC3E}">
        <p14:creationId xmlns:p14="http://schemas.microsoft.com/office/powerpoint/2010/main" val="170376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Image bank</a:t>
            </a:r>
            <a:br>
              <a:rPr lang="en-GB" sz="4400" dirty="0">
                <a:solidFill>
                  <a:schemeClr val="tx1"/>
                </a:solidFill>
              </a:rPr>
            </a:br>
            <a:endParaRPr lang="en-GB" sz="4400" dirty="0">
              <a:solidFill>
                <a:schemeClr val="tx1"/>
              </a:solidFill>
            </a:endParaRPr>
          </a:p>
        </p:txBody>
      </p:sp>
      <p:pic>
        <p:nvPicPr>
          <p:cNvPr id="2" name="Picture Placeholder 4" descr="A logo with a face and text&#10;&#10;Description automatically generated">
            <a:extLst>
              <a:ext uri="{FF2B5EF4-FFF2-40B4-BE49-F238E27FC236}">
                <a16:creationId xmlns:a16="http://schemas.microsoft.com/office/drawing/2014/main" id="{5C0DB009-4DC2-1F82-D190-3F04CF8F63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pic>
        <p:nvPicPr>
          <p:cNvPr id="31" name="Picture 30" descr="A white and orange device with a screen&#10;&#10;Description automatically generated">
            <a:extLst>
              <a:ext uri="{FF2B5EF4-FFF2-40B4-BE49-F238E27FC236}">
                <a16:creationId xmlns:a16="http://schemas.microsoft.com/office/drawing/2014/main" id="{8003DD39-5AC2-EE9C-6DF6-EF6B5CB04A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4586" y="1178783"/>
            <a:ext cx="1636868" cy="2092853"/>
          </a:xfrm>
          <a:prstGeom prst="rect">
            <a:avLst/>
          </a:prstGeom>
        </p:spPr>
      </p:pic>
      <p:pic>
        <p:nvPicPr>
          <p:cNvPr id="37" name="Picture 36" descr="A close up of a circuit board&#10;&#10;Description automatically generated">
            <a:extLst>
              <a:ext uri="{FF2B5EF4-FFF2-40B4-BE49-F238E27FC236}">
                <a16:creationId xmlns:a16="http://schemas.microsoft.com/office/drawing/2014/main" id="{51DBD360-632B-44BE-8CE3-4C26F2C0DF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1733" y="1178782"/>
            <a:ext cx="1850904" cy="2092853"/>
          </a:xfrm>
          <a:prstGeom prst="rect">
            <a:avLst/>
          </a:prstGeom>
        </p:spPr>
      </p:pic>
      <p:pic>
        <p:nvPicPr>
          <p:cNvPr id="39" name="Picture 38" descr="A close up of a circuit board&#10;&#10;Description automatically generated">
            <a:extLst>
              <a:ext uri="{FF2B5EF4-FFF2-40B4-BE49-F238E27FC236}">
                <a16:creationId xmlns:a16="http://schemas.microsoft.com/office/drawing/2014/main" id="{A104A6D4-B2C5-779C-4D7E-18275ACBE4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7138" y="1178784"/>
            <a:ext cx="4627169" cy="2092853"/>
          </a:xfrm>
          <a:prstGeom prst="rect">
            <a:avLst/>
          </a:prstGeom>
        </p:spPr>
      </p:pic>
      <p:pic>
        <p:nvPicPr>
          <p:cNvPr id="53" name="Picture 52" descr="A green circuit board with white and black components next to a pen&#10;&#10;Description automatically generated">
            <a:extLst>
              <a:ext uri="{FF2B5EF4-FFF2-40B4-BE49-F238E27FC236}">
                <a16:creationId xmlns:a16="http://schemas.microsoft.com/office/drawing/2014/main" id="{B4B5B817-9D0D-FB26-8FEC-DC053E920F5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62824" y="3653105"/>
            <a:ext cx="1958837" cy="2161477"/>
          </a:xfrm>
          <a:prstGeom prst="rect">
            <a:avLst/>
          </a:prstGeom>
        </p:spPr>
      </p:pic>
      <p:pic>
        <p:nvPicPr>
          <p:cNvPr id="55" name="Picture 54" descr="A hand holding a white box with wires&#10;&#10;Description automatically generated">
            <a:extLst>
              <a:ext uri="{FF2B5EF4-FFF2-40B4-BE49-F238E27FC236}">
                <a16:creationId xmlns:a16="http://schemas.microsoft.com/office/drawing/2014/main" id="{384D2E14-92C0-01ED-6AD0-6BA167FD031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64820" y="1178781"/>
            <a:ext cx="2143405" cy="2092853"/>
          </a:xfrm>
          <a:prstGeom prst="rect">
            <a:avLst/>
          </a:prstGeom>
        </p:spPr>
      </p:pic>
      <p:pic>
        <p:nvPicPr>
          <p:cNvPr id="59" name="Picture 58" descr="A circuit board with wires&#10;&#10;Description automatically generated">
            <a:extLst>
              <a:ext uri="{FF2B5EF4-FFF2-40B4-BE49-F238E27FC236}">
                <a16:creationId xmlns:a16="http://schemas.microsoft.com/office/drawing/2014/main" id="{28022E1D-EC53-BEBF-403C-0C77D4443FD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75995" y="3653105"/>
            <a:ext cx="2304350" cy="2219003"/>
          </a:xfrm>
          <a:prstGeom prst="rect">
            <a:avLst/>
          </a:prstGeom>
        </p:spPr>
      </p:pic>
      <p:pic>
        <p:nvPicPr>
          <p:cNvPr id="61" name="Picture 60" descr="A diagram of a device&#10;&#10;Description automatically generated">
            <a:extLst>
              <a:ext uri="{FF2B5EF4-FFF2-40B4-BE49-F238E27FC236}">
                <a16:creationId xmlns:a16="http://schemas.microsoft.com/office/drawing/2014/main" id="{23CFA282-A991-0C8D-2A47-5DC43736F95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91468" y="6862107"/>
            <a:ext cx="2801124" cy="1420210"/>
          </a:xfrm>
          <a:prstGeom prst="rect">
            <a:avLst/>
          </a:prstGeom>
        </p:spPr>
      </p:pic>
      <p:pic>
        <p:nvPicPr>
          <p:cNvPr id="67" name="Picture 66" descr="A drawing of a sign&#10;&#10;Description automatically generated">
            <a:extLst>
              <a:ext uri="{FF2B5EF4-FFF2-40B4-BE49-F238E27FC236}">
                <a16:creationId xmlns:a16="http://schemas.microsoft.com/office/drawing/2014/main" id="{E9CD861B-D6BC-7B16-8EAC-BAFCB071046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185559" y="7212136"/>
            <a:ext cx="3233362" cy="1650362"/>
          </a:xfrm>
          <a:prstGeom prst="rect">
            <a:avLst/>
          </a:prstGeom>
        </p:spPr>
      </p:pic>
      <p:pic>
        <p:nvPicPr>
          <p:cNvPr id="3" name="Picture 2" descr="A green circuit board with a pen&#10;&#10;Description automatically generated">
            <a:extLst>
              <a:ext uri="{FF2B5EF4-FFF2-40B4-BE49-F238E27FC236}">
                <a16:creationId xmlns:a16="http://schemas.microsoft.com/office/drawing/2014/main" id="{6B33E47A-1FF0-5A0E-73DE-2E8F2E75359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104140" y="3653105"/>
            <a:ext cx="1958836" cy="2197074"/>
          </a:xfrm>
          <a:prstGeom prst="rect">
            <a:avLst/>
          </a:prstGeom>
        </p:spPr>
      </p:pic>
    </p:spTree>
    <p:extLst>
      <p:ext uri="{BB962C8B-B14F-4D97-AF65-F5344CB8AC3E}">
        <p14:creationId xmlns:p14="http://schemas.microsoft.com/office/powerpoint/2010/main" val="447509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8009" y="1327686"/>
            <a:ext cx="11104037" cy="4202627"/>
          </a:xfrm>
        </p:spPr>
        <p:txBody>
          <a:bodyPr>
            <a:normAutofit/>
          </a:bodyPr>
          <a:lstStyle/>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Suggested level: </a:t>
            </a:r>
            <a:r>
              <a:rPr lang="en-GB" sz="2200" dirty="0">
                <a:highlight>
                  <a:srgbClr val="FFFFFF"/>
                </a:highlight>
                <a:latin typeface="+mj-lt"/>
                <a:ea typeface="Roboto" panose="02000000000000000000" pitchFamily="2" charset="0"/>
                <a:cs typeface="Roboto" panose="02000000000000000000" pitchFamily="2" charset="0"/>
              </a:rPr>
              <a:t>Mid key stage 3*</a:t>
            </a:r>
          </a:p>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Duration: </a:t>
            </a:r>
            <a:r>
              <a:rPr lang="en-GB" sz="2200" dirty="0">
                <a:highlight>
                  <a:srgbClr val="FFFFFF"/>
                </a:highlight>
                <a:latin typeface="+mj-lt"/>
                <a:ea typeface="Roboto" panose="02000000000000000000" pitchFamily="2" charset="0"/>
                <a:cs typeface="Roboto" panose="02000000000000000000" pitchFamily="2" charset="0"/>
              </a:rPr>
              <a:t>Approx. 10-12 weeks </a:t>
            </a:r>
          </a:p>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Focus: </a:t>
            </a:r>
            <a:r>
              <a:rPr lang="en-GB" sz="2200" dirty="0">
                <a:highlight>
                  <a:srgbClr val="FFFFFF"/>
                </a:highlight>
                <a:latin typeface="+mj-lt"/>
                <a:ea typeface="Roboto" panose="02000000000000000000" pitchFamily="2" charset="0"/>
                <a:cs typeface="Roboto" panose="02000000000000000000" pitchFamily="2" charset="0"/>
              </a:rPr>
              <a:t>Product/toy design, children’s learning</a:t>
            </a:r>
          </a:p>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Materials: </a:t>
            </a:r>
            <a:r>
              <a:rPr lang="en-GB" sz="2200" dirty="0">
                <a:highlight>
                  <a:srgbClr val="FFFFFF"/>
                </a:highlight>
                <a:latin typeface="+mj-lt"/>
                <a:ea typeface="Roboto" panose="02000000000000000000" pitchFamily="2" charset="0"/>
                <a:cs typeface="Roboto" panose="02000000000000000000" pitchFamily="2" charset="0"/>
              </a:rPr>
              <a:t>Multi materials, modelling materials</a:t>
            </a:r>
          </a:p>
          <a:p>
            <a:pPr>
              <a:lnSpc>
                <a:spcPct val="150000"/>
              </a:lnSpc>
            </a:pPr>
            <a:r>
              <a:rPr lang="en-GB" sz="2200" b="1" dirty="0">
                <a:latin typeface="+mj-lt"/>
                <a:ea typeface="Roboto" panose="02000000000000000000" pitchFamily="2" charset="0"/>
                <a:cs typeface="Roboto" panose="02000000000000000000" pitchFamily="2" charset="0"/>
              </a:rPr>
              <a:t>Processes: </a:t>
            </a:r>
            <a:r>
              <a:rPr lang="en-GB" sz="2200" dirty="0">
                <a:latin typeface="+mj-lt"/>
                <a:ea typeface="Roboto" panose="02000000000000000000" pitchFamily="2" charset="0"/>
                <a:cs typeface="Roboto" panose="02000000000000000000" pitchFamily="2" charset="0"/>
              </a:rPr>
              <a:t>designing, shaping and forming</a:t>
            </a:r>
          </a:p>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Systems: </a:t>
            </a:r>
            <a:r>
              <a:rPr lang="en-GB" sz="2200" dirty="0">
                <a:highlight>
                  <a:srgbClr val="FFFFFF"/>
                </a:highlight>
                <a:latin typeface="+mj-lt"/>
                <a:ea typeface="Roboto" panose="02000000000000000000" pitchFamily="2" charset="0"/>
                <a:cs typeface="Roboto" panose="02000000000000000000" pitchFamily="2" charset="0"/>
              </a:rPr>
              <a:t>electrical, electronic, mechanical, structural, energy</a:t>
            </a:r>
          </a:p>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Responsibilities: </a:t>
            </a:r>
            <a:r>
              <a:rPr lang="en-GB" sz="2200" dirty="0">
                <a:highlight>
                  <a:srgbClr val="FFFFFF"/>
                </a:highlight>
                <a:latin typeface="+mj-lt"/>
                <a:ea typeface="Roboto" panose="02000000000000000000" pitchFamily="2" charset="0"/>
                <a:cs typeface="Roboto" panose="02000000000000000000" pitchFamily="2" charset="0"/>
              </a:rPr>
              <a:t>environment, sustainability, ethics, inclusive design, safety</a:t>
            </a:r>
          </a:p>
          <a:p>
            <a:pPr>
              <a:lnSpc>
                <a:spcPct val="150000"/>
              </a:lnSpc>
            </a:pPr>
            <a:endParaRPr lang="en-GB" sz="1200" dirty="0">
              <a:highlight>
                <a:srgbClr val="FFFF00"/>
              </a:highlight>
              <a:latin typeface="+mj-lt"/>
              <a:ea typeface="Roboto" panose="02000000000000000000" pitchFamily="2" charset="0"/>
              <a:cs typeface="Roboto" panose="02000000000000000000" pitchFamily="2" charset="0"/>
            </a:endParaRPr>
          </a:p>
          <a:p>
            <a:pPr>
              <a:lnSpc>
                <a:spcPct val="150000"/>
              </a:lnSpc>
            </a:pPr>
            <a:r>
              <a:rPr lang="en-GB" sz="1400" dirty="0">
                <a:highlight>
                  <a:srgbClr val="FFFFFF"/>
                </a:highlight>
                <a:latin typeface="+mj-lt"/>
                <a:ea typeface="Roboto" panose="02000000000000000000" pitchFamily="2" charset="0"/>
                <a:cs typeface="Roboto" panose="02000000000000000000" pitchFamily="2" charset="0"/>
              </a:rPr>
              <a:t>*you can use the resource at whichever level you feel it is appropriate.</a:t>
            </a:r>
          </a:p>
          <a:p>
            <a:pPr>
              <a:lnSpc>
                <a:spcPct val="150000"/>
              </a:lnSpc>
            </a:pPr>
            <a:endParaRPr lang="en-GB" sz="140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400" dirty="0">
              <a:highlight>
                <a:srgbClr val="FFFF00"/>
              </a:highlight>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highlight>
                <a:srgbClr val="FFFF00"/>
              </a:highlight>
              <a:latin typeface="+mj-lt"/>
              <a:ea typeface="Roboto" panose="02000000000000000000" pitchFamily="2" charset="0"/>
              <a:cs typeface="Roboto" panose="02000000000000000000" pitchFamily="2" charset="0"/>
            </a:endParaRPr>
          </a:p>
        </p:txBody>
      </p:sp>
      <p:pic>
        <p:nvPicPr>
          <p:cNvPr id="2" name="Picture Placeholder 4" descr="A logo with a face and text&#10;&#10;Description automatically generated">
            <a:extLst>
              <a:ext uri="{FF2B5EF4-FFF2-40B4-BE49-F238E27FC236}">
                <a16:creationId xmlns:a16="http://schemas.microsoft.com/office/drawing/2014/main" id="{E0886952-B068-81CA-8F25-E3ED5B641F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396647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032308"/>
            <a:ext cx="11273625" cy="3672000"/>
          </a:xfrm>
        </p:spPr>
        <p:txBody>
          <a:bodyPr>
            <a:normAutofit/>
          </a:bodyPr>
          <a:lstStyle/>
          <a:p>
            <a:pPr marL="0" indent="0">
              <a:lnSpc>
                <a:spcPct val="150000"/>
              </a:lnSpc>
              <a:buNone/>
            </a:pPr>
            <a:r>
              <a:rPr lang="en-GB" sz="18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graphicFrame>
        <p:nvGraphicFramePr>
          <p:cNvPr id="3" name="Table 18">
            <a:extLst>
              <a:ext uri="{FF2B5EF4-FFF2-40B4-BE49-F238E27FC236}">
                <a16:creationId xmlns:a16="http://schemas.microsoft.com/office/drawing/2014/main" id="{84CB8A96-0E4F-9A70-0927-54658694A242}"/>
              </a:ext>
            </a:extLst>
          </p:cNvPr>
          <p:cNvGraphicFramePr>
            <a:graphicFrameLocks noGrp="1"/>
          </p:cNvGraphicFramePr>
          <p:nvPr>
            <p:extLst>
              <p:ext uri="{D42A27DB-BD31-4B8C-83A1-F6EECF244321}">
                <p14:modId xmlns:p14="http://schemas.microsoft.com/office/powerpoint/2010/main" val="3973728536"/>
              </p:ext>
            </p:extLst>
          </p:nvPr>
        </p:nvGraphicFramePr>
        <p:xfrm>
          <a:off x="575999" y="1866452"/>
          <a:ext cx="11273625" cy="3596640"/>
        </p:xfrm>
        <a:graphic>
          <a:graphicData uri="http://schemas.openxmlformats.org/drawingml/2006/table">
            <a:tbl>
              <a:tblPr firstRow="1" bandRow="1">
                <a:tableStyleId>{5940675A-B579-460E-94D1-54222C63F5DA}</a:tableStyleId>
              </a:tblPr>
              <a:tblGrid>
                <a:gridCol w="2748114">
                  <a:extLst>
                    <a:ext uri="{9D8B030D-6E8A-4147-A177-3AD203B41FA5}">
                      <a16:colId xmlns:a16="http://schemas.microsoft.com/office/drawing/2014/main" val="336422520"/>
                    </a:ext>
                  </a:extLst>
                </a:gridCol>
                <a:gridCol w="3151991">
                  <a:extLst>
                    <a:ext uri="{9D8B030D-6E8A-4147-A177-3AD203B41FA5}">
                      <a16:colId xmlns:a16="http://schemas.microsoft.com/office/drawing/2014/main" val="1485661640"/>
                    </a:ext>
                  </a:extLst>
                </a:gridCol>
                <a:gridCol w="2398955">
                  <a:extLst>
                    <a:ext uri="{9D8B030D-6E8A-4147-A177-3AD203B41FA5}">
                      <a16:colId xmlns:a16="http://schemas.microsoft.com/office/drawing/2014/main" val="3804150009"/>
                    </a:ext>
                  </a:extLst>
                </a:gridCol>
                <a:gridCol w="2974565">
                  <a:extLst>
                    <a:ext uri="{9D8B030D-6E8A-4147-A177-3AD203B41FA5}">
                      <a16:colId xmlns:a16="http://schemas.microsoft.com/office/drawing/2014/main" val="1728666539"/>
                    </a:ext>
                  </a:extLst>
                </a:gridCol>
              </a:tblGrid>
              <a:tr h="373910">
                <a:tc>
                  <a:txBody>
                    <a:bodyPr/>
                    <a:lstStyle/>
                    <a:p>
                      <a:pPr algn="ctr"/>
                      <a:r>
                        <a:rPr lang="en-GB" sz="1700" b="1" dirty="0">
                          <a:solidFill>
                            <a:schemeClr val="tx1"/>
                          </a:solidFill>
                          <a:hlinkClick r:id="rId3">
                            <a:extLst>
                              <a:ext uri="{A12FA001-AC4F-418D-AE19-62706E023703}">
                                <ahyp:hlinkClr xmlns:ahyp="http://schemas.microsoft.com/office/drawing/2018/hyperlinkcolor" val="tx"/>
                              </a:ext>
                            </a:extLst>
                          </a:hlinkClick>
                        </a:rPr>
                        <a:t>‘Rock, paper, scissors game’</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3">
                            <a:extLst>
                              <a:ext uri="{A12FA001-AC4F-418D-AE19-62706E023703}">
                                <ahyp:hlinkClr xmlns:ahyp="http://schemas.microsoft.com/office/drawing/2018/hyperlinkcolor" val="tx"/>
                              </a:ext>
                            </a:extLst>
                          </a:hlinkClick>
                        </a:rPr>
                        <a:t>‘Shape sorters’</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3">
                            <a:extLst>
                              <a:ext uri="{A12FA001-AC4F-418D-AE19-62706E023703}">
                                <ahyp:hlinkClr xmlns:ahyp="http://schemas.microsoft.com/office/drawing/2018/hyperlinkcolor" val="tx"/>
                              </a:ext>
                            </a:extLst>
                          </a:hlinkClick>
                        </a:rPr>
                        <a:t>‘</a:t>
                      </a:r>
                      <a:r>
                        <a:rPr lang="en-GB" sz="1700" b="1" dirty="0" err="1">
                          <a:solidFill>
                            <a:schemeClr val="tx1"/>
                          </a:solidFill>
                          <a:hlinkClick r:id="rId3">
                            <a:extLst>
                              <a:ext uri="{A12FA001-AC4F-418D-AE19-62706E023703}">
                                <ahyp:hlinkClr xmlns:ahyp="http://schemas.microsoft.com/office/drawing/2018/hyperlinkcolor" val="tx"/>
                              </a:ext>
                            </a:extLst>
                          </a:hlinkClick>
                        </a:rPr>
                        <a:t>Makey</a:t>
                      </a:r>
                      <a:r>
                        <a:rPr lang="en-GB" sz="1700" b="1" dirty="0">
                          <a:solidFill>
                            <a:schemeClr val="tx1"/>
                          </a:solidFill>
                          <a:hlinkClick r:id="rId3">
                            <a:extLst>
                              <a:ext uri="{A12FA001-AC4F-418D-AE19-62706E023703}">
                                <ahyp:hlinkClr xmlns:ahyp="http://schemas.microsoft.com/office/drawing/2018/hyperlinkcolor" val="tx"/>
                              </a:ext>
                            </a:extLst>
                          </a:hlinkClick>
                        </a:rPr>
                        <a:t> </a:t>
                      </a:r>
                      <a:r>
                        <a:rPr lang="en-GB" sz="1700" b="1" dirty="0" err="1">
                          <a:solidFill>
                            <a:schemeClr val="tx1"/>
                          </a:solidFill>
                          <a:hlinkClick r:id="rId3">
                            <a:extLst>
                              <a:ext uri="{A12FA001-AC4F-418D-AE19-62706E023703}">
                                <ahyp:hlinkClr xmlns:ahyp="http://schemas.microsoft.com/office/drawing/2018/hyperlinkcolor" val="tx"/>
                              </a:ext>
                            </a:extLst>
                          </a:hlinkClick>
                        </a:rPr>
                        <a:t>Makey</a:t>
                      </a:r>
                      <a:r>
                        <a:rPr lang="en-GB" sz="1700" b="1" dirty="0">
                          <a:solidFill>
                            <a:schemeClr val="tx1"/>
                          </a:solidFill>
                          <a:hlinkClick r:id="rId3">
                            <a:extLst>
                              <a:ext uri="{A12FA001-AC4F-418D-AE19-62706E023703}">
                                <ahyp:hlinkClr xmlns:ahyp="http://schemas.microsoft.com/office/drawing/2018/hyperlinkcolor" val="tx"/>
                              </a:ext>
                            </a:extLst>
                          </a:hlinkClick>
                        </a:rPr>
                        <a:t>’</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3">
                            <a:extLst>
                              <a:ext uri="{A12FA001-AC4F-418D-AE19-62706E023703}">
                                <ahyp:hlinkClr xmlns:ahyp="http://schemas.microsoft.com/office/drawing/2018/hyperlinkcolor" val="tx"/>
                              </a:ext>
                            </a:extLst>
                          </a:hlinkClick>
                        </a:rPr>
                        <a:t>‘Ball bearing maze game’</a:t>
                      </a:r>
                      <a:endParaRPr lang="en-GB" sz="1700"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dirty="0">
                          <a:solidFill>
                            <a:schemeClr val="tx1"/>
                          </a:solidFill>
                        </a:rPr>
                        <a:t>Coding a Micro:bit for rock, paper, scissors game using the tutorials and projects on their website. Alternatives could be coding for a digital dice. </a:t>
                      </a:r>
                      <a:r>
                        <a:rPr lang="en-GB" sz="1200" dirty="0">
                          <a:solidFill>
                            <a:schemeClr val="tx1"/>
                          </a:solidFill>
                          <a:hlinkClick r:id="rId4"/>
                        </a:rPr>
                        <a:t>https://microbit.org/projects/make-it-code-it/</a:t>
                      </a:r>
                      <a:r>
                        <a:rPr lang="en-GB" sz="1200" dirty="0">
                          <a:solidFill>
                            <a:schemeClr val="tx1"/>
                          </a:solidFill>
                        </a:rPr>
                        <a:t> </a:t>
                      </a:r>
                    </a:p>
                  </a:txBody>
                  <a:tcPr/>
                </a:tc>
                <a:tc>
                  <a:txBody>
                    <a:bodyPr/>
                    <a:lstStyle/>
                    <a:p>
                      <a:r>
                        <a:rPr lang="en-GB" sz="1200" dirty="0">
                          <a:solidFill>
                            <a:schemeClr val="tx1"/>
                          </a:solidFill>
                        </a:rPr>
                        <a:t>Using a scroll saw to create shape sorters or tangram style games. Focus on materials such as acrylic and how to finish the material in a safe manner considering quality assurance and quality control.</a:t>
                      </a:r>
                    </a:p>
                  </a:txBody>
                  <a:tcPr/>
                </a:tc>
                <a:tc>
                  <a:txBody>
                    <a:bodyPr/>
                    <a:lstStyle/>
                    <a:p>
                      <a:r>
                        <a:rPr lang="en-GB" sz="1200" dirty="0">
                          <a:solidFill>
                            <a:schemeClr val="tx1"/>
                          </a:solidFill>
                        </a:rPr>
                        <a:t>Students look at creating their own textile game controllers. See link here </a:t>
                      </a:r>
                      <a:r>
                        <a:rPr lang="en-GB" sz="1200" dirty="0">
                          <a:solidFill>
                            <a:schemeClr val="tx1"/>
                          </a:solidFill>
                          <a:hlinkClick r:id="rId5"/>
                        </a:rPr>
                        <a:t>https://www.youtube.com/watch?v=15tJrOZZ_wQ</a:t>
                      </a:r>
                      <a:r>
                        <a:rPr lang="en-GB" sz="1200" dirty="0">
                          <a:solidFill>
                            <a:schemeClr val="tx1"/>
                          </a:solidFill>
                        </a:rPr>
                        <a:t> </a:t>
                      </a:r>
                    </a:p>
                  </a:txBody>
                  <a:tcPr/>
                </a:tc>
                <a:tc>
                  <a:txBody>
                    <a:bodyPr/>
                    <a:lstStyle/>
                    <a:p>
                      <a:r>
                        <a:rPr lang="en-GB" sz="1200" u="none" dirty="0">
                          <a:solidFill>
                            <a:schemeClr val="tx2"/>
                          </a:solidFill>
                        </a:rPr>
                        <a:t>Students to make their own ball bearing maze game thinking carefully about the complexity level of the game to keep a child interested by it not being too easy and not switching off by it being too hard. </a:t>
                      </a:r>
                      <a:r>
                        <a:rPr lang="en-GB" sz="1200" u="none" dirty="0">
                          <a:solidFill>
                            <a:srgbClr val="954F72"/>
                          </a:solidFill>
                          <a:hlinkClick r:id="rId6"/>
                        </a:rPr>
                        <a:t>For example click here.</a:t>
                      </a:r>
                      <a:endParaRPr lang="en-GB" sz="1200" u="none" dirty="0">
                        <a:solidFill>
                          <a:schemeClr val="tx1"/>
                        </a:solidFill>
                      </a:endParaRPr>
                    </a:p>
                  </a:txBody>
                  <a:tcPr/>
                </a:tc>
                <a:extLst>
                  <a:ext uri="{0D108BD9-81ED-4DB2-BD59-A6C34878D82A}">
                    <a16:rowId xmlns:a16="http://schemas.microsoft.com/office/drawing/2014/main" val="3966545421"/>
                  </a:ext>
                </a:extLst>
              </a:tr>
              <a:tr h="370840">
                <a:tc>
                  <a:txBody>
                    <a:bodyPr/>
                    <a:lstStyle/>
                    <a:p>
                      <a:pPr algn="ctr"/>
                      <a:r>
                        <a:rPr lang="en-GB" sz="1700" b="1" dirty="0">
                          <a:solidFill>
                            <a:schemeClr val="tx1"/>
                          </a:solidFill>
                          <a:hlinkClick r:id="rId3">
                            <a:extLst>
                              <a:ext uri="{A12FA001-AC4F-418D-AE19-62706E023703}">
                                <ahyp:hlinkClr xmlns:ahyp="http://schemas.microsoft.com/office/drawing/2018/hyperlinkcolor" val="tx"/>
                              </a:ext>
                            </a:extLst>
                          </a:hlinkClick>
                        </a:rPr>
                        <a:t>‘3D printed fidget spinners’</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3">
                            <a:extLst>
                              <a:ext uri="{A12FA001-AC4F-418D-AE19-62706E023703}">
                                <ahyp:hlinkClr xmlns:ahyp="http://schemas.microsoft.com/office/drawing/2018/hyperlinkcolor" val="tx"/>
                              </a:ext>
                            </a:extLst>
                          </a:hlinkClick>
                        </a:rPr>
                        <a:t>‘Tactile boards’</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3">
                            <a:extLst>
                              <a:ext uri="{A12FA001-AC4F-418D-AE19-62706E023703}">
                                <ahyp:hlinkClr xmlns:ahyp="http://schemas.microsoft.com/office/drawing/2018/hyperlinkcolor" val="tx"/>
                              </a:ext>
                            </a:extLst>
                          </a:hlinkClick>
                        </a:rPr>
                        <a:t>‘Digital design’</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3">
                            <a:extLst>
                              <a:ext uri="{A12FA001-AC4F-418D-AE19-62706E023703}">
                                <ahyp:hlinkClr xmlns:ahyp="http://schemas.microsoft.com/office/drawing/2018/hyperlinkcolor" val="tx"/>
                              </a:ext>
                            </a:extLst>
                          </a:hlinkClick>
                        </a:rPr>
                        <a:t>‘Mechanical Toys’</a:t>
                      </a:r>
                      <a:endParaRPr lang="en-GB" sz="1700" b="1" dirty="0">
                        <a:solidFill>
                          <a:schemeClr val="tx1"/>
                        </a:solidFill>
                      </a:endParaRPr>
                    </a:p>
                  </a:txBody>
                  <a:tcPr>
                    <a:solidFill>
                      <a:schemeClr val="bg1"/>
                    </a:solidFill>
                  </a:tcPr>
                </a:tc>
                <a:extLst>
                  <a:ext uri="{0D108BD9-81ED-4DB2-BD59-A6C34878D82A}">
                    <a16:rowId xmlns:a16="http://schemas.microsoft.com/office/drawing/2014/main" val="373380305"/>
                  </a:ext>
                </a:extLst>
              </a:tr>
              <a:tr h="383970">
                <a:tc>
                  <a:txBody>
                    <a:bodyPr/>
                    <a:lstStyle/>
                    <a:p>
                      <a:r>
                        <a:rPr lang="en-GB" sz="1200" dirty="0">
                          <a:solidFill>
                            <a:schemeClr val="tx1"/>
                          </a:solidFill>
                        </a:rPr>
                        <a:t>Use of TinkerCAD, Autodesk Fusion, Solidworks etc. to create a 3D printed fidget spinner to learn the software through a tutorial.</a:t>
                      </a:r>
                    </a:p>
                  </a:txBody>
                  <a:tcPr/>
                </a:tc>
                <a:tc>
                  <a:txBody>
                    <a:bodyPr/>
                    <a:lstStyle/>
                    <a:p>
                      <a:r>
                        <a:rPr lang="en-GB" sz="1200" dirty="0">
                          <a:solidFill>
                            <a:schemeClr val="tx1"/>
                          </a:solidFill>
                        </a:rPr>
                        <a:t>Tactile boards (Adding locks, switches, zips, buttons, toggles etc on a board) can be created as a skills based making task for fabrication methods but then can be used as part of your research and testing with your clients. </a:t>
                      </a:r>
                    </a:p>
                  </a:txBody>
                  <a:tcPr/>
                </a:tc>
                <a:tc>
                  <a:txBody>
                    <a:bodyPr/>
                    <a:lstStyle/>
                    <a:p>
                      <a:r>
                        <a:rPr lang="en-GB" sz="1200" dirty="0">
                          <a:solidFill>
                            <a:schemeClr val="tx1"/>
                          </a:solidFill>
                        </a:rPr>
                        <a:t>Look at and develop knowledge of CAD packages to help with prototyping ideas so as to gather feedback from clients. Possible use of </a:t>
                      </a:r>
                      <a:r>
                        <a:rPr lang="en-GB" sz="1200" dirty="0" err="1">
                          <a:solidFill>
                            <a:schemeClr val="tx1"/>
                          </a:solidFill>
                        </a:rPr>
                        <a:t>TInkerCAD</a:t>
                      </a:r>
                      <a:r>
                        <a:rPr lang="en-GB" sz="1200" dirty="0">
                          <a:solidFill>
                            <a:schemeClr val="tx1"/>
                          </a:solidFill>
                        </a:rPr>
                        <a:t> or Fusion.</a:t>
                      </a:r>
                    </a:p>
                  </a:txBody>
                  <a:tcPr/>
                </a:tc>
                <a:tc>
                  <a:txBody>
                    <a:bodyPr/>
                    <a:lstStyle/>
                    <a:p>
                      <a:r>
                        <a:rPr lang="en-GB" sz="1200" dirty="0">
                          <a:solidFill>
                            <a:schemeClr val="tx1"/>
                          </a:solidFill>
                        </a:rPr>
                        <a:t>Students consider the mechanisms within toys and look to make their own moving toy understanding how that particular mechanism works. </a:t>
                      </a:r>
                    </a:p>
                  </a:txBody>
                  <a:tcPr/>
                </a:tc>
                <a:extLst>
                  <a:ext uri="{0D108BD9-81ED-4DB2-BD59-A6C34878D82A}">
                    <a16:rowId xmlns:a16="http://schemas.microsoft.com/office/drawing/2014/main" val="4192120365"/>
                  </a:ext>
                </a:extLst>
              </a:tr>
            </a:tbl>
          </a:graphicData>
        </a:graphic>
      </p:graphicFrame>
      <p:pic>
        <p:nvPicPr>
          <p:cNvPr id="2" name="Picture Placeholder 4" descr="A logo with a face and text&#10;&#10;Description automatically generated">
            <a:extLst>
              <a:ext uri="{FF2B5EF4-FFF2-40B4-BE49-F238E27FC236}">
                <a16:creationId xmlns:a16="http://schemas.microsoft.com/office/drawing/2014/main" id="{5C0DB009-4DC2-1F82-D190-3F04CF8F636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3102853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Night light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032308"/>
            <a:ext cx="11273625" cy="3672000"/>
          </a:xfrm>
        </p:spPr>
        <p:txBody>
          <a:bodyPr>
            <a:normAutofit/>
          </a:bodyPr>
          <a:lstStyle/>
          <a:p>
            <a:pPr marL="0" indent="0">
              <a:lnSpc>
                <a:spcPct val="150000"/>
              </a:lnSpc>
              <a:buNone/>
            </a:pPr>
            <a:r>
              <a:rPr lang="en-GB" sz="1800" dirty="0">
                <a:solidFill>
                  <a:schemeClr val="tx1"/>
                </a:solidFill>
                <a:latin typeface="+mj-lt"/>
                <a:ea typeface="Roboto" panose="02000000000000000000" pitchFamily="2" charset="0"/>
                <a:cs typeface="Roboto" panose="02000000000000000000" pitchFamily="2" charset="0"/>
              </a:rPr>
              <a:t>One of the many features of the Yoto player is the night light. This is activated when the player is placed face-down. Try and simulate this effect using electronics.</a:t>
            </a:r>
          </a:p>
        </p:txBody>
      </p:sp>
      <p:pic>
        <p:nvPicPr>
          <p:cNvPr id="2" name="Picture Placeholder 4" descr="A logo with a face and text&#10;&#10;Description automatically generated">
            <a:extLst>
              <a:ext uri="{FF2B5EF4-FFF2-40B4-BE49-F238E27FC236}">
                <a16:creationId xmlns:a16="http://schemas.microsoft.com/office/drawing/2014/main" id="{5C0DB009-4DC2-1F82-D190-3F04CF8F636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pic>
        <p:nvPicPr>
          <p:cNvPr id="3" name="Tilt">
            <a:hlinkClick r:id="" action="ppaction://media"/>
            <a:extLst>
              <a:ext uri="{FF2B5EF4-FFF2-40B4-BE49-F238E27FC236}">
                <a16:creationId xmlns:a16="http://schemas.microsoft.com/office/drawing/2014/main" id="{8B1C92D9-174A-F50C-B7CD-D3F1088A51F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259075" y="2263812"/>
            <a:ext cx="7483736" cy="4209602"/>
          </a:xfrm>
          <a:prstGeom prst="rect">
            <a:avLst/>
          </a:prstGeom>
        </p:spPr>
      </p:pic>
    </p:spTree>
    <p:extLst>
      <p:ext uri="{BB962C8B-B14F-4D97-AF65-F5344CB8AC3E}">
        <p14:creationId xmlns:p14="http://schemas.microsoft.com/office/powerpoint/2010/main" val="351439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8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702820" y="1176268"/>
            <a:ext cx="10786360" cy="3672000"/>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Students may use their knowledge of toys through their own past experiences of toys rather than gather new research more up to date toys and teaching methods. There are a number of additional opportunities available to investigate and evaluate their user, existing products, suitable materials and processes in this unit.</a:t>
            </a: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83E23AF1-4B05-404B-757A-D7DC1B2F7169}"/>
              </a:ext>
            </a:extLst>
          </p:cNvPr>
          <p:cNvGraphicFramePr>
            <a:graphicFrameLocks noGrp="1"/>
          </p:cNvGraphicFramePr>
          <p:nvPr>
            <p:extLst>
              <p:ext uri="{D42A27DB-BD31-4B8C-83A1-F6EECF244321}">
                <p14:modId xmlns:p14="http://schemas.microsoft.com/office/powerpoint/2010/main" val="3199336998"/>
              </p:ext>
            </p:extLst>
          </p:nvPr>
        </p:nvGraphicFramePr>
        <p:xfrm>
          <a:off x="702820" y="3051138"/>
          <a:ext cx="10786360" cy="2385590"/>
        </p:xfrm>
        <a:graphic>
          <a:graphicData uri="http://schemas.openxmlformats.org/drawingml/2006/table">
            <a:tbl>
              <a:tblPr firstRow="1" bandRow="1">
                <a:tableStyleId>{5940675A-B579-460E-94D1-54222C63F5DA}</a:tableStyleId>
              </a:tblPr>
              <a:tblGrid>
                <a:gridCol w="2696590">
                  <a:extLst>
                    <a:ext uri="{9D8B030D-6E8A-4147-A177-3AD203B41FA5}">
                      <a16:colId xmlns:a16="http://schemas.microsoft.com/office/drawing/2014/main" val="336422520"/>
                    </a:ext>
                  </a:extLst>
                </a:gridCol>
                <a:gridCol w="2696590">
                  <a:extLst>
                    <a:ext uri="{9D8B030D-6E8A-4147-A177-3AD203B41FA5}">
                      <a16:colId xmlns:a16="http://schemas.microsoft.com/office/drawing/2014/main" val="1485661640"/>
                    </a:ext>
                  </a:extLst>
                </a:gridCol>
                <a:gridCol w="2696590">
                  <a:extLst>
                    <a:ext uri="{9D8B030D-6E8A-4147-A177-3AD203B41FA5}">
                      <a16:colId xmlns:a16="http://schemas.microsoft.com/office/drawing/2014/main" val="3804150009"/>
                    </a:ext>
                  </a:extLst>
                </a:gridCol>
                <a:gridCol w="2696590">
                  <a:extLst>
                    <a:ext uri="{9D8B030D-6E8A-4147-A177-3AD203B41FA5}">
                      <a16:colId xmlns:a16="http://schemas.microsoft.com/office/drawing/2014/main" val="1728666539"/>
                    </a:ext>
                  </a:extLst>
                </a:gridCol>
              </a:tblGrid>
              <a:tr h="373910">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‘Toy teardown’</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‘Hands-on research’</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‘Testing of finishes’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‘User profiling’</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Take apart an old toy – think of Operation, Screwball scramble etc. This can be done in groups or pairs and donations could be sort through other school staff willing to donate or through charity and tip shops.</a:t>
                      </a:r>
                    </a:p>
                  </a:txBody>
                  <a:tcPr/>
                </a:tc>
                <a:tc>
                  <a:txBody>
                    <a:bodyPr/>
                    <a:lstStyle/>
                    <a:p>
                      <a:r>
                        <a:rPr lang="en-GB" sz="1400" dirty="0">
                          <a:solidFill>
                            <a:schemeClr val="tx1"/>
                          </a:solidFill>
                        </a:rPr>
                        <a:t>An in-person research task in a toy shop, relevant retailer or childcare setting would enable students to look at toys in person, interact with them and consider ways they have been made to make them easier for younger children to understand and interact with.</a:t>
                      </a:r>
                    </a:p>
                  </a:txBody>
                  <a:tcPr/>
                </a:tc>
                <a:tc>
                  <a:txBody>
                    <a:bodyPr/>
                    <a:lstStyle/>
                    <a:p>
                      <a:r>
                        <a:rPr lang="en-GB" sz="1400" dirty="0">
                          <a:solidFill>
                            <a:schemeClr val="tx1"/>
                          </a:solidFill>
                        </a:rPr>
                        <a:t>Students may wish to physically test a range of materials and finishes that would be the safest to use with children. This can be done with scraps of materials and alongside the BSI document to ensure they are considering safety standards.</a:t>
                      </a:r>
                    </a:p>
                  </a:txBody>
                  <a:tcPr/>
                </a:tc>
                <a:tc>
                  <a:txBody>
                    <a:bodyPr/>
                    <a:lstStyle/>
                    <a:p>
                      <a:r>
                        <a:rPr lang="en-GB" sz="1400" dirty="0">
                          <a:solidFill>
                            <a:schemeClr val="tx1"/>
                          </a:solidFill>
                        </a:rPr>
                        <a:t>Gathering a better understanding of the client (both child and parent) through observations, interviews, surveys etc and secondary research to get a thorough understanding of their priorities.</a:t>
                      </a:r>
                    </a:p>
                  </a:txBody>
                  <a:tcPr/>
                </a:tc>
                <a:extLst>
                  <a:ext uri="{0D108BD9-81ED-4DB2-BD59-A6C34878D82A}">
                    <a16:rowId xmlns:a16="http://schemas.microsoft.com/office/drawing/2014/main" val="3966545421"/>
                  </a:ext>
                </a:extLst>
              </a:tr>
            </a:tbl>
          </a:graphicData>
        </a:graphic>
      </p:graphicFrame>
      <p:pic>
        <p:nvPicPr>
          <p:cNvPr id="7" name="Picture Placeholder 4" descr="A logo with a face and text&#10;&#10;Description automatically generated">
            <a:extLst>
              <a:ext uri="{FF2B5EF4-FFF2-40B4-BE49-F238E27FC236}">
                <a16:creationId xmlns:a16="http://schemas.microsoft.com/office/drawing/2014/main" id="{B566ABAC-7C3C-121F-DD7E-5185D449007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982024030"/>
              </p:ext>
            </p:extLst>
          </p:nvPr>
        </p:nvGraphicFramePr>
        <p:xfrm>
          <a:off x="576000" y="1261226"/>
          <a:ext cx="11039999" cy="3631504"/>
        </p:xfrm>
        <a:graphic>
          <a:graphicData uri="http://schemas.openxmlformats.org/drawingml/2006/table">
            <a:tbl>
              <a:tblPr firstRow="1" bandRow="1">
                <a:tableStyleId>{5940675A-B579-460E-94D1-54222C63F5DA}</a:tableStyleId>
              </a:tblPr>
              <a:tblGrid>
                <a:gridCol w="5540988">
                  <a:extLst>
                    <a:ext uri="{9D8B030D-6E8A-4147-A177-3AD203B41FA5}">
                      <a16:colId xmlns:a16="http://schemas.microsoft.com/office/drawing/2014/main" val="336422520"/>
                    </a:ext>
                  </a:extLst>
                </a:gridCol>
                <a:gridCol w="5499011">
                  <a:extLst>
                    <a:ext uri="{9D8B030D-6E8A-4147-A177-3AD203B41FA5}">
                      <a16:colId xmlns:a16="http://schemas.microsoft.com/office/drawing/2014/main" val="1485661640"/>
                    </a:ext>
                  </a:extLst>
                </a:gridCol>
              </a:tblGrid>
              <a:tr h="677947">
                <a:tc>
                  <a:txBody>
                    <a:bodyPr/>
                    <a:lstStyle/>
                    <a:p>
                      <a:pPr algn="ctr"/>
                      <a:r>
                        <a:rPr lang="en-GB" b="1" dirty="0">
                          <a:solidFill>
                            <a:schemeClr val="bg1"/>
                          </a:solidFill>
                        </a:rPr>
                        <a:t>‘Play patterns’</a:t>
                      </a:r>
                    </a:p>
                  </a:txBody>
                  <a:tcPr>
                    <a:solidFill>
                      <a:srgbClr val="ACACDE"/>
                    </a:solidFill>
                  </a:tcPr>
                </a:tc>
                <a:tc>
                  <a:txBody>
                    <a:bodyPr/>
                    <a:lstStyle/>
                    <a:p>
                      <a:pPr algn="ctr"/>
                      <a:r>
                        <a:rPr lang="en-GB" b="1" dirty="0">
                          <a:solidFill>
                            <a:schemeClr val="bg1"/>
                          </a:solidFill>
                        </a:rPr>
                        <a:t>‘Talking to parents and qualitative &amp; quantitative data’ </a:t>
                      </a:r>
                    </a:p>
                  </a:txBody>
                  <a:tcPr>
                    <a:solidFill>
                      <a:srgbClr val="ACACDE"/>
                    </a:solidFill>
                  </a:tcPr>
                </a:tc>
                <a:extLst>
                  <a:ext uri="{0D108BD9-81ED-4DB2-BD59-A6C34878D82A}">
                    <a16:rowId xmlns:a16="http://schemas.microsoft.com/office/drawing/2014/main" val="3391378453"/>
                  </a:ext>
                </a:extLst>
              </a:tr>
              <a:tr h="2953557">
                <a:tc>
                  <a:txBody>
                    <a:bodyPr/>
                    <a:lstStyle/>
                    <a:p>
                      <a:r>
                        <a:rPr lang="en-GB" sz="1200" dirty="0"/>
                        <a:t>Depending on your access or the students access try to arrange a group visit to a playgroup or alternatively a feeder primary school where an EYFS or Year 1 </a:t>
                      </a:r>
                      <a:r>
                        <a:rPr lang="en-GB" sz="1200" b="1" dirty="0"/>
                        <a:t>class can be observed</a:t>
                      </a:r>
                      <a:r>
                        <a:rPr lang="en-GB" sz="1200" dirty="0"/>
                        <a:t>. Prepare with the students beforehand asking them to consider what it is we will be looking for. Discuss types of play such as social play, physical play, imaginary play. Also ask the students to consider the way in which the children handle the toys and their comprehension.</a:t>
                      </a:r>
                    </a:p>
                    <a:p>
                      <a:r>
                        <a:rPr lang="en-GB" sz="1200" dirty="0"/>
                        <a:t>Students will need to take </a:t>
                      </a:r>
                      <a:r>
                        <a:rPr lang="en-GB" sz="1200" b="1" dirty="0"/>
                        <a:t>notes or produce sketches </a:t>
                      </a:r>
                      <a:r>
                        <a:rPr lang="en-GB" sz="1200" dirty="0"/>
                        <a:t>whilst they are at the setting so clipboards and pencils would be useful. Stress the importance of the students not interfering with the play but simply observing at this stage. If permission is granted then </a:t>
                      </a:r>
                      <a:r>
                        <a:rPr lang="en-GB" sz="1200" b="1" dirty="0"/>
                        <a:t>photos or videos </a:t>
                      </a:r>
                      <a:r>
                        <a:rPr lang="en-GB" sz="1200" dirty="0"/>
                        <a:t>could also be taken to observe and discuss at a later date. </a:t>
                      </a:r>
                    </a:p>
                    <a:p>
                      <a:r>
                        <a:rPr lang="en-GB" sz="1200" dirty="0"/>
                        <a:t>If an observation is difficult students should seek to speak to teachers or carers of the age range to establish their views on how children play and the key learning they need to establish at their particular age.</a:t>
                      </a:r>
                    </a:p>
                    <a:p>
                      <a:endParaRPr lang="en-GB" sz="1200" dirty="0"/>
                    </a:p>
                  </a:txBody>
                  <a:tcPr/>
                </a:tc>
                <a:tc>
                  <a:txBody>
                    <a:bodyPr/>
                    <a:lstStyle/>
                    <a:p>
                      <a:r>
                        <a:rPr lang="en-GB" sz="1200" b="1" dirty="0"/>
                        <a:t>A survey </a:t>
                      </a:r>
                      <a:r>
                        <a:rPr lang="en-GB" sz="1200" dirty="0"/>
                        <a:t>can be created either digitally (using things such as Google Forms and QR codes, or by hand depending on the preference of how the data is collated. </a:t>
                      </a:r>
                    </a:p>
                    <a:p>
                      <a:r>
                        <a:rPr lang="en-GB" sz="1200" dirty="0"/>
                        <a:t>Work with the students to develop a range of questions that are a mixture of both </a:t>
                      </a:r>
                      <a:r>
                        <a:rPr lang="en-GB" sz="1200" b="1" dirty="0"/>
                        <a:t>qualitative and quantitative data </a:t>
                      </a:r>
                      <a:r>
                        <a:rPr lang="en-GB" sz="1200" dirty="0"/>
                        <a:t>through both </a:t>
                      </a:r>
                      <a:r>
                        <a:rPr lang="en-GB" sz="1200" b="1" dirty="0"/>
                        <a:t>open and closed questions</a:t>
                      </a:r>
                      <a:r>
                        <a:rPr lang="en-GB" sz="1200" dirty="0"/>
                        <a:t>. Students will need to be talked through the differences in these types of questions and may work better in pairs or small teams to develop the questions.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Ask students to consider the priorities of the parents when it comes to choosing and purchasing a toy for their child.</a:t>
                      </a:r>
                    </a:p>
                    <a:p>
                      <a:r>
                        <a:rPr lang="en-GB" sz="1200" dirty="0"/>
                        <a:t>Students may wish to ask for opinions on existing toys the parent has purchased or ones they feel are successful in entertaining and teaching their child.</a:t>
                      </a:r>
                    </a:p>
                    <a:p>
                      <a:r>
                        <a:rPr lang="en-GB" sz="1200" dirty="0"/>
                        <a:t>To ensure a survey is successful students must </a:t>
                      </a:r>
                      <a:r>
                        <a:rPr lang="en-GB" sz="1200" b="1" dirty="0"/>
                        <a:t>analyse and critically review </a:t>
                      </a:r>
                      <a:r>
                        <a:rPr lang="en-GB" sz="1200" dirty="0"/>
                        <a:t>the answers so as to then lead them into their defining stage.</a:t>
                      </a:r>
                    </a:p>
                  </a:txBody>
                  <a:tcPr/>
                </a:tc>
                <a:extLst>
                  <a:ext uri="{0D108BD9-81ED-4DB2-BD59-A6C34878D82A}">
                    <a16:rowId xmlns:a16="http://schemas.microsoft.com/office/drawing/2014/main" val="3966545421"/>
                  </a:ext>
                </a:extLst>
              </a:tr>
            </a:tbl>
          </a:graphicData>
        </a:graphic>
      </p:graphicFrame>
      <p:pic>
        <p:nvPicPr>
          <p:cNvPr id="2" name="Picture Placeholder 4" descr="A logo with a face and text&#10;&#10;Description automatically generated">
            <a:extLst>
              <a:ext uri="{FF2B5EF4-FFF2-40B4-BE49-F238E27FC236}">
                <a16:creationId xmlns:a16="http://schemas.microsoft.com/office/drawing/2014/main" id="{983029B2-2FFD-76C0-9219-EE7D7966454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
        <p:nvSpPr>
          <p:cNvPr id="3" name="Arrow: Left 2">
            <a:hlinkClick r:id="rId4" action="ppaction://hlinksldjump"/>
            <a:extLst>
              <a:ext uri="{FF2B5EF4-FFF2-40B4-BE49-F238E27FC236}">
                <a16:creationId xmlns:a16="http://schemas.microsoft.com/office/drawing/2014/main" id="{86488DEF-A92C-F0AB-06A1-FEC7C207A50B}"/>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907604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4077779603"/>
              </p:ext>
            </p:extLst>
          </p:nvPr>
        </p:nvGraphicFramePr>
        <p:xfrm>
          <a:off x="663615" y="1473507"/>
          <a:ext cx="10952386" cy="3910986"/>
        </p:xfrm>
        <a:graphic>
          <a:graphicData uri="http://schemas.openxmlformats.org/drawingml/2006/table">
            <a:tbl>
              <a:tblPr firstRow="1" bandRow="1">
                <a:tableStyleId>{5940675A-B579-460E-94D1-54222C63F5DA}</a:tableStyleId>
              </a:tblPr>
              <a:tblGrid>
                <a:gridCol w="4809708">
                  <a:extLst>
                    <a:ext uri="{9D8B030D-6E8A-4147-A177-3AD203B41FA5}">
                      <a16:colId xmlns:a16="http://schemas.microsoft.com/office/drawing/2014/main" val="336422520"/>
                    </a:ext>
                  </a:extLst>
                </a:gridCol>
                <a:gridCol w="6142678">
                  <a:extLst>
                    <a:ext uri="{9D8B030D-6E8A-4147-A177-3AD203B41FA5}">
                      <a16:colId xmlns:a16="http://schemas.microsoft.com/office/drawing/2014/main" val="1485661640"/>
                    </a:ext>
                  </a:extLst>
                </a:gridCol>
              </a:tblGrid>
              <a:tr h="533833">
                <a:tc>
                  <a:txBody>
                    <a:bodyPr/>
                    <a:lstStyle/>
                    <a:p>
                      <a:pPr algn="ctr"/>
                      <a:r>
                        <a:rPr lang="en-GB" b="1" dirty="0">
                          <a:solidFill>
                            <a:srgbClr val="FFFFFF"/>
                          </a:solidFill>
                        </a:rPr>
                        <a:t>‘Know your competition’</a:t>
                      </a:r>
                    </a:p>
                  </a:txBody>
                  <a:tcPr>
                    <a:solidFill>
                      <a:srgbClr val="16F4D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FFFFF"/>
                          </a:solidFill>
                        </a:rPr>
                        <a:t>‘Gap in the market’ and ‘Improve what you’ve got’</a:t>
                      </a:r>
                    </a:p>
                    <a:p>
                      <a:endParaRPr lang="en-GB" dirty="0">
                        <a:solidFill>
                          <a:srgbClr val="FFFFFF"/>
                        </a:solidFill>
                      </a:endParaRPr>
                    </a:p>
                  </a:txBody>
                  <a:tcPr>
                    <a:solidFill>
                      <a:srgbClr val="16F4D0"/>
                    </a:solidFill>
                  </a:tcPr>
                </a:tc>
                <a:extLst>
                  <a:ext uri="{0D108BD9-81ED-4DB2-BD59-A6C34878D82A}">
                    <a16:rowId xmlns:a16="http://schemas.microsoft.com/office/drawing/2014/main" val="3391378453"/>
                  </a:ext>
                </a:extLst>
              </a:tr>
              <a:tr h="3270906">
                <a:tc>
                  <a:txBody>
                    <a:bodyPr/>
                    <a:lstStyle/>
                    <a:p>
                      <a:r>
                        <a:rPr lang="en-GB" sz="1200" dirty="0"/>
                        <a:t>This could be completed as either </a:t>
                      </a:r>
                      <a:r>
                        <a:rPr lang="en-GB" sz="1200" b="1" dirty="0"/>
                        <a:t>secondary or primary research </a:t>
                      </a:r>
                      <a:r>
                        <a:rPr lang="en-GB" sz="1200" dirty="0"/>
                        <a:t>or a mixture of both. Students could be asked to visit a toy shop as part of their homework so as to consider the other competitors of similar products on the market. Ask students to take photos and write down details of the toys before mapping them on a </a:t>
                      </a:r>
                      <a:r>
                        <a:rPr lang="en-GB" sz="1200" b="1" dirty="0"/>
                        <a:t>Market Mapping Sheet.</a:t>
                      </a:r>
                    </a:p>
                    <a:p>
                      <a:r>
                        <a:rPr lang="en-GB" sz="1200" dirty="0"/>
                        <a:t>If visiting a store is not appropriate secondary research can be carried out by going online and looking at similar products on the market. This can be done in school or as homework. Students could then use the </a:t>
                      </a:r>
                      <a:r>
                        <a:rPr lang="en-GB" sz="1200" b="1" dirty="0"/>
                        <a:t>who, what, why approach </a:t>
                      </a:r>
                      <a:r>
                        <a:rPr lang="en-GB" sz="1200" dirty="0"/>
                        <a:t>so as to help define who their product will be aimed at, what the product will be and why it will meet the needs of the users.</a:t>
                      </a:r>
                    </a:p>
                  </a:txBody>
                  <a:tcPr/>
                </a:tc>
                <a:tc>
                  <a:txBody>
                    <a:bodyPr/>
                    <a:lstStyle/>
                    <a:p>
                      <a:r>
                        <a:rPr lang="en-GB" sz="1200" dirty="0"/>
                        <a:t>Students can go further with particular products by carrying out full </a:t>
                      </a:r>
                      <a:r>
                        <a:rPr lang="en-GB" sz="1200" b="1" dirty="0"/>
                        <a:t>product analysis</a:t>
                      </a:r>
                      <a:r>
                        <a:rPr lang="en-GB" sz="1200" dirty="0"/>
                        <a:t>. This can be done using </a:t>
                      </a:r>
                      <a:r>
                        <a:rPr lang="en-GB" sz="1200" b="1" dirty="0"/>
                        <a:t>ACCESS FM as a guide or CAFEQUE if preferred. </a:t>
                      </a:r>
                      <a:r>
                        <a:rPr lang="en-GB" sz="1200" dirty="0"/>
                        <a:t>Product analysis should take each of the ACCESS FM points and stress the importance of students truly analysing rather than observing. Encourage students to express their opinions throughout their work but also to</a:t>
                      </a:r>
                      <a:r>
                        <a:rPr lang="en-GB" sz="1200" b="1" dirty="0"/>
                        <a:t> justify their opinions </a:t>
                      </a:r>
                      <a:r>
                        <a:rPr lang="en-GB" sz="1200" dirty="0"/>
                        <a:t>so as to consider the product fully. By completing a range of product analysis they will explore the market in a much greater depth and have a greater understanding of the products in question.</a:t>
                      </a:r>
                    </a:p>
                    <a:p>
                      <a:r>
                        <a:rPr lang="en-GB" sz="1200" dirty="0"/>
                        <a:t>Other possibilities are to carry out a </a:t>
                      </a:r>
                      <a:r>
                        <a:rPr lang="en-GB" sz="1200" b="1" dirty="0"/>
                        <a:t>product disassembly</a:t>
                      </a:r>
                      <a:r>
                        <a:rPr lang="en-GB" sz="1200" dirty="0"/>
                        <a:t>. Toys could be purchased from charity shops or car boots to allow students to work in small groups to take them apart. When doing so encourage students to work in a way that would allow them to rebuild it. Students should record and take note or materials, manufacturing processes, safety measures, components using, mechanisms etc. Students take photos of the process and take notes to write up at a later stage.</a:t>
                      </a:r>
                    </a:p>
                    <a:p>
                      <a:r>
                        <a:rPr lang="en-GB" sz="1200" dirty="0"/>
                        <a:t>Once a product analysis or product disassembly has taken place students can then look at what can be improved upon, can the functionality be better, how can the looks be improved etc.</a:t>
                      </a:r>
                    </a:p>
                  </a:txBody>
                  <a:tcPr/>
                </a:tc>
                <a:extLst>
                  <a:ext uri="{0D108BD9-81ED-4DB2-BD59-A6C34878D82A}">
                    <a16:rowId xmlns:a16="http://schemas.microsoft.com/office/drawing/2014/main" val="3966545421"/>
                  </a:ext>
                </a:extLst>
              </a:tr>
            </a:tbl>
          </a:graphicData>
        </a:graphic>
      </p:graphicFrame>
      <p:pic>
        <p:nvPicPr>
          <p:cNvPr id="8" name="Picture Placeholder 4" descr="A logo with a face and text&#10;&#10;Description automatically generated">
            <a:extLst>
              <a:ext uri="{FF2B5EF4-FFF2-40B4-BE49-F238E27FC236}">
                <a16:creationId xmlns:a16="http://schemas.microsoft.com/office/drawing/2014/main" id="{A7075DCC-F02F-46F8-EB77-05A732DE8F4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
        <p:nvSpPr>
          <p:cNvPr id="2" name="Arrow: Left 1">
            <a:hlinkClick r:id="rId4" action="ppaction://hlinksldjump"/>
            <a:extLst>
              <a:ext uri="{FF2B5EF4-FFF2-40B4-BE49-F238E27FC236}">
                <a16:creationId xmlns:a16="http://schemas.microsoft.com/office/drawing/2014/main" id="{C2B9A044-E9AD-0EA5-4BFB-16BEF8F3AF03}"/>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699000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043E08D-CBB3-D4BD-B1CB-D446930C853F}"/>
              </a:ext>
            </a:extLst>
          </p:cNvPr>
          <p:cNvPicPr>
            <a:picLocks noChangeAspect="1"/>
          </p:cNvPicPr>
          <p:nvPr/>
        </p:nvPicPr>
        <p:blipFill>
          <a:blip r:embed="rId3"/>
          <a:stretch>
            <a:fillRect/>
          </a:stretch>
        </p:blipFill>
        <p:spPr>
          <a:xfrm>
            <a:off x="1423971" y="480672"/>
            <a:ext cx="9344057" cy="5213332"/>
          </a:xfrm>
          <a:prstGeom prst="rect">
            <a:avLst/>
          </a:prstGeom>
        </p:spPr>
      </p:pic>
      <p:pic>
        <p:nvPicPr>
          <p:cNvPr id="7" name="Picture Placeholder 4" descr="A logo with a face and text&#10;&#10;Description automatically generated">
            <a:extLst>
              <a:ext uri="{FF2B5EF4-FFF2-40B4-BE49-F238E27FC236}">
                <a16:creationId xmlns:a16="http://schemas.microsoft.com/office/drawing/2014/main" id="{5AAD298D-D51B-3609-9162-AEE4FAEF373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87" b="6062"/>
          <a:stretch/>
        </p:blipFill>
        <p:spPr>
          <a:xfrm>
            <a:off x="211284" y="5543811"/>
            <a:ext cx="1380783" cy="1308535"/>
          </a:xfrm>
          <a:prstGeom prst="rect">
            <a:avLst/>
          </a:prstGeom>
        </p:spPr>
      </p:pic>
    </p:spTree>
    <p:extLst>
      <p:ext uri="{BB962C8B-B14F-4D97-AF65-F5344CB8AC3E}">
        <p14:creationId xmlns:p14="http://schemas.microsoft.com/office/powerpoint/2010/main" val="35076773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1140DAE4-6C44-20E4-DFFF-A00BC97D9230}"/>
              </a:ext>
            </a:extLst>
          </p:cNvPr>
          <p:cNvPicPr>
            <a:picLocks noChangeAspect="1"/>
          </p:cNvPicPr>
          <p:nvPr/>
        </p:nvPicPr>
        <p:blipFill rotWithShape="1">
          <a:blip r:embed="rId3"/>
          <a:srcRect l="1874" t="794" r="4672" b="2246"/>
          <a:stretch/>
        </p:blipFill>
        <p:spPr>
          <a:xfrm>
            <a:off x="1325196" y="367627"/>
            <a:ext cx="9541608" cy="5548004"/>
          </a:xfrm>
          <a:prstGeom prst="rect">
            <a:avLst/>
          </a:prstGeom>
        </p:spPr>
      </p:pic>
      <p:pic>
        <p:nvPicPr>
          <p:cNvPr id="2" name="Picture Placeholder 4" descr="A logo with a face and text&#10;&#10;Description automatically generated">
            <a:extLst>
              <a:ext uri="{FF2B5EF4-FFF2-40B4-BE49-F238E27FC236}">
                <a16:creationId xmlns:a16="http://schemas.microsoft.com/office/drawing/2014/main" id="{E0D56509-F177-D16D-728A-52BE9E45C0F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2537716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2011152108"/>
              </p:ext>
            </p:extLst>
          </p:nvPr>
        </p:nvGraphicFramePr>
        <p:xfrm>
          <a:off x="370220" y="1300940"/>
          <a:ext cx="11363944" cy="4256119"/>
        </p:xfrm>
        <a:graphic>
          <a:graphicData uri="http://schemas.openxmlformats.org/drawingml/2006/table">
            <a:tbl>
              <a:tblPr firstRow="1" bandRow="1">
                <a:tableStyleId>{5940675A-B579-460E-94D1-54222C63F5DA}</a:tableStyleId>
              </a:tblPr>
              <a:tblGrid>
                <a:gridCol w="2771013">
                  <a:extLst>
                    <a:ext uri="{9D8B030D-6E8A-4147-A177-3AD203B41FA5}">
                      <a16:colId xmlns:a16="http://schemas.microsoft.com/office/drawing/2014/main" val="336422520"/>
                    </a:ext>
                  </a:extLst>
                </a:gridCol>
                <a:gridCol w="3291840">
                  <a:extLst>
                    <a:ext uri="{9D8B030D-6E8A-4147-A177-3AD203B41FA5}">
                      <a16:colId xmlns:a16="http://schemas.microsoft.com/office/drawing/2014/main" val="1485661640"/>
                    </a:ext>
                  </a:extLst>
                </a:gridCol>
                <a:gridCol w="2947595">
                  <a:extLst>
                    <a:ext uri="{9D8B030D-6E8A-4147-A177-3AD203B41FA5}">
                      <a16:colId xmlns:a16="http://schemas.microsoft.com/office/drawing/2014/main" val="3804150009"/>
                    </a:ext>
                  </a:extLst>
                </a:gridCol>
                <a:gridCol w="2353496">
                  <a:extLst>
                    <a:ext uri="{9D8B030D-6E8A-4147-A177-3AD203B41FA5}">
                      <a16:colId xmlns:a16="http://schemas.microsoft.com/office/drawing/2014/main" val="1728666539"/>
                    </a:ext>
                  </a:extLst>
                </a:gridCol>
              </a:tblGrid>
              <a:tr h="722049">
                <a:tc>
                  <a:txBody>
                    <a:bodyPr/>
                    <a:lstStyle/>
                    <a:p>
                      <a:pPr algn="ctr"/>
                      <a:r>
                        <a:rPr lang="en-GB" b="1" dirty="0">
                          <a:solidFill>
                            <a:srgbClr val="FFFFFF"/>
                          </a:solidFill>
                        </a:rPr>
                        <a:t>‘Identify and think of alternatives’</a:t>
                      </a:r>
                    </a:p>
                  </a:txBody>
                  <a:tcPr>
                    <a:solidFill>
                      <a:srgbClr val="F60493"/>
                    </a:solidFill>
                  </a:tcPr>
                </a:tc>
                <a:tc>
                  <a:txBody>
                    <a:bodyPr/>
                    <a:lstStyle/>
                    <a:p>
                      <a:pPr algn="ctr"/>
                      <a:r>
                        <a:rPr lang="en-GB" b="1" dirty="0">
                          <a:solidFill>
                            <a:srgbClr val="FFFFFF"/>
                          </a:solidFill>
                        </a:rPr>
                        <a:t>‘Feedback’</a:t>
                      </a:r>
                    </a:p>
                  </a:txBody>
                  <a:tcPr>
                    <a:solidFill>
                      <a:srgbClr val="F60493"/>
                    </a:solidFill>
                  </a:tcPr>
                </a:tc>
                <a:tc>
                  <a:txBody>
                    <a:bodyPr/>
                    <a:lstStyle/>
                    <a:p>
                      <a:pPr algn="ctr"/>
                      <a:r>
                        <a:rPr lang="en-GB" b="1" dirty="0">
                          <a:solidFill>
                            <a:srgbClr val="FFFFFF"/>
                          </a:solidFill>
                        </a:rPr>
                        <a:t>‘Decide before you prototype’</a:t>
                      </a:r>
                    </a:p>
                  </a:txBody>
                  <a:tcPr>
                    <a:solidFill>
                      <a:srgbClr val="F60493"/>
                    </a:solidFill>
                  </a:tcPr>
                </a:tc>
                <a:tc>
                  <a:txBody>
                    <a:bodyPr/>
                    <a:lstStyle/>
                    <a:p>
                      <a:pPr algn="ctr"/>
                      <a:r>
                        <a:rPr lang="en-GB" b="1" dirty="0">
                          <a:solidFill>
                            <a:srgbClr val="FFFFFF"/>
                          </a:solidFill>
                        </a:rPr>
                        <a:t>‘Constraints are good!’</a:t>
                      </a:r>
                    </a:p>
                  </a:txBody>
                  <a:tcPr>
                    <a:solidFill>
                      <a:srgbClr val="F60493"/>
                    </a:solidFill>
                  </a:tcPr>
                </a:tc>
                <a:extLst>
                  <a:ext uri="{0D108BD9-81ED-4DB2-BD59-A6C34878D82A}">
                    <a16:rowId xmlns:a16="http://schemas.microsoft.com/office/drawing/2014/main" val="3391378453"/>
                  </a:ext>
                </a:extLst>
              </a:tr>
              <a:tr h="3534070">
                <a:tc>
                  <a:txBody>
                    <a:bodyPr/>
                    <a:lstStyle/>
                    <a:p>
                      <a:r>
                        <a:rPr lang="en-GB" sz="1100" dirty="0"/>
                        <a:t>Students create a </a:t>
                      </a:r>
                      <a:r>
                        <a:rPr lang="en-GB" sz="1100" b="1" dirty="0"/>
                        <a:t>mind map </a:t>
                      </a:r>
                      <a:r>
                        <a:rPr lang="en-GB" sz="1100" dirty="0"/>
                        <a:t>of their possible ideas. Encourage them to use a mixture of </a:t>
                      </a:r>
                      <a:r>
                        <a:rPr lang="en-GB" sz="1100" b="1" dirty="0"/>
                        <a:t>written ideas and sketches </a:t>
                      </a:r>
                      <a:r>
                        <a:rPr lang="en-GB" sz="1100" dirty="0"/>
                        <a:t>and ensure they do not delete ideas that they do not like or do not consider to be drawn well at this stage. This should be fully explorative with no concerns the look of the page. </a:t>
                      </a:r>
                    </a:p>
                    <a:p>
                      <a:r>
                        <a:rPr lang="en-GB" sz="1100" dirty="0"/>
                        <a:t>Students can share ideas as a class and add to their pages to build a range of possibilities. </a:t>
                      </a:r>
                    </a:p>
                    <a:p>
                      <a:r>
                        <a:rPr lang="en-GB" sz="1100" dirty="0"/>
                        <a:t>Other ways to take the pressure off the work is to encourage students to swap their work with someone else in the class and they then develop or sketch onto their work also.</a:t>
                      </a:r>
                    </a:p>
                  </a:txBody>
                  <a:tcPr/>
                </a:tc>
                <a:tc>
                  <a:txBody>
                    <a:bodyPr/>
                    <a:lstStyle/>
                    <a:p>
                      <a:r>
                        <a:rPr lang="en-GB" sz="1100" dirty="0"/>
                        <a:t>Examples will need to be given to students to help them understand what feedback is. These should be given from products that are not toys so as to start the conversation. A light to show the oven has been turned on. A ticking noise on a timer to show it has started counting down, a loading icon on a computer to show that it has started to load for example. Students will need to carry out the task of </a:t>
                      </a:r>
                      <a:r>
                        <a:rPr lang="en-GB" sz="1100" b="1" dirty="0"/>
                        <a:t>exploring feedback in toys as primary research </a:t>
                      </a:r>
                      <a:r>
                        <a:rPr lang="en-GB" sz="1100" dirty="0"/>
                        <a:t>to truly understand it. A </a:t>
                      </a:r>
                      <a:r>
                        <a:rPr lang="en-GB" sz="1100" b="1" dirty="0"/>
                        <a:t>handling collection </a:t>
                      </a:r>
                      <a:r>
                        <a:rPr lang="en-GB" sz="1100" dirty="0"/>
                        <a:t>of toys will be needed to establish a range of feedback options such as lights, video, noises, clicks etc</a:t>
                      </a:r>
                    </a:p>
                  </a:txBody>
                  <a:tcPr/>
                </a:tc>
                <a:tc>
                  <a:txBody>
                    <a:bodyPr/>
                    <a:lstStyle/>
                    <a:p>
                      <a:r>
                        <a:rPr lang="en-GB" sz="1100" dirty="0"/>
                        <a:t>To help students decide on which ideas to take forward into development they could </a:t>
                      </a:r>
                      <a:r>
                        <a:rPr lang="en-GB" sz="1100" b="1" dirty="0"/>
                        <a:t>evaluate against their original define points </a:t>
                      </a:r>
                      <a:r>
                        <a:rPr lang="en-GB" sz="1100" dirty="0"/>
                        <a:t>that were established from their user research. The students would then </a:t>
                      </a:r>
                      <a:r>
                        <a:rPr lang="en-GB" sz="1100" b="1" dirty="0"/>
                        <a:t>evaluate</a:t>
                      </a:r>
                      <a:r>
                        <a:rPr lang="en-GB" sz="1100" dirty="0"/>
                        <a:t> whether they have met their ‘define’ points and which ideas are worth taking through to the prototype stage on the back of this. </a:t>
                      </a:r>
                    </a:p>
                    <a:p>
                      <a:r>
                        <a:rPr lang="en-GB" sz="1100" dirty="0"/>
                        <a:t>Another way of evaluating would be to use </a:t>
                      </a:r>
                      <a:r>
                        <a:rPr lang="en-GB" sz="1100" b="1" dirty="0"/>
                        <a:t>peer evaluation/feedback</a:t>
                      </a:r>
                      <a:r>
                        <a:rPr lang="en-GB" sz="1100" dirty="0"/>
                        <a:t>. Asking others in the class to give feedback on their ideas using WWW (what went well) and EBI (even better if) as a guide for the students. Alternatively, students can be asked to develop the ideas on behalf of their peers to see what can be improved. </a:t>
                      </a:r>
                    </a:p>
                  </a:txBody>
                  <a:tcPr/>
                </a:tc>
                <a:tc>
                  <a:txBody>
                    <a:bodyPr/>
                    <a:lstStyle/>
                    <a:p>
                      <a:r>
                        <a:rPr lang="en-GB" sz="1100" b="1" i="0" dirty="0"/>
                        <a:t>Challenge pupils with a limitation. </a:t>
                      </a:r>
                      <a:r>
                        <a:rPr lang="en-GB" sz="1100" dirty="0"/>
                        <a:t>A fun way of doing this would be to work as a whole class. Students have a set amount of time to create 1 idea and you give them a limitation within that design which is directed on the board. These work well when you are asking the students to work quickly, maybe 4 minutes per idea for example. Examples may include colour, size, materials, shape etc. </a:t>
                      </a:r>
                    </a:p>
                  </a:txBody>
                  <a:tcPr/>
                </a:tc>
                <a:extLst>
                  <a:ext uri="{0D108BD9-81ED-4DB2-BD59-A6C34878D82A}">
                    <a16:rowId xmlns:a16="http://schemas.microsoft.com/office/drawing/2014/main" val="3966545421"/>
                  </a:ext>
                </a:extLst>
              </a:tr>
            </a:tbl>
          </a:graphicData>
        </a:graphic>
      </p:graphicFrame>
      <p:pic>
        <p:nvPicPr>
          <p:cNvPr id="7" name="Picture Placeholder 4" descr="A logo with a face and text&#10;&#10;Description automatically generated">
            <a:extLst>
              <a:ext uri="{FF2B5EF4-FFF2-40B4-BE49-F238E27FC236}">
                <a16:creationId xmlns:a16="http://schemas.microsoft.com/office/drawing/2014/main" id="{F28528A0-256F-B8EA-12F2-01EAD73C85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
        <p:nvSpPr>
          <p:cNvPr id="2" name="Arrow: Left 1">
            <a:hlinkClick r:id="rId4" action="ppaction://hlinksldjump"/>
            <a:extLst>
              <a:ext uri="{FF2B5EF4-FFF2-40B4-BE49-F238E27FC236}">
                <a16:creationId xmlns:a16="http://schemas.microsoft.com/office/drawing/2014/main" id="{848E45D7-BAEB-CB47-54D4-1539532AEF52}"/>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11178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graphicFrame>
        <p:nvGraphicFramePr>
          <p:cNvPr id="4" name="Table 18">
            <a:extLst>
              <a:ext uri="{FF2B5EF4-FFF2-40B4-BE49-F238E27FC236}">
                <a16:creationId xmlns:a16="http://schemas.microsoft.com/office/drawing/2014/main" id="{408A2887-FC58-2FFC-C544-6CB7636A6365}"/>
              </a:ext>
            </a:extLst>
          </p:cNvPr>
          <p:cNvGraphicFramePr>
            <a:graphicFrameLocks noGrp="1"/>
          </p:cNvGraphicFramePr>
          <p:nvPr>
            <p:extLst>
              <p:ext uri="{D42A27DB-BD31-4B8C-83A1-F6EECF244321}">
                <p14:modId xmlns:p14="http://schemas.microsoft.com/office/powerpoint/2010/main" val="580327289"/>
              </p:ext>
            </p:extLst>
          </p:nvPr>
        </p:nvGraphicFramePr>
        <p:xfrm>
          <a:off x="575999" y="1602921"/>
          <a:ext cx="10952385" cy="3261360"/>
        </p:xfrm>
        <a:graphic>
          <a:graphicData uri="http://schemas.openxmlformats.org/drawingml/2006/table">
            <a:tbl>
              <a:tblPr firstRow="1" bandRow="1">
                <a:tableStyleId>{5940675A-B579-460E-94D1-54222C63F5DA}</a:tableStyleId>
              </a:tblPr>
              <a:tblGrid>
                <a:gridCol w="10952385">
                  <a:extLst>
                    <a:ext uri="{9D8B030D-6E8A-4147-A177-3AD203B41FA5}">
                      <a16:colId xmlns:a16="http://schemas.microsoft.com/office/drawing/2014/main" val="336422520"/>
                    </a:ext>
                  </a:extLst>
                </a:gridCol>
              </a:tblGrid>
              <a:tr h="309099">
                <a:tc>
                  <a:txBody>
                    <a:bodyPr/>
                    <a:lstStyle/>
                    <a:p>
                      <a:pPr algn="ctr"/>
                      <a:r>
                        <a:rPr lang="en-GB" sz="2000" b="1" dirty="0">
                          <a:solidFill>
                            <a:srgbClr val="FFFFFF"/>
                          </a:solidFill>
                        </a:rPr>
                        <a:t>‘Test with users’</a:t>
                      </a:r>
                    </a:p>
                  </a:txBody>
                  <a:tcPr>
                    <a:solidFill>
                      <a:srgbClr val="FE4E00"/>
                    </a:solidFill>
                  </a:tcPr>
                </a:tc>
                <a:extLst>
                  <a:ext uri="{0D108BD9-81ED-4DB2-BD59-A6C34878D82A}">
                    <a16:rowId xmlns:a16="http://schemas.microsoft.com/office/drawing/2014/main" val="3391378453"/>
                  </a:ext>
                </a:extLst>
              </a:tr>
              <a:tr h="2171465">
                <a:tc>
                  <a:txBody>
                    <a:bodyPr/>
                    <a:lstStyle/>
                    <a:p>
                      <a:r>
                        <a:rPr lang="en-GB" sz="1400" dirty="0"/>
                        <a:t>Quite often, prototypes are created with the form being the central concern but with this product being so intrinsically focused on interaction the students will need to create </a:t>
                      </a:r>
                      <a:r>
                        <a:rPr lang="en-GB" sz="1400" b="1" dirty="0"/>
                        <a:t>a prototype that is focused on the function and the use of the product</a:t>
                      </a:r>
                      <a:r>
                        <a:rPr lang="en-GB" sz="1400" dirty="0"/>
                        <a:t>. Encourage them to consider the </a:t>
                      </a:r>
                      <a:r>
                        <a:rPr lang="en-GB" sz="1400" b="1" dirty="0"/>
                        <a:t>play pattern</a:t>
                      </a:r>
                      <a:r>
                        <a:rPr lang="en-GB" sz="1400" dirty="0"/>
                        <a:t>, the purpose of the toy, how the toy is interacted with, how complicated or easy it is to use and how they ensure the child knows how to play with it.</a:t>
                      </a:r>
                    </a:p>
                    <a:p>
                      <a:r>
                        <a:rPr lang="en-GB" sz="1400" dirty="0"/>
                        <a:t>Students could still use card to create their prototype for ease and speed but use lamination to ensure if it is sturdy enough for a child to play with. Students may wish to use </a:t>
                      </a:r>
                      <a:r>
                        <a:rPr lang="en-GB" sz="1400" b="1" dirty="0"/>
                        <a:t>programmable elements </a:t>
                      </a:r>
                      <a:r>
                        <a:rPr lang="en-GB" sz="1400" dirty="0"/>
                        <a:t>such as incorporating a Micro:bit into their toy. </a:t>
                      </a:r>
                      <a:r>
                        <a:rPr lang="en-GB" sz="1400" b="1" dirty="0"/>
                        <a:t>Textiles </a:t>
                      </a:r>
                      <a:r>
                        <a:rPr lang="en-GB" sz="1400" dirty="0"/>
                        <a:t>could also be an interesting addition to their toy. The prototype will need to be quite robust as they will need to play with it independently for observation purposes.</a:t>
                      </a:r>
                    </a:p>
                    <a:p>
                      <a:r>
                        <a:rPr lang="en-GB" sz="1400" dirty="0"/>
                        <a:t>Students will then need some time to take their prototype to a child (this does not need to be done in a group setting and younger family members may be of assistance) to play with and for them to observe further. Once again, they will need to be encouraged to record their findings and summarise them. Photos or videos would be of a great help at this stage for them to pinpoint any issues or successes.</a:t>
                      </a:r>
                    </a:p>
                    <a:p>
                      <a:r>
                        <a:rPr lang="en-GB" sz="1400" dirty="0"/>
                        <a:t>Once the observation has taken place students should write down clear bullet points of things that need to be improved to help them with their development.</a:t>
                      </a:r>
                    </a:p>
                  </a:txBody>
                  <a:tcPr/>
                </a:tc>
                <a:extLst>
                  <a:ext uri="{0D108BD9-81ED-4DB2-BD59-A6C34878D82A}">
                    <a16:rowId xmlns:a16="http://schemas.microsoft.com/office/drawing/2014/main" val="3966545421"/>
                  </a:ext>
                </a:extLst>
              </a:tr>
            </a:tbl>
          </a:graphicData>
        </a:graphic>
      </p:graphicFrame>
      <p:pic>
        <p:nvPicPr>
          <p:cNvPr id="7" name="Picture Placeholder 4" descr="A logo with a face and text&#10;&#10;Description automatically generated">
            <a:extLst>
              <a:ext uri="{FF2B5EF4-FFF2-40B4-BE49-F238E27FC236}">
                <a16:creationId xmlns:a16="http://schemas.microsoft.com/office/drawing/2014/main" id="{93B327FA-8625-0DCF-EF40-A14F48198ED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
        <p:nvSpPr>
          <p:cNvPr id="2" name="Arrow: Left 1">
            <a:hlinkClick r:id="rId4" action="ppaction://hlinksldjump"/>
            <a:extLst>
              <a:ext uri="{FF2B5EF4-FFF2-40B4-BE49-F238E27FC236}">
                <a16:creationId xmlns:a16="http://schemas.microsoft.com/office/drawing/2014/main" id="{21B17B45-2F66-5103-37DD-88B964DC8623}"/>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752710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4294967295"/>
          </p:nvPr>
        </p:nvSpPr>
        <p:spPr>
          <a:xfrm>
            <a:off x="0" y="1908175"/>
            <a:ext cx="9655175" cy="2165350"/>
          </a:xfrm>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pic>
        <p:nvPicPr>
          <p:cNvPr id="7" name="Picture Placeholder 4" descr="A logo with a face and text&#10;&#10;Description automatically generated">
            <a:extLst>
              <a:ext uri="{FF2B5EF4-FFF2-40B4-BE49-F238E27FC236}">
                <a16:creationId xmlns:a16="http://schemas.microsoft.com/office/drawing/2014/main" id="{9745EFC2-C985-9E30-1AB5-9AA7C5A765A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6" y="5511887"/>
            <a:ext cx="1380783" cy="1308535"/>
          </a:xfrm>
          <a:prstGeom prst="rect">
            <a:avLst/>
          </a:prstGeom>
        </p:spPr>
      </p:pic>
      <p:graphicFrame>
        <p:nvGraphicFramePr>
          <p:cNvPr id="8" name="Table 18">
            <a:extLst>
              <a:ext uri="{FF2B5EF4-FFF2-40B4-BE49-F238E27FC236}">
                <a16:creationId xmlns:a16="http://schemas.microsoft.com/office/drawing/2014/main" id="{EC9E18B0-0A32-8D4D-CF72-B981D8975766}"/>
              </a:ext>
            </a:extLst>
          </p:cNvPr>
          <p:cNvGraphicFramePr>
            <a:graphicFrameLocks noGrp="1"/>
          </p:cNvGraphicFramePr>
          <p:nvPr>
            <p:extLst>
              <p:ext uri="{D42A27DB-BD31-4B8C-83A1-F6EECF244321}">
                <p14:modId xmlns:p14="http://schemas.microsoft.com/office/powerpoint/2010/main" val="350720913"/>
              </p:ext>
            </p:extLst>
          </p:nvPr>
        </p:nvGraphicFramePr>
        <p:xfrm>
          <a:off x="2715770" y="1106075"/>
          <a:ext cx="8812615" cy="4712462"/>
        </p:xfrm>
        <a:graphic>
          <a:graphicData uri="http://schemas.openxmlformats.org/drawingml/2006/table">
            <a:tbl>
              <a:tblPr firstRow="1" bandRow="1">
                <a:tableStyleId>{5940675A-B579-460E-94D1-54222C63F5DA}</a:tableStyleId>
              </a:tblPr>
              <a:tblGrid>
                <a:gridCol w="4174503">
                  <a:extLst>
                    <a:ext uri="{9D8B030D-6E8A-4147-A177-3AD203B41FA5}">
                      <a16:colId xmlns:a16="http://schemas.microsoft.com/office/drawing/2014/main" val="336422520"/>
                    </a:ext>
                  </a:extLst>
                </a:gridCol>
                <a:gridCol w="4638112">
                  <a:extLst>
                    <a:ext uri="{9D8B030D-6E8A-4147-A177-3AD203B41FA5}">
                      <a16:colId xmlns:a16="http://schemas.microsoft.com/office/drawing/2014/main" val="1485661640"/>
                    </a:ext>
                  </a:extLst>
                </a:gridCol>
              </a:tblGrid>
              <a:tr h="676318">
                <a:tc>
                  <a:txBody>
                    <a:bodyPr/>
                    <a:lstStyle/>
                    <a:p>
                      <a:pPr algn="ctr"/>
                      <a:r>
                        <a:rPr lang="en-GB" b="1" dirty="0">
                          <a:solidFill>
                            <a:srgbClr val="FFFFFF"/>
                          </a:solidFill>
                        </a:rPr>
                        <a:t>‘Works and wants’</a:t>
                      </a:r>
                    </a:p>
                  </a:txBody>
                  <a:tcPr>
                    <a:solidFill>
                      <a:srgbClr val="429EA6"/>
                    </a:solidFill>
                  </a:tcPr>
                </a:tc>
                <a:tc>
                  <a:txBody>
                    <a:bodyPr/>
                    <a:lstStyle/>
                    <a:p>
                      <a:pPr algn="ctr"/>
                      <a:r>
                        <a:rPr lang="en-GB" b="1" dirty="0">
                          <a:solidFill>
                            <a:srgbClr val="FFFFFF"/>
                          </a:solidFill>
                        </a:rPr>
                        <a:t>‘Show-stoppers’</a:t>
                      </a:r>
                    </a:p>
                  </a:txBody>
                  <a:tcPr>
                    <a:solidFill>
                      <a:srgbClr val="429EA6"/>
                    </a:solidFill>
                  </a:tcPr>
                </a:tc>
                <a:extLst>
                  <a:ext uri="{0D108BD9-81ED-4DB2-BD59-A6C34878D82A}">
                    <a16:rowId xmlns:a16="http://schemas.microsoft.com/office/drawing/2014/main" val="3391378453"/>
                  </a:ext>
                </a:extLst>
              </a:tr>
              <a:tr h="1724069">
                <a:tc>
                  <a:txBody>
                    <a:bodyPr/>
                    <a:lstStyle/>
                    <a:p>
                      <a:r>
                        <a:rPr lang="en-GB" sz="1200" b="1" dirty="0"/>
                        <a:t>The students will need to observe and watch the children </a:t>
                      </a:r>
                      <a:r>
                        <a:rPr lang="en-GB" sz="1200" dirty="0"/>
                        <a:t>to ensure that they can use the product. Prep them to consider function to make sure they can they turn it on and use the controls. Suggest to the students that they time how long the child plays with the toy or records the number of times they go back to the toy to play with it. </a:t>
                      </a:r>
                    </a:p>
                  </a:txBody>
                  <a:tcPr/>
                </a:tc>
                <a:tc>
                  <a:txBody>
                    <a:bodyPr/>
                    <a:lstStyle/>
                    <a:p>
                      <a:r>
                        <a:rPr lang="en-GB" sz="1200" dirty="0"/>
                        <a:t>Get the students to consider if there are any issues that mean they need to go back to an earlier stage to start again. The </a:t>
                      </a:r>
                      <a:r>
                        <a:rPr lang="en-GB" sz="1200" b="1" dirty="0"/>
                        <a:t>feedback loop </a:t>
                      </a:r>
                      <a:r>
                        <a:rPr lang="en-GB" sz="1200" dirty="0"/>
                        <a:t>may help to organise their thoughts on this.</a:t>
                      </a:r>
                    </a:p>
                    <a:p>
                      <a:endParaRPr lang="en-GB" sz="1200" dirty="0"/>
                    </a:p>
                    <a:p>
                      <a:endParaRPr lang="en-GB" sz="1200" dirty="0"/>
                    </a:p>
                  </a:txBody>
                  <a:tcPr/>
                </a:tc>
                <a:extLst>
                  <a:ext uri="{0D108BD9-81ED-4DB2-BD59-A6C34878D82A}">
                    <a16:rowId xmlns:a16="http://schemas.microsoft.com/office/drawing/2014/main" val="3966545421"/>
                  </a:ext>
                </a:extLst>
              </a:tr>
              <a:tr h="39183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FFFFFF"/>
                          </a:solidFill>
                        </a:rPr>
                        <a:t>‘Must-haves’</a:t>
                      </a:r>
                      <a:endParaRPr lang="en-GB" sz="1800" b="0" dirty="0">
                        <a:solidFill>
                          <a:srgbClr val="FFFFFF"/>
                        </a:solidFill>
                      </a:endParaRPr>
                    </a:p>
                  </a:txBody>
                  <a:tcPr>
                    <a:solidFill>
                      <a:srgbClr val="429EA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FFFFFF"/>
                          </a:solidFill>
                        </a:rPr>
                        <a:t>‘Ask AND watch’</a:t>
                      </a:r>
                    </a:p>
                  </a:txBody>
                  <a:tcPr>
                    <a:solidFill>
                      <a:srgbClr val="429EA6"/>
                    </a:solidFill>
                  </a:tcPr>
                </a:tc>
                <a:extLst>
                  <a:ext uri="{0D108BD9-81ED-4DB2-BD59-A6C34878D82A}">
                    <a16:rowId xmlns:a16="http://schemas.microsoft.com/office/drawing/2014/main" val="39072849"/>
                  </a:ext>
                </a:extLst>
              </a:tr>
              <a:tr h="16746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2"/>
                          </a:solidFill>
                        </a:rPr>
                        <a:t>Students can carry out some </a:t>
                      </a:r>
                      <a:r>
                        <a:rPr lang="en-GB" sz="1200" b="1" dirty="0">
                          <a:solidFill>
                            <a:schemeClr val="tx2"/>
                          </a:solidFill>
                        </a:rPr>
                        <a:t>secondary web-based research </a:t>
                      </a:r>
                      <a:r>
                        <a:rPr lang="en-GB" sz="1200" b="0" dirty="0">
                          <a:solidFill>
                            <a:schemeClr val="tx2"/>
                          </a:solidFill>
                        </a:rPr>
                        <a:t>on the British Standards for toys and regulations such as the Lion Mark and see if their product meets them. Students could also carry out some </a:t>
                      </a:r>
                      <a:r>
                        <a:rPr lang="en-GB" sz="1200" b="1" dirty="0">
                          <a:solidFill>
                            <a:schemeClr val="tx2"/>
                          </a:solidFill>
                        </a:rPr>
                        <a:t>primary research testing </a:t>
                      </a:r>
                      <a:r>
                        <a:rPr lang="en-GB" sz="1200" b="0" dirty="0">
                          <a:solidFill>
                            <a:schemeClr val="tx2"/>
                          </a:solidFill>
                        </a:rPr>
                        <a:t>for things such as choking hazards by finding a small tube to represent a child's throat and putting some of their components (or imitations of their components) inside it to see if they fit and could become a choking hazard. Tests could also be carried out to consider if the product will break easily when dropped.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As well as </a:t>
                      </a:r>
                      <a:r>
                        <a:rPr lang="en-GB" sz="1200" b="1" dirty="0"/>
                        <a:t>observing your users </a:t>
                      </a:r>
                      <a:r>
                        <a:rPr lang="en-GB" sz="1200" dirty="0"/>
                        <a:t>(the children) with the toy students may wish to </a:t>
                      </a:r>
                      <a:r>
                        <a:rPr lang="en-GB" sz="1200" b="1" dirty="0"/>
                        <a:t>create a survey for parents </a:t>
                      </a:r>
                      <a:r>
                        <a:rPr lang="en-GB" sz="1200" dirty="0"/>
                        <a:t>(your other user) to complete as they watch their children play with the toy to see if they notice anything in the way they interact with it.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Again, students may need some assistance in formulating this survey to help establish worthwhile questions.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An alternative to consider would be to </a:t>
                      </a:r>
                      <a:r>
                        <a:rPr lang="en-GB" sz="1200" b="1" dirty="0"/>
                        <a:t>interview the parent </a:t>
                      </a:r>
                      <a:r>
                        <a:rPr lang="en-GB" sz="1200" dirty="0"/>
                        <a:t>which could be recorded visually or merely with audio. Once again, students should be encouraged to </a:t>
                      </a:r>
                      <a:r>
                        <a:rPr lang="en-GB" sz="1200" b="1" dirty="0"/>
                        <a:t>analyse their findings and summarise them.</a:t>
                      </a:r>
                    </a:p>
                  </a:txBody>
                  <a:tcPr/>
                </a:tc>
                <a:extLst>
                  <a:ext uri="{0D108BD9-81ED-4DB2-BD59-A6C34878D82A}">
                    <a16:rowId xmlns:a16="http://schemas.microsoft.com/office/drawing/2014/main" val="1081141144"/>
                  </a:ext>
                </a:extLst>
              </a:tr>
            </a:tbl>
          </a:graphicData>
        </a:graphic>
      </p:graphicFrame>
      <p:pic>
        <p:nvPicPr>
          <p:cNvPr id="3" name="Picture 2" descr="A diagram of a diagram of a development&#10;&#10;Description automatically generated">
            <a:extLst>
              <a:ext uri="{FF2B5EF4-FFF2-40B4-BE49-F238E27FC236}">
                <a16:creationId xmlns:a16="http://schemas.microsoft.com/office/drawing/2014/main" id="{49C84113-212C-FE22-160D-5B94C22AC017}"/>
              </a:ext>
            </a:extLst>
          </p:cNvPr>
          <p:cNvPicPr>
            <a:picLocks noChangeAspect="1"/>
          </p:cNvPicPr>
          <p:nvPr/>
        </p:nvPicPr>
        <p:blipFill>
          <a:blip r:embed="rId4"/>
          <a:stretch>
            <a:fillRect/>
          </a:stretch>
        </p:blipFill>
        <p:spPr>
          <a:xfrm>
            <a:off x="8654308" y="2388820"/>
            <a:ext cx="1097176" cy="1040180"/>
          </a:xfrm>
          <a:prstGeom prst="rect">
            <a:avLst/>
          </a:prstGeom>
        </p:spPr>
      </p:pic>
      <p:pic>
        <p:nvPicPr>
          <p:cNvPr id="6" name="Picture 5" descr="A diagram of a customer feedback&#10;&#10;Description automatically generated">
            <a:extLst>
              <a:ext uri="{FF2B5EF4-FFF2-40B4-BE49-F238E27FC236}">
                <a16:creationId xmlns:a16="http://schemas.microsoft.com/office/drawing/2014/main" id="{8458AAFC-3F7F-16D6-0F3B-677B85D16B67}"/>
              </a:ext>
            </a:extLst>
          </p:cNvPr>
          <p:cNvPicPr>
            <a:picLocks noChangeAspect="1"/>
          </p:cNvPicPr>
          <p:nvPr/>
        </p:nvPicPr>
        <p:blipFill rotWithShape="1">
          <a:blip r:embed="rId5"/>
          <a:srcRect l="59087" t="22100" r="10115" b="4168"/>
          <a:stretch/>
        </p:blipFill>
        <p:spPr>
          <a:xfrm>
            <a:off x="96309" y="1106075"/>
            <a:ext cx="2517012" cy="4519371"/>
          </a:xfrm>
          <a:prstGeom prst="rect">
            <a:avLst/>
          </a:prstGeom>
        </p:spPr>
      </p:pic>
      <p:sp>
        <p:nvSpPr>
          <p:cNvPr id="2" name="Arrow: Left 1">
            <a:hlinkClick r:id="rId6" action="ppaction://hlinksldjump"/>
            <a:extLst>
              <a:ext uri="{FF2B5EF4-FFF2-40B4-BE49-F238E27FC236}">
                <a16:creationId xmlns:a16="http://schemas.microsoft.com/office/drawing/2014/main" id="{B15112D7-D0CE-F654-3D09-EDC3F049670A}"/>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4036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667314" y="1070173"/>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Investigate and Evaluate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pic>
        <p:nvPicPr>
          <p:cNvPr id="2" name="Picture Placeholder 4" descr="A logo with a face and text&#10;&#10;Description automatically generated">
            <a:extLst>
              <a:ext uri="{FF2B5EF4-FFF2-40B4-BE49-F238E27FC236}">
                <a16:creationId xmlns:a16="http://schemas.microsoft.com/office/drawing/2014/main" id="{EFC77E91-8D68-E6CD-57AC-DF65306A1D3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
        <p:nvSpPr>
          <p:cNvPr id="4" name="Hexagon 3">
            <a:hlinkClick r:id="rId3" action="ppaction://hlinksldjump"/>
            <a:extLst>
              <a:ext uri="{FF2B5EF4-FFF2-40B4-BE49-F238E27FC236}">
                <a16:creationId xmlns:a16="http://schemas.microsoft.com/office/drawing/2014/main" id="{FF6F1266-04B2-A4B6-CC98-E5A161B413E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Hexagon 4">
            <a:hlinkClick r:id="rId4" action="ppaction://hlinksldjump"/>
            <a:extLst>
              <a:ext uri="{FF2B5EF4-FFF2-40B4-BE49-F238E27FC236}">
                <a16:creationId xmlns:a16="http://schemas.microsoft.com/office/drawing/2014/main" id="{DCB73E0E-6E07-11F6-458B-DCDEA5DDC716}"/>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Hexagon 5">
            <a:hlinkClick r:id="rId5" action="ppaction://hlinksldjump"/>
            <a:extLst>
              <a:ext uri="{FF2B5EF4-FFF2-40B4-BE49-F238E27FC236}">
                <a16:creationId xmlns:a16="http://schemas.microsoft.com/office/drawing/2014/main" id="{2C792B71-9BFF-EAE0-C0F1-32C7736079B8}"/>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Hexagon 6">
            <a:hlinkClick r:id="rId6" action="ppaction://hlinksldjump"/>
            <a:extLst>
              <a:ext uri="{FF2B5EF4-FFF2-40B4-BE49-F238E27FC236}">
                <a16:creationId xmlns:a16="http://schemas.microsoft.com/office/drawing/2014/main" id="{8F63D365-F265-54EA-2401-208BC868AC2D}"/>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Hexagon 8">
            <a:hlinkClick r:id="rId7" action="ppaction://hlinksldjump"/>
            <a:extLst>
              <a:ext uri="{FF2B5EF4-FFF2-40B4-BE49-F238E27FC236}">
                <a16:creationId xmlns:a16="http://schemas.microsoft.com/office/drawing/2014/main" id="{4C1CA47A-8612-293F-4520-63DDDB49E353}"/>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Hexagon 9">
            <a:hlinkClick r:id="rId8" action="ppaction://hlinksldjump"/>
            <a:extLst>
              <a:ext uri="{FF2B5EF4-FFF2-40B4-BE49-F238E27FC236}">
                <a16:creationId xmlns:a16="http://schemas.microsoft.com/office/drawing/2014/main" id="{D6EDD885-1DEE-E7AD-B96D-282FD9DB9215}"/>
              </a:ext>
            </a:extLst>
          </p:cNvPr>
          <p:cNvSpPr/>
          <p:nvPr/>
        </p:nvSpPr>
        <p:spPr>
          <a:xfrm>
            <a:off x="10581021" y="4806073"/>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7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removing the scaffolding and support by Year 9, you can introduce opportunities for more independent,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34856"/>
            <a:ext cx="10813303" cy="3793022"/>
            <a:chOff x="629760" y="2072956"/>
            <a:chExt cx="10516148" cy="3793022"/>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897"/>
              <a:ext cx="10516148" cy="2283081"/>
              <a:chOff x="565351" y="3415257"/>
              <a:chExt cx="10516148" cy="2283081"/>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57"/>
                <a:ext cx="7961376" cy="1664527"/>
                <a:chOff x="1099937" y="4057892"/>
                <a:chExt cx="4008144" cy="1227659"/>
              </a:xfrm>
            </p:grpSpPr>
            <p:sp>
              <p:nvSpPr>
                <p:cNvPr id="6" name="Shape 53">
                  <a:extLst>
                    <a:ext uri="{FF2B5EF4-FFF2-40B4-BE49-F238E27FC236}">
                      <a16:creationId xmlns:a16="http://schemas.microsoft.com/office/drawing/2014/main" id="{98D0DE46-5EF9-C699-8C20-489DC5ABCB66}"/>
                    </a:ext>
                  </a:extLst>
                </p:cNvPr>
                <p:cNvSpPr/>
                <p:nvPr/>
              </p:nvSpPr>
              <p:spPr>
                <a:xfrm rot="16200000">
                  <a:off x="2469526" y="2688304"/>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510834" y="2688303"/>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81746"/>
              <a:ext cx="2436500"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brief that defines the nature of the toy and what it needs to entertain and educate. Useful as a context to </a:t>
              </a:r>
              <a:r>
                <a:rPr lang="en-GB" sz="1200" b="0" i="1" kern="1200" dirty="0">
                  <a:solidFill>
                    <a:srgbClr val="0A303F"/>
                  </a:solidFill>
                  <a:latin typeface="Arial" panose="020B0604020202020204"/>
                  <a:ea typeface="+mn-ea"/>
                  <a:cs typeface="Arial" panose="020B0604020202020204" pitchFamily="34" charset="0"/>
                </a:rPr>
                <a:t>cover more focused tasks such as modelling, user centered design and rapid prototyping.</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Students </a:t>
              </a:r>
              <a:r>
                <a:rPr lang="en-GB" sz="1200" b="0" i="1" kern="1200" dirty="0">
                  <a:solidFill>
                    <a:srgbClr val="0A303F"/>
                  </a:solidFill>
                  <a:latin typeface="Arial" panose="020B0604020202020204"/>
                  <a:ea typeface="+mn-ea"/>
                  <a:cs typeface="Arial" panose="020B0604020202020204" pitchFamily="34" charset="0"/>
                </a:rPr>
                <a:t>choose from a range of applications and develop their own briefs and specs. They can make more design decisions about how it looks and operates before realising prototype outcomes.</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lang="en-GB" sz="1200" b="0" i="1" kern="1200" dirty="0">
                  <a:solidFill>
                    <a:srgbClr val="0A303F"/>
                  </a:solidFill>
                  <a:latin typeface="Arial" panose="020B0604020202020204"/>
                  <a:ea typeface="+mn-ea"/>
                  <a:cs typeface="Arial" panose="020B0604020202020204" pitchFamily="34" charset="0"/>
                </a:rPr>
                <a:t>Students create their own briefs based on an area or application they have identified. They develop and prototype unique solutions to the problem through a rigorous iterative process.</a:t>
              </a:r>
              <a:endPar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pic>
        <p:nvPicPr>
          <p:cNvPr id="9" name="Picture Placeholder 4" descr="A logo with a face and text&#10;&#10;Description automatically generated">
            <a:extLst>
              <a:ext uri="{FF2B5EF4-FFF2-40B4-BE49-F238E27FC236}">
                <a16:creationId xmlns:a16="http://schemas.microsoft.com/office/drawing/2014/main" id="{CDDFE146-99DF-4B14-DA80-5DE515C834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Yoto: Introduction">
            <a:hlinkClick r:id="" action="ppaction://media"/>
            <a:extLst>
              <a:ext uri="{FF2B5EF4-FFF2-40B4-BE49-F238E27FC236}">
                <a16:creationId xmlns:a16="http://schemas.microsoft.com/office/drawing/2014/main" id="{DC4432E8-4583-CE88-4AA4-DFB9E4EA9EFA}"/>
              </a:ext>
            </a:extLst>
          </p:cNvPr>
          <p:cNvPicPr>
            <a:picLocks noRot="1" noChangeAspect="1"/>
          </p:cNvPicPr>
          <p:nvPr>
            <a:videoFile r:link="rId1"/>
          </p:nvPr>
        </p:nvPicPr>
        <p:blipFill>
          <a:blip r:embed="rId4"/>
          <a:stretch>
            <a:fillRect/>
          </a:stretch>
        </p:blipFill>
        <p:spPr>
          <a:xfrm>
            <a:off x="147877" y="68310"/>
            <a:ext cx="11896246" cy="6721379"/>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07215"/>
            <a:ext cx="1095238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0" dirty="0">
                <a:latin typeface="+mj-lt"/>
                <a:ea typeface="Roboto" panose="02000000000000000000" pitchFamily="2" charset="0"/>
                <a:cs typeface="Roboto" panose="02000000000000000000" pitchFamily="2" charset="0"/>
              </a:rPr>
              <a:t>Yoto are a UK-based company that design and create screen free audio players for children. </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Toys to teach</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pPr>
            <a:r>
              <a:rPr lang="en-GB" sz="2200" b="0" dirty="0">
                <a:latin typeface="+mj-lt"/>
                <a:ea typeface="Roboto" panose="02000000000000000000" pitchFamily="2" charset="0"/>
                <a:cs typeface="Roboto" panose="02000000000000000000" pitchFamily="2" charset="0"/>
              </a:rPr>
              <a:t>The following slides will show how Yoto would approach this context in relation to the five main stage of the design process: </a:t>
            </a:r>
            <a:r>
              <a:rPr lang="en-GB" sz="2200" dirty="0">
                <a:latin typeface="+mj-lt"/>
                <a:ea typeface="Roboto" panose="02000000000000000000" pitchFamily="2" charset="0"/>
                <a:cs typeface="Roboto" panose="02000000000000000000" pitchFamily="2" charset="0"/>
              </a:rPr>
              <a:t>empathize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define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ideate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prototype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test</a:t>
            </a:r>
            <a:r>
              <a:rPr lang="en-GB" sz="2200" b="0" dirty="0">
                <a:latin typeface="+mj-lt"/>
                <a:ea typeface="Roboto" panose="02000000000000000000" pitchFamily="2" charset="0"/>
                <a:cs typeface="Roboto" panose="02000000000000000000" pitchFamily="2" charset="0"/>
              </a:rPr>
              <a:t>. You are to follow a similar process to create your own prototype to help children learn whilst they play!</a:t>
            </a: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pic>
        <p:nvPicPr>
          <p:cNvPr id="7" name="Picture Placeholder 4" descr="A logo with a face and text&#10;&#10;Description automatically generated">
            <a:extLst>
              <a:ext uri="{FF2B5EF4-FFF2-40B4-BE49-F238E27FC236}">
                <a16:creationId xmlns:a16="http://schemas.microsoft.com/office/drawing/2014/main" id="{7D9DFDB1-9717-FC90-4631-4F42644A68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Yoto: Empathize">
            <a:hlinkClick r:id="" action="ppaction://media"/>
            <a:extLst>
              <a:ext uri="{FF2B5EF4-FFF2-40B4-BE49-F238E27FC236}">
                <a16:creationId xmlns:a16="http://schemas.microsoft.com/office/drawing/2014/main" id="{27465009-B1F9-5CD6-D887-4B0A4A388C1E}"/>
              </a:ext>
            </a:extLst>
          </p:cNvPr>
          <p:cNvPicPr>
            <a:picLocks noRot="1" noChangeAspect="1"/>
          </p:cNvPicPr>
          <p:nvPr>
            <a:videoFile r:link="rId1"/>
          </p:nvPr>
        </p:nvPicPr>
        <p:blipFill>
          <a:blip r:embed="rId3"/>
          <a:stretch>
            <a:fillRect/>
          </a:stretch>
        </p:blipFill>
        <p:spPr>
          <a:xfrm>
            <a:off x="203948" y="99990"/>
            <a:ext cx="11784104" cy="6658019"/>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5999" y="1209076"/>
            <a:ext cx="9542745" cy="2165350"/>
          </a:xfrm>
        </p:spPr>
        <p:txBody>
          <a:bodyPr>
            <a:normAutofit/>
          </a:bodyPr>
          <a:lstStyle/>
          <a:p>
            <a:pPr>
              <a:lnSpc>
                <a:spcPct val="150000"/>
              </a:lnSpc>
            </a:pPr>
            <a:r>
              <a:rPr lang="en-GB" sz="2000" dirty="0">
                <a:highlight>
                  <a:srgbClr val="FFFFFF"/>
                </a:highlight>
                <a:latin typeface="+mj-lt"/>
                <a:ea typeface="Roboto" panose="02000000000000000000" pitchFamily="2" charset="0"/>
                <a:cs typeface="Roboto" panose="02000000000000000000" pitchFamily="2" charset="0"/>
              </a:rPr>
              <a:t>Your first task is to consider your two clients; the user, who is the child and the decision maker, who is the adult. You need to consider how children learn as well as how adults and parents teach them to be able to come up with a really effective idea. Remember, you should have no pre-conceived ideas at this stage.</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2303656238"/>
              </p:ext>
            </p:extLst>
          </p:nvPr>
        </p:nvGraphicFramePr>
        <p:xfrm>
          <a:off x="575998" y="3209785"/>
          <a:ext cx="9542745" cy="2225040"/>
        </p:xfrm>
        <a:graphic>
          <a:graphicData uri="http://schemas.openxmlformats.org/drawingml/2006/table">
            <a:tbl>
              <a:tblPr firstRow="1" bandRow="1">
                <a:tableStyleId>{5940675A-B579-460E-94D1-54222C63F5DA}</a:tableStyleId>
              </a:tblPr>
              <a:tblGrid>
                <a:gridCol w="3833162">
                  <a:extLst>
                    <a:ext uri="{9D8B030D-6E8A-4147-A177-3AD203B41FA5}">
                      <a16:colId xmlns:a16="http://schemas.microsoft.com/office/drawing/2014/main" val="336422520"/>
                    </a:ext>
                  </a:extLst>
                </a:gridCol>
                <a:gridCol w="2793304">
                  <a:extLst>
                    <a:ext uri="{9D8B030D-6E8A-4147-A177-3AD203B41FA5}">
                      <a16:colId xmlns:a16="http://schemas.microsoft.com/office/drawing/2014/main" val="1485661640"/>
                    </a:ext>
                  </a:extLst>
                </a:gridCol>
                <a:gridCol w="2916279">
                  <a:extLst>
                    <a:ext uri="{9D8B030D-6E8A-4147-A177-3AD203B41FA5}">
                      <a16:colId xmlns:a16="http://schemas.microsoft.com/office/drawing/2014/main" val="3804150009"/>
                    </a:ext>
                  </a:extLst>
                </a:gridCol>
              </a:tblGrid>
              <a:tr h="397894">
                <a:tc>
                  <a:txBody>
                    <a:bodyPr/>
                    <a:lstStyle/>
                    <a:p>
                      <a:pPr algn="ctr"/>
                      <a:r>
                        <a:rPr lang="en-GB" b="1" dirty="0">
                          <a:solidFill>
                            <a:srgbClr val="ACACDE"/>
                          </a:solidFill>
                          <a:hlinkClick r:id="rId3" action="ppaction://hlinksldjump">
                            <a:extLst>
                              <a:ext uri="{A12FA001-AC4F-418D-AE19-62706E023703}">
                                <ahyp:hlinkClr xmlns:ahyp="http://schemas.microsoft.com/office/drawing/2018/hyperlinkcolor" val="tx"/>
                              </a:ext>
                            </a:extLst>
                          </a:hlinkClick>
                        </a:rPr>
                        <a:t>‘Play patterns’</a:t>
                      </a:r>
                      <a:endParaRPr lang="en-GB" b="1" dirty="0">
                        <a:solidFill>
                          <a:srgbClr val="ACACDE"/>
                        </a:solidFill>
                      </a:endParaRPr>
                    </a:p>
                  </a:txBody>
                  <a:tcPr>
                    <a:solidFill>
                      <a:schemeClr val="bg1"/>
                    </a:solidFill>
                  </a:tcPr>
                </a:tc>
                <a:tc>
                  <a:txBody>
                    <a:bodyPr/>
                    <a:lstStyle/>
                    <a:p>
                      <a:pPr algn="ctr"/>
                      <a:r>
                        <a:rPr lang="en-GB" b="1" dirty="0">
                          <a:solidFill>
                            <a:srgbClr val="ACACDE"/>
                          </a:solidFill>
                          <a:hlinkClick r:id="rId3" action="ppaction://hlinksldjump">
                            <a:extLst>
                              <a:ext uri="{A12FA001-AC4F-418D-AE19-62706E023703}">
                                <ahyp:hlinkClr xmlns:ahyp="http://schemas.microsoft.com/office/drawing/2018/hyperlinkcolor" val="tx"/>
                              </a:ext>
                            </a:extLst>
                          </a:hlinkClick>
                        </a:rPr>
                        <a:t>‘Talking to parents’</a:t>
                      </a:r>
                      <a:endParaRPr lang="en-GB" b="1" dirty="0">
                        <a:solidFill>
                          <a:srgbClr val="ACACDE"/>
                        </a:solidFill>
                      </a:endParaRPr>
                    </a:p>
                  </a:txBody>
                  <a:tcPr>
                    <a:solidFill>
                      <a:schemeClr val="bg1"/>
                    </a:solidFill>
                  </a:tcPr>
                </a:tc>
                <a:tc>
                  <a:txBody>
                    <a:bodyPr/>
                    <a:lstStyle/>
                    <a:p>
                      <a:pPr algn="ctr"/>
                      <a:r>
                        <a:rPr lang="en-GB" b="1" dirty="0">
                          <a:solidFill>
                            <a:srgbClr val="ACACDE"/>
                          </a:solidFill>
                          <a:hlinkClick r:id="rId3" action="ppaction://hlinksldjump">
                            <a:extLst>
                              <a:ext uri="{A12FA001-AC4F-418D-AE19-62706E023703}">
                                <ahyp:hlinkClr xmlns:ahyp="http://schemas.microsoft.com/office/drawing/2018/hyperlinkcolor" val="tx"/>
                              </a:ext>
                            </a:extLst>
                          </a:hlinkClick>
                        </a:rPr>
                        <a:t>‘Qualitative &amp; quantitative data’</a:t>
                      </a:r>
                      <a:endParaRPr lang="en-GB"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Observe the play patterns (the way in which children play) of a group of children. Consider organising a visit to a nursery or church group. As you observe them consider ways in which you could improve their play and learning. Remember, play patterns are not structured but allow the children to lead the play.</a:t>
                      </a:r>
                    </a:p>
                  </a:txBody>
                  <a:tcPr/>
                </a:tc>
                <a:tc>
                  <a:txBody>
                    <a:bodyPr/>
                    <a:lstStyle/>
                    <a:p>
                      <a:r>
                        <a:rPr lang="en-GB" sz="1400" dirty="0"/>
                        <a:t>Create a survey that can be sent out to parents and carers so as to gather their opinions on current toys that their children may have. What do parents want from toys? </a:t>
                      </a:r>
                    </a:p>
                  </a:txBody>
                  <a:tcPr/>
                </a:tc>
                <a:tc>
                  <a:txBody>
                    <a:bodyPr/>
                    <a:lstStyle/>
                    <a:p>
                      <a:r>
                        <a:rPr lang="en-GB" sz="1400" dirty="0"/>
                        <a:t>Gather a mixture of both qualitative and quantitative data by using both surveys and observations. This will give you a better overview of the needs of the client. You may wish to then create a client profile.</a:t>
                      </a:r>
                    </a:p>
                  </a:txBody>
                  <a:tcPr/>
                </a:tc>
                <a:extLst>
                  <a:ext uri="{0D108BD9-81ED-4DB2-BD59-A6C34878D82A}">
                    <a16:rowId xmlns:a16="http://schemas.microsoft.com/office/drawing/2014/main" val="3966545421"/>
                  </a:ext>
                </a:extLst>
              </a:tr>
            </a:tbl>
          </a:graphicData>
        </a:graphic>
      </p:graphicFrame>
      <p:pic>
        <p:nvPicPr>
          <p:cNvPr id="2" name="Picture Placeholder 4" descr="A logo with a face and text&#10;&#10;Description automatically generated">
            <a:extLst>
              <a:ext uri="{FF2B5EF4-FFF2-40B4-BE49-F238E27FC236}">
                <a16:creationId xmlns:a16="http://schemas.microsoft.com/office/drawing/2014/main" id="{983029B2-2FFD-76C0-9219-EE7D7966454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5999" y="1350080"/>
            <a:ext cx="9655175" cy="2165350"/>
          </a:xfrm>
        </p:spPr>
        <p:txBody>
          <a:bodyPr>
            <a:normAutofit fontScale="85000" lnSpcReduction="20000"/>
          </a:bodyPr>
          <a:lstStyle/>
          <a:p>
            <a:pPr>
              <a:lnSpc>
                <a:spcPct val="150000"/>
              </a:lnSpc>
            </a:pPr>
            <a:r>
              <a:rPr lang="en-GB" sz="2100" dirty="0">
                <a:highlight>
                  <a:srgbClr val="FFFFFF"/>
                </a:highlight>
                <a:latin typeface="+mj-lt"/>
                <a:ea typeface="Roboto" panose="02000000000000000000" pitchFamily="2" charset="0"/>
                <a:cs typeface="Roboto" panose="02000000000000000000" pitchFamily="2" charset="0"/>
              </a:rPr>
              <a:t>To design for others, we need to consider those that will be using our designs. These are the users. </a:t>
            </a:r>
            <a:r>
              <a:rPr lang="en-GB" sz="2100" b="1" dirty="0">
                <a:highlight>
                  <a:srgbClr val="FFFFFF"/>
                </a:highlight>
                <a:latin typeface="+mj-lt"/>
                <a:ea typeface="Roboto" panose="02000000000000000000" pitchFamily="2" charset="0"/>
                <a:cs typeface="Roboto" panose="02000000000000000000" pitchFamily="2" charset="0"/>
              </a:rPr>
              <a:t>User Centred Design </a:t>
            </a:r>
            <a:r>
              <a:rPr lang="en-GB" sz="2100" dirty="0">
                <a:highlight>
                  <a:srgbClr val="FFFFFF"/>
                </a:highlight>
                <a:latin typeface="+mj-lt"/>
                <a:ea typeface="Roboto" panose="02000000000000000000" pitchFamily="2" charset="0"/>
                <a:cs typeface="Roboto" panose="02000000000000000000" pitchFamily="2" charset="0"/>
              </a:rPr>
              <a:t>(</a:t>
            </a:r>
            <a:r>
              <a:rPr lang="en-GB" sz="2100" b="1" dirty="0">
                <a:highlight>
                  <a:srgbClr val="FFFFFF"/>
                </a:highlight>
                <a:latin typeface="+mj-lt"/>
                <a:ea typeface="Roboto" panose="02000000000000000000" pitchFamily="2" charset="0"/>
                <a:cs typeface="Roboto" panose="02000000000000000000" pitchFamily="2" charset="0"/>
              </a:rPr>
              <a:t>UCD</a:t>
            </a:r>
            <a:r>
              <a:rPr lang="en-GB" sz="2100" dirty="0">
                <a:highlight>
                  <a:srgbClr val="FFFFFF"/>
                </a:highlight>
                <a:latin typeface="+mj-lt"/>
                <a:ea typeface="Roboto" panose="02000000000000000000" pitchFamily="2" charset="0"/>
                <a:cs typeface="Roboto" panose="02000000000000000000" pitchFamily="2" charset="0"/>
              </a:rPr>
              <a:t>) considers the user in all aspects of the design process as well as their </a:t>
            </a:r>
            <a:r>
              <a:rPr lang="en-GB" sz="2100" b="1" dirty="0">
                <a:highlight>
                  <a:srgbClr val="FFFFFF"/>
                </a:highlight>
                <a:latin typeface="+mj-lt"/>
                <a:ea typeface="Roboto" panose="02000000000000000000" pitchFamily="2" charset="0"/>
                <a:cs typeface="Roboto" panose="02000000000000000000" pitchFamily="2" charset="0"/>
              </a:rPr>
              <a:t>needs</a:t>
            </a:r>
            <a:r>
              <a:rPr lang="en-GB" sz="2100" dirty="0">
                <a:highlight>
                  <a:srgbClr val="FFFFFF"/>
                </a:highlight>
                <a:latin typeface="+mj-lt"/>
                <a:ea typeface="Roboto" panose="02000000000000000000" pitchFamily="2" charset="0"/>
                <a:cs typeface="Roboto" panose="02000000000000000000" pitchFamily="2" charset="0"/>
              </a:rPr>
              <a:t>, </a:t>
            </a:r>
            <a:r>
              <a:rPr lang="en-GB" sz="2100" b="1" dirty="0">
                <a:highlight>
                  <a:srgbClr val="FFFFFF"/>
                </a:highlight>
                <a:latin typeface="+mj-lt"/>
                <a:ea typeface="Roboto" panose="02000000000000000000" pitchFamily="2" charset="0"/>
                <a:cs typeface="Roboto" panose="02000000000000000000" pitchFamily="2" charset="0"/>
              </a:rPr>
              <a:t>wants</a:t>
            </a:r>
            <a:r>
              <a:rPr lang="en-GB" sz="2100" dirty="0">
                <a:highlight>
                  <a:srgbClr val="FFFFFF"/>
                </a:highlight>
                <a:latin typeface="+mj-lt"/>
                <a:ea typeface="Roboto" panose="02000000000000000000" pitchFamily="2" charset="0"/>
                <a:cs typeface="Roboto" panose="02000000000000000000" pitchFamily="2" charset="0"/>
              </a:rPr>
              <a:t> and </a:t>
            </a:r>
            <a:r>
              <a:rPr lang="en-GB" sz="2100" b="1" dirty="0">
                <a:highlight>
                  <a:srgbClr val="FFFFFF"/>
                </a:highlight>
                <a:latin typeface="+mj-lt"/>
                <a:ea typeface="Roboto" panose="02000000000000000000" pitchFamily="2" charset="0"/>
                <a:cs typeface="Roboto" panose="02000000000000000000" pitchFamily="2" charset="0"/>
              </a:rPr>
              <a:t>values</a:t>
            </a:r>
            <a:r>
              <a:rPr lang="en-GB" sz="2100" dirty="0">
                <a:highlight>
                  <a:srgbClr val="FFFFFF"/>
                </a:highlight>
                <a:latin typeface="+mj-lt"/>
                <a:ea typeface="Roboto" panose="02000000000000000000" pitchFamily="2" charset="0"/>
                <a:cs typeface="Roboto" panose="02000000000000000000" pitchFamily="2" charset="0"/>
              </a:rPr>
              <a:t>.</a:t>
            </a:r>
          </a:p>
          <a:p>
            <a:pPr>
              <a:lnSpc>
                <a:spcPct val="150000"/>
              </a:lnSpc>
            </a:pPr>
            <a:r>
              <a:rPr lang="en-GB" sz="2100" dirty="0">
                <a:highlight>
                  <a:srgbClr val="FFFFFF"/>
                </a:highlight>
                <a:latin typeface="+mj-lt"/>
                <a:ea typeface="Roboto" panose="02000000000000000000" pitchFamily="2" charset="0"/>
                <a:cs typeface="Roboto" panose="02000000000000000000" pitchFamily="2" charset="0"/>
              </a:rPr>
              <a:t>Your initial research should define and show a greater understanding of the two clients that Yoto has. Both the child and parent. The user might also represent the product’s intended ‘</a:t>
            </a:r>
            <a:r>
              <a:rPr lang="en-GB" sz="2100" b="1" dirty="0">
                <a:highlight>
                  <a:srgbClr val="FFFFFF"/>
                </a:highlight>
                <a:latin typeface="+mj-lt"/>
                <a:ea typeface="Roboto" panose="02000000000000000000" pitchFamily="2" charset="0"/>
                <a:cs typeface="Roboto" panose="02000000000000000000" pitchFamily="2" charset="0"/>
              </a:rPr>
              <a:t>target market</a:t>
            </a:r>
            <a:r>
              <a:rPr lang="en-GB" sz="2100" dirty="0">
                <a:highlight>
                  <a:srgbClr val="FFFFFF"/>
                </a:highlight>
                <a:latin typeface="+mj-lt"/>
                <a:ea typeface="Roboto" panose="02000000000000000000" pitchFamily="2" charset="0"/>
                <a:cs typeface="Roboto" panose="02000000000000000000" pitchFamily="2" charset="0"/>
              </a:rPr>
              <a:t>’.</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2" name="Picture Placeholder 4" descr="A logo with a face and text&#10;&#10;Description automatically generated">
            <a:extLst>
              <a:ext uri="{FF2B5EF4-FFF2-40B4-BE49-F238E27FC236}">
                <a16:creationId xmlns:a16="http://schemas.microsoft.com/office/drawing/2014/main" id="{F92BBE6F-16AB-2674-1E35-B434AE96F08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87" b="6062"/>
          <a:stretch/>
        </p:blipFill>
        <p:spPr>
          <a:xfrm>
            <a:off x="198758" y="5436728"/>
            <a:ext cx="1380783" cy="1308535"/>
          </a:xfrm>
          <a:prstGeom prst="rect">
            <a:avLst/>
          </a:prstGeom>
        </p:spPr>
      </p:pic>
      <p:pic>
        <p:nvPicPr>
          <p:cNvPr id="3" name="Picture 2" descr="A diagram of a diagram with text and symbols&#10;&#10;Description automatically generated with medium confidence">
            <a:extLst>
              <a:ext uri="{FF2B5EF4-FFF2-40B4-BE49-F238E27FC236}">
                <a16:creationId xmlns:a16="http://schemas.microsoft.com/office/drawing/2014/main" id="{B1F87F31-7DE1-F442-7FB9-24F7549787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2978" b="15200"/>
          <a:stretch/>
        </p:blipFill>
        <p:spPr>
          <a:xfrm>
            <a:off x="2833402" y="3310666"/>
            <a:ext cx="6525196" cy="3313176"/>
          </a:xfrm>
          <a:prstGeom prst="rect">
            <a:avLst/>
          </a:prstGeom>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326D90-66D3-44B6-A240-98AA9512E9C9}"/>
</file>

<file path=customXml/itemProps2.xml><?xml version="1.0" encoding="utf-8"?>
<ds:datastoreItem xmlns:ds="http://schemas.openxmlformats.org/officeDocument/2006/customXml" ds:itemID="{9E03E4B6-91DC-4B9F-AFD9-BF51FAD02AD3}"/>
</file>

<file path=docProps/app.xml><?xml version="1.0" encoding="utf-8"?>
<Properties xmlns="http://schemas.openxmlformats.org/officeDocument/2006/extended-properties" xmlns:vt="http://schemas.openxmlformats.org/officeDocument/2006/docPropsVTypes">
  <Template/>
  <TotalTime>47168</TotalTime>
  <Words>5447</Words>
  <Application>Microsoft Office PowerPoint</Application>
  <PresentationFormat>Widescreen</PresentationFormat>
  <Paragraphs>290</Paragraphs>
  <Slides>40</Slides>
  <Notes>29</Notes>
  <HiddenSlides>14</HiddenSlides>
  <MMClips>7</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40</vt:i4>
      </vt:variant>
    </vt:vector>
  </HeadingPairs>
  <TitlesOfParts>
    <vt:vector size="50" baseType="lpstr">
      <vt:lpstr>Ink Free</vt:lpstr>
      <vt:lpstr>Roboto</vt:lpstr>
      <vt:lpstr>Griffith Gothic Black</vt:lpstr>
      <vt:lpstr>Arial</vt:lpstr>
      <vt:lpstr>GriffithGothic Black</vt:lpstr>
      <vt:lpstr>Arial Narrow</vt:lpstr>
      <vt:lpstr>Helvetica Neue</vt:lpstr>
      <vt:lpstr>Calibri</vt:lpstr>
      <vt:lpstr>1_Office Theme</vt:lpstr>
      <vt:lpstr>2_Office Theme</vt:lpstr>
      <vt:lpstr>KS3 D&amp;T CONTEXTS  Toys to teach</vt:lpstr>
      <vt:lpstr>About this resource</vt:lpstr>
      <vt:lpstr>PowerPoint Presentation</vt:lpstr>
      <vt:lpstr>Contents</vt:lpstr>
      <vt:lpstr>PowerPoint Presentation</vt:lpstr>
      <vt:lpstr>Introduction</vt:lpstr>
      <vt:lpstr>PowerPoint Presentation</vt:lpstr>
      <vt:lpstr>Empathize stage</vt:lpstr>
      <vt:lpstr>Empathize stage</vt:lpstr>
      <vt:lpstr>Break down the context</vt:lpstr>
      <vt:lpstr>PowerPoint Presentation</vt:lpstr>
      <vt:lpstr>Define stage</vt:lpstr>
      <vt:lpstr>Define stage</vt:lpstr>
      <vt:lpstr>Specification</vt:lpstr>
      <vt:lpstr>PowerPoint Presentation</vt:lpstr>
      <vt:lpstr>Ideate stage</vt:lpstr>
      <vt:lpstr>Ideate stage</vt:lpstr>
      <vt:lpstr>Ideate stage</vt:lpstr>
      <vt:lpstr>Ideate stage</vt:lpstr>
      <vt:lpstr>PowerPoint Presentation</vt:lpstr>
      <vt:lpstr>Prototype stage </vt:lpstr>
      <vt:lpstr>Prototype stage </vt:lpstr>
      <vt:lpstr>PowerPoint Presentation</vt:lpstr>
      <vt:lpstr>Test stage</vt:lpstr>
      <vt:lpstr>Test stage</vt:lpstr>
      <vt:lpstr>Image bank </vt:lpstr>
      <vt:lpstr>Image bank </vt:lpstr>
      <vt:lpstr>Image bank </vt:lpstr>
      <vt:lpstr>Image bank </vt:lpstr>
      <vt:lpstr>Focused Tasks</vt:lpstr>
      <vt:lpstr>Night light</vt:lpstr>
      <vt:lpstr>Investigative &amp; Evaluative Activities</vt:lpstr>
      <vt:lpstr>Empathize stage</vt:lpstr>
      <vt:lpstr>Define stage</vt:lpstr>
      <vt:lpstr>PowerPoint Presentation</vt:lpstr>
      <vt:lpstr>PowerPoint Presentation</vt:lpstr>
      <vt:lpstr>Ideate stage</vt:lpstr>
      <vt:lpstr>Prototype stage </vt:lpstr>
      <vt:lpstr>Test stage</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386</cp:revision>
  <cp:lastPrinted>2019-02-19T15:48:33Z</cp:lastPrinted>
  <dcterms:modified xsi:type="dcterms:W3CDTF">2024-02-28T10:32:29Z</dcterms:modified>
</cp:coreProperties>
</file>