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Masters/slideMaster1.xml" ContentType="application/vnd.openxmlformats-officedocument.presentationml.slideMaster+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11.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notesSlides/notesSlide13.xml" ContentType="application/vnd.openxmlformats-officedocument.presentationml.notesSl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20.xml" ContentType="application/vnd.openxmlformats-officedocument.presentationml.notesSlide+xml"/>
  <Override PartName="/ppt/notesSlides/notesSlide26.xml" ContentType="application/vnd.openxmlformats-officedocument.presentationml.notesSlide+xml"/>
  <Override PartName="/ppt/notesSlides/notesSlide12.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80" r:id="rId1"/>
  </p:sldMasterIdLst>
  <p:notesMasterIdLst>
    <p:notesMasterId r:id="rId37"/>
  </p:notesMasterIdLst>
  <p:handoutMasterIdLst>
    <p:handoutMasterId r:id="rId38"/>
  </p:handoutMasterIdLst>
  <p:sldIdLst>
    <p:sldId id="1657" r:id="rId2"/>
    <p:sldId id="1580" r:id="rId3"/>
    <p:sldId id="1658" r:id="rId4"/>
    <p:sldId id="1660" r:id="rId5"/>
    <p:sldId id="1661" r:id="rId6"/>
    <p:sldId id="1662" r:id="rId7"/>
    <p:sldId id="1663" r:id="rId8"/>
    <p:sldId id="1664" r:id="rId9"/>
    <p:sldId id="1700" r:id="rId10"/>
    <p:sldId id="1701" r:id="rId11"/>
    <p:sldId id="1666" r:id="rId12"/>
    <p:sldId id="1667" r:id="rId13"/>
    <p:sldId id="1668" r:id="rId14"/>
    <p:sldId id="1669" r:id="rId15"/>
    <p:sldId id="1654" r:id="rId16"/>
    <p:sldId id="1672" r:id="rId17"/>
    <p:sldId id="1674" r:id="rId18"/>
    <p:sldId id="1675" r:id="rId19"/>
    <p:sldId id="1677" r:id="rId20"/>
    <p:sldId id="1676" r:id="rId21"/>
    <p:sldId id="1678" r:id="rId22"/>
    <p:sldId id="1679" r:id="rId23"/>
    <p:sldId id="1711" r:id="rId24"/>
    <p:sldId id="1682" r:id="rId25"/>
    <p:sldId id="1683" r:id="rId26"/>
    <p:sldId id="1685" r:id="rId27"/>
    <p:sldId id="1703" r:id="rId28"/>
    <p:sldId id="1704" r:id="rId29"/>
    <p:sldId id="1686" r:id="rId30"/>
    <p:sldId id="1689" r:id="rId31"/>
    <p:sldId id="1709" r:id="rId32"/>
    <p:sldId id="1691" r:id="rId33"/>
    <p:sldId id="1707" r:id="rId34"/>
    <p:sldId id="1710" r:id="rId35"/>
    <p:sldId id="1699" r:id="rId36"/>
  </p:sldIdLst>
  <p:sldSz cx="12192000" cy="6858000"/>
  <p:notesSz cx="6858000" cy="9144000"/>
  <p:embeddedFontLst>
    <p:embeddedFont>
      <p:font typeface="Arial Narrow" panose="020B0606020202030204" pitchFamily="34" charset="0"/>
      <p:regular r:id="rId39"/>
      <p:bold r:id="rId40"/>
      <p:italic r:id="rId41"/>
      <p:boldItalic r:id="rId42"/>
    </p:embeddedFont>
    <p:embeddedFont>
      <p:font typeface="Griffith Gothic Black" panose="020B0604020202020204" charset="0"/>
      <p:bold r:id="rId43"/>
    </p:embeddedFont>
    <p:embeddedFont>
      <p:font typeface="GriffithGothic Black" panose="02000603060000020004" pitchFamily="50" charset="0"/>
      <p:bold r:id="rId44"/>
    </p:embeddedFont>
    <p:embeddedFont>
      <p:font typeface="Helvetica Neue" pitchFamily="2" charset="0"/>
      <p:regular r:id="rId45"/>
    </p:embeddedFont>
    <p:embeddedFont>
      <p:font typeface="Ink Free" panose="03080402000500000000" pitchFamily="66" charset="0"/>
      <p:regular r:id="rId46"/>
    </p:embeddedFont>
  </p:embeddedFontLst>
  <p:defaultTextStyle>
    <a:defPPr marL="0" marR="0" indent="0" algn="l" defTabSz="478963"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119741"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239481"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359222"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478963"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598703"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718444"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838185"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957925"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6" frameSlides="1"/>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29EA6"/>
    <a:srgbClr val="FE4E00"/>
    <a:srgbClr val="F60493"/>
    <a:srgbClr val="FFFFFF"/>
    <a:srgbClr val="07E298"/>
    <a:srgbClr val="ACACDE"/>
    <a:srgbClr val="F97369"/>
    <a:srgbClr val="16F4D0"/>
    <a:srgbClr val="FFD138"/>
    <a:srgbClr val="EE397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4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8F44A2F1-9E1F-4B54-A3A2-5F16C0AD49E2}"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solidFill>
                <a:srgbClr val="000000"/>
              </a:solidFill>
              <a:prstDash val="solid"/>
              <a:miter lim="400000"/>
            </a:ln>
          </a:left>
          <a:right>
            <a:ln w="12700" cap="flat">
              <a:noFill/>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0076BA"/>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solidFill>
                <a:srgbClr val="000000"/>
              </a:solidFill>
              <a:prstDash val="solid"/>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000000"/>
              </a:solidFill>
              <a:prstDash val="solid"/>
              <a:miter lim="400000"/>
            </a:ln>
          </a:top>
          <a:bottom>
            <a:ln w="12700" cap="flat">
              <a:noFill/>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004D80"/>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77504" autoAdjust="0"/>
  </p:normalViewPr>
  <p:slideViewPr>
    <p:cSldViewPr snapToGrid="0">
      <p:cViewPr varScale="1">
        <p:scale>
          <a:sx n="111" d="100"/>
          <a:sy n="111" d="100"/>
        </p:scale>
        <p:origin x="588" y="96"/>
      </p:cViewPr>
      <p:guideLst>
        <p:guide orient="horz" pos="2160"/>
        <p:guide pos="3840"/>
      </p:guideLst>
    </p:cSldViewPr>
  </p:slideViewPr>
  <p:outlineViewPr>
    <p:cViewPr>
      <p:scale>
        <a:sx n="33" d="100"/>
        <a:sy n="33" d="100"/>
      </p:scale>
      <p:origin x="0" y="-3306"/>
    </p:cViewPr>
  </p:outlineViewPr>
  <p:notesTextViewPr>
    <p:cViewPr>
      <p:scale>
        <a:sx n="3" d="2"/>
        <a:sy n="3" d="2"/>
      </p:scale>
      <p:origin x="0" y="0"/>
    </p:cViewPr>
  </p:notesTextViewPr>
  <p:notesViewPr>
    <p:cSldViewPr snapToGrid="0">
      <p:cViewPr varScale="1">
        <p:scale>
          <a:sx n="65" d="100"/>
          <a:sy n="65" d="100"/>
        </p:scale>
        <p:origin x="2299" y="53"/>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4.fntdata"/><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font" Target="fonts/font2.fntdata"/><Relationship Id="rId45" Type="http://schemas.openxmlformats.org/officeDocument/2006/relationships/font" Target="fonts/font7.fntdata"/><Relationship Id="rId53" Type="http://schemas.openxmlformats.org/officeDocument/2006/relationships/customXml" Target="../customXml/item3.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6.fntdata"/><Relationship Id="rId52" Type="http://schemas.openxmlformats.org/officeDocument/2006/relationships/customXml" Target="../customXml/item2.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5.fntdata"/><Relationship Id="rId48"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customXml" Target="../customXml/item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 Id="rId46" Type="http://schemas.openxmlformats.org/officeDocument/2006/relationships/font" Target="fonts/font8.fntdata"/><Relationship Id="rId20" Type="http://schemas.openxmlformats.org/officeDocument/2006/relationships/slide" Target="slides/slide19.xml"/><Relationship Id="rId41"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latin typeface="Arial" panose="020B0604020202020204" pitchFamily="34" charset="0"/>
              <a:cs typeface="Arial" panose="020B0604020202020204"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B47662E-021F-7244-B65D-DE6C06DE428A}" type="datetimeFigureOut">
              <a:rPr lang="en-US" smtClean="0">
                <a:latin typeface="Arial" panose="020B0604020202020204" pitchFamily="34" charset="0"/>
                <a:cs typeface="Arial" panose="020B0604020202020204" pitchFamily="34" charset="0"/>
              </a:rPr>
              <a:t>8/2/2024</a:t>
            </a:fld>
            <a:endParaRPr lang="en-US" dirty="0">
              <a:latin typeface="Arial" panose="020B0604020202020204" pitchFamily="34" charset="0"/>
              <a:cs typeface="Arial" panose="020B0604020202020204"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latin typeface="Arial" panose="020B0604020202020204" pitchFamily="34" charset="0"/>
              <a:cs typeface="Arial" panose="020B0604020202020204"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0492666-F7EE-8F40-AE14-088748DA6CB1}" type="slidenum">
              <a:rPr lang="en-US" smtClean="0">
                <a:latin typeface="Arial" panose="020B0604020202020204" pitchFamily="34" charset="0"/>
                <a:cs typeface="Arial" panose="020B0604020202020204" pitchFamily="34" charset="0"/>
              </a:rPr>
              <a:t>‹#›</a:t>
            </a:fld>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338055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5" name="Shape 125"/>
          <p:cNvSpPr>
            <a:spLocks noGrp="1" noRot="1" noChangeAspect="1"/>
          </p:cNvSpPr>
          <p:nvPr>
            <p:ph type="sldImg"/>
          </p:nvPr>
        </p:nvSpPr>
        <p:spPr>
          <a:xfrm>
            <a:off x="381000" y="685800"/>
            <a:ext cx="6096000" cy="3429000"/>
          </a:xfrm>
          <a:prstGeom prst="rect">
            <a:avLst/>
          </a:prstGeom>
        </p:spPr>
        <p:txBody>
          <a:bodyPr/>
          <a:lstStyle/>
          <a:p>
            <a:endParaRPr dirty="0"/>
          </a:p>
        </p:txBody>
      </p:sp>
      <p:sp>
        <p:nvSpPr>
          <p:cNvPr id="126" name="Shape 126"/>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1080514629"/>
      </p:ext>
    </p:extLst>
  </p:cSld>
  <p:clrMap bg1="lt1" tx1="dk1" bg2="lt2" tx2="dk2" accent1="accent1" accent2="accent2" accent3="accent3" accent4="accent4" accent5="accent5" accent6="accent6" hlink="hlink" folHlink="folHlink"/>
  <p:notesStyle>
    <a:lvl1pPr defTabSz="239481" latinLnBrk="0">
      <a:defRPr sz="1200">
        <a:latin typeface="Arial" panose="020B0604020202020204" pitchFamily="34" charset="0"/>
        <a:ea typeface="Arial" panose="020B0604020202020204" pitchFamily="34" charset="0"/>
        <a:cs typeface="Arial" panose="020B0604020202020204" pitchFamily="34" charset="0"/>
        <a:sym typeface="Lucida Grande"/>
      </a:defRPr>
    </a:lvl1pPr>
    <a:lvl2pPr indent="119741" defTabSz="239481" latinLnBrk="0">
      <a:defRPr sz="1200">
        <a:latin typeface="Lucida Grande"/>
        <a:ea typeface="Lucida Grande"/>
        <a:cs typeface="Lucida Grande"/>
        <a:sym typeface="Lucida Grande"/>
      </a:defRPr>
    </a:lvl2pPr>
    <a:lvl3pPr indent="239481" defTabSz="239481" latinLnBrk="0">
      <a:defRPr sz="1200">
        <a:latin typeface="Lucida Grande"/>
        <a:ea typeface="Lucida Grande"/>
        <a:cs typeface="Lucida Grande"/>
        <a:sym typeface="Lucida Grande"/>
      </a:defRPr>
    </a:lvl3pPr>
    <a:lvl4pPr indent="359222" defTabSz="239481" latinLnBrk="0">
      <a:defRPr sz="1200">
        <a:latin typeface="Lucida Grande"/>
        <a:ea typeface="Lucida Grande"/>
        <a:cs typeface="Lucida Grande"/>
        <a:sym typeface="Lucida Grande"/>
      </a:defRPr>
    </a:lvl4pPr>
    <a:lvl5pPr indent="478963" defTabSz="239481" latinLnBrk="0">
      <a:defRPr sz="1200">
        <a:latin typeface="Lucida Grande"/>
        <a:ea typeface="Lucida Grande"/>
        <a:cs typeface="Lucida Grande"/>
        <a:sym typeface="Lucida Grande"/>
      </a:defRPr>
    </a:lvl5pPr>
    <a:lvl6pPr indent="598703" defTabSz="239481" latinLnBrk="0">
      <a:defRPr sz="1200">
        <a:latin typeface="Lucida Grande"/>
        <a:ea typeface="Lucida Grande"/>
        <a:cs typeface="Lucida Grande"/>
        <a:sym typeface="Lucida Grande"/>
      </a:defRPr>
    </a:lvl6pPr>
    <a:lvl7pPr indent="718444" defTabSz="239481" latinLnBrk="0">
      <a:defRPr sz="1200">
        <a:latin typeface="Lucida Grande"/>
        <a:ea typeface="Lucida Grande"/>
        <a:cs typeface="Lucida Grande"/>
        <a:sym typeface="Lucida Grande"/>
      </a:defRPr>
    </a:lvl7pPr>
    <a:lvl8pPr indent="838185" defTabSz="239481" latinLnBrk="0">
      <a:defRPr sz="1200">
        <a:latin typeface="Lucida Grande"/>
        <a:ea typeface="Lucida Grande"/>
        <a:cs typeface="Lucida Grande"/>
        <a:sym typeface="Lucida Grande"/>
      </a:defRPr>
    </a:lvl8pPr>
    <a:lvl9pPr indent="957925" defTabSz="239481" latinLnBrk="0">
      <a:defRPr sz="1200">
        <a:latin typeface="Lucida Grande"/>
        <a:ea typeface="Lucida Grande"/>
        <a:cs typeface="Lucida Grande"/>
        <a:sym typeface="Lucida Grand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Please note; This resource, accompanying resources and associated images, videos and graphics are to be used for educational purposes only and in line with our terms and conditions as stated here. https://www.designtechnology.org.uk/terms-and-conditions-and-policies/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A6DA57-3A8B-4144-9C79-64E4102434A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sym typeface="Helvetica Neue"/>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sym typeface="Helvetica Neue"/>
            </a:endParaRPr>
          </a:p>
        </p:txBody>
      </p:sp>
    </p:spTree>
    <p:extLst>
      <p:ext uri="{BB962C8B-B14F-4D97-AF65-F5344CB8AC3E}">
        <p14:creationId xmlns:p14="http://schemas.microsoft.com/office/powerpoint/2010/main" val="5114171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latin typeface="Arial" panose="020B0604020202020204" pitchFamily="34" charset="0"/>
                <a:cs typeface="Arial" panose="020B0604020202020204" pitchFamily="34" charset="0"/>
              </a:rPr>
              <a:t>For the </a:t>
            </a:r>
            <a:r>
              <a:rPr lang="en-GB" dirty="0" err="1">
                <a:latin typeface="Arial" panose="020B0604020202020204" pitchFamily="34" charset="0"/>
                <a:cs typeface="Arial" panose="020B0604020202020204" pitchFamily="34" charset="0"/>
              </a:rPr>
              <a:t>Dinosuit</a:t>
            </a:r>
            <a:r>
              <a:rPr lang="en-GB" dirty="0">
                <a:latin typeface="Arial" panose="020B0604020202020204" pitchFamily="34" charset="0"/>
                <a:cs typeface="Arial" panose="020B0604020202020204" pitchFamily="34" charset="0"/>
              </a:rPr>
              <a:t> logo, feel free to copy from this </a:t>
            </a:r>
            <a:r>
              <a:rPr lang="en-GB" dirty="0" err="1">
                <a:latin typeface="Arial" panose="020B0604020202020204" pitchFamily="34" charset="0"/>
                <a:cs typeface="Arial" panose="020B0604020202020204" pitchFamily="34" charset="0"/>
              </a:rPr>
              <a:t>Powerpoint</a:t>
            </a:r>
            <a:r>
              <a:rPr lang="en-GB" dirty="0">
                <a:latin typeface="Arial" panose="020B0604020202020204" pitchFamily="34" charset="0"/>
                <a:cs typeface="Arial" panose="020B0604020202020204" pitchFamily="34" charset="0"/>
              </a:rPr>
              <a:t> or other materials to share with your students.</a:t>
            </a:r>
          </a:p>
          <a:p>
            <a:pPr marL="0" marR="0" lvl="0" indent="0" defTabSz="239481" eaLnBrk="1" fontAlgn="auto" latinLnBrk="0" hangingPunct="1">
              <a:lnSpc>
                <a:spcPct val="100000"/>
              </a:lnSpc>
              <a:spcBef>
                <a:spcPts val="0"/>
              </a:spcBef>
              <a:spcAft>
                <a:spcPts val="0"/>
              </a:spcAft>
              <a:buClrTx/>
              <a:buSzTx/>
              <a:buFontTx/>
              <a:buNone/>
              <a:tabLst/>
              <a:defRPr/>
            </a:pPr>
            <a:r>
              <a:rPr lang="en-GB" dirty="0"/>
              <a:t>Click the headings to get further information. Feel free to delete / edit the table to provide more or less for your students.</a:t>
            </a:r>
          </a:p>
          <a:p>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945299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sz="1200" dirty="0">
                <a:latin typeface="+mj-lt"/>
                <a:ea typeface="Roboto" panose="02000000000000000000" pitchFamily="2" charset="0"/>
                <a:cs typeface="Roboto" panose="02000000000000000000" pitchFamily="2" charset="0"/>
              </a:rPr>
              <a:t>For making skills that this resource could address, refer to the </a:t>
            </a:r>
            <a:r>
              <a:rPr lang="en-GB" sz="1200" b="1" dirty="0">
                <a:latin typeface="+mj-lt"/>
                <a:ea typeface="Roboto" panose="02000000000000000000" pitchFamily="2" charset="0"/>
                <a:cs typeface="Roboto" panose="02000000000000000000" pitchFamily="2" charset="0"/>
              </a:rPr>
              <a:t>Curriculum Units</a:t>
            </a:r>
            <a:r>
              <a:rPr lang="en-GB" sz="1200" dirty="0">
                <a:latin typeface="+mj-lt"/>
                <a:ea typeface="Roboto" panose="02000000000000000000" pitchFamily="2" charset="0"/>
                <a:cs typeface="Roboto" panose="02000000000000000000" pitchFamily="2" charset="0"/>
              </a:rPr>
              <a:t> relevant to the materials or processes you wish to cover in your teaching</a:t>
            </a:r>
          </a:p>
          <a:p>
            <a:endParaRPr lang="en-GB" dirty="0"/>
          </a:p>
        </p:txBody>
      </p:sp>
    </p:spTree>
    <p:extLst>
      <p:ext uri="{BB962C8B-B14F-4D97-AF65-F5344CB8AC3E}">
        <p14:creationId xmlns:p14="http://schemas.microsoft.com/office/powerpoint/2010/main" val="6288140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Click the headings to get further information. Feel free to delete / edit the table to provide more or less for your students.</a:t>
            </a:r>
          </a:p>
          <a:p>
            <a:endParaRPr lang="en-GB" dirty="0"/>
          </a:p>
        </p:txBody>
      </p:sp>
    </p:spTree>
    <p:extLst>
      <p:ext uri="{BB962C8B-B14F-4D97-AF65-F5344CB8AC3E}">
        <p14:creationId xmlns:p14="http://schemas.microsoft.com/office/powerpoint/2010/main" val="25500462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5235273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Click the headings to get further information. Feel free to delete / edit the table to provide more or less for your students.</a:t>
            </a:r>
          </a:p>
          <a:p>
            <a:endParaRPr lang="en-GB" dirty="0"/>
          </a:p>
        </p:txBody>
      </p:sp>
    </p:spTree>
    <p:extLst>
      <p:ext uri="{BB962C8B-B14F-4D97-AF65-F5344CB8AC3E}">
        <p14:creationId xmlns:p14="http://schemas.microsoft.com/office/powerpoint/2010/main" val="38927640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sz="1200" dirty="0">
                <a:solidFill>
                  <a:schemeClr val="tx1"/>
                </a:solidFill>
                <a:latin typeface="+mj-lt"/>
                <a:ea typeface="Roboto" panose="02000000000000000000" pitchFamily="2" charset="0"/>
                <a:cs typeface="Roboto" panose="02000000000000000000" pitchFamily="2" charset="0"/>
              </a:rPr>
              <a:t>The following images may be useful to share with students and/or to use to create additional resources for your work in this unit.</a:t>
            </a:r>
          </a:p>
          <a:p>
            <a:endParaRPr lang="en-GB" dirty="0"/>
          </a:p>
        </p:txBody>
      </p:sp>
    </p:spTree>
    <p:extLst>
      <p:ext uri="{BB962C8B-B14F-4D97-AF65-F5344CB8AC3E}">
        <p14:creationId xmlns:p14="http://schemas.microsoft.com/office/powerpoint/2010/main" val="315348182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Click the titles to access member Focused Tasks and Investigative &amp; Evaluative Activities in detail.</a:t>
            </a:r>
          </a:p>
        </p:txBody>
      </p:sp>
    </p:spTree>
    <p:extLst>
      <p:ext uri="{BB962C8B-B14F-4D97-AF65-F5344CB8AC3E}">
        <p14:creationId xmlns:p14="http://schemas.microsoft.com/office/powerpoint/2010/main" val="22435514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Click the titles to access member Focused Tasks and Investigative &amp; Evaluative Activities in detail.</a:t>
            </a:r>
          </a:p>
          <a:p>
            <a:endParaRPr lang="en-GB" dirty="0"/>
          </a:p>
        </p:txBody>
      </p:sp>
    </p:spTree>
    <p:extLst>
      <p:ext uri="{BB962C8B-B14F-4D97-AF65-F5344CB8AC3E}">
        <p14:creationId xmlns:p14="http://schemas.microsoft.com/office/powerpoint/2010/main" val="42497962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19540773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You may wish to get students to create a table similar to this to help them pick out the USP’s. Consider allowing them to think of the categories. Feel free to add in additional columns. This is a good opportunity to conduct market research into what similar (maybe non-dinosaur) products are available on the market. For ‘Alternative A’ and ‘Alternative B’ find similar products to the </a:t>
            </a:r>
            <a:r>
              <a:rPr lang="en-GB" dirty="0" err="1"/>
              <a:t>Dinosuit</a:t>
            </a:r>
            <a:r>
              <a:rPr lang="en-GB" dirty="0"/>
              <a:t> online.</a:t>
            </a:r>
          </a:p>
        </p:txBody>
      </p:sp>
    </p:spTree>
    <p:extLst>
      <p:ext uri="{BB962C8B-B14F-4D97-AF65-F5344CB8AC3E}">
        <p14:creationId xmlns:p14="http://schemas.microsoft.com/office/powerpoint/2010/main" val="16746859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9268653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2693851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757605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388659162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297508741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191196730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Feel free to use these with students and get them to make them from card. Brass paper fasteners work well for the pivots. Experiment with changing the pivot point, length of lever etc. Can they combine some or alter to create alternate motion?</a:t>
            </a:r>
          </a:p>
        </p:txBody>
      </p:sp>
    </p:spTree>
    <p:extLst>
      <p:ext uri="{BB962C8B-B14F-4D97-AF65-F5344CB8AC3E}">
        <p14:creationId xmlns:p14="http://schemas.microsoft.com/office/powerpoint/2010/main" val="264793558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20139556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9268653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Click the headings to get further information. Feel free to delete / edit the table to provide more or less for your students.</a:t>
            </a:r>
          </a:p>
          <a:p>
            <a:endParaRPr lang="en-GB" dirty="0"/>
          </a:p>
        </p:txBody>
      </p:sp>
    </p:spTree>
    <p:extLst>
      <p:ext uri="{BB962C8B-B14F-4D97-AF65-F5344CB8AC3E}">
        <p14:creationId xmlns:p14="http://schemas.microsoft.com/office/powerpoint/2010/main" val="28739831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Click the headings to get further information. Feel free to delete / edit the table to provide more or less for your students.</a:t>
            </a:r>
          </a:p>
          <a:p>
            <a:endParaRPr lang="en-GB" dirty="0"/>
          </a:p>
        </p:txBody>
      </p:sp>
    </p:spTree>
    <p:extLst>
      <p:ext uri="{BB962C8B-B14F-4D97-AF65-F5344CB8AC3E}">
        <p14:creationId xmlns:p14="http://schemas.microsoft.com/office/powerpoint/2010/main" val="33395975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5800751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Click the headings to get further information. Feel free to delete / edit the table to provide more or less for your students.</a:t>
            </a:r>
          </a:p>
          <a:p>
            <a:endParaRPr lang="en-GB" dirty="0"/>
          </a:p>
        </p:txBody>
      </p:sp>
    </p:spTree>
    <p:extLst>
      <p:ext uri="{BB962C8B-B14F-4D97-AF65-F5344CB8AC3E}">
        <p14:creationId xmlns:p14="http://schemas.microsoft.com/office/powerpoint/2010/main" val="13344756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5779315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60454560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16.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7.pn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9.png"/><Relationship Id="rId1" Type="http://schemas.openxmlformats.org/officeDocument/2006/relationships/slideMaster" Target="../slideMasters/slideMaster1.xml"/><Relationship Id="rId4" Type="http://schemas.openxmlformats.org/officeDocument/2006/relationships/image" Target="../media/image20.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1.png"/><Relationship Id="rId1" Type="http://schemas.openxmlformats.org/officeDocument/2006/relationships/slideMaster" Target="../slideMasters/slideMaster1.xml"/><Relationship Id="rId4" Type="http://schemas.openxmlformats.org/officeDocument/2006/relationships/image" Target="../media/image22.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8.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 Id="rId4" Type="http://schemas.openxmlformats.org/officeDocument/2006/relationships/image" Target="../media/image14.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Year 7 Title">
    <p:bg>
      <p:bgPr>
        <a:solidFill>
          <a:srgbClr val="00BACE"/>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D7EDB8B-BCAF-D094-EA09-2040F24561D4}"/>
              </a:ext>
            </a:extLst>
          </p:cNvPr>
          <p:cNvSpPr>
            <a:spLocks noGrp="1"/>
          </p:cNvSpPr>
          <p:nvPr>
            <p:ph type="ctrTitle"/>
          </p:nvPr>
        </p:nvSpPr>
        <p:spPr>
          <a:xfrm>
            <a:off x="576000" y="2371514"/>
            <a:ext cx="7017874" cy="2387600"/>
          </a:xfrm>
        </p:spPr>
        <p:txBody>
          <a:bodyPr/>
          <a:lstStyle>
            <a:lvl1pPr>
              <a:defRPr cap="all" baseline="0"/>
            </a:lvl1pPr>
          </a:lstStyle>
          <a:p>
            <a:pPr>
              <a:lnSpc>
                <a:spcPct val="100000"/>
              </a:lnSpc>
            </a:pPr>
            <a:r>
              <a:rPr lang="en-GB" dirty="0">
                <a:solidFill>
                  <a:schemeClr val="tx2"/>
                </a:solidFill>
                <a:latin typeface="+mj-lt"/>
              </a:rPr>
              <a:t>Key stage 3 context 18:</a:t>
            </a:r>
            <a:br>
              <a:rPr lang="en-GB" dirty="0">
                <a:solidFill>
                  <a:schemeClr val="tx2"/>
                </a:solidFill>
                <a:latin typeface="+mj-lt"/>
              </a:rPr>
            </a:br>
            <a:br>
              <a:rPr lang="en-GB" dirty="0">
                <a:solidFill>
                  <a:schemeClr val="tx2"/>
                </a:solidFill>
                <a:latin typeface="+mj-lt"/>
              </a:rPr>
            </a:br>
            <a:r>
              <a:rPr lang="en-GB" dirty="0">
                <a:solidFill>
                  <a:schemeClr val="bg1"/>
                </a:solidFill>
                <a:latin typeface="+mj-lt"/>
              </a:rPr>
              <a:t>Improving Air Quality</a:t>
            </a:r>
          </a:p>
        </p:txBody>
      </p:sp>
      <p:pic>
        <p:nvPicPr>
          <p:cNvPr id="11" name="Picture 10" descr="Blue text on a black background&#10;&#10;Description automatically generated with medium confidence">
            <a:extLst>
              <a:ext uri="{FF2B5EF4-FFF2-40B4-BE49-F238E27FC236}">
                <a16:creationId xmlns:a16="http://schemas.microsoft.com/office/drawing/2014/main" id="{4F599919-4510-6A47-D6F8-42F87212DD5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680" y="367670"/>
            <a:ext cx="2023896" cy="980708"/>
          </a:xfrm>
          <a:prstGeom prst="rect">
            <a:avLst/>
          </a:prstGeom>
        </p:spPr>
      </p:pic>
      <p:sp>
        <p:nvSpPr>
          <p:cNvPr id="2" name="Picture Placeholder 17">
            <a:extLst>
              <a:ext uri="{FF2B5EF4-FFF2-40B4-BE49-F238E27FC236}">
                <a16:creationId xmlns:a16="http://schemas.microsoft.com/office/drawing/2014/main" id="{B5AD01F5-244C-1522-51D7-CAD87B98CBD8}"/>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3" name="Picture Placeholder 2">
            <a:extLst>
              <a:ext uri="{FF2B5EF4-FFF2-40B4-BE49-F238E27FC236}">
                <a16:creationId xmlns:a16="http://schemas.microsoft.com/office/drawing/2014/main" id="{A0F61FB4-F1D1-B877-4951-36746849AEBC}"/>
              </a:ext>
            </a:extLst>
          </p:cNvPr>
          <p:cNvSpPr>
            <a:spLocks noGrp="1"/>
          </p:cNvSpPr>
          <p:nvPr>
            <p:ph type="pic" sz="quarter" idx="11" hasCustomPrompt="1"/>
          </p:nvPr>
        </p:nvSpPr>
        <p:spPr>
          <a:xfrm>
            <a:off x="8061325" y="0"/>
            <a:ext cx="4130675" cy="6858000"/>
          </a:xfrm>
        </p:spPr>
        <p:txBody>
          <a:bodyPr/>
          <a:lstStyle>
            <a:lvl1pPr>
              <a:defRPr/>
            </a:lvl1pPr>
          </a:lstStyle>
          <a:p>
            <a:r>
              <a:rPr lang="en-GB" dirty="0"/>
              <a:t>HERO IMAGE</a:t>
            </a:r>
          </a:p>
        </p:txBody>
      </p:sp>
    </p:spTree>
    <p:extLst>
      <p:ext uri="{BB962C8B-B14F-4D97-AF65-F5344CB8AC3E}">
        <p14:creationId xmlns:p14="http://schemas.microsoft.com/office/powerpoint/2010/main" val="13921837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Empathiz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8A98A60-E879-C631-62B8-B8D05C6E6896}"/>
              </a:ext>
            </a:extLst>
          </p:cNvPr>
          <p:cNvSpPr/>
          <p:nvPr userDrawn="1"/>
        </p:nvSpPr>
        <p:spPr>
          <a:xfrm>
            <a:off x="0" y="-19051"/>
            <a:ext cx="12192000" cy="6877051"/>
          </a:xfrm>
          <a:prstGeom prst="rect">
            <a:avLst/>
          </a:prstGeom>
          <a:solidFill>
            <a:srgbClr val="ACAC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18372849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efin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54CFDE3-880B-8CED-8668-11862DE2E33C}"/>
              </a:ext>
            </a:extLst>
          </p:cNvPr>
          <p:cNvSpPr/>
          <p:nvPr userDrawn="1"/>
        </p:nvSpPr>
        <p:spPr>
          <a:xfrm>
            <a:off x="10478814" y="-19051"/>
            <a:ext cx="1713186" cy="6877051"/>
          </a:xfrm>
          <a:prstGeom prst="rect">
            <a:avLst/>
          </a:prstGeom>
          <a:solidFill>
            <a:srgbClr val="16F4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Title 3">
            <a:extLst>
              <a:ext uri="{FF2B5EF4-FFF2-40B4-BE49-F238E27FC236}">
                <a16:creationId xmlns:a16="http://schemas.microsoft.com/office/drawing/2014/main" id="{3F20ADD3-A869-127E-F62F-9C5325BD9ED9}"/>
              </a:ext>
            </a:extLst>
          </p:cNvPr>
          <p:cNvSpPr>
            <a:spLocks noGrp="1"/>
          </p:cNvSpPr>
          <p:nvPr>
            <p:ph type="title" hasCustomPrompt="1"/>
          </p:nvPr>
        </p:nvSpPr>
        <p:spPr>
          <a:xfrm>
            <a:off x="576000" y="546214"/>
            <a:ext cx="10952385" cy="1047918"/>
          </a:xfrm>
        </p:spPr>
        <p:txBody>
          <a:bodyPr/>
          <a:lstStyle>
            <a:lvl1pPr>
              <a:defRPr sz="4400">
                <a:latin typeface="GriffithGothic Black" panose="02000603060000020004" pitchFamily="50" charset="0"/>
              </a:defRPr>
            </a:lvl1pPr>
          </a:lstStyle>
          <a:p>
            <a:r>
              <a:rPr lang="en-GB" sz="4400" dirty="0">
                <a:solidFill>
                  <a:srgbClr val="0A303F"/>
                </a:solidFill>
                <a:latin typeface="GriffithGothic Black" panose="02000603060000020004" pitchFamily="50" charset="0"/>
              </a:rPr>
              <a:t>Define stage</a:t>
            </a:r>
            <a:endParaRPr lang="en-GB" sz="4400" dirty="0">
              <a:solidFill>
                <a:srgbClr val="0A303F"/>
              </a:solidFill>
              <a:latin typeface="Griffith Gothic Black" panose="020B0503060000000000" pitchFamily="34" charset="0"/>
            </a:endParaRPr>
          </a:p>
        </p:txBody>
      </p:sp>
      <p:pic>
        <p:nvPicPr>
          <p:cNvPr id="8" name="Picture 7" descr="Shape, polygon&#10;&#10;Description automatically generated">
            <a:extLst>
              <a:ext uri="{FF2B5EF4-FFF2-40B4-BE49-F238E27FC236}">
                <a16:creationId xmlns:a16="http://schemas.microsoft.com/office/drawing/2014/main" id="{7708F1D8-AA97-A239-9164-FB0D9B4D3FE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10678" y="93868"/>
            <a:ext cx="1541653" cy="1336183"/>
          </a:xfrm>
          <a:prstGeom prst="rect">
            <a:avLst/>
          </a:prstGeom>
        </p:spPr>
      </p:pic>
      <p:pic>
        <p:nvPicPr>
          <p:cNvPr id="14" name="Picture 13" descr="A black background with white text&#10;&#10;Description automatically generated with low confidence">
            <a:extLst>
              <a:ext uri="{FF2B5EF4-FFF2-40B4-BE49-F238E27FC236}">
                <a16:creationId xmlns:a16="http://schemas.microsoft.com/office/drawing/2014/main" id="{FAEB7B8C-30F4-E6F8-886F-B3B2380A298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5" name="Picture Placeholder 17">
            <a:extLst>
              <a:ext uri="{FF2B5EF4-FFF2-40B4-BE49-F238E27FC236}">
                <a16:creationId xmlns:a16="http://schemas.microsoft.com/office/drawing/2014/main" id="{26E7A7EE-9FFD-1486-DB23-0A90417BA15D}"/>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16" name="Picture 15" descr="Icon&#10;&#10;Description automatically generated">
            <a:extLst>
              <a:ext uri="{FF2B5EF4-FFF2-40B4-BE49-F238E27FC236}">
                <a16:creationId xmlns:a16="http://schemas.microsoft.com/office/drawing/2014/main" id="{8E48EE1D-A869-3F63-C081-73289997E6D7}"/>
              </a:ext>
            </a:extLst>
          </p:cNvPr>
          <p:cNvPicPr>
            <a:picLocks noChangeAspect="1"/>
          </p:cNvPicPr>
          <p:nvPr userDrawn="1"/>
        </p:nvPicPr>
        <p:blipFill rotWithShape="1">
          <a:blip r:embed="rId4">
            <a:alphaModFix amt="35000"/>
            <a:extLst>
              <a:ext uri="{28A0092B-C50C-407E-A947-70E740481C1C}">
                <a14:useLocalDpi xmlns:a14="http://schemas.microsoft.com/office/drawing/2010/main" val="0"/>
              </a:ext>
            </a:extLst>
          </a:blip>
          <a:srcRect r="50484"/>
          <a:stretch/>
        </p:blipFill>
        <p:spPr>
          <a:xfrm>
            <a:off x="10758531" y="2189628"/>
            <a:ext cx="1433469" cy="2747010"/>
          </a:xfrm>
          <a:prstGeom prst="rect">
            <a:avLst/>
          </a:prstGeom>
        </p:spPr>
      </p:pic>
      <p:sp>
        <p:nvSpPr>
          <p:cNvPr id="17" name="Text Placeholder 22">
            <a:extLst>
              <a:ext uri="{FF2B5EF4-FFF2-40B4-BE49-F238E27FC236}">
                <a16:creationId xmlns:a16="http://schemas.microsoft.com/office/drawing/2014/main" id="{765CA734-AAC0-440D-19DD-E9C95E9C2E74}"/>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p:txBody>
      </p:sp>
    </p:spTree>
    <p:extLst>
      <p:ext uri="{BB962C8B-B14F-4D97-AF65-F5344CB8AC3E}">
        <p14:creationId xmlns:p14="http://schemas.microsoft.com/office/powerpoint/2010/main" val="10567020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efin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54CFDE3-880B-8CED-8668-11862DE2E33C}"/>
              </a:ext>
            </a:extLst>
          </p:cNvPr>
          <p:cNvSpPr/>
          <p:nvPr userDrawn="1"/>
        </p:nvSpPr>
        <p:spPr>
          <a:xfrm>
            <a:off x="0" y="-19051"/>
            <a:ext cx="12192000" cy="6877051"/>
          </a:xfrm>
          <a:prstGeom prst="rect">
            <a:avLst/>
          </a:prstGeom>
          <a:solidFill>
            <a:srgbClr val="16F4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25219181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deat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AECADB2-7DAD-443F-A3C8-C7A40BF324D5}"/>
              </a:ext>
            </a:extLst>
          </p:cNvPr>
          <p:cNvSpPr/>
          <p:nvPr userDrawn="1"/>
        </p:nvSpPr>
        <p:spPr>
          <a:xfrm>
            <a:off x="10478814" y="-19051"/>
            <a:ext cx="1713186" cy="6877051"/>
          </a:xfrm>
          <a:prstGeom prst="rect">
            <a:avLst/>
          </a:prstGeom>
          <a:solidFill>
            <a:srgbClr val="F604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Title 4">
            <a:extLst>
              <a:ext uri="{FF2B5EF4-FFF2-40B4-BE49-F238E27FC236}">
                <a16:creationId xmlns:a16="http://schemas.microsoft.com/office/drawing/2014/main" id="{29A1837F-7B78-B2D3-A446-3890C5097BFF}"/>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dirty="0">
                <a:solidFill>
                  <a:schemeClr val="tx1"/>
                </a:solidFill>
                <a:latin typeface="GriffithGothic Black" panose="02000603060000020004" pitchFamily="50" charset="0"/>
              </a:rPr>
              <a:t>Ideate stage</a:t>
            </a:r>
            <a:endParaRPr lang="en-GB" sz="4400" dirty="0">
              <a:solidFill>
                <a:schemeClr val="tx1"/>
              </a:solidFill>
              <a:latin typeface="Griffith Gothic Black" panose="020B0503060000000000" pitchFamily="34" charset="0"/>
            </a:endParaRPr>
          </a:p>
        </p:txBody>
      </p:sp>
      <p:pic>
        <p:nvPicPr>
          <p:cNvPr id="9" name="Picture 8" descr="Shape, polygon&#10;&#10;Description automatically generated">
            <a:extLst>
              <a:ext uri="{FF2B5EF4-FFF2-40B4-BE49-F238E27FC236}">
                <a16:creationId xmlns:a16="http://schemas.microsoft.com/office/drawing/2014/main" id="{3DE1D805-F930-EBD6-34D2-396FBCB6AA0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05910" y="93869"/>
            <a:ext cx="1541653" cy="1336183"/>
          </a:xfrm>
          <a:prstGeom prst="rect">
            <a:avLst/>
          </a:prstGeom>
        </p:spPr>
      </p:pic>
      <p:pic>
        <p:nvPicPr>
          <p:cNvPr id="13" name="Picture 12" descr="A black background with white text&#10;&#10;Description automatically generated with low confidence">
            <a:extLst>
              <a:ext uri="{FF2B5EF4-FFF2-40B4-BE49-F238E27FC236}">
                <a16:creationId xmlns:a16="http://schemas.microsoft.com/office/drawing/2014/main" id="{C4BE6CF0-DA4C-6D7A-ADA1-BBB6A0ADD40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4" name="Picture Placeholder 17">
            <a:extLst>
              <a:ext uri="{FF2B5EF4-FFF2-40B4-BE49-F238E27FC236}">
                <a16:creationId xmlns:a16="http://schemas.microsoft.com/office/drawing/2014/main" id="{5D214DC0-6639-8D2A-4618-EBFB232C1BF3}"/>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15" name="Picture 14" descr="Icon&#10;&#10;Description automatically generated">
            <a:extLst>
              <a:ext uri="{FF2B5EF4-FFF2-40B4-BE49-F238E27FC236}">
                <a16:creationId xmlns:a16="http://schemas.microsoft.com/office/drawing/2014/main" id="{A999AD70-1918-FA90-5FBC-947531830B97}"/>
              </a:ext>
            </a:extLst>
          </p:cNvPr>
          <p:cNvPicPr>
            <a:picLocks noChangeAspect="1"/>
          </p:cNvPicPr>
          <p:nvPr userDrawn="1"/>
        </p:nvPicPr>
        <p:blipFill rotWithShape="1">
          <a:blip r:embed="rId4" cstate="print">
            <a:alphaModFix amt="35000"/>
            <a:extLst>
              <a:ext uri="{28A0092B-C50C-407E-A947-70E740481C1C}">
                <a14:useLocalDpi xmlns:a14="http://schemas.microsoft.com/office/drawing/2010/main" val="0"/>
              </a:ext>
            </a:extLst>
          </a:blip>
          <a:srcRect r="50000"/>
          <a:stretch/>
        </p:blipFill>
        <p:spPr>
          <a:xfrm>
            <a:off x="10744695" y="1872838"/>
            <a:ext cx="1447305" cy="3112323"/>
          </a:xfrm>
          <a:prstGeom prst="rect">
            <a:avLst/>
          </a:prstGeom>
        </p:spPr>
      </p:pic>
      <p:sp>
        <p:nvSpPr>
          <p:cNvPr id="16" name="Text Placeholder 22">
            <a:extLst>
              <a:ext uri="{FF2B5EF4-FFF2-40B4-BE49-F238E27FC236}">
                <a16:creationId xmlns:a16="http://schemas.microsoft.com/office/drawing/2014/main" id="{D36BAEDC-4142-5770-62AA-BD8D0D7506F6}"/>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p:txBody>
      </p:sp>
    </p:spTree>
    <p:extLst>
      <p:ext uri="{BB962C8B-B14F-4D97-AF65-F5344CB8AC3E}">
        <p14:creationId xmlns:p14="http://schemas.microsoft.com/office/powerpoint/2010/main" val="9943827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Ideat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AECADB2-7DAD-443F-A3C8-C7A40BF324D5}"/>
              </a:ext>
            </a:extLst>
          </p:cNvPr>
          <p:cNvSpPr/>
          <p:nvPr userDrawn="1"/>
        </p:nvSpPr>
        <p:spPr>
          <a:xfrm>
            <a:off x="0" y="-19051"/>
            <a:ext cx="12192000" cy="6877051"/>
          </a:xfrm>
          <a:prstGeom prst="rect">
            <a:avLst/>
          </a:prstGeom>
          <a:solidFill>
            <a:srgbClr val="F604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35236017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rototyp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490DBA7-7A19-C8FB-A033-589B0EE7C03C}"/>
              </a:ext>
            </a:extLst>
          </p:cNvPr>
          <p:cNvSpPr/>
          <p:nvPr userDrawn="1"/>
        </p:nvSpPr>
        <p:spPr>
          <a:xfrm>
            <a:off x="10478814" y="-19051"/>
            <a:ext cx="1713186" cy="6877051"/>
          </a:xfrm>
          <a:prstGeom prst="rect">
            <a:avLst/>
          </a:prstGeom>
          <a:solidFill>
            <a:srgbClr val="FE4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Title 4">
            <a:extLst>
              <a:ext uri="{FF2B5EF4-FFF2-40B4-BE49-F238E27FC236}">
                <a16:creationId xmlns:a16="http://schemas.microsoft.com/office/drawing/2014/main" id="{8F541FA3-5DE5-5582-1499-825AC207F30B}"/>
              </a:ext>
            </a:extLst>
          </p:cNvPr>
          <p:cNvSpPr>
            <a:spLocks noGrp="1"/>
          </p:cNvSpPr>
          <p:nvPr>
            <p:ph type="title" hasCustomPrompt="1"/>
          </p:nvPr>
        </p:nvSpPr>
        <p:spPr>
          <a:xfrm>
            <a:off x="576000" y="546214"/>
            <a:ext cx="10441871" cy="776720"/>
          </a:xfrm>
        </p:spPr>
        <p:txBody>
          <a:bodyPr/>
          <a:lstStyle>
            <a:lvl1pPr>
              <a:defRPr>
                <a:latin typeface="GriffithGothic Black" panose="02000603060000020004" pitchFamily="50" charset="0"/>
              </a:defRPr>
            </a:lvl1pPr>
          </a:lstStyle>
          <a:p>
            <a:r>
              <a:rPr lang="en-GB" sz="4400" dirty="0">
                <a:solidFill>
                  <a:schemeClr val="tx1"/>
                </a:solidFill>
              </a:rPr>
              <a:t>Prototype stage</a:t>
            </a:r>
            <a:br>
              <a:rPr lang="en-GB" sz="4400" dirty="0">
                <a:solidFill>
                  <a:schemeClr val="bg1"/>
                </a:solidFill>
              </a:rPr>
            </a:br>
            <a:endParaRPr lang="en-GB" sz="4400" dirty="0">
              <a:solidFill>
                <a:schemeClr val="bg1"/>
              </a:solidFill>
            </a:endParaRPr>
          </a:p>
        </p:txBody>
      </p:sp>
      <p:pic>
        <p:nvPicPr>
          <p:cNvPr id="9" name="Picture 8" descr="A picture containing text, stop, sign, vector graphics&#10;&#10;Description automatically generated">
            <a:extLst>
              <a:ext uri="{FF2B5EF4-FFF2-40B4-BE49-F238E27FC236}">
                <a16:creationId xmlns:a16="http://schemas.microsoft.com/office/drawing/2014/main" id="{DCC28FA0-4058-11C1-8034-D6695C529F4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10679" y="93869"/>
            <a:ext cx="1541653" cy="1336183"/>
          </a:xfrm>
          <a:prstGeom prst="rect">
            <a:avLst/>
          </a:prstGeom>
        </p:spPr>
      </p:pic>
      <p:pic>
        <p:nvPicPr>
          <p:cNvPr id="14" name="Picture 13" descr="A black background with white text&#10;&#10;Description automatically generated with low confidence">
            <a:extLst>
              <a:ext uri="{FF2B5EF4-FFF2-40B4-BE49-F238E27FC236}">
                <a16:creationId xmlns:a16="http://schemas.microsoft.com/office/drawing/2014/main" id="{17016443-E595-81EE-B17D-AB97B7499E5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5" name="Picture Placeholder 17">
            <a:extLst>
              <a:ext uri="{FF2B5EF4-FFF2-40B4-BE49-F238E27FC236}">
                <a16:creationId xmlns:a16="http://schemas.microsoft.com/office/drawing/2014/main" id="{D4D23A8F-0D7D-D8C4-3F16-BEF2813ACD24}"/>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16" name="Picture 15">
            <a:extLst>
              <a:ext uri="{FF2B5EF4-FFF2-40B4-BE49-F238E27FC236}">
                <a16:creationId xmlns:a16="http://schemas.microsoft.com/office/drawing/2014/main" id="{0F492106-1EE0-478C-0C3E-6BD836EDC43D}"/>
              </a:ext>
            </a:extLst>
          </p:cNvPr>
          <p:cNvPicPr>
            <a:picLocks noChangeAspect="1"/>
          </p:cNvPicPr>
          <p:nvPr userDrawn="1"/>
        </p:nvPicPr>
        <p:blipFill rotWithShape="1">
          <a:blip r:embed="rId4">
            <a:alphaModFix amt="35000"/>
            <a:extLst>
              <a:ext uri="{28A0092B-C50C-407E-A947-70E740481C1C}">
                <a14:useLocalDpi xmlns:a14="http://schemas.microsoft.com/office/drawing/2010/main" val="0"/>
              </a:ext>
            </a:extLst>
          </a:blip>
          <a:srcRect r="48543"/>
          <a:stretch/>
        </p:blipFill>
        <p:spPr>
          <a:xfrm>
            <a:off x="10868881" y="2126226"/>
            <a:ext cx="1323120" cy="2586496"/>
          </a:xfrm>
          <a:prstGeom prst="rect">
            <a:avLst/>
          </a:prstGeom>
        </p:spPr>
      </p:pic>
      <p:sp>
        <p:nvSpPr>
          <p:cNvPr id="17" name="Text Placeholder 22">
            <a:extLst>
              <a:ext uri="{FF2B5EF4-FFF2-40B4-BE49-F238E27FC236}">
                <a16:creationId xmlns:a16="http://schemas.microsoft.com/office/drawing/2014/main" id="{17114A02-017F-49B2-C032-D4C437774573}"/>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p:txBody>
      </p:sp>
    </p:spTree>
    <p:extLst>
      <p:ext uri="{BB962C8B-B14F-4D97-AF65-F5344CB8AC3E}">
        <p14:creationId xmlns:p14="http://schemas.microsoft.com/office/powerpoint/2010/main" val="239323966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rototyp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490DBA7-7A19-C8FB-A033-589B0EE7C03C}"/>
              </a:ext>
            </a:extLst>
          </p:cNvPr>
          <p:cNvSpPr/>
          <p:nvPr userDrawn="1"/>
        </p:nvSpPr>
        <p:spPr>
          <a:xfrm>
            <a:off x="0" y="-19051"/>
            <a:ext cx="12192000" cy="6877051"/>
          </a:xfrm>
          <a:prstGeom prst="rect">
            <a:avLst/>
          </a:prstGeom>
          <a:solidFill>
            <a:srgbClr val="FE4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284173143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st Stage">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E555F899-0484-B149-2660-1F1341C0CE27}"/>
              </a:ext>
            </a:extLst>
          </p:cNvPr>
          <p:cNvSpPr/>
          <p:nvPr userDrawn="1"/>
        </p:nvSpPr>
        <p:spPr>
          <a:xfrm>
            <a:off x="10478814" y="-19051"/>
            <a:ext cx="1713186" cy="6877051"/>
          </a:xfrm>
          <a:prstGeom prst="rect">
            <a:avLst/>
          </a:prstGeom>
          <a:solidFill>
            <a:srgbClr val="429E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1" name="Title 4">
            <a:extLst>
              <a:ext uri="{FF2B5EF4-FFF2-40B4-BE49-F238E27FC236}">
                <a16:creationId xmlns:a16="http://schemas.microsoft.com/office/drawing/2014/main" id="{3CAF294C-C720-E22C-05D5-9168281DB22E}"/>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dirty="0">
                <a:solidFill>
                  <a:schemeClr val="tx1"/>
                </a:solidFill>
                <a:latin typeface="GriffithGothic Black" panose="02000603060000020004" pitchFamily="50" charset="0"/>
              </a:rPr>
              <a:t>Test stage</a:t>
            </a:r>
            <a:endParaRPr lang="en-GB" sz="4400" dirty="0">
              <a:solidFill>
                <a:schemeClr val="tx1"/>
              </a:solidFill>
              <a:latin typeface="Griffith Gothic Black" panose="020B0503060000000000" pitchFamily="34" charset="0"/>
            </a:endParaRPr>
          </a:p>
        </p:txBody>
      </p:sp>
      <p:pic>
        <p:nvPicPr>
          <p:cNvPr id="23" name="Picture 22" descr="Polygon&#10;&#10;Description automatically generated with medium confidence">
            <a:extLst>
              <a:ext uri="{FF2B5EF4-FFF2-40B4-BE49-F238E27FC236}">
                <a16:creationId xmlns:a16="http://schemas.microsoft.com/office/drawing/2014/main" id="{4B508E61-12A3-DDD5-492D-FB8BAE63A7E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94292" y="93869"/>
            <a:ext cx="1541653" cy="1336183"/>
          </a:xfrm>
          <a:prstGeom prst="rect">
            <a:avLst/>
          </a:prstGeom>
        </p:spPr>
      </p:pic>
      <p:pic>
        <p:nvPicPr>
          <p:cNvPr id="28" name="Picture 27" descr="A black background with white text&#10;&#10;Description automatically generated with low confidence">
            <a:extLst>
              <a:ext uri="{FF2B5EF4-FFF2-40B4-BE49-F238E27FC236}">
                <a16:creationId xmlns:a16="http://schemas.microsoft.com/office/drawing/2014/main" id="{A0DC38ED-B6A9-565B-7852-251A1BDB7F1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29" name="Picture Placeholder 17">
            <a:extLst>
              <a:ext uri="{FF2B5EF4-FFF2-40B4-BE49-F238E27FC236}">
                <a16:creationId xmlns:a16="http://schemas.microsoft.com/office/drawing/2014/main" id="{5E374B2C-CC8E-7E18-2757-A921FE09D310}"/>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31" name="Picture 30" descr="Icon&#10;&#10;Description automatically generated">
            <a:extLst>
              <a:ext uri="{FF2B5EF4-FFF2-40B4-BE49-F238E27FC236}">
                <a16:creationId xmlns:a16="http://schemas.microsoft.com/office/drawing/2014/main" id="{F7918773-1B1D-BD9D-9F66-3F08DF336547}"/>
              </a:ext>
            </a:extLst>
          </p:cNvPr>
          <p:cNvPicPr>
            <a:picLocks noChangeAspect="1"/>
          </p:cNvPicPr>
          <p:nvPr userDrawn="1"/>
        </p:nvPicPr>
        <p:blipFill rotWithShape="1">
          <a:blip r:embed="rId4" cstate="print">
            <a:alphaModFix amt="35000"/>
            <a:extLst>
              <a:ext uri="{28A0092B-C50C-407E-A947-70E740481C1C}">
                <a14:useLocalDpi xmlns:a14="http://schemas.microsoft.com/office/drawing/2010/main" val="0"/>
              </a:ext>
            </a:extLst>
          </a:blip>
          <a:srcRect r="61765"/>
          <a:stretch/>
        </p:blipFill>
        <p:spPr>
          <a:xfrm>
            <a:off x="11154649" y="2167933"/>
            <a:ext cx="1037351" cy="2713076"/>
          </a:xfrm>
          <a:prstGeom prst="rect">
            <a:avLst/>
          </a:prstGeom>
        </p:spPr>
      </p:pic>
      <p:sp>
        <p:nvSpPr>
          <p:cNvPr id="32" name="Text Placeholder 22">
            <a:extLst>
              <a:ext uri="{FF2B5EF4-FFF2-40B4-BE49-F238E27FC236}">
                <a16:creationId xmlns:a16="http://schemas.microsoft.com/office/drawing/2014/main" id="{81F54648-0C27-E5B0-C35A-39BCB7F6B841}"/>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p:txBody>
      </p:sp>
    </p:spTree>
    <p:extLst>
      <p:ext uri="{BB962C8B-B14F-4D97-AF65-F5344CB8AC3E}">
        <p14:creationId xmlns:p14="http://schemas.microsoft.com/office/powerpoint/2010/main" val="15637696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st Vide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E555F899-0484-B149-2660-1F1341C0CE27}"/>
              </a:ext>
            </a:extLst>
          </p:cNvPr>
          <p:cNvSpPr/>
          <p:nvPr userDrawn="1"/>
        </p:nvSpPr>
        <p:spPr>
          <a:xfrm>
            <a:off x="0" y="-19051"/>
            <a:ext cx="12192000" cy="6877051"/>
          </a:xfrm>
          <a:prstGeom prst="rect">
            <a:avLst/>
          </a:prstGeom>
          <a:solidFill>
            <a:srgbClr val="429E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90948327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mplement Stag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5833B2A-4FE5-ED82-56AF-22AB938A7BF1}"/>
              </a:ext>
            </a:extLst>
          </p:cNvPr>
          <p:cNvSpPr/>
          <p:nvPr userDrawn="1"/>
        </p:nvSpPr>
        <p:spPr>
          <a:xfrm>
            <a:off x="10478814" y="0"/>
            <a:ext cx="1713186" cy="6858000"/>
          </a:xfrm>
          <a:prstGeom prst="rect">
            <a:avLst/>
          </a:prstGeom>
          <a:solidFill>
            <a:srgbClr val="FED3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ED33A"/>
              </a:solidFill>
            </a:endParaRPr>
          </a:p>
        </p:txBody>
      </p:sp>
      <p:pic>
        <p:nvPicPr>
          <p:cNvPr id="6" name="Picture 5">
            <a:extLst>
              <a:ext uri="{FF2B5EF4-FFF2-40B4-BE49-F238E27FC236}">
                <a16:creationId xmlns:a16="http://schemas.microsoft.com/office/drawing/2014/main" id="{79DC6B70-D784-72B6-A616-CE40A2EB2C2B}"/>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594292" y="93869"/>
            <a:ext cx="1541652" cy="1336183"/>
          </a:xfrm>
          <a:prstGeom prst="rect">
            <a:avLst/>
          </a:prstGeom>
        </p:spPr>
      </p:pic>
      <p:pic>
        <p:nvPicPr>
          <p:cNvPr id="7" name="Picture 6" descr="Icon&#10;&#10;Description automatically generated">
            <a:extLst>
              <a:ext uri="{FF2B5EF4-FFF2-40B4-BE49-F238E27FC236}">
                <a16:creationId xmlns:a16="http://schemas.microsoft.com/office/drawing/2014/main" id="{6323A0A4-E34B-5AF1-07A6-9C9E9247030D}"/>
              </a:ext>
            </a:extLst>
          </p:cNvPr>
          <p:cNvPicPr>
            <a:picLocks noChangeAspect="1"/>
          </p:cNvPicPr>
          <p:nvPr userDrawn="1"/>
        </p:nvPicPr>
        <p:blipFill rotWithShape="1">
          <a:blip r:embed="rId3">
            <a:alphaModFix amt="35000"/>
            <a:extLst>
              <a:ext uri="{28A0092B-C50C-407E-A947-70E740481C1C}">
                <a14:useLocalDpi xmlns:a14="http://schemas.microsoft.com/office/drawing/2010/main" val="0"/>
              </a:ext>
            </a:extLst>
          </a:blip>
          <a:srcRect r="43640"/>
          <a:stretch/>
        </p:blipFill>
        <p:spPr>
          <a:xfrm>
            <a:off x="10785850" y="2178647"/>
            <a:ext cx="1406150" cy="2500706"/>
          </a:xfrm>
          <a:prstGeom prst="rect">
            <a:avLst/>
          </a:prstGeom>
        </p:spPr>
      </p:pic>
      <p:sp>
        <p:nvSpPr>
          <p:cNvPr id="21" name="Title 4">
            <a:extLst>
              <a:ext uri="{FF2B5EF4-FFF2-40B4-BE49-F238E27FC236}">
                <a16:creationId xmlns:a16="http://schemas.microsoft.com/office/drawing/2014/main" id="{3CAF294C-C720-E22C-05D5-9168281DB22E}"/>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dirty="0">
                <a:solidFill>
                  <a:schemeClr val="tx1"/>
                </a:solidFill>
                <a:latin typeface="GriffithGothic Black" panose="02000603060000020004" pitchFamily="50" charset="0"/>
              </a:rPr>
              <a:t>Implement stage</a:t>
            </a:r>
            <a:endParaRPr lang="en-GB" sz="4400" dirty="0">
              <a:solidFill>
                <a:schemeClr val="tx1"/>
              </a:solidFill>
              <a:latin typeface="Griffith Gothic Black" panose="020B0503060000000000" pitchFamily="34" charset="0"/>
            </a:endParaRPr>
          </a:p>
        </p:txBody>
      </p:sp>
      <p:pic>
        <p:nvPicPr>
          <p:cNvPr id="28" name="Picture 27" descr="A black background with white text&#10;&#10;Description automatically generated with low confidence">
            <a:extLst>
              <a:ext uri="{FF2B5EF4-FFF2-40B4-BE49-F238E27FC236}">
                <a16:creationId xmlns:a16="http://schemas.microsoft.com/office/drawing/2014/main" id="{A0DC38ED-B6A9-565B-7852-251A1BDB7F16}"/>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29" name="Picture Placeholder 17">
            <a:extLst>
              <a:ext uri="{FF2B5EF4-FFF2-40B4-BE49-F238E27FC236}">
                <a16:creationId xmlns:a16="http://schemas.microsoft.com/office/drawing/2014/main" id="{5E374B2C-CC8E-7E18-2757-A921FE09D310}"/>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32" name="Text Placeholder 22">
            <a:extLst>
              <a:ext uri="{FF2B5EF4-FFF2-40B4-BE49-F238E27FC236}">
                <a16:creationId xmlns:a16="http://schemas.microsoft.com/office/drawing/2014/main" id="{81F54648-0C27-E5B0-C35A-39BCB7F6B841}"/>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p:txBody>
      </p:sp>
    </p:spTree>
    <p:extLst>
      <p:ext uri="{BB962C8B-B14F-4D97-AF65-F5344CB8AC3E}">
        <p14:creationId xmlns:p14="http://schemas.microsoft.com/office/powerpoint/2010/main" val="15259738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Year 8 Title">
    <p:bg>
      <p:bgPr>
        <a:solidFill>
          <a:srgbClr val="07E298"/>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D7EDB8B-BCAF-D094-EA09-2040F24561D4}"/>
              </a:ext>
            </a:extLst>
          </p:cNvPr>
          <p:cNvSpPr>
            <a:spLocks noGrp="1"/>
          </p:cNvSpPr>
          <p:nvPr>
            <p:ph type="ctrTitle"/>
          </p:nvPr>
        </p:nvSpPr>
        <p:spPr>
          <a:xfrm>
            <a:off x="576000" y="2371514"/>
            <a:ext cx="7017874" cy="2387600"/>
          </a:xfrm>
        </p:spPr>
        <p:txBody>
          <a:bodyPr/>
          <a:lstStyle>
            <a:lvl1pPr>
              <a:defRPr cap="all" baseline="0"/>
            </a:lvl1pPr>
          </a:lstStyle>
          <a:p>
            <a:pPr>
              <a:lnSpc>
                <a:spcPct val="100000"/>
              </a:lnSpc>
            </a:pPr>
            <a:r>
              <a:rPr lang="en-GB" dirty="0">
                <a:solidFill>
                  <a:schemeClr val="tx2"/>
                </a:solidFill>
                <a:latin typeface="+mj-lt"/>
              </a:rPr>
              <a:t>Key stage 3 context 18:</a:t>
            </a:r>
            <a:br>
              <a:rPr lang="en-GB" dirty="0">
                <a:solidFill>
                  <a:schemeClr val="tx2"/>
                </a:solidFill>
                <a:latin typeface="+mj-lt"/>
              </a:rPr>
            </a:br>
            <a:br>
              <a:rPr lang="en-GB" dirty="0">
                <a:solidFill>
                  <a:schemeClr val="tx2"/>
                </a:solidFill>
                <a:latin typeface="+mj-lt"/>
              </a:rPr>
            </a:br>
            <a:r>
              <a:rPr lang="en-GB" dirty="0">
                <a:solidFill>
                  <a:schemeClr val="bg1"/>
                </a:solidFill>
                <a:latin typeface="+mj-lt"/>
              </a:rPr>
              <a:t>Improving Air Quality</a:t>
            </a:r>
          </a:p>
        </p:txBody>
      </p:sp>
      <p:pic>
        <p:nvPicPr>
          <p:cNvPr id="11" name="Picture 10" descr="Blue text on a black background&#10;&#10;Description automatically generated with medium confidence">
            <a:extLst>
              <a:ext uri="{FF2B5EF4-FFF2-40B4-BE49-F238E27FC236}">
                <a16:creationId xmlns:a16="http://schemas.microsoft.com/office/drawing/2014/main" id="{4F599919-4510-6A47-D6F8-42F87212DD5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680" y="367670"/>
            <a:ext cx="2023896" cy="980708"/>
          </a:xfrm>
          <a:prstGeom prst="rect">
            <a:avLst/>
          </a:prstGeom>
        </p:spPr>
      </p:pic>
      <p:sp>
        <p:nvSpPr>
          <p:cNvPr id="13" name="Picture Placeholder 17">
            <a:extLst>
              <a:ext uri="{FF2B5EF4-FFF2-40B4-BE49-F238E27FC236}">
                <a16:creationId xmlns:a16="http://schemas.microsoft.com/office/drawing/2014/main" id="{73204E58-C574-B9F5-9E21-009172210E5E}"/>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3" name="Picture Placeholder 2">
            <a:extLst>
              <a:ext uri="{FF2B5EF4-FFF2-40B4-BE49-F238E27FC236}">
                <a16:creationId xmlns:a16="http://schemas.microsoft.com/office/drawing/2014/main" id="{975A4AFC-8A66-D08B-BB26-544F7F3745CA}"/>
              </a:ext>
            </a:extLst>
          </p:cNvPr>
          <p:cNvSpPr>
            <a:spLocks noGrp="1"/>
          </p:cNvSpPr>
          <p:nvPr>
            <p:ph type="pic" sz="quarter" idx="11" hasCustomPrompt="1"/>
          </p:nvPr>
        </p:nvSpPr>
        <p:spPr>
          <a:xfrm>
            <a:off x="8061325" y="0"/>
            <a:ext cx="4130675" cy="6858000"/>
          </a:xfrm>
        </p:spPr>
        <p:txBody>
          <a:bodyPr/>
          <a:lstStyle>
            <a:lvl1pPr>
              <a:defRPr/>
            </a:lvl1pPr>
          </a:lstStyle>
          <a:p>
            <a:r>
              <a:rPr lang="en-GB" dirty="0"/>
              <a:t>HERO IMAGE</a:t>
            </a:r>
          </a:p>
        </p:txBody>
      </p:sp>
    </p:spTree>
    <p:extLst>
      <p:ext uri="{BB962C8B-B14F-4D97-AF65-F5344CB8AC3E}">
        <p14:creationId xmlns:p14="http://schemas.microsoft.com/office/powerpoint/2010/main" val="183349941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Implement Video">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5833B2A-4FE5-ED82-56AF-22AB938A7BF1}"/>
              </a:ext>
            </a:extLst>
          </p:cNvPr>
          <p:cNvSpPr/>
          <p:nvPr userDrawn="1"/>
        </p:nvSpPr>
        <p:spPr>
          <a:xfrm>
            <a:off x="0" y="0"/>
            <a:ext cx="12192000" cy="6858000"/>
          </a:xfrm>
          <a:prstGeom prst="rect">
            <a:avLst/>
          </a:prstGeom>
          <a:solidFill>
            <a:srgbClr val="FED3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ED33A"/>
              </a:solidFill>
            </a:endParaRPr>
          </a:p>
        </p:txBody>
      </p:sp>
    </p:spTree>
    <p:extLst>
      <p:ext uri="{BB962C8B-B14F-4D97-AF65-F5344CB8AC3E}">
        <p14:creationId xmlns:p14="http://schemas.microsoft.com/office/powerpoint/2010/main" val="10534451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Focussed Tasks">
    <p:spTree>
      <p:nvGrpSpPr>
        <p:cNvPr id="1" name=""/>
        <p:cNvGrpSpPr/>
        <p:nvPr/>
      </p:nvGrpSpPr>
      <p:grpSpPr>
        <a:xfrm>
          <a:off x="0" y="0"/>
          <a:ext cx="0" cy="0"/>
          <a:chOff x="0" y="0"/>
          <a:chExt cx="0" cy="0"/>
        </a:xfrm>
      </p:grpSpPr>
      <p:sp>
        <p:nvSpPr>
          <p:cNvPr id="6" name="Title 4">
            <a:extLst>
              <a:ext uri="{FF2B5EF4-FFF2-40B4-BE49-F238E27FC236}">
                <a16:creationId xmlns:a16="http://schemas.microsoft.com/office/drawing/2014/main" id="{38B44A93-90B3-CB8E-08FC-017941CC6F81}"/>
              </a:ext>
            </a:extLst>
          </p:cNvPr>
          <p:cNvSpPr>
            <a:spLocks noGrp="1"/>
          </p:cNvSpPr>
          <p:nvPr>
            <p:ph type="title" hasCustomPrompt="1"/>
          </p:nvPr>
        </p:nvSpPr>
        <p:spPr>
          <a:xfrm>
            <a:off x="576000" y="546214"/>
            <a:ext cx="9166811" cy="1047918"/>
          </a:xfrm>
        </p:spPr>
        <p:txBody>
          <a:bodyPr/>
          <a:lstStyle>
            <a:lvl1pPr>
              <a:defRPr>
                <a:latin typeface="GriffithGothic Black" panose="02000603060000020004" pitchFamily="50" charset="0"/>
              </a:defRPr>
            </a:lvl1pPr>
          </a:lstStyle>
          <a:p>
            <a:r>
              <a:rPr lang="en-GB" sz="4400" dirty="0">
                <a:solidFill>
                  <a:schemeClr val="tx1"/>
                </a:solidFill>
                <a:latin typeface="GriffithGothic Black" panose="02000603060000020004" pitchFamily="50" charset="0"/>
              </a:rPr>
              <a:t>Focused Tasks</a:t>
            </a:r>
            <a:endParaRPr lang="en-GB" sz="4400" dirty="0">
              <a:solidFill>
                <a:schemeClr val="tx1"/>
              </a:solidFill>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DB236B64-64DE-8CE6-AA11-6DB87756E41E}"/>
              </a:ext>
            </a:extLst>
          </p:cNvPr>
          <p:cNvSpPr>
            <a:spLocks noGrp="1"/>
          </p:cNvSpPr>
          <p:nvPr>
            <p:ph idx="4294967295" hasCustomPrompt="1"/>
          </p:nvPr>
        </p:nvSpPr>
        <p:spPr>
          <a:xfrm>
            <a:off x="575999" y="1431915"/>
            <a:ext cx="9787201" cy="4394577"/>
          </a:xfrm>
        </p:spPr>
        <p:txBody>
          <a:bodyPr>
            <a:normAutofit/>
          </a:bodyPr>
          <a:lstStyle/>
          <a:p>
            <a:pPr marL="0" indent="0">
              <a:lnSpc>
                <a:spcPct val="150000"/>
              </a:lnSpc>
              <a:buNone/>
            </a:pPr>
            <a:r>
              <a:rPr lang="en-GB" sz="2000" dirty="0">
                <a:solidFill>
                  <a:schemeClr val="tx1"/>
                </a:solidFill>
                <a:latin typeface="+mj-lt"/>
                <a:ea typeface="Roboto" panose="02000000000000000000" pitchFamily="2" charset="0"/>
                <a:cs typeface="Roboto" panose="02000000000000000000" pitchFamily="2" charset="0"/>
              </a:rPr>
              <a:t>There are a number of potential focused tasks you can use in this unit of work. The following are just some it lends itself well to:</a:t>
            </a:r>
          </a:p>
        </p:txBody>
      </p:sp>
      <p:pic>
        <p:nvPicPr>
          <p:cNvPr id="11" name="Picture 10">
            <a:extLst>
              <a:ext uri="{FF2B5EF4-FFF2-40B4-BE49-F238E27FC236}">
                <a16:creationId xmlns:a16="http://schemas.microsoft.com/office/drawing/2014/main" id="{E4949626-7A8E-3A8C-D295-45B0C0172628}"/>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3" name="Picture Placeholder 17">
            <a:extLst>
              <a:ext uri="{FF2B5EF4-FFF2-40B4-BE49-F238E27FC236}">
                <a16:creationId xmlns:a16="http://schemas.microsoft.com/office/drawing/2014/main" id="{84D5CD46-7E20-2D7E-4F0F-20AF10E6EA42}"/>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15" name="Table Placeholder 14">
            <a:extLst>
              <a:ext uri="{FF2B5EF4-FFF2-40B4-BE49-F238E27FC236}">
                <a16:creationId xmlns:a16="http://schemas.microsoft.com/office/drawing/2014/main" id="{179534A4-A26F-2E9A-372B-1ED542A49E28}"/>
              </a:ext>
            </a:extLst>
          </p:cNvPr>
          <p:cNvSpPr>
            <a:spLocks noGrp="1"/>
          </p:cNvSpPr>
          <p:nvPr>
            <p:ph type="tbl" sz="quarter" idx="11"/>
          </p:nvPr>
        </p:nvSpPr>
        <p:spPr>
          <a:xfrm>
            <a:off x="581315" y="2570480"/>
            <a:ext cx="9781886" cy="3046918"/>
          </a:xfrm>
        </p:spPr>
        <p:txBody>
          <a:bodyPr/>
          <a:lstStyle/>
          <a:p>
            <a:endParaRPr lang="en-GB" dirty="0"/>
          </a:p>
        </p:txBody>
      </p:sp>
    </p:spTree>
    <p:extLst>
      <p:ext uri="{BB962C8B-B14F-4D97-AF65-F5344CB8AC3E}">
        <p14:creationId xmlns:p14="http://schemas.microsoft.com/office/powerpoint/2010/main" val="4467789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EAs">
    <p:spTree>
      <p:nvGrpSpPr>
        <p:cNvPr id="1" name=""/>
        <p:cNvGrpSpPr/>
        <p:nvPr/>
      </p:nvGrpSpPr>
      <p:grpSpPr>
        <a:xfrm>
          <a:off x="0" y="0"/>
          <a:ext cx="0" cy="0"/>
          <a:chOff x="0" y="0"/>
          <a:chExt cx="0" cy="0"/>
        </a:xfrm>
      </p:grpSpPr>
      <p:sp>
        <p:nvSpPr>
          <p:cNvPr id="6" name="Title 4">
            <a:extLst>
              <a:ext uri="{FF2B5EF4-FFF2-40B4-BE49-F238E27FC236}">
                <a16:creationId xmlns:a16="http://schemas.microsoft.com/office/drawing/2014/main" id="{A2FDBFCD-0EC2-5EC8-3AB3-283EEF2B2233}"/>
              </a:ext>
            </a:extLst>
          </p:cNvPr>
          <p:cNvSpPr>
            <a:spLocks noGrp="1"/>
          </p:cNvSpPr>
          <p:nvPr>
            <p:ph type="title" hasCustomPrompt="1"/>
          </p:nvPr>
        </p:nvSpPr>
        <p:spPr>
          <a:xfrm>
            <a:off x="576000" y="546214"/>
            <a:ext cx="11040000" cy="1047918"/>
          </a:xfrm>
        </p:spPr>
        <p:txBody>
          <a:bodyPr/>
          <a:lstStyle>
            <a:lvl1pPr>
              <a:defRPr>
                <a:latin typeface="GriffithGothic Black" panose="02000603060000020004" pitchFamily="50" charset="0"/>
              </a:defRPr>
            </a:lvl1pPr>
          </a:lstStyle>
          <a:p>
            <a:r>
              <a:rPr lang="en-GB" sz="4400" dirty="0">
                <a:solidFill>
                  <a:schemeClr val="tx1"/>
                </a:solidFill>
                <a:latin typeface="GriffithGothic Black" panose="02000603060000020004" pitchFamily="50" charset="0"/>
              </a:rPr>
              <a:t>Investigative &amp; Evaluative Activities</a:t>
            </a:r>
            <a:endParaRPr lang="en-GB" sz="4400" dirty="0">
              <a:solidFill>
                <a:schemeClr val="tx1"/>
              </a:solidFill>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C7EC113D-7745-7AA0-D2B2-8ECA07C0037E}"/>
              </a:ext>
            </a:extLst>
          </p:cNvPr>
          <p:cNvSpPr>
            <a:spLocks noGrp="1"/>
          </p:cNvSpPr>
          <p:nvPr>
            <p:ph idx="4294967295"/>
          </p:nvPr>
        </p:nvSpPr>
        <p:spPr>
          <a:xfrm>
            <a:off x="576000" y="1280401"/>
            <a:ext cx="10034680" cy="4743565"/>
          </a:xfrm>
        </p:spPr>
        <p:txBody>
          <a:bodyPr>
            <a:normAutofit/>
          </a:bodyPr>
          <a:lstStyle/>
          <a:p>
            <a:pPr>
              <a:lnSpc>
                <a:spcPct val="150000"/>
              </a:lnSpc>
            </a:pPr>
            <a:r>
              <a:rPr lang="en-GB" dirty="0">
                <a:solidFill>
                  <a:schemeClr val="tx1"/>
                </a:solidFill>
                <a:latin typeface="+mj-lt"/>
                <a:ea typeface="Roboto" panose="02000000000000000000" pitchFamily="2" charset="0"/>
                <a:cs typeface="Roboto" panose="02000000000000000000" pitchFamily="2" charset="0"/>
              </a:rPr>
              <a:t>There are a number of additional opportunities available to investigate and evaluate materials and products in this unit.</a:t>
            </a:r>
          </a:p>
          <a:p>
            <a:pPr>
              <a:lnSpc>
                <a:spcPct val="150000"/>
              </a:lnSpc>
            </a:pPr>
            <a:r>
              <a:rPr lang="en-GB" dirty="0">
                <a:solidFill>
                  <a:schemeClr val="tx1"/>
                </a:solidFill>
                <a:latin typeface="+mj-lt"/>
                <a:ea typeface="Roboto" panose="02000000000000000000" pitchFamily="2" charset="0"/>
                <a:cs typeface="Roboto" panose="02000000000000000000" pitchFamily="2" charset="0"/>
              </a:rPr>
              <a:t>Design often involves a knowledge of business and marketing. Could you use this context as the basis for an enterprise activity providing unique solutions to existing technology owners? </a:t>
            </a:r>
          </a:p>
          <a:p>
            <a:pPr marL="0" indent="0">
              <a:lnSpc>
                <a:spcPct val="150000"/>
              </a:lnSpc>
              <a:buNone/>
            </a:pPr>
            <a:endParaRPr lang="en-GB" sz="2000" dirty="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400" b="1" dirty="0">
              <a:latin typeface="+mj-lt"/>
              <a:ea typeface="Roboto" panose="02000000000000000000" pitchFamily="2" charset="0"/>
              <a:cs typeface="Roboto" panose="02000000000000000000" pitchFamily="2" charset="0"/>
            </a:endParaRPr>
          </a:p>
        </p:txBody>
      </p:sp>
      <p:pic>
        <p:nvPicPr>
          <p:cNvPr id="11" name="Picture 10">
            <a:extLst>
              <a:ext uri="{FF2B5EF4-FFF2-40B4-BE49-F238E27FC236}">
                <a16:creationId xmlns:a16="http://schemas.microsoft.com/office/drawing/2014/main" id="{96590524-84D3-07F3-8387-F3F407F76C14}"/>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2" name="Picture Placeholder 17">
            <a:extLst>
              <a:ext uri="{FF2B5EF4-FFF2-40B4-BE49-F238E27FC236}">
                <a16:creationId xmlns:a16="http://schemas.microsoft.com/office/drawing/2014/main" id="{90F20DC7-4AFD-EA60-6EBF-27BED2D454FB}"/>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Tree>
    <p:extLst>
      <p:ext uri="{BB962C8B-B14F-4D97-AF65-F5344CB8AC3E}">
        <p14:creationId xmlns:p14="http://schemas.microsoft.com/office/powerpoint/2010/main" val="261774865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upporting Units">
    <p:spTree>
      <p:nvGrpSpPr>
        <p:cNvPr id="1" name=""/>
        <p:cNvGrpSpPr/>
        <p:nvPr/>
      </p:nvGrpSpPr>
      <p:grpSpPr>
        <a:xfrm>
          <a:off x="0" y="0"/>
          <a:ext cx="0" cy="0"/>
          <a:chOff x="0" y="0"/>
          <a:chExt cx="0" cy="0"/>
        </a:xfrm>
      </p:grpSpPr>
      <p:sp>
        <p:nvSpPr>
          <p:cNvPr id="6" name="Title 4">
            <a:extLst>
              <a:ext uri="{FF2B5EF4-FFF2-40B4-BE49-F238E27FC236}">
                <a16:creationId xmlns:a16="http://schemas.microsoft.com/office/drawing/2014/main" id="{D80242F2-A106-18CF-F446-F1736C22300F}"/>
              </a:ext>
            </a:extLst>
          </p:cNvPr>
          <p:cNvSpPr>
            <a:spLocks noGrp="1"/>
          </p:cNvSpPr>
          <p:nvPr>
            <p:ph type="title" hasCustomPrompt="1"/>
          </p:nvPr>
        </p:nvSpPr>
        <p:spPr>
          <a:xfrm>
            <a:off x="576000" y="546214"/>
            <a:ext cx="11040000" cy="1047918"/>
          </a:xfrm>
        </p:spPr>
        <p:txBody>
          <a:bodyPr/>
          <a:lstStyle>
            <a:lvl1pPr>
              <a:defRPr>
                <a:latin typeface="GriffithGothic Black" panose="02000603060000020004" pitchFamily="50" charset="0"/>
              </a:defRPr>
            </a:lvl1pPr>
          </a:lstStyle>
          <a:p>
            <a:r>
              <a:rPr lang="en-GB" sz="4400" dirty="0">
                <a:solidFill>
                  <a:schemeClr val="tx1"/>
                </a:solidFill>
                <a:latin typeface="GriffithGothic Black" panose="02000603060000020004" pitchFamily="50" charset="0"/>
              </a:rPr>
              <a:t>Supporting units</a:t>
            </a:r>
            <a:endParaRPr lang="en-GB" sz="4400" dirty="0">
              <a:solidFill>
                <a:schemeClr val="tx1"/>
              </a:solidFill>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47C11153-BB33-982B-F86C-96FE0825B867}"/>
              </a:ext>
            </a:extLst>
          </p:cNvPr>
          <p:cNvSpPr>
            <a:spLocks noGrp="1"/>
          </p:cNvSpPr>
          <p:nvPr>
            <p:ph idx="4294967295"/>
          </p:nvPr>
        </p:nvSpPr>
        <p:spPr>
          <a:xfrm>
            <a:off x="576000" y="1429714"/>
            <a:ext cx="10034680" cy="4743565"/>
          </a:xfrm>
        </p:spPr>
        <p:txBody>
          <a:bodyPr>
            <a:normAutofit/>
          </a:bodyPr>
          <a:lstStyle/>
          <a:p>
            <a:pPr marL="0" indent="0">
              <a:lnSpc>
                <a:spcPct val="150000"/>
              </a:lnSpc>
              <a:buNone/>
            </a:pPr>
            <a:r>
              <a:rPr lang="en-GB" sz="2000" dirty="0">
                <a:latin typeface="+mj-lt"/>
                <a:ea typeface="Roboto" panose="02000000000000000000" pitchFamily="2" charset="0"/>
                <a:cs typeface="Roboto" panose="02000000000000000000" pitchFamily="2" charset="0"/>
              </a:rPr>
              <a:t>Supporting units that could be used to support this resource:</a:t>
            </a:r>
          </a:p>
          <a:p>
            <a:pPr marL="342900" indent="-342900">
              <a:lnSpc>
                <a:spcPct val="150000"/>
              </a:lnSpc>
              <a:buFont typeface="Arial" panose="020B0604020202020204" pitchFamily="34" charset="0"/>
              <a:buChar char="•"/>
            </a:pPr>
            <a:r>
              <a:rPr lang="en-GB" sz="2000" dirty="0">
                <a:latin typeface="+mj-lt"/>
                <a:ea typeface="Roboto" panose="02000000000000000000" pitchFamily="2" charset="0"/>
                <a:cs typeface="Roboto" panose="02000000000000000000" pitchFamily="2" charset="0"/>
              </a:rPr>
              <a:t>Design thinking</a:t>
            </a:r>
          </a:p>
          <a:p>
            <a:pPr marL="342900" indent="-342900">
              <a:lnSpc>
                <a:spcPct val="150000"/>
              </a:lnSpc>
              <a:buFont typeface="Arial" panose="020B0604020202020204" pitchFamily="34" charset="0"/>
              <a:buChar char="•"/>
            </a:pPr>
            <a:r>
              <a:rPr lang="en-GB" sz="2000" dirty="0">
                <a:latin typeface="+mj-lt"/>
                <a:ea typeface="Roboto" panose="02000000000000000000" pitchFamily="2" charset="0"/>
                <a:cs typeface="Roboto" panose="02000000000000000000" pitchFamily="2" charset="0"/>
              </a:rPr>
              <a:t>Iterative design</a:t>
            </a:r>
          </a:p>
          <a:p>
            <a:pPr marL="342900" indent="-342900">
              <a:lnSpc>
                <a:spcPct val="150000"/>
              </a:lnSpc>
              <a:buFont typeface="Arial" panose="020B0604020202020204" pitchFamily="34" charset="0"/>
              <a:buChar char="•"/>
            </a:pPr>
            <a:r>
              <a:rPr lang="en-GB" sz="2000" dirty="0">
                <a:latin typeface="+mj-lt"/>
                <a:ea typeface="Roboto" panose="02000000000000000000" pitchFamily="2" charset="0"/>
                <a:cs typeface="Roboto" panose="02000000000000000000" pitchFamily="2" charset="0"/>
              </a:rPr>
              <a:t>Communication methods: sketching, modelling, CAD modelling</a:t>
            </a:r>
          </a:p>
          <a:p>
            <a:pPr marL="342900" indent="-342900">
              <a:lnSpc>
                <a:spcPct val="150000"/>
              </a:lnSpc>
              <a:buFont typeface="Arial" panose="020B0604020202020204" pitchFamily="34" charset="0"/>
              <a:buChar char="•"/>
            </a:pPr>
            <a:r>
              <a:rPr lang="en-GB" sz="2000" dirty="0">
                <a:latin typeface="+mj-lt"/>
                <a:ea typeface="Roboto" panose="02000000000000000000" pitchFamily="2" charset="0"/>
                <a:cs typeface="Roboto" panose="02000000000000000000" pitchFamily="2" charset="0"/>
              </a:rPr>
              <a:t>Rapid prototyping technologies</a:t>
            </a:r>
          </a:p>
          <a:p>
            <a:pPr marL="342900" indent="-342900">
              <a:lnSpc>
                <a:spcPct val="150000"/>
              </a:lnSpc>
              <a:buFont typeface="Arial" panose="020B0604020202020204" pitchFamily="34" charset="0"/>
              <a:buChar char="•"/>
            </a:pPr>
            <a:r>
              <a:rPr lang="en-GB" sz="2000" dirty="0">
                <a:latin typeface="+mj-lt"/>
                <a:ea typeface="Roboto" panose="02000000000000000000" pitchFamily="2" charset="0"/>
                <a:cs typeface="Roboto" panose="02000000000000000000" pitchFamily="2" charset="0"/>
              </a:rPr>
              <a:t>Working with materials: wood, polymer, foam</a:t>
            </a:r>
          </a:p>
          <a:p>
            <a:pPr marL="342900" indent="-342900">
              <a:lnSpc>
                <a:spcPct val="150000"/>
              </a:lnSpc>
              <a:buFont typeface="Arial" panose="020B0604020202020204" pitchFamily="34" charset="0"/>
              <a:buChar char="•"/>
            </a:pPr>
            <a:r>
              <a:rPr lang="en-GB" sz="2000" dirty="0">
                <a:latin typeface="+mj-lt"/>
                <a:ea typeface="Roboto" panose="02000000000000000000" pitchFamily="2" charset="0"/>
                <a:cs typeface="Roboto" panose="02000000000000000000" pitchFamily="2" charset="0"/>
              </a:rPr>
              <a:t>Coding and control</a:t>
            </a:r>
          </a:p>
          <a:p>
            <a:pPr marL="0" indent="0">
              <a:lnSpc>
                <a:spcPct val="150000"/>
              </a:lnSpc>
              <a:buNone/>
            </a:pPr>
            <a:endParaRPr lang="en-GB" sz="2000" dirty="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400" b="1" dirty="0">
              <a:latin typeface="+mj-lt"/>
              <a:ea typeface="Roboto" panose="02000000000000000000" pitchFamily="2" charset="0"/>
              <a:cs typeface="Roboto" panose="02000000000000000000" pitchFamily="2" charset="0"/>
            </a:endParaRPr>
          </a:p>
        </p:txBody>
      </p:sp>
      <p:sp>
        <p:nvSpPr>
          <p:cNvPr id="10" name="Picture Placeholder 17">
            <a:extLst>
              <a:ext uri="{FF2B5EF4-FFF2-40B4-BE49-F238E27FC236}">
                <a16:creationId xmlns:a16="http://schemas.microsoft.com/office/drawing/2014/main" id="{09AE3181-A162-E757-4F4B-02759F800F53}"/>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11" name="Picture 10">
            <a:extLst>
              <a:ext uri="{FF2B5EF4-FFF2-40B4-BE49-F238E27FC236}">
                <a16:creationId xmlns:a16="http://schemas.microsoft.com/office/drawing/2014/main" id="{63391E87-1CBB-DA83-9D18-DE4B517402FB}"/>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Tree>
    <p:extLst>
      <p:ext uri="{BB962C8B-B14F-4D97-AF65-F5344CB8AC3E}">
        <p14:creationId xmlns:p14="http://schemas.microsoft.com/office/powerpoint/2010/main" val="326835522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Title Only">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lvl1pPr>
              <a:lnSpc>
                <a:spcPct val="100000"/>
              </a:lnSpc>
              <a:defRPr sz="4400" cap="none" baseline="0"/>
            </a:lvl1pPr>
          </a:lstStyle>
          <a:p>
            <a:r>
              <a:rPr lang="en-US" dirty="0"/>
              <a:t>Click to edit Master title style</a:t>
            </a:r>
            <a:endParaRPr lang="en-GB" dirty="0"/>
          </a:p>
        </p:txBody>
      </p:sp>
    </p:spTree>
    <p:extLst>
      <p:ext uri="{BB962C8B-B14F-4D97-AF65-F5344CB8AC3E}">
        <p14:creationId xmlns:p14="http://schemas.microsoft.com/office/powerpoint/2010/main" val="26950118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Year 9 Title">
    <p:bg>
      <p:bgPr>
        <a:solidFill>
          <a:srgbClr val="F97369"/>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D7EDB8B-BCAF-D094-EA09-2040F24561D4}"/>
              </a:ext>
            </a:extLst>
          </p:cNvPr>
          <p:cNvSpPr>
            <a:spLocks noGrp="1"/>
          </p:cNvSpPr>
          <p:nvPr>
            <p:ph type="ctrTitle"/>
          </p:nvPr>
        </p:nvSpPr>
        <p:spPr>
          <a:xfrm>
            <a:off x="576000" y="2371514"/>
            <a:ext cx="7017874" cy="2387600"/>
          </a:xfrm>
        </p:spPr>
        <p:txBody>
          <a:bodyPr/>
          <a:lstStyle>
            <a:lvl1pPr>
              <a:defRPr cap="all" baseline="0"/>
            </a:lvl1pPr>
          </a:lstStyle>
          <a:p>
            <a:pPr>
              <a:lnSpc>
                <a:spcPct val="100000"/>
              </a:lnSpc>
            </a:pPr>
            <a:r>
              <a:rPr lang="en-GB" dirty="0">
                <a:solidFill>
                  <a:schemeClr val="tx2"/>
                </a:solidFill>
                <a:latin typeface="+mj-lt"/>
              </a:rPr>
              <a:t>Key stage 3 context 18:</a:t>
            </a:r>
            <a:br>
              <a:rPr lang="en-GB" dirty="0">
                <a:solidFill>
                  <a:schemeClr val="tx2"/>
                </a:solidFill>
                <a:latin typeface="+mj-lt"/>
              </a:rPr>
            </a:br>
            <a:br>
              <a:rPr lang="en-GB" dirty="0">
                <a:solidFill>
                  <a:schemeClr val="tx2"/>
                </a:solidFill>
                <a:latin typeface="+mj-lt"/>
              </a:rPr>
            </a:br>
            <a:r>
              <a:rPr lang="en-GB" dirty="0">
                <a:solidFill>
                  <a:schemeClr val="bg1"/>
                </a:solidFill>
                <a:latin typeface="+mj-lt"/>
              </a:rPr>
              <a:t>Improving Air Quality</a:t>
            </a:r>
          </a:p>
        </p:txBody>
      </p:sp>
      <p:pic>
        <p:nvPicPr>
          <p:cNvPr id="11" name="Picture 10" descr="Blue text on a black background&#10;&#10;Description automatically generated with medium confidence">
            <a:extLst>
              <a:ext uri="{FF2B5EF4-FFF2-40B4-BE49-F238E27FC236}">
                <a16:creationId xmlns:a16="http://schemas.microsoft.com/office/drawing/2014/main" id="{4F599919-4510-6A47-D6F8-42F87212DD5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680" y="367670"/>
            <a:ext cx="2023896" cy="980708"/>
          </a:xfrm>
          <a:prstGeom prst="rect">
            <a:avLst/>
          </a:prstGeom>
        </p:spPr>
      </p:pic>
      <p:sp>
        <p:nvSpPr>
          <p:cNvPr id="3" name="Picture Placeholder 17">
            <a:extLst>
              <a:ext uri="{FF2B5EF4-FFF2-40B4-BE49-F238E27FC236}">
                <a16:creationId xmlns:a16="http://schemas.microsoft.com/office/drawing/2014/main" id="{C7E8F50D-FBA7-1DC0-B531-46321631A95F}"/>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2" name="Picture Placeholder 2">
            <a:extLst>
              <a:ext uri="{FF2B5EF4-FFF2-40B4-BE49-F238E27FC236}">
                <a16:creationId xmlns:a16="http://schemas.microsoft.com/office/drawing/2014/main" id="{079D7453-A384-DAA5-0846-5E9C9A578B96}"/>
              </a:ext>
            </a:extLst>
          </p:cNvPr>
          <p:cNvSpPr>
            <a:spLocks noGrp="1"/>
          </p:cNvSpPr>
          <p:nvPr>
            <p:ph type="pic" sz="quarter" idx="11" hasCustomPrompt="1"/>
          </p:nvPr>
        </p:nvSpPr>
        <p:spPr>
          <a:xfrm>
            <a:off x="8061325" y="0"/>
            <a:ext cx="4130675" cy="6858000"/>
          </a:xfrm>
        </p:spPr>
        <p:txBody>
          <a:bodyPr/>
          <a:lstStyle>
            <a:lvl1pPr>
              <a:defRPr/>
            </a:lvl1pPr>
          </a:lstStyle>
          <a:p>
            <a:r>
              <a:rPr lang="en-GB" dirty="0"/>
              <a:t>HERO IMAGE</a:t>
            </a:r>
          </a:p>
        </p:txBody>
      </p:sp>
    </p:spTree>
    <p:extLst>
      <p:ext uri="{BB962C8B-B14F-4D97-AF65-F5344CB8AC3E}">
        <p14:creationId xmlns:p14="http://schemas.microsoft.com/office/powerpoint/2010/main" val="7314134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ntroduction">
    <p:bg>
      <p:bgPr>
        <a:solidFill>
          <a:schemeClr val="bg1"/>
        </a:solidFill>
        <a:effectLst/>
      </p:bgPr>
    </p:bg>
    <p:spTree>
      <p:nvGrpSpPr>
        <p:cNvPr id="1" name=""/>
        <p:cNvGrpSpPr/>
        <p:nvPr/>
      </p:nvGrpSpPr>
      <p:grpSpPr>
        <a:xfrm>
          <a:off x="0" y="0"/>
          <a:ext cx="0" cy="0"/>
          <a:chOff x="0" y="0"/>
          <a:chExt cx="0" cy="0"/>
        </a:xfrm>
      </p:grpSpPr>
      <p:sp>
        <p:nvSpPr>
          <p:cNvPr id="10" name="Title 3">
            <a:extLst>
              <a:ext uri="{FF2B5EF4-FFF2-40B4-BE49-F238E27FC236}">
                <a16:creationId xmlns:a16="http://schemas.microsoft.com/office/drawing/2014/main" id="{CAB69DF3-8F80-2524-062A-513F9DDF41B4}"/>
              </a:ext>
            </a:extLst>
          </p:cNvPr>
          <p:cNvSpPr>
            <a:spLocks noGrp="1"/>
          </p:cNvSpPr>
          <p:nvPr>
            <p:ph type="title" hasCustomPrompt="1"/>
          </p:nvPr>
        </p:nvSpPr>
        <p:spPr>
          <a:xfrm>
            <a:off x="576000" y="546214"/>
            <a:ext cx="10952385" cy="1047918"/>
          </a:xfrm>
        </p:spPr>
        <p:txBody>
          <a:bodyPr/>
          <a:lstStyle>
            <a:lvl1pPr>
              <a:defRPr sz="4400">
                <a:latin typeface="GriffithGothic Black" panose="02000603060000020004" pitchFamily="50" charset="0"/>
              </a:defRPr>
            </a:lvl1pPr>
          </a:lstStyle>
          <a:p>
            <a:r>
              <a:rPr lang="en-GB" sz="4400" dirty="0">
                <a:solidFill>
                  <a:srgbClr val="0A303F"/>
                </a:solidFill>
                <a:latin typeface="GriffithGothic Black" panose="02000603060000020004" pitchFamily="50" charset="0"/>
              </a:rPr>
              <a:t>Introduction</a:t>
            </a:r>
            <a:endParaRPr lang="en-GB" sz="4400" dirty="0">
              <a:solidFill>
                <a:srgbClr val="0A303F"/>
              </a:solidFill>
              <a:latin typeface="Griffith Gothic Black" panose="020B0503060000000000" pitchFamily="34" charset="0"/>
            </a:endParaRPr>
          </a:p>
        </p:txBody>
      </p:sp>
      <p:pic>
        <p:nvPicPr>
          <p:cNvPr id="11" name="Picture 10">
            <a:extLst>
              <a:ext uri="{FF2B5EF4-FFF2-40B4-BE49-F238E27FC236}">
                <a16:creationId xmlns:a16="http://schemas.microsoft.com/office/drawing/2014/main" id="{36C2F3C6-1A68-C28B-5CC5-2B44C14CFFEF}"/>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2" name="Picture Placeholder 17">
            <a:extLst>
              <a:ext uri="{FF2B5EF4-FFF2-40B4-BE49-F238E27FC236}">
                <a16:creationId xmlns:a16="http://schemas.microsoft.com/office/drawing/2014/main" id="{4320BA4F-6B70-4701-9DBD-96BFC2413BBA}"/>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Tree>
    <p:extLst>
      <p:ext uri="{BB962C8B-B14F-4D97-AF65-F5344CB8AC3E}">
        <p14:creationId xmlns:p14="http://schemas.microsoft.com/office/powerpoint/2010/main" val="9245631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ummary of the resource">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93F8CFE-E9FE-4B45-8AA2-8BA4B5525A9B}"/>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9" name="Picture Placeholder 17">
            <a:extLst>
              <a:ext uri="{FF2B5EF4-FFF2-40B4-BE49-F238E27FC236}">
                <a16:creationId xmlns:a16="http://schemas.microsoft.com/office/drawing/2014/main" id="{3CCA039A-CBF6-EFC4-409E-35A3D42EE17F}"/>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2" name="Title 3">
            <a:extLst>
              <a:ext uri="{FF2B5EF4-FFF2-40B4-BE49-F238E27FC236}">
                <a16:creationId xmlns:a16="http://schemas.microsoft.com/office/drawing/2014/main" id="{B7797134-2559-C952-8563-D5C51379923E}"/>
              </a:ext>
            </a:extLst>
          </p:cNvPr>
          <p:cNvSpPr txBox="1">
            <a:spLocks/>
          </p:cNvSpPr>
          <p:nvPr userDrawn="1"/>
        </p:nvSpPr>
        <p:spPr>
          <a:xfrm>
            <a:off x="576000" y="546214"/>
            <a:ext cx="10952385" cy="1047918"/>
          </a:xfrm>
          <a:prstGeom prst="rect">
            <a:avLst/>
          </a:prstGeom>
        </p:spPr>
        <p:txBody>
          <a:bodyPr vert="horz" lIns="0" tIns="0" rIns="0" bIns="0" rtlCol="0" anchor="t">
            <a:noAutofit/>
          </a:bodyPr>
          <a:lstStyle>
            <a:lvl1pPr algn="l" defTabSz="914400" rtl="0" eaLnBrk="1" latinLnBrk="0" hangingPunct="1">
              <a:lnSpc>
                <a:spcPts val="3450"/>
              </a:lnSpc>
              <a:spcBef>
                <a:spcPct val="0"/>
              </a:spcBef>
              <a:buNone/>
              <a:defRPr sz="4400" b="1" kern="1200">
                <a:solidFill>
                  <a:schemeClr val="tx2"/>
                </a:solidFill>
                <a:latin typeface="GriffithGothic Black" panose="02000603060000020004" pitchFamily="50" charset="0"/>
                <a:ea typeface="+mj-ea"/>
                <a:cs typeface="+mj-cs"/>
              </a:defRPr>
            </a:lvl1pPr>
          </a:lstStyle>
          <a:p>
            <a:r>
              <a:rPr lang="en-GB" dirty="0">
                <a:solidFill>
                  <a:srgbClr val="0A303F"/>
                </a:solidFill>
                <a:latin typeface="GriffithGothic Black" panose="02000603060000020004" pitchFamily="50" charset="0"/>
              </a:rPr>
              <a:t>Summary of the resource</a:t>
            </a:r>
          </a:p>
        </p:txBody>
      </p:sp>
    </p:spTree>
    <p:extLst>
      <p:ext uri="{BB962C8B-B14F-4D97-AF65-F5344CB8AC3E}">
        <p14:creationId xmlns:p14="http://schemas.microsoft.com/office/powerpoint/2010/main" val="38767170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s">
    <p:spTree>
      <p:nvGrpSpPr>
        <p:cNvPr id="1" name=""/>
        <p:cNvGrpSpPr/>
        <p:nvPr/>
      </p:nvGrpSpPr>
      <p:grpSpPr>
        <a:xfrm>
          <a:off x="0" y="0"/>
          <a:ext cx="0" cy="0"/>
          <a:chOff x="0" y="0"/>
          <a:chExt cx="0" cy="0"/>
        </a:xfrm>
      </p:grpSpPr>
      <p:sp>
        <p:nvSpPr>
          <p:cNvPr id="6" name="Title 7">
            <a:extLst>
              <a:ext uri="{FF2B5EF4-FFF2-40B4-BE49-F238E27FC236}">
                <a16:creationId xmlns:a16="http://schemas.microsoft.com/office/drawing/2014/main" id="{392F371C-9F1C-57F2-D7BF-32FE87688260}"/>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dirty="0">
                <a:latin typeface="GriffithGothic Black" panose="02000603060000020004" pitchFamily="50" charset="0"/>
              </a:rPr>
              <a:t>Contents</a:t>
            </a:r>
            <a:endParaRPr lang="en-GB" sz="4400" dirty="0">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7A7D5461-08FD-756D-AAD0-3FE1EB3158BC}"/>
              </a:ext>
            </a:extLst>
          </p:cNvPr>
          <p:cNvSpPr>
            <a:spLocks noGrp="1"/>
          </p:cNvSpPr>
          <p:nvPr>
            <p:ph idx="4294967295"/>
          </p:nvPr>
        </p:nvSpPr>
        <p:spPr>
          <a:xfrm>
            <a:off x="667314" y="1348746"/>
            <a:ext cx="8593309" cy="4475402"/>
          </a:xfrm>
        </p:spPr>
        <p:txBody>
          <a:bodyPr>
            <a:normAutofit fontScale="92500" lnSpcReduction="10000"/>
          </a:bodyPr>
          <a:lstStyle/>
          <a:p>
            <a:pPr marL="447675" indent="-447675">
              <a:lnSpc>
                <a:spcPct val="150000"/>
              </a:lnSpc>
              <a:buFont typeface="+mj-lt"/>
              <a:buAutoNum type="arabicPeriod"/>
            </a:pPr>
            <a:r>
              <a:rPr lang="en-GB" sz="2400" b="1" dirty="0">
                <a:latin typeface="+mj-lt"/>
                <a:ea typeface="Roboto" panose="02000000000000000000" pitchFamily="2" charset="0"/>
                <a:cs typeface="Roboto" panose="02000000000000000000" pitchFamily="2" charset="0"/>
              </a:rPr>
              <a:t>Design Context</a:t>
            </a:r>
          </a:p>
          <a:p>
            <a:pPr marL="447675" indent="-447675">
              <a:lnSpc>
                <a:spcPct val="150000"/>
              </a:lnSpc>
              <a:buFont typeface="+mj-lt"/>
              <a:buAutoNum type="arabicPeriod"/>
            </a:pPr>
            <a:r>
              <a:rPr lang="en-GB" sz="2400" b="1" dirty="0">
                <a:solidFill>
                  <a:srgbClr val="ACACDE"/>
                </a:solidFill>
                <a:latin typeface="+mj-lt"/>
                <a:ea typeface="Roboto" panose="02000000000000000000" pitchFamily="2" charset="0"/>
                <a:cs typeface="Roboto" panose="02000000000000000000" pitchFamily="2" charset="0"/>
              </a:rPr>
              <a:t>Empathize</a:t>
            </a:r>
          </a:p>
          <a:p>
            <a:pPr marL="457200" indent="-457200">
              <a:lnSpc>
                <a:spcPct val="150000"/>
              </a:lnSpc>
              <a:buAutoNum type="arabicPeriod"/>
            </a:pPr>
            <a:r>
              <a:rPr lang="en-GB" sz="2400" b="1" dirty="0">
                <a:solidFill>
                  <a:srgbClr val="16F4D0"/>
                </a:solidFill>
                <a:latin typeface="+mj-lt"/>
                <a:ea typeface="Roboto" panose="02000000000000000000" pitchFamily="2" charset="0"/>
                <a:cs typeface="Roboto" panose="02000000000000000000" pitchFamily="2" charset="0"/>
              </a:rPr>
              <a:t>Define</a:t>
            </a:r>
          </a:p>
          <a:p>
            <a:pPr marL="457200" indent="-457200">
              <a:lnSpc>
                <a:spcPct val="150000"/>
              </a:lnSpc>
              <a:buFont typeface="Arial"/>
              <a:buAutoNum type="arabicPeriod"/>
            </a:pPr>
            <a:r>
              <a:rPr lang="en-GB" sz="2400" b="1" dirty="0">
                <a:solidFill>
                  <a:srgbClr val="F60493"/>
                </a:solidFill>
                <a:latin typeface="+mj-lt"/>
                <a:ea typeface="Roboto" panose="02000000000000000000" pitchFamily="2" charset="0"/>
                <a:cs typeface="Roboto" panose="02000000000000000000" pitchFamily="2" charset="0"/>
              </a:rPr>
              <a:t>Ideate</a:t>
            </a:r>
          </a:p>
          <a:p>
            <a:pPr marL="457200" indent="-457200">
              <a:lnSpc>
                <a:spcPct val="150000"/>
              </a:lnSpc>
              <a:buFont typeface="Arial"/>
              <a:buAutoNum type="arabicPeriod"/>
            </a:pPr>
            <a:r>
              <a:rPr lang="en-GB" sz="2400" b="1" dirty="0">
                <a:solidFill>
                  <a:srgbClr val="FE4C00"/>
                </a:solidFill>
                <a:latin typeface="+mj-lt"/>
                <a:ea typeface="Roboto" panose="02000000000000000000" pitchFamily="2" charset="0"/>
                <a:cs typeface="Roboto" panose="02000000000000000000" pitchFamily="2" charset="0"/>
              </a:rPr>
              <a:t>Prototype</a:t>
            </a:r>
          </a:p>
          <a:p>
            <a:pPr marL="457200" indent="-457200">
              <a:lnSpc>
                <a:spcPct val="150000"/>
              </a:lnSpc>
              <a:buFont typeface="Arial"/>
              <a:buAutoNum type="arabicPeriod"/>
            </a:pPr>
            <a:r>
              <a:rPr lang="en-GB" sz="2400" b="1" dirty="0">
                <a:solidFill>
                  <a:srgbClr val="429EA6"/>
                </a:solidFill>
                <a:latin typeface="+mj-lt"/>
                <a:ea typeface="Roboto" panose="02000000000000000000" pitchFamily="2" charset="0"/>
                <a:cs typeface="Roboto" panose="02000000000000000000" pitchFamily="2" charset="0"/>
              </a:rPr>
              <a:t>Test</a:t>
            </a:r>
          </a:p>
          <a:p>
            <a:pPr marL="457200" indent="-457200">
              <a:lnSpc>
                <a:spcPct val="150000"/>
              </a:lnSpc>
              <a:buFont typeface="Arial"/>
              <a:buAutoNum type="arabicPeriod"/>
            </a:pPr>
            <a:r>
              <a:rPr lang="en-GB" sz="2400" b="1" dirty="0">
                <a:solidFill>
                  <a:srgbClr val="00B0F0"/>
                </a:solidFill>
                <a:latin typeface="+mj-lt"/>
                <a:ea typeface="Roboto" panose="02000000000000000000" pitchFamily="2" charset="0"/>
                <a:cs typeface="Roboto" panose="02000000000000000000" pitchFamily="2" charset="0"/>
              </a:rPr>
              <a:t>Communication</a:t>
            </a:r>
          </a:p>
          <a:p>
            <a:pPr marL="457200" indent="-457200">
              <a:lnSpc>
                <a:spcPct val="150000"/>
              </a:lnSpc>
              <a:buFont typeface="Arial"/>
              <a:buAutoNum type="arabicPeriod"/>
            </a:pPr>
            <a:r>
              <a:rPr lang="en-GB" sz="2400" b="1" dirty="0">
                <a:solidFill>
                  <a:srgbClr val="00B050"/>
                </a:solidFill>
                <a:latin typeface="+mj-lt"/>
                <a:ea typeface="Roboto" panose="02000000000000000000" pitchFamily="2" charset="0"/>
                <a:cs typeface="Roboto" panose="02000000000000000000" pitchFamily="2" charset="0"/>
              </a:rPr>
              <a:t>Curriculum links</a:t>
            </a:r>
          </a:p>
          <a:p>
            <a:pPr marL="457200" indent="-457200">
              <a:lnSpc>
                <a:spcPct val="150000"/>
              </a:lnSpc>
              <a:buFont typeface="Arial"/>
              <a:buAutoNum type="arabicPeriod"/>
            </a:pPr>
            <a:r>
              <a:rPr lang="en-GB" sz="2400" b="1" dirty="0">
                <a:latin typeface="+mj-lt"/>
                <a:ea typeface="Roboto" panose="02000000000000000000" pitchFamily="2" charset="0"/>
                <a:cs typeface="Roboto" panose="02000000000000000000" pitchFamily="2" charset="0"/>
              </a:rPr>
              <a:t>Supporting units</a:t>
            </a:r>
          </a:p>
          <a:p>
            <a:pPr>
              <a:lnSpc>
                <a:spcPct val="150000"/>
              </a:lnSpc>
            </a:pPr>
            <a:endParaRPr lang="en-GB" sz="2400" dirty="0">
              <a:solidFill>
                <a:srgbClr val="0A303F"/>
              </a:solidFill>
              <a:latin typeface="+mj-lt"/>
              <a:ea typeface="Roboto" panose="02000000000000000000" pitchFamily="2" charset="0"/>
              <a:cs typeface="Roboto" panose="02000000000000000000" pitchFamily="2" charset="0"/>
            </a:endParaRPr>
          </a:p>
        </p:txBody>
      </p:sp>
      <p:grpSp>
        <p:nvGrpSpPr>
          <p:cNvPr id="8" name="Group 7">
            <a:extLst>
              <a:ext uri="{FF2B5EF4-FFF2-40B4-BE49-F238E27FC236}">
                <a16:creationId xmlns:a16="http://schemas.microsoft.com/office/drawing/2014/main" id="{1F62C068-A9F1-178A-4852-A04BDC21FED5}"/>
              </a:ext>
            </a:extLst>
          </p:cNvPr>
          <p:cNvGrpSpPr/>
          <p:nvPr userDrawn="1"/>
        </p:nvGrpSpPr>
        <p:grpSpPr>
          <a:xfrm>
            <a:off x="10537637" y="336669"/>
            <a:ext cx="1192975" cy="5487479"/>
            <a:chOff x="10531870" y="303720"/>
            <a:chExt cx="1359383" cy="6252927"/>
          </a:xfrm>
        </p:grpSpPr>
        <p:pic>
          <p:nvPicPr>
            <p:cNvPr id="9" name="Picture 8" descr="Shape, polygon&#10;&#10;Description automatically generated">
              <a:extLst>
                <a:ext uri="{FF2B5EF4-FFF2-40B4-BE49-F238E27FC236}">
                  <a16:creationId xmlns:a16="http://schemas.microsoft.com/office/drawing/2014/main" id="{F42EA3F9-D4EF-2C73-61F5-1FBCB806037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31870" y="303720"/>
              <a:ext cx="1350034" cy="1170104"/>
            </a:xfrm>
            <a:prstGeom prst="rect">
              <a:avLst/>
            </a:prstGeom>
          </p:spPr>
        </p:pic>
        <p:pic>
          <p:nvPicPr>
            <p:cNvPr id="10" name="Picture 9" descr="Shape, polygon&#10;&#10;Description automatically generated">
              <a:extLst>
                <a:ext uri="{FF2B5EF4-FFF2-40B4-BE49-F238E27FC236}">
                  <a16:creationId xmlns:a16="http://schemas.microsoft.com/office/drawing/2014/main" id="{3D16473C-668E-046E-2173-52481C6CEAF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32412" y="1568398"/>
              <a:ext cx="1334677" cy="1156793"/>
            </a:xfrm>
            <a:prstGeom prst="rect">
              <a:avLst/>
            </a:prstGeom>
          </p:spPr>
        </p:pic>
        <p:pic>
          <p:nvPicPr>
            <p:cNvPr id="11" name="Picture 10" descr="Shape, polygon&#10;&#10;Description automatically generated">
              <a:extLst>
                <a:ext uri="{FF2B5EF4-FFF2-40B4-BE49-F238E27FC236}">
                  <a16:creationId xmlns:a16="http://schemas.microsoft.com/office/drawing/2014/main" id="{C97D6EDA-3074-96C5-0D8F-7726608E696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31870" y="2819628"/>
              <a:ext cx="1359383" cy="1178207"/>
            </a:xfrm>
            <a:prstGeom prst="rect">
              <a:avLst/>
            </a:prstGeom>
          </p:spPr>
        </p:pic>
        <p:pic>
          <p:nvPicPr>
            <p:cNvPr id="12" name="Picture 11" descr="A picture containing text, stop, sign, vector graphics&#10;&#10;Description automatically generated">
              <a:extLst>
                <a:ext uri="{FF2B5EF4-FFF2-40B4-BE49-F238E27FC236}">
                  <a16:creationId xmlns:a16="http://schemas.microsoft.com/office/drawing/2014/main" id="{2A7D8F05-AB10-9CA6-3E66-B81E7C4ABEA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531870" y="4098781"/>
              <a:ext cx="1359383" cy="1178207"/>
            </a:xfrm>
            <a:prstGeom prst="rect">
              <a:avLst/>
            </a:prstGeom>
          </p:spPr>
        </p:pic>
        <p:pic>
          <p:nvPicPr>
            <p:cNvPr id="13" name="Picture 12" descr="Polygon&#10;&#10;Description automatically generated with medium confidence">
              <a:extLst>
                <a:ext uri="{FF2B5EF4-FFF2-40B4-BE49-F238E27FC236}">
                  <a16:creationId xmlns:a16="http://schemas.microsoft.com/office/drawing/2014/main" id="{734387ED-8DE4-7F00-4D20-C17EE5A5E23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531870" y="5378440"/>
              <a:ext cx="1359383" cy="1178207"/>
            </a:xfrm>
            <a:prstGeom prst="rect">
              <a:avLst/>
            </a:prstGeom>
          </p:spPr>
        </p:pic>
      </p:grpSp>
      <p:pic>
        <p:nvPicPr>
          <p:cNvPr id="16" name="Picture 15">
            <a:extLst>
              <a:ext uri="{FF2B5EF4-FFF2-40B4-BE49-F238E27FC236}">
                <a16:creationId xmlns:a16="http://schemas.microsoft.com/office/drawing/2014/main" id="{07FF85CD-7AB4-93D5-7205-B381B03E26B0}"/>
              </a:ext>
            </a:extLst>
          </p:cNvPr>
          <p:cNvPicPr>
            <a:picLocks noChangeAspect="1"/>
          </p:cNvPicPr>
          <p:nvPr userDrawn="1"/>
        </p:nvPicPr>
        <p:blipFill>
          <a:blip r:embed="rId7"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9" name="Picture Placeholder 17">
            <a:extLst>
              <a:ext uri="{FF2B5EF4-FFF2-40B4-BE49-F238E27FC236}">
                <a16:creationId xmlns:a16="http://schemas.microsoft.com/office/drawing/2014/main" id="{30D0B384-836B-D17E-5A29-C30D4DB9251E}"/>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Tree>
    <p:extLst>
      <p:ext uri="{BB962C8B-B14F-4D97-AF65-F5344CB8AC3E}">
        <p14:creationId xmlns:p14="http://schemas.microsoft.com/office/powerpoint/2010/main" val="22223064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s v2">
    <p:spTree>
      <p:nvGrpSpPr>
        <p:cNvPr id="1" name=""/>
        <p:cNvGrpSpPr/>
        <p:nvPr/>
      </p:nvGrpSpPr>
      <p:grpSpPr>
        <a:xfrm>
          <a:off x="0" y="0"/>
          <a:ext cx="0" cy="0"/>
          <a:chOff x="0" y="0"/>
          <a:chExt cx="0" cy="0"/>
        </a:xfrm>
      </p:grpSpPr>
      <p:sp>
        <p:nvSpPr>
          <p:cNvPr id="6" name="Title 7">
            <a:extLst>
              <a:ext uri="{FF2B5EF4-FFF2-40B4-BE49-F238E27FC236}">
                <a16:creationId xmlns:a16="http://schemas.microsoft.com/office/drawing/2014/main" id="{392F371C-9F1C-57F2-D7BF-32FE87688260}"/>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dirty="0">
                <a:latin typeface="GriffithGothic Black" panose="02000603060000020004" pitchFamily="50" charset="0"/>
              </a:rPr>
              <a:t>Contents</a:t>
            </a:r>
            <a:endParaRPr lang="en-GB" sz="4400" dirty="0">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7A7D5461-08FD-756D-AAD0-3FE1EB3158BC}"/>
              </a:ext>
            </a:extLst>
          </p:cNvPr>
          <p:cNvSpPr>
            <a:spLocks noGrp="1"/>
          </p:cNvSpPr>
          <p:nvPr>
            <p:ph idx="4294967295"/>
          </p:nvPr>
        </p:nvSpPr>
        <p:spPr>
          <a:xfrm>
            <a:off x="667314" y="1348746"/>
            <a:ext cx="8593309" cy="4475402"/>
          </a:xfrm>
        </p:spPr>
        <p:txBody>
          <a:bodyPr>
            <a:normAutofit fontScale="92500" lnSpcReduction="10000"/>
          </a:bodyPr>
          <a:lstStyle/>
          <a:p>
            <a:pPr marL="447675" indent="-447675">
              <a:lnSpc>
                <a:spcPct val="150000"/>
              </a:lnSpc>
              <a:buFont typeface="+mj-lt"/>
              <a:buAutoNum type="arabicPeriod"/>
            </a:pPr>
            <a:r>
              <a:rPr lang="en-GB" sz="2400" b="1" dirty="0">
                <a:latin typeface="+mj-lt"/>
                <a:ea typeface="Roboto" panose="02000000000000000000" pitchFamily="2" charset="0"/>
                <a:cs typeface="Roboto" panose="02000000000000000000" pitchFamily="2" charset="0"/>
              </a:rPr>
              <a:t>Design Context</a:t>
            </a:r>
          </a:p>
          <a:p>
            <a:pPr marL="447675" indent="-447675">
              <a:lnSpc>
                <a:spcPct val="150000"/>
              </a:lnSpc>
              <a:buFont typeface="+mj-lt"/>
              <a:buAutoNum type="arabicPeriod"/>
            </a:pPr>
            <a:r>
              <a:rPr lang="en-GB" sz="2400" b="1" dirty="0">
                <a:solidFill>
                  <a:srgbClr val="ACACDE"/>
                </a:solidFill>
                <a:latin typeface="+mj-lt"/>
                <a:ea typeface="Roboto" panose="02000000000000000000" pitchFamily="2" charset="0"/>
                <a:cs typeface="Roboto" panose="02000000000000000000" pitchFamily="2" charset="0"/>
              </a:rPr>
              <a:t>Empathize</a:t>
            </a:r>
          </a:p>
          <a:p>
            <a:pPr marL="457200" indent="-457200">
              <a:lnSpc>
                <a:spcPct val="150000"/>
              </a:lnSpc>
              <a:buAutoNum type="arabicPeriod"/>
            </a:pPr>
            <a:r>
              <a:rPr lang="en-GB" sz="2400" b="1" dirty="0">
                <a:solidFill>
                  <a:srgbClr val="16F4D0"/>
                </a:solidFill>
                <a:latin typeface="+mj-lt"/>
                <a:ea typeface="Roboto" panose="02000000000000000000" pitchFamily="2" charset="0"/>
                <a:cs typeface="Roboto" panose="02000000000000000000" pitchFamily="2" charset="0"/>
              </a:rPr>
              <a:t>Define</a:t>
            </a:r>
          </a:p>
          <a:p>
            <a:pPr marL="457200" indent="-457200">
              <a:lnSpc>
                <a:spcPct val="150000"/>
              </a:lnSpc>
              <a:buFont typeface="Arial"/>
              <a:buAutoNum type="arabicPeriod"/>
            </a:pPr>
            <a:r>
              <a:rPr lang="en-GB" sz="2400" b="1" dirty="0">
                <a:solidFill>
                  <a:srgbClr val="F60493"/>
                </a:solidFill>
                <a:latin typeface="+mj-lt"/>
                <a:ea typeface="Roboto" panose="02000000000000000000" pitchFamily="2" charset="0"/>
                <a:cs typeface="Roboto" panose="02000000000000000000" pitchFamily="2" charset="0"/>
              </a:rPr>
              <a:t>Ideate</a:t>
            </a:r>
          </a:p>
          <a:p>
            <a:pPr marL="457200" indent="-457200">
              <a:lnSpc>
                <a:spcPct val="150000"/>
              </a:lnSpc>
              <a:buFont typeface="Arial"/>
              <a:buAutoNum type="arabicPeriod"/>
            </a:pPr>
            <a:r>
              <a:rPr lang="en-GB" sz="2400" b="1" dirty="0">
                <a:solidFill>
                  <a:srgbClr val="FE4C00"/>
                </a:solidFill>
                <a:latin typeface="+mj-lt"/>
                <a:ea typeface="Roboto" panose="02000000000000000000" pitchFamily="2" charset="0"/>
                <a:cs typeface="Roboto" panose="02000000000000000000" pitchFamily="2" charset="0"/>
              </a:rPr>
              <a:t>Prototype</a:t>
            </a:r>
          </a:p>
          <a:p>
            <a:pPr marL="457200" indent="-457200">
              <a:lnSpc>
                <a:spcPct val="150000"/>
              </a:lnSpc>
              <a:buFont typeface="Arial"/>
              <a:buAutoNum type="arabicPeriod"/>
            </a:pPr>
            <a:r>
              <a:rPr lang="en-GB" sz="2400" b="1" dirty="0">
                <a:solidFill>
                  <a:srgbClr val="429EA6"/>
                </a:solidFill>
                <a:latin typeface="+mj-lt"/>
                <a:ea typeface="Roboto" panose="02000000000000000000" pitchFamily="2" charset="0"/>
                <a:cs typeface="Roboto" panose="02000000000000000000" pitchFamily="2" charset="0"/>
              </a:rPr>
              <a:t>Test</a:t>
            </a:r>
          </a:p>
          <a:p>
            <a:pPr marL="457200" indent="-457200">
              <a:lnSpc>
                <a:spcPct val="150000"/>
              </a:lnSpc>
              <a:buFont typeface="Arial"/>
              <a:buAutoNum type="arabicPeriod"/>
            </a:pPr>
            <a:r>
              <a:rPr lang="en-GB" sz="2400" b="1" dirty="0">
                <a:solidFill>
                  <a:srgbClr val="00B0F0"/>
                </a:solidFill>
                <a:latin typeface="+mj-lt"/>
                <a:ea typeface="Roboto" panose="02000000000000000000" pitchFamily="2" charset="0"/>
                <a:cs typeface="Roboto" panose="02000000000000000000" pitchFamily="2" charset="0"/>
              </a:rPr>
              <a:t>Communication</a:t>
            </a:r>
          </a:p>
          <a:p>
            <a:pPr marL="457200" indent="-457200">
              <a:lnSpc>
                <a:spcPct val="150000"/>
              </a:lnSpc>
              <a:buFont typeface="Arial"/>
              <a:buAutoNum type="arabicPeriod"/>
            </a:pPr>
            <a:r>
              <a:rPr lang="en-GB" sz="2400" b="1" dirty="0">
                <a:solidFill>
                  <a:srgbClr val="00B050"/>
                </a:solidFill>
                <a:latin typeface="+mj-lt"/>
                <a:ea typeface="Roboto" panose="02000000000000000000" pitchFamily="2" charset="0"/>
                <a:cs typeface="Roboto" panose="02000000000000000000" pitchFamily="2" charset="0"/>
              </a:rPr>
              <a:t>Curriculum links</a:t>
            </a:r>
          </a:p>
          <a:p>
            <a:pPr marL="457200" indent="-457200">
              <a:lnSpc>
                <a:spcPct val="150000"/>
              </a:lnSpc>
              <a:buFont typeface="Arial"/>
              <a:buAutoNum type="arabicPeriod"/>
            </a:pPr>
            <a:r>
              <a:rPr lang="en-GB" sz="2400" b="1" dirty="0">
                <a:latin typeface="+mj-lt"/>
                <a:ea typeface="Roboto" panose="02000000000000000000" pitchFamily="2" charset="0"/>
                <a:cs typeface="Roboto" panose="02000000000000000000" pitchFamily="2" charset="0"/>
              </a:rPr>
              <a:t>Supporting units</a:t>
            </a:r>
          </a:p>
          <a:p>
            <a:pPr>
              <a:lnSpc>
                <a:spcPct val="150000"/>
              </a:lnSpc>
            </a:pPr>
            <a:endParaRPr lang="en-GB" sz="2400" dirty="0">
              <a:solidFill>
                <a:srgbClr val="0A303F"/>
              </a:solidFill>
              <a:latin typeface="+mj-lt"/>
              <a:ea typeface="Roboto" panose="02000000000000000000" pitchFamily="2" charset="0"/>
              <a:cs typeface="Roboto" panose="02000000000000000000" pitchFamily="2" charset="0"/>
            </a:endParaRPr>
          </a:p>
        </p:txBody>
      </p:sp>
      <p:pic>
        <p:nvPicPr>
          <p:cNvPr id="16" name="Picture 15">
            <a:extLst>
              <a:ext uri="{FF2B5EF4-FFF2-40B4-BE49-F238E27FC236}">
                <a16:creationId xmlns:a16="http://schemas.microsoft.com/office/drawing/2014/main" id="{07FF85CD-7AB4-93D5-7205-B381B03E26B0}"/>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9" name="Picture Placeholder 17">
            <a:extLst>
              <a:ext uri="{FF2B5EF4-FFF2-40B4-BE49-F238E27FC236}">
                <a16:creationId xmlns:a16="http://schemas.microsoft.com/office/drawing/2014/main" id="{30D0B384-836B-D17E-5A29-C30D4DB9251E}"/>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grpSp>
        <p:nvGrpSpPr>
          <p:cNvPr id="2" name="Group 1">
            <a:extLst>
              <a:ext uri="{FF2B5EF4-FFF2-40B4-BE49-F238E27FC236}">
                <a16:creationId xmlns:a16="http://schemas.microsoft.com/office/drawing/2014/main" id="{6AEBD518-D738-F608-C7FF-49AA3061C5E7}"/>
              </a:ext>
            </a:extLst>
          </p:cNvPr>
          <p:cNvGrpSpPr/>
          <p:nvPr userDrawn="1"/>
        </p:nvGrpSpPr>
        <p:grpSpPr>
          <a:xfrm>
            <a:off x="10629275" y="379908"/>
            <a:ext cx="1009698" cy="5529502"/>
            <a:chOff x="10571548" y="303720"/>
            <a:chExt cx="1059082" cy="5799948"/>
          </a:xfrm>
        </p:grpSpPr>
        <p:grpSp>
          <p:nvGrpSpPr>
            <p:cNvPr id="3" name="Group 2">
              <a:extLst>
                <a:ext uri="{FF2B5EF4-FFF2-40B4-BE49-F238E27FC236}">
                  <a16:creationId xmlns:a16="http://schemas.microsoft.com/office/drawing/2014/main" id="{7DAF7C5C-4B91-6DF4-8F7C-466E57FD2AE6}"/>
                </a:ext>
              </a:extLst>
            </p:cNvPr>
            <p:cNvGrpSpPr/>
            <p:nvPr/>
          </p:nvGrpSpPr>
          <p:grpSpPr>
            <a:xfrm>
              <a:off x="10575415" y="303720"/>
              <a:ext cx="1040585" cy="4786513"/>
              <a:chOff x="10531870" y="303720"/>
              <a:chExt cx="1359383" cy="6252927"/>
            </a:xfrm>
          </p:grpSpPr>
          <p:pic>
            <p:nvPicPr>
              <p:cNvPr id="5" name="Picture 4" descr="Shape, polygon&#10;&#10;Description automatically generated">
                <a:extLst>
                  <a:ext uri="{FF2B5EF4-FFF2-40B4-BE49-F238E27FC236}">
                    <a16:creationId xmlns:a16="http://schemas.microsoft.com/office/drawing/2014/main" id="{C3EEE3FF-404E-FC9A-2FFF-1B756AA364A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31870" y="303720"/>
                <a:ext cx="1350034" cy="1170104"/>
              </a:xfrm>
              <a:prstGeom prst="rect">
                <a:avLst/>
              </a:prstGeom>
            </p:spPr>
          </p:pic>
          <p:pic>
            <p:nvPicPr>
              <p:cNvPr id="14" name="Picture 13" descr="Shape, polygon&#10;&#10;Description automatically generated">
                <a:extLst>
                  <a:ext uri="{FF2B5EF4-FFF2-40B4-BE49-F238E27FC236}">
                    <a16:creationId xmlns:a16="http://schemas.microsoft.com/office/drawing/2014/main" id="{D18C02DE-FA4A-1D9B-B1C3-A667C615278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32412" y="1568398"/>
                <a:ext cx="1334677" cy="1156793"/>
              </a:xfrm>
              <a:prstGeom prst="rect">
                <a:avLst/>
              </a:prstGeom>
            </p:spPr>
          </p:pic>
          <p:pic>
            <p:nvPicPr>
              <p:cNvPr id="15" name="Picture 14" descr="Shape, polygon&#10;&#10;Description automatically generated">
                <a:extLst>
                  <a:ext uri="{FF2B5EF4-FFF2-40B4-BE49-F238E27FC236}">
                    <a16:creationId xmlns:a16="http://schemas.microsoft.com/office/drawing/2014/main" id="{5D424908-6A00-4F23-DDF7-004300D1E43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531870" y="2819628"/>
                <a:ext cx="1359383" cy="1178207"/>
              </a:xfrm>
              <a:prstGeom prst="rect">
                <a:avLst/>
              </a:prstGeom>
            </p:spPr>
          </p:pic>
          <p:pic>
            <p:nvPicPr>
              <p:cNvPr id="17" name="Picture 16" descr="A picture containing text, stop, sign, vector graphics&#10;&#10;Description automatically generated">
                <a:extLst>
                  <a:ext uri="{FF2B5EF4-FFF2-40B4-BE49-F238E27FC236}">
                    <a16:creationId xmlns:a16="http://schemas.microsoft.com/office/drawing/2014/main" id="{1713D905-5477-7B2B-A73D-E4DC6481730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531870" y="4098781"/>
                <a:ext cx="1359383" cy="1178207"/>
              </a:xfrm>
              <a:prstGeom prst="rect">
                <a:avLst/>
              </a:prstGeom>
            </p:spPr>
          </p:pic>
          <p:pic>
            <p:nvPicPr>
              <p:cNvPr id="18" name="Picture 17" descr="Polygon&#10;&#10;Description automatically generated with medium confidence">
                <a:extLst>
                  <a:ext uri="{FF2B5EF4-FFF2-40B4-BE49-F238E27FC236}">
                    <a16:creationId xmlns:a16="http://schemas.microsoft.com/office/drawing/2014/main" id="{E7F18389-1E30-A3A6-C14E-680853B3E28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531870" y="5378440"/>
                <a:ext cx="1359383" cy="1178207"/>
              </a:xfrm>
              <a:prstGeom prst="rect">
                <a:avLst/>
              </a:prstGeom>
            </p:spPr>
          </p:pic>
        </p:grpSp>
        <p:pic>
          <p:nvPicPr>
            <p:cNvPr id="4" name="Picture 3">
              <a:extLst>
                <a:ext uri="{FF2B5EF4-FFF2-40B4-BE49-F238E27FC236}">
                  <a16:creationId xmlns:a16="http://schemas.microsoft.com/office/drawing/2014/main" id="{BA88032D-EB29-07FB-11C0-31CB03307A75}"/>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571548" y="5186671"/>
              <a:ext cx="1059082" cy="916997"/>
            </a:xfrm>
            <a:prstGeom prst="rect">
              <a:avLst/>
            </a:prstGeom>
          </p:spPr>
        </p:pic>
      </p:grpSp>
    </p:spTree>
    <p:extLst>
      <p:ext uri="{BB962C8B-B14F-4D97-AF65-F5344CB8AC3E}">
        <p14:creationId xmlns:p14="http://schemas.microsoft.com/office/powerpoint/2010/main" val="11791538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ntroduction slide">
    <p:bg>
      <p:bgPr>
        <a:solidFill>
          <a:schemeClr val="tx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7EA6442-5106-FAD0-F7BA-B852336982EF}"/>
              </a:ext>
            </a:extLst>
          </p:cNvPr>
          <p:cNvSpPr/>
          <p:nvPr userDrawn="1"/>
        </p:nvSpPr>
        <p:spPr>
          <a:xfrm>
            <a:off x="0" y="0"/>
            <a:ext cx="12192000" cy="685800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4169555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Empathiz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8A98A60-E879-C631-62B8-B8D05C6E6896}"/>
              </a:ext>
            </a:extLst>
          </p:cNvPr>
          <p:cNvSpPr/>
          <p:nvPr userDrawn="1"/>
        </p:nvSpPr>
        <p:spPr>
          <a:xfrm>
            <a:off x="10478814" y="-19051"/>
            <a:ext cx="1713186" cy="6877051"/>
          </a:xfrm>
          <a:prstGeom prst="rect">
            <a:avLst/>
          </a:prstGeom>
          <a:solidFill>
            <a:srgbClr val="ACAC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Title 4">
            <a:extLst>
              <a:ext uri="{FF2B5EF4-FFF2-40B4-BE49-F238E27FC236}">
                <a16:creationId xmlns:a16="http://schemas.microsoft.com/office/drawing/2014/main" id="{6A8F048D-FC8A-7A03-B5BC-9C1C4114D76A}"/>
              </a:ext>
            </a:extLst>
          </p:cNvPr>
          <p:cNvSpPr>
            <a:spLocks noGrp="1"/>
          </p:cNvSpPr>
          <p:nvPr>
            <p:ph type="title" hasCustomPrompt="1"/>
          </p:nvPr>
        </p:nvSpPr>
        <p:spPr>
          <a:xfrm>
            <a:off x="576000" y="546214"/>
            <a:ext cx="9166811" cy="1047918"/>
          </a:xfrm>
        </p:spPr>
        <p:txBody>
          <a:bodyPr/>
          <a:lstStyle>
            <a:lvl1pPr>
              <a:defRPr>
                <a:latin typeface="GriffithGothic Black" panose="02000603060000020004" pitchFamily="50" charset="0"/>
              </a:defRPr>
            </a:lvl1pPr>
          </a:lstStyle>
          <a:p>
            <a:r>
              <a:rPr lang="en-GB" sz="4400" dirty="0">
                <a:latin typeface="GriffithGothic Black" panose="02000603060000020004" pitchFamily="50" charset="0"/>
              </a:rPr>
              <a:t>Empathize stage</a:t>
            </a:r>
            <a:endParaRPr lang="en-GB" sz="4400" dirty="0">
              <a:latin typeface="Griffith Gothic Black" panose="020B0503060000000000" pitchFamily="34" charset="0"/>
            </a:endParaRPr>
          </a:p>
        </p:txBody>
      </p:sp>
      <p:pic>
        <p:nvPicPr>
          <p:cNvPr id="9" name="Picture 8" descr="Shape, polygon&#10;&#10;Description automatically generated">
            <a:extLst>
              <a:ext uri="{FF2B5EF4-FFF2-40B4-BE49-F238E27FC236}">
                <a16:creationId xmlns:a16="http://schemas.microsoft.com/office/drawing/2014/main" id="{029B7DD6-8549-D455-769B-9A63DA5AA70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10679" y="93869"/>
            <a:ext cx="1541653" cy="1336183"/>
          </a:xfrm>
          <a:prstGeom prst="rect">
            <a:avLst/>
          </a:prstGeom>
        </p:spPr>
      </p:pic>
      <p:pic>
        <p:nvPicPr>
          <p:cNvPr id="16" name="Picture 15" descr="A black background with white text&#10;&#10;Description automatically generated with low confidence">
            <a:extLst>
              <a:ext uri="{FF2B5EF4-FFF2-40B4-BE49-F238E27FC236}">
                <a16:creationId xmlns:a16="http://schemas.microsoft.com/office/drawing/2014/main" id="{05C1B615-F9D9-E14B-FE73-B482C356E86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7" name="Picture Placeholder 17">
            <a:extLst>
              <a:ext uri="{FF2B5EF4-FFF2-40B4-BE49-F238E27FC236}">
                <a16:creationId xmlns:a16="http://schemas.microsoft.com/office/drawing/2014/main" id="{9AAB0E9F-0286-7638-35DF-33C3D63F341A}"/>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18" name="Picture 17">
            <a:extLst>
              <a:ext uri="{FF2B5EF4-FFF2-40B4-BE49-F238E27FC236}">
                <a16:creationId xmlns:a16="http://schemas.microsoft.com/office/drawing/2014/main" id="{02C59BBE-EA5A-DE4D-25C7-D304A948789A}"/>
              </a:ext>
            </a:extLst>
          </p:cNvPr>
          <p:cNvPicPr>
            <a:picLocks noChangeAspect="1"/>
          </p:cNvPicPr>
          <p:nvPr userDrawn="1"/>
        </p:nvPicPr>
        <p:blipFill rotWithShape="1">
          <a:blip r:embed="rId4">
            <a:alphaModFix amt="35000"/>
            <a:extLst>
              <a:ext uri="{28A0092B-C50C-407E-A947-70E740481C1C}">
                <a14:useLocalDpi xmlns:a14="http://schemas.microsoft.com/office/drawing/2010/main" val="0"/>
              </a:ext>
            </a:extLst>
          </a:blip>
          <a:srcRect r="49228"/>
          <a:stretch/>
        </p:blipFill>
        <p:spPr>
          <a:xfrm>
            <a:off x="10743153" y="2548004"/>
            <a:ext cx="1448847" cy="2264926"/>
          </a:xfrm>
          <a:prstGeom prst="rect">
            <a:avLst/>
          </a:prstGeom>
        </p:spPr>
      </p:pic>
      <p:sp>
        <p:nvSpPr>
          <p:cNvPr id="23" name="Text Placeholder 22">
            <a:extLst>
              <a:ext uri="{FF2B5EF4-FFF2-40B4-BE49-F238E27FC236}">
                <a16:creationId xmlns:a16="http://schemas.microsoft.com/office/drawing/2014/main" id="{C65AF53D-C08D-CD48-58F8-B679CB9942BA}"/>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p:txBody>
      </p:sp>
    </p:spTree>
    <p:extLst>
      <p:ext uri="{BB962C8B-B14F-4D97-AF65-F5344CB8AC3E}">
        <p14:creationId xmlns:p14="http://schemas.microsoft.com/office/powerpoint/2010/main" val="18575560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56E57A-85BE-52A1-1798-5C41E9C92A35}"/>
              </a:ext>
            </a:extLst>
          </p:cNvPr>
          <p:cNvSpPr>
            <a:spLocks noGrp="1"/>
          </p:cNvSpPr>
          <p:nvPr>
            <p:ph type="title"/>
          </p:nvPr>
        </p:nvSpPr>
        <p:spPr>
          <a:xfrm>
            <a:off x="576000" y="546214"/>
            <a:ext cx="9166811" cy="1047918"/>
          </a:xfrm>
          <a:prstGeom prst="rect">
            <a:avLst/>
          </a:prstGeom>
        </p:spPr>
        <p:txBody>
          <a:bodyPr vert="horz" lIns="0" tIns="0" rIns="0" bIns="0" rtlCol="0" anchor="t">
            <a:noAutofit/>
          </a:bodyPr>
          <a:lstStyle/>
          <a:p>
            <a:r>
              <a:rPr lang="en-US"/>
              <a:t>Click to edit Master title style</a:t>
            </a:r>
            <a:endParaRPr lang="en-GB" dirty="0"/>
          </a:p>
        </p:txBody>
      </p:sp>
      <p:sp>
        <p:nvSpPr>
          <p:cNvPr id="3" name="Text Placeholder 2">
            <a:extLst>
              <a:ext uri="{FF2B5EF4-FFF2-40B4-BE49-F238E27FC236}">
                <a16:creationId xmlns:a16="http://schemas.microsoft.com/office/drawing/2014/main" id="{F1B96B2F-608F-38F4-C607-CD2CA3307C23}"/>
              </a:ext>
            </a:extLst>
          </p:cNvPr>
          <p:cNvSpPr>
            <a:spLocks noGrp="1"/>
          </p:cNvSpPr>
          <p:nvPr>
            <p:ph type="body" idx="1"/>
          </p:nvPr>
        </p:nvSpPr>
        <p:spPr>
          <a:xfrm>
            <a:off x="576000" y="2573999"/>
            <a:ext cx="9166811" cy="3672000"/>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Date Placeholder 3">
            <a:extLst>
              <a:ext uri="{FF2B5EF4-FFF2-40B4-BE49-F238E27FC236}">
                <a16:creationId xmlns:a16="http://schemas.microsoft.com/office/drawing/2014/main" id="{4FCC602E-CF8A-4103-422D-842777743359}"/>
              </a:ext>
            </a:extLst>
          </p:cNvPr>
          <p:cNvSpPr>
            <a:spLocks noGrp="1"/>
          </p:cNvSpPr>
          <p:nvPr>
            <p:ph type="dt" sz="half" idx="2"/>
          </p:nvPr>
        </p:nvSpPr>
        <p:spPr>
          <a:xfrm>
            <a:off x="576000" y="6352360"/>
            <a:ext cx="2743200" cy="365125"/>
          </a:xfrm>
          <a:prstGeom prst="rect">
            <a:avLst/>
          </a:prstGeom>
        </p:spPr>
        <p:txBody>
          <a:bodyPr vert="horz" lIns="0" tIns="0" rIns="0" bIns="0" rtlCol="0" anchor="ctr">
            <a:noAutofit/>
          </a:bodyPr>
          <a:lstStyle>
            <a:lvl1pPr algn="l">
              <a:defRPr sz="1200">
                <a:solidFill>
                  <a:schemeClr val="tx2"/>
                </a:solidFill>
                <a:latin typeface="Arial" panose="020B0604020202020204" pitchFamily="34" charset="0"/>
                <a:cs typeface="Arial" panose="020B0604020202020204" pitchFamily="34" charset="0"/>
              </a:defRPr>
            </a:lvl1pPr>
          </a:lstStyle>
          <a:p>
            <a:r>
              <a:rPr lang="en-GB" dirty="0"/>
              <a:t>14 September 2022</a:t>
            </a:r>
          </a:p>
        </p:txBody>
      </p:sp>
      <p:sp>
        <p:nvSpPr>
          <p:cNvPr id="5" name="Footer Placeholder 4">
            <a:extLst>
              <a:ext uri="{FF2B5EF4-FFF2-40B4-BE49-F238E27FC236}">
                <a16:creationId xmlns:a16="http://schemas.microsoft.com/office/drawing/2014/main" id="{FE2D44C3-622B-DE1A-3D0E-1D67AC68C166}"/>
              </a:ext>
            </a:extLst>
          </p:cNvPr>
          <p:cNvSpPr>
            <a:spLocks noGrp="1"/>
          </p:cNvSpPr>
          <p:nvPr>
            <p:ph type="ftr" sz="quarter" idx="3"/>
          </p:nvPr>
        </p:nvSpPr>
        <p:spPr>
          <a:xfrm>
            <a:off x="4038600" y="6356350"/>
            <a:ext cx="4114800" cy="365125"/>
          </a:xfrm>
          <a:prstGeom prst="rect">
            <a:avLst/>
          </a:prstGeom>
        </p:spPr>
        <p:txBody>
          <a:bodyPr vert="horz" lIns="0" tIns="0" rIns="0" bIns="0" rtlCol="0" anchor="ctr">
            <a:noAutofit/>
          </a:bodyPr>
          <a:lstStyle>
            <a:lvl1pPr algn="ctr">
              <a:defRPr sz="1200">
                <a:solidFill>
                  <a:schemeClr val="tx2"/>
                </a:solidFill>
                <a:latin typeface="Arial" panose="020B0604020202020204" pitchFamily="34" charset="0"/>
                <a:cs typeface="Arial" panose="020B0604020202020204" pitchFamily="34" charset="0"/>
              </a:defRPr>
            </a:lvl1pPr>
          </a:lstStyle>
          <a:p>
            <a:r>
              <a:rPr lang="en-GB" dirty="0"/>
              <a:t>Because design and innovation matter</a:t>
            </a:r>
          </a:p>
        </p:txBody>
      </p:sp>
      <p:sp>
        <p:nvSpPr>
          <p:cNvPr id="6" name="Slide Number Placeholder 5">
            <a:extLst>
              <a:ext uri="{FF2B5EF4-FFF2-40B4-BE49-F238E27FC236}">
                <a16:creationId xmlns:a16="http://schemas.microsoft.com/office/drawing/2014/main" id="{73B9C41D-DBB6-84B9-829A-87C62833D490}"/>
              </a:ext>
            </a:extLst>
          </p:cNvPr>
          <p:cNvSpPr>
            <a:spLocks noGrp="1"/>
          </p:cNvSpPr>
          <p:nvPr>
            <p:ph type="sldNum" sz="quarter" idx="4"/>
          </p:nvPr>
        </p:nvSpPr>
        <p:spPr>
          <a:xfrm>
            <a:off x="8872800" y="6352360"/>
            <a:ext cx="2743200" cy="365125"/>
          </a:xfrm>
          <a:prstGeom prst="rect">
            <a:avLst/>
          </a:prstGeom>
        </p:spPr>
        <p:txBody>
          <a:bodyPr vert="horz" lIns="0" tIns="0" rIns="0" bIns="0" rtlCol="0" anchor="ctr">
            <a:noAutofit/>
          </a:bodyPr>
          <a:lstStyle>
            <a:lvl1pPr algn="r">
              <a:defRPr sz="1200">
                <a:solidFill>
                  <a:schemeClr val="tx2"/>
                </a:solidFill>
                <a:latin typeface="Arial" panose="020B0604020202020204" pitchFamily="34" charset="0"/>
                <a:cs typeface="Arial" panose="020B0604020202020204" pitchFamily="34" charset="0"/>
              </a:defRPr>
            </a:lvl1pPr>
          </a:lstStyle>
          <a:p>
            <a:fld id="{06460529-6BCB-7B47-87B2-64F917FF7A32}" type="slidenum">
              <a:rPr lang="en-GB" smtClean="0"/>
              <a:pPr/>
              <a:t>‹#›</a:t>
            </a:fld>
            <a:endParaRPr lang="en-GB" dirty="0"/>
          </a:p>
        </p:txBody>
      </p:sp>
    </p:spTree>
    <p:extLst>
      <p:ext uri="{BB962C8B-B14F-4D97-AF65-F5344CB8AC3E}">
        <p14:creationId xmlns:p14="http://schemas.microsoft.com/office/powerpoint/2010/main" val="166330227"/>
      </p:ext>
    </p:extLst>
  </p:cSld>
  <p:clrMap bg1="lt1" tx1="dk1" bg2="lt2" tx2="dk2" accent1="accent1" accent2="accent2" accent3="accent3" accent4="accent4" accent5="accent5" accent6="accent6" hlink="hlink" folHlink="folHlink"/>
  <p:sldLayoutIdLst>
    <p:sldLayoutId id="2147483714" r:id="rId1"/>
    <p:sldLayoutId id="2147483713" r:id="rId2"/>
    <p:sldLayoutId id="2147483715" r:id="rId3"/>
    <p:sldLayoutId id="2147483703" r:id="rId4"/>
    <p:sldLayoutId id="2147483716" r:id="rId5"/>
    <p:sldLayoutId id="2147483704" r:id="rId6"/>
    <p:sldLayoutId id="2147483725" r:id="rId7"/>
    <p:sldLayoutId id="2147483717" r:id="rId8"/>
    <p:sldLayoutId id="2147483705" r:id="rId9"/>
    <p:sldLayoutId id="2147483722" r:id="rId10"/>
    <p:sldLayoutId id="2147483706" r:id="rId11"/>
    <p:sldLayoutId id="2147483718" r:id="rId12"/>
    <p:sldLayoutId id="2147483707" r:id="rId13"/>
    <p:sldLayoutId id="2147483719" r:id="rId14"/>
    <p:sldLayoutId id="2147483708" r:id="rId15"/>
    <p:sldLayoutId id="2147483720" r:id="rId16"/>
    <p:sldLayoutId id="2147483709" r:id="rId17"/>
    <p:sldLayoutId id="2147483721" r:id="rId18"/>
    <p:sldLayoutId id="2147483726" r:id="rId19"/>
    <p:sldLayoutId id="2147483727" r:id="rId20"/>
    <p:sldLayoutId id="2147483710" r:id="rId21"/>
    <p:sldLayoutId id="2147483711" r:id="rId22"/>
    <p:sldLayoutId id="2147483712" r:id="rId23"/>
    <p:sldLayoutId id="2147483728" r:id="rId24"/>
  </p:sldLayoutIdLst>
  <p:hf sldNum="0" hdr="0"/>
  <p:txStyles>
    <p:titleStyle>
      <a:lvl1pPr algn="l" defTabSz="914400" rtl="0" eaLnBrk="1" latinLnBrk="0" hangingPunct="1">
        <a:lnSpc>
          <a:spcPts val="3450"/>
        </a:lnSpc>
        <a:spcBef>
          <a:spcPct val="0"/>
        </a:spcBef>
        <a:buNone/>
        <a:defRPr sz="3450" b="1" kern="1200">
          <a:solidFill>
            <a:schemeClr val="tx2"/>
          </a:solidFill>
          <a:latin typeface="+mj-lt"/>
          <a:ea typeface="+mj-ea"/>
          <a:cs typeface="+mj-cs"/>
        </a:defRPr>
      </a:lvl1pPr>
    </p:titleStyle>
    <p:body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27.png"/></Relationships>
</file>

<file path=ppt/slides/_rels/slide10.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9.xml"/><Relationship Id="rId5" Type="http://schemas.openxmlformats.org/officeDocument/2006/relationships/image" Target="../media/image28.png"/><Relationship Id="rId4" Type="http://schemas.openxmlformats.org/officeDocument/2006/relationships/image" Target="../media/image37.jpeg"/></Relationships>
</file>

<file path=ppt/slides/_rels/slide11.xml.rels><?xml version="1.0" encoding="UTF-8" standalone="yes"?>
<Relationships xmlns="http://schemas.openxmlformats.org/package/2006/relationships"><Relationship Id="rId3" Type="http://schemas.openxmlformats.org/officeDocument/2006/relationships/image" Target="../media/image39.svg"/><Relationship Id="rId2" Type="http://schemas.openxmlformats.org/officeDocument/2006/relationships/image" Target="../media/image38.pn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2.xml"/><Relationship Id="rId1" Type="http://schemas.openxmlformats.org/officeDocument/2006/relationships/video" Target="https://www.youtube.com/embed/wC--GsdT80Q?feature=oembed" TargetMode="External"/><Relationship Id="rId4" Type="http://schemas.openxmlformats.org/officeDocument/2006/relationships/image" Target="../media/image40.jpeg"/></Relationships>
</file>

<file path=ppt/slides/_rels/slide13.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notesSlide" Target="../notesSlides/notesSlide7.xml"/><Relationship Id="rId1" Type="http://schemas.openxmlformats.org/officeDocument/2006/relationships/slideLayout" Target="../slideLayouts/slideLayout11.xml"/><Relationship Id="rId5" Type="http://schemas.openxmlformats.org/officeDocument/2006/relationships/image" Target="../media/image28.png"/><Relationship Id="rId4" Type="http://schemas.openxmlformats.org/officeDocument/2006/relationships/slide" Target="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8.xml"/><Relationship Id="rId1" Type="http://schemas.openxmlformats.org/officeDocument/2006/relationships/slideLayout" Target="../slideLayouts/slideLayout11.xml"/><Relationship Id="rId4" Type="http://schemas.openxmlformats.org/officeDocument/2006/relationships/image" Target="../media/image28.png"/></Relationships>
</file>

<file path=ppt/slides/_rels/slide1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9.xml"/><Relationship Id="rId1" Type="http://schemas.openxmlformats.org/officeDocument/2006/relationships/slideLayout" Target="../slideLayouts/slideLayout11.xml"/><Relationship Id="rId5" Type="http://schemas.openxmlformats.org/officeDocument/2006/relationships/image" Target="../media/image42.png"/><Relationship Id="rId4" Type="http://schemas.openxmlformats.org/officeDocument/2006/relationships/image" Target="../media/image39.svg"/></Relationships>
</file>

<file path=ppt/slides/_rels/slide1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slideLayout" Target="../slideLayouts/slideLayout14.xml"/><Relationship Id="rId1" Type="http://schemas.openxmlformats.org/officeDocument/2006/relationships/video" Target="https://www.youtube.com/embed/UZS1Yx0DEBY?feature=oembed" TargetMode="External"/></Relationships>
</file>

<file path=ppt/slides/_rels/slide17.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notesSlide" Target="../notesSlides/notesSlide10.xml"/><Relationship Id="rId1" Type="http://schemas.openxmlformats.org/officeDocument/2006/relationships/slideLayout" Target="../slideLayouts/slideLayout13.xml"/><Relationship Id="rId5" Type="http://schemas.openxmlformats.org/officeDocument/2006/relationships/image" Target="../media/image28.png"/><Relationship Id="rId4" Type="http://schemas.openxmlformats.org/officeDocument/2006/relationships/slide" Target="slide31.xml"/></Relationships>
</file>

<file path=ppt/slides/_rels/slide18.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slideLayout" Target="../slideLayouts/slideLayout16.xml"/><Relationship Id="rId1" Type="http://schemas.openxmlformats.org/officeDocument/2006/relationships/video" Target="https://www.youtube.com/embed/bynEv4ydBV4?feature=oembed"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4.xml"/><Relationship Id="rId4" Type="http://schemas.openxmlformats.org/officeDocument/2006/relationships/image" Target="../media/image28.png"/></Relationships>
</file>

<file path=ppt/slides/_rels/slide20.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notesSlide" Target="../notesSlides/notesSlide12.xml"/><Relationship Id="rId1" Type="http://schemas.openxmlformats.org/officeDocument/2006/relationships/slideLayout" Target="../slideLayouts/slideLayout15.xml"/><Relationship Id="rId4" Type="http://schemas.openxmlformats.org/officeDocument/2006/relationships/image" Target="../media/image28.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8.xml"/><Relationship Id="rId1" Type="http://schemas.openxmlformats.org/officeDocument/2006/relationships/video" Target="https://www.youtube.com/embed/qKAJanh8yOk?feature=oembed" TargetMode="External"/><Relationship Id="rId4" Type="http://schemas.openxmlformats.org/officeDocument/2006/relationships/image" Target="../media/image45.jpeg"/></Relationships>
</file>

<file path=ppt/slides/_rels/slide22.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notesSlide" Target="../notesSlides/notesSlide14.xml"/><Relationship Id="rId1" Type="http://schemas.openxmlformats.org/officeDocument/2006/relationships/slideLayout" Target="../slideLayouts/slideLayout17.xml"/><Relationship Id="rId4" Type="http://schemas.openxmlformats.org/officeDocument/2006/relationships/image" Target="../media/image28.png"/></Relationships>
</file>

<file path=ppt/slides/_rels/slide23.xml.rels><?xml version="1.0" encoding="UTF-8" standalone="yes"?>
<Relationships xmlns="http://schemas.openxmlformats.org/package/2006/relationships"><Relationship Id="rId8" Type="http://schemas.openxmlformats.org/officeDocument/2006/relationships/image" Target="../media/image50.jpeg"/><Relationship Id="rId3" Type="http://schemas.openxmlformats.org/officeDocument/2006/relationships/image" Target="../media/image28.png"/><Relationship Id="rId7" Type="http://schemas.openxmlformats.org/officeDocument/2006/relationships/image" Target="../media/image49.jpeg"/><Relationship Id="rId2" Type="http://schemas.openxmlformats.org/officeDocument/2006/relationships/notesSlide" Target="../notesSlides/notesSlide15.xml"/><Relationship Id="rId1" Type="http://schemas.openxmlformats.org/officeDocument/2006/relationships/slideLayout" Target="../slideLayouts/slideLayout4.xml"/><Relationship Id="rId6" Type="http://schemas.openxmlformats.org/officeDocument/2006/relationships/image" Target="../media/image48.jpeg"/><Relationship Id="rId11" Type="http://schemas.openxmlformats.org/officeDocument/2006/relationships/image" Target="../media/image53.jpeg"/><Relationship Id="rId5" Type="http://schemas.openxmlformats.org/officeDocument/2006/relationships/image" Target="../media/image47.jpeg"/><Relationship Id="rId10" Type="http://schemas.openxmlformats.org/officeDocument/2006/relationships/image" Target="../media/image52.jpeg"/><Relationship Id="rId4" Type="http://schemas.openxmlformats.org/officeDocument/2006/relationships/image" Target="../media/image46.png"/><Relationship Id="rId9" Type="http://schemas.openxmlformats.org/officeDocument/2006/relationships/image" Target="../media/image51.jpeg"/></Relationships>
</file>

<file path=ppt/slides/_rels/slide24.xml.rels><?xml version="1.0" encoding="UTF-8" standalone="yes"?>
<Relationships xmlns="http://schemas.openxmlformats.org/package/2006/relationships"><Relationship Id="rId3" Type="http://schemas.openxmlformats.org/officeDocument/2006/relationships/hyperlink" Target="https://www.designtechnology.org.uk/for-education/inspired-by-industry-member-only-content/focused-tasks-and-investigative-and-evaluative-activities/dinosuit-fts-and-ieas/" TargetMode="External"/><Relationship Id="rId2" Type="http://schemas.openxmlformats.org/officeDocument/2006/relationships/notesSlide" Target="../notesSlides/notesSlide16.xml"/><Relationship Id="rId1" Type="http://schemas.openxmlformats.org/officeDocument/2006/relationships/slideLayout" Target="../slideLayouts/slideLayout21.xml"/><Relationship Id="rId4" Type="http://schemas.openxmlformats.org/officeDocument/2006/relationships/image" Target="../media/image28.png"/></Relationships>
</file>

<file path=ppt/slides/_rels/slide25.xml.rels><?xml version="1.0" encoding="UTF-8" standalone="yes"?>
<Relationships xmlns="http://schemas.openxmlformats.org/package/2006/relationships"><Relationship Id="rId3" Type="http://schemas.openxmlformats.org/officeDocument/2006/relationships/hyperlink" Target="https://www.designtechnology.org.uk/for-education/inspired-by-industry-member-only-content/focused-tasks-and-investigative-and-evaluative-activities/dinosuit-fts-and-ieas/" TargetMode="External"/><Relationship Id="rId2" Type="http://schemas.openxmlformats.org/officeDocument/2006/relationships/notesSlide" Target="../notesSlides/notesSlide17.xml"/><Relationship Id="rId1" Type="http://schemas.openxmlformats.org/officeDocument/2006/relationships/slideLayout" Target="../slideLayouts/slideLayout22.xml"/><Relationship Id="rId4" Type="http://schemas.openxmlformats.org/officeDocument/2006/relationships/image" Target="../media/image28.png"/></Relationships>
</file>

<file path=ppt/slides/_rels/slide26.xml.rels><?xml version="1.0" encoding="UTF-8" standalone="yes"?>
<Relationships xmlns="http://schemas.openxmlformats.org/package/2006/relationships"><Relationship Id="rId8" Type="http://schemas.openxmlformats.org/officeDocument/2006/relationships/hyperlink" Target="https://docs.google.com/forms/u/0/" TargetMode="External"/><Relationship Id="rId13" Type="http://schemas.openxmlformats.org/officeDocument/2006/relationships/slide" Target="slide8.xml"/><Relationship Id="rId3" Type="http://schemas.openxmlformats.org/officeDocument/2006/relationships/hyperlink" Target="https://www.dinosuit.co.uk/shop" TargetMode="External"/><Relationship Id="rId7" Type="http://schemas.openxmlformats.org/officeDocument/2006/relationships/hyperlink" Target="https://www.surveymonkey.co.uk/" TargetMode="External"/><Relationship Id="rId12" Type="http://schemas.openxmlformats.org/officeDocument/2006/relationships/image" Target="../media/image28.png"/><Relationship Id="rId2" Type="http://schemas.openxmlformats.org/officeDocument/2006/relationships/notesSlide" Target="../notesSlides/notesSlide18.xml"/><Relationship Id="rId1" Type="http://schemas.openxmlformats.org/officeDocument/2006/relationships/slideLayout" Target="../slideLayouts/slideLayout23.xml"/><Relationship Id="rId6" Type="http://schemas.openxmlformats.org/officeDocument/2006/relationships/hyperlink" Target="https://evcompare.io/" TargetMode="External"/><Relationship Id="rId11" Type="http://schemas.openxmlformats.org/officeDocument/2006/relationships/hyperlink" Target="https://www.planetcustodian.com/genius-ideas-to-control-littering-through-voting-ashtray-and-chewing-gum-board/7364/" TargetMode="External"/><Relationship Id="rId5" Type="http://schemas.openxmlformats.org/officeDocument/2006/relationships/hyperlink" Target="https://www.ign.com/wikis/playstation-5/PS5_vs._Xbox_Series_X_Comparison_Chart/" TargetMode="External"/><Relationship Id="rId10" Type="http://schemas.openxmlformats.org/officeDocument/2006/relationships/hyperlink" Target="https://delighted.com/" TargetMode="External"/><Relationship Id="rId4" Type="http://schemas.openxmlformats.org/officeDocument/2006/relationships/hyperlink" Target="https://forms.wix.com/r/7113115865377145752" TargetMode="External"/><Relationship Id="rId9" Type="http://schemas.openxmlformats.org/officeDocument/2006/relationships/hyperlink" Target="https://forms.office.com/" TargetMode="External"/><Relationship Id="rId14" Type="http://schemas.openxmlformats.org/officeDocument/2006/relationships/image" Target="../media/image54.jpeg"/></Relationships>
</file>

<file path=ppt/slides/_rels/slide2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9.xml"/><Relationship Id="rId1" Type="http://schemas.openxmlformats.org/officeDocument/2006/relationships/slideLayout" Target="../slideLayouts/slideLayout23.xml"/><Relationship Id="rId5" Type="http://schemas.openxmlformats.org/officeDocument/2006/relationships/slide" Target="slide8.xml"/><Relationship Id="rId4" Type="http://schemas.openxmlformats.org/officeDocument/2006/relationships/image" Target="../media/image55.png"/></Relationships>
</file>

<file path=ppt/slides/_rels/slide28.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image" Target="../media/image28.png"/><Relationship Id="rId7" Type="http://schemas.openxmlformats.org/officeDocument/2006/relationships/hyperlink" Target="https://piktochart.com/infographic-maker/" TargetMode="External"/><Relationship Id="rId2" Type="http://schemas.openxmlformats.org/officeDocument/2006/relationships/notesSlide" Target="../notesSlides/notesSlide20.xml"/><Relationship Id="rId1" Type="http://schemas.openxmlformats.org/officeDocument/2006/relationships/slideLayout" Target="../slideLayouts/slideLayout23.xml"/><Relationship Id="rId6" Type="http://schemas.openxmlformats.org/officeDocument/2006/relationships/image" Target="../media/image56.png"/><Relationship Id="rId5" Type="http://schemas.openxmlformats.org/officeDocument/2006/relationships/hyperlink" Target="https://www.canva.com/create/infographics/" TargetMode="External"/><Relationship Id="rId10" Type="http://schemas.openxmlformats.org/officeDocument/2006/relationships/image" Target="../media/image58.png"/><Relationship Id="rId4" Type="http://schemas.openxmlformats.org/officeDocument/2006/relationships/slide" Target="slide8.xml"/><Relationship Id="rId9" Type="http://schemas.openxmlformats.org/officeDocument/2006/relationships/hyperlink" Target="https://venngage.com/templates/infographics" TargetMode="External"/></Relationships>
</file>

<file path=ppt/slides/_rels/slide2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1.xml"/><Relationship Id="rId1" Type="http://schemas.openxmlformats.org/officeDocument/2006/relationships/slideLayout" Target="../slideLayouts/slideLayout23.xml"/><Relationship Id="rId4" Type="http://schemas.openxmlformats.org/officeDocument/2006/relationships/slide" Target="slide13.xml"/></Relationships>
</file>

<file path=ppt/slides/_rels/slide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hyperlink" Target="https://www.templatemaker.nl/en/" TargetMode="External"/><Relationship Id="rId7" Type="http://schemas.openxmlformats.org/officeDocument/2006/relationships/image" Target="../media/image60.png"/><Relationship Id="rId2" Type="http://schemas.openxmlformats.org/officeDocument/2006/relationships/notesSlide" Target="../notesSlides/notesSlide22.xml"/><Relationship Id="rId1" Type="http://schemas.openxmlformats.org/officeDocument/2006/relationships/slideLayout" Target="../slideLayouts/slideLayout23.xml"/><Relationship Id="rId6" Type="http://schemas.openxmlformats.org/officeDocument/2006/relationships/image" Target="../media/image59.jpeg"/><Relationship Id="rId5" Type="http://schemas.openxmlformats.org/officeDocument/2006/relationships/image" Target="../media/image28.png"/><Relationship Id="rId10" Type="http://schemas.openxmlformats.org/officeDocument/2006/relationships/slide" Target="slide17.xml"/><Relationship Id="rId4" Type="http://schemas.openxmlformats.org/officeDocument/2006/relationships/hyperlink" Target="https://www.plv-design.com/en/" TargetMode="External"/><Relationship Id="rId9" Type="http://schemas.openxmlformats.org/officeDocument/2006/relationships/image" Target="../media/image62.jpeg"/></Relationships>
</file>

<file path=ppt/slides/_rels/slide31.xml.rels><?xml version="1.0" encoding="UTF-8" standalone="yes"?>
<Relationships xmlns="http://schemas.openxmlformats.org/package/2006/relationships"><Relationship Id="rId3" Type="http://schemas.openxmlformats.org/officeDocument/2006/relationships/hyperlink" Target="https://www.businessinsider.com/unevolved-brands-logo-quiz-2012-8?IR=T#-7" TargetMode="External"/><Relationship Id="rId2" Type="http://schemas.openxmlformats.org/officeDocument/2006/relationships/notesSlide" Target="../notesSlides/notesSlide23.xml"/><Relationship Id="rId1" Type="http://schemas.openxmlformats.org/officeDocument/2006/relationships/slideLayout" Target="../slideLayouts/slideLayout23.xml"/><Relationship Id="rId5" Type="http://schemas.openxmlformats.org/officeDocument/2006/relationships/slide" Target="slide17.xml"/><Relationship Id="rId4" Type="http://schemas.openxmlformats.org/officeDocument/2006/relationships/image" Target="../media/image28.png"/></Relationships>
</file>

<file path=ppt/slides/_rels/slide32.xml.rels><?xml version="1.0" encoding="UTF-8" standalone="yes"?>
<Relationships xmlns="http://schemas.openxmlformats.org/package/2006/relationships"><Relationship Id="rId8" Type="http://schemas.openxmlformats.org/officeDocument/2006/relationships/hyperlink" Target="https://www.adobe-students.com/uk/creativecloud/buy/students.html?gclid=CjwKCAjwjaWoBhAmEiwAXz8DBb9StEHqrcOuGvh023Ssj6MI2vf5oDeSpBWw4DzlZrd-Rm2dbA699xoCHVwQAvD_BwE&amp;mv=search&amp;mv2=paidsearch&amp;sdid=9DJJ4F4Q&amp;ef_id=CjwKCAjwjaWoBhAmEiwAXz8DBb9StEHqrcOuGvh023Ssj6MI2vf5oDeSpBWw4DzlZrd-Rm2dbA699xoCHVwQAvD_BwE:G:s&amp;s_kwcid=AL!3085!3!617765694687!e!!g!!adobe%20illustrator!18101539358!140331415677&amp;gad=1" TargetMode="External"/><Relationship Id="rId13" Type="http://schemas.openxmlformats.org/officeDocument/2006/relationships/image" Target="../media/image63.jpeg"/><Relationship Id="rId3" Type="http://schemas.openxmlformats.org/officeDocument/2006/relationships/hyperlink" Target="https://www.maunindustries.com/paper-punch-drill-4-mm-drill-bit/?gclid=CjwKCAjwjaWoBhAmEiwAXz8DBdhe1aZIkJCcGU7w7dWYYTUOFt6Fktskdesk_OAh--NRk6LXl8FxZRoCLf4QAvD_BwE" TargetMode="External"/><Relationship Id="rId7" Type="http://schemas.openxmlformats.org/officeDocument/2006/relationships/hyperlink" Target="https://www.focuseducational.com/focus-2d-vector-graphics-designer/" TargetMode="External"/><Relationship Id="rId12" Type="http://schemas.openxmlformats.org/officeDocument/2006/relationships/slide" Target="slide20.xml"/><Relationship Id="rId2" Type="http://schemas.openxmlformats.org/officeDocument/2006/relationships/notesSlide" Target="../notesSlides/notesSlide24.xml"/><Relationship Id="rId1" Type="http://schemas.openxmlformats.org/officeDocument/2006/relationships/slideLayout" Target="../slideLayouts/slideLayout23.xml"/><Relationship Id="rId6" Type="http://schemas.openxmlformats.org/officeDocument/2006/relationships/hyperlink" Target="https://www.techsoft.co.uk/products/software/techsoft-design-v3" TargetMode="External"/><Relationship Id="rId11" Type="http://schemas.openxmlformats.org/officeDocument/2006/relationships/image" Target="../media/image28.png"/><Relationship Id="rId5" Type="http://schemas.openxmlformats.org/officeDocument/2006/relationships/hyperlink" Target="https://www.robives.com/" TargetMode="External"/><Relationship Id="rId10" Type="http://schemas.openxmlformats.org/officeDocument/2006/relationships/hyperlink" Target="https://www.freepik.com/free-photos-vectors/scale-pattern" TargetMode="External"/><Relationship Id="rId4" Type="http://schemas.openxmlformats.org/officeDocument/2006/relationships/hyperlink" Target="https://www.youtube.com/watch?v=JF--mvZpQ2k" TargetMode="External"/><Relationship Id="rId9" Type="http://schemas.openxmlformats.org/officeDocument/2006/relationships/hyperlink" Target="https://affinity.serif.com/en-gb/designer/?mc=UGC-DES-PMAX&amp;gclid=CjwKCAjwjaWoBhAmEiwAXz8DBUps6Xv4TZ0r6wPYKmiSx-zKYVPpaKSj5Cd73LbzCqDlKOz8-hncmRoCKPkQAvD_BwE#buy" TargetMode="External"/></Relationships>
</file>

<file path=ppt/slides/_rels/slide33.xml.rels><?xml version="1.0" encoding="UTF-8" standalone="yes"?>
<Relationships xmlns="http://schemas.openxmlformats.org/package/2006/relationships"><Relationship Id="rId8" Type="http://schemas.openxmlformats.org/officeDocument/2006/relationships/image" Target="../media/image68.emf"/><Relationship Id="rId3" Type="http://schemas.openxmlformats.org/officeDocument/2006/relationships/image" Target="../media/image64.emf"/><Relationship Id="rId7" Type="http://schemas.openxmlformats.org/officeDocument/2006/relationships/image" Target="../media/image67.emf"/><Relationship Id="rId2" Type="http://schemas.openxmlformats.org/officeDocument/2006/relationships/notesSlide" Target="../notesSlides/notesSlide25.xml"/><Relationship Id="rId1" Type="http://schemas.openxmlformats.org/officeDocument/2006/relationships/slideLayout" Target="../slideLayouts/slideLayout23.xml"/><Relationship Id="rId6" Type="http://schemas.openxmlformats.org/officeDocument/2006/relationships/image" Target="../media/image66.emf"/><Relationship Id="rId5" Type="http://schemas.openxmlformats.org/officeDocument/2006/relationships/image" Target="../media/image28.png"/><Relationship Id="rId10" Type="http://schemas.openxmlformats.org/officeDocument/2006/relationships/image" Target="../media/image70.emf"/><Relationship Id="rId4" Type="http://schemas.openxmlformats.org/officeDocument/2006/relationships/image" Target="../media/image65.emf"/><Relationship Id="rId9" Type="http://schemas.openxmlformats.org/officeDocument/2006/relationships/image" Target="../media/image69.emf"/></Relationships>
</file>

<file path=ppt/slides/_rels/slide3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6.xml"/><Relationship Id="rId1" Type="http://schemas.openxmlformats.org/officeDocument/2006/relationships/slideLayout" Target="../slideLayouts/slideLayout23.xml"/><Relationship Id="rId4" Type="http://schemas.openxmlformats.org/officeDocument/2006/relationships/slide" Target="slide22.xml"/></Relationships>
</file>

<file path=ppt/slides/_rels/slide3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8" Type="http://schemas.openxmlformats.org/officeDocument/2006/relationships/slide" Target="slide21.xml"/><Relationship Id="rId3" Type="http://schemas.openxmlformats.org/officeDocument/2006/relationships/image" Target="../media/image28.png"/><Relationship Id="rId7" Type="http://schemas.openxmlformats.org/officeDocument/2006/relationships/slide" Target="slide18.xml"/><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slide" Target="slide16.xml"/><Relationship Id="rId5" Type="http://schemas.openxmlformats.org/officeDocument/2006/relationships/slide" Target="slide12.xml"/><Relationship Id="rId4" Type="http://schemas.openxmlformats.org/officeDocument/2006/relationships/slide" Target="slide7.xml"/></Relationships>
</file>

<file path=ppt/slides/_rels/slide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slideLayout" Target="../slideLayouts/slideLayout8.xml"/><Relationship Id="rId1" Type="http://schemas.openxmlformats.org/officeDocument/2006/relationships/video" Target="https://www.youtube.com/embed/qzyxfOggqzc?feature=oembed" TargetMode="External"/><Relationship Id="rId4" Type="http://schemas.openxmlformats.org/officeDocument/2006/relationships/image" Target="../media/image30.jpeg"/></Relationships>
</file>

<file path=ppt/slides/_rels/slide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slideLayout" Target="../slideLayouts/slideLayout10.xml"/><Relationship Id="rId1" Type="http://schemas.openxmlformats.org/officeDocument/2006/relationships/video" Target="https://www.youtube.com/embed/KaJlfs9SB9Q?feature=oembed" TargetMode="External"/></Relationships>
</file>

<file path=ppt/slides/_rels/slide8.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notesSlide" Target="../notesSlides/notesSlide5.xml"/><Relationship Id="rId1" Type="http://schemas.openxmlformats.org/officeDocument/2006/relationships/slideLayout" Target="../slideLayouts/slideLayout9.xml"/><Relationship Id="rId5" Type="http://schemas.openxmlformats.org/officeDocument/2006/relationships/image" Target="../media/image28.png"/><Relationship Id="rId4" Type="http://schemas.openxmlformats.org/officeDocument/2006/relationships/slide" Target="slide28.xml"/></Relationships>
</file>

<file path=ppt/slides/_rels/slide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9.xml"/><Relationship Id="rId5" Type="http://schemas.openxmlformats.org/officeDocument/2006/relationships/image" Target="../media/image28.png"/><Relationship Id="rId4" Type="http://schemas.openxmlformats.org/officeDocument/2006/relationships/image" Target="../media/image34.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EB1790-2CD4-5C49-0880-9A0F1CE57356}"/>
              </a:ext>
            </a:extLst>
          </p:cNvPr>
          <p:cNvSpPr>
            <a:spLocks noGrp="1"/>
          </p:cNvSpPr>
          <p:nvPr>
            <p:ph type="ctrTitle"/>
          </p:nvPr>
        </p:nvSpPr>
        <p:spPr/>
        <p:txBody>
          <a:bodyPr/>
          <a:lstStyle/>
          <a:p>
            <a:pPr>
              <a:lnSpc>
                <a:spcPct val="100000"/>
              </a:lnSpc>
            </a:pPr>
            <a:r>
              <a:rPr lang="en-GB" dirty="0">
                <a:solidFill>
                  <a:schemeClr val="tx2"/>
                </a:solidFill>
                <a:latin typeface="+mj-lt"/>
              </a:rPr>
              <a:t>KS3 d&amp;T contexts</a:t>
            </a:r>
            <a:br>
              <a:rPr lang="en-GB" dirty="0">
                <a:solidFill>
                  <a:schemeClr val="tx2"/>
                </a:solidFill>
                <a:latin typeface="+mj-lt"/>
              </a:rPr>
            </a:br>
            <a:br>
              <a:rPr lang="en-GB" dirty="0">
                <a:solidFill>
                  <a:schemeClr val="tx2"/>
                </a:solidFill>
                <a:latin typeface="+mj-lt"/>
              </a:rPr>
            </a:br>
            <a:r>
              <a:rPr lang="en-GB" dirty="0">
                <a:solidFill>
                  <a:schemeClr val="bg1"/>
                </a:solidFill>
                <a:latin typeface="+mj-lt"/>
              </a:rPr>
              <a:t>promotional display items for dinosuit </a:t>
            </a:r>
          </a:p>
        </p:txBody>
      </p:sp>
      <p:pic>
        <p:nvPicPr>
          <p:cNvPr id="3" name="Picture 2" descr="Blue text on a black background">
            <a:extLst>
              <a:ext uri="{FF2B5EF4-FFF2-40B4-BE49-F238E27FC236}">
                <a16:creationId xmlns:a16="http://schemas.microsoft.com/office/drawing/2014/main" id="{59197EA2-B0C6-84C6-CF35-5B02A8B8F92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09964" y="204245"/>
            <a:ext cx="3195337" cy="1276685"/>
          </a:xfrm>
          <a:prstGeom prst="rect">
            <a:avLst/>
          </a:prstGeom>
        </p:spPr>
      </p:pic>
      <p:pic>
        <p:nvPicPr>
          <p:cNvPr id="17" name="Picture Placeholder 6">
            <a:extLst>
              <a:ext uri="{FF2B5EF4-FFF2-40B4-BE49-F238E27FC236}">
                <a16:creationId xmlns:a16="http://schemas.microsoft.com/office/drawing/2014/main" id="{FEB380F5-6C36-7BE0-A6EF-9843E48B655D}"/>
              </a:ext>
            </a:extLst>
          </p:cNvPr>
          <p:cNvPicPr>
            <a:picLocks noChangeAspect="1"/>
          </p:cNvPicPr>
          <p:nvPr/>
        </p:nvPicPr>
        <p:blipFill rotWithShape="1">
          <a:blip r:embed="rId4">
            <a:extLst>
              <a:ext uri="{28A0092B-C50C-407E-A947-70E740481C1C}">
                <a14:useLocalDpi xmlns:a14="http://schemas.microsoft.com/office/drawing/2010/main" val="0"/>
              </a:ext>
            </a:extLst>
          </a:blip>
          <a:srcRect l="20799" r="8971"/>
          <a:stretch/>
        </p:blipFill>
        <p:spPr>
          <a:xfrm>
            <a:off x="8088000" y="0"/>
            <a:ext cx="4104000" cy="6858000"/>
          </a:xfrm>
          <a:prstGeom prst="rect">
            <a:avLst/>
          </a:prstGeom>
        </p:spPr>
      </p:pic>
      <p:pic>
        <p:nvPicPr>
          <p:cNvPr id="4" name="Picture 2">
            <a:extLst>
              <a:ext uri="{FF2B5EF4-FFF2-40B4-BE49-F238E27FC236}">
                <a16:creationId xmlns:a16="http://schemas.microsoft.com/office/drawing/2014/main" id="{AEBD28B9-EDC6-BDB2-A9FE-7E65241745ED}"/>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7697" r="7773" b="24195"/>
          <a:stretch/>
        </p:blipFill>
        <p:spPr bwMode="auto">
          <a:xfrm>
            <a:off x="423900" y="5992920"/>
            <a:ext cx="2505600" cy="637732"/>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09D2F324-B973-197A-7A0C-356D9BF1436C}"/>
              </a:ext>
            </a:extLst>
          </p:cNvPr>
          <p:cNvSpPr txBox="1"/>
          <p:nvPr/>
        </p:nvSpPr>
        <p:spPr>
          <a:xfrm>
            <a:off x="4948517" y="6276709"/>
            <a:ext cx="3367144" cy="338554"/>
          </a:xfrm>
          <a:prstGeom prst="rect">
            <a:avLst/>
          </a:prstGeom>
          <a:noFill/>
        </p:spPr>
        <p:txBody>
          <a:bodyPr wrap="square" rtlCol="0">
            <a:spAutoFit/>
          </a:bodyPr>
          <a:lstStyle/>
          <a:p>
            <a:r>
              <a:rPr lang="en-GB" sz="1600" dirty="0">
                <a:solidFill>
                  <a:schemeClr val="bg1"/>
                </a:solidFill>
                <a:latin typeface="+mj-lt"/>
              </a:rPr>
              <a:t>#InspiredbyDinosuit</a:t>
            </a:r>
          </a:p>
        </p:txBody>
      </p:sp>
    </p:spTree>
    <p:extLst>
      <p:ext uri="{BB962C8B-B14F-4D97-AF65-F5344CB8AC3E}">
        <p14:creationId xmlns:p14="http://schemas.microsoft.com/office/powerpoint/2010/main" val="40256661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BCC5A58-F572-2DA9-2B8D-4BEFA2B657A5}"/>
              </a:ext>
            </a:extLst>
          </p:cNvPr>
          <p:cNvSpPr>
            <a:spLocks noGrp="1"/>
          </p:cNvSpPr>
          <p:nvPr>
            <p:ph type="title"/>
          </p:nvPr>
        </p:nvSpPr>
        <p:spPr/>
        <p:txBody>
          <a:bodyPr/>
          <a:lstStyle/>
          <a:p>
            <a:r>
              <a:rPr lang="en-GB" sz="4400" dirty="0"/>
              <a:t>Empathize stage</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0" y="1149350"/>
            <a:ext cx="9522539" cy="2165350"/>
          </a:xfrm>
        </p:spPr>
        <p:txBody>
          <a:bodyPr>
            <a:normAutofit/>
          </a:bodyPr>
          <a:lstStyle/>
          <a:p>
            <a:pPr>
              <a:lnSpc>
                <a:spcPct val="150000"/>
              </a:lnSpc>
            </a:pPr>
            <a:r>
              <a:rPr lang="en-GB" dirty="0">
                <a:latin typeface="+mj-lt"/>
                <a:ea typeface="Roboto" panose="02000000000000000000" pitchFamily="2" charset="0"/>
                <a:cs typeface="Roboto" panose="02000000000000000000" pitchFamily="2" charset="0"/>
              </a:rPr>
              <a:t>The team at Dinosuit spend a lot of time looking at existing shop and window displays. They consider where the product is placed in relation to other products as well as the size of the space available. Here are some of the displays used in the past.</a:t>
            </a: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p:txBody>
      </p:sp>
      <p:pic>
        <p:nvPicPr>
          <p:cNvPr id="31746" name="Picture 2" descr="Dinosaur toy shop display">
            <a:extLst>
              <a:ext uri="{FF2B5EF4-FFF2-40B4-BE49-F238E27FC236}">
                <a16:creationId xmlns:a16="http://schemas.microsoft.com/office/drawing/2014/main" id="{95DAA4BA-4878-2645-5797-AF56F42A735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00617" y="2592624"/>
            <a:ext cx="3487909" cy="3045143"/>
          </a:xfrm>
          <a:prstGeom prst="rect">
            <a:avLst/>
          </a:prstGeom>
          <a:noFill/>
          <a:extLst>
            <a:ext uri="{909E8E84-426E-40DD-AFC4-6F175D3DCCD1}">
              <a14:hiddenFill xmlns:a14="http://schemas.microsoft.com/office/drawing/2010/main">
                <a:solidFill>
                  <a:srgbClr val="FFFFFF"/>
                </a:solidFill>
              </a14:hiddenFill>
            </a:ext>
          </a:extLst>
        </p:spPr>
      </p:pic>
      <p:pic>
        <p:nvPicPr>
          <p:cNvPr id="31748" name="Picture 4" descr="Dinosaur toy shop display">
            <a:extLst>
              <a:ext uri="{FF2B5EF4-FFF2-40B4-BE49-F238E27FC236}">
                <a16:creationId xmlns:a16="http://schemas.microsoft.com/office/drawing/2014/main" id="{80E6221D-7337-7107-02B7-48D03B57318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6000" y="2592625"/>
            <a:ext cx="2277080" cy="3045143"/>
          </a:xfrm>
          <a:prstGeom prst="rect">
            <a:avLst/>
          </a:prstGeom>
          <a:noFill/>
          <a:extLst>
            <a:ext uri="{909E8E84-426E-40DD-AFC4-6F175D3DCCD1}">
              <a14:hiddenFill xmlns:a14="http://schemas.microsoft.com/office/drawing/2010/main">
                <a:solidFill>
                  <a:srgbClr val="FFFFFF"/>
                </a:solidFill>
              </a14:hiddenFill>
            </a:ext>
          </a:extLst>
        </p:spPr>
      </p:pic>
      <p:pic>
        <p:nvPicPr>
          <p:cNvPr id="31750" name="Picture 6" descr="Dinosaur toy shop display">
            <a:extLst>
              <a:ext uri="{FF2B5EF4-FFF2-40B4-BE49-F238E27FC236}">
                <a16:creationId xmlns:a16="http://schemas.microsoft.com/office/drawing/2014/main" id="{60C8F983-92F3-2C4F-F078-9DC1B46EC2B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36064" y="2592625"/>
            <a:ext cx="2286116" cy="304514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a:extLst>
              <a:ext uri="{FF2B5EF4-FFF2-40B4-BE49-F238E27FC236}">
                <a16:creationId xmlns:a16="http://schemas.microsoft.com/office/drawing/2014/main" id="{ABEA3062-F720-0998-083A-E530EA0F78E2}"/>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7697" r="7773" b="24195"/>
          <a:stretch/>
        </p:blipFill>
        <p:spPr bwMode="auto">
          <a:xfrm>
            <a:off x="423900" y="5992920"/>
            <a:ext cx="2505600" cy="6377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95265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BCC5A58-F572-2DA9-2B8D-4BEFA2B657A5}"/>
              </a:ext>
            </a:extLst>
          </p:cNvPr>
          <p:cNvSpPr>
            <a:spLocks noGrp="1"/>
          </p:cNvSpPr>
          <p:nvPr>
            <p:ph type="title"/>
          </p:nvPr>
        </p:nvSpPr>
        <p:spPr/>
        <p:txBody>
          <a:bodyPr/>
          <a:lstStyle/>
          <a:p>
            <a:r>
              <a:rPr lang="en-GB" sz="4400" dirty="0">
                <a:latin typeface="GriffithGothic Black" panose="02000603060000020004" pitchFamily="50" charset="0"/>
              </a:rPr>
              <a:t>Break down the context</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18475" y="1173574"/>
            <a:ext cx="9655175" cy="2165350"/>
          </a:xfrm>
        </p:spPr>
        <p:txBody>
          <a:bodyPr>
            <a:normAutofit/>
          </a:bodyPr>
          <a:lstStyle/>
          <a:p>
            <a:pPr marL="0" indent="0">
              <a:lnSpc>
                <a:spcPct val="150000"/>
              </a:lnSpc>
              <a:buNone/>
            </a:pPr>
            <a:r>
              <a:rPr lang="en-GB" sz="2000" dirty="0">
                <a:latin typeface="+mj-lt"/>
                <a:ea typeface="Roboto" panose="02000000000000000000" pitchFamily="2" charset="0"/>
                <a:cs typeface="Roboto" panose="02000000000000000000" pitchFamily="2" charset="0"/>
              </a:rPr>
              <a:t>There are a number of different ways the </a:t>
            </a:r>
            <a:r>
              <a:rPr lang="en-GB" sz="2000" dirty="0" err="1">
                <a:latin typeface="+mj-lt"/>
                <a:ea typeface="Roboto" panose="02000000000000000000" pitchFamily="2" charset="0"/>
                <a:cs typeface="Roboto" panose="02000000000000000000" pitchFamily="2" charset="0"/>
              </a:rPr>
              <a:t>Dinosuit</a:t>
            </a:r>
            <a:r>
              <a:rPr lang="en-GB" sz="2000" dirty="0">
                <a:latin typeface="+mj-lt"/>
                <a:ea typeface="Roboto" panose="02000000000000000000" pitchFamily="2" charset="0"/>
                <a:cs typeface="Roboto" panose="02000000000000000000" pitchFamily="2" charset="0"/>
              </a:rPr>
              <a:t> could be promoted. Along with this you will need to think about who to target – the user or the buyer? There are lots of options and opportunities to consider here. Maybe a mind-map will help to think of a range of different areas?</a:t>
            </a: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p:txBody>
      </p:sp>
      <p:grpSp>
        <p:nvGrpSpPr>
          <p:cNvPr id="7" name="Group 6">
            <a:extLst>
              <a:ext uri="{FF2B5EF4-FFF2-40B4-BE49-F238E27FC236}">
                <a16:creationId xmlns:a16="http://schemas.microsoft.com/office/drawing/2014/main" id="{549C5CDB-32C7-780D-87FC-7F97B41EC5F4}"/>
              </a:ext>
            </a:extLst>
          </p:cNvPr>
          <p:cNvGrpSpPr/>
          <p:nvPr/>
        </p:nvGrpSpPr>
        <p:grpSpPr>
          <a:xfrm>
            <a:off x="2074740" y="2920735"/>
            <a:ext cx="8098910" cy="3509334"/>
            <a:chOff x="2270547" y="2966455"/>
            <a:chExt cx="8098910" cy="3509334"/>
          </a:xfrm>
        </p:grpSpPr>
        <p:cxnSp>
          <p:nvCxnSpPr>
            <p:cNvPr id="8" name="Straight Connector 7">
              <a:extLst>
                <a:ext uri="{FF2B5EF4-FFF2-40B4-BE49-F238E27FC236}">
                  <a16:creationId xmlns:a16="http://schemas.microsoft.com/office/drawing/2014/main" id="{B1106FB9-8986-4A01-6420-4AA7A52CD717}"/>
                </a:ext>
              </a:extLst>
            </p:cNvPr>
            <p:cNvCxnSpPr>
              <a:cxnSpLocks/>
            </p:cNvCxnSpPr>
            <p:nvPr/>
          </p:nvCxnSpPr>
          <p:spPr>
            <a:xfrm>
              <a:off x="4859534" y="3345708"/>
              <a:ext cx="894882" cy="240110"/>
            </a:xfrm>
            <a:prstGeom prst="line">
              <a:avLst/>
            </a:prstGeom>
            <a:ln w="28575"/>
          </p:spPr>
          <p:style>
            <a:lnRef idx="1">
              <a:schemeClr val="accent1"/>
            </a:lnRef>
            <a:fillRef idx="0">
              <a:schemeClr val="accent1"/>
            </a:fillRef>
            <a:effectRef idx="0">
              <a:schemeClr val="accent1"/>
            </a:effectRef>
            <a:fontRef idx="minor">
              <a:schemeClr val="tx1"/>
            </a:fontRef>
          </p:style>
        </p:cxnSp>
        <p:grpSp>
          <p:nvGrpSpPr>
            <p:cNvPr id="16" name="Group 15">
              <a:extLst>
                <a:ext uri="{FF2B5EF4-FFF2-40B4-BE49-F238E27FC236}">
                  <a16:creationId xmlns:a16="http://schemas.microsoft.com/office/drawing/2014/main" id="{A82477F1-1061-2A03-4F07-AB61B268E3BB}"/>
                </a:ext>
              </a:extLst>
            </p:cNvPr>
            <p:cNvGrpSpPr/>
            <p:nvPr/>
          </p:nvGrpSpPr>
          <p:grpSpPr>
            <a:xfrm>
              <a:off x="2270547" y="2966455"/>
              <a:ext cx="8098910" cy="3509334"/>
              <a:chOff x="1940495" y="2849925"/>
              <a:chExt cx="8098910" cy="3509334"/>
            </a:xfrm>
          </p:grpSpPr>
          <p:cxnSp>
            <p:nvCxnSpPr>
              <p:cNvPr id="19" name="Straight Connector 18">
                <a:extLst>
                  <a:ext uri="{FF2B5EF4-FFF2-40B4-BE49-F238E27FC236}">
                    <a16:creationId xmlns:a16="http://schemas.microsoft.com/office/drawing/2014/main" id="{A832DC17-41BE-AEE9-0F6A-7A139D7A4BA7}"/>
                  </a:ext>
                </a:extLst>
              </p:cNvPr>
              <p:cNvCxnSpPr>
                <a:cxnSpLocks/>
              </p:cNvCxnSpPr>
              <p:nvPr/>
            </p:nvCxnSpPr>
            <p:spPr>
              <a:xfrm flipV="1">
                <a:off x="7170530" y="4801602"/>
                <a:ext cx="557884" cy="199509"/>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BC98D30-1919-DEE9-7653-5AABD8FC966C}"/>
                  </a:ext>
                </a:extLst>
              </p:cNvPr>
              <p:cNvCxnSpPr>
                <a:cxnSpLocks/>
              </p:cNvCxnSpPr>
              <p:nvPr/>
            </p:nvCxnSpPr>
            <p:spPr>
              <a:xfrm flipV="1">
                <a:off x="3522872" y="5404073"/>
                <a:ext cx="346348" cy="581970"/>
              </a:xfrm>
              <a:prstGeom prst="line">
                <a:avLst/>
              </a:prstGeom>
              <a:ln w="28575"/>
            </p:spPr>
            <p:style>
              <a:lnRef idx="1">
                <a:schemeClr val="accent1"/>
              </a:lnRef>
              <a:fillRef idx="0">
                <a:schemeClr val="accent1"/>
              </a:fillRef>
              <a:effectRef idx="0">
                <a:schemeClr val="accent1"/>
              </a:effectRef>
              <a:fontRef idx="minor">
                <a:schemeClr val="tx1"/>
              </a:fontRef>
            </p:style>
          </p:cxnSp>
          <p:grpSp>
            <p:nvGrpSpPr>
              <p:cNvPr id="21" name="Group 20">
                <a:extLst>
                  <a:ext uri="{FF2B5EF4-FFF2-40B4-BE49-F238E27FC236}">
                    <a16:creationId xmlns:a16="http://schemas.microsoft.com/office/drawing/2014/main" id="{ECA830B6-8B28-1A65-5922-047FC55B5B09}"/>
                  </a:ext>
                </a:extLst>
              </p:cNvPr>
              <p:cNvGrpSpPr/>
              <p:nvPr/>
            </p:nvGrpSpPr>
            <p:grpSpPr>
              <a:xfrm>
                <a:off x="1940495" y="2849925"/>
                <a:ext cx="8098910" cy="3509334"/>
                <a:chOff x="1940495" y="2849925"/>
                <a:chExt cx="8098910" cy="3509334"/>
              </a:xfrm>
            </p:grpSpPr>
            <p:cxnSp>
              <p:nvCxnSpPr>
                <p:cNvPr id="26" name="Straight Connector 25">
                  <a:extLst>
                    <a:ext uri="{FF2B5EF4-FFF2-40B4-BE49-F238E27FC236}">
                      <a16:creationId xmlns:a16="http://schemas.microsoft.com/office/drawing/2014/main" id="{E8D01B65-1990-4ADD-DD21-FB3E3C2C4AFB}"/>
                    </a:ext>
                  </a:extLst>
                </p:cNvPr>
                <p:cNvCxnSpPr>
                  <a:cxnSpLocks/>
                </p:cNvCxnSpPr>
                <p:nvPr/>
              </p:nvCxnSpPr>
              <p:spPr>
                <a:xfrm>
                  <a:off x="5510832" y="5758455"/>
                  <a:ext cx="839024" cy="40296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04BCC4CE-692F-1B0B-9AC5-A7212CCD0E7C}"/>
                    </a:ext>
                  </a:extLst>
                </p:cNvPr>
                <p:cNvCxnSpPr>
                  <a:cxnSpLocks/>
                </p:cNvCxnSpPr>
                <p:nvPr/>
              </p:nvCxnSpPr>
              <p:spPr>
                <a:xfrm>
                  <a:off x="7170530" y="5181214"/>
                  <a:ext cx="839024" cy="40296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B91E2072-D91A-CA38-1C92-525E21FBA448}"/>
                    </a:ext>
                  </a:extLst>
                </p:cNvPr>
                <p:cNvCxnSpPr>
                  <a:cxnSpLocks/>
                </p:cNvCxnSpPr>
                <p:nvPr/>
              </p:nvCxnSpPr>
              <p:spPr>
                <a:xfrm flipV="1">
                  <a:off x="5641963" y="3175020"/>
                  <a:ext cx="608428" cy="457746"/>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41128CB5-7097-CC08-52B3-50B9684CAF5D}"/>
                    </a:ext>
                  </a:extLst>
                </p:cNvPr>
                <p:cNvCxnSpPr>
                  <a:cxnSpLocks/>
                </p:cNvCxnSpPr>
                <p:nvPr/>
              </p:nvCxnSpPr>
              <p:spPr>
                <a:xfrm flipV="1">
                  <a:off x="2688537" y="3876502"/>
                  <a:ext cx="991380" cy="2717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F0D35534-588C-2993-B156-1DDF7D0E7C1D}"/>
                    </a:ext>
                  </a:extLst>
                </p:cNvPr>
                <p:cNvCxnSpPr>
                  <a:cxnSpLocks/>
                </p:cNvCxnSpPr>
                <p:nvPr/>
              </p:nvCxnSpPr>
              <p:spPr>
                <a:xfrm>
                  <a:off x="4184209" y="4023155"/>
                  <a:ext cx="886494" cy="49734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E8C467B5-3DA5-E770-64A3-59E22D7BA58E}"/>
                    </a:ext>
                  </a:extLst>
                </p:cNvPr>
                <p:cNvCxnSpPr>
                  <a:cxnSpLocks/>
                </p:cNvCxnSpPr>
                <p:nvPr/>
              </p:nvCxnSpPr>
              <p:spPr>
                <a:xfrm>
                  <a:off x="8309659" y="3518681"/>
                  <a:ext cx="597410" cy="205895"/>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2923BD55-2B3D-0CF6-0516-25D95673BA74}"/>
                    </a:ext>
                  </a:extLst>
                </p:cNvPr>
                <p:cNvCxnSpPr>
                  <a:cxnSpLocks/>
                </p:cNvCxnSpPr>
                <p:nvPr/>
              </p:nvCxnSpPr>
              <p:spPr>
                <a:xfrm flipV="1">
                  <a:off x="8406964" y="3072387"/>
                  <a:ext cx="706911" cy="24469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95953ADB-515D-22B7-3944-00B175DB3499}"/>
                    </a:ext>
                  </a:extLst>
                </p:cNvPr>
                <p:cNvCxnSpPr>
                  <a:cxnSpLocks/>
                </p:cNvCxnSpPr>
                <p:nvPr/>
              </p:nvCxnSpPr>
              <p:spPr>
                <a:xfrm flipV="1">
                  <a:off x="7192453" y="3479879"/>
                  <a:ext cx="706911" cy="24469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8DE7AAB2-1F0C-436D-844A-317338E64A56}"/>
                    </a:ext>
                  </a:extLst>
                </p:cNvPr>
                <p:cNvCxnSpPr/>
                <p:nvPr/>
              </p:nvCxnSpPr>
              <p:spPr>
                <a:xfrm flipV="1">
                  <a:off x="5404337" y="4801602"/>
                  <a:ext cx="0" cy="85026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980AEEDB-3610-FD8D-1160-91590B7C16FC}"/>
                    </a:ext>
                  </a:extLst>
                </p:cNvPr>
                <p:cNvCxnSpPr/>
                <p:nvPr/>
              </p:nvCxnSpPr>
              <p:spPr>
                <a:xfrm flipV="1">
                  <a:off x="5393787" y="3581062"/>
                  <a:ext cx="0" cy="85026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096DEC68-FBC8-719E-8DA2-CDC3F1039B8B}"/>
                    </a:ext>
                  </a:extLst>
                </p:cNvPr>
                <p:cNvCxnSpPr>
                  <a:cxnSpLocks/>
                </p:cNvCxnSpPr>
                <p:nvPr/>
              </p:nvCxnSpPr>
              <p:spPr>
                <a:xfrm flipV="1">
                  <a:off x="4247738" y="4823369"/>
                  <a:ext cx="651098" cy="313956"/>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A1B05F93-74AB-5B60-98F0-2BD4FAD90724}"/>
                    </a:ext>
                  </a:extLst>
                </p:cNvPr>
                <p:cNvCxnSpPr>
                  <a:cxnSpLocks/>
                </p:cNvCxnSpPr>
                <p:nvPr/>
              </p:nvCxnSpPr>
              <p:spPr>
                <a:xfrm>
                  <a:off x="5759484" y="4759649"/>
                  <a:ext cx="839024" cy="40296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a16="http://schemas.microsoft.com/office/drawing/2014/main" id="{6210684F-917F-797F-8A3B-F6F68C2AF5A6}"/>
                    </a:ext>
                  </a:extLst>
                </p:cNvPr>
                <p:cNvCxnSpPr>
                  <a:cxnSpLocks/>
                </p:cNvCxnSpPr>
                <p:nvPr/>
              </p:nvCxnSpPr>
              <p:spPr>
                <a:xfrm flipV="1">
                  <a:off x="5880295" y="3896205"/>
                  <a:ext cx="608428" cy="457746"/>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65" name="Oval 64">
                  <a:extLst>
                    <a:ext uri="{FF2B5EF4-FFF2-40B4-BE49-F238E27FC236}">
                      <a16:creationId xmlns:a16="http://schemas.microsoft.com/office/drawing/2014/main" id="{686DBAB1-5908-1EE8-C57D-99DD9219E2D1}"/>
                    </a:ext>
                  </a:extLst>
                </p:cNvPr>
                <p:cNvSpPr/>
                <p:nvPr/>
              </p:nvSpPr>
              <p:spPr>
                <a:xfrm>
                  <a:off x="6365631" y="3521405"/>
                  <a:ext cx="1153551"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1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WHERE?</a:t>
                  </a:r>
                </a:p>
              </p:txBody>
            </p:sp>
            <p:sp>
              <p:nvSpPr>
                <p:cNvPr id="66" name="Oval 65">
                  <a:extLst>
                    <a:ext uri="{FF2B5EF4-FFF2-40B4-BE49-F238E27FC236}">
                      <a16:creationId xmlns:a16="http://schemas.microsoft.com/office/drawing/2014/main" id="{9470075E-5F7F-D794-8609-78363CCA81FF}"/>
                    </a:ext>
                  </a:extLst>
                </p:cNvPr>
                <p:cNvSpPr/>
                <p:nvPr/>
              </p:nvSpPr>
              <p:spPr>
                <a:xfrm>
                  <a:off x="4539176" y="4112456"/>
                  <a:ext cx="1709224" cy="998806"/>
                </a:xfrm>
                <a:prstGeom prst="ellipse">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6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DESIGN PROBLEM</a:t>
                  </a:r>
                </a:p>
              </p:txBody>
            </p:sp>
            <p:sp>
              <p:nvSpPr>
                <p:cNvPr id="67" name="Oval 66">
                  <a:extLst>
                    <a:ext uri="{FF2B5EF4-FFF2-40B4-BE49-F238E27FC236}">
                      <a16:creationId xmlns:a16="http://schemas.microsoft.com/office/drawing/2014/main" id="{98005BDE-51EC-D9B3-BDAF-D9FEDDCE60FB}"/>
                    </a:ext>
                  </a:extLst>
                </p:cNvPr>
                <p:cNvSpPr/>
                <p:nvPr/>
              </p:nvSpPr>
              <p:spPr>
                <a:xfrm>
                  <a:off x="4843975" y="3226777"/>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WHY?</a:t>
                  </a:r>
                </a:p>
              </p:txBody>
            </p:sp>
            <p:sp>
              <p:nvSpPr>
                <p:cNvPr id="68" name="Oval 67">
                  <a:extLst>
                    <a:ext uri="{FF2B5EF4-FFF2-40B4-BE49-F238E27FC236}">
                      <a16:creationId xmlns:a16="http://schemas.microsoft.com/office/drawing/2014/main" id="{897E2811-8E7C-B7DA-10E4-30356E2F916E}"/>
                    </a:ext>
                  </a:extLst>
                </p:cNvPr>
                <p:cNvSpPr/>
                <p:nvPr/>
              </p:nvSpPr>
              <p:spPr>
                <a:xfrm>
                  <a:off x="3228535" y="3581062"/>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WHAT?</a:t>
                  </a:r>
                </a:p>
              </p:txBody>
            </p:sp>
            <p:sp>
              <p:nvSpPr>
                <p:cNvPr id="69" name="Oval 68">
                  <a:extLst>
                    <a:ext uri="{FF2B5EF4-FFF2-40B4-BE49-F238E27FC236}">
                      <a16:creationId xmlns:a16="http://schemas.microsoft.com/office/drawing/2014/main" id="{B8B45B58-95E0-233D-C8FE-D7E495BE9980}"/>
                    </a:ext>
                  </a:extLst>
                </p:cNvPr>
                <p:cNvSpPr/>
                <p:nvPr/>
              </p:nvSpPr>
              <p:spPr>
                <a:xfrm>
                  <a:off x="3352800" y="4908453"/>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WHEN?</a:t>
                  </a:r>
                </a:p>
              </p:txBody>
            </p:sp>
            <p:sp>
              <p:nvSpPr>
                <p:cNvPr id="70" name="Oval 69">
                  <a:extLst>
                    <a:ext uri="{FF2B5EF4-FFF2-40B4-BE49-F238E27FC236}">
                      <a16:creationId xmlns:a16="http://schemas.microsoft.com/office/drawing/2014/main" id="{F8B3B6A1-00E2-23CD-0F13-CFCD21D2A26E}"/>
                    </a:ext>
                  </a:extLst>
                </p:cNvPr>
                <p:cNvSpPr/>
                <p:nvPr/>
              </p:nvSpPr>
              <p:spPr>
                <a:xfrm>
                  <a:off x="6390011" y="4908452"/>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HOW?</a:t>
                  </a:r>
                </a:p>
              </p:txBody>
            </p:sp>
            <p:sp>
              <p:nvSpPr>
                <p:cNvPr id="71" name="Oval 70">
                  <a:extLst>
                    <a:ext uri="{FF2B5EF4-FFF2-40B4-BE49-F238E27FC236}">
                      <a16:creationId xmlns:a16="http://schemas.microsoft.com/office/drawing/2014/main" id="{F5521A5C-9A51-5966-FE01-3B0793BB67D3}"/>
                    </a:ext>
                  </a:extLst>
                </p:cNvPr>
                <p:cNvSpPr/>
                <p:nvPr/>
              </p:nvSpPr>
              <p:spPr>
                <a:xfrm>
                  <a:off x="4843975" y="5364405"/>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WHO?</a:t>
                  </a:r>
                </a:p>
              </p:txBody>
            </p:sp>
            <p:sp>
              <p:nvSpPr>
                <p:cNvPr id="72" name="Oval 71">
                  <a:extLst>
                    <a:ext uri="{FF2B5EF4-FFF2-40B4-BE49-F238E27FC236}">
                      <a16:creationId xmlns:a16="http://schemas.microsoft.com/office/drawing/2014/main" id="{6F9D1343-9558-1BFC-B0AC-A60EBB5CCD6B}"/>
                    </a:ext>
                  </a:extLst>
                </p:cNvPr>
                <p:cNvSpPr/>
                <p:nvPr/>
              </p:nvSpPr>
              <p:spPr>
                <a:xfrm>
                  <a:off x="7535118" y="3184302"/>
                  <a:ext cx="1029286" cy="489395"/>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LOCATION</a:t>
                  </a:r>
                </a:p>
              </p:txBody>
            </p:sp>
            <p:sp>
              <p:nvSpPr>
                <p:cNvPr id="73" name="Oval 72">
                  <a:extLst>
                    <a:ext uri="{FF2B5EF4-FFF2-40B4-BE49-F238E27FC236}">
                      <a16:creationId xmlns:a16="http://schemas.microsoft.com/office/drawing/2014/main" id="{0A40818C-EE17-7905-B9E0-030E1C1F6FF2}"/>
                    </a:ext>
                  </a:extLst>
                </p:cNvPr>
                <p:cNvSpPr/>
                <p:nvPr/>
              </p:nvSpPr>
              <p:spPr>
                <a:xfrm>
                  <a:off x="8706015" y="2849925"/>
                  <a:ext cx="1333390"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lang="en-GB" sz="800" dirty="0">
                      <a:solidFill>
                        <a:srgbClr val="FFFFFF"/>
                      </a:solidFill>
                      <a:latin typeface="Arial" panose="020B0604020202020204"/>
                    </a:rPr>
                    <a:t>SHOP</a:t>
                  </a:r>
                  <a:endPar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endParaRPr>
                </a:p>
              </p:txBody>
            </p:sp>
            <p:sp>
              <p:nvSpPr>
                <p:cNvPr id="74" name="Oval 73">
                  <a:extLst>
                    <a:ext uri="{FF2B5EF4-FFF2-40B4-BE49-F238E27FC236}">
                      <a16:creationId xmlns:a16="http://schemas.microsoft.com/office/drawing/2014/main" id="{70DD94AF-FC9C-7F3B-24F0-E6146BD003A0}"/>
                    </a:ext>
                  </a:extLst>
                </p:cNvPr>
                <p:cNvSpPr/>
                <p:nvPr/>
              </p:nvSpPr>
              <p:spPr>
                <a:xfrm>
                  <a:off x="8689841" y="3518681"/>
                  <a:ext cx="1333390"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lang="en-GB" sz="800" dirty="0">
                      <a:solidFill>
                        <a:srgbClr val="FFFFFF"/>
                      </a:solidFill>
                      <a:latin typeface="Arial" panose="020B0604020202020204"/>
                    </a:rPr>
                    <a:t>MUSEUM</a:t>
                  </a:r>
                  <a:endPar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endParaRPr>
                </a:p>
              </p:txBody>
            </p:sp>
            <p:sp>
              <p:nvSpPr>
                <p:cNvPr id="75" name="Oval 74">
                  <a:extLst>
                    <a:ext uri="{FF2B5EF4-FFF2-40B4-BE49-F238E27FC236}">
                      <a16:creationId xmlns:a16="http://schemas.microsoft.com/office/drawing/2014/main" id="{4378557F-3832-A1EB-E23F-BF39E3C8968D}"/>
                    </a:ext>
                  </a:extLst>
                </p:cNvPr>
                <p:cNvSpPr/>
                <p:nvPr/>
              </p:nvSpPr>
              <p:spPr>
                <a:xfrm>
                  <a:off x="7624314" y="5226732"/>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FUNCTION</a:t>
                  </a:r>
                </a:p>
              </p:txBody>
            </p:sp>
            <p:sp>
              <p:nvSpPr>
                <p:cNvPr id="76" name="Oval 75">
                  <a:extLst>
                    <a:ext uri="{FF2B5EF4-FFF2-40B4-BE49-F238E27FC236}">
                      <a16:creationId xmlns:a16="http://schemas.microsoft.com/office/drawing/2014/main" id="{6D9B3593-A651-2338-FDE4-581BEA971557}"/>
                    </a:ext>
                  </a:extLst>
                </p:cNvPr>
                <p:cNvSpPr/>
                <p:nvPr/>
              </p:nvSpPr>
              <p:spPr>
                <a:xfrm>
                  <a:off x="1964850" y="3635683"/>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PURPOSE</a:t>
                  </a:r>
                </a:p>
              </p:txBody>
            </p:sp>
            <p:cxnSp>
              <p:nvCxnSpPr>
                <p:cNvPr id="77" name="Straight Connector 76">
                  <a:extLst>
                    <a:ext uri="{FF2B5EF4-FFF2-40B4-BE49-F238E27FC236}">
                      <a16:creationId xmlns:a16="http://schemas.microsoft.com/office/drawing/2014/main" id="{83F7FA38-1130-A422-DD5A-08C88D211540}"/>
                    </a:ext>
                  </a:extLst>
                </p:cNvPr>
                <p:cNvCxnSpPr>
                  <a:cxnSpLocks/>
                </p:cNvCxnSpPr>
                <p:nvPr/>
              </p:nvCxnSpPr>
              <p:spPr>
                <a:xfrm flipV="1">
                  <a:off x="2846325" y="4011916"/>
                  <a:ext cx="676547" cy="45551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78" name="Oval 77">
                  <a:extLst>
                    <a:ext uri="{FF2B5EF4-FFF2-40B4-BE49-F238E27FC236}">
                      <a16:creationId xmlns:a16="http://schemas.microsoft.com/office/drawing/2014/main" id="{F2FBBB2B-E7F0-B5D9-73C4-B64BD2C187B1}"/>
                    </a:ext>
                  </a:extLst>
                </p:cNvPr>
                <p:cNvSpPr/>
                <p:nvPr/>
              </p:nvSpPr>
              <p:spPr>
                <a:xfrm>
                  <a:off x="1940495" y="4208330"/>
                  <a:ext cx="1118667"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MATERIALS</a:t>
                  </a:r>
                </a:p>
              </p:txBody>
            </p:sp>
            <p:sp>
              <p:nvSpPr>
                <p:cNvPr id="79" name="Oval 78">
                  <a:extLst>
                    <a:ext uri="{FF2B5EF4-FFF2-40B4-BE49-F238E27FC236}">
                      <a16:creationId xmlns:a16="http://schemas.microsoft.com/office/drawing/2014/main" id="{75CC6852-517D-B801-A4C4-13DEABBF8ECC}"/>
                    </a:ext>
                  </a:extLst>
                </p:cNvPr>
                <p:cNvSpPr/>
                <p:nvPr/>
              </p:nvSpPr>
              <p:spPr>
                <a:xfrm>
                  <a:off x="5910537" y="5869864"/>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USER(S)</a:t>
                  </a:r>
                </a:p>
              </p:txBody>
            </p:sp>
            <p:sp>
              <p:nvSpPr>
                <p:cNvPr id="80" name="Oval 79">
                  <a:extLst>
                    <a:ext uri="{FF2B5EF4-FFF2-40B4-BE49-F238E27FC236}">
                      <a16:creationId xmlns:a16="http://schemas.microsoft.com/office/drawing/2014/main" id="{7856E286-5999-28B2-7000-C63598E2DAF7}"/>
                    </a:ext>
                  </a:extLst>
                </p:cNvPr>
                <p:cNvSpPr/>
                <p:nvPr/>
              </p:nvSpPr>
              <p:spPr>
                <a:xfrm>
                  <a:off x="5944772" y="2952832"/>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NEEDS</a:t>
                  </a:r>
                </a:p>
              </p:txBody>
            </p:sp>
          </p:grpSp>
          <p:sp>
            <p:nvSpPr>
              <p:cNvPr id="22" name="Oval 21">
                <a:extLst>
                  <a:ext uri="{FF2B5EF4-FFF2-40B4-BE49-F238E27FC236}">
                    <a16:creationId xmlns:a16="http://schemas.microsoft.com/office/drawing/2014/main" id="{2CC45B4E-E149-25D1-6FA9-098B5B9D1557}"/>
                  </a:ext>
                </a:extLst>
              </p:cNvPr>
              <p:cNvSpPr/>
              <p:nvPr/>
            </p:nvSpPr>
            <p:spPr>
              <a:xfrm>
                <a:off x="2841245" y="5762799"/>
                <a:ext cx="1196237"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7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POINT OF PURCHASE</a:t>
                </a:r>
              </a:p>
            </p:txBody>
          </p:sp>
          <p:cxnSp>
            <p:nvCxnSpPr>
              <p:cNvPr id="23" name="Straight Connector 22">
                <a:extLst>
                  <a:ext uri="{FF2B5EF4-FFF2-40B4-BE49-F238E27FC236}">
                    <a16:creationId xmlns:a16="http://schemas.microsoft.com/office/drawing/2014/main" id="{704F02EB-BF7B-CD57-42F0-364940884D42}"/>
                  </a:ext>
                </a:extLst>
              </p:cNvPr>
              <p:cNvCxnSpPr>
                <a:cxnSpLocks/>
              </p:cNvCxnSpPr>
              <p:nvPr/>
            </p:nvCxnSpPr>
            <p:spPr>
              <a:xfrm flipV="1">
                <a:off x="3153923" y="5200058"/>
                <a:ext cx="424409" cy="16337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4" name="Oval 23">
                <a:extLst>
                  <a:ext uri="{FF2B5EF4-FFF2-40B4-BE49-F238E27FC236}">
                    <a16:creationId xmlns:a16="http://schemas.microsoft.com/office/drawing/2014/main" id="{FEF65175-794E-D19D-9EC3-4DF0578C2BB0}"/>
                  </a:ext>
                </a:extLst>
              </p:cNvPr>
              <p:cNvSpPr/>
              <p:nvPr/>
            </p:nvSpPr>
            <p:spPr>
              <a:xfrm>
                <a:off x="2118046" y="5118730"/>
                <a:ext cx="1110489"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ENTRANCE</a:t>
                </a:r>
              </a:p>
            </p:txBody>
          </p:sp>
          <p:sp>
            <p:nvSpPr>
              <p:cNvPr id="25" name="Oval 24">
                <a:extLst>
                  <a:ext uri="{FF2B5EF4-FFF2-40B4-BE49-F238E27FC236}">
                    <a16:creationId xmlns:a16="http://schemas.microsoft.com/office/drawing/2014/main" id="{0CDA81E6-98AC-19DC-1C00-CF43CBA45DEF}"/>
                  </a:ext>
                </a:extLst>
              </p:cNvPr>
              <p:cNvSpPr/>
              <p:nvPr/>
            </p:nvSpPr>
            <p:spPr>
              <a:xfrm>
                <a:off x="7634385" y="4551260"/>
                <a:ext cx="1272683"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lang="en-GB" sz="800" dirty="0">
                    <a:solidFill>
                      <a:srgbClr val="FFFFFF"/>
                    </a:solidFill>
                    <a:latin typeface="Arial" panose="020B0604020202020204"/>
                  </a:rPr>
                  <a:t>ADVERTISE</a:t>
                </a:r>
                <a:endPar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endParaRPr>
              </a:p>
            </p:txBody>
          </p:sp>
        </p:grpSp>
        <p:sp>
          <p:nvSpPr>
            <p:cNvPr id="11" name="Oval 10">
              <a:extLst>
                <a:ext uri="{FF2B5EF4-FFF2-40B4-BE49-F238E27FC236}">
                  <a16:creationId xmlns:a16="http://schemas.microsoft.com/office/drawing/2014/main" id="{DEF1A75F-247B-4B58-A516-DF23A50F4FF0}"/>
                </a:ext>
              </a:extLst>
            </p:cNvPr>
            <p:cNvSpPr/>
            <p:nvPr/>
          </p:nvSpPr>
          <p:spPr>
            <a:xfrm>
              <a:off x="4113954" y="3014219"/>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VALUES</a:t>
              </a:r>
            </a:p>
          </p:txBody>
        </p:sp>
      </p:grpSp>
      <p:pic>
        <p:nvPicPr>
          <p:cNvPr id="2" name="Graphic 1">
            <a:extLst>
              <a:ext uri="{FF2B5EF4-FFF2-40B4-BE49-F238E27FC236}">
                <a16:creationId xmlns:a16="http://schemas.microsoft.com/office/drawing/2014/main" id="{4E2BC129-A99F-3120-0867-5EBCDCFBDA4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10168" y="6034539"/>
            <a:ext cx="1586571" cy="595895"/>
          </a:xfrm>
          <a:prstGeom prst="rect">
            <a:avLst/>
          </a:prstGeom>
        </p:spPr>
      </p:pic>
    </p:spTree>
    <p:extLst>
      <p:ext uri="{BB962C8B-B14F-4D97-AF65-F5344CB8AC3E}">
        <p14:creationId xmlns:p14="http://schemas.microsoft.com/office/powerpoint/2010/main" val="20589536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title="Dinosuit: Define Stage">
            <a:hlinkClick r:id="" action="ppaction://media"/>
            <a:extLst>
              <a:ext uri="{FF2B5EF4-FFF2-40B4-BE49-F238E27FC236}">
                <a16:creationId xmlns:a16="http://schemas.microsoft.com/office/drawing/2014/main" id="{15F28ADD-0ED6-6295-AEC2-971D0F783644}"/>
              </a:ext>
            </a:extLst>
          </p:cNvPr>
          <p:cNvPicPr>
            <a:picLocks noRot="1" noChangeAspect="1"/>
          </p:cNvPicPr>
          <p:nvPr>
            <a:videoFile r:link="rId1"/>
          </p:nvPr>
        </p:nvPicPr>
        <p:blipFill>
          <a:blip r:embed="rId4"/>
          <a:stretch>
            <a:fillRect/>
          </a:stretch>
        </p:blipFill>
        <p:spPr>
          <a:xfrm>
            <a:off x="154379" y="65275"/>
            <a:ext cx="11815948" cy="6676010"/>
          </a:xfrm>
          <a:prstGeom prst="rect">
            <a:avLst/>
          </a:prstGeom>
        </p:spPr>
      </p:pic>
    </p:spTree>
    <p:extLst>
      <p:ext uri="{BB962C8B-B14F-4D97-AF65-F5344CB8AC3E}">
        <p14:creationId xmlns:p14="http://schemas.microsoft.com/office/powerpoint/2010/main" val="38286647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AD1ACD-FBF4-9EF1-C48C-0A0CB918A375}"/>
              </a:ext>
            </a:extLst>
          </p:cNvPr>
          <p:cNvSpPr>
            <a:spLocks noGrp="1"/>
          </p:cNvSpPr>
          <p:nvPr>
            <p:ph type="title"/>
          </p:nvPr>
        </p:nvSpPr>
        <p:spPr/>
        <p:txBody>
          <a:bodyPr/>
          <a:lstStyle/>
          <a:p>
            <a:r>
              <a:rPr lang="en-GB" dirty="0">
                <a:solidFill>
                  <a:srgbClr val="0A303F"/>
                </a:solidFill>
              </a:rPr>
              <a:t>Define stage</a:t>
            </a:r>
            <a:endParaRPr lang="en-GB" sz="4400" dirty="0">
              <a:solidFill>
                <a:srgbClr val="0A303F"/>
              </a:solidFill>
            </a:endParaRPr>
          </a:p>
        </p:txBody>
      </p:sp>
      <p:sp>
        <p:nvSpPr>
          <p:cNvPr id="7" name="Content Placeholder 2">
            <a:extLst>
              <a:ext uri="{FF2B5EF4-FFF2-40B4-BE49-F238E27FC236}">
                <a16:creationId xmlns:a16="http://schemas.microsoft.com/office/drawing/2014/main" id="{E5F949BF-DEB6-602F-E30E-995BC385B501}"/>
              </a:ext>
            </a:extLst>
          </p:cNvPr>
          <p:cNvSpPr txBox="1">
            <a:spLocks/>
          </p:cNvSpPr>
          <p:nvPr/>
        </p:nvSpPr>
        <p:spPr>
          <a:xfrm>
            <a:off x="576000" y="1338870"/>
            <a:ext cx="9520500" cy="1614537"/>
          </a:xfrm>
          <a:prstGeom prst="rect">
            <a:avLst/>
          </a:prstGeom>
        </p:spPr>
        <p:txBody>
          <a:bodyPr vert="horz" lIns="0" tIns="0" rIns="0" bIns="0" rtlCol="0">
            <a:normAutofit fontScale="92500" lnSpcReduction="20000"/>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n-GB" sz="2000" b="0" dirty="0">
                <a:latin typeface="+mj-lt"/>
                <a:ea typeface="Roboto" panose="02000000000000000000" pitchFamily="2" charset="0"/>
                <a:cs typeface="Roboto" panose="02000000000000000000" pitchFamily="2" charset="0"/>
              </a:rPr>
              <a:t>You now need to define your focus. This means you need to state what it is you are trying to do. You need to be precise and clearly state your brief. Who is it for, what will it do, why is it important? To help you with the define stage, use one or more of these from the </a:t>
            </a:r>
            <a:r>
              <a:rPr lang="en-GB" sz="2000" dirty="0">
                <a:latin typeface="+mj-lt"/>
                <a:ea typeface="Roboto" panose="02000000000000000000" pitchFamily="2" charset="0"/>
                <a:cs typeface="Roboto" panose="02000000000000000000" pitchFamily="2" charset="0"/>
              </a:rPr>
              <a:t>supporting units</a:t>
            </a:r>
            <a:r>
              <a:rPr lang="en-GB" sz="2000" b="0" dirty="0">
                <a:latin typeface="+mj-lt"/>
                <a:ea typeface="Roboto" panose="02000000000000000000" pitchFamily="2" charset="0"/>
                <a:cs typeface="Roboto" panose="02000000000000000000" pitchFamily="2" charset="0"/>
              </a:rPr>
              <a:t>:</a:t>
            </a: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p:txBody>
      </p:sp>
      <p:graphicFrame>
        <p:nvGraphicFramePr>
          <p:cNvPr id="6" name="Table 18">
            <a:extLst>
              <a:ext uri="{FF2B5EF4-FFF2-40B4-BE49-F238E27FC236}">
                <a16:creationId xmlns:a16="http://schemas.microsoft.com/office/drawing/2014/main" id="{FA1C8FB5-7BC3-6B6A-6CA2-D210E2DE9EA7}"/>
              </a:ext>
            </a:extLst>
          </p:cNvPr>
          <p:cNvGraphicFramePr>
            <a:graphicFrameLocks noGrp="1"/>
          </p:cNvGraphicFramePr>
          <p:nvPr>
            <p:extLst>
              <p:ext uri="{D42A27DB-BD31-4B8C-83A1-F6EECF244321}">
                <p14:modId xmlns:p14="http://schemas.microsoft.com/office/powerpoint/2010/main" val="62929436"/>
              </p:ext>
            </p:extLst>
          </p:nvPr>
        </p:nvGraphicFramePr>
        <p:xfrm>
          <a:off x="576000" y="3166352"/>
          <a:ext cx="9480637" cy="2368704"/>
        </p:xfrm>
        <a:graphic>
          <a:graphicData uri="http://schemas.openxmlformats.org/drawingml/2006/table">
            <a:tbl>
              <a:tblPr firstRow="1" bandRow="1">
                <a:tableStyleId>{5940675A-B579-460E-94D1-54222C63F5DA}</a:tableStyleId>
              </a:tblPr>
              <a:tblGrid>
                <a:gridCol w="2403297">
                  <a:extLst>
                    <a:ext uri="{9D8B030D-6E8A-4147-A177-3AD203B41FA5}">
                      <a16:colId xmlns:a16="http://schemas.microsoft.com/office/drawing/2014/main" val="336422520"/>
                    </a:ext>
                  </a:extLst>
                </a:gridCol>
                <a:gridCol w="2546258">
                  <a:extLst>
                    <a:ext uri="{9D8B030D-6E8A-4147-A177-3AD203B41FA5}">
                      <a16:colId xmlns:a16="http://schemas.microsoft.com/office/drawing/2014/main" val="1485661640"/>
                    </a:ext>
                  </a:extLst>
                </a:gridCol>
                <a:gridCol w="2390545">
                  <a:extLst>
                    <a:ext uri="{9D8B030D-6E8A-4147-A177-3AD203B41FA5}">
                      <a16:colId xmlns:a16="http://schemas.microsoft.com/office/drawing/2014/main" val="2860868537"/>
                    </a:ext>
                  </a:extLst>
                </a:gridCol>
                <a:gridCol w="2140537">
                  <a:extLst>
                    <a:ext uri="{9D8B030D-6E8A-4147-A177-3AD203B41FA5}">
                      <a16:colId xmlns:a16="http://schemas.microsoft.com/office/drawing/2014/main" val="231069675"/>
                    </a:ext>
                  </a:extLst>
                </a:gridCol>
              </a:tblGrid>
              <a:tr h="357024">
                <a:tc gridSpan="2">
                  <a:txBody>
                    <a:bodyPr/>
                    <a:lstStyle/>
                    <a:p>
                      <a:pPr algn="ctr"/>
                      <a:r>
                        <a:rPr lang="en-GB" sz="1700" b="1" dirty="0">
                          <a:solidFill>
                            <a:srgbClr val="16F4D0"/>
                          </a:solidFill>
                          <a:hlinkClick r:id="rId3" action="ppaction://hlinksldjump">
                            <a:extLst>
                              <a:ext uri="{A12FA001-AC4F-418D-AE19-62706E023703}">
                                <ahyp:hlinkClr xmlns:ahyp="http://schemas.microsoft.com/office/drawing/2018/hyperlinkcolor" val="tx"/>
                              </a:ext>
                            </a:extLst>
                          </a:hlinkClick>
                        </a:rPr>
                        <a:t>‘What have we learnt?’</a:t>
                      </a:r>
                      <a:endParaRPr lang="en-GB" sz="1700" b="1" dirty="0">
                        <a:solidFill>
                          <a:srgbClr val="16F4D0"/>
                        </a:solidFill>
                      </a:endParaRPr>
                    </a:p>
                  </a:txBody>
                  <a:tcPr>
                    <a:solidFill>
                      <a:schemeClr val="bg1"/>
                    </a:solidFill>
                  </a:tcPr>
                </a:tc>
                <a:tc hMerge="1">
                  <a:txBody>
                    <a:bodyPr/>
                    <a:lstStyle/>
                    <a:p>
                      <a:pPr algn="ctr"/>
                      <a:r>
                        <a:rPr lang="en-GB" sz="1700" b="1" dirty="0">
                          <a:solidFill>
                            <a:srgbClr val="16F4D0"/>
                          </a:solidFill>
                        </a:rPr>
                        <a:t>‘What have we learnt?’</a:t>
                      </a:r>
                    </a:p>
                  </a:txBody>
                  <a:tcPr>
                    <a:solidFill>
                      <a:schemeClr val="bg1"/>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700" b="1" dirty="0">
                          <a:solidFill>
                            <a:srgbClr val="16F4D0"/>
                          </a:solidFill>
                          <a:hlinkClick r:id="rId4" action="ppaction://hlinksldjump">
                            <a:extLst>
                              <a:ext uri="{A12FA001-AC4F-418D-AE19-62706E023703}">
                                <ahyp:hlinkClr xmlns:ahyp="http://schemas.microsoft.com/office/drawing/2018/hyperlinkcolor" val="tx"/>
                              </a:ext>
                            </a:extLst>
                          </a:hlinkClick>
                        </a:rPr>
                        <a:t>‘Problem and promotional potential’</a:t>
                      </a:r>
                      <a:endParaRPr lang="en-GB" sz="1700" b="1" dirty="0">
                        <a:solidFill>
                          <a:srgbClr val="16F4D0"/>
                        </a:solidFill>
                      </a:endParaRPr>
                    </a:p>
                  </a:txBody>
                  <a:tcPr>
                    <a:solidFill>
                      <a:schemeClr val="bg1"/>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700" b="1" dirty="0">
                          <a:solidFill>
                            <a:srgbClr val="16F4D0"/>
                          </a:solidFill>
                        </a:rPr>
                        <a:t>‘Interact’</a:t>
                      </a:r>
                    </a:p>
                  </a:txBody>
                  <a:tcPr>
                    <a:solidFill>
                      <a:schemeClr val="bg1"/>
                    </a:solidFill>
                  </a:tcPr>
                </a:tc>
                <a:extLst>
                  <a:ext uri="{0D108BD9-81ED-4DB2-BD59-A6C34878D82A}">
                    <a16:rowId xmlns:a16="http://schemas.microsoft.com/office/drawing/2014/main" val="3391378453"/>
                  </a:ext>
                </a:extLst>
              </a:tr>
              <a:tr h="1972223">
                <a:tc>
                  <a:txBody>
                    <a:bodyPr/>
                    <a:lstStyle/>
                    <a:p>
                      <a:r>
                        <a:rPr lang="en-GB" sz="1400" dirty="0"/>
                        <a:t>Are you using the constructed dinosaur product itself in the promotion, or the packaged item? Maybe a small-scale version of it, or a photo? This might affect how your display will look and work.</a:t>
                      </a:r>
                    </a:p>
                  </a:txBody>
                  <a:tcPr/>
                </a:tc>
                <a:tc>
                  <a:txBody>
                    <a:bodyPr/>
                    <a:lstStyle/>
                    <a:p>
                      <a:r>
                        <a:rPr lang="en-GB" sz="1400" dirty="0"/>
                        <a:t>Research has shown that moving displays often get more attention. Consider if your display will be static (still) or have moving (animated) elements. Can you think of any advantages and disadvantages of both?</a:t>
                      </a:r>
                    </a:p>
                  </a:txBody>
                  <a:tcPr/>
                </a:tc>
                <a:tc>
                  <a:txBody>
                    <a:bodyPr/>
                    <a:lstStyle/>
                    <a:p>
                      <a:r>
                        <a:rPr lang="en-GB" sz="1400" dirty="0"/>
                        <a:t>You can also use other items to promote the </a:t>
                      </a:r>
                      <a:r>
                        <a:rPr lang="en-GB" sz="1400" dirty="0" err="1"/>
                        <a:t>Dinosuit</a:t>
                      </a:r>
                      <a:r>
                        <a:rPr lang="en-GB" sz="1400" dirty="0"/>
                        <a:t> such as pop-up cards, apps or a free gift that might also encourage people to buy the product.</a:t>
                      </a:r>
                    </a:p>
                  </a:txBody>
                  <a:tcPr/>
                </a:tc>
                <a:tc>
                  <a:txBody>
                    <a:bodyPr/>
                    <a:lstStyle/>
                    <a:p>
                      <a:r>
                        <a:rPr lang="en-GB" sz="1400" dirty="0"/>
                        <a:t>What will encourage customers to want to interact with and learn more about the product? Consider interactive elements in your promotional display. What will you need to consider if you do this?</a:t>
                      </a:r>
                    </a:p>
                  </a:txBody>
                  <a:tcPr/>
                </a:tc>
                <a:extLst>
                  <a:ext uri="{0D108BD9-81ED-4DB2-BD59-A6C34878D82A}">
                    <a16:rowId xmlns:a16="http://schemas.microsoft.com/office/drawing/2014/main" val="3966545421"/>
                  </a:ext>
                </a:extLst>
              </a:tr>
            </a:tbl>
          </a:graphicData>
        </a:graphic>
      </p:graphicFrame>
      <p:pic>
        <p:nvPicPr>
          <p:cNvPr id="3" name="Picture 2">
            <a:extLst>
              <a:ext uri="{FF2B5EF4-FFF2-40B4-BE49-F238E27FC236}">
                <a16:creationId xmlns:a16="http://schemas.microsoft.com/office/drawing/2014/main" id="{C8807FC2-2F02-8F13-678D-84E5B89AF52F}"/>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7697" r="7773" b="24195"/>
          <a:stretch/>
        </p:blipFill>
        <p:spPr bwMode="auto">
          <a:xfrm>
            <a:off x="423900" y="5992920"/>
            <a:ext cx="2505600" cy="6377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186500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AD1ACD-FBF4-9EF1-C48C-0A0CB918A375}"/>
              </a:ext>
            </a:extLst>
          </p:cNvPr>
          <p:cNvSpPr>
            <a:spLocks noGrp="1"/>
          </p:cNvSpPr>
          <p:nvPr>
            <p:ph type="title"/>
          </p:nvPr>
        </p:nvSpPr>
        <p:spPr/>
        <p:txBody>
          <a:bodyPr/>
          <a:lstStyle/>
          <a:p>
            <a:r>
              <a:rPr lang="en-GB" dirty="0">
                <a:solidFill>
                  <a:srgbClr val="0A303F"/>
                </a:solidFill>
              </a:rPr>
              <a:t>Define stage</a:t>
            </a:r>
            <a:endParaRPr lang="en-GB" sz="4400" dirty="0">
              <a:solidFill>
                <a:srgbClr val="0A303F"/>
              </a:solidFill>
            </a:endParaRPr>
          </a:p>
        </p:txBody>
      </p:sp>
      <p:sp>
        <p:nvSpPr>
          <p:cNvPr id="7" name="Content Placeholder 2">
            <a:extLst>
              <a:ext uri="{FF2B5EF4-FFF2-40B4-BE49-F238E27FC236}">
                <a16:creationId xmlns:a16="http://schemas.microsoft.com/office/drawing/2014/main" id="{E5F949BF-DEB6-602F-E30E-995BC385B501}"/>
              </a:ext>
            </a:extLst>
          </p:cNvPr>
          <p:cNvSpPr txBox="1">
            <a:spLocks/>
          </p:cNvSpPr>
          <p:nvPr/>
        </p:nvSpPr>
        <p:spPr>
          <a:xfrm>
            <a:off x="576000" y="1258248"/>
            <a:ext cx="9888800" cy="3265114"/>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2000" b="0" i="0" u="none" strike="noStrike" kern="0" cap="none" spc="0" normalizeH="0" baseline="0" noProof="0" dirty="0">
                <a:ln>
                  <a:noFill/>
                </a:ln>
                <a:solidFill>
                  <a:srgbClr val="0A303F"/>
                </a:solidFill>
                <a:effectLst/>
                <a:uLnTx/>
                <a:uFillTx/>
                <a:latin typeface="Arial" panose="020B0604020202020204"/>
                <a:sym typeface="Helvetica Neue"/>
              </a:rPr>
              <a:t>The context </a:t>
            </a:r>
            <a:r>
              <a:rPr kumimoji="0" lang="en-GB" sz="2000" b="1" i="0" u="none" strike="noStrike" kern="0" cap="none" spc="0" normalizeH="0" baseline="0" noProof="0" dirty="0">
                <a:ln>
                  <a:noFill/>
                </a:ln>
                <a:solidFill>
                  <a:srgbClr val="000000"/>
                </a:solidFill>
                <a:effectLst/>
                <a:uLnTx/>
                <a:uFillTx/>
                <a:latin typeface="Arial" panose="020B0604020202020204"/>
                <a:ea typeface="Calibri" panose="020F0502020204030204" pitchFamily="34" charset="0"/>
                <a:sym typeface="Helvetica Neue"/>
              </a:rPr>
              <a:t>‘Promotional display items for Dinosuit’</a:t>
            </a:r>
            <a:r>
              <a:rPr lang="en-GB" sz="2000" kern="0" dirty="0">
                <a:solidFill>
                  <a:srgbClr val="000000"/>
                </a:solidFill>
                <a:latin typeface="Arial" panose="020B0604020202020204"/>
                <a:ea typeface="Roboto" panose="02000000000000000000" pitchFamily="2" charset="0"/>
                <a:cs typeface="Roboto" panose="02000000000000000000" pitchFamily="2" charset="0"/>
              </a:rPr>
              <a:t> </a:t>
            </a:r>
            <a:r>
              <a:rPr kumimoji="0" lang="en-GB" sz="2000" b="0" i="0" u="none" strike="noStrike" kern="0" cap="none" spc="0" normalizeH="0" baseline="0" noProof="0" dirty="0">
                <a:ln>
                  <a:noFill/>
                </a:ln>
                <a:solidFill>
                  <a:srgbClr val="0A303F"/>
                </a:solidFill>
                <a:effectLst/>
                <a:uLnTx/>
                <a:uFillTx/>
                <a:latin typeface="Arial" panose="020B0604020202020204"/>
                <a:sym typeface="Helvetica Neue"/>
              </a:rPr>
              <a:t>provides an overview of the design opportunity, but it is useful to create </a:t>
            </a:r>
            <a:r>
              <a:rPr lang="en-GB" sz="2000" b="0" kern="0" dirty="0">
                <a:solidFill>
                  <a:srgbClr val="0A303F"/>
                </a:solidFill>
                <a:latin typeface="Arial" panose="020B0604020202020204"/>
              </a:rPr>
              <a:t>your</a:t>
            </a:r>
            <a:r>
              <a:rPr kumimoji="0" lang="en-GB" sz="2000" b="0" i="0" u="none" strike="noStrike" kern="0" cap="none" spc="0" normalizeH="0" baseline="0" noProof="0" dirty="0">
                <a:ln>
                  <a:noFill/>
                </a:ln>
                <a:solidFill>
                  <a:srgbClr val="0A303F"/>
                </a:solidFill>
                <a:effectLst/>
                <a:uLnTx/>
                <a:uFillTx/>
                <a:latin typeface="Arial" panose="020B0604020202020204"/>
                <a:sym typeface="Helvetica Neue"/>
              </a:rPr>
              <a:t> own more focused design briefs, so you have some criteria to refer back to when investigating the context and developing your own solutions. For example:</a:t>
            </a:r>
          </a:p>
          <a:p>
            <a:pPr marL="0" marR="0" lvl="0" indent="0" algn="l" defTabSz="430318" rtl="0" eaLnBrk="1" fontAlgn="auto" latinLnBrk="0" hangingPunct="0">
              <a:lnSpc>
                <a:spcPct val="150000"/>
              </a:lnSpc>
              <a:spcBef>
                <a:spcPts val="0"/>
              </a:spcBef>
              <a:spcAft>
                <a:spcPts val="0"/>
              </a:spcAft>
              <a:buClrTx/>
              <a:buSzTx/>
              <a:buFontTx/>
              <a:buNone/>
              <a:tabLst/>
              <a:defRPr/>
            </a:pPr>
            <a:endParaRPr kumimoji="0" lang="en-GB" sz="2000" b="0" i="0" u="none" strike="noStrike" kern="0" cap="none" spc="0" normalizeH="0" baseline="0" noProof="0" dirty="0">
              <a:ln>
                <a:noFill/>
              </a:ln>
              <a:solidFill>
                <a:srgbClr val="0A303F"/>
              </a:solidFill>
              <a:effectLst/>
              <a:uLnTx/>
              <a:uFillTx/>
              <a:latin typeface="Arial" panose="020B0604020202020204"/>
              <a:sym typeface="Helvetica Neue"/>
            </a:endParaRPr>
          </a:p>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2000" i="1" u="none" strike="noStrike" kern="0" cap="none" spc="0" normalizeH="0" baseline="0" noProof="0" dirty="0">
                <a:ln>
                  <a:noFill/>
                </a:ln>
                <a:solidFill>
                  <a:srgbClr val="16F4D0"/>
                </a:solidFill>
                <a:effectLst/>
                <a:uLnTx/>
                <a:uFillTx/>
                <a:latin typeface="Arial" panose="020B0604020202020204"/>
                <a:sym typeface="Helvetica Neue"/>
              </a:rPr>
              <a:t>“Design a flat pack portable display unit to promote and sell Dinosuit products” </a:t>
            </a:r>
          </a:p>
          <a:p>
            <a:pPr>
              <a:lnSpc>
                <a:spcPct val="150000"/>
              </a:lnSpc>
            </a:pPr>
            <a:endParaRPr lang="en-GB" sz="2000" b="0" i="1"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i="1"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p:txBody>
      </p:sp>
      <p:sp>
        <p:nvSpPr>
          <p:cNvPr id="5" name="TextBox 4">
            <a:extLst>
              <a:ext uri="{FF2B5EF4-FFF2-40B4-BE49-F238E27FC236}">
                <a16:creationId xmlns:a16="http://schemas.microsoft.com/office/drawing/2014/main" id="{23E23C6B-8AF8-67D3-85E3-96D49FB5C05F}"/>
              </a:ext>
            </a:extLst>
          </p:cNvPr>
          <p:cNvSpPr txBox="1"/>
          <p:nvPr/>
        </p:nvSpPr>
        <p:spPr>
          <a:xfrm rot="21375870">
            <a:off x="4782413" y="5220014"/>
            <a:ext cx="4850510" cy="615553"/>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A303F"/>
                </a:solidFill>
                <a:effectLst/>
                <a:uLnTx/>
                <a:uFillTx/>
                <a:latin typeface="Ink Free" panose="03080402000500000000" pitchFamily="66" charset="0"/>
                <a:cs typeface="Arial" panose="020B0604020202020204" pitchFamily="34" charset="0"/>
                <a:sym typeface="Helvetica Neue"/>
              </a:rPr>
              <a:t>A simple statement of the design problem to be solved </a:t>
            </a:r>
            <a:r>
              <a:rPr kumimoji="0" lang="en-GB" sz="1700" b="1" i="0" u="none" strike="noStrike" kern="0" cap="none" spc="0" normalizeH="0" baseline="0" noProof="0" dirty="0">
                <a:ln>
                  <a:noFill/>
                </a:ln>
                <a:solidFill>
                  <a:srgbClr val="0A303F"/>
                </a:solidFill>
                <a:effectLst/>
                <a:uLnTx/>
                <a:uFillTx/>
                <a:latin typeface="Ink Free" panose="03080402000500000000" pitchFamily="66" charset="0"/>
                <a:cs typeface="Arial" panose="020B0604020202020204" pitchFamily="34" charset="0"/>
                <a:sym typeface="Wingdings" panose="05000000000000000000" pitchFamily="2" charset="2"/>
              </a:rPr>
              <a:t></a:t>
            </a:r>
            <a:endParaRPr kumimoji="0" lang="en-GB" sz="1700" b="1" i="0" u="none" strike="noStrike" kern="0" cap="none" spc="0" normalizeH="0" baseline="0" noProof="0" dirty="0">
              <a:ln>
                <a:noFill/>
              </a:ln>
              <a:solidFill>
                <a:srgbClr val="0A303F"/>
              </a:solidFill>
              <a:effectLst/>
              <a:uLnTx/>
              <a:uFillTx/>
              <a:latin typeface="Ink Free" panose="03080402000500000000" pitchFamily="66" charset="0"/>
              <a:cs typeface="Arial" panose="020B0604020202020204" pitchFamily="34" charset="0"/>
              <a:sym typeface="Helvetica Neue"/>
            </a:endParaRPr>
          </a:p>
        </p:txBody>
      </p:sp>
      <p:pic>
        <p:nvPicPr>
          <p:cNvPr id="8" name="Picture 7">
            <a:extLst>
              <a:ext uri="{FF2B5EF4-FFF2-40B4-BE49-F238E27FC236}">
                <a16:creationId xmlns:a16="http://schemas.microsoft.com/office/drawing/2014/main" id="{25F77D1B-5ED3-B3C8-932A-3BE11731C68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5978706" y="4369284"/>
            <a:ext cx="988838" cy="988838"/>
          </a:xfrm>
          <a:prstGeom prst="rect">
            <a:avLst/>
          </a:prstGeom>
        </p:spPr>
      </p:pic>
      <p:pic>
        <p:nvPicPr>
          <p:cNvPr id="3" name="Picture 2">
            <a:extLst>
              <a:ext uri="{FF2B5EF4-FFF2-40B4-BE49-F238E27FC236}">
                <a16:creationId xmlns:a16="http://schemas.microsoft.com/office/drawing/2014/main" id="{C92FF63A-31C4-68F5-6FF8-039E5908251B}"/>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7697" r="7773" b="24195"/>
          <a:stretch/>
        </p:blipFill>
        <p:spPr bwMode="auto">
          <a:xfrm>
            <a:off x="423900" y="5992920"/>
            <a:ext cx="2505600" cy="6377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13437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AD1ACD-FBF4-9EF1-C48C-0A0CB918A375}"/>
              </a:ext>
            </a:extLst>
          </p:cNvPr>
          <p:cNvSpPr>
            <a:spLocks noGrp="1"/>
          </p:cNvSpPr>
          <p:nvPr>
            <p:ph type="title"/>
          </p:nvPr>
        </p:nvSpPr>
        <p:spPr/>
        <p:txBody>
          <a:bodyPr/>
          <a:lstStyle/>
          <a:p>
            <a:r>
              <a:rPr lang="en-GB" dirty="0">
                <a:solidFill>
                  <a:srgbClr val="0A303F"/>
                </a:solidFill>
              </a:rPr>
              <a:t>Define stage</a:t>
            </a:r>
            <a:endParaRPr lang="en-GB" sz="4400" dirty="0">
              <a:solidFill>
                <a:srgbClr val="0A303F"/>
              </a:solidFill>
            </a:endParaRPr>
          </a:p>
        </p:txBody>
      </p:sp>
      <p:sp>
        <p:nvSpPr>
          <p:cNvPr id="7" name="Content Placeholder 2">
            <a:extLst>
              <a:ext uri="{FF2B5EF4-FFF2-40B4-BE49-F238E27FC236}">
                <a16:creationId xmlns:a16="http://schemas.microsoft.com/office/drawing/2014/main" id="{E5F949BF-DEB6-602F-E30E-995BC385B501}"/>
              </a:ext>
            </a:extLst>
          </p:cNvPr>
          <p:cNvSpPr txBox="1">
            <a:spLocks/>
          </p:cNvSpPr>
          <p:nvPr/>
        </p:nvSpPr>
        <p:spPr>
          <a:xfrm>
            <a:off x="576000" y="1338870"/>
            <a:ext cx="9371063" cy="4070690"/>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Consider these aspects when defining and designing your product</a:t>
            </a:r>
            <a:r>
              <a:rPr kumimoji="0" lang="en-GB" sz="16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p:txBody>
      </p:sp>
      <p:grpSp>
        <p:nvGrpSpPr>
          <p:cNvPr id="6" name="Group 5">
            <a:extLst>
              <a:ext uri="{FF2B5EF4-FFF2-40B4-BE49-F238E27FC236}">
                <a16:creationId xmlns:a16="http://schemas.microsoft.com/office/drawing/2014/main" id="{FF21DCA6-2F02-D666-7A79-9B45654CC1CA}"/>
              </a:ext>
            </a:extLst>
          </p:cNvPr>
          <p:cNvGrpSpPr/>
          <p:nvPr/>
        </p:nvGrpSpPr>
        <p:grpSpPr>
          <a:xfrm>
            <a:off x="608084" y="2280758"/>
            <a:ext cx="9453872" cy="2875169"/>
            <a:chOff x="1054237" y="2286293"/>
            <a:chExt cx="9453872" cy="2875169"/>
          </a:xfrm>
        </p:grpSpPr>
        <p:sp>
          <p:nvSpPr>
            <p:cNvPr id="10" name="TextBox 9">
              <a:extLst>
                <a:ext uri="{FF2B5EF4-FFF2-40B4-BE49-F238E27FC236}">
                  <a16:creationId xmlns:a16="http://schemas.microsoft.com/office/drawing/2014/main" id="{BEB25AE2-F457-98B3-AEDD-B8BC81038A58}"/>
                </a:ext>
              </a:extLst>
            </p:cNvPr>
            <p:cNvSpPr txBox="1"/>
            <p:nvPr/>
          </p:nvSpPr>
          <p:spPr>
            <a:xfrm>
              <a:off x="1054237" y="3555029"/>
              <a:ext cx="2170444" cy="353943"/>
            </a:xfrm>
            <a:prstGeom prst="rect">
              <a:avLst/>
            </a:prstGeom>
            <a:solidFill>
              <a:schemeClr val="accent1"/>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Function</a:t>
              </a:r>
            </a:p>
          </p:txBody>
        </p:sp>
        <p:sp>
          <p:nvSpPr>
            <p:cNvPr id="11" name="TextBox 10">
              <a:extLst>
                <a:ext uri="{FF2B5EF4-FFF2-40B4-BE49-F238E27FC236}">
                  <a16:creationId xmlns:a16="http://schemas.microsoft.com/office/drawing/2014/main" id="{34F4F431-EDE2-AEE7-30E1-FB616D87A07E}"/>
                </a:ext>
              </a:extLst>
            </p:cNvPr>
            <p:cNvSpPr txBox="1"/>
            <p:nvPr/>
          </p:nvSpPr>
          <p:spPr>
            <a:xfrm>
              <a:off x="1054237" y="2286293"/>
              <a:ext cx="2170444" cy="353943"/>
            </a:xfrm>
            <a:prstGeom prst="rect">
              <a:avLst/>
            </a:prstGeom>
            <a:solidFill>
              <a:schemeClr val="accent2"/>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Purpose</a:t>
              </a:r>
            </a:p>
          </p:txBody>
        </p:sp>
        <p:sp>
          <p:nvSpPr>
            <p:cNvPr id="14" name="TextBox 13">
              <a:extLst>
                <a:ext uri="{FF2B5EF4-FFF2-40B4-BE49-F238E27FC236}">
                  <a16:creationId xmlns:a16="http://schemas.microsoft.com/office/drawing/2014/main" id="{2D224F67-22EC-50C1-3734-B3E2DFF65C12}"/>
                </a:ext>
              </a:extLst>
            </p:cNvPr>
            <p:cNvSpPr txBox="1"/>
            <p:nvPr/>
          </p:nvSpPr>
          <p:spPr>
            <a:xfrm>
              <a:off x="1054237" y="2893764"/>
              <a:ext cx="2170444" cy="353943"/>
            </a:xfrm>
            <a:prstGeom prst="rect">
              <a:avLst/>
            </a:prstGeom>
            <a:solidFill>
              <a:schemeClr val="accent3"/>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A303F"/>
                  </a:solidFill>
                  <a:effectLst/>
                  <a:uLnTx/>
                  <a:uFillTx/>
                  <a:latin typeface="Arial" panose="020B0604020202020204" pitchFamily="34" charset="0"/>
                  <a:cs typeface="Arial" panose="020B0604020202020204" pitchFamily="34" charset="0"/>
                  <a:sym typeface="Helvetica Neue"/>
                </a:rPr>
                <a:t>User</a:t>
              </a:r>
            </a:p>
          </p:txBody>
        </p:sp>
        <p:sp>
          <p:nvSpPr>
            <p:cNvPr id="15" name="TextBox 14">
              <a:extLst>
                <a:ext uri="{FF2B5EF4-FFF2-40B4-BE49-F238E27FC236}">
                  <a16:creationId xmlns:a16="http://schemas.microsoft.com/office/drawing/2014/main" id="{F36910E8-8597-4161-6412-B92CB3E6DE17}"/>
                </a:ext>
              </a:extLst>
            </p:cNvPr>
            <p:cNvSpPr txBox="1"/>
            <p:nvPr/>
          </p:nvSpPr>
          <p:spPr>
            <a:xfrm>
              <a:off x="1054237" y="4181274"/>
              <a:ext cx="2170444" cy="353943"/>
            </a:xfrm>
            <a:prstGeom prst="rect">
              <a:avLst/>
            </a:prstGeom>
            <a:solidFill>
              <a:schemeClr val="accent4"/>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Authenticity</a:t>
              </a:r>
            </a:p>
          </p:txBody>
        </p:sp>
        <p:sp>
          <p:nvSpPr>
            <p:cNvPr id="16" name="TextBox 15">
              <a:extLst>
                <a:ext uri="{FF2B5EF4-FFF2-40B4-BE49-F238E27FC236}">
                  <a16:creationId xmlns:a16="http://schemas.microsoft.com/office/drawing/2014/main" id="{6139FAD6-44B2-C8E8-4A7A-E5E1A6C37A18}"/>
                </a:ext>
              </a:extLst>
            </p:cNvPr>
            <p:cNvSpPr txBox="1"/>
            <p:nvPr/>
          </p:nvSpPr>
          <p:spPr>
            <a:xfrm>
              <a:off x="1054237" y="4807519"/>
              <a:ext cx="2170444" cy="353943"/>
            </a:xfrm>
            <a:prstGeom prst="rect">
              <a:avLst/>
            </a:prstGeom>
            <a:solidFill>
              <a:schemeClr val="accent6"/>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Innovation</a:t>
              </a:r>
            </a:p>
          </p:txBody>
        </p:sp>
        <p:sp>
          <p:nvSpPr>
            <p:cNvPr id="17" name="TextBox 16">
              <a:extLst>
                <a:ext uri="{FF2B5EF4-FFF2-40B4-BE49-F238E27FC236}">
                  <a16:creationId xmlns:a16="http://schemas.microsoft.com/office/drawing/2014/main" id="{20045309-D26A-DEC0-D143-FF754F984791}"/>
                </a:ext>
              </a:extLst>
            </p:cNvPr>
            <p:cNvSpPr txBox="1"/>
            <p:nvPr/>
          </p:nvSpPr>
          <p:spPr>
            <a:xfrm>
              <a:off x="4540102" y="2357233"/>
              <a:ext cx="5968007" cy="2627258"/>
            </a:xfrm>
            <a:prstGeom prst="rect">
              <a:avLst/>
            </a:prstGeom>
            <a:noFill/>
          </p:spPr>
          <p:txBody>
            <a:bodyPr wrap="square" rtlCol="0">
              <a:spAutoFit/>
            </a:bodyPr>
            <a:lstStyle/>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What it is intended to do</a:t>
              </a:r>
            </a:p>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Who it’s intended for</a:t>
              </a:r>
            </a:p>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How it works</a:t>
              </a:r>
            </a:p>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Is it relevant, realistic and feasible</a:t>
              </a:r>
            </a:p>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What unique features it has </a:t>
              </a:r>
            </a:p>
          </p:txBody>
        </p:sp>
        <p:cxnSp>
          <p:nvCxnSpPr>
            <p:cNvPr id="18" name="Straight Arrow Connector 17">
              <a:extLst>
                <a:ext uri="{FF2B5EF4-FFF2-40B4-BE49-F238E27FC236}">
                  <a16:creationId xmlns:a16="http://schemas.microsoft.com/office/drawing/2014/main" id="{E41E606C-8705-475D-8F4E-B152C965F1B6}"/>
                </a:ext>
              </a:extLst>
            </p:cNvPr>
            <p:cNvCxnSpPr/>
            <p:nvPr/>
          </p:nvCxnSpPr>
          <p:spPr>
            <a:xfrm flipH="1" flipV="1">
              <a:off x="3374654" y="2463265"/>
              <a:ext cx="1005960" cy="176972"/>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9E7C8363-DC4B-B50F-2FF7-85B7D9FD87AE}"/>
                </a:ext>
              </a:extLst>
            </p:cNvPr>
            <p:cNvCxnSpPr>
              <a:cxnSpLocks/>
            </p:cNvCxnSpPr>
            <p:nvPr/>
          </p:nvCxnSpPr>
          <p:spPr>
            <a:xfrm flipH="1">
              <a:off x="3384169" y="4788157"/>
              <a:ext cx="1005960" cy="196334"/>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4CD29567-2516-60E9-94D9-B73F6B82DDF4}"/>
                </a:ext>
              </a:extLst>
            </p:cNvPr>
            <p:cNvCxnSpPr>
              <a:cxnSpLocks/>
            </p:cNvCxnSpPr>
            <p:nvPr/>
          </p:nvCxnSpPr>
          <p:spPr>
            <a:xfrm flipH="1" flipV="1">
              <a:off x="3374654" y="3065605"/>
              <a:ext cx="1015475" cy="142696"/>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863D7444-1464-4CE9-D8AB-025FC43A3A4E}"/>
                </a:ext>
              </a:extLst>
            </p:cNvPr>
            <p:cNvCxnSpPr>
              <a:cxnSpLocks/>
            </p:cNvCxnSpPr>
            <p:nvPr/>
          </p:nvCxnSpPr>
          <p:spPr>
            <a:xfrm flipH="1">
              <a:off x="3352440" y="4266667"/>
              <a:ext cx="985283" cy="70630"/>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1F191DB2-706B-19C0-EA7E-0849947AFC79}"/>
                </a:ext>
              </a:extLst>
            </p:cNvPr>
            <p:cNvCxnSpPr>
              <a:cxnSpLocks/>
            </p:cNvCxnSpPr>
            <p:nvPr/>
          </p:nvCxnSpPr>
          <p:spPr>
            <a:xfrm flipH="1" flipV="1">
              <a:off x="3342017" y="3721288"/>
              <a:ext cx="1038597" cy="10713"/>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grpSp>
      <p:pic>
        <p:nvPicPr>
          <p:cNvPr id="8" name="Graphic 7">
            <a:extLst>
              <a:ext uri="{FF2B5EF4-FFF2-40B4-BE49-F238E27FC236}">
                <a16:creationId xmlns:a16="http://schemas.microsoft.com/office/drawing/2014/main" id="{47DAD112-FE71-483C-92AB-8C3A99B08DE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10168" y="6034539"/>
            <a:ext cx="1586571" cy="595895"/>
          </a:xfrm>
          <a:prstGeom prst="rect">
            <a:avLst/>
          </a:prstGeom>
        </p:spPr>
      </p:pic>
      <p:pic>
        <p:nvPicPr>
          <p:cNvPr id="5" name="Picture 4" descr="A black background with a black square&#10;&#10;Description automatically generated with medium confidence">
            <a:extLst>
              <a:ext uri="{FF2B5EF4-FFF2-40B4-BE49-F238E27FC236}">
                <a16:creationId xmlns:a16="http://schemas.microsoft.com/office/drawing/2014/main" id="{8FB38D84-B83B-D791-0876-8CE7DE43272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366193" y="889657"/>
            <a:ext cx="4825807" cy="4825807"/>
          </a:xfrm>
          <a:prstGeom prst="rect">
            <a:avLst/>
          </a:prstGeom>
        </p:spPr>
      </p:pic>
    </p:spTree>
    <p:extLst>
      <p:ext uri="{BB962C8B-B14F-4D97-AF65-F5344CB8AC3E}">
        <p14:creationId xmlns:p14="http://schemas.microsoft.com/office/powerpoint/2010/main" val="1617726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title="Dinosuit: Ideate">
            <a:hlinkClick r:id="" action="ppaction://media"/>
            <a:extLst>
              <a:ext uri="{FF2B5EF4-FFF2-40B4-BE49-F238E27FC236}">
                <a16:creationId xmlns:a16="http://schemas.microsoft.com/office/drawing/2014/main" id="{9BFA2D9E-361D-1A0E-97DA-66B9DEBB33C2}"/>
              </a:ext>
            </a:extLst>
          </p:cNvPr>
          <p:cNvPicPr>
            <a:picLocks noRot="1" noChangeAspect="1"/>
          </p:cNvPicPr>
          <p:nvPr>
            <a:videoFile r:link="rId1"/>
          </p:nvPr>
        </p:nvPicPr>
        <p:blipFill>
          <a:blip r:embed="rId3"/>
          <a:stretch>
            <a:fillRect/>
          </a:stretch>
        </p:blipFill>
        <p:spPr>
          <a:xfrm>
            <a:off x="190005" y="92113"/>
            <a:ext cx="11815948" cy="6676010"/>
          </a:xfrm>
          <a:prstGeom prst="rect">
            <a:avLst/>
          </a:prstGeom>
        </p:spPr>
      </p:pic>
    </p:spTree>
    <p:extLst>
      <p:ext uri="{BB962C8B-B14F-4D97-AF65-F5344CB8AC3E}">
        <p14:creationId xmlns:p14="http://schemas.microsoft.com/office/powerpoint/2010/main" val="2059523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288C4C3-D5CC-1C65-1715-47DCDE9080BF}"/>
              </a:ext>
            </a:extLst>
          </p:cNvPr>
          <p:cNvSpPr>
            <a:spLocks noGrp="1"/>
          </p:cNvSpPr>
          <p:nvPr>
            <p:ph type="title"/>
          </p:nvPr>
        </p:nvSpPr>
        <p:spPr/>
        <p:txBody>
          <a:bodyPr/>
          <a:lstStyle/>
          <a:p>
            <a:r>
              <a:rPr lang="en-GB" dirty="0">
                <a:solidFill>
                  <a:schemeClr val="tx1"/>
                </a:solidFill>
              </a:rPr>
              <a:t>I</a:t>
            </a:r>
            <a:r>
              <a:rPr lang="en-GB" sz="4400" dirty="0">
                <a:solidFill>
                  <a:schemeClr val="tx1"/>
                </a:solidFill>
              </a:rPr>
              <a:t>deate stage</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0" y="1118163"/>
            <a:ext cx="9655175" cy="2165350"/>
          </a:xfrm>
        </p:spPr>
        <p:txBody>
          <a:bodyPr>
            <a:normAutofit/>
          </a:bodyPr>
          <a:lstStyle/>
          <a:p>
            <a:pPr>
              <a:lnSpc>
                <a:spcPct val="150000"/>
              </a:lnSpc>
            </a:pPr>
            <a:r>
              <a:rPr lang="en-GB" sz="1900" dirty="0">
                <a:solidFill>
                  <a:schemeClr val="tx1"/>
                </a:solidFill>
              </a:rPr>
              <a:t>Now is the time to think of lots of ideas again! You are trying to consider lots of different possibilities for your promotional display. These don’t need to be detailed and accurate at this stage. Try some of these approaches that </a:t>
            </a:r>
            <a:r>
              <a:rPr lang="en-GB" sz="1900" dirty="0" err="1">
                <a:solidFill>
                  <a:schemeClr val="tx1"/>
                </a:solidFill>
              </a:rPr>
              <a:t>Dinosuit</a:t>
            </a:r>
            <a:r>
              <a:rPr lang="en-GB" sz="1900" dirty="0">
                <a:solidFill>
                  <a:schemeClr val="tx1"/>
                </a:solidFill>
              </a:rPr>
              <a:t> use:</a:t>
            </a:r>
            <a:endParaRPr lang="en-GB" sz="1900" dirty="0">
              <a:solidFill>
                <a:schemeClr val="tx1"/>
              </a:solidFill>
              <a:latin typeface="+mj-lt"/>
              <a:ea typeface="Roboto" panose="02000000000000000000" pitchFamily="2" charset="0"/>
              <a:cs typeface="Roboto" panose="02000000000000000000" pitchFamily="2" charset="0"/>
            </a:endParaRPr>
          </a:p>
          <a:p>
            <a:pPr marL="342900" indent="-342900">
              <a:lnSpc>
                <a:spcPct val="150000"/>
              </a:lnSpc>
              <a:buFont typeface="Arial" panose="020B0604020202020204" pitchFamily="34" charset="0"/>
              <a:buChar char="•"/>
            </a:pPr>
            <a:endParaRPr lang="en-GB" sz="2000" dirty="0">
              <a:solidFill>
                <a:schemeClr val="tx1"/>
              </a:solidFill>
              <a:latin typeface="+mj-lt"/>
              <a:ea typeface="Roboto" panose="02000000000000000000" pitchFamily="2" charset="0"/>
              <a:cs typeface="Roboto" panose="02000000000000000000" pitchFamily="2" charset="0"/>
            </a:endParaRPr>
          </a:p>
          <a:p>
            <a:pPr marL="342900" indent="-342900">
              <a:lnSpc>
                <a:spcPct val="150000"/>
              </a:lnSpc>
              <a:buFont typeface="Arial" panose="020B0604020202020204" pitchFamily="34" charset="0"/>
              <a:buChar char="•"/>
            </a:pPr>
            <a:endParaRPr lang="en-GB" sz="2000" dirty="0">
              <a:solidFill>
                <a:schemeClr val="bg1"/>
              </a:solidFill>
              <a:latin typeface="+mj-lt"/>
              <a:ea typeface="Roboto" panose="02000000000000000000" pitchFamily="2" charset="0"/>
              <a:cs typeface="Roboto" panose="02000000000000000000" pitchFamily="2" charset="0"/>
            </a:endParaRPr>
          </a:p>
          <a:p>
            <a:pPr>
              <a:lnSpc>
                <a:spcPct val="150000"/>
              </a:lnSpc>
            </a:pPr>
            <a:endParaRPr lang="en-GB" sz="2000" dirty="0">
              <a:solidFill>
                <a:schemeClr val="bg1"/>
              </a:solidFill>
              <a:latin typeface="+mj-lt"/>
              <a:ea typeface="Roboto" panose="02000000000000000000" pitchFamily="2" charset="0"/>
              <a:cs typeface="Roboto" panose="02000000000000000000" pitchFamily="2" charset="0"/>
            </a:endParaRPr>
          </a:p>
        </p:txBody>
      </p:sp>
      <p:graphicFrame>
        <p:nvGraphicFramePr>
          <p:cNvPr id="4" name="Table 18">
            <a:extLst>
              <a:ext uri="{FF2B5EF4-FFF2-40B4-BE49-F238E27FC236}">
                <a16:creationId xmlns:a16="http://schemas.microsoft.com/office/drawing/2014/main" id="{D27CAA5A-14A0-8BEC-DD36-0DC54105F0F1}"/>
              </a:ext>
            </a:extLst>
          </p:cNvPr>
          <p:cNvGraphicFramePr>
            <a:graphicFrameLocks noGrp="1"/>
          </p:cNvGraphicFramePr>
          <p:nvPr>
            <p:extLst>
              <p:ext uri="{D42A27DB-BD31-4B8C-83A1-F6EECF244321}">
                <p14:modId xmlns:p14="http://schemas.microsoft.com/office/powerpoint/2010/main" val="2505726581"/>
              </p:ext>
            </p:extLst>
          </p:nvPr>
        </p:nvGraphicFramePr>
        <p:xfrm>
          <a:off x="576000" y="2750545"/>
          <a:ext cx="9440068" cy="2621280"/>
        </p:xfrm>
        <a:graphic>
          <a:graphicData uri="http://schemas.openxmlformats.org/drawingml/2006/table">
            <a:tbl>
              <a:tblPr firstRow="1" bandRow="1">
                <a:tableStyleId>{5940675A-B579-460E-94D1-54222C63F5DA}</a:tableStyleId>
              </a:tblPr>
              <a:tblGrid>
                <a:gridCol w="2301424">
                  <a:extLst>
                    <a:ext uri="{9D8B030D-6E8A-4147-A177-3AD203B41FA5}">
                      <a16:colId xmlns:a16="http://schemas.microsoft.com/office/drawing/2014/main" val="336422520"/>
                    </a:ext>
                  </a:extLst>
                </a:gridCol>
                <a:gridCol w="2634143">
                  <a:extLst>
                    <a:ext uri="{9D8B030D-6E8A-4147-A177-3AD203B41FA5}">
                      <a16:colId xmlns:a16="http://schemas.microsoft.com/office/drawing/2014/main" val="1485661640"/>
                    </a:ext>
                  </a:extLst>
                </a:gridCol>
                <a:gridCol w="2144484">
                  <a:extLst>
                    <a:ext uri="{9D8B030D-6E8A-4147-A177-3AD203B41FA5}">
                      <a16:colId xmlns:a16="http://schemas.microsoft.com/office/drawing/2014/main" val="3804150009"/>
                    </a:ext>
                  </a:extLst>
                </a:gridCol>
                <a:gridCol w="2360017">
                  <a:extLst>
                    <a:ext uri="{9D8B030D-6E8A-4147-A177-3AD203B41FA5}">
                      <a16:colId xmlns:a16="http://schemas.microsoft.com/office/drawing/2014/main" val="1728666539"/>
                    </a:ext>
                  </a:extLst>
                </a:gridCol>
              </a:tblGrid>
              <a:tr h="333441">
                <a:tc>
                  <a:txBody>
                    <a:bodyPr/>
                    <a:lstStyle/>
                    <a:p>
                      <a:pPr algn="ctr"/>
                      <a:r>
                        <a:rPr lang="en-GB" sz="1700" b="1" dirty="0">
                          <a:solidFill>
                            <a:srgbClr val="F60493"/>
                          </a:solidFill>
                          <a:hlinkClick r:id="rId3" action="ppaction://hlinksldjump">
                            <a:extLst>
                              <a:ext uri="{A12FA001-AC4F-418D-AE19-62706E023703}">
                                <ahyp:hlinkClr xmlns:ahyp="http://schemas.microsoft.com/office/drawing/2018/hyperlinkcolor" val="tx"/>
                              </a:ext>
                            </a:extLst>
                          </a:hlinkClick>
                        </a:rPr>
                        <a:t>‘Building on others’</a:t>
                      </a:r>
                      <a:endParaRPr lang="en-GB" sz="1700" b="1" dirty="0">
                        <a:solidFill>
                          <a:srgbClr val="F60493"/>
                        </a:solidFill>
                      </a:endParaRPr>
                    </a:p>
                  </a:txBody>
                  <a:tcPr>
                    <a:solidFill>
                      <a:schemeClr val="bg1"/>
                    </a:solidFill>
                  </a:tcPr>
                </a:tc>
                <a:tc>
                  <a:txBody>
                    <a:bodyPr/>
                    <a:lstStyle/>
                    <a:p>
                      <a:pPr algn="ctr"/>
                      <a:r>
                        <a:rPr lang="en-GB" sz="1700" b="1" dirty="0">
                          <a:solidFill>
                            <a:srgbClr val="F60493"/>
                          </a:solidFill>
                          <a:hlinkClick r:id="rId4" action="ppaction://hlinksldjump">
                            <a:extLst>
                              <a:ext uri="{A12FA001-AC4F-418D-AE19-62706E023703}">
                                <ahyp:hlinkClr xmlns:ahyp="http://schemas.microsoft.com/office/drawing/2018/hyperlinkcolor" val="tx"/>
                              </a:ext>
                            </a:extLst>
                          </a:hlinkClick>
                        </a:rPr>
                        <a:t>‘More research needed?’ </a:t>
                      </a:r>
                      <a:endParaRPr lang="en-GB" sz="1700" b="1" dirty="0">
                        <a:solidFill>
                          <a:srgbClr val="F60493"/>
                        </a:solidFill>
                      </a:endParaRP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700" b="1" dirty="0">
                          <a:solidFill>
                            <a:srgbClr val="F60493"/>
                          </a:solidFill>
                          <a:hlinkClick r:id="rId4" action="ppaction://hlinksldjump">
                            <a:extLst>
                              <a:ext uri="{A12FA001-AC4F-418D-AE19-62706E023703}">
                                <ahyp:hlinkClr xmlns:ahyp="http://schemas.microsoft.com/office/drawing/2018/hyperlinkcolor" val="tx"/>
                              </a:ext>
                            </a:extLst>
                          </a:hlinkClick>
                        </a:rPr>
                        <a:t>‘Branding’</a:t>
                      </a:r>
                      <a:endParaRPr lang="en-GB" sz="1700" b="1" dirty="0">
                        <a:solidFill>
                          <a:srgbClr val="F60493"/>
                        </a:solidFill>
                      </a:endParaRPr>
                    </a:p>
                    <a:p>
                      <a:pPr algn="ctr"/>
                      <a:endParaRPr lang="en-GB" sz="1700" b="1" dirty="0">
                        <a:solidFill>
                          <a:srgbClr val="F60493"/>
                        </a:solidFill>
                      </a:endParaRPr>
                    </a:p>
                  </a:txBody>
                  <a:tcPr>
                    <a:solidFill>
                      <a:schemeClr val="bg1"/>
                    </a:solidFill>
                  </a:tcPr>
                </a:tc>
                <a:tc>
                  <a:txBody>
                    <a:bodyPr/>
                    <a:lstStyle/>
                    <a:p>
                      <a:pPr algn="ctr"/>
                      <a:r>
                        <a:rPr lang="en-GB" sz="1700" b="1" dirty="0">
                          <a:solidFill>
                            <a:srgbClr val="F60493"/>
                          </a:solidFill>
                          <a:hlinkClick r:id="rId4" action="ppaction://hlinksldjump">
                            <a:extLst>
                              <a:ext uri="{A12FA001-AC4F-418D-AE19-62706E023703}">
                                <ahyp:hlinkClr xmlns:ahyp="http://schemas.microsoft.com/office/drawing/2018/hyperlinkcolor" val="tx"/>
                              </a:ext>
                            </a:extLst>
                          </a:hlinkClick>
                        </a:rPr>
                        <a:t>‘Licensing’</a:t>
                      </a:r>
                      <a:endParaRPr lang="en-GB" sz="1700" b="1" dirty="0">
                        <a:solidFill>
                          <a:srgbClr val="F60493"/>
                        </a:solidFill>
                      </a:endParaRPr>
                    </a:p>
                  </a:txBody>
                  <a:tcPr>
                    <a:solidFill>
                      <a:schemeClr val="bg1"/>
                    </a:solidFill>
                  </a:tcPr>
                </a:tc>
                <a:extLst>
                  <a:ext uri="{0D108BD9-81ED-4DB2-BD59-A6C34878D82A}">
                    <a16:rowId xmlns:a16="http://schemas.microsoft.com/office/drawing/2014/main" val="3391378453"/>
                  </a:ext>
                </a:extLst>
              </a:tr>
              <a:tr h="1190386">
                <a:tc>
                  <a:txBody>
                    <a:bodyPr/>
                    <a:lstStyle/>
                    <a:p>
                      <a:r>
                        <a:rPr lang="en-GB" sz="1400" dirty="0"/>
                        <a:t>Instead of starting with a blank canvas, why not sketch over an existing solution so you can rework the idea without drawing from scratch.</a:t>
                      </a:r>
                    </a:p>
                  </a:txBody>
                  <a:tcPr/>
                </a:tc>
                <a:tc>
                  <a:txBody>
                    <a:bodyPr/>
                    <a:lstStyle/>
                    <a:p>
                      <a:r>
                        <a:rPr lang="en-GB" sz="1400" dirty="0"/>
                        <a:t>You do not have to do all the research at the beginning of the project. For example, you may have decided to use moving elements and now need to do more research into the types of mechanism you could use.</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t>The branding of the product is very important. You will need the logo and information to help sell the product, but also consider colours, themes, fonts etc.</a:t>
                      </a:r>
                    </a:p>
                    <a:p>
                      <a:endParaRPr lang="en-GB" sz="1400" dirty="0"/>
                    </a:p>
                  </a:txBody>
                  <a:tcPr/>
                </a:tc>
                <a:tc>
                  <a:txBody>
                    <a:bodyPr/>
                    <a:lstStyle/>
                    <a:p>
                      <a:r>
                        <a:rPr lang="en-GB" sz="1400" dirty="0"/>
                        <a:t>To stop other people using your creative ideas, they need to be protected. Dinosuit have licensed the product and its branding for the context. What aspects of your design might need protecting to stop others from copying them?</a:t>
                      </a:r>
                    </a:p>
                  </a:txBody>
                  <a:tcPr/>
                </a:tc>
                <a:extLst>
                  <a:ext uri="{0D108BD9-81ED-4DB2-BD59-A6C34878D82A}">
                    <a16:rowId xmlns:a16="http://schemas.microsoft.com/office/drawing/2014/main" val="3966545421"/>
                  </a:ext>
                </a:extLst>
              </a:tr>
            </a:tbl>
          </a:graphicData>
        </a:graphic>
      </p:graphicFrame>
      <p:pic>
        <p:nvPicPr>
          <p:cNvPr id="3" name="Picture 2">
            <a:extLst>
              <a:ext uri="{FF2B5EF4-FFF2-40B4-BE49-F238E27FC236}">
                <a16:creationId xmlns:a16="http://schemas.microsoft.com/office/drawing/2014/main" id="{16C5164D-C210-C647-C10A-B893333A4153}"/>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7697" r="7773" b="24195"/>
          <a:stretch/>
        </p:blipFill>
        <p:spPr bwMode="auto">
          <a:xfrm>
            <a:off x="423900" y="5992920"/>
            <a:ext cx="2505600" cy="6377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62358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title="Dinosuit: Prototype">
            <a:hlinkClick r:id="" action="ppaction://media"/>
            <a:extLst>
              <a:ext uri="{FF2B5EF4-FFF2-40B4-BE49-F238E27FC236}">
                <a16:creationId xmlns:a16="http://schemas.microsoft.com/office/drawing/2014/main" id="{85CE3070-70C9-BAEB-285E-388E24C05CB2}"/>
              </a:ext>
            </a:extLst>
          </p:cNvPr>
          <p:cNvPicPr>
            <a:picLocks noRot="1" noChangeAspect="1"/>
          </p:cNvPicPr>
          <p:nvPr>
            <a:videoFile r:link="rId1"/>
          </p:nvPr>
        </p:nvPicPr>
        <p:blipFill>
          <a:blip r:embed="rId3"/>
          <a:stretch>
            <a:fillRect/>
          </a:stretch>
        </p:blipFill>
        <p:spPr>
          <a:xfrm>
            <a:off x="172122" y="82009"/>
            <a:ext cx="11831064" cy="6684551"/>
          </a:xfrm>
          <a:prstGeom prst="rect">
            <a:avLst/>
          </a:prstGeom>
        </p:spPr>
      </p:pic>
    </p:spTree>
    <p:extLst>
      <p:ext uri="{BB962C8B-B14F-4D97-AF65-F5344CB8AC3E}">
        <p14:creationId xmlns:p14="http://schemas.microsoft.com/office/powerpoint/2010/main" val="2757607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0101CD3-9AC5-5F90-C492-DC94C499C416}"/>
              </a:ext>
            </a:extLst>
          </p:cNvPr>
          <p:cNvSpPr>
            <a:spLocks noGrp="1"/>
          </p:cNvSpPr>
          <p:nvPr>
            <p:ph type="title"/>
          </p:nvPr>
        </p:nvSpPr>
        <p:spPr/>
        <p:txBody>
          <a:bodyPr/>
          <a:lstStyle/>
          <a:p>
            <a:r>
              <a:rPr lang="en-GB" sz="4400" dirty="0">
                <a:solidFill>
                  <a:schemeClr val="tx1"/>
                </a:solidFill>
              </a:rPr>
              <a:t>Prototype stage</a:t>
            </a:r>
            <a:br>
              <a:rPr lang="en-GB" sz="4400" dirty="0">
                <a:solidFill>
                  <a:schemeClr val="bg1"/>
                </a:solidFill>
              </a:rPr>
            </a:br>
            <a:endParaRPr lang="en-GB" sz="4400" dirty="0">
              <a:solidFill>
                <a:schemeClr val="bg1"/>
              </a:solidFill>
            </a:endParaRP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0" y="1197591"/>
            <a:ext cx="9655175" cy="4666313"/>
          </a:xfrm>
        </p:spPr>
        <p:txBody>
          <a:bodyPr>
            <a:normAutofit/>
          </a:bodyPr>
          <a:lstStyle/>
          <a:p>
            <a:pPr marL="0" indent="0">
              <a:lnSpc>
                <a:spcPct val="150000"/>
              </a:lnSpc>
              <a:buNone/>
            </a:pPr>
            <a:r>
              <a:rPr lang="en-GB" sz="2000" dirty="0">
                <a:latin typeface="+mj-lt"/>
                <a:ea typeface="Roboto" panose="02000000000000000000" pitchFamily="2" charset="0"/>
                <a:cs typeface="Roboto" panose="02000000000000000000" pitchFamily="2" charset="0"/>
              </a:rPr>
              <a:t>This context lends itself well to physical and CAD modelling as a means of developing the promotional materials. You could also use computer software to add graphics to your digitally created product.</a:t>
            </a:r>
          </a:p>
          <a:p>
            <a:pPr marL="0" indent="0">
              <a:lnSpc>
                <a:spcPct val="150000"/>
              </a:lnSpc>
              <a:buNone/>
            </a:pPr>
            <a:r>
              <a:rPr lang="en-GB" sz="2000" dirty="0">
                <a:latin typeface="+mj-lt"/>
                <a:ea typeface="Roboto" panose="02000000000000000000" pitchFamily="2" charset="0"/>
                <a:cs typeface="Roboto" panose="02000000000000000000" pitchFamily="2" charset="0"/>
              </a:rPr>
              <a:t>The outcome could be created with greater accuracy, making good use of CNC machinery such as laser and vinyl cutters.</a:t>
            </a:r>
          </a:p>
          <a:p>
            <a:pPr marL="0" indent="0">
              <a:lnSpc>
                <a:spcPct val="150000"/>
              </a:lnSpc>
              <a:buNone/>
            </a:pPr>
            <a:r>
              <a:rPr lang="en-GB" sz="2000" dirty="0">
                <a:latin typeface="+mj-lt"/>
                <a:ea typeface="Roboto" panose="02000000000000000000" pitchFamily="2" charset="0"/>
                <a:cs typeface="Roboto" panose="02000000000000000000" pitchFamily="2" charset="0"/>
              </a:rPr>
              <a:t>Before this though, quick card models can help you to see what it may look like and how it may work, especially if it is a moving product – allowing you to test out mechanisms. </a:t>
            </a:r>
          </a:p>
        </p:txBody>
      </p:sp>
      <p:pic>
        <p:nvPicPr>
          <p:cNvPr id="3" name="Picture 2">
            <a:extLst>
              <a:ext uri="{FF2B5EF4-FFF2-40B4-BE49-F238E27FC236}">
                <a16:creationId xmlns:a16="http://schemas.microsoft.com/office/drawing/2014/main" id="{5E6F709C-BE13-AC63-4D51-AFC6A6F51E8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7697" r="7773" b="24195"/>
          <a:stretch/>
        </p:blipFill>
        <p:spPr bwMode="auto">
          <a:xfrm>
            <a:off x="423900" y="5992920"/>
            <a:ext cx="2505600" cy="6377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0504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601279" y="1227486"/>
            <a:ext cx="11014721" cy="4649207"/>
          </a:xfrm>
        </p:spPr>
        <p:txBody>
          <a:bodyPr>
            <a:normAutofit/>
          </a:bodyPr>
          <a:lstStyle/>
          <a:p>
            <a:pPr>
              <a:lnSpc>
                <a:spcPct val="150000"/>
              </a:lnSpc>
            </a:pPr>
            <a:r>
              <a:rPr lang="en-GB" sz="1800" b="1" dirty="0">
                <a:latin typeface="+mj-lt"/>
                <a:ea typeface="Roboto" panose="02000000000000000000" pitchFamily="2" charset="0"/>
                <a:cs typeface="Roboto" panose="02000000000000000000" pitchFamily="2" charset="0"/>
              </a:rPr>
              <a:t>Overview</a:t>
            </a:r>
          </a:p>
          <a:p>
            <a:pPr>
              <a:lnSpc>
                <a:spcPct val="150000"/>
              </a:lnSpc>
            </a:pPr>
            <a:r>
              <a:rPr lang="en-GB" sz="1800" dirty="0">
                <a:latin typeface="+mj-lt"/>
                <a:ea typeface="Roboto" panose="02000000000000000000" pitchFamily="2" charset="0"/>
                <a:cs typeface="Roboto" panose="02000000000000000000" pitchFamily="2" charset="0"/>
              </a:rPr>
              <a:t>Dinosuit is the brainchild of design teacher Ross Padgett who creates and sells a range of dinosaur themed wearable fossil kits. This context asks you to consider ‘</a:t>
            </a:r>
            <a:r>
              <a:rPr lang="en-GB" sz="1800" b="1" dirty="0">
                <a:latin typeface="+mj-lt"/>
                <a:ea typeface="Roboto" panose="02000000000000000000" pitchFamily="2" charset="0"/>
                <a:cs typeface="Roboto" panose="02000000000000000000" pitchFamily="2" charset="0"/>
              </a:rPr>
              <a:t>Designing promotional display items for Dinosuit</a:t>
            </a:r>
            <a:r>
              <a:rPr lang="en-GB" sz="1800" dirty="0">
                <a:latin typeface="+mj-lt"/>
                <a:ea typeface="Roboto" panose="02000000000000000000" pitchFamily="2" charset="0"/>
                <a:cs typeface="Roboto" panose="02000000000000000000" pitchFamily="2" charset="0"/>
              </a:rPr>
              <a:t>’. </a:t>
            </a:r>
          </a:p>
          <a:p>
            <a:pPr>
              <a:lnSpc>
                <a:spcPct val="150000"/>
              </a:lnSpc>
            </a:pPr>
            <a:r>
              <a:rPr lang="en-GB" sz="1800" b="1" dirty="0">
                <a:latin typeface="+mj-lt"/>
                <a:ea typeface="Roboto" panose="02000000000000000000" pitchFamily="2" charset="0"/>
                <a:cs typeface="Roboto" panose="02000000000000000000" pitchFamily="2" charset="0"/>
              </a:rPr>
              <a:t>Area(s) of focus </a:t>
            </a:r>
          </a:p>
          <a:p>
            <a:pPr>
              <a:lnSpc>
                <a:spcPct val="150000"/>
              </a:lnSpc>
            </a:pPr>
            <a:r>
              <a:rPr lang="en-GB" sz="1800" dirty="0">
                <a:latin typeface="+mj-lt"/>
                <a:ea typeface="Roboto" panose="02000000000000000000" pitchFamily="2" charset="0"/>
                <a:cs typeface="Roboto" panose="02000000000000000000" pitchFamily="2" charset="0"/>
              </a:rPr>
              <a:t>Exhibition design, point of sale, retail displays, packaging, advertising</a:t>
            </a:r>
          </a:p>
          <a:p>
            <a:pPr>
              <a:lnSpc>
                <a:spcPct val="150000"/>
              </a:lnSpc>
            </a:pPr>
            <a:r>
              <a:rPr lang="en-GB" sz="1800" b="1" dirty="0">
                <a:latin typeface="+mj-lt"/>
                <a:ea typeface="Roboto" panose="02000000000000000000" pitchFamily="2" charset="0"/>
                <a:cs typeface="Roboto" panose="02000000000000000000" pitchFamily="2" charset="0"/>
              </a:rPr>
              <a:t>Links to the National Curriculum</a:t>
            </a:r>
          </a:p>
          <a:p>
            <a:pPr>
              <a:lnSpc>
                <a:spcPct val="150000"/>
              </a:lnSpc>
            </a:pPr>
            <a:r>
              <a:rPr lang="en-GB" sz="1800" dirty="0">
                <a:latin typeface="+mj-lt"/>
                <a:ea typeface="Roboto" panose="02000000000000000000" pitchFamily="2" charset="0"/>
                <a:cs typeface="Roboto" panose="02000000000000000000" pitchFamily="2" charset="0"/>
              </a:rPr>
              <a:t>The resource covers a full </a:t>
            </a:r>
            <a:r>
              <a:rPr lang="en-GB" sz="1800" b="1" dirty="0">
                <a:latin typeface="+mj-lt"/>
                <a:ea typeface="Roboto" panose="02000000000000000000" pitchFamily="2" charset="0"/>
                <a:cs typeface="Roboto" panose="02000000000000000000" pitchFamily="2" charset="0"/>
              </a:rPr>
              <a:t>design</a:t>
            </a:r>
            <a:r>
              <a:rPr lang="en-GB" sz="1800" dirty="0">
                <a:latin typeface="+mj-lt"/>
                <a:ea typeface="Roboto" panose="02000000000000000000" pitchFamily="2" charset="0"/>
                <a:cs typeface="Roboto" panose="02000000000000000000" pitchFamily="2" charset="0"/>
              </a:rPr>
              <a:t>, </a:t>
            </a:r>
            <a:r>
              <a:rPr lang="en-GB" sz="1800" b="1" dirty="0">
                <a:latin typeface="+mj-lt"/>
                <a:ea typeface="Roboto" panose="02000000000000000000" pitchFamily="2" charset="0"/>
                <a:cs typeface="Roboto" panose="02000000000000000000" pitchFamily="2" charset="0"/>
              </a:rPr>
              <a:t>make</a:t>
            </a:r>
            <a:r>
              <a:rPr lang="en-GB" sz="1800" dirty="0">
                <a:latin typeface="+mj-lt"/>
                <a:ea typeface="Roboto" panose="02000000000000000000" pitchFamily="2" charset="0"/>
                <a:cs typeface="Roboto" panose="02000000000000000000" pitchFamily="2" charset="0"/>
              </a:rPr>
              <a:t> and </a:t>
            </a:r>
            <a:r>
              <a:rPr lang="en-GB" sz="1800" b="1" dirty="0">
                <a:latin typeface="+mj-lt"/>
                <a:ea typeface="Roboto" panose="02000000000000000000" pitchFamily="2" charset="0"/>
                <a:cs typeface="Roboto" panose="02000000000000000000" pitchFamily="2" charset="0"/>
              </a:rPr>
              <a:t>evaluate</a:t>
            </a:r>
            <a:r>
              <a:rPr lang="en-GB" sz="1800" dirty="0">
                <a:latin typeface="+mj-lt"/>
                <a:ea typeface="Roboto" panose="02000000000000000000" pitchFamily="2" charset="0"/>
                <a:cs typeface="Roboto" panose="02000000000000000000" pitchFamily="2" charset="0"/>
              </a:rPr>
              <a:t> process, but also suggests investigate and evaluate task, and relevant focused tasks.</a:t>
            </a:r>
          </a:p>
          <a:p>
            <a:pPr>
              <a:lnSpc>
                <a:spcPct val="150000"/>
              </a:lnSpc>
            </a:pPr>
            <a:r>
              <a:rPr lang="en-GB" sz="1800" b="1" dirty="0">
                <a:latin typeface="+mj-lt"/>
                <a:ea typeface="Roboto" panose="02000000000000000000" pitchFamily="2" charset="0"/>
                <a:cs typeface="Roboto" panose="02000000000000000000" pitchFamily="2" charset="0"/>
              </a:rPr>
              <a:t>Technical knowledge:</a:t>
            </a:r>
            <a:r>
              <a:rPr lang="en-GB" sz="1800" dirty="0">
                <a:latin typeface="+mj-lt"/>
                <a:ea typeface="Roboto" panose="02000000000000000000" pitchFamily="2" charset="0"/>
                <a:cs typeface="Roboto" panose="02000000000000000000" pitchFamily="2" charset="0"/>
              </a:rPr>
              <a:t> papers and boards, nets and developments, structures, CAD, maths and science, visual communication.</a:t>
            </a:r>
          </a:p>
          <a:p>
            <a:pPr>
              <a:lnSpc>
                <a:spcPct val="150000"/>
              </a:lnSpc>
            </a:pPr>
            <a:endParaRPr lang="en-GB" sz="1400" dirty="0">
              <a:latin typeface="+mj-lt"/>
              <a:ea typeface="Roboto" panose="02000000000000000000" pitchFamily="2" charset="0"/>
              <a:cs typeface="Roboto" panose="02000000000000000000" pitchFamily="2" charset="0"/>
            </a:endParaRPr>
          </a:p>
          <a:p>
            <a:pPr>
              <a:lnSpc>
                <a:spcPct val="150000"/>
              </a:lnSpc>
            </a:pPr>
            <a:endParaRPr lang="en-GB" sz="2400" dirty="0">
              <a:latin typeface="+mj-lt"/>
              <a:ea typeface="Roboto" panose="02000000000000000000" pitchFamily="2" charset="0"/>
              <a:cs typeface="Roboto" panose="02000000000000000000" pitchFamily="2" charset="0"/>
            </a:endParaRPr>
          </a:p>
          <a:p>
            <a:pPr marL="457200" indent="-457200">
              <a:lnSpc>
                <a:spcPct val="150000"/>
              </a:lnSpc>
              <a:buFont typeface="Arial"/>
              <a:buAutoNum type="arabicPeriod"/>
            </a:pPr>
            <a:endParaRPr lang="en-GB" sz="2400" dirty="0">
              <a:solidFill>
                <a:srgbClr val="0A303F"/>
              </a:solidFill>
              <a:latin typeface="+mj-lt"/>
              <a:ea typeface="Roboto" panose="02000000000000000000" pitchFamily="2" charset="0"/>
              <a:cs typeface="Roboto" panose="02000000000000000000" pitchFamily="2" charset="0"/>
            </a:endParaRPr>
          </a:p>
        </p:txBody>
      </p:sp>
      <p:pic>
        <p:nvPicPr>
          <p:cNvPr id="6" name="Picture 5">
            <a:extLst>
              <a:ext uri="{FF2B5EF4-FFF2-40B4-BE49-F238E27FC236}">
                <a16:creationId xmlns:a16="http://schemas.microsoft.com/office/drawing/2014/main" id="{68056CCF-362A-D6A4-8B55-885981E3355E}"/>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0666982" y="5963093"/>
            <a:ext cx="1144314" cy="554494"/>
          </a:xfrm>
          <a:prstGeom prst="rect">
            <a:avLst/>
          </a:prstGeom>
        </p:spPr>
      </p:pic>
      <p:sp>
        <p:nvSpPr>
          <p:cNvPr id="7" name="Title 7">
            <a:extLst>
              <a:ext uri="{FF2B5EF4-FFF2-40B4-BE49-F238E27FC236}">
                <a16:creationId xmlns:a16="http://schemas.microsoft.com/office/drawing/2014/main" id="{F45A37D7-9731-2FB0-DA8B-4EACAD731B43}"/>
              </a:ext>
            </a:extLst>
          </p:cNvPr>
          <p:cNvSpPr>
            <a:spLocks noGrp="1"/>
          </p:cNvSpPr>
          <p:nvPr>
            <p:ph type="title"/>
          </p:nvPr>
        </p:nvSpPr>
        <p:spPr>
          <a:xfrm>
            <a:off x="576000" y="416560"/>
            <a:ext cx="9166225" cy="1047750"/>
          </a:xfrm>
        </p:spPr>
        <p:txBody>
          <a:bodyPr/>
          <a:lstStyle/>
          <a:p>
            <a:r>
              <a:rPr lang="en-GB" dirty="0">
                <a:latin typeface="GriffithGothic Black" panose="02000603060000020004" pitchFamily="50" charset="0"/>
              </a:rPr>
              <a:t>About this resource</a:t>
            </a:r>
            <a:endParaRPr lang="en-GB" sz="4400" dirty="0">
              <a:latin typeface="GriffithGothic Black" panose="02000603060000020004" pitchFamily="50" charset="0"/>
            </a:endParaRPr>
          </a:p>
        </p:txBody>
      </p:sp>
      <p:pic>
        <p:nvPicPr>
          <p:cNvPr id="5" name="Picture 2">
            <a:extLst>
              <a:ext uri="{FF2B5EF4-FFF2-40B4-BE49-F238E27FC236}">
                <a16:creationId xmlns:a16="http://schemas.microsoft.com/office/drawing/2014/main" id="{B2C14575-7DFB-0C32-C9E0-1982B50EC7E3}"/>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7697" r="7773" b="24195"/>
          <a:stretch/>
        </p:blipFill>
        <p:spPr bwMode="auto">
          <a:xfrm>
            <a:off x="423900" y="5992920"/>
            <a:ext cx="2505600" cy="637732"/>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B429FAB5-9CB3-612B-C875-88B383BF7479}"/>
              </a:ext>
            </a:extLst>
          </p:cNvPr>
          <p:cNvSpPr txBox="1"/>
          <p:nvPr/>
        </p:nvSpPr>
        <p:spPr>
          <a:xfrm>
            <a:off x="2818614" y="6245262"/>
            <a:ext cx="7692273" cy="338554"/>
          </a:xfrm>
          <a:prstGeom prst="rect">
            <a:avLst/>
          </a:prstGeom>
          <a:noFill/>
        </p:spPr>
        <p:txBody>
          <a:bodyPr wrap="square">
            <a:spAutoFit/>
          </a:bodyPr>
          <a:lstStyle/>
          <a:p>
            <a:r>
              <a:rPr lang="en-GB" sz="800" b="0" i="1" dirty="0">
                <a:effectLst/>
                <a:latin typeface="+mj-lt"/>
                <a:ea typeface="Calibri" panose="020F0502020204030204" pitchFamily="34" charset="0"/>
              </a:rPr>
              <a:t>Included in this resource are a range of images, photographs and videos. Some of the </a:t>
            </a:r>
            <a:r>
              <a:rPr lang="en-GB" sz="800" b="0" i="1" dirty="0">
                <a:solidFill>
                  <a:schemeClr val="tx1"/>
                </a:solidFill>
                <a:effectLst/>
                <a:latin typeface="+mj-lt"/>
                <a:ea typeface="Calibri" panose="020F0502020204030204" pitchFamily="34" charset="0"/>
              </a:rPr>
              <a:t>materials in this resource have been created </a:t>
            </a:r>
            <a:r>
              <a:rPr lang="en-GB" sz="800" b="0" i="1" dirty="0">
                <a:effectLst/>
                <a:latin typeface="+mj-lt"/>
                <a:ea typeface="Calibri" panose="020F0502020204030204" pitchFamily="34" charset="0"/>
              </a:rPr>
              <a:t>by Dinosuit - the D&amp;T Association hereby acknowledges and thanks Dinosuit for its contribution. Without this, it would not have been possible to produce this, which is freely available to all teachers.</a:t>
            </a:r>
            <a:endParaRPr lang="en-GB" sz="800" b="0" dirty="0">
              <a:effectLst/>
              <a:latin typeface="+mj-lt"/>
              <a:ea typeface="Calibri" panose="020F0502020204030204" pitchFamily="34" charset="0"/>
            </a:endParaRPr>
          </a:p>
        </p:txBody>
      </p:sp>
    </p:spTree>
    <p:extLst>
      <p:ext uri="{BB962C8B-B14F-4D97-AF65-F5344CB8AC3E}">
        <p14:creationId xmlns:p14="http://schemas.microsoft.com/office/powerpoint/2010/main" val="20468130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0101CD3-9AC5-5F90-C492-DC94C499C416}"/>
              </a:ext>
            </a:extLst>
          </p:cNvPr>
          <p:cNvSpPr>
            <a:spLocks noGrp="1"/>
          </p:cNvSpPr>
          <p:nvPr>
            <p:ph type="title"/>
          </p:nvPr>
        </p:nvSpPr>
        <p:spPr/>
        <p:txBody>
          <a:bodyPr/>
          <a:lstStyle/>
          <a:p>
            <a:r>
              <a:rPr lang="en-GB" sz="4400" dirty="0">
                <a:solidFill>
                  <a:schemeClr val="tx1"/>
                </a:solidFill>
              </a:rPr>
              <a:t>Prototype stage</a:t>
            </a:r>
            <a:br>
              <a:rPr lang="en-GB" sz="4400" dirty="0">
                <a:solidFill>
                  <a:schemeClr val="bg1"/>
                </a:solidFill>
              </a:rPr>
            </a:br>
            <a:endParaRPr lang="en-GB" sz="4400" dirty="0">
              <a:solidFill>
                <a:schemeClr val="bg1"/>
              </a:solidFill>
            </a:endParaRP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0" y="1263650"/>
            <a:ext cx="9655175" cy="2165350"/>
          </a:xfrm>
        </p:spPr>
        <p:txBody>
          <a:bodyPr>
            <a:normAutofit/>
          </a:bodyPr>
          <a:lstStyle/>
          <a:p>
            <a:pPr marL="0" indent="0">
              <a:lnSpc>
                <a:spcPct val="150000"/>
              </a:lnSpc>
              <a:buNone/>
            </a:pPr>
            <a:r>
              <a:rPr lang="en-GB" dirty="0">
                <a:solidFill>
                  <a:schemeClr val="tx1"/>
                </a:solidFill>
                <a:latin typeface="+mj-lt"/>
                <a:ea typeface="Roboto" panose="02000000000000000000" pitchFamily="2" charset="0"/>
                <a:cs typeface="Roboto" panose="02000000000000000000" pitchFamily="2" charset="0"/>
              </a:rPr>
              <a:t>At some point you will need to prototype your idea. This is to see if what you are trying to do, will work or not. Your prototype will primarily be made of card and paper making this easy to work with using basic tools and equipment. You may even design a display that slots together without the need for glue or fastenings!</a:t>
            </a:r>
          </a:p>
        </p:txBody>
      </p:sp>
      <p:graphicFrame>
        <p:nvGraphicFramePr>
          <p:cNvPr id="4" name="Table 18">
            <a:extLst>
              <a:ext uri="{FF2B5EF4-FFF2-40B4-BE49-F238E27FC236}">
                <a16:creationId xmlns:a16="http://schemas.microsoft.com/office/drawing/2014/main" id="{408A2887-FC58-2FFC-C544-6CB7636A6365}"/>
              </a:ext>
            </a:extLst>
          </p:cNvPr>
          <p:cNvGraphicFramePr>
            <a:graphicFrameLocks noGrp="1"/>
          </p:cNvGraphicFramePr>
          <p:nvPr>
            <p:extLst>
              <p:ext uri="{D42A27DB-BD31-4B8C-83A1-F6EECF244321}">
                <p14:modId xmlns:p14="http://schemas.microsoft.com/office/powerpoint/2010/main" val="689730480"/>
              </p:ext>
            </p:extLst>
          </p:nvPr>
        </p:nvGraphicFramePr>
        <p:xfrm>
          <a:off x="575999" y="3322594"/>
          <a:ext cx="9373344" cy="2377440"/>
        </p:xfrm>
        <a:graphic>
          <a:graphicData uri="http://schemas.openxmlformats.org/drawingml/2006/table">
            <a:tbl>
              <a:tblPr firstRow="1" bandRow="1">
                <a:tableStyleId>{5940675A-B579-460E-94D1-54222C63F5DA}</a:tableStyleId>
              </a:tblPr>
              <a:tblGrid>
                <a:gridCol w="4725843">
                  <a:extLst>
                    <a:ext uri="{9D8B030D-6E8A-4147-A177-3AD203B41FA5}">
                      <a16:colId xmlns:a16="http://schemas.microsoft.com/office/drawing/2014/main" val="336422520"/>
                    </a:ext>
                  </a:extLst>
                </a:gridCol>
                <a:gridCol w="4647501">
                  <a:extLst>
                    <a:ext uri="{9D8B030D-6E8A-4147-A177-3AD203B41FA5}">
                      <a16:colId xmlns:a16="http://schemas.microsoft.com/office/drawing/2014/main" val="753423073"/>
                    </a:ext>
                  </a:extLst>
                </a:gridCol>
              </a:tblGrid>
              <a:tr h="200060">
                <a:tc>
                  <a:txBody>
                    <a:bodyPr/>
                    <a:lstStyle/>
                    <a:p>
                      <a:pPr algn="ctr"/>
                      <a:r>
                        <a:rPr lang="en-GB" b="1" dirty="0">
                          <a:solidFill>
                            <a:srgbClr val="FE4E00"/>
                          </a:solidFill>
                          <a:hlinkClick r:id="rId3" action="ppaction://hlinksldjump">
                            <a:extLst>
                              <a:ext uri="{A12FA001-AC4F-418D-AE19-62706E023703}">
                                <ahyp:hlinkClr xmlns:ahyp="http://schemas.microsoft.com/office/drawing/2018/hyperlinkcolor" val="tx"/>
                              </a:ext>
                            </a:extLst>
                          </a:hlinkClick>
                        </a:rPr>
                        <a:t>‘Experimenting’</a:t>
                      </a:r>
                      <a:endParaRPr lang="en-GB" b="1" dirty="0">
                        <a:solidFill>
                          <a:srgbClr val="FE4E00"/>
                        </a:solidFill>
                      </a:endParaRP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a:solidFill>
                            <a:srgbClr val="FE4E00"/>
                          </a:solidFill>
                          <a:hlinkClick r:id="rId3" action="ppaction://hlinksldjump">
                            <a:extLst>
                              <a:ext uri="{A12FA001-AC4F-418D-AE19-62706E023703}">
                                <ahyp:hlinkClr xmlns:ahyp="http://schemas.microsoft.com/office/drawing/2018/hyperlinkcolor" val="tx"/>
                              </a:ext>
                            </a:extLst>
                          </a:hlinkClick>
                        </a:rPr>
                        <a:t>‘CAD and CAM’</a:t>
                      </a:r>
                      <a:endParaRPr lang="en-GB" b="1" dirty="0">
                        <a:solidFill>
                          <a:srgbClr val="FE4E00"/>
                        </a:solidFill>
                      </a:endParaRPr>
                    </a:p>
                  </a:txBody>
                  <a:tcPr>
                    <a:solidFill>
                      <a:schemeClr val="bg1"/>
                    </a:solidFill>
                  </a:tcPr>
                </a:tc>
                <a:extLst>
                  <a:ext uri="{0D108BD9-81ED-4DB2-BD59-A6C34878D82A}">
                    <a16:rowId xmlns:a16="http://schemas.microsoft.com/office/drawing/2014/main" val="3391378453"/>
                  </a:ext>
                </a:extLst>
              </a:tr>
              <a:tr h="1454233">
                <a:tc>
                  <a:txBody>
                    <a:bodyPr/>
                    <a:lstStyle/>
                    <a:p>
                      <a:r>
                        <a:rPr lang="en-GB" sz="1400" dirty="0"/>
                        <a:t>Card and paper are the primary materials and also used for modelling, so experiment using these materials for quick, cost-effective results.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t>You will want to ensure your prototype functions first, but then you can add the important details such as scales, teeth and eyes, as well as the branding such as logos, titles and additional product details. What adhesives (if any) are suitable? How can things move/pivot?</a:t>
                      </a:r>
                    </a:p>
                    <a:p>
                      <a:endParaRPr lang="en-GB" sz="1400" dirty="0"/>
                    </a:p>
                  </a:txBody>
                  <a:tcPr/>
                </a:tc>
                <a:tc>
                  <a:txBody>
                    <a:bodyPr/>
                    <a:lstStyle/>
                    <a:p>
                      <a:r>
                        <a:rPr lang="en-GB" sz="1400" dirty="0"/>
                        <a:t>CAD is a great way to realise your ideas on screen before making the prototype. You can also assemble all the parts to see how they will work together.</a:t>
                      </a:r>
                    </a:p>
                    <a:p>
                      <a:r>
                        <a:rPr lang="en-GB" sz="1400" dirty="0"/>
                        <a:t>Using a laser cutter or vinyl cutter is a quick way to realise your design from CAD so you can build and test your prototype.</a:t>
                      </a:r>
                    </a:p>
                  </a:txBody>
                  <a:tcPr/>
                </a:tc>
                <a:extLst>
                  <a:ext uri="{0D108BD9-81ED-4DB2-BD59-A6C34878D82A}">
                    <a16:rowId xmlns:a16="http://schemas.microsoft.com/office/drawing/2014/main" val="3966545421"/>
                  </a:ext>
                </a:extLst>
              </a:tr>
            </a:tbl>
          </a:graphicData>
        </a:graphic>
      </p:graphicFrame>
      <p:pic>
        <p:nvPicPr>
          <p:cNvPr id="3" name="Picture 2">
            <a:extLst>
              <a:ext uri="{FF2B5EF4-FFF2-40B4-BE49-F238E27FC236}">
                <a16:creationId xmlns:a16="http://schemas.microsoft.com/office/drawing/2014/main" id="{C6D377C1-56FB-9B40-863A-875C556718D7}"/>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7697" r="7773" b="24195"/>
          <a:stretch/>
        </p:blipFill>
        <p:spPr bwMode="auto">
          <a:xfrm>
            <a:off x="423900" y="5992920"/>
            <a:ext cx="2505600" cy="6377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906411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title="Dinosuit: Test">
            <a:hlinkClick r:id="" action="ppaction://media"/>
            <a:extLst>
              <a:ext uri="{FF2B5EF4-FFF2-40B4-BE49-F238E27FC236}">
                <a16:creationId xmlns:a16="http://schemas.microsoft.com/office/drawing/2014/main" id="{6629DA9A-C5DD-B39D-F4B7-342EDCCA687B}"/>
              </a:ext>
            </a:extLst>
          </p:cNvPr>
          <p:cNvPicPr>
            <a:picLocks noRot="1" noChangeAspect="1"/>
          </p:cNvPicPr>
          <p:nvPr>
            <a:videoFile r:link="rId1"/>
          </p:nvPr>
        </p:nvPicPr>
        <p:blipFill>
          <a:blip r:embed="rId4"/>
          <a:stretch>
            <a:fillRect/>
          </a:stretch>
        </p:blipFill>
        <p:spPr>
          <a:xfrm>
            <a:off x="178130" y="85403"/>
            <a:ext cx="11780322" cy="6655883"/>
          </a:xfrm>
          <a:prstGeom prst="rect">
            <a:avLst/>
          </a:prstGeom>
        </p:spPr>
      </p:pic>
    </p:spTree>
    <p:extLst>
      <p:ext uri="{BB962C8B-B14F-4D97-AF65-F5344CB8AC3E}">
        <p14:creationId xmlns:p14="http://schemas.microsoft.com/office/powerpoint/2010/main" val="42350342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54A1150-C4ED-A65F-0F53-378698CA2200}"/>
              </a:ext>
            </a:extLst>
          </p:cNvPr>
          <p:cNvSpPr>
            <a:spLocks noGrp="1"/>
          </p:cNvSpPr>
          <p:nvPr>
            <p:ph type="title"/>
          </p:nvPr>
        </p:nvSpPr>
        <p:spPr/>
        <p:txBody>
          <a:bodyPr/>
          <a:lstStyle/>
          <a:p>
            <a:r>
              <a:rPr lang="en-GB" dirty="0">
                <a:solidFill>
                  <a:schemeClr val="tx1"/>
                </a:solidFill>
              </a:rPr>
              <a:t>Test stage</a:t>
            </a:r>
            <a:endParaRPr lang="en-GB" sz="4400" dirty="0">
              <a:solidFill>
                <a:schemeClr val="tx1"/>
              </a:solidFill>
            </a:endParaRP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p:txBody>
          <a:bodyPr>
            <a:normAutofit/>
          </a:bodyPr>
          <a:lstStyle/>
          <a:p>
            <a:pPr marL="0" indent="0">
              <a:lnSpc>
                <a:spcPct val="150000"/>
              </a:lnSpc>
              <a:buNone/>
            </a:pPr>
            <a:endParaRPr lang="en-GB" dirty="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200" dirty="0">
              <a:solidFill>
                <a:schemeClr val="bg1"/>
              </a:solidFill>
              <a:latin typeface="+mj-lt"/>
              <a:ea typeface="Roboto" panose="02000000000000000000" pitchFamily="2" charset="0"/>
              <a:cs typeface="Roboto" panose="02000000000000000000" pitchFamily="2" charset="0"/>
            </a:endParaRPr>
          </a:p>
          <a:p>
            <a:pPr marL="0" indent="0">
              <a:lnSpc>
                <a:spcPct val="150000"/>
              </a:lnSpc>
              <a:buNone/>
            </a:pPr>
            <a:endParaRPr lang="en-GB" sz="2200" dirty="0">
              <a:solidFill>
                <a:schemeClr val="bg1"/>
              </a:solidFill>
              <a:latin typeface="+mj-lt"/>
              <a:ea typeface="Roboto" panose="02000000000000000000" pitchFamily="2" charset="0"/>
              <a:cs typeface="Roboto" panose="02000000000000000000" pitchFamily="2" charset="0"/>
            </a:endParaRPr>
          </a:p>
          <a:p>
            <a:pPr marL="0" indent="0">
              <a:buNone/>
            </a:pPr>
            <a:endParaRPr lang="en-GB" sz="2400" b="1" dirty="0">
              <a:solidFill>
                <a:schemeClr val="bg1"/>
              </a:solidFill>
              <a:latin typeface="+mj-lt"/>
              <a:ea typeface="Roboto" panose="02000000000000000000" pitchFamily="2" charset="0"/>
              <a:cs typeface="Roboto" panose="02000000000000000000" pitchFamily="2" charset="0"/>
            </a:endParaRPr>
          </a:p>
        </p:txBody>
      </p:sp>
      <p:graphicFrame>
        <p:nvGraphicFramePr>
          <p:cNvPr id="4" name="Table 18">
            <a:extLst>
              <a:ext uri="{FF2B5EF4-FFF2-40B4-BE49-F238E27FC236}">
                <a16:creationId xmlns:a16="http://schemas.microsoft.com/office/drawing/2014/main" id="{6A900EBF-4C67-AD3E-42C8-7EF0E7931D2A}"/>
              </a:ext>
            </a:extLst>
          </p:cNvPr>
          <p:cNvGraphicFramePr>
            <a:graphicFrameLocks noGrp="1"/>
          </p:cNvGraphicFramePr>
          <p:nvPr>
            <p:extLst>
              <p:ext uri="{D42A27DB-BD31-4B8C-83A1-F6EECF244321}">
                <p14:modId xmlns:p14="http://schemas.microsoft.com/office/powerpoint/2010/main" val="2512156257"/>
              </p:ext>
            </p:extLst>
          </p:nvPr>
        </p:nvGraphicFramePr>
        <p:xfrm>
          <a:off x="560111" y="3020853"/>
          <a:ext cx="9368484" cy="2172230"/>
        </p:xfrm>
        <a:graphic>
          <a:graphicData uri="http://schemas.openxmlformats.org/drawingml/2006/table">
            <a:tbl>
              <a:tblPr firstRow="1" bandRow="1">
                <a:tableStyleId>{5940675A-B579-460E-94D1-54222C63F5DA}</a:tableStyleId>
              </a:tblPr>
              <a:tblGrid>
                <a:gridCol w="4699786">
                  <a:extLst>
                    <a:ext uri="{9D8B030D-6E8A-4147-A177-3AD203B41FA5}">
                      <a16:colId xmlns:a16="http://schemas.microsoft.com/office/drawing/2014/main" val="336422520"/>
                    </a:ext>
                  </a:extLst>
                </a:gridCol>
                <a:gridCol w="4668698">
                  <a:extLst>
                    <a:ext uri="{9D8B030D-6E8A-4147-A177-3AD203B41FA5}">
                      <a16:colId xmlns:a16="http://schemas.microsoft.com/office/drawing/2014/main" val="3804150009"/>
                    </a:ext>
                  </a:extLst>
                </a:gridCol>
              </a:tblGrid>
              <a:tr h="373910">
                <a:tc>
                  <a:txBody>
                    <a:bodyPr/>
                    <a:lstStyle/>
                    <a:p>
                      <a:pPr algn="ctr"/>
                      <a:r>
                        <a:rPr lang="en-GB" sz="1700" b="1" dirty="0">
                          <a:solidFill>
                            <a:srgbClr val="429EA6"/>
                          </a:solidFill>
                          <a:hlinkClick r:id="rId3" action="ppaction://hlinksldjump">
                            <a:extLst>
                              <a:ext uri="{A12FA001-AC4F-418D-AE19-62706E023703}">
                                <ahyp:hlinkClr xmlns:ahyp="http://schemas.microsoft.com/office/drawing/2018/hyperlinkcolor" val="tx"/>
                              </a:ext>
                            </a:extLst>
                          </a:hlinkClick>
                        </a:rPr>
                        <a:t>‘Testing with friends’</a:t>
                      </a:r>
                      <a:endParaRPr lang="en-GB" sz="1700" b="1" dirty="0">
                        <a:solidFill>
                          <a:srgbClr val="429EA6"/>
                        </a:solidFill>
                      </a:endParaRPr>
                    </a:p>
                  </a:txBody>
                  <a:tcPr>
                    <a:solidFill>
                      <a:schemeClr val="bg1"/>
                    </a:solidFill>
                  </a:tcPr>
                </a:tc>
                <a:tc>
                  <a:txBody>
                    <a:bodyPr/>
                    <a:lstStyle/>
                    <a:p>
                      <a:pPr algn="ctr"/>
                      <a:r>
                        <a:rPr lang="en-GB" sz="1700" b="1" dirty="0">
                          <a:solidFill>
                            <a:srgbClr val="429EA6"/>
                          </a:solidFill>
                          <a:hlinkClick r:id="rId3" action="ppaction://hlinksldjump">
                            <a:extLst>
                              <a:ext uri="{A12FA001-AC4F-418D-AE19-62706E023703}">
                                <ahyp:hlinkClr xmlns:ahyp="http://schemas.microsoft.com/office/drawing/2018/hyperlinkcolor" val="tx"/>
                              </a:ext>
                            </a:extLst>
                          </a:hlinkClick>
                        </a:rPr>
                        <a:t>‘Start small’</a:t>
                      </a:r>
                      <a:endParaRPr lang="en-GB" sz="1700" b="1" dirty="0">
                        <a:solidFill>
                          <a:srgbClr val="429EA6"/>
                        </a:solidFill>
                      </a:endParaRPr>
                    </a:p>
                  </a:txBody>
                  <a:tcPr>
                    <a:solidFill>
                      <a:schemeClr val="bg1"/>
                    </a:solidFill>
                  </a:tcPr>
                </a:tc>
                <a:extLst>
                  <a:ext uri="{0D108BD9-81ED-4DB2-BD59-A6C34878D82A}">
                    <a16:rowId xmlns:a16="http://schemas.microsoft.com/office/drawing/2014/main" val="3391378453"/>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t>Friends are often honest and very helpful so give them your models and prototypes to test and watch to see if there are any aspects they struggle with. These might need redesigning or simply improving the instructions they need to follow.</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t>Test throughout your project, from your first ideas to your final prototype to ensure there are no problems and that it all works.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t>Faults in your design will mean it won’t work and could impact sales of the product. Get feedback on your design from as any different people as possible. Ask young children who it will appeal to as well as those buying it. If possible, ask those who also work in shops, museums etc. who would be displaying the product.</a:t>
                      </a:r>
                    </a:p>
                    <a:p>
                      <a:endParaRPr lang="en-GB" sz="1400" dirty="0"/>
                    </a:p>
                  </a:txBody>
                  <a:tcPr/>
                </a:tc>
                <a:extLst>
                  <a:ext uri="{0D108BD9-81ED-4DB2-BD59-A6C34878D82A}">
                    <a16:rowId xmlns:a16="http://schemas.microsoft.com/office/drawing/2014/main" val="3966545421"/>
                  </a:ext>
                </a:extLst>
              </a:tr>
            </a:tbl>
          </a:graphicData>
        </a:graphic>
      </p:graphicFrame>
      <p:sp>
        <p:nvSpPr>
          <p:cNvPr id="3" name="TextBox 2">
            <a:extLst>
              <a:ext uri="{FF2B5EF4-FFF2-40B4-BE49-F238E27FC236}">
                <a16:creationId xmlns:a16="http://schemas.microsoft.com/office/drawing/2014/main" id="{2E5DEA60-013A-65CB-8DDA-016B2753C4E5}"/>
              </a:ext>
            </a:extLst>
          </p:cNvPr>
          <p:cNvSpPr txBox="1"/>
          <p:nvPr/>
        </p:nvSpPr>
        <p:spPr>
          <a:xfrm>
            <a:off x="511590" y="1070173"/>
            <a:ext cx="9465527" cy="1703030"/>
          </a:xfrm>
          <a:prstGeom prst="rect">
            <a:avLst/>
          </a:prstGeom>
          <a:noFill/>
        </p:spPr>
        <p:txBody>
          <a:bodyPr wrap="square">
            <a:spAutoFit/>
          </a:bodyPr>
          <a:lstStyle/>
          <a:p>
            <a:pPr marL="0" indent="0" algn="l">
              <a:lnSpc>
                <a:spcPct val="150000"/>
              </a:lnSpc>
              <a:buNone/>
            </a:pPr>
            <a:r>
              <a:rPr lang="en-GB" sz="1800" b="0" dirty="0">
                <a:solidFill>
                  <a:schemeClr val="tx1"/>
                </a:solidFill>
                <a:latin typeface="+mj-lt"/>
                <a:ea typeface="Roboto" panose="02000000000000000000" pitchFamily="2" charset="0"/>
                <a:cs typeface="Roboto" panose="02000000000000000000" pitchFamily="2" charset="0"/>
              </a:rPr>
              <a:t>The iterative design process will require the outcomes to be tested against the original intentions so you can see how well your design would meet the needs of the user. This could involve testing the outcome yourself or giving the promotional items to others to use and evaluate.</a:t>
            </a:r>
          </a:p>
        </p:txBody>
      </p:sp>
      <p:pic>
        <p:nvPicPr>
          <p:cNvPr id="6" name="Picture 2">
            <a:extLst>
              <a:ext uri="{FF2B5EF4-FFF2-40B4-BE49-F238E27FC236}">
                <a16:creationId xmlns:a16="http://schemas.microsoft.com/office/drawing/2014/main" id="{796BA53D-A2B0-43FD-05BA-07211AFCF63A}"/>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7697" r="7773" b="24195"/>
          <a:stretch/>
        </p:blipFill>
        <p:spPr bwMode="auto">
          <a:xfrm>
            <a:off x="423900" y="5992920"/>
            <a:ext cx="2505600" cy="6377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70652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659C7D48-C330-61D5-D883-67E061CE0AB2}"/>
              </a:ext>
            </a:extLst>
          </p:cNvPr>
          <p:cNvSpPr>
            <a:spLocks noGrp="1"/>
          </p:cNvSpPr>
          <p:nvPr>
            <p:ph type="title"/>
          </p:nvPr>
        </p:nvSpPr>
        <p:spPr/>
        <p:txBody>
          <a:bodyPr/>
          <a:lstStyle/>
          <a:p>
            <a:r>
              <a:rPr lang="en-GB" dirty="0"/>
              <a:t>Image bank</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4294967295"/>
          </p:nvPr>
        </p:nvSpPr>
        <p:spPr>
          <a:xfrm>
            <a:off x="0" y="1908175"/>
            <a:ext cx="9655175" cy="2165350"/>
          </a:xfrm>
        </p:spPr>
        <p:txBody>
          <a:bodyPr>
            <a:normAutofit/>
          </a:bodyPr>
          <a:lstStyle/>
          <a:p>
            <a:pPr marL="0" indent="0">
              <a:lnSpc>
                <a:spcPct val="150000"/>
              </a:lnSpc>
              <a:buNone/>
            </a:pPr>
            <a:endParaRPr lang="en-GB" dirty="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200" dirty="0">
              <a:solidFill>
                <a:schemeClr val="bg1"/>
              </a:solidFill>
              <a:latin typeface="+mj-lt"/>
              <a:ea typeface="Roboto" panose="02000000000000000000" pitchFamily="2" charset="0"/>
              <a:cs typeface="Roboto" panose="02000000000000000000" pitchFamily="2" charset="0"/>
            </a:endParaRPr>
          </a:p>
          <a:p>
            <a:pPr marL="0" indent="0">
              <a:lnSpc>
                <a:spcPct val="150000"/>
              </a:lnSpc>
              <a:buNone/>
            </a:pPr>
            <a:endParaRPr lang="en-GB" sz="2200" dirty="0">
              <a:solidFill>
                <a:schemeClr val="bg1"/>
              </a:solidFill>
              <a:latin typeface="+mj-lt"/>
              <a:ea typeface="Roboto" panose="02000000000000000000" pitchFamily="2" charset="0"/>
              <a:cs typeface="Roboto" panose="02000000000000000000" pitchFamily="2" charset="0"/>
            </a:endParaRPr>
          </a:p>
          <a:p>
            <a:pPr marL="0" indent="0">
              <a:buNone/>
            </a:pPr>
            <a:endParaRPr lang="en-GB" sz="2400" b="1" dirty="0">
              <a:solidFill>
                <a:schemeClr val="bg1"/>
              </a:solidFill>
              <a:latin typeface="+mj-lt"/>
              <a:ea typeface="Roboto" panose="02000000000000000000" pitchFamily="2" charset="0"/>
              <a:cs typeface="Roboto" panose="02000000000000000000" pitchFamily="2" charset="0"/>
            </a:endParaRPr>
          </a:p>
        </p:txBody>
      </p:sp>
      <p:pic>
        <p:nvPicPr>
          <p:cNvPr id="6" name="Picture 2">
            <a:extLst>
              <a:ext uri="{FF2B5EF4-FFF2-40B4-BE49-F238E27FC236}">
                <a16:creationId xmlns:a16="http://schemas.microsoft.com/office/drawing/2014/main" id="{796BA53D-A2B0-43FD-05BA-07211AFCF63A}"/>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7697" r="7773" b="24195"/>
          <a:stretch/>
        </p:blipFill>
        <p:spPr bwMode="auto">
          <a:xfrm>
            <a:off x="423900" y="5992920"/>
            <a:ext cx="2505600" cy="637732"/>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A child wearing a dinosaur skeleton&#10;&#10;Description automatically generated">
            <a:extLst>
              <a:ext uri="{FF2B5EF4-FFF2-40B4-BE49-F238E27FC236}">
                <a16:creationId xmlns:a16="http://schemas.microsoft.com/office/drawing/2014/main" id="{C8A96D10-D01F-7D81-AD27-6E32C113D92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7701" y="899491"/>
            <a:ext cx="4860235" cy="4860235"/>
          </a:xfrm>
          <a:prstGeom prst="rect">
            <a:avLst/>
          </a:prstGeom>
        </p:spPr>
      </p:pic>
      <p:pic>
        <p:nvPicPr>
          <p:cNvPr id="14" name="Picture 13" descr="A store with a variety of toys&#10;&#10;Description automatically generated">
            <a:extLst>
              <a:ext uri="{FF2B5EF4-FFF2-40B4-BE49-F238E27FC236}">
                <a16:creationId xmlns:a16="http://schemas.microsoft.com/office/drawing/2014/main" id="{53319D5D-63F6-47D3-AE2E-BCC2E29E477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45508" y="3283863"/>
            <a:ext cx="1750226" cy="2333635"/>
          </a:xfrm>
          <a:prstGeom prst="rect">
            <a:avLst/>
          </a:prstGeom>
        </p:spPr>
      </p:pic>
      <p:pic>
        <p:nvPicPr>
          <p:cNvPr id="16" name="Picture 15" descr="A store with a dinosaur skeleton&#10;&#10;Description automatically generated">
            <a:extLst>
              <a:ext uri="{FF2B5EF4-FFF2-40B4-BE49-F238E27FC236}">
                <a16:creationId xmlns:a16="http://schemas.microsoft.com/office/drawing/2014/main" id="{D8BD828A-A7F1-6E98-AD73-BF110688D3F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224584" y="3292383"/>
            <a:ext cx="3111214" cy="2333635"/>
          </a:xfrm>
          <a:prstGeom prst="rect">
            <a:avLst/>
          </a:prstGeom>
        </p:spPr>
      </p:pic>
      <p:pic>
        <p:nvPicPr>
          <p:cNvPr id="18" name="Picture 17" descr="A yellow dinosaur skeleton in a store window&#10;&#10;Description automatically generated">
            <a:extLst>
              <a:ext uri="{FF2B5EF4-FFF2-40B4-BE49-F238E27FC236}">
                <a16:creationId xmlns:a16="http://schemas.microsoft.com/office/drawing/2014/main" id="{F332400E-F605-1259-A1EC-D210A2D37B56}"/>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419914" y="3292383"/>
            <a:ext cx="1750226" cy="2333635"/>
          </a:xfrm>
          <a:prstGeom prst="rect">
            <a:avLst/>
          </a:prstGeom>
        </p:spPr>
      </p:pic>
      <p:pic>
        <p:nvPicPr>
          <p:cNvPr id="20" name="Picture 19" descr="A sign on a window&#10;&#10;Description automatically generated">
            <a:extLst>
              <a:ext uri="{FF2B5EF4-FFF2-40B4-BE49-F238E27FC236}">
                <a16:creationId xmlns:a16="http://schemas.microsoft.com/office/drawing/2014/main" id="{459C6A9C-23C0-2805-10F4-BFEB2840D50A}"/>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312955" y="3292384"/>
            <a:ext cx="1330581" cy="2333635"/>
          </a:xfrm>
          <a:prstGeom prst="rect">
            <a:avLst/>
          </a:prstGeom>
        </p:spPr>
      </p:pic>
      <p:pic>
        <p:nvPicPr>
          <p:cNvPr id="22" name="Picture 21" descr="A store window with a display of toys&#10;&#10;Description automatically generated">
            <a:extLst>
              <a:ext uri="{FF2B5EF4-FFF2-40B4-BE49-F238E27FC236}">
                <a16:creationId xmlns:a16="http://schemas.microsoft.com/office/drawing/2014/main" id="{EB3F26C9-52DC-A766-01B7-AD89C39837C9}"/>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970589" y="818810"/>
            <a:ext cx="1750226" cy="2333635"/>
          </a:xfrm>
          <a:prstGeom prst="rect">
            <a:avLst/>
          </a:prstGeom>
        </p:spPr>
      </p:pic>
      <p:pic>
        <p:nvPicPr>
          <p:cNvPr id="24" name="Picture 23" descr="A store front with a sign&#10;&#10;Description automatically generated">
            <a:extLst>
              <a:ext uri="{FF2B5EF4-FFF2-40B4-BE49-F238E27FC236}">
                <a16:creationId xmlns:a16="http://schemas.microsoft.com/office/drawing/2014/main" id="{174DC5E8-0A1B-A36D-FB67-83BF7F031B23}"/>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989622" y="857529"/>
            <a:ext cx="2860585" cy="2333635"/>
          </a:xfrm>
          <a:prstGeom prst="rect">
            <a:avLst/>
          </a:prstGeom>
        </p:spPr>
      </p:pic>
      <p:pic>
        <p:nvPicPr>
          <p:cNvPr id="26" name="Picture 25" descr="A group of people standing in a room with art and display&#10;&#10;Description automatically generated">
            <a:extLst>
              <a:ext uri="{FF2B5EF4-FFF2-40B4-BE49-F238E27FC236}">
                <a16:creationId xmlns:a16="http://schemas.microsoft.com/office/drawing/2014/main" id="{32EE4222-B66E-1525-FECF-587AC0CE6078}"/>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749558" y="857755"/>
            <a:ext cx="3111213" cy="2333410"/>
          </a:xfrm>
          <a:prstGeom prst="rect">
            <a:avLst/>
          </a:prstGeom>
        </p:spPr>
      </p:pic>
    </p:spTree>
    <p:extLst>
      <p:ext uri="{BB962C8B-B14F-4D97-AF65-F5344CB8AC3E}">
        <p14:creationId xmlns:p14="http://schemas.microsoft.com/office/powerpoint/2010/main" val="4222767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674EE74-F7A1-0262-0ABC-4C6C68516B4B}"/>
              </a:ext>
            </a:extLst>
          </p:cNvPr>
          <p:cNvSpPr>
            <a:spLocks noGrp="1"/>
          </p:cNvSpPr>
          <p:nvPr>
            <p:ph type="title"/>
          </p:nvPr>
        </p:nvSpPr>
        <p:spPr/>
        <p:txBody>
          <a:bodyPr/>
          <a:lstStyle/>
          <a:p>
            <a:r>
              <a:rPr lang="en-GB" sz="4400" dirty="0">
                <a:solidFill>
                  <a:schemeClr val="tx1"/>
                </a:solidFill>
              </a:rPr>
              <a:t>Focused Tasks</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idx="4294967295"/>
          </p:nvPr>
        </p:nvSpPr>
        <p:spPr>
          <a:xfrm>
            <a:off x="697919" y="1286960"/>
            <a:ext cx="10796162" cy="3672000"/>
          </a:xfrm>
        </p:spPr>
        <p:txBody>
          <a:bodyPr>
            <a:normAutofit/>
          </a:bodyPr>
          <a:lstStyle/>
          <a:p>
            <a:pPr marL="0" indent="0">
              <a:lnSpc>
                <a:spcPct val="150000"/>
              </a:lnSpc>
              <a:buNone/>
            </a:pPr>
            <a:r>
              <a:rPr lang="en-GB" sz="2000" dirty="0">
                <a:solidFill>
                  <a:schemeClr val="tx1"/>
                </a:solidFill>
                <a:latin typeface="+mj-lt"/>
                <a:ea typeface="Roboto" panose="02000000000000000000" pitchFamily="2" charset="0"/>
                <a:cs typeface="Roboto" panose="02000000000000000000" pitchFamily="2" charset="0"/>
              </a:rPr>
              <a:t>While the brief in this context is to design a promotional display items for Dinosuit, there are a number of potential focused tasks you can use in this unit of work to support the design process or simply use the context as a vehicle to deliver these skills. The following are just some it lends itself well to:</a:t>
            </a:r>
          </a:p>
        </p:txBody>
      </p:sp>
      <p:graphicFrame>
        <p:nvGraphicFramePr>
          <p:cNvPr id="3" name="Table 18">
            <a:extLst>
              <a:ext uri="{FF2B5EF4-FFF2-40B4-BE49-F238E27FC236}">
                <a16:creationId xmlns:a16="http://schemas.microsoft.com/office/drawing/2014/main" id="{84CB8A96-0E4F-9A70-0927-54658694A242}"/>
              </a:ext>
            </a:extLst>
          </p:cNvPr>
          <p:cNvGraphicFramePr>
            <a:graphicFrameLocks noGrp="1"/>
          </p:cNvGraphicFramePr>
          <p:nvPr>
            <p:extLst>
              <p:ext uri="{D42A27DB-BD31-4B8C-83A1-F6EECF244321}">
                <p14:modId xmlns:p14="http://schemas.microsoft.com/office/powerpoint/2010/main" val="2792566525"/>
              </p:ext>
            </p:extLst>
          </p:nvPr>
        </p:nvGraphicFramePr>
        <p:xfrm>
          <a:off x="697919" y="3571613"/>
          <a:ext cx="10796164" cy="1524000"/>
        </p:xfrm>
        <a:graphic>
          <a:graphicData uri="http://schemas.openxmlformats.org/drawingml/2006/table">
            <a:tbl>
              <a:tblPr firstRow="1" bandRow="1">
                <a:tableStyleId>{5940675A-B579-460E-94D1-54222C63F5DA}</a:tableStyleId>
              </a:tblPr>
              <a:tblGrid>
                <a:gridCol w="2699041">
                  <a:extLst>
                    <a:ext uri="{9D8B030D-6E8A-4147-A177-3AD203B41FA5}">
                      <a16:colId xmlns:a16="http://schemas.microsoft.com/office/drawing/2014/main" val="336422520"/>
                    </a:ext>
                  </a:extLst>
                </a:gridCol>
                <a:gridCol w="2699041">
                  <a:extLst>
                    <a:ext uri="{9D8B030D-6E8A-4147-A177-3AD203B41FA5}">
                      <a16:colId xmlns:a16="http://schemas.microsoft.com/office/drawing/2014/main" val="1485661640"/>
                    </a:ext>
                  </a:extLst>
                </a:gridCol>
                <a:gridCol w="2699041">
                  <a:extLst>
                    <a:ext uri="{9D8B030D-6E8A-4147-A177-3AD203B41FA5}">
                      <a16:colId xmlns:a16="http://schemas.microsoft.com/office/drawing/2014/main" val="3804150009"/>
                    </a:ext>
                  </a:extLst>
                </a:gridCol>
                <a:gridCol w="2699041">
                  <a:extLst>
                    <a:ext uri="{9D8B030D-6E8A-4147-A177-3AD203B41FA5}">
                      <a16:colId xmlns:a16="http://schemas.microsoft.com/office/drawing/2014/main" val="1728666539"/>
                    </a:ext>
                  </a:extLst>
                </a:gridCol>
              </a:tblGrid>
              <a:tr h="0">
                <a:tc>
                  <a:txBody>
                    <a:bodyPr/>
                    <a:lstStyle/>
                    <a:p>
                      <a:pPr algn="ctr"/>
                      <a:r>
                        <a:rPr lang="en-GB" b="1" dirty="0">
                          <a:solidFill>
                            <a:schemeClr val="tx1"/>
                          </a:solidFill>
                          <a:hlinkClick r:id="rId3">
                            <a:extLst>
                              <a:ext uri="{A12FA001-AC4F-418D-AE19-62706E023703}">
                                <ahyp:hlinkClr xmlns:ahyp="http://schemas.microsoft.com/office/drawing/2018/hyperlinkcolor" val="tx"/>
                              </a:ext>
                            </a:extLst>
                          </a:hlinkClick>
                        </a:rPr>
                        <a:t>‘Slot together kits’</a:t>
                      </a:r>
                      <a:endParaRPr lang="en-GB" b="1" dirty="0">
                        <a:solidFill>
                          <a:schemeClr val="tx1"/>
                        </a:solidFill>
                      </a:endParaRPr>
                    </a:p>
                  </a:txBody>
                  <a:tcPr>
                    <a:solidFill>
                      <a:schemeClr val="bg1"/>
                    </a:solidFill>
                  </a:tcPr>
                </a:tc>
                <a:tc>
                  <a:txBody>
                    <a:bodyPr/>
                    <a:lstStyle/>
                    <a:p>
                      <a:pPr algn="ctr"/>
                      <a:r>
                        <a:rPr lang="en-GB" b="1" dirty="0">
                          <a:solidFill>
                            <a:schemeClr val="tx1"/>
                          </a:solidFill>
                          <a:hlinkClick r:id="rId3">
                            <a:extLst>
                              <a:ext uri="{A12FA001-AC4F-418D-AE19-62706E023703}">
                                <ahyp:hlinkClr xmlns:ahyp="http://schemas.microsoft.com/office/drawing/2018/hyperlinkcolor" val="tx"/>
                              </a:ext>
                            </a:extLst>
                          </a:hlinkClick>
                        </a:rPr>
                        <a:t>‘CAD’</a:t>
                      </a:r>
                      <a:endParaRPr lang="en-GB" b="1" dirty="0">
                        <a:solidFill>
                          <a:schemeClr val="tx1"/>
                        </a:solidFill>
                      </a:endParaRPr>
                    </a:p>
                  </a:txBody>
                  <a:tcPr>
                    <a:solidFill>
                      <a:schemeClr val="bg1"/>
                    </a:solidFill>
                  </a:tcPr>
                </a:tc>
                <a:tc>
                  <a:txBody>
                    <a:bodyPr/>
                    <a:lstStyle/>
                    <a:p>
                      <a:pPr algn="ctr"/>
                      <a:r>
                        <a:rPr lang="en-GB" b="1" dirty="0">
                          <a:solidFill>
                            <a:schemeClr val="tx1"/>
                          </a:solidFill>
                          <a:hlinkClick r:id="rId3">
                            <a:extLst>
                              <a:ext uri="{A12FA001-AC4F-418D-AE19-62706E023703}">
                                <ahyp:hlinkClr xmlns:ahyp="http://schemas.microsoft.com/office/drawing/2018/hyperlinkcolor" val="tx"/>
                              </a:ext>
                            </a:extLst>
                          </a:hlinkClick>
                        </a:rPr>
                        <a:t>‘CAM’</a:t>
                      </a:r>
                      <a:endParaRPr lang="en-GB" b="1" dirty="0">
                        <a:solidFill>
                          <a:schemeClr val="tx1"/>
                        </a:solidFill>
                      </a:endParaRPr>
                    </a:p>
                  </a:txBody>
                  <a:tcPr>
                    <a:solidFill>
                      <a:schemeClr val="bg1"/>
                    </a:solidFill>
                  </a:tcPr>
                </a:tc>
                <a:tc>
                  <a:txBody>
                    <a:bodyPr/>
                    <a:lstStyle/>
                    <a:p>
                      <a:pPr algn="ctr"/>
                      <a:r>
                        <a:rPr lang="en-GB" b="1" dirty="0">
                          <a:solidFill>
                            <a:schemeClr val="tx1"/>
                          </a:solidFill>
                          <a:hlinkClick r:id="rId3">
                            <a:extLst>
                              <a:ext uri="{A12FA001-AC4F-418D-AE19-62706E023703}">
                                <ahyp:hlinkClr xmlns:ahyp="http://schemas.microsoft.com/office/drawing/2018/hyperlinkcolor" val="tx"/>
                              </a:ext>
                            </a:extLst>
                          </a:hlinkClick>
                        </a:rPr>
                        <a:t>‘Digital sketching’</a:t>
                      </a:r>
                      <a:endParaRPr lang="en-GB" b="1" dirty="0">
                        <a:solidFill>
                          <a:schemeClr val="tx1"/>
                        </a:solidFill>
                      </a:endParaRPr>
                    </a:p>
                  </a:txBody>
                  <a:tcPr>
                    <a:solidFill>
                      <a:schemeClr val="bg1"/>
                    </a:solidFill>
                  </a:tcPr>
                </a:tc>
                <a:extLst>
                  <a:ext uri="{0D108BD9-81ED-4DB2-BD59-A6C34878D82A}">
                    <a16:rowId xmlns:a16="http://schemas.microsoft.com/office/drawing/2014/main" val="3391378453"/>
                  </a:ext>
                </a:extLst>
              </a:tr>
              <a:tr h="370840">
                <a:tc>
                  <a:txBody>
                    <a:bodyPr/>
                    <a:lstStyle/>
                    <a:p>
                      <a:r>
                        <a:rPr lang="en-GB" sz="1400" dirty="0">
                          <a:solidFill>
                            <a:schemeClr val="tx1"/>
                          </a:solidFill>
                        </a:rPr>
                        <a:t>Using existing slot together kits, explore how the techniques can be used to make a glue and tool-free display.</a:t>
                      </a:r>
                    </a:p>
                  </a:txBody>
                  <a:tcPr/>
                </a:tc>
                <a:tc>
                  <a:txBody>
                    <a:bodyPr/>
                    <a:lstStyle/>
                    <a:p>
                      <a:r>
                        <a:rPr lang="en-GB" sz="1400" dirty="0">
                          <a:solidFill>
                            <a:schemeClr val="tx1"/>
                          </a:solidFill>
                        </a:rPr>
                        <a:t>Use CAD to create simple flat shapes that can be rearranged to create the display. Look at tessellation to save space.</a:t>
                      </a:r>
                    </a:p>
                  </a:txBody>
                  <a:tcPr/>
                </a:tc>
                <a:tc>
                  <a:txBody>
                    <a:bodyPr/>
                    <a:lstStyle/>
                    <a:p>
                      <a:r>
                        <a:rPr lang="en-GB" sz="1400" dirty="0">
                          <a:solidFill>
                            <a:schemeClr val="tx1"/>
                          </a:solidFill>
                        </a:rPr>
                        <a:t>Learn how CAD models can be converted to shapes that can be printed or cut out using a laser or vinyl cutter.</a:t>
                      </a:r>
                    </a:p>
                  </a:txBody>
                  <a:tcPr/>
                </a:tc>
                <a:tc>
                  <a:txBody>
                    <a:bodyPr/>
                    <a:lstStyle/>
                    <a:p>
                      <a:r>
                        <a:rPr lang="en-GB" sz="1400" dirty="0">
                          <a:solidFill>
                            <a:schemeClr val="tx1"/>
                          </a:solidFill>
                        </a:rPr>
                        <a:t>If you have tablets or digital software, encourage development of ideas by sketching over existing photos, models or sketches.</a:t>
                      </a:r>
                    </a:p>
                  </a:txBody>
                  <a:tcPr/>
                </a:tc>
                <a:extLst>
                  <a:ext uri="{0D108BD9-81ED-4DB2-BD59-A6C34878D82A}">
                    <a16:rowId xmlns:a16="http://schemas.microsoft.com/office/drawing/2014/main" val="3966545421"/>
                  </a:ext>
                </a:extLst>
              </a:tr>
            </a:tbl>
          </a:graphicData>
        </a:graphic>
      </p:graphicFrame>
      <p:pic>
        <p:nvPicPr>
          <p:cNvPr id="4" name="Picture 2">
            <a:extLst>
              <a:ext uri="{FF2B5EF4-FFF2-40B4-BE49-F238E27FC236}">
                <a16:creationId xmlns:a16="http://schemas.microsoft.com/office/drawing/2014/main" id="{9E49AB5F-3707-2758-6699-D64EB505BC6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7697" r="7773" b="24195"/>
          <a:stretch/>
        </p:blipFill>
        <p:spPr bwMode="auto">
          <a:xfrm>
            <a:off x="423900" y="5992920"/>
            <a:ext cx="2505600" cy="6377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610936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674EE74-F7A1-0262-0ABC-4C6C68516B4B}"/>
              </a:ext>
            </a:extLst>
          </p:cNvPr>
          <p:cNvSpPr>
            <a:spLocks noGrp="1"/>
          </p:cNvSpPr>
          <p:nvPr>
            <p:ph type="title"/>
          </p:nvPr>
        </p:nvSpPr>
        <p:spPr/>
        <p:txBody>
          <a:bodyPr/>
          <a:lstStyle/>
          <a:p>
            <a:r>
              <a:rPr lang="en-GB" sz="4400" dirty="0">
                <a:solidFill>
                  <a:schemeClr val="tx1"/>
                </a:solidFill>
              </a:rPr>
              <a:t>Investigative &amp; Evaluative Activities</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idx="4294967295"/>
          </p:nvPr>
        </p:nvSpPr>
        <p:spPr>
          <a:xfrm>
            <a:off x="576001" y="1182079"/>
            <a:ext cx="10769332" cy="2096142"/>
          </a:xfrm>
        </p:spPr>
        <p:txBody>
          <a:bodyPr>
            <a:normAutofit fontScale="92500"/>
          </a:bodyPr>
          <a:lstStyle/>
          <a:p>
            <a:pPr>
              <a:lnSpc>
                <a:spcPct val="150000"/>
              </a:lnSpc>
            </a:pPr>
            <a:r>
              <a:rPr lang="en-GB" dirty="0">
                <a:solidFill>
                  <a:schemeClr val="tx1"/>
                </a:solidFill>
                <a:latin typeface="+mj-lt"/>
                <a:ea typeface="Roboto" panose="02000000000000000000" pitchFamily="2" charset="0"/>
                <a:cs typeface="Roboto" panose="02000000000000000000" pitchFamily="2" charset="0"/>
              </a:rPr>
              <a:t>The investigate, or research, element of this project could encourage more detailed exploration of the products on the market, especially promotional displays that are similar in purpose to what Dinosuit may need. There are a number of opportunities available to investigate and evaluate materials and products in this context. Ideally collecting some and having them to hand in the classroom is a good idea. You may be able to get some from local shops or supermarkets that they no longer need.</a:t>
            </a:r>
            <a:endParaRPr lang="en-GB" sz="2400" b="1" dirty="0">
              <a:latin typeface="+mj-lt"/>
              <a:ea typeface="Roboto" panose="02000000000000000000" pitchFamily="2" charset="0"/>
              <a:cs typeface="Roboto" panose="02000000000000000000" pitchFamily="2" charset="0"/>
            </a:endParaRPr>
          </a:p>
        </p:txBody>
      </p:sp>
      <p:graphicFrame>
        <p:nvGraphicFramePr>
          <p:cNvPr id="6" name="Table 18">
            <a:extLst>
              <a:ext uri="{FF2B5EF4-FFF2-40B4-BE49-F238E27FC236}">
                <a16:creationId xmlns:a16="http://schemas.microsoft.com/office/drawing/2014/main" id="{83E23AF1-4B05-404B-757A-D7DC1B2F7169}"/>
              </a:ext>
            </a:extLst>
          </p:cNvPr>
          <p:cNvGraphicFramePr>
            <a:graphicFrameLocks noGrp="1"/>
          </p:cNvGraphicFramePr>
          <p:nvPr>
            <p:extLst>
              <p:ext uri="{D42A27DB-BD31-4B8C-83A1-F6EECF244321}">
                <p14:modId xmlns:p14="http://schemas.microsoft.com/office/powerpoint/2010/main" val="3243167340"/>
              </p:ext>
            </p:extLst>
          </p:nvPr>
        </p:nvGraphicFramePr>
        <p:xfrm>
          <a:off x="575999" y="3429000"/>
          <a:ext cx="10950472" cy="2222467"/>
        </p:xfrm>
        <a:graphic>
          <a:graphicData uri="http://schemas.openxmlformats.org/drawingml/2006/table">
            <a:tbl>
              <a:tblPr firstRow="1" bandRow="1">
                <a:tableStyleId>{5940675A-B579-460E-94D1-54222C63F5DA}</a:tableStyleId>
              </a:tblPr>
              <a:tblGrid>
                <a:gridCol w="2737618">
                  <a:extLst>
                    <a:ext uri="{9D8B030D-6E8A-4147-A177-3AD203B41FA5}">
                      <a16:colId xmlns:a16="http://schemas.microsoft.com/office/drawing/2014/main" val="336422520"/>
                    </a:ext>
                  </a:extLst>
                </a:gridCol>
                <a:gridCol w="2737618">
                  <a:extLst>
                    <a:ext uri="{9D8B030D-6E8A-4147-A177-3AD203B41FA5}">
                      <a16:colId xmlns:a16="http://schemas.microsoft.com/office/drawing/2014/main" val="1485661640"/>
                    </a:ext>
                  </a:extLst>
                </a:gridCol>
                <a:gridCol w="2737618">
                  <a:extLst>
                    <a:ext uri="{9D8B030D-6E8A-4147-A177-3AD203B41FA5}">
                      <a16:colId xmlns:a16="http://schemas.microsoft.com/office/drawing/2014/main" val="3804150009"/>
                    </a:ext>
                  </a:extLst>
                </a:gridCol>
                <a:gridCol w="2737618">
                  <a:extLst>
                    <a:ext uri="{9D8B030D-6E8A-4147-A177-3AD203B41FA5}">
                      <a16:colId xmlns:a16="http://schemas.microsoft.com/office/drawing/2014/main" val="1728666539"/>
                    </a:ext>
                  </a:extLst>
                </a:gridCol>
              </a:tblGrid>
              <a:tr h="424147">
                <a:tc>
                  <a:txBody>
                    <a:bodyPr/>
                    <a:lstStyle/>
                    <a:p>
                      <a:pPr algn="ctr"/>
                      <a:r>
                        <a:rPr lang="en-GB" b="1" dirty="0">
                          <a:solidFill>
                            <a:schemeClr val="tx1"/>
                          </a:solidFill>
                          <a:hlinkClick r:id="rId3">
                            <a:extLst>
                              <a:ext uri="{A12FA001-AC4F-418D-AE19-62706E023703}">
                                <ahyp:hlinkClr xmlns:ahyp="http://schemas.microsoft.com/office/drawing/2018/hyperlinkcolor" val="tx"/>
                              </a:ext>
                            </a:extLst>
                          </a:hlinkClick>
                        </a:rPr>
                        <a:t>‘Reverse engineer’</a:t>
                      </a:r>
                      <a:endParaRPr lang="en-GB" b="1" dirty="0">
                        <a:solidFill>
                          <a:schemeClr val="tx1"/>
                        </a:solidFill>
                      </a:endParaRPr>
                    </a:p>
                  </a:txBody>
                  <a:tcPr>
                    <a:solidFill>
                      <a:schemeClr val="bg1"/>
                    </a:solidFill>
                  </a:tcPr>
                </a:tc>
                <a:tc>
                  <a:txBody>
                    <a:bodyPr/>
                    <a:lstStyle/>
                    <a:p>
                      <a:pPr algn="ctr"/>
                      <a:r>
                        <a:rPr lang="en-GB" b="1" dirty="0">
                          <a:solidFill>
                            <a:schemeClr val="tx1"/>
                          </a:solidFill>
                          <a:hlinkClick r:id="rId3">
                            <a:extLst>
                              <a:ext uri="{A12FA001-AC4F-418D-AE19-62706E023703}">
                                <ahyp:hlinkClr xmlns:ahyp="http://schemas.microsoft.com/office/drawing/2018/hyperlinkcolor" val="tx"/>
                              </a:ext>
                            </a:extLst>
                          </a:hlinkClick>
                        </a:rPr>
                        <a:t>‘Success criteria’</a:t>
                      </a:r>
                      <a:endParaRPr lang="en-GB" b="1" dirty="0">
                        <a:solidFill>
                          <a:schemeClr val="tx1"/>
                        </a:solidFill>
                      </a:endParaRPr>
                    </a:p>
                  </a:txBody>
                  <a:tcPr>
                    <a:solidFill>
                      <a:schemeClr val="bg1"/>
                    </a:solidFill>
                  </a:tcPr>
                </a:tc>
                <a:tc>
                  <a:txBody>
                    <a:bodyPr/>
                    <a:lstStyle/>
                    <a:p>
                      <a:pPr algn="ctr"/>
                      <a:r>
                        <a:rPr lang="en-GB" b="1" dirty="0">
                          <a:solidFill>
                            <a:schemeClr val="tx1"/>
                          </a:solidFill>
                          <a:hlinkClick r:id="rId3">
                            <a:extLst>
                              <a:ext uri="{A12FA001-AC4F-418D-AE19-62706E023703}">
                                <ahyp:hlinkClr xmlns:ahyp="http://schemas.microsoft.com/office/drawing/2018/hyperlinkcolor" val="tx"/>
                              </a:ext>
                            </a:extLst>
                          </a:hlinkClick>
                        </a:rPr>
                        <a:t>‘Values’</a:t>
                      </a:r>
                      <a:endParaRPr lang="en-GB" b="1" dirty="0">
                        <a:solidFill>
                          <a:schemeClr val="tx1"/>
                        </a:solidFill>
                      </a:endParaRPr>
                    </a:p>
                  </a:txBody>
                  <a:tcPr>
                    <a:solidFill>
                      <a:schemeClr val="bg1"/>
                    </a:solidFill>
                  </a:tcPr>
                </a:tc>
                <a:tc>
                  <a:txBody>
                    <a:bodyPr/>
                    <a:lstStyle/>
                    <a:p>
                      <a:pPr algn="ctr"/>
                      <a:r>
                        <a:rPr lang="en-GB" b="1" dirty="0">
                          <a:solidFill>
                            <a:schemeClr val="tx1"/>
                          </a:solidFill>
                          <a:hlinkClick r:id="rId3">
                            <a:extLst>
                              <a:ext uri="{A12FA001-AC4F-418D-AE19-62706E023703}">
                                <ahyp:hlinkClr xmlns:ahyp="http://schemas.microsoft.com/office/drawing/2018/hyperlinkcolor" val="tx"/>
                              </a:ext>
                            </a:extLst>
                          </a:hlinkClick>
                        </a:rPr>
                        <a:t>‘Structural testing’</a:t>
                      </a:r>
                      <a:endParaRPr lang="en-GB" b="1" dirty="0">
                        <a:solidFill>
                          <a:schemeClr val="tx1"/>
                        </a:solidFill>
                      </a:endParaRPr>
                    </a:p>
                  </a:txBody>
                  <a:tcPr>
                    <a:solidFill>
                      <a:schemeClr val="bg1"/>
                    </a:solidFill>
                  </a:tcPr>
                </a:tc>
                <a:extLst>
                  <a:ext uri="{0D108BD9-81ED-4DB2-BD59-A6C34878D82A}">
                    <a16:rowId xmlns:a16="http://schemas.microsoft.com/office/drawing/2014/main" val="3391378453"/>
                  </a:ext>
                </a:extLst>
              </a:tr>
              <a:tr h="370840">
                <a:tc>
                  <a:txBody>
                    <a:bodyPr/>
                    <a:lstStyle/>
                    <a:p>
                      <a:r>
                        <a:rPr lang="en-GB" sz="1400" dirty="0">
                          <a:solidFill>
                            <a:schemeClr val="tx1"/>
                          </a:solidFill>
                        </a:rPr>
                        <a:t>Dinosuit encourage reworking existing ideas by sketching over them. You could take this further by disassembling an existing display to see how they have been engineered and possibly try and replicate it in other materials.</a:t>
                      </a:r>
                    </a:p>
                  </a:txBody>
                  <a:tcPr/>
                </a:tc>
                <a:tc>
                  <a:txBody>
                    <a:bodyPr/>
                    <a:lstStyle/>
                    <a:p>
                      <a:r>
                        <a:rPr lang="en-GB" sz="1400" dirty="0">
                          <a:solidFill>
                            <a:schemeClr val="tx1"/>
                          </a:solidFill>
                        </a:rPr>
                        <a:t>Investigate displays that have been used to successfully sell toys and products aimed at children. What features do they have that make them successful? Maybe rank them or create a ‘diamond 9’.</a:t>
                      </a:r>
                    </a:p>
                  </a:txBody>
                  <a:tcPr/>
                </a:tc>
                <a:tc>
                  <a:txBody>
                    <a:bodyPr/>
                    <a:lstStyle/>
                    <a:p>
                      <a:r>
                        <a:rPr lang="en-GB" sz="1400" dirty="0">
                          <a:solidFill>
                            <a:schemeClr val="tx1"/>
                          </a:solidFill>
                        </a:rPr>
                        <a:t>Dinosuit require their promotional materials to consider the values of those who are buying. Conduct research into what appeals to the buyers by using interviews, pools or questionnaires.</a:t>
                      </a:r>
                    </a:p>
                  </a:txBody>
                  <a:tcPr/>
                </a:tc>
                <a:tc>
                  <a:txBody>
                    <a:bodyPr/>
                    <a:lstStyle/>
                    <a:p>
                      <a:r>
                        <a:rPr lang="en-GB" sz="1400" dirty="0">
                          <a:solidFill>
                            <a:schemeClr val="tx1"/>
                          </a:solidFill>
                        </a:rPr>
                        <a:t>How well do displays cope with being stored, transported and built. Explore a range of cardboard structures to see which are the strongest and most durable. Consider how they have made them hard-wearing (or not!)</a:t>
                      </a:r>
                    </a:p>
                  </a:txBody>
                  <a:tcPr/>
                </a:tc>
                <a:extLst>
                  <a:ext uri="{0D108BD9-81ED-4DB2-BD59-A6C34878D82A}">
                    <a16:rowId xmlns:a16="http://schemas.microsoft.com/office/drawing/2014/main" val="3966545421"/>
                  </a:ext>
                </a:extLst>
              </a:tr>
            </a:tbl>
          </a:graphicData>
        </a:graphic>
      </p:graphicFrame>
      <p:pic>
        <p:nvPicPr>
          <p:cNvPr id="3" name="Picture 2">
            <a:extLst>
              <a:ext uri="{FF2B5EF4-FFF2-40B4-BE49-F238E27FC236}">
                <a16:creationId xmlns:a16="http://schemas.microsoft.com/office/drawing/2014/main" id="{4DC52251-D687-D9F8-BE04-8E335E52CB93}"/>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7697" r="7773" b="24195"/>
          <a:stretch/>
        </p:blipFill>
        <p:spPr bwMode="auto">
          <a:xfrm>
            <a:off x="423900" y="5992920"/>
            <a:ext cx="2505600" cy="6377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2021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a:xfrm>
            <a:off x="373654" y="546213"/>
            <a:ext cx="11040000" cy="1047918"/>
          </a:xfrm>
        </p:spPr>
        <p:txBody>
          <a:bodyPr/>
          <a:lstStyle/>
          <a:p>
            <a:r>
              <a:rPr lang="en-GB" sz="4400" dirty="0"/>
              <a:t>Empathize tasks</a:t>
            </a:r>
          </a:p>
        </p:txBody>
      </p:sp>
      <p:graphicFrame>
        <p:nvGraphicFramePr>
          <p:cNvPr id="5" name="Table 18">
            <a:extLst>
              <a:ext uri="{FF2B5EF4-FFF2-40B4-BE49-F238E27FC236}">
                <a16:creationId xmlns:a16="http://schemas.microsoft.com/office/drawing/2014/main" id="{17F61404-E3F0-435D-D898-702A4D559718}"/>
              </a:ext>
            </a:extLst>
          </p:cNvPr>
          <p:cNvGraphicFramePr>
            <a:graphicFrameLocks noGrp="1"/>
          </p:cNvGraphicFramePr>
          <p:nvPr>
            <p:extLst>
              <p:ext uri="{D42A27DB-BD31-4B8C-83A1-F6EECF244321}">
                <p14:modId xmlns:p14="http://schemas.microsoft.com/office/powerpoint/2010/main" val="2804450699"/>
              </p:ext>
            </p:extLst>
          </p:nvPr>
        </p:nvGraphicFramePr>
        <p:xfrm>
          <a:off x="293066" y="1233354"/>
          <a:ext cx="11604892" cy="4663440"/>
        </p:xfrm>
        <a:graphic>
          <a:graphicData uri="http://schemas.openxmlformats.org/drawingml/2006/table">
            <a:tbl>
              <a:tblPr firstRow="1" bandRow="1">
                <a:tableStyleId>{5940675A-B579-460E-94D1-54222C63F5DA}</a:tableStyleId>
              </a:tblPr>
              <a:tblGrid>
                <a:gridCol w="3206038">
                  <a:extLst>
                    <a:ext uri="{9D8B030D-6E8A-4147-A177-3AD203B41FA5}">
                      <a16:colId xmlns:a16="http://schemas.microsoft.com/office/drawing/2014/main" val="336422520"/>
                    </a:ext>
                  </a:extLst>
                </a:gridCol>
                <a:gridCol w="8398854">
                  <a:extLst>
                    <a:ext uri="{9D8B030D-6E8A-4147-A177-3AD203B41FA5}">
                      <a16:colId xmlns:a16="http://schemas.microsoft.com/office/drawing/2014/main" val="1485661640"/>
                    </a:ext>
                  </a:extLst>
                </a:gridCol>
              </a:tblGrid>
              <a:tr h="359213">
                <a:tc>
                  <a:txBody>
                    <a:bodyPr/>
                    <a:lstStyle/>
                    <a:p>
                      <a:pPr algn="ctr"/>
                      <a:r>
                        <a:rPr lang="en-GB" b="1" dirty="0">
                          <a:solidFill>
                            <a:schemeClr val="bg1"/>
                          </a:solidFill>
                        </a:rPr>
                        <a:t>‘What?’</a:t>
                      </a:r>
                    </a:p>
                  </a:txBody>
                  <a:tcPr>
                    <a:solidFill>
                      <a:srgbClr val="ACACDE"/>
                    </a:solidFill>
                  </a:tcPr>
                </a:tc>
                <a:tc>
                  <a:txBody>
                    <a:bodyPr/>
                    <a:lstStyle/>
                    <a:p>
                      <a:pPr algn="ctr"/>
                      <a:r>
                        <a:rPr lang="en-GB" b="1" dirty="0">
                          <a:solidFill>
                            <a:schemeClr val="bg1"/>
                          </a:solidFill>
                        </a:rPr>
                        <a:t>‘Who?’</a:t>
                      </a:r>
                    </a:p>
                  </a:txBody>
                  <a:tcPr>
                    <a:solidFill>
                      <a:srgbClr val="ACACDE"/>
                    </a:solidFill>
                  </a:tcPr>
                </a:tc>
                <a:extLst>
                  <a:ext uri="{0D108BD9-81ED-4DB2-BD59-A6C34878D82A}">
                    <a16:rowId xmlns:a16="http://schemas.microsoft.com/office/drawing/2014/main" val="3391378453"/>
                  </a:ext>
                </a:extLst>
              </a:tr>
              <a:tr h="4291173">
                <a:tc>
                  <a:txBody>
                    <a:bodyPr/>
                    <a:lstStyle/>
                    <a:p>
                      <a:r>
                        <a:rPr lang="en-GB" sz="1200" dirty="0"/>
                        <a:t>Familiarising students with the Dinosuit can be tricky virtually, so they will need to rely on </a:t>
                      </a:r>
                      <a:r>
                        <a:rPr lang="en-GB" sz="1200" b="1" dirty="0"/>
                        <a:t>secondary research</a:t>
                      </a:r>
                      <a:r>
                        <a:rPr lang="en-GB" sz="1200" dirty="0"/>
                        <a:t>. There is an opportunity for discussion here regarding the pros and cons of primary and secondary research.</a:t>
                      </a:r>
                    </a:p>
                    <a:p>
                      <a:r>
                        <a:rPr lang="en-GB" sz="1200" dirty="0"/>
                        <a:t>You may wish to consider purchasing a Dinosuit to help with this unit </a:t>
                      </a:r>
                      <a:r>
                        <a:rPr lang="en-GB" sz="1200" dirty="0">
                          <a:hlinkClick r:id="rId3"/>
                        </a:rPr>
                        <a:t>https://www.dinosuit.co.uk/shop</a:t>
                      </a:r>
                      <a:r>
                        <a:rPr lang="en-GB" sz="1200" dirty="0"/>
                        <a:t> or simply watch the videos online. Teachers of this context can get a discount </a:t>
                      </a:r>
                      <a:r>
                        <a:rPr lang="en-GB" sz="1200" dirty="0">
                          <a:hlinkClick r:id="rId4"/>
                        </a:rPr>
                        <a:t>here</a:t>
                      </a:r>
                      <a:r>
                        <a:rPr lang="en-GB" sz="1200" dirty="0"/>
                        <a:t> on a </a:t>
                      </a:r>
                      <a:r>
                        <a:rPr lang="en-GB" sz="1200" dirty="0" err="1"/>
                        <a:t>Dinosuit</a:t>
                      </a:r>
                      <a:r>
                        <a:rPr lang="en-GB" sz="1200" dirty="0"/>
                        <a:t>.</a:t>
                      </a:r>
                    </a:p>
                    <a:p>
                      <a:r>
                        <a:rPr lang="en-GB" sz="1200" dirty="0"/>
                        <a:t>You may wish to create a table featuring a set of criteria to compare against. This is a useful piece of </a:t>
                      </a:r>
                      <a:r>
                        <a:rPr lang="en-GB" sz="1200" b="1" dirty="0"/>
                        <a:t>User Experience design </a:t>
                      </a:r>
                      <a:r>
                        <a:rPr lang="en-GB" sz="1200" dirty="0"/>
                        <a:t>(UX) as a consumer to compare like-for-like products, such as: </a:t>
                      </a:r>
                      <a:r>
                        <a:rPr lang="en-GB" sz="1200" dirty="0">
                          <a:hlinkClick r:id="rId5"/>
                        </a:rPr>
                        <a:t>Games consoles</a:t>
                      </a:r>
                      <a:r>
                        <a:rPr lang="en-GB" sz="1200" dirty="0"/>
                        <a:t> or </a:t>
                      </a:r>
                      <a:r>
                        <a:rPr lang="en-GB" sz="1200" dirty="0">
                          <a:hlinkClick r:id="rId6"/>
                        </a:rPr>
                        <a:t>Electric vehicles</a:t>
                      </a:r>
                      <a:endParaRPr lang="en-GB" sz="1200" dirty="0"/>
                    </a:p>
                    <a:p>
                      <a:endParaRPr lang="en-GB" sz="1200" dirty="0"/>
                    </a:p>
                    <a:p>
                      <a:r>
                        <a:rPr lang="en-GB" sz="1200" dirty="0"/>
                        <a:t>Use the </a:t>
                      </a:r>
                      <a:r>
                        <a:rPr lang="en-GB" sz="1200" b="1" dirty="0"/>
                        <a:t>template on the next slide </a:t>
                      </a:r>
                      <a:r>
                        <a:rPr lang="en-GB" sz="1200" dirty="0"/>
                        <a:t>to get students to discover similar products on the market and use it to help highlight key features to use when designing later on.</a:t>
                      </a:r>
                    </a:p>
                  </a:txBody>
                  <a:tcPr/>
                </a:tc>
                <a:tc>
                  <a:txBody>
                    <a:bodyPr/>
                    <a:lstStyle/>
                    <a:p>
                      <a:r>
                        <a:rPr lang="en-GB" sz="1200" b="0" dirty="0"/>
                        <a:t>This is an opportunity to look at different methods of getting feedback from people. You may wish to give students the option of choosing the format – for example, a </a:t>
                      </a:r>
                      <a:r>
                        <a:rPr lang="en-GB" sz="1200" b="1" dirty="0"/>
                        <a:t>printed questionnaire</a:t>
                      </a:r>
                      <a:r>
                        <a:rPr lang="en-GB" sz="1200" b="0" dirty="0"/>
                        <a:t> handed out / collated, a </a:t>
                      </a:r>
                      <a:r>
                        <a:rPr lang="en-GB" sz="1200" b="1" dirty="0"/>
                        <a:t>digital version </a:t>
                      </a:r>
                      <a:r>
                        <a:rPr lang="en-GB" sz="1200" b="0" dirty="0"/>
                        <a:t>such as Microsoft forms / SurveyMonkey. This can be an interesting discussion piece regarding the advantages and disadvantages of them all. </a:t>
                      </a:r>
                    </a:p>
                    <a:p>
                      <a:r>
                        <a:rPr lang="en-GB" sz="1200" b="0" dirty="0"/>
                        <a:t>There is also the opportunity to discuss how to reach people. For example, if we wanted feedback from 6-10 year olds, how would we ask these people their opinions? – this could be contacting a local primary school and seeing if the information can go out in a newsletter, it may be asking siblings, or printed sheets in a local toy shop. </a:t>
                      </a:r>
                      <a:r>
                        <a:rPr lang="en-GB" sz="1200" b="1" dirty="0"/>
                        <a:t>What are the advantages and disadvantages of each method?</a:t>
                      </a:r>
                    </a:p>
                    <a:p>
                      <a:r>
                        <a:rPr lang="en-GB" sz="1200" b="1" dirty="0"/>
                        <a:t>How can we encourage more people to respond? </a:t>
                      </a:r>
                      <a:r>
                        <a:rPr lang="en-GB" sz="1200" b="0" dirty="0"/>
                        <a:t>How many answers do we think would make it useful information? Would we need a ‘broad sample’ e.g. different geographical reach, different age groups?</a:t>
                      </a:r>
                    </a:p>
                    <a:p>
                      <a:endParaRPr lang="en-GB" sz="1200" b="0" dirty="0"/>
                    </a:p>
                    <a:p>
                      <a:r>
                        <a:rPr lang="en-GB" sz="1200" b="0" dirty="0"/>
                        <a:t>Get students to </a:t>
                      </a:r>
                      <a:r>
                        <a:rPr lang="en-GB" sz="1200" b="1" dirty="0"/>
                        <a:t>choose their method of asking questions</a:t>
                      </a:r>
                      <a:r>
                        <a:rPr lang="en-GB" sz="1200" b="0" dirty="0"/>
                        <a:t>. Some examples below, maybe there are others to consider (note, some may require sign-ups):</a:t>
                      </a:r>
                    </a:p>
                    <a:p>
                      <a:r>
                        <a:rPr lang="en-GB" sz="1200" b="0" dirty="0"/>
                        <a:t>Paper questionnaire</a:t>
                      </a:r>
                    </a:p>
                    <a:p>
                      <a:r>
                        <a:rPr lang="en-GB" sz="1200" b="0" dirty="0">
                          <a:hlinkClick r:id="rId7"/>
                        </a:rPr>
                        <a:t>Surveymonkey</a:t>
                      </a:r>
                      <a:endParaRPr lang="en-GB" sz="1200" b="0" dirty="0"/>
                    </a:p>
                    <a:p>
                      <a:r>
                        <a:rPr lang="en-GB" sz="1200" b="0" dirty="0">
                          <a:hlinkClick r:id="rId8"/>
                        </a:rPr>
                        <a:t>Google Forms</a:t>
                      </a:r>
                      <a:endParaRPr lang="en-GB" sz="1200" b="0" dirty="0"/>
                    </a:p>
                    <a:p>
                      <a:r>
                        <a:rPr lang="en-GB" sz="1200" b="0" dirty="0">
                          <a:hlinkClick r:id="rId9"/>
                        </a:rPr>
                        <a:t>Microsoft Forms</a:t>
                      </a:r>
                      <a:endParaRPr lang="en-GB" sz="1200" b="0" dirty="0"/>
                    </a:p>
                    <a:p>
                      <a:r>
                        <a:rPr lang="en-GB" sz="1200" b="0" dirty="0">
                          <a:hlinkClick r:id="rId10"/>
                        </a:rPr>
                        <a:t>Delighted</a:t>
                      </a:r>
                      <a:endParaRPr lang="en-GB" sz="1200" b="0" dirty="0"/>
                    </a:p>
                    <a:p>
                      <a:endParaRPr lang="en-GB" sz="1200" b="0" dirty="0"/>
                    </a:p>
                    <a:p>
                      <a:r>
                        <a:rPr lang="en-GB" sz="1200" b="0" dirty="0"/>
                        <a:t>Are there other, </a:t>
                      </a:r>
                      <a:r>
                        <a:rPr lang="en-GB" sz="1200" b="1" i="0" dirty="0"/>
                        <a:t>innovative ways to get feedback from people</a:t>
                      </a:r>
                      <a:r>
                        <a:rPr lang="en-GB" sz="1200" b="0" dirty="0"/>
                        <a:t>? Approaches such as:</a:t>
                      </a:r>
                    </a:p>
                    <a:p>
                      <a:r>
                        <a:rPr lang="en-GB" sz="1200" b="0" dirty="0">
                          <a:hlinkClick r:id="rId11"/>
                        </a:rPr>
                        <a:t>This for cigarettes </a:t>
                      </a:r>
                      <a:r>
                        <a:rPr lang="en-GB" sz="1200" b="0" dirty="0"/>
                        <a:t>and chewing gum, also help keep litter off the street.</a:t>
                      </a:r>
                    </a:p>
                    <a:p>
                      <a:r>
                        <a:rPr lang="en-GB" sz="1200" b="0" dirty="0"/>
                        <a:t>Students may have seen some supermarkets using a token system at the end of the tills to vote for their charity of choice. Could students design their own way to encourage people to give their opinions, or what is the incentive for feedback?</a:t>
                      </a:r>
                    </a:p>
                  </a:txBody>
                  <a:tcPr/>
                </a:tc>
                <a:extLst>
                  <a:ext uri="{0D108BD9-81ED-4DB2-BD59-A6C34878D82A}">
                    <a16:rowId xmlns:a16="http://schemas.microsoft.com/office/drawing/2014/main" val="3966545421"/>
                  </a:ext>
                </a:extLst>
              </a:tr>
            </a:tbl>
          </a:graphicData>
        </a:graphic>
      </p:graphicFrame>
      <p:pic>
        <p:nvPicPr>
          <p:cNvPr id="6" name="Picture 2">
            <a:extLst>
              <a:ext uri="{FF2B5EF4-FFF2-40B4-BE49-F238E27FC236}">
                <a16:creationId xmlns:a16="http://schemas.microsoft.com/office/drawing/2014/main" id="{07778BB1-464A-13B5-1B25-4B8D9A69336F}"/>
              </a:ext>
            </a:extLst>
          </p:cNvPr>
          <p:cNvPicPr>
            <a:picLocks noChangeAspect="1" noChangeArrowheads="1"/>
          </p:cNvPicPr>
          <p:nvPr/>
        </p:nvPicPr>
        <p:blipFill rotWithShape="1">
          <a:blip r:embed="rId12">
            <a:extLst>
              <a:ext uri="{28A0092B-C50C-407E-A947-70E740481C1C}">
                <a14:useLocalDpi xmlns:a14="http://schemas.microsoft.com/office/drawing/2010/main" val="0"/>
              </a:ext>
            </a:extLst>
          </a:blip>
          <a:srcRect l="7697" r="7773" b="24195"/>
          <a:stretch/>
        </p:blipFill>
        <p:spPr bwMode="auto">
          <a:xfrm>
            <a:off x="423900" y="5992920"/>
            <a:ext cx="2505600" cy="637732"/>
          </a:xfrm>
          <a:prstGeom prst="rect">
            <a:avLst/>
          </a:prstGeom>
          <a:noFill/>
          <a:extLst>
            <a:ext uri="{909E8E84-426E-40DD-AFC4-6F175D3DCCD1}">
              <a14:hiddenFill xmlns:a14="http://schemas.microsoft.com/office/drawing/2010/main">
                <a:solidFill>
                  <a:srgbClr val="FFFFFF"/>
                </a:solidFill>
              </a14:hiddenFill>
            </a:ext>
          </a:extLst>
        </p:spPr>
      </p:pic>
      <p:sp>
        <p:nvSpPr>
          <p:cNvPr id="38" name="Arrow: Left 37">
            <a:hlinkClick r:id="rId13" action="ppaction://hlinksldjump"/>
            <a:extLst>
              <a:ext uri="{FF2B5EF4-FFF2-40B4-BE49-F238E27FC236}">
                <a16:creationId xmlns:a16="http://schemas.microsoft.com/office/drawing/2014/main" id="{8514F69D-6B10-7DC8-74C8-16658CA636BE}"/>
              </a:ext>
            </a:extLst>
          </p:cNvPr>
          <p:cNvSpPr/>
          <p:nvPr/>
        </p:nvSpPr>
        <p:spPr>
          <a:xfrm>
            <a:off x="10871200" y="521533"/>
            <a:ext cx="609600" cy="548640"/>
          </a:xfrm>
          <a:prstGeom prst="leftArrow">
            <a:avLst/>
          </a:prstGeom>
          <a:noFill/>
          <a:ln>
            <a:solidFill>
              <a:srgbClr val="ACACD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026" name="Picture 2" descr="Voting Ashtray">
            <a:extLst>
              <a:ext uri="{FF2B5EF4-FFF2-40B4-BE49-F238E27FC236}">
                <a16:creationId xmlns:a16="http://schemas.microsoft.com/office/drawing/2014/main" id="{EA0E54B9-B884-5F3D-F780-1AC47202A56B}"/>
              </a:ext>
            </a:extLst>
          </p:cNvPr>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10071072" y="3906654"/>
            <a:ext cx="1600255" cy="14221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33112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a:xfrm>
            <a:off x="373654" y="546213"/>
            <a:ext cx="11040000" cy="1047918"/>
          </a:xfrm>
        </p:spPr>
        <p:txBody>
          <a:bodyPr/>
          <a:lstStyle/>
          <a:p>
            <a:r>
              <a:rPr lang="en-GB" sz="4400" dirty="0"/>
              <a:t>Side by side comparison</a:t>
            </a:r>
          </a:p>
        </p:txBody>
      </p:sp>
      <p:pic>
        <p:nvPicPr>
          <p:cNvPr id="6" name="Picture 2">
            <a:extLst>
              <a:ext uri="{FF2B5EF4-FFF2-40B4-BE49-F238E27FC236}">
                <a16:creationId xmlns:a16="http://schemas.microsoft.com/office/drawing/2014/main" id="{07778BB1-464A-13B5-1B25-4B8D9A69336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7697" r="7773" b="24195"/>
          <a:stretch/>
        </p:blipFill>
        <p:spPr bwMode="auto">
          <a:xfrm>
            <a:off x="423900" y="5992920"/>
            <a:ext cx="2505600" cy="637732"/>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38" name="Table 43">
            <a:extLst>
              <a:ext uri="{FF2B5EF4-FFF2-40B4-BE49-F238E27FC236}">
                <a16:creationId xmlns:a16="http://schemas.microsoft.com/office/drawing/2014/main" id="{06B1AE73-187F-10F6-8B17-C7C7C6194C15}"/>
              </a:ext>
            </a:extLst>
          </p:cNvPr>
          <p:cNvGraphicFramePr>
            <a:graphicFrameLocks noGrp="1"/>
          </p:cNvGraphicFramePr>
          <p:nvPr>
            <p:extLst>
              <p:ext uri="{D42A27DB-BD31-4B8C-83A1-F6EECF244321}">
                <p14:modId xmlns:p14="http://schemas.microsoft.com/office/powerpoint/2010/main" val="1182967411"/>
              </p:ext>
            </p:extLst>
          </p:nvPr>
        </p:nvGraphicFramePr>
        <p:xfrm>
          <a:off x="517561" y="1799625"/>
          <a:ext cx="11156877" cy="3987800"/>
        </p:xfrm>
        <a:graphic>
          <a:graphicData uri="http://schemas.openxmlformats.org/drawingml/2006/table">
            <a:tbl>
              <a:tblPr firstRow="1" bandRow="1">
                <a:tableStyleId>{5940675A-B579-460E-94D1-54222C63F5DA}</a:tableStyleId>
              </a:tblPr>
              <a:tblGrid>
                <a:gridCol w="959059">
                  <a:extLst>
                    <a:ext uri="{9D8B030D-6E8A-4147-A177-3AD203B41FA5}">
                      <a16:colId xmlns:a16="http://schemas.microsoft.com/office/drawing/2014/main" val="3782585540"/>
                    </a:ext>
                  </a:extLst>
                </a:gridCol>
                <a:gridCol w="3297857">
                  <a:extLst>
                    <a:ext uri="{9D8B030D-6E8A-4147-A177-3AD203B41FA5}">
                      <a16:colId xmlns:a16="http://schemas.microsoft.com/office/drawing/2014/main" val="2729503501"/>
                    </a:ext>
                  </a:extLst>
                </a:gridCol>
                <a:gridCol w="3446756">
                  <a:extLst>
                    <a:ext uri="{9D8B030D-6E8A-4147-A177-3AD203B41FA5}">
                      <a16:colId xmlns:a16="http://schemas.microsoft.com/office/drawing/2014/main" val="3918289398"/>
                    </a:ext>
                  </a:extLst>
                </a:gridCol>
                <a:gridCol w="3453205">
                  <a:extLst>
                    <a:ext uri="{9D8B030D-6E8A-4147-A177-3AD203B41FA5}">
                      <a16:colId xmlns:a16="http://schemas.microsoft.com/office/drawing/2014/main" val="3338619575"/>
                    </a:ext>
                  </a:extLst>
                </a:gridCol>
              </a:tblGrid>
              <a:tr h="370840">
                <a:tc>
                  <a:txBody>
                    <a:bodyPr/>
                    <a:lstStyle/>
                    <a:p>
                      <a:endParaRPr lang="en-GB" dirty="0"/>
                    </a:p>
                  </a:txBody>
                  <a:tcPr/>
                </a:tc>
                <a:tc>
                  <a:txBody>
                    <a:bodyPr/>
                    <a:lstStyle/>
                    <a:p>
                      <a:pPr algn="ctr"/>
                      <a:r>
                        <a:rPr lang="en-GB" sz="1800" b="1" dirty="0"/>
                        <a:t>Dinosuit</a:t>
                      </a:r>
                    </a:p>
                    <a:p>
                      <a:pPr algn="ctr"/>
                      <a:endParaRPr lang="en-GB" sz="1000" dirty="0"/>
                    </a:p>
                    <a:p>
                      <a:pPr algn="ctr"/>
                      <a:endParaRPr lang="en-GB" sz="1000" dirty="0"/>
                    </a:p>
                    <a:p>
                      <a:pPr algn="ctr"/>
                      <a:endParaRPr lang="en-GB" sz="1000" dirty="0"/>
                    </a:p>
                    <a:p>
                      <a:pPr algn="ctr"/>
                      <a:endParaRPr lang="en-GB" sz="1000" dirty="0"/>
                    </a:p>
                    <a:p>
                      <a:pPr algn="ctr"/>
                      <a:endParaRPr lang="en-GB" sz="1000" dirty="0"/>
                    </a:p>
                    <a:p>
                      <a:pPr algn="ctr"/>
                      <a:endParaRPr lang="en-GB" sz="1000" dirty="0"/>
                    </a:p>
                    <a:p>
                      <a:pPr algn="ctr"/>
                      <a:endParaRPr lang="en-GB" sz="1000" dirty="0"/>
                    </a:p>
                    <a:p>
                      <a:pPr algn="ctr"/>
                      <a:endParaRPr lang="en-GB" sz="1000" dirty="0"/>
                    </a:p>
                    <a:p>
                      <a:endParaRPr lang="en-GB" sz="1000" dirty="0"/>
                    </a:p>
                  </a:txBody>
                  <a:tcPr>
                    <a:solidFill>
                      <a:schemeClr val="accent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1" dirty="0"/>
                        <a:t>Alternative A</a:t>
                      </a:r>
                    </a:p>
                    <a:p>
                      <a:pPr algn="ctr"/>
                      <a:endParaRPr lang="en-GB" sz="1000" dirty="0"/>
                    </a:p>
                  </a:txBody>
                  <a:tcPr>
                    <a:solidFill>
                      <a:srgbClr val="FFD138"/>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1" dirty="0"/>
                        <a:t>Alternative B</a:t>
                      </a:r>
                    </a:p>
                    <a:p>
                      <a:endParaRPr lang="en-GB" sz="1000" dirty="0"/>
                    </a:p>
                  </a:txBody>
                  <a:tcPr>
                    <a:solidFill>
                      <a:srgbClr val="F97369"/>
                    </a:solidFill>
                  </a:tcPr>
                </a:tc>
                <a:extLst>
                  <a:ext uri="{0D108BD9-81ED-4DB2-BD59-A6C34878D82A}">
                    <a16:rowId xmlns:a16="http://schemas.microsoft.com/office/drawing/2014/main" val="1160040591"/>
                  </a:ext>
                </a:extLst>
              </a:tr>
              <a:tr h="370840">
                <a:tc>
                  <a:txBody>
                    <a:bodyPr/>
                    <a:lstStyle/>
                    <a:p>
                      <a:r>
                        <a:rPr lang="en-GB" sz="1000" dirty="0"/>
                        <a:t>Price</a:t>
                      </a:r>
                    </a:p>
                  </a:txBody>
                  <a:tcPr/>
                </a:tc>
                <a:tc>
                  <a:txBody>
                    <a:bodyPr/>
                    <a:lstStyle/>
                    <a:p>
                      <a:endParaRPr lang="en-GB" dirty="0"/>
                    </a:p>
                  </a:txBody>
                  <a:tcPr>
                    <a:solidFill>
                      <a:schemeClr val="accent2"/>
                    </a:solidFill>
                  </a:tcPr>
                </a:tc>
                <a:tc>
                  <a:txBody>
                    <a:bodyPr/>
                    <a:lstStyle/>
                    <a:p>
                      <a:endParaRPr lang="en-GB" dirty="0"/>
                    </a:p>
                  </a:txBody>
                  <a:tcPr>
                    <a:solidFill>
                      <a:srgbClr val="FFD138"/>
                    </a:solidFill>
                  </a:tcPr>
                </a:tc>
                <a:tc>
                  <a:txBody>
                    <a:bodyPr/>
                    <a:lstStyle/>
                    <a:p>
                      <a:endParaRPr lang="en-GB" dirty="0"/>
                    </a:p>
                  </a:txBody>
                  <a:tcPr>
                    <a:solidFill>
                      <a:srgbClr val="F97369"/>
                    </a:solidFill>
                  </a:tcPr>
                </a:tc>
                <a:extLst>
                  <a:ext uri="{0D108BD9-81ED-4DB2-BD59-A6C34878D82A}">
                    <a16:rowId xmlns:a16="http://schemas.microsoft.com/office/drawing/2014/main" val="733198626"/>
                  </a:ext>
                </a:extLst>
              </a:tr>
              <a:tr h="370840">
                <a:tc>
                  <a:txBody>
                    <a:bodyPr/>
                    <a:lstStyle/>
                    <a:p>
                      <a:r>
                        <a:rPr lang="en-GB" sz="1000" dirty="0"/>
                        <a:t>Age group</a:t>
                      </a:r>
                    </a:p>
                  </a:txBody>
                  <a:tcPr/>
                </a:tc>
                <a:tc>
                  <a:txBody>
                    <a:bodyPr/>
                    <a:lstStyle/>
                    <a:p>
                      <a:endParaRPr lang="en-GB" dirty="0"/>
                    </a:p>
                  </a:txBody>
                  <a:tcPr>
                    <a:solidFill>
                      <a:schemeClr val="accent2"/>
                    </a:solidFill>
                  </a:tcPr>
                </a:tc>
                <a:tc>
                  <a:txBody>
                    <a:bodyPr/>
                    <a:lstStyle/>
                    <a:p>
                      <a:endParaRPr lang="en-GB" dirty="0"/>
                    </a:p>
                  </a:txBody>
                  <a:tcPr>
                    <a:solidFill>
                      <a:srgbClr val="FFD138"/>
                    </a:solidFill>
                  </a:tcPr>
                </a:tc>
                <a:tc>
                  <a:txBody>
                    <a:bodyPr/>
                    <a:lstStyle/>
                    <a:p>
                      <a:endParaRPr lang="en-GB" dirty="0"/>
                    </a:p>
                  </a:txBody>
                  <a:tcPr>
                    <a:solidFill>
                      <a:srgbClr val="F97369"/>
                    </a:solidFill>
                  </a:tcPr>
                </a:tc>
                <a:extLst>
                  <a:ext uri="{0D108BD9-81ED-4DB2-BD59-A6C34878D82A}">
                    <a16:rowId xmlns:a16="http://schemas.microsoft.com/office/drawing/2014/main" val="2891784347"/>
                  </a:ext>
                </a:extLst>
              </a:tr>
              <a:tr h="370840">
                <a:tc>
                  <a:txBody>
                    <a:bodyPr/>
                    <a:lstStyle/>
                    <a:p>
                      <a:r>
                        <a:rPr lang="en-GB" sz="1000" dirty="0"/>
                        <a:t>Function</a:t>
                      </a:r>
                    </a:p>
                  </a:txBody>
                  <a:tcPr/>
                </a:tc>
                <a:tc>
                  <a:txBody>
                    <a:bodyPr/>
                    <a:lstStyle/>
                    <a:p>
                      <a:endParaRPr lang="en-GB" dirty="0"/>
                    </a:p>
                  </a:txBody>
                  <a:tcPr>
                    <a:solidFill>
                      <a:schemeClr val="accent2"/>
                    </a:solidFill>
                  </a:tcPr>
                </a:tc>
                <a:tc>
                  <a:txBody>
                    <a:bodyPr/>
                    <a:lstStyle/>
                    <a:p>
                      <a:endParaRPr lang="en-GB" dirty="0"/>
                    </a:p>
                  </a:txBody>
                  <a:tcPr>
                    <a:solidFill>
                      <a:srgbClr val="FFD138"/>
                    </a:solidFill>
                  </a:tcPr>
                </a:tc>
                <a:tc>
                  <a:txBody>
                    <a:bodyPr/>
                    <a:lstStyle/>
                    <a:p>
                      <a:endParaRPr lang="en-GB" dirty="0"/>
                    </a:p>
                  </a:txBody>
                  <a:tcPr>
                    <a:solidFill>
                      <a:srgbClr val="F97369"/>
                    </a:solidFill>
                  </a:tcPr>
                </a:tc>
                <a:extLst>
                  <a:ext uri="{0D108BD9-81ED-4DB2-BD59-A6C34878D82A}">
                    <a16:rowId xmlns:a16="http://schemas.microsoft.com/office/drawing/2014/main" val="569643575"/>
                  </a:ext>
                </a:extLst>
              </a:tr>
              <a:tr h="370840">
                <a:tc>
                  <a:txBody>
                    <a:bodyPr/>
                    <a:lstStyle/>
                    <a:p>
                      <a:r>
                        <a:rPr lang="en-GB" sz="1000" dirty="0"/>
                        <a:t>Materials</a:t>
                      </a:r>
                    </a:p>
                  </a:txBody>
                  <a:tcPr/>
                </a:tc>
                <a:tc>
                  <a:txBody>
                    <a:bodyPr/>
                    <a:lstStyle/>
                    <a:p>
                      <a:endParaRPr lang="en-GB" dirty="0"/>
                    </a:p>
                  </a:txBody>
                  <a:tcPr>
                    <a:solidFill>
                      <a:schemeClr val="accent2"/>
                    </a:solidFill>
                  </a:tcPr>
                </a:tc>
                <a:tc>
                  <a:txBody>
                    <a:bodyPr/>
                    <a:lstStyle/>
                    <a:p>
                      <a:endParaRPr lang="en-GB" dirty="0"/>
                    </a:p>
                  </a:txBody>
                  <a:tcPr>
                    <a:solidFill>
                      <a:srgbClr val="FFD138"/>
                    </a:solidFill>
                  </a:tcPr>
                </a:tc>
                <a:tc>
                  <a:txBody>
                    <a:bodyPr/>
                    <a:lstStyle/>
                    <a:p>
                      <a:endParaRPr lang="en-GB" dirty="0"/>
                    </a:p>
                  </a:txBody>
                  <a:tcPr>
                    <a:solidFill>
                      <a:srgbClr val="F97369"/>
                    </a:solidFill>
                  </a:tcPr>
                </a:tc>
                <a:extLst>
                  <a:ext uri="{0D108BD9-81ED-4DB2-BD59-A6C34878D82A}">
                    <a16:rowId xmlns:a16="http://schemas.microsoft.com/office/drawing/2014/main" val="3460279646"/>
                  </a:ext>
                </a:extLst>
              </a:tr>
              <a:tr h="370840">
                <a:tc>
                  <a:txBody>
                    <a:bodyPr/>
                    <a:lstStyle/>
                    <a:p>
                      <a:r>
                        <a:rPr lang="en-GB" sz="1000" dirty="0"/>
                        <a:t>Additional features</a:t>
                      </a:r>
                    </a:p>
                  </a:txBody>
                  <a:tcPr/>
                </a:tc>
                <a:tc>
                  <a:txBody>
                    <a:bodyPr/>
                    <a:lstStyle/>
                    <a:p>
                      <a:endParaRPr lang="en-GB" dirty="0"/>
                    </a:p>
                  </a:txBody>
                  <a:tcPr>
                    <a:solidFill>
                      <a:schemeClr val="accent2"/>
                    </a:solidFill>
                  </a:tcPr>
                </a:tc>
                <a:tc>
                  <a:txBody>
                    <a:bodyPr/>
                    <a:lstStyle/>
                    <a:p>
                      <a:endParaRPr lang="en-GB" dirty="0"/>
                    </a:p>
                  </a:txBody>
                  <a:tcPr>
                    <a:solidFill>
                      <a:srgbClr val="FFD138"/>
                    </a:solidFill>
                  </a:tcPr>
                </a:tc>
                <a:tc>
                  <a:txBody>
                    <a:bodyPr/>
                    <a:lstStyle/>
                    <a:p>
                      <a:endParaRPr lang="en-GB" dirty="0"/>
                    </a:p>
                  </a:txBody>
                  <a:tcPr>
                    <a:solidFill>
                      <a:srgbClr val="F97369"/>
                    </a:solidFill>
                  </a:tcPr>
                </a:tc>
                <a:extLst>
                  <a:ext uri="{0D108BD9-81ED-4DB2-BD59-A6C34878D82A}">
                    <a16:rowId xmlns:a16="http://schemas.microsoft.com/office/drawing/2014/main" val="138991587"/>
                  </a:ext>
                </a:extLst>
              </a:tr>
              <a:tr h="370840">
                <a:tc>
                  <a:txBody>
                    <a:bodyPr/>
                    <a:lstStyle/>
                    <a:p>
                      <a:endParaRPr lang="en-GB" dirty="0"/>
                    </a:p>
                  </a:txBody>
                  <a:tcPr/>
                </a:tc>
                <a:tc>
                  <a:txBody>
                    <a:bodyPr/>
                    <a:lstStyle/>
                    <a:p>
                      <a:endParaRPr lang="en-GB" dirty="0"/>
                    </a:p>
                  </a:txBody>
                  <a:tcPr>
                    <a:solidFill>
                      <a:schemeClr val="accent2"/>
                    </a:solidFill>
                  </a:tcPr>
                </a:tc>
                <a:tc>
                  <a:txBody>
                    <a:bodyPr/>
                    <a:lstStyle/>
                    <a:p>
                      <a:endParaRPr lang="en-GB" dirty="0"/>
                    </a:p>
                  </a:txBody>
                  <a:tcPr>
                    <a:solidFill>
                      <a:srgbClr val="FFD138"/>
                    </a:solidFill>
                  </a:tcPr>
                </a:tc>
                <a:tc>
                  <a:txBody>
                    <a:bodyPr/>
                    <a:lstStyle/>
                    <a:p>
                      <a:endParaRPr lang="en-GB" dirty="0"/>
                    </a:p>
                  </a:txBody>
                  <a:tcPr>
                    <a:solidFill>
                      <a:srgbClr val="F97369"/>
                    </a:solidFill>
                  </a:tcPr>
                </a:tc>
                <a:extLst>
                  <a:ext uri="{0D108BD9-81ED-4DB2-BD59-A6C34878D82A}">
                    <a16:rowId xmlns:a16="http://schemas.microsoft.com/office/drawing/2014/main" val="1187891165"/>
                  </a:ext>
                </a:extLst>
              </a:tr>
            </a:tbl>
          </a:graphicData>
        </a:graphic>
      </p:graphicFrame>
      <p:pic>
        <p:nvPicPr>
          <p:cNvPr id="45" name="Picture 44" descr="A child wearing a dinosaur skeleton&#10;&#10;Description automatically generated">
            <a:extLst>
              <a:ext uri="{FF2B5EF4-FFF2-40B4-BE49-F238E27FC236}">
                <a16:creationId xmlns:a16="http://schemas.microsoft.com/office/drawing/2014/main" id="{F8940C9A-12E9-72D5-212E-8919AB9A065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88802" y="2160328"/>
            <a:ext cx="1268672" cy="1268672"/>
          </a:xfrm>
          <a:prstGeom prst="rect">
            <a:avLst/>
          </a:prstGeom>
        </p:spPr>
      </p:pic>
      <p:sp>
        <p:nvSpPr>
          <p:cNvPr id="46" name="Arrow: Left 45">
            <a:hlinkClick r:id="rId5" action="ppaction://hlinksldjump"/>
            <a:extLst>
              <a:ext uri="{FF2B5EF4-FFF2-40B4-BE49-F238E27FC236}">
                <a16:creationId xmlns:a16="http://schemas.microsoft.com/office/drawing/2014/main" id="{69211615-74EE-E0A2-734F-BF93C67FAC95}"/>
              </a:ext>
            </a:extLst>
          </p:cNvPr>
          <p:cNvSpPr/>
          <p:nvPr/>
        </p:nvSpPr>
        <p:spPr>
          <a:xfrm>
            <a:off x="10871200" y="521533"/>
            <a:ext cx="609600" cy="548640"/>
          </a:xfrm>
          <a:prstGeom prst="leftArrow">
            <a:avLst/>
          </a:prstGeom>
          <a:noFill/>
          <a:ln>
            <a:solidFill>
              <a:srgbClr val="ACACD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14733621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a:xfrm>
            <a:off x="373654" y="546213"/>
            <a:ext cx="11040000" cy="1047918"/>
          </a:xfrm>
        </p:spPr>
        <p:txBody>
          <a:bodyPr/>
          <a:lstStyle/>
          <a:p>
            <a:r>
              <a:rPr lang="en-GB" sz="4400" dirty="0"/>
              <a:t>Empathize tasks</a:t>
            </a:r>
          </a:p>
        </p:txBody>
      </p:sp>
      <p:graphicFrame>
        <p:nvGraphicFramePr>
          <p:cNvPr id="5" name="Table 18">
            <a:extLst>
              <a:ext uri="{FF2B5EF4-FFF2-40B4-BE49-F238E27FC236}">
                <a16:creationId xmlns:a16="http://schemas.microsoft.com/office/drawing/2014/main" id="{17F61404-E3F0-435D-D898-702A4D559718}"/>
              </a:ext>
            </a:extLst>
          </p:cNvPr>
          <p:cNvGraphicFramePr>
            <a:graphicFrameLocks noGrp="1"/>
          </p:cNvGraphicFramePr>
          <p:nvPr>
            <p:extLst>
              <p:ext uri="{D42A27DB-BD31-4B8C-83A1-F6EECF244321}">
                <p14:modId xmlns:p14="http://schemas.microsoft.com/office/powerpoint/2010/main" val="654839422"/>
              </p:ext>
            </p:extLst>
          </p:nvPr>
        </p:nvGraphicFramePr>
        <p:xfrm>
          <a:off x="293066" y="1233354"/>
          <a:ext cx="11120588" cy="4480560"/>
        </p:xfrm>
        <a:graphic>
          <a:graphicData uri="http://schemas.openxmlformats.org/drawingml/2006/table">
            <a:tbl>
              <a:tblPr firstRow="1" bandRow="1">
                <a:tableStyleId>{5940675A-B579-460E-94D1-54222C63F5DA}</a:tableStyleId>
              </a:tblPr>
              <a:tblGrid>
                <a:gridCol w="3708779">
                  <a:extLst>
                    <a:ext uri="{9D8B030D-6E8A-4147-A177-3AD203B41FA5}">
                      <a16:colId xmlns:a16="http://schemas.microsoft.com/office/drawing/2014/main" val="336422520"/>
                    </a:ext>
                  </a:extLst>
                </a:gridCol>
                <a:gridCol w="7411809">
                  <a:extLst>
                    <a:ext uri="{9D8B030D-6E8A-4147-A177-3AD203B41FA5}">
                      <a16:colId xmlns:a16="http://schemas.microsoft.com/office/drawing/2014/main" val="1485661640"/>
                    </a:ext>
                  </a:extLst>
                </a:gridCol>
              </a:tblGrid>
              <a:tr h="335796">
                <a:tc>
                  <a:txBody>
                    <a:bodyPr/>
                    <a:lstStyle/>
                    <a:p>
                      <a:pPr algn="ctr"/>
                      <a:r>
                        <a:rPr lang="en-GB" b="1" dirty="0">
                          <a:solidFill>
                            <a:schemeClr val="bg1"/>
                          </a:solidFill>
                        </a:rPr>
                        <a:t>‘Where?’</a:t>
                      </a:r>
                    </a:p>
                  </a:txBody>
                  <a:tcPr>
                    <a:solidFill>
                      <a:srgbClr val="ACACDE"/>
                    </a:solidFill>
                  </a:tcPr>
                </a:tc>
                <a:tc>
                  <a:txBody>
                    <a:bodyPr/>
                    <a:lstStyle/>
                    <a:p>
                      <a:pPr algn="ctr"/>
                      <a:r>
                        <a:rPr lang="en-GB" b="1" dirty="0">
                          <a:solidFill>
                            <a:schemeClr val="bg1"/>
                          </a:solidFill>
                        </a:rPr>
                        <a:t>‘Ask the right questions’</a:t>
                      </a:r>
                    </a:p>
                  </a:txBody>
                  <a:tcPr>
                    <a:solidFill>
                      <a:srgbClr val="ACACDE"/>
                    </a:solidFill>
                  </a:tcPr>
                </a:tc>
                <a:extLst>
                  <a:ext uri="{0D108BD9-81ED-4DB2-BD59-A6C34878D82A}">
                    <a16:rowId xmlns:a16="http://schemas.microsoft.com/office/drawing/2014/main" val="3391378453"/>
                  </a:ext>
                </a:extLst>
              </a:tr>
              <a:tr h="4014070">
                <a:tc>
                  <a:txBody>
                    <a:bodyPr/>
                    <a:lstStyle/>
                    <a:p>
                      <a:r>
                        <a:rPr lang="en-GB" sz="1200" dirty="0"/>
                        <a:t>A good way to learn more about the buying habits of customers, and how products are promoted, is to </a:t>
                      </a:r>
                      <a:r>
                        <a:rPr lang="en-GB" sz="1200" b="1" dirty="0"/>
                        <a:t>visit different locations </a:t>
                      </a:r>
                      <a:r>
                        <a:rPr lang="en-GB" sz="1200" dirty="0"/>
                        <a:t>where products are promoted, marketed and sold. These may include toy shops, bookstores, exhibitions, museums etc. A visit to a local store, or a good homework task to do so, may be useful.</a:t>
                      </a:r>
                    </a:p>
                    <a:p>
                      <a:r>
                        <a:rPr lang="en-GB" sz="1200" dirty="0"/>
                        <a:t>See what catches your eye and makes you want to find out more about the product.</a:t>
                      </a:r>
                    </a:p>
                    <a:p>
                      <a:r>
                        <a:rPr lang="en-GB" sz="1200" dirty="0"/>
                        <a:t>See if everything you need know is available in the promotional material. If not, where would you find out more and would you want to?</a:t>
                      </a:r>
                    </a:p>
                    <a:p>
                      <a:r>
                        <a:rPr lang="en-GB" sz="1200" dirty="0"/>
                        <a:t>Encourage students (with permission) to take photos of </a:t>
                      </a:r>
                      <a:r>
                        <a:rPr lang="en-GB" sz="1200" b="1" dirty="0"/>
                        <a:t>clever ways they have seen product placement / promotion in stores </a:t>
                      </a:r>
                      <a:r>
                        <a:rPr lang="en-GB" sz="1200" dirty="0"/>
                        <a:t>– this may be a clever window display or a ‘roar’ as you enter the store, triggered by a pressure pad in the mat?</a:t>
                      </a:r>
                    </a:p>
                    <a:p>
                      <a:r>
                        <a:rPr lang="en-GB" sz="1200" dirty="0"/>
                        <a:t>You might also research into popular trends or toys. While your brief is to design for Dinosuit, you may get </a:t>
                      </a:r>
                      <a:r>
                        <a:rPr lang="en-GB" sz="1200" b="1" dirty="0"/>
                        <a:t>ideas from other products about how to promote your product</a:t>
                      </a:r>
                      <a:r>
                        <a:rPr lang="en-GB" sz="1200" dirty="0"/>
                        <a:t>.</a:t>
                      </a:r>
                    </a:p>
                    <a:p>
                      <a:endParaRPr lang="en-GB" sz="1200" dirty="0"/>
                    </a:p>
                  </a:txBody>
                  <a:tcPr/>
                </a:tc>
                <a:tc>
                  <a:txBody>
                    <a:bodyPr/>
                    <a:lstStyle/>
                    <a:p>
                      <a:r>
                        <a:rPr lang="en-GB" sz="1200" b="0" dirty="0"/>
                        <a:t>You can use this task to stress the </a:t>
                      </a:r>
                      <a:r>
                        <a:rPr lang="en-GB" sz="1200" b="1" dirty="0"/>
                        <a:t>importance of asking the right question</a:t>
                      </a:r>
                      <a:r>
                        <a:rPr lang="en-GB" sz="1200" b="0" dirty="0"/>
                        <a:t>, based on what the information will be useful for. For example, a student may wish to produce a questionnaire for a child aged 7 and ask what dinosaur they like best. As a teacher you may stress that they explain what they will do with this information (e.g. they may base their design on the most popular dinosaur to have the most impact). Similarly, a student may ask ‘Do you have pocket-money each week’ as it’s related but may not be able to think why it’s useful to them. When compiling questions, have a column for the student to explain the reason behind the question.</a:t>
                      </a:r>
                    </a:p>
                    <a:p>
                      <a:r>
                        <a:rPr lang="en-GB" sz="1200" b="0" dirty="0"/>
                        <a:t>Similarly, the issue with asking ‘What’s your favourite dinosaur’ as an </a:t>
                      </a:r>
                      <a:r>
                        <a:rPr lang="en-GB" sz="1200" b="1" dirty="0"/>
                        <a:t>open question</a:t>
                      </a:r>
                      <a:r>
                        <a:rPr lang="en-GB" sz="1200" b="0" dirty="0"/>
                        <a:t>, without options, may mean there is no clear favourite, and may also make it hard to collate answers / filter quickly, especially if digital, and people type answers in (think ‘T-Rex’, ‘Tyrannosaurus Rex’ and various spellings!)</a:t>
                      </a:r>
                    </a:p>
                    <a:p>
                      <a:endParaRPr lang="en-GB" sz="1200" b="0" dirty="0"/>
                    </a:p>
                    <a:p>
                      <a:r>
                        <a:rPr lang="en-GB" sz="1200" b="0" dirty="0"/>
                        <a:t>As Ross says in the video, labelling questions as:</a:t>
                      </a:r>
                    </a:p>
                    <a:p>
                      <a:pPr marL="171450" indent="-171450">
                        <a:buFont typeface="Arial" panose="020B0604020202020204" pitchFamily="34" charset="0"/>
                        <a:buChar char="•"/>
                      </a:pPr>
                      <a:r>
                        <a:rPr lang="en-GB" sz="1200" b="1" dirty="0"/>
                        <a:t>Measurable</a:t>
                      </a:r>
                    </a:p>
                    <a:p>
                      <a:pPr marL="171450" indent="-171450">
                        <a:buFont typeface="Arial" panose="020B0604020202020204" pitchFamily="34" charset="0"/>
                        <a:buChar char="•"/>
                      </a:pPr>
                      <a:r>
                        <a:rPr lang="en-GB" sz="1200" b="1" dirty="0"/>
                        <a:t>Opinions / observations</a:t>
                      </a:r>
                    </a:p>
                    <a:p>
                      <a:r>
                        <a:rPr lang="en-GB" sz="1200" b="0" dirty="0"/>
                        <a:t>Will help to clarify the most suitable way to both ask the question, and to display the findings. Whilst a bar chart or pie chart is straightforward, it may be more interesting to produce an </a:t>
                      </a:r>
                      <a:r>
                        <a:rPr lang="en-GB" sz="1200" b="1" dirty="0"/>
                        <a:t>infographic</a:t>
                      </a:r>
                      <a:r>
                        <a:rPr lang="en-GB" sz="1200" b="0" dirty="0"/>
                        <a:t>, and easier to begin to visualise what a potential design may be. You may want to consider the following to help produce an infographic (click to open up) or produce one using Adobe CC, Serif or similar.</a:t>
                      </a:r>
                    </a:p>
                    <a:p>
                      <a:endParaRPr lang="en-GB" sz="1200" b="0" dirty="0"/>
                    </a:p>
                    <a:p>
                      <a:endParaRPr lang="en-GB" sz="1200" b="0" dirty="0"/>
                    </a:p>
                    <a:p>
                      <a:endParaRPr lang="en-GB" sz="1200" b="0" dirty="0"/>
                    </a:p>
                  </a:txBody>
                  <a:tcPr/>
                </a:tc>
                <a:extLst>
                  <a:ext uri="{0D108BD9-81ED-4DB2-BD59-A6C34878D82A}">
                    <a16:rowId xmlns:a16="http://schemas.microsoft.com/office/drawing/2014/main" val="3966545421"/>
                  </a:ext>
                </a:extLst>
              </a:tr>
            </a:tbl>
          </a:graphicData>
        </a:graphic>
      </p:graphicFrame>
      <p:pic>
        <p:nvPicPr>
          <p:cNvPr id="6" name="Picture 2">
            <a:extLst>
              <a:ext uri="{FF2B5EF4-FFF2-40B4-BE49-F238E27FC236}">
                <a16:creationId xmlns:a16="http://schemas.microsoft.com/office/drawing/2014/main" id="{07778BB1-464A-13B5-1B25-4B8D9A69336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7697" r="7773" b="24195"/>
          <a:stretch/>
        </p:blipFill>
        <p:spPr bwMode="auto">
          <a:xfrm>
            <a:off x="423900" y="5992920"/>
            <a:ext cx="2505600" cy="637732"/>
          </a:xfrm>
          <a:prstGeom prst="rect">
            <a:avLst/>
          </a:prstGeom>
          <a:noFill/>
          <a:extLst>
            <a:ext uri="{909E8E84-426E-40DD-AFC4-6F175D3DCCD1}">
              <a14:hiddenFill xmlns:a14="http://schemas.microsoft.com/office/drawing/2010/main">
                <a:solidFill>
                  <a:srgbClr val="FFFFFF"/>
                </a:solidFill>
              </a14:hiddenFill>
            </a:ext>
          </a:extLst>
        </p:spPr>
      </p:pic>
      <p:sp>
        <p:nvSpPr>
          <p:cNvPr id="38" name="Arrow: Left 37">
            <a:hlinkClick r:id="rId4" action="ppaction://hlinksldjump"/>
            <a:extLst>
              <a:ext uri="{FF2B5EF4-FFF2-40B4-BE49-F238E27FC236}">
                <a16:creationId xmlns:a16="http://schemas.microsoft.com/office/drawing/2014/main" id="{8514F69D-6B10-7DC8-74C8-16658CA636BE}"/>
              </a:ext>
            </a:extLst>
          </p:cNvPr>
          <p:cNvSpPr/>
          <p:nvPr/>
        </p:nvSpPr>
        <p:spPr>
          <a:xfrm>
            <a:off x="10871200" y="521533"/>
            <a:ext cx="609600" cy="548640"/>
          </a:xfrm>
          <a:prstGeom prst="leftArrow">
            <a:avLst/>
          </a:prstGeom>
          <a:noFill/>
          <a:ln>
            <a:solidFill>
              <a:srgbClr val="ACACD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2050" name="Picture 2" descr="Logo Maker | Create Free Logos in Minutes | Canva">
            <a:hlinkClick r:id="rId5"/>
            <a:extLst>
              <a:ext uri="{FF2B5EF4-FFF2-40B4-BE49-F238E27FC236}">
                <a16:creationId xmlns:a16="http://schemas.microsoft.com/office/drawing/2014/main" id="{7ABC5261-49BB-B00D-BAF5-078CA2AFEC0C}"/>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651474" y="5259913"/>
            <a:ext cx="1129553" cy="361957"/>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Privacy Policy - Piktochart">
            <a:hlinkClick r:id="rId7"/>
            <a:extLst>
              <a:ext uri="{FF2B5EF4-FFF2-40B4-BE49-F238E27FC236}">
                <a16:creationId xmlns:a16="http://schemas.microsoft.com/office/drawing/2014/main" id="{A421673F-1B8D-1785-0B14-DB11F2EF451F}"/>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410975" y="5237658"/>
            <a:ext cx="1854650" cy="384212"/>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a:hlinkClick r:id="rId9"/>
            <a:extLst>
              <a:ext uri="{FF2B5EF4-FFF2-40B4-BE49-F238E27FC236}">
                <a16:creationId xmlns:a16="http://schemas.microsoft.com/office/drawing/2014/main" id="{852E66B7-F8ED-4243-E8D4-C4FC80274924}"/>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849510" y="5157168"/>
            <a:ext cx="1854651" cy="5674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6685250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dirty="0"/>
              <a:t>Define tasks</a:t>
            </a:r>
          </a:p>
        </p:txBody>
      </p:sp>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4127327022"/>
              </p:ext>
            </p:extLst>
          </p:nvPr>
        </p:nvGraphicFramePr>
        <p:xfrm>
          <a:off x="575999" y="1342417"/>
          <a:ext cx="10951277" cy="4480560"/>
        </p:xfrm>
        <a:graphic>
          <a:graphicData uri="http://schemas.openxmlformats.org/drawingml/2006/table">
            <a:tbl>
              <a:tblPr firstRow="1" bandRow="1">
                <a:tableStyleId>{5940675A-B579-460E-94D1-54222C63F5DA}</a:tableStyleId>
              </a:tblPr>
              <a:tblGrid>
                <a:gridCol w="5349612">
                  <a:extLst>
                    <a:ext uri="{9D8B030D-6E8A-4147-A177-3AD203B41FA5}">
                      <a16:colId xmlns:a16="http://schemas.microsoft.com/office/drawing/2014/main" val="336422520"/>
                    </a:ext>
                  </a:extLst>
                </a:gridCol>
                <a:gridCol w="5601665">
                  <a:extLst>
                    <a:ext uri="{9D8B030D-6E8A-4147-A177-3AD203B41FA5}">
                      <a16:colId xmlns:a16="http://schemas.microsoft.com/office/drawing/2014/main" val="1485661640"/>
                    </a:ext>
                  </a:extLst>
                </a:gridCol>
              </a:tblGrid>
              <a:tr h="262265">
                <a:tc>
                  <a:txBody>
                    <a:bodyPr/>
                    <a:lstStyle/>
                    <a:p>
                      <a:pPr algn="ctr"/>
                      <a:r>
                        <a:rPr lang="en-GB" sz="1800" b="1" dirty="0">
                          <a:solidFill>
                            <a:schemeClr val="bg1"/>
                          </a:solidFill>
                        </a:rPr>
                        <a:t>‘What have we learnt?’</a:t>
                      </a:r>
                    </a:p>
                  </a:txBody>
                  <a:tcPr>
                    <a:solidFill>
                      <a:srgbClr val="16F4D0"/>
                    </a:solidFill>
                  </a:tcPr>
                </a:tc>
                <a:tc>
                  <a:txBody>
                    <a:bodyPr/>
                    <a:lstStyle/>
                    <a:p>
                      <a:pPr algn="ctr"/>
                      <a:r>
                        <a:rPr lang="en-GB" b="1" dirty="0">
                          <a:solidFill>
                            <a:schemeClr val="bg1"/>
                          </a:solidFill>
                        </a:rPr>
                        <a:t>‘Problem and promotional potential’</a:t>
                      </a:r>
                    </a:p>
                  </a:txBody>
                  <a:tcPr>
                    <a:solidFill>
                      <a:srgbClr val="16F4D0"/>
                    </a:solidFill>
                  </a:tcPr>
                </a:tc>
                <a:extLst>
                  <a:ext uri="{0D108BD9-81ED-4DB2-BD59-A6C34878D82A}">
                    <a16:rowId xmlns:a16="http://schemas.microsoft.com/office/drawing/2014/main" val="3391378453"/>
                  </a:ext>
                </a:extLst>
              </a:tr>
              <a:tr h="2535869">
                <a:tc>
                  <a:txBody>
                    <a:bodyPr/>
                    <a:lstStyle/>
                    <a:p>
                      <a:r>
                        <a:rPr lang="en-GB" sz="1200" b="0" dirty="0"/>
                        <a:t>This is </a:t>
                      </a:r>
                      <a:r>
                        <a:rPr lang="en-GB" sz="1200" b="1" dirty="0"/>
                        <a:t>summarising the research collected so far </a:t>
                      </a:r>
                      <a:r>
                        <a:rPr lang="en-GB" sz="1200" b="0" dirty="0"/>
                        <a:t>and subsequently stating what you are doing. As a teacher, feel free to dictate some of this – for instance adding constraints such as the size of the promotional display, whether it needs to move or not…</a:t>
                      </a:r>
                    </a:p>
                    <a:p>
                      <a:r>
                        <a:rPr lang="en-GB" sz="1200" b="1" dirty="0"/>
                        <a:t>Displays with moving elements </a:t>
                      </a:r>
                      <a:r>
                        <a:rPr lang="en-GB" sz="1200" b="0" dirty="0"/>
                        <a:t>are often the ones that catch the eye of youngsters who then ask their parents to investigate with them.</a:t>
                      </a:r>
                    </a:p>
                    <a:p>
                      <a:r>
                        <a:rPr lang="en-GB" sz="1200" b="0" dirty="0"/>
                        <a:t>If you are making a static display, what will make it eye-catching to get their attention? Maybe there are certain materials to explore? (</a:t>
                      </a:r>
                      <a:r>
                        <a:rPr lang="en-GB" sz="1200" b="1" dirty="0"/>
                        <a:t>lenticular sheet </a:t>
                      </a:r>
                      <a:r>
                        <a:rPr lang="en-GB" sz="1200" b="0" dirty="0"/>
                        <a:t>maybe, or textured card?) maybe colours to stand out or the dinosaurs themselves.</a:t>
                      </a:r>
                    </a:p>
                    <a:p>
                      <a:r>
                        <a:rPr lang="en-GB" sz="1200" b="0" dirty="0"/>
                        <a:t>If you introduce moving or interactive parts, how will they work?</a:t>
                      </a:r>
                    </a:p>
                    <a:p>
                      <a:r>
                        <a:rPr lang="en-GB" sz="1200" b="0" dirty="0"/>
                        <a:t>Will they have a motor driving them? Maybe a servo? or will they be moved by the child or adult?  You do not have to specify either of these at this early stage but consider these options for later.</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Are you using the </a:t>
                      </a:r>
                      <a:r>
                        <a:rPr lang="en-GB" sz="1200" b="1" dirty="0"/>
                        <a:t>built product itself in the promotion, or the packaged item</a:t>
                      </a:r>
                      <a:r>
                        <a:rPr lang="en-GB" sz="1200" dirty="0"/>
                        <a:t>? This might affect how your display will look and work.</a:t>
                      </a:r>
                    </a:p>
                    <a:p>
                      <a:endParaRPr lang="en-GB" sz="1400" b="0" dirty="0"/>
                    </a:p>
                  </a:txBody>
                  <a:tcPr/>
                </a:tc>
                <a:tc>
                  <a:txBody>
                    <a:bodyPr/>
                    <a:lstStyle/>
                    <a:p>
                      <a:r>
                        <a:rPr lang="en-GB" sz="1200" dirty="0"/>
                        <a:t>What constitutes a promotional item? We assume it will be a </a:t>
                      </a:r>
                      <a:r>
                        <a:rPr lang="en-GB" sz="1200" b="1" i="0" dirty="0"/>
                        <a:t>display or stand</a:t>
                      </a:r>
                      <a:r>
                        <a:rPr lang="en-GB" sz="1200" dirty="0"/>
                        <a:t>, but it could be a range of items that ‘promote’ interest, and inevitably sales, of the product.</a:t>
                      </a:r>
                    </a:p>
                    <a:p>
                      <a:r>
                        <a:rPr lang="en-GB" sz="1200" dirty="0"/>
                        <a:t>Define a list of possible items that could be used for promotion. These might include:</a:t>
                      </a:r>
                    </a:p>
                    <a:p>
                      <a:pPr marL="171450" indent="-171450">
                        <a:buFont typeface="Arial" panose="020B0604020202020204" pitchFamily="34" charset="0"/>
                        <a:buChar char="•"/>
                      </a:pPr>
                      <a:r>
                        <a:rPr lang="en-GB" sz="1200" i="1" dirty="0"/>
                        <a:t>Posters</a:t>
                      </a:r>
                    </a:p>
                    <a:p>
                      <a:pPr marL="171450" indent="-171450">
                        <a:buFont typeface="Arial" panose="020B0604020202020204" pitchFamily="34" charset="0"/>
                        <a:buChar char="•"/>
                      </a:pPr>
                      <a:r>
                        <a:rPr lang="en-GB" sz="1200" i="1" dirty="0"/>
                        <a:t>Pop up cards</a:t>
                      </a:r>
                    </a:p>
                    <a:p>
                      <a:pPr marL="171450" indent="-171450">
                        <a:buFont typeface="Arial" panose="020B0604020202020204" pitchFamily="34" charset="0"/>
                        <a:buChar char="•"/>
                      </a:pPr>
                      <a:r>
                        <a:rPr lang="en-GB" sz="1200" i="1" dirty="0"/>
                        <a:t>Books</a:t>
                      </a:r>
                    </a:p>
                    <a:p>
                      <a:pPr marL="171450" indent="-171450">
                        <a:buFont typeface="Arial" panose="020B0604020202020204" pitchFamily="34" charset="0"/>
                        <a:buChar char="•"/>
                      </a:pPr>
                      <a:r>
                        <a:rPr lang="en-GB" sz="1200" i="1" dirty="0"/>
                        <a:t>Apps</a:t>
                      </a:r>
                    </a:p>
                    <a:p>
                      <a:pPr marL="171450" indent="-171450">
                        <a:buFont typeface="Arial" panose="020B0604020202020204" pitchFamily="34" charset="0"/>
                        <a:buChar char="•"/>
                      </a:pPr>
                      <a:r>
                        <a:rPr lang="en-GB" sz="1200" i="1" dirty="0"/>
                        <a:t>Games</a:t>
                      </a:r>
                    </a:p>
                    <a:p>
                      <a:pPr marL="171450" indent="-171450">
                        <a:buFont typeface="Arial" panose="020B0604020202020204" pitchFamily="34" charset="0"/>
                        <a:buChar char="•"/>
                      </a:pPr>
                      <a:r>
                        <a:rPr lang="en-GB" sz="1200" i="1" dirty="0"/>
                        <a:t>Videos/movies linked to the product.</a:t>
                      </a:r>
                    </a:p>
                    <a:p>
                      <a:r>
                        <a:rPr lang="en-GB" sz="1200" dirty="0"/>
                        <a:t>If students are working in groups or as a team, could they each take on a different aspect of the promotion and then bring the different aspects together at the end and evaluate how effective they are in promoting the product.</a:t>
                      </a:r>
                    </a:p>
                    <a:p>
                      <a:endParaRPr lang="en-GB" sz="1200" dirty="0"/>
                    </a:p>
                    <a:p>
                      <a:r>
                        <a:rPr lang="en-GB" sz="1200" dirty="0"/>
                        <a:t>Writing a </a:t>
                      </a:r>
                      <a:r>
                        <a:rPr lang="en-GB" sz="1200" b="1" dirty="0"/>
                        <a:t>clear brief </a:t>
                      </a:r>
                      <a:r>
                        <a:rPr lang="en-GB" sz="1200" dirty="0"/>
                        <a:t>here is essential. Where is it likely to be used, what re the constraints / limitations of the product? Again, as a teacher you may dictate this, for instance, get everyone to make a cardboard counter-top display with moving parts.</a:t>
                      </a:r>
                    </a:p>
                    <a:p>
                      <a:endParaRPr lang="en-GB" sz="1200" dirty="0"/>
                    </a:p>
                    <a:p>
                      <a:r>
                        <a:rPr lang="en-GB" sz="1200" b="1" dirty="0"/>
                        <a:t>What must it actually do, to drive sales</a:t>
                      </a:r>
                      <a:r>
                        <a:rPr lang="en-GB" sz="1200" dirty="0"/>
                        <a:t>? E.g. does a website need displaying? Should it say the price?...</a:t>
                      </a:r>
                    </a:p>
                  </a:txBody>
                  <a:tcPr/>
                </a:tc>
                <a:extLst>
                  <a:ext uri="{0D108BD9-81ED-4DB2-BD59-A6C34878D82A}">
                    <a16:rowId xmlns:a16="http://schemas.microsoft.com/office/drawing/2014/main" val="3966545421"/>
                  </a:ext>
                </a:extLst>
              </a:tr>
            </a:tbl>
          </a:graphicData>
        </a:graphic>
      </p:graphicFrame>
      <p:pic>
        <p:nvPicPr>
          <p:cNvPr id="6" name="Picture 2">
            <a:extLst>
              <a:ext uri="{FF2B5EF4-FFF2-40B4-BE49-F238E27FC236}">
                <a16:creationId xmlns:a16="http://schemas.microsoft.com/office/drawing/2014/main" id="{49AF57D1-DD63-507A-EB5E-9F37BA6CB8A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7697" r="7773" b="24195"/>
          <a:stretch/>
        </p:blipFill>
        <p:spPr bwMode="auto">
          <a:xfrm>
            <a:off x="423900" y="5992920"/>
            <a:ext cx="2505600" cy="637732"/>
          </a:xfrm>
          <a:prstGeom prst="rect">
            <a:avLst/>
          </a:prstGeom>
          <a:noFill/>
          <a:extLst>
            <a:ext uri="{909E8E84-426E-40DD-AFC4-6F175D3DCCD1}">
              <a14:hiddenFill xmlns:a14="http://schemas.microsoft.com/office/drawing/2010/main">
                <a:solidFill>
                  <a:srgbClr val="FFFFFF"/>
                </a:solidFill>
              </a14:hiddenFill>
            </a:ext>
          </a:extLst>
        </p:spPr>
      </p:pic>
      <p:sp>
        <p:nvSpPr>
          <p:cNvPr id="4" name="Arrow: Left 3">
            <a:hlinkClick r:id="rId4" action="ppaction://hlinksldjump"/>
            <a:extLst>
              <a:ext uri="{FF2B5EF4-FFF2-40B4-BE49-F238E27FC236}">
                <a16:creationId xmlns:a16="http://schemas.microsoft.com/office/drawing/2014/main" id="{028171FA-2A79-5A37-9687-12E501CDC045}"/>
              </a:ext>
            </a:extLst>
          </p:cNvPr>
          <p:cNvSpPr/>
          <p:nvPr/>
        </p:nvSpPr>
        <p:spPr>
          <a:xfrm>
            <a:off x="10871200" y="521533"/>
            <a:ext cx="609600" cy="548640"/>
          </a:xfrm>
          <a:prstGeom prst="leftArrow">
            <a:avLst/>
          </a:prstGeom>
          <a:noFill/>
          <a:ln>
            <a:solidFill>
              <a:srgbClr val="16F4D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16621553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a:extLst>
              <a:ext uri="{FF2B5EF4-FFF2-40B4-BE49-F238E27FC236}">
                <a16:creationId xmlns:a16="http://schemas.microsoft.com/office/drawing/2014/main" id="{7E9A45DC-E889-D65C-6D23-6FF5A301633F}"/>
              </a:ext>
            </a:extLst>
          </p:cNvPr>
          <p:cNvSpPr txBox="1">
            <a:spLocks/>
          </p:cNvSpPr>
          <p:nvPr/>
        </p:nvSpPr>
        <p:spPr>
          <a:xfrm>
            <a:off x="601278" y="1259995"/>
            <a:ext cx="10922239" cy="4649207"/>
          </a:xfrm>
          <a:prstGeom prst="rect">
            <a:avLst/>
          </a:prstGeom>
          <a:noFill/>
        </p:spPr>
        <p:txBody>
          <a:bodyPr vert="horz" lIns="0" tIns="0" rIns="0" bIns="0" rtlCol="0">
            <a:no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Suggested level: </a:t>
            </a:r>
            <a:r>
              <a:rPr lang="en-GB" sz="2200" b="0" dirty="0">
                <a:solidFill>
                  <a:srgbClr val="0A303F"/>
                </a:solidFill>
                <a:latin typeface="Arial" panose="020B0604020202020204"/>
                <a:ea typeface="Roboto" panose="02000000000000000000" pitchFamily="2" charset="0"/>
                <a:cs typeface="Roboto" panose="02000000000000000000" pitchFamily="2" charset="0"/>
              </a:rPr>
              <a:t>Early</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key stage 3*</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Duration: </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Approx. 8 weeks </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Focus: </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Promotional displays, exhibition design</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Materials: </a:t>
            </a:r>
            <a:r>
              <a:rPr lang="en-GB" sz="2200" b="0" dirty="0">
                <a:solidFill>
                  <a:srgbClr val="0A303F"/>
                </a:solidFill>
                <a:latin typeface="Arial" panose="020B0604020202020204"/>
                <a:ea typeface="Roboto" panose="02000000000000000000" pitchFamily="2" charset="0"/>
                <a:cs typeface="Roboto" panose="02000000000000000000" pitchFamily="2" charset="0"/>
              </a:rPr>
              <a:t>Wood, polymers, metals, p</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aper and board, textiles</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Processes: </a:t>
            </a:r>
            <a:r>
              <a:rPr lang="en-GB" sz="2200" b="0" dirty="0">
                <a:solidFill>
                  <a:srgbClr val="0A303F"/>
                </a:solidFill>
                <a:latin typeface="Arial" panose="020B0604020202020204"/>
                <a:ea typeface="Roboto" panose="02000000000000000000" pitchFamily="2" charset="0"/>
                <a:cs typeface="Roboto" panose="02000000000000000000" pitchFamily="2" charset="0"/>
              </a:rPr>
              <a:t>S</a:t>
            </a:r>
            <a:r>
              <a:rPr kumimoji="0" lang="en-GB" sz="2200" b="0" i="0" u="none" strike="noStrike" kern="1200" cap="none" spc="0" normalizeH="0" baseline="0" noProof="0" dirty="0" err="1">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haping</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and forming</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Systems: </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Structural (shell/frame), manufacturing, business and industry</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Responsibilities: </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H</a:t>
            </a:r>
            <a:r>
              <a:rPr lang="en-GB" sz="2200" b="0" dirty="0">
                <a:solidFill>
                  <a:srgbClr val="0A303F"/>
                </a:solidFill>
                <a:latin typeface="Arial" panose="020B0604020202020204"/>
                <a:ea typeface="Roboto" panose="02000000000000000000" pitchFamily="2" charset="0"/>
                <a:cs typeface="Roboto" panose="02000000000000000000" pitchFamily="2" charset="0"/>
              </a:rPr>
              <a:t>ealth and safety, s</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ix R’s, sustainability, environment, ethics</a:t>
            </a:r>
          </a:p>
          <a:p>
            <a:pPr>
              <a:lnSpc>
                <a:spcPct val="150000"/>
              </a:lnSpc>
              <a:defRPr/>
            </a:pPr>
            <a:endParaRPr lang="en-GB" sz="1400" dirty="0">
              <a:latin typeface="+mj-lt"/>
              <a:ea typeface="Roboto" panose="02000000000000000000" pitchFamily="2" charset="0"/>
              <a:cs typeface="Roboto" panose="02000000000000000000" pitchFamily="2" charset="0"/>
            </a:endParaRPr>
          </a:p>
          <a:p>
            <a:pPr>
              <a:lnSpc>
                <a:spcPct val="150000"/>
              </a:lnSpc>
              <a:defRPr/>
            </a:pPr>
            <a:r>
              <a:rPr lang="en-GB" sz="1400" dirty="0">
                <a:latin typeface="+mj-lt"/>
                <a:ea typeface="Roboto" panose="02000000000000000000" pitchFamily="2" charset="0"/>
                <a:cs typeface="Roboto" panose="02000000000000000000" pitchFamily="2" charset="0"/>
              </a:rPr>
              <a:t>*you can use the resource at whichever level you feel it is appropriate.</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14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p:txBody>
      </p:sp>
      <p:pic>
        <p:nvPicPr>
          <p:cNvPr id="4" name="Picture 2">
            <a:extLst>
              <a:ext uri="{FF2B5EF4-FFF2-40B4-BE49-F238E27FC236}">
                <a16:creationId xmlns:a16="http://schemas.microsoft.com/office/drawing/2014/main" id="{643B38B7-BCF9-479D-B67F-2CD67100506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7697" r="7773" b="24195"/>
          <a:stretch/>
        </p:blipFill>
        <p:spPr bwMode="auto">
          <a:xfrm>
            <a:off x="423900" y="5992920"/>
            <a:ext cx="2505600" cy="6377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39668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dirty="0"/>
              <a:t>Ideate tasks</a:t>
            </a:r>
          </a:p>
        </p:txBody>
      </p:sp>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2479891946"/>
              </p:ext>
            </p:extLst>
          </p:nvPr>
        </p:nvGraphicFramePr>
        <p:xfrm>
          <a:off x="381614" y="1446691"/>
          <a:ext cx="11428772" cy="4139342"/>
        </p:xfrm>
        <a:graphic>
          <a:graphicData uri="http://schemas.openxmlformats.org/drawingml/2006/table">
            <a:tbl>
              <a:tblPr firstRow="1" bandRow="1">
                <a:tableStyleId>{5940675A-B579-460E-94D1-54222C63F5DA}</a:tableStyleId>
              </a:tblPr>
              <a:tblGrid>
                <a:gridCol w="11428772">
                  <a:extLst>
                    <a:ext uri="{9D8B030D-6E8A-4147-A177-3AD203B41FA5}">
                      <a16:colId xmlns:a16="http://schemas.microsoft.com/office/drawing/2014/main" val="336422520"/>
                    </a:ext>
                  </a:extLst>
                </a:gridCol>
              </a:tblGrid>
              <a:tr h="39030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a:solidFill>
                            <a:schemeClr val="bg1"/>
                          </a:solidFill>
                        </a:rPr>
                        <a:t>‘Building on others’</a:t>
                      </a:r>
                    </a:p>
                  </a:txBody>
                  <a:tcPr>
                    <a:solidFill>
                      <a:srgbClr val="F60493"/>
                    </a:solidFill>
                  </a:tcPr>
                </a:tc>
                <a:extLst>
                  <a:ext uri="{0D108BD9-81ED-4DB2-BD59-A6C34878D82A}">
                    <a16:rowId xmlns:a16="http://schemas.microsoft.com/office/drawing/2014/main" val="3391378453"/>
                  </a:ext>
                </a:extLst>
              </a:tr>
              <a:tr h="2535869">
                <a:tc>
                  <a:txBody>
                    <a:bodyPr/>
                    <a:lstStyle/>
                    <a:p>
                      <a:r>
                        <a:rPr lang="en-GB" sz="1200" dirty="0"/>
                        <a:t>Dinosuit recommend </a:t>
                      </a:r>
                      <a:r>
                        <a:rPr lang="en-GB" sz="1200" b="1" dirty="0"/>
                        <a:t>reworking existing products or ideas </a:t>
                      </a:r>
                      <a:r>
                        <a:rPr lang="en-GB" sz="1200" dirty="0"/>
                        <a:t>to help you develop creative solutions more quickly.</a:t>
                      </a:r>
                    </a:p>
                    <a:p>
                      <a:r>
                        <a:rPr lang="en-GB" sz="1200" dirty="0"/>
                        <a:t>Get photographs of promotional material from visit or the internet and sketch over them to create new ideas without worrying about starting from scratch each time.</a:t>
                      </a:r>
                    </a:p>
                    <a:p>
                      <a:r>
                        <a:rPr lang="en-GB" sz="1200" dirty="0"/>
                        <a:t>Designers in industry often do this using </a:t>
                      </a:r>
                      <a:r>
                        <a:rPr lang="en-GB" sz="1200" b="1" dirty="0"/>
                        <a:t>layout paper </a:t>
                      </a:r>
                      <a:r>
                        <a:rPr lang="en-GB" sz="1200" dirty="0"/>
                        <a:t>where they can see their previous sketch ideas through the paper and draw over them.</a:t>
                      </a:r>
                    </a:p>
                    <a:p>
                      <a:r>
                        <a:rPr lang="en-GB" sz="1200" dirty="0"/>
                        <a:t>You can also do this with CAD models that you have created. These CAD models may just be shapes and form without detail, but you can add graphics, text, additional detail and annotations when ‘sketching’ over.</a:t>
                      </a:r>
                    </a:p>
                    <a:p>
                      <a:r>
                        <a:rPr lang="en-GB" sz="1200" dirty="0"/>
                        <a:t>Using a graphics package that has layers, such as Photoshop or Affinity Photo, allows students to design on another layer and import over the photo of the shop/store where it will be positioned. This is often called designing </a:t>
                      </a:r>
                      <a:r>
                        <a:rPr lang="en-GB" sz="1200" b="1" dirty="0"/>
                        <a:t>in-situ.</a:t>
                      </a:r>
                    </a:p>
                    <a:p>
                      <a:r>
                        <a:rPr lang="en-GB" sz="1200" dirty="0"/>
                        <a:t>You may want to give students a starting point, for example, a basic display item. The website </a:t>
                      </a:r>
                      <a:r>
                        <a:rPr lang="en-GB" sz="1200" b="1" dirty="0">
                          <a:hlinkClick r:id="rId3"/>
                        </a:rPr>
                        <a:t>https://www.templatemaker.nl/en/</a:t>
                      </a:r>
                      <a:r>
                        <a:rPr lang="en-GB" sz="1200" b="1" dirty="0"/>
                        <a:t> </a:t>
                      </a:r>
                      <a:r>
                        <a:rPr lang="en-GB" sz="1200" dirty="0"/>
                        <a:t>has some great templates for packaging and counter displays to use with students.</a:t>
                      </a:r>
                    </a:p>
                    <a:p>
                      <a:endParaRPr lang="en-GB" sz="1200" dirty="0"/>
                    </a:p>
                    <a:p>
                      <a:endParaRPr lang="en-GB" sz="1200" dirty="0"/>
                    </a:p>
                    <a:p>
                      <a:endParaRPr lang="en-GB" sz="1200" dirty="0"/>
                    </a:p>
                    <a:p>
                      <a:endParaRPr lang="en-GB" sz="1200" dirty="0"/>
                    </a:p>
                    <a:p>
                      <a:endParaRPr lang="en-GB" sz="1200" dirty="0"/>
                    </a:p>
                    <a:p>
                      <a:endParaRPr lang="en-GB" sz="1200" dirty="0"/>
                    </a:p>
                    <a:p>
                      <a:endParaRPr lang="en-GB" sz="1200" dirty="0"/>
                    </a:p>
                    <a:p>
                      <a:r>
                        <a:rPr lang="en-GB" sz="1200" dirty="0"/>
                        <a:t>Similarly, </a:t>
                      </a:r>
                      <a:r>
                        <a:rPr lang="en-GB" sz="1200" b="1" dirty="0">
                          <a:hlinkClick r:id="rId4"/>
                        </a:rPr>
                        <a:t>https://www.plv-design.com/en/</a:t>
                      </a:r>
                      <a:r>
                        <a:rPr lang="en-GB" sz="1200" b="1" dirty="0"/>
                        <a:t> </a:t>
                      </a:r>
                      <a:r>
                        <a:rPr lang="en-GB" sz="1200" b="0" dirty="0"/>
                        <a:t>has a number of free .dxf files that you can use on programs such as Techsoft 2D and Adobe Illustrator and/or laser-cut or export to a vinyl cutter as a starting point for student designs.</a:t>
                      </a:r>
                    </a:p>
                    <a:p>
                      <a:endParaRPr lang="en-GB" sz="1200" dirty="0"/>
                    </a:p>
                    <a:p>
                      <a:endParaRPr lang="en-GB" sz="1200" dirty="0"/>
                    </a:p>
                  </a:txBody>
                  <a:tcPr/>
                </a:tc>
                <a:extLst>
                  <a:ext uri="{0D108BD9-81ED-4DB2-BD59-A6C34878D82A}">
                    <a16:rowId xmlns:a16="http://schemas.microsoft.com/office/drawing/2014/main" val="3966545421"/>
                  </a:ext>
                </a:extLst>
              </a:tr>
            </a:tbl>
          </a:graphicData>
        </a:graphic>
      </p:graphicFrame>
      <p:pic>
        <p:nvPicPr>
          <p:cNvPr id="6" name="Picture 2">
            <a:extLst>
              <a:ext uri="{FF2B5EF4-FFF2-40B4-BE49-F238E27FC236}">
                <a16:creationId xmlns:a16="http://schemas.microsoft.com/office/drawing/2014/main" id="{4D454746-DD12-4BF1-18D7-7838DD56DEB6}"/>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7697" r="7773" b="24195"/>
          <a:stretch/>
        </p:blipFill>
        <p:spPr bwMode="auto">
          <a:xfrm>
            <a:off x="423900" y="5992920"/>
            <a:ext cx="2505600" cy="637732"/>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a:extLst>
              <a:ext uri="{FF2B5EF4-FFF2-40B4-BE49-F238E27FC236}">
                <a16:creationId xmlns:a16="http://schemas.microsoft.com/office/drawing/2014/main" id="{2411B691-CFE6-F66F-3EDC-A039D74024DF}"/>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65629" y="3703707"/>
            <a:ext cx="1427181" cy="970037"/>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A screenshot of a computer&#10;&#10;Description automatically generated">
            <a:extLst>
              <a:ext uri="{FF2B5EF4-FFF2-40B4-BE49-F238E27FC236}">
                <a16:creationId xmlns:a16="http://schemas.microsoft.com/office/drawing/2014/main" id="{BF6E52B4-9571-87AB-BCD1-6208B900068A}"/>
              </a:ext>
            </a:extLst>
          </p:cNvPr>
          <p:cNvPicPr>
            <a:picLocks noChangeAspect="1"/>
          </p:cNvPicPr>
          <p:nvPr/>
        </p:nvPicPr>
        <p:blipFill rotWithShape="1">
          <a:blip r:embed="rId7"/>
          <a:srcRect t="2363" r="59783" b="13351"/>
          <a:stretch/>
        </p:blipFill>
        <p:spPr bwMode="auto">
          <a:xfrm>
            <a:off x="4492910" y="3702783"/>
            <a:ext cx="1645376" cy="970037"/>
          </a:xfrm>
          <a:prstGeom prst="rect">
            <a:avLst/>
          </a:prstGeom>
          <a:ln>
            <a:noFill/>
          </a:ln>
          <a:extLst>
            <a:ext uri="{53640926-AAD7-44D8-BBD7-CCE9431645EC}">
              <a14:shadowObscured xmlns:a14="http://schemas.microsoft.com/office/drawing/2010/main"/>
            </a:ext>
          </a:extLst>
        </p:spPr>
      </p:pic>
      <p:pic>
        <p:nvPicPr>
          <p:cNvPr id="5" name="Picture 4" descr="A screenshot of a computer&#10;&#10;Description automatically generated">
            <a:extLst>
              <a:ext uri="{FF2B5EF4-FFF2-40B4-BE49-F238E27FC236}">
                <a16:creationId xmlns:a16="http://schemas.microsoft.com/office/drawing/2014/main" id="{0D4929EA-8ED1-E966-0045-58210B566EFF}"/>
              </a:ext>
            </a:extLst>
          </p:cNvPr>
          <p:cNvPicPr>
            <a:picLocks noChangeAspect="1"/>
          </p:cNvPicPr>
          <p:nvPr/>
        </p:nvPicPr>
        <p:blipFill rotWithShape="1">
          <a:blip r:embed="rId8"/>
          <a:srcRect l="10415" t="16542" r="60559" b="67310"/>
          <a:stretch/>
        </p:blipFill>
        <p:spPr bwMode="auto">
          <a:xfrm>
            <a:off x="2014768" y="3702783"/>
            <a:ext cx="2000362" cy="312913"/>
          </a:xfrm>
          <a:prstGeom prst="rect">
            <a:avLst/>
          </a:prstGeom>
          <a:ln>
            <a:noFill/>
          </a:ln>
          <a:extLst>
            <a:ext uri="{53640926-AAD7-44D8-BBD7-CCE9431645EC}">
              <a14:shadowObscured xmlns:a14="http://schemas.microsoft.com/office/drawing/2010/main"/>
            </a:ext>
          </a:extLst>
        </p:spPr>
      </p:pic>
      <p:pic>
        <p:nvPicPr>
          <p:cNvPr id="4100" name="Picture 4" descr="Expositores de cartón - PLV - Design">
            <a:extLst>
              <a:ext uri="{FF2B5EF4-FFF2-40B4-BE49-F238E27FC236}">
                <a16:creationId xmlns:a16="http://schemas.microsoft.com/office/drawing/2014/main" id="{5C83F7AE-B94E-FE2E-799D-6D8A9D9749D9}"/>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407003" y="3702783"/>
            <a:ext cx="1158743" cy="432154"/>
          </a:xfrm>
          <a:prstGeom prst="rect">
            <a:avLst/>
          </a:prstGeom>
          <a:noFill/>
          <a:extLst>
            <a:ext uri="{909E8E84-426E-40DD-AFC4-6F175D3DCCD1}">
              <a14:hiddenFill xmlns:a14="http://schemas.microsoft.com/office/drawing/2010/main">
                <a:solidFill>
                  <a:srgbClr val="FFFFFF"/>
                </a:solidFill>
              </a14:hiddenFill>
            </a:ext>
          </a:extLst>
        </p:spPr>
      </p:pic>
      <p:sp>
        <p:nvSpPr>
          <p:cNvPr id="7" name="Arrow: Left 6">
            <a:hlinkClick r:id="rId10" action="ppaction://hlinksldjump"/>
            <a:extLst>
              <a:ext uri="{FF2B5EF4-FFF2-40B4-BE49-F238E27FC236}">
                <a16:creationId xmlns:a16="http://schemas.microsoft.com/office/drawing/2014/main" id="{F82C3A05-D8F0-359A-DFAD-00FFA811B3C5}"/>
              </a:ext>
            </a:extLst>
          </p:cNvPr>
          <p:cNvSpPr/>
          <p:nvPr/>
        </p:nvSpPr>
        <p:spPr>
          <a:xfrm>
            <a:off x="10871200" y="521533"/>
            <a:ext cx="609600" cy="548640"/>
          </a:xfrm>
          <a:prstGeom prst="leftArrow">
            <a:avLst/>
          </a:prstGeom>
          <a:noFill/>
          <a:ln>
            <a:solidFill>
              <a:srgbClr val="F6049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387414875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dirty="0"/>
              <a:t>Ideate tasks</a:t>
            </a:r>
          </a:p>
        </p:txBody>
      </p:sp>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83116622"/>
              </p:ext>
            </p:extLst>
          </p:nvPr>
        </p:nvGraphicFramePr>
        <p:xfrm>
          <a:off x="575999" y="1275938"/>
          <a:ext cx="10941549" cy="3956462"/>
        </p:xfrm>
        <a:graphic>
          <a:graphicData uri="http://schemas.openxmlformats.org/drawingml/2006/table">
            <a:tbl>
              <a:tblPr firstRow="1" bandRow="1">
                <a:tableStyleId>{5940675A-B579-460E-94D1-54222C63F5DA}</a:tableStyleId>
              </a:tblPr>
              <a:tblGrid>
                <a:gridCol w="4036194">
                  <a:extLst>
                    <a:ext uri="{9D8B030D-6E8A-4147-A177-3AD203B41FA5}">
                      <a16:colId xmlns:a16="http://schemas.microsoft.com/office/drawing/2014/main" val="336422520"/>
                    </a:ext>
                  </a:extLst>
                </a:gridCol>
                <a:gridCol w="3496827">
                  <a:extLst>
                    <a:ext uri="{9D8B030D-6E8A-4147-A177-3AD203B41FA5}">
                      <a16:colId xmlns:a16="http://schemas.microsoft.com/office/drawing/2014/main" val="1485661640"/>
                    </a:ext>
                  </a:extLst>
                </a:gridCol>
                <a:gridCol w="3408528">
                  <a:extLst>
                    <a:ext uri="{9D8B030D-6E8A-4147-A177-3AD203B41FA5}">
                      <a16:colId xmlns:a16="http://schemas.microsoft.com/office/drawing/2014/main" val="916718542"/>
                    </a:ext>
                  </a:extLst>
                </a:gridCol>
              </a:tblGrid>
              <a:tr h="39030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a:solidFill>
                            <a:schemeClr val="bg1"/>
                          </a:solidFill>
                        </a:rPr>
                        <a:t>‘More research needed?’</a:t>
                      </a:r>
                    </a:p>
                  </a:txBody>
                  <a:tcPr>
                    <a:solidFill>
                      <a:srgbClr val="F60493"/>
                    </a:solidFill>
                  </a:tcPr>
                </a:tc>
                <a:tc>
                  <a:txBody>
                    <a:bodyPr/>
                    <a:lstStyle/>
                    <a:p>
                      <a:pPr algn="ctr"/>
                      <a:r>
                        <a:rPr lang="en-GB" b="1" dirty="0">
                          <a:solidFill>
                            <a:schemeClr val="bg1"/>
                          </a:solidFill>
                        </a:rPr>
                        <a:t>‘Branding’</a:t>
                      </a:r>
                    </a:p>
                  </a:txBody>
                  <a:tcPr>
                    <a:solidFill>
                      <a:srgbClr val="F60493"/>
                    </a:solidFill>
                  </a:tcPr>
                </a:tc>
                <a:tc>
                  <a:txBody>
                    <a:bodyPr/>
                    <a:lstStyle/>
                    <a:p>
                      <a:pPr algn="ctr"/>
                      <a:r>
                        <a:rPr lang="en-GB" b="1" dirty="0">
                          <a:solidFill>
                            <a:schemeClr val="bg1"/>
                          </a:solidFill>
                        </a:rPr>
                        <a:t>‘Licencing</a:t>
                      </a:r>
                    </a:p>
                  </a:txBody>
                  <a:tcPr>
                    <a:solidFill>
                      <a:srgbClr val="F60493"/>
                    </a:solidFill>
                  </a:tcPr>
                </a:tc>
                <a:extLst>
                  <a:ext uri="{0D108BD9-81ED-4DB2-BD59-A6C34878D82A}">
                    <a16:rowId xmlns:a16="http://schemas.microsoft.com/office/drawing/2014/main" val="3391378453"/>
                  </a:ext>
                </a:extLst>
              </a:tr>
              <a:tr h="2535869">
                <a:tc>
                  <a:txBody>
                    <a:bodyPr/>
                    <a:lstStyle/>
                    <a:p>
                      <a:r>
                        <a:rPr lang="en-GB" sz="1200" dirty="0"/>
                        <a:t>Asking students </a:t>
                      </a:r>
                      <a:r>
                        <a:rPr lang="en-GB" sz="1200" b="1" dirty="0"/>
                        <a:t>‘what do you need to do now?’ </a:t>
                      </a:r>
                      <a:r>
                        <a:rPr lang="en-GB" sz="1200" dirty="0"/>
                        <a:t>can sometimes be useful. What would be useful for them to do/explore? What are they not sure about? Building in the philosophy that research can come at any stage, is important.</a:t>
                      </a:r>
                    </a:p>
                    <a:p>
                      <a:r>
                        <a:rPr lang="en-GB" sz="1200" dirty="0"/>
                        <a:t>It may be at this stage you explore a range of moving displays. These may be from the </a:t>
                      </a:r>
                      <a:r>
                        <a:rPr lang="en-GB" sz="1200" b="1" dirty="0"/>
                        <a:t>internet, maybe pop-up kids’ books, possibly shop displays </a:t>
                      </a:r>
                      <a:r>
                        <a:rPr lang="en-GB" sz="1200" dirty="0"/>
                        <a:t>around Christmas or Halloween could be useful.</a:t>
                      </a:r>
                    </a:p>
                    <a:p>
                      <a:endParaRPr lang="en-GB" sz="1200" dirty="0"/>
                    </a:p>
                    <a:p>
                      <a:r>
                        <a:rPr lang="en-GB" sz="1200" dirty="0"/>
                        <a:t>There is also the opportunity to look at ways to simply </a:t>
                      </a:r>
                      <a:r>
                        <a:rPr lang="en-GB" sz="1200" b="1" dirty="0"/>
                        <a:t>make things stand up </a:t>
                      </a:r>
                      <a:r>
                        <a:rPr lang="en-GB" sz="1200" dirty="0"/>
                        <a:t>– providing students with pieces of scrap card and looking at methods to  make it stand up can also be useful later on.</a:t>
                      </a:r>
                    </a:p>
                    <a:p>
                      <a:endParaRPr lang="en-GB" sz="1200" dirty="0"/>
                    </a:p>
                    <a:p>
                      <a:r>
                        <a:rPr lang="en-GB" sz="1200" dirty="0"/>
                        <a:t>It may also be worth looking at </a:t>
                      </a:r>
                      <a:r>
                        <a:rPr lang="en-GB" sz="1200" b="1" dirty="0"/>
                        <a:t>drawing dinosaurs </a:t>
                      </a:r>
                      <a:r>
                        <a:rPr lang="en-GB" sz="1200" dirty="0"/>
                        <a:t>at some point. They could be very simplistic and made of block shapes, but ideally keeping in-brand with the Dinosuit look and colours.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The branding of the product is very important. You will need the </a:t>
                      </a:r>
                      <a:r>
                        <a:rPr lang="en-GB" sz="1200" b="1" dirty="0"/>
                        <a:t>logo</a:t>
                      </a:r>
                      <a:r>
                        <a:rPr lang="en-GB" sz="1200" dirty="0"/>
                        <a:t> and information to help sell the product, but also consider </a:t>
                      </a:r>
                      <a:r>
                        <a:rPr lang="en-GB" sz="1200" b="1" dirty="0"/>
                        <a:t>colours</a:t>
                      </a:r>
                      <a:r>
                        <a:rPr lang="en-GB" sz="1200" dirty="0"/>
                        <a:t>, themes, </a:t>
                      </a:r>
                      <a:r>
                        <a:rPr lang="en-GB" sz="1200" b="1" dirty="0"/>
                        <a:t>fonts</a:t>
                      </a:r>
                      <a:r>
                        <a:rPr lang="en-GB" sz="1200" dirty="0"/>
                        <a:t> etc. You could introduce hex colours, Pantone etc. Students can list the consistent things that Dinosuit has (i.e. uses capital letters, the three main colours of the creatures…)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A fun task may be </a:t>
                      </a:r>
                      <a:r>
                        <a:rPr lang="en-GB" sz="1200" b="1" dirty="0"/>
                        <a:t>to reimagine a range of companies </a:t>
                      </a:r>
                      <a:r>
                        <a:rPr lang="en-GB" sz="1200" dirty="0"/>
                        <a:t>/ brands by changing the fonts and colours. E.g. Could Barbie look like a Death Metal band?! Could Audi look like a toy company? An introduction to different fonts and colour emotions may be useful here.</a:t>
                      </a:r>
                    </a:p>
                    <a:p>
                      <a:endParaRPr lang="en-GB" sz="1200" dirty="0"/>
                    </a:p>
                    <a:p>
                      <a:r>
                        <a:rPr lang="en-GB" sz="1200" dirty="0"/>
                        <a:t>A useful starter may be to look at </a:t>
                      </a:r>
                      <a:r>
                        <a:rPr lang="en-GB" sz="1200" dirty="0">
                          <a:hlinkClick r:id="rId3"/>
                        </a:rPr>
                        <a:t>Unevolved Brands</a:t>
                      </a:r>
                      <a:r>
                        <a:rPr lang="en-GB" sz="1200" dirty="0"/>
                        <a:t> and see how many can be recognised simply by coloured dots!</a:t>
                      </a:r>
                    </a:p>
                  </a:txBody>
                  <a:tcPr/>
                </a:tc>
                <a:tc>
                  <a:txBody>
                    <a:bodyPr/>
                    <a:lstStyle/>
                    <a:p>
                      <a:r>
                        <a:rPr lang="en-GB" sz="1200" dirty="0"/>
                        <a:t>Get students </a:t>
                      </a:r>
                      <a:r>
                        <a:rPr lang="en-GB" sz="1200" b="1" dirty="0"/>
                        <a:t>to annotate their deigns</a:t>
                      </a:r>
                      <a:r>
                        <a:rPr lang="en-GB" sz="1200" dirty="0"/>
                        <a:t> to state </a:t>
                      </a:r>
                      <a:r>
                        <a:rPr lang="en-GB" sz="1200" b="1" dirty="0"/>
                        <a:t>what is special </a:t>
                      </a:r>
                      <a:r>
                        <a:rPr lang="en-GB" sz="1200" dirty="0"/>
                        <a:t>about it. Whilst not directly linked to licencing and copyright, it gets them thinking about </a:t>
                      </a:r>
                      <a:r>
                        <a:rPr lang="en-GB" sz="1200" b="1" dirty="0"/>
                        <a:t>what makes it different / unique</a:t>
                      </a:r>
                      <a:r>
                        <a:rPr lang="en-GB" sz="1200" dirty="0"/>
                        <a:t>. There may be an opportunity to use this as a development tool in the class. As people talk through their designs, </a:t>
                      </a:r>
                      <a:r>
                        <a:rPr lang="en-GB" sz="1200" b="1" dirty="0"/>
                        <a:t>others need to develop their idea / make changes or make it different</a:t>
                      </a:r>
                      <a:r>
                        <a:rPr lang="en-GB" sz="1200" dirty="0"/>
                        <a:t>. This may mean a different motion, operated in a different way etc.</a:t>
                      </a:r>
                    </a:p>
                    <a:p>
                      <a:endParaRPr lang="en-GB" sz="1200" dirty="0"/>
                    </a:p>
                    <a:p>
                      <a:r>
                        <a:rPr lang="en-GB" sz="1200" dirty="0"/>
                        <a:t>You may want to explore the idea of a licenced promotional display for a proposed future Dinosuit – think Rex from Toy Story, Godzilla etc.</a:t>
                      </a:r>
                    </a:p>
                  </a:txBody>
                  <a:tcPr/>
                </a:tc>
                <a:extLst>
                  <a:ext uri="{0D108BD9-81ED-4DB2-BD59-A6C34878D82A}">
                    <a16:rowId xmlns:a16="http://schemas.microsoft.com/office/drawing/2014/main" val="3966545421"/>
                  </a:ext>
                </a:extLst>
              </a:tr>
            </a:tbl>
          </a:graphicData>
        </a:graphic>
      </p:graphicFrame>
      <p:pic>
        <p:nvPicPr>
          <p:cNvPr id="6" name="Picture 2">
            <a:extLst>
              <a:ext uri="{FF2B5EF4-FFF2-40B4-BE49-F238E27FC236}">
                <a16:creationId xmlns:a16="http://schemas.microsoft.com/office/drawing/2014/main" id="{4D454746-DD12-4BF1-18D7-7838DD56DEB6}"/>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7697" r="7773" b="24195"/>
          <a:stretch/>
        </p:blipFill>
        <p:spPr bwMode="auto">
          <a:xfrm>
            <a:off x="423900" y="5992920"/>
            <a:ext cx="2505600" cy="637732"/>
          </a:xfrm>
          <a:prstGeom prst="rect">
            <a:avLst/>
          </a:prstGeom>
          <a:noFill/>
          <a:extLst>
            <a:ext uri="{909E8E84-426E-40DD-AFC4-6F175D3DCCD1}">
              <a14:hiddenFill xmlns:a14="http://schemas.microsoft.com/office/drawing/2010/main">
                <a:solidFill>
                  <a:srgbClr val="FFFFFF"/>
                </a:solidFill>
              </a14:hiddenFill>
            </a:ext>
          </a:extLst>
        </p:spPr>
      </p:pic>
      <p:sp>
        <p:nvSpPr>
          <p:cNvPr id="8" name="Arrow: Left 7">
            <a:hlinkClick r:id="rId5" action="ppaction://hlinksldjump"/>
            <a:extLst>
              <a:ext uri="{FF2B5EF4-FFF2-40B4-BE49-F238E27FC236}">
                <a16:creationId xmlns:a16="http://schemas.microsoft.com/office/drawing/2014/main" id="{8A894272-F7B4-C3B2-075F-867A9E795BF1}"/>
              </a:ext>
            </a:extLst>
          </p:cNvPr>
          <p:cNvSpPr/>
          <p:nvPr/>
        </p:nvSpPr>
        <p:spPr>
          <a:xfrm>
            <a:off x="10871200" y="521533"/>
            <a:ext cx="609600" cy="548640"/>
          </a:xfrm>
          <a:prstGeom prst="leftArrow">
            <a:avLst/>
          </a:prstGeom>
          <a:noFill/>
          <a:ln>
            <a:solidFill>
              <a:srgbClr val="F6049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117461185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dirty="0"/>
              <a:t>Prototype tasks</a:t>
            </a:r>
          </a:p>
        </p:txBody>
      </p:sp>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93051643"/>
              </p:ext>
            </p:extLst>
          </p:nvPr>
        </p:nvGraphicFramePr>
        <p:xfrm>
          <a:off x="432079" y="1275938"/>
          <a:ext cx="11274251" cy="4687982"/>
        </p:xfrm>
        <a:graphic>
          <a:graphicData uri="http://schemas.openxmlformats.org/drawingml/2006/table">
            <a:tbl>
              <a:tblPr firstRow="1" bandRow="1">
                <a:tableStyleId>{5940675A-B579-460E-94D1-54222C63F5DA}</a:tableStyleId>
              </a:tblPr>
              <a:tblGrid>
                <a:gridCol w="5596932">
                  <a:extLst>
                    <a:ext uri="{9D8B030D-6E8A-4147-A177-3AD203B41FA5}">
                      <a16:colId xmlns:a16="http://schemas.microsoft.com/office/drawing/2014/main" val="336422520"/>
                    </a:ext>
                  </a:extLst>
                </a:gridCol>
                <a:gridCol w="5677319">
                  <a:extLst>
                    <a:ext uri="{9D8B030D-6E8A-4147-A177-3AD203B41FA5}">
                      <a16:colId xmlns:a16="http://schemas.microsoft.com/office/drawing/2014/main" val="1485661640"/>
                    </a:ext>
                  </a:extLst>
                </a:gridCol>
              </a:tblGrid>
              <a:tr h="390302">
                <a:tc>
                  <a:txBody>
                    <a:bodyPr/>
                    <a:lstStyle/>
                    <a:p>
                      <a:pPr algn="ctr"/>
                      <a:r>
                        <a:rPr lang="en-GB" b="1" dirty="0">
                          <a:solidFill>
                            <a:schemeClr val="bg1"/>
                          </a:solidFill>
                        </a:rPr>
                        <a:t>‘Experimenting’</a:t>
                      </a:r>
                    </a:p>
                  </a:txBody>
                  <a:tcPr>
                    <a:solidFill>
                      <a:srgbClr val="FE4E00"/>
                    </a:solidFill>
                  </a:tcPr>
                </a:tc>
                <a:tc>
                  <a:txBody>
                    <a:bodyPr/>
                    <a:lstStyle/>
                    <a:p>
                      <a:pPr algn="ctr"/>
                      <a:r>
                        <a:rPr lang="en-GB" b="1" dirty="0">
                          <a:solidFill>
                            <a:schemeClr val="bg1"/>
                          </a:solidFill>
                        </a:rPr>
                        <a:t>‘CAD and CAM’</a:t>
                      </a:r>
                    </a:p>
                  </a:txBody>
                  <a:tcPr>
                    <a:solidFill>
                      <a:srgbClr val="FE4E00"/>
                    </a:solidFill>
                  </a:tcPr>
                </a:tc>
                <a:extLst>
                  <a:ext uri="{0D108BD9-81ED-4DB2-BD59-A6C34878D82A}">
                    <a16:rowId xmlns:a16="http://schemas.microsoft.com/office/drawing/2014/main" val="3391378453"/>
                  </a:ext>
                </a:extLst>
              </a:tr>
              <a:tr h="2535869">
                <a:tc>
                  <a:txBody>
                    <a:bodyPr/>
                    <a:lstStyle/>
                    <a:p>
                      <a:r>
                        <a:rPr lang="en-GB" sz="1200" dirty="0"/>
                        <a:t>Asking students ‘what do you need to do’ can sometimes be useful. </a:t>
                      </a:r>
                    </a:p>
                    <a:p>
                      <a:r>
                        <a:rPr lang="en-GB" sz="1200" dirty="0"/>
                        <a:t>It may be at this stage you </a:t>
                      </a:r>
                      <a:r>
                        <a:rPr lang="en-GB" sz="1200" b="1" dirty="0"/>
                        <a:t>explore a range of linkages </a:t>
                      </a:r>
                      <a:r>
                        <a:rPr lang="en-GB" sz="1200" dirty="0"/>
                        <a:t>and methods of transferring motion. This could be done through simple </a:t>
                      </a:r>
                      <a:r>
                        <a:rPr lang="en-GB" sz="1200" b="1" dirty="0"/>
                        <a:t>strips of card and paper fasteners</a:t>
                      </a:r>
                      <a:r>
                        <a:rPr lang="en-GB" sz="1200" dirty="0"/>
                        <a:t> (as shown on the next slide) and may trigger ideas for what can be done. (Note: to make the holes, </a:t>
                      </a:r>
                      <a:r>
                        <a:rPr lang="en-GB" sz="1200" dirty="0">
                          <a:hlinkClick r:id="rId3"/>
                        </a:rPr>
                        <a:t>paper drills </a:t>
                      </a:r>
                      <a:r>
                        <a:rPr lang="en-GB" sz="1200" dirty="0"/>
                        <a:t>are useful). </a:t>
                      </a:r>
                    </a:p>
                    <a:p>
                      <a:endParaRPr lang="en-GB" sz="1200" dirty="0"/>
                    </a:p>
                    <a:p>
                      <a:r>
                        <a:rPr lang="en-GB" sz="1200" dirty="0"/>
                        <a:t>For many students, </a:t>
                      </a:r>
                      <a:r>
                        <a:rPr lang="en-GB" sz="1200" b="1" dirty="0"/>
                        <a:t>making first will help them consider what is possible </a:t>
                      </a:r>
                      <a:r>
                        <a:rPr lang="en-GB" sz="1200" dirty="0"/>
                        <a:t>– especially with moving elements, drawing them out first can be very tricky. Get students to </a:t>
                      </a:r>
                      <a:r>
                        <a:rPr lang="en-GB" sz="1200" b="1" dirty="0"/>
                        <a:t>make the different mechanisms </a:t>
                      </a:r>
                      <a:r>
                        <a:rPr lang="en-GB" sz="1200" dirty="0"/>
                        <a:t>and explore altering the </a:t>
                      </a:r>
                      <a:r>
                        <a:rPr lang="en-GB" sz="1200" b="1" dirty="0"/>
                        <a:t>length of lever</a:t>
                      </a:r>
                      <a:r>
                        <a:rPr lang="en-GB" sz="1200" dirty="0"/>
                        <a:t>, </a:t>
                      </a:r>
                      <a:r>
                        <a:rPr lang="en-GB" sz="1200" b="1" dirty="0"/>
                        <a:t>moving the pivot point </a:t>
                      </a:r>
                      <a:r>
                        <a:rPr lang="en-GB" sz="1200" dirty="0"/>
                        <a:t>and adapting them to create different versions. For example, adding an elastic band makes it sprig back in place. When ready they can begin to make them appear more ‘dinosaur-like’, adding teeth, a body etc. You may wish to explore dye-sublimation printing for a range </a:t>
                      </a:r>
                      <a:r>
                        <a:rPr lang="en-GB" sz="1200"/>
                        <a:t>of materials.</a:t>
                      </a:r>
                      <a:endParaRPr lang="en-GB" sz="1200" dirty="0"/>
                    </a:p>
                    <a:p>
                      <a:r>
                        <a:rPr lang="en-GB" sz="1200" dirty="0"/>
                        <a:t>The </a:t>
                      </a:r>
                      <a:r>
                        <a:rPr lang="en-GB" sz="1200" dirty="0">
                          <a:hlinkClick r:id="rId4"/>
                        </a:rPr>
                        <a:t>Institution of Mechanical Engineers </a:t>
                      </a:r>
                      <a:r>
                        <a:rPr lang="en-GB" sz="1200" dirty="0"/>
                        <a:t>have a nice video looking at  cranks to create a flying dragon that may be worth adapting. </a:t>
                      </a:r>
                    </a:p>
                    <a:p>
                      <a:endParaRPr lang="en-GB" sz="1200" dirty="0"/>
                    </a:p>
                    <a:p>
                      <a:endParaRPr lang="en-GB" sz="1200" dirty="0"/>
                    </a:p>
                    <a:p>
                      <a:r>
                        <a:rPr lang="en-GB" sz="1200" dirty="0">
                          <a:hlinkClick r:id="rId5"/>
                        </a:rPr>
                        <a:t>Rob Ives</a:t>
                      </a:r>
                      <a:r>
                        <a:rPr lang="en-GB" sz="1200" dirty="0"/>
                        <a:t> also has some lovely tutorials and mechanisms that may be worth exploring.</a:t>
                      </a:r>
                    </a:p>
                    <a:p>
                      <a:r>
                        <a:rPr lang="en-GB" sz="1200" dirty="0"/>
                        <a:t>It may also be worth looking at </a:t>
                      </a:r>
                      <a:r>
                        <a:rPr lang="en-GB" sz="1200" b="1" dirty="0"/>
                        <a:t>drawing dinosaurs </a:t>
                      </a:r>
                      <a:r>
                        <a:rPr lang="en-GB" sz="1200" dirty="0"/>
                        <a:t>at some point. They could be very simplistic and made of block shapes, but ideally keeping in-brand with the Dinosuit look and colours.</a:t>
                      </a:r>
                    </a:p>
                    <a:p>
                      <a:endParaRPr lang="en-GB" sz="1200" dirty="0"/>
                    </a:p>
                  </a:txBody>
                  <a:tcPr/>
                </a:tc>
                <a:tc>
                  <a:txBody>
                    <a:bodyPr/>
                    <a:lstStyle/>
                    <a:p>
                      <a:r>
                        <a:rPr lang="en-GB" sz="1200" dirty="0"/>
                        <a:t>Dinosuit are working with flat materials such as </a:t>
                      </a:r>
                      <a:r>
                        <a:rPr lang="en-GB" sz="1200" b="1" dirty="0"/>
                        <a:t>cardboard</a:t>
                      </a:r>
                      <a:r>
                        <a:rPr lang="en-GB" sz="1200" dirty="0"/>
                        <a:t>, an ideal material to prototype in, as well as make a final product. For CAD, software such as </a:t>
                      </a:r>
                      <a:r>
                        <a:rPr lang="en-GB" sz="1200" dirty="0">
                          <a:hlinkClick r:id="rId6"/>
                        </a:rPr>
                        <a:t>Techsoft 2D </a:t>
                      </a:r>
                      <a:r>
                        <a:rPr lang="en-GB" sz="1200" dirty="0"/>
                        <a:t>can be ideal for this, as can </a:t>
                      </a:r>
                      <a:r>
                        <a:rPr lang="en-GB" sz="1200" dirty="0">
                          <a:hlinkClick r:id="rId7"/>
                        </a:rPr>
                        <a:t>Focus 2D designer</a:t>
                      </a:r>
                      <a:r>
                        <a:rPr lang="en-GB" sz="1200" dirty="0"/>
                        <a:t>. More industry-standard software may be </a:t>
                      </a:r>
                      <a:r>
                        <a:rPr lang="en-GB" sz="1200" dirty="0">
                          <a:hlinkClick r:id="rId8"/>
                        </a:rPr>
                        <a:t>Illustrator</a:t>
                      </a:r>
                      <a:r>
                        <a:rPr lang="en-GB" sz="1200" dirty="0"/>
                        <a:t> or </a:t>
                      </a:r>
                      <a:r>
                        <a:rPr lang="en-GB" sz="1200" dirty="0">
                          <a:hlinkClick r:id="rId9"/>
                        </a:rPr>
                        <a:t>Affinity Designer</a:t>
                      </a:r>
                      <a:r>
                        <a:rPr lang="en-GB" sz="1200" dirty="0"/>
                        <a:t>, both which create vectors, allowing for use on a laser cutter or similar.</a:t>
                      </a:r>
                    </a:p>
                    <a:p>
                      <a:endParaRPr lang="en-GB" sz="1200" dirty="0"/>
                    </a:p>
                    <a:p>
                      <a:r>
                        <a:rPr lang="en-GB" sz="1200" dirty="0"/>
                        <a:t>Get students to follow an iterative design approach whereby they are making and testing and then improving and making again. A laser cutter can be great for this but can cause bottle-necks in school also. Linking to the context it’s worth noting that CAM is only really used when they are fairly sure things are going to work – otherwise it is a waste of time and resources, so scrap card, checking things through before making is important.</a:t>
                      </a:r>
                    </a:p>
                    <a:p>
                      <a:endParaRPr lang="en-GB" sz="1200" dirty="0"/>
                    </a:p>
                    <a:p>
                      <a:r>
                        <a:rPr lang="en-GB" sz="1200" dirty="0"/>
                        <a:t>For dinosaur </a:t>
                      </a:r>
                      <a:r>
                        <a:rPr lang="en-GB" sz="1200" b="1" dirty="0"/>
                        <a:t>details</a:t>
                      </a:r>
                      <a:r>
                        <a:rPr lang="en-GB" sz="1200" dirty="0"/>
                        <a:t> you may want to explore printing a sheet of scales onto paper and applying to the card before laser-cutting these out. Sites such as </a:t>
                      </a:r>
                      <a:r>
                        <a:rPr lang="en-GB" sz="1200" dirty="0">
                          <a:hlinkClick r:id="rId10"/>
                        </a:rPr>
                        <a:t>Freepik</a:t>
                      </a:r>
                      <a:r>
                        <a:rPr lang="en-GB" sz="1200" dirty="0"/>
                        <a:t> have a great selection of high-quality patterns to use for this. </a:t>
                      </a:r>
                    </a:p>
                    <a:p>
                      <a:r>
                        <a:rPr lang="en-GB" sz="1200" dirty="0"/>
                        <a:t>Alternatively changing the settings so that they engrave is an option. Or you could cut half a scale and fold up, with an alternative colour card mounted underneath as shown. </a:t>
                      </a:r>
                    </a:p>
                  </a:txBody>
                  <a:tcPr/>
                </a:tc>
                <a:extLst>
                  <a:ext uri="{0D108BD9-81ED-4DB2-BD59-A6C34878D82A}">
                    <a16:rowId xmlns:a16="http://schemas.microsoft.com/office/drawing/2014/main" val="3966545421"/>
                  </a:ext>
                </a:extLst>
              </a:tr>
            </a:tbl>
          </a:graphicData>
        </a:graphic>
      </p:graphicFrame>
      <p:pic>
        <p:nvPicPr>
          <p:cNvPr id="6" name="Picture 2">
            <a:extLst>
              <a:ext uri="{FF2B5EF4-FFF2-40B4-BE49-F238E27FC236}">
                <a16:creationId xmlns:a16="http://schemas.microsoft.com/office/drawing/2014/main" id="{FE85CA3A-7497-09E2-CC6C-319CB4739A7A}"/>
              </a:ext>
            </a:extLst>
          </p:cNvPr>
          <p:cNvPicPr>
            <a:picLocks noChangeAspect="1" noChangeArrowheads="1"/>
          </p:cNvPicPr>
          <p:nvPr/>
        </p:nvPicPr>
        <p:blipFill rotWithShape="1">
          <a:blip r:embed="rId11">
            <a:extLst>
              <a:ext uri="{28A0092B-C50C-407E-A947-70E740481C1C}">
                <a14:useLocalDpi xmlns:a14="http://schemas.microsoft.com/office/drawing/2010/main" val="0"/>
              </a:ext>
            </a:extLst>
          </a:blip>
          <a:srcRect l="7697" r="7773" b="24195"/>
          <a:stretch/>
        </p:blipFill>
        <p:spPr bwMode="auto">
          <a:xfrm>
            <a:off x="423900" y="5992920"/>
            <a:ext cx="2505600" cy="637732"/>
          </a:xfrm>
          <a:prstGeom prst="rect">
            <a:avLst/>
          </a:prstGeom>
          <a:noFill/>
          <a:extLst>
            <a:ext uri="{909E8E84-426E-40DD-AFC4-6F175D3DCCD1}">
              <a14:hiddenFill xmlns:a14="http://schemas.microsoft.com/office/drawing/2010/main">
                <a:solidFill>
                  <a:srgbClr val="FFFFFF"/>
                </a:solidFill>
              </a14:hiddenFill>
            </a:ext>
          </a:extLst>
        </p:spPr>
      </p:pic>
      <p:sp>
        <p:nvSpPr>
          <p:cNvPr id="4" name="Arrow: Left 3">
            <a:hlinkClick r:id="rId12" action="ppaction://hlinksldjump"/>
            <a:extLst>
              <a:ext uri="{FF2B5EF4-FFF2-40B4-BE49-F238E27FC236}">
                <a16:creationId xmlns:a16="http://schemas.microsoft.com/office/drawing/2014/main" id="{178C8E8C-4400-15B8-B992-E007668D43EC}"/>
              </a:ext>
            </a:extLst>
          </p:cNvPr>
          <p:cNvSpPr/>
          <p:nvPr/>
        </p:nvSpPr>
        <p:spPr>
          <a:xfrm>
            <a:off x="10871200" y="521533"/>
            <a:ext cx="609600" cy="548640"/>
          </a:xfrm>
          <a:prstGeom prst="leftArrow">
            <a:avLst/>
          </a:prstGeom>
          <a:noFill/>
          <a:ln>
            <a:solidFill>
              <a:srgbClr val="FE4E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7" name="Picture 6" descr="A white and red paper cutouts&#10;&#10;Description automatically generated">
            <a:extLst>
              <a:ext uri="{FF2B5EF4-FFF2-40B4-BE49-F238E27FC236}">
                <a16:creationId xmlns:a16="http://schemas.microsoft.com/office/drawing/2014/main" id="{CBB66CD0-2406-5EE1-2D76-9B7AF89D5865}"/>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l="21542" t="5567" r="24538" b="12615"/>
          <a:stretch/>
        </p:blipFill>
        <p:spPr>
          <a:xfrm rot="16200000">
            <a:off x="8158192" y="4769058"/>
            <a:ext cx="704027" cy="1424400"/>
          </a:xfrm>
          <a:prstGeom prst="rect">
            <a:avLst/>
          </a:prstGeom>
        </p:spPr>
      </p:pic>
    </p:spTree>
    <p:extLst>
      <p:ext uri="{BB962C8B-B14F-4D97-AF65-F5344CB8AC3E}">
        <p14:creationId xmlns:p14="http://schemas.microsoft.com/office/powerpoint/2010/main" val="296616495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CD56FF4-9E50-6801-C1CD-129E0FB19C23}"/>
              </a:ext>
            </a:extLst>
          </p:cNvPr>
          <p:cNvPicPr>
            <a:picLocks noChangeAspect="1"/>
          </p:cNvPicPr>
          <p:nvPr/>
        </p:nvPicPr>
        <p:blipFill>
          <a:blip r:embed="rId3"/>
          <a:stretch>
            <a:fillRect/>
          </a:stretch>
        </p:blipFill>
        <p:spPr>
          <a:xfrm>
            <a:off x="5410284" y="3855623"/>
            <a:ext cx="2875778" cy="2322659"/>
          </a:xfrm>
          <a:prstGeom prst="rect">
            <a:avLst/>
          </a:prstGeom>
        </p:spPr>
      </p:pic>
      <p:pic>
        <p:nvPicPr>
          <p:cNvPr id="35" name="Picture 34">
            <a:extLst>
              <a:ext uri="{FF2B5EF4-FFF2-40B4-BE49-F238E27FC236}">
                <a16:creationId xmlns:a16="http://schemas.microsoft.com/office/drawing/2014/main" id="{15AD8E93-BB0C-AE79-9020-A4D55BE8A72B}"/>
              </a:ext>
            </a:extLst>
          </p:cNvPr>
          <p:cNvPicPr>
            <a:picLocks noChangeAspect="1"/>
          </p:cNvPicPr>
          <p:nvPr/>
        </p:nvPicPr>
        <p:blipFill>
          <a:blip r:embed="rId4"/>
          <a:stretch>
            <a:fillRect/>
          </a:stretch>
        </p:blipFill>
        <p:spPr>
          <a:xfrm flipH="1">
            <a:off x="9149643" y="396718"/>
            <a:ext cx="2616328" cy="2341751"/>
          </a:xfrm>
          <a:prstGeom prst="rect">
            <a:avLst/>
          </a:prstGeom>
        </p:spPr>
      </p:pic>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dirty="0"/>
              <a:t>Linkages</a:t>
            </a:r>
          </a:p>
        </p:txBody>
      </p:sp>
      <p:pic>
        <p:nvPicPr>
          <p:cNvPr id="6" name="Picture 2">
            <a:extLst>
              <a:ext uri="{FF2B5EF4-FFF2-40B4-BE49-F238E27FC236}">
                <a16:creationId xmlns:a16="http://schemas.microsoft.com/office/drawing/2014/main" id="{4D454746-DD12-4BF1-18D7-7838DD56DEB6}"/>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7697" r="7773" b="24195"/>
          <a:stretch/>
        </p:blipFill>
        <p:spPr bwMode="auto">
          <a:xfrm>
            <a:off x="423900" y="5992920"/>
            <a:ext cx="2505600" cy="637732"/>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a:extLst>
              <a:ext uri="{FF2B5EF4-FFF2-40B4-BE49-F238E27FC236}">
                <a16:creationId xmlns:a16="http://schemas.microsoft.com/office/drawing/2014/main" id="{736D127B-2A15-9C97-B186-A68DDB186ABD}"/>
              </a:ext>
            </a:extLst>
          </p:cNvPr>
          <p:cNvPicPr>
            <a:picLocks noChangeAspect="1"/>
          </p:cNvPicPr>
          <p:nvPr/>
        </p:nvPicPr>
        <p:blipFill>
          <a:blip r:embed="rId6"/>
          <a:stretch>
            <a:fillRect/>
          </a:stretch>
        </p:blipFill>
        <p:spPr>
          <a:xfrm>
            <a:off x="4201669" y="1221248"/>
            <a:ext cx="3405745" cy="1461004"/>
          </a:xfrm>
          <a:prstGeom prst="rect">
            <a:avLst/>
          </a:prstGeom>
        </p:spPr>
      </p:pic>
      <p:pic>
        <p:nvPicPr>
          <p:cNvPr id="20" name="Picture 19">
            <a:extLst>
              <a:ext uri="{FF2B5EF4-FFF2-40B4-BE49-F238E27FC236}">
                <a16:creationId xmlns:a16="http://schemas.microsoft.com/office/drawing/2014/main" id="{99780528-E092-0E18-E56D-907161366030}"/>
              </a:ext>
            </a:extLst>
          </p:cNvPr>
          <p:cNvPicPr>
            <a:picLocks noChangeAspect="1"/>
          </p:cNvPicPr>
          <p:nvPr/>
        </p:nvPicPr>
        <p:blipFill>
          <a:blip r:embed="rId7"/>
          <a:stretch>
            <a:fillRect/>
          </a:stretch>
        </p:blipFill>
        <p:spPr>
          <a:xfrm>
            <a:off x="576000" y="4143466"/>
            <a:ext cx="3745901" cy="1702184"/>
          </a:xfrm>
          <a:prstGeom prst="rect">
            <a:avLst/>
          </a:prstGeom>
        </p:spPr>
      </p:pic>
      <p:pic>
        <p:nvPicPr>
          <p:cNvPr id="24" name="Picture 23">
            <a:extLst>
              <a:ext uri="{FF2B5EF4-FFF2-40B4-BE49-F238E27FC236}">
                <a16:creationId xmlns:a16="http://schemas.microsoft.com/office/drawing/2014/main" id="{203A7BB3-96AE-1E05-9884-8FF59416BEF9}"/>
              </a:ext>
            </a:extLst>
          </p:cNvPr>
          <p:cNvPicPr>
            <a:picLocks noChangeAspect="1"/>
          </p:cNvPicPr>
          <p:nvPr/>
        </p:nvPicPr>
        <p:blipFill>
          <a:blip r:embed="rId8"/>
          <a:stretch>
            <a:fillRect/>
          </a:stretch>
        </p:blipFill>
        <p:spPr>
          <a:xfrm>
            <a:off x="757065" y="1375184"/>
            <a:ext cx="2720033" cy="2053816"/>
          </a:xfrm>
          <a:prstGeom prst="rect">
            <a:avLst/>
          </a:prstGeom>
        </p:spPr>
      </p:pic>
      <p:sp>
        <p:nvSpPr>
          <p:cNvPr id="29" name="Arrow: Right 28">
            <a:extLst>
              <a:ext uri="{FF2B5EF4-FFF2-40B4-BE49-F238E27FC236}">
                <a16:creationId xmlns:a16="http://schemas.microsoft.com/office/drawing/2014/main" id="{EC4D8AC5-7150-166E-4AE2-D87D7DDA48E8}"/>
              </a:ext>
            </a:extLst>
          </p:cNvPr>
          <p:cNvSpPr/>
          <p:nvPr/>
        </p:nvSpPr>
        <p:spPr>
          <a:xfrm>
            <a:off x="2861747" y="3046349"/>
            <a:ext cx="892836" cy="179746"/>
          </a:xfrm>
          <a:prstGeom prst="rightArrow">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0" name="Arrow: Right 29">
            <a:extLst>
              <a:ext uri="{FF2B5EF4-FFF2-40B4-BE49-F238E27FC236}">
                <a16:creationId xmlns:a16="http://schemas.microsoft.com/office/drawing/2014/main" id="{D7D31357-9943-FBEE-0C9B-15E71368E3D0}"/>
              </a:ext>
            </a:extLst>
          </p:cNvPr>
          <p:cNvSpPr/>
          <p:nvPr/>
        </p:nvSpPr>
        <p:spPr>
          <a:xfrm>
            <a:off x="7150621" y="1112434"/>
            <a:ext cx="892836" cy="179746"/>
          </a:xfrm>
          <a:prstGeom prst="rightArrow">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1" name="Arrow: Right 30">
            <a:extLst>
              <a:ext uri="{FF2B5EF4-FFF2-40B4-BE49-F238E27FC236}">
                <a16:creationId xmlns:a16="http://schemas.microsoft.com/office/drawing/2014/main" id="{52F3D93E-0D73-B084-0F8C-CF963ED85D13}"/>
              </a:ext>
            </a:extLst>
          </p:cNvPr>
          <p:cNvSpPr/>
          <p:nvPr/>
        </p:nvSpPr>
        <p:spPr>
          <a:xfrm rot="10800000">
            <a:off x="3755251" y="1949232"/>
            <a:ext cx="892836" cy="179746"/>
          </a:xfrm>
          <a:prstGeom prst="rightArrow">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2" name="Arrow: Right 31">
            <a:extLst>
              <a:ext uri="{FF2B5EF4-FFF2-40B4-BE49-F238E27FC236}">
                <a16:creationId xmlns:a16="http://schemas.microsoft.com/office/drawing/2014/main" id="{8D1C539A-0E73-CC9F-08E4-CDEC62266D5E}"/>
              </a:ext>
            </a:extLst>
          </p:cNvPr>
          <p:cNvSpPr/>
          <p:nvPr/>
        </p:nvSpPr>
        <p:spPr>
          <a:xfrm rot="16200000" flipH="1">
            <a:off x="8847754" y="796391"/>
            <a:ext cx="892836" cy="179746"/>
          </a:xfrm>
          <a:prstGeom prst="rightArrow">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3" name="Arrow: Right 32">
            <a:extLst>
              <a:ext uri="{FF2B5EF4-FFF2-40B4-BE49-F238E27FC236}">
                <a16:creationId xmlns:a16="http://schemas.microsoft.com/office/drawing/2014/main" id="{470767B1-793F-6246-0576-B0FEC07B42D5}"/>
              </a:ext>
            </a:extLst>
          </p:cNvPr>
          <p:cNvSpPr/>
          <p:nvPr/>
        </p:nvSpPr>
        <p:spPr>
          <a:xfrm rot="10800000" flipH="1">
            <a:off x="11169582" y="2076427"/>
            <a:ext cx="892836" cy="179746"/>
          </a:xfrm>
          <a:prstGeom prst="rightArrow">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7" name="Arrow: Circular 36">
            <a:extLst>
              <a:ext uri="{FF2B5EF4-FFF2-40B4-BE49-F238E27FC236}">
                <a16:creationId xmlns:a16="http://schemas.microsoft.com/office/drawing/2014/main" id="{60A3EDF5-C0F4-3432-30FC-B0F891E76898}"/>
              </a:ext>
            </a:extLst>
          </p:cNvPr>
          <p:cNvSpPr/>
          <p:nvPr/>
        </p:nvSpPr>
        <p:spPr>
          <a:xfrm>
            <a:off x="5859550" y="4737637"/>
            <a:ext cx="599583" cy="616312"/>
          </a:xfrm>
          <a:prstGeom prst="circularArrow">
            <a:avLst>
              <a:gd name="adj1" fmla="val 12500"/>
              <a:gd name="adj2" fmla="val 1142319"/>
              <a:gd name="adj3" fmla="val 20457681"/>
              <a:gd name="adj4" fmla="val 1127040"/>
              <a:gd name="adj5" fmla="val 12500"/>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38" name="Arrow: Circular 37">
            <a:extLst>
              <a:ext uri="{FF2B5EF4-FFF2-40B4-BE49-F238E27FC236}">
                <a16:creationId xmlns:a16="http://schemas.microsoft.com/office/drawing/2014/main" id="{59E46086-BF69-81DA-2164-74AE9F36843D}"/>
              </a:ext>
            </a:extLst>
          </p:cNvPr>
          <p:cNvSpPr/>
          <p:nvPr/>
        </p:nvSpPr>
        <p:spPr>
          <a:xfrm>
            <a:off x="949827" y="998599"/>
            <a:ext cx="599583" cy="616312"/>
          </a:xfrm>
          <a:prstGeom prst="circularArrow">
            <a:avLst>
              <a:gd name="adj1" fmla="val 12500"/>
              <a:gd name="adj2" fmla="val 1142319"/>
              <a:gd name="adj3" fmla="val 20457681"/>
              <a:gd name="adj4" fmla="val 11184221"/>
              <a:gd name="adj5" fmla="val 15922"/>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41" name="Arrow: Right 40">
            <a:extLst>
              <a:ext uri="{FF2B5EF4-FFF2-40B4-BE49-F238E27FC236}">
                <a16:creationId xmlns:a16="http://schemas.microsoft.com/office/drawing/2014/main" id="{AAD62215-5B3A-3723-6944-B5B6D432BB76}"/>
              </a:ext>
            </a:extLst>
          </p:cNvPr>
          <p:cNvSpPr/>
          <p:nvPr/>
        </p:nvSpPr>
        <p:spPr>
          <a:xfrm rot="10800000">
            <a:off x="3429065" y="4722262"/>
            <a:ext cx="892836" cy="179746"/>
          </a:xfrm>
          <a:prstGeom prst="rightArrow">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2" name="Arrow: Circular 41">
            <a:extLst>
              <a:ext uri="{FF2B5EF4-FFF2-40B4-BE49-F238E27FC236}">
                <a16:creationId xmlns:a16="http://schemas.microsoft.com/office/drawing/2014/main" id="{13FD47AE-8AC5-93AA-B699-368FCCC4BEDA}"/>
              </a:ext>
            </a:extLst>
          </p:cNvPr>
          <p:cNvSpPr/>
          <p:nvPr/>
        </p:nvSpPr>
        <p:spPr>
          <a:xfrm>
            <a:off x="1705696" y="3719661"/>
            <a:ext cx="599583" cy="616312"/>
          </a:xfrm>
          <a:prstGeom prst="circularArrow">
            <a:avLst>
              <a:gd name="adj1" fmla="val 12500"/>
              <a:gd name="adj2" fmla="val 1142319"/>
              <a:gd name="adj3" fmla="val 20457681"/>
              <a:gd name="adj4" fmla="val 11184221"/>
              <a:gd name="adj5" fmla="val 15922"/>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43" name="Arrow: Circular 42">
            <a:extLst>
              <a:ext uri="{FF2B5EF4-FFF2-40B4-BE49-F238E27FC236}">
                <a16:creationId xmlns:a16="http://schemas.microsoft.com/office/drawing/2014/main" id="{22EAD066-D786-DE8D-9887-4832B69BDE19}"/>
              </a:ext>
            </a:extLst>
          </p:cNvPr>
          <p:cNvSpPr/>
          <p:nvPr/>
        </p:nvSpPr>
        <p:spPr>
          <a:xfrm>
            <a:off x="753625" y="3719661"/>
            <a:ext cx="599583" cy="616312"/>
          </a:xfrm>
          <a:prstGeom prst="circularArrow">
            <a:avLst>
              <a:gd name="adj1" fmla="val 12500"/>
              <a:gd name="adj2" fmla="val 1142319"/>
              <a:gd name="adj3" fmla="val 20457681"/>
              <a:gd name="adj4" fmla="val 11184221"/>
              <a:gd name="adj5" fmla="val 15922"/>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44" name="Arrow: Circular 43">
            <a:extLst>
              <a:ext uri="{FF2B5EF4-FFF2-40B4-BE49-F238E27FC236}">
                <a16:creationId xmlns:a16="http://schemas.microsoft.com/office/drawing/2014/main" id="{BEB822F4-0ED6-6731-7210-EA17FDE25320}"/>
              </a:ext>
            </a:extLst>
          </p:cNvPr>
          <p:cNvSpPr/>
          <p:nvPr/>
        </p:nvSpPr>
        <p:spPr>
          <a:xfrm>
            <a:off x="7585416" y="3428800"/>
            <a:ext cx="599583" cy="616312"/>
          </a:xfrm>
          <a:prstGeom prst="circularArrow">
            <a:avLst>
              <a:gd name="adj1" fmla="val 12500"/>
              <a:gd name="adj2" fmla="val 1142319"/>
              <a:gd name="adj3" fmla="val 20457681"/>
              <a:gd name="adj4" fmla="val 11184221"/>
              <a:gd name="adj5" fmla="val 15922"/>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45" name="TextBox 44">
            <a:extLst>
              <a:ext uri="{FF2B5EF4-FFF2-40B4-BE49-F238E27FC236}">
                <a16:creationId xmlns:a16="http://schemas.microsoft.com/office/drawing/2014/main" id="{631312A7-32BE-5B32-1BAF-6E60D2B7B237}"/>
              </a:ext>
            </a:extLst>
          </p:cNvPr>
          <p:cNvSpPr txBox="1"/>
          <p:nvPr/>
        </p:nvSpPr>
        <p:spPr>
          <a:xfrm>
            <a:off x="10113184" y="2828343"/>
            <a:ext cx="1502816" cy="353943"/>
          </a:xfrm>
          <a:prstGeom prst="rect">
            <a:avLst/>
          </a:prstGeom>
          <a:noFill/>
          <a:ln>
            <a:solidFill>
              <a:srgbClr val="07E298"/>
            </a:solidFill>
          </a:ln>
        </p:spPr>
        <p:txBody>
          <a:bodyPr wrap="square" rtlCol="0">
            <a:spAutoFit/>
          </a:bodyPr>
          <a:lstStyle/>
          <a:p>
            <a:r>
              <a:rPr lang="en-GB" b="0" dirty="0">
                <a:solidFill>
                  <a:srgbClr val="07E298"/>
                </a:solidFill>
                <a:latin typeface="Arial" panose="020B0604020202020204" pitchFamily="34" charset="0"/>
                <a:cs typeface="Arial" panose="020B0604020202020204" pitchFamily="34" charset="0"/>
              </a:rPr>
              <a:t>Bell crank</a:t>
            </a:r>
          </a:p>
        </p:txBody>
      </p:sp>
      <p:sp>
        <p:nvSpPr>
          <p:cNvPr id="46" name="TextBox 45">
            <a:extLst>
              <a:ext uri="{FF2B5EF4-FFF2-40B4-BE49-F238E27FC236}">
                <a16:creationId xmlns:a16="http://schemas.microsoft.com/office/drawing/2014/main" id="{58D6EDEA-D876-B281-3F39-C1727E2AFA35}"/>
              </a:ext>
            </a:extLst>
          </p:cNvPr>
          <p:cNvSpPr txBox="1"/>
          <p:nvPr/>
        </p:nvSpPr>
        <p:spPr>
          <a:xfrm>
            <a:off x="5424755" y="2828342"/>
            <a:ext cx="1833290" cy="353943"/>
          </a:xfrm>
          <a:prstGeom prst="rect">
            <a:avLst/>
          </a:prstGeom>
          <a:noFill/>
          <a:ln>
            <a:solidFill>
              <a:srgbClr val="07E298"/>
            </a:solidFill>
          </a:ln>
        </p:spPr>
        <p:txBody>
          <a:bodyPr wrap="square" rtlCol="0">
            <a:spAutoFit/>
          </a:bodyPr>
          <a:lstStyle/>
          <a:p>
            <a:r>
              <a:rPr lang="en-GB" b="0" dirty="0">
                <a:solidFill>
                  <a:srgbClr val="07E298"/>
                </a:solidFill>
                <a:latin typeface="Arial" panose="020B0604020202020204" pitchFamily="34" charset="0"/>
                <a:cs typeface="Arial" panose="020B0604020202020204" pitchFamily="34" charset="0"/>
              </a:rPr>
              <a:t>Reverse motion</a:t>
            </a:r>
          </a:p>
        </p:txBody>
      </p:sp>
      <p:sp>
        <p:nvSpPr>
          <p:cNvPr id="47" name="TextBox 46">
            <a:extLst>
              <a:ext uri="{FF2B5EF4-FFF2-40B4-BE49-F238E27FC236}">
                <a16:creationId xmlns:a16="http://schemas.microsoft.com/office/drawing/2014/main" id="{108DDC2E-982D-B7DD-3011-DEBC23950D16}"/>
              </a:ext>
            </a:extLst>
          </p:cNvPr>
          <p:cNvSpPr txBox="1"/>
          <p:nvPr/>
        </p:nvSpPr>
        <p:spPr>
          <a:xfrm>
            <a:off x="10045453" y="5481233"/>
            <a:ext cx="1833290" cy="353943"/>
          </a:xfrm>
          <a:prstGeom prst="rect">
            <a:avLst/>
          </a:prstGeom>
          <a:noFill/>
          <a:ln>
            <a:solidFill>
              <a:srgbClr val="07E298"/>
            </a:solidFill>
          </a:ln>
        </p:spPr>
        <p:txBody>
          <a:bodyPr wrap="square" rtlCol="0">
            <a:spAutoFit/>
          </a:bodyPr>
          <a:lstStyle/>
          <a:p>
            <a:r>
              <a:rPr lang="en-GB" b="0" dirty="0">
                <a:solidFill>
                  <a:srgbClr val="07E298"/>
                </a:solidFill>
                <a:latin typeface="Arial" panose="020B0604020202020204" pitchFamily="34" charset="0"/>
                <a:cs typeface="Arial" panose="020B0604020202020204" pitchFamily="34" charset="0"/>
              </a:rPr>
              <a:t>Parallel motion</a:t>
            </a:r>
          </a:p>
        </p:txBody>
      </p:sp>
      <p:pic>
        <p:nvPicPr>
          <p:cNvPr id="49" name="Picture 48">
            <a:extLst>
              <a:ext uri="{FF2B5EF4-FFF2-40B4-BE49-F238E27FC236}">
                <a16:creationId xmlns:a16="http://schemas.microsoft.com/office/drawing/2014/main" id="{08D952CF-B430-6DE4-EC8D-A81EEB1C69C4}"/>
              </a:ext>
            </a:extLst>
          </p:cNvPr>
          <p:cNvPicPr>
            <a:picLocks noChangeAspect="1"/>
          </p:cNvPicPr>
          <p:nvPr/>
        </p:nvPicPr>
        <p:blipFill>
          <a:blip r:embed="rId9"/>
          <a:stretch>
            <a:fillRect/>
          </a:stretch>
        </p:blipFill>
        <p:spPr>
          <a:xfrm>
            <a:off x="8999672" y="3932520"/>
            <a:ext cx="3083043" cy="1461213"/>
          </a:xfrm>
          <a:prstGeom prst="rect">
            <a:avLst/>
          </a:prstGeom>
        </p:spPr>
      </p:pic>
      <p:sp>
        <p:nvSpPr>
          <p:cNvPr id="54" name="TextBox 53">
            <a:extLst>
              <a:ext uri="{FF2B5EF4-FFF2-40B4-BE49-F238E27FC236}">
                <a16:creationId xmlns:a16="http://schemas.microsoft.com/office/drawing/2014/main" id="{67A56FAF-EA22-41F3-22E7-3A37704873D0}"/>
              </a:ext>
            </a:extLst>
          </p:cNvPr>
          <p:cNvSpPr txBox="1"/>
          <p:nvPr/>
        </p:nvSpPr>
        <p:spPr>
          <a:xfrm>
            <a:off x="7073742" y="6222277"/>
            <a:ext cx="1149618" cy="353943"/>
          </a:xfrm>
          <a:prstGeom prst="rect">
            <a:avLst/>
          </a:prstGeom>
          <a:noFill/>
          <a:ln>
            <a:solidFill>
              <a:srgbClr val="07E298"/>
            </a:solidFill>
          </a:ln>
        </p:spPr>
        <p:txBody>
          <a:bodyPr wrap="square" rtlCol="0">
            <a:spAutoFit/>
          </a:bodyPr>
          <a:lstStyle/>
          <a:p>
            <a:r>
              <a:rPr lang="en-GB" b="0" dirty="0">
                <a:solidFill>
                  <a:srgbClr val="07E298"/>
                </a:solidFill>
                <a:latin typeface="Arial" panose="020B0604020202020204" pitchFamily="34" charset="0"/>
                <a:cs typeface="Arial" panose="020B0604020202020204" pitchFamily="34" charset="0"/>
              </a:rPr>
              <a:t>Treadle</a:t>
            </a:r>
          </a:p>
        </p:txBody>
      </p:sp>
      <p:pic>
        <p:nvPicPr>
          <p:cNvPr id="56" name="Picture 55">
            <a:extLst>
              <a:ext uri="{FF2B5EF4-FFF2-40B4-BE49-F238E27FC236}">
                <a16:creationId xmlns:a16="http://schemas.microsoft.com/office/drawing/2014/main" id="{EC130F31-64DD-FCDA-1098-A5E835943E3C}"/>
              </a:ext>
            </a:extLst>
          </p:cNvPr>
          <p:cNvPicPr>
            <a:picLocks noChangeAspect="1"/>
          </p:cNvPicPr>
          <p:nvPr/>
        </p:nvPicPr>
        <p:blipFill>
          <a:blip r:embed="rId10"/>
          <a:stretch>
            <a:fillRect/>
          </a:stretch>
        </p:blipFill>
        <p:spPr>
          <a:xfrm>
            <a:off x="4134847" y="223469"/>
            <a:ext cx="133643" cy="478301"/>
          </a:xfrm>
          <a:prstGeom prst="rect">
            <a:avLst/>
          </a:prstGeom>
        </p:spPr>
      </p:pic>
      <p:sp>
        <p:nvSpPr>
          <p:cNvPr id="57" name="TextBox 56">
            <a:extLst>
              <a:ext uri="{FF2B5EF4-FFF2-40B4-BE49-F238E27FC236}">
                <a16:creationId xmlns:a16="http://schemas.microsoft.com/office/drawing/2014/main" id="{6D3BA09C-19F7-F47C-E2DC-B291D920EED9}"/>
              </a:ext>
            </a:extLst>
          </p:cNvPr>
          <p:cNvSpPr txBox="1"/>
          <p:nvPr/>
        </p:nvSpPr>
        <p:spPr>
          <a:xfrm>
            <a:off x="4357896" y="137864"/>
            <a:ext cx="1833290" cy="615553"/>
          </a:xfrm>
          <a:prstGeom prst="rect">
            <a:avLst/>
          </a:prstGeom>
          <a:noFill/>
          <a:ln>
            <a:noFill/>
          </a:ln>
        </p:spPr>
        <p:txBody>
          <a:bodyPr wrap="square" rtlCol="0">
            <a:spAutoFit/>
          </a:bodyPr>
          <a:lstStyle/>
          <a:p>
            <a:pPr algn="l"/>
            <a:r>
              <a:rPr lang="en-GB" b="0" dirty="0">
                <a:solidFill>
                  <a:srgbClr val="07E298"/>
                </a:solidFill>
                <a:latin typeface="Arial" panose="020B0604020202020204" pitchFamily="34" charset="0"/>
                <a:cs typeface="Arial" panose="020B0604020202020204" pitchFamily="34" charset="0"/>
              </a:rPr>
              <a:t>Fixed pivot</a:t>
            </a:r>
          </a:p>
          <a:p>
            <a:pPr algn="l"/>
            <a:r>
              <a:rPr lang="en-GB" b="0" dirty="0">
                <a:solidFill>
                  <a:srgbClr val="07E298"/>
                </a:solidFill>
                <a:latin typeface="Arial" panose="020B0604020202020204" pitchFamily="34" charset="0"/>
                <a:cs typeface="Arial" panose="020B0604020202020204" pitchFamily="34" charset="0"/>
              </a:rPr>
              <a:t>Moving pivot</a:t>
            </a:r>
          </a:p>
        </p:txBody>
      </p:sp>
      <p:sp>
        <p:nvSpPr>
          <p:cNvPr id="58" name="TextBox 57">
            <a:extLst>
              <a:ext uri="{FF2B5EF4-FFF2-40B4-BE49-F238E27FC236}">
                <a16:creationId xmlns:a16="http://schemas.microsoft.com/office/drawing/2014/main" id="{DA4D1885-6DE3-DE2B-2F4E-70EA2A5D0721}"/>
              </a:ext>
            </a:extLst>
          </p:cNvPr>
          <p:cNvSpPr txBox="1"/>
          <p:nvPr/>
        </p:nvSpPr>
        <p:spPr>
          <a:xfrm>
            <a:off x="3297394" y="5682953"/>
            <a:ext cx="1793525" cy="877163"/>
          </a:xfrm>
          <a:prstGeom prst="rect">
            <a:avLst/>
          </a:prstGeom>
          <a:noFill/>
          <a:ln>
            <a:solidFill>
              <a:srgbClr val="07E298"/>
            </a:solidFill>
          </a:ln>
        </p:spPr>
        <p:txBody>
          <a:bodyPr wrap="square" rtlCol="0">
            <a:spAutoFit/>
          </a:bodyPr>
          <a:lstStyle/>
          <a:p>
            <a:r>
              <a:rPr lang="en-GB" b="0" dirty="0">
                <a:solidFill>
                  <a:srgbClr val="07E298"/>
                </a:solidFill>
                <a:latin typeface="Arial" panose="020B0604020202020204" pitchFamily="34" charset="0"/>
                <a:cs typeface="Arial" panose="020B0604020202020204" pitchFamily="34" charset="0"/>
              </a:rPr>
              <a:t>Double Oscillating slider type mechanism</a:t>
            </a:r>
          </a:p>
        </p:txBody>
      </p:sp>
      <p:sp>
        <p:nvSpPr>
          <p:cNvPr id="59" name="TextBox 58">
            <a:extLst>
              <a:ext uri="{FF2B5EF4-FFF2-40B4-BE49-F238E27FC236}">
                <a16:creationId xmlns:a16="http://schemas.microsoft.com/office/drawing/2014/main" id="{7C634833-4E05-E140-74D3-B1C3ADB03727}"/>
              </a:ext>
            </a:extLst>
          </p:cNvPr>
          <p:cNvSpPr txBox="1"/>
          <p:nvPr/>
        </p:nvSpPr>
        <p:spPr>
          <a:xfrm>
            <a:off x="2700220" y="928992"/>
            <a:ext cx="1347415" cy="877163"/>
          </a:xfrm>
          <a:prstGeom prst="rect">
            <a:avLst/>
          </a:prstGeom>
          <a:noFill/>
          <a:ln>
            <a:solidFill>
              <a:srgbClr val="07E298"/>
            </a:solidFill>
          </a:ln>
        </p:spPr>
        <p:txBody>
          <a:bodyPr wrap="square" rtlCol="0">
            <a:spAutoFit/>
          </a:bodyPr>
          <a:lstStyle/>
          <a:p>
            <a:r>
              <a:rPr lang="en-GB" b="0" dirty="0">
                <a:solidFill>
                  <a:srgbClr val="07E298"/>
                </a:solidFill>
                <a:latin typeface="Arial" panose="020B0604020202020204" pitchFamily="34" charset="0"/>
                <a:cs typeface="Arial" panose="020B0604020202020204" pitchFamily="34" charset="0"/>
              </a:rPr>
              <a:t>Oscillating slider type mechanism</a:t>
            </a:r>
          </a:p>
        </p:txBody>
      </p:sp>
    </p:spTree>
    <p:extLst>
      <p:ext uri="{BB962C8B-B14F-4D97-AF65-F5344CB8AC3E}">
        <p14:creationId xmlns:p14="http://schemas.microsoft.com/office/powerpoint/2010/main" val="83642409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dirty="0"/>
              <a:t>Test tasks</a:t>
            </a:r>
          </a:p>
        </p:txBody>
      </p:sp>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2174375701"/>
              </p:ext>
            </p:extLst>
          </p:nvPr>
        </p:nvGraphicFramePr>
        <p:xfrm>
          <a:off x="575999" y="1275938"/>
          <a:ext cx="11130331" cy="4535670"/>
        </p:xfrm>
        <a:graphic>
          <a:graphicData uri="http://schemas.openxmlformats.org/drawingml/2006/table">
            <a:tbl>
              <a:tblPr firstRow="1" bandRow="1">
                <a:tableStyleId>{5940675A-B579-460E-94D1-54222C63F5DA}</a:tableStyleId>
              </a:tblPr>
              <a:tblGrid>
                <a:gridCol w="5754463">
                  <a:extLst>
                    <a:ext uri="{9D8B030D-6E8A-4147-A177-3AD203B41FA5}">
                      <a16:colId xmlns:a16="http://schemas.microsoft.com/office/drawing/2014/main" val="336422520"/>
                    </a:ext>
                  </a:extLst>
                </a:gridCol>
                <a:gridCol w="5375868">
                  <a:extLst>
                    <a:ext uri="{9D8B030D-6E8A-4147-A177-3AD203B41FA5}">
                      <a16:colId xmlns:a16="http://schemas.microsoft.com/office/drawing/2014/main" val="4114802417"/>
                    </a:ext>
                  </a:extLst>
                </a:gridCol>
              </a:tblGrid>
              <a:tr h="405630">
                <a:tc>
                  <a:txBody>
                    <a:bodyPr/>
                    <a:lstStyle/>
                    <a:p>
                      <a:pPr algn="ctr"/>
                      <a:r>
                        <a:rPr lang="en-GB" b="1" dirty="0">
                          <a:solidFill>
                            <a:schemeClr val="bg1"/>
                          </a:solidFill>
                        </a:rPr>
                        <a:t>‘Testing with friends’</a:t>
                      </a:r>
                    </a:p>
                  </a:txBody>
                  <a:tcPr>
                    <a:solidFill>
                      <a:srgbClr val="429EA6"/>
                    </a:solidFill>
                  </a:tcPr>
                </a:tc>
                <a:tc>
                  <a:txBody>
                    <a:bodyPr/>
                    <a:lstStyle/>
                    <a:p>
                      <a:pPr algn="ctr"/>
                      <a:r>
                        <a:rPr lang="en-GB" b="1" dirty="0">
                          <a:solidFill>
                            <a:schemeClr val="bg1"/>
                          </a:solidFill>
                        </a:rPr>
                        <a:t>‘Start small’</a:t>
                      </a:r>
                    </a:p>
                  </a:txBody>
                  <a:tcPr>
                    <a:solidFill>
                      <a:srgbClr val="429EA6"/>
                    </a:solidFill>
                  </a:tcPr>
                </a:tc>
                <a:extLst>
                  <a:ext uri="{0D108BD9-81ED-4DB2-BD59-A6C34878D82A}">
                    <a16:rowId xmlns:a16="http://schemas.microsoft.com/office/drawing/2014/main" val="3391378453"/>
                  </a:ext>
                </a:extLst>
              </a:tr>
              <a:tr h="389627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After identifying a range of users, they can try and get as </a:t>
                      </a:r>
                      <a:r>
                        <a:rPr lang="en-GB" sz="1200" b="1" dirty="0"/>
                        <a:t>many of these to test their product,</a:t>
                      </a:r>
                      <a:r>
                        <a:rPr lang="en-GB" sz="1200" dirty="0"/>
                        <a:t> but sometimes friends will be the easiest and most convenient methods of getting feedback from testing designs.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Friends can be very honest, and their feedback might sound negative and come across as critical or hurtful. Friends can also be ‘too nice’ and just say positive things about your design as they don’t want to hurt your feelings.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Encourage them to be as honest as possible as you need to take all advice constructively and use it to improve your designs.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Remember to get students to test all the way through, and not just at the end.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There is an opportunity to do instructions / diagrams for others to follow, possibly when assembling the promotional material (think of it being delivered to a shop-keeper). This may be worth looking at firstly by getting students to create </a:t>
                      </a:r>
                      <a:r>
                        <a:rPr lang="en-GB" sz="1200" b="1" dirty="0"/>
                        <a:t>sequential diagrams </a:t>
                      </a:r>
                      <a:r>
                        <a:rPr lang="en-GB" sz="1200" dirty="0"/>
                        <a:t>– maybe to make a flavoured milk drink (good to look at arrows representing rotate, insert etc). As a teacher, collating examples such as Lego instructions or those seen on packaging can be useful to refer to.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There is also the opportunity to make a spreadsheet of all costings for what they design and make. Promotional items ideally shouldn’t be too expensive as they aren’t sold, so keeping a budget is important.</a:t>
                      </a:r>
                    </a:p>
                    <a:p>
                      <a:pPr marL="0" indent="0">
                        <a:buFont typeface="Arial" panose="020B0604020202020204" pitchFamily="34" charset="0"/>
                        <a:buNone/>
                      </a:pPr>
                      <a:endParaRPr lang="en-GB" sz="1300" dirty="0"/>
                    </a:p>
                  </a:txBody>
                  <a:tcPr/>
                </a:tc>
                <a:tc>
                  <a:txBody>
                    <a:bodyPr/>
                    <a:lstStyle/>
                    <a:p>
                      <a:r>
                        <a:rPr lang="en-GB" sz="1200" dirty="0"/>
                        <a:t>Whilst it may be tricky (and expensive / time-consuming) to create numerous products for testing, having students </a:t>
                      </a:r>
                      <a:r>
                        <a:rPr lang="en-GB" sz="1200" b="1" dirty="0"/>
                        <a:t>test their products with different people</a:t>
                      </a:r>
                      <a:r>
                        <a:rPr lang="en-GB" sz="1200" dirty="0"/>
                        <a:t> is useful.</a:t>
                      </a:r>
                    </a:p>
                    <a:p>
                      <a:r>
                        <a:rPr lang="en-GB" sz="1200" dirty="0"/>
                        <a:t>Return to the list of criteria you defined previously and try these out with other users. It is also useful to have a </a:t>
                      </a:r>
                      <a:r>
                        <a:rPr lang="en-GB" sz="1200" b="1" dirty="0"/>
                        <a:t>diverse mix of users </a:t>
                      </a:r>
                      <a:r>
                        <a:rPr lang="en-GB" sz="1200" dirty="0"/>
                        <a:t>which may result in different, but useful feedback. For example:</a:t>
                      </a:r>
                    </a:p>
                    <a:p>
                      <a:endParaRPr lang="en-GB" sz="1200" dirty="0"/>
                    </a:p>
                    <a:p>
                      <a:pPr marL="171450" indent="-171450">
                        <a:buFont typeface="Arial" panose="020B0604020202020204" pitchFamily="34" charset="0"/>
                        <a:buChar char="•"/>
                      </a:pPr>
                      <a:r>
                        <a:rPr lang="en-GB" sz="1200" dirty="0"/>
                        <a:t>Will it appeal to the target market?</a:t>
                      </a:r>
                    </a:p>
                    <a:p>
                      <a:pPr marL="171450" indent="-171450">
                        <a:buFont typeface="Arial" panose="020B0604020202020204" pitchFamily="34" charset="0"/>
                        <a:buChar char="•"/>
                      </a:pPr>
                      <a:r>
                        <a:rPr lang="en-GB" sz="1200" dirty="0"/>
                        <a:t>Will it appeal to children outside of the target age range?</a:t>
                      </a:r>
                    </a:p>
                    <a:p>
                      <a:pPr marL="171450" indent="-171450">
                        <a:buFont typeface="Arial" panose="020B0604020202020204" pitchFamily="34" charset="0"/>
                        <a:buChar char="•"/>
                      </a:pPr>
                      <a:r>
                        <a:rPr lang="en-GB" sz="1200" dirty="0"/>
                        <a:t>What do parents or adults (buyers) think of the outcome?</a:t>
                      </a:r>
                    </a:p>
                    <a:p>
                      <a:pPr marL="171450" indent="-171450">
                        <a:buFont typeface="Arial" panose="020B0604020202020204" pitchFamily="34" charset="0"/>
                        <a:buChar char="•"/>
                      </a:pPr>
                      <a:r>
                        <a:rPr lang="en-GB" sz="1200" dirty="0"/>
                        <a:t>How do those working in retail respond to using the promotional items</a:t>
                      </a:r>
                    </a:p>
                    <a:p>
                      <a:pPr marL="171450" indent="-171450">
                        <a:buFont typeface="Arial" panose="020B0604020202020204" pitchFamily="34" charset="0"/>
                        <a:buChar char="•"/>
                      </a:pPr>
                      <a:r>
                        <a:rPr lang="en-GB" sz="1200" dirty="0"/>
                        <a:t>Could you use the same materials online?</a:t>
                      </a:r>
                    </a:p>
                    <a:p>
                      <a:pPr marL="171450" indent="-171450">
                        <a:buFont typeface="Arial" panose="020B0604020202020204" pitchFamily="34" charset="0"/>
                        <a:buChar char="•"/>
                      </a:pPr>
                      <a:r>
                        <a:rPr lang="en-GB" sz="1200" dirty="0"/>
                        <a:t>Would they work in any other context?</a:t>
                      </a:r>
                    </a:p>
                    <a:p>
                      <a:pPr marL="0" indent="0">
                        <a:buFont typeface="Arial" panose="020B0604020202020204" pitchFamily="34" charset="0"/>
                        <a:buNone/>
                      </a:pPr>
                      <a:endParaRPr lang="en-GB" sz="1200" dirty="0"/>
                    </a:p>
                    <a:p>
                      <a:pPr marL="0" indent="0">
                        <a:buFont typeface="Arial" panose="020B0604020202020204" pitchFamily="34" charset="0"/>
                        <a:buNone/>
                      </a:pPr>
                      <a:r>
                        <a:rPr lang="en-GB" sz="1200" dirty="0"/>
                        <a:t>Interview shop staff if possible and get students to be critical of their own work. Does the card need strengthening? Is it splitting near the pivot point?...importantly, how can this be resolved?</a:t>
                      </a:r>
                    </a:p>
                  </a:txBody>
                  <a:tcPr/>
                </a:tc>
                <a:extLst>
                  <a:ext uri="{0D108BD9-81ED-4DB2-BD59-A6C34878D82A}">
                    <a16:rowId xmlns:a16="http://schemas.microsoft.com/office/drawing/2014/main" val="3966545421"/>
                  </a:ext>
                </a:extLst>
              </a:tr>
            </a:tbl>
          </a:graphicData>
        </a:graphic>
      </p:graphicFrame>
      <p:pic>
        <p:nvPicPr>
          <p:cNvPr id="6" name="Picture 2">
            <a:extLst>
              <a:ext uri="{FF2B5EF4-FFF2-40B4-BE49-F238E27FC236}">
                <a16:creationId xmlns:a16="http://schemas.microsoft.com/office/drawing/2014/main" id="{F3E34DB5-18D2-4133-3F3A-A1482DA9D66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7697" r="7773" b="24195"/>
          <a:stretch/>
        </p:blipFill>
        <p:spPr bwMode="auto">
          <a:xfrm>
            <a:off x="423900" y="5992920"/>
            <a:ext cx="2505600" cy="637732"/>
          </a:xfrm>
          <a:prstGeom prst="rect">
            <a:avLst/>
          </a:prstGeom>
          <a:noFill/>
          <a:extLst>
            <a:ext uri="{909E8E84-426E-40DD-AFC4-6F175D3DCCD1}">
              <a14:hiddenFill xmlns:a14="http://schemas.microsoft.com/office/drawing/2010/main">
                <a:solidFill>
                  <a:srgbClr val="FFFFFF"/>
                </a:solidFill>
              </a14:hiddenFill>
            </a:ext>
          </a:extLst>
        </p:spPr>
      </p:pic>
      <p:sp>
        <p:nvSpPr>
          <p:cNvPr id="4" name="Arrow: Left 3">
            <a:hlinkClick r:id="rId4" action="ppaction://hlinksldjump"/>
            <a:extLst>
              <a:ext uri="{FF2B5EF4-FFF2-40B4-BE49-F238E27FC236}">
                <a16:creationId xmlns:a16="http://schemas.microsoft.com/office/drawing/2014/main" id="{82939C86-0CF8-9E24-8C2F-BE486F3FD685}"/>
              </a:ext>
            </a:extLst>
          </p:cNvPr>
          <p:cNvSpPr/>
          <p:nvPr/>
        </p:nvSpPr>
        <p:spPr>
          <a:xfrm>
            <a:off x="10871200" y="521533"/>
            <a:ext cx="609600" cy="548640"/>
          </a:xfrm>
          <a:prstGeom prst="leftArrow">
            <a:avLst/>
          </a:prstGeom>
          <a:noFill/>
          <a:ln>
            <a:solidFill>
              <a:srgbClr val="429EA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274272378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sz="4400" dirty="0"/>
              <a:t>Level of </a:t>
            </a:r>
            <a:r>
              <a:rPr lang="en-GB" dirty="0"/>
              <a:t>challenge</a:t>
            </a:r>
            <a:endParaRPr lang="en-GB" sz="4400" dirty="0"/>
          </a:p>
        </p:txBody>
      </p:sp>
      <p:pic>
        <p:nvPicPr>
          <p:cNvPr id="3" name="Picture 2" descr="Text&#10;&#10;Description automatically generated">
            <a:extLst>
              <a:ext uri="{FF2B5EF4-FFF2-40B4-BE49-F238E27FC236}">
                <a16:creationId xmlns:a16="http://schemas.microsoft.com/office/drawing/2014/main" id="{1D84B003-3FD3-BADE-ACB2-FF80AC062B7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96360" y="6034539"/>
            <a:ext cx="1144315" cy="554494"/>
          </a:xfrm>
          <a:prstGeom prst="rect">
            <a:avLst/>
          </a:prstGeom>
        </p:spPr>
      </p:pic>
      <p:sp>
        <p:nvSpPr>
          <p:cNvPr id="2" name="Content Placeholder 2">
            <a:extLst>
              <a:ext uri="{FF2B5EF4-FFF2-40B4-BE49-F238E27FC236}">
                <a16:creationId xmlns:a16="http://schemas.microsoft.com/office/drawing/2014/main" id="{6550F3E6-5F55-26A6-1DBA-F9CFAADC8999}"/>
              </a:ext>
            </a:extLst>
          </p:cNvPr>
          <p:cNvSpPr txBox="1">
            <a:spLocks/>
          </p:cNvSpPr>
          <p:nvPr/>
        </p:nvSpPr>
        <p:spPr>
          <a:xfrm>
            <a:off x="576000" y="1105220"/>
            <a:ext cx="10867063" cy="1490324"/>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18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Design contexts increase in challenge for each of the KS3 years. By reducing the scaffolding and support you can develop opportunities for more individual and innovative work to be produced.</a:t>
            </a:r>
          </a:p>
        </p:txBody>
      </p:sp>
      <p:grpSp>
        <p:nvGrpSpPr>
          <p:cNvPr id="4" name="Group 3">
            <a:extLst>
              <a:ext uri="{FF2B5EF4-FFF2-40B4-BE49-F238E27FC236}">
                <a16:creationId xmlns:a16="http://schemas.microsoft.com/office/drawing/2014/main" id="{99086830-8438-8E12-2535-8E298798C3C4}"/>
              </a:ext>
            </a:extLst>
          </p:cNvPr>
          <p:cNvGrpSpPr/>
          <p:nvPr/>
        </p:nvGrpSpPr>
        <p:grpSpPr>
          <a:xfrm>
            <a:off x="629759" y="2072956"/>
            <a:ext cx="10813303" cy="3793022"/>
            <a:chOff x="629760" y="2072956"/>
            <a:chExt cx="10516148" cy="3793022"/>
          </a:xfrm>
        </p:grpSpPr>
        <p:grpSp>
          <p:nvGrpSpPr>
            <p:cNvPr id="21" name="Group 20">
              <a:extLst>
                <a:ext uri="{FF2B5EF4-FFF2-40B4-BE49-F238E27FC236}">
                  <a16:creationId xmlns:a16="http://schemas.microsoft.com/office/drawing/2014/main" id="{2FAC555D-B386-F565-623A-C51CDCB4C3B3}"/>
                </a:ext>
              </a:extLst>
            </p:cNvPr>
            <p:cNvGrpSpPr/>
            <p:nvPr/>
          </p:nvGrpSpPr>
          <p:grpSpPr>
            <a:xfrm>
              <a:off x="629760" y="3582897"/>
              <a:ext cx="10516148" cy="2283081"/>
              <a:chOff x="565351" y="3415257"/>
              <a:chExt cx="10516148" cy="2283081"/>
            </a:xfrm>
          </p:grpSpPr>
          <p:grpSp>
            <p:nvGrpSpPr>
              <p:cNvPr id="5" name="Group 4">
                <a:extLst>
                  <a:ext uri="{FF2B5EF4-FFF2-40B4-BE49-F238E27FC236}">
                    <a16:creationId xmlns:a16="http://schemas.microsoft.com/office/drawing/2014/main" id="{29AA129F-7744-7CF3-058D-C6C919E0C988}"/>
                  </a:ext>
                </a:extLst>
              </p:cNvPr>
              <p:cNvGrpSpPr/>
              <p:nvPr/>
            </p:nvGrpSpPr>
            <p:grpSpPr>
              <a:xfrm rot="10800000">
                <a:off x="1842737" y="3415257"/>
                <a:ext cx="7961376" cy="1664527"/>
                <a:chOff x="1099937" y="4057892"/>
                <a:chExt cx="4008144" cy="1227659"/>
              </a:xfrm>
            </p:grpSpPr>
            <p:sp>
              <p:nvSpPr>
                <p:cNvPr id="6" name="Shape 53">
                  <a:extLst>
                    <a:ext uri="{FF2B5EF4-FFF2-40B4-BE49-F238E27FC236}">
                      <a16:creationId xmlns:a16="http://schemas.microsoft.com/office/drawing/2014/main" id="{98D0DE46-5EF9-C699-8C20-489DC5ABCB66}"/>
                    </a:ext>
                  </a:extLst>
                </p:cNvPr>
                <p:cNvSpPr/>
                <p:nvPr/>
              </p:nvSpPr>
              <p:spPr>
                <a:xfrm rot="16200000">
                  <a:off x="2469526" y="2688304"/>
                  <a:ext cx="1227658" cy="396683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0" y="0"/>
                      </a:lnTo>
                      <a:close/>
                    </a:path>
                  </a:pathLst>
                </a:custGeom>
                <a:solidFill>
                  <a:schemeClr val="accent5">
                    <a:lumMod val="75000"/>
                  </a:schemeClr>
                </a:solidFill>
                <a:ln w="12700">
                  <a:miter lim="400000"/>
                </a:ln>
              </p:spPr>
              <p:txBody>
                <a:bodyPr lIns="34289" rIns="34289"/>
                <a:lstStyle/>
                <a:p>
                  <a:pPr marL="0" marR="0" lvl="0" indent="0" algn="l" defTabSz="342900" rtl="0" eaLnBrk="1" fontAlgn="auto" latinLnBrk="0" hangingPunct="1">
                    <a:lnSpc>
                      <a:spcPct val="100000"/>
                    </a:lnSpc>
                    <a:spcBef>
                      <a:spcPts val="0"/>
                    </a:spcBef>
                    <a:spcAft>
                      <a:spcPts val="0"/>
                    </a:spcAft>
                    <a:buClrTx/>
                    <a:buSzTx/>
                    <a:buFontTx/>
                    <a:buNone/>
                    <a:tabLst/>
                    <a:defRPr sz="1800" b="0">
                      <a:latin typeface="Arial Narrow"/>
                      <a:ea typeface="Arial Narrow"/>
                      <a:cs typeface="Arial Narrow"/>
                      <a:sym typeface="Arial Narrow"/>
                    </a:defRPr>
                  </a:pPr>
                  <a:endParaRPr kumimoji="0" sz="1350" b="0" i="0" u="sng" strike="noStrike" kern="1200" cap="none" spc="0" normalizeH="0" baseline="0" noProof="0" dirty="0">
                    <a:ln>
                      <a:noFill/>
                    </a:ln>
                    <a:solidFill>
                      <a:srgbClr val="0A303F"/>
                    </a:solidFill>
                    <a:effectLst/>
                    <a:uLnTx/>
                    <a:uFillTx/>
                    <a:latin typeface="Arial Narrow"/>
                    <a:cs typeface="Arial" panose="020B0604020202020204" pitchFamily="34" charset="0"/>
                    <a:sym typeface="Arial Narrow"/>
                  </a:endParaRPr>
                </a:p>
              </p:txBody>
            </p:sp>
            <p:sp>
              <p:nvSpPr>
                <p:cNvPr id="7" name="Shape 44">
                  <a:extLst>
                    <a:ext uri="{FF2B5EF4-FFF2-40B4-BE49-F238E27FC236}">
                      <a16:creationId xmlns:a16="http://schemas.microsoft.com/office/drawing/2014/main" id="{09F8CB5F-FC97-EDC2-01D5-9A37B2A6AD0C}"/>
                    </a:ext>
                  </a:extLst>
                </p:cNvPr>
                <p:cNvSpPr/>
                <p:nvPr/>
              </p:nvSpPr>
              <p:spPr>
                <a:xfrm rot="16200000" flipH="1" flipV="1">
                  <a:off x="2510834" y="2688303"/>
                  <a:ext cx="1227658" cy="396683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0" y="0"/>
                      </a:lnTo>
                      <a:close/>
                    </a:path>
                  </a:pathLst>
                </a:custGeom>
                <a:solidFill>
                  <a:srgbClr val="D9D9D9"/>
                </a:solidFill>
                <a:ln w="12700">
                  <a:miter lim="400000"/>
                </a:ln>
              </p:spPr>
              <p:txBody>
                <a:bodyPr lIns="34289" rIns="34289"/>
                <a:lstStyle/>
                <a:p>
                  <a:pPr marL="0" marR="0" lvl="0" indent="0" algn="l" defTabSz="342900" rtl="0" eaLnBrk="1" fontAlgn="auto" latinLnBrk="0" hangingPunct="1">
                    <a:lnSpc>
                      <a:spcPct val="100000"/>
                    </a:lnSpc>
                    <a:spcBef>
                      <a:spcPts val="0"/>
                    </a:spcBef>
                    <a:spcAft>
                      <a:spcPts val="0"/>
                    </a:spcAft>
                    <a:buClrTx/>
                    <a:buSzTx/>
                    <a:buFontTx/>
                    <a:buNone/>
                    <a:tabLst/>
                    <a:defRPr sz="1800" b="0">
                      <a:latin typeface="Arial Narrow"/>
                      <a:ea typeface="Arial Narrow"/>
                      <a:cs typeface="Arial Narrow"/>
                      <a:sym typeface="Arial Narrow"/>
                    </a:defRPr>
                  </a:pPr>
                  <a:endParaRPr kumimoji="0" sz="1350" b="0" i="0" u="sng" strike="noStrike" kern="1200" cap="none" spc="0" normalizeH="0" baseline="0" noProof="0" dirty="0">
                    <a:ln>
                      <a:noFill/>
                    </a:ln>
                    <a:solidFill>
                      <a:srgbClr val="0A303F"/>
                    </a:solidFill>
                    <a:effectLst/>
                    <a:uLnTx/>
                    <a:uFillTx/>
                    <a:latin typeface="Arial Narrow"/>
                    <a:cs typeface="Arial" panose="020B0604020202020204" pitchFamily="34" charset="0"/>
                    <a:sym typeface="Arial Narrow"/>
                  </a:endParaRPr>
                </a:p>
              </p:txBody>
            </p:sp>
          </p:grpSp>
          <p:sp>
            <p:nvSpPr>
              <p:cNvPr id="10" name="Shape 46">
                <a:extLst>
                  <a:ext uri="{FF2B5EF4-FFF2-40B4-BE49-F238E27FC236}">
                    <a16:creationId xmlns:a16="http://schemas.microsoft.com/office/drawing/2014/main" id="{477C45CA-740C-727B-8CE5-EF8554C3D5F7}"/>
                  </a:ext>
                </a:extLst>
              </p:cNvPr>
              <p:cNvSpPr/>
              <p:nvPr/>
            </p:nvSpPr>
            <p:spPr>
              <a:xfrm>
                <a:off x="565351" y="3924353"/>
                <a:ext cx="1315351" cy="646331"/>
              </a:xfrm>
              <a:prstGeom prst="rect">
                <a:avLst/>
              </a:prstGeom>
              <a:ln w="12700">
                <a:miter lim="400000"/>
              </a:ln>
              <a:extLst>
                <a:ext uri="{C572A759-6A51-4108-AA02-DFA0A04FC94B}">
                  <ma14:wrappingTextBoxFlag xmlns:ma14="http://schemas.microsoft.com/office/mac/drawingml/2011/main" xmlns="" val="1"/>
                </a:ext>
              </a:extLst>
            </p:spPr>
            <p:txBody>
              <a:bodyPr lIns="34289" rIns="34289">
                <a:spAutoFit/>
              </a:bodyPr>
              <a:lstStyle>
                <a:lvl1pPr algn="ctr" defTabSz="457200">
                  <a:defRPr sz="1800" b="0"/>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Closed</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 Task</a:t>
                </a:r>
                <a:endParaRPr kumimoji="0" sz="1800" b="1" i="0"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1" name="Shape 46">
                <a:extLst>
                  <a:ext uri="{FF2B5EF4-FFF2-40B4-BE49-F238E27FC236}">
                    <a16:creationId xmlns:a16="http://schemas.microsoft.com/office/drawing/2014/main" id="{0902C24C-E1C5-3F90-EB25-037AAA28E2C3}"/>
                  </a:ext>
                </a:extLst>
              </p:cNvPr>
              <p:cNvSpPr/>
              <p:nvPr/>
            </p:nvSpPr>
            <p:spPr>
              <a:xfrm>
                <a:off x="9766148" y="3924354"/>
                <a:ext cx="1315351" cy="646331"/>
              </a:xfrm>
              <a:prstGeom prst="rect">
                <a:avLst/>
              </a:prstGeom>
              <a:ln w="12700">
                <a:miter lim="400000"/>
              </a:ln>
              <a:extLst>
                <a:ext uri="{C572A759-6A51-4108-AA02-DFA0A04FC94B}">
                  <ma14:wrappingTextBoxFlag xmlns:ma14="http://schemas.microsoft.com/office/mac/drawingml/2011/main" xmlns="" val="1"/>
                </a:ext>
              </a:extLst>
            </p:spPr>
            <p:txBody>
              <a:bodyPr lIns="34289" rIns="34289">
                <a:spAutoFit/>
              </a:bodyPr>
              <a:lstStyle>
                <a:lvl1pPr algn="ctr" defTabSz="457200">
                  <a:defRPr sz="1800" b="0"/>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Open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Task</a:t>
                </a:r>
                <a:endParaRPr kumimoji="0" sz="1800" b="1" i="0"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2" name="Shape 49">
                <a:extLst>
                  <a:ext uri="{FF2B5EF4-FFF2-40B4-BE49-F238E27FC236}">
                    <a16:creationId xmlns:a16="http://schemas.microsoft.com/office/drawing/2014/main" id="{5B876322-EA8C-410F-911A-1EF2D435CE0B}"/>
                  </a:ext>
                </a:extLst>
              </p:cNvPr>
              <p:cNvSpPr/>
              <p:nvPr/>
            </p:nvSpPr>
            <p:spPr>
              <a:xfrm>
                <a:off x="1958935" y="5390561"/>
                <a:ext cx="1746032" cy="307777"/>
              </a:xfrm>
              <a:prstGeom prst="rect">
                <a:avLst/>
              </a:prstGeom>
              <a:ln w="28575">
                <a:solidFill>
                  <a:srgbClr val="000000"/>
                </a:solidFill>
              </a:ln>
              <a:extLst>
                <a:ext uri="{C572A759-6A51-4108-AA02-DFA0A04FC94B}">
                  <ma14:wrappingTextBoxFlag xmlns:ma14="http://schemas.microsoft.com/office/mac/drawingml/2011/main" xmlns="" val="1"/>
                </a:ext>
              </a:extLst>
            </p:spPr>
            <p:txBody>
              <a:bodyPr wrap="square" lIns="34289" rIns="34289">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sz="1800" b="0" i="1"/>
                </a:pPr>
                <a:r>
                  <a:rPr kumimoji="0" lang="en-GB" sz="14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Context with Brief</a:t>
                </a:r>
                <a:endParaRPr kumimoji="0" sz="14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3" name="Shape 49">
                <a:extLst>
                  <a:ext uri="{FF2B5EF4-FFF2-40B4-BE49-F238E27FC236}">
                    <a16:creationId xmlns:a16="http://schemas.microsoft.com/office/drawing/2014/main" id="{4F998E2C-5777-208A-1795-04742D9D9991}"/>
                  </a:ext>
                </a:extLst>
              </p:cNvPr>
              <p:cNvSpPr/>
              <p:nvPr/>
            </p:nvSpPr>
            <p:spPr>
              <a:xfrm>
                <a:off x="4741934" y="5390561"/>
                <a:ext cx="2080932" cy="307777"/>
              </a:xfrm>
              <a:prstGeom prst="rect">
                <a:avLst/>
              </a:prstGeom>
              <a:ln w="28575">
                <a:solidFill>
                  <a:srgbClr val="000000"/>
                </a:solidFill>
              </a:ln>
              <a:extLst>
                <a:ext uri="{C572A759-6A51-4108-AA02-DFA0A04FC94B}">
                  <ma14:wrappingTextBoxFlag xmlns:ma14="http://schemas.microsoft.com/office/mac/drawingml/2011/main" xmlns="" val="1"/>
                </a:ext>
              </a:extLst>
            </p:spPr>
            <p:txBody>
              <a:bodyPr wrap="square" lIns="34289" rIns="34289">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sz="1800" b="0" i="1"/>
                </a:pPr>
                <a:r>
                  <a:rPr kumimoji="0" lang="en-GB" sz="14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Supported Context</a:t>
                </a:r>
                <a:endParaRPr kumimoji="0" sz="14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4" name="Shape 49">
                <a:extLst>
                  <a:ext uri="{FF2B5EF4-FFF2-40B4-BE49-F238E27FC236}">
                    <a16:creationId xmlns:a16="http://schemas.microsoft.com/office/drawing/2014/main" id="{8DCFD7F7-0872-88DC-1B10-0101A4084751}"/>
                  </a:ext>
                </a:extLst>
              </p:cNvPr>
              <p:cNvSpPr/>
              <p:nvPr/>
            </p:nvSpPr>
            <p:spPr>
              <a:xfrm>
                <a:off x="7859833" y="5390561"/>
                <a:ext cx="1746032" cy="307777"/>
              </a:xfrm>
              <a:prstGeom prst="rect">
                <a:avLst/>
              </a:prstGeom>
              <a:ln w="28575">
                <a:solidFill>
                  <a:srgbClr val="000000"/>
                </a:solidFill>
              </a:ln>
              <a:extLst>
                <a:ext uri="{C572A759-6A51-4108-AA02-DFA0A04FC94B}">
                  <ma14:wrappingTextBoxFlag xmlns:ma14="http://schemas.microsoft.com/office/mac/drawingml/2011/main" xmlns="" val="1"/>
                </a:ext>
              </a:extLst>
            </p:spPr>
            <p:txBody>
              <a:bodyPr wrap="square" lIns="34289" rIns="34289">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sz="1800" b="0" i="1"/>
                </a:pPr>
                <a:r>
                  <a:rPr kumimoji="0" lang="en-GB" sz="14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Open Context</a:t>
                </a:r>
                <a:endParaRPr kumimoji="0" sz="14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5" name="Shape 55">
                <a:extLst>
                  <a:ext uri="{FF2B5EF4-FFF2-40B4-BE49-F238E27FC236}">
                    <a16:creationId xmlns:a16="http://schemas.microsoft.com/office/drawing/2014/main" id="{D86C3B90-2390-2B39-E63A-AD0FE29973F9}"/>
                  </a:ext>
                </a:extLst>
              </p:cNvPr>
              <p:cNvSpPr/>
              <p:nvPr/>
            </p:nvSpPr>
            <p:spPr>
              <a:xfrm flipV="1">
                <a:off x="2761139" y="4006119"/>
                <a:ext cx="5214" cy="1264899"/>
              </a:xfrm>
              <a:prstGeom prst="line">
                <a:avLst/>
              </a:prstGeom>
              <a:ln w="57150">
                <a:solidFill>
                  <a:schemeClr val="accent1"/>
                </a:solidFill>
                <a:tailEnd type="triangle"/>
              </a:ln>
            </p:spPr>
            <p:txBody>
              <a:bodyPr lIns="34289" rIns="34289"/>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1350" b="0" i="0" u="sng"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6" name="Shape 55">
                <a:extLst>
                  <a:ext uri="{FF2B5EF4-FFF2-40B4-BE49-F238E27FC236}">
                    <a16:creationId xmlns:a16="http://schemas.microsoft.com/office/drawing/2014/main" id="{39687583-B6B6-636F-E78A-C326C5A8F581}"/>
                  </a:ext>
                </a:extLst>
              </p:cNvPr>
              <p:cNvSpPr/>
              <p:nvPr/>
            </p:nvSpPr>
            <p:spPr>
              <a:xfrm flipV="1">
                <a:off x="5807738" y="3974118"/>
                <a:ext cx="5214" cy="1264899"/>
              </a:xfrm>
              <a:prstGeom prst="line">
                <a:avLst/>
              </a:prstGeom>
              <a:ln w="57150">
                <a:solidFill>
                  <a:schemeClr val="accent1"/>
                </a:solidFill>
                <a:tailEnd type="triangle"/>
              </a:ln>
            </p:spPr>
            <p:txBody>
              <a:bodyPr lIns="34289" rIns="34289"/>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1350" b="0" i="0" u="sng"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7" name="Shape 55">
                <a:extLst>
                  <a:ext uri="{FF2B5EF4-FFF2-40B4-BE49-F238E27FC236}">
                    <a16:creationId xmlns:a16="http://schemas.microsoft.com/office/drawing/2014/main" id="{CDCE8180-493A-7926-EA12-63A244BC0970}"/>
                  </a:ext>
                </a:extLst>
              </p:cNvPr>
              <p:cNvSpPr/>
              <p:nvPr/>
            </p:nvSpPr>
            <p:spPr>
              <a:xfrm flipV="1">
                <a:off x="8737811" y="4017550"/>
                <a:ext cx="5214" cy="1264899"/>
              </a:xfrm>
              <a:prstGeom prst="line">
                <a:avLst/>
              </a:prstGeom>
              <a:ln w="57150">
                <a:solidFill>
                  <a:schemeClr val="accent1"/>
                </a:solidFill>
                <a:tailEnd type="triangle"/>
              </a:ln>
            </p:spPr>
            <p:txBody>
              <a:bodyPr lIns="34289" rIns="34289"/>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1350" b="0" i="0" u="sng"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grpSp>
        <p:sp>
          <p:nvSpPr>
            <p:cNvPr id="22" name="Shape 49">
              <a:extLst>
                <a:ext uri="{FF2B5EF4-FFF2-40B4-BE49-F238E27FC236}">
                  <a16:creationId xmlns:a16="http://schemas.microsoft.com/office/drawing/2014/main" id="{0881A098-D685-EE92-A4ED-C2640F44C3D0}"/>
                </a:ext>
              </a:extLst>
            </p:cNvPr>
            <p:cNvSpPr/>
            <p:nvPr/>
          </p:nvSpPr>
          <p:spPr>
            <a:xfrm>
              <a:off x="2023344" y="2081746"/>
              <a:ext cx="2436500" cy="1292662"/>
            </a:xfrm>
            <a:prstGeom prst="rect">
              <a:avLst/>
            </a:prstGeom>
            <a:ln w="28575">
              <a:solidFill>
                <a:srgbClr val="000000"/>
              </a:solidFill>
            </a:ln>
            <a:extLst>
              <a:ext uri="{C572A759-6A51-4108-AA02-DFA0A04FC94B}">
                <ma14:wrappingTextBoxFlag xmlns:ma14="http://schemas.microsoft.com/office/mac/drawingml/2011/main" xmlns="" val="1"/>
              </a:ext>
            </a:extLst>
          </p:spPr>
          <p:txBody>
            <a:bodyPr wrap="square" lIns="34289" rIns="34289">
              <a:spAutoFit/>
            </a:bodyPr>
            <a:lstStyle/>
            <a:p>
              <a:pPr marL="0" marR="0" lvl="0" indent="0" algn="l" defTabSz="342900" rtl="0" eaLnBrk="1" fontAlgn="auto" latinLnBrk="0" hangingPunct="1">
                <a:lnSpc>
                  <a:spcPct val="100000"/>
                </a:lnSpc>
                <a:spcBef>
                  <a:spcPts val="0"/>
                </a:spcBef>
                <a:spcAft>
                  <a:spcPts val="0"/>
                </a:spcAft>
                <a:buClrTx/>
                <a:buSzTx/>
                <a:buFontTx/>
                <a:buNone/>
                <a:tabLst/>
                <a:defRPr sz="1800" b="0" i="1"/>
              </a:pPr>
              <a:r>
                <a:rPr kumimoji="0" lang="en-GB" sz="13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Simple cardboard model with slot together pieces using a set format. This could be a scale model to save time and resources and use existing artwork or graphics</a:t>
              </a:r>
              <a:endParaRPr kumimoji="0" sz="13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23" name="Shape 49">
              <a:extLst>
                <a:ext uri="{FF2B5EF4-FFF2-40B4-BE49-F238E27FC236}">
                  <a16:creationId xmlns:a16="http://schemas.microsoft.com/office/drawing/2014/main" id="{FFFE6E3C-0ED4-3B71-EDD9-CFD5F70C9CA1}"/>
                </a:ext>
              </a:extLst>
            </p:cNvPr>
            <p:cNvSpPr/>
            <p:nvPr/>
          </p:nvSpPr>
          <p:spPr>
            <a:xfrm>
              <a:off x="4686658" y="2072956"/>
              <a:ext cx="2436500" cy="1292662"/>
            </a:xfrm>
            <a:prstGeom prst="rect">
              <a:avLst/>
            </a:prstGeom>
            <a:ln w="28575">
              <a:solidFill>
                <a:srgbClr val="000000"/>
              </a:solidFill>
            </a:ln>
            <a:extLst>
              <a:ext uri="{C572A759-6A51-4108-AA02-DFA0A04FC94B}">
                <ma14:wrappingTextBoxFlag xmlns:ma14="http://schemas.microsoft.com/office/mac/drawingml/2011/main" xmlns="" val="1"/>
              </a:ext>
            </a:extLst>
          </p:spPr>
          <p:txBody>
            <a:bodyPr wrap="square" lIns="34289" rIns="34289">
              <a:spAutoFit/>
            </a:bodyPr>
            <a:lstStyle/>
            <a:p>
              <a:pPr marL="0" marR="0" lvl="0" indent="0" algn="l" defTabSz="342900" rtl="0" eaLnBrk="1" fontAlgn="auto" latinLnBrk="0" hangingPunct="1">
                <a:lnSpc>
                  <a:spcPct val="100000"/>
                </a:lnSpc>
                <a:spcBef>
                  <a:spcPts val="0"/>
                </a:spcBef>
                <a:spcAft>
                  <a:spcPts val="0"/>
                </a:spcAft>
                <a:buClrTx/>
                <a:buSzTx/>
                <a:buFontTx/>
                <a:buNone/>
                <a:tabLst/>
                <a:defRPr sz="1800" b="0" i="1"/>
              </a:pPr>
              <a:r>
                <a:rPr kumimoji="0" lang="en-GB" sz="13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A more challenging display or point of sale unit that is eye catching but easy to set up and transport. Could incorporate custom artwork or graphics and make use of CAD and CAM.</a:t>
              </a:r>
              <a:endParaRPr kumimoji="0" sz="13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24" name="Shape 49">
              <a:extLst>
                <a:ext uri="{FF2B5EF4-FFF2-40B4-BE49-F238E27FC236}">
                  <a16:creationId xmlns:a16="http://schemas.microsoft.com/office/drawing/2014/main" id="{EA6FFBEF-6749-86DD-076D-605634D937D7}"/>
                </a:ext>
              </a:extLst>
            </p:cNvPr>
            <p:cNvSpPr/>
            <p:nvPr/>
          </p:nvSpPr>
          <p:spPr>
            <a:xfrm>
              <a:off x="7352252" y="2072956"/>
              <a:ext cx="2436500" cy="1384995"/>
            </a:xfrm>
            <a:prstGeom prst="rect">
              <a:avLst/>
            </a:prstGeom>
            <a:ln w="28575">
              <a:solidFill>
                <a:srgbClr val="000000"/>
              </a:solidFill>
            </a:ln>
            <a:extLst>
              <a:ext uri="{C572A759-6A51-4108-AA02-DFA0A04FC94B}">
                <ma14:wrappingTextBoxFlag xmlns:ma14="http://schemas.microsoft.com/office/mac/drawingml/2011/main" xmlns="" val="1"/>
              </a:ext>
            </a:extLst>
          </p:spPr>
          <p:txBody>
            <a:bodyPr wrap="square" lIns="34289" rIns="34289">
              <a:spAutoFit/>
            </a:bodyPr>
            <a:lstStyle/>
            <a:p>
              <a:pPr marL="0" marR="0" lvl="0" indent="0" algn="l" defTabSz="342900" rtl="0" eaLnBrk="1" fontAlgn="auto" latinLnBrk="0" hangingPunct="1">
                <a:lnSpc>
                  <a:spcPct val="100000"/>
                </a:lnSpc>
                <a:spcBef>
                  <a:spcPts val="0"/>
                </a:spcBef>
                <a:spcAft>
                  <a:spcPts val="0"/>
                </a:spcAft>
                <a:buClrTx/>
                <a:buSzTx/>
                <a:buFontTx/>
                <a:buNone/>
                <a:tabLst/>
                <a:defRPr sz="1800" b="0" i="1"/>
              </a:pPr>
              <a:r>
                <a:rPr kumimoji="0" lang="en-GB" sz="12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A complete innovative display kit scalable for shops and exhibition spaces that is easy to store</a:t>
              </a:r>
              <a:r>
                <a:rPr lang="en-GB" sz="1200" b="0" i="1" kern="1200" dirty="0">
                  <a:solidFill>
                    <a:srgbClr val="0A303F"/>
                  </a:solidFill>
                  <a:latin typeface="Arial" panose="020B0604020202020204"/>
                  <a:ea typeface="+mn-ea"/>
                  <a:cs typeface="Arial" panose="020B0604020202020204" pitchFamily="34" charset="0"/>
                </a:rPr>
                <a:t> and</a:t>
              </a:r>
              <a:r>
                <a:rPr kumimoji="0" lang="en-GB" sz="12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 construct. Uses custom artwork and media to sell the product to customers. May have interactive or moving elements.</a:t>
              </a:r>
            </a:p>
          </p:txBody>
        </p:sp>
      </p:grpSp>
      <p:pic>
        <p:nvPicPr>
          <p:cNvPr id="19" name="Picture 2">
            <a:extLst>
              <a:ext uri="{FF2B5EF4-FFF2-40B4-BE49-F238E27FC236}">
                <a16:creationId xmlns:a16="http://schemas.microsoft.com/office/drawing/2014/main" id="{91BDB1F7-42CA-6FA3-94D6-6304C700E97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7697" r="7773" b="24195"/>
          <a:stretch/>
        </p:blipFill>
        <p:spPr bwMode="auto">
          <a:xfrm>
            <a:off x="423900" y="5992920"/>
            <a:ext cx="2505600" cy="6377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475433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667314" y="1070173"/>
            <a:ext cx="8593309" cy="4475402"/>
          </a:xfrm>
        </p:spPr>
        <p:txBody>
          <a:bodyPr>
            <a:normAutofit fontScale="92500" lnSpcReduction="10000"/>
          </a:bodyPr>
          <a:lstStyle/>
          <a:p>
            <a:pPr marL="447675" indent="-447675">
              <a:lnSpc>
                <a:spcPct val="150000"/>
              </a:lnSpc>
              <a:buFont typeface="+mj-lt"/>
              <a:buAutoNum type="arabicPeriod"/>
            </a:pPr>
            <a:r>
              <a:rPr lang="en-GB" sz="2400" b="1" dirty="0">
                <a:latin typeface="+mj-lt"/>
                <a:ea typeface="Roboto" panose="02000000000000000000" pitchFamily="2" charset="0"/>
                <a:cs typeface="Roboto" panose="02000000000000000000" pitchFamily="2" charset="0"/>
              </a:rPr>
              <a:t>Design Context</a:t>
            </a:r>
          </a:p>
          <a:p>
            <a:pPr marL="447675" indent="-447675">
              <a:lnSpc>
                <a:spcPct val="150000"/>
              </a:lnSpc>
              <a:buFont typeface="+mj-lt"/>
              <a:buAutoNum type="arabicPeriod"/>
            </a:pPr>
            <a:r>
              <a:rPr lang="en-GB" sz="2400" b="1" dirty="0">
                <a:solidFill>
                  <a:srgbClr val="ACACDE"/>
                </a:solidFill>
                <a:latin typeface="+mj-lt"/>
                <a:ea typeface="Roboto" panose="02000000000000000000" pitchFamily="2" charset="0"/>
                <a:cs typeface="Roboto" panose="02000000000000000000" pitchFamily="2" charset="0"/>
              </a:rPr>
              <a:t>Empathize</a:t>
            </a:r>
          </a:p>
          <a:p>
            <a:pPr marL="457200" indent="-457200">
              <a:lnSpc>
                <a:spcPct val="150000"/>
              </a:lnSpc>
              <a:buAutoNum type="arabicPeriod"/>
            </a:pPr>
            <a:r>
              <a:rPr lang="en-GB" sz="2400" b="1" dirty="0">
                <a:solidFill>
                  <a:srgbClr val="16F4D0"/>
                </a:solidFill>
                <a:latin typeface="+mj-lt"/>
                <a:ea typeface="Roboto" panose="02000000000000000000" pitchFamily="2" charset="0"/>
                <a:cs typeface="Roboto" panose="02000000000000000000" pitchFamily="2" charset="0"/>
              </a:rPr>
              <a:t>Define</a:t>
            </a:r>
          </a:p>
          <a:p>
            <a:pPr marL="457200" indent="-457200">
              <a:lnSpc>
                <a:spcPct val="150000"/>
              </a:lnSpc>
              <a:buFont typeface="Arial"/>
              <a:buAutoNum type="arabicPeriod"/>
            </a:pPr>
            <a:r>
              <a:rPr lang="en-GB" sz="2400" b="1" dirty="0">
                <a:solidFill>
                  <a:srgbClr val="F60493"/>
                </a:solidFill>
                <a:latin typeface="+mj-lt"/>
                <a:ea typeface="Roboto" panose="02000000000000000000" pitchFamily="2" charset="0"/>
                <a:cs typeface="Roboto" panose="02000000000000000000" pitchFamily="2" charset="0"/>
              </a:rPr>
              <a:t>Ideate</a:t>
            </a:r>
          </a:p>
          <a:p>
            <a:pPr marL="457200" indent="-457200">
              <a:lnSpc>
                <a:spcPct val="150000"/>
              </a:lnSpc>
              <a:buFont typeface="Arial"/>
              <a:buAutoNum type="arabicPeriod"/>
            </a:pPr>
            <a:r>
              <a:rPr lang="en-GB" sz="2400" b="1" dirty="0">
                <a:solidFill>
                  <a:srgbClr val="FE4C00"/>
                </a:solidFill>
                <a:latin typeface="+mj-lt"/>
                <a:ea typeface="Roboto" panose="02000000000000000000" pitchFamily="2" charset="0"/>
                <a:cs typeface="Roboto" panose="02000000000000000000" pitchFamily="2" charset="0"/>
              </a:rPr>
              <a:t>Prototype</a:t>
            </a:r>
          </a:p>
          <a:p>
            <a:pPr marL="457200" indent="-457200">
              <a:lnSpc>
                <a:spcPct val="150000"/>
              </a:lnSpc>
              <a:buFont typeface="Arial"/>
              <a:buAutoNum type="arabicPeriod"/>
            </a:pPr>
            <a:r>
              <a:rPr lang="en-GB" sz="2400" b="1" dirty="0">
                <a:solidFill>
                  <a:srgbClr val="429EA6"/>
                </a:solidFill>
                <a:latin typeface="+mj-lt"/>
                <a:ea typeface="Roboto" panose="02000000000000000000" pitchFamily="2" charset="0"/>
                <a:cs typeface="Roboto" panose="02000000000000000000" pitchFamily="2" charset="0"/>
              </a:rPr>
              <a:t>Test</a:t>
            </a:r>
          </a:p>
          <a:p>
            <a:pPr marL="457200" indent="-457200">
              <a:lnSpc>
                <a:spcPct val="150000"/>
              </a:lnSpc>
              <a:buFont typeface="Arial"/>
              <a:buAutoNum type="arabicPeriod"/>
            </a:pPr>
            <a:r>
              <a:rPr lang="en-GB" sz="2400" b="1" dirty="0">
                <a:latin typeface="+mj-lt"/>
                <a:ea typeface="Roboto" panose="02000000000000000000" pitchFamily="2" charset="0"/>
                <a:cs typeface="Roboto" panose="02000000000000000000" pitchFamily="2" charset="0"/>
              </a:rPr>
              <a:t>Focused Tasks</a:t>
            </a:r>
          </a:p>
          <a:p>
            <a:pPr marL="457200" indent="-457200">
              <a:lnSpc>
                <a:spcPct val="150000"/>
              </a:lnSpc>
              <a:buFont typeface="Arial"/>
              <a:buAutoNum type="arabicPeriod"/>
            </a:pPr>
            <a:r>
              <a:rPr lang="en-GB" sz="2400" b="1" dirty="0">
                <a:latin typeface="+mj-lt"/>
                <a:ea typeface="Roboto" panose="02000000000000000000" pitchFamily="2" charset="0"/>
                <a:cs typeface="Roboto" panose="02000000000000000000" pitchFamily="2" charset="0"/>
              </a:rPr>
              <a:t>Investigative </a:t>
            </a:r>
            <a:r>
              <a:rPr lang="en-GB" sz="2400" b="1">
                <a:latin typeface="+mj-lt"/>
                <a:ea typeface="Roboto" panose="02000000000000000000" pitchFamily="2" charset="0"/>
                <a:cs typeface="Roboto" panose="02000000000000000000" pitchFamily="2" charset="0"/>
              </a:rPr>
              <a:t>and Evaluative </a:t>
            </a:r>
            <a:r>
              <a:rPr lang="en-GB" sz="2400" b="1" dirty="0">
                <a:latin typeface="+mj-lt"/>
                <a:ea typeface="Roboto" panose="02000000000000000000" pitchFamily="2" charset="0"/>
                <a:cs typeface="Roboto" panose="02000000000000000000" pitchFamily="2" charset="0"/>
              </a:rPr>
              <a:t>Activities</a:t>
            </a:r>
          </a:p>
          <a:p>
            <a:pPr marL="457200" indent="-457200">
              <a:lnSpc>
                <a:spcPct val="150000"/>
              </a:lnSpc>
              <a:buFont typeface="Arial"/>
              <a:buAutoNum type="arabicPeriod"/>
            </a:pPr>
            <a:r>
              <a:rPr lang="en-GB" sz="2400" b="1" dirty="0">
                <a:latin typeface="+mj-lt"/>
                <a:ea typeface="Roboto" panose="02000000000000000000" pitchFamily="2" charset="0"/>
                <a:cs typeface="Roboto" panose="02000000000000000000" pitchFamily="2" charset="0"/>
              </a:rPr>
              <a:t>Teacher tasks</a:t>
            </a:r>
          </a:p>
          <a:p>
            <a:pPr>
              <a:lnSpc>
                <a:spcPct val="150000"/>
              </a:lnSpc>
            </a:pPr>
            <a:endParaRPr lang="en-GB" sz="2400" dirty="0">
              <a:solidFill>
                <a:srgbClr val="0A303F"/>
              </a:solidFill>
              <a:latin typeface="+mj-lt"/>
              <a:ea typeface="Roboto" panose="02000000000000000000" pitchFamily="2" charset="0"/>
              <a:cs typeface="Roboto" panose="02000000000000000000" pitchFamily="2" charset="0"/>
            </a:endParaRPr>
          </a:p>
        </p:txBody>
      </p:sp>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dirty="0"/>
              <a:t>Contents</a:t>
            </a:r>
            <a:endParaRPr lang="en-GB" sz="4400" dirty="0"/>
          </a:p>
        </p:txBody>
      </p:sp>
      <p:pic>
        <p:nvPicPr>
          <p:cNvPr id="5" name="Picture 2">
            <a:extLst>
              <a:ext uri="{FF2B5EF4-FFF2-40B4-BE49-F238E27FC236}">
                <a16:creationId xmlns:a16="http://schemas.microsoft.com/office/drawing/2014/main" id="{D2C40096-9C1B-D0F4-D373-F06EA048BD2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7697" r="7773" b="24195"/>
          <a:stretch/>
        </p:blipFill>
        <p:spPr bwMode="auto">
          <a:xfrm>
            <a:off x="423900" y="5992920"/>
            <a:ext cx="2505600" cy="637732"/>
          </a:xfrm>
          <a:prstGeom prst="rect">
            <a:avLst/>
          </a:prstGeom>
          <a:noFill/>
          <a:extLst>
            <a:ext uri="{909E8E84-426E-40DD-AFC4-6F175D3DCCD1}">
              <a14:hiddenFill xmlns:a14="http://schemas.microsoft.com/office/drawing/2010/main">
                <a:solidFill>
                  <a:srgbClr val="FFFFFF"/>
                </a:solidFill>
              </a14:hiddenFill>
            </a:ext>
          </a:extLst>
        </p:spPr>
      </p:pic>
      <p:sp>
        <p:nvSpPr>
          <p:cNvPr id="2" name="Hexagon 1">
            <a:hlinkClick r:id="rId4" action="ppaction://hlinksldjump"/>
            <a:extLst>
              <a:ext uri="{FF2B5EF4-FFF2-40B4-BE49-F238E27FC236}">
                <a16:creationId xmlns:a16="http://schemas.microsoft.com/office/drawing/2014/main" id="{59D69DE5-60E5-2909-0953-C34B830937B8}"/>
              </a:ext>
            </a:extLst>
          </p:cNvPr>
          <p:cNvSpPr/>
          <p:nvPr/>
        </p:nvSpPr>
        <p:spPr>
          <a:xfrm>
            <a:off x="10535920" y="325120"/>
            <a:ext cx="1215585" cy="1047918"/>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 name="Hexagon 3">
            <a:hlinkClick r:id="rId5" action="ppaction://hlinksldjump"/>
            <a:extLst>
              <a:ext uri="{FF2B5EF4-FFF2-40B4-BE49-F238E27FC236}">
                <a16:creationId xmlns:a16="http://schemas.microsoft.com/office/drawing/2014/main" id="{5F2A5701-DD13-F9AE-01F4-ABF466D0CECB}"/>
              </a:ext>
            </a:extLst>
          </p:cNvPr>
          <p:cNvSpPr/>
          <p:nvPr/>
        </p:nvSpPr>
        <p:spPr>
          <a:xfrm>
            <a:off x="10535920" y="1483359"/>
            <a:ext cx="1125382" cy="970157"/>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Hexagon 5">
            <a:hlinkClick r:id="rId6" action="ppaction://hlinksldjump"/>
            <a:extLst>
              <a:ext uri="{FF2B5EF4-FFF2-40B4-BE49-F238E27FC236}">
                <a16:creationId xmlns:a16="http://schemas.microsoft.com/office/drawing/2014/main" id="{1C3BDB0F-7B24-8A42-4A07-58D9AFE3DD23}"/>
              </a:ext>
            </a:extLst>
          </p:cNvPr>
          <p:cNvSpPr/>
          <p:nvPr/>
        </p:nvSpPr>
        <p:spPr>
          <a:xfrm>
            <a:off x="10581021" y="2563837"/>
            <a:ext cx="1125382" cy="970157"/>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Hexagon 6">
            <a:hlinkClick r:id="rId7" action="ppaction://hlinksldjump"/>
            <a:extLst>
              <a:ext uri="{FF2B5EF4-FFF2-40B4-BE49-F238E27FC236}">
                <a16:creationId xmlns:a16="http://schemas.microsoft.com/office/drawing/2014/main" id="{286E6EE8-CDA4-5835-9D20-9B6153BA914A}"/>
              </a:ext>
            </a:extLst>
          </p:cNvPr>
          <p:cNvSpPr/>
          <p:nvPr/>
        </p:nvSpPr>
        <p:spPr>
          <a:xfrm>
            <a:off x="10581021" y="3684955"/>
            <a:ext cx="1125382" cy="970157"/>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Hexagon 8">
            <a:hlinkClick r:id="rId8" action="ppaction://hlinksldjump"/>
            <a:extLst>
              <a:ext uri="{FF2B5EF4-FFF2-40B4-BE49-F238E27FC236}">
                <a16:creationId xmlns:a16="http://schemas.microsoft.com/office/drawing/2014/main" id="{20C236CB-05C3-D195-519C-40832CF16A8B}"/>
              </a:ext>
            </a:extLst>
          </p:cNvPr>
          <p:cNvSpPr/>
          <p:nvPr/>
        </p:nvSpPr>
        <p:spPr>
          <a:xfrm>
            <a:off x="10581021" y="4853991"/>
            <a:ext cx="1125382" cy="970157"/>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3131051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 name="Picture Placeholder 9" descr="A picture containing black, darkness&#10;&#10;Description automatically generated">
            <a:extLst>
              <a:ext uri="{FF2B5EF4-FFF2-40B4-BE49-F238E27FC236}">
                <a16:creationId xmlns:a16="http://schemas.microsoft.com/office/drawing/2014/main" id="{200BE0EF-F682-A913-DFBA-D564029FD179}"/>
              </a:ext>
            </a:extLst>
          </p:cNvPr>
          <p:cNvPicPr>
            <a:picLocks noGrp="1" noRot="1" noChangeAspect="1" noMove="1" noResize="1" noEditPoints="1" noAdjustHandles="1" noChangeArrowheads="1" noChangeShapeType="1" noCrop="1"/>
          </p:cNvPicPr>
          <p:nvPr>
            <p:ph type="pic" sz="quarter" idx="4294967295"/>
          </p:nvPr>
        </p:nvPicPr>
        <p:blipFill>
          <a:blip r:embed="rId3" cstate="print">
            <a:extLst>
              <a:ext uri="{28A0092B-C50C-407E-A947-70E740481C1C}">
                <a14:useLocalDpi xmlns:a14="http://schemas.microsoft.com/office/drawing/2010/main" val="0"/>
              </a:ext>
            </a:extLst>
          </a:blip>
          <a:srcRect l="3711" r="3711"/>
          <a:stretch>
            <a:fillRect/>
          </a:stretch>
        </p:blipFill>
        <p:spPr>
          <a:xfrm>
            <a:off x="0" y="5824538"/>
            <a:ext cx="1722438" cy="784225"/>
          </a:xfrm>
        </p:spPr>
      </p:pic>
      <p:pic>
        <p:nvPicPr>
          <p:cNvPr id="2" name="Online Media 1" title="Dinosuit: Introduction">
            <a:hlinkClick r:id="" action="ppaction://media"/>
            <a:extLst>
              <a:ext uri="{FF2B5EF4-FFF2-40B4-BE49-F238E27FC236}">
                <a16:creationId xmlns:a16="http://schemas.microsoft.com/office/drawing/2014/main" id="{62DAF9AE-6009-7D0A-0BF9-AFBA01702EB9}"/>
              </a:ext>
            </a:extLst>
          </p:cNvPr>
          <p:cNvPicPr>
            <a:picLocks noRot="1" noChangeAspect="1"/>
          </p:cNvPicPr>
          <p:nvPr>
            <a:videoFile r:link="rId1"/>
          </p:nvPr>
        </p:nvPicPr>
        <p:blipFill>
          <a:blip r:embed="rId4"/>
          <a:stretch>
            <a:fillRect/>
          </a:stretch>
        </p:blipFill>
        <p:spPr>
          <a:xfrm>
            <a:off x="166255" y="78694"/>
            <a:ext cx="11863449" cy="6702849"/>
          </a:xfrm>
          <a:prstGeom prst="rect">
            <a:avLst/>
          </a:prstGeom>
        </p:spPr>
      </p:pic>
    </p:spTree>
    <p:extLst>
      <p:ext uri="{BB962C8B-B14F-4D97-AF65-F5344CB8AC3E}">
        <p14:creationId xmlns:p14="http://schemas.microsoft.com/office/powerpoint/2010/main" val="17559905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dirty="0"/>
              <a:t>Introduction</a:t>
            </a:r>
            <a:endParaRPr lang="en-GB" sz="4400" dirty="0"/>
          </a:p>
        </p:txBody>
      </p:sp>
      <p:sp>
        <p:nvSpPr>
          <p:cNvPr id="4" name="Content Placeholder 2">
            <a:extLst>
              <a:ext uri="{FF2B5EF4-FFF2-40B4-BE49-F238E27FC236}">
                <a16:creationId xmlns:a16="http://schemas.microsoft.com/office/drawing/2014/main" id="{FFFF62EF-B710-5742-DB31-4D85BD0231F0}"/>
              </a:ext>
            </a:extLst>
          </p:cNvPr>
          <p:cNvSpPr txBox="1">
            <a:spLocks/>
          </p:cNvSpPr>
          <p:nvPr/>
        </p:nvSpPr>
        <p:spPr>
          <a:xfrm>
            <a:off x="610168" y="1315797"/>
            <a:ext cx="10801544" cy="4643569"/>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n-GB" sz="2200" dirty="0">
                <a:latin typeface="+mj-lt"/>
                <a:ea typeface="Roboto" panose="02000000000000000000" pitchFamily="2" charset="0"/>
                <a:cs typeface="Roboto" panose="02000000000000000000" pitchFamily="2" charset="0"/>
              </a:rPr>
              <a:t>Dinosuit </a:t>
            </a:r>
            <a:r>
              <a:rPr lang="en-GB" sz="2200" b="0" dirty="0">
                <a:latin typeface="+mj-lt"/>
                <a:ea typeface="Roboto" panose="02000000000000000000" pitchFamily="2" charset="0"/>
                <a:cs typeface="Roboto" panose="02000000000000000000" pitchFamily="2" charset="0"/>
              </a:rPr>
              <a:t>design and sell a range of wearable dinosaur kits. </a:t>
            </a:r>
          </a:p>
          <a:p>
            <a:pPr algn="ctr">
              <a:lnSpc>
                <a:spcPct val="150000"/>
              </a:lnSpc>
            </a:pPr>
            <a:r>
              <a:rPr lang="en-GB" sz="2200" u="sng" dirty="0">
                <a:latin typeface="+mj-lt"/>
                <a:ea typeface="Roboto" panose="02000000000000000000" pitchFamily="2" charset="0"/>
                <a:cs typeface="Roboto" panose="02000000000000000000" pitchFamily="2" charset="0"/>
              </a:rPr>
              <a:t>The context for this unit is:</a:t>
            </a:r>
          </a:p>
          <a:p>
            <a:pPr algn="ctr">
              <a:lnSpc>
                <a:spcPct val="150000"/>
              </a:lnSpc>
            </a:pPr>
            <a:r>
              <a:rPr lang="en-GB" sz="3200" dirty="0">
                <a:solidFill>
                  <a:schemeClr val="accent2"/>
                </a:solidFill>
                <a:latin typeface="+mj-lt"/>
                <a:ea typeface="Roboto" panose="02000000000000000000" pitchFamily="2" charset="0"/>
                <a:cs typeface="Roboto" panose="02000000000000000000" pitchFamily="2" charset="0"/>
              </a:rPr>
              <a:t>Promotional display items for Dinosuit </a:t>
            </a:r>
            <a:endParaRPr lang="en-GB" sz="3200" dirty="0">
              <a:solidFill>
                <a:schemeClr val="bg1"/>
              </a:solidFill>
              <a:latin typeface="+mj-lt"/>
              <a:ea typeface="Roboto" panose="02000000000000000000" pitchFamily="2" charset="0"/>
              <a:cs typeface="Roboto" panose="02000000000000000000" pitchFamily="2" charset="0"/>
            </a:endParaRPr>
          </a:p>
          <a:p>
            <a:pPr>
              <a:lnSpc>
                <a:spcPct val="150000"/>
              </a:lnSpc>
            </a:pPr>
            <a:r>
              <a:rPr lang="en-GB" sz="2200" b="0" dirty="0">
                <a:latin typeface="+mj-lt"/>
                <a:ea typeface="Roboto" panose="02000000000000000000" pitchFamily="2" charset="0"/>
                <a:cs typeface="Roboto" panose="02000000000000000000" pitchFamily="2" charset="0"/>
              </a:rPr>
              <a:t>The following slides will show how the team at Dinosuit would approach this context in relation to the five main stage of the design process: </a:t>
            </a:r>
            <a:r>
              <a:rPr lang="en-GB" sz="2200" dirty="0">
                <a:latin typeface="+mj-lt"/>
                <a:ea typeface="Roboto" panose="02000000000000000000" pitchFamily="2" charset="0"/>
                <a:cs typeface="Roboto" panose="02000000000000000000" pitchFamily="2" charset="0"/>
              </a:rPr>
              <a:t>empathize</a:t>
            </a:r>
            <a:r>
              <a:rPr lang="en-GB" sz="2200" b="0" dirty="0">
                <a:latin typeface="+mj-lt"/>
                <a:ea typeface="Roboto" panose="02000000000000000000" pitchFamily="2" charset="0"/>
                <a:cs typeface="Roboto" panose="02000000000000000000" pitchFamily="2" charset="0"/>
              </a:rPr>
              <a:t>, </a:t>
            </a:r>
            <a:r>
              <a:rPr lang="en-GB" sz="2200" dirty="0">
                <a:latin typeface="+mj-lt"/>
                <a:ea typeface="Roboto" panose="02000000000000000000" pitchFamily="2" charset="0"/>
                <a:cs typeface="Roboto" panose="02000000000000000000" pitchFamily="2" charset="0"/>
              </a:rPr>
              <a:t>define</a:t>
            </a:r>
            <a:r>
              <a:rPr lang="en-GB" sz="2200" b="0" dirty="0">
                <a:latin typeface="+mj-lt"/>
                <a:ea typeface="Roboto" panose="02000000000000000000" pitchFamily="2" charset="0"/>
                <a:cs typeface="Roboto" panose="02000000000000000000" pitchFamily="2" charset="0"/>
              </a:rPr>
              <a:t>, </a:t>
            </a:r>
            <a:r>
              <a:rPr lang="en-GB" sz="2200" dirty="0">
                <a:latin typeface="+mj-lt"/>
                <a:ea typeface="Roboto" panose="02000000000000000000" pitchFamily="2" charset="0"/>
                <a:cs typeface="Roboto" panose="02000000000000000000" pitchFamily="2" charset="0"/>
              </a:rPr>
              <a:t>ideate</a:t>
            </a:r>
            <a:r>
              <a:rPr lang="en-GB" sz="2200" b="0" dirty="0">
                <a:latin typeface="+mj-lt"/>
                <a:ea typeface="Roboto" panose="02000000000000000000" pitchFamily="2" charset="0"/>
                <a:cs typeface="Roboto" panose="02000000000000000000" pitchFamily="2" charset="0"/>
              </a:rPr>
              <a:t>, </a:t>
            </a:r>
            <a:r>
              <a:rPr lang="en-GB" sz="2200" dirty="0">
                <a:latin typeface="+mj-lt"/>
                <a:ea typeface="Roboto" panose="02000000000000000000" pitchFamily="2" charset="0"/>
                <a:cs typeface="Roboto" panose="02000000000000000000" pitchFamily="2" charset="0"/>
              </a:rPr>
              <a:t>prototype</a:t>
            </a:r>
            <a:r>
              <a:rPr lang="en-GB" sz="2200" b="0" dirty="0">
                <a:latin typeface="+mj-lt"/>
                <a:ea typeface="Roboto" panose="02000000000000000000" pitchFamily="2" charset="0"/>
                <a:cs typeface="Roboto" panose="02000000000000000000" pitchFamily="2" charset="0"/>
              </a:rPr>
              <a:t>, </a:t>
            </a:r>
            <a:r>
              <a:rPr lang="en-GB" sz="2200" dirty="0">
                <a:latin typeface="+mj-lt"/>
                <a:ea typeface="Roboto" panose="02000000000000000000" pitchFamily="2" charset="0"/>
                <a:cs typeface="Roboto" panose="02000000000000000000" pitchFamily="2" charset="0"/>
              </a:rPr>
              <a:t>test</a:t>
            </a:r>
            <a:r>
              <a:rPr lang="en-GB" sz="2200" b="0" dirty="0">
                <a:latin typeface="+mj-lt"/>
                <a:ea typeface="Roboto" panose="02000000000000000000" pitchFamily="2" charset="0"/>
                <a:cs typeface="Roboto" panose="02000000000000000000" pitchFamily="2" charset="0"/>
              </a:rPr>
              <a:t>. You can follow a similar process to create display items to promote Dinosuit in stores, outlets, exhibitions and more.</a:t>
            </a:r>
          </a:p>
          <a:p>
            <a:pPr>
              <a:lnSpc>
                <a:spcPct val="150000"/>
              </a:lnSpc>
            </a:pPr>
            <a:endParaRPr lang="en-GB" sz="2400" b="0" dirty="0">
              <a:solidFill>
                <a:srgbClr val="0A303F"/>
              </a:solidFill>
              <a:latin typeface="+mj-lt"/>
              <a:ea typeface="Roboto" panose="02000000000000000000" pitchFamily="2" charset="0"/>
              <a:cs typeface="Roboto" panose="02000000000000000000" pitchFamily="2" charset="0"/>
            </a:endParaRPr>
          </a:p>
        </p:txBody>
      </p:sp>
      <p:pic>
        <p:nvPicPr>
          <p:cNvPr id="3" name="Picture 2" descr="Text&#10;&#10;Description automatically generated">
            <a:extLst>
              <a:ext uri="{FF2B5EF4-FFF2-40B4-BE49-F238E27FC236}">
                <a16:creationId xmlns:a16="http://schemas.microsoft.com/office/drawing/2014/main" id="{1D84B003-3FD3-BADE-ACB2-FF80AC062B7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96360" y="6034539"/>
            <a:ext cx="1144315" cy="554494"/>
          </a:xfrm>
          <a:prstGeom prst="rect">
            <a:avLst/>
          </a:prstGeom>
        </p:spPr>
      </p:pic>
      <p:pic>
        <p:nvPicPr>
          <p:cNvPr id="5" name="Picture 2">
            <a:extLst>
              <a:ext uri="{FF2B5EF4-FFF2-40B4-BE49-F238E27FC236}">
                <a16:creationId xmlns:a16="http://schemas.microsoft.com/office/drawing/2014/main" id="{D2C9BE35-4948-0225-E6ED-B2F25D53C6B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7697" r="7773" b="24195"/>
          <a:stretch/>
        </p:blipFill>
        <p:spPr bwMode="auto">
          <a:xfrm>
            <a:off x="423900" y="5992920"/>
            <a:ext cx="2505600" cy="6377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50898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title="Dinosuit: Empathize Stage">
            <a:hlinkClick r:id="" action="ppaction://media"/>
            <a:extLst>
              <a:ext uri="{FF2B5EF4-FFF2-40B4-BE49-F238E27FC236}">
                <a16:creationId xmlns:a16="http://schemas.microsoft.com/office/drawing/2014/main" id="{A6F8417F-4BE2-2084-9869-F673BB9BEEB9}"/>
              </a:ext>
            </a:extLst>
          </p:cNvPr>
          <p:cNvPicPr>
            <a:picLocks noRot="1" noChangeAspect="1"/>
          </p:cNvPicPr>
          <p:nvPr>
            <a:videoFile r:link="rId1"/>
          </p:nvPr>
        </p:nvPicPr>
        <p:blipFill>
          <a:blip r:embed="rId3"/>
          <a:stretch>
            <a:fillRect/>
          </a:stretch>
        </p:blipFill>
        <p:spPr>
          <a:xfrm>
            <a:off x="154379" y="71984"/>
            <a:ext cx="11863450" cy="6702849"/>
          </a:xfrm>
          <a:prstGeom prst="rect">
            <a:avLst/>
          </a:prstGeom>
        </p:spPr>
      </p:pic>
    </p:spTree>
    <p:extLst>
      <p:ext uri="{BB962C8B-B14F-4D97-AF65-F5344CB8AC3E}">
        <p14:creationId xmlns:p14="http://schemas.microsoft.com/office/powerpoint/2010/main" val="278749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BCC5A58-F572-2DA9-2B8D-4BEFA2B657A5}"/>
              </a:ext>
            </a:extLst>
          </p:cNvPr>
          <p:cNvSpPr>
            <a:spLocks noGrp="1"/>
          </p:cNvSpPr>
          <p:nvPr>
            <p:ph type="title"/>
          </p:nvPr>
        </p:nvSpPr>
        <p:spPr/>
        <p:txBody>
          <a:bodyPr/>
          <a:lstStyle/>
          <a:p>
            <a:r>
              <a:rPr lang="en-GB" sz="4400" dirty="0"/>
              <a:t>Empathize stage</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0" y="1041676"/>
            <a:ext cx="9506783" cy="2165350"/>
          </a:xfrm>
        </p:spPr>
        <p:txBody>
          <a:bodyPr>
            <a:normAutofit/>
          </a:bodyPr>
          <a:lstStyle/>
          <a:p>
            <a:pPr>
              <a:lnSpc>
                <a:spcPct val="150000"/>
              </a:lnSpc>
            </a:pPr>
            <a:r>
              <a:rPr lang="en-GB" dirty="0">
                <a:latin typeface="+mj-lt"/>
                <a:ea typeface="Roboto" panose="02000000000000000000" pitchFamily="2" charset="0"/>
                <a:cs typeface="Roboto" panose="02000000000000000000" pitchFamily="2" charset="0"/>
              </a:rPr>
              <a:t>Your first task is to put yourself into the shoes of the customer to understand more about this area. You need to identify what catches their eye or grabs their attention when shopping or looking at displays. There are no wrong ideas at this stage! There are many ways companies do this. You may want to consider one or more of the following that Ross just spoke about:</a:t>
            </a:r>
          </a:p>
          <a:p>
            <a:pPr marL="0" indent="0">
              <a:lnSpc>
                <a:spcPct val="150000"/>
              </a:lnSpc>
              <a:buNone/>
            </a:pPr>
            <a:endParaRPr lang="en-GB"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dirty="0">
              <a:highlight>
                <a:srgbClr val="FFFF00"/>
              </a:highlight>
              <a:latin typeface="+mj-lt"/>
              <a:ea typeface="Roboto" panose="02000000000000000000" pitchFamily="2" charset="0"/>
              <a:cs typeface="Roboto" panose="02000000000000000000" pitchFamily="2" charset="0"/>
            </a:endParaRPr>
          </a:p>
        </p:txBody>
      </p:sp>
      <p:graphicFrame>
        <p:nvGraphicFramePr>
          <p:cNvPr id="18" name="Table 18">
            <a:extLst>
              <a:ext uri="{FF2B5EF4-FFF2-40B4-BE49-F238E27FC236}">
                <a16:creationId xmlns:a16="http://schemas.microsoft.com/office/drawing/2014/main" id="{3CA07AFC-7C26-70E5-A728-C7C13EBE3BA3}"/>
              </a:ext>
            </a:extLst>
          </p:cNvPr>
          <p:cNvGraphicFramePr>
            <a:graphicFrameLocks noGrp="1"/>
          </p:cNvGraphicFramePr>
          <p:nvPr>
            <p:extLst>
              <p:ext uri="{D42A27DB-BD31-4B8C-83A1-F6EECF244321}">
                <p14:modId xmlns:p14="http://schemas.microsoft.com/office/powerpoint/2010/main" val="336539496"/>
              </p:ext>
            </p:extLst>
          </p:nvPr>
        </p:nvGraphicFramePr>
        <p:xfrm>
          <a:off x="576000" y="2933678"/>
          <a:ext cx="9431602" cy="2604419"/>
        </p:xfrm>
        <a:graphic>
          <a:graphicData uri="http://schemas.openxmlformats.org/drawingml/2006/table">
            <a:tbl>
              <a:tblPr firstRow="1" bandRow="1">
                <a:tableStyleId>{5940675A-B579-460E-94D1-54222C63F5DA}</a:tableStyleId>
              </a:tblPr>
              <a:tblGrid>
                <a:gridCol w="2058143">
                  <a:extLst>
                    <a:ext uri="{9D8B030D-6E8A-4147-A177-3AD203B41FA5}">
                      <a16:colId xmlns:a16="http://schemas.microsoft.com/office/drawing/2014/main" val="336422520"/>
                    </a:ext>
                  </a:extLst>
                </a:gridCol>
                <a:gridCol w="2013358">
                  <a:extLst>
                    <a:ext uri="{9D8B030D-6E8A-4147-A177-3AD203B41FA5}">
                      <a16:colId xmlns:a16="http://schemas.microsoft.com/office/drawing/2014/main" val="1485661640"/>
                    </a:ext>
                  </a:extLst>
                </a:gridCol>
                <a:gridCol w="2416029">
                  <a:extLst>
                    <a:ext uri="{9D8B030D-6E8A-4147-A177-3AD203B41FA5}">
                      <a16:colId xmlns:a16="http://schemas.microsoft.com/office/drawing/2014/main" val="3804150009"/>
                    </a:ext>
                  </a:extLst>
                </a:gridCol>
                <a:gridCol w="2944072">
                  <a:extLst>
                    <a:ext uri="{9D8B030D-6E8A-4147-A177-3AD203B41FA5}">
                      <a16:colId xmlns:a16="http://schemas.microsoft.com/office/drawing/2014/main" val="3677614360"/>
                    </a:ext>
                  </a:extLst>
                </a:gridCol>
              </a:tblGrid>
              <a:tr h="379379">
                <a:tc>
                  <a:txBody>
                    <a:bodyPr/>
                    <a:lstStyle/>
                    <a:p>
                      <a:pPr algn="ctr"/>
                      <a:r>
                        <a:rPr lang="en-GB" sz="1700" b="1" dirty="0">
                          <a:solidFill>
                            <a:srgbClr val="ACACDE"/>
                          </a:solidFill>
                          <a:hlinkClick r:id="rId3" action="ppaction://hlinksldjump">
                            <a:extLst>
                              <a:ext uri="{A12FA001-AC4F-418D-AE19-62706E023703}">
                                <ahyp:hlinkClr xmlns:ahyp="http://schemas.microsoft.com/office/drawing/2018/hyperlinkcolor" val="tx"/>
                              </a:ext>
                            </a:extLst>
                          </a:hlinkClick>
                        </a:rPr>
                        <a:t>‘What?’</a:t>
                      </a:r>
                      <a:endParaRPr lang="en-GB" sz="1700" b="1" dirty="0">
                        <a:solidFill>
                          <a:srgbClr val="ACACDE"/>
                        </a:solidFill>
                      </a:endParaRPr>
                    </a:p>
                  </a:txBody>
                  <a:tcPr>
                    <a:solidFill>
                      <a:schemeClr val="bg1"/>
                    </a:solidFill>
                  </a:tcPr>
                </a:tc>
                <a:tc>
                  <a:txBody>
                    <a:bodyPr/>
                    <a:lstStyle/>
                    <a:p>
                      <a:pPr algn="ctr"/>
                      <a:r>
                        <a:rPr lang="en-GB" sz="1700" b="1" dirty="0">
                          <a:solidFill>
                            <a:srgbClr val="ACACDE"/>
                          </a:solidFill>
                          <a:hlinkClick r:id="rId3" action="ppaction://hlinksldjump">
                            <a:extLst>
                              <a:ext uri="{A12FA001-AC4F-418D-AE19-62706E023703}">
                                <ahyp:hlinkClr xmlns:ahyp="http://schemas.microsoft.com/office/drawing/2018/hyperlinkcolor" val="tx"/>
                              </a:ext>
                            </a:extLst>
                          </a:hlinkClick>
                        </a:rPr>
                        <a:t>‘Who?’</a:t>
                      </a:r>
                      <a:endParaRPr lang="en-GB" sz="1700" b="1" dirty="0">
                        <a:solidFill>
                          <a:srgbClr val="ACACDE"/>
                        </a:solidFill>
                      </a:endParaRPr>
                    </a:p>
                  </a:txBody>
                  <a:tcPr>
                    <a:solidFill>
                      <a:schemeClr val="bg1"/>
                    </a:solidFill>
                  </a:tcPr>
                </a:tc>
                <a:tc>
                  <a:txBody>
                    <a:bodyPr/>
                    <a:lstStyle/>
                    <a:p>
                      <a:pPr algn="ctr"/>
                      <a:r>
                        <a:rPr lang="en-GB" sz="1700" b="1" dirty="0">
                          <a:solidFill>
                            <a:srgbClr val="ACACDE"/>
                          </a:solidFill>
                          <a:hlinkClick r:id="rId4" action="ppaction://hlinksldjump">
                            <a:extLst>
                              <a:ext uri="{A12FA001-AC4F-418D-AE19-62706E023703}">
                                <ahyp:hlinkClr xmlns:ahyp="http://schemas.microsoft.com/office/drawing/2018/hyperlinkcolor" val="tx"/>
                              </a:ext>
                            </a:extLst>
                          </a:hlinkClick>
                        </a:rPr>
                        <a:t>‘Where?’</a:t>
                      </a:r>
                      <a:endParaRPr lang="en-GB" sz="1700" b="1" dirty="0">
                        <a:solidFill>
                          <a:srgbClr val="ACACDE"/>
                        </a:solidFill>
                      </a:endParaRPr>
                    </a:p>
                  </a:txBody>
                  <a:tcPr>
                    <a:solidFill>
                      <a:schemeClr val="bg1"/>
                    </a:solidFill>
                  </a:tcPr>
                </a:tc>
                <a:tc>
                  <a:txBody>
                    <a:bodyPr/>
                    <a:lstStyle/>
                    <a:p>
                      <a:pPr algn="ctr"/>
                      <a:r>
                        <a:rPr lang="en-GB" sz="1700" b="1" dirty="0">
                          <a:solidFill>
                            <a:srgbClr val="ACACDE"/>
                          </a:solidFill>
                          <a:hlinkClick r:id="rId4" action="ppaction://hlinksldjump">
                            <a:extLst>
                              <a:ext uri="{A12FA001-AC4F-418D-AE19-62706E023703}">
                                <ahyp:hlinkClr xmlns:ahyp="http://schemas.microsoft.com/office/drawing/2018/hyperlinkcolor" val="tx"/>
                              </a:ext>
                            </a:extLst>
                          </a:hlinkClick>
                        </a:rPr>
                        <a:t>‘Ask the right questions’</a:t>
                      </a:r>
                      <a:endParaRPr lang="en-GB" sz="1700" b="1" dirty="0">
                        <a:solidFill>
                          <a:srgbClr val="ACACDE"/>
                        </a:solidFill>
                      </a:endParaRPr>
                    </a:p>
                  </a:txBody>
                  <a:tcPr>
                    <a:solidFill>
                      <a:schemeClr val="bg1"/>
                    </a:solidFill>
                  </a:tcPr>
                </a:tc>
                <a:extLst>
                  <a:ext uri="{0D108BD9-81ED-4DB2-BD59-A6C34878D82A}">
                    <a16:rowId xmlns:a16="http://schemas.microsoft.com/office/drawing/2014/main" val="3391378453"/>
                  </a:ext>
                </a:extLst>
              </a:tr>
              <a:tr h="370840">
                <a:tc>
                  <a:txBody>
                    <a:bodyPr/>
                    <a:lstStyle/>
                    <a:p>
                      <a:r>
                        <a:rPr lang="en-GB" sz="1400" dirty="0"/>
                        <a:t>Look at what customers need and/or want from a product such as Dinosuit. What are their needs, wants and values and how can we meet these? Identify the product’s ‘unique selling point’ (USP) and use this in your design.</a:t>
                      </a:r>
                    </a:p>
                  </a:txBody>
                  <a:tcPr/>
                </a:tc>
                <a:tc>
                  <a:txBody>
                    <a:bodyPr/>
                    <a:lstStyle/>
                    <a:p>
                      <a:r>
                        <a:rPr lang="en-GB" sz="1400" dirty="0"/>
                        <a:t>Who is playing with it and who is paying for it? The needs of the parent or adult who buys the product may be very different from the person who plays with it. Consider how you would promote the Dinosuit to both.</a:t>
                      </a:r>
                    </a:p>
                  </a:txBody>
                  <a:tcPr/>
                </a:tc>
                <a:tc>
                  <a:txBody>
                    <a:bodyPr/>
                    <a:lstStyle/>
                    <a:p>
                      <a:r>
                        <a:rPr lang="en-GB" sz="1400" dirty="0"/>
                        <a:t>Visit as many different locations as possible to get a feel for how products are promoted and sold. These could be in shop windows, inside stores or museums. The more you see, the better understanding you will have of the market.</a:t>
                      </a:r>
                    </a:p>
                  </a:txBody>
                  <a:tcPr/>
                </a:tc>
                <a:tc>
                  <a:txBody>
                    <a:bodyPr/>
                    <a:lstStyle/>
                    <a:p>
                      <a:r>
                        <a:rPr lang="en-GB" sz="1400" dirty="0"/>
                        <a:t>Before heading out to visit toy stores, make a list of the information you need.</a:t>
                      </a:r>
                    </a:p>
                    <a:p>
                      <a:r>
                        <a:rPr lang="en-GB" sz="1400" dirty="0"/>
                        <a:t>Decide on the questions you need to ask and if the answers are measurable, such as ‘how much do you normally spend on a toy in a museum?’, or if they are opinions such as ‘what is your favourite dinosaur?’ </a:t>
                      </a:r>
                    </a:p>
                  </a:txBody>
                  <a:tcPr/>
                </a:tc>
                <a:extLst>
                  <a:ext uri="{0D108BD9-81ED-4DB2-BD59-A6C34878D82A}">
                    <a16:rowId xmlns:a16="http://schemas.microsoft.com/office/drawing/2014/main" val="3966545421"/>
                  </a:ext>
                </a:extLst>
              </a:tr>
            </a:tbl>
          </a:graphicData>
        </a:graphic>
      </p:graphicFrame>
      <p:pic>
        <p:nvPicPr>
          <p:cNvPr id="3" name="Picture 2">
            <a:extLst>
              <a:ext uri="{FF2B5EF4-FFF2-40B4-BE49-F238E27FC236}">
                <a16:creationId xmlns:a16="http://schemas.microsoft.com/office/drawing/2014/main" id="{0D30EECE-09F4-670E-1EDF-D0D728E5C858}"/>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7697" r="7773" b="24195"/>
          <a:stretch/>
        </p:blipFill>
        <p:spPr bwMode="auto">
          <a:xfrm>
            <a:off x="423900" y="5992920"/>
            <a:ext cx="2505600" cy="6377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389472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BCC5A58-F572-2DA9-2B8D-4BEFA2B657A5}"/>
              </a:ext>
            </a:extLst>
          </p:cNvPr>
          <p:cNvSpPr>
            <a:spLocks noGrp="1"/>
          </p:cNvSpPr>
          <p:nvPr>
            <p:ph type="title"/>
          </p:nvPr>
        </p:nvSpPr>
        <p:spPr/>
        <p:txBody>
          <a:bodyPr/>
          <a:lstStyle/>
          <a:p>
            <a:r>
              <a:rPr lang="en-GB" sz="4400" dirty="0"/>
              <a:t>Empathize stage</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0" y="1149350"/>
            <a:ext cx="9522539" cy="2165350"/>
          </a:xfrm>
        </p:spPr>
        <p:txBody>
          <a:bodyPr>
            <a:normAutofit/>
          </a:bodyPr>
          <a:lstStyle/>
          <a:p>
            <a:pPr>
              <a:lnSpc>
                <a:spcPct val="150000"/>
              </a:lnSpc>
            </a:pPr>
            <a:r>
              <a:rPr lang="en-GB" dirty="0">
                <a:latin typeface="+mj-lt"/>
                <a:ea typeface="Roboto" panose="02000000000000000000" pitchFamily="2" charset="0"/>
                <a:cs typeface="Roboto" panose="02000000000000000000" pitchFamily="2" charset="0"/>
              </a:rPr>
              <a:t>There are currently </a:t>
            </a:r>
            <a:r>
              <a:rPr lang="en-GB" b="1" dirty="0">
                <a:latin typeface="+mj-lt"/>
                <a:ea typeface="Roboto" panose="02000000000000000000" pitchFamily="2" charset="0"/>
                <a:cs typeface="Roboto" panose="02000000000000000000" pitchFamily="2" charset="0"/>
              </a:rPr>
              <a:t>three different kits made by Dinosuit</a:t>
            </a:r>
            <a:r>
              <a:rPr lang="en-GB" dirty="0">
                <a:latin typeface="+mj-lt"/>
                <a:ea typeface="Roboto" panose="02000000000000000000" pitchFamily="2" charset="0"/>
                <a:cs typeface="Roboto" panose="02000000000000000000" pitchFamily="2" charset="0"/>
              </a:rPr>
              <a:t>, which will make it easier to utilise in your promotional displays. You could consider a range of dinosaur related themes but be sure to include the existing products in your display, so the customer is aware of the choices available to them.</a:t>
            </a: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p:txBody>
      </p:sp>
      <p:pic>
        <p:nvPicPr>
          <p:cNvPr id="3" name="Picture 4" descr="T. Rex dinosaur construction toy">
            <a:extLst>
              <a:ext uri="{FF2B5EF4-FFF2-40B4-BE49-F238E27FC236}">
                <a16:creationId xmlns:a16="http://schemas.microsoft.com/office/drawing/2014/main" id="{DB2E502C-153E-5FAB-98A5-BCA44E23274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34686" y="2618401"/>
            <a:ext cx="3507839" cy="4028168"/>
          </a:xfrm>
          <a:prstGeom prst="rect">
            <a:avLst/>
          </a:prstGeom>
          <a:noFill/>
          <a:extLst>
            <a:ext uri="{909E8E84-426E-40DD-AFC4-6F175D3DCCD1}">
              <a14:hiddenFill xmlns:a14="http://schemas.microsoft.com/office/drawing/2010/main">
                <a:solidFill>
                  <a:srgbClr val="FFFFFF"/>
                </a:solidFill>
              </a14:hiddenFill>
            </a:ext>
          </a:extLst>
        </p:spPr>
      </p:pic>
      <p:pic>
        <p:nvPicPr>
          <p:cNvPr id="30722" name="Picture 2" descr="Stegosaurus dinosaur construction toy">
            <a:extLst>
              <a:ext uri="{FF2B5EF4-FFF2-40B4-BE49-F238E27FC236}">
                <a16:creationId xmlns:a16="http://schemas.microsoft.com/office/drawing/2014/main" id="{21BC308D-FF72-88C2-F727-88A9C00C846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31817" y="2676747"/>
            <a:ext cx="3800835" cy="3911476"/>
          </a:xfrm>
          <a:prstGeom prst="rect">
            <a:avLst/>
          </a:prstGeom>
          <a:noFill/>
          <a:extLst>
            <a:ext uri="{909E8E84-426E-40DD-AFC4-6F175D3DCCD1}">
              <a14:hiddenFill xmlns:a14="http://schemas.microsoft.com/office/drawing/2010/main">
                <a:solidFill>
                  <a:srgbClr val="FFFFFF"/>
                </a:solidFill>
              </a14:hiddenFill>
            </a:ext>
          </a:extLst>
        </p:spPr>
      </p:pic>
      <p:pic>
        <p:nvPicPr>
          <p:cNvPr id="30724" name="Picture 4" descr="Triceratops dinosaur construction toy">
            <a:extLst>
              <a:ext uri="{FF2B5EF4-FFF2-40B4-BE49-F238E27FC236}">
                <a16:creationId xmlns:a16="http://schemas.microsoft.com/office/drawing/2014/main" id="{3E875106-B9DD-40DD-2DEA-075C2553390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17234" y="2666805"/>
            <a:ext cx="2765345" cy="3921196"/>
          </a:xfrm>
          <a:prstGeom prst="rect">
            <a:avLst/>
          </a:prstGeom>
          <a:noFill/>
          <a:extLst>
            <a:ext uri="{909E8E84-426E-40DD-AFC4-6F175D3DCCD1}">
              <a14:hiddenFill xmlns:a14="http://schemas.microsoft.com/office/drawing/2010/main">
                <a:solidFill>
                  <a:srgbClr val="FFFFFF"/>
                </a:solidFill>
              </a14:hiddenFill>
            </a:ext>
          </a:extLst>
        </p:spPr>
      </p:pic>
      <p:sp>
        <p:nvSpPr>
          <p:cNvPr id="4" name="Oval 3">
            <a:extLst>
              <a:ext uri="{FF2B5EF4-FFF2-40B4-BE49-F238E27FC236}">
                <a16:creationId xmlns:a16="http://schemas.microsoft.com/office/drawing/2014/main" id="{B5EFE8A0-F00B-D877-2E99-B7959FE50F74}"/>
              </a:ext>
            </a:extLst>
          </p:cNvPr>
          <p:cNvSpPr/>
          <p:nvPr/>
        </p:nvSpPr>
        <p:spPr>
          <a:xfrm>
            <a:off x="1641600" y="2911342"/>
            <a:ext cx="517658" cy="517658"/>
          </a:xfrm>
          <a:prstGeom prst="ellipse">
            <a:avLst/>
          </a:prstGeom>
          <a:solidFill>
            <a:srgbClr val="00E09E"/>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Oval 5">
            <a:extLst>
              <a:ext uri="{FF2B5EF4-FFF2-40B4-BE49-F238E27FC236}">
                <a16:creationId xmlns:a16="http://schemas.microsoft.com/office/drawing/2014/main" id="{9B9DF1B7-2692-8C8E-6924-2E9CC04048CD}"/>
              </a:ext>
            </a:extLst>
          </p:cNvPr>
          <p:cNvSpPr/>
          <p:nvPr/>
        </p:nvSpPr>
        <p:spPr>
          <a:xfrm>
            <a:off x="4626716" y="2911343"/>
            <a:ext cx="517658" cy="517658"/>
          </a:xfrm>
          <a:prstGeom prst="ellipse">
            <a:avLst/>
          </a:prstGeom>
          <a:solidFill>
            <a:srgbClr val="FFD13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Oval 6">
            <a:extLst>
              <a:ext uri="{FF2B5EF4-FFF2-40B4-BE49-F238E27FC236}">
                <a16:creationId xmlns:a16="http://schemas.microsoft.com/office/drawing/2014/main" id="{82B1ED98-4AE8-4D87-9A3D-22D2930FEABA}"/>
              </a:ext>
            </a:extLst>
          </p:cNvPr>
          <p:cNvSpPr/>
          <p:nvPr/>
        </p:nvSpPr>
        <p:spPr>
          <a:xfrm>
            <a:off x="7423750" y="2911343"/>
            <a:ext cx="517658" cy="517658"/>
          </a:xfrm>
          <a:prstGeom prst="ellipse">
            <a:avLst/>
          </a:prstGeom>
          <a:solidFill>
            <a:srgbClr val="EE397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8" name="Picture 2">
            <a:extLst>
              <a:ext uri="{FF2B5EF4-FFF2-40B4-BE49-F238E27FC236}">
                <a16:creationId xmlns:a16="http://schemas.microsoft.com/office/drawing/2014/main" id="{B59489B2-364C-59E8-BD6E-BF4B96E5B564}"/>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7697" r="7773" b="24195"/>
          <a:stretch/>
        </p:blipFill>
        <p:spPr bwMode="auto">
          <a:xfrm>
            <a:off x="423900" y="5992920"/>
            <a:ext cx="2505600" cy="6377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6857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_rels/theme2.xml.rels><?xml version="1.0" encoding="UTF-8" standalone="yes"?>
<Relationships xmlns="http://schemas.openxmlformats.org/package/2006/relationships"><Relationship Id="rId1" Type="http://schemas.openxmlformats.org/officeDocument/2006/relationships/image" Target="../media/image25.png"/></Relationships>
</file>

<file path=ppt/theme/theme1.xml><?xml version="1.0" encoding="utf-8"?>
<a:theme xmlns:a="http://schemas.openxmlformats.org/drawingml/2006/main" name="1_Office Theme">
  <a:themeElements>
    <a:clrScheme name="DandT">
      <a:dk1>
        <a:srgbClr val="000000"/>
      </a:dk1>
      <a:lt1>
        <a:srgbClr val="FFFFFF"/>
      </a:lt1>
      <a:dk2>
        <a:srgbClr val="0A303F"/>
      </a:dk2>
      <a:lt2>
        <a:srgbClr val="E7E6E6"/>
      </a:lt2>
      <a:accent1>
        <a:srgbClr val="F97369"/>
      </a:accent1>
      <a:accent2>
        <a:srgbClr val="07E298"/>
      </a:accent2>
      <a:accent3>
        <a:srgbClr val="FAB8D9"/>
      </a:accent3>
      <a:accent4>
        <a:srgbClr val="DCFFFF"/>
      </a:accent4>
      <a:accent5>
        <a:srgbClr val="00BACE"/>
      </a:accent5>
      <a:accent6>
        <a:srgbClr val="C238B1"/>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andT" id="{BB151128-7B21-4942-A59B-368685A2A4E1}" vid="{4F7D9008-6879-B043-A756-2AF003936ED0}"/>
    </a:ext>
  </a:ext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Neue Medium"/>
        <a:ea typeface="Helvetica Neue Medium"/>
        <a:cs typeface="Helvetica Neue Medium"/>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uFillTx/>
            <a:latin typeface="+mj-lt"/>
            <a:ea typeface="+mj-ea"/>
            <a:cs typeface="+mj-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1D04EEAA89AB2489ADA8E8E6F23621C" ma:contentTypeVersion="13" ma:contentTypeDescription="Create a new document." ma:contentTypeScope="" ma:versionID="4b1af7d8168f284564c92c9ae9b04acd">
  <xsd:schema xmlns:xsd="http://www.w3.org/2001/XMLSchema" xmlns:xs="http://www.w3.org/2001/XMLSchema" xmlns:p="http://schemas.microsoft.com/office/2006/metadata/properties" xmlns:ns2="81f8b867-ddd5-4989-88da-3ced84550480" xmlns:ns3="0c8fa6c4-b7d3-4c62-a6da-ef72428ccf82" targetNamespace="http://schemas.microsoft.com/office/2006/metadata/properties" ma:root="true" ma:fieldsID="9301b05f1d71ea010f6f43b6030b2d6a" ns2:_="" ns3:_="">
    <xsd:import namespace="81f8b867-ddd5-4989-88da-3ced84550480"/>
    <xsd:import namespace="0c8fa6c4-b7d3-4c62-a6da-ef72428ccf82"/>
    <xsd:element name="properties">
      <xsd:complexType>
        <xsd:sequence>
          <xsd:element name="documentManagement">
            <xsd:complexType>
              <xsd:all>
                <xsd:element ref="ns2:lcf76f155ced4ddcb4097134ff3c332f" minOccurs="0"/>
                <xsd:element ref="ns3:TaxCatchAll" minOccurs="0"/>
                <xsd:element ref="ns2:MediaServiceMetadata" minOccurs="0"/>
                <xsd:element ref="ns2:MediaServiceFastMetadata" minOccurs="0"/>
                <xsd:element ref="ns2:MediaServiceSearchProperties" minOccurs="0"/>
                <xsd:element ref="ns2:MediaServiceDateTaken" minOccurs="0"/>
                <xsd:element ref="ns2:MediaServiceObjectDetectorVersions" minOccurs="0"/>
                <xsd:element ref="ns2:MediaServiceGenerationTime" minOccurs="0"/>
                <xsd:element ref="ns2:MediaServiceEventHashCode" minOccurs="0"/>
                <xsd:element ref="ns2:MediaLengthInSeconds"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1f8b867-ddd5-4989-88da-3ced84550480" elementFormDefault="qualified">
    <xsd:import namespace="http://schemas.microsoft.com/office/2006/documentManagement/types"/>
    <xsd:import namespace="http://schemas.microsoft.com/office/infopath/2007/PartnerControls"/>
    <xsd:element name="lcf76f155ced4ddcb4097134ff3c332f" ma:index="9" nillable="true" ma:taxonomy="true" ma:internalName="lcf76f155ced4ddcb4097134ff3c332f" ma:taxonomyFieldName="MediaServiceImageTags" ma:displayName="Image Tags" ma:readOnly="false" ma:fieldId="{5cf76f15-5ced-4ddc-b409-7134ff3c332f}" ma:taxonomyMulti="true" ma:sspId="a568bc87-6fcd-4c42-bfa6-8c0fd4cb7402" ma:termSetId="09814cd3-568e-fe90-9814-8d621ff8fb84" ma:anchorId="fba54fb3-c3e1-fe81-a776-ca4b69148c4d" ma:open="true" ma:isKeyword="false">
      <xsd:complexType>
        <xsd:sequence>
          <xsd:element ref="pc:Terms" minOccurs="0" maxOccurs="1"/>
        </xsd:sequence>
      </xsd:complex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c8fa6c4-b7d3-4c62-a6da-ef72428ccf82" elementFormDefault="qualified">
    <xsd:import namespace="http://schemas.microsoft.com/office/2006/documentManagement/types"/>
    <xsd:import namespace="http://schemas.microsoft.com/office/infopath/2007/PartnerControls"/>
    <xsd:element name="TaxCatchAll" ma:index="10" nillable="true" ma:displayName="Taxonomy Catch All Column" ma:hidden="true" ma:list="{61400313-8738-4dfe-8d9a-a34f6e2eedc3}" ma:internalName="TaxCatchAll" ma:showField="CatchAllData" ma:web="0c8fa6c4-b7d3-4c62-a6da-ef72428ccf8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81f8b867-ddd5-4989-88da-3ced84550480">
      <Terms xmlns="http://schemas.microsoft.com/office/infopath/2007/PartnerControls"/>
    </lcf76f155ced4ddcb4097134ff3c332f>
    <TaxCatchAll xmlns="0c8fa6c4-b7d3-4c62-a6da-ef72428ccf82" xsi:nil="true"/>
  </documentManagement>
</p:properties>
</file>

<file path=customXml/itemProps1.xml><?xml version="1.0" encoding="utf-8"?>
<ds:datastoreItem xmlns:ds="http://schemas.openxmlformats.org/officeDocument/2006/customXml" ds:itemID="{2AFBF46C-88B1-4F6C-992A-ED7CDF4C87AC}"/>
</file>

<file path=customXml/itemProps2.xml><?xml version="1.0" encoding="utf-8"?>
<ds:datastoreItem xmlns:ds="http://schemas.openxmlformats.org/officeDocument/2006/customXml" ds:itemID="{780622D7-2733-4ECD-8F45-DBF863E282A5}"/>
</file>

<file path=customXml/itemProps3.xml><?xml version="1.0" encoding="utf-8"?>
<ds:datastoreItem xmlns:ds="http://schemas.openxmlformats.org/officeDocument/2006/customXml" ds:itemID="{40A98772-9D49-4048-9472-5F91C57A16B6}"/>
</file>

<file path=docProps/app.xml><?xml version="1.0" encoding="utf-8"?>
<Properties xmlns="http://schemas.openxmlformats.org/officeDocument/2006/extended-properties" xmlns:vt="http://schemas.openxmlformats.org/officeDocument/2006/docPropsVTypes">
  <Template/>
  <TotalTime>47908</TotalTime>
  <Words>6156</Words>
  <Application>Microsoft Office PowerPoint</Application>
  <PresentationFormat>Widescreen</PresentationFormat>
  <Paragraphs>382</Paragraphs>
  <Slides>35</Slides>
  <Notes>26</Notes>
  <HiddenSlides>13</HiddenSlides>
  <MMClips>6</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35</vt:i4>
      </vt:variant>
    </vt:vector>
  </HeadingPairs>
  <TitlesOfParts>
    <vt:vector size="43" baseType="lpstr">
      <vt:lpstr>GriffithGothic Black</vt:lpstr>
      <vt:lpstr>Arial</vt:lpstr>
      <vt:lpstr>Calibri</vt:lpstr>
      <vt:lpstr>Arial Narrow</vt:lpstr>
      <vt:lpstr>Griffith Gothic Black</vt:lpstr>
      <vt:lpstr>Helvetica Neue</vt:lpstr>
      <vt:lpstr>Ink Free</vt:lpstr>
      <vt:lpstr>1_Office Theme</vt:lpstr>
      <vt:lpstr>KS3 d&amp;T contexts  promotional display items for dinosuit </vt:lpstr>
      <vt:lpstr>About this resource</vt:lpstr>
      <vt:lpstr>PowerPoint Presentation</vt:lpstr>
      <vt:lpstr>Contents</vt:lpstr>
      <vt:lpstr>PowerPoint Presentation</vt:lpstr>
      <vt:lpstr>Introduction</vt:lpstr>
      <vt:lpstr>PowerPoint Presentation</vt:lpstr>
      <vt:lpstr>Empathize stage</vt:lpstr>
      <vt:lpstr>Empathize stage</vt:lpstr>
      <vt:lpstr>Empathize stage</vt:lpstr>
      <vt:lpstr>Break down the context</vt:lpstr>
      <vt:lpstr>PowerPoint Presentation</vt:lpstr>
      <vt:lpstr>Define stage</vt:lpstr>
      <vt:lpstr>Define stage</vt:lpstr>
      <vt:lpstr>Define stage</vt:lpstr>
      <vt:lpstr>PowerPoint Presentation</vt:lpstr>
      <vt:lpstr>Ideate stage</vt:lpstr>
      <vt:lpstr>PowerPoint Presentation</vt:lpstr>
      <vt:lpstr>Prototype stage </vt:lpstr>
      <vt:lpstr>Prototype stage </vt:lpstr>
      <vt:lpstr>PowerPoint Presentation</vt:lpstr>
      <vt:lpstr>Test stage</vt:lpstr>
      <vt:lpstr>Image bank</vt:lpstr>
      <vt:lpstr>Focused Tasks</vt:lpstr>
      <vt:lpstr>Investigative &amp; Evaluative Activities</vt:lpstr>
      <vt:lpstr>Empathize tasks</vt:lpstr>
      <vt:lpstr>Side by side comparison</vt:lpstr>
      <vt:lpstr>Empathize tasks</vt:lpstr>
      <vt:lpstr>Define tasks</vt:lpstr>
      <vt:lpstr>Ideate tasks</vt:lpstr>
      <vt:lpstr>Ideate tasks</vt:lpstr>
      <vt:lpstr>Prototype tasks</vt:lpstr>
      <vt:lpstr>Linkages</vt:lpstr>
      <vt:lpstr>Test tasks</vt:lpstr>
      <vt:lpstr>Level of challenge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Neesha Mistry</dc:creator>
  <cp:lastModifiedBy>Paul Woodward</cp:lastModifiedBy>
  <cp:revision>370</cp:revision>
  <cp:lastPrinted>2019-02-19T15:48:33Z</cp:lastPrinted>
  <dcterms:modified xsi:type="dcterms:W3CDTF">2024-08-02T08:50:08Z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0x01010031D04EEAA89AB2489ADA8E8E6F23621C</vt:lpwstr>
  </property>
  <property fmtid="{D5CDD505-2E9C-101B-9397-08002B2CF9AE}" pid="3" name="Order">
    <vt:r8>12728200</vt:r8>
  </property>
  <property fmtid="{D5CDD505-2E9C-101B-9397-08002B2CF9AE}" pid="4" name="MediaServiceImageTags">
    <vt:lpwstr/>
  </property>
</Properties>
</file>