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3.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1"/>
    <p:sldMasterId id="2147483726" r:id="rId2"/>
    <p:sldMasterId id="2147483775" r:id="rId3"/>
    <p:sldMasterId id="2147483824" r:id="rId4"/>
  </p:sldMasterIdLst>
  <p:notesMasterIdLst>
    <p:notesMasterId r:id="rId38"/>
  </p:notesMasterIdLst>
  <p:handoutMasterIdLst>
    <p:handoutMasterId r:id="rId39"/>
  </p:handoutMasterIdLst>
  <p:sldIdLst>
    <p:sldId id="1519" r:id="rId5"/>
    <p:sldId id="1666" r:id="rId6"/>
    <p:sldId id="1580" r:id="rId7"/>
    <p:sldId id="1572" r:id="rId8"/>
    <p:sldId id="1611" r:id="rId9"/>
    <p:sldId id="1636" r:id="rId10"/>
    <p:sldId id="1632" r:id="rId11"/>
    <p:sldId id="1637" r:id="rId12"/>
    <p:sldId id="1646" r:id="rId13"/>
    <p:sldId id="1410" r:id="rId14"/>
    <p:sldId id="1635" r:id="rId15"/>
    <p:sldId id="1639" r:id="rId16"/>
    <p:sldId id="1653" r:id="rId17"/>
    <p:sldId id="1654" r:id="rId18"/>
    <p:sldId id="1626" r:id="rId19"/>
    <p:sldId id="1601" r:id="rId20"/>
    <p:sldId id="1633" r:id="rId21"/>
    <p:sldId id="1641" r:id="rId22"/>
    <p:sldId id="1650" r:id="rId23"/>
    <p:sldId id="1634" r:id="rId24"/>
    <p:sldId id="1645" r:id="rId25"/>
    <p:sldId id="1644" r:id="rId26"/>
    <p:sldId id="1560" r:id="rId27"/>
    <p:sldId id="1657" r:id="rId28"/>
    <p:sldId id="1658" r:id="rId29"/>
    <p:sldId id="1659" r:id="rId30"/>
    <p:sldId id="1660" r:id="rId31"/>
    <p:sldId id="1661" r:id="rId32"/>
    <p:sldId id="1662" r:id="rId33"/>
    <p:sldId id="1663" r:id="rId34"/>
    <p:sldId id="1664" r:id="rId35"/>
    <p:sldId id="1665" r:id="rId36"/>
    <p:sldId id="1699" r:id="rId37"/>
  </p:sldIdLst>
  <p:sldSz cx="12192000" cy="6858000"/>
  <p:notesSz cx="6858000" cy="9144000"/>
  <p:embeddedFontLst>
    <p:embeddedFont>
      <p:font typeface="Arial Narrow" panose="020B0606020202030204" pitchFamily="34" charset="0"/>
      <p:regular r:id="rId40"/>
      <p:bold r:id="rId41"/>
      <p:italic r:id="rId42"/>
      <p:boldItalic r:id="rId43"/>
    </p:embeddedFont>
    <p:embeddedFont>
      <p:font typeface="Griffith Gothic Black" panose="020B0503060000000000" pitchFamily="34" charset="0"/>
      <p:bold r:id="rId44"/>
    </p:embeddedFont>
    <p:embeddedFont>
      <p:font typeface="GriffithGothic Black" panose="02000603060000020004" pitchFamily="50" charset="0"/>
      <p:bold r:id="rId45"/>
    </p:embeddedFont>
    <p:embeddedFont>
      <p:font typeface="Helvetica Neue" charset="0"/>
      <p:regular r:id="rId46"/>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9EA6"/>
    <a:srgbClr val="FE4E00"/>
    <a:srgbClr val="F60493"/>
    <a:srgbClr val="16F4D0"/>
    <a:srgbClr val="00BACE"/>
    <a:srgbClr val="F97369"/>
    <a:srgbClr val="ACACDE"/>
    <a:srgbClr val="07E298"/>
    <a:srgbClr val="FFFFFF"/>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B91CBB-CF39-4B70-8CA2-E0F72D0A231E}" v="28" dt="2023-09-18T12:58:00.989"/>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85" autoAdjust="0"/>
    <p:restoredTop sz="88004" autoAdjust="0"/>
  </p:normalViewPr>
  <p:slideViewPr>
    <p:cSldViewPr snapToGrid="0">
      <p:cViewPr varScale="1">
        <p:scale>
          <a:sx n="71" d="100"/>
          <a:sy n="71" d="100"/>
        </p:scale>
        <p:origin x="878" y="62"/>
      </p:cViewPr>
      <p:guideLst>
        <p:guide orient="horz" pos="2160"/>
        <p:guide pos="3840"/>
      </p:guideLst>
    </p:cSldViewPr>
  </p:slideViewPr>
  <p:outlineViewPr>
    <p:cViewPr>
      <p:scale>
        <a:sx n="33" d="100"/>
        <a:sy n="33" d="100"/>
      </p:scale>
      <p:origin x="0" y="-3306"/>
    </p:cViewPr>
  </p:outlineViewPr>
  <p:notesTextViewPr>
    <p:cViewPr>
      <p:scale>
        <a:sx n="125" d="100"/>
        <a:sy n="125" d="100"/>
      </p:scale>
      <p:origin x="0" y="0"/>
    </p:cViewPr>
  </p:notesTextViewPr>
  <p:notesViewPr>
    <p:cSldViewPr snapToGrid="0">
      <p:cViewPr varScale="1">
        <p:scale>
          <a:sx n="65" d="100"/>
          <a:sy n="65" d="100"/>
        </p:scale>
        <p:origin x="2299" y="5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3.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5.fntdata"/><Relationship Id="rId52"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4.fntdata"/><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openxmlformats.org/officeDocument/2006/relationships/font" Target="fonts/font7.fntdata"/><Relationship Id="rId20" Type="http://schemas.openxmlformats.org/officeDocument/2006/relationships/slide" Target="slides/slide16.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Woodward" userId="afca6096-33c4-4076-b066-b130de02360d" providerId="ADAL" clId="{15B91CBB-CF39-4B70-8CA2-E0F72D0A231E}"/>
    <pc:docChg chg="undo custSel modSld sldOrd">
      <pc:chgData name="Paul Woodward" userId="afca6096-33c4-4076-b066-b130de02360d" providerId="ADAL" clId="{15B91CBB-CF39-4B70-8CA2-E0F72D0A231E}" dt="2023-09-18T12:58:07.397" v="2644" actId="14100"/>
      <pc:docMkLst>
        <pc:docMk/>
      </pc:docMkLst>
      <pc:sldChg chg="addSp delSp modSp mod">
        <pc:chgData name="Paul Woodward" userId="afca6096-33c4-4076-b066-b130de02360d" providerId="ADAL" clId="{15B91CBB-CF39-4B70-8CA2-E0F72D0A231E}" dt="2023-08-31T09:47:41.133" v="1639"/>
        <pc:sldMkLst>
          <pc:docMk/>
          <pc:sldMk cId="1972244244" sldId="1410"/>
        </pc:sldMkLst>
        <pc:spChg chg="del">
          <ac:chgData name="Paul Woodward" userId="afca6096-33c4-4076-b066-b130de02360d" providerId="ADAL" clId="{15B91CBB-CF39-4B70-8CA2-E0F72D0A231E}" dt="2023-08-31T09:47:34.560" v="1636" actId="478"/>
          <ac:spMkLst>
            <pc:docMk/>
            <pc:sldMk cId="1972244244" sldId="1410"/>
            <ac:spMk id="7" creationId="{AEBC854E-E22E-0C0B-E850-2E652D0451DC}"/>
          </ac:spMkLst>
        </pc:spChg>
        <pc:spChg chg="del">
          <ac:chgData name="Paul Woodward" userId="afca6096-33c4-4076-b066-b130de02360d" providerId="ADAL" clId="{15B91CBB-CF39-4B70-8CA2-E0F72D0A231E}" dt="2023-08-31T09:47:34.560" v="1636" actId="478"/>
          <ac:spMkLst>
            <pc:docMk/>
            <pc:sldMk cId="1972244244" sldId="1410"/>
            <ac:spMk id="8" creationId="{429A986C-EBB4-6E69-A763-17C020CA598C}"/>
          </ac:spMkLst>
        </pc:spChg>
        <pc:spChg chg="del">
          <ac:chgData name="Paul Woodward" userId="afca6096-33c4-4076-b066-b130de02360d" providerId="ADAL" clId="{15B91CBB-CF39-4B70-8CA2-E0F72D0A231E}" dt="2023-08-31T09:47:34.560" v="1636" actId="478"/>
          <ac:spMkLst>
            <pc:docMk/>
            <pc:sldMk cId="1972244244" sldId="1410"/>
            <ac:spMk id="10" creationId="{5B1BFC87-F5C7-4BB8-3EC4-85D240786F3D}"/>
          </ac:spMkLst>
        </pc:spChg>
        <pc:spChg chg="del">
          <ac:chgData name="Paul Woodward" userId="afca6096-33c4-4076-b066-b130de02360d" providerId="ADAL" clId="{15B91CBB-CF39-4B70-8CA2-E0F72D0A231E}" dt="2023-08-31T09:47:34.560" v="1636" actId="478"/>
          <ac:spMkLst>
            <pc:docMk/>
            <pc:sldMk cId="1972244244" sldId="1410"/>
            <ac:spMk id="11" creationId="{078601AB-D6E6-D40E-A3C5-D61D1C25956F}"/>
          </ac:spMkLst>
        </pc:spChg>
        <pc:spChg chg="del">
          <ac:chgData name="Paul Woodward" userId="afca6096-33c4-4076-b066-b130de02360d" providerId="ADAL" clId="{15B91CBB-CF39-4B70-8CA2-E0F72D0A231E}" dt="2023-08-31T09:47:34.560" v="1636" actId="478"/>
          <ac:spMkLst>
            <pc:docMk/>
            <pc:sldMk cId="1972244244" sldId="1410"/>
            <ac:spMk id="12" creationId="{71CAD4B2-A880-C4D5-B1E4-CE86BDEA2D0F}"/>
          </ac:spMkLst>
        </pc:spChg>
        <pc:spChg chg="del">
          <ac:chgData name="Paul Woodward" userId="afca6096-33c4-4076-b066-b130de02360d" providerId="ADAL" clId="{15B91CBB-CF39-4B70-8CA2-E0F72D0A231E}" dt="2023-08-31T09:47:34.560" v="1636" actId="478"/>
          <ac:spMkLst>
            <pc:docMk/>
            <pc:sldMk cId="1972244244" sldId="1410"/>
            <ac:spMk id="13" creationId="{23079B75-DAFF-B411-38AD-39BB97B086D2}"/>
          </ac:spMkLst>
        </pc:spChg>
        <pc:spChg chg="del">
          <ac:chgData name="Paul Woodward" userId="afca6096-33c4-4076-b066-b130de02360d" providerId="ADAL" clId="{15B91CBB-CF39-4B70-8CA2-E0F72D0A231E}" dt="2023-08-31T09:47:34.560" v="1636" actId="478"/>
          <ac:spMkLst>
            <pc:docMk/>
            <pc:sldMk cId="1972244244" sldId="1410"/>
            <ac:spMk id="14" creationId="{EBBBBAFD-9E53-80A7-42C5-FB0AA5AB0A3C}"/>
          </ac:spMkLst>
        </pc:spChg>
        <pc:spChg chg="del">
          <ac:chgData name="Paul Woodward" userId="afca6096-33c4-4076-b066-b130de02360d" providerId="ADAL" clId="{15B91CBB-CF39-4B70-8CA2-E0F72D0A231E}" dt="2023-08-31T09:47:34.560" v="1636" actId="478"/>
          <ac:spMkLst>
            <pc:docMk/>
            <pc:sldMk cId="1972244244" sldId="1410"/>
            <ac:spMk id="15" creationId="{003507AC-6DD4-31FB-77AE-A81C4F762CE5}"/>
          </ac:spMkLst>
        </pc:spChg>
        <pc:spChg chg="del">
          <ac:chgData name="Paul Woodward" userId="afca6096-33c4-4076-b066-b130de02360d" providerId="ADAL" clId="{15B91CBB-CF39-4B70-8CA2-E0F72D0A231E}" dt="2023-08-31T09:47:36.779" v="1638" actId="478"/>
          <ac:spMkLst>
            <pc:docMk/>
            <pc:sldMk cId="1972244244" sldId="1410"/>
            <ac:spMk id="16" creationId="{76FCEB15-0483-E197-0E67-102D4812F9E1}"/>
          </ac:spMkLst>
        </pc:spChg>
        <pc:spChg chg="del">
          <ac:chgData name="Paul Woodward" userId="afca6096-33c4-4076-b066-b130de02360d" providerId="ADAL" clId="{15B91CBB-CF39-4B70-8CA2-E0F72D0A231E}" dt="2023-08-31T09:47:34.560" v="1636" actId="478"/>
          <ac:spMkLst>
            <pc:docMk/>
            <pc:sldMk cId="1972244244" sldId="1410"/>
            <ac:spMk id="17" creationId="{2B6EB69D-672F-70FE-5377-943CA8698C52}"/>
          </ac:spMkLst>
        </pc:spChg>
        <pc:spChg chg="del">
          <ac:chgData name="Paul Woodward" userId="afca6096-33c4-4076-b066-b130de02360d" providerId="ADAL" clId="{15B91CBB-CF39-4B70-8CA2-E0F72D0A231E}" dt="2023-08-31T09:47:34.560" v="1636" actId="478"/>
          <ac:spMkLst>
            <pc:docMk/>
            <pc:sldMk cId="1972244244" sldId="1410"/>
            <ac:spMk id="21" creationId="{41F89349-BBAE-C238-EE8D-E617DE4F1A73}"/>
          </ac:spMkLst>
        </pc:spChg>
        <pc:spChg chg="del">
          <ac:chgData name="Paul Woodward" userId="afca6096-33c4-4076-b066-b130de02360d" providerId="ADAL" clId="{15B91CBB-CF39-4B70-8CA2-E0F72D0A231E}" dt="2023-08-31T09:47:34.560" v="1636" actId="478"/>
          <ac:spMkLst>
            <pc:docMk/>
            <pc:sldMk cId="1972244244" sldId="1410"/>
            <ac:spMk id="23" creationId="{7961F136-4697-3920-506B-1EE0C9E93084}"/>
          </ac:spMkLst>
        </pc:spChg>
        <pc:spChg chg="del">
          <ac:chgData name="Paul Woodward" userId="afca6096-33c4-4076-b066-b130de02360d" providerId="ADAL" clId="{15B91CBB-CF39-4B70-8CA2-E0F72D0A231E}" dt="2023-08-31T09:47:34.560" v="1636" actId="478"/>
          <ac:spMkLst>
            <pc:docMk/>
            <pc:sldMk cId="1972244244" sldId="1410"/>
            <ac:spMk id="35" creationId="{24982AD4-2B62-C39A-46EA-2EF6F9504421}"/>
          </ac:spMkLst>
        </pc:spChg>
        <pc:spChg chg="del">
          <ac:chgData name="Paul Woodward" userId="afca6096-33c4-4076-b066-b130de02360d" providerId="ADAL" clId="{15B91CBB-CF39-4B70-8CA2-E0F72D0A231E}" dt="2023-08-31T09:47:35.953" v="1637" actId="478"/>
          <ac:spMkLst>
            <pc:docMk/>
            <pc:sldMk cId="1972244244" sldId="1410"/>
            <ac:spMk id="36" creationId="{E75E7CEC-0E1D-F74A-5CCA-00CDD509444A}"/>
          </ac:spMkLst>
        </pc:spChg>
        <pc:spChg chg="del">
          <ac:chgData name="Paul Woodward" userId="afca6096-33c4-4076-b066-b130de02360d" providerId="ADAL" clId="{15B91CBB-CF39-4B70-8CA2-E0F72D0A231E}" dt="2023-08-31T09:47:35.953" v="1637" actId="478"/>
          <ac:spMkLst>
            <pc:docMk/>
            <pc:sldMk cId="1972244244" sldId="1410"/>
            <ac:spMk id="41" creationId="{9C102F4D-83AF-3724-19F1-6C75B2C06E03}"/>
          </ac:spMkLst>
        </pc:spChg>
        <pc:spChg chg="mod">
          <ac:chgData name="Paul Woodward" userId="afca6096-33c4-4076-b066-b130de02360d" providerId="ADAL" clId="{15B91CBB-CF39-4B70-8CA2-E0F72D0A231E}" dt="2023-08-31T09:47:41.133" v="1639"/>
          <ac:spMkLst>
            <pc:docMk/>
            <pc:sldMk cId="1972244244" sldId="1410"/>
            <ac:spMk id="48" creationId="{55992649-BD87-CA59-6A19-0692B05648D8}"/>
          </ac:spMkLst>
        </pc:spChg>
        <pc:spChg chg="mod">
          <ac:chgData name="Paul Woodward" userId="afca6096-33c4-4076-b066-b130de02360d" providerId="ADAL" clId="{15B91CBB-CF39-4B70-8CA2-E0F72D0A231E}" dt="2023-08-31T09:47:41.133" v="1639"/>
          <ac:spMkLst>
            <pc:docMk/>
            <pc:sldMk cId="1972244244" sldId="1410"/>
            <ac:spMk id="49" creationId="{27C327D7-4A12-3140-EB88-7DA1EA62DF5A}"/>
          </ac:spMkLst>
        </pc:spChg>
        <pc:spChg chg="mod">
          <ac:chgData name="Paul Woodward" userId="afca6096-33c4-4076-b066-b130de02360d" providerId="ADAL" clId="{15B91CBB-CF39-4B70-8CA2-E0F72D0A231E}" dt="2023-08-31T09:47:41.133" v="1639"/>
          <ac:spMkLst>
            <pc:docMk/>
            <pc:sldMk cId="1972244244" sldId="1410"/>
            <ac:spMk id="50" creationId="{D928C17E-A8AC-4E05-A1BC-082DE510DAF8}"/>
          </ac:spMkLst>
        </pc:spChg>
        <pc:spChg chg="mod">
          <ac:chgData name="Paul Woodward" userId="afca6096-33c4-4076-b066-b130de02360d" providerId="ADAL" clId="{15B91CBB-CF39-4B70-8CA2-E0F72D0A231E}" dt="2023-08-31T09:47:41.133" v="1639"/>
          <ac:spMkLst>
            <pc:docMk/>
            <pc:sldMk cId="1972244244" sldId="1410"/>
            <ac:spMk id="51" creationId="{66BEE692-EF8E-481B-6C93-7575B4A65306}"/>
          </ac:spMkLst>
        </pc:spChg>
        <pc:spChg chg="mod">
          <ac:chgData name="Paul Woodward" userId="afca6096-33c4-4076-b066-b130de02360d" providerId="ADAL" clId="{15B91CBB-CF39-4B70-8CA2-E0F72D0A231E}" dt="2023-08-31T09:47:41.133" v="1639"/>
          <ac:spMkLst>
            <pc:docMk/>
            <pc:sldMk cId="1972244244" sldId="1410"/>
            <ac:spMk id="52" creationId="{1DF481F5-357D-19A4-E2F0-61FFDD73C089}"/>
          </ac:spMkLst>
        </pc:spChg>
        <pc:spChg chg="mod">
          <ac:chgData name="Paul Woodward" userId="afca6096-33c4-4076-b066-b130de02360d" providerId="ADAL" clId="{15B91CBB-CF39-4B70-8CA2-E0F72D0A231E}" dt="2023-08-31T09:47:41.133" v="1639"/>
          <ac:spMkLst>
            <pc:docMk/>
            <pc:sldMk cId="1972244244" sldId="1410"/>
            <ac:spMk id="53" creationId="{5C7A588E-9C38-D7CE-FEC6-9EF5E71213A6}"/>
          </ac:spMkLst>
        </pc:spChg>
        <pc:spChg chg="mod">
          <ac:chgData name="Paul Woodward" userId="afca6096-33c4-4076-b066-b130de02360d" providerId="ADAL" clId="{15B91CBB-CF39-4B70-8CA2-E0F72D0A231E}" dt="2023-08-31T09:47:41.133" v="1639"/>
          <ac:spMkLst>
            <pc:docMk/>
            <pc:sldMk cId="1972244244" sldId="1410"/>
            <ac:spMk id="54" creationId="{EE1EB783-356D-4233-2FB8-77FF174E8C2F}"/>
          </ac:spMkLst>
        </pc:spChg>
        <pc:spChg chg="mod">
          <ac:chgData name="Paul Woodward" userId="afca6096-33c4-4076-b066-b130de02360d" providerId="ADAL" clId="{15B91CBB-CF39-4B70-8CA2-E0F72D0A231E}" dt="2023-08-31T09:47:41.133" v="1639"/>
          <ac:spMkLst>
            <pc:docMk/>
            <pc:sldMk cId="1972244244" sldId="1410"/>
            <ac:spMk id="55" creationId="{4D541D6F-3F23-8496-2F1F-71479C412F2C}"/>
          </ac:spMkLst>
        </pc:spChg>
        <pc:spChg chg="mod">
          <ac:chgData name="Paul Woodward" userId="afca6096-33c4-4076-b066-b130de02360d" providerId="ADAL" clId="{15B91CBB-CF39-4B70-8CA2-E0F72D0A231E}" dt="2023-08-31T09:47:41.133" v="1639"/>
          <ac:spMkLst>
            <pc:docMk/>
            <pc:sldMk cId="1972244244" sldId="1410"/>
            <ac:spMk id="56" creationId="{3C479E6F-2BD3-3E96-92C8-D98BF828B9A1}"/>
          </ac:spMkLst>
        </pc:spChg>
        <pc:spChg chg="mod">
          <ac:chgData name="Paul Woodward" userId="afca6096-33c4-4076-b066-b130de02360d" providerId="ADAL" clId="{15B91CBB-CF39-4B70-8CA2-E0F72D0A231E}" dt="2023-08-31T09:47:41.133" v="1639"/>
          <ac:spMkLst>
            <pc:docMk/>
            <pc:sldMk cId="1972244244" sldId="1410"/>
            <ac:spMk id="57" creationId="{D9BFBB91-B10A-6EE9-296C-A70E0CF143F1}"/>
          </ac:spMkLst>
        </pc:spChg>
        <pc:spChg chg="mod">
          <ac:chgData name="Paul Woodward" userId="afca6096-33c4-4076-b066-b130de02360d" providerId="ADAL" clId="{15B91CBB-CF39-4B70-8CA2-E0F72D0A231E}" dt="2023-08-31T09:47:41.133" v="1639"/>
          <ac:spMkLst>
            <pc:docMk/>
            <pc:sldMk cId="1972244244" sldId="1410"/>
            <ac:spMk id="58" creationId="{5E59B968-5BDF-AB29-890F-8F87978B9C6F}"/>
          </ac:spMkLst>
        </pc:spChg>
        <pc:spChg chg="mod">
          <ac:chgData name="Paul Woodward" userId="afca6096-33c4-4076-b066-b130de02360d" providerId="ADAL" clId="{15B91CBB-CF39-4B70-8CA2-E0F72D0A231E}" dt="2023-08-31T09:47:41.133" v="1639"/>
          <ac:spMkLst>
            <pc:docMk/>
            <pc:sldMk cId="1972244244" sldId="1410"/>
            <ac:spMk id="59" creationId="{2963C01A-1E72-A1E3-7F2E-1F165C40D7B8}"/>
          </ac:spMkLst>
        </pc:spChg>
        <pc:spChg chg="mod">
          <ac:chgData name="Paul Woodward" userId="afca6096-33c4-4076-b066-b130de02360d" providerId="ADAL" clId="{15B91CBB-CF39-4B70-8CA2-E0F72D0A231E}" dt="2023-08-31T09:47:41.133" v="1639"/>
          <ac:spMkLst>
            <pc:docMk/>
            <pc:sldMk cId="1972244244" sldId="1410"/>
            <ac:spMk id="61" creationId="{A1466E25-DF8D-7E10-4D13-904BE64C1040}"/>
          </ac:spMkLst>
        </pc:spChg>
        <pc:spChg chg="mod">
          <ac:chgData name="Paul Woodward" userId="afca6096-33c4-4076-b066-b130de02360d" providerId="ADAL" clId="{15B91CBB-CF39-4B70-8CA2-E0F72D0A231E}" dt="2023-08-31T09:47:41.133" v="1639"/>
          <ac:spMkLst>
            <pc:docMk/>
            <pc:sldMk cId="1972244244" sldId="1410"/>
            <ac:spMk id="62" creationId="{35FA8C10-BB5D-8641-A310-33F7DB839E6C}"/>
          </ac:spMkLst>
        </pc:spChg>
        <pc:spChg chg="mod">
          <ac:chgData name="Paul Woodward" userId="afca6096-33c4-4076-b066-b130de02360d" providerId="ADAL" clId="{15B91CBB-CF39-4B70-8CA2-E0F72D0A231E}" dt="2023-08-31T09:47:41.133" v="1639"/>
          <ac:spMkLst>
            <pc:docMk/>
            <pc:sldMk cId="1972244244" sldId="1410"/>
            <ac:spMk id="63" creationId="{91236F2F-06A6-993B-165E-2CA9657B6F54}"/>
          </ac:spMkLst>
        </pc:spChg>
        <pc:grpChg chg="add mod">
          <ac:chgData name="Paul Woodward" userId="afca6096-33c4-4076-b066-b130de02360d" providerId="ADAL" clId="{15B91CBB-CF39-4B70-8CA2-E0F72D0A231E}" dt="2023-08-31T09:47:41.133" v="1639"/>
          <ac:grpSpMkLst>
            <pc:docMk/>
            <pc:sldMk cId="1972244244" sldId="1410"/>
            <ac:grpSpMk id="2" creationId="{1BEED1B6-9D4E-E2E0-FAF7-B7ED5380614A}"/>
          </ac:grpSpMkLst>
        </pc:grpChg>
        <pc:cxnChg chg="mod">
          <ac:chgData name="Paul Woodward" userId="afca6096-33c4-4076-b066-b130de02360d" providerId="ADAL" clId="{15B91CBB-CF39-4B70-8CA2-E0F72D0A231E}" dt="2023-08-31T09:47:41.133" v="1639"/>
          <ac:cxnSpMkLst>
            <pc:docMk/>
            <pc:sldMk cId="1972244244" sldId="1410"/>
            <ac:cxnSpMk id="3" creationId="{DE8B7BD5-6DAA-CF8E-A714-4C53F1C72C77}"/>
          </ac:cxnSpMkLst>
        </pc:cxnChg>
        <pc:cxnChg chg="mod">
          <ac:chgData name="Paul Woodward" userId="afca6096-33c4-4076-b066-b130de02360d" providerId="ADAL" clId="{15B91CBB-CF39-4B70-8CA2-E0F72D0A231E}" dt="2023-08-31T09:47:41.133" v="1639"/>
          <ac:cxnSpMkLst>
            <pc:docMk/>
            <pc:sldMk cId="1972244244" sldId="1410"/>
            <ac:cxnSpMk id="4" creationId="{772AED90-5C52-B9CD-9D40-9E3A1CB39526}"/>
          </ac:cxnSpMkLst>
        </pc:cxnChg>
        <pc:cxnChg chg="mod">
          <ac:chgData name="Paul Woodward" userId="afca6096-33c4-4076-b066-b130de02360d" providerId="ADAL" clId="{15B91CBB-CF39-4B70-8CA2-E0F72D0A231E}" dt="2023-08-31T09:47:41.133" v="1639"/>
          <ac:cxnSpMkLst>
            <pc:docMk/>
            <pc:sldMk cId="1972244244" sldId="1410"/>
            <ac:cxnSpMk id="6" creationId="{21943E1C-10F1-C375-68C1-7426B71A2ABE}"/>
          </ac:cxnSpMkLst>
        </pc:cxnChg>
        <pc:cxnChg chg="mod">
          <ac:chgData name="Paul Woodward" userId="afca6096-33c4-4076-b066-b130de02360d" providerId="ADAL" clId="{15B91CBB-CF39-4B70-8CA2-E0F72D0A231E}" dt="2023-08-31T09:47:41.133" v="1639"/>
          <ac:cxnSpMkLst>
            <pc:docMk/>
            <pc:sldMk cId="1972244244" sldId="1410"/>
            <ac:cxnSpMk id="18" creationId="{EE5A0DBE-F871-2383-2DAA-A16869473D6E}"/>
          </ac:cxnSpMkLst>
        </pc:cxnChg>
        <pc:cxnChg chg="del">
          <ac:chgData name="Paul Woodward" userId="afca6096-33c4-4076-b066-b130de02360d" providerId="ADAL" clId="{15B91CBB-CF39-4B70-8CA2-E0F72D0A231E}" dt="2023-08-31T09:47:34.560" v="1636" actId="478"/>
          <ac:cxnSpMkLst>
            <pc:docMk/>
            <pc:sldMk cId="1972244244" sldId="1410"/>
            <ac:cxnSpMk id="19" creationId="{E5D8FB77-3003-CEA8-A5D6-2BEEEFE38365}"/>
          </ac:cxnSpMkLst>
        </pc:cxnChg>
        <pc:cxnChg chg="del">
          <ac:chgData name="Paul Woodward" userId="afca6096-33c4-4076-b066-b130de02360d" providerId="ADAL" clId="{15B91CBB-CF39-4B70-8CA2-E0F72D0A231E}" dt="2023-08-31T09:47:34.560" v="1636" actId="478"/>
          <ac:cxnSpMkLst>
            <pc:docMk/>
            <pc:sldMk cId="1972244244" sldId="1410"/>
            <ac:cxnSpMk id="20" creationId="{C2987428-2773-DE1A-3E40-AF728AC1A8BE}"/>
          </ac:cxnSpMkLst>
        </pc:cxnChg>
        <pc:cxnChg chg="del">
          <ac:chgData name="Paul Woodward" userId="afca6096-33c4-4076-b066-b130de02360d" providerId="ADAL" clId="{15B91CBB-CF39-4B70-8CA2-E0F72D0A231E}" dt="2023-08-31T09:47:34.560" v="1636" actId="478"/>
          <ac:cxnSpMkLst>
            <pc:docMk/>
            <pc:sldMk cId="1972244244" sldId="1410"/>
            <ac:cxnSpMk id="22" creationId="{130AA781-5DC3-500F-E67C-C24D1F323E48}"/>
          </ac:cxnSpMkLst>
        </pc:cxnChg>
        <pc:cxnChg chg="del">
          <ac:chgData name="Paul Woodward" userId="afca6096-33c4-4076-b066-b130de02360d" providerId="ADAL" clId="{15B91CBB-CF39-4B70-8CA2-E0F72D0A231E}" dt="2023-08-31T09:47:34.560" v="1636" actId="478"/>
          <ac:cxnSpMkLst>
            <pc:docMk/>
            <pc:sldMk cId="1972244244" sldId="1410"/>
            <ac:cxnSpMk id="24" creationId="{A572AE7B-5FA7-194A-B03F-12483C6CECE3}"/>
          </ac:cxnSpMkLst>
        </pc:cxnChg>
        <pc:cxnChg chg="del">
          <ac:chgData name="Paul Woodward" userId="afca6096-33c4-4076-b066-b130de02360d" providerId="ADAL" clId="{15B91CBB-CF39-4B70-8CA2-E0F72D0A231E}" dt="2023-08-31T09:47:34.560" v="1636" actId="478"/>
          <ac:cxnSpMkLst>
            <pc:docMk/>
            <pc:sldMk cId="1972244244" sldId="1410"/>
            <ac:cxnSpMk id="25" creationId="{20489287-7FD6-0EA8-F6C5-1E14EF83C681}"/>
          </ac:cxnSpMkLst>
        </pc:cxnChg>
        <pc:cxnChg chg="del">
          <ac:chgData name="Paul Woodward" userId="afca6096-33c4-4076-b066-b130de02360d" providerId="ADAL" clId="{15B91CBB-CF39-4B70-8CA2-E0F72D0A231E}" dt="2023-08-31T09:47:34.560" v="1636" actId="478"/>
          <ac:cxnSpMkLst>
            <pc:docMk/>
            <pc:sldMk cId="1972244244" sldId="1410"/>
            <ac:cxnSpMk id="26" creationId="{169842A8-7A29-1B81-9879-E61918C1E8DD}"/>
          </ac:cxnSpMkLst>
        </pc:cxnChg>
        <pc:cxnChg chg="del">
          <ac:chgData name="Paul Woodward" userId="afca6096-33c4-4076-b066-b130de02360d" providerId="ADAL" clId="{15B91CBB-CF39-4B70-8CA2-E0F72D0A231E}" dt="2023-08-31T09:47:34.560" v="1636" actId="478"/>
          <ac:cxnSpMkLst>
            <pc:docMk/>
            <pc:sldMk cId="1972244244" sldId="1410"/>
            <ac:cxnSpMk id="27" creationId="{91162ED4-D17B-D973-9130-612F8F5F6CA2}"/>
          </ac:cxnSpMkLst>
        </pc:cxnChg>
        <pc:cxnChg chg="del">
          <ac:chgData name="Paul Woodward" userId="afca6096-33c4-4076-b066-b130de02360d" providerId="ADAL" clId="{15B91CBB-CF39-4B70-8CA2-E0F72D0A231E}" dt="2023-08-31T09:47:34.560" v="1636" actId="478"/>
          <ac:cxnSpMkLst>
            <pc:docMk/>
            <pc:sldMk cId="1972244244" sldId="1410"/>
            <ac:cxnSpMk id="28" creationId="{D5C98026-49B5-41DA-252F-614D0ED9798B}"/>
          </ac:cxnSpMkLst>
        </pc:cxnChg>
        <pc:cxnChg chg="del">
          <ac:chgData name="Paul Woodward" userId="afca6096-33c4-4076-b066-b130de02360d" providerId="ADAL" clId="{15B91CBB-CF39-4B70-8CA2-E0F72D0A231E}" dt="2023-08-31T09:47:34.560" v="1636" actId="478"/>
          <ac:cxnSpMkLst>
            <pc:docMk/>
            <pc:sldMk cId="1972244244" sldId="1410"/>
            <ac:cxnSpMk id="29" creationId="{CD7A955C-9090-B3FE-244D-6203542B1C6E}"/>
          </ac:cxnSpMkLst>
        </pc:cxnChg>
        <pc:cxnChg chg="del">
          <ac:chgData name="Paul Woodward" userId="afca6096-33c4-4076-b066-b130de02360d" providerId="ADAL" clId="{15B91CBB-CF39-4B70-8CA2-E0F72D0A231E}" dt="2023-08-31T09:47:34.560" v="1636" actId="478"/>
          <ac:cxnSpMkLst>
            <pc:docMk/>
            <pc:sldMk cId="1972244244" sldId="1410"/>
            <ac:cxnSpMk id="30" creationId="{59793931-90AF-2AB6-6D01-C7497FC9EA30}"/>
          </ac:cxnSpMkLst>
        </pc:cxnChg>
        <pc:cxnChg chg="del">
          <ac:chgData name="Paul Woodward" userId="afca6096-33c4-4076-b066-b130de02360d" providerId="ADAL" clId="{15B91CBB-CF39-4B70-8CA2-E0F72D0A231E}" dt="2023-08-31T09:47:34.560" v="1636" actId="478"/>
          <ac:cxnSpMkLst>
            <pc:docMk/>
            <pc:sldMk cId="1972244244" sldId="1410"/>
            <ac:cxnSpMk id="31" creationId="{CA2A4E8F-6B89-0B56-B2BD-54DB6B36F856}"/>
          </ac:cxnSpMkLst>
        </pc:cxnChg>
        <pc:cxnChg chg="del">
          <ac:chgData name="Paul Woodward" userId="afca6096-33c4-4076-b066-b130de02360d" providerId="ADAL" clId="{15B91CBB-CF39-4B70-8CA2-E0F72D0A231E}" dt="2023-08-31T09:47:34.560" v="1636" actId="478"/>
          <ac:cxnSpMkLst>
            <pc:docMk/>
            <pc:sldMk cId="1972244244" sldId="1410"/>
            <ac:cxnSpMk id="32" creationId="{E72FB84C-5C6C-26EC-38E7-F5F907C0C221}"/>
          </ac:cxnSpMkLst>
        </pc:cxnChg>
        <pc:cxnChg chg="mod">
          <ac:chgData name="Paul Woodward" userId="afca6096-33c4-4076-b066-b130de02360d" providerId="ADAL" clId="{15B91CBB-CF39-4B70-8CA2-E0F72D0A231E}" dt="2023-08-31T09:47:41.133" v="1639"/>
          <ac:cxnSpMkLst>
            <pc:docMk/>
            <pc:sldMk cId="1972244244" sldId="1410"/>
            <ac:cxnSpMk id="33" creationId="{5D9BD80D-A95B-FD2B-17F3-01DC19CA69C4}"/>
          </ac:cxnSpMkLst>
        </pc:cxnChg>
        <pc:cxnChg chg="mod">
          <ac:chgData name="Paul Woodward" userId="afca6096-33c4-4076-b066-b130de02360d" providerId="ADAL" clId="{15B91CBB-CF39-4B70-8CA2-E0F72D0A231E}" dt="2023-08-31T09:47:41.133" v="1639"/>
          <ac:cxnSpMkLst>
            <pc:docMk/>
            <pc:sldMk cId="1972244244" sldId="1410"/>
            <ac:cxnSpMk id="34" creationId="{023BA011-8F69-E4AC-AA6C-0A9EA2164F6B}"/>
          </ac:cxnSpMkLst>
        </pc:cxnChg>
        <pc:cxnChg chg="mod">
          <ac:chgData name="Paul Woodward" userId="afca6096-33c4-4076-b066-b130de02360d" providerId="ADAL" clId="{15B91CBB-CF39-4B70-8CA2-E0F72D0A231E}" dt="2023-08-31T09:47:41.133" v="1639"/>
          <ac:cxnSpMkLst>
            <pc:docMk/>
            <pc:sldMk cId="1972244244" sldId="1410"/>
            <ac:cxnSpMk id="38" creationId="{EBC112EB-D354-DE92-CC35-0F47E633FD5E}"/>
          </ac:cxnSpMkLst>
        </pc:cxnChg>
        <pc:cxnChg chg="del">
          <ac:chgData name="Paul Woodward" userId="afca6096-33c4-4076-b066-b130de02360d" providerId="ADAL" clId="{15B91CBB-CF39-4B70-8CA2-E0F72D0A231E}" dt="2023-08-31T09:47:34.560" v="1636" actId="478"/>
          <ac:cxnSpMkLst>
            <pc:docMk/>
            <pc:sldMk cId="1972244244" sldId="1410"/>
            <ac:cxnSpMk id="39" creationId="{4B464CF9-F7F7-97E3-97FC-0633F8B8ECB5}"/>
          </ac:cxnSpMkLst>
        </pc:cxnChg>
        <pc:cxnChg chg="mod">
          <ac:chgData name="Paul Woodward" userId="afca6096-33c4-4076-b066-b130de02360d" providerId="ADAL" clId="{15B91CBB-CF39-4B70-8CA2-E0F72D0A231E}" dt="2023-08-31T09:47:41.133" v="1639"/>
          <ac:cxnSpMkLst>
            <pc:docMk/>
            <pc:sldMk cId="1972244244" sldId="1410"/>
            <ac:cxnSpMk id="40" creationId="{2D115573-E0D5-1FEC-54E2-F3A0A625F8AB}"/>
          </ac:cxnSpMkLst>
        </pc:cxnChg>
        <pc:cxnChg chg="mod">
          <ac:chgData name="Paul Woodward" userId="afca6096-33c4-4076-b066-b130de02360d" providerId="ADAL" clId="{15B91CBB-CF39-4B70-8CA2-E0F72D0A231E}" dt="2023-08-31T09:47:41.133" v="1639"/>
          <ac:cxnSpMkLst>
            <pc:docMk/>
            <pc:sldMk cId="1972244244" sldId="1410"/>
            <ac:cxnSpMk id="42" creationId="{3D82F8B8-BE8D-15F9-28A1-971A4E478571}"/>
          </ac:cxnSpMkLst>
        </pc:cxnChg>
        <pc:cxnChg chg="mod">
          <ac:chgData name="Paul Woodward" userId="afca6096-33c4-4076-b066-b130de02360d" providerId="ADAL" clId="{15B91CBB-CF39-4B70-8CA2-E0F72D0A231E}" dt="2023-08-31T09:47:41.133" v="1639"/>
          <ac:cxnSpMkLst>
            <pc:docMk/>
            <pc:sldMk cId="1972244244" sldId="1410"/>
            <ac:cxnSpMk id="43" creationId="{3E47C09F-E46A-AAFD-6E23-F463CF5C4572}"/>
          </ac:cxnSpMkLst>
        </pc:cxnChg>
        <pc:cxnChg chg="del">
          <ac:chgData name="Paul Woodward" userId="afca6096-33c4-4076-b066-b130de02360d" providerId="ADAL" clId="{15B91CBB-CF39-4B70-8CA2-E0F72D0A231E}" dt="2023-08-31T09:47:34.560" v="1636" actId="478"/>
          <ac:cxnSpMkLst>
            <pc:docMk/>
            <pc:sldMk cId="1972244244" sldId="1410"/>
            <ac:cxnSpMk id="44" creationId="{424C7212-0AD5-1CA7-5519-D5C60518CCD7}"/>
          </ac:cxnSpMkLst>
        </pc:cxnChg>
        <pc:cxnChg chg="mod">
          <ac:chgData name="Paul Woodward" userId="afca6096-33c4-4076-b066-b130de02360d" providerId="ADAL" clId="{15B91CBB-CF39-4B70-8CA2-E0F72D0A231E}" dt="2023-08-31T09:47:41.133" v="1639"/>
          <ac:cxnSpMkLst>
            <pc:docMk/>
            <pc:sldMk cId="1972244244" sldId="1410"/>
            <ac:cxnSpMk id="45" creationId="{13CABB02-0141-1546-D00E-8EFD702CE7CD}"/>
          </ac:cxnSpMkLst>
        </pc:cxnChg>
        <pc:cxnChg chg="mod">
          <ac:chgData name="Paul Woodward" userId="afca6096-33c4-4076-b066-b130de02360d" providerId="ADAL" clId="{15B91CBB-CF39-4B70-8CA2-E0F72D0A231E}" dt="2023-08-31T09:47:41.133" v="1639"/>
          <ac:cxnSpMkLst>
            <pc:docMk/>
            <pc:sldMk cId="1972244244" sldId="1410"/>
            <ac:cxnSpMk id="46" creationId="{896933FD-6E85-4C3E-81A1-111EB5E615FF}"/>
          </ac:cxnSpMkLst>
        </pc:cxnChg>
        <pc:cxnChg chg="mod">
          <ac:chgData name="Paul Woodward" userId="afca6096-33c4-4076-b066-b130de02360d" providerId="ADAL" clId="{15B91CBB-CF39-4B70-8CA2-E0F72D0A231E}" dt="2023-08-31T09:47:41.133" v="1639"/>
          <ac:cxnSpMkLst>
            <pc:docMk/>
            <pc:sldMk cId="1972244244" sldId="1410"/>
            <ac:cxnSpMk id="47" creationId="{124EB989-E07A-282F-3406-C09C0614D571}"/>
          </ac:cxnSpMkLst>
        </pc:cxnChg>
        <pc:cxnChg chg="mod">
          <ac:chgData name="Paul Woodward" userId="afca6096-33c4-4076-b066-b130de02360d" providerId="ADAL" clId="{15B91CBB-CF39-4B70-8CA2-E0F72D0A231E}" dt="2023-08-31T09:47:41.133" v="1639"/>
          <ac:cxnSpMkLst>
            <pc:docMk/>
            <pc:sldMk cId="1972244244" sldId="1410"/>
            <ac:cxnSpMk id="60" creationId="{A04967D3-1629-14F8-BF18-7C5AA12D603D}"/>
          </ac:cxnSpMkLst>
        </pc:cxnChg>
      </pc:sldChg>
      <pc:sldChg chg="addSp modSp mod">
        <pc:chgData name="Paul Woodward" userId="afca6096-33c4-4076-b066-b130de02360d" providerId="ADAL" clId="{15B91CBB-CF39-4B70-8CA2-E0F72D0A231E}" dt="2023-08-29T09:50:27.624" v="890" actId="1076"/>
        <pc:sldMkLst>
          <pc:docMk/>
          <pc:sldMk cId="276891724" sldId="1519"/>
        </pc:sldMkLst>
        <pc:spChg chg="mod">
          <ac:chgData name="Paul Woodward" userId="afca6096-33c4-4076-b066-b130de02360d" providerId="ADAL" clId="{15B91CBB-CF39-4B70-8CA2-E0F72D0A231E}" dt="2023-08-29T09:50:27.624" v="890" actId="1076"/>
          <ac:spMkLst>
            <pc:docMk/>
            <pc:sldMk cId="276891724" sldId="1519"/>
            <ac:spMk id="2" creationId="{A1EB1790-2CD4-5C49-0880-9A0F1CE57356}"/>
          </ac:spMkLst>
        </pc:spChg>
        <pc:picChg chg="add mod">
          <ac:chgData name="Paul Woodward" userId="afca6096-33c4-4076-b066-b130de02360d" providerId="ADAL" clId="{15B91CBB-CF39-4B70-8CA2-E0F72D0A231E}" dt="2023-08-22T08:45:05.928" v="884" actId="1037"/>
          <ac:picMkLst>
            <pc:docMk/>
            <pc:sldMk cId="276891724" sldId="1519"/>
            <ac:picMk id="3" creationId="{9AF969F7-F5C8-2AD1-880B-C63CFF00351C}"/>
          </ac:picMkLst>
        </pc:picChg>
      </pc:sldChg>
      <pc:sldChg chg="delSp modSp mod">
        <pc:chgData name="Paul Woodward" userId="afca6096-33c4-4076-b066-b130de02360d" providerId="ADAL" clId="{15B91CBB-CF39-4B70-8CA2-E0F72D0A231E}" dt="2023-09-13T11:25:04.584" v="2585" actId="14100"/>
        <pc:sldMkLst>
          <pc:docMk/>
          <pc:sldMk cId="4004696324" sldId="1560"/>
        </pc:sldMkLst>
        <pc:spChg chg="del mod">
          <ac:chgData name="Paul Woodward" userId="afca6096-33c4-4076-b066-b130de02360d" providerId="ADAL" clId="{15B91CBB-CF39-4B70-8CA2-E0F72D0A231E}" dt="2023-07-13T08:53:44.049" v="1" actId="478"/>
          <ac:spMkLst>
            <pc:docMk/>
            <pc:sldMk cId="4004696324" sldId="1560"/>
            <ac:spMk id="4" creationId="{A26BE382-20C9-F468-2A35-2F43C3233D70}"/>
          </ac:spMkLst>
        </pc:spChg>
        <pc:spChg chg="mod">
          <ac:chgData name="Paul Woodward" userId="afca6096-33c4-4076-b066-b130de02360d" providerId="ADAL" clId="{15B91CBB-CF39-4B70-8CA2-E0F72D0A231E}" dt="2023-09-13T11:24:57.646" v="2583" actId="255"/>
          <ac:spMkLst>
            <pc:docMk/>
            <pc:sldMk cId="4004696324" sldId="1560"/>
            <ac:spMk id="9" creationId="{9DFE83B7-3405-0CF6-8DBD-AB2429D722C5}"/>
          </ac:spMkLst>
        </pc:spChg>
        <pc:graphicFrameChg chg="mod modGraphic">
          <ac:chgData name="Paul Woodward" userId="afca6096-33c4-4076-b066-b130de02360d" providerId="ADAL" clId="{15B91CBB-CF39-4B70-8CA2-E0F72D0A231E}" dt="2023-09-13T11:25:04.584" v="2585" actId="14100"/>
          <ac:graphicFrameMkLst>
            <pc:docMk/>
            <pc:sldMk cId="4004696324" sldId="1560"/>
            <ac:graphicFrameMk id="3" creationId="{C8DD8A05-64B6-9000-EB82-7A3423F8C371}"/>
          </ac:graphicFrameMkLst>
        </pc:graphicFrameChg>
      </pc:sldChg>
      <pc:sldChg chg="addSp delSp modSp mod">
        <pc:chgData name="Paul Woodward" userId="afca6096-33c4-4076-b066-b130de02360d" providerId="ADAL" clId="{15B91CBB-CF39-4B70-8CA2-E0F72D0A231E}" dt="2023-09-18T09:39:05.538" v="2615" actId="255"/>
        <pc:sldMkLst>
          <pc:docMk/>
          <pc:sldMk cId="2046813063" sldId="1580"/>
        </pc:sldMkLst>
        <pc:spChg chg="add mod">
          <ac:chgData name="Paul Woodward" userId="afca6096-33c4-4076-b066-b130de02360d" providerId="ADAL" clId="{15B91CBB-CF39-4B70-8CA2-E0F72D0A231E}" dt="2023-09-18T09:39:05.538" v="2615" actId="255"/>
          <ac:spMkLst>
            <pc:docMk/>
            <pc:sldMk cId="2046813063" sldId="1580"/>
            <ac:spMk id="2" creationId="{9EB868EC-544C-6711-1206-DEB48ADF6C60}"/>
          </ac:spMkLst>
        </pc:spChg>
        <pc:spChg chg="del">
          <ac:chgData name="Paul Woodward" userId="afca6096-33c4-4076-b066-b130de02360d" providerId="ADAL" clId="{15B91CBB-CF39-4B70-8CA2-E0F72D0A231E}" dt="2023-07-28T14:25:55.120" v="796" actId="478"/>
          <ac:spMkLst>
            <pc:docMk/>
            <pc:sldMk cId="2046813063" sldId="1580"/>
            <ac:spMk id="3" creationId="{5FC42C60-B951-E049-D5C4-FE7B287E34C8}"/>
          </ac:spMkLst>
        </pc:spChg>
        <pc:picChg chg="add del mod">
          <ac:chgData name="Paul Woodward" userId="afca6096-33c4-4076-b066-b130de02360d" providerId="ADAL" clId="{15B91CBB-CF39-4B70-8CA2-E0F72D0A231E}" dt="2023-09-04T14:55:57.919" v="1926" actId="478"/>
          <ac:picMkLst>
            <pc:docMk/>
            <pc:sldMk cId="2046813063" sldId="1580"/>
            <ac:picMk id="3" creationId="{E0D61D0B-D5CE-A789-4013-13A8DEC5AEE9}"/>
          </ac:picMkLst>
        </pc:picChg>
        <pc:picChg chg="add del mod">
          <ac:chgData name="Paul Woodward" userId="afca6096-33c4-4076-b066-b130de02360d" providerId="ADAL" clId="{15B91CBB-CF39-4B70-8CA2-E0F72D0A231E}" dt="2023-09-04T14:55:57.243" v="1925" actId="478"/>
          <ac:picMkLst>
            <pc:docMk/>
            <pc:sldMk cId="2046813063" sldId="1580"/>
            <ac:picMk id="4" creationId="{28B8AB82-FDD3-4FF1-8B4B-1273A2F14F0C}"/>
          </ac:picMkLst>
        </pc:picChg>
        <pc:picChg chg="add del mod">
          <ac:chgData name="Paul Woodward" userId="afca6096-33c4-4076-b066-b130de02360d" providerId="ADAL" clId="{15B91CBB-CF39-4B70-8CA2-E0F72D0A231E}" dt="2023-08-22T08:37:45.190" v="800" actId="478"/>
          <ac:picMkLst>
            <pc:docMk/>
            <pc:sldMk cId="2046813063" sldId="1580"/>
            <ac:picMk id="4" creationId="{63C5341C-4EAD-8095-3F7E-0C3263695174}"/>
          </ac:picMkLst>
        </pc:picChg>
        <pc:picChg chg="add del mod">
          <ac:chgData name="Paul Woodward" userId="afca6096-33c4-4076-b066-b130de02360d" providerId="ADAL" clId="{15B91CBB-CF39-4B70-8CA2-E0F72D0A231E}" dt="2023-08-22T08:37:46.013" v="801" actId="478"/>
          <ac:picMkLst>
            <pc:docMk/>
            <pc:sldMk cId="2046813063" sldId="1580"/>
            <ac:picMk id="5" creationId="{6BA8A83E-4058-6D40-67AF-9F2055CF1493}"/>
          </ac:picMkLst>
        </pc:picChg>
        <pc:picChg chg="add del mod modCrop">
          <ac:chgData name="Paul Woodward" userId="afca6096-33c4-4076-b066-b130de02360d" providerId="ADAL" clId="{15B91CBB-CF39-4B70-8CA2-E0F72D0A231E}" dt="2023-08-31T09:59:38.415" v="1858" actId="478"/>
          <ac:picMkLst>
            <pc:docMk/>
            <pc:sldMk cId="2046813063" sldId="1580"/>
            <ac:picMk id="6" creationId="{69793146-CB65-25CD-6041-B7932D22463B}"/>
          </ac:picMkLst>
        </pc:picChg>
        <pc:picChg chg="del mod">
          <ac:chgData name="Paul Woodward" userId="afca6096-33c4-4076-b066-b130de02360d" providerId="ADAL" clId="{15B91CBB-CF39-4B70-8CA2-E0F72D0A231E}" dt="2023-07-28T14:25:55.704" v="797" actId="478"/>
          <ac:picMkLst>
            <pc:docMk/>
            <pc:sldMk cId="2046813063" sldId="1580"/>
            <ac:picMk id="7" creationId="{42915039-A367-7827-C07D-5143B62F5893}"/>
          </ac:picMkLst>
        </pc:picChg>
      </pc:sldChg>
      <pc:sldChg chg="addSp delSp modSp mod delAnim modAnim">
        <pc:chgData name="Paul Woodward" userId="afca6096-33c4-4076-b066-b130de02360d" providerId="ADAL" clId="{15B91CBB-CF39-4B70-8CA2-E0F72D0A231E}" dt="2023-09-18T12:56:03.694" v="2629" actId="14100"/>
        <pc:sldMkLst>
          <pc:docMk/>
          <pc:sldMk cId="2977554311" sldId="1611"/>
        </pc:sldMkLst>
        <pc:picChg chg="add mod">
          <ac:chgData name="Paul Woodward" userId="afca6096-33c4-4076-b066-b130de02360d" providerId="ADAL" clId="{15B91CBB-CF39-4B70-8CA2-E0F72D0A231E}" dt="2023-09-18T12:56:03.694" v="2629" actId="14100"/>
          <ac:picMkLst>
            <pc:docMk/>
            <pc:sldMk cId="2977554311" sldId="1611"/>
            <ac:picMk id="2" creationId="{BDD2CD1C-05AD-EDCC-F256-AD670F96A4C1}"/>
          </ac:picMkLst>
        </pc:picChg>
        <pc:picChg chg="del">
          <ac:chgData name="Paul Woodward" userId="afca6096-33c4-4076-b066-b130de02360d" providerId="ADAL" clId="{15B91CBB-CF39-4B70-8CA2-E0F72D0A231E}" dt="2023-09-18T12:55:22.451" v="2621" actId="478"/>
          <ac:picMkLst>
            <pc:docMk/>
            <pc:sldMk cId="2977554311" sldId="1611"/>
            <ac:picMk id="3" creationId="{0426BE65-2BA1-7AB1-40F4-3CA90CCBA139}"/>
          </ac:picMkLst>
        </pc:picChg>
      </pc:sldChg>
      <pc:sldChg chg="addSp delSp modSp mod delAnim modAnim">
        <pc:chgData name="Paul Woodward" userId="afca6096-33c4-4076-b066-b130de02360d" providerId="ADAL" clId="{15B91CBB-CF39-4B70-8CA2-E0F72D0A231E}" dt="2023-09-18T12:57:20.174" v="2638" actId="14100"/>
        <pc:sldMkLst>
          <pc:docMk/>
          <pc:sldMk cId="315905885" sldId="1626"/>
        </pc:sldMkLst>
        <pc:picChg chg="add mod">
          <ac:chgData name="Paul Woodward" userId="afca6096-33c4-4076-b066-b130de02360d" providerId="ADAL" clId="{15B91CBB-CF39-4B70-8CA2-E0F72D0A231E}" dt="2023-09-18T12:57:20.174" v="2638" actId="14100"/>
          <ac:picMkLst>
            <pc:docMk/>
            <pc:sldMk cId="315905885" sldId="1626"/>
            <ac:picMk id="2" creationId="{E8A43F9D-2978-7FED-4EFD-D7A23D2F9C55}"/>
          </ac:picMkLst>
        </pc:picChg>
        <pc:picChg chg="del">
          <ac:chgData name="Paul Woodward" userId="afca6096-33c4-4076-b066-b130de02360d" providerId="ADAL" clId="{15B91CBB-CF39-4B70-8CA2-E0F72D0A231E}" dt="2023-09-18T12:55:29.515" v="2624" actId="478"/>
          <ac:picMkLst>
            <pc:docMk/>
            <pc:sldMk cId="315905885" sldId="1626"/>
            <ac:picMk id="6" creationId="{66E22A4C-480C-9650-2599-5F89230D9DAC}"/>
          </ac:picMkLst>
        </pc:picChg>
      </pc:sldChg>
      <pc:sldChg chg="addSp delSp modSp mod delAnim modAnim">
        <pc:chgData name="Paul Woodward" userId="afca6096-33c4-4076-b066-b130de02360d" providerId="ADAL" clId="{15B91CBB-CF39-4B70-8CA2-E0F72D0A231E}" dt="2023-09-18T12:56:27.068" v="2632" actId="14100"/>
        <pc:sldMkLst>
          <pc:docMk/>
          <pc:sldMk cId="2962505520" sldId="1632"/>
        </pc:sldMkLst>
        <pc:picChg chg="add mod">
          <ac:chgData name="Paul Woodward" userId="afca6096-33c4-4076-b066-b130de02360d" providerId="ADAL" clId="{15B91CBB-CF39-4B70-8CA2-E0F72D0A231E}" dt="2023-09-18T12:56:27.068" v="2632" actId="14100"/>
          <ac:picMkLst>
            <pc:docMk/>
            <pc:sldMk cId="2962505520" sldId="1632"/>
            <ac:picMk id="2" creationId="{D9303617-8012-25DF-7D06-F2E44C9FFA78}"/>
          </ac:picMkLst>
        </pc:picChg>
        <pc:picChg chg="del">
          <ac:chgData name="Paul Woodward" userId="afca6096-33c4-4076-b066-b130de02360d" providerId="ADAL" clId="{15B91CBB-CF39-4B70-8CA2-E0F72D0A231E}" dt="2023-09-18T12:55:24.443" v="2622" actId="478"/>
          <ac:picMkLst>
            <pc:docMk/>
            <pc:sldMk cId="2962505520" sldId="1632"/>
            <ac:picMk id="4" creationId="{E45618B7-47BC-A25C-BFA4-FC93DE531E39}"/>
          </ac:picMkLst>
        </pc:picChg>
      </pc:sldChg>
      <pc:sldChg chg="addSp delSp modSp mod delAnim modAnim">
        <pc:chgData name="Paul Woodward" userId="afca6096-33c4-4076-b066-b130de02360d" providerId="ADAL" clId="{15B91CBB-CF39-4B70-8CA2-E0F72D0A231E}" dt="2023-09-18T12:57:44.099" v="2641" actId="14100"/>
        <pc:sldMkLst>
          <pc:docMk/>
          <pc:sldMk cId="3139010508" sldId="1633"/>
        </pc:sldMkLst>
        <pc:picChg chg="add mod">
          <ac:chgData name="Paul Woodward" userId="afca6096-33c4-4076-b066-b130de02360d" providerId="ADAL" clId="{15B91CBB-CF39-4B70-8CA2-E0F72D0A231E}" dt="2023-09-18T12:57:44.099" v="2641" actId="14100"/>
          <ac:picMkLst>
            <pc:docMk/>
            <pc:sldMk cId="3139010508" sldId="1633"/>
            <ac:picMk id="2" creationId="{D4062D89-7643-2581-E192-3302E31510FD}"/>
          </ac:picMkLst>
        </pc:picChg>
        <pc:picChg chg="del">
          <ac:chgData name="Paul Woodward" userId="afca6096-33c4-4076-b066-b130de02360d" providerId="ADAL" clId="{15B91CBB-CF39-4B70-8CA2-E0F72D0A231E}" dt="2023-09-18T12:55:31.616" v="2625" actId="478"/>
          <ac:picMkLst>
            <pc:docMk/>
            <pc:sldMk cId="3139010508" sldId="1633"/>
            <ac:picMk id="8" creationId="{4849D9F1-3946-F2EE-772E-E0DD02205CE7}"/>
          </ac:picMkLst>
        </pc:picChg>
      </pc:sldChg>
      <pc:sldChg chg="addSp delSp modSp mod delAnim modAnim">
        <pc:chgData name="Paul Woodward" userId="afca6096-33c4-4076-b066-b130de02360d" providerId="ADAL" clId="{15B91CBB-CF39-4B70-8CA2-E0F72D0A231E}" dt="2023-09-18T12:58:07.397" v="2644" actId="14100"/>
        <pc:sldMkLst>
          <pc:docMk/>
          <pc:sldMk cId="3793630997" sldId="1634"/>
        </pc:sldMkLst>
        <pc:picChg chg="add mod">
          <ac:chgData name="Paul Woodward" userId="afca6096-33c4-4076-b066-b130de02360d" providerId="ADAL" clId="{15B91CBB-CF39-4B70-8CA2-E0F72D0A231E}" dt="2023-09-18T12:58:07.397" v="2644" actId="14100"/>
          <ac:picMkLst>
            <pc:docMk/>
            <pc:sldMk cId="3793630997" sldId="1634"/>
            <ac:picMk id="2" creationId="{BF2235A8-938D-F3D2-71B3-B2B176FC7E0E}"/>
          </ac:picMkLst>
        </pc:picChg>
        <pc:picChg chg="del">
          <ac:chgData name="Paul Woodward" userId="afca6096-33c4-4076-b066-b130de02360d" providerId="ADAL" clId="{15B91CBB-CF39-4B70-8CA2-E0F72D0A231E}" dt="2023-09-18T12:55:33.895" v="2626" actId="478"/>
          <ac:picMkLst>
            <pc:docMk/>
            <pc:sldMk cId="3793630997" sldId="1634"/>
            <ac:picMk id="7" creationId="{9ED3698A-1C61-5DFC-1EB5-3868F9FC17B0}"/>
          </ac:picMkLst>
        </pc:picChg>
      </pc:sldChg>
      <pc:sldChg chg="addSp delSp modSp mod delAnim modAnim">
        <pc:chgData name="Paul Woodward" userId="afca6096-33c4-4076-b066-b130de02360d" providerId="ADAL" clId="{15B91CBB-CF39-4B70-8CA2-E0F72D0A231E}" dt="2023-09-18T12:56:54.638" v="2635" actId="14100"/>
        <pc:sldMkLst>
          <pc:docMk/>
          <pc:sldMk cId="2833115819" sldId="1635"/>
        </pc:sldMkLst>
        <pc:picChg chg="add mod">
          <ac:chgData name="Paul Woodward" userId="afca6096-33c4-4076-b066-b130de02360d" providerId="ADAL" clId="{15B91CBB-CF39-4B70-8CA2-E0F72D0A231E}" dt="2023-09-18T12:56:54.638" v="2635" actId="14100"/>
          <ac:picMkLst>
            <pc:docMk/>
            <pc:sldMk cId="2833115819" sldId="1635"/>
            <ac:picMk id="4" creationId="{AE0AEBAB-FE44-B8A5-C784-99226CA0A57C}"/>
          </ac:picMkLst>
        </pc:picChg>
        <pc:picChg chg="del">
          <ac:chgData name="Paul Woodward" userId="afca6096-33c4-4076-b066-b130de02360d" providerId="ADAL" clId="{15B91CBB-CF39-4B70-8CA2-E0F72D0A231E}" dt="2023-09-18T12:55:26.948" v="2623" actId="478"/>
          <ac:picMkLst>
            <pc:docMk/>
            <pc:sldMk cId="2833115819" sldId="1635"/>
            <ac:picMk id="6" creationId="{DAEB4B7D-CA18-A23E-B2C7-8108C71D8C22}"/>
          </ac:picMkLst>
        </pc:picChg>
      </pc:sldChg>
      <pc:sldChg chg="modSp mod">
        <pc:chgData name="Paul Woodward" userId="afca6096-33c4-4076-b066-b130de02360d" providerId="ADAL" clId="{15B91CBB-CF39-4B70-8CA2-E0F72D0A231E}" dt="2023-08-22T08:42:48.738" v="805" actId="20577"/>
        <pc:sldMkLst>
          <pc:docMk/>
          <pc:sldMk cId="510568341" sldId="1636"/>
        </pc:sldMkLst>
        <pc:spChg chg="mod">
          <ac:chgData name="Paul Woodward" userId="afca6096-33c4-4076-b066-b130de02360d" providerId="ADAL" clId="{15B91CBB-CF39-4B70-8CA2-E0F72D0A231E}" dt="2023-08-22T08:42:48.738" v="805" actId="20577"/>
          <ac:spMkLst>
            <pc:docMk/>
            <pc:sldMk cId="510568341" sldId="1636"/>
            <ac:spMk id="4" creationId="{FFFF62EF-B710-5742-DB31-4D85BD0231F0}"/>
          </ac:spMkLst>
        </pc:spChg>
      </pc:sldChg>
      <pc:sldChg chg="modSp mod">
        <pc:chgData name="Paul Woodward" userId="afca6096-33c4-4076-b066-b130de02360d" providerId="ADAL" clId="{15B91CBB-CF39-4B70-8CA2-E0F72D0A231E}" dt="2023-09-18T09:39:43.540" v="2616" actId="1076"/>
        <pc:sldMkLst>
          <pc:docMk/>
          <pc:sldMk cId="567044072" sldId="1641"/>
        </pc:sldMkLst>
        <pc:spChg chg="mod">
          <ac:chgData name="Paul Woodward" userId="afca6096-33c4-4076-b066-b130de02360d" providerId="ADAL" clId="{15B91CBB-CF39-4B70-8CA2-E0F72D0A231E}" dt="2023-09-18T09:39:43.540" v="2616" actId="1076"/>
          <ac:spMkLst>
            <pc:docMk/>
            <pc:sldMk cId="567044072" sldId="1641"/>
            <ac:spMk id="9" creationId="{9DFE83B7-3405-0CF6-8DBD-AB2429D722C5}"/>
          </ac:spMkLst>
        </pc:spChg>
      </pc:sldChg>
      <pc:sldChg chg="delSp modSp mod">
        <pc:chgData name="Paul Woodward" userId="afca6096-33c4-4076-b066-b130de02360d" providerId="ADAL" clId="{15B91CBB-CF39-4B70-8CA2-E0F72D0A231E}" dt="2023-09-13T11:26:17.375" v="2599" actId="1076"/>
        <pc:sldMkLst>
          <pc:docMk/>
          <pc:sldMk cId="3271582657" sldId="1644"/>
        </pc:sldMkLst>
        <pc:spChg chg="del">
          <ac:chgData name="Paul Woodward" userId="afca6096-33c4-4076-b066-b130de02360d" providerId="ADAL" clId="{15B91CBB-CF39-4B70-8CA2-E0F72D0A231E}" dt="2023-07-13T08:54:31.121" v="6" actId="478"/>
          <ac:spMkLst>
            <pc:docMk/>
            <pc:sldMk cId="3271582657" sldId="1644"/>
            <ac:spMk id="2" creationId="{EB390B7A-4BC4-761C-EF5A-F269D4F650FA}"/>
          </ac:spMkLst>
        </pc:spChg>
        <pc:spChg chg="mod">
          <ac:chgData name="Paul Woodward" userId="afca6096-33c4-4076-b066-b130de02360d" providerId="ADAL" clId="{15B91CBB-CF39-4B70-8CA2-E0F72D0A231E}" dt="2023-09-13T11:25:27.501" v="2589" actId="1076"/>
          <ac:spMkLst>
            <pc:docMk/>
            <pc:sldMk cId="3271582657" sldId="1644"/>
            <ac:spMk id="9" creationId="{9DFE83B7-3405-0CF6-8DBD-AB2429D722C5}"/>
          </ac:spMkLst>
        </pc:spChg>
        <pc:graphicFrameChg chg="mod modGraphic">
          <ac:chgData name="Paul Woodward" userId="afca6096-33c4-4076-b066-b130de02360d" providerId="ADAL" clId="{15B91CBB-CF39-4B70-8CA2-E0F72D0A231E}" dt="2023-09-13T11:26:17.375" v="2599" actId="1076"/>
          <ac:graphicFrameMkLst>
            <pc:docMk/>
            <pc:sldMk cId="3271582657" sldId="1644"/>
            <ac:graphicFrameMk id="3" creationId="{84CB8A96-0E4F-9A70-0927-54658694A242}"/>
          </ac:graphicFrameMkLst>
        </pc:graphicFrameChg>
      </pc:sldChg>
      <pc:sldChg chg="addSp delSp modSp">
        <pc:chgData name="Paul Woodward" userId="afca6096-33c4-4076-b066-b130de02360d" providerId="ADAL" clId="{15B91CBB-CF39-4B70-8CA2-E0F72D0A231E}" dt="2023-08-22T08:51:10.661" v="888"/>
        <pc:sldMkLst>
          <pc:docMk/>
          <pc:sldMk cId="1139544311" sldId="1646"/>
        </pc:sldMkLst>
        <pc:picChg chg="add mod">
          <ac:chgData name="Paul Woodward" userId="afca6096-33c4-4076-b066-b130de02360d" providerId="ADAL" clId="{15B91CBB-CF39-4B70-8CA2-E0F72D0A231E}" dt="2023-08-22T08:51:10.661" v="888"/>
          <ac:picMkLst>
            <pc:docMk/>
            <pc:sldMk cId="1139544311" sldId="1646"/>
            <ac:picMk id="4" creationId="{84A85364-BC94-8870-06E5-E99C7E9BD77C}"/>
          </ac:picMkLst>
        </pc:picChg>
        <pc:picChg chg="del">
          <ac:chgData name="Paul Woodward" userId="afca6096-33c4-4076-b066-b130de02360d" providerId="ADAL" clId="{15B91CBB-CF39-4B70-8CA2-E0F72D0A231E}" dt="2023-08-22T08:51:10.341" v="887" actId="478"/>
          <ac:picMkLst>
            <pc:docMk/>
            <pc:sldMk cId="1139544311" sldId="1646"/>
            <ac:picMk id="7" creationId="{282F8C68-C633-E52E-CEA8-E0D4C97C3EE7}"/>
          </ac:picMkLst>
        </pc:picChg>
      </pc:sldChg>
      <pc:sldChg chg="delSp modSp mod">
        <pc:chgData name="Paul Woodward" userId="afca6096-33c4-4076-b066-b130de02360d" providerId="ADAL" clId="{15B91CBB-CF39-4B70-8CA2-E0F72D0A231E}" dt="2023-07-13T08:54:59.412" v="17" actId="1036"/>
        <pc:sldMkLst>
          <pc:docMk/>
          <pc:sldMk cId="1617726688" sldId="1654"/>
        </pc:sldMkLst>
        <pc:spChg chg="del">
          <ac:chgData name="Paul Woodward" userId="afca6096-33c4-4076-b066-b130de02360d" providerId="ADAL" clId="{15B91CBB-CF39-4B70-8CA2-E0F72D0A231E}" dt="2023-07-13T08:54:55.063" v="8" actId="478"/>
          <ac:spMkLst>
            <pc:docMk/>
            <pc:sldMk cId="1617726688" sldId="1654"/>
            <ac:spMk id="8" creationId="{FA864F3E-5217-D5B7-4401-E832C51D06CE}"/>
          </ac:spMkLst>
        </pc:spChg>
        <pc:grpChg chg="mod">
          <ac:chgData name="Paul Woodward" userId="afca6096-33c4-4076-b066-b130de02360d" providerId="ADAL" clId="{15B91CBB-CF39-4B70-8CA2-E0F72D0A231E}" dt="2023-07-13T08:54:59.412" v="17" actId="1036"/>
          <ac:grpSpMkLst>
            <pc:docMk/>
            <pc:sldMk cId="1617726688" sldId="1654"/>
            <ac:grpSpMk id="6" creationId="{FF21DCA6-2F02-D666-7A79-9B45654CC1CA}"/>
          </ac:grpSpMkLst>
        </pc:grpChg>
      </pc:sldChg>
      <pc:sldChg chg="modSp mod ord">
        <pc:chgData name="Paul Woodward" userId="afca6096-33c4-4076-b066-b130de02360d" providerId="ADAL" clId="{15B91CBB-CF39-4B70-8CA2-E0F72D0A231E}" dt="2023-09-13T11:26:43.360" v="2602" actId="255"/>
        <pc:sldMkLst>
          <pc:docMk/>
          <pc:sldMk cId="3616731431" sldId="1656"/>
        </pc:sldMkLst>
        <pc:spChg chg="mod">
          <ac:chgData name="Paul Woodward" userId="afca6096-33c4-4076-b066-b130de02360d" providerId="ADAL" clId="{15B91CBB-CF39-4B70-8CA2-E0F72D0A231E}" dt="2023-09-13T11:26:28.358" v="2600"/>
          <ac:spMkLst>
            <pc:docMk/>
            <pc:sldMk cId="3616731431" sldId="1656"/>
            <ac:spMk id="5" creationId="{3674EE74-F7A1-0262-0ABC-4C6C68516B4B}"/>
          </ac:spMkLst>
        </pc:spChg>
        <pc:spChg chg="mod">
          <ac:chgData name="Paul Woodward" userId="afca6096-33c4-4076-b066-b130de02360d" providerId="ADAL" clId="{15B91CBB-CF39-4B70-8CA2-E0F72D0A231E}" dt="2023-09-13T11:26:43.360" v="2602" actId="255"/>
          <ac:spMkLst>
            <pc:docMk/>
            <pc:sldMk cId="3616731431" sldId="1656"/>
            <ac:spMk id="9" creationId="{9DFE83B7-3405-0CF6-8DBD-AB2429D722C5}"/>
          </ac:spMkLst>
        </pc:spChg>
      </pc:sldChg>
      <pc:sldChg chg="addSp delSp modSp mod">
        <pc:chgData name="Paul Woodward" userId="afca6096-33c4-4076-b066-b130de02360d" providerId="ADAL" clId="{15B91CBB-CF39-4B70-8CA2-E0F72D0A231E}" dt="2023-09-18T09:38:48.647" v="2610" actId="27636"/>
        <pc:sldMkLst>
          <pc:docMk/>
          <pc:sldMk cId="2670914760" sldId="1666"/>
        </pc:sldMkLst>
        <pc:spChg chg="mod">
          <ac:chgData name="Paul Woodward" userId="afca6096-33c4-4076-b066-b130de02360d" providerId="ADAL" clId="{15B91CBB-CF39-4B70-8CA2-E0F72D0A231E}" dt="2023-09-18T09:38:48.647" v="2610" actId="27636"/>
          <ac:spMkLst>
            <pc:docMk/>
            <pc:sldMk cId="2670914760" sldId="1666"/>
            <ac:spMk id="3" creationId="{5FC42C60-B951-E049-D5C4-FE7B287E34C8}"/>
          </ac:spMkLst>
        </pc:spChg>
        <pc:spChg chg="add del mod">
          <ac:chgData name="Paul Woodward" userId="afca6096-33c4-4076-b066-b130de02360d" providerId="ADAL" clId="{15B91CBB-CF39-4B70-8CA2-E0F72D0A231E}" dt="2023-08-31T10:03:10.508" v="1887" actId="478"/>
          <ac:spMkLst>
            <pc:docMk/>
            <pc:sldMk cId="2670914760" sldId="1666"/>
            <ac:spMk id="7" creationId="{F4C1B8C6-5AD6-E767-7E77-509F91989019}"/>
          </ac:spMkLst>
        </pc:spChg>
        <pc:spChg chg="del mod">
          <ac:chgData name="Paul Woodward" userId="afca6096-33c4-4076-b066-b130de02360d" providerId="ADAL" clId="{15B91CBB-CF39-4B70-8CA2-E0F72D0A231E}" dt="2023-08-31T10:03:06.997" v="1886" actId="478"/>
          <ac:spMkLst>
            <pc:docMk/>
            <pc:sldMk cId="2670914760" sldId="1666"/>
            <ac:spMk id="8" creationId="{5C75C0B7-44D3-CAED-C1B9-928BB291EE3F}"/>
          </ac:spMkLst>
        </pc:spChg>
        <pc:spChg chg="add mod">
          <ac:chgData name="Paul Woodward" userId="afca6096-33c4-4076-b066-b130de02360d" providerId="ADAL" clId="{15B91CBB-CF39-4B70-8CA2-E0F72D0A231E}" dt="2023-08-31T10:04:04.475" v="1905" actId="20577"/>
          <ac:spMkLst>
            <pc:docMk/>
            <pc:sldMk cId="2670914760" sldId="1666"/>
            <ac:spMk id="9" creationId="{75AA8855-B821-875A-9C17-0A57976D63A8}"/>
          </ac:spMkLst>
        </pc:spChg>
        <pc:picChg chg="del">
          <ac:chgData name="Paul Woodward" userId="afca6096-33c4-4076-b066-b130de02360d" providerId="ADAL" clId="{15B91CBB-CF39-4B70-8CA2-E0F72D0A231E}" dt="2023-08-31T09:48:43.889" v="1646" actId="478"/>
          <ac:picMkLst>
            <pc:docMk/>
            <pc:sldMk cId="2670914760" sldId="1666"/>
            <ac:picMk id="2" creationId="{B505310D-4D48-949E-4E17-BF37CE5C604C}"/>
          </ac:picMkLst>
        </pc:picChg>
        <pc:picChg chg="add mod">
          <ac:chgData name="Paul Woodward" userId="afca6096-33c4-4076-b066-b130de02360d" providerId="ADAL" clId="{15B91CBB-CF39-4B70-8CA2-E0F72D0A231E}" dt="2023-08-31T09:48:48.864" v="1647"/>
          <ac:picMkLst>
            <pc:docMk/>
            <pc:sldMk cId="2670914760" sldId="1666"/>
            <ac:picMk id="4" creationId="{2DF69A29-FE37-335F-24A2-90BF989E2188}"/>
          </ac:picMkLst>
        </pc:picChg>
      </pc:sldChg>
      <pc:sldChg chg="addSp delSp modSp">
        <pc:chgData name="Paul Woodward" userId="afca6096-33c4-4076-b066-b130de02360d" providerId="ADAL" clId="{15B91CBB-CF39-4B70-8CA2-E0F72D0A231E}" dt="2023-08-31T09:50:22.027" v="1652"/>
        <pc:sldMkLst>
          <pc:docMk/>
          <pc:sldMk cId="3745054141" sldId="1698"/>
        </pc:sldMkLst>
        <pc:picChg chg="add mod">
          <ac:chgData name="Paul Woodward" userId="afca6096-33c4-4076-b066-b130de02360d" providerId="ADAL" clId="{15B91CBB-CF39-4B70-8CA2-E0F72D0A231E}" dt="2023-08-31T09:50:22.027" v="1652"/>
          <ac:picMkLst>
            <pc:docMk/>
            <pc:sldMk cId="3745054141" sldId="1698"/>
            <ac:picMk id="3" creationId="{3E125AD3-75AC-210F-E3B6-CE65E2AFEA52}"/>
          </ac:picMkLst>
        </pc:picChg>
        <pc:picChg chg="del">
          <ac:chgData name="Paul Woodward" userId="afca6096-33c4-4076-b066-b130de02360d" providerId="ADAL" clId="{15B91CBB-CF39-4B70-8CA2-E0F72D0A231E}" dt="2023-08-31T09:50:21.568" v="1651" actId="478"/>
          <ac:picMkLst>
            <pc:docMk/>
            <pc:sldMk cId="3745054141" sldId="1698"/>
            <ac:picMk id="4" creationId="{9A75793F-60C8-AF11-D798-0C31CB1531BB}"/>
          </ac:picMkLst>
        </pc:picChg>
      </pc:sldChg>
      <pc:sldChg chg="addSp delSp modSp mod ord">
        <pc:chgData name="Paul Woodward" userId="afca6096-33c4-4076-b066-b130de02360d" providerId="ADAL" clId="{15B91CBB-CF39-4B70-8CA2-E0F72D0A231E}" dt="2023-09-18T09:40:18.444" v="2620"/>
        <pc:sldMkLst>
          <pc:docMk/>
          <pc:sldMk cId="1947543321" sldId="1699"/>
        </pc:sldMkLst>
        <pc:spChg chg="mod">
          <ac:chgData name="Paul Woodward" userId="afca6096-33c4-4076-b066-b130de02360d" providerId="ADAL" clId="{15B91CBB-CF39-4B70-8CA2-E0F72D0A231E}" dt="2023-09-05T08:08:46.372" v="2096" actId="20577"/>
          <ac:spMkLst>
            <pc:docMk/>
            <pc:sldMk cId="1947543321" sldId="1699"/>
            <ac:spMk id="22" creationId="{0881A098-D685-EE92-A4ED-C2640F44C3D0}"/>
          </ac:spMkLst>
        </pc:spChg>
        <pc:spChg chg="mod">
          <ac:chgData name="Paul Woodward" userId="afca6096-33c4-4076-b066-b130de02360d" providerId="ADAL" clId="{15B91CBB-CF39-4B70-8CA2-E0F72D0A231E}" dt="2023-09-05T08:09:42.507" v="2296" actId="20577"/>
          <ac:spMkLst>
            <pc:docMk/>
            <pc:sldMk cId="1947543321" sldId="1699"/>
            <ac:spMk id="23" creationId="{FFFE6E3C-0ED4-3B71-EDD9-CFD5F70C9CA1}"/>
          </ac:spMkLst>
        </pc:spChg>
        <pc:spChg chg="mod">
          <ac:chgData name="Paul Woodward" userId="afca6096-33c4-4076-b066-b130de02360d" providerId="ADAL" clId="{15B91CBB-CF39-4B70-8CA2-E0F72D0A231E}" dt="2023-09-05T08:11:07.661" v="2576" actId="20577"/>
          <ac:spMkLst>
            <pc:docMk/>
            <pc:sldMk cId="1947543321" sldId="1699"/>
            <ac:spMk id="24" creationId="{EA6FFBEF-6749-86DD-076D-605634D937D7}"/>
          </ac:spMkLst>
        </pc:spChg>
        <pc:picChg chg="del">
          <ac:chgData name="Paul Woodward" userId="afca6096-33c4-4076-b066-b130de02360d" providerId="ADAL" clId="{15B91CBB-CF39-4B70-8CA2-E0F72D0A231E}" dt="2023-09-18T09:40:11.634" v="2619" actId="478"/>
          <ac:picMkLst>
            <pc:docMk/>
            <pc:sldMk cId="1947543321" sldId="1699"/>
            <ac:picMk id="9" creationId="{0A7FF710-E22F-66C2-254C-7FEDC7694F94}"/>
          </ac:picMkLst>
        </pc:picChg>
        <pc:picChg chg="add mod">
          <ac:chgData name="Paul Woodward" userId="afca6096-33c4-4076-b066-b130de02360d" providerId="ADAL" clId="{15B91CBB-CF39-4B70-8CA2-E0F72D0A231E}" dt="2023-09-18T09:40:18.444" v="2620"/>
          <ac:picMkLst>
            <pc:docMk/>
            <pc:sldMk cId="1947543321" sldId="1699"/>
            <ac:picMk id="18" creationId="{C48A2230-4FAE-DF8F-7C53-D174D5263D4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2/28/2024</a:t>
            </a:fld>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984195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8266397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02705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3527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892764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32541481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42497962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540773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9422421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638448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Consider adding to this and/or creating your own to get students linking products to capabilities which may generate ideas.</a:t>
            </a:r>
          </a:p>
        </p:txBody>
      </p:sp>
    </p:spTree>
    <p:extLst>
      <p:ext uri="{BB962C8B-B14F-4D97-AF65-F5344CB8AC3E}">
        <p14:creationId xmlns:p14="http://schemas.microsoft.com/office/powerpoint/2010/main" val="28150286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1011068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3174752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Feel free to use these stylised models with students to draw over the top, or create your own. Consider a range of genders, sizes, body parts etc. These can be imported into a graphics package or used with a lightbox.</a:t>
            </a:r>
          </a:p>
        </p:txBody>
      </p:sp>
    </p:spTree>
    <p:extLst>
      <p:ext uri="{BB962C8B-B14F-4D97-AF65-F5344CB8AC3E}">
        <p14:creationId xmlns:p14="http://schemas.microsoft.com/office/powerpoint/2010/main" val="10586019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4254970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846840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 the hexagons to go to that section</a:t>
            </a:r>
          </a:p>
        </p:txBody>
      </p:sp>
    </p:spTree>
    <p:extLst>
      <p:ext uri="{BB962C8B-B14F-4D97-AF65-F5344CB8AC3E}">
        <p14:creationId xmlns:p14="http://schemas.microsoft.com/office/powerpoint/2010/main" val="37454539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 the headings to get further information. Feel free to delete / edit the table to provide more or less for your students.</a:t>
            </a:r>
          </a:p>
        </p:txBody>
      </p:sp>
    </p:spTree>
    <p:extLst>
      <p:ext uri="{BB962C8B-B14F-4D97-AF65-F5344CB8AC3E}">
        <p14:creationId xmlns:p14="http://schemas.microsoft.com/office/powerpoint/2010/main" val="2466965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334475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77931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045456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2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0.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4.png"/></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 Id="rId4" Type="http://schemas.openxmlformats.org/officeDocument/2006/relationships/image" Target="../media/image10.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4.xml"/><Relationship Id="rId4" Type="http://schemas.openxmlformats.org/officeDocument/2006/relationships/image" Target="../media/image14.png"/></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4.xml"/><Relationship Id="rId4" Type="http://schemas.openxmlformats.org/officeDocument/2006/relationships/image" Target="../media/image16.png"/></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18.png"/></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9.png"/></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3">
            <a:extLst>
              <a:ext uri="{FF2B5EF4-FFF2-40B4-BE49-F238E27FC236}">
                <a16:creationId xmlns:a16="http://schemas.microsoft.com/office/drawing/2014/main" id="{35600432-5ABB-18A0-888B-D27DD3D5C2E5}"/>
              </a:ext>
            </a:extLst>
          </p:cNvPr>
          <p:cNvSpPr>
            <a:spLocks noGrp="1"/>
          </p:cNvSpPr>
          <p:nvPr>
            <p:ph type="pic" sz="quarter" idx="11" hasCustomPrompt="1"/>
          </p:nvPr>
        </p:nvSpPr>
        <p:spPr>
          <a:xfrm>
            <a:off x="8389938" y="0"/>
            <a:ext cx="3802062" cy="6858000"/>
          </a:xfrm>
        </p:spPr>
        <p:txBody>
          <a:bodyPr/>
          <a:lstStyle>
            <a:lvl1pPr>
              <a:defRPr/>
            </a:lvl1pPr>
          </a:lstStyle>
          <a:p>
            <a:r>
              <a:rPr lang="en-GB" dirty="0"/>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0101559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0775976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56115976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4301559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7871398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52401232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5894937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34007275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0202486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48662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191819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2958997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70237628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137088934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4437548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79320856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11985617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77779976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2861807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9177290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7088666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234695483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26941657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68611132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20939086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95550411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276809663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20306468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6551148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92320902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7402378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2360178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7593462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325939833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07746217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328313755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61422118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49901998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66656830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68529848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40245403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dirty="0"/>
          </a:p>
        </p:txBody>
      </p:sp>
    </p:spTree>
    <p:extLst>
      <p:ext uri="{BB962C8B-B14F-4D97-AF65-F5344CB8AC3E}">
        <p14:creationId xmlns:p14="http://schemas.microsoft.com/office/powerpoint/2010/main" val="27797125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09175565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9450886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dirty="0"/>
              <a:t>Click to edit Master title style</a:t>
            </a:r>
            <a:endParaRPr lang="en-GB" dirty="0"/>
          </a:p>
        </p:txBody>
      </p:sp>
    </p:spTree>
    <p:extLst>
      <p:ext uri="{BB962C8B-B14F-4D97-AF65-F5344CB8AC3E}">
        <p14:creationId xmlns:p14="http://schemas.microsoft.com/office/powerpoint/2010/main" val="31413099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417314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94832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38142314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23318304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3">
            <a:extLst>
              <a:ext uri="{FF2B5EF4-FFF2-40B4-BE49-F238E27FC236}">
                <a16:creationId xmlns:a16="http://schemas.microsoft.com/office/drawing/2014/main" id="{549CB68B-8F86-3847-3AA9-4F85C72DEF36}"/>
              </a:ext>
            </a:extLst>
          </p:cNvPr>
          <p:cNvSpPr>
            <a:spLocks noGrp="1"/>
          </p:cNvSpPr>
          <p:nvPr>
            <p:ph type="pic" sz="quarter" idx="11" hasCustomPrompt="1"/>
          </p:nvPr>
        </p:nvSpPr>
        <p:spPr>
          <a:xfrm>
            <a:off x="8088000" y="0"/>
            <a:ext cx="4104000" cy="6858000"/>
          </a:xfrm>
        </p:spPr>
        <p:txBody>
          <a:bodyPr/>
          <a:lstStyle>
            <a:lvl1pPr>
              <a:defRPr/>
            </a:lvl1pPr>
          </a:lstStyle>
          <a:p>
            <a:r>
              <a:rPr lang="en-GB" dirty="0"/>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4467789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3770948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684436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46921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66088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311502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383615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20072826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5" name="Picture Placeholder 3">
            <a:extLst>
              <a:ext uri="{FF2B5EF4-FFF2-40B4-BE49-F238E27FC236}">
                <a16:creationId xmlns:a16="http://schemas.microsoft.com/office/drawing/2014/main" id="{5389DA4C-6C5E-9F47-EEAA-0A17357D63F7}"/>
              </a:ext>
            </a:extLst>
          </p:cNvPr>
          <p:cNvSpPr>
            <a:spLocks noGrp="1"/>
          </p:cNvSpPr>
          <p:nvPr>
            <p:ph type="pic" sz="quarter" idx="11" hasCustomPrompt="1"/>
          </p:nvPr>
        </p:nvSpPr>
        <p:spPr>
          <a:xfrm>
            <a:off x="8389938" y="0"/>
            <a:ext cx="3802062" cy="6858000"/>
          </a:xfrm>
        </p:spPr>
        <p:txBody>
          <a:bodyPr/>
          <a:lstStyle>
            <a:lvl1pPr>
              <a:defRPr/>
            </a:lvl1pPr>
          </a:lstStyle>
          <a:p>
            <a:r>
              <a:rPr lang="en-GB" dirty="0"/>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25590972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5575763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46003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35507860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3659413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04366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66175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4671640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701656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350774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928096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1939338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588065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429443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42296031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dirty="0"/>
              <a:t>Click to edit Master title style</a:t>
            </a:r>
            <a:endParaRPr lang="en-GB" dirty="0"/>
          </a:p>
        </p:txBody>
      </p:sp>
    </p:spTree>
    <p:extLst>
      <p:ext uri="{BB962C8B-B14F-4D97-AF65-F5344CB8AC3E}">
        <p14:creationId xmlns:p14="http://schemas.microsoft.com/office/powerpoint/2010/main" val="41413092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0186860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5825525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91610401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3198368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54194830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08719799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5917067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25416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6847518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2617955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7075705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57727339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25190508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7435112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9197354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3299516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371166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77384749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25153240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0505689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16367963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72806820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7981367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955505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95552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14437176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13178500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7009760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287051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25693898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4679748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8295723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283260871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250213893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40941160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899867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321195663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6250534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390344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14429691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9351283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18617536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73719762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8010916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40457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3728496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6655994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9517198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15022056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266015083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8269592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5479676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19607313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1988656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97194130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1655070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5.xml"/><Relationship Id="rId18" Type="http://schemas.openxmlformats.org/officeDocument/2006/relationships/slideLayout" Target="../slideLayouts/slideLayout40.xml"/><Relationship Id="rId26" Type="http://schemas.openxmlformats.org/officeDocument/2006/relationships/slideLayout" Target="../slideLayouts/slideLayout48.xml"/><Relationship Id="rId39" Type="http://schemas.openxmlformats.org/officeDocument/2006/relationships/slideLayout" Target="../slideLayouts/slideLayout61.xml"/><Relationship Id="rId21" Type="http://schemas.openxmlformats.org/officeDocument/2006/relationships/slideLayout" Target="../slideLayouts/slideLayout43.xml"/><Relationship Id="rId34" Type="http://schemas.openxmlformats.org/officeDocument/2006/relationships/slideLayout" Target="../slideLayouts/slideLayout56.xml"/><Relationship Id="rId42" Type="http://schemas.openxmlformats.org/officeDocument/2006/relationships/slideLayout" Target="../slideLayouts/slideLayout64.xml"/><Relationship Id="rId47" Type="http://schemas.openxmlformats.org/officeDocument/2006/relationships/slideLayout" Target="../slideLayouts/slideLayout69.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9" Type="http://schemas.openxmlformats.org/officeDocument/2006/relationships/slideLayout" Target="../slideLayouts/slideLayout51.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32" Type="http://schemas.openxmlformats.org/officeDocument/2006/relationships/slideLayout" Target="../slideLayouts/slideLayout54.xml"/><Relationship Id="rId37" Type="http://schemas.openxmlformats.org/officeDocument/2006/relationships/slideLayout" Target="../slideLayouts/slideLayout59.xml"/><Relationship Id="rId40" Type="http://schemas.openxmlformats.org/officeDocument/2006/relationships/slideLayout" Target="../slideLayouts/slideLayout62.xml"/><Relationship Id="rId45" Type="http://schemas.openxmlformats.org/officeDocument/2006/relationships/slideLayout" Target="../slideLayouts/slideLayout67.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28" Type="http://schemas.openxmlformats.org/officeDocument/2006/relationships/slideLayout" Target="../slideLayouts/slideLayout50.xml"/><Relationship Id="rId36" Type="http://schemas.openxmlformats.org/officeDocument/2006/relationships/slideLayout" Target="../slideLayouts/slideLayout58.xml"/><Relationship Id="rId49" Type="http://schemas.openxmlformats.org/officeDocument/2006/relationships/theme" Target="../theme/theme2.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31" Type="http://schemas.openxmlformats.org/officeDocument/2006/relationships/slideLayout" Target="../slideLayouts/slideLayout53.xml"/><Relationship Id="rId44" Type="http://schemas.openxmlformats.org/officeDocument/2006/relationships/slideLayout" Target="../slideLayouts/slideLayout66.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 Id="rId27" Type="http://schemas.openxmlformats.org/officeDocument/2006/relationships/slideLayout" Target="../slideLayouts/slideLayout49.xml"/><Relationship Id="rId30" Type="http://schemas.openxmlformats.org/officeDocument/2006/relationships/slideLayout" Target="../slideLayouts/slideLayout52.xml"/><Relationship Id="rId35" Type="http://schemas.openxmlformats.org/officeDocument/2006/relationships/slideLayout" Target="../slideLayouts/slideLayout57.xml"/><Relationship Id="rId43" Type="http://schemas.openxmlformats.org/officeDocument/2006/relationships/slideLayout" Target="../slideLayouts/slideLayout65.xml"/><Relationship Id="rId48" Type="http://schemas.openxmlformats.org/officeDocument/2006/relationships/slideLayout" Target="../slideLayouts/slideLayout70.xml"/><Relationship Id="rId8" Type="http://schemas.openxmlformats.org/officeDocument/2006/relationships/slideLayout" Target="../slideLayouts/slideLayout30.xml"/><Relationship Id="rId3" Type="http://schemas.openxmlformats.org/officeDocument/2006/relationships/slideLayout" Target="../slideLayouts/slideLayout25.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slideLayout" Target="../slideLayouts/slideLayout47.xml"/><Relationship Id="rId33" Type="http://schemas.openxmlformats.org/officeDocument/2006/relationships/slideLayout" Target="../slideLayouts/slideLayout55.xml"/><Relationship Id="rId38" Type="http://schemas.openxmlformats.org/officeDocument/2006/relationships/slideLayout" Target="../slideLayouts/slideLayout60.xml"/><Relationship Id="rId46" Type="http://schemas.openxmlformats.org/officeDocument/2006/relationships/slideLayout" Target="../slideLayouts/slideLayout68.xml"/><Relationship Id="rId20" Type="http://schemas.openxmlformats.org/officeDocument/2006/relationships/slideLayout" Target="../slideLayouts/slideLayout42.xml"/><Relationship Id="rId41" Type="http://schemas.openxmlformats.org/officeDocument/2006/relationships/slideLayout" Target="../slideLayouts/slideLayout63.xml"/><Relationship Id="rId1" Type="http://schemas.openxmlformats.org/officeDocument/2006/relationships/slideLayout" Target="../slideLayouts/slideLayout23.xml"/><Relationship Id="rId6"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slideLayout" Target="../slideLayouts/slideLayout96.xml"/><Relationship Id="rId39" Type="http://schemas.openxmlformats.org/officeDocument/2006/relationships/slideLayout" Target="../slideLayouts/slideLayout109.xml"/><Relationship Id="rId21" Type="http://schemas.openxmlformats.org/officeDocument/2006/relationships/slideLayout" Target="../slideLayouts/slideLayout91.xml"/><Relationship Id="rId34" Type="http://schemas.openxmlformats.org/officeDocument/2006/relationships/slideLayout" Target="../slideLayouts/slideLayout104.xml"/><Relationship Id="rId42" Type="http://schemas.openxmlformats.org/officeDocument/2006/relationships/slideLayout" Target="../slideLayouts/slideLayout112.xml"/><Relationship Id="rId47" Type="http://schemas.openxmlformats.org/officeDocument/2006/relationships/slideLayout" Target="../slideLayouts/slideLayout117.xml"/><Relationship Id="rId7" Type="http://schemas.openxmlformats.org/officeDocument/2006/relationships/slideLayout" Target="../slideLayouts/slideLayout7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9" Type="http://schemas.openxmlformats.org/officeDocument/2006/relationships/slideLayout" Target="../slideLayouts/slideLayout99.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32" Type="http://schemas.openxmlformats.org/officeDocument/2006/relationships/slideLayout" Target="../slideLayouts/slideLayout102.xml"/><Relationship Id="rId37" Type="http://schemas.openxmlformats.org/officeDocument/2006/relationships/slideLayout" Target="../slideLayouts/slideLayout107.xml"/><Relationship Id="rId40" Type="http://schemas.openxmlformats.org/officeDocument/2006/relationships/slideLayout" Target="../slideLayouts/slideLayout110.xml"/><Relationship Id="rId45" Type="http://schemas.openxmlformats.org/officeDocument/2006/relationships/slideLayout" Target="../slideLayouts/slideLayout115.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28" Type="http://schemas.openxmlformats.org/officeDocument/2006/relationships/slideLayout" Target="../slideLayouts/slideLayout98.xml"/><Relationship Id="rId36" Type="http://schemas.openxmlformats.org/officeDocument/2006/relationships/slideLayout" Target="../slideLayouts/slideLayout106.xml"/><Relationship Id="rId49" Type="http://schemas.openxmlformats.org/officeDocument/2006/relationships/theme" Target="../theme/theme3.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31" Type="http://schemas.openxmlformats.org/officeDocument/2006/relationships/slideLayout" Target="../slideLayouts/slideLayout101.xml"/><Relationship Id="rId44" Type="http://schemas.openxmlformats.org/officeDocument/2006/relationships/slideLayout" Target="../slideLayouts/slideLayout114.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slideLayout" Target="../slideLayouts/slideLayout97.xml"/><Relationship Id="rId30" Type="http://schemas.openxmlformats.org/officeDocument/2006/relationships/slideLayout" Target="../slideLayouts/slideLayout100.xml"/><Relationship Id="rId35" Type="http://schemas.openxmlformats.org/officeDocument/2006/relationships/slideLayout" Target="../slideLayouts/slideLayout105.xml"/><Relationship Id="rId43" Type="http://schemas.openxmlformats.org/officeDocument/2006/relationships/slideLayout" Target="../slideLayouts/slideLayout113.xml"/><Relationship Id="rId48" Type="http://schemas.openxmlformats.org/officeDocument/2006/relationships/slideLayout" Target="../slideLayouts/slideLayout118.xml"/><Relationship Id="rId8" Type="http://schemas.openxmlformats.org/officeDocument/2006/relationships/slideLayout" Target="../slideLayouts/slideLayout78.xml"/><Relationship Id="rId3" Type="http://schemas.openxmlformats.org/officeDocument/2006/relationships/slideLayout" Target="../slideLayouts/slideLayout73.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33" Type="http://schemas.openxmlformats.org/officeDocument/2006/relationships/slideLayout" Target="../slideLayouts/slideLayout103.xml"/><Relationship Id="rId38" Type="http://schemas.openxmlformats.org/officeDocument/2006/relationships/slideLayout" Target="../slideLayouts/slideLayout108.xml"/><Relationship Id="rId46" Type="http://schemas.openxmlformats.org/officeDocument/2006/relationships/slideLayout" Target="../slideLayouts/slideLayout116.xml"/><Relationship Id="rId20" Type="http://schemas.openxmlformats.org/officeDocument/2006/relationships/slideLayout" Target="../slideLayouts/slideLayout90.xml"/><Relationship Id="rId41" Type="http://schemas.openxmlformats.org/officeDocument/2006/relationships/slideLayout" Target="../slideLayouts/slideLayout111.xml"/><Relationship Id="rId1" Type="http://schemas.openxmlformats.org/officeDocument/2006/relationships/slideLayout" Target="../slideLayouts/slideLayout71.xml"/><Relationship Id="rId6" Type="http://schemas.openxmlformats.org/officeDocument/2006/relationships/slideLayout" Target="../slideLayouts/slideLayout7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26.xml"/><Relationship Id="rId13" Type="http://schemas.openxmlformats.org/officeDocument/2006/relationships/slideLayout" Target="../slideLayouts/slideLayout131.xml"/><Relationship Id="rId18" Type="http://schemas.openxmlformats.org/officeDocument/2006/relationships/slideLayout" Target="../slideLayouts/slideLayout136.xml"/><Relationship Id="rId3" Type="http://schemas.openxmlformats.org/officeDocument/2006/relationships/slideLayout" Target="../slideLayouts/slideLayout121.xml"/><Relationship Id="rId21" Type="http://schemas.openxmlformats.org/officeDocument/2006/relationships/slideLayout" Target="../slideLayouts/slideLayout139.xml"/><Relationship Id="rId7" Type="http://schemas.openxmlformats.org/officeDocument/2006/relationships/slideLayout" Target="../slideLayouts/slideLayout125.xml"/><Relationship Id="rId12" Type="http://schemas.openxmlformats.org/officeDocument/2006/relationships/slideLayout" Target="../slideLayouts/slideLayout130.xml"/><Relationship Id="rId17" Type="http://schemas.openxmlformats.org/officeDocument/2006/relationships/slideLayout" Target="../slideLayouts/slideLayout135.xml"/><Relationship Id="rId25" Type="http://schemas.openxmlformats.org/officeDocument/2006/relationships/theme" Target="../theme/theme4.xml"/><Relationship Id="rId2" Type="http://schemas.openxmlformats.org/officeDocument/2006/relationships/slideLayout" Target="../slideLayouts/slideLayout120.xml"/><Relationship Id="rId16" Type="http://schemas.openxmlformats.org/officeDocument/2006/relationships/slideLayout" Target="../slideLayouts/slideLayout134.xml"/><Relationship Id="rId20" Type="http://schemas.openxmlformats.org/officeDocument/2006/relationships/slideLayout" Target="../slideLayouts/slideLayout138.xml"/><Relationship Id="rId1" Type="http://schemas.openxmlformats.org/officeDocument/2006/relationships/slideLayout" Target="../slideLayouts/slideLayout119.xml"/><Relationship Id="rId6" Type="http://schemas.openxmlformats.org/officeDocument/2006/relationships/slideLayout" Target="../slideLayouts/slideLayout124.xml"/><Relationship Id="rId11" Type="http://schemas.openxmlformats.org/officeDocument/2006/relationships/slideLayout" Target="../slideLayouts/slideLayout129.xml"/><Relationship Id="rId24" Type="http://schemas.openxmlformats.org/officeDocument/2006/relationships/slideLayout" Target="../slideLayouts/slideLayout142.xml"/><Relationship Id="rId5" Type="http://schemas.openxmlformats.org/officeDocument/2006/relationships/slideLayout" Target="../slideLayouts/slideLayout123.xml"/><Relationship Id="rId15" Type="http://schemas.openxmlformats.org/officeDocument/2006/relationships/slideLayout" Target="../slideLayouts/slideLayout133.xml"/><Relationship Id="rId23" Type="http://schemas.openxmlformats.org/officeDocument/2006/relationships/slideLayout" Target="../slideLayouts/slideLayout141.xml"/><Relationship Id="rId10" Type="http://schemas.openxmlformats.org/officeDocument/2006/relationships/slideLayout" Target="../slideLayouts/slideLayout128.xml"/><Relationship Id="rId19" Type="http://schemas.openxmlformats.org/officeDocument/2006/relationships/slideLayout" Target="../slideLayouts/slideLayout137.xml"/><Relationship Id="rId4" Type="http://schemas.openxmlformats.org/officeDocument/2006/relationships/slideLayout" Target="../slideLayouts/slideLayout122.xml"/><Relationship Id="rId9" Type="http://schemas.openxmlformats.org/officeDocument/2006/relationships/slideLayout" Target="../slideLayouts/slideLayout127.xml"/><Relationship Id="rId14" Type="http://schemas.openxmlformats.org/officeDocument/2006/relationships/slideLayout" Target="../slideLayouts/slideLayout132.xml"/><Relationship Id="rId22" Type="http://schemas.openxmlformats.org/officeDocument/2006/relationships/slideLayout" Target="../slideLayouts/slideLayout1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17" r:id="rId7"/>
    <p:sldLayoutId id="2147483705" r:id="rId8"/>
    <p:sldLayoutId id="2147483722" r:id="rId9"/>
    <p:sldLayoutId id="2147483706" r:id="rId10"/>
    <p:sldLayoutId id="2147483718" r:id="rId11"/>
    <p:sldLayoutId id="2147483707" r:id="rId12"/>
    <p:sldLayoutId id="2147483719" r:id="rId13"/>
    <p:sldLayoutId id="2147483708" r:id="rId14"/>
    <p:sldLayoutId id="2147483720" r:id="rId15"/>
    <p:sldLayoutId id="2147483709" r:id="rId16"/>
    <p:sldLayoutId id="2147483721" r:id="rId17"/>
    <p:sldLayoutId id="2147483724" r:id="rId18"/>
    <p:sldLayoutId id="2147483725" r:id="rId19"/>
    <p:sldLayoutId id="2147483710" r:id="rId20"/>
    <p:sldLayoutId id="2147483711" r:id="rId21"/>
    <p:sldLayoutId id="2147483712" r:id="rId22"/>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428462921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 id="2147483745" r:id="rId19"/>
    <p:sldLayoutId id="2147483746" r:id="rId20"/>
    <p:sldLayoutId id="2147483747" r:id="rId21"/>
    <p:sldLayoutId id="2147483748" r:id="rId22"/>
    <p:sldLayoutId id="2147483749" r:id="rId23"/>
    <p:sldLayoutId id="2147483750" r:id="rId24"/>
    <p:sldLayoutId id="2147483751" r:id="rId25"/>
    <p:sldLayoutId id="2147483752" r:id="rId26"/>
    <p:sldLayoutId id="2147483753" r:id="rId27"/>
    <p:sldLayoutId id="2147483754" r:id="rId28"/>
    <p:sldLayoutId id="2147483755" r:id="rId29"/>
    <p:sldLayoutId id="2147483756" r:id="rId30"/>
    <p:sldLayoutId id="2147483757" r:id="rId31"/>
    <p:sldLayoutId id="2147483758" r:id="rId32"/>
    <p:sldLayoutId id="2147483759" r:id="rId33"/>
    <p:sldLayoutId id="2147483760" r:id="rId34"/>
    <p:sldLayoutId id="2147483761" r:id="rId35"/>
    <p:sldLayoutId id="2147483762" r:id="rId36"/>
    <p:sldLayoutId id="2147483763" r:id="rId37"/>
    <p:sldLayoutId id="2147483764" r:id="rId38"/>
    <p:sldLayoutId id="2147483765" r:id="rId39"/>
    <p:sldLayoutId id="2147483766" r:id="rId40"/>
    <p:sldLayoutId id="2147483767" r:id="rId41"/>
    <p:sldLayoutId id="2147483768" r:id="rId42"/>
    <p:sldLayoutId id="2147483769" r:id="rId43"/>
    <p:sldLayoutId id="2147483770" r:id="rId44"/>
    <p:sldLayoutId id="2147483771" r:id="rId45"/>
    <p:sldLayoutId id="2147483772" r:id="rId46"/>
    <p:sldLayoutId id="2147483773" r:id="rId47"/>
    <p:sldLayoutId id="2147483774"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88770411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 id="2147483791" r:id="rId16"/>
    <p:sldLayoutId id="2147483792" r:id="rId17"/>
    <p:sldLayoutId id="2147483793" r:id="rId18"/>
    <p:sldLayoutId id="2147483794" r:id="rId19"/>
    <p:sldLayoutId id="2147483795" r:id="rId20"/>
    <p:sldLayoutId id="2147483796" r:id="rId21"/>
    <p:sldLayoutId id="2147483797" r:id="rId22"/>
    <p:sldLayoutId id="2147483798" r:id="rId23"/>
    <p:sldLayoutId id="2147483799" r:id="rId24"/>
    <p:sldLayoutId id="2147483800" r:id="rId25"/>
    <p:sldLayoutId id="2147483801" r:id="rId26"/>
    <p:sldLayoutId id="2147483802" r:id="rId27"/>
    <p:sldLayoutId id="2147483803" r:id="rId28"/>
    <p:sldLayoutId id="2147483804" r:id="rId29"/>
    <p:sldLayoutId id="2147483805" r:id="rId30"/>
    <p:sldLayoutId id="2147483806" r:id="rId31"/>
    <p:sldLayoutId id="2147483807" r:id="rId32"/>
    <p:sldLayoutId id="2147483808" r:id="rId33"/>
    <p:sldLayoutId id="2147483809" r:id="rId34"/>
    <p:sldLayoutId id="2147483810" r:id="rId35"/>
    <p:sldLayoutId id="2147483811" r:id="rId36"/>
    <p:sldLayoutId id="2147483812" r:id="rId37"/>
    <p:sldLayoutId id="2147483813" r:id="rId38"/>
    <p:sldLayoutId id="2147483814" r:id="rId39"/>
    <p:sldLayoutId id="2147483815" r:id="rId40"/>
    <p:sldLayoutId id="2147483816" r:id="rId41"/>
    <p:sldLayoutId id="2147483817" r:id="rId42"/>
    <p:sldLayoutId id="2147483818" r:id="rId43"/>
    <p:sldLayoutId id="2147483819" r:id="rId44"/>
    <p:sldLayoutId id="2147483820" r:id="rId45"/>
    <p:sldLayoutId id="2147483821" r:id="rId46"/>
    <p:sldLayoutId id="2147483822" r:id="rId47"/>
    <p:sldLayoutId id="2147483823"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200481222"/>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 id="2147483836" r:id="rId12"/>
    <p:sldLayoutId id="2147483837" r:id="rId13"/>
    <p:sldLayoutId id="2147483838" r:id="rId14"/>
    <p:sldLayoutId id="2147483839" r:id="rId15"/>
    <p:sldLayoutId id="2147483840" r:id="rId16"/>
    <p:sldLayoutId id="2147483841" r:id="rId17"/>
    <p:sldLayoutId id="2147483842" r:id="rId18"/>
    <p:sldLayoutId id="2147483843" r:id="rId19"/>
    <p:sldLayoutId id="2147483844" r:id="rId20"/>
    <p:sldLayoutId id="2147483845" r:id="rId21"/>
    <p:sldLayoutId id="2147483846" r:id="rId22"/>
    <p:sldLayoutId id="2147483847" r:id="rId23"/>
    <p:sldLayoutId id="2147483848" r:id="rId24"/>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7.png"/><Relationship Id="rId4" Type="http://schemas.openxmlformats.org/officeDocument/2006/relationships/image" Target="../media/image36.jpeg"/></Relationships>
</file>

<file path=ppt/slides/_rels/slide1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notesSlide" Target="../notesSlides/notesSlide6.xml"/><Relationship Id="rId7" Type="http://schemas.openxmlformats.org/officeDocument/2006/relationships/image" Target="../media/image43.svg"/><Relationship Id="rId2" Type="http://schemas.openxmlformats.org/officeDocument/2006/relationships/slideLayout" Target="../slideLayouts/slideLayout11.xml"/><Relationship Id="rId1" Type="http://schemas.openxmlformats.org/officeDocument/2006/relationships/video" Target="https://www.youtube.com/embed/JtVu-hkJY88?feature=oembed" TargetMode="External"/><Relationship Id="rId6" Type="http://schemas.openxmlformats.org/officeDocument/2006/relationships/image" Target="../media/image42.png"/><Relationship Id="rId5" Type="http://schemas.openxmlformats.org/officeDocument/2006/relationships/image" Target="../media/image41.sv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slide" Target="slide28.xml"/><Relationship Id="rId4" Type="http://schemas.openxmlformats.org/officeDocument/2006/relationships/slide" Target="slide26.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slideLayout" Target="../slideLayouts/slideLayout13.xml"/><Relationship Id="rId1" Type="http://schemas.openxmlformats.org/officeDocument/2006/relationships/video" Target="https://www.youtube.com/embed/qu7cS5EVoQ0?feature=oembed"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slide" Target="slide29.xml"/></Relationships>
</file>

<file path=ppt/slides/_rels/slide1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Layout" Target="../slideLayouts/slideLayout15.xml"/><Relationship Id="rId1" Type="http://schemas.openxmlformats.org/officeDocument/2006/relationships/video" Target="https://www.youtube.com/embed/gUMcX7aD1To?feature=oembed"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slide" Target="slide31.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54.jpe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5.xml"/><Relationship Id="rId4" Type="http://schemas.openxmlformats.org/officeDocument/2006/relationships/image" Target="../media/image3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7.xml"/><Relationship Id="rId1" Type="http://schemas.openxmlformats.org/officeDocument/2006/relationships/video" Target="https://www.youtube.com/embed/iG34QsbU9dc?feature=oembed" TargetMode="External"/><Relationship Id="rId4" Type="http://schemas.openxmlformats.org/officeDocument/2006/relationships/image" Target="../media/image55.jpe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slide" Target="slide32.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20.xml"/><Relationship Id="rId4" Type="http://schemas.openxmlformats.org/officeDocument/2006/relationships/hyperlink" Target="https://www.designtechnology.org.uk/for-education/inspired-by-industry-member-only-content/focused-tasks-and-investigative-and-evaluative-activities/thrive-fts-and-ieas/"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1.xml"/><Relationship Id="rId4" Type="http://schemas.openxmlformats.org/officeDocument/2006/relationships/hyperlink" Target="https://www.designtechnology.org.uk/for-education/inspired-by-industry-member-only-content/focused-tasks-and-investigative-and-evaluative-activities/thrive-fts-and-ieas/"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22.xml"/><Relationship Id="rId6" Type="http://schemas.openxmlformats.org/officeDocument/2006/relationships/slide" Target="slide8.xml"/><Relationship Id="rId5" Type="http://schemas.openxmlformats.org/officeDocument/2006/relationships/hyperlink" Target="https://youtu.be/OJ6n5wf84as" TargetMode="External"/><Relationship Id="rId4" Type="http://schemas.openxmlformats.org/officeDocument/2006/relationships/hyperlink" Target="https://miro.com/"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2.xml"/><Relationship Id="rId5" Type="http://schemas.openxmlformats.org/officeDocument/2006/relationships/slide" Target="slide8.xml"/><Relationship Id="rId4" Type="http://schemas.openxmlformats.org/officeDocument/2006/relationships/hyperlink" Target="https://www.bhf.org.uk/informationsupport/heart-matters-magazine/activity/10-weird-team-sports"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22.xml"/><Relationship Id="rId5" Type="http://schemas.openxmlformats.org/officeDocument/2006/relationships/slide" Target="slide12.xml"/><Relationship Id="rId4" Type="http://schemas.openxmlformats.org/officeDocument/2006/relationships/hyperlink" Target="https://www.kickstarter.com/?ref=nav"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38.png"/><Relationship Id="rId7" Type="http://schemas.openxmlformats.org/officeDocument/2006/relationships/image" Target="../media/image59.png"/><Relationship Id="rId2" Type="http://schemas.openxmlformats.org/officeDocument/2006/relationships/notesSlide" Target="../notesSlides/notesSlide20.xml"/><Relationship Id="rId1" Type="http://schemas.openxmlformats.org/officeDocument/2006/relationships/slideLayout" Target="../slideLayouts/slideLayout2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22.xml"/><Relationship Id="rId4" Type="http://schemas.openxmlformats.org/officeDocument/2006/relationships/slide" Target="slide12.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22.xml"/><Relationship Id="rId5" Type="http://schemas.openxmlformats.org/officeDocument/2006/relationships/slide" Target="slide16.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3.xml"/><Relationship Id="rId1" Type="http://schemas.openxmlformats.org/officeDocument/2006/relationships/slideLayout" Target="../slideLayouts/slideLayout22.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22.xml"/><Relationship Id="rId6" Type="http://schemas.openxmlformats.org/officeDocument/2006/relationships/slide" Target="slide18.xml"/><Relationship Id="rId5" Type="http://schemas.openxmlformats.org/officeDocument/2006/relationships/hyperlink" Target="https://ifdesign.com/en/winner-ranking/project/fitbit-sustainable-packaging/312918" TargetMode="External"/><Relationship Id="rId4" Type="http://schemas.openxmlformats.org/officeDocument/2006/relationships/hyperlink" Target="https://kitronik.co.uk/collections/e-textiles-conductive-thread"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22.xml"/><Relationship Id="rId4" Type="http://schemas.openxmlformats.org/officeDocument/2006/relationships/slide" Target="slide21.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9.png"/><Relationship Id="rId1" Type="http://schemas.openxmlformats.org/officeDocument/2006/relationships/slideLayout" Target="../slideLayouts/slideLayout122.xml"/></Relationships>
</file>

<file path=ppt/slides/_rels/slide4.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image" Target="../media/image38.png"/><Relationship Id="rId7" Type="http://schemas.openxmlformats.org/officeDocument/2006/relationships/slide" Target="slide17.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slide" Target="slide15.xml"/><Relationship Id="rId5" Type="http://schemas.openxmlformats.org/officeDocument/2006/relationships/slide" Target="slide11.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7.xml"/><Relationship Id="rId1" Type="http://schemas.openxmlformats.org/officeDocument/2006/relationships/video" Target="https://www.youtube.com/embed/uVdxql1X7sc?feature=oembed"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jpeg"/><Relationship Id="rId2" Type="http://schemas.openxmlformats.org/officeDocument/2006/relationships/slideLayout" Target="../slideLayouts/slideLayout9.xml"/><Relationship Id="rId1" Type="http://schemas.openxmlformats.org/officeDocument/2006/relationships/video" Target="https://www.youtube.com/embed/JXpP52mZ2mg?feature=oembed" TargetMode="Externa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svg"/></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slide" Target="slide25.xml"/><Relationship Id="rId4" Type="http://schemas.openxmlformats.org/officeDocument/2006/relationships/slide" Target="slide24.xml"/></Relationships>
</file>

<file path=ppt/slides/_rels/slide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93.xml"/><Relationship Id="rId6" Type="http://schemas.openxmlformats.org/officeDocument/2006/relationships/image" Target="../media/image38.png"/><Relationship Id="rId5" Type="http://schemas.openxmlformats.org/officeDocument/2006/relationships/image" Target="../media/image10.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541087" y="2332639"/>
            <a:ext cx="7017874" cy="2387600"/>
          </a:xfrm>
        </p:spPr>
        <p:txBody>
          <a:bodyPr/>
          <a:lstStyle/>
          <a:p>
            <a:pPr>
              <a:lnSpc>
                <a:spcPct val="100000"/>
              </a:lnSpc>
            </a:pPr>
            <a:r>
              <a:rPr lang="en-GB" dirty="0">
                <a:solidFill>
                  <a:schemeClr val="tx2"/>
                </a:solidFill>
                <a:latin typeface="+mj-lt"/>
              </a:rPr>
              <a:t>KS3 d&amp;T contexts</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supporting an athlete with wearable technology</a:t>
            </a:r>
          </a:p>
        </p:txBody>
      </p:sp>
      <p:pic>
        <p:nvPicPr>
          <p:cNvPr id="8" name="Picture 1">
            <a:extLst>
              <a:ext uri="{FF2B5EF4-FFF2-40B4-BE49-F238E27FC236}">
                <a16:creationId xmlns:a16="http://schemas.microsoft.com/office/drawing/2014/main" id="{BA170421-D1C7-6889-8D2A-4E51440C8426}"/>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87" y="5791199"/>
            <a:ext cx="1624975" cy="82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A picture containing person, wrist, watch, finger&#10;&#10;Description automatically generated">
            <a:extLst>
              <a:ext uri="{FF2B5EF4-FFF2-40B4-BE49-F238E27FC236}">
                <a16:creationId xmlns:a16="http://schemas.microsoft.com/office/drawing/2014/main" id="{0FD9916E-B64B-E5F9-A9BD-2F3815050CD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0573" r="28864"/>
          <a:stretch/>
        </p:blipFill>
        <p:spPr>
          <a:xfrm>
            <a:off x="8019393" y="0"/>
            <a:ext cx="4172607" cy="6858000"/>
          </a:xfrm>
          <a:prstGeom prst="rect">
            <a:avLst/>
          </a:prstGeom>
        </p:spPr>
      </p:pic>
      <p:pic>
        <p:nvPicPr>
          <p:cNvPr id="3" name="Picture 2" descr="Blue text on a black background&#10;&#10;Description automatically generated">
            <a:extLst>
              <a:ext uri="{FF2B5EF4-FFF2-40B4-BE49-F238E27FC236}">
                <a16:creationId xmlns:a16="http://schemas.microsoft.com/office/drawing/2014/main" id="{9AF969F7-F5C8-2AD1-880B-C63CFF00351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93327" y="238537"/>
            <a:ext cx="3086033" cy="1233013"/>
          </a:xfrm>
          <a:prstGeom prst="rect">
            <a:avLst/>
          </a:prstGeom>
        </p:spPr>
      </p:pic>
      <p:sp>
        <p:nvSpPr>
          <p:cNvPr id="5" name="TextBox 4">
            <a:extLst>
              <a:ext uri="{FF2B5EF4-FFF2-40B4-BE49-F238E27FC236}">
                <a16:creationId xmlns:a16="http://schemas.microsoft.com/office/drawing/2014/main" id="{8D8A0536-4E0E-C566-DABC-9366D0A3DD92}"/>
              </a:ext>
            </a:extLst>
          </p:cNvPr>
          <p:cNvSpPr txBox="1"/>
          <p:nvPr/>
        </p:nvSpPr>
        <p:spPr>
          <a:xfrm>
            <a:off x="4948517" y="6276709"/>
            <a:ext cx="3367144" cy="338554"/>
          </a:xfrm>
          <a:prstGeom prst="rect">
            <a:avLst/>
          </a:prstGeom>
          <a:noFill/>
        </p:spPr>
        <p:txBody>
          <a:bodyPr wrap="square" rtlCol="0">
            <a:spAutoFit/>
          </a:bodyPr>
          <a:lstStyle/>
          <a:p>
            <a:r>
              <a:rPr lang="en-GB" sz="1600" dirty="0">
                <a:solidFill>
                  <a:schemeClr val="bg1"/>
                </a:solidFill>
                <a:latin typeface="+mj-lt"/>
              </a:rPr>
              <a:t>#InspiredbyThrive</a:t>
            </a:r>
          </a:p>
        </p:txBody>
      </p:sp>
    </p:spTree>
    <p:extLst>
      <p:ext uri="{BB962C8B-B14F-4D97-AF65-F5344CB8AC3E}">
        <p14:creationId xmlns:p14="http://schemas.microsoft.com/office/powerpoint/2010/main" val="2768917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Break down the context</a:t>
            </a:r>
          </a:p>
        </p:txBody>
      </p:sp>
      <p:pic>
        <p:nvPicPr>
          <p:cNvPr id="37" name="Picture Placeholder 36" descr="A picture containing font, graphics, screenshot, logo&#10;&#10;Description automatically generated">
            <a:extLst>
              <a:ext uri="{FF2B5EF4-FFF2-40B4-BE49-F238E27FC236}">
                <a16:creationId xmlns:a16="http://schemas.microsoft.com/office/drawing/2014/main" id="{31B4F69C-079D-7910-2F17-57B24DD98E63}"/>
              </a:ext>
            </a:extLst>
          </p:cNvPr>
          <p:cNvPicPr>
            <a:picLocks noGrp="1" noRot="1" noChangeAspect="1" noMove="1" noResize="1" noEditPoints="1" noAdjustHandles="1" noChangeArrowheads="1" noChangeShapeType="1" noCrop="1"/>
          </p:cNvPicPr>
          <p:nvPr>
            <p:ph type="pic" sz="quarter" idx="10"/>
          </p:nvPr>
        </p:nvPicPr>
        <p:blipFill>
          <a:blip r:embed="rId2">
            <a:extLst>
              <a:ext uri="{28A0092B-C50C-407E-A947-70E740481C1C}">
                <a14:useLocalDpi xmlns:a14="http://schemas.microsoft.com/office/drawing/2010/main" val="0"/>
              </a:ext>
            </a:extLst>
          </a:blip>
          <a:srcRect t="4999" b="4999"/>
          <a:stretch>
            <a:fillRect/>
          </a:stretch>
        </p:blipFill>
        <p:spPr/>
      </p:pic>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749" y="1338497"/>
            <a:ext cx="9655175" cy="2165350"/>
          </a:xfrm>
        </p:spPr>
        <p:txBody>
          <a:bodyPr>
            <a:normAutofit/>
          </a:bodyPr>
          <a:lstStyle/>
          <a:p>
            <a:pPr marL="0" indent="0">
              <a:lnSpc>
                <a:spcPct val="150000"/>
              </a:lnSpc>
              <a:buNone/>
            </a:pPr>
            <a:r>
              <a:rPr lang="en-GB" sz="1600" dirty="0">
                <a:latin typeface="+mj-lt"/>
                <a:ea typeface="Roboto" panose="02000000000000000000" pitchFamily="2" charset="0"/>
                <a:cs typeface="Roboto" panose="02000000000000000000" pitchFamily="2" charset="0"/>
              </a:rPr>
              <a:t>The context is open, which means there are a variety of ways that people may tackle the area. There will be different types of athletes, different times they play (and problems associated with this), different places it’s played (and problems associated with this). The empathize stage requires you to dive into the area and try to really understand what happens, rather than guessing.</a:t>
            </a:r>
          </a:p>
        </p:txBody>
      </p:sp>
      <p:grpSp>
        <p:nvGrpSpPr>
          <p:cNvPr id="2" name="Group 1">
            <a:extLst>
              <a:ext uri="{FF2B5EF4-FFF2-40B4-BE49-F238E27FC236}">
                <a16:creationId xmlns:a16="http://schemas.microsoft.com/office/drawing/2014/main" id="{1BEED1B6-9D4E-E2E0-FAF7-B7ED5380614A}"/>
              </a:ext>
            </a:extLst>
          </p:cNvPr>
          <p:cNvGrpSpPr/>
          <p:nvPr/>
        </p:nvGrpSpPr>
        <p:grpSpPr>
          <a:xfrm>
            <a:off x="1940495" y="2849925"/>
            <a:ext cx="8098910" cy="3509334"/>
            <a:chOff x="1940495" y="2849925"/>
            <a:chExt cx="8098910" cy="3509334"/>
          </a:xfrm>
        </p:grpSpPr>
        <p:cxnSp>
          <p:nvCxnSpPr>
            <p:cNvPr id="3" name="Straight Connector 2">
              <a:extLst>
                <a:ext uri="{FF2B5EF4-FFF2-40B4-BE49-F238E27FC236}">
                  <a16:creationId xmlns:a16="http://schemas.microsoft.com/office/drawing/2014/main" id="{DE8B7BD5-6DAA-CF8E-A714-4C53F1C72C77}"/>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772AED90-5C52-B9CD-9D40-9E3A1CB39526}"/>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1943E1C-10F1-C375-68C1-7426B71A2ABE}"/>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E5A0DBE-F871-2383-2DAA-A16869473D6E}"/>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D9BD80D-A95B-FD2B-17F3-01DC19CA69C4}"/>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3BA011-8F69-E4AC-AA6C-0A9EA2164F6B}"/>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BC112EB-D354-DE92-CC35-0F47E633FD5E}"/>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2D115573-E0D5-1FEC-54E2-F3A0A625F8AB}"/>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3D82F8B8-BE8D-15F9-28A1-971A4E478571}"/>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E47C09F-E46A-AAFD-6E23-F463CF5C4572}"/>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13CABB02-0141-1546-D00E-8EFD702CE7CD}"/>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896933FD-6E85-4C3E-81A1-111EB5E615FF}"/>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124EB989-E07A-282F-3406-C09C0614D571}"/>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55992649-BD87-CA59-6A19-0692B05648D8}"/>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27C327D7-4A12-3140-EB88-7DA1EA62DF5A}"/>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D928C17E-A8AC-4E05-A1BC-082DE510DAF8}"/>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66BEE692-EF8E-481B-6C93-7575B4A65306}"/>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1DF481F5-357D-19A4-E2F0-61FFDD73C089}"/>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5C7A588E-9C38-D7CE-FEC6-9EF5E71213A6}"/>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EE1EB783-356D-4233-2FB8-77FF174E8C2F}"/>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4D541D6F-3F23-8496-2F1F-71479C412F2C}"/>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3C479E6F-2BD3-3E96-92C8-D98BF828B9A1}"/>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DISTRIBUTION</a:t>
              </a:r>
            </a:p>
          </p:txBody>
        </p:sp>
        <p:sp>
          <p:nvSpPr>
            <p:cNvPr id="57" name="Oval 56">
              <a:extLst>
                <a:ext uri="{FF2B5EF4-FFF2-40B4-BE49-F238E27FC236}">
                  <a16:creationId xmlns:a16="http://schemas.microsoft.com/office/drawing/2014/main" id="{D9BFBB91-B10A-6EE9-296C-A70E0CF143F1}"/>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a:t>
              </a:r>
            </a:p>
          </p:txBody>
        </p:sp>
        <p:sp>
          <p:nvSpPr>
            <p:cNvPr id="58" name="Oval 57">
              <a:extLst>
                <a:ext uri="{FF2B5EF4-FFF2-40B4-BE49-F238E27FC236}">
                  <a16:creationId xmlns:a16="http://schemas.microsoft.com/office/drawing/2014/main" id="{5E59B968-5BDF-AB29-890F-8F87978B9C6F}"/>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2963C01A-1E72-A1E3-7F2E-1F165C40D7B8}"/>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A04967D3-1629-14F8-BF18-7C5AA12D603D}"/>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A1466E25-DF8D-7E10-4D13-904BE64C1040}"/>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35FA8C10-BB5D-8641-A310-33F7DB839E6C}"/>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91236F2F-06A6-993B-165E-2CA9657B6F54}"/>
                </a:ext>
              </a:extLst>
            </p:cNvPr>
            <p:cNvSpPr/>
            <p:nvPr/>
          </p:nvSpPr>
          <p:spPr>
            <a:xfrm>
              <a:off x="5944772" y="29528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N.O.W</a:t>
              </a:r>
            </a:p>
          </p:txBody>
        </p:sp>
      </p:grpSp>
    </p:spTree>
    <p:extLst>
      <p:ext uri="{BB962C8B-B14F-4D97-AF65-F5344CB8AC3E}">
        <p14:creationId xmlns:p14="http://schemas.microsoft.com/office/powerpoint/2010/main" val="1972244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6F4D0"/>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03F8AFB-8208-2365-2E85-65A5322177FC}"/>
              </a:ext>
            </a:extLst>
          </p:cNvPr>
          <p:cNvGrpSpPr/>
          <p:nvPr/>
        </p:nvGrpSpPr>
        <p:grpSpPr>
          <a:xfrm>
            <a:off x="353875" y="6135182"/>
            <a:ext cx="1915281" cy="370559"/>
            <a:chOff x="353875" y="6135182"/>
            <a:chExt cx="1915281" cy="370559"/>
          </a:xfrm>
        </p:grpSpPr>
        <p:pic>
          <p:nvPicPr>
            <p:cNvPr id="3" name="Graphic 2">
              <a:extLst>
                <a:ext uri="{FF2B5EF4-FFF2-40B4-BE49-F238E27FC236}">
                  <a16:creationId xmlns:a16="http://schemas.microsoft.com/office/drawing/2014/main" id="{D3B30B55-8B0B-FE26-44DC-8BE2D1CE39F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6670" y="6135182"/>
              <a:ext cx="1512486" cy="370559"/>
            </a:xfrm>
            <a:prstGeom prst="rect">
              <a:avLst/>
            </a:prstGeom>
          </p:spPr>
        </p:pic>
        <p:pic>
          <p:nvPicPr>
            <p:cNvPr id="5" name="Graphic 4">
              <a:extLst>
                <a:ext uri="{FF2B5EF4-FFF2-40B4-BE49-F238E27FC236}">
                  <a16:creationId xmlns:a16="http://schemas.microsoft.com/office/drawing/2014/main" id="{E9AF1F34-EF1A-BC85-5147-6ACF41556B0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53875" y="6135182"/>
              <a:ext cx="331912" cy="370559"/>
            </a:xfrm>
            <a:prstGeom prst="rect">
              <a:avLst/>
            </a:prstGeom>
          </p:spPr>
        </p:pic>
      </p:grpSp>
      <p:pic>
        <p:nvPicPr>
          <p:cNvPr id="4" name="Online Media 3" title="Thrive: Define">
            <a:hlinkClick r:id="" action="ppaction://media"/>
            <a:extLst>
              <a:ext uri="{FF2B5EF4-FFF2-40B4-BE49-F238E27FC236}">
                <a16:creationId xmlns:a16="http://schemas.microsoft.com/office/drawing/2014/main" id="{AE0AEBAB-FE44-B8A5-C784-99226CA0A57C}"/>
              </a:ext>
            </a:extLst>
          </p:cNvPr>
          <p:cNvPicPr>
            <a:picLocks noRot="1" noChangeAspect="1"/>
          </p:cNvPicPr>
          <p:nvPr>
            <a:videoFile r:link="rId1"/>
          </p:nvPr>
        </p:nvPicPr>
        <p:blipFill>
          <a:blip r:embed="rId8"/>
          <a:stretch>
            <a:fillRect/>
          </a:stretch>
        </p:blipFill>
        <p:spPr>
          <a:xfrm>
            <a:off x="148492" y="68658"/>
            <a:ext cx="11871292" cy="6707280"/>
          </a:xfrm>
          <a:prstGeom prst="rect">
            <a:avLst/>
          </a:prstGeom>
        </p:spPr>
      </p:pic>
    </p:spTree>
    <p:extLst>
      <p:ext uri="{BB962C8B-B14F-4D97-AF65-F5344CB8AC3E}">
        <p14:creationId xmlns:p14="http://schemas.microsoft.com/office/powerpoint/2010/main" val="2833115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pic>
        <p:nvPicPr>
          <p:cNvPr id="11" name="Picture Placeholder 10" descr="A picture containing font, graphics, screenshot, logo&#10;&#10;Description automatically generated">
            <a:extLst>
              <a:ext uri="{FF2B5EF4-FFF2-40B4-BE49-F238E27FC236}">
                <a16:creationId xmlns:a16="http://schemas.microsoft.com/office/drawing/2014/main" id="{D557008D-38C5-F0F0-A1A2-0B621F259E71}"/>
              </a:ext>
            </a:extLst>
          </p:cNvPr>
          <p:cNvPicPr>
            <a:picLocks noGrp="1" noRot="1" noChangeAspect="1" noMove="1" noResize="1" noEditPoints="1" noAdjustHandles="1" noChangeArrowheads="1" noChangeShapeType="1" noCrop="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543440" cy="1614537"/>
          </a:xfrm>
          <a:prstGeom prst="rect">
            <a:avLst/>
          </a:prstGeom>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and why is it important? To help you with the define stage, use one or more of these methods that Thrive uses:</a:t>
            </a: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1839534602"/>
              </p:ext>
            </p:extLst>
          </p:nvPr>
        </p:nvGraphicFramePr>
        <p:xfrm>
          <a:off x="576000" y="3172388"/>
          <a:ext cx="9543440" cy="2438400"/>
        </p:xfrm>
        <a:graphic>
          <a:graphicData uri="http://schemas.openxmlformats.org/drawingml/2006/table">
            <a:tbl>
              <a:tblPr firstRow="1" bandRow="1">
                <a:tableStyleId>{5940675A-B579-460E-94D1-54222C63F5DA}</a:tableStyleId>
              </a:tblPr>
              <a:tblGrid>
                <a:gridCol w="2157040">
                  <a:extLst>
                    <a:ext uri="{9D8B030D-6E8A-4147-A177-3AD203B41FA5}">
                      <a16:colId xmlns:a16="http://schemas.microsoft.com/office/drawing/2014/main" val="336422520"/>
                    </a:ext>
                  </a:extLst>
                </a:gridCol>
                <a:gridCol w="2377440">
                  <a:extLst>
                    <a:ext uri="{9D8B030D-6E8A-4147-A177-3AD203B41FA5}">
                      <a16:colId xmlns:a16="http://schemas.microsoft.com/office/drawing/2014/main" val="1485661640"/>
                    </a:ext>
                  </a:extLst>
                </a:gridCol>
                <a:gridCol w="2623100">
                  <a:extLst>
                    <a:ext uri="{9D8B030D-6E8A-4147-A177-3AD203B41FA5}">
                      <a16:colId xmlns:a16="http://schemas.microsoft.com/office/drawing/2014/main" val="3804150009"/>
                    </a:ext>
                  </a:extLst>
                </a:gridCol>
                <a:gridCol w="2385860">
                  <a:extLst>
                    <a:ext uri="{9D8B030D-6E8A-4147-A177-3AD203B41FA5}">
                      <a16:colId xmlns:a16="http://schemas.microsoft.com/office/drawing/2014/main" val="1728666539"/>
                    </a:ext>
                  </a:extLst>
                </a:gridCol>
              </a:tblGrid>
              <a:tr h="373910">
                <a:tc>
                  <a:txBody>
                    <a:bodyPr/>
                    <a:lstStyle/>
                    <a:p>
                      <a:pPr algn="ctr"/>
                      <a:r>
                        <a:rPr lang="en-GB" b="1" dirty="0">
                          <a:solidFill>
                            <a:srgbClr val="16F4D0"/>
                          </a:solidFill>
                          <a:hlinkClick r:id="rId4" action="ppaction://hlinksldjump">
                            <a:extLst>
                              <a:ext uri="{A12FA001-AC4F-418D-AE19-62706E023703}">
                                <ahyp:hlinkClr xmlns:ahyp="http://schemas.microsoft.com/office/drawing/2018/hyperlinkcolor" val="tx"/>
                              </a:ext>
                            </a:extLst>
                          </a:hlinkClick>
                        </a:rPr>
                        <a:t>‘What’s the problem?’</a:t>
                      </a:r>
                      <a:endParaRPr lang="en-GB" b="1" dirty="0">
                        <a:solidFill>
                          <a:srgbClr val="16F4D0"/>
                        </a:solidFill>
                      </a:endParaRPr>
                    </a:p>
                  </a:txBody>
                  <a:tcPr>
                    <a:solidFill>
                      <a:schemeClr val="bg1"/>
                    </a:solidFill>
                  </a:tcPr>
                </a:tc>
                <a:tc>
                  <a:txBody>
                    <a:bodyPr/>
                    <a:lstStyle/>
                    <a:p>
                      <a:pPr algn="ctr"/>
                      <a:r>
                        <a:rPr lang="en-GB" b="1" dirty="0">
                          <a:solidFill>
                            <a:srgbClr val="16F4D0"/>
                          </a:solidFill>
                          <a:hlinkClick r:id="rId4" action="ppaction://hlinksldjump">
                            <a:extLst>
                              <a:ext uri="{A12FA001-AC4F-418D-AE19-62706E023703}">
                                <ahyp:hlinkClr xmlns:ahyp="http://schemas.microsoft.com/office/drawing/2018/hyperlinkcolor" val="tx"/>
                              </a:ext>
                            </a:extLst>
                          </a:hlinkClick>
                        </a:rPr>
                        <a:t>‘Form Factor’</a:t>
                      </a:r>
                      <a:endParaRPr lang="en-GB" b="1" dirty="0">
                        <a:solidFill>
                          <a:srgbClr val="16F4D0"/>
                        </a:solidFill>
                      </a:endParaRPr>
                    </a:p>
                  </a:txBody>
                  <a:tcPr>
                    <a:solidFill>
                      <a:schemeClr val="bg1"/>
                    </a:solidFill>
                  </a:tcPr>
                </a:tc>
                <a:tc>
                  <a:txBody>
                    <a:bodyPr/>
                    <a:lstStyle/>
                    <a:p>
                      <a:pPr algn="ctr"/>
                      <a:r>
                        <a:rPr lang="en-GB" b="1" dirty="0">
                          <a:solidFill>
                            <a:srgbClr val="16F4D0"/>
                          </a:solidFill>
                          <a:hlinkClick r:id="rId5" action="ppaction://hlinksldjump">
                            <a:extLst>
                              <a:ext uri="{A12FA001-AC4F-418D-AE19-62706E023703}">
                                <ahyp:hlinkClr xmlns:ahyp="http://schemas.microsoft.com/office/drawing/2018/hyperlinkcolor" val="tx"/>
                              </a:ext>
                            </a:extLst>
                          </a:hlinkClick>
                        </a:rPr>
                        <a:t>‘Discuss / hot-desk’</a:t>
                      </a:r>
                      <a:endParaRPr lang="en-GB" b="1" dirty="0">
                        <a:solidFill>
                          <a:srgbClr val="16F4D0"/>
                        </a:solidFill>
                      </a:endParaRPr>
                    </a:p>
                  </a:txBody>
                  <a:tcPr>
                    <a:solidFill>
                      <a:schemeClr val="bg1"/>
                    </a:solidFill>
                  </a:tcPr>
                </a:tc>
                <a:tc>
                  <a:txBody>
                    <a:bodyPr/>
                    <a:lstStyle/>
                    <a:p>
                      <a:pPr algn="ctr"/>
                      <a:r>
                        <a:rPr lang="en-GB" b="1" dirty="0">
                          <a:solidFill>
                            <a:srgbClr val="16F4D0"/>
                          </a:solidFill>
                          <a:hlinkClick r:id="rId5" action="ppaction://hlinksldjump">
                            <a:extLst>
                              <a:ext uri="{A12FA001-AC4F-418D-AE19-62706E023703}">
                                <ahyp:hlinkClr xmlns:ahyp="http://schemas.microsoft.com/office/drawing/2018/hyperlinkcolor" val="tx"/>
                              </a:ext>
                            </a:extLst>
                          </a:hlinkClick>
                        </a:rPr>
                        <a:t>‘Negative Specification’</a:t>
                      </a:r>
                      <a:endParaRPr lang="en-GB" b="1" dirty="0">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Using a </a:t>
                      </a:r>
                      <a:r>
                        <a:rPr lang="en-GB" sz="1400" i="1" dirty="0"/>
                        <a:t>Who, What, Why</a:t>
                      </a:r>
                      <a:r>
                        <a:rPr lang="en-GB" sz="1400" dirty="0"/>
                        <a:t> approach, clearly state your problem.</a:t>
                      </a:r>
                    </a:p>
                  </a:txBody>
                  <a:tcPr/>
                </a:tc>
                <a:tc>
                  <a:txBody>
                    <a:bodyPr/>
                    <a:lstStyle/>
                    <a:p>
                      <a:r>
                        <a:rPr lang="en-GB" sz="1400" dirty="0"/>
                        <a:t>Using the printable cards, match the form with the device capabilities. This will help to define the possible best product for the problem.</a:t>
                      </a:r>
                    </a:p>
                  </a:txBody>
                  <a:tcPr/>
                </a:tc>
                <a:tc>
                  <a:txBody>
                    <a:bodyPr/>
                    <a:lstStyle/>
                    <a:p>
                      <a:r>
                        <a:rPr lang="en-GB" sz="1400" dirty="0"/>
                        <a:t>Switch places and share your research and design area with someone else. Getting different advice can be very useful. You don’t always have to agree or follow it through, but it may trigger some good thoughts.</a:t>
                      </a:r>
                    </a:p>
                  </a:txBody>
                  <a:tcPr/>
                </a:tc>
                <a:tc>
                  <a:txBody>
                    <a:bodyPr/>
                    <a:lstStyle/>
                    <a:p>
                      <a:r>
                        <a:rPr lang="en-GB" sz="1400" dirty="0"/>
                        <a:t>Produce a ‘negative’ specification. These are things that your client really does not want the outcome to do or be. </a:t>
                      </a:r>
                    </a:p>
                  </a:txBody>
                  <a:tcPr/>
                </a:tc>
                <a:extLst>
                  <a:ext uri="{0D108BD9-81ED-4DB2-BD59-A6C34878D82A}">
                    <a16:rowId xmlns:a16="http://schemas.microsoft.com/office/drawing/2014/main" val="3966545421"/>
                  </a:ext>
                </a:extLst>
              </a:tr>
            </a:tbl>
          </a:graphicData>
        </a:graphic>
      </p:graphicFrame>
    </p:spTree>
    <p:extLst>
      <p:ext uri="{BB962C8B-B14F-4D97-AF65-F5344CB8AC3E}">
        <p14:creationId xmlns:p14="http://schemas.microsoft.com/office/powerpoint/2010/main" val="3347966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pic>
        <p:nvPicPr>
          <p:cNvPr id="11" name="Picture Placeholder 10" descr="A picture containing font, graphics, screenshot, logo&#10;&#10;Description automatically generated">
            <a:extLst>
              <a:ext uri="{FF2B5EF4-FFF2-40B4-BE49-F238E27FC236}">
                <a16:creationId xmlns:a16="http://schemas.microsoft.com/office/drawing/2014/main" id="{5EB656F6-EC47-3D9D-BBA3-49C978D279B7}"/>
              </a:ext>
            </a:extLst>
          </p:cNvPr>
          <p:cNvPicPr>
            <a:picLocks noGrp="1" noRot="1" noChangeAspect="1" noMove="1" noResize="1" noEditPoints="1" noAdjustHandles="1" noChangeArrowheads="1" noChangeShapeType="1" noCrop="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69878"/>
            <a:ext cx="9296342" cy="4448602"/>
          </a:xfrm>
          <a:prstGeom prst="rect">
            <a:avLst/>
          </a:prstGeom>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‘Supporting an athlete with wearable technology'</a:t>
            </a:r>
            <a:endParaRPr kumimoji="0" lang="en-GB" sz="2000" b="1"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an overview of the design opportunity, but in the define stage you need to create a more focused design brief, so it’s really clear what you are trying to do. </a:t>
            </a:r>
            <a:endParaRPr lang="en-GB" sz="2000" b="0" kern="0" dirty="0">
              <a:solidFill>
                <a:srgbClr val="0A303F"/>
              </a:solidFill>
              <a:latin typeface="Arial" panose="020B0604020202020204"/>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It may be something like: </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1" u="none" strike="noStrike" kern="0" cap="none" spc="0" normalizeH="0" baseline="0" noProof="0" dirty="0">
                <a:ln>
                  <a:noFill/>
                </a:ln>
                <a:solidFill>
                  <a:srgbClr val="16F4D0"/>
                </a:solidFill>
                <a:effectLst/>
                <a:uLnTx/>
                <a:uFillTx/>
                <a:latin typeface="Arial" panose="020B0604020202020204"/>
                <a:sym typeface="Helvetica Neue"/>
              </a:rPr>
              <a:t>“When </a:t>
            </a:r>
            <a:r>
              <a:rPr lang="en-GB" sz="2000" i="1" kern="0" dirty="0">
                <a:solidFill>
                  <a:srgbClr val="16F4D0"/>
                </a:solidFill>
                <a:latin typeface="Arial" panose="020B0604020202020204"/>
              </a:rPr>
              <a:t>teenagers play rugby, it is hard to train on your own as it is a team sport. Training can soon become quite boring. I want to help</a:t>
            </a:r>
            <a:r>
              <a:rPr kumimoji="0" lang="en-GB" sz="2000" i="1" u="none" strike="noStrike" kern="0" cap="none" spc="0" normalizeH="0" baseline="0" noProof="0" dirty="0">
                <a:ln>
                  <a:noFill/>
                </a:ln>
                <a:solidFill>
                  <a:srgbClr val="16F4D0"/>
                </a:solidFill>
                <a:effectLst/>
                <a:uLnTx/>
                <a:uFillTx/>
                <a:latin typeface="Arial" panose="020B0604020202020204"/>
                <a:sym typeface="Helvetica Neue"/>
              </a:rPr>
              <a:t> amateur rugby players make their training more fun when they are training alone at home” </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i="1" u="none" strike="noStrike" kern="0" cap="none" spc="0" normalizeH="0" baseline="0" noProof="0" dirty="0">
              <a:ln>
                <a:noFill/>
              </a:ln>
              <a:solidFill>
                <a:srgbClr val="16F4D0"/>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It would then mean it would be </a:t>
            </a:r>
            <a:r>
              <a:rPr kumimoji="0" lang="en-GB" sz="2000" b="0" i="0" u="none" strike="noStrike" kern="0" cap="none" spc="0" normalizeH="0" baseline="0" noProof="0" dirty="0" err="1">
                <a:ln>
                  <a:noFill/>
                </a:ln>
                <a:solidFill>
                  <a:srgbClr val="0A303F"/>
                </a:solidFill>
                <a:effectLst/>
                <a:uLnTx/>
                <a:uFillTx/>
                <a:latin typeface="Arial" panose="020B0604020202020204"/>
                <a:sym typeface="Helvetica Neue"/>
              </a:rPr>
              <a:t>usefu</a:t>
            </a:r>
            <a:r>
              <a:rPr lang="en-GB" sz="2000" b="0" kern="0" dirty="0">
                <a:solidFill>
                  <a:srgbClr val="0A303F"/>
                </a:solidFill>
                <a:latin typeface="Arial" panose="020B0604020202020204"/>
              </a:rPr>
              <a:t>l to i</a:t>
            </a:r>
            <a:r>
              <a:rPr kumimoji="0" lang="en-GB" sz="2000" b="0" i="0" u="none" strike="noStrike" kern="0" cap="none" spc="0" normalizeH="0" baseline="0" noProof="0" dirty="0" err="1">
                <a:ln>
                  <a:noFill/>
                </a:ln>
                <a:solidFill>
                  <a:srgbClr val="0A303F"/>
                </a:solidFill>
                <a:effectLst/>
                <a:uLnTx/>
                <a:uFillTx/>
                <a:latin typeface="Arial" panose="020B0604020202020204"/>
                <a:sym typeface="Helvetica Neue"/>
              </a:rPr>
              <a:t>nvestigate</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 different wearables and different devices to support training alone before beginning to start thinking about ideas and possible solutions.</a:t>
            </a: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3590535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pic>
        <p:nvPicPr>
          <p:cNvPr id="37" name="Picture Placeholder 36" descr="A picture containing font, graphics, screenshot, logo&#10;&#10;Description automatically generated">
            <a:extLst>
              <a:ext uri="{FF2B5EF4-FFF2-40B4-BE49-F238E27FC236}">
                <a16:creationId xmlns:a16="http://schemas.microsoft.com/office/drawing/2014/main" id="{46403E24-E5CF-0A31-18D0-A03B5390CB4D}"/>
              </a:ext>
            </a:extLst>
          </p:cNvPr>
          <p:cNvPicPr>
            <a:picLocks noGrp="1" noRot="1" noChangeAspect="1" noMove="1" noResize="1" noEditPoints="1" noAdjustHandles="1" noChangeArrowheads="1" noChangeShapeType="1" noCrop="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solidFill>
                  <a:srgbClr val="0A303F"/>
                </a:solidFill>
                <a:latin typeface="+mj-lt"/>
                <a:ea typeface="Roboto" panose="02000000000000000000" pitchFamily="2" charset="0"/>
                <a:cs typeface="Roboto" panose="02000000000000000000" pitchFamily="2" charset="0"/>
              </a:rPr>
              <a:t>Consider these aspects for your design</a:t>
            </a:r>
            <a:r>
              <a:rPr lang="en-GB" sz="1600" b="0" dirty="0">
                <a:solidFill>
                  <a:srgbClr val="0A303F"/>
                </a:solidFill>
                <a:latin typeface="+mj-lt"/>
                <a:ea typeface="Roboto" panose="02000000000000000000" pitchFamily="2" charset="0"/>
                <a:cs typeface="Roboto" panose="02000000000000000000" pitchFamily="2" charset="0"/>
              </a:rPr>
              <a:t>.</a:t>
            </a: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a:p>
            <a:pPr>
              <a:lnSpc>
                <a:spcPct val="150000"/>
              </a:lnSpc>
            </a:pPr>
            <a:endParaRPr lang="en-GB" sz="2000" b="0" dirty="0">
              <a:latin typeface="+mj-lt"/>
              <a:ea typeface="Roboto" panose="02000000000000000000" pitchFamily="2" charset="0"/>
              <a:cs typeface="Roboto" panose="02000000000000000000" pitchFamily="2" charset="0"/>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204CEC49-BB88-C799-F611-A1FA43E2E465}"/>
              </a:ext>
            </a:extLst>
          </p:cNvPr>
          <p:cNvGrpSpPr/>
          <p:nvPr/>
        </p:nvGrpSpPr>
        <p:grpSpPr>
          <a:xfrm>
            <a:off x="4938935" y="93868"/>
            <a:ext cx="6027135" cy="6682154"/>
            <a:chOff x="6537214" y="87923"/>
            <a:chExt cx="6027135" cy="6682154"/>
          </a:xfrm>
        </p:grpSpPr>
        <p:grpSp>
          <p:nvGrpSpPr>
            <p:cNvPr id="24" name="Group 23">
              <a:extLst>
                <a:ext uri="{FF2B5EF4-FFF2-40B4-BE49-F238E27FC236}">
                  <a16:creationId xmlns:a16="http://schemas.microsoft.com/office/drawing/2014/main" id="{5C6F19AB-2670-089D-8AD4-1AA3C9F085C1}"/>
                </a:ext>
              </a:extLst>
            </p:cNvPr>
            <p:cNvGrpSpPr/>
            <p:nvPr/>
          </p:nvGrpSpPr>
          <p:grpSpPr>
            <a:xfrm>
              <a:off x="6537214" y="87923"/>
              <a:ext cx="6027135" cy="6682154"/>
              <a:chOff x="6537214" y="87923"/>
              <a:chExt cx="6027135" cy="6682154"/>
            </a:xfrm>
          </p:grpSpPr>
          <p:pic>
            <p:nvPicPr>
              <p:cNvPr id="33" name="Picture 32">
                <a:extLst>
                  <a:ext uri="{FF2B5EF4-FFF2-40B4-BE49-F238E27FC236}">
                    <a16:creationId xmlns:a16="http://schemas.microsoft.com/office/drawing/2014/main" id="{287F653E-27E6-1316-5601-3EFD5C4B185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016126" y="87923"/>
                <a:ext cx="3548223" cy="6682154"/>
              </a:xfrm>
              <a:prstGeom prst="rect">
                <a:avLst/>
              </a:prstGeom>
            </p:spPr>
          </p:pic>
          <p:sp>
            <p:nvSpPr>
              <p:cNvPr id="34" name="TextBox 33">
                <a:extLst>
                  <a:ext uri="{FF2B5EF4-FFF2-40B4-BE49-F238E27FC236}">
                    <a16:creationId xmlns:a16="http://schemas.microsoft.com/office/drawing/2014/main" id="{54019937-5759-75D2-E731-1DF6E32D8E18}"/>
                  </a:ext>
                </a:extLst>
              </p:cNvPr>
              <p:cNvSpPr txBox="1"/>
              <p:nvPr/>
            </p:nvSpPr>
            <p:spPr>
              <a:xfrm>
                <a:off x="6537214" y="5699857"/>
                <a:ext cx="2836920" cy="534377"/>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Where could it be worn?</a:t>
                </a:r>
              </a:p>
            </p:txBody>
          </p:sp>
          <p:cxnSp>
            <p:nvCxnSpPr>
              <p:cNvPr id="35" name="Straight Arrow Connector 34">
                <a:extLst>
                  <a:ext uri="{FF2B5EF4-FFF2-40B4-BE49-F238E27FC236}">
                    <a16:creationId xmlns:a16="http://schemas.microsoft.com/office/drawing/2014/main" id="{DDBB1BC7-0F0D-7555-869F-FDE2609D88CF}"/>
                  </a:ext>
                </a:extLst>
              </p:cNvPr>
              <p:cNvCxnSpPr>
                <a:cxnSpLocks/>
              </p:cNvCxnSpPr>
              <p:nvPr/>
            </p:nvCxnSpPr>
            <p:spPr>
              <a:xfrm flipV="1">
                <a:off x="9359793" y="5967046"/>
                <a:ext cx="863159" cy="7612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25" name="Oval 24">
              <a:extLst>
                <a:ext uri="{FF2B5EF4-FFF2-40B4-BE49-F238E27FC236}">
                  <a16:creationId xmlns:a16="http://schemas.microsoft.com/office/drawing/2014/main" id="{6C15E62C-23D7-B359-69F7-61428721F9CB}"/>
                </a:ext>
              </a:extLst>
            </p:cNvPr>
            <p:cNvSpPr/>
            <p:nvPr/>
          </p:nvSpPr>
          <p:spPr>
            <a:xfrm>
              <a:off x="9633098" y="2996170"/>
              <a:ext cx="318976" cy="314537"/>
            </a:xfrm>
            <a:prstGeom prst="ellipse">
              <a:avLst/>
            </a:prstGeom>
            <a:solidFill>
              <a:schemeClr val="accent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26" name="Oval 25">
              <a:extLst>
                <a:ext uri="{FF2B5EF4-FFF2-40B4-BE49-F238E27FC236}">
                  <a16:creationId xmlns:a16="http://schemas.microsoft.com/office/drawing/2014/main" id="{C5F9F8DF-BF3A-5DE1-427A-E73065112B5F}"/>
                </a:ext>
              </a:extLst>
            </p:cNvPr>
            <p:cNvSpPr/>
            <p:nvPr/>
          </p:nvSpPr>
          <p:spPr>
            <a:xfrm>
              <a:off x="10565434" y="388945"/>
              <a:ext cx="318976" cy="314537"/>
            </a:xfrm>
            <a:prstGeom prst="ellipse">
              <a:avLst/>
            </a:prstGeom>
            <a:solidFill>
              <a:schemeClr val="accent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27" name="Oval 26">
              <a:extLst>
                <a:ext uri="{FF2B5EF4-FFF2-40B4-BE49-F238E27FC236}">
                  <a16:creationId xmlns:a16="http://schemas.microsoft.com/office/drawing/2014/main" id="{1E3F23BE-0C04-C91E-D353-524ABD2F705C}"/>
                </a:ext>
              </a:extLst>
            </p:cNvPr>
            <p:cNvSpPr/>
            <p:nvPr/>
          </p:nvSpPr>
          <p:spPr>
            <a:xfrm>
              <a:off x="10802583" y="1766410"/>
              <a:ext cx="318976" cy="314537"/>
            </a:xfrm>
            <a:prstGeom prst="ellipse">
              <a:avLst/>
            </a:prstGeom>
            <a:solidFill>
              <a:schemeClr val="accent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28" name="Oval 27">
              <a:extLst>
                <a:ext uri="{FF2B5EF4-FFF2-40B4-BE49-F238E27FC236}">
                  <a16:creationId xmlns:a16="http://schemas.microsoft.com/office/drawing/2014/main" id="{2C35B3CA-30FC-3C1D-B427-6140BB620A35}"/>
                </a:ext>
              </a:extLst>
            </p:cNvPr>
            <p:cNvSpPr/>
            <p:nvPr/>
          </p:nvSpPr>
          <p:spPr>
            <a:xfrm>
              <a:off x="10311773" y="5769474"/>
              <a:ext cx="318976" cy="314537"/>
            </a:xfrm>
            <a:prstGeom prst="ellipse">
              <a:avLst/>
            </a:prstGeom>
            <a:solidFill>
              <a:schemeClr val="accent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29" name="Oval 28">
              <a:extLst>
                <a:ext uri="{FF2B5EF4-FFF2-40B4-BE49-F238E27FC236}">
                  <a16:creationId xmlns:a16="http://schemas.microsoft.com/office/drawing/2014/main" id="{929CD747-38CC-77D8-BA7B-C4F0F73390E3}"/>
                </a:ext>
              </a:extLst>
            </p:cNvPr>
            <p:cNvSpPr/>
            <p:nvPr/>
          </p:nvSpPr>
          <p:spPr>
            <a:xfrm>
              <a:off x="10276795" y="2924822"/>
              <a:ext cx="318976" cy="314537"/>
            </a:xfrm>
            <a:prstGeom prst="ellipse">
              <a:avLst/>
            </a:prstGeom>
            <a:solidFill>
              <a:schemeClr val="accent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30" name="Oval 29">
              <a:extLst>
                <a:ext uri="{FF2B5EF4-FFF2-40B4-BE49-F238E27FC236}">
                  <a16:creationId xmlns:a16="http://schemas.microsoft.com/office/drawing/2014/main" id="{B34E8879-1F64-ABD5-59CB-1ADC418E0D28}"/>
                </a:ext>
              </a:extLst>
            </p:cNvPr>
            <p:cNvSpPr/>
            <p:nvPr/>
          </p:nvSpPr>
          <p:spPr>
            <a:xfrm>
              <a:off x="9918317" y="1175765"/>
              <a:ext cx="318976" cy="314537"/>
            </a:xfrm>
            <a:prstGeom prst="ellipse">
              <a:avLst/>
            </a:prstGeom>
            <a:solidFill>
              <a:schemeClr val="accent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31" name="Oval 30">
              <a:extLst>
                <a:ext uri="{FF2B5EF4-FFF2-40B4-BE49-F238E27FC236}">
                  <a16:creationId xmlns:a16="http://schemas.microsoft.com/office/drawing/2014/main" id="{9A71D6B7-29AF-B38F-4AAC-BB15219274C6}"/>
                </a:ext>
              </a:extLst>
            </p:cNvPr>
            <p:cNvSpPr/>
            <p:nvPr/>
          </p:nvSpPr>
          <p:spPr>
            <a:xfrm>
              <a:off x="10841468" y="4615215"/>
              <a:ext cx="318976" cy="314537"/>
            </a:xfrm>
            <a:prstGeom prst="ellipse">
              <a:avLst/>
            </a:prstGeom>
            <a:solidFill>
              <a:schemeClr val="accent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32" name="Oval 31">
              <a:extLst>
                <a:ext uri="{FF2B5EF4-FFF2-40B4-BE49-F238E27FC236}">
                  <a16:creationId xmlns:a16="http://schemas.microsoft.com/office/drawing/2014/main" id="{6733D037-47FF-FF8F-BBFC-AD59DD2C4B17}"/>
                </a:ext>
              </a:extLst>
            </p:cNvPr>
            <p:cNvSpPr/>
            <p:nvPr/>
          </p:nvSpPr>
          <p:spPr>
            <a:xfrm>
              <a:off x="11577571" y="3171611"/>
              <a:ext cx="318976" cy="314537"/>
            </a:xfrm>
            <a:prstGeom prst="ellipse">
              <a:avLst/>
            </a:prstGeom>
            <a:solidFill>
              <a:schemeClr val="accent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60493"/>
        </a:solidFill>
        <a:effectLst/>
      </p:bgPr>
    </p:bg>
    <p:spTree>
      <p:nvGrpSpPr>
        <p:cNvPr id="1" name=""/>
        <p:cNvGrpSpPr/>
        <p:nvPr/>
      </p:nvGrpSpPr>
      <p:grpSpPr>
        <a:xfrm>
          <a:off x="0" y="0"/>
          <a:ext cx="0" cy="0"/>
          <a:chOff x="0" y="0"/>
          <a:chExt cx="0" cy="0"/>
        </a:xfrm>
      </p:grpSpPr>
      <p:pic>
        <p:nvPicPr>
          <p:cNvPr id="2" name="Online Media 1" title="Thrive: Ideate">
            <a:hlinkClick r:id="" action="ppaction://media"/>
            <a:extLst>
              <a:ext uri="{FF2B5EF4-FFF2-40B4-BE49-F238E27FC236}">
                <a16:creationId xmlns:a16="http://schemas.microsoft.com/office/drawing/2014/main" id="{E8A43F9D-2978-7FED-4EFD-D7A23D2F9C55}"/>
              </a:ext>
            </a:extLst>
          </p:cNvPr>
          <p:cNvPicPr>
            <a:picLocks noRot="1" noChangeAspect="1"/>
          </p:cNvPicPr>
          <p:nvPr>
            <a:videoFile r:link="rId1"/>
          </p:nvPr>
        </p:nvPicPr>
        <p:blipFill>
          <a:blip r:embed="rId3"/>
          <a:stretch>
            <a:fillRect/>
          </a:stretch>
        </p:blipFill>
        <p:spPr>
          <a:xfrm>
            <a:off x="171938" y="81905"/>
            <a:ext cx="11847846" cy="6694033"/>
          </a:xfrm>
          <a:prstGeom prst="rect">
            <a:avLst/>
          </a:prstGeom>
        </p:spPr>
      </p:pic>
    </p:spTree>
    <p:extLst>
      <p:ext uri="{BB962C8B-B14F-4D97-AF65-F5344CB8AC3E}">
        <p14:creationId xmlns:p14="http://schemas.microsoft.com/office/powerpoint/2010/main" val="315905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pic>
        <p:nvPicPr>
          <p:cNvPr id="12" name="Picture Placeholder 11" descr="A picture containing font, graphics, screenshot, logo&#10;&#10;Description automatically generated">
            <a:extLst>
              <a:ext uri="{FF2B5EF4-FFF2-40B4-BE49-F238E27FC236}">
                <a16:creationId xmlns:a16="http://schemas.microsoft.com/office/drawing/2014/main" id="{993E992C-E704-CCF7-409A-0782E4A7B104}"/>
              </a:ext>
            </a:extLst>
          </p:cNvPr>
          <p:cNvPicPr>
            <a:picLocks noGrp="1" noRot="1" noChangeAspect="1" noMove="1" noResize="1" noEditPoints="1" noAdjustHandles="1" noChangeArrowheads="1" noChangeShapeType="1" noCrop="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400042"/>
            <a:ext cx="9655175" cy="2165350"/>
          </a:xfrm>
        </p:spPr>
        <p:txBody>
          <a:bodyPr>
            <a:normAutofit/>
          </a:bodyPr>
          <a:lstStyle/>
          <a:p>
            <a:pPr>
              <a:lnSpc>
                <a:spcPct val="150000"/>
              </a:lnSpc>
            </a:pPr>
            <a:r>
              <a:rPr lang="en-GB" sz="2000" dirty="0">
                <a:solidFill>
                  <a:schemeClr val="tx1"/>
                </a:solidFill>
              </a:rPr>
              <a:t>Now is the time to think of </a:t>
            </a:r>
            <a:r>
              <a:rPr lang="en-GB" sz="2000" b="1" dirty="0">
                <a:solidFill>
                  <a:schemeClr val="tx1"/>
                </a:solidFill>
              </a:rPr>
              <a:t>lots of ideas </a:t>
            </a:r>
            <a:r>
              <a:rPr lang="en-GB" sz="2000" dirty="0">
                <a:solidFill>
                  <a:schemeClr val="tx1"/>
                </a:solidFill>
              </a:rPr>
              <a:t>again! You are trying to consider lots of different possibilities for your wearable. These don’t need to be detailed and accurate at this stage. Try some of these ideas that Thrive use in this ideate stage. You may also have other methods that your teacher can help you with.</a:t>
            </a: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1360545705"/>
              </p:ext>
            </p:extLst>
          </p:nvPr>
        </p:nvGraphicFramePr>
        <p:xfrm>
          <a:off x="576000" y="3852120"/>
          <a:ext cx="8954080" cy="1542441"/>
        </p:xfrm>
        <a:graphic>
          <a:graphicData uri="http://schemas.openxmlformats.org/drawingml/2006/table">
            <a:tbl>
              <a:tblPr firstRow="1" bandRow="1">
                <a:tableStyleId>{5940675A-B579-460E-94D1-54222C63F5DA}</a:tableStyleId>
              </a:tblPr>
              <a:tblGrid>
                <a:gridCol w="4477040">
                  <a:extLst>
                    <a:ext uri="{9D8B030D-6E8A-4147-A177-3AD203B41FA5}">
                      <a16:colId xmlns:a16="http://schemas.microsoft.com/office/drawing/2014/main" val="336422520"/>
                    </a:ext>
                  </a:extLst>
                </a:gridCol>
                <a:gridCol w="4477040">
                  <a:extLst>
                    <a:ext uri="{9D8B030D-6E8A-4147-A177-3AD203B41FA5}">
                      <a16:colId xmlns:a16="http://schemas.microsoft.com/office/drawing/2014/main" val="1485661640"/>
                    </a:ext>
                  </a:extLst>
                </a:gridCol>
              </a:tblGrid>
              <a:tr h="384201">
                <a:tc>
                  <a:txBody>
                    <a:bodyPr/>
                    <a:lstStyle/>
                    <a:p>
                      <a:pPr algn="ctr"/>
                      <a:r>
                        <a:rPr lang="en-GB" b="1" dirty="0">
                          <a:solidFill>
                            <a:srgbClr val="F60493"/>
                          </a:solidFill>
                          <a:hlinkClick r:id="rId4" action="ppaction://hlinksldjump">
                            <a:extLst>
                              <a:ext uri="{A12FA001-AC4F-418D-AE19-62706E023703}">
                                <ahyp:hlinkClr xmlns:ahyp="http://schemas.microsoft.com/office/drawing/2018/hyperlinkcolor" val="tx"/>
                              </a:ext>
                            </a:extLst>
                          </a:hlinkClick>
                        </a:rPr>
                        <a:t>‘Think with a pencil’</a:t>
                      </a:r>
                      <a:endParaRPr lang="en-GB" b="1" dirty="0">
                        <a:solidFill>
                          <a:srgbClr val="F60493"/>
                        </a:solidFill>
                      </a:endParaRPr>
                    </a:p>
                  </a:txBody>
                  <a:tcPr>
                    <a:solidFill>
                      <a:schemeClr val="bg1"/>
                    </a:solidFill>
                  </a:tcPr>
                </a:tc>
                <a:tc>
                  <a:txBody>
                    <a:bodyPr/>
                    <a:lstStyle/>
                    <a:p>
                      <a:pPr algn="ctr"/>
                      <a:r>
                        <a:rPr lang="en-GB" b="1" dirty="0">
                          <a:solidFill>
                            <a:srgbClr val="F60493"/>
                          </a:solidFill>
                          <a:hlinkClick r:id="rId4" action="ppaction://hlinksldjump">
                            <a:extLst>
                              <a:ext uri="{A12FA001-AC4F-418D-AE19-62706E023703}">
                                <ahyp:hlinkClr xmlns:ahyp="http://schemas.microsoft.com/office/drawing/2018/hyperlinkcolor" val="tx"/>
                              </a:ext>
                            </a:extLst>
                          </a:hlinkClick>
                        </a:rPr>
                        <a:t>‘Who is it for?’</a:t>
                      </a:r>
                      <a:endParaRPr lang="en-GB" b="1" dirty="0">
                        <a:solidFill>
                          <a:srgbClr val="F60493"/>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Use a pencil and some scrap paper to doodle ideas. These early sketches are really only for you to get your ideas out of your head and onto paper. You may also want to use CAD early on to doodle ideas.</a:t>
                      </a:r>
                    </a:p>
                  </a:txBody>
                  <a:tcPr/>
                </a:tc>
                <a:tc>
                  <a:txBody>
                    <a:bodyPr/>
                    <a:lstStyle/>
                    <a:p>
                      <a:r>
                        <a:rPr lang="en-GB" sz="1400" dirty="0"/>
                        <a:t>At some point you will need to produce ideas that other people will understand. Decide who your ideas are for and do a design to get across what you are trying to tell/show them. You may want to use a combination of CAD, words, sketches and more. </a:t>
                      </a:r>
                    </a:p>
                  </a:txBody>
                  <a:tcPr/>
                </a:tc>
                <a:extLst>
                  <a:ext uri="{0D108BD9-81ED-4DB2-BD59-A6C34878D82A}">
                    <a16:rowId xmlns:a16="http://schemas.microsoft.com/office/drawing/2014/main" val="3966545421"/>
                  </a:ext>
                </a:extLst>
              </a:tr>
            </a:tbl>
          </a:graphicData>
        </a:graphic>
      </p:graphicFrame>
    </p:spTree>
    <p:extLst>
      <p:ext uri="{BB962C8B-B14F-4D97-AF65-F5344CB8AC3E}">
        <p14:creationId xmlns:p14="http://schemas.microsoft.com/office/powerpoint/2010/main" val="4211634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E4E00"/>
        </a:solidFill>
        <a:effectLst/>
      </p:bgPr>
    </p:bg>
    <p:spTree>
      <p:nvGrpSpPr>
        <p:cNvPr id="1" name=""/>
        <p:cNvGrpSpPr/>
        <p:nvPr/>
      </p:nvGrpSpPr>
      <p:grpSpPr>
        <a:xfrm>
          <a:off x="0" y="0"/>
          <a:ext cx="0" cy="0"/>
          <a:chOff x="0" y="0"/>
          <a:chExt cx="0" cy="0"/>
        </a:xfrm>
      </p:grpSpPr>
      <p:pic>
        <p:nvPicPr>
          <p:cNvPr id="2" name="Online Media 1" title="Thrive: Prototype">
            <a:hlinkClick r:id="" action="ppaction://media"/>
            <a:extLst>
              <a:ext uri="{FF2B5EF4-FFF2-40B4-BE49-F238E27FC236}">
                <a16:creationId xmlns:a16="http://schemas.microsoft.com/office/drawing/2014/main" id="{D4062D89-7643-2581-E192-3302E31510FD}"/>
              </a:ext>
            </a:extLst>
          </p:cNvPr>
          <p:cNvPicPr>
            <a:picLocks noRot="1" noChangeAspect="1"/>
          </p:cNvPicPr>
          <p:nvPr>
            <a:videoFile r:link="rId1"/>
          </p:nvPr>
        </p:nvPicPr>
        <p:blipFill>
          <a:blip r:embed="rId3"/>
          <a:stretch>
            <a:fillRect/>
          </a:stretch>
        </p:blipFill>
        <p:spPr>
          <a:xfrm>
            <a:off x="164123" y="77489"/>
            <a:ext cx="11855661" cy="6698449"/>
          </a:xfrm>
          <a:prstGeom prst="rect">
            <a:avLst/>
          </a:prstGeom>
        </p:spPr>
      </p:pic>
    </p:spTree>
    <p:extLst>
      <p:ext uri="{BB962C8B-B14F-4D97-AF65-F5344CB8AC3E}">
        <p14:creationId xmlns:p14="http://schemas.microsoft.com/office/powerpoint/2010/main" val="3139010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12" name="Picture Placeholder 11" descr="A picture containing font, graphics, screenshot, logo&#10;&#10;Description automatically generated">
            <a:extLst>
              <a:ext uri="{FF2B5EF4-FFF2-40B4-BE49-F238E27FC236}">
                <a16:creationId xmlns:a16="http://schemas.microsoft.com/office/drawing/2014/main" id="{4DBAFEC1-ECAF-0ED8-C771-3FE7B3AD9676}"/>
              </a:ext>
            </a:extLst>
          </p:cNvPr>
          <p:cNvPicPr>
            <a:picLocks noGrp="1" noRot="1" noChangeAspect="1" noMove="1" noResize="1" noEditPoints="1" noAdjustHandles="1" noChangeArrowheads="1" noChangeShapeType="1" noCrop="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466642"/>
            <a:ext cx="9655175" cy="2165350"/>
          </a:xfrm>
        </p:spPr>
        <p:txBody>
          <a:bodyPr>
            <a:normAutofit/>
          </a:bodyPr>
          <a:lstStyle/>
          <a:p>
            <a:pPr marL="0" indent="0">
              <a:lnSpc>
                <a:spcPct val="150000"/>
              </a:lnSpc>
              <a:buNone/>
            </a:pPr>
            <a:r>
              <a:rPr lang="en-GB" dirty="0">
                <a:solidFill>
                  <a:schemeClr val="tx1"/>
                </a:solidFill>
                <a:latin typeface="+mj-lt"/>
                <a:ea typeface="Roboto" panose="02000000000000000000" pitchFamily="2" charset="0"/>
                <a:cs typeface="Roboto" panose="02000000000000000000" pitchFamily="2" charset="0"/>
              </a:rPr>
              <a:t>At some point you will need to prototype your idea. This is to see if what you are trying to do, will work or not. You may want to use fabrics, hard materials such as plastics, smart materials or more. Think what it is you are trying to find out before you prototype.</a:t>
            </a:r>
          </a:p>
        </p:txBody>
      </p:sp>
      <p:graphicFrame>
        <p:nvGraphicFramePr>
          <p:cNvPr id="4" name="Table 18">
            <a:extLst>
              <a:ext uri="{FF2B5EF4-FFF2-40B4-BE49-F238E27FC236}">
                <a16:creationId xmlns:a16="http://schemas.microsoft.com/office/drawing/2014/main" id="{408A2887-FC58-2FFC-C544-6CB7636A6365}"/>
              </a:ext>
            </a:extLst>
          </p:cNvPr>
          <p:cNvGraphicFramePr>
            <a:graphicFrameLocks noGrp="1"/>
          </p:cNvGraphicFramePr>
          <p:nvPr>
            <p:extLst>
              <p:ext uri="{D42A27DB-BD31-4B8C-83A1-F6EECF244321}">
                <p14:modId xmlns:p14="http://schemas.microsoft.com/office/powerpoint/2010/main" val="1941514181"/>
              </p:ext>
            </p:extLst>
          </p:nvPr>
        </p:nvGraphicFramePr>
        <p:xfrm>
          <a:off x="660400" y="3227278"/>
          <a:ext cx="8971281" cy="2164080"/>
        </p:xfrm>
        <a:graphic>
          <a:graphicData uri="http://schemas.openxmlformats.org/drawingml/2006/table">
            <a:tbl>
              <a:tblPr firstRow="1" bandRow="1">
                <a:tableStyleId>{5940675A-B579-460E-94D1-54222C63F5DA}</a:tableStyleId>
              </a:tblPr>
              <a:tblGrid>
                <a:gridCol w="2990427">
                  <a:extLst>
                    <a:ext uri="{9D8B030D-6E8A-4147-A177-3AD203B41FA5}">
                      <a16:colId xmlns:a16="http://schemas.microsoft.com/office/drawing/2014/main" val="336422520"/>
                    </a:ext>
                  </a:extLst>
                </a:gridCol>
                <a:gridCol w="2990427">
                  <a:extLst>
                    <a:ext uri="{9D8B030D-6E8A-4147-A177-3AD203B41FA5}">
                      <a16:colId xmlns:a16="http://schemas.microsoft.com/office/drawing/2014/main" val="1485661640"/>
                    </a:ext>
                  </a:extLst>
                </a:gridCol>
                <a:gridCol w="2990427">
                  <a:extLst>
                    <a:ext uri="{9D8B030D-6E8A-4147-A177-3AD203B41FA5}">
                      <a16:colId xmlns:a16="http://schemas.microsoft.com/office/drawing/2014/main" val="477441315"/>
                    </a:ext>
                  </a:extLst>
                </a:gridCol>
              </a:tblGrid>
              <a:tr h="0">
                <a:tc>
                  <a:txBody>
                    <a:bodyPr/>
                    <a:lstStyle/>
                    <a:p>
                      <a:pPr algn="ctr"/>
                      <a:r>
                        <a:rPr lang="en-GB" b="1" dirty="0">
                          <a:solidFill>
                            <a:srgbClr val="FE4E00"/>
                          </a:solidFill>
                          <a:hlinkClick r:id="rId4" action="ppaction://hlinksldjump">
                            <a:extLst>
                              <a:ext uri="{A12FA001-AC4F-418D-AE19-62706E023703}">
                                <ahyp:hlinkClr xmlns:ahyp="http://schemas.microsoft.com/office/drawing/2018/hyperlinkcolor" val="tx"/>
                              </a:ext>
                            </a:extLst>
                          </a:hlinkClick>
                        </a:rPr>
                        <a:t>‘How it works’</a:t>
                      </a:r>
                      <a:endParaRPr lang="en-GB" b="1" dirty="0">
                        <a:solidFill>
                          <a:srgbClr val="FE4E00"/>
                        </a:solidFill>
                      </a:endParaRPr>
                    </a:p>
                  </a:txBody>
                  <a:tcPr>
                    <a:solidFill>
                      <a:schemeClr val="bg1"/>
                    </a:solidFill>
                  </a:tcPr>
                </a:tc>
                <a:tc>
                  <a:txBody>
                    <a:bodyPr/>
                    <a:lstStyle/>
                    <a:p>
                      <a:pPr algn="ctr"/>
                      <a:r>
                        <a:rPr lang="en-GB" b="1" dirty="0">
                          <a:solidFill>
                            <a:srgbClr val="FE4E00"/>
                          </a:solidFill>
                          <a:hlinkClick r:id="rId4" action="ppaction://hlinksldjump">
                            <a:extLst>
                              <a:ext uri="{A12FA001-AC4F-418D-AE19-62706E023703}">
                                <ahyp:hlinkClr xmlns:ahyp="http://schemas.microsoft.com/office/drawing/2018/hyperlinkcolor" val="tx"/>
                              </a:ext>
                            </a:extLst>
                          </a:hlinkClick>
                        </a:rPr>
                        <a:t>‘How it looks’</a:t>
                      </a:r>
                      <a:endParaRPr lang="en-GB" b="1" dirty="0">
                        <a:solidFill>
                          <a:srgbClr val="FE4E00"/>
                        </a:solidFill>
                      </a:endParaRPr>
                    </a:p>
                  </a:txBody>
                  <a:tcPr>
                    <a:solidFill>
                      <a:schemeClr val="bg1"/>
                    </a:solidFill>
                  </a:tcPr>
                </a:tc>
                <a:tc>
                  <a:txBody>
                    <a:bodyPr/>
                    <a:lstStyle/>
                    <a:p>
                      <a:pPr algn="ctr"/>
                      <a:r>
                        <a:rPr lang="en-GB" b="1" dirty="0">
                          <a:solidFill>
                            <a:srgbClr val="FE4E00"/>
                          </a:solidFill>
                          <a:hlinkClick r:id="rId4" action="ppaction://hlinksldjump">
                            <a:extLst>
                              <a:ext uri="{A12FA001-AC4F-418D-AE19-62706E023703}">
                                <ahyp:hlinkClr xmlns:ahyp="http://schemas.microsoft.com/office/drawing/2018/hyperlinkcolor" val="tx"/>
                              </a:ext>
                            </a:extLst>
                          </a:hlinkClick>
                        </a:rPr>
                        <a:t>‘Adding little details’</a:t>
                      </a:r>
                      <a:endParaRPr lang="en-GB" b="1" dirty="0">
                        <a:solidFill>
                          <a:srgbClr val="FE4E00"/>
                        </a:solidFill>
                      </a:endParaRPr>
                    </a:p>
                  </a:txBody>
                  <a:tcPr>
                    <a:solidFill>
                      <a:schemeClr val="bg1"/>
                    </a:solidFill>
                  </a:tcPr>
                </a:tc>
                <a:extLst>
                  <a:ext uri="{0D108BD9-81ED-4DB2-BD59-A6C34878D82A}">
                    <a16:rowId xmlns:a16="http://schemas.microsoft.com/office/drawing/2014/main" val="3391378453"/>
                  </a:ext>
                </a:extLst>
              </a:tr>
              <a:tr h="831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Create a model that demonstrates how it works. You may want to use a </a:t>
                      </a:r>
                      <a:r>
                        <a:rPr lang="en-GB" sz="1400" dirty="0" err="1"/>
                        <a:t>micro:bit</a:t>
                      </a:r>
                      <a:r>
                        <a:rPr lang="en-GB" sz="1400" dirty="0"/>
                        <a:t>, crumble, Arduino, breadboard, or something else. It will not look like a finished product, but it will work so you can test your idea and see what works well and what needs improving.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Create a model that looks like it may do as a finished product. This probably won’t work fully (if at all) but may demonstrate how it is worn, may show the materials that you intend to use. It may even be a CAD render.</a:t>
                      </a:r>
                    </a:p>
                    <a:p>
                      <a:endParaRPr lang="en-GB" sz="1400" dirty="0"/>
                    </a:p>
                  </a:txBody>
                  <a:tcPr/>
                </a:tc>
                <a:tc>
                  <a:txBody>
                    <a:bodyPr/>
                    <a:lstStyle/>
                    <a:p>
                      <a:r>
                        <a:rPr lang="en-GB" sz="1400" dirty="0"/>
                        <a:t>Creating a display stand, packaging, even a social media advert may help to show what it would look like in real life. You would probably do this much later on once you have finalised your ideas.</a:t>
                      </a:r>
                    </a:p>
                  </a:txBody>
                  <a:tcPr/>
                </a:tc>
                <a:extLst>
                  <a:ext uri="{0D108BD9-81ED-4DB2-BD59-A6C34878D82A}">
                    <a16:rowId xmlns:a16="http://schemas.microsoft.com/office/drawing/2014/main" val="3966545421"/>
                  </a:ext>
                </a:extLst>
              </a:tr>
            </a:tbl>
          </a:graphicData>
        </a:graphic>
      </p:graphicFrame>
    </p:spTree>
    <p:extLst>
      <p:ext uri="{BB962C8B-B14F-4D97-AF65-F5344CB8AC3E}">
        <p14:creationId xmlns:p14="http://schemas.microsoft.com/office/powerpoint/2010/main" val="56704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14" name="Picture Placeholder 13" descr="A picture containing font, graphics, screenshot, logo&#10;&#10;Description automatically generated">
            <a:extLst>
              <a:ext uri="{FF2B5EF4-FFF2-40B4-BE49-F238E27FC236}">
                <a16:creationId xmlns:a16="http://schemas.microsoft.com/office/drawing/2014/main" id="{840059F7-3A5D-C111-BA76-B6F29F8D33B8}"/>
              </a:ext>
            </a:extLst>
          </p:cNvPr>
          <p:cNvPicPr>
            <a:picLocks noGrp="1" noRot="1" noChangeAspect="1" noMove="1" noResize="1" noEditPoints="1" noAdjustHandles="1" noChangeArrowheads="1" noChangeShapeType="1" noCrop="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324004"/>
            <a:ext cx="9655175" cy="2536119"/>
          </a:xfrm>
          <a:noFill/>
        </p:spPr>
        <p:txBody>
          <a:bodyPr>
            <a:normAutofit fontScale="85000" lnSpcReduction="10000"/>
          </a:bodyPr>
          <a:lstStyle/>
          <a:p>
            <a:pPr marL="0" indent="0">
              <a:lnSpc>
                <a:spcPct val="150000"/>
              </a:lnSpc>
              <a:buNone/>
            </a:pPr>
            <a:r>
              <a:rPr lang="en-GB" sz="1800" dirty="0">
                <a:latin typeface="+mj-lt"/>
                <a:ea typeface="Roboto" panose="02000000000000000000" pitchFamily="2" charset="0"/>
                <a:cs typeface="Roboto" panose="02000000000000000000" pitchFamily="2" charset="0"/>
              </a:rPr>
              <a:t>Thrive, like many design companies and consultants, get their </a:t>
            </a:r>
            <a:r>
              <a:rPr lang="en-GB" sz="1800" b="1" dirty="0">
                <a:latin typeface="+mj-lt"/>
                <a:ea typeface="Roboto" panose="02000000000000000000" pitchFamily="2" charset="0"/>
                <a:cs typeface="Roboto" panose="02000000000000000000" pitchFamily="2" charset="0"/>
              </a:rPr>
              <a:t>final products manufactured elsewhere </a:t>
            </a:r>
            <a:r>
              <a:rPr lang="en-GB" sz="1800" dirty="0">
                <a:latin typeface="+mj-lt"/>
                <a:ea typeface="Roboto" panose="02000000000000000000" pitchFamily="2" charset="0"/>
                <a:cs typeface="Roboto" panose="02000000000000000000" pitchFamily="2" charset="0"/>
              </a:rPr>
              <a:t>(outsourced). Can you think why they do this, and not make finished products themselves? Instead, they will make models that function but also models that look how they envisage.</a:t>
            </a:r>
          </a:p>
          <a:p>
            <a:pPr marL="0" indent="0">
              <a:lnSpc>
                <a:spcPct val="150000"/>
              </a:lnSpc>
              <a:buNone/>
            </a:pPr>
            <a:r>
              <a:rPr lang="en-GB" dirty="0">
                <a:latin typeface="+mj-lt"/>
                <a:ea typeface="Roboto" panose="02000000000000000000" pitchFamily="2" charset="0"/>
                <a:cs typeface="Roboto" panose="02000000000000000000" pitchFamily="2" charset="0"/>
              </a:rPr>
              <a:t>There is a great opportunity for you to </a:t>
            </a:r>
            <a:r>
              <a:rPr lang="en-GB" b="1" dirty="0">
                <a:latin typeface="+mj-lt"/>
                <a:ea typeface="Roboto" panose="02000000000000000000" pitchFamily="2" charset="0"/>
                <a:cs typeface="Roboto" panose="02000000000000000000" pitchFamily="2" charset="0"/>
              </a:rPr>
              <a:t>make working models</a:t>
            </a:r>
            <a:r>
              <a:rPr lang="en-GB" dirty="0">
                <a:latin typeface="+mj-lt"/>
                <a:ea typeface="Roboto" panose="02000000000000000000" pitchFamily="2" charset="0"/>
                <a:cs typeface="Roboto" panose="02000000000000000000" pitchFamily="2" charset="0"/>
              </a:rPr>
              <a:t>, or even </a:t>
            </a:r>
            <a:r>
              <a:rPr lang="en-GB" b="1" dirty="0">
                <a:latin typeface="+mj-lt"/>
                <a:ea typeface="Roboto" panose="02000000000000000000" pitchFamily="2" charset="0"/>
                <a:cs typeface="Roboto" panose="02000000000000000000" pitchFamily="2" charset="0"/>
              </a:rPr>
              <a:t>models that look like a final product </a:t>
            </a:r>
            <a:r>
              <a:rPr lang="en-GB" dirty="0">
                <a:latin typeface="+mj-lt"/>
                <a:ea typeface="Roboto" panose="02000000000000000000" pitchFamily="2" charset="0"/>
                <a:cs typeface="Roboto" panose="02000000000000000000" pitchFamily="2" charset="0"/>
              </a:rPr>
              <a:t>using materials and processes available to you in school.</a:t>
            </a:r>
            <a:r>
              <a:rPr lang="en-GB" sz="1800" dirty="0">
                <a:latin typeface="+mj-lt"/>
                <a:ea typeface="Roboto" panose="02000000000000000000" pitchFamily="2" charset="0"/>
                <a:cs typeface="Roboto" panose="02000000000000000000" pitchFamily="2" charset="0"/>
              </a:rPr>
              <a:t> Fabric templates could be laser cut and 3D parts could be CAD modelled then 3D printed.</a:t>
            </a:r>
          </a:p>
          <a:p>
            <a:pPr marL="0" indent="0">
              <a:lnSpc>
                <a:spcPct val="150000"/>
              </a:lnSpc>
              <a:buNone/>
            </a:pPr>
            <a:r>
              <a:rPr lang="en-GB" sz="1800" dirty="0">
                <a:latin typeface="+mj-lt"/>
                <a:ea typeface="Roboto" panose="02000000000000000000" pitchFamily="2" charset="0"/>
                <a:cs typeface="Roboto" panose="02000000000000000000" pitchFamily="2" charset="0"/>
              </a:rPr>
              <a:t>You could ‘mock up’ a prototype outcome or machine the parts with greater accuracy, making good use of CNC machinery. Alternatively, you may use card that is painted, foam or whatever material suits your concept the best!</a:t>
            </a:r>
          </a:p>
        </p:txBody>
      </p:sp>
      <p:sp>
        <p:nvSpPr>
          <p:cNvPr id="3" name="TextBox 2">
            <a:extLst>
              <a:ext uri="{FF2B5EF4-FFF2-40B4-BE49-F238E27FC236}">
                <a16:creationId xmlns:a16="http://schemas.microsoft.com/office/drawing/2014/main" id="{1679F3CF-D6BC-FB2F-1275-95E77D298419}"/>
              </a:ext>
            </a:extLst>
          </p:cNvPr>
          <p:cNvSpPr txBox="1"/>
          <p:nvPr/>
        </p:nvSpPr>
        <p:spPr>
          <a:xfrm>
            <a:off x="6951147" y="5985776"/>
            <a:ext cx="2809913" cy="215444"/>
          </a:xfrm>
          <a:prstGeom prst="rect">
            <a:avLst/>
          </a:prstGeom>
          <a:noFill/>
        </p:spPr>
        <p:txBody>
          <a:bodyPr wrap="square" rtlCol="0">
            <a:spAutoFit/>
          </a:bodyPr>
          <a:lstStyle/>
          <a:p>
            <a:r>
              <a:rPr lang="en-GB" sz="800" b="0" dirty="0">
                <a:latin typeface="+mj-lt"/>
              </a:rPr>
              <a:t>Prototype images produced with AI</a:t>
            </a:r>
          </a:p>
        </p:txBody>
      </p:sp>
      <p:pic>
        <p:nvPicPr>
          <p:cNvPr id="4" name="Picture 3" descr="A broken blue device with wires&#10;&#10;Description automatically generated">
            <a:extLst>
              <a:ext uri="{FF2B5EF4-FFF2-40B4-BE49-F238E27FC236}">
                <a16:creationId xmlns:a16="http://schemas.microsoft.com/office/drawing/2014/main" id="{7841AF03-E6A6-8A17-C14F-8B83D72B18D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794" t="7965"/>
          <a:stretch/>
        </p:blipFill>
        <p:spPr>
          <a:xfrm>
            <a:off x="1697228" y="4191319"/>
            <a:ext cx="1633768" cy="1685580"/>
          </a:xfrm>
          <a:prstGeom prst="rect">
            <a:avLst/>
          </a:prstGeom>
        </p:spPr>
      </p:pic>
      <p:pic>
        <p:nvPicPr>
          <p:cNvPr id="8" name="Picture 7">
            <a:extLst>
              <a:ext uri="{FF2B5EF4-FFF2-40B4-BE49-F238E27FC236}">
                <a16:creationId xmlns:a16="http://schemas.microsoft.com/office/drawing/2014/main" id="{E436EC64-5C4D-0799-52DD-DFEFC28E35F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962" b="4569"/>
          <a:stretch/>
        </p:blipFill>
        <p:spPr>
          <a:xfrm>
            <a:off x="3534851" y="4191320"/>
            <a:ext cx="1660984" cy="1685580"/>
          </a:xfrm>
          <a:prstGeom prst="rect">
            <a:avLst/>
          </a:prstGeom>
        </p:spPr>
      </p:pic>
      <p:pic>
        <p:nvPicPr>
          <p:cNvPr id="15" name="Picture 14" descr="A gloved hand with a light on a black glove&#10;&#10;Description automatically generated">
            <a:extLst>
              <a:ext uri="{FF2B5EF4-FFF2-40B4-BE49-F238E27FC236}">
                <a16:creationId xmlns:a16="http://schemas.microsoft.com/office/drawing/2014/main" id="{BF0115A3-3E0D-B64A-49C9-00E880D4838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968" b="7965"/>
          <a:stretch/>
        </p:blipFill>
        <p:spPr>
          <a:xfrm>
            <a:off x="5405049" y="4192984"/>
            <a:ext cx="1790571" cy="1716056"/>
          </a:xfrm>
          <a:prstGeom prst="rect">
            <a:avLst/>
          </a:prstGeom>
        </p:spPr>
      </p:pic>
      <p:pic>
        <p:nvPicPr>
          <p:cNvPr id="17" name="Picture 16" descr="A person's hand with a blue wrist band&#10;&#10;Description automatically generated">
            <a:extLst>
              <a:ext uri="{FF2B5EF4-FFF2-40B4-BE49-F238E27FC236}">
                <a16:creationId xmlns:a16="http://schemas.microsoft.com/office/drawing/2014/main" id="{04EC2C2F-6D45-D200-797B-B89707613AB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6190"/>
          <a:stretch/>
        </p:blipFill>
        <p:spPr>
          <a:xfrm>
            <a:off x="7411914" y="4190999"/>
            <a:ext cx="1790571" cy="1679726"/>
          </a:xfrm>
          <a:prstGeom prst="rect">
            <a:avLst/>
          </a:prstGeom>
        </p:spPr>
      </p:pic>
    </p:spTree>
    <p:extLst>
      <p:ext uri="{BB962C8B-B14F-4D97-AF65-F5344CB8AC3E}">
        <p14:creationId xmlns:p14="http://schemas.microsoft.com/office/powerpoint/2010/main" val="624718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1183" y="1269893"/>
            <a:ext cx="11049634" cy="4392658"/>
          </a:xfrm>
        </p:spPr>
        <p:txBody>
          <a:bodyPr>
            <a:normAutofit fontScale="92500"/>
          </a:bodyPr>
          <a:lstStyle/>
          <a:p>
            <a:pPr>
              <a:lnSpc>
                <a:spcPct val="150000"/>
              </a:lnSpc>
            </a:pPr>
            <a:r>
              <a:rPr lang="en-GB" b="1" dirty="0">
                <a:latin typeface="+mj-lt"/>
                <a:ea typeface="Roboto" panose="02000000000000000000" pitchFamily="2" charset="0"/>
                <a:cs typeface="Roboto" panose="02000000000000000000" pitchFamily="2" charset="0"/>
              </a:rPr>
              <a:t>Overview</a:t>
            </a:r>
          </a:p>
          <a:p>
            <a:pPr>
              <a:lnSpc>
                <a:spcPct val="150000"/>
              </a:lnSpc>
            </a:pPr>
            <a:r>
              <a:rPr lang="en-GB" dirty="0">
                <a:latin typeface="+mj-lt"/>
                <a:ea typeface="Roboto" panose="02000000000000000000" pitchFamily="2" charset="0"/>
                <a:cs typeface="Roboto" panose="02000000000000000000" pitchFamily="2" charset="0"/>
              </a:rPr>
              <a:t>Thrive are a design and development agency who often work with manufacturing companies to develop new products. This context asks you to consider ‘</a:t>
            </a:r>
            <a:r>
              <a:rPr lang="en-GB" b="1" dirty="0">
                <a:latin typeface="+mj-lt"/>
                <a:ea typeface="Roboto" panose="02000000000000000000" pitchFamily="2" charset="0"/>
                <a:cs typeface="Roboto" panose="02000000000000000000" pitchFamily="2" charset="0"/>
              </a:rPr>
              <a:t>How wearable technology can support an athlete</a:t>
            </a:r>
            <a:r>
              <a:rPr lang="en-GB" dirty="0">
                <a:latin typeface="+mj-lt"/>
                <a:ea typeface="Roboto" panose="02000000000000000000" pitchFamily="2" charset="0"/>
                <a:cs typeface="Roboto" panose="02000000000000000000" pitchFamily="2" charset="0"/>
              </a:rPr>
              <a:t>’.</a:t>
            </a: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Product design, wearable technology, embedded technologies, ergonomics.</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covers a full </a:t>
            </a:r>
            <a:r>
              <a:rPr lang="en-GB" b="1" dirty="0">
                <a:latin typeface="+mj-lt"/>
                <a:ea typeface="Roboto" panose="02000000000000000000" pitchFamily="2" charset="0"/>
                <a:cs typeface="Roboto" panose="02000000000000000000" pitchFamily="2" charset="0"/>
              </a:rPr>
              <a:t>design</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make</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investigate and evaluate task, and relevant focused tasks.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CAD, CAM, modelling, ergonomics, electronics, rapid prototyping, maths and science, visual and technical communication.</a:t>
            </a:r>
          </a:p>
          <a:p>
            <a:pPr>
              <a:lnSpc>
                <a:spcPct val="150000"/>
              </a:lnSpc>
            </a:pPr>
            <a:endParaRPr lang="en-GB" sz="1400" dirty="0">
              <a:latin typeface="+mj-lt"/>
              <a:ea typeface="Roboto" panose="02000000000000000000" pitchFamily="2" charset="0"/>
              <a:cs typeface="Roboto" panose="02000000000000000000" pitchFamily="2" charset="0"/>
            </a:endParaRPr>
          </a:p>
          <a:p>
            <a:pPr>
              <a:lnSpc>
                <a:spcPct val="150000"/>
              </a:lnSpc>
            </a:pPr>
            <a:endParaRPr lang="en-GB" sz="2400" dirty="0">
              <a:latin typeface="+mj-lt"/>
              <a:ea typeface="Roboto" panose="02000000000000000000" pitchFamily="2" charset="0"/>
              <a:cs typeface="Roboto" panose="02000000000000000000" pitchFamily="2" charset="0"/>
            </a:endParaRPr>
          </a:p>
          <a:p>
            <a:pPr marL="457200" indent="-457200">
              <a:lnSpc>
                <a:spcPct val="150000"/>
              </a:lnSpc>
              <a:buFont typeface="Arial"/>
              <a:buAutoNum type="arabicPeriod"/>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pic>
        <p:nvPicPr>
          <p:cNvPr id="4" name="Picture Placeholder 25" descr="A picture containing font, graphics, screenshot, logo&#10;&#10;Description automatically generated">
            <a:extLst>
              <a:ext uri="{FF2B5EF4-FFF2-40B4-BE49-F238E27FC236}">
                <a16:creationId xmlns:a16="http://schemas.microsoft.com/office/drawing/2014/main" id="{2DF69A29-FE37-335F-24A2-90BF989E2188}"/>
              </a:ext>
            </a:extLst>
          </p:cNvPr>
          <p:cNvPicPr>
            <a:picLocks/>
          </p:cNvPicPr>
          <p:nvPr/>
        </p:nvPicPr>
        <p:blipFill>
          <a:blip r:embed="rId4">
            <a:extLst>
              <a:ext uri="{28A0092B-C50C-407E-A947-70E740481C1C}">
                <a14:useLocalDpi xmlns:a14="http://schemas.microsoft.com/office/drawing/2010/main" val="0"/>
              </a:ext>
            </a:extLst>
          </a:blip>
          <a:srcRect t="4999" b="4999"/>
          <a:stretch/>
        </p:blipFill>
        <p:spPr>
          <a:xfrm>
            <a:off x="461389" y="5824148"/>
            <a:ext cx="1723012" cy="784921"/>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dirty="0">
                <a:latin typeface="GriffithGothic Black" panose="02000603060000020004" pitchFamily="50" charset="0"/>
              </a:rPr>
              <a:t>About this resource</a:t>
            </a:r>
            <a:endParaRPr lang="en-GB" sz="4400" dirty="0">
              <a:latin typeface="GriffithGothic Black" panose="02000603060000020004" pitchFamily="50" charset="0"/>
            </a:endParaRPr>
          </a:p>
        </p:txBody>
      </p:sp>
      <p:sp>
        <p:nvSpPr>
          <p:cNvPr id="2" name="TextBox 1">
            <a:extLst>
              <a:ext uri="{FF2B5EF4-FFF2-40B4-BE49-F238E27FC236}">
                <a16:creationId xmlns:a16="http://schemas.microsoft.com/office/drawing/2014/main" id="{366AB273-E179-D915-2A88-4D2B733F32AB}"/>
              </a:ext>
            </a:extLst>
          </p:cNvPr>
          <p:cNvSpPr txBox="1"/>
          <p:nvPr/>
        </p:nvSpPr>
        <p:spPr>
          <a:xfrm>
            <a:off x="2154900" y="6245262"/>
            <a:ext cx="8209351" cy="338554"/>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Thrive - the D&amp;T Association hereby acknowledges and thanks Thrive 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429EA6"/>
        </a:solidFill>
        <a:effectLst/>
      </p:bgPr>
    </p:bg>
    <p:spTree>
      <p:nvGrpSpPr>
        <p:cNvPr id="1" name=""/>
        <p:cNvGrpSpPr/>
        <p:nvPr/>
      </p:nvGrpSpPr>
      <p:grpSpPr>
        <a:xfrm>
          <a:off x="0" y="0"/>
          <a:ext cx="0" cy="0"/>
          <a:chOff x="0" y="0"/>
          <a:chExt cx="0" cy="0"/>
        </a:xfrm>
      </p:grpSpPr>
      <p:pic>
        <p:nvPicPr>
          <p:cNvPr id="2" name="Online Media 1" title="Thrive: Test">
            <a:hlinkClick r:id="" action="ppaction://media"/>
            <a:extLst>
              <a:ext uri="{FF2B5EF4-FFF2-40B4-BE49-F238E27FC236}">
                <a16:creationId xmlns:a16="http://schemas.microsoft.com/office/drawing/2014/main" id="{BF2235A8-938D-F3D2-71B3-B2B176FC7E0E}"/>
              </a:ext>
            </a:extLst>
          </p:cNvPr>
          <p:cNvPicPr>
            <a:picLocks noRot="1" noChangeAspect="1"/>
          </p:cNvPicPr>
          <p:nvPr>
            <a:videoFile r:link="rId1"/>
          </p:nvPr>
        </p:nvPicPr>
        <p:blipFill>
          <a:blip r:embed="rId4"/>
          <a:stretch>
            <a:fillRect/>
          </a:stretch>
        </p:blipFill>
        <p:spPr>
          <a:xfrm>
            <a:off x="164123" y="77489"/>
            <a:ext cx="11827997" cy="6682819"/>
          </a:xfrm>
          <a:prstGeom prst="rect">
            <a:avLst/>
          </a:prstGeom>
        </p:spPr>
      </p:pic>
    </p:spTree>
    <p:extLst>
      <p:ext uri="{BB962C8B-B14F-4D97-AF65-F5344CB8AC3E}">
        <p14:creationId xmlns:p14="http://schemas.microsoft.com/office/powerpoint/2010/main" val="3793630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pic>
        <p:nvPicPr>
          <p:cNvPr id="11" name="Picture Placeholder 10" descr="A picture containing font, graphics, screenshot, logo&#10;&#10;Description automatically generated">
            <a:extLst>
              <a:ext uri="{FF2B5EF4-FFF2-40B4-BE49-F238E27FC236}">
                <a16:creationId xmlns:a16="http://schemas.microsoft.com/office/drawing/2014/main" id="{2D9AC5B3-6390-9524-4DBF-6204C134927F}"/>
              </a:ext>
            </a:extLst>
          </p:cNvPr>
          <p:cNvPicPr>
            <a:picLocks noGrp="1" noRot="1" noChangeAspect="1" noMove="1" noResize="1" noEditPoints="1" noAdjustHandles="1" noChangeArrowheads="1" noChangeShapeType="1" noCrop="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374163"/>
            <a:ext cx="9655175" cy="2165350"/>
          </a:xfrm>
        </p:spPr>
        <p:txBody>
          <a:bodyPr>
            <a:normAutofit fontScale="92500" lnSpcReduction="20000"/>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You will need to test at lots of different stages in this unit of work. Check your user likes it. What do they think? Make sure you get honest feedback – be prepared to get lots of knock-backs as a designer! </a:t>
            </a:r>
            <a:r>
              <a:rPr lang="en-GB" sz="1800" dirty="0">
                <a:latin typeface="+mj-lt"/>
                <a:ea typeface="Roboto" panose="02000000000000000000" pitchFamily="2" charset="0"/>
                <a:cs typeface="Roboto" panose="02000000000000000000" pitchFamily="2" charset="0"/>
              </a:rPr>
              <a:t>Be sure to test against the design brief and any design specifications.</a:t>
            </a:r>
          </a:p>
          <a:p>
            <a:pPr>
              <a:lnSpc>
                <a:spcPct val="150000"/>
              </a:lnSpc>
            </a:pPr>
            <a:r>
              <a:rPr lang="en-GB" sz="1800" dirty="0">
                <a:latin typeface="+mj-lt"/>
                <a:ea typeface="Roboto" panose="02000000000000000000" pitchFamily="2" charset="0"/>
                <a:cs typeface="Roboto" panose="02000000000000000000" pitchFamily="2" charset="0"/>
              </a:rPr>
              <a:t>Using the results from testing and feedback, how well have you met the design criteria with your design?</a:t>
            </a:r>
          </a:p>
          <a:p>
            <a:pPr>
              <a:lnSpc>
                <a:spcPct val="150000"/>
              </a:lnSpc>
            </a:pPr>
            <a:r>
              <a:rPr lang="en-GB" sz="1800" dirty="0">
                <a:latin typeface="+mj-lt"/>
                <a:ea typeface="Roboto" panose="02000000000000000000" pitchFamily="2" charset="0"/>
                <a:cs typeface="Roboto" panose="02000000000000000000" pitchFamily="2" charset="0"/>
              </a:rPr>
              <a:t>What would you change in the next version or iteration?</a:t>
            </a:r>
          </a:p>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222052035"/>
              </p:ext>
            </p:extLst>
          </p:nvPr>
        </p:nvGraphicFramePr>
        <p:xfrm>
          <a:off x="598931" y="3732098"/>
          <a:ext cx="9143880" cy="1532150"/>
        </p:xfrm>
        <a:graphic>
          <a:graphicData uri="http://schemas.openxmlformats.org/drawingml/2006/table">
            <a:tbl>
              <a:tblPr firstRow="1" bandRow="1">
                <a:tableStyleId>{5940675A-B579-460E-94D1-54222C63F5DA}</a:tableStyleId>
              </a:tblPr>
              <a:tblGrid>
                <a:gridCol w="4571940">
                  <a:extLst>
                    <a:ext uri="{9D8B030D-6E8A-4147-A177-3AD203B41FA5}">
                      <a16:colId xmlns:a16="http://schemas.microsoft.com/office/drawing/2014/main" val="336422520"/>
                    </a:ext>
                  </a:extLst>
                </a:gridCol>
                <a:gridCol w="4571940">
                  <a:extLst>
                    <a:ext uri="{9D8B030D-6E8A-4147-A177-3AD203B41FA5}">
                      <a16:colId xmlns:a16="http://schemas.microsoft.com/office/drawing/2014/main" val="1485661640"/>
                    </a:ext>
                  </a:extLst>
                </a:gridCol>
              </a:tblGrid>
              <a:tr h="373910">
                <a:tc>
                  <a:txBody>
                    <a:bodyPr/>
                    <a:lstStyle/>
                    <a:p>
                      <a:pPr algn="ctr"/>
                      <a:r>
                        <a:rPr lang="en-GB" b="1" dirty="0">
                          <a:solidFill>
                            <a:srgbClr val="429EA6"/>
                          </a:solidFill>
                          <a:hlinkClick r:id="rId4" action="ppaction://hlinksldjump">
                            <a:extLst>
                              <a:ext uri="{A12FA001-AC4F-418D-AE19-62706E023703}">
                                <ahyp:hlinkClr xmlns:ahyp="http://schemas.microsoft.com/office/drawing/2018/hyperlinkcolor" val="tx"/>
                              </a:ext>
                            </a:extLst>
                          </a:hlinkClick>
                        </a:rPr>
                        <a:t>‘Different users, different results’</a:t>
                      </a:r>
                      <a:endParaRPr lang="en-GB" b="1" dirty="0">
                        <a:solidFill>
                          <a:srgbClr val="429EA6"/>
                        </a:solidFill>
                      </a:endParaRPr>
                    </a:p>
                  </a:txBody>
                  <a:tcPr>
                    <a:solidFill>
                      <a:schemeClr val="bg1"/>
                    </a:solidFill>
                  </a:tcPr>
                </a:tc>
                <a:tc>
                  <a:txBody>
                    <a:bodyPr/>
                    <a:lstStyle/>
                    <a:p>
                      <a:pPr algn="ctr"/>
                      <a:r>
                        <a:rPr lang="en-GB" b="1" dirty="0">
                          <a:solidFill>
                            <a:srgbClr val="429EA6"/>
                          </a:solidFill>
                          <a:hlinkClick r:id="rId4" action="ppaction://hlinksldjump">
                            <a:extLst>
                              <a:ext uri="{A12FA001-AC4F-418D-AE19-62706E023703}">
                                <ahyp:hlinkClr xmlns:ahyp="http://schemas.microsoft.com/office/drawing/2018/hyperlinkcolor" val="tx"/>
                              </a:ext>
                            </a:extLst>
                          </a:hlinkClick>
                        </a:rPr>
                        <a:t>‘Test yourself’</a:t>
                      </a:r>
                      <a:endParaRPr lang="en-GB" b="1" dirty="0">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Identify different ‘variations’ of the user of your product (for example left-handed vs right-handed). Give your prototype to several different people (making sure the users are diverse) and see how they use it.</a:t>
                      </a:r>
                    </a:p>
                  </a:txBody>
                  <a:tcPr/>
                </a:tc>
                <a:tc>
                  <a:txBody>
                    <a:bodyPr/>
                    <a:lstStyle/>
                    <a:p>
                      <a:r>
                        <a:rPr lang="en-GB" sz="1400" dirty="0"/>
                        <a:t>Using the prototype yourself, do the activity you designed it for. You may need to do this after-school. Consider which bits failed simply because it’s not a final product, and which bits failed because the design wasn’t quite right.</a:t>
                      </a:r>
                    </a:p>
                  </a:txBody>
                  <a:tcPr/>
                </a:tc>
                <a:extLst>
                  <a:ext uri="{0D108BD9-81ED-4DB2-BD59-A6C34878D82A}">
                    <a16:rowId xmlns:a16="http://schemas.microsoft.com/office/drawing/2014/main" val="3966545421"/>
                  </a:ext>
                </a:extLst>
              </a:tr>
            </a:tbl>
          </a:graphicData>
        </a:graphic>
      </p:graphicFrame>
    </p:spTree>
    <p:extLst>
      <p:ext uri="{BB962C8B-B14F-4D97-AF65-F5344CB8AC3E}">
        <p14:creationId xmlns:p14="http://schemas.microsoft.com/office/powerpoint/2010/main" val="2530967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71012"/>
            <a:ext cx="11056640" cy="3672000"/>
          </a:xfrm>
        </p:spPr>
        <p:txBody>
          <a:bodyPr>
            <a:normAutofit/>
          </a:bodyPr>
          <a:lstStyle/>
          <a:p>
            <a:pPr marL="0" indent="0">
              <a:lnSpc>
                <a:spcPct val="150000"/>
              </a:lnSpc>
              <a:buNone/>
            </a:pPr>
            <a:r>
              <a:rPr lang="en-GB" sz="18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to support the design process or simply use the context as a vehicle to deliver these skills. The following are just some it lends itself well to:</a:t>
            </a:r>
          </a:p>
        </p:txBody>
      </p:sp>
      <p:pic>
        <p:nvPicPr>
          <p:cNvPr id="10" name="Picture Placeholder 9" descr="A picture containing font, graphics, screenshot, logo&#10;&#10;Description automatically generated">
            <a:extLst>
              <a:ext uri="{FF2B5EF4-FFF2-40B4-BE49-F238E27FC236}">
                <a16:creationId xmlns:a16="http://schemas.microsoft.com/office/drawing/2014/main" id="{DFD28822-44C6-B495-F479-1728E063C2B1}"/>
              </a:ext>
            </a:extLst>
          </p:cNvPr>
          <p:cNvPicPr>
            <a:picLocks noGrp="1" noRot="1" noChangeAspect="1" noMove="1" noResize="1" noEditPoints="1" noAdjustHandles="1" noChangeArrowheads="1" noChangeShapeType="1" noCrop="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graphicFrame>
        <p:nvGraphicFramePr>
          <p:cNvPr id="3" name="Table 18">
            <a:extLst>
              <a:ext uri="{FF2B5EF4-FFF2-40B4-BE49-F238E27FC236}">
                <a16:creationId xmlns:a16="http://schemas.microsoft.com/office/drawing/2014/main" id="{84CB8A96-0E4F-9A70-0927-54658694A242}"/>
              </a:ext>
            </a:extLst>
          </p:cNvPr>
          <p:cNvGraphicFramePr>
            <a:graphicFrameLocks noGrp="1"/>
          </p:cNvGraphicFramePr>
          <p:nvPr>
            <p:extLst>
              <p:ext uri="{D42A27DB-BD31-4B8C-83A1-F6EECF244321}">
                <p14:modId xmlns:p14="http://schemas.microsoft.com/office/powerpoint/2010/main" val="938699211"/>
              </p:ext>
            </p:extLst>
          </p:nvPr>
        </p:nvGraphicFramePr>
        <p:xfrm>
          <a:off x="559360" y="2390943"/>
          <a:ext cx="11056640" cy="3413760"/>
        </p:xfrm>
        <a:graphic>
          <a:graphicData uri="http://schemas.openxmlformats.org/drawingml/2006/table">
            <a:tbl>
              <a:tblPr firstRow="1" bandRow="1">
                <a:tableStyleId>{5940675A-B579-460E-94D1-54222C63F5DA}</a:tableStyleId>
              </a:tblPr>
              <a:tblGrid>
                <a:gridCol w="2545971">
                  <a:extLst>
                    <a:ext uri="{9D8B030D-6E8A-4147-A177-3AD203B41FA5}">
                      <a16:colId xmlns:a16="http://schemas.microsoft.com/office/drawing/2014/main" val="336422520"/>
                    </a:ext>
                  </a:extLst>
                </a:gridCol>
                <a:gridCol w="3047819">
                  <a:extLst>
                    <a:ext uri="{9D8B030D-6E8A-4147-A177-3AD203B41FA5}">
                      <a16:colId xmlns:a16="http://schemas.microsoft.com/office/drawing/2014/main" val="1485661640"/>
                    </a:ext>
                  </a:extLst>
                </a:gridCol>
                <a:gridCol w="2698690">
                  <a:extLst>
                    <a:ext uri="{9D8B030D-6E8A-4147-A177-3AD203B41FA5}">
                      <a16:colId xmlns:a16="http://schemas.microsoft.com/office/drawing/2014/main" val="3804150009"/>
                    </a:ext>
                  </a:extLst>
                </a:gridCol>
                <a:gridCol w="2764160">
                  <a:extLst>
                    <a:ext uri="{9D8B030D-6E8A-4147-A177-3AD203B41FA5}">
                      <a16:colId xmlns:a16="http://schemas.microsoft.com/office/drawing/2014/main" val="1728666539"/>
                    </a:ext>
                  </a:extLst>
                </a:gridCol>
              </a:tblGrid>
              <a:tr h="203606">
                <a:tc>
                  <a:txBody>
                    <a:bodyPr/>
                    <a:lstStyle/>
                    <a:p>
                      <a:pPr algn="ctr"/>
                      <a:r>
                        <a:rPr lang="en-GB" sz="1700" b="1" dirty="0">
                          <a:solidFill>
                            <a:schemeClr val="tx1"/>
                          </a:solidFill>
                          <a:hlinkClick r:id="rId4">
                            <a:extLst>
                              <a:ext uri="{A12FA001-AC4F-418D-AE19-62706E023703}">
                                <ahyp:hlinkClr xmlns:ahyp="http://schemas.microsoft.com/office/drawing/2018/hyperlinkcolor" val="tx"/>
                              </a:ext>
                            </a:extLst>
                          </a:hlinkClick>
                        </a:rPr>
                        <a:t>‘Laminating foam’</a:t>
                      </a:r>
                      <a:endParaRPr lang="en-GB" sz="1700" b="1" dirty="0">
                        <a:solidFill>
                          <a:schemeClr val="tx1"/>
                        </a:solidFill>
                      </a:endParaRPr>
                    </a:p>
                  </a:txBody>
                  <a:tcPr>
                    <a:solidFill>
                      <a:schemeClr val="bg1"/>
                    </a:solidFill>
                  </a:tcPr>
                </a:tc>
                <a:tc>
                  <a:txBody>
                    <a:bodyPr/>
                    <a:lstStyle/>
                    <a:p>
                      <a:pPr algn="ctr"/>
                      <a:r>
                        <a:rPr lang="en-GB" sz="1700" b="1" dirty="0">
                          <a:solidFill>
                            <a:schemeClr val="tx1"/>
                          </a:solidFill>
                          <a:hlinkClick r:id="rId4">
                            <a:extLst>
                              <a:ext uri="{A12FA001-AC4F-418D-AE19-62706E023703}">
                                <ahyp:hlinkClr xmlns:ahyp="http://schemas.microsoft.com/office/drawing/2018/hyperlinkcolor" val="tx"/>
                              </a:ext>
                            </a:extLst>
                          </a:hlinkClick>
                        </a:rPr>
                        <a:t>‘Split casing’</a:t>
                      </a:r>
                      <a:endParaRPr lang="en-GB" sz="1700" b="1" dirty="0">
                        <a:solidFill>
                          <a:schemeClr val="tx1"/>
                        </a:solidFill>
                      </a:endParaRPr>
                    </a:p>
                  </a:txBody>
                  <a:tcPr>
                    <a:solidFill>
                      <a:schemeClr val="bg1"/>
                    </a:solidFill>
                  </a:tcPr>
                </a:tc>
                <a:tc>
                  <a:txBody>
                    <a:bodyPr/>
                    <a:lstStyle/>
                    <a:p>
                      <a:pPr algn="ctr"/>
                      <a:r>
                        <a:rPr lang="en-GB" sz="1700" b="1" dirty="0">
                          <a:solidFill>
                            <a:schemeClr val="tx1"/>
                          </a:solidFill>
                          <a:hlinkClick r:id="rId4">
                            <a:extLst>
                              <a:ext uri="{A12FA001-AC4F-418D-AE19-62706E023703}">
                                <ahyp:hlinkClr xmlns:ahyp="http://schemas.microsoft.com/office/drawing/2018/hyperlinkcolor" val="tx"/>
                              </a:ext>
                            </a:extLst>
                          </a:hlinkClick>
                        </a:rPr>
                        <a:t>‘Fabric templates’</a:t>
                      </a:r>
                      <a:endParaRPr lang="en-GB" sz="1700" b="1" dirty="0">
                        <a:solidFill>
                          <a:schemeClr val="tx1"/>
                        </a:solidFill>
                      </a:endParaRPr>
                    </a:p>
                  </a:txBody>
                  <a:tcPr>
                    <a:solidFill>
                      <a:schemeClr val="bg1"/>
                    </a:solidFill>
                  </a:tcPr>
                </a:tc>
                <a:tc>
                  <a:txBody>
                    <a:bodyPr/>
                    <a:lstStyle/>
                    <a:p>
                      <a:pPr algn="ctr"/>
                      <a:r>
                        <a:rPr lang="en-GB" sz="1700" b="1" dirty="0">
                          <a:solidFill>
                            <a:schemeClr val="tx1"/>
                          </a:solidFill>
                          <a:hlinkClick r:id="rId4">
                            <a:extLst>
                              <a:ext uri="{A12FA001-AC4F-418D-AE19-62706E023703}">
                                <ahyp:hlinkClr xmlns:ahyp="http://schemas.microsoft.com/office/drawing/2018/hyperlinkcolor" val="tx"/>
                              </a:ext>
                            </a:extLst>
                          </a:hlinkClick>
                        </a:rPr>
                        <a:t>‘Micro:bit starter’</a:t>
                      </a:r>
                      <a:endParaRPr lang="en-GB" sz="1700" b="1" dirty="0">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200" dirty="0">
                          <a:solidFill>
                            <a:schemeClr val="tx1"/>
                          </a:solidFill>
                        </a:rPr>
                        <a:t>How to laminate foam to create curved shapes.</a:t>
                      </a:r>
                    </a:p>
                  </a:txBody>
                  <a:tcPr>
                    <a:solidFill>
                      <a:schemeClr val="bg1"/>
                    </a:solidFill>
                  </a:tcPr>
                </a:tc>
                <a:tc>
                  <a:txBody>
                    <a:bodyPr/>
                    <a:lstStyle/>
                    <a:p>
                      <a:r>
                        <a:rPr lang="en-GB" sz="1200" dirty="0">
                          <a:solidFill>
                            <a:schemeClr val="tx1"/>
                          </a:solidFill>
                        </a:rPr>
                        <a:t>Designing 3D casing using split command on CAD programs (represent injection moulded cases).</a:t>
                      </a:r>
                    </a:p>
                  </a:txBody>
                  <a:tcPr>
                    <a:solidFill>
                      <a:schemeClr val="bg1"/>
                    </a:solidFill>
                  </a:tcPr>
                </a:tc>
                <a:tc>
                  <a:txBody>
                    <a:bodyPr/>
                    <a:lstStyle/>
                    <a:p>
                      <a:r>
                        <a:rPr lang="en-GB" sz="1200" dirty="0">
                          <a:solidFill>
                            <a:schemeClr val="tx1"/>
                          </a:solidFill>
                        </a:rPr>
                        <a:t>Creating fabric templates / patterns.</a:t>
                      </a:r>
                    </a:p>
                  </a:txBody>
                  <a:tcPr>
                    <a:solidFill>
                      <a:schemeClr val="bg1"/>
                    </a:solidFill>
                  </a:tcPr>
                </a:tc>
                <a:tc>
                  <a:txBody>
                    <a:bodyPr/>
                    <a:lstStyle/>
                    <a:p>
                      <a:r>
                        <a:rPr lang="en-GB" sz="1200" dirty="0">
                          <a:solidFill>
                            <a:schemeClr val="tx1"/>
                          </a:solidFill>
                        </a:rPr>
                        <a:t>Getting started with micro:bit.</a:t>
                      </a:r>
                    </a:p>
                  </a:txBody>
                  <a:tcPr>
                    <a:solidFill>
                      <a:schemeClr val="bg1"/>
                    </a:solidFill>
                  </a:tcPr>
                </a:tc>
                <a:extLst>
                  <a:ext uri="{0D108BD9-81ED-4DB2-BD59-A6C34878D82A}">
                    <a16:rowId xmlns:a16="http://schemas.microsoft.com/office/drawing/2014/main" val="3966545421"/>
                  </a:ext>
                </a:extLst>
              </a:tr>
              <a:tr h="152160">
                <a:tc>
                  <a:txBody>
                    <a:bodyPr/>
                    <a:lstStyle/>
                    <a:p>
                      <a:pPr algn="ctr"/>
                      <a:r>
                        <a:rPr lang="en-GB" sz="1700" dirty="0">
                          <a:solidFill>
                            <a:schemeClr val="tx1"/>
                          </a:solidFill>
                          <a:hlinkClick r:id="rId4">
                            <a:extLst>
                              <a:ext uri="{A12FA001-AC4F-418D-AE19-62706E023703}">
                                <ahyp:hlinkClr xmlns:ahyp="http://schemas.microsoft.com/office/drawing/2018/hyperlinkcolor" val="tx"/>
                              </a:ext>
                            </a:extLst>
                          </a:hlinkClick>
                        </a:rPr>
                        <a:t>‘</a:t>
                      </a:r>
                      <a:r>
                        <a:rPr lang="en-GB" sz="1700" b="1" dirty="0">
                          <a:solidFill>
                            <a:schemeClr val="tx1"/>
                          </a:solidFill>
                          <a:hlinkClick r:id="rId4">
                            <a:extLst>
                              <a:ext uri="{A12FA001-AC4F-418D-AE19-62706E023703}">
                                <ahyp:hlinkClr xmlns:ahyp="http://schemas.microsoft.com/office/drawing/2018/hyperlinkcolor" val="tx"/>
                              </a:ext>
                            </a:extLst>
                          </a:hlinkClick>
                        </a:rPr>
                        <a:t>Crumble starter’</a:t>
                      </a:r>
                      <a:endParaRPr lang="en-GB" sz="1700" b="1" dirty="0">
                        <a:solidFill>
                          <a:schemeClr val="tx1"/>
                        </a:solidFill>
                      </a:endParaRPr>
                    </a:p>
                  </a:txBody>
                  <a:tcPr>
                    <a:solidFill>
                      <a:schemeClr val="bg1"/>
                    </a:solidFill>
                  </a:tcPr>
                </a:tc>
                <a:tc>
                  <a:txBody>
                    <a:bodyPr/>
                    <a:lstStyle/>
                    <a:p>
                      <a:pPr algn="ctr"/>
                      <a:r>
                        <a:rPr lang="en-GB" sz="1700" b="1" dirty="0">
                          <a:solidFill>
                            <a:schemeClr val="tx1"/>
                          </a:solidFill>
                          <a:hlinkClick r:id="rId4">
                            <a:extLst>
                              <a:ext uri="{A12FA001-AC4F-418D-AE19-62706E023703}">
                                <ahyp:hlinkClr xmlns:ahyp="http://schemas.microsoft.com/office/drawing/2018/hyperlinkcolor" val="tx"/>
                              </a:ext>
                            </a:extLst>
                          </a:hlinkClick>
                        </a:rPr>
                        <a:t>‘Working with breadboards’</a:t>
                      </a:r>
                      <a:endParaRPr lang="en-GB" sz="1700" b="1" dirty="0">
                        <a:solidFill>
                          <a:schemeClr val="tx1"/>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chemeClr val="tx1"/>
                          </a:solidFill>
                          <a:hlinkClick r:id="rId4">
                            <a:extLst>
                              <a:ext uri="{A12FA001-AC4F-418D-AE19-62706E023703}">
                                <ahyp:hlinkClr xmlns:ahyp="http://schemas.microsoft.com/office/drawing/2018/hyperlinkcolor" val="tx"/>
                              </a:ext>
                            </a:extLst>
                          </a:hlinkClick>
                        </a:rPr>
                        <a:t>‘Using a canvas in CAD’</a:t>
                      </a:r>
                      <a:endParaRPr lang="en-GB" sz="1700" b="1" dirty="0">
                        <a:solidFill>
                          <a:schemeClr val="tx1"/>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chemeClr val="tx1"/>
                          </a:solidFill>
                          <a:hlinkClick r:id="rId4">
                            <a:extLst>
                              <a:ext uri="{A12FA001-AC4F-418D-AE19-62706E023703}">
                                <ahyp:hlinkClr xmlns:ahyp="http://schemas.microsoft.com/office/drawing/2018/hyperlinkcolor" val="tx"/>
                              </a:ext>
                            </a:extLst>
                          </a:hlinkClick>
                        </a:rPr>
                        <a:t>‘Display stands’</a:t>
                      </a:r>
                      <a:endParaRPr lang="en-GB" sz="1700" b="1" dirty="0">
                        <a:solidFill>
                          <a:schemeClr val="tx1"/>
                        </a:solidFill>
                      </a:endParaRPr>
                    </a:p>
                  </a:txBody>
                  <a:tcPr>
                    <a:solidFill>
                      <a:schemeClr val="bg1"/>
                    </a:solidFill>
                  </a:tcPr>
                </a:tc>
                <a:extLst>
                  <a:ext uri="{0D108BD9-81ED-4DB2-BD59-A6C34878D82A}">
                    <a16:rowId xmlns:a16="http://schemas.microsoft.com/office/drawing/2014/main" val="373380305"/>
                  </a:ext>
                </a:extLst>
              </a:tr>
              <a:tr h="370840">
                <a:tc>
                  <a:txBody>
                    <a:bodyPr/>
                    <a:lstStyle/>
                    <a:p>
                      <a:r>
                        <a:rPr lang="en-GB" sz="1200" dirty="0">
                          <a:solidFill>
                            <a:schemeClr val="tx1"/>
                          </a:solidFill>
                        </a:rPr>
                        <a:t>Getting started with crumble microcontroller.</a:t>
                      </a:r>
                    </a:p>
                  </a:txBody>
                  <a:tcPr>
                    <a:solidFill>
                      <a:schemeClr val="bg1"/>
                    </a:solidFill>
                  </a:tcPr>
                </a:tc>
                <a:tc>
                  <a:txBody>
                    <a:bodyPr/>
                    <a:lstStyle/>
                    <a:p>
                      <a:r>
                        <a:rPr lang="en-GB" sz="1200" dirty="0">
                          <a:solidFill>
                            <a:schemeClr val="tx1"/>
                          </a:solidFill>
                        </a:rPr>
                        <a:t>Using breadboards to prototype electronics.</a:t>
                      </a:r>
                    </a:p>
                  </a:txBody>
                  <a:tcPr>
                    <a:solidFill>
                      <a:schemeClr val="bg1"/>
                    </a:solidFill>
                  </a:tcPr>
                </a:tc>
                <a:tc>
                  <a:txBody>
                    <a:bodyPr/>
                    <a:lstStyle/>
                    <a:p>
                      <a:r>
                        <a:rPr lang="en-GB" sz="1200" dirty="0">
                          <a:solidFill>
                            <a:schemeClr val="tx1"/>
                          </a:solidFill>
                        </a:rPr>
                        <a:t>Adding a background image to be used to base your sketch on in CAD. Think of designing around a wrist photo.</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Methods such as line bending and thermoforming to create stands for watches, earrings, headphones etc.</a:t>
                      </a:r>
                    </a:p>
                    <a:p>
                      <a:endParaRPr lang="en-GB" sz="1200" dirty="0">
                        <a:solidFill>
                          <a:schemeClr val="tx1"/>
                        </a:solidFill>
                      </a:endParaRPr>
                    </a:p>
                  </a:txBody>
                  <a:tcPr>
                    <a:solidFill>
                      <a:schemeClr val="bg1"/>
                    </a:solidFill>
                  </a:tcPr>
                </a:tc>
                <a:extLst>
                  <a:ext uri="{0D108BD9-81ED-4DB2-BD59-A6C34878D82A}">
                    <a16:rowId xmlns:a16="http://schemas.microsoft.com/office/drawing/2014/main" val="419212036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chemeClr val="tx1"/>
                          </a:solidFill>
                          <a:hlinkClick r:id="rId4">
                            <a:extLst>
                              <a:ext uri="{A12FA001-AC4F-418D-AE19-62706E023703}">
                                <ahyp:hlinkClr xmlns:ahyp="http://schemas.microsoft.com/office/drawing/2018/hyperlinkcolor" val="tx"/>
                              </a:ext>
                            </a:extLst>
                          </a:hlinkClick>
                        </a:rPr>
                        <a:t>‘Designing 3D forms’</a:t>
                      </a:r>
                      <a:endParaRPr lang="en-GB" sz="1700" b="1" dirty="0">
                        <a:solidFill>
                          <a:schemeClr val="tx1"/>
                        </a:solidFill>
                      </a:endParaRPr>
                    </a:p>
                  </a:txBody>
                  <a:tcPr>
                    <a:solidFill>
                      <a:schemeClr val="bg1"/>
                    </a:solidFill>
                  </a:tcPr>
                </a:tc>
                <a:tc>
                  <a:txBody>
                    <a:bodyPr/>
                    <a:lstStyle/>
                    <a:p>
                      <a:pPr algn="ctr"/>
                      <a:r>
                        <a:rPr lang="en-GB" sz="1700" b="1" dirty="0">
                          <a:solidFill>
                            <a:schemeClr val="tx1"/>
                          </a:solidFill>
                          <a:hlinkClick r:id="rId4">
                            <a:extLst>
                              <a:ext uri="{A12FA001-AC4F-418D-AE19-62706E023703}">
                                <ahyp:hlinkClr xmlns:ahyp="http://schemas.microsoft.com/office/drawing/2018/hyperlinkcolor" val="tx"/>
                              </a:ext>
                            </a:extLst>
                          </a:hlinkClick>
                        </a:rPr>
                        <a:t>‘Packaging finishing techniques’</a:t>
                      </a:r>
                      <a:endParaRPr lang="en-GB" sz="1700" b="1" dirty="0">
                        <a:solidFill>
                          <a:schemeClr val="tx1"/>
                        </a:solidFill>
                      </a:endParaRPr>
                    </a:p>
                  </a:txBody>
                  <a:tcPr>
                    <a:solidFill>
                      <a:schemeClr val="bg1"/>
                    </a:solidFill>
                  </a:tcPr>
                </a:tc>
                <a:tc rowSpan="2" gridSpan="2">
                  <a:txBody>
                    <a:bodyPr/>
                    <a:lstStyle/>
                    <a:p>
                      <a:pPr algn="ctr"/>
                      <a:endParaRPr lang="en-GB" b="1" dirty="0">
                        <a:solidFill>
                          <a:schemeClr val="tx1"/>
                        </a:solidFill>
                      </a:endParaRPr>
                    </a:p>
                  </a:txBody>
                  <a:tcPr>
                    <a:solidFill>
                      <a:schemeClr val="bg1"/>
                    </a:solidFill>
                  </a:tcPr>
                </a:tc>
                <a:tc rowSpan="2" hMerge="1">
                  <a:txBody>
                    <a:bodyPr/>
                    <a:lstStyle/>
                    <a:p>
                      <a:pPr algn="ctr"/>
                      <a:endParaRPr lang="en-GB" dirty="0">
                        <a:solidFill>
                          <a:schemeClr val="tx1"/>
                        </a:solidFill>
                      </a:endParaRPr>
                    </a:p>
                  </a:txBody>
                  <a:tcPr>
                    <a:solidFill>
                      <a:schemeClr val="bg1"/>
                    </a:solidFill>
                  </a:tcPr>
                </a:tc>
                <a:extLst>
                  <a:ext uri="{0D108BD9-81ED-4DB2-BD59-A6C34878D82A}">
                    <a16:rowId xmlns:a16="http://schemas.microsoft.com/office/drawing/2014/main" val="781900940"/>
                  </a:ext>
                </a:extLst>
              </a:tr>
              <a:tr h="370840">
                <a:tc>
                  <a:txBody>
                    <a:bodyPr/>
                    <a:lstStyle/>
                    <a:p>
                      <a:r>
                        <a:rPr lang="en-GB" sz="1200" dirty="0">
                          <a:solidFill>
                            <a:schemeClr val="tx1"/>
                          </a:solidFill>
                        </a:rPr>
                        <a:t>Using sculptural form tools in 3D CAD packages to create more ergonomic features.</a:t>
                      </a:r>
                    </a:p>
                  </a:txBody>
                  <a:tcPr>
                    <a:solidFill>
                      <a:schemeClr val="bg1"/>
                    </a:solidFill>
                  </a:tcPr>
                </a:tc>
                <a:tc>
                  <a:txBody>
                    <a:bodyPr/>
                    <a:lstStyle/>
                    <a:p>
                      <a:r>
                        <a:rPr lang="en-GB" sz="1200" dirty="0">
                          <a:solidFill>
                            <a:schemeClr val="tx1"/>
                          </a:solidFill>
                        </a:rPr>
                        <a:t>Recreating packaging techniques such as embossing, spot varnishing etc</a:t>
                      </a:r>
                    </a:p>
                  </a:txBody>
                  <a:tcPr>
                    <a:solidFill>
                      <a:schemeClr val="bg1"/>
                    </a:solidFill>
                  </a:tcPr>
                </a:tc>
                <a:tc gridSpan="2" vMerge="1">
                  <a:txBody>
                    <a:bodyPr/>
                    <a:lstStyle/>
                    <a:p>
                      <a:endParaRPr lang="en-GB" sz="1200" dirty="0">
                        <a:solidFill>
                          <a:schemeClr val="tx1"/>
                        </a:solidFill>
                      </a:endParaRPr>
                    </a:p>
                  </a:txBody>
                  <a:tcPr>
                    <a:solidFill>
                      <a:schemeClr val="bg1"/>
                    </a:solidFill>
                  </a:tcPr>
                </a:tc>
                <a:tc hMerge="1" vMerge="1">
                  <a:txBody>
                    <a:bodyPr/>
                    <a:lstStyle/>
                    <a:p>
                      <a:endParaRPr lang="en-GB" sz="1200" dirty="0">
                        <a:solidFill>
                          <a:schemeClr val="tx1"/>
                        </a:solidFill>
                      </a:endParaRPr>
                    </a:p>
                  </a:txBody>
                  <a:tcPr>
                    <a:solidFill>
                      <a:schemeClr val="bg1"/>
                    </a:solidFill>
                  </a:tcPr>
                </a:tc>
                <a:extLst>
                  <a:ext uri="{0D108BD9-81ED-4DB2-BD59-A6C34878D82A}">
                    <a16:rowId xmlns:a16="http://schemas.microsoft.com/office/drawing/2014/main" val="1046886120"/>
                  </a:ext>
                </a:extLst>
              </a:tr>
            </a:tbl>
          </a:graphicData>
        </a:graphic>
      </p:graphicFrame>
    </p:spTree>
    <p:extLst>
      <p:ext uri="{BB962C8B-B14F-4D97-AF65-F5344CB8AC3E}">
        <p14:creationId xmlns:p14="http://schemas.microsoft.com/office/powerpoint/2010/main" val="327158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697920" y="1202399"/>
            <a:ext cx="10491090" cy="3672000"/>
          </a:xfrm>
          <a:noFill/>
        </p:spPr>
        <p:txBody>
          <a:bodyPr>
            <a:normAutofit/>
          </a:bodyPr>
          <a:lstStyle/>
          <a:p>
            <a:pPr>
              <a:lnSpc>
                <a:spcPct val="150000"/>
              </a:lnSpc>
            </a:pPr>
            <a:r>
              <a:rPr lang="en-GB" sz="1800" dirty="0">
                <a:solidFill>
                  <a:schemeClr val="tx1"/>
                </a:solidFill>
                <a:latin typeface="+mj-lt"/>
                <a:ea typeface="Roboto" panose="02000000000000000000" pitchFamily="2" charset="0"/>
                <a:cs typeface="Roboto" panose="02000000000000000000" pitchFamily="2" charset="0"/>
              </a:rPr>
              <a:t>The investigate, or research, element of this project could encourage more detailed exploration of the products on the market, especially promotional displays that are similar in purpose to what Dinosuit may need. There are a number of opportunities available to investigate and evaluate materials and products in this context:</a:t>
            </a:r>
            <a:endParaRPr lang="en-GB" sz="1800" b="1" dirty="0">
              <a:latin typeface="+mj-lt"/>
              <a:ea typeface="Roboto" panose="02000000000000000000" pitchFamily="2" charset="0"/>
              <a:cs typeface="Roboto" panose="02000000000000000000" pitchFamily="2" charset="0"/>
            </a:endParaRPr>
          </a:p>
          <a:p>
            <a:pPr marL="0" indent="0">
              <a:lnSpc>
                <a:spcPct val="150000"/>
              </a:lnSpc>
              <a:buNone/>
            </a:pPr>
            <a:endParaRPr lang="en-GB" sz="16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1600" b="1" dirty="0">
              <a:latin typeface="+mj-lt"/>
              <a:ea typeface="Roboto" panose="02000000000000000000" pitchFamily="2" charset="0"/>
              <a:cs typeface="Roboto" panose="02000000000000000000" pitchFamily="2" charset="0"/>
            </a:endParaRPr>
          </a:p>
        </p:txBody>
      </p:sp>
      <p:pic>
        <p:nvPicPr>
          <p:cNvPr id="7" name="Picture Placeholder 6" descr="A picture containing font, graphics, screenshot, logo&#10;&#10;Description automatically generated">
            <a:extLst>
              <a:ext uri="{FF2B5EF4-FFF2-40B4-BE49-F238E27FC236}">
                <a16:creationId xmlns:a16="http://schemas.microsoft.com/office/drawing/2014/main" id="{359A5902-B34A-73DD-C330-51951A2A03CB}"/>
              </a:ext>
            </a:extLst>
          </p:cNvPr>
          <p:cNvPicPr>
            <a:picLocks noGrp="1" noRot="1" noChangeAspect="1" noMove="1" noResize="1" noEditPoints="1" noAdjustHandles="1" noChangeArrowheads="1" noChangeShapeType="1" noCrop="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graphicFrame>
        <p:nvGraphicFramePr>
          <p:cNvPr id="3" name="Table 18">
            <a:extLst>
              <a:ext uri="{FF2B5EF4-FFF2-40B4-BE49-F238E27FC236}">
                <a16:creationId xmlns:a16="http://schemas.microsoft.com/office/drawing/2014/main" id="{C8DD8A05-64B6-9000-EB82-7A3423F8C371}"/>
              </a:ext>
            </a:extLst>
          </p:cNvPr>
          <p:cNvGraphicFramePr>
            <a:graphicFrameLocks noGrp="1"/>
          </p:cNvGraphicFramePr>
          <p:nvPr>
            <p:extLst>
              <p:ext uri="{D42A27DB-BD31-4B8C-83A1-F6EECF244321}">
                <p14:modId xmlns:p14="http://schemas.microsoft.com/office/powerpoint/2010/main" val="3044354428"/>
              </p:ext>
            </p:extLst>
          </p:nvPr>
        </p:nvGraphicFramePr>
        <p:xfrm>
          <a:off x="576000" y="3339121"/>
          <a:ext cx="10918080" cy="2316480"/>
        </p:xfrm>
        <a:graphic>
          <a:graphicData uri="http://schemas.openxmlformats.org/drawingml/2006/table">
            <a:tbl>
              <a:tblPr firstRow="1" bandRow="1">
                <a:tableStyleId>{5940675A-B579-460E-94D1-54222C63F5DA}</a:tableStyleId>
              </a:tblPr>
              <a:tblGrid>
                <a:gridCol w="3352087">
                  <a:extLst>
                    <a:ext uri="{9D8B030D-6E8A-4147-A177-3AD203B41FA5}">
                      <a16:colId xmlns:a16="http://schemas.microsoft.com/office/drawing/2014/main" val="336422520"/>
                    </a:ext>
                  </a:extLst>
                </a:gridCol>
                <a:gridCol w="4079955">
                  <a:extLst>
                    <a:ext uri="{9D8B030D-6E8A-4147-A177-3AD203B41FA5}">
                      <a16:colId xmlns:a16="http://schemas.microsoft.com/office/drawing/2014/main" val="1485661640"/>
                    </a:ext>
                  </a:extLst>
                </a:gridCol>
                <a:gridCol w="3486038">
                  <a:extLst>
                    <a:ext uri="{9D8B030D-6E8A-4147-A177-3AD203B41FA5}">
                      <a16:colId xmlns:a16="http://schemas.microsoft.com/office/drawing/2014/main" val="3804150009"/>
                    </a:ext>
                  </a:extLst>
                </a:gridCol>
              </a:tblGrid>
              <a:tr h="0">
                <a:tc>
                  <a:txBody>
                    <a:bodyPr/>
                    <a:lstStyle/>
                    <a:p>
                      <a:pPr algn="ctr"/>
                      <a:r>
                        <a:rPr lang="en-GB" sz="1700" b="1" dirty="0">
                          <a:solidFill>
                            <a:schemeClr val="tx1"/>
                          </a:solidFill>
                          <a:hlinkClick r:id="rId4">
                            <a:extLst>
                              <a:ext uri="{A12FA001-AC4F-418D-AE19-62706E023703}">
                                <ahyp:hlinkClr xmlns:ahyp="http://schemas.microsoft.com/office/drawing/2018/hyperlinkcolor" val="tx"/>
                              </a:ext>
                            </a:extLst>
                          </a:hlinkClick>
                        </a:rPr>
                        <a:t>‘Classmate averages’</a:t>
                      </a:r>
                      <a:endParaRPr lang="en-GB" sz="1700" b="1" dirty="0">
                        <a:solidFill>
                          <a:schemeClr val="tx1"/>
                        </a:solidFill>
                      </a:endParaRPr>
                    </a:p>
                  </a:txBody>
                  <a:tcPr>
                    <a:solidFill>
                      <a:schemeClr val="bg1"/>
                    </a:solidFill>
                  </a:tcPr>
                </a:tc>
                <a:tc>
                  <a:txBody>
                    <a:bodyPr/>
                    <a:lstStyle/>
                    <a:p>
                      <a:pPr algn="ctr"/>
                      <a:r>
                        <a:rPr lang="en-GB" sz="1700" b="1" dirty="0">
                          <a:solidFill>
                            <a:schemeClr val="tx1"/>
                          </a:solidFill>
                          <a:hlinkClick r:id="rId4">
                            <a:extLst>
                              <a:ext uri="{A12FA001-AC4F-418D-AE19-62706E023703}">
                                <ahyp:hlinkClr xmlns:ahyp="http://schemas.microsoft.com/office/drawing/2018/hyperlinkcolor" val="tx"/>
                              </a:ext>
                            </a:extLst>
                          </a:hlinkClick>
                        </a:rPr>
                        <a:t>‘Data charts’</a:t>
                      </a:r>
                      <a:endParaRPr lang="en-GB" sz="1700" b="1" dirty="0">
                        <a:solidFill>
                          <a:schemeClr val="tx1"/>
                        </a:solidFill>
                      </a:endParaRPr>
                    </a:p>
                  </a:txBody>
                  <a:tcPr>
                    <a:solidFill>
                      <a:schemeClr val="bg1"/>
                    </a:solidFill>
                  </a:tcPr>
                </a:tc>
                <a:tc>
                  <a:txBody>
                    <a:bodyPr/>
                    <a:lstStyle/>
                    <a:p>
                      <a:pPr algn="ctr"/>
                      <a:r>
                        <a:rPr lang="en-GB" sz="1700" b="1" dirty="0">
                          <a:solidFill>
                            <a:schemeClr val="tx1"/>
                          </a:solidFill>
                          <a:hlinkClick r:id="rId4">
                            <a:extLst>
                              <a:ext uri="{A12FA001-AC4F-418D-AE19-62706E023703}">
                                <ahyp:hlinkClr xmlns:ahyp="http://schemas.microsoft.com/office/drawing/2018/hyperlinkcolor" val="tx"/>
                              </a:ext>
                            </a:extLst>
                          </a:hlinkClick>
                        </a:rPr>
                        <a:t>‘Explore ergonomics in wearables’</a:t>
                      </a:r>
                      <a:endParaRPr lang="en-GB" sz="1700" b="1" dirty="0">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200" dirty="0">
                          <a:solidFill>
                            <a:schemeClr val="tx1"/>
                          </a:solidFill>
                        </a:rPr>
                        <a:t>Anthropometric study of classmates. Mean, Median and Mode averages. Percentiles.</a:t>
                      </a:r>
                    </a:p>
                  </a:txBody>
                  <a:tcPr>
                    <a:solidFill>
                      <a:schemeClr val="bg1"/>
                    </a:solidFill>
                  </a:tcPr>
                </a:tc>
                <a:tc>
                  <a:txBody>
                    <a:bodyPr/>
                    <a:lstStyle/>
                    <a:p>
                      <a:r>
                        <a:rPr lang="en-GB" sz="1200" dirty="0">
                          <a:solidFill>
                            <a:schemeClr val="tx1"/>
                          </a:solidFill>
                        </a:rPr>
                        <a:t>Create anthropometric data charts based on anthropometric data.</a:t>
                      </a:r>
                    </a:p>
                  </a:txBody>
                  <a:tcPr>
                    <a:noFill/>
                  </a:tcPr>
                </a:tc>
                <a:tc>
                  <a:txBody>
                    <a:bodyPr/>
                    <a:lstStyle/>
                    <a:p>
                      <a:r>
                        <a:rPr lang="en-GB" sz="1200" dirty="0">
                          <a:solidFill>
                            <a:schemeClr val="tx1"/>
                          </a:solidFill>
                        </a:rPr>
                        <a:t>How are wearables made to be comfortable for the user?</a:t>
                      </a:r>
                    </a:p>
                  </a:txBody>
                  <a:tcPr>
                    <a:noFill/>
                  </a:tcPr>
                </a:tc>
                <a:extLst>
                  <a:ext uri="{0D108BD9-81ED-4DB2-BD59-A6C34878D82A}">
                    <a16:rowId xmlns:a16="http://schemas.microsoft.com/office/drawing/2014/main" val="3966545421"/>
                  </a:ext>
                </a:extLst>
              </a:tr>
              <a:tr h="370840">
                <a:tc>
                  <a:txBody>
                    <a:bodyPr/>
                    <a:lstStyle/>
                    <a:p>
                      <a:pPr algn="ctr"/>
                      <a:r>
                        <a:rPr lang="en-GB" sz="1700" dirty="0">
                          <a:solidFill>
                            <a:srgbClr val="0563C1"/>
                          </a:solidFill>
                          <a:hlinkClick r:id="rId4">
                            <a:extLst>
                              <a:ext uri="{A12FA001-AC4F-418D-AE19-62706E023703}">
                                <ahyp:hlinkClr xmlns:ahyp="http://schemas.microsoft.com/office/drawing/2018/hyperlinkcolor" val="tx"/>
                              </a:ext>
                            </a:extLst>
                          </a:hlinkClick>
                        </a:rPr>
                        <a:t>‘</a:t>
                      </a:r>
                      <a:r>
                        <a:rPr lang="en-GB" sz="1700" b="1" dirty="0">
                          <a:solidFill>
                            <a:schemeClr val="tx1"/>
                          </a:solidFill>
                          <a:hlinkClick r:id="rId4">
                            <a:extLst>
                              <a:ext uri="{A12FA001-AC4F-418D-AE19-62706E023703}">
                                <ahyp:hlinkClr xmlns:ahyp="http://schemas.microsoft.com/office/drawing/2018/hyperlinkcolor" val="tx"/>
                              </a:ext>
                            </a:extLst>
                          </a:hlinkClick>
                        </a:rPr>
                        <a:t>Analyse existing wearables’</a:t>
                      </a:r>
                      <a:endParaRPr lang="en-GB" sz="1700" b="1" dirty="0">
                        <a:solidFill>
                          <a:schemeClr val="tx1"/>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chemeClr val="tx1"/>
                          </a:solidFill>
                          <a:hlinkClick r:id="rId4">
                            <a:extLst>
                              <a:ext uri="{A12FA001-AC4F-418D-AE19-62706E023703}">
                                <ahyp:hlinkClr xmlns:ahyp="http://schemas.microsoft.com/office/drawing/2018/hyperlinkcolor" val="tx"/>
                              </a:ext>
                            </a:extLst>
                          </a:hlinkClick>
                        </a:rPr>
                        <a:t>‘Exploring material properties’</a:t>
                      </a:r>
                      <a:endParaRPr lang="en-GB" sz="1700" b="1" dirty="0">
                        <a:solidFill>
                          <a:schemeClr val="tx1"/>
                        </a:solidFill>
                      </a:endParaRPr>
                    </a:p>
                    <a:p>
                      <a:pPr algn="ctr"/>
                      <a:endParaRPr lang="en-GB" sz="1700" b="1" dirty="0">
                        <a:solidFill>
                          <a:schemeClr val="tx1"/>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chemeClr val="tx1"/>
                          </a:solidFill>
                          <a:hlinkClick r:id="rId4">
                            <a:extLst>
                              <a:ext uri="{A12FA001-AC4F-418D-AE19-62706E023703}">
                                <ahyp:hlinkClr xmlns:ahyp="http://schemas.microsoft.com/office/drawing/2018/hyperlinkcolor" val="tx"/>
                              </a:ext>
                            </a:extLst>
                          </a:hlinkClick>
                        </a:rPr>
                        <a:t>‘Explore fastenings’</a:t>
                      </a:r>
                      <a:endParaRPr lang="en-GB" sz="1700" b="1" dirty="0">
                        <a:solidFill>
                          <a:schemeClr val="tx1"/>
                        </a:solidFill>
                      </a:endParaRPr>
                    </a:p>
                  </a:txBody>
                  <a:tcPr>
                    <a:solidFill>
                      <a:schemeClr val="bg1"/>
                    </a:solidFill>
                  </a:tcPr>
                </a:tc>
                <a:extLst>
                  <a:ext uri="{0D108BD9-81ED-4DB2-BD59-A6C34878D82A}">
                    <a16:rowId xmlns:a16="http://schemas.microsoft.com/office/drawing/2014/main" val="373380305"/>
                  </a:ext>
                </a:extLst>
              </a:tr>
              <a:tr h="370840">
                <a:tc>
                  <a:txBody>
                    <a:bodyPr/>
                    <a:lstStyle/>
                    <a:p>
                      <a:r>
                        <a:rPr lang="en-GB" sz="1200" dirty="0">
                          <a:solidFill>
                            <a:schemeClr val="tx1"/>
                          </a:solidFill>
                        </a:rPr>
                        <a:t>Having a collection of working or non-working wearables. Analyse using ACCESS FM</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Handling materials and running tests to explore their working properties.</a:t>
                      </a:r>
                    </a:p>
                    <a:p>
                      <a:endParaRPr lang="en-GB" sz="1200" dirty="0">
                        <a:solidFill>
                          <a:schemeClr val="tx1"/>
                        </a:solidFill>
                      </a:endParaRPr>
                    </a:p>
                  </a:txBody>
                  <a:tcPr>
                    <a:solidFill>
                      <a:schemeClr val="bg1"/>
                    </a:solidFill>
                  </a:tcPr>
                </a:tc>
                <a:tc>
                  <a:txBody>
                    <a:bodyPr/>
                    <a:lstStyle/>
                    <a:p>
                      <a:r>
                        <a:rPr lang="en-GB" sz="1200" dirty="0">
                          <a:solidFill>
                            <a:schemeClr val="tx1"/>
                          </a:solidFill>
                        </a:rPr>
                        <a:t>Having a collection of fastenings and discussing products and selection to the fastening.</a:t>
                      </a:r>
                    </a:p>
                  </a:txBody>
                  <a:tcPr>
                    <a:solidFill>
                      <a:schemeClr val="bg1"/>
                    </a:solidFill>
                  </a:tcPr>
                </a:tc>
                <a:extLst>
                  <a:ext uri="{0D108BD9-81ED-4DB2-BD59-A6C34878D82A}">
                    <a16:rowId xmlns:a16="http://schemas.microsoft.com/office/drawing/2014/main" val="4192120365"/>
                  </a:ext>
                </a:extLst>
              </a:tr>
            </a:tbl>
          </a:graphicData>
        </a:graphic>
      </p:graphicFrame>
    </p:spTree>
    <p:extLst>
      <p:ext uri="{BB962C8B-B14F-4D97-AF65-F5344CB8AC3E}">
        <p14:creationId xmlns:p14="http://schemas.microsoft.com/office/powerpoint/2010/main" val="4004696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dirty="0"/>
              <a:t>Empathize tasks</a:t>
            </a:r>
          </a:p>
        </p:txBody>
      </p:sp>
      <p:pic>
        <p:nvPicPr>
          <p:cNvPr id="7" name="Picture Placeholder 6" descr="A picture containing font, graphics, screenshot, logo&#10;&#10;Description automatically generated">
            <a:extLst>
              <a:ext uri="{FF2B5EF4-FFF2-40B4-BE49-F238E27FC236}">
                <a16:creationId xmlns:a16="http://schemas.microsoft.com/office/drawing/2014/main" id="{49D8789C-B98A-CA33-FA6B-DFDCE3240F9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1834186917"/>
              </p:ext>
            </p:extLst>
          </p:nvPr>
        </p:nvGraphicFramePr>
        <p:xfrm>
          <a:off x="262759" y="1070173"/>
          <a:ext cx="11120588" cy="4753975"/>
        </p:xfrm>
        <a:graphic>
          <a:graphicData uri="http://schemas.openxmlformats.org/drawingml/2006/table">
            <a:tbl>
              <a:tblPr firstRow="1" bandRow="1">
                <a:tableStyleId>{5940675A-B579-460E-94D1-54222C63F5DA}</a:tableStyleId>
              </a:tblPr>
              <a:tblGrid>
                <a:gridCol w="2984294">
                  <a:extLst>
                    <a:ext uri="{9D8B030D-6E8A-4147-A177-3AD203B41FA5}">
                      <a16:colId xmlns:a16="http://schemas.microsoft.com/office/drawing/2014/main" val="336422520"/>
                    </a:ext>
                  </a:extLst>
                </a:gridCol>
                <a:gridCol w="8136294">
                  <a:extLst>
                    <a:ext uri="{9D8B030D-6E8A-4147-A177-3AD203B41FA5}">
                      <a16:colId xmlns:a16="http://schemas.microsoft.com/office/drawing/2014/main" val="1485661640"/>
                    </a:ext>
                  </a:extLst>
                </a:gridCol>
              </a:tblGrid>
              <a:tr h="366992">
                <a:tc>
                  <a:txBody>
                    <a:bodyPr/>
                    <a:lstStyle/>
                    <a:p>
                      <a:pPr algn="ctr"/>
                      <a:r>
                        <a:rPr lang="en-GB" b="1" dirty="0">
                          <a:solidFill>
                            <a:schemeClr val="bg1"/>
                          </a:solidFill>
                        </a:rPr>
                        <a:t>‘Routine’</a:t>
                      </a:r>
                    </a:p>
                  </a:txBody>
                  <a:tcPr>
                    <a:solidFill>
                      <a:srgbClr val="ACACDE"/>
                    </a:solidFill>
                  </a:tcPr>
                </a:tc>
                <a:tc>
                  <a:txBody>
                    <a:bodyPr/>
                    <a:lstStyle/>
                    <a:p>
                      <a:pPr algn="ctr"/>
                      <a:r>
                        <a:rPr lang="en-GB" b="1" dirty="0">
                          <a:solidFill>
                            <a:schemeClr val="bg1"/>
                          </a:solidFill>
                        </a:rPr>
                        <a:t>‘WWWWW’</a:t>
                      </a:r>
                    </a:p>
                  </a:txBody>
                  <a:tcPr>
                    <a:solidFill>
                      <a:srgbClr val="ACACDE"/>
                    </a:solidFill>
                  </a:tcPr>
                </a:tc>
                <a:extLst>
                  <a:ext uri="{0D108BD9-81ED-4DB2-BD59-A6C34878D82A}">
                    <a16:rowId xmlns:a16="http://schemas.microsoft.com/office/drawing/2014/main" val="3391378453"/>
                  </a:ext>
                </a:extLst>
              </a:tr>
              <a:tr h="4386983">
                <a:tc>
                  <a:txBody>
                    <a:bodyPr/>
                    <a:lstStyle/>
                    <a:p>
                      <a:r>
                        <a:rPr lang="en-GB" sz="1000" dirty="0"/>
                        <a:t>This can be done from their </a:t>
                      </a:r>
                      <a:r>
                        <a:rPr lang="en-GB" sz="1000" b="1" dirty="0"/>
                        <a:t>own experiences </a:t>
                      </a:r>
                      <a:r>
                        <a:rPr lang="en-GB" sz="1000" dirty="0"/>
                        <a:t>playing sports and knowledge of sports they have an interest in. It may be </a:t>
                      </a:r>
                      <a:r>
                        <a:rPr lang="en-GB" sz="1000" b="1" dirty="0"/>
                        <a:t>team sports </a:t>
                      </a:r>
                      <a:r>
                        <a:rPr lang="en-GB" sz="1000" dirty="0"/>
                        <a:t>as well as </a:t>
                      </a:r>
                      <a:r>
                        <a:rPr lang="en-GB" sz="1000" b="1" dirty="0"/>
                        <a:t>individual activities</a:t>
                      </a:r>
                      <a:r>
                        <a:rPr lang="en-GB" sz="1000" dirty="0"/>
                        <a:t>. Students may initially wish to consider what we mean by an athlete.</a:t>
                      </a:r>
                    </a:p>
                    <a:p>
                      <a:r>
                        <a:rPr lang="en-GB" sz="1000" dirty="0"/>
                        <a:t>Using </a:t>
                      </a:r>
                      <a:r>
                        <a:rPr lang="en-GB" sz="1000" b="1" dirty="0"/>
                        <a:t>whiteboards</a:t>
                      </a:r>
                      <a:r>
                        <a:rPr lang="en-GB" sz="1000" dirty="0"/>
                        <a:t> and/or </a:t>
                      </a:r>
                      <a:r>
                        <a:rPr lang="en-GB" sz="1000" b="1" dirty="0"/>
                        <a:t>post-it notes </a:t>
                      </a:r>
                      <a:r>
                        <a:rPr lang="en-GB" sz="1000" dirty="0"/>
                        <a:t>allow small groups of students to micro-analyse their routine. These methods of recording allow aspects to be moved around and other elements added as feedback is given from other groups. The aim is to </a:t>
                      </a:r>
                      <a:r>
                        <a:rPr lang="en-GB" sz="1000" b="1" dirty="0"/>
                        <a:t>think of as many tiny elements as possible</a:t>
                      </a:r>
                      <a:r>
                        <a:rPr lang="en-GB" sz="1000" dirty="0"/>
                        <a:t>. For example, if getting ready for a football match; players will lace up their boots, they may check their studs are screwed in, they may tie up their socks, but what happens before this? Try to think of every stage in a process as by thinking of every stage they can uncover potential problems and therefore, solutions. Think </a:t>
                      </a:r>
                      <a:r>
                        <a:rPr lang="en-GB" sz="1000" b="1" dirty="0"/>
                        <a:t>not only of the actual athletic element</a:t>
                      </a:r>
                      <a:r>
                        <a:rPr lang="en-GB" sz="1000" dirty="0"/>
                        <a:t>, but other aspects such as preparing a protein shake or packing a kit bag.</a:t>
                      </a:r>
                    </a:p>
                    <a:p>
                      <a:r>
                        <a:rPr lang="en-GB" sz="1000" dirty="0"/>
                        <a:t>Alternative approaches may be to use online software such as </a:t>
                      </a:r>
                      <a:r>
                        <a:rPr lang="en-GB" sz="1000" dirty="0">
                          <a:hlinkClick r:id="rId4"/>
                        </a:rPr>
                        <a:t>Miro</a:t>
                      </a:r>
                      <a:r>
                        <a:rPr lang="en-GB" sz="1000" dirty="0"/>
                        <a:t> or similar. You may also be able to get athletes to record what they do via a shared table with timings on it, possibly given to a local sports club. You can also find videos of athlete’s routines such as </a:t>
                      </a:r>
                      <a:r>
                        <a:rPr lang="en-GB" sz="1000" dirty="0">
                          <a:hlinkClick r:id="rId5"/>
                        </a:rPr>
                        <a:t>this</a:t>
                      </a:r>
                      <a:r>
                        <a:rPr lang="en-GB" sz="1000" dirty="0"/>
                        <a:t>.</a:t>
                      </a:r>
                    </a:p>
                  </a:txBody>
                  <a:tcPr/>
                </a:tc>
                <a:tc>
                  <a:txBody>
                    <a:bodyPr/>
                    <a:lstStyle/>
                    <a:p>
                      <a:r>
                        <a:rPr lang="en-GB" sz="1000" dirty="0"/>
                        <a:t>Who, what, why, where, when.</a:t>
                      </a:r>
                    </a:p>
                    <a:p>
                      <a:r>
                        <a:rPr lang="en-GB" sz="1000" b="1" dirty="0"/>
                        <a:t>Consider as many athletes as you can </a:t>
                      </a:r>
                      <a:r>
                        <a:rPr lang="en-GB" sz="1000" dirty="0"/>
                        <a:t>(Who). Consider doing it as a challenge under timed conditions. The person with the most, wins.</a:t>
                      </a:r>
                    </a:p>
                    <a:p>
                      <a:r>
                        <a:rPr lang="en-GB" sz="1000" dirty="0"/>
                        <a:t>After students have shared, it may be a useful exercise to see </a:t>
                      </a:r>
                      <a:r>
                        <a:rPr lang="en-GB" sz="1000" b="1" dirty="0"/>
                        <a:t>how they went about organising their thinking</a:t>
                      </a:r>
                      <a:r>
                        <a:rPr lang="en-GB" sz="1000" dirty="0"/>
                        <a:t>. For example, did any categorise them to think of more, e.g. ball sports, racquet sports, indoor sports, etc. This can be a useful approach for exploring an element, </a:t>
                      </a:r>
                      <a:r>
                        <a:rPr lang="en-GB" sz="1000" b="1" dirty="0"/>
                        <a:t>rather than an ad-hoc approach.</a:t>
                      </a:r>
                    </a:p>
                    <a:p>
                      <a:r>
                        <a:rPr lang="en-GB" sz="1000" dirty="0"/>
                        <a:t>After ‘who’, you may wish to consider also, amateur, professional, any variations on the sport e.g. ‘walking football’ for older people.</a:t>
                      </a:r>
                    </a:p>
                    <a:p>
                      <a:r>
                        <a:rPr lang="en-GB" sz="1000" dirty="0"/>
                        <a:t>Add ‘What’ elements to the list – anything goes – what do they do/need – electricity, good weather, other players. Maybe consider constraints.</a:t>
                      </a:r>
                    </a:p>
                    <a:p>
                      <a:r>
                        <a:rPr lang="en-GB" sz="1000" dirty="0"/>
                        <a:t>This also applies for where, when, why etc. Think of it like a commentary. You may want to focus on one particular sport/activity and look at it like a </a:t>
                      </a:r>
                      <a:r>
                        <a:rPr lang="en-GB" sz="1000" b="1" dirty="0"/>
                        <a:t>ripple diagram </a:t>
                      </a:r>
                      <a:r>
                        <a:rPr lang="en-GB" sz="1000" b="0" dirty="0"/>
                        <a:t>(below), </a:t>
                      </a:r>
                      <a:r>
                        <a:rPr lang="en-GB" sz="1000" dirty="0"/>
                        <a:t>each ripple being a different category – who, why, when etc. This may help spark further areas to consider:</a:t>
                      </a:r>
                    </a:p>
                  </a:txBody>
                  <a:tcPr/>
                </a:tc>
                <a:extLst>
                  <a:ext uri="{0D108BD9-81ED-4DB2-BD59-A6C34878D82A}">
                    <a16:rowId xmlns:a16="http://schemas.microsoft.com/office/drawing/2014/main" val="3966545421"/>
                  </a:ext>
                </a:extLst>
              </a:tr>
            </a:tbl>
          </a:graphicData>
        </a:graphic>
      </p:graphicFrame>
      <p:sp>
        <p:nvSpPr>
          <p:cNvPr id="8" name="Oval 7">
            <a:extLst>
              <a:ext uri="{FF2B5EF4-FFF2-40B4-BE49-F238E27FC236}">
                <a16:creationId xmlns:a16="http://schemas.microsoft.com/office/drawing/2014/main" id="{954D29A9-4F4A-F0E0-038D-F1AB233EB894}"/>
              </a:ext>
            </a:extLst>
          </p:cNvPr>
          <p:cNvSpPr/>
          <p:nvPr/>
        </p:nvSpPr>
        <p:spPr>
          <a:xfrm>
            <a:off x="6188923" y="4608464"/>
            <a:ext cx="2190696" cy="1179363"/>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05B878AF-2D53-F07A-810A-F06F29B52105}"/>
              </a:ext>
            </a:extLst>
          </p:cNvPr>
          <p:cNvSpPr txBox="1"/>
          <p:nvPr/>
        </p:nvSpPr>
        <p:spPr>
          <a:xfrm>
            <a:off x="6256176" y="5296851"/>
            <a:ext cx="1968760" cy="307777"/>
          </a:xfrm>
          <a:prstGeom prst="rect">
            <a:avLst/>
          </a:prstGeom>
          <a:noFill/>
        </p:spPr>
        <p:txBody>
          <a:bodyPr wrap="square" rtlCol="0">
            <a:spAutoFit/>
          </a:bodyPr>
          <a:lstStyle/>
          <a:p>
            <a:r>
              <a:rPr lang="en-GB" sz="1400" dirty="0">
                <a:latin typeface="+mj-lt"/>
              </a:rPr>
              <a:t>Runner</a:t>
            </a:r>
          </a:p>
        </p:txBody>
      </p:sp>
      <p:sp>
        <p:nvSpPr>
          <p:cNvPr id="10" name="Oval 9">
            <a:extLst>
              <a:ext uri="{FF2B5EF4-FFF2-40B4-BE49-F238E27FC236}">
                <a16:creationId xmlns:a16="http://schemas.microsoft.com/office/drawing/2014/main" id="{4F4F662E-24E4-C97D-18D9-188979ED2CA6}"/>
              </a:ext>
            </a:extLst>
          </p:cNvPr>
          <p:cNvSpPr/>
          <p:nvPr/>
        </p:nvSpPr>
        <p:spPr>
          <a:xfrm>
            <a:off x="5340380" y="4107656"/>
            <a:ext cx="3889345" cy="1664473"/>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D715FA2D-BCEA-EFDC-6583-4EFD63557605}"/>
              </a:ext>
            </a:extLst>
          </p:cNvPr>
          <p:cNvSpPr/>
          <p:nvPr/>
        </p:nvSpPr>
        <p:spPr>
          <a:xfrm>
            <a:off x="4385388" y="3614738"/>
            <a:ext cx="5756987" cy="2157539"/>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id="{7DDE49FF-2B1D-BBC0-A001-51F28536EB20}"/>
              </a:ext>
            </a:extLst>
          </p:cNvPr>
          <p:cNvSpPr/>
          <p:nvPr/>
        </p:nvSpPr>
        <p:spPr>
          <a:xfrm>
            <a:off x="3273660" y="2936082"/>
            <a:ext cx="7980442" cy="2851746"/>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26ED9D1E-DBF9-9DD0-4243-0AF6281357EB}"/>
              </a:ext>
            </a:extLst>
          </p:cNvPr>
          <p:cNvSpPr txBox="1"/>
          <p:nvPr/>
        </p:nvSpPr>
        <p:spPr>
          <a:xfrm>
            <a:off x="6056894" y="5208561"/>
            <a:ext cx="906930" cy="369332"/>
          </a:xfrm>
          <a:prstGeom prst="rect">
            <a:avLst/>
          </a:prstGeom>
          <a:noFill/>
        </p:spPr>
        <p:txBody>
          <a:bodyPr wrap="square" rtlCol="0">
            <a:spAutoFit/>
          </a:bodyPr>
          <a:lstStyle/>
          <a:p>
            <a:r>
              <a:rPr lang="en-GB" sz="900" dirty="0">
                <a:latin typeface="+mj-lt"/>
              </a:rPr>
              <a:t>Running club</a:t>
            </a:r>
          </a:p>
        </p:txBody>
      </p:sp>
      <p:sp>
        <p:nvSpPr>
          <p:cNvPr id="14" name="TextBox 13">
            <a:extLst>
              <a:ext uri="{FF2B5EF4-FFF2-40B4-BE49-F238E27FC236}">
                <a16:creationId xmlns:a16="http://schemas.microsoft.com/office/drawing/2014/main" id="{F5868EB4-03A8-36F2-9351-ED1FBCCB4A54}"/>
              </a:ext>
            </a:extLst>
          </p:cNvPr>
          <p:cNvSpPr txBox="1"/>
          <p:nvPr/>
        </p:nvSpPr>
        <p:spPr>
          <a:xfrm>
            <a:off x="6213426" y="4875905"/>
            <a:ext cx="906930" cy="369332"/>
          </a:xfrm>
          <a:prstGeom prst="rect">
            <a:avLst/>
          </a:prstGeom>
          <a:noFill/>
        </p:spPr>
        <p:txBody>
          <a:bodyPr wrap="square" rtlCol="0">
            <a:spAutoFit/>
          </a:bodyPr>
          <a:lstStyle/>
          <a:p>
            <a:r>
              <a:rPr lang="en-GB" sz="900" dirty="0">
                <a:latin typeface="+mj-lt"/>
              </a:rPr>
              <a:t>Athletics club</a:t>
            </a:r>
          </a:p>
        </p:txBody>
      </p:sp>
      <p:sp>
        <p:nvSpPr>
          <p:cNvPr id="15" name="TextBox 14">
            <a:extLst>
              <a:ext uri="{FF2B5EF4-FFF2-40B4-BE49-F238E27FC236}">
                <a16:creationId xmlns:a16="http://schemas.microsoft.com/office/drawing/2014/main" id="{418DA087-552E-FD40-815B-BBB21C995875}"/>
              </a:ext>
            </a:extLst>
          </p:cNvPr>
          <p:cNvSpPr txBox="1"/>
          <p:nvPr/>
        </p:nvSpPr>
        <p:spPr>
          <a:xfrm>
            <a:off x="6787091" y="4700120"/>
            <a:ext cx="906930" cy="230832"/>
          </a:xfrm>
          <a:prstGeom prst="rect">
            <a:avLst/>
          </a:prstGeom>
          <a:noFill/>
        </p:spPr>
        <p:txBody>
          <a:bodyPr wrap="square" rtlCol="0">
            <a:spAutoFit/>
          </a:bodyPr>
          <a:lstStyle/>
          <a:p>
            <a:r>
              <a:rPr lang="en-GB" sz="900" dirty="0">
                <a:latin typeface="+mj-lt"/>
              </a:rPr>
              <a:t>On own</a:t>
            </a:r>
          </a:p>
        </p:txBody>
      </p:sp>
      <p:sp>
        <p:nvSpPr>
          <p:cNvPr id="16" name="TextBox 15">
            <a:extLst>
              <a:ext uri="{FF2B5EF4-FFF2-40B4-BE49-F238E27FC236}">
                <a16:creationId xmlns:a16="http://schemas.microsoft.com/office/drawing/2014/main" id="{19773ECA-4FD1-5F97-DED7-3A91FB9B38C8}"/>
              </a:ext>
            </a:extLst>
          </p:cNvPr>
          <p:cNvSpPr txBox="1"/>
          <p:nvPr/>
        </p:nvSpPr>
        <p:spPr>
          <a:xfrm>
            <a:off x="7351285" y="4883510"/>
            <a:ext cx="906930" cy="230832"/>
          </a:xfrm>
          <a:prstGeom prst="rect">
            <a:avLst/>
          </a:prstGeom>
          <a:noFill/>
        </p:spPr>
        <p:txBody>
          <a:bodyPr wrap="square" rtlCol="0">
            <a:spAutoFit/>
          </a:bodyPr>
          <a:lstStyle/>
          <a:p>
            <a:r>
              <a:rPr lang="en-GB" sz="900" dirty="0">
                <a:latin typeface="+mj-lt"/>
              </a:rPr>
              <a:t>At school</a:t>
            </a:r>
          </a:p>
        </p:txBody>
      </p:sp>
      <p:sp>
        <p:nvSpPr>
          <p:cNvPr id="17" name="TextBox 16">
            <a:extLst>
              <a:ext uri="{FF2B5EF4-FFF2-40B4-BE49-F238E27FC236}">
                <a16:creationId xmlns:a16="http://schemas.microsoft.com/office/drawing/2014/main" id="{588B34AA-B1F0-C884-550C-B9F49A269172}"/>
              </a:ext>
            </a:extLst>
          </p:cNvPr>
          <p:cNvSpPr txBox="1"/>
          <p:nvPr/>
        </p:nvSpPr>
        <p:spPr>
          <a:xfrm>
            <a:off x="7537312" y="5212403"/>
            <a:ext cx="906930" cy="230832"/>
          </a:xfrm>
          <a:prstGeom prst="rect">
            <a:avLst/>
          </a:prstGeom>
          <a:noFill/>
        </p:spPr>
        <p:txBody>
          <a:bodyPr wrap="square" rtlCol="0">
            <a:spAutoFit/>
          </a:bodyPr>
          <a:lstStyle/>
          <a:p>
            <a:r>
              <a:rPr lang="en-GB" sz="900" dirty="0">
                <a:latin typeface="+mj-lt"/>
              </a:rPr>
              <a:t>Triathlon</a:t>
            </a:r>
          </a:p>
        </p:txBody>
      </p:sp>
      <p:sp>
        <p:nvSpPr>
          <p:cNvPr id="18" name="TextBox 17">
            <a:extLst>
              <a:ext uri="{FF2B5EF4-FFF2-40B4-BE49-F238E27FC236}">
                <a16:creationId xmlns:a16="http://schemas.microsoft.com/office/drawing/2014/main" id="{C89936D0-B3E6-6656-D7C3-B5A3AF4D94AC}"/>
              </a:ext>
            </a:extLst>
          </p:cNvPr>
          <p:cNvSpPr txBox="1"/>
          <p:nvPr/>
        </p:nvSpPr>
        <p:spPr>
          <a:xfrm>
            <a:off x="5440351" y="5109414"/>
            <a:ext cx="906930" cy="369332"/>
          </a:xfrm>
          <a:prstGeom prst="rect">
            <a:avLst/>
          </a:prstGeom>
          <a:noFill/>
        </p:spPr>
        <p:txBody>
          <a:bodyPr wrap="square" rtlCol="0">
            <a:spAutoFit/>
          </a:bodyPr>
          <a:lstStyle/>
          <a:p>
            <a:r>
              <a:rPr lang="en-GB" sz="900" dirty="0">
                <a:latin typeface="+mj-lt"/>
              </a:rPr>
              <a:t>Lace up shoes</a:t>
            </a:r>
          </a:p>
        </p:txBody>
      </p:sp>
      <p:sp>
        <p:nvSpPr>
          <p:cNvPr id="19" name="TextBox 18">
            <a:extLst>
              <a:ext uri="{FF2B5EF4-FFF2-40B4-BE49-F238E27FC236}">
                <a16:creationId xmlns:a16="http://schemas.microsoft.com/office/drawing/2014/main" id="{93C4562E-03D2-9F56-FE7F-007A0E7AE38B}"/>
              </a:ext>
            </a:extLst>
          </p:cNvPr>
          <p:cNvSpPr txBox="1"/>
          <p:nvPr/>
        </p:nvSpPr>
        <p:spPr>
          <a:xfrm>
            <a:off x="5440189" y="4693507"/>
            <a:ext cx="906930" cy="369332"/>
          </a:xfrm>
          <a:prstGeom prst="rect">
            <a:avLst/>
          </a:prstGeom>
          <a:noFill/>
        </p:spPr>
        <p:txBody>
          <a:bodyPr wrap="square" rtlCol="0">
            <a:spAutoFit/>
          </a:bodyPr>
          <a:lstStyle/>
          <a:p>
            <a:r>
              <a:rPr lang="en-GB" sz="900" dirty="0">
                <a:latin typeface="+mj-lt"/>
              </a:rPr>
              <a:t>Listen to music</a:t>
            </a:r>
          </a:p>
        </p:txBody>
      </p:sp>
      <p:sp>
        <p:nvSpPr>
          <p:cNvPr id="21" name="Oval 20">
            <a:extLst>
              <a:ext uri="{FF2B5EF4-FFF2-40B4-BE49-F238E27FC236}">
                <a16:creationId xmlns:a16="http://schemas.microsoft.com/office/drawing/2014/main" id="{50F92827-F443-44F2-748C-CE8C7870966E}"/>
              </a:ext>
            </a:extLst>
          </p:cNvPr>
          <p:cNvSpPr/>
          <p:nvPr/>
        </p:nvSpPr>
        <p:spPr>
          <a:xfrm>
            <a:off x="6687880" y="5245385"/>
            <a:ext cx="1074713" cy="542442"/>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617E2765-95B7-B1A4-77D4-7A86AF9803FF}"/>
              </a:ext>
            </a:extLst>
          </p:cNvPr>
          <p:cNvSpPr txBox="1"/>
          <p:nvPr/>
        </p:nvSpPr>
        <p:spPr>
          <a:xfrm>
            <a:off x="5932779" y="4292322"/>
            <a:ext cx="906930" cy="369332"/>
          </a:xfrm>
          <a:prstGeom prst="rect">
            <a:avLst/>
          </a:prstGeom>
          <a:noFill/>
        </p:spPr>
        <p:txBody>
          <a:bodyPr wrap="square" rtlCol="0">
            <a:spAutoFit/>
          </a:bodyPr>
          <a:lstStyle/>
          <a:p>
            <a:r>
              <a:rPr lang="en-GB" sz="900" dirty="0">
                <a:latin typeface="+mj-lt"/>
              </a:rPr>
              <a:t>Chatting to friends</a:t>
            </a:r>
          </a:p>
        </p:txBody>
      </p:sp>
      <p:sp>
        <p:nvSpPr>
          <p:cNvPr id="23" name="TextBox 22">
            <a:extLst>
              <a:ext uri="{FF2B5EF4-FFF2-40B4-BE49-F238E27FC236}">
                <a16:creationId xmlns:a16="http://schemas.microsoft.com/office/drawing/2014/main" id="{A57EAC7B-FAD7-510B-CDC5-84E5EFAFB0F5}"/>
              </a:ext>
            </a:extLst>
          </p:cNvPr>
          <p:cNvSpPr txBox="1"/>
          <p:nvPr/>
        </p:nvSpPr>
        <p:spPr>
          <a:xfrm>
            <a:off x="8271901" y="4756106"/>
            <a:ext cx="906930" cy="230832"/>
          </a:xfrm>
          <a:prstGeom prst="rect">
            <a:avLst/>
          </a:prstGeom>
          <a:noFill/>
        </p:spPr>
        <p:txBody>
          <a:bodyPr wrap="square" rtlCol="0">
            <a:spAutoFit/>
          </a:bodyPr>
          <a:lstStyle/>
          <a:p>
            <a:r>
              <a:rPr lang="en-GB" sz="900" dirty="0">
                <a:latin typeface="+mj-lt"/>
              </a:rPr>
              <a:t>Keeping time</a:t>
            </a:r>
          </a:p>
        </p:txBody>
      </p:sp>
      <p:sp>
        <p:nvSpPr>
          <p:cNvPr id="24" name="TextBox 23">
            <a:extLst>
              <a:ext uri="{FF2B5EF4-FFF2-40B4-BE49-F238E27FC236}">
                <a16:creationId xmlns:a16="http://schemas.microsoft.com/office/drawing/2014/main" id="{44B8A114-A787-970D-48D5-A22EF923E939}"/>
              </a:ext>
            </a:extLst>
          </p:cNvPr>
          <p:cNvSpPr txBox="1"/>
          <p:nvPr/>
        </p:nvSpPr>
        <p:spPr>
          <a:xfrm>
            <a:off x="7703620" y="4304923"/>
            <a:ext cx="906930" cy="369332"/>
          </a:xfrm>
          <a:prstGeom prst="rect">
            <a:avLst/>
          </a:prstGeom>
          <a:noFill/>
        </p:spPr>
        <p:txBody>
          <a:bodyPr wrap="square" rtlCol="0">
            <a:spAutoFit/>
          </a:bodyPr>
          <a:lstStyle/>
          <a:p>
            <a:r>
              <a:rPr lang="en-GB" sz="900" dirty="0">
                <a:latin typeface="+mj-lt"/>
              </a:rPr>
              <a:t>Planning route</a:t>
            </a:r>
          </a:p>
        </p:txBody>
      </p:sp>
      <p:sp>
        <p:nvSpPr>
          <p:cNvPr id="25" name="TextBox 24">
            <a:extLst>
              <a:ext uri="{FF2B5EF4-FFF2-40B4-BE49-F238E27FC236}">
                <a16:creationId xmlns:a16="http://schemas.microsoft.com/office/drawing/2014/main" id="{FA33CB4E-E1D3-E964-D994-D1F7D6D476EB}"/>
              </a:ext>
            </a:extLst>
          </p:cNvPr>
          <p:cNvSpPr txBox="1"/>
          <p:nvPr/>
        </p:nvSpPr>
        <p:spPr>
          <a:xfrm>
            <a:off x="4562453" y="4875905"/>
            <a:ext cx="906930" cy="369332"/>
          </a:xfrm>
          <a:prstGeom prst="rect">
            <a:avLst/>
          </a:prstGeom>
          <a:noFill/>
        </p:spPr>
        <p:txBody>
          <a:bodyPr wrap="square" rtlCol="0">
            <a:spAutoFit/>
          </a:bodyPr>
          <a:lstStyle/>
          <a:p>
            <a:r>
              <a:rPr lang="en-GB" sz="900" dirty="0">
                <a:latin typeface="+mj-lt"/>
              </a:rPr>
              <a:t>Laces come undone</a:t>
            </a:r>
          </a:p>
        </p:txBody>
      </p:sp>
      <p:sp>
        <p:nvSpPr>
          <p:cNvPr id="26" name="TextBox 25">
            <a:extLst>
              <a:ext uri="{FF2B5EF4-FFF2-40B4-BE49-F238E27FC236}">
                <a16:creationId xmlns:a16="http://schemas.microsoft.com/office/drawing/2014/main" id="{AD56AC97-E174-499A-24C7-412735950CA2}"/>
              </a:ext>
            </a:extLst>
          </p:cNvPr>
          <p:cNvSpPr txBox="1"/>
          <p:nvPr/>
        </p:nvSpPr>
        <p:spPr>
          <a:xfrm>
            <a:off x="4495538" y="4391615"/>
            <a:ext cx="906930" cy="230832"/>
          </a:xfrm>
          <a:prstGeom prst="rect">
            <a:avLst/>
          </a:prstGeom>
          <a:noFill/>
        </p:spPr>
        <p:txBody>
          <a:bodyPr wrap="square" rtlCol="0">
            <a:spAutoFit/>
          </a:bodyPr>
          <a:lstStyle/>
          <a:p>
            <a:r>
              <a:rPr lang="en-GB" sz="900" dirty="0">
                <a:latin typeface="+mj-lt"/>
              </a:rPr>
              <a:t>Boredom</a:t>
            </a:r>
          </a:p>
        </p:txBody>
      </p:sp>
      <p:sp>
        <p:nvSpPr>
          <p:cNvPr id="27" name="TextBox 26">
            <a:extLst>
              <a:ext uri="{FF2B5EF4-FFF2-40B4-BE49-F238E27FC236}">
                <a16:creationId xmlns:a16="http://schemas.microsoft.com/office/drawing/2014/main" id="{4F5B9867-D62D-6FC6-2934-9D6F74366E8E}"/>
              </a:ext>
            </a:extLst>
          </p:cNvPr>
          <p:cNvSpPr txBox="1"/>
          <p:nvPr/>
        </p:nvSpPr>
        <p:spPr>
          <a:xfrm>
            <a:off x="5210380" y="3893050"/>
            <a:ext cx="1068413" cy="369332"/>
          </a:xfrm>
          <a:prstGeom prst="rect">
            <a:avLst/>
          </a:prstGeom>
          <a:noFill/>
        </p:spPr>
        <p:txBody>
          <a:bodyPr wrap="square" rtlCol="0">
            <a:spAutoFit/>
          </a:bodyPr>
          <a:lstStyle/>
          <a:p>
            <a:r>
              <a:rPr lang="en-GB" sz="900" dirty="0">
                <a:latin typeface="+mj-lt"/>
              </a:rPr>
              <a:t>Bearing personal best</a:t>
            </a:r>
          </a:p>
        </p:txBody>
      </p:sp>
      <p:sp>
        <p:nvSpPr>
          <p:cNvPr id="28" name="TextBox 27">
            <a:extLst>
              <a:ext uri="{FF2B5EF4-FFF2-40B4-BE49-F238E27FC236}">
                <a16:creationId xmlns:a16="http://schemas.microsoft.com/office/drawing/2014/main" id="{D15428AF-9ACA-9D82-3A14-8B050D64CF8E}"/>
              </a:ext>
            </a:extLst>
          </p:cNvPr>
          <p:cNvSpPr txBox="1"/>
          <p:nvPr/>
        </p:nvSpPr>
        <p:spPr>
          <a:xfrm>
            <a:off x="6448038" y="3686710"/>
            <a:ext cx="1089274" cy="369332"/>
          </a:xfrm>
          <a:prstGeom prst="rect">
            <a:avLst/>
          </a:prstGeom>
          <a:noFill/>
        </p:spPr>
        <p:txBody>
          <a:bodyPr wrap="square" rtlCol="0">
            <a:spAutoFit/>
          </a:bodyPr>
          <a:lstStyle/>
          <a:p>
            <a:r>
              <a:rPr lang="en-GB" sz="900" dirty="0">
                <a:latin typeface="+mj-lt"/>
              </a:rPr>
              <a:t>Setting targets to improve</a:t>
            </a:r>
          </a:p>
        </p:txBody>
      </p:sp>
      <p:sp>
        <p:nvSpPr>
          <p:cNvPr id="29" name="TextBox 28">
            <a:extLst>
              <a:ext uri="{FF2B5EF4-FFF2-40B4-BE49-F238E27FC236}">
                <a16:creationId xmlns:a16="http://schemas.microsoft.com/office/drawing/2014/main" id="{79270CC2-9BAC-92DC-CC52-D837FC866C5D}"/>
              </a:ext>
            </a:extLst>
          </p:cNvPr>
          <p:cNvSpPr txBox="1"/>
          <p:nvPr/>
        </p:nvSpPr>
        <p:spPr>
          <a:xfrm>
            <a:off x="7861773" y="3834918"/>
            <a:ext cx="1068413" cy="369332"/>
          </a:xfrm>
          <a:prstGeom prst="rect">
            <a:avLst/>
          </a:prstGeom>
          <a:noFill/>
        </p:spPr>
        <p:txBody>
          <a:bodyPr wrap="square" rtlCol="0">
            <a:spAutoFit/>
          </a:bodyPr>
          <a:lstStyle/>
          <a:p>
            <a:r>
              <a:rPr lang="en-GB" sz="900" dirty="0">
                <a:latin typeface="+mj-lt"/>
              </a:rPr>
              <a:t>Knowing how far to run</a:t>
            </a:r>
          </a:p>
        </p:txBody>
      </p:sp>
      <p:sp>
        <p:nvSpPr>
          <p:cNvPr id="30" name="TextBox 29">
            <a:extLst>
              <a:ext uri="{FF2B5EF4-FFF2-40B4-BE49-F238E27FC236}">
                <a16:creationId xmlns:a16="http://schemas.microsoft.com/office/drawing/2014/main" id="{E8784102-EADE-BA7E-0D5E-4CB49882E207}"/>
              </a:ext>
            </a:extLst>
          </p:cNvPr>
          <p:cNvSpPr txBox="1"/>
          <p:nvPr/>
        </p:nvSpPr>
        <p:spPr>
          <a:xfrm>
            <a:off x="8906260" y="4234190"/>
            <a:ext cx="906930" cy="369332"/>
          </a:xfrm>
          <a:prstGeom prst="rect">
            <a:avLst/>
          </a:prstGeom>
          <a:noFill/>
        </p:spPr>
        <p:txBody>
          <a:bodyPr wrap="square" rtlCol="0">
            <a:spAutoFit/>
          </a:bodyPr>
          <a:lstStyle/>
          <a:p>
            <a:r>
              <a:rPr lang="en-GB" sz="900" dirty="0">
                <a:latin typeface="+mj-lt"/>
              </a:rPr>
              <a:t>Not getting lost</a:t>
            </a:r>
          </a:p>
        </p:txBody>
      </p:sp>
      <p:sp>
        <p:nvSpPr>
          <p:cNvPr id="31" name="TextBox 30">
            <a:extLst>
              <a:ext uri="{FF2B5EF4-FFF2-40B4-BE49-F238E27FC236}">
                <a16:creationId xmlns:a16="http://schemas.microsoft.com/office/drawing/2014/main" id="{40594BFA-3280-1C27-BC58-4E7764103D43}"/>
              </a:ext>
            </a:extLst>
          </p:cNvPr>
          <p:cNvSpPr txBox="1"/>
          <p:nvPr/>
        </p:nvSpPr>
        <p:spPr>
          <a:xfrm>
            <a:off x="3521477" y="4686904"/>
            <a:ext cx="906930" cy="230832"/>
          </a:xfrm>
          <a:prstGeom prst="rect">
            <a:avLst/>
          </a:prstGeom>
          <a:noFill/>
        </p:spPr>
        <p:txBody>
          <a:bodyPr wrap="square" rtlCol="0">
            <a:spAutoFit/>
          </a:bodyPr>
          <a:lstStyle/>
          <a:p>
            <a:r>
              <a:rPr lang="en-GB" sz="900" dirty="0">
                <a:latin typeface="+mj-lt"/>
              </a:rPr>
              <a:t>Outdoors</a:t>
            </a:r>
          </a:p>
        </p:txBody>
      </p:sp>
      <p:sp>
        <p:nvSpPr>
          <p:cNvPr id="32" name="TextBox 31">
            <a:extLst>
              <a:ext uri="{FF2B5EF4-FFF2-40B4-BE49-F238E27FC236}">
                <a16:creationId xmlns:a16="http://schemas.microsoft.com/office/drawing/2014/main" id="{5ACF99CC-70D1-0A84-3752-90F279348F52}"/>
              </a:ext>
            </a:extLst>
          </p:cNvPr>
          <p:cNvSpPr txBox="1"/>
          <p:nvPr/>
        </p:nvSpPr>
        <p:spPr>
          <a:xfrm>
            <a:off x="3424299" y="4194093"/>
            <a:ext cx="906930" cy="369332"/>
          </a:xfrm>
          <a:prstGeom prst="rect">
            <a:avLst/>
          </a:prstGeom>
          <a:noFill/>
        </p:spPr>
        <p:txBody>
          <a:bodyPr wrap="square" rtlCol="0">
            <a:spAutoFit/>
          </a:bodyPr>
          <a:lstStyle/>
          <a:p>
            <a:r>
              <a:rPr lang="en-GB" sz="900" dirty="0">
                <a:latin typeface="+mj-lt"/>
              </a:rPr>
              <a:t>Before/after work</a:t>
            </a:r>
          </a:p>
        </p:txBody>
      </p:sp>
      <p:sp>
        <p:nvSpPr>
          <p:cNvPr id="33" name="TextBox 32">
            <a:extLst>
              <a:ext uri="{FF2B5EF4-FFF2-40B4-BE49-F238E27FC236}">
                <a16:creationId xmlns:a16="http://schemas.microsoft.com/office/drawing/2014/main" id="{363988D2-76A1-4FC6-6432-F15FC16D5497}"/>
              </a:ext>
            </a:extLst>
          </p:cNvPr>
          <p:cNvSpPr txBox="1"/>
          <p:nvPr/>
        </p:nvSpPr>
        <p:spPr>
          <a:xfrm>
            <a:off x="3842975" y="3656929"/>
            <a:ext cx="906930" cy="230832"/>
          </a:xfrm>
          <a:prstGeom prst="rect">
            <a:avLst/>
          </a:prstGeom>
          <a:noFill/>
        </p:spPr>
        <p:txBody>
          <a:bodyPr wrap="square" rtlCol="0">
            <a:spAutoFit/>
          </a:bodyPr>
          <a:lstStyle/>
          <a:p>
            <a:r>
              <a:rPr lang="en-GB" sz="900" dirty="0">
                <a:latin typeface="+mj-lt"/>
              </a:rPr>
              <a:t>Dark</a:t>
            </a:r>
          </a:p>
        </p:txBody>
      </p:sp>
      <p:sp>
        <p:nvSpPr>
          <p:cNvPr id="34" name="TextBox 33">
            <a:extLst>
              <a:ext uri="{FF2B5EF4-FFF2-40B4-BE49-F238E27FC236}">
                <a16:creationId xmlns:a16="http://schemas.microsoft.com/office/drawing/2014/main" id="{2D26FDE1-C437-CCB8-5722-47438FC097AF}"/>
              </a:ext>
            </a:extLst>
          </p:cNvPr>
          <p:cNvSpPr txBox="1"/>
          <p:nvPr/>
        </p:nvSpPr>
        <p:spPr>
          <a:xfrm>
            <a:off x="4568722" y="3355457"/>
            <a:ext cx="906930" cy="369332"/>
          </a:xfrm>
          <a:prstGeom prst="rect">
            <a:avLst/>
          </a:prstGeom>
          <a:noFill/>
        </p:spPr>
        <p:txBody>
          <a:bodyPr wrap="square" rtlCol="0">
            <a:spAutoFit/>
          </a:bodyPr>
          <a:lstStyle/>
          <a:p>
            <a:r>
              <a:rPr lang="en-GB" sz="900" dirty="0">
                <a:latin typeface="+mj-lt"/>
              </a:rPr>
              <a:t>Unfamiliar places</a:t>
            </a:r>
          </a:p>
        </p:txBody>
      </p:sp>
      <p:sp>
        <p:nvSpPr>
          <p:cNvPr id="35" name="TextBox 34">
            <a:extLst>
              <a:ext uri="{FF2B5EF4-FFF2-40B4-BE49-F238E27FC236}">
                <a16:creationId xmlns:a16="http://schemas.microsoft.com/office/drawing/2014/main" id="{D4FA115E-09A8-32CB-7D7D-63DCAE1DE9CC}"/>
              </a:ext>
            </a:extLst>
          </p:cNvPr>
          <p:cNvSpPr txBox="1"/>
          <p:nvPr/>
        </p:nvSpPr>
        <p:spPr>
          <a:xfrm>
            <a:off x="5541108" y="3138850"/>
            <a:ext cx="1046272" cy="369332"/>
          </a:xfrm>
          <a:prstGeom prst="rect">
            <a:avLst/>
          </a:prstGeom>
          <a:noFill/>
        </p:spPr>
        <p:txBody>
          <a:bodyPr wrap="square" rtlCol="0">
            <a:spAutoFit/>
          </a:bodyPr>
          <a:lstStyle/>
          <a:p>
            <a:r>
              <a:rPr lang="en-GB" sz="900" dirty="0">
                <a:latin typeface="+mj-lt"/>
              </a:rPr>
              <a:t>Dogs running after you</a:t>
            </a:r>
          </a:p>
        </p:txBody>
      </p:sp>
      <p:sp>
        <p:nvSpPr>
          <p:cNvPr id="36" name="TextBox 35">
            <a:extLst>
              <a:ext uri="{FF2B5EF4-FFF2-40B4-BE49-F238E27FC236}">
                <a16:creationId xmlns:a16="http://schemas.microsoft.com/office/drawing/2014/main" id="{E3E1D1C3-2D8F-62B8-90D5-05A8DD44302E}"/>
              </a:ext>
            </a:extLst>
          </p:cNvPr>
          <p:cNvSpPr txBox="1"/>
          <p:nvPr/>
        </p:nvSpPr>
        <p:spPr>
          <a:xfrm>
            <a:off x="8249820" y="5096256"/>
            <a:ext cx="906930" cy="230832"/>
          </a:xfrm>
          <a:prstGeom prst="rect">
            <a:avLst/>
          </a:prstGeom>
          <a:noFill/>
        </p:spPr>
        <p:txBody>
          <a:bodyPr wrap="square" rtlCol="0">
            <a:spAutoFit/>
          </a:bodyPr>
          <a:lstStyle/>
          <a:p>
            <a:r>
              <a:rPr lang="en-GB" sz="900" dirty="0">
                <a:latin typeface="+mj-lt"/>
              </a:rPr>
              <a:t>With baby</a:t>
            </a:r>
          </a:p>
        </p:txBody>
      </p:sp>
      <p:sp>
        <p:nvSpPr>
          <p:cNvPr id="37" name="TextBox 36">
            <a:extLst>
              <a:ext uri="{FF2B5EF4-FFF2-40B4-BE49-F238E27FC236}">
                <a16:creationId xmlns:a16="http://schemas.microsoft.com/office/drawing/2014/main" id="{F8BF2CA1-A10A-FFA2-32E2-1CFB509A3EF8}"/>
              </a:ext>
            </a:extLst>
          </p:cNvPr>
          <p:cNvSpPr txBox="1"/>
          <p:nvPr/>
        </p:nvSpPr>
        <p:spPr>
          <a:xfrm>
            <a:off x="6787091" y="4171713"/>
            <a:ext cx="906930" cy="369332"/>
          </a:xfrm>
          <a:prstGeom prst="rect">
            <a:avLst/>
          </a:prstGeom>
          <a:noFill/>
        </p:spPr>
        <p:txBody>
          <a:bodyPr wrap="square" rtlCol="0">
            <a:spAutoFit/>
          </a:bodyPr>
          <a:lstStyle/>
          <a:p>
            <a:r>
              <a:rPr lang="en-GB" sz="900" dirty="0">
                <a:latin typeface="+mj-lt"/>
              </a:rPr>
              <a:t>Where to put keys?</a:t>
            </a:r>
          </a:p>
        </p:txBody>
      </p:sp>
      <p:sp>
        <p:nvSpPr>
          <p:cNvPr id="38" name="TextBox 37">
            <a:extLst>
              <a:ext uri="{FF2B5EF4-FFF2-40B4-BE49-F238E27FC236}">
                <a16:creationId xmlns:a16="http://schemas.microsoft.com/office/drawing/2014/main" id="{7827351D-2247-6206-F75B-4DF4EBA4D546}"/>
              </a:ext>
            </a:extLst>
          </p:cNvPr>
          <p:cNvSpPr txBox="1"/>
          <p:nvPr/>
        </p:nvSpPr>
        <p:spPr>
          <a:xfrm>
            <a:off x="9167637" y="4774266"/>
            <a:ext cx="906930" cy="230832"/>
          </a:xfrm>
          <a:prstGeom prst="rect">
            <a:avLst/>
          </a:prstGeom>
          <a:noFill/>
        </p:spPr>
        <p:txBody>
          <a:bodyPr wrap="square" rtlCol="0">
            <a:spAutoFit/>
          </a:bodyPr>
          <a:lstStyle/>
          <a:p>
            <a:r>
              <a:rPr lang="en-GB" sz="900" dirty="0">
                <a:latin typeface="+mj-lt"/>
              </a:rPr>
              <a:t>No pockets</a:t>
            </a:r>
          </a:p>
        </p:txBody>
      </p:sp>
      <p:sp>
        <p:nvSpPr>
          <p:cNvPr id="39" name="TextBox 38">
            <a:extLst>
              <a:ext uri="{FF2B5EF4-FFF2-40B4-BE49-F238E27FC236}">
                <a16:creationId xmlns:a16="http://schemas.microsoft.com/office/drawing/2014/main" id="{CD6773C7-55AD-7CD8-DECD-465A25C16479}"/>
              </a:ext>
            </a:extLst>
          </p:cNvPr>
          <p:cNvSpPr txBox="1"/>
          <p:nvPr/>
        </p:nvSpPr>
        <p:spPr>
          <a:xfrm>
            <a:off x="6839709" y="3097014"/>
            <a:ext cx="906930" cy="369332"/>
          </a:xfrm>
          <a:prstGeom prst="rect">
            <a:avLst/>
          </a:prstGeom>
          <a:noFill/>
        </p:spPr>
        <p:txBody>
          <a:bodyPr wrap="square" rtlCol="0">
            <a:spAutoFit/>
          </a:bodyPr>
          <a:lstStyle/>
          <a:p>
            <a:r>
              <a:rPr lang="en-GB" sz="900" dirty="0">
                <a:latin typeface="+mj-lt"/>
              </a:rPr>
              <a:t>Different ground</a:t>
            </a:r>
          </a:p>
        </p:txBody>
      </p:sp>
      <p:sp>
        <p:nvSpPr>
          <p:cNvPr id="40" name="TextBox 39">
            <a:extLst>
              <a:ext uri="{FF2B5EF4-FFF2-40B4-BE49-F238E27FC236}">
                <a16:creationId xmlns:a16="http://schemas.microsoft.com/office/drawing/2014/main" id="{805DA68E-CDEC-7C06-5AED-A1CC7BF902D2}"/>
              </a:ext>
            </a:extLst>
          </p:cNvPr>
          <p:cNvSpPr txBox="1"/>
          <p:nvPr/>
        </p:nvSpPr>
        <p:spPr>
          <a:xfrm>
            <a:off x="7942514" y="3176795"/>
            <a:ext cx="906930" cy="230832"/>
          </a:xfrm>
          <a:prstGeom prst="rect">
            <a:avLst/>
          </a:prstGeom>
          <a:noFill/>
        </p:spPr>
        <p:txBody>
          <a:bodyPr wrap="square" rtlCol="0">
            <a:spAutoFit/>
          </a:bodyPr>
          <a:lstStyle/>
          <a:p>
            <a:r>
              <a:rPr lang="en-GB" sz="900" dirty="0">
                <a:latin typeface="+mj-lt"/>
              </a:rPr>
              <a:t>Sports day</a:t>
            </a:r>
          </a:p>
        </p:txBody>
      </p:sp>
      <p:sp>
        <p:nvSpPr>
          <p:cNvPr id="41" name="TextBox 40">
            <a:extLst>
              <a:ext uri="{FF2B5EF4-FFF2-40B4-BE49-F238E27FC236}">
                <a16:creationId xmlns:a16="http://schemas.microsoft.com/office/drawing/2014/main" id="{E4027BA3-6C36-F356-2D87-02970B998DA5}"/>
              </a:ext>
            </a:extLst>
          </p:cNvPr>
          <p:cNvSpPr txBox="1"/>
          <p:nvPr/>
        </p:nvSpPr>
        <p:spPr>
          <a:xfrm>
            <a:off x="8949955" y="3422080"/>
            <a:ext cx="906930" cy="230832"/>
          </a:xfrm>
          <a:prstGeom prst="rect">
            <a:avLst/>
          </a:prstGeom>
          <a:noFill/>
        </p:spPr>
        <p:txBody>
          <a:bodyPr wrap="square" rtlCol="0">
            <a:spAutoFit/>
          </a:bodyPr>
          <a:lstStyle/>
          <a:p>
            <a:r>
              <a:rPr lang="en-GB" sz="900" dirty="0">
                <a:latin typeface="+mj-lt"/>
              </a:rPr>
              <a:t>On holiday</a:t>
            </a:r>
          </a:p>
        </p:txBody>
      </p:sp>
      <p:sp>
        <p:nvSpPr>
          <p:cNvPr id="42" name="TextBox 41">
            <a:extLst>
              <a:ext uri="{FF2B5EF4-FFF2-40B4-BE49-F238E27FC236}">
                <a16:creationId xmlns:a16="http://schemas.microsoft.com/office/drawing/2014/main" id="{5B700157-7457-5FB1-CF7F-A138F8F959AE}"/>
              </a:ext>
            </a:extLst>
          </p:cNvPr>
          <p:cNvSpPr txBox="1"/>
          <p:nvPr/>
        </p:nvSpPr>
        <p:spPr>
          <a:xfrm>
            <a:off x="9743069" y="3872459"/>
            <a:ext cx="906930" cy="230832"/>
          </a:xfrm>
          <a:prstGeom prst="rect">
            <a:avLst/>
          </a:prstGeom>
          <a:noFill/>
        </p:spPr>
        <p:txBody>
          <a:bodyPr wrap="square" rtlCol="0">
            <a:spAutoFit/>
          </a:bodyPr>
          <a:lstStyle/>
          <a:p>
            <a:r>
              <a:rPr lang="en-GB" sz="900" dirty="0">
                <a:latin typeface="+mj-lt"/>
              </a:rPr>
              <a:t>Competition</a:t>
            </a:r>
          </a:p>
        </p:txBody>
      </p:sp>
      <p:sp>
        <p:nvSpPr>
          <p:cNvPr id="3" name="Arrow: Left 2">
            <a:hlinkClick r:id="rId6" action="ppaction://hlinksldjump"/>
            <a:extLst>
              <a:ext uri="{FF2B5EF4-FFF2-40B4-BE49-F238E27FC236}">
                <a16:creationId xmlns:a16="http://schemas.microsoft.com/office/drawing/2014/main" id="{708B549D-D142-02E2-3199-EAD58FD16E02}"/>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413311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Empathize tasks</a:t>
            </a:r>
          </a:p>
        </p:txBody>
      </p:sp>
      <p:pic>
        <p:nvPicPr>
          <p:cNvPr id="7" name="Picture Placeholder 6" descr="A picture containing font, graphics, screenshot, logo&#10;&#10;Description automatically generated">
            <a:extLst>
              <a:ext uri="{FF2B5EF4-FFF2-40B4-BE49-F238E27FC236}">
                <a16:creationId xmlns:a16="http://schemas.microsoft.com/office/drawing/2014/main" id="{49D8789C-B98A-CA33-FA6B-DFDCE3240F9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1455745054"/>
              </p:ext>
            </p:extLst>
          </p:nvPr>
        </p:nvGraphicFramePr>
        <p:xfrm>
          <a:off x="304800" y="1070173"/>
          <a:ext cx="11339209" cy="4753975"/>
        </p:xfrm>
        <a:graphic>
          <a:graphicData uri="http://schemas.openxmlformats.org/drawingml/2006/table">
            <a:tbl>
              <a:tblPr firstRow="1" bandRow="1">
                <a:tableStyleId>{5940675A-B579-460E-94D1-54222C63F5DA}</a:tableStyleId>
              </a:tblPr>
              <a:tblGrid>
                <a:gridCol w="5608239">
                  <a:extLst>
                    <a:ext uri="{9D8B030D-6E8A-4147-A177-3AD203B41FA5}">
                      <a16:colId xmlns:a16="http://schemas.microsoft.com/office/drawing/2014/main" val="3804150009"/>
                    </a:ext>
                  </a:extLst>
                </a:gridCol>
                <a:gridCol w="5730970">
                  <a:extLst>
                    <a:ext uri="{9D8B030D-6E8A-4147-A177-3AD203B41FA5}">
                      <a16:colId xmlns:a16="http://schemas.microsoft.com/office/drawing/2014/main" val="1728666539"/>
                    </a:ext>
                  </a:extLst>
                </a:gridCol>
              </a:tblGrid>
              <a:tr h="366992">
                <a:tc>
                  <a:txBody>
                    <a:bodyPr/>
                    <a:lstStyle/>
                    <a:p>
                      <a:pPr algn="ctr"/>
                      <a:r>
                        <a:rPr lang="en-GB" b="1" dirty="0">
                          <a:solidFill>
                            <a:schemeClr val="bg1"/>
                          </a:solidFill>
                        </a:rPr>
                        <a:t>‘Play and watch’</a:t>
                      </a:r>
                    </a:p>
                  </a:txBody>
                  <a:tcPr>
                    <a:solidFill>
                      <a:srgbClr val="ACACDE"/>
                    </a:solidFill>
                  </a:tcPr>
                </a:tc>
                <a:tc>
                  <a:txBody>
                    <a:bodyPr/>
                    <a:lstStyle/>
                    <a:p>
                      <a:pPr algn="ctr"/>
                      <a:r>
                        <a:rPr lang="en-GB" b="1" dirty="0">
                          <a:solidFill>
                            <a:schemeClr val="bg1"/>
                          </a:solidFill>
                        </a:rPr>
                        <a:t>‘Talking’</a:t>
                      </a:r>
                    </a:p>
                  </a:txBody>
                  <a:tcPr>
                    <a:solidFill>
                      <a:srgbClr val="ACACDE"/>
                    </a:solidFill>
                  </a:tcPr>
                </a:tc>
                <a:extLst>
                  <a:ext uri="{0D108BD9-81ED-4DB2-BD59-A6C34878D82A}">
                    <a16:rowId xmlns:a16="http://schemas.microsoft.com/office/drawing/2014/main" val="3391378453"/>
                  </a:ext>
                </a:extLst>
              </a:tr>
              <a:tr h="4386983">
                <a:tc>
                  <a:txBody>
                    <a:bodyPr/>
                    <a:lstStyle/>
                    <a:p>
                      <a:r>
                        <a:rPr lang="en-GB" sz="1200" dirty="0"/>
                        <a:t>This could be done on their own as a piece of homework or as part of an organised activity with the class. You may want to arrange to </a:t>
                      </a:r>
                      <a:r>
                        <a:rPr lang="en-GB" sz="1200" b="1" dirty="0"/>
                        <a:t>observe a group of students in a P.E. lesson</a:t>
                      </a:r>
                      <a:r>
                        <a:rPr lang="en-GB" sz="1200" dirty="0"/>
                        <a:t>. It may help to watch those </a:t>
                      </a:r>
                      <a:r>
                        <a:rPr lang="en-GB" sz="1200" b="1" dirty="0"/>
                        <a:t>much younger</a:t>
                      </a:r>
                      <a:r>
                        <a:rPr lang="en-GB" sz="1200" dirty="0"/>
                        <a:t>, or </a:t>
                      </a:r>
                      <a:r>
                        <a:rPr lang="en-GB" sz="1200" b="1" dirty="0"/>
                        <a:t>much older </a:t>
                      </a:r>
                      <a:r>
                        <a:rPr lang="en-GB" sz="1200" dirty="0"/>
                        <a:t>than themselves. Consider all elements such as putting out the equipment, tidying up, warm-ups, drinks breaks etc. </a:t>
                      </a:r>
                    </a:p>
                    <a:p>
                      <a:r>
                        <a:rPr lang="en-GB" sz="1200" dirty="0"/>
                        <a:t>Support students initially by highlighting problems as you see them, no matter how minor / trivial. These may be things such as students not understanding drills properly, bibs not being organised, not being able to hear each other outdoors etc.</a:t>
                      </a:r>
                    </a:p>
                    <a:p>
                      <a:r>
                        <a:rPr lang="en-GB" sz="1200" dirty="0"/>
                        <a:t>It may be easier to </a:t>
                      </a:r>
                      <a:r>
                        <a:rPr lang="en-GB" sz="1200" b="1" dirty="0"/>
                        <a:t>video an activity </a:t>
                      </a:r>
                      <a:r>
                        <a:rPr lang="en-GB" sz="1200" dirty="0"/>
                        <a:t>and play it back in class. Alternatively, you could divide students and set up a game for them to play, to fully immerse themselves. </a:t>
                      </a:r>
                      <a:r>
                        <a:rPr lang="en-GB" sz="1200" b="1" dirty="0"/>
                        <a:t>Consider a game they are unlikely to have played before</a:t>
                      </a:r>
                      <a:r>
                        <a:rPr lang="en-GB" sz="1200" b="0" dirty="0"/>
                        <a:t> as it’s more likely the problems will become apparent to them</a:t>
                      </a:r>
                      <a:r>
                        <a:rPr lang="en-GB" sz="1200" dirty="0"/>
                        <a:t>. The British Heart Foundation have some </a:t>
                      </a:r>
                      <a:r>
                        <a:rPr lang="en-GB" sz="1200" dirty="0">
                          <a:hlinkClick r:id="rId4"/>
                        </a:rPr>
                        <a:t>here</a:t>
                      </a:r>
                      <a:r>
                        <a:rPr lang="en-GB" sz="1200" dirty="0"/>
                        <a:t> that you may want to try! Half the group can play, and the other half can observe / film and then watch back later as a collective.</a:t>
                      </a:r>
                    </a:p>
                    <a:p>
                      <a:r>
                        <a:rPr lang="en-GB" sz="1200" dirty="0"/>
                        <a:t>Back in class, discuss either as a large group or in smaller groups what elements were seen. Where did people struggle? Stress that being able to see even the smallest problems is key to being a successful designer. Share clips and ideas as this may trigger thoughts and ideas that were otherwise not considered.</a:t>
                      </a:r>
                    </a:p>
                  </a:txBody>
                  <a:tcPr/>
                </a:tc>
                <a:tc>
                  <a:txBody>
                    <a:bodyPr/>
                    <a:lstStyle/>
                    <a:p>
                      <a:r>
                        <a:rPr lang="en-GB" sz="1200" dirty="0"/>
                        <a:t>Speaking to </a:t>
                      </a:r>
                      <a:r>
                        <a:rPr lang="en-GB" sz="1200" b="1" dirty="0"/>
                        <a:t>real customers / clients </a:t>
                      </a:r>
                      <a:r>
                        <a:rPr lang="en-GB" sz="1200" dirty="0"/>
                        <a:t>is key. Consider reaching out to a local sports club for help, or even school clubs. This will also make a good opportunity for </a:t>
                      </a:r>
                      <a:r>
                        <a:rPr lang="en-GB" sz="1200" b="1" dirty="0"/>
                        <a:t>marketing materials </a:t>
                      </a:r>
                      <a:r>
                        <a:rPr lang="en-GB" sz="1200" dirty="0"/>
                        <a:t>afterwards and will give a real user to potentially test what is made. You may want to pair groups of students up with individuals to interview, or if students are likely to create their own bespoke outcome as part of this challenge, they </a:t>
                      </a:r>
                      <a:r>
                        <a:rPr lang="en-GB" sz="1200" b="1" dirty="0"/>
                        <a:t>may need to reach out to clients themselves.</a:t>
                      </a:r>
                      <a:r>
                        <a:rPr lang="en-GB" sz="1200" b="0" dirty="0"/>
                        <a:t> Note that this can be very </a:t>
                      </a:r>
                      <a:r>
                        <a:rPr lang="en-GB" sz="1200" b="1" dirty="0"/>
                        <a:t>time-consuming</a:t>
                      </a:r>
                      <a:r>
                        <a:rPr lang="en-GB" sz="1200" b="0" dirty="0"/>
                        <a:t> and so you may wish to narrow-down this yourself as a teacher and maybe focus on one aspect/sport e.g. a local gym, a yoga instructor or similar to help </a:t>
                      </a:r>
                      <a:r>
                        <a:rPr lang="en-GB" sz="1200" b="1" dirty="0"/>
                        <a:t>constrain the unit and move things along quickly.</a:t>
                      </a:r>
                    </a:p>
                    <a:p>
                      <a:r>
                        <a:rPr lang="en-GB" sz="1200" dirty="0"/>
                        <a:t>Showing students how to conduct an interview is key. Many will be tempted to ask questions that are not useful. Critiquing questions is a good exercise to get students to consider why they are asking what they are asking!</a:t>
                      </a:r>
                    </a:p>
                    <a:p>
                      <a:r>
                        <a:rPr lang="en-GB" sz="1200" dirty="0"/>
                        <a:t>You may produce a questionnaire that is shared via Google forms, or Microsoft forms or similar. If time allows you could explore Zoom/Teams, in-person and also a survey/questionnaire to </a:t>
                      </a:r>
                      <a:r>
                        <a:rPr lang="en-GB" sz="1200" b="1" dirty="0"/>
                        <a:t>explore the pros and cons of each approach</a:t>
                      </a:r>
                      <a:r>
                        <a:rPr lang="en-GB" sz="1200" dirty="0"/>
                        <a:t>. Remember that by sending a questionnaire there will be a significant waiting period for any feedback (and some may not come through at all)</a:t>
                      </a:r>
                    </a:p>
                    <a:p>
                      <a:r>
                        <a:rPr lang="en-GB" sz="1200" dirty="0"/>
                        <a:t>Get students to explore ‘challenges’ they face, or how their life could be made better regarding sports / games, </a:t>
                      </a:r>
                      <a:r>
                        <a:rPr lang="en-GB" sz="1200" b="1" dirty="0"/>
                        <a:t>rather than asking them directly what they want</a:t>
                      </a:r>
                      <a:r>
                        <a:rPr lang="en-GB" sz="1200" dirty="0"/>
                        <a:t>. Remind students that they may end up focusing on something fairly minor and seemingly insignificant and that the area they end up focusing on may not be ‘life-changing’ but still useful. </a:t>
                      </a:r>
                    </a:p>
                  </a:txBody>
                  <a:tcPr/>
                </a:tc>
                <a:extLst>
                  <a:ext uri="{0D108BD9-81ED-4DB2-BD59-A6C34878D82A}">
                    <a16:rowId xmlns:a16="http://schemas.microsoft.com/office/drawing/2014/main" val="3966545421"/>
                  </a:ext>
                </a:extLst>
              </a:tr>
            </a:tbl>
          </a:graphicData>
        </a:graphic>
      </p:graphicFrame>
      <p:sp>
        <p:nvSpPr>
          <p:cNvPr id="3" name="Arrow: Left 2">
            <a:hlinkClick r:id="rId5" action="ppaction://hlinksldjump"/>
            <a:extLst>
              <a:ext uri="{FF2B5EF4-FFF2-40B4-BE49-F238E27FC236}">
                <a16:creationId xmlns:a16="http://schemas.microsoft.com/office/drawing/2014/main" id="{E9FBF71A-801D-F4FC-6A9F-4DA7B421FD8A}"/>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8486161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Define tasks</a:t>
            </a:r>
            <a:endParaRPr lang="en-GB" sz="4400" dirty="0"/>
          </a:p>
        </p:txBody>
      </p:sp>
      <p:pic>
        <p:nvPicPr>
          <p:cNvPr id="7" name="Picture Placeholder 6" descr="A picture containing font, graphics, screenshot, logo&#10;&#10;Description automatically generated">
            <a:extLst>
              <a:ext uri="{FF2B5EF4-FFF2-40B4-BE49-F238E27FC236}">
                <a16:creationId xmlns:a16="http://schemas.microsoft.com/office/drawing/2014/main" id="{49D8789C-B98A-CA33-FA6B-DFDCE3240F9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936825480"/>
              </p:ext>
            </p:extLst>
          </p:nvPr>
        </p:nvGraphicFramePr>
        <p:xfrm>
          <a:off x="316968" y="1214380"/>
          <a:ext cx="11040000" cy="3224942"/>
        </p:xfrm>
        <a:graphic>
          <a:graphicData uri="http://schemas.openxmlformats.org/drawingml/2006/table">
            <a:tbl>
              <a:tblPr firstRow="1" bandRow="1">
                <a:tableStyleId>{5940675A-B579-460E-94D1-54222C63F5DA}</a:tableStyleId>
              </a:tblPr>
              <a:tblGrid>
                <a:gridCol w="5392952">
                  <a:extLst>
                    <a:ext uri="{9D8B030D-6E8A-4147-A177-3AD203B41FA5}">
                      <a16:colId xmlns:a16="http://schemas.microsoft.com/office/drawing/2014/main" val="336422520"/>
                    </a:ext>
                  </a:extLst>
                </a:gridCol>
                <a:gridCol w="5647048">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‘What’s the problem?’</a:t>
                      </a:r>
                    </a:p>
                  </a:txBody>
                  <a:tcPr>
                    <a:solidFill>
                      <a:srgbClr val="16F4D0"/>
                    </a:solidFill>
                  </a:tcPr>
                </a:tc>
                <a:tc>
                  <a:txBody>
                    <a:bodyPr/>
                    <a:lstStyle/>
                    <a:p>
                      <a:pPr algn="ctr"/>
                      <a:r>
                        <a:rPr lang="en-GB" b="1" dirty="0">
                          <a:solidFill>
                            <a:schemeClr val="bg1"/>
                          </a:solidFill>
                        </a:rPr>
                        <a:t>‘Form Factor’</a:t>
                      </a:r>
                    </a:p>
                  </a:txBody>
                  <a:tcPr>
                    <a:solidFill>
                      <a:srgbClr val="16F4D0"/>
                    </a:solidFill>
                  </a:tcPr>
                </a:tc>
                <a:extLst>
                  <a:ext uri="{0D108BD9-81ED-4DB2-BD59-A6C34878D82A}">
                    <a16:rowId xmlns:a16="http://schemas.microsoft.com/office/drawing/2014/main" val="3391378453"/>
                  </a:ext>
                </a:extLst>
              </a:tr>
              <a:tr h="2535869">
                <a:tc>
                  <a:txBody>
                    <a:bodyPr/>
                    <a:lstStyle/>
                    <a:p>
                      <a:r>
                        <a:rPr lang="en-GB" sz="1200" b="1" dirty="0"/>
                        <a:t>Narrow down the problem </a:t>
                      </a:r>
                      <a:r>
                        <a:rPr lang="en-GB" sz="1200" dirty="0"/>
                        <a:t>and choose the problem to tackle. Get students to define an athlete – age, problem/area such as </a:t>
                      </a:r>
                      <a:r>
                        <a:rPr lang="en-GB" sz="1200" i="1" dirty="0"/>
                        <a:t>‘Make rugby training more fun when training alone’. </a:t>
                      </a:r>
                      <a:r>
                        <a:rPr lang="en-GB" sz="1200" i="0" dirty="0"/>
                        <a:t>You may want students to create a graphic / image board to help with this. On it you can include:</a:t>
                      </a:r>
                    </a:p>
                    <a:p>
                      <a:r>
                        <a:rPr lang="en-GB" sz="1200" b="1" i="1" dirty="0"/>
                        <a:t>Who is it for?</a:t>
                      </a:r>
                      <a:r>
                        <a:rPr lang="en-GB" sz="1200" b="1" i="0" dirty="0"/>
                        <a:t> </a:t>
                      </a:r>
                      <a:r>
                        <a:rPr lang="en-GB" sz="1200" i="0" dirty="0"/>
                        <a:t>Consider giving your user a personality – name them, give them an age, what club do they attend? Although we are not necessarily designing for one specific individual, focusing on / imagining one person can help focus in on their needs.</a:t>
                      </a:r>
                      <a:endParaRPr lang="en-GB" sz="1200" i="1" dirty="0"/>
                    </a:p>
                    <a:p>
                      <a:r>
                        <a:rPr lang="en-GB" sz="1200" b="1" i="1" dirty="0"/>
                        <a:t>What will it do?</a:t>
                      </a:r>
                      <a:r>
                        <a:rPr lang="en-GB" sz="1200" b="1" i="0" dirty="0"/>
                        <a:t> </a:t>
                      </a:r>
                      <a:r>
                        <a:rPr lang="en-GB" sz="1200" i="0" dirty="0"/>
                        <a:t>This will still be fairly broad e.g. ‘Make training fun’ rather than ‘Play a tune every 30 seconds to notify the user when to change training method’. Keeping it fairly open means a range of ideas can come later.</a:t>
                      </a:r>
                      <a:br>
                        <a:rPr lang="en-GB" sz="1200" i="1" dirty="0"/>
                      </a:br>
                      <a:r>
                        <a:rPr lang="en-GB" sz="1200" b="1" i="1" dirty="0"/>
                        <a:t>Why is it important? </a:t>
                      </a:r>
                      <a:r>
                        <a:rPr lang="en-GB" sz="1200" i="0" dirty="0"/>
                        <a:t>Is there a core problem here? Think of it like explaining it to a company that may finance this idea. </a:t>
                      </a:r>
                      <a:r>
                        <a:rPr lang="en-GB" sz="1200" i="0" dirty="0">
                          <a:hlinkClick r:id="rId4"/>
                        </a:rPr>
                        <a:t>Kickstarter</a:t>
                      </a:r>
                      <a:r>
                        <a:rPr lang="en-GB" sz="1200" i="0" dirty="0"/>
                        <a:t> can be good here to show how companies explain the need for their products.</a:t>
                      </a:r>
                      <a:endParaRPr lang="en-GB" sz="1200" dirty="0"/>
                    </a:p>
                  </a:txBody>
                  <a:tcPr/>
                </a:tc>
                <a:tc>
                  <a:txBody>
                    <a:bodyPr/>
                    <a:lstStyle/>
                    <a:p>
                      <a:r>
                        <a:rPr lang="en-GB" sz="1200" dirty="0"/>
                        <a:t>Thrive decide quite early on what it will look like / the form it will take – </a:t>
                      </a:r>
                      <a:r>
                        <a:rPr lang="en-GB" sz="1200" b="1" dirty="0"/>
                        <a:t>possibly a watch, headband, shoe-insole</a:t>
                      </a:r>
                      <a:r>
                        <a:rPr lang="en-GB" sz="1200" dirty="0"/>
                        <a:t> etc. Remind your students that this choice may change later though if it becomes unrealistic, too costly etc. </a:t>
                      </a:r>
                    </a:p>
                    <a:p>
                      <a:r>
                        <a:rPr lang="en-GB" sz="1200" dirty="0"/>
                        <a:t>They </a:t>
                      </a:r>
                      <a:r>
                        <a:rPr lang="en-GB" sz="1200" b="1" dirty="0"/>
                        <a:t>also then decide what it should do </a:t>
                      </a:r>
                      <a:r>
                        <a:rPr lang="en-GB" sz="1200" dirty="0"/>
                        <a:t>(device capabilities), for example detect movement, detect heat etc.</a:t>
                      </a:r>
                    </a:p>
                    <a:p>
                      <a:r>
                        <a:rPr lang="en-GB" sz="1200" dirty="0"/>
                        <a:t>To replicate this, get students to list the device capabilities, using either the outputs/functions of the device you are likely to use in class (e.g. a </a:t>
                      </a:r>
                      <a:r>
                        <a:rPr lang="en-GB" sz="1200" dirty="0" err="1"/>
                        <a:t>micro:bit</a:t>
                      </a:r>
                      <a:r>
                        <a:rPr lang="en-GB" sz="1200" dirty="0"/>
                        <a:t> can detect temperature changes so could be ‘overheating’ or ‘cool down’) and write these on cards. Similarly, consider where/how on the body they may be worn and list these also. Put on post-its or print out on cards and match the form with the device capabilities and discuss reasons. Some may have several capabilities and so explanation may be needed regarding which one they feel is more suited – possibly related to cost, effective use or more. </a:t>
                      </a:r>
                    </a:p>
                    <a:p>
                      <a:r>
                        <a:rPr lang="en-GB" sz="1200" dirty="0"/>
                        <a:t>This has been started on the next slide as an example.</a:t>
                      </a:r>
                    </a:p>
                    <a:p>
                      <a:endParaRPr lang="en-GB" sz="1200" dirty="0">
                        <a:highlight>
                          <a:srgbClr val="FFFF00"/>
                        </a:highlight>
                      </a:endParaRPr>
                    </a:p>
                  </a:txBody>
                  <a:tcPr/>
                </a:tc>
                <a:extLst>
                  <a:ext uri="{0D108BD9-81ED-4DB2-BD59-A6C34878D82A}">
                    <a16:rowId xmlns:a16="http://schemas.microsoft.com/office/drawing/2014/main" val="3966545421"/>
                  </a:ext>
                </a:extLst>
              </a:tr>
            </a:tbl>
          </a:graphicData>
        </a:graphic>
      </p:graphicFrame>
      <p:sp>
        <p:nvSpPr>
          <p:cNvPr id="4" name="Arrow: Left 3">
            <a:hlinkClick r:id="rId5" action="ppaction://hlinksldjump"/>
            <a:extLst>
              <a:ext uri="{FF2B5EF4-FFF2-40B4-BE49-F238E27FC236}">
                <a16:creationId xmlns:a16="http://schemas.microsoft.com/office/drawing/2014/main" id="{9F87D836-BE42-09EF-FED8-618403E45E80}"/>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662155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18" name="Straight Arrow Connector 17">
            <a:extLst>
              <a:ext uri="{FF2B5EF4-FFF2-40B4-BE49-F238E27FC236}">
                <a16:creationId xmlns:a16="http://schemas.microsoft.com/office/drawing/2014/main" id="{A2ADBA2E-BC23-1091-B300-3F235CE52749}"/>
              </a:ext>
            </a:extLst>
          </p:cNvPr>
          <p:cNvCxnSpPr>
            <a:cxnSpLocks/>
            <a:stCxn id="5" idx="3"/>
            <a:endCxn id="8" idx="1"/>
          </p:cNvCxnSpPr>
          <p:nvPr/>
        </p:nvCxnSpPr>
        <p:spPr>
          <a:xfrm>
            <a:off x="2773680" y="726440"/>
            <a:ext cx="6350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E8AA293-9F77-4209-E203-AB82BE9F961A}"/>
              </a:ext>
            </a:extLst>
          </p:cNvPr>
          <p:cNvCxnSpPr>
            <a:stCxn id="11" idx="3"/>
            <a:endCxn id="9" idx="1"/>
          </p:cNvCxnSpPr>
          <p:nvPr/>
        </p:nvCxnSpPr>
        <p:spPr>
          <a:xfrm flipV="1">
            <a:off x="2773680" y="1931634"/>
            <a:ext cx="6350000" cy="12178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3" name="Picture Placeholder 22" descr="A logo with blue and green text&#10;&#10;Description automatically generated">
            <a:extLst>
              <a:ext uri="{FF2B5EF4-FFF2-40B4-BE49-F238E27FC236}">
                <a16:creationId xmlns:a16="http://schemas.microsoft.com/office/drawing/2014/main" id="{F092FEB8-2C56-DA76-FA6F-734B582BAB9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sp>
        <p:nvSpPr>
          <p:cNvPr id="5" name="Rectangle 4">
            <a:extLst>
              <a:ext uri="{FF2B5EF4-FFF2-40B4-BE49-F238E27FC236}">
                <a16:creationId xmlns:a16="http://schemas.microsoft.com/office/drawing/2014/main" id="{CB45E7DD-2504-8A64-EA4E-AB00527DB1F8}"/>
              </a:ext>
            </a:extLst>
          </p:cNvPr>
          <p:cNvSpPr/>
          <p:nvPr/>
        </p:nvSpPr>
        <p:spPr>
          <a:xfrm>
            <a:off x="223520" y="182880"/>
            <a:ext cx="2550160" cy="108712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Headband</a:t>
            </a:r>
            <a:br>
              <a:rPr lang="en-GB" dirty="0"/>
            </a:br>
            <a:endParaRPr lang="en-GB" dirty="0"/>
          </a:p>
          <a:p>
            <a:pPr algn="ctr"/>
            <a:endParaRPr lang="en-GB" dirty="0"/>
          </a:p>
        </p:txBody>
      </p:sp>
      <p:sp>
        <p:nvSpPr>
          <p:cNvPr id="6" name="Rectangle 5">
            <a:extLst>
              <a:ext uri="{FF2B5EF4-FFF2-40B4-BE49-F238E27FC236}">
                <a16:creationId xmlns:a16="http://schemas.microsoft.com/office/drawing/2014/main" id="{42B14415-1F55-1064-5145-246D6C8FC2D5}"/>
              </a:ext>
            </a:extLst>
          </p:cNvPr>
          <p:cNvSpPr/>
          <p:nvPr/>
        </p:nvSpPr>
        <p:spPr>
          <a:xfrm>
            <a:off x="223520" y="1388074"/>
            <a:ext cx="2550160" cy="108712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Bracelet / wristband</a:t>
            </a:r>
            <a:br>
              <a:rPr lang="en-GB" dirty="0"/>
            </a:br>
            <a:endParaRPr lang="en-GB" dirty="0"/>
          </a:p>
          <a:p>
            <a:pPr algn="ctr"/>
            <a:endParaRPr lang="en-GB" dirty="0"/>
          </a:p>
        </p:txBody>
      </p:sp>
      <p:sp>
        <p:nvSpPr>
          <p:cNvPr id="8" name="Rectangle 7">
            <a:extLst>
              <a:ext uri="{FF2B5EF4-FFF2-40B4-BE49-F238E27FC236}">
                <a16:creationId xmlns:a16="http://schemas.microsoft.com/office/drawing/2014/main" id="{20B44B5A-67E5-E5FE-E88D-6DB8CA35808A}"/>
              </a:ext>
            </a:extLst>
          </p:cNvPr>
          <p:cNvSpPr/>
          <p:nvPr/>
        </p:nvSpPr>
        <p:spPr>
          <a:xfrm>
            <a:off x="9123680" y="182880"/>
            <a:ext cx="2550160" cy="1087120"/>
          </a:xfrm>
          <a:prstGeom prst="rect">
            <a:avLst/>
          </a:prstGeom>
          <a:solidFill>
            <a:srgbClr val="00BA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Detect heat</a:t>
            </a:r>
          </a:p>
          <a:p>
            <a:pPr algn="ctr"/>
            <a:endParaRPr lang="en-GB" dirty="0"/>
          </a:p>
          <a:p>
            <a:pPr algn="ctr"/>
            <a:endParaRPr lang="en-GB" dirty="0"/>
          </a:p>
        </p:txBody>
      </p:sp>
      <p:sp>
        <p:nvSpPr>
          <p:cNvPr id="9" name="Rectangle 8">
            <a:extLst>
              <a:ext uri="{FF2B5EF4-FFF2-40B4-BE49-F238E27FC236}">
                <a16:creationId xmlns:a16="http://schemas.microsoft.com/office/drawing/2014/main" id="{F4A6A882-4B6B-3B5A-4625-112F42CC44C8}"/>
              </a:ext>
            </a:extLst>
          </p:cNvPr>
          <p:cNvSpPr/>
          <p:nvPr/>
        </p:nvSpPr>
        <p:spPr>
          <a:xfrm>
            <a:off x="9123680" y="1388074"/>
            <a:ext cx="2550160" cy="1087120"/>
          </a:xfrm>
          <a:prstGeom prst="rect">
            <a:avLst/>
          </a:prstGeom>
          <a:solidFill>
            <a:srgbClr val="00BA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Detect angles/tilting</a:t>
            </a:r>
          </a:p>
          <a:p>
            <a:pPr algn="ctr"/>
            <a:endParaRPr lang="en-GB" dirty="0"/>
          </a:p>
          <a:p>
            <a:pPr algn="ctr"/>
            <a:endParaRPr lang="en-GB" dirty="0"/>
          </a:p>
        </p:txBody>
      </p:sp>
      <p:sp>
        <p:nvSpPr>
          <p:cNvPr id="11" name="Rectangle 10">
            <a:extLst>
              <a:ext uri="{FF2B5EF4-FFF2-40B4-BE49-F238E27FC236}">
                <a16:creationId xmlns:a16="http://schemas.microsoft.com/office/drawing/2014/main" id="{5AC10B2C-5689-DF8A-DB46-E5ACF4F02F0A}"/>
              </a:ext>
            </a:extLst>
          </p:cNvPr>
          <p:cNvSpPr/>
          <p:nvPr/>
        </p:nvSpPr>
        <p:spPr>
          <a:xfrm>
            <a:off x="223520" y="2605896"/>
            <a:ext cx="2550160" cy="108712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Clip onto shoe</a:t>
            </a:r>
          </a:p>
          <a:p>
            <a:pPr algn="ctr"/>
            <a:endParaRPr lang="en-GB" dirty="0"/>
          </a:p>
          <a:p>
            <a:pPr algn="ctr"/>
            <a:endParaRPr lang="en-GB" dirty="0"/>
          </a:p>
        </p:txBody>
      </p:sp>
      <p:sp>
        <p:nvSpPr>
          <p:cNvPr id="12" name="TextBox 11">
            <a:extLst>
              <a:ext uri="{FF2B5EF4-FFF2-40B4-BE49-F238E27FC236}">
                <a16:creationId xmlns:a16="http://schemas.microsoft.com/office/drawing/2014/main" id="{FD5BFB1F-B507-1D9D-CB29-EBB82A25950B}"/>
              </a:ext>
            </a:extLst>
          </p:cNvPr>
          <p:cNvSpPr txBox="1"/>
          <p:nvPr/>
        </p:nvSpPr>
        <p:spPr>
          <a:xfrm rot="21020398">
            <a:off x="3810001" y="2256288"/>
            <a:ext cx="3931920" cy="738664"/>
          </a:xfrm>
          <a:prstGeom prst="rect">
            <a:avLst/>
          </a:prstGeom>
          <a:solidFill>
            <a:schemeClr val="bg1"/>
          </a:solidFill>
        </p:spPr>
        <p:txBody>
          <a:bodyPr wrap="square" rtlCol="0">
            <a:spAutoFit/>
          </a:bodyPr>
          <a:lstStyle/>
          <a:p>
            <a:r>
              <a:rPr lang="en-GB" sz="1400" b="0" dirty="0">
                <a:latin typeface="+mn-lt"/>
              </a:rPr>
              <a:t>Could work, as it could detect when the ankle is being tilted / rotated for use in warm up exercises.</a:t>
            </a:r>
          </a:p>
        </p:txBody>
      </p:sp>
      <p:sp>
        <p:nvSpPr>
          <p:cNvPr id="17" name="TextBox 16">
            <a:extLst>
              <a:ext uri="{FF2B5EF4-FFF2-40B4-BE49-F238E27FC236}">
                <a16:creationId xmlns:a16="http://schemas.microsoft.com/office/drawing/2014/main" id="{04C704F1-3853-49AE-3F8C-382D57924935}"/>
              </a:ext>
            </a:extLst>
          </p:cNvPr>
          <p:cNvSpPr txBox="1"/>
          <p:nvPr/>
        </p:nvSpPr>
        <p:spPr>
          <a:xfrm>
            <a:off x="3844100" y="357108"/>
            <a:ext cx="3931920" cy="738664"/>
          </a:xfrm>
          <a:prstGeom prst="rect">
            <a:avLst/>
          </a:prstGeom>
          <a:solidFill>
            <a:schemeClr val="bg1"/>
          </a:solidFill>
        </p:spPr>
        <p:txBody>
          <a:bodyPr wrap="square" rtlCol="0">
            <a:spAutoFit/>
          </a:bodyPr>
          <a:lstStyle/>
          <a:p>
            <a:r>
              <a:rPr lang="en-GB" sz="1400" b="0" dirty="0">
                <a:latin typeface="+mn-lt"/>
              </a:rPr>
              <a:t>Could be used to detect temperature on the head. Would need to touch forehead possibly and not detect heat from the sun…</a:t>
            </a:r>
          </a:p>
        </p:txBody>
      </p:sp>
      <p:sp>
        <p:nvSpPr>
          <p:cNvPr id="21" name="TextBox 20">
            <a:extLst>
              <a:ext uri="{FF2B5EF4-FFF2-40B4-BE49-F238E27FC236}">
                <a16:creationId xmlns:a16="http://schemas.microsoft.com/office/drawing/2014/main" id="{68752D14-5169-C3BE-7504-6DA4DFD22D9D}"/>
              </a:ext>
            </a:extLst>
          </p:cNvPr>
          <p:cNvSpPr txBox="1"/>
          <p:nvPr/>
        </p:nvSpPr>
        <p:spPr>
          <a:xfrm>
            <a:off x="3775902" y="4561900"/>
            <a:ext cx="5232400" cy="1569660"/>
          </a:xfrm>
          <a:prstGeom prst="rect">
            <a:avLst/>
          </a:prstGeom>
          <a:noFill/>
        </p:spPr>
        <p:txBody>
          <a:bodyPr wrap="square" rtlCol="0">
            <a:spAutoFit/>
          </a:bodyPr>
          <a:lstStyle/>
          <a:p>
            <a:r>
              <a:rPr lang="en-GB" sz="1600" b="0" dirty="0">
                <a:latin typeface="+mn-lt"/>
              </a:rPr>
              <a:t>The activity could be done in a number of ways and is used to discuss the most suitable solution / vehicle for the product. It may also trigger ideas later on for potential solutions, by looking at the capabilities (e.g. detecting sound – what could this be used to support with?)</a:t>
            </a:r>
          </a:p>
        </p:txBody>
      </p:sp>
      <p:pic>
        <p:nvPicPr>
          <p:cNvPr id="27" name="Picture 26" descr="A black and white circular object&#10;&#10;Description automatically generated">
            <a:extLst>
              <a:ext uri="{FF2B5EF4-FFF2-40B4-BE49-F238E27FC236}">
                <a16:creationId xmlns:a16="http://schemas.microsoft.com/office/drawing/2014/main" id="{2337B2B8-ADBD-553C-A63F-F5E717B6CC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0964" y="683968"/>
            <a:ext cx="795273" cy="487111"/>
          </a:xfrm>
          <a:prstGeom prst="rect">
            <a:avLst/>
          </a:prstGeom>
        </p:spPr>
      </p:pic>
      <p:pic>
        <p:nvPicPr>
          <p:cNvPr id="29" name="Picture 28" descr="A white circle with two circles&#10;&#10;Description automatically generated">
            <a:extLst>
              <a:ext uri="{FF2B5EF4-FFF2-40B4-BE49-F238E27FC236}">
                <a16:creationId xmlns:a16="http://schemas.microsoft.com/office/drawing/2014/main" id="{056365B9-35E2-0274-49C6-6BA615CB896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19363" y="1931633"/>
            <a:ext cx="558474" cy="474991"/>
          </a:xfrm>
          <a:prstGeom prst="rect">
            <a:avLst/>
          </a:prstGeom>
        </p:spPr>
      </p:pic>
      <p:pic>
        <p:nvPicPr>
          <p:cNvPr id="31" name="Picture 30" descr="A white shoe with a black background&#10;&#10;Description automatically generated">
            <a:extLst>
              <a:ext uri="{FF2B5EF4-FFF2-40B4-BE49-F238E27FC236}">
                <a16:creationId xmlns:a16="http://schemas.microsoft.com/office/drawing/2014/main" id="{BBAC2110-7E13-B12A-4C26-E569C33BDD5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7645" y="3146743"/>
            <a:ext cx="881910" cy="424011"/>
          </a:xfrm>
          <a:prstGeom prst="rect">
            <a:avLst/>
          </a:prstGeom>
        </p:spPr>
      </p:pic>
      <p:pic>
        <p:nvPicPr>
          <p:cNvPr id="33" name="Picture 32" descr="A black and white logo&#10;&#10;Description automatically generated">
            <a:extLst>
              <a:ext uri="{FF2B5EF4-FFF2-40B4-BE49-F238E27FC236}">
                <a16:creationId xmlns:a16="http://schemas.microsoft.com/office/drawing/2014/main" id="{652DFBE3-3135-07D8-16C6-B8DF8BE1822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244754" y="657758"/>
            <a:ext cx="308012" cy="539530"/>
          </a:xfrm>
          <a:prstGeom prst="rect">
            <a:avLst/>
          </a:prstGeom>
        </p:spPr>
      </p:pic>
      <p:pic>
        <p:nvPicPr>
          <p:cNvPr id="35" name="Picture 34" descr="A white line drawing of a seesaw&#10;&#10;Description automatically generated">
            <a:extLst>
              <a:ext uri="{FF2B5EF4-FFF2-40B4-BE49-F238E27FC236}">
                <a16:creationId xmlns:a16="http://schemas.microsoft.com/office/drawing/2014/main" id="{188A0862-0591-0A71-8961-E28DC9091BE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903088" y="1931633"/>
            <a:ext cx="1030374" cy="433056"/>
          </a:xfrm>
          <a:prstGeom prst="rect">
            <a:avLst/>
          </a:prstGeom>
        </p:spPr>
      </p:pic>
    </p:spTree>
    <p:extLst>
      <p:ext uri="{BB962C8B-B14F-4D97-AF65-F5344CB8AC3E}">
        <p14:creationId xmlns:p14="http://schemas.microsoft.com/office/powerpoint/2010/main" val="5762879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Define tasks</a:t>
            </a:r>
            <a:endParaRPr lang="en-GB" sz="4400" dirty="0"/>
          </a:p>
        </p:txBody>
      </p:sp>
      <p:pic>
        <p:nvPicPr>
          <p:cNvPr id="7" name="Picture Placeholder 6" descr="A picture containing font, graphics, screenshot, logo&#10;&#10;Description automatically generated">
            <a:extLst>
              <a:ext uri="{FF2B5EF4-FFF2-40B4-BE49-F238E27FC236}">
                <a16:creationId xmlns:a16="http://schemas.microsoft.com/office/drawing/2014/main" id="{49D8789C-B98A-CA33-FA6B-DFDCE3240F9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461786927"/>
              </p:ext>
            </p:extLst>
          </p:nvPr>
        </p:nvGraphicFramePr>
        <p:xfrm>
          <a:off x="316968" y="1214380"/>
          <a:ext cx="11040000" cy="3590702"/>
        </p:xfrm>
        <a:graphic>
          <a:graphicData uri="http://schemas.openxmlformats.org/drawingml/2006/table">
            <a:tbl>
              <a:tblPr firstRow="1" bandRow="1">
                <a:tableStyleId>{5940675A-B579-460E-94D1-54222C63F5DA}</a:tableStyleId>
              </a:tblPr>
              <a:tblGrid>
                <a:gridCol w="3848632">
                  <a:extLst>
                    <a:ext uri="{9D8B030D-6E8A-4147-A177-3AD203B41FA5}">
                      <a16:colId xmlns:a16="http://schemas.microsoft.com/office/drawing/2014/main" val="336422520"/>
                    </a:ext>
                  </a:extLst>
                </a:gridCol>
                <a:gridCol w="7191368">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‘Discuss / hot-desk’</a:t>
                      </a:r>
                    </a:p>
                  </a:txBody>
                  <a:tcPr>
                    <a:solidFill>
                      <a:srgbClr val="16F4D0"/>
                    </a:solidFill>
                  </a:tcPr>
                </a:tc>
                <a:tc>
                  <a:txBody>
                    <a:bodyPr/>
                    <a:lstStyle/>
                    <a:p>
                      <a:pPr algn="ctr"/>
                      <a:r>
                        <a:rPr lang="en-GB" b="1" dirty="0">
                          <a:solidFill>
                            <a:schemeClr val="bg1"/>
                          </a:solidFill>
                        </a:rPr>
                        <a:t>‘Negative Specification’</a:t>
                      </a:r>
                    </a:p>
                  </a:txBody>
                  <a:tcPr>
                    <a:solidFill>
                      <a:srgbClr val="16F4D0"/>
                    </a:solidFill>
                  </a:tcPr>
                </a:tc>
                <a:extLst>
                  <a:ext uri="{0D108BD9-81ED-4DB2-BD59-A6C34878D82A}">
                    <a16:rowId xmlns:a16="http://schemas.microsoft.com/office/drawing/2014/main" val="3391378453"/>
                  </a:ext>
                </a:extLst>
              </a:tr>
              <a:tr h="2535869">
                <a:tc>
                  <a:txBody>
                    <a:bodyPr/>
                    <a:lstStyle/>
                    <a:p>
                      <a:r>
                        <a:rPr lang="en-GB" sz="1200" dirty="0"/>
                        <a:t>Thrive </a:t>
                      </a:r>
                      <a:r>
                        <a:rPr lang="en-GB" sz="1200" b="1" dirty="0"/>
                        <a:t>hot-desk</a:t>
                      </a:r>
                      <a:r>
                        <a:rPr lang="en-GB" sz="1200" dirty="0"/>
                        <a:t> for a number of reasons. You may want to insist students </a:t>
                      </a:r>
                      <a:r>
                        <a:rPr lang="en-GB" sz="1200" b="1" dirty="0"/>
                        <a:t>sit in a different place every lesson</a:t>
                      </a:r>
                      <a:r>
                        <a:rPr lang="en-GB" sz="1200" dirty="0"/>
                        <a:t> to work with/near someone else, even if they are not close friends. Get them to spend a few minutes chatting about their research (and later on, their ideas etc) to someone else. Discussing the use of hot-desking may help to break down their </a:t>
                      </a:r>
                      <a:r>
                        <a:rPr lang="en-GB" sz="1200" b="1" dirty="0"/>
                        <a:t>insecurities and apprehension talking to others </a:t>
                      </a:r>
                      <a:r>
                        <a:rPr lang="en-GB" sz="1200" dirty="0"/>
                        <a:t>if they realise it’s common-place in many working environments. You could even try setting a time limit whereby students have to talk constantly for 60 seconds about their idea, before swapping over and their partner doing the same. The teacher then may pick other students at random to get them to talk about what their partner just discussed (to ensure they were listening!)</a:t>
                      </a:r>
                    </a:p>
                    <a:p>
                      <a:endParaRPr lang="en-GB" sz="1200" dirty="0"/>
                    </a:p>
                  </a:txBody>
                  <a:tcPr/>
                </a:tc>
                <a:tc>
                  <a:txBody>
                    <a:bodyPr/>
                    <a:lstStyle/>
                    <a:p>
                      <a:r>
                        <a:rPr lang="en-GB" sz="1200" dirty="0"/>
                        <a:t>As an alternative to a regular specification, you may wish to either </a:t>
                      </a:r>
                    </a:p>
                    <a:p>
                      <a:r>
                        <a:rPr lang="en-GB" sz="1200" dirty="0"/>
                        <a:t>(a) </a:t>
                      </a:r>
                      <a:r>
                        <a:rPr lang="en-GB" sz="1200" b="1" dirty="0"/>
                        <a:t>split a specification </a:t>
                      </a:r>
                      <a:r>
                        <a:rPr lang="en-GB" sz="1200" dirty="0"/>
                        <a:t>into ‘Must-haves’ and Must-not-haves’. This time listing all the essential elements of their product. E.g.</a:t>
                      </a:r>
                    </a:p>
                    <a:p>
                      <a:endParaRPr lang="en-GB" sz="1200" dirty="0"/>
                    </a:p>
                    <a:p>
                      <a:pPr algn="ctr"/>
                      <a:r>
                        <a:rPr lang="en-GB" sz="1200" i="1" dirty="0"/>
                        <a:t>Must be worn around the arm. Must NOT rub on the body when running.</a:t>
                      </a:r>
                    </a:p>
                    <a:p>
                      <a:pPr algn="ctr"/>
                      <a:r>
                        <a:rPr lang="en-GB" sz="1200" i="1" dirty="0"/>
                        <a:t>Must be adjustable. Must NOT work loose when running.</a:t>
                      </a:r>
                    </a:p>
                    <a:p>
                      <a:endParaRPr lang="en-GB" sz="1200" dirty="0">
                        <a:highlight>
                          <a:srgbClr val="FFFF00"/>
                        </a:highlight>
                      </a:endParaRPr>
                    </a:p>
                    <a:p>
                      <a:r>
                        <a:rPr lang="en-GB" sz="1200" dirty="0"/>
                        <a:t>Alternatively:</a:t>
                      </a:r>
                    </a:p>
                    <a:p>
                      <a:r>
                        <a:rPr lang="en-GB" sz="1200" dirty="0"/>
                        <a:t>(b) Focus initially all on </a:t>
                      </a:r>
                      <a:r>
                        <a:rPr lang="en-GB" sz="1200" b="1" dirty="0"/>
                        <a:t>all the things it should not do</a:t>
                      </a:r>
                      <a:r>
                        <a:rPr lang="en-GB" sz="1200" dirty="0"/>
                        <a:t>. It is possibly </a:t>
                      </a:r>
                      <a:r>
                        <a:rPr lang="en-GB" sz="1200" b="1" dirty="0"/>
                        <a:t>easier to focus on negatives </a:t>
                      </a:r>
                      <a:r>
                        <a:rPr lang="en-GB" sz="1200" dirty="0"/>
                        <a:t>of existing products and approaches that positives and what actually works well. Think of it yourself in terms of a common product. I find the chair uncomfortable after a long period of time and I don’t like the colour. What’s good about the chair? You don’t instantly think ‘well it’s great to stack and the legs can be taken off for repair or recycling!’ Asking users / potential clients about what frustrates them is easier than what they want with a product. These negatives then may help create ideas in the ideate stage…</a:t>
                      </a:r>
                    </a:p>
                    <a:p>
                      <a:endParaRPr lang="en-GB" sz="1200" dirty="0">
                        <a:highlight>
                          <a:srgbClr val="FFFF00"/>
                        </a:highlight>
                      </a:endParaRPr>
                    </a:p>
                  </a:txBody>
                  <a:tcPr/>
                </a:tc>
                <a:extLst>
                  <a:ext uri="{0D108BD9-81ED-4DB2-BD59-A6C34878D82A}">
                    <a16:rowId xmlns:a16="http://schemas.microsoft.com/office/drawing/2014/main" val="3966545421"/>
                  </a:ext>
                </a:extLst>
              </a:tr>
            </a:tbl>
          </a:graphicData>
        </a:graphic>
      </p:graphicFrame>
      <p:sp>
        <p:nvSpPr>
          <p:cNvPr id="4" name="Arrow: Left 3">
            <a:hlinkClick r:id="rId4" action="ppaction://hlinksldjump"/>
            <a:extLst>
              <a:ext uri="{FF2B5EF4-FFF2-40B4-BE49-F238E27FC236}">
                <a16:creationId xmlns:a16="http://schemas.microsoft.com/office/drawing/2014/main" id="{51962814-FD94-79FA-C00B-9BDC2F1D5F07}"/>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1180292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pic>
        <p:nvPicPr>
          <p:cNvPr id="7" name="Picture Placeholder 6" descr="A picture containing font, graphics, screenshot, logo&#10;&#10;Description automatically generated">
            <a:extLst>
              <a:ext uri="{FF2B5EF4-FFF2-40B4-BE49-F238E27FC236}">
                <a16:creationId xmlns:a16="http://schemas.microsoft.com/office/drawing/2014/main" id="{49D8789C-B98A-CA33-FA6B-DFDCE3240F9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677243668"/>
              </p:ext>
            </p:extLst>
          </p:nvPr>
        </p:nvGraphicFramePr>
        <p:xfrm>
          <a:off x="316968" y="1275938"/>
          <a:ext cx="11040000" cy="4505102"/>
        </p:xfrm>
        <a:graphic>
          <a:graphicData uri="http://schemas.openxmlformats.org/drawingml/2006/table">
            <a:tbl>
              <a:tblPr firstRow="1" bandRow="1">
                <a:tableStyleId>{5940675A-B579-460E-94D1-54222C63F5DA}</a:tableStyleId>
              </a:tblPr>
              <a:tblGrid>
                <a:gridCol w="5362472">
                  <a:extLst>
                    <a:ext uri="{9D8B030D-6E8A-4147-A177-3AD203B41FA5}">
                      <a16:colId xmlns:a16="http://schemas.microsoft.com/office/drawing/2014/main" val="336422520"/>
                    </a:ext>
                  </a:extLst>
                </a:gridCol>
                <a:gridCol w="5677528">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‘Think with a pencil’</a:t>
                      </a:r>
                    </a:p>
                  </a:txBody>
                  <a:tcPr>
                    <a:solidFill>
                      <a:srgbClr val="F60493"/>
                    </a:solidFill>
                  </a:tcPr>
                </a:tc>
                <a:tc>
                  <a:txBody>
                    <a:bodyPr/>
                    <a:lstStyle/>
                    <a:p>
                      <a:pPr algn="ctr"/>
                      <a:r>
                        <a:rPr lang="en-GB" b="1" dirty="0">
                          <a:solidFill>
                            <a:schemeClr val="bg1"/>
                          </a:solidFill>
                        </a:rPr>
                        <a:t>‘Who is it for?’</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200" dirty="0"/>
                        <a:t>Get students to </a:t>
                      </a:r>
                      <a:r>
                        <a:rPr lang="en-GB" sz="1200" b="1" dirty="0"/>
                        <a:t>sketch as many ideas as possible </a:t>
                      </a:r>
                      <a:r>
                        <a:rPr lang="en-GB" sz="1200" dirty="0"/>
                        <a:t>using a mixture of words and sketches. The concept of ‘thinking with a pencil’ is using drawings to get out the idea from their head – they don’t need to be beautiful drawings at this stage. </a:t>
                      </a:r>
                    </a:p>
                    <a:p>
                      <a:r>
                        <a:rPr lang="en-GB" sz="1200" dirty="0"/>
                        <a:t>You may want to draw what it may look like (the form) as a finished product / where it is worn. Using a </a:t>
                      </a:r>
                      <a:r>
                        <a:rPr lang="en-GB" sz="1200" b="1" dirty="0"/>
                        <a:t>template of a human form </a:t>
                      </a:r>
                      <a:r>
                        <a:rPr lang="en-GB" sz="1200" dirty="0"/>
                        <a:t>is useful for this to add context and an idea of size. Consider printing out several figures (on the next slide) and allowing students to </a:t>
                      </a:r>
                      <a:r>
                        <a:rPr lang="en-GB" sz="1200" b="1" dirty="0"/>
                        <a:t>trace the shape </a:t>
                      </a:r>
                      <a:r>
                        <a:rPr lang="en-GB" sz="1200" dirty="0"/>
                        <a:t>before </a:t>
                      </a:r>
                      <a:r>
                        <a:rPr lang="en-GB" sz="1200" b="1" dirty="0"/>
                        <a:t>adding their ideas over the top. </a:t>
                      </a:r>
                      <a:r>
                        <a:rPr lang="en-GB" sz="1200" b="0" dirty="0"/>
                        <a:t>This minimalistic mannequin can draw attention to the product.</a:t>
                      </a:r>
                    </a:p>
                    <a:p>
                      <a:r>
                        <a:rPr lang="en-GB" sz="1200" dirty="0"/>
                        <a:t>Again, hot-desking replicates the approach at Thrive.</a:t>
                      </a:r>
                    </a:p>
                    <a:p>
                      <a:r>
                        <a:rPr lang="en-GB" sz="1200" dirty="0"/>
                        <a:t>Finally, </a:t>
                      </a:r>
                      <a:r>
                        <a:rPr lang="en-GB" sz="1200" b="1" dirty="0"/>
                        <a:t>depending on the system/microcontroller </a:t>
                      </a:r>
                      <a:r>
                        <a:rPr lang="en-GB" sz="1200" dirty="0"/>
                        <a:t>you are likely to use e.g. </a:t>
                      </a:r>
                      <a:r>
                        <a:rPr lang="en-GB" sz="1200" dirty="0" err="1"/>
                        <a:t>micro:bit</a:t>
                      </a:r>
                      <a:r>
                        <a:rPr lang="en-GB" sz="1200" dirty="0"/>
                        <a:t>, crumble, </a:t>
                      </a:r>
                      <a:r>
                        <a:rPr lang="en-GB" sz="1200" dirty="0" err="1"/>
                        <a:t>picaxe</a:t>
                      </a:r>
                      <a:r>
                        <a:rPr lang="en-GB" sz="1200" dirty="0"/>
                        <a:t> etc, you may want to run through a </a:t>
                      </a:r>
                      <a:r>
                        <a:rPr lang="en-GB" sz="1200" b="1" dirty="0"/>
                        <a:t>list of the potential inputs and outputs</a:t>
                      </a:r>
                      <a:r>
                        <a:rPr lang="en-GB" sz="1200" dirty="0"/>
                        <a:t> for these devices to help them consider design ideas. Think back to the </a:t>
                      </a:r>
                      <a:r>
                        <a:rPr lang="en-GB" sz="1200" dirty="0">
                          <a:hlinkClick r:id="rId4" action="ppaction://hlinksldjump"/>
                        </a:rPr>
                        <a:t>form-factor</a:t>
                      </a:r>
                      <a:r>
                        <a:rPr lang="en-GB" sz="1200" dirty="0"/>
                        <a:t> activity to help develop the idea. These may be presented on the board and students can then join inputs and outputs together. </a:t>
                      </a:r>
                    </a:p>
                    <a:p>
                      <a:r>
                        <a:rPr lang="en-GB" sz="1200" dirty="0"/>
                        <a:t>For example: Motion sensor (input) + motor (output) = If motion is detected for 10 minutes or more, a fan can be activated, this could be on a head garment and designed to cool down an athlete.</a:t>
                      </a:r>
                    </a:p>
                    <a:p>
                      <a:endParaRPr lang="en-GB" sz="1200" dirty="0"/>
                    </a:p>
                  </a:txBody>
                  <a:tcPr/>
                </a:tc>
                <a:tc>
                  <a:txBody>
                    <a:bodyPr/>
                    <a:lstStyle/>
                    <a:p>
                      <a:r>
                        <a:rPr lang="en-GB" sz="1200" dirty="0"/>
                        <a:t>At this stage the ideas may only be for you, to get ideas </a:t>
                      </a:r>
                      <a:r>
                        <a:rPr lang="en-GB" sz="1200" b="1" dirty="0"/>
                        <a:t>out your head and onto paper as a record</a:t>
                      </a:r>
                      <a:r>
                        <a:rPr lang="en-GB" sz="1200" dirty="0"/>
                        <a:t>. Thrive do this in a number of different ways:</a:t>
                      </a:r>
                    </a:p>
                    <a:p>
                      <a:pPr marL="171450" indent="-171450">
                        <a:buFont typeface="Arial" panose="020B0604020202020204" pitchFamily="34" charset="0"/>
                        <a:buChar char="•"/>
                      </a:pPr>
                      <a:r>
                        <a:rPr lang="en-GB" sz="1200" b="1" dirty="0"/>
                        <a:t>Different designs</a:t>
                      </a:r>
                      <a:r>
                        <a:rPr lang="en-GB" sz="1200" dirty="0"/>
                        <a:t>. Consider putting a time limit on it to speed things up. ‘The most ideas in a 4 minute window’ (for example)</a:t>
                      </a:r>
                    </a:p>
                    <a:p>
                      <a:pPr marL="171450" indent="-171450">
                        <a:buFont typeface="Arial" panose="020B0604020202020204" pitchFamily="34" charset="0"/>
                        <a:buChar char="•"/>
                      </a:pPr>
                      <a:r>
                        <a:rPr lang="en-GB" sz="1200" b="1" dirty="0"/>
                        <a:t>Sketching</a:t>
                      </a:r>
                      <a:r>
                        <a:rPr lang="en-GB" sz="1200" dirty="0"/>
                        <a:t>. To aid with sketching you may want to use some templates of basic shapes / products e.g. watches, bracelets etc for students to use as a starting point/outline to trace, rather than letting their perceived inability to draw hold them back.</a:t>
                      </a:r>
                    </a:p>
                    <a:p>
                      <a:pPr marL="171450" indent="-171450">
                        <a:buFont typeface="Arial" panose="020B0604020202020204" pitchFamily="34" charset="0"/>
                        <a:buChar char="•"/>
                      </a:pPr>
                      <a:r>
                        <a:rPr lang="en-GB" sz="1200" b="1" dirty="0"/>
                        <a:t>CAD</a:t>
                      </a:r>
                      <a:r>
                        <a:rPr lang="en-GB" sz="1200" dirty="0"/>
                        <a:t>. Consider allowing students to use CAD early on as well – </a:t>
                      </a:r>
                      <a:r>
                        <a:rPr lang="en-GB" sz="1200" dirty="0" err="1"/>
                        <a:t>Tinkercad</a:t>
                      </a:r>
                      <a:r>
                        <a:rPr lang="en-GB" sz="1200" dirty="0"/>
                        <a:t>, Sketchup, </a:t>
                      </a:r>
                      <a:r>
                        <a:rPr lang="en-GB" sz="1200" dirty="0" err="1"/>
                        <a:t>Onshape</a:t>
                      </a:r>
                      <a:r>
                        <a:rPr lang="en-GB" sz="1200" dirty="0"/>
                        <a:t> etc may all be useful even early on as some students may prefer communicating in 3D. Don’t worry too much about dimensions or scale initially. </a:t>
                      </a:r>
                    </a:p>
                    <a:p>
                      <a:pPr marL="171450" indent="-171450">
                        <a:buFont typeface="Arial" panose="020B0604020202020204" pitchFamily="34" charset="0"/>
                        <a:buChar char="•"/>
                      </a:pPr>
                      <a:r>
                        <a:rPr lang="en-GB" sz="1200" b="1" dirty="0"/>
                        <a:t>Sketch with pen</a:t>
                      </a:r>
                      <a:r>
                        <a:rPr lang="en-GB" sz="1200" dirty="0"/>
                        <a:t>. Forcing students to sketch with a pen can remove apprehension for some and also eliminates the ability to erase, and so prevents some students worrying too much about their presentation.</a:t>
                      </a:r>
                    </a:p>
                    <a:p>
                      <a:pPr marL="171450" indent="-171450">
                        <a:buFont typeface="Arial" panose="020B0604020202020204" pitchFamily="34" charset="0"/>
                        <a:buChar char="•"/>
                      </a:pPr>
                      <a:r>
                        <a:rPr lang="en-GB" sz="1200" b="1" dirty="0"/>
                        <a:t>Post-it notes</a:t>
                      </a:r>
                      <a:r>
                        <a:rPr lang="en-GB" sz="1200" dirty="0"/>
                        <a:t>. These (or scrap paper) can be good to sketch on, to prevent students being too precious about their designs in the early stages.</a:t>
                      </a:r>
                    </a:p>
                    <a:p>
                      <a:pPr marL="171450" indent="-171450">
                        <a:buFont typeface="Arial" panose="020B0604020202020204" pitchFamily="34" charset="0"/>
                        <a:buChar char="•"/>
                      </a:pPr>
                      <a:endParaRPr lang="en-GB" sz="1200" dirty="0"/>
                    </a:p>
                    <a:p>
                      <a:pPr marL="0" indent="0">
                        <a:buFont typeface="Arial" panose="020B0604020202020204" pitchFamily="34" charset="0"/>
                        <a:buNone/>
                      </a:pPr>
                      <a:r>
                        <a:rPr lang="en-GB" sz="1200" dirty="0"/>
                        <a:t>As ideas progress, the drawing / render / sketch may be for someone else and therefore the quality and detail may be altered so that other people can understand it easier.</a:t>
                      </a:r>
                    </a:p>
                    <a:p>
                      <a:endParaRPr lang="en-GB" sz="1200" dirty="0">
                        <a:highlight>
                          <a:srgbClr val="FFFF00"/>
                        </a:highlight>
                      </a:endParaRPr>
                    </a:p>
                  </a:txBody>
                  <a:tcPr/>
                </a:tc>
                <a:extLst>
                  <a:ext uri="{0D108BD9-81ED-4DB2-BD59-A6C34878D82A}">
                    <a16:rowId xmlns:a16="http://schemas.microsoft.com/office/drawing/2014/main" val="3966545421"/>
                  </a:ext>
                </a:extLst>
              </a:tr>
            </a:tbl>
          </a:graphicData>
        </a:graphic>
      </p:graphicFrame>
      <p:sp>
        <p:nvSpPr>
          <p:cNvPr id="4" name="Arrow: Left 3">
            <a:hlinkClick r:id="rId5" action="ppaction://hlinksldjump"/>
            <a:extLst>
              <a:ext uri="{FF2B5EF4-FFF2-40B4-BE49-F238E27FC236}">
                <a16:creationId xmlns:a16="http://schemas.microsoft.com/office/drawing/2014/main" id="{854ACD85-0F3C-D5AF-2DAC-92340020577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874148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9166811" cy="1047918"/>
          </a:xfrm>
        </p:spPr>
        <p:txBody>
          <a:bodyPr/>
          <a:lstStyle/>
          <a:p>
            <a:r>
              <a:rPr lang="en-GB" dirty="0">
                <a:latin typeface="GriffithGothic Black" panose="02000603060000020004" pitchFamily="50" charset="0"/>
              </a:rPr>
              <a:t>Summary of the resource</a:t>
            </a:r>
            <a:endParaRPr lang="en-GB" sz="4400" dirty="0">
              <a:latin typeface="GriffithGothic Black" panose="02000603060000020004" pitchFamily="50" charset="0"/>
            </a:endParaRPr>
          </a:p>
        </p:txBody>
      </p:sp>
      <p:pic>
        <p:nvPicPr>
          <p:cNvPr id="9" name="Picture 1">
            <a:extLst>
              <a:ext uri="{FF2B5EF4-FFF2-40B4-BE49-F238E27FC236}">
                <a16:creationId xmlns:a16="http://schemas.microsoft.com/office/drawing/2014/main" id="{02D3DBBC-2663-F442-38F1-BDE287ACFA0A}"/>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87" y="5791199"/>
            <a:ext cx="1624975" cy="82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2">
            <a:extLst>
              <a:ext uri="{FF2B5EF4-FFF2-40B4-BE49-F238E27FC236}">
                <a16:creationId xmlns:a16="http://schemas.microsoft.com/office/drawing/2014/main" id="{9EB868EC-544C-6711-1206-DEB48ADF6C60}"/>
              </a:ext>
            </a:extLst>
          </p:cNvPr>
          <p:cNvSpPr txBox="1">
            <a:spLocks/>
          </p:cNvSpPr>
          <p:nvPr/>
        </p:nvSpPr>
        <p:spPr>
          <a:xfrm>
            <a:off x="601279" y="1259995"/>
            <a:ext cx="11014721"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1" dirty="0">
                <a:latin typeface="+mj-lt"/>
                <a:ea typeface="Roboto" panose="02000000000000000000" pitchFamily="2" charset="0"/>
                <a:cs typeface="Roboto" panose="02000000000000000000" pitchFamily="2" charset="0"/>
              </a:rPr>
              <a:t>Suggested level:</a:t>
            </a:r>
            <a:r>
              <a:rPr lang="en-GB" sz="2200" b="0" dirty="0">
                <a:latin typeface="+mj-lt"/>
                <a:ea typeface="Roboto" panose="02000000000000000000" pitchFamily="2" charset="0"/>
                <a:cs typeface="Roboto" panose="02000000000000000000" pitchFamily="2" charset="0"/>
              </a:rPr>
              <a:t> Mid/late key stage 3*</a:t>
            </a:r>
          </a:p>
          <a:p>
            <a:pPr>
              <a:lnSpc>
                <a:spcPct val="150000"/>
              </a:lnSpc>
            </a:pPr>
            <a:r>
              <a:rPr lang="en-GB" sz="2200" b="1" dirty="0">
                <a:latin typeface="+mj-lt"/>
                <a:ea typeface="Roboto" panose="02000000000000000000" pitchFamily="2" charset="0"/>
                <a:cs typeface="Roboto" panose="02000000000000000000" pitchFamily="2" charset="0"/>
              </a:rPr>
              <a:t>Duration: </a:t>
            </a:r>
            <a:r>
              <a:rPr lang="en-GB" sz="2200" b="0" dirty="0">
                <a:latin typeface="+mj-lt"/>
                <a:ea typeface="Roboto" panose="02000000000000000000" pitchFamily="2" charset="0"/>
                <a:cs typeface="Roboto" panose="02000000000000000000" pitchFamily="2" charset="0"/>
              </a:rPr>
              <a:t>Approx. 14 weeks </a:t>
            </a:r>
          </a:p>
          <a:p>
            <a:pPr>
              <a:lnSpc>
                <a:spcPct val="150000"/>
              </a:lnSpc>
            </a:pPr>
            <a:r>
              <a:rPr lang="en-GB" sz="2200" b="1" dirty="0">
                <a:latin typeface="+mj-lt"/>
                <a:ea typeface="Roboto" panose="02000000000000000000" pitchFamily="2" charset="0"/>
                <a:cs typeface="Roboto" panose="02000000000000000000" pitchFamily="2" charset="0"/>
              </a:rPr>
              <a:t>Focus: </a:t>
            </a:r>
            <a:r>
              <a:rPr lang="en-GB" sz="2200" b="0" dirty="0">
                <a:latin typeface="+mj-lt"/>
                <a:ea typeface="Roboto" panose="02000000000000000000" pitchFamily="2" charset="0"/>
                <a:cs typeface="Roboto" panose="02000000000000000000" pitchFamily="2" charset="0"/>
              </a:rPr>
              <a:t>Product design, wearable technologies, ergonomics</a:t>
            </a:r>
          </a:p>
          <a:p>
            <a:pPr>
              <a:lnSpc>
                <a:spcPct val="150000"/>
              </a:lnSpc>
            </a:pPr>
            <a:r>
              <a:rPr lang="en-GB" sz="2200" b="1" dirty="0">
                <a:latin typeface="+mj-lt"/>
                <a:ea typeface="Roboto" panose="02000000000000000000" pitchFamily="2" charset="0"/>
                <a:cs typeface="Roboto" panose="02000000000000000000" pitchFamily="2" charset="0"/>
              </a:rPr>
              <a:t>Materials: </a:t>
            </a:r>
            <a:r>
              <a:rPr lang="en-GB" sz="2200" b="0" dirty="0">
                <a:latin typeface="+mj-lt"/>
                <a:ea typeface="Roboto" panose="02000000000000000000" pitchFamily="2" charset="0"/>
                <a:cs typeface="Roboto" panose="02000000000000000000" pitchFamily="2" charset="0"/>
              </a:rPr>
              <a:t>Paper and card, modelling materials, textiles, polymers</a:t>
            </a:r>
          </a:p>
          <a:p>
            <a:pPr>
              <a:lnSpc>
                <a:spcPct val="150000"/>
              </a:lnSpc>
            </a:pPr>
            <a:r>
              <a:rPr lang="en-GB" sz="2200" b="1" dirty="0">
                <a:latin typeface="+mj-lt"/>
                <a:ea typeface="Roboto" panose="02000000000000000000" pitchFamily="2" charset="0"/>
                <a:cs typeface="Roboto" panose="02000000000000000000" pitchFamily="2" charset="0"/>
              </a:rPr>
              <a:t>Processes: </a:t>
            </a:r>
            <a:r>
              <a:rPr lang="en-GB" sz="2200" b="0" dirty="0">
                <a:latin typeface="+mj-lt"/>
                <a:ea typeface="Roboto" panose="02000000000000000000" pitchFamily="2" charset="0"/>
                <a:cs typeface="Roboto" panose="02000000000000000000" pitchFamily="2" charset="0"/>
              </a:rPr>
              <a:t>Designing, shaping and forming, science, engineering</a:t>
            </a:r>
          </a:p>
          <a:p>
            <a:pPr>
              <a:lnSpc>
                <a:spcPct val="150000"/>
              </a:lnSpc>
            </a:pPr>
            <a:r>
              <a:rPr lang="en-GB" sz="2200" b="1" dirty="0">
                <a:latin typeface="+mj-lt"/>
                <a:ea typeface="Roboto" panose="02000000000000000000" pitchFamily="2" charset="0"/>
                <a:cs typeface="Roboto" panose="02000000000000000000" pitchFamily="2" charset="0"/>
              </a:rPr>
              <a:t>Systems: </a:t>
            </a:r>
            <a:r>
              <a:rPr lang="en-GB" sz="2200" b="0" dirty="0">
                <a:latin typeface="+mj-lt"/>
                <a:ea typeface="Roboto" panose="02000000000000000000" pitchFamily="2" charset="0"/>
                <a:cs typeface="Roboto" panose="02000000000000000000" pitchFamily="2" charset="0"/>
              </a:rPr>
              <a:t>Electrical, electronic, energy, computer</a:t>
            </a:r>
          </a:p>
          <a:p>
            <a:pPr>
              <a:lnSpc>
                <a:spcPct val="150000"/>
              </a:lnSpc>
            </a:pPr>
            <a:r>
              <a:rPr lang="en-GB" sz="2200" b="1" dirty="0">
                <a:latin typeface="+mj-lt"/>
                <a:ea typeface="Roboto" panose="02000000000000000000" pitchFamily="2" charset="0"/>
                <a:cs typeface="Roboto" panose="02000000000000000000" pitchFamily="2" charset="0"/>
              </a:rPr>
              <a:t>Responsibilities: </a:t>
            </a:r>
            <a:r>
              <a:rPr lang="en-GB" sz="2200" b="0" dirty="0">
                <a:latin typeface="+mj-lt"/>
                <a:ea typeface="Roboto" panose="02000000000000000000" pitchFamily="2" charset="0"/>
                <a:cs typeface="Roboto" panose="02000000000000000000" pitchFamily="2" charset="0"/>
              </a:rPr>
              <a:t>Health and safety, ethics, environment, sustainability, six R’s</a:t>
            </a:r>
          </a:p>
          <a:p>
            <a:pPr>
              <a:lnSpc>
                <a:spcPct val="150000"/>
              </a:lnSpc>
            </a:pPr>
            <a:endParaRPr lang="en-GB" sz="1400" dirty="0">
              <a:latin typeface="+mj-lt"/>
              <a:ea typeface="Roboto" panose="02000000000000000000" pitchFamily="2" charset="0"/>
              <a:cs typeface="Roboto" panose="02000000000000000000" pitchFamily="2" charset="0"/>
            </a:endParaRPr>
          </a:p>
          <a:p>
            <a:pPr>
              <a:lnSpc>
                <a:spcPct val="150000"/>
              </a:lnSpc>
            </a:pPr>
            <a:r>
              <a:rPr lang="en-GB" sz="1400" dirty="0">
                <a:latin typeface="+mj-lt"/>
                <a:ea typeface="Roboto" panose="02000000000000000000" pitchFamily="2" charset="0"/>
                <a:cs typeface="Roboto" panose="02000000000000000000" pitchFamily="2" charset="0"/>
              </a:rPr>
              <a:t>*you can use the resource at whichever level you feel it is appropriate.</a:t>
            </a:r>
          </a:p>
        </p:txBody>
      </p:sp>
    </p:spTree>
    <p:extLst>
      <p:ext uri="{BB962C8B-B14F-4D97-AF65-F5344CB8AC3E}">
        <p14:creationId xmlns:p14="http://schemas.microsoft.com/office/powerpoint/2010/main" val="2046813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A line drawing of a person&#10;&#10;Description automatically generated">
            <a:extLst>
              <a:ext uri="{FF2B5EF4-FFF2-40B4-BE49-F238E27FC236}">
                <a16:creationId xmlns:a16="http://schemas.microsoft.com/office/drawing/2014/main" id="{DCE3F3B0-9A62-CF1F-A4E8-0098901993D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4484" b="5507"/>
          <a:stretch/>
        </p:blipFill>
        <p:spPr>
          <a:xfrm>
            <a:off x="793677" y="0"/>
            <a:ext cx="10604645" cy="5923280"/>
          </a:xfrm>
          <a:prstGeom prst="rect">
            <a:avLst/>
          </a:prstGeom>
        </p:spPr>
      </p:pic>
      <p:pic>
        <p:nvPicPr>
          <p:cNvPr id="24" name="Picture Placeholder 23" descr="A logo with blue and green text&#10;&#10;Description automatically generated">
            <a:extLst>
              <a:ext uri="{FF2B5EF4-FFF2-40B4-BE49-F238E27FC236}">
                <a16:creationId xmlns:a16="http://schemas.microsoft.com/office/drawing/2014/main" id="{FF69746A-912F-EC3E-E239-4E3999791400}"/>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4999" b="4999"/>
          <a:stretch>
            <a:fillRect/>
          </a:stretch>
        </p:blipFill>
        <p:spPr/>
      </p:pic>
    </p:spTree>
    <p:extLst>
      <p:ext uri="{BB962C8B-B14F-4D97-AF65-F5344CB8AC3E}">
        <p14:creationId xmlns:p14="http://schemas.microsoft.com/office/powerpoint/2010/main" val="24490431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Prototype tasks</a:t>
            </a:r>
          </a:p>
        </p:txBody>
      </p:sp>
      <p:pic>
        <p:nvPicPr>
          <p:cNvPr id="7" name="Picture Placeholder 6" descr="A picture containing font, graphics, screenshot, logo&#10;&#10;Description automatically generated">
            <a:extLst>
              <a:ext uri="{FF2B5EF4-FFF2-40B4-BE49-F238E27FC236}">
                <a16:creationId xmlns:a16="http://schemas.microsoft.com/office/drawing/2014/main" id="{49D8789C-B98A-CA33-FA6B-DFDCE3240F9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783488333"/>
              </p:ext>
            </p:extLst>
          </p:nvPr>
        </p:nvGraphicFramePr>
        <p:xfrm>
          <a:off x="316968" y="1275938"/>
          <a:ext cx="11163832" cy="4505102"/>
        </p:xfrm>
        <a:graphic>
          <a:graphicData uri="http://schemas.openxmlformats.org/drawingml/2006/table">
            <a:tbl>
              <a:tblPr firstRow="1" bandRow="1">
                <a:tableStyleId>{5940675A-B579-460E-94D1-54222C63F5DA}</a:tableStyleId>
              </a:tblPr>
              <a:tblGrid>
                <a:gridCol w="4202298">
                  <a:extLst>
                    <a:ext uri="{9D8B030D-6E8A-4147-A177-3AD203B41FA5}">
                      <a16:colId xmlns:a16="http://schemas.microsoft.com/office/drawing/2014/main" val="336422520"/>
                    </a:ext>
                  </a:extLst>
                </a:gridCol>
                <a:gridCol w="4299460">
                  <a:extLst>
                    <a:ext uri="{9D8B030D-6E8A-4147-A177-3AD203B41FA5}">
                      <a16:colId xmlns:a16="http://schemas.microsoft.com/office/drawing/2014/main" val="1485661640"/>
                    </a:ext>
                  </a:extLst>
                </a:gridCol>
                <a:gridCol w="2662074">
                  <a:extLst>
                    <a:ext uri="{9D8B030D-6E8A-4147-A177-3AD203B41FA5}">
                      <a16:colId xmlns:a16="http://schemas.microsoft.com/office/drawing/2014/main" val="2672786159"/>
                    </a:ext>
                  </a:extLst>
                </a:gridCol>
              </a:tblGrid>
              <a:tr h="390302">
                <a:tc>
                  <a:txBody>
                    <a:bodyPr/>
                    <a:lstStyle/>
                    <a:p>
                      <a:pPr algn="ctr"/>
                      <a:r>
                        <a:rPr lang="en-GB" b="1" dirty="0">
                          <a:solidFill>
                            <a:schemeClr val="bg1"/>
                          </a:solidFill>
                        </a:rPr>
                        <a:t>‘How it works’</a:t>
                      </a:r>
                    </a:p>
                  </a:txBody>
                  <a:tcPr>
                    <a:solidFill>
                      <a:srgbClr val="FE4E00"/>
                    </a:solidFill>
                  </a:tcPr>
                </a:tc>
                <a:tc>
                  <a:txBody>
                    <a:bodyPr/>
                    <a:lstStyle/>
                    <a:p>
                      <a:pPr algn="ctr"/>
                      <a:r>
                        <a:rPr lang="en-GB" b="1" dirty="0">
                          <a:solidFill>
                            <a:schemeClr val="bg1"/>
                          </a:solidFill>
                        </a:rPr>
                        <a:t>‘How it looks’</a:t>
                      </a:r>
                    </a:p>
                  </a:txBody>
                  <a:tcPr>
                    <a:solidFill>
                      <a:srgbClr val="FE4E00"/>
                    </a:solidFill>
                  </a:tcPr>
                </a:tc>
                <a:tc>
                  <a:txBody>
                    <a:bodyPr/>
                    <a:lstStyle/>
                    <a:p>
                      <a:pPr algn="ctr"/>
                      <a:r>
                        <a:rPr lang="en-GB" b="1" dirty="0">
                          <a:solidFill>
                            <a:schemeClr val="bg1"/>
                          </a:solidFill>
                        </a:rPr>
                        <a:t>‘Adding little details’</a:t>
                      </a:r>
                    </a:p>
                  </a:txBody>
                  <a:tcPr>
                    <a:solidFill>
                      <a:srgbClr val="FE4E00"/>
                    </a:solidFill>
                  </a:tcPr>
                </a:tc>
                <a:extLst>
                  <a:ext uri="{0D108BD9-81ED-4DB2-BD59-A6C34878D82A}">
                    <a16:rowId xmlns:a16="http://schemas.microsoft.com/office/drawing/2014/main" val="3391378453"/>
                  </a:ext>
                </a:extLst>
              </a:tr>
              <a:tr h="2535869">
                <a:tc>
                  <a:txBody>
                    <a:bodyPr/>
                    <a:lstStyle/>
                    <a:p>
                      <a:r>
                        <a:rPr lang="en-GB" sz="1200" dirty="0"/>
                        <a:t>There are a number of methods for creating working prototypes depending on what is available in your school and the experience of your students prior to this. For example:</a:t>
                      </a:r>
                    </a:p>
                    <a:p>
                      <a:r>
                        <a:rPr lang="en-GB" sz="1200" dirty="0"/>
                        <a:t>Using a </a:t>
                      </a:r>
                      <a:r>
                        <a:rPr lang="en-GB" sz="1200" b="1" dirty="0" err="1"/>
                        <a:t>micro:bit</a:t>
                      </a:r>
                      <a:r>
                        <a:rPr lang="en-GB" sz="1200" b="1" dirty="0"/>
                        <a:t> </a:t>
                      </a:r>
                      <a:r>
                        <a:rPr lang="en-GB" sz="1200" dirty="0"/>
                        <a:t>and coding the product to count steps when it detects movement. Students may </a:t>
                      </a:r>
                      <a:r>
                        <a:rPr lang="en-GB" sz="1200" b="1" dirty="0"/>
                        <a:t>code this first and then look at creating a method for attaching to the body</a:t>
                      </a:r>
                      <a:r>
                        <a:rPr lang="en-GB" sz="1200" dirty="0"/>
                        <a:t>. In early stages it may be simply </a:t>
                      </a:r>
                      <a:r>
                        <a:rPr lang="en-GB" sz="1200" b="1" dirty="0"/>
                        <a:t>using existing items </a:t>
                      </a:r>
                      <a:r>
                        <a:rPr lang="en-GB" sz="1200" dirty="0"/>
                        <a:t>such as a sweat-band or simply a piece of elastic. Collecting a range of these prior to the unit can be very useful as a </a:t>
                      </a:r>
                      <a:r>
                        <a:rPr lang="en-GB" sz="1200" b="1" dirty="0"/>
                        <a:t>handling collection</a:t>
                      </a:r>
                      <a:r>
                        <a:rPr lang="en-GB" sz="1200" dirty="0"/>
                        <a:t>.</a:t>
                      </a:r>
                    </a:p>
                    <a:p>
                      <a:r>
                        <a:rPr lang="en-GB" sz="1200" dirty="0"/>
                        <a:t>Remind students that </a:t>
                      </a:r>
                      <a:r>
                        <a:rPr lang="en-GB" sz="1200" b="1" dirty="0"/>
                        <a:t>this is to test a concept </a:t>
                      </a:r>
                      <a:r>
                        <a:rPr lang="en-GB" sz="1200" dirty="0"/>
                        <a:t>and won’t be exactly how it looks, or even functions. </a:t>
                      </a:r>
                    </a:p>
                    <a:p>
                      <a:r>
                        <a:rPr lang="en-GB" sz="1200" dirty="0"/>
                        <a:t>Thrive often use breadboards, Arduino or similar at this stage. It is a good opportunity to explore </a:t>
                      </a:r>
                      <a:r>
                        <a:rPr lang="en-GB" sz="1200" b="1" dirty="0"/>
                        <a:t>e-textiles</a:t>
                      </a:r>
                      <a:r>
                        <a:rPr lang="en-GB" sz="1200" dirty="0"/>
                        <a:t>. </a:t>
                      </a:r>
                      <a:r>
                        <a:rPr lang="en-GB" sz="1200" dirty="0">
                          <a:hlinkClick r:id="rId4"/>
                        </a:rPr>
                        <a:t>Kitronik</a:t>
                      </a:r>
                      <a:r>
                        <a:rPr lang="en-GB" sz="1200" dirty="0"/>
                        <a:t> has a good range of kits and resources for this area.</a:t>
                      </a:r>
                    </a:p>
                    <a:p>
                      <a:r>
                        <a:rPr lang="en-GB" sz="1200" dirty="0"/>
                        <a:t>Recording these models working using video is good, with students talking through their ideas. Similar to the Ideate stage, creating alternatives is good, but we are using the prototype stage to get closer to a final solution.</a:t>
                      </a:r>
                    </a:p>
                  </a:txBody>
                  <a:tcPr/>
                </a:tc>
                <a:tc>
                  <a:txBody>
                    <a:bodyPr/>
                    <a:lstStyle/>
                    <a:p>
                      <a:r>
                        <a:rPr lang="en-GB" sz="1200" dirty="0"/>
                        <a:t>There are different ways you may want to tackle this. </a:t>
                      </a:r>
                      <a:r>
                        <a:rPr lang="en-GB" sz="1200" b="1" dirty="0"/>
                        <a:t>CAD renders </a:t>
                      </a:r>
                      <a:r>
                        <a:rPr lang="en-GB" sz="1200" dirty="0"/>
                        <a:t>are a possibility and you could look at creating organic shapes using something like the sculpt aspect of Autodesk Fusion and create renders with fabric textures, put in-situ with different backdrops, adding little detail such as logos can make a big difference. If a rough non-working model is made, this can be used as a background canvas to support you making a CAD model. Similarly, you could explore a range of textile-outcomes as you create wearable pieces. Using </a:t>
                      </a:r>
                      <a:r>
                        <a:rPr lang="en-GB" sz="1200" b="1" dirty="0"/>
                        <a:t>paper to create initial patterns </a:t>
                      </a:r>
                      <a:r>
                        <a:rPr lang="en-GB" sz="1200" dirty="0"/>
                        <a:t>before moving on to </a:t>
                      </a:r>
                      <a:r>
                        <a:rPr lang="en-GB" sz="1200" b="1" dirty="0"/>
                        <a:t>prototyping fabrics </a:t>
                      </a:r>
                      <a:r>
                        <a:rPr lang="en-GB" sz="1200" dirty="0"/>
                        <a:t>(like </a:t>
                      </a:r>
                      <a:r>
                        <a:rPr lang="en-GB" sz="1200" dirty="0" err="1"/>
                        <a:t>dipryl</a:t>
                      </a:r>
                      <a:r>
                        <a:rPr lang="en-GB" sz="1200" dirty="0"/>
                        <a:t>) is useful. Students can then create more realistic outcomes and simply demonstrate where (for example) LEDs may feature even if they are not fully functioning.</a:t>
                      </a:r>
                    </a:p>
                    <a:p>
                      <a:r>
                        <a:rPr lang="en-GB" sz="1200" dirty="0"/>
                        <a:t>You may decide to have </a:t>
                      </a:r>
                      <a:r>
                        <a:rPr lang="en-GB" sz="1200" b="1" dirty="0"/>
                        <a:t>two separate models </a:t>
                      </a:r>
                      <a:r>
                        <a:rPr lang="en-GB" sz="1200" dirty="0"/>
                        <a:t>(how it works AND how it looks) or combine the two as best as you can. Remind students that a </a:t>
                      </a:r>
                      <a:r>
                        <a:rPr lang="en-GB" sz="1200" dirty="0" err="1"/>
                        <a:t>micro:bit</a:t>
                      </a:r>
                      <a:r>
                        <a:rPr lang="en-GB" sz="1200" dirty="0"/>
                        <a:t> and bulky battery wouldn’t be in the final product.</a:t>
                      </a:r>
                    </a:p>
                    <a:p>
                      <a:r>
                        <a:rPr lang="en-GB" sz="1200" dirty="0"/>
                        <a:t>Alternatively, you may take ‘wearable’ as a more </a:t>
                      </a:r>
                      <a:r>
                        <a:rPr lang="en-GB" sz="1200" b="1" dirty="0"/>
                        <a:t>‘mechanical’ approach </a:t>
                      </a:r>
                      <a:r>
                        <a:rPr lang="en-GB" sz="1200" dirty="0"/>
                        <a:t>and explore ways to connect it to the body (belt loops, attach to a keyring etc)</a:t>
                      </a:r>
                    </a:p>
                    <a:p>
                      <a:endParaRPr lang="en-GB" sz="1200" dirty="0">
                        <a:highlight>
                          <a:srgbClr val="FFFF00"/>
                        </a:highlight>
                      </a:endParaRPr>
                    </a:p>
                  </a:txBody>
                  <a:tcPr/>
                </a:tc>
                <a:tc>
                  <a:txBody>
                    <a:bodyPr/>
                    <a:lstStyle/>
                    <a:p>
                      <a:r>
                        <a:rPr lang="en-GB" sz="1200" dirty="0"/>
                        <a:t>This context provides an opportunity to explore packaging also. Explore different packaging such as this from </a:t>
                      </a:r>
                      <a:r>
                        <a:rPr lang="en-GB" sz="1200" dirty="0">
                          <a:hlinkClick r:id="rId5"/>
                        </a:rPr>
                        <a:t>Fitbit</a:t>
                      </a:r>
                      <a:r>
                        <a:rPr lang="en-GB" sz="1200" dirty="0"/>
                        <a:t>. You can explore and replicate packaging details such as embossing, spot varnishing etc</a:t>
                      </a:r>
                      <a:endParaRPr lang="en-GB" sz="1200" dirty="0">
                        <a:highlight>
                          <a:srgbClr val="FFFF00"/>
                        </a:highlight>
                      </a:endParaRPr>
                    </a:p>
                    <a:p>
                      <a:r>
                        <a:rPr lang="en-GB" sz="1200" dirty="0"/>
                        <a:t>You may want to use existing watches, wearables etc to package. Similarly, it provides a good opportunity to look at Point of Sale displays – how would the wearable be presented in a store, on a counter, in a window display? This provides opportunities to explore line bending, plastic forming and more as a holder for a watch (for example). Exploring jewellery displays may be good for this.</a:t>
                      </a:r>
                    </a:p>
                  </a:txBody>
                  <a:tcPr/>
                </a:tc>
                <a:extLst>
                  <a:ext uri="{0D108BD9-81ED-4DB2-BD59-A6C34878D82A}">
                    <a16:rowId xmlns:a16="http://schemas.microsoft.com/office/drawing/2014/main" val="3966545421"/>
                  </a:ext>
                </a:extLst>
              </a:tr>
            </a:tbl>
          </a:graphicData>
        </a:graphic>
      </p:graphicFrame>
      <p:sp>
        <p:nvSpPr>
          <p:cNvPr id="4" name="Arrow: Left 3">
            <a:hlinkClick r:id="rId6" action="ppaction://hlinksldjump"/>
            <a:extLst>
              <a:ext uri="{FF2B5EF4-FFF2-40B4-BE49-F238E27FC236}">
                <a16:creationId xmlns:a16="http://schemas.microsoft.com/office/drawing/2014/main" id="{B032B46D-E766-1FE9-F700-B8EA9355D09A}"/>
              </a:ext>
            </a:extLst>
          </p:cNvPr>
          <p:cNvSpPr/>
          <p:nvPr/>
        </p:nvSpPr>
        <p:spPr>
          <a:xfrm>
            <a:off x="10871200" y="521533"/>
            <a:ext cx="609600" cy="548640"/>
          </a:xfrm>
          <a:prstGeom prst="leftArrow">
            <a:avLst/>
          </a:prstGeom>
          <a:noFill/>
          <a:ln>
            <a:solidFill>
              <a:srgbClr val="FE4E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9661649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Test tasks</a:t>
            </a:r>
          </a:p>
        </p:txBody>
      </p:sp>
      <p:pic>
        <p:nvPicPr>
          <p:cNvPr id="7" name="Picture Placeholder 6" descr="A picture containing font, graphics, screenshot, logo&#10;&#10;Description automatically generated">
            <a:extLst>
              <a:ext uri="{FF2B5EF4-FFF2-40B4-BE49-F238E27FC236}">
                <a16:creationId xmlns:a16="http://schemas.microsoft.com/office/drawing/2014/main" id="{49D8789C-B98A-CA33-FA6B-DFDCE3240F9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p:pic>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653095884"/>
              </p:ext>
            </p:extLst>
          </p:nvPr>
        </p:nvGraphicFramePr>
        <p:xfrm>
          <a:off x="316968" y="1275938"/>
          <a:ext cx="10919992" cy="4322222"/>
        </p:xfrm>
        <a:graphic>
          <a:graphicData uri="http://schemas.openxmlformats.org/drawingml/2006/table">
            <a:tbl>
              <a:tblPr firstRow="1" bandRow="1">
                <a:tableStyleId>{5940675A-B579-460E-94D1-54222C63F5DA}</a:tableStyleId>
              </a:tblPr>
              <a:tblGrid>
                <a:gridCol w="5992392">
                  <a:extLst>
                    <a:ext uri="{9D8B030D-6E8A-4147-A177-3AD203B41FA5}">
                      <a16:colId xmlns:a16="http://schemas.microsoft.com/office/drawing/2014/main" val="336422520"/>
                    </a:ext>
                  </a:extLst>
                </a:gridCol>
                <a:gridCol w="4927600">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‘Different users, different results’</a:t>
                      </a:r>
                    </a:p>
                  </a:txBody>
                  <a:tcPr>
                    <a:solidFill>
                      <a:srgbClr val="429EA6"/>
                    </a:solidFill>
                  </a:tcPr>
                </a:tc>
                <a:tc>
                  <a:txBody>
                    <a:bodyPr/>
                    <a:lstStyle/>
                    <a:p>
                      <a:pPr algn="ctr"/>
                      <a:r>
                        <a:rPr lang="en-GB" b="1" dirty="0">
                          <a:solidFill>
                            <a:schemeClr val="bg1"/>
                          </a:solidFill>
                        </a:rPr>
                        <a:t>‘Test yourself’</a:t>
                      </a:r>
                    </a:p>
                  </a:txBody>
                  <a:tcPr>
                    <a:solidFill>
                      <a:srgbClr val="429EA6"/>
                    </a:solidFill>
                  </a:tcPr>
                </a:tc>
                <a:extLst>
                  <a:ext uri="{0D108BD9-81ED-4DB2-BD59-A6C34878D82A}">
                    <a16:rowId xmlns:a16="http://schemas.microsoft.com/office/drawing/2014/main" val="3391378453"/>
                  </a:ext>
                </a:extLst>
              </a:tr>
              <a:tr h="2535869">
                <a:tc>
                  <a:txBody>
                    <a:bodyPr/>
                    <a:lstStyle/>
                    <a:p>
                      <a:r>
                        <a:rPr lang="en-GB" sz="1200" dirty="0"/>
                        <a:t>Whilst it may be tricky (and expensive / time-consuming) to create ten products for testing like Thrive, having students </a:t>
                      </a:r>
                      <a:r>
                        <a:rPr lang="en-GB" sz="1200" b="1" dirty="0"/>
                        <a:t>test their products with different people</a:t>
                      </a:r>
                      <a:r>
                        <a:rPr lang="en-GB" sz="1200" dirty="0"/>
                        <a:t> would be useful.</a:t>
                      </a:r>
                    </a:p>
                    <a:p>
                      <a:r>
                        <a:rPr lang="en-GB" sz="1200" dirty="0"/>
                        <a:t>Make a list of the differences that their athlete may have. These may not bring back any different results, but it’s also good to have a </a:t>
                      </a:r>
                      <a:r>
                        <a:rPr lang="en-GB" sz="1200" b="1" dirty="0"/>
                        <a:t>diverse mix of users </a:t>
                      </a:r>
                      <a:r>
                        <a:rPr lang="en-GB" sz="1200" dirty="0"/>
                        <a:t>regardless, and some of these nuances may result in different feedback. For example:</a:t>
                      </a:r>
                    </a:p>
                    <a:p>
                      <a:pPr marL="171450" indent="-171450">
                        <a:buFont typeface="Arial" panose="020B0604020202020204" pitchFamily="34" charset="0"/>
                        <a:buChar char="•"/>
                      </a:pPr>
                      <a:r>
                        <a:rPr lang="en-GB" sz="1200" dirty="0"/>
                        <a:t>Right-handed / left-handed</a:t>
                      </a:r>
                    </a:p>
                    <a:p>
                      <a:pPr marL="171450" indent="-171450">
                        <a:buFont typeface="Arial" panose="020B0604020202020204" pitchFamily="34" charset="0"/>
                        <a:buChar char="•"/>
                      </a:pPr>
                      <a:r>
                        <a:rPr lang="en-GB" sz="1200" dirty="0"/>
                        <a:t>Man / woman / child</a:t>
                      </a:r>
                    </a:p>
                    <a:p>
                      <a:pPr marL="171450" indent="-171450">
                        <a:buFont typeface="Arial" panose="020B0604020202020204" pitchFamily="34" charset="0"/>
                        <a:buChar char="•"/>
                      </a:pPr>
                      <a:r>
                        <a:rPr lang="en-GB" sz="1200" dirty="0"/>
                        <a:t>Wear glasses</a:t>
                      </a:r>
                    </a:p>
                    <a:p>
                      <a:pPr marL="171450" indent="-171450">
                        <a:buFont typeface="Arial" panose="020B0604020202020204" pitchFamily="34" charset="0"/>
                        <a:buChar char="•"/>
                      </a:pPr>
                      <a:r>
                        <a:rPr lang="en-GB" sz="1200" dirty="0"/>
                        <a:t>Wheelchair user</a:t>
                      </a:r>
                    </a:p>
                    <a:p>
                      <a:pPr marL="171450" indent="-171450">
                        <a:buFont typeface="Arial" panose="020B0604020202020204" pitchFamily="34" charset="0"/>
                        <a:buChar char="•"/>
                      </a:pPr>
                      <a:r>
                        <a:rPr lang="en-GB" sz="1200" dirty="0"/>
                        <a:t>Casual user / semi-professional</a:t>
                      </a:r>
                    </a:p>
                    <a:p>
                      <a:pPr marL="171450" indent="-171450">
                        <a:buFont typeface="Arial" panose="020B0604020202020204" pitchFamily="34" charset="0"/>
                        <a:buChar char="•"/>
                      </a:pPr>
                      <a:r>
                        <a:rPr lang="en-GB" sz="1200" dirty="0"/>
                        <a:t>Etc</a:t>
                      </a:r>
                    </a:p>
                    <a:p>
                      <a:pPr marL="171450" indent="-171450">
                        <a:buFont typeface="Arial" panose="020B0604020202020204" pitchFamily="34" charset="0"/>
                        <a:buChar char="•"/>
                      </a:pPr>
                      <a:endParaRPr lang="en-GB" sz="1200" dirty="0"/>
                    </a:p>
                    <a:p>
                      <a:pPr marL="0" indent="0">
                        <a:buFont typeface="Arial" panose="020B0604020202020204" pitchFamily="34" charset="0"/>
                        <a:buNone/>
                      </a:pPr>
                      <a:r>
                        <a:rPr lang="en-GB" sz="1200" dirty="0"/>
                        <a:t>After identifying a range of users, they can try and get as </a:t>
                      </a:r>
                      <a:r>
                        <a:rPr lang="en-GB" sz="1200" b="1" dirty="0"/>
                        <a:t>many of these to test their product</a:t>
                      </a:r>
                      <a:r>
                        <a:rPr lang="en-GB" sz="1200" dirty="0"/>
                        <a:t> (or, if this is too time consuming, whilst they can identify them, they may wish to simulate this use as close as they can to see if it affects the outcome they are testing). Sometimes a knowledge and understanding of how industry operate is useful, even if they cannot replicate it fully themselves.</a:t>
                      </a:r>
                    </a:p>
                    <a:p>
                      <a:pPr marL="0" indent="0">
                        <a:buFont typeface="Arial" panose="020B0604020202020204" pitchFamily="34" charset="0"/>
                        <a:buNone/>
                      </a:pPr>
                      <a:r>
                        <a:rPr lang="en-GB" sz="1200" dirty="0"/>
                        <a:t>They may also wish to get feedback on a ‘how it looks’ model to see if it would be appealing in the chosen colour scheme (for example). This may be represented in terms of a graph are percentage data.</a:t>
                      </a:r>
                    </a:p>
                  </a:txBody>
                  <a:tcPr/>
                </a:tc>
                <a:tc>
                  <a:txBody>
                    <a:bodyPr/>
                    <a:lstStyle/>
                    <a:p>
                      <a:r>
                        <a:rPr lang="en-GB" sz="1200" dirty="0"/>
                        <a:t>Using a ‘How it works’ model, </a:t>
                      </a:r>
                      <a:r>
                        <a:rPr lang="en-GB" sz="1200" b="1" dirty="0"/>
                        <a:t>students perform the athletic task </a:t>
                      </a:r>
                      <a:r>
                        <a:rPr lang="en-GB" sz="1200" dirty="0"/>
                        <a:t>(e.g. play a session of squash, or cricket or whatever) to see if it performs as desired. It’s important to do it as </a:t>
                      </a:r>
                      <a:r>
                        <a:rPr lang="en-GB" sz="1200" b="1" dirty="0"/>
                        <a:t>realistically as possible </a:t>
                      </a:r>
                      <a:r>
                        <a:rPr lang="en-GB" sz="1200" dirty="0"/>
                        <a:t>as (for example) running on the spot in class is very different to running outside where the weather will affect it, brushing past bushes, uneven terrain etc.</a:t>
                      </a:r>
                    </a:p>
                    <a:p>
                      <a:r>
                        <a:rPr lang="en-GB" sz="1200" dirty="0"/>
                        <a:t>As with all tests, it is important to reflect on the results of the test. These are likely to be observational and then students should suggest what would need to change in next stages / final products, recognising which elements were as a result of it being a prototype rather than a finished, manufactured solution – things like ‘it wasn’t waterproof’.</a:t>
                      </a:r>
                    </a:p>
                    <a:p>
                      <a:r>
                        <a:rPr lang="en-GB" sz="1200" dirty="0"/>
                        <a:t>Students should also </a:t>
                      </a:r>
                      <a:r>
                        <a:rPr lang="en-GB" sz="1200" b="1" dirty="0"/>
                        <a:t>refer back to their original defined statement </a:t>
                      </a:r>
                      <a:r>
                        <a:rPr lang="en-GB" sz="1200" dirty="0"/>
                        <a:t>and discuss how well it met this need.</a:t>
                      </a:r>
                    </a:p>
                    <a:p>
                      <a:r>
                        <a:rPr lang="en-GB" sz="1200" dirty="0"/>
                        <a:t>At this stage, students should be producing short reports, making suggestions for improvements.</a:t>
                      </a:r>
                    </a:p>
                  </a:txBody>
                  <a:tcPr/>
                </a:tc>
                <a:extLst>
                  <a:ext uri="{0D108BD9-81ED-4DB2-BD59-A6C34878D82A}">
                    <a16:rowId xmlns:a16="http://schemas.microsoft.com/office/drawing/2014/main" val="3966545421"/>
                  </a:ext>
                </a:extLst>
              </a:tr>
            </a:tbl>
          </a:graphicData>
        </a:graphic>
      </p:graphicFrame>
      <p:sp>
        <p:nvSpPr>
          <p:cNvPr id="4" name="Arrow: Left 3">
            <a:hlinkClick r:id="rId4" action="ppaction://hlinksldjump"/>
            <a:extLst>
              <a:ext uri="{FF2B5EF4-FFF2-40B4-BE49-F238E27FC236}">
                <a16:creationId xmlns:a16="http://schemas.microsoft.com/office/drawing/2014/main" id="{BDC51316-336D-639C-BD11-4123CC1BBCD8}"/>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7610690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Level of </a:t>
            </a:r>
            <a:r>
              <a:rPr lang="en-GB" dirty="0"/>
              <a:t>challenge</a:t>
            </a:r>
            <a:endParaRPr lang="en-GB" sz="4400" dirty="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2956"/>
            <a:ext cx="10813303" cy="3793022"/>
            <a:chOff x="629760" y="2072956"/>
            <a:chExt cx="10516148" cy="3793022"/>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897"/>
              <a:ext cx="10516148" cy="2283081"/>
              <a:chOff x="565351" y="3415257"/>
              <a:chExt cx="10516148" cy="2283081"/>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57"/>
                <a:ext cx="7961376" cy="1664527"/>
                <a:chOff x="1099937" y="4057892"/>
                <a:chExt cx="4008144" cy="1227659"/>
              </a:xfrm>
            </p:grpSpPr>
            <p:sp>
              <p:nvSpPr>
                <p:cNvPr id="6" name="Shape 53">
                  <a:extLst>
                    <a:ext uri="{FF2B5EF4-FFF2-40B4-BE49-F238E27FC236}">
                      <a16:creationId xmlns:a16="http://schemas.microsoft.com/office/drawing/2014/main" id="{98D0DE46-5EF9-C699-8C20-489DC5ABCB66}"/>
                    </a:ext>
                  </a:extLst>
                </p:cNvPr>
                <p:cNvSpPr/>
                <p:nvPr/>
              </p:nvSpPr>
              <p:spPr>
                <a:xfrm rot="16200000">
                  <a:off x="2469526" y="2688304"/>
                  <a:ext cx="1227658" cy="39668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510834" y="2688303"/>
                  <a:ext cx="1227658" cy="39668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81746"/>
              <a:ext cx="2436500" cy="109260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3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Simple modelled solutions that consider ergonomics, form and function. May be primarily CAD based and using rapid prototyping technologies.</a:t>
              </a:r>
              <a:endParaRPr kumimoji="0" sz="13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1292662"/>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3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 design that considers ergonomics, form and function using embedded technologies. Could also be a textiles-based solution making use of CAD, CAM and RPT.</a:t>
              </a:r>
              <a:endParaRPr kumimoji="0" sz="13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1292662"/>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3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Use of a range</a:t>
              </a:r>
              <a:r>
                <a:rPr lang="en-GB" sz="1300" b="0" i="1" kern="1200" dirty="0">
                  <a:solidFill>
                    <a:srgbClr val="0A303F"/>
                  </a:solidFill>
                  <a:latin typeface="Arial" panose="020B0604020202020204"/>
                  <a:ea typeface="+mn-ea"/>
                  <a:cs typeface="Arial" panose="020B0604020202020204" pitchFamily="34" charset="0"/>
                </a:rPr>
                <a:t> of sensors and embedded electronic technologies to produce a fully working prototype with form and function closer to that of a commercial solution.</a:t>
              </a:r>
              <a:endParaRPr kumimoji="0" lang="en-GB" sz="13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pic>
        <p:nvPicPr>
          <p:cNvPr id="18" name="Picture Placeholder 10" descr="A picture containing font, graphics, screenshot, logo&#10;&#10;Description automatically generated">
            <a:extLst>
              <a:ext uri="{FF2B5EF4-FFF2-40B4-BE49-F238E27FC236}">
                <a16:creationId xmlns:a16="http://schemas.microsoft.com/office/drawing/2014/main" id="{C48A2230-4FAE-DF8F-7C53-D174D5263D49}"/>
              </a:ext>
            </a:extLst>
          </p:cNvPr>
          <p:cNvPicPr>
            <a:picLocks noGrp="1"/>
          </p:cNvPicPr>
          <p:nvPr>
            <p:ph type="pic" sz="quarter" idx="10"/>
          </p:nvPr>
        </p:nvPicPr>
        <p:blipFill>
          <a:blip r:embed="rId3">
            <a:extLst>
              <a:ext uri="{28A0092B-C50C-407E-A947-70E740481C1C}">
                <a14:useLocalDpi xmlns:a14="http://schemas.microsoft.com/office/drawing/2010/main" val="0"/>
              </a:ext>
            </a:extLst>
          </a:blip>
          <a:srcRect t="4999" b="4999"/>
          <a:stretch>
            <a:fillRect/>
          </a:stretch>
        </p:blipFill>
        <p:spPr>
          <a:xfrm>
            <a:off x="461389" y="5824148"/>
            <a:ext cx="1723012" cy="784921"/>
          </a:xfrm>
        </p:spPr>
      </p:pic>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GriffithGothic Black" panose="02000603060000020004" pitchFamily="50" charset="0"/>
              </a:rPr>
              <a:t>Contents</a:t>
            </a:r>
            <a:endParaRPr lang="en-GB" sz="4400" dirty="0">
              <a:latin typeface="GriffithGothic Black" panose="02000603060000020004" pitchFamily="50" charset="0"/>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405599"/>
            <a:ext cx="9166811" cy="4271720"/>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Investigate and evaluate activities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26" name="Picture Placeholder 25" descr="A picture containing font, graphics, screenshot, logo&#10;&#10;Description automatically generated">
            <a:extLst>
              <a:ext uri="{FF2B5EF4-FFF2-40B4-BE49-F238E27FC236}">
                <a16:creationId xmlns:a16="http://schemas.microsoft.com/office/drawing/2014/main" id="{E4D1E185-B6C1-0E2F-20D6-050E66161744}"/>
              </a:ext>
            </a:extLst>
          </p:cNvPr>
          <p:cNvPicPr>
            <a:picLocks noGrp="1" noRot="1" noChangeAspect="1" noMove="1" noResize="1" noEditPoints="1" noAdjustHandles="1" noChangeArrowheads="1" noChangeShapeType="1" noCrop="1"/>
          </p:cNvPicPr>
          <p:nvPr>
            <p:ph type="pic" sz="quarter" idx="10"/>
          </p:nvPr>
        </p:nvPicPr>
        <p:blipFill>
          <a:blip r:embed="rId3">
            <a:extLst>
              <a:ext uri="{28A0092B-C50C-407E-A947-70E740481C1C}">
                <a14:useLocalDpi xmlns:a14="http://schemas.microsoft.com/office/drawing/2010/main" val="0"/>
              </a:ext>
            </a:extLst>
          </a:blip>
          <a:srcRect t="4999" b="4999"/>
          <a:stretch/>
        </p:blipFill>
        <p:spPr/>
      </p:pic>
      <p:sp>
        <p:nvSpPr>
          <p:cNvPr id="2" name="Hexagon 1">
            <a:hlinkClick r:id="rId4" action="ppaction://hlinksldjump"/>
            <a:extLst>
              <a:ext uri="{FF2B5EF4-FFF2-40B4-BE49-F238E27FC236}">
                <a16:creationId xmlns:a16="http://schemas.microsoft.com/office/drawing/2014/main" id="{D28A0521-121E-A967-CE99-5EEB3787275E}"/>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Hexagon 3">
            <a:hlinkClick r:id="rId5" action="ppaction://hlinksldjump"/>
            <a:extLst>
              <a:ext uri="{FF2B5EF4-FFF2-40B4-BE49-F238E27FC236}">
                <a16:creationId xmlns:a16="http://schemas.microsoft.com/office/drawing/2014/main" id="{A63E0DE9-39C9-DC74-4389-659D93FB0FE0}"/>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Hexagon 4">
            <a:hlinkClick r:id="rId6" action="ppaction://hlinksldjump"/>
            <a:extLst>
              <a:ext uri="{FF2B5EF4-FFF2-40B4-BE49-F238E27FC236}">
                <a16:creationId xmlns:a16="http://schemas.microsoft.com/office/drawing/2014/main" id="{4945DC94-38A2-CF9B-67F8-E21620098FF3}"/>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Hexagon 5">
            <a:hlinkClick r:id="rId7" action="ppaction://hlinksldjump"/>
            <a:extLst>
              <a:ext uri="{FF2B5EF4-FFF2-40B4-BE49-F238E27FC236}">
                <a16:creationId xmlns:a16="http://schemas.microsoft.com/office/drawing/2014/main" id="{3CAE3F53-877E-E05D-D706-780CA10D4FA2}"/>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Hexagon 6">
            <a:hlinkClick r:id="rId8" action="ppaction://hlinksldjump"/>
            <a:extLst>
              <a:ext uri="{FF2B5EF4-FFF2-40B4-BE49-F238E27FC236}">
                <a16:creationId xmlns:a16="http://schemas.microsoft.com/office/drawing/2014/main" id="{00575019-07CA-8E3E-2FB9-343B261ABDC7}"/>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12091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Online Media 1" title="Thrive: Introduction">
            <a:hlinkClick r:id="" action="ppaction://media"/>
            <a:extLst>
              <a:ext uri="{FF2B5EF4-FFF2-40B4-BE49-F238E27FC236}">
                <a16:creationId xmlns:a16="http://schemas.microsoft.com/office/drawing/2014/main" id="{BDD2CD1C-05AD-EDCC-F256-AD670F96A4C1}"/>
              </a:ext>
            </a:extLst>
          </p:cNvPr>
          <p:cNvPicPr>
            <a:picLocks noRot="1" noChangeAspect="1"/>
          </p:cNvPicPr>
          <p:nvPr>
            <a:videoFile r:link="rId1"/>
          </p:nvPr>
        </p:nvPicPr>
        <p:blipFill>
          <a:blip r:embed="rId3"/>
          <a:stretch>
            <a:fillRect/>
          </a:stretch>
        </p:blipFill>
        <p:spPr>
          <a:xfrm>
            <a:off x="211015" y="103983"/>
            <a:ext cx="11767271" cy="6648509"/>
          </a:xfrm>
          <a:prstGeom prst="rect">
            <a:avLst/>
          </a:prstGeom>
        </p:spPr>
      </p:pic>
    </p:spTree>
    <p:extLst>
      <p:ext uri="{BB962C8B-B14F-4D97-AF65-F5344CB8AC3E}">
        <p14:creationId xmlns:p14="http://schemas.microsoft.com/office/powerpoint/2010/main" val="2977554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380692" y="422705"/>
            <a:ext cx="9166811" cy="1047918"/>
          </a:xfrm>
        </p:spPr>
        <p:txBody>
          <a:bodyPr/>
          <a:lstStyle/>
          <a:p>
            <a:r>
              <a:rPr lang="en-GB" dirty="0"/>
              <a:t>Introduction</a:t>
            </a:r>
            <a:endParaRPr lang="en-GB" sz="4400" dirty="0"/>
          </a:p>
        </p:txBody>
      </p:sp>
      <p:pic>
        <p:nvPicPr>
          <p:cNvPr id="10" name="Picture Placeholder 9" descr="A picture containing font, graphics, screenshot, logo&#10;&#10;Description automatically generated">
            <a:extLst>
              <a:ext uri="{FF2B5EF4-FFF2-40B4-BE49-F238E27FC236}">
                <a16:creationId xmlns:a16="http://schemas.microsoft.com/office/drawing/2014/main" id="{90D056BD-F5D0-D7F0-C8B2-D5D566CD4813}"/>
              </a:ext>
            </a:extLst>
          </p:cNvPr>
          <p:cNvPicPr>
            <a:picLocks noGrp="1" noRot="1" noChangeAspect="1" noMove="1" noResize="1" noEditPoints="1" noAdjustHandles="1" noChangeArrowheads="1" noChangeShapeType="1" noCrop="1"/>
          </p:cNvPicPr>
          <p:nvPr>
            <p:ph type="pic" sz="quarter" idx="10"/>
          </p:nvPr>
        </p:nvPicPr>
        <p:blipFill>
          <a:blip r:embed="rId2">
            <a:extLst>
              <a:ext uri="{28A0092B-C50C-407E-A947-70E740481C1C}">
                <a14:useLocalDpi xmlns:a14="http://schemas.microsoft.com/office/drawing/2010/main" val="0"/>
              </a:ext>
            </a:extLst>
          </a:blip>
          <a:srcRect t="4999" b="4999"/>
          <a:stretch/>
        </p:blipFill>
        <p:spPr/>
      </p:pic>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610168" y="1315797"/>
            <a:ext cx="990081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dirty="0">
                <a:latin typeface="+mj-lt"/>
                <a:ea typeface="Roboto" panose="02000000000000000000" pitchFamily="2" charset="0"/>
                <a:cs typeface="Roboto" panose="02000000000000000000" pitchFamily="2" charset="0"/>
              </a:rPr>
              <a:t>Thrive Wearables </a:t>
            </a:r>
            <a:r>
              <a:rPr lang="en-GB" sz="2200" b="0" dirty="0">
                <a:latin typeface="+mj-lt"/>
                <a:ea typeface="Roboto" panose="02000000000000000000" pitchFamily="2" charset="0"/>
                <a:cs typeface="Roboto" panose="02000000000000000000" pitchFamily="2" charset="0"/>
              </a:rPr>
              <a:t>are a design and development agency based in Brighton, UK, who work with teams to develop wearable technology products.</a:t>
            </a:r>
          </a:p>
          <a:p>
            <a:pPr algn="ct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Supporting an athlete with wearable technology</a:t>
            </a:r>
            <a:r>
              <a:rPr lang="en-GB" sz="3200" dirty="0">
                <a:solidFill>
                  <a:schemeClr val="bg1"/>
                </a:solidFill>
                <a:latin typeface="+mj-lt"/>
                <a:ea typeface="Roboto" panose="02000000000000000000" pitchFamily="2" charset="0"/>
                <a:cs typeface="Roboto" panose="02000000000000000000" pitchFamily="2" charset="0"/>
              </a:rPr>
              <a:t>’</a:t>
            </a:r>
          </a:p>
          <a:p>
            <a:pPr>
              <a:lnSpc>
                <a:spcPct val="150000"/>
              </a:lnSpc>
            </a:pPr>
            <a:r>
              <a:rPr lang="en-GB" sz="2200" b="0" dirty="0">
                <a:latin typeface="+mj-lt"/>
                <a:ea typeface="Roboto" panose="02000000000000000000" pitchFamily="2" charset="0"/>
                <a:cs typeface="Roboto" panose="02000000000000000000" pitchFamily="2" charset="0"/>
              </a:rPr>
              <a:t>The following slides will show how Thrive would approach this context in relation to the five main stage of the design process: </a:t>
            </a:r>
            <a:r>
              <a:rPr lang="en-GB" sz="2200" dirty="0">
                <a:latin typeface="+mj-lt"/>
                <a:ea typeface="Roboto" panose="02000000000000000000" pitchFamily="2" charset="0"/>
                <a:cs typeface="Roboto" panose="02000000000000000000" pitchFamily="2" charset="0"/>
              </a:rPr>
              <a:t>empathize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define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ideate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prototype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test</a:t>
            </a:r>
            <a:r>
              <a:rPr lang="en-GB" sz="2200" b="0" dirty="0">
                <a:latin typeface="+mj-lt"/>
                <a:ea typeface="Roboto" panose="02000000000000000000" pitchFamily="2" charset="0"/>
                <a:cs typeface="Roboto" panose="02000000000000000000" pitchFamily="2" charset="0"/>
              </a:rPr>
              <a:t>. You can follow a similar process to create your own prototype wearable to support an athlete!</a:t>
            </a: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Tree>
    <p:extLst>
      <p:ext uri="{BB962C8B-B14F-4D97-AF65-F5344CB8AC3E}">
        <p14:creationId xmlns:p14="http://schemas.microsoft.com/office/powerpoint/2010/main" val="510568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ACACDE"/>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CC968322-9AC7-8A2E-6D04-3411A6A4E592}"/>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3BC8279B-3C60-9236-4762-3E2F0CC91DC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F65049DB-E6CD-5AEF-BC7E-7BA9565E8F3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2" name="Online Media 1" title="Thrive: Empathize">
            <a:hlinkClick r:id="" action="ppaction://media"/>
            <a:extLst>
              <a:ext uri="{FF2B5EF4-FFF2-40B4-BE49-F238E27FC236}">
                <a16:creationId xmlns:a16="http://schemas.microsoft.com/office/drawing/2014/main" id="{D9303617-8012-25DF-7D06-F2E44C9FFA78}"/>
              </a:ext>
            </a:extLst>
          </p:cNvPr>
          <p:cNvPicPr>
            <a:picLocks noRot="1" noChangeAspect="1"/>
          </p:cNvPicPr>
          <p:nvPr>
            <a:videoFile r:link="rId1"/>
          </p:nvPr>
        </p:nvPicPr>
        <p:blipFill>
          <a:blip r:embed="rId7"/>
          <a:stretch>
            <a:fillRect/>
          </a:stretch>
        </p:blipFill>
        <p:spPr>
          <a:xfrm>
            <a:off x="171938" y="81905"/>
            <a:ext cx="11834014" cy="6686218"/>
          </a:xfrm>
          <a:prstGeom prst="rect">
            <a:avLst/>
          </a:prstGeom>
        </p:spPr>
      </p:pic>
    </p:spTree>
    <p:extLst>
      <p:ext uri="{BB962C8B-B14F-4D97-AF65-F5344CB8AC3E}">
        <p14:creationId xmlns:p14="http://schemas.microsoft.com/office/powerpoint/2010/main" val="2962505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Empathize stage</a:t>
            </a:r>
          </a:p>
        </p:txBody>
      </p:sp>
      <p:pic>
        <p:nvPicPr>
          <p:cNvPr id="11" name="Picture Placeholder 10" descr="A picture containing font, graphics, screenshot, logo&#10;&#10;Description automatically generated">
            <a:extLst>
              <a:ext uri="{FF2B5EF4-FFF2-40B4-BE49-F238E27FC236}">
                <a16:creationId xmlns:a16="http://schemas.microsoft.com/office/drawing/2014/main" id="{156364C5-9ABA-A846-81FF-CEC4E906A21C}"/>
              </a:ext>
            </a:extLst>
          </p:cNvPr>
          <p:cNvPicPr>
            <a:picLocks noGrp="1" noRot="1" noChangeAspect="1" noMove="1" noResize="1" noEditPoints="1" noAdjustHandles="1" noChangeArrowheads="1" noChangeShapeType="1" noCrop="1"/>
          </p:cNvPicPr>
          <p:nvPr>
            <p:ph type="pic" sz="quarter" idx="10"/>
          </p:nvPr>
        </p:nvPicPr>
        <p:blipFill>
          <a:blip r:embed="rId3">
            <a:extLst>
              <a:ext uri="{28A0092B-C50C-407E-A947-70E740481C1C}">
                <a14:useLocalDpi xmlns:a14="http://schemas.microsoft.com/office/drawing/2010/main" val="0"/>
              </a:ext>
            </a:extLst>
          </a:blip>
          <a:srcRect t="4999" b="4999"/>
          <a:stretch/>
        </p:blipFill>
        <p:spPr/>
      </p:pic>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361752"/>
            <a:ext cx="9655175" cy="2165350"/>
          </a:xfrm>
        </p:spPr>
        <p:txBody>
          <a:bodyPr>
            <a:normAutofit fontScale="85000" lnSpcReduction="20000"/>
          </a:bodyPr>
          <a:lstStyle/>
          <a:p>
            <a:pPr>
              <a:lnSpc>
                <a:spcPct val="150000"/>
              </a:lnSpc>
            </a:pPr>
            <a:r>
              <a:rPr lang="en-GB" sz="2000" dirty="0">
                <a:latin typeface="+mj-lt"/>
                <a:ea typeface="Roboto" panose="02000000000000000000" pitchFamily="2" charset="0"/>
                <a:cs typeface="Roboto" panose="02000000000000000000" pitchFamily="2" charset="0"/>
              </a:rPr>
              <a:t>Your first task is to put yourself into the shoes of an athlete to </a:t>
            </a:r>
            <a:r>
              <a:rPr lang="en-GB" sz="2000" b="1" dirty="0">
                <a:latin typeface="+mj-lt"/>
                <a:ea typeface="Roboto" panose="02000000000000000000" pitchFamily="2" charset="0"/>
                <a:cs typeface="Roboto" panose="02000000000000000000" pitchFamily="2" charset="0"/>
              </a:rPr>
              <a:t>understand more about the area</a:t>
            </a:r>
            <a:r>
              <a:rPr lang="en-GB" sz="2000" dirty="0">
                <a:latin typeface="+mj-lt"/>
                <a:ea typeface="Roboto" panose="02000000000000000000" pitchFamily="2" charset="0"/>
                <a:cs typeface="Roboto" panose="02000000000000000000" pitchFamily="2" charset="0"/>
              </a:rPr>
              <a:t>. You are looking for a problem-area that you can design and prototype for. At this stage you are simply trying to understand what some of the problems may be. The more the merrier! There are no wrong ideas / thoughts at this stage! </a:t>
            </a:r>
          </a:p>
          <a:p>
            <a:pPr>
              <a:lnSpc>
                <a:spcPct val="150000"/>
              </a:lnSpc>
            </a:pPr>
            <a:r>
              <a:rPr lang="en-GB" sz="2000" dirty="0">
                <a:latin typeface="+mj-lt"/>
                <a:ea typeface="Roboto" panose="02000000000000000000" pitchFamily="2" charset="0"/>
                <a:cs typeface="Roboto" panose="02000000000000000000" pitchFamily="2" charset="0"/>
              </a:rPr>
              <a:t>There are many ways that Thrive, and other companies do this. You may want to try one or more of the following. Your teacher will be able to give you further information.</a:t>
            </a: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latin typeface="+mj-lt"/>
              <a:ea typeface="Roboto" panose="02000000000000000000" pitchFamily="2" charset="0"/>
              <a:cs typeface="Roboto" panose="02000000000000000000" pitchFamily="2" charset="0"/>
            </a:endParaRPr>
          </a:p>
        </p:txBody>
      </p:sp>
      <p:graphicFrame>
        <p:nvGraphicFramePr>
          <p:cNvPr id="18" name="Table 18">
            <a:extLst>
              <a:ext uri="{FF2B5EF4-FFF2-40B4-BE49-F238E27FC236}">
                <a16:creationId xmlns:a16="http://schemas.microsoft.com/office/drawing/2014/main" id="{3CA07AFC-7C26-70E5-A728-C7C13EBE3BA3}"/>
              </a:ext>
            </a:extLst>
          </p:cNvPr>
          <p:cNvGraphicFramePr>
            <a:graphicFrameLocks noGrp="1"/>
          </p:cNvGraphicFramePr>
          <p:nvPr>
            <p:extLst>
              <p:ext uri="{D42A27DB-BD31-4B8C-83A1-F6EECF244321}">
                <p14:modId xmlns:p14="http://schemas.microsoft.com/office/powerpoint/2010/main" val="1323935662"/>
              </p:ext>
            </p:extLst>
          </p:nvPr>
        </p:nvGraphicFramePr>
        <p:xfrm>
          <a:off x="576000" y="3696190"/>
          <a:ext cx="9360484" cy="1958870"/>
        </p:xfrm>
        <a:graphic>
          <a:graphicData uri="http://schemas.openxmlformats.org/drawingml/2006/table">
            <a:tbl>
              <a:tblPr firstRow="1" bandRow="1">
                <a:tableStyleId>{5940675A-B579-460E-94D1-54222C63F5DA}</a:tableStyleId>
              </a:tblPr>
              <a:tblGrid>
                <a:gridCol w="2014800">
                  <a:extLst>
                    <a:ext uri="{9D8B030D-6E8A-4147-A177-3AD203B41FA5}">
                      <a16:colId xmlns:a16="http://schemas.microsoft.com/office/drawing/2014/main" val="336422520"/>
                    </a:ext>
                  </a:extLst>
                </a:gridCol>
                <a:gridCol w="2204720">
                  <a:extLst>
                    <a:ext uri="{9D8B030D-6E8A-4147-A177-3AD203B41FA5}">
                      <a16:colId xmlns:a16="http://schemas.microsoft.com/office/drawing/2014/main" val="1485661640"/>
                    </a:ext>
                  </a:extLst>
                </a:gridCol>
                <a:gridCol w="2255520">
                  <a:extLst>
                    <a:ext uri="{9D8B030D-6E8A-4147-A177-3AD203B41FA5}">
                      <a16:colId xmlns:a16="http://schemas.microsoft.com/office/drawing/2014/main" val="3804150009"/>
                    </a:ext>
                  </a:extLst>
                </a:gridCol>
                <a:gridCol w="2885444">
                  <a:extLst>
                    <a:ext uri="{9D8B030D-6E8A-4147-A177-3AD203B41FA5}">
                      <a16:colId xmlns:a16="http://schemas.microsoft.com/office/drawing/2014/main" val="1728666539"/>
                    </a:ext>
                  </a:extLst>
                </a:gridCol>
              </a:tblGrid>
              <a:tr h="373910">
                <a:tc>
                  <a:txBody>
                    <a:bodyPr/>
                    <a:lstStyle/>
                    <a:p>
                      <a:pPr algn="ctr"/>
                      <a:r>
                        <a:rPr lang="en-GB" sz="1400" b="1" dirty="0">
                          <a:solidFill>
                            <a:srgbClr val="ACACDE"/>
                          </a:solidFill>
                          <a:hlinkClick r:id="rId4" action="ppaction://hlinksldjump">
                            <a:extLst>
                              <a:ext uri="{A12FA001-AC4F-418D-AE19-62706E023703}">
                                <ahyp:hlinkClr xmlns:ahyp="http://schemas.microsoft.com/office/drawing/2018/hyperlinkcolor" val="tx"/>
                              </a:ext>
                            </a:extLst>
                          </a:hlinkClick>
                        </a:rPr>
                        <a:t>‘Routine’</a:t>
                      </a:r>
                      <a:endParaRPr lang="en-GB" sz="1400" b="1" dirty="0">
                        <a:solidFill>
                          <a:srgbClr val="ACACDE"/>
                        </a:solidFill>
                      </a:endParaRPr>
                    </a:p>
                  </a:txBody>
                  <a:tcPr>
                    <a:solidFill>
                      <a:schemeClr val="bg1"/>
                    </a:solidFill>
                  </a:tcPr>
                </a:tc>
                <a:tc>
                  <a:txBody>
                    <a:bodyPr/>
                    <a:lstStyle/>
                    <a:p>
                      <a:pPr algn="ctr"/>
                      <a:r>
                        <a:rPr lang="en-GB" sz="1400" b="1" dirty="0">
                          <a:solidFill>
                            <a:srgbClr val="ACACDE"/>
                          </a:solidFill>
                          <a:hlinkClick r:id="rId4" action="ppaction://hlinksldjump">
                            <a:extLst>
                              <a:ext uri="{A12FA001-AC4F-418D-AE19-62706E023703}">
                                <ahyp:hlinkClr xmlns:ahyp="http://schemas.microsoft.com/office/drawing/2018/hyperlinkcolor" val="tx"/>
                              </a:ext>
                            </a:extLst>
                          </a:hlinkClick>
                        </a:rPr>
                        <a:t>‘WWWWW’</a:t>
                      </a:r>
                      <a:endParaRPr lang="en-GB" sz="1400" b="1" dirty="0">
                        <a:solidFill>
                          <a:srgbClr val="ACACDE"/>
                        </a:solidFill>
                      </a:endParaRPr>
                    </a:p>
                  </a:txBody>
                  <a:tcPr>
                    <a:solidFill>
                      <a:schemeClr val="bg1"/>
                    </a:solidFill>
                  </a:tcPr>
                </a:tc>
                <a:tc>
                  <a:txBody>
                    <a:bodyPr/>
                    <a:lstStyle/>
                    <a:p>
                      <a:pPr algn="ctr"/>
                      <a:r>
                        <a:rPr lang="en-GB" sz="1400" b="1" dirty="0">
                          <a:solidFill>
                            <a:srgbClr val="ACACDE"/>
                          </a:solidFill>
                          <a:hlinkClick r:id="rId5" action="ppaction://hlinksldjump">
                            <a:extLst>
                              <a:ext uri="{A12FA001-AC4F-418D-AE19-62706E023703}">
                                <ahyp:hlinkClr xmlns:ahyp="http://schemas.microsoft.com/office/drawing/2018/hyperlinkcolor" val="tx"/>
                              </a:ext>
                            </a:extLst>
                          </a:hlinkClick>
                        </a:rPr>
                        <a:t>‘Play and watch’</a:t>
                      </a:r>
                      <a:endParaRPr lang="en-GB" sz="1400" b="1" dirty="0">
                        <a:solidFill>
                          <a:srgbClr val="ACACDE"/>
                        </a:solidFill>
                      </a:endParaRPr>
                    </a:p>
                  </a:txBody>
                  <a:tcPr>
                    <a:solidFill>
                      <a:schemeClr val="bg1"/>
                    </a:solidFill>
                  </a:tcPr>
                </a:tc>
                <a:tc>
                  <a:txBody>
                    <a:bodyPr/>
                    <a:lstStyle/>
                    <a:p>
                      <a:pPr algn="ctr"/>
                      <a:r>
                        <a:rPr lang="en-GB" sz="1400" b="1" dirty="0">
                          <a:solidFill>
                            <a:srgbClr val="ACACDE"/>
                          </a:solidFill>
                          <a:hlinkClick r:id="rId5" action="ppaction://hlinksldjump">
                            <a:extLst>
                              <a:ext uri="{A12FA001-AC4F-418D-AE19-62706E023703}">
                                <ahyp:hlinkClr xmlns:ahyp="http://schemas.microsoft.com/office/drawing/2018/hyperlinkcolor" val="tx"/>
                              </a:ext>
                            </a:extLst>
                          </a:hlinkClick>
                        </a:rPr>
                        <a:t>‘Talking’</a:t>
                      </a:r>
                      <a:endParaRPr lang="en-GB" sz="1400" b="1" dirty="0">
                        <a:solidFill>
                          <a:srgbClr val="ACACDE"/>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Using post-it notes and a whiteboard, plan out an athlete’s daily routine to help spot areas to support.</a:t>
                      </a:r>
                    </a:p>
                  </a:txBody>
                  <a:tcPr/>
                </a:tc>
                <a:tc>
                  <a:txBody>
                    <a:bodyPr/>
                    <a:lstStyle/>
                    <a:p>
                      <a:r>
                        <a:rPr lang="en-GB" sz="1400" dirty="0"/>
                        <a:t>Consider as many athletes as you can. What they do, when they do it, where they do it… you may then spot some areas that are causing problems.</a:t>
                      </a:r>
                    </a:p>
                  </a:txBody>
                  <a:tcPr/>
                </a:tc>
                <a:tc>
                  <a:txBody>
                    <a:bodyPr/>
                    <a:lstStyle/>
                    <a:p>
                      <a:r>
                        <a:rPr lang="en-GB" sz="1400" dirty="0"/>
                        <a:t>Play the sport yourself and/or watch it. List as many issues you face as possible. Think of as many as you can.</a:t>
                      </a:r>
                    </a:p>
                  </a:txBody>
                  <a:tcPr/>
                </a:tc>
                <a:tc>
                  <a:txBody>
                    <a:bodyPr/>
                    <a:lstStyle/>
                    <a:p>
                      <a:r>
                        <a:rPr lang="en-GB" sz="1400" dirty="0"/>
                        <a:t>Interview athletes in-person or via a questionnaire. These don’t need to be professionals. It may be a family member that plays in a club, a neighbour that does aerobic sessions or a school sports team.</a:t>
                      </a:r>
                    </a:p>
                  </a:txBody>
                  <a:tcPr/>
                </a:tc>
                <a:extLst>
                  <a:ext uri="{0D108BD9-81ED-4DB2-BD59-A6C34878D82A}">
                    <a16:rowId xmlns:a16="http://schemas.microsoft.com/office/drawing/2014/main" val="3966545421"/>
                  </a:ext>
                </a:extLst>
              </a:tr>
            </a:tbl>
          </a:graphicData>
        </a:graphic>
      </p:graphicFrame>
    </p:spTree>
    <p:extLst>
      <p:ext uri="{BB962C8B-B14F-4D97-AF65-F5344CB8AC3E}">
        <p14:creationId xmlns:p14="http://schemas.microsoft.com/office/powerpoint/2010/main" val="2010089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cap="none" dirty="0">
                <a:latin typeface="GriffithGothic Black" panose="02000603060000020004" pitchFamily="50" charset="0"/>
              </a:rPr>
              <a:t>User Centred Design</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338870"/>
            <a:ext cx="9888800" cy="4452937"/>
          </a:xfrm>
        </p:spPr>
        <p:txBody>
          <a:bodyPr>
            <a:normAutofit/>
          </a:bodyPr>
          <a:lstStyle/>
          <a:p>
            <a:pPr>
              <a:lnSpc>
                <a:spcPct val="150000"/>
              </a:lnSpc>
            </a:pPr>
            <a:r>
              <a:rPr lang="en-GB" sz="2000" dirty="0">
                <a:latin typeface="+mj-lt"/>
                <a:ea typeface="Roboto" panose="02000000000000000000" pitchFamily="2" charset="0"/>
                <a:cs typeface="Roboto" panose="02000000000000000000" pitchFamily="2" charset="0"/>
              </a:rPr>
              <a:t>To design for others, we need to consider those that will be using our designs. These are the users. </a:t>
            </a:r>
            <a:r>
              <a:rPr lang="en-GB" sz="2000" b="1" dirty="0">
                <a:latin typeface="+mj-lt"/>
                <a:ea typeface="Roboto" panose="02000000000000000000" pitchFamily="2" charset="0"/>
                <a:cs typeface="Roboto" panose="02000000000000000000" pitchFamily="2" charset="0"/>
              </a:rPr>
              <a:t>User Centred Design </a:t>
            </a:r>
            <a:r>
              <a:rPr lang="en-GB" sz="2000" dirty="0">
                <a:latin typeface="+mj-lt"/>
                <a:ea typeface="Roboto" panose="02000000000000000000" pitchFamily="2" charset="0"/>
                <a:cs typeface="Roboto" panose="02000000000000000000" pitchFamily="2" charset="0"/>
              </a:rPr>
              <a:t>(</a:t>
            </a:r>
            <a:r>
              <a:rPr lang="en-GB" sz="2000" b="1" dirty="0">
                <a:latin typeface="+mj-lt"/>
                <a:ea typeface="Roboto" panose="02000000000000000000" pitchFamily="2" charset="0"/>
                <a:cs typeface="Roboto" panose="02000000000000000000" pitchFamily="2" charset="0"/>
              </a:rPr>
              <a:t>UCD</a:t>
            </a:r>
            <a:r>
              <a:rPr lang="en-GB" sz="2000" dirty="0">
                <a:latin typeface="+mj-lt"/>
                <a:ea typeface="Roboto" panose="02000000000000000000" pitchFamily="2" charset="0"/>
                <a:cs typeface="Roboto" panose="02000000000000000000" pitchFamily="2" charset="0"/>
              </a:rPr>
              <a:t>) considers the user in all aspects of the design process as well as their </a:t>
            </a:r>
            <a:r>
              <a:rPr lang="en-GB" sz="2000" b="1" dirty="0">
                <a:latin typeface="+mj-lt"/>
                <a:ea typeface="Roboto" panose="02000000000000000000" pitchFamily="2" charset="0"/>
                <a:cs typeface="Roboto" panose="02000000000000000000" pitchFamily="2" charset="0"/>
              </a:rPr>
              <a:t>needs</a:t>
            </a:r>
            <a:r>
              <a:rPr lang="en-GB" sz="2000" dirty="0">
                <a:latin typeface="+mj-lt"/>
                <a:ea typeface="Roboto" panose="02000000000000000000" pitchFamily="2" charset="0"/>
                <a:cs typeface="Roboto" panose="02000000000000000000" pitchFamily="2" charset="0"/>
              </a:rPr>
              <a:t>, </a:t>
            </a:r>
            <a:r>
              <a:rPr lang="en-GB" sz="2000" b="1" dirty="0">
                <a:latin typeface="+mj-lt"/>
                <a:ea typeface="Roboto" panose="02000000000000000000" pitchFamily="2" charset="0"/>
                <a:cs typeface="Roboto" panose="02000000000000000000" pitchFamily="2" charset="0"/>
              </a:rPr>
              <a:t>wants</a:t>
            </a:r>
            <a:r>
              <a:rPr lang="en-GB" sz="2000" dirty="0">
                <a:latin typeface="+mj-lt"/>
                <a:ea typeface="Roboto" panose="02000000000000000000" pitchFamily="2" charset="0"/>
                <a:cs typeface="Roboto" panose="02000000000000000000" pitchFamily="2" charset="0"/>
              </a:rPr>
              <a:t> and </a:t>
            </a:r>
            <a:r>
              <a:rPr lang="en-GB" sz="2000" b="1" dirty="0">
                <a:latin typeface="+mj-lt"/>
                <a:ea typeface="Roboto" panose="02000000000000000000" pitchFamily="2" charset="0"/>
                <a:cs typeface="Roboto" panose="02000000000000000000" pitchFamily="2" charset="0"/>
              </a:rPr>
              <a:t>values</a:t>
            </a:r>
            <a:r>
              <a:rPr lang="en-GB" sz="2000" dirty="0">
                <a:latin typeface="+mj-lt"/>
                <a:ea typeface="Roboto" panose="02000000000000000000" pitchFamily="2" charset="0"/>
                <a:cs typeface="Roboto" panose="02000000000000000000" pitchFamily="2" charset="0"/>
              </a:rPr>
              <a:t>.</a:t>
            </a:r>
          </a:p>
          <a:p>
            <a:pPr>
              <a:lnSpc>
                <a:spcPct val="150000"/>
              </a:lnSpc>
            </a:pPr>
            <a:r>
              <a:rPr lang="en-GB" sz="2000" dirty="0">
                <a:latin typeface="+mj-lt"/>
                <a:ea typeface="Roboto" panose="02000000000000000000" pitchFamily="2" charset="0"/>
                <a:cs typeface="Roboto" panose="02000000000000000000" pitchFamily="2" charset="0"/>
              </a:rPr>
              <a:t>Your initial research should define the users for your product as the designers at Thrive have done. The user might also represent the product’s intended ‘</a:t>
            </a:r>
            <a:r>
              <a:rPr lang="en-GB" sz="2000" b="1" dirty="0">
                <a:latin typeface="+mj-lt"/>
                <a:ea typeface="Roboto" panose="02000000000000000000" pitchFamily="2" charset="0"/>
                <a:cs typeface="Roboto" panose="02000000000000000000" pitchFamily="2" charset="0"/>
              </a:rPr>
              <a:t>target market</a:t>
            </a:r>
            <a:r>
              <a:rPr lang="en-GB" sz="2000" dirty="0">
                <a:latin typeface="+mj-lt"/>
                <a:ea typeface="Roboto" panose="02000000000000000000" pitchFamily="2" charset="0"/>
                <a:cs typeface="Roboto" panose="02000000000000000000" pitchFamily="2" charset="0"/>
              </a:rPr>
              <a:t>’.</a:t>
            </a:r>
          </a:p>
          <a:p>
            <a:pPr marL="0" indent="0">
              <a:lnSpc>
                <a:spcPct val="150000"/>
              </a:lnSpc>
              <a:buNone/>
            </a:pPr>
            <a:endParaRPr lang="en-GB" sz="2000"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latin typeface="+mj-lt"/>
              <a:ea typeface="Roboto" panose="02000000000000000000" pitchFamily="2" charset="0"/>
              <a:cs typeface="Roboto" panose="02000000000000000000" pitchFamily="2" charset="0"/>
            </a:endParaRPr>
          </a:p>
        </p:txBody>
      </p:sp>
      <p:pic>
        <p:nvPicPr>
          <p:cNvPr id="6" name="Picture 3">
            <a:extLst>
              <a:ext uri="{FF2B5EF4-FFF2-40B4-BE49-F238E27FC236}">
                <a16:creationId xmlns:a16="http://schemas.microsoft.com/office/drawing/2014/main" id="{5B797C7B-5DED-5161-FCFD-A4E1A32D79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255" y="5536544"/>
            <a:ext cx="2355273" cy="1340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a:extLst>
              <a:ext uri="{FF2B5EF4-FFF2-40B4-BE49-F238E27FC236}">
                <a16:creationId xmlns:a16="http://schemas.microsoft.com/office/drawing/2014/main" id="{3221DDD0-3C7E-E0F4-2A8B-7D7D5AE637A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541" b="14004"/>
          <a:stretch/>
        </p:blipFill>
        <p:spPr bwMode="auto">
          <a:xfrm>
            <a:off x="4572000" y="3861422"/>
            <a:ext cx="5551348" cy="276506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CB929FDB-0930-E51D-E93F-E1D880F6A04F}"/>
              </a:ext>
            </a:extLst>
          </p:cNvPr>
          <p:cNvSpPr/>
          <p:nvPr/>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pic>
        <p:nvPicPr>
          <p:cNvPr id="3" name="Picture 2" descr="Shape, polygon&#10;&#10;Description automatically generated">
            <a:extLst>
              <a:ext uri="{FF2B5EF4-FFF2-40B4-BE49-F238E27FC236}">
                <a16:creationId xmlns:a16="http://schemas.microsoft.com/office/drawing/2014/main" id="{19F86CB2-DCCF-1E59-F02C-F2AFB6E04F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0" name="Picture 9">
            <a:extLst>
              <a:ext uri="{FF2B5EF4-FFF2-40B4-BE49-F238E27FC236}">
                <a16:creationId xmlns:a16="http://schemas.microsoft.com/office/drawing/2014/main" id="{992F21C8-B20E-644F-7B4C-AA74668F74E3}"/>
              </a:ext>
            </a:extLst>
          </p:cNvPr>
          <p:cNvPicPr>
            <a:picLocks noChangeAspect="1"/>
          </p:cNvPicPr>
          <p:nvPr/>
        </p:nvPicPr>
        <p:blipFill>
          <a:blip r:embed="rId5">
            <a:alphaModFix amt="35000"/>
            <a:extLst>
              <a:ext uri="{28A0092B-C50C-407E-A947-70E740481C1C}">
                <a14:useLocalDpi xmlns:a14="http://schemas.microsoft.com/office/drawing/2010/main" val="0"/>
              </a:ext>
            </a:extLst>
          </a:blip>
          <a:srcRect/>
          <a:stretch/>
        </p:blipFill>
        <p:spPr>
          <a:xfrm>
            <a:off x="10743153" y="2548004"/>
            <a:ext cx="2853609" cy="2264926"/>
          </a:xfrm>
          <a:prstGeom prst="rect">
            <a:avLst/>
          </a:prstGeom>
        </p:spPr>
      </p:pic>
      <p:pic>
        <p:nvPicPr>
          <p:cNvPr id="4" name="Picture Placeholder 10" descr="A picture containing font, graphics, screenshot, logo&#10;&#10;Description automatically generated">
            <a:extLst>
              <a:ext uri="{FF2B5EF4-FFF2-40B4-BE49-F238E27FC236}">
                <a16:creationId xmlns:a16="http://schemas.microsoft.com/office/drawing/2014/main" id="{84A85364-BC94-8870-06E5-E99C7E9BD77C}"/>
              </a:ext>
            </a:extLst>
          </p:cNvPr>
          <p:cNvPicPr>
            <a:picLocks/>
          </p:cNvPicPr>
          <p:nvPr/>
        </p:nvPicPr>
        <p:blipFill>
          <a:blip r:embed="rId6">
            <a:extLst>
              <a:ext uri="{28A0092B-C50C-407E-A947-70E740481C1C}">
                <a14:useLocalDpi xmlns:a14="http://schemas.microsoft.com/office/drawing/2010/main" val="0"/>
              </a:ext>
            </a:extLst>
          </a:blip>
          <a:srcRect t="4999" b="4999"/>
          <a:stretch/>
        </p:blipFill>
        <p:spPr>
          <a:xfrm>
            <a:off x="461389" y="5824148"/>
            <a:ext cx="1723012" cy="784921"/>
          </a:xfrm>
          <a:prstGeom prst="rect">
            <a:avLst/>
          </a:prstGeom>
        </p:spPr>
      </p:pic>
    </p:spTree>
    <p:extLst>
      <p:ext uri="{BB962C8B-B14F-4D97-AF65-F5344CB8AC3E}">
        <p14:creationId xmlns:p14="http://schemas.microsoft.com/office/powerpoint/2010/main" val="1139544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5.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3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4.xml><?xml version="1.0" encoding="utf-8"?>
<a:theme xmlns:a="http://schemas.openxmlformats.org/drawingml/2006/main" name="4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5.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50729</TotalTime>
  <Words>6452</Words>
  <Application>Microsoft Office PowerPoint</Application>
  <PresentationFormat>Widescreen</PresentationFormat>
  <Paragraphs>355</Paragraphs>
  <Slides>33</Slides>
  <Notes>25</Notes>
  <HiddenSlides>11</HiddenSlides>
  <MMClips>6</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33</vt:i4>
      </vt:variant>
    </vt:vector>
  </HeadingPairs>
  <TitlesOfParts>
    <vt:vector size="43" baseType="lpstr">
      <vt:lpstr>GriffithGothic Black</vt:lpstr>
      <vt:lpstr>Arial</vt:lpstr>
      <vt:lpstr>Griffith Gothic Black</vt:lpstr>
      <vt:lpstr>Helvetica Neue</vt:lpstr>
      <vt:lpstr>Arial Narrow</vt:lpstr>
      <vt:lpstr>Calibri</vt:lpstr>
      <vt:lpstr>1_Office Theme</vt:lpstr>
      <vt:lpstr>2_Office Theme</vt:lpstr>
      <vt:lpstr>3_Office Theme</vt:lpstr>
      <vt:lpstr>4_Office Theme</vt:lpstr>
      <vt:lpstr>KS3 d&amp;T contexts  supporting an athlete with wearable technology</vt:lpstr>
      <vt:lpstr>About this resource</vt:lpstr>
      <vt:lpstr>Summary of the resource</vt:lpstr>
      <vt:lpstr>Contents</vt:lpstr>
      <vt:lpstr>PowerPoint Presentation</vt:lpstr>
      <vt:lpstr>Introduction</vt:lpstr>
      <vt:lpstr>PowerPoint Presentation</vt:lpstr>
      <vt:lpstr>Empathize stage</vt:lpstr>
      <vt:lpstr>User Centred Design</vt:lpstr>
      <vt:lpstr>Break down the context</vt:lpstr>
      <vt:lpstr>PowerPoint Presentation</vt:lpstr>
      <vt:lpstr>Define stage</vt:lpstr>
      <vt:lpstr>Define stage</vt:lpstr>
      <vt:lpstr>Define stage</vt:lpstr>
      <vt:lpstr>PowerPoint Presentation</vt:lpstr>
      <vt:lpstr>Ideate stage</vt:lpstr>
      <vt:lpstr>PowerPoint Presentation</vt:lpstr>
      <vt:lpstr>Prototype stage </vt:lpstr>
      <vt:lpstr>Prototype stage </vt:lpstr>
      <vt:lpstr>PowerPoint Presentation</vt:lpstr>
      <vt:lpstr>Test stage</vt:lpstr>
      <vt:lpstr>Focused Tasks</vt:lpstr>
      <vt:lpstr>Investigative &amp; Evaluative Activities</vt:lpstr>
      <vt:lpstr>Empathize tasks</vt:lpstr>
      <vt:lpstr>Empathize tasks</vt:lpstr>
      <vt:lpstr>Define tasks</vt:lpstr>
      <vt:lpstr>PowerPoint Presentation</vt:lpstr>
      <vt:lpstr>Define tasks</vt:lpstr>
      <vt:lpstr>Ideate tasks</vt:lpstr>
      <vt:lpstr>PowerPoint Presentation</vt:lpstr>
      <vt:lpstr>Prototype tasks</vt:lpstr>
      <vt:lpstr>Test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Ryan Ball</cp:lastModifiedBy>
  <cp:revision>349</cp:revision>
  <cp:lastPrinted>2019-02-19T15:48:33Z</cp:lastPrinted>
  <dcterms:modified xsi:type="dcterms:W3CDTF">2024-02-28T10:29:26Z</dcterms:modified>
</cp:coreProperties>
</file>