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72"/>
  </p:notesMasterIdLst>
  <p:sldIdLst>
    <p:sldId id="256" r:id="rId2"/>
    <p:sldId id="287" r:id="rId3"/>
    <p:sldId id="337" r:id="rId4"/>
    <p:sldId id="338" r:id="rId5"/>
    <p:sldId id="339" r:id="rId6"/>
    <p:sldId id="257" r:id="rId7"/>
    <p:sldId id="288" r:id="rId8"/>
    <p:sldId id="294" r:id="rId9"/>
    <p:sldId id="295" r:id="rId10"/>
    <p:sldId id="296" r:id="rId11"/>
    <p:sldId id="297" r:id="rId12"/>
    <p:sldId id="298" r:id="rId13"/>
    <p:sldId id="299" r:id="rId14"/>
    <p:sldId id="300" r:id="rId15"/>
    <p:sldId id="302" r:id="rId16"/>
    <p:sldId id="303" r:id="rId17"/>
    <p:sldId id="304" r:id="rId18"/>
    <p:sldId id="305" r:id="rId19"/>
    <p:sldId id="306" r:id="rId20"/>
    <p:sldId id="313" r:id="rId21"/>
    <p:sldId id="329" r:id="rId22"/>
    <p:sldId id="261" r:id="rId23"/>
    <p:sldId id="262" r:id="rId24"/>
    <p:sldId id="258" r:id="rId25"/>
    <p:sldId id="259" r:id="rId26"/>
    <p:sldId id="260" r:id="rId27"/>
    <p:sldId id="263" r:id="rId28"/>
    <p:sldId id="264" r:id="rId29"/>
    <p:sldId id="265" r:id="rId30"/>
    <p:sldId id="266" r:id="rId31"/>
    <p:sldId id="267" r:id="rId32"/>
    <p:sldId id="284" r:id="rId33"/>
    <p:sldId id="286" r:id="rId34"/>
    <p:sldId id="268" r:id="rId35"/>
    <p:sldId id="269" r:id="rId36"/>
    <p:sldId id="270" r:id="rId37"/>
    <p:sldId id="283" r:id="rId38"/>
    <p:sldId id="331" r:id="rId39"/>
    <p:sldId id="332" r:id="rId40"/>
    <p:sldId id="333" r:id="rId41"/>
    <p:sldId id="334" r:id="rId42"/>
    <p:sldId id="335" r:id="rId43"/>
    <p:sldId id="336" r:id="rId44"/>
    <p:sldId id="277" r:id="rId45"/>
    <p:sldId id="278" r:id="rId46"/>
    <p:sldId id="279" r:id="rId47"/>
    <p:sldId id="280" r:id="rId48"/>
    <p:sldId id="281" r:id="rId49"/>
    <p:sldId id="290" r:id="rId50"/>
    <p:sldId id="316" r:id="rId51"/>
    <p:sldId id="317" r:id="rId52"/>
    <p:sldId id="318" r:id="rId53"/>
    <p:sldId id="319" r:id="rId54"/>
    <p:sldId id="320" r:id="rId55"/>
    <p:sldId id="321" r:id="rId56"/>
    <p:sldId id="322" r:id="rId57"/>
    <p:sldId id="323" r:id="rId58"/>
    <p:sldId id="291" r:id="rId59"/>
    <p:sldId id="307" r:id="rId60"/>
    <p:sldId id="308" r:id="rId61"/>
    <p:sldId id="309" r:id="rId62"/>
    <p:sldId id="310" r:id="rId63"/>
    <p:sldId id="311" r:id="rId64"/>
    <p:sldId id="312" r:id="rId65"/>
    <p:sldId id="324" r:id="rId66"/>
    <p:sldId id="325" r:id="rId67"/>
    <p:sldId id="330" r:id="rId68"/>
    <p:sldId id="327" r:id="rId69"/>
    <p:sldId id="314" r:id="rId70"/>
    <p:sldId id="315"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8AAC"/>
    <a:srgbClr val="87189D"/>
    <a:srgbClr val="B0D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279" autoAdjust="0"/>
  </p:normalViewPr>
  <p:slideViewPr>
    <p:cSldViewPr>
      <p:cViewPr varScale="1">
        <p:scale>
          <a:sx n="55" d="100"/>
          <a:sy n="55" d="100"/>
        </p:scale>
        <p:origin x="1072" y="48"/>
      </p:cViewPr>
      <p:guideLst>
        <p:guide orient="horz" pos="2160"/>
        <p:guide pos="3840"/>
      </p:guideLst>
    </p:cSldViewPr>
  </p:slideViewPr>
  <p:notesTextViewPr>
    <p:cViewPr>
      <p:scale>
        <a:sx n="100" d="100"/>
        <a:sy n="100" d="100"/>
      </p:scale>
      <p:origin x="0" y="0"/>
    </p:cViewPr>
  </p:notesTextViewPr>
  <p:sorterViewPr>
    <p:cViewPr>
      <p:scale>
        <a:sx n="66" d="100"/>
        <a:sy n="66" d="100"/>
      </p:scale>
      <p:origin x="0" y="1530"/>
    </p:cViewPr>
  </p:sorterViewPr>
  <p:notesViewPr>
    <p:cSldViewPr>
      <p:cViewPr>
        <p:scale>
          <a:sx n="100" d="100"/>
          <a:sy n="100" d="100"/>
        </p:scale>
        <p:origin x="1506" y="-3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46DE885-6E9C-43BB-9FF9-9EFE03D695FC}" type="datetimeFigureOut">
              <a:rPr lang="en-GB" smtClean="0"/>
              <a:pPr/>
              <a:t>19/04/2018</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97457E-8B45-44DD-83B9-BBD7164645F5}"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www.officetimeline.com/gantt-chart-excel"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www.excel-easy.com/examples/gantt-chart.html"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a:t>
            </a:fld>
            <a:endParaRPr lang="en-GB"/>
          </a:p>
        </p:txBody>
      </p:sp>
    </p:spTree>
    <p:extLst>
      <p:ext uri="{BB962C8B-B14F-4D97-AF65-F5344CB8AC3E}">
        <p14:creationId xmlns:p14="http://schemas.microsoft.com/office/powerpoint/2010/main" val="74966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10</a:t>
            </a:fld>
            <a:endParaRPr lang="en-GB"/>
          </a:p>
        </p:txBody>
      </p:sp>
    </p:spTree>
    <p:extLst>
      <p:ext uri="{BB962C8B-B14F-4D97-AF65-F5344CB8AC3E}">
        <p14:creationId xmlns:p14="http://schemas.microsoft.com/office/powerpoint/2010/main" val="4176116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11</a:t>
            </a:fld>
            <a:endParaRPr lang="en-GB"/>
          </a:p>
        </p:txBody>
      </p:sp>
    </p:spTree>
    <p:extLst>
      <p:ext uri="{BB962C8B-B14F-4D97-AF65-F5344CB8AC3E}">
        <p14:creationId xmlns:p14="http://schemas.microsoft.com/office/powerpoint/2010/main" val="4184366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12</a:t>
            </a:fld>
            <a:endParaRPr lang="en-GB"/>
          </a:p>
        </p:txBody>
      </p:sp>
    </p:spTree>
    <p:extLst>
      <p:ext uri="{BB962C8B-B14F-4D97-AF65-F5344CB8AC3E}">
        <p14:creationId xmlns:p14="http://schemas.microsoft.com/office/powerpoint/2010/main" val="32780110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13</a:t>
            </a:fld>
            <a:endParaRPr lang="en-GB"/>
          </a:p>
        </p:txBody>
      </p:sp>
    </p:spTree>
    <p:extLst>
      <p:ext uri="{BB962C8B-B14F-4D97-AF65-F5344CB8AC3E}">
        <p14:creationId xmlns:p14="http://schemas.microsoft.com/office/powerpoint/2010/main" val="4215046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10000"/>
          </a:bodyPr>
          <a:lstStyle/>
          <a:p>
            <a:pPr marL="171450" indent="-171450">
              <a:buFont typeface="Arial" panose="020B0604020202020204" pitchFamily="34" charset="0"/>
              <a:buChar char="•"/>
            </a:pPr>
            <a:r>
              <a:rPr lang="en-GB" dirty="0"/>
              <a:t>We currently have four 130m-tall wind turbines at our Derby, </a:t>
            </a:r>
            <a:r>
              <a:rPr lang="en-GB" dirty="0" err="1"/>
              <a:t>Newthorpe</a:t>
            </a:r>
            <a:r>
              <a:rPr lang="en-GB" dirty="0"/>
              <a:t> and </a:t>
            </a:r>
            <a:r>
              <a:rPr lang="en-GB" dirty="0" err="1"/>
              <a:t>Wanlip</a:t>
            </a:r>
            <a:r>
              <a:rPr lang="en-GB" dirty="0"/>
              <a:t> sewage treatment sites. Each turbine generates enough electricity to power around 1500 homes. In total, our current wind turbines can produce 20,000 MWh every year. At present this power is exported to the National Grid, but future turbines will power our own sites.</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At Severn Trent sewage is a speciality and we use it to produce most of our renewable energy. In 2014-15 we generated 208 million kWh from sewage, that’s the equivalent of powering over 50,000 homes for a year. Much of the energy is used on our sewage works, 6 of which generate more energy than they use.</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At the moment we have solar panels on the roof of our award winning energy efficient headquarters in Coventry and our office building at Shelton. We are also currently assessing site capabilities to develop more larger-scale solar photovoltaic installations to power our works.</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Our energy crop plant at Stoke </a:t>
            </a:r>
            <a:r>
              <a:rPr lang="en-GB" dirty="0" err="1"/>
              <a:t>Bardolph</a:t>
            </a:r>
            <a:r>
              <a:rPr lang="en-GB" dirty="0"/>
              <a:t> is one of the largest of its kind in the UK. Generating energy from crops is an extremely sustainable process at Severn Trent. In 2014-15 we generated 22 million kWh of electricity, equivalent to the use of around 5,000 homes.</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We currently have six hydro turbines installed on four sites which produce around 3% of the electricity we generate from renewable sources. Although our core business is water, very few of our works are suitable for hydro power generation as they lack a large, naturally occurring head of water.</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r>
              <a:rPr lang="en-GB" dirty="0"/>
              <a:t>After years of anaerobically digesting sewage sludge we are now also focusing on the emerging food waste digestion market. Our first plant, which opened in January 2015, can convert up to 50,000 tonnes of food waste into 18,000 MWh of energy per year. Like our other digestion processes, it produces a high quality bio-fertiliser for use on farmland.</a:t>
            </a:r>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14</a:t>
            </a:fld>
            <a:endParaRPr lang="en-GB">
              <a:solidFill>
                <a:prstClr val="black"/>
              </a:solidFill>
            </a:endParaRPr>
          </a:p>
        </p:txBody>
      </p:sp>
    </p:spTree>
    <p:extLst>
      <p:ext uri="{BB962C8B-B14F-4D97-AF65-F5344CB8AC3E}">
        <p14:creationId xmlns:p14="http://schemas.microsoft.com/office/powerpoint/2010/main" val="1103325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15</a:t>
            </a:fld>
            <a:endParaRPr lang="en-GB">
              <a:solidFill>
                <a:prstClr val="black"/>
              </a:solidFill>
            </a:endParaRPr>
          </a:p>
        </p:txBody>
      </p:sp>
    </p:spTree>
    <p:extLst>
      <p:ext uri="{BB962C8B-B14F-4D97-AF65-F5344CB8AC3E}">
        <p14:creationId xmlns:p14="http://schemas.microsoft.com/office/powerpoint/2010/main" val="3228557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16</a:t>
            </a:fld>
            <a:endParaRPr lang="en-GB">
              <a:solidFill>
                <a:prstClr val="black"/>
              </a:solidFill>
            </a:endParaRPr>
          </a:p>
        </p:txBody>
      </p:sp>
    </p:spTree>
    <p:extLst>
      <p:ext uri="{BB962C8B-B14F-4D97-AF65-F5344CB8AC3E}">
        <p14:creationId xmlns:p14="http://schemas.microsoft.com/office/powerpoint/2010/main" val="2646530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17</a:t>
            </a:fld>
            <a:endParaRPr lang="en-GB">
              <a:solidFill>
                <a:prstClr val="black"/>
              </a:solidFill>
            </a:endParaRPr>
          </a:p>
        </p:txBody>
      </p:sp>
    </p:spTree>
    <p:extLst>
      <p:ext uri="{BB962C8B-B14F-4D97-AF65-F5344CB8AC3E}">
        <p14:creationId xmlns:p14="http://schemas.microsoft.com/office/powerpoint/2010/main" val="7180707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18</a:t>
            </a:fld>
            <a:endParaRPr lang="en-GB"/>
          </a:p>
        </p:txBody>
      </p:sp>
    </p:spTree>
    <p:extLst>
      <p:ext uri="{BB962C8B-B14F-4D97-AF65-F5344CB8AC3E}">
        <p14:creationId xmlns:p14="http://schemas.microsoft.com/office/powerpoint/2010/main" val="640012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19</a:t>
            </a:fld>
            <a:endParaRPr lang="en-GB"/>
          </a:p>
        </p:txBody>
      </p:sp>
    </p:spTree>
    <p:extLst>
      <p:ext uri="{BB962C8B-B14F-4D97-AF65-F5344CB8AC3E}">
        <p14:creationId xmlns:p14="http://schemas.microsoft.com/office/powerpoint/2010/main" val="2122724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a:t>
            </a:fld>
            <a:endParaRPr lang="en-GB"/>
          </a:p>
        </p:txBody>
      </p:sp>
    </p:spTree>
    <p:extLst>
      <p:ext uri="{BB962C8B-B14F-4D97-AF65-F5344CB8AC3E}">
        <p14:creationId xmlns:p14="http://schemas.microsoft.com/office/powerpoint/2010/main" val="2333723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20</a:t>
            </a:fld>
            <a:endParaRPr lang="en-GB"/>
          </a:p>
        </p:txBody>
      </p:sp>
    </p:spTree>
    <p:extLst>
      <p:ext uri="{BB962C8B-B14F-4D97-AF65-F5344CB8AC3E}">
        <p14:creationId xmlns:p14="http://schemas.microsoft.com/office/powerpoint/2010/main" val="23274958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21</a:t>
            </a:fld>
            <a:endParaRPr lang="en-GB"/>
          </a:p>
        </p:txBody>
      </p:sp>
    </p:spTree>
    <p:extLst>
      <p:ext uri="{BB962C8B-B14F-4D97-AF65-F5344CB8AC3E}">
        <p14:creationId xmlns:p14="http://schemas.microsoft.com/office/powerpoint/2010/main" val="27522479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22</a:t>
            </a:fld>
            <a:endParaRPr lang="en-GB"/>
          </a:p>
        </p:txBody>
      </p:sp>
    </p:spTree>
    <p:extLst>
      <p:ext uri="{BB962C8B-B14F-4D97-AF65-F5344CB8AC3E}">
        <p14:creationId xmlns:p14="http://schemas.microsoft.com/office/powerpoint/2010/main" val="21737830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23</a:t>
            </a:fld>
            <a:endParaRPr lang="en-GB"/>
          </a:p>
        </p:txBody>
      </p:sp>
    </p:spTree>
    <p:extLst>
      <p:ext uri="{BB962C8B-B14F-4D97-AF65-F5344CB8AC3E}">
        <p14:creationId xmlns:p14="http://schemas.microsoft.com/office/powerpoint/2010/main" val="19607771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Teacher: A brief introduction to water</a:t>
            </a:r>
            <a:r>
              <a:rPr lang="en-GB" baseline="0" dirty="0"/>
              <a:t> displays </a:t>
            </a:r>
            <a:r>
              <a:rPr lang="en-GB" dirty="0"/>
              <a:t>as a scene setter for the project,</a:t>
            </a:r>
            <a:r>
              <a:rPr lang="en-GB" baseline="0" dirty="0"/>
              <a:t> link Theme Parks, Shopping Centres and Hotels – many pupils may have experienced them first hand – a useful resource to draw upon.</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24</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25</a:t>
            </a:fld>
            <a:endParaRPr lang="en-GB"/>
          </a:p>
        </p:txBody>
      </p:sp>
    </p:spTree>
    <p:extLst>
      <p:ext uri="{BB962C8B-B14F-4D97-AF65-F5344CB8AC3E}">
        <p14:creationId xmlns:p14="http://schemas.microsoft.com/office/powerpoint/2010/main" val="27153212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26</a:t>
            </a:fld>
            <a:endParaRPr lang="en-GB"/>
          </a:p>
        </p:txBody>
      </p:sp>
    </p:spTree>
    <p:extLst>
      <p:ext uri="{BB962C8B-B14F-4D97-AF65-F5344CB8AC3E}">
        <p14:creationId xmlns:p14="http://schemas.microsoft.com/office/powerpoint/2010/main" val="1186142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Teachers: Using</a:t>
            </a:r>
            <a:r>
              <a:rPr lang="en-GB" baseline="0" dirty="0"/>
              <a:t> all the stimulus materials from the session, pupils </a:t>
            </a:r>
            <a:r>
              <a:rPr lang="en-GB" sz="1200" kern="1200" dirty="0">
                <a:solidFill>
                  <a:schemeClr val="tx1"/>
                </a:solidFill>
                <a:latin typeface="+mn-lt"/>
                <a:ea typeface="+mn-ea"/>
                <a:cs typeface="+mn-cs"/>
              </a:rPr>
              <a:t>need to select one of the proposed design</a:t>
            </a:r>
            <a:r>
              <a:rPr lang="en-GB" sz="1200" kern="1200" baseline="0" dirty="0">
                <a:solidFill>
                  <a:schemeClr val="tx1"/>
                </a:solidFill>
                <a:latin typeface="+mn-lt"/>
                <a:ea typeface="+mn-ea"/>
                <a:cs typeface="+mn-cs"/>
              </a:rPr>
              <a:t> ideas</a:t>
            </a:r>
            <a:r>
              <a:rPr lang="en-GB" sz="1200" kern="1200" dirty="0">
                <a:solidFill>
                  <a:schemeClr val="tx1"/>
                </a:solidFill>
                <a:latin typeface="+mn-lt"/>
                <a:ea typeface="+mn-ea"/>
                <a:cs typeface="+mn-cs"/>
              </a:rPr>
              <a:t> and develop</a:t>
            </a:r>
            <a:r>
              <a:rPr lang="en-GB" sz="1200" kern="1200" baseline="0" dirty="0">
                <a:solidFill>
                  <a:schemeClr val="tx1"/>
                </a:solidFill>
                <a:latin typeface="+mn-lt"/>
                <a:ea typeface="+mn-ea"/>
                <a:cs typeface="+mn-cs"/>
              </a:rPr>
              <a:t> a</a:t>
            </a:r>
            <a:r>
              <a:rPr lang="en-GB" sz="1200" kern="1200" dirty="0">
                <a:solidFill>
                  <a:schemeClr val="tx1"/>
                </a:solidFill>
                <a:latin typeface="+mn-lt"/>
                <a:ea typeface="+mn-ea"/>
                <a:cs typeface="+mn-cs"/>
              </a:rPr>
              <a:t> design idea that illustrate how the Water</a:t>
            </a:r>
            <a:r>
              <a:rPr lang="en-GB" sz="1200" kern="1200" baseline="0" dirty="0">
                <a:solidFill>
                  <a:schemeClr val="tx1"/>
                </a:solidFill>
                <a:latin typeface="+mn-lt"/>
                <a:ea typeface="+mn-ea"/>
                <a:cs typeface="+mn-cs"/>
              </a:rPr>
              <a:t> Display</a:t>
            </a:r>
            <a:r>
              <a:rPr lang="en-GB" sz="1200" kern="1200" dirty="0">
                <a:solidFill>
                  <a:schemeClr val="tx1"/>
                </a:solidFill>
                <a:latin typeface="+mn-lt"/>
                <a:ea typeface="+mn-ea"/>
                <a:cs typeface="+mn-cs"/>
              </a:rPr>
              <a:t> might look and how the required 'actions/movements' etc would be done. Outcomes should be annotated design ideas with a description of its operation either as a flowchart or a written description.</a:t>
            </a:r>
            <a:r>
              <a:rPr lang="en-GB" sz="1200" kern="1200" baseline="0" dirty="0">
                <a:solidFill>
                  <a:schemeClr val="tx1"/>
                </a:solidFill>
                <a:latin typeface="+mn-lt"/>
                <a:ea typeface="+mn-ea"/>
                <a:cs typeface="+mn-cs"/>
              </a:rPr>
              <a:t> At this stage pupils will be expected to becoming more independent and self reliant – but may still need guidance as they progress through the project.</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27</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28</a:t>
            </a:fld>
            <a:endParaRPr lang="en-GB"/>
          </a:p>
        </p:txBody>
      </p:sp>
    </p:spTree>
    <p:extLst>
      <p:ext uri="{BB962C8B-B14F-4D97-AF65-F5344CB8AC3E}">
        <p14:creationId xmlns:p14="http://schemas.microsoft.com/office/powerpoint/2010/main" val="14738900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Teacher: Pupils need to go through their ideas with</a:t>
            </a:r>
            <a:r>
              <a:rPr lang="en-GB" baseline="0" dirty="0"/>
              <a:t> each other in a small group to see what others think and to bounce them around and spark of each other, they need to make sketches/notes as this progresses to record what ideas and changes they are/might make to their ideas.</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29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what is Skills for Industry? The current economic climate means</a:t>
            </a:r>
            <a:r>
              <a:rPr lang="en-GB" baseline="0" dirty="0"/>
              <a:t> that going forward there will be recruitment opportunities within manufacturing, designing and utilities industries that we need to fill with home grown talent. The skills shortages employers face when recruiting are becoming an ever increasing challenge. Skills for Industry aims to start to address that by inspiring pupils at Year 7 or 8 through exciting projects and engaging them with industry professionals. The aim is to increase the number of pupils opting for D&amp;T and therefore helping to bridge the skills gap and keep D&amp;T on the curriculum. We aim to do this through:</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669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 </a:t>
            </a:r>
            <a:r>
              <a:rPr lang="en-GB" sz="1200" kern="1200" dirty="0">
                <a:solidFill>
                  <a:schemeClr val="tx1"/>
                </a:solidFill>
                <a:latin typeface="+mn-lt"/>
                <a:ea typeface="+mn-ea"/>
                <a:cs typeface="+mn-cs"/>
              </a:rPr>
              <a:t>The first step is for each group sketch out their final water</a:t>
            </a:r>
            <a:r>
              <a:rPr lang="en-GB" sz="1200" kern="1200" baseline="0" dirty="0">
                <a:solidFill>
                  <a:schemeClr val="tx1"/>
                </a:solidFill>
                <a:latin typeface="+mn-lt"/>
                <a:ea typeface="+mn-ea"/>
                <a:cs typeface="+mn-cs"/>
              </a:rPr>
              <a:t> display</a:t>
            </a:r>
            <a:r>
              <a:rPr lang="en-GB" sz="1200" kern="1200" dirty="0">
                <a:solidFill>
                  <a:schemeClr val="tx1"/>
                </a:solidFill>
                <a:latin typeface="+mn-lt"/>
                <a:ea typeface="+mn-ea"/>
                <a:cs typeface="+mn-cs"/>
              </a:rPr>
              <a:t> design idea</a:t>
            </a:r>
            <a:r>
              <a:rPr lang="en-GB" sz="1200" kern="1200" baseline="0" dirty="0">
                <a:solidFill>
                  <a:schemeClr val="tx1"/>
                </a:solidFill>
                <a:latin typeface="+mn-lt"/>
                <a:ea typeface="+mn-ea"/>
                <a:cs typeface="+mn-cs"/>
              </a:rPr>
              <a:t> and</a:t>
            </a:r>
            <a:r>
              <a:rPr lang="en-GB" sz="1200" kern="1200" dirty="0">
                <a:solidFill>
                  <a:schemeClr val="tx1"/>
                </a:solidFill>
                <a:latin typeface="+mn-lt"/>
                <a:ea typeface="+mn-ea"/>
                <a:cs typeface="+mn-cs"/>
              </a:rPr>
              <a:t> to create a production plan for the project, which identifies the tasks to be done, who's doing them and by when. A Gantt Chart is an appropriate tool to use here; there are online tools or Excel can be used.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At the end of this lesson pupils should have produced a Gantt chart for the creation of a production plan and a final design idea for the prototype Interactive</a:t>
            </a:r>
            <a:r>
              <a:rPr lang="en-GB" sz="1200" kern="1200" baseline="0" dirty="0">
                <a:solidFill>
                  <a:schemeClr val="tx1"/>
                </a:solidFill>
                <a:latin typeface="+mn-lt"/>
                <a:ea typeface="+mn-ea"/>
                <a:cs typeface="+mn-cs"/>
              </a:rPr>
              <a:t> Water Display</a:t>
            </a:r>
            <a:r>
              <a:rPr lang="en-GB" sz="1200" kern="1200" dirty="0">
                <a:solidFill>
                  <a:schemeClr val="tx1"/>
                </a:solidFill>
                <a:latin typeface="+mn-lt"/>
                <a:ea typeface="+mn-ea"/>
                <a:cs typeface="+mn-cs"/>
              </a:rPr>
              <a:t> product.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Online</a:t>
            </a:r>
            <a:r>
              <a:rPr lang="en-GB" sz="1200" kern="1200" baseline="0" dirty="0">
                <a:solidFill>
                  <a:schemeClr val="tx1"/>
                </a:solidFill>
                <a:latin typeface="+mn-lt"/>
                <a:ea typeface="+mn-ea"/>
                <a:cs typeface="+mn-cs"/>
              </a:rPr>
              <a:t> resources: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hlinkClick r:id="rId3"/>
              </a:rPr>
              <a:t>https://www.officetimeline.com/gantt-chart-excel</a:t>
            </a:r>
            <a:r>
              <a:rPr lang="en-GB" sz="1200" kern="120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hlinkClick r:id="rId4"/>
              </a:rPr>
              <a:t>http://www.excel-easy.com/examples/gantt-chart.html</a:t>
            </a:r>
            <a:r>
              <a:rPr lang="en-GB" sz="1200" kern="1200" dirty="0">
                <a:solidFill>
                  <a:schemeClr val="tx1"/>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latin typeface="+mn-lt"/>
                <a:ea typeface="+mn-ea"/>
                <a:cs typeface="+mn-cs"/>
              </a:rPr>
              <a:t>Excel File for simple Gantt Chart</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30</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Teachers: </a:t>
            </a:r>
            <a:r>
              <a:rPr lang="en-GB" sz="1200" kern="1200" dirty="0">
                <a:solidFill>
                  <a:schemeClr val="tx1"/>
                </a:solidFill>
                <a:latin typeface="+mn-lt"/>
                <a:ea typeface="+mn-ea"/>
                <a:cs typeface="+mn-cs"/>
              </a:rPr>
              <a:t>Each pupil produces a detailed final design drawing which includes components, coding</a:t>
            </a:r>
            <a:r>
              <a:rPr lang="en-GB" sz="1200" kern="1200" baseline="0" dirty="0">
                <a:solidFill>
                  <a:schemeClr val="tx1"/>
                </a:solidFill>
                <a:latin typeface="+mn-lt"/>
                <a:ea typeface="+mn-ea"/>
                <a:cs typeface="+mn-cs"/>
              </a:rPr>
              <a:t> ideas</a:t>
            </a:r>
            <a:r>
              <a:rPr lang="en-GB" sz="1200" kern="1200" dirty="0">
                <a:solidFill>
                  <a:schemeClr val="tx1"/>
                </a:solidFill>
                <a:latin typeface="+mn-lt"/>
                <a:ea typeface="+mn-ea"/>
                <a:cs typeface="+mn-cs"/>
              </a:rPr>
              <a:t>, description of the 'animation' effect(s) of the display, and a copy of the their Gantt chart. This is important so that </a:t>
            </a:r>
            <a:r>
              <a:rPr lang="en-GB" sz="1200" b="1" kern="1200" dirty="0">
                <a:solidFill>
                  <a:schemeClr val="tx1"/>
                </a:solidFill>
                <a:latin typeface="+mn-lt"/>
                <a:ea typeface="+mn-ea"/>
                <a:cs typeface="+mn-cs"/>
              </a:rPr>
              <a:t>individually</a:t>
            </a:r>
            <a:r>
              <a:rPr lang="en-GB" sz="1200" kern="1200" dirty="0">
                <a:solidFill>
                  <a:schemeClr val="tx1"/>
                </a:solidFill>
                <a:latin typeface="+mn-lt"/>
                <a:ea typeface="+mn-ea"/>
                <a:cs typeface="+mn-cs"/>
              </a:rPr>
              <a:t> pupils have a clear idea of the group’s design and understand how it will be made and gives assessment opportunity.</a:t>
            </a:r>
          </a:p>
          <a:p>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31</a:t>
            </a:fld>
            <a:endParaRPr lang="en-GB"/>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32</a:t>
            </a:fld>
            <a:endParaRPr lang="en-GB"/>
          </a:p>
        </p:txBody>
      </p:sp>
    </p:spTree>
    <p:extLst>
      <p:ext uri="{BB962C8B-B14F-4D97-AF65-F5344CB8AC3E}">
        <p14:creationId xmlns:p14="http://schemas.microsoft.com/office/powerpoint/2010/main" val="7672986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GB" dirty="0"/>
              <a:t>Teacher: A short</a:t>
            </a:r>
            <a:r>
              <a:rPr lang="en-GB" baseline="0" dirty="0"/>
              <a:t> introduction of the apprentices who will be working with your students, they will give a short thumbnail sketch about themselves and their work.</a:t>
            </a:r>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33</a:t>
            </a:fld>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lnSpcReduction="20000"/>
          </a:bodyPr>
          <a:lstStyle/>
          <a:p>
            <a:pPr lvl="0"/>
            <a:r>
              <a:rPr lang="en-GB" sz="1200" kern="1200" dirty="0">
                <a:solidFill>
                  <a:schemeClr val="tx1"/>
                </a:solidFill>
                <a:latin typeface="+mn-lt"/>
                <a:ea typeface="+mn-ea"/>
                <a:cs typeface="+mn-cs"/>
              </a:rPr>
              <a:t>Guidance: teacher to ensure that at the start of each session pupils have a clear idea of their intended tasks and suggestions have been made to cover problems that might arise.</a:t>
            </a:r>
          </a:p>
          <a:p>
            <a:r>
              <a:rPr lang="en-GB" sz="1200" kern="1200" dirty="0">
                <a:solidFill>
                  <a:schemeClr val="tx1"/>
                </a:solidFill>
                <a:latin typeface="+mn-lt"/>
                <a:ea typeface="+mn-ea"/>
                <a:cs typeface="+mn-cs"/>
              </a:rPr>
              <a:t> </a:t>
            </a:r>
          </a:p>
          <a:p>
            <a:pPr lvl="0"/>
            <a:r>
              <a:rPr lang="en-GB" sz="1200" kern="1200" dirty="0">
                <a:solidFill>
                  <a:schemeClr val="tx1"/>
                </a:solidFill>
                <a:latin typeface="+mn-lt"/>
                <a:ea typeface="+mn-ea"/>
                <a:cs typeface="+mn-cs"/>
              </a:rPr>
              <a:t>Teacher guidance is critical here to keep things going at the right pace – pre-empt bottle necks, provide troubleshooting for build, coding errors, 3D design issues – using early finishers as mentors is a good way of reducing the pressure in this phase of the unit.</a:t>
            </a:r>
          </a:p>
          <a:p>
            <a:pPr lvl="0"/>
            <a:endParaRPr lang="en-GB" sz="1200" kern="1200" dirty="0">
              <a:solidFill>
                <a:schemeClr val="tx1"/>
              </a:solidFill>
              <a:latin typeface="+mn-lt"/>
              <a:ea typeface="+mn-ea"/>
              <a:cs typeface="+mn-cs"/>
            </a:endParaRPr>
          </a:p>
          <a:p>
            <a:pPr lvl="0"/>
            <a:r>
              <a:rPr lang="en-GB" sz="1200" kern="1200" dirty="0">
                <a:solidFill>
                  <a:schemeClr val="tx1"/>
                </a:solidFill>
                <a:latin typeface="+mn-lt"/>
                <a:ea typeface="+mn-ea"/>
                <a:cs typeface="+mn-cs"/>
              </a:rPr>
              <a:t>Pupils</a:t>
            </a:r>
            <a:r>
              <a:rPr lang="en-GB" sz="1200" kern="1200" baseline="0" dirty="0">
                <a:solidFill>
                  <a:schemeClr val="tx1"/>
                </a:solidFill>
                <a:latin typeface="+mn-lt"/>
                <a:ea typeface="+mn-ea"/>
                <a:cs typeface="+mn-cs"/>
              </a:rPr>
              <a:t> h</a:t>
            </a:r>
            <a:r>
              <a:rPr lang="en-GB" sz="1200" kern="1200" dirty="0">
                <a:solidFill>
                  <a:schemeClr val="tx1"/>
                </a:solidFill>
                <a:latin typeface="+mn-lt"/>
                <a:ea typeface="+mn-ea"/>
                <a:cs typeface="+mn-cs"/>
              </a:rPr>
              <a:t>ave </a:t>
            </a:r>
            <a:r>
              <a:rPr lang="en-GB" sz="1200" b="1" kern="1200" dirty="0">
                <a:solidFill>
                  <a:schemeClr val="tx1"/>
                </a:solidFill>
                <a:latin typeface="+mn-lt"/>
                <a:ea typeface="+mn-ea"/>
                <a:cs typeface="+mn-cs"/>
              </a:rPr>
              <a:t>eight hours</a:t>
            </a:r>
            <a:r>
              <a:rPr lang="en-GB" sz="1200" kern="1200" dirty="0">
                <a:solidFill>
                  <a:schemeClr val="tx1"/>
                </a:solidFill>
                <a:latin typeface="+mn-lt"/>
                <a:ea typeface="+mn-ea"/>
                <a:cs typeface="+mn-cs"/>
              </a:rPr>
              <a:t> to design and make their Interactive</a:t>
            </a:r>
            <a:r>
              <a:rPr lang="en-GB" sz="1200" kern="1200" baseline="0" dirty="0">
                <a:solidFill>
                  <a:schemeClr val="tx1"/>
                </a:solidFill>
                <a:latin typeface="+mn-lt"/>
                <a:ea typeface="+mn-ea"/>
                <a:cs typeface="+mn-cs"/>
              </a:rPr>
              <a:t> Water Display</a:t>
            </a:r>
            <a:r>
              <a:rPr lang="en-GB" sz="1200" kern="1200" dirty="0">
                <a:solidFill>
                  <a:schemeClr val="tx1"/>
                </a:solidFill>
                <a:latin typeface="+mn-lt"/>
                <a:ea typeface="+mn-ea"/>
                <a:cs typeface="+mn-cs"/>
              </a:rPr>
              <a:t> using all their D&amp;T skills, the list of key technologies below are areas that the pupils need to consider and use in their solutions:</a:t>
            </a:r>
          </a:p>
          <a:p>
            <a:r>
              <a:rPr lang="en-GB" sz="1200" kern="1200" dirty="0">
                <a:solidFill>
                  <a:schemeClr val="tx1"/>
                </a:solidFill>
                <a:latin typeface="+mn-lt"/>
                <a:ea typeface="+mn-ea"/>
                <a:cs typeface="+mn-cs"/>
              </a:rPr>
              <a:t> </a:t>
            </a:r>
          </a:p>
          <a:p>
            <a:pPr marL="355600" lvl="0" indent="-355600">
              <a:buFont typeface="+mj-lt"/>
              <a:buAutoNum type="arabicPeriod"/>
            </a:pPr>
            <a:r>
              <a:rPr lang="en-GB" sz="1200" kern="1200" dirty="0">
                <a:solidFill>
                  <a:schemeClr val="tx1"/>
                </a:solidFill>
                <a:latin typeface="+mn-lt"/>
                <a:ea typeface="+mn-ea"/>
                <a:cs typeface="+mn-cs"/>
              </a:rPr>
              <a:t> </a:t>
            </a:r>
            <a:r>
              <a:rPr lang="en-GB" dirty="0"/>
              <a:t>Electric pumps to provide the jets of water.</a:t>
            </a:r>
          </a:p>
          <a:p>
            <a:pPr marL="355600" lvl="0" indent="-355600">
              <a:buFont typeface="+mj-lt"/>
              <a:buAutoNum type="arabicPeriod"/>
            </a:pPr>
            <a:r>
              <a:rPr lang="en-GB" dirty="0"/>
              <a:t>Lighting and sound systems where appropriate to add atmosphere / life / realism to the prop.</a:t>
            </a:r>
          </a:p>
          <a:p>
            <a:pPr marL="355600" lvl="0" indent="-355600">
              <a:buFont typeface="+mj-lt"/>
              <a:buAutoNum type="arabicPeriod"/>
            </a:pPr>
            <a:r>
              <a:rPr lang="en-GB" dirty="0"/>
              <a:t>Use of sensors to add interactivity.</a:t>
            </a:r>
          </a:p>
          <a:p>
            <a:pPr marL="355600" lvl="0" indent="-355600">
              <a:buFont typeface="+mj-lt"/>
              <a:buAutoNum type="arabicPeriod"/>
            </a:pPr>
            <a:r>
              <a:rPr lang="en-GB" dirty="0"/>
              <a:t>Programmable components as the controller to the system in a manner suitable for its intended application.</a:t>
            </a:r>
          </a:p>
          <a:p>
            <a:pPr marL="355600" lvl="0" indent="-355600">
              <a:buFont typeface="+mj-lt"/>
              <a:buAutoNum type="arabicPeriod"/>
            </a:pPr>
            <a:r>
              <a:rPr lang="en-GB" dirty="0"/>
              <a:t>Control software that will operate the in autonomous way and that interacts with its environment in a manner suitable for its intended application.</a:t>
            </a:r>
          </a:p>
          <a:p>
            <a:pPr marL="355600" indent="-355600">
              <a:buFont typeface="+mj-lt"/>
              <a:buAutoNum type="arabicPeriod"/>
            </a:pPr>
            <a:r>
              <a:rPr lang="en-GB" dirty="0"/>
              <a:t>CADCAM, laser cutting and 3D printing as appropriate to manufacture component parts suitable for use in the prop</a:t>
            </a:r>
          </a:p>
          <a:p>
            <a:pPr marL="355600" indent="-355600">
              <a:buFont typeface="+mj-lt"/>
              <a:buAutoNum type="arabicPeriod"/>
            </a:pPr>
            <a:endParaRPr lang="en-GB" sz="1200" kern="1200" dirty="0">
              <a:solidFill>
                <a:schemeClr val="tx1"/>
              </a:solidFill>
              <a:latin typeface="+mn-lt"/>
              <a:ea typeface="+mn-ea"/>
              <a:cs typeface="+mn-cs"/>
            </a:endParaRPr>
          </a:p>
          <a:p>
            <a:pPr lvl="0"/>
            <a:r>
              <a:rPr lang="en-GB" sz="1200" kern="1200" dirty="0">
                <a:solidFill>
                  <a:schemeClr val="tx1"/>
                </a:solidFill>
                <a:latin typeface="+mn-lt"/>
                <a:ea typeface="+mn-ea"/>
                <a:cs typeface="+mn-cs"/>
              </a:rPr>
              <a:t>It is suggested that pupils progress with their design idea through modelling and refining their solution – iterative design, until a working solution is achieved.</a:t>
            </a:r>
          </a:p>
          <a:p>
            <a:r>
              <a:rPr lang="en-GB" sz="1200" kern="1200" dirty="0">
                <a:solidFill>
                  <a:schemeClr val="tx1"/>
                </a:solidFill>
                <a:latin typeface="+mn-lt"/>
                <a:ea typeface="+mn-ea"/>
                <a:cs typeface="+mn-cs"/>
              </a:rPr>
              <a:t> </a:t>
            </a:r>
          </a:p>
          <a:p>
            <a:pPr lvl="0"/>
            <a:r>
              <a:rPr lang="en-GB" sz="1200" kern="1200" dirty="0">
                <a:solidFill>
                  <a:schemeClr val="tx1"/>
                </a:solidFill>
                <a:latin typeface="+mn-lt"/>
                <a:ea typeface="+mn-ea"/>
                <a:cs typeface="+mn-cs"/>
              </a:rPr>
              <a:t>Pupils will now be working using their Gantt chart as the guide through the task moderated by the Teacher. It's vital that pupils record their progress using an appropriate method, annotate and evaluate that record.</a:t>
            </a:r>
          </a:p>
          <a:p>
            <a:pPr lvl="0"/>
            <a:endParaRPr lang="en-GB" sz="1200" kern="1200" dirty="0">
              <a:solidFill>
                <a:schemeClr val="tx1"/>
              </a:solidFill>
              <a:latin typeface="+mn-lt"/>
              <a:ea typeface="+mn-ea"/>
              <a:cs typeface="+mn-cs"/>
            </a:endParaRPr>
          </a:p>
          <a:p>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34</a:t>
            </a:fld>
            <a:endParaRPr lang="en-GB"/>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a:t>
            </a:r>
            <a:r>
              <a:rPr lang="en-GB" baseline="0" dirty="0"/>
              <a:t> next session(s). Remember to photograph your progress as you go.</a:t>
            </a:r>
          </a:p>
          <a:p>
            <a:r>
              <a:rPr lang="en-GB" sz="1200" kern="1200" dirty="0">
                <a:solidFill>
                  <a:schemeClr val="tx1"/>
                </a:solidFill>
                <a:latin typeface="+mn-lt"/>
                <a:ea typeface="+mn-ea"/>
                <a:cs typeface="+mn-cs"/>
              </a:rPr>
              <a:t>Making: teacher to ensure that at the start of each session pupils have a clear idea of their intended tasks and suggestions have been made to cover problems that might arise. </a:t>
            </a:r>
          </a:p>
          <a:p>
            <a:r>
              <a:rPr lang="en-GB" sz="1200" kern="1200" dirty="0">
                <a:solidFill>
                  <a:schemeClr val="tx1"/>
                </a:solidFill>
                <a:latin typeface="+mn-lt"/>
                <a:ea typeface="+mn-ea"/>
                <a:cs typeface="+mn-cs"/>
              </a:rPr>
              <a:t>At the end of each session, pupils reflect on the progress made and decide whether alterations have been made to their product and why. </a:t>
            </a:r>
          </a:p>
          <a:p>
            <a:r>
              <a:rPr lang="en-GB" sz="1200" kern="1200" dirty="0">
                <a:solidFill>
                  <a:schemeClr val="tx1"/>
                </a:solidFill>
                <a:latin typeface="+mn-lt"/>
                <a:ea typeface="+mn-ea"/>
                <a:cs typeface="+mn-cs"/>
              </a:rPr>
              <a:t>At the end of this group of lessons pupils should have produced a working prototype</a:t>
            </a:r>
            <a:r>
              <a:rPr lang="en-GB" sz="1200" kern="1200" baseline="0" dirty="0">
                <a:solidFill>
                  <a:schemeClr val="tx1"/>
                </a:solidFill>
                <a:latin typeface="+mn-lt"/>
                <a:ea typeface="+mn-ea"/>
                <a:cs typeface="+mn-cs"/>
              </a:rPr>
              <a:t> Interactive Water Display</a:t>
            </a:r>
            <a:r>
              <a:rPr lang="en-GB" sz="1200" kern="1200" dirty="0">
                <a:solidFill>
                  <a:schemeClr val="tx1"/>
                </a:solidFill>
                <a:latin typeface="+mn-lt"/>
                <a:ea typeface="+mn-ea"/>
                <a:cs typeface="+mn-cs"/>
              </a:rPr>
              <a:t> which</a:t>
            </a:r>
            <a:r>
              <a:rPr lang="en-GB" sz="1200" kern="1200" baseline="0" dirty="0">
                <a:solidFill>
                  <a:schemeClr val="tx1"/>
                </a:solidFill>
                <a:latin typeface="+mn-lt"/>
                <a:ea typeface="+mn-ea"/>
                <a:cs typeface="+mn-cs"/>
              </a:rPr>
              <a:t> can be demonstrated.</a:t>
            </a:r>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35</a:t>
            </a:fld>
            <a:endParaRPr lang="en-GB"/>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a:t>
            </a:r>
            <a:r>
              <a:rPr lang="en-GB" baseline="0" dirty="0"/>
              <a:t> next session(s). Remember to photo your progress as you go.</a:t>
            </a:r>
          </a:p>
          <a:p>
            <a:r>
              <a:rPr lang="en-GB" sz="1200" kern="1200" dirty="0">
                <a:solidFill>
                  <a:schemeClr val="tx1"/>
                </a:solidFill>
                <a:latin typeface="+mn-lt"/>
                <a:ea typeface="+mn-ea"/>
                <a:cs typeface="+mn-cs"/>
              </a:rPr>
              <a:t>Making: teacher to ensure that at the start of each session pupils have a clear idea of their intended tasks and suggestions have been made to cover problems that might arise. </a:t>
            </a:r>
          </a:p>
          <a:p>
            <a:r>
              <a:rPr lang="en-GB" sz="1200" kern="1200" dirty="0">
                <a:solidFill>
                  <a:schemeClr val="tx1"/>
                </a:solidFill>
                <a:latin typeface="+mn-lt"/>
                <a:ea typeface="+mn-ea"/>
                <a:cs typeface="+mn-cs"/>
              </a:rPr>
              <a:t>At the end of each session, pupils reflect on the progress made and decide whether alterations have been made to their product and why. </a:t>
            </a:r>
          </a:p>
          <a:p>
            <a:r>
              <a:rPr lang="en-GB" sz="1200" kern="1200" dirty="0">
                <a:solidFill>
                  <a:schemeClr val="tx1"/>
                </a:solidFill>
                <a:latin typeface="+mn-lt"/>
                <a:ea typeface="+mn-ea"/>
                <a:cs typeface="+mn-cs"/>
              </a:rPr>
              <a:t>At the end of this group of lessons pupils should have produced a working prototype</a:t>
            </a:r>
            <a:r>
              <a:rPr lang="en-GB" sz="1200" kern="1200" baseline="0" dirty="0">
                <a:solidFill>
                  <a:schemeClr val="tx1"/>
                </a:solidFill>
                <a:latin typeface="+mn-lt"/>
                <a:ea typeface="+mn-ea"/>
                <a:cs typeface="+mn-cs"/>
              </a:rPr>
              <a:t> Interactive Water Display</a:t>
            </a:r>
            <a:r>
              <a:rPr lang="en-GB" sz="1200" kern="1200" dirty="0">
                <a:solidFill>
                  <a:schemeClr val="tx1"/>
                </a:solidFill>
                <a:latin typeface="+mn-lt"/>
                <a:ea typeface="+mn-ea"/>
                <a:cs typeface="+mn-cs"/>
              </a:rPr>
              <a:t> which</a:t>
            </a:r>
            <a:r>
              <a:rPr lang="en-GB" sz="1200" kern="1200" baseline="0" dirty="0">
                <a:solidFill>
                  <a:schemeClr val="tx1"/>
                </a:solidFill>
                <a:latin typeface="+mn-lt"/>
                <a:ea typeface="+mn-ea"/>
                <a:cs typeface="+mn-cs"/>
              </a:rPr>
              <a:t> can be demonstrated.</a:t>
            </a:r>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36</a:t>
            </a:fld>
            <a:endParaRPr lang="en-GB"/>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37</a:t>
            </a:fld>
            <a:endParaRPr lang="en-GB"/>
          </a:p>
        </p:txBody>
      </p:sp>
    </p:spTree>
    <p:extLst>
      <p:ext uri="{BB962C8B-B14F-4D97-AF65-F5344CB8AC3E}">
        <p14:creationId xmlns:p14="http://schemas.microsoft.com/office/powerpoint/2010/main" val="31596130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a:t>
            </a:r>
            <a:r>
              <a:rPr lang="en-GB" baseline="0" dirty="0"/>
              <a:t> next session(s). Remember to photo your progress as you go.</a:t>
            </a:r>
          </a:p>
          <a:p>
            <a:r>
              <a:rPr lang="en-GB" sz="1200" kern="1200" dirty="0">
                <a:solidFill>
                  <a:schemeClr val="tx1"/>
                </a:solidFill>
                <a:latin typeface="+mn-lt"/>
                <a:ea typeface="+mn-ea"/>
                <a:cs typeface="+mn-cs"/>
              </a:rPr>
              <a:t>Making: teacher to ensure that at the start of each session pupils have a clear idea of their intended tasks and suggestions have been made to cover problems that might arise. </a:t>
            </a:r>
          </a:p>
          <a:p>
            <a:r>
              <a:rPr lang="en-GB" sz="1200" kern="1200" dirty="0">
                <a:solidFill>
                  <a:schemeClr val="tx1"/>
                </a:solidFill>
                <a:latin typeface="+mn-lt"/>
                <a:ea typeface="+mn-ea"/>
                <a:cs typeface="+mn-cs"/>
              </a:rPr>
              <a:t>At the end of each session, pupils reflect on the progress made and decide whether alterations have been made to their product and why. </a:t>
            </a:r>
          </a:p>
          <a:p>
            <a:r>
              <a:rPr lang="en-GB" sz="1200" kern="1200" dirty="0">
                <a:solidFill>
                  <a:schemeClr val="tx1"/>
                </a:solidFill>
                <a:latin typeface="+mn-lt"/>
                <a:ea typeface="+mn-ea"/>
                <a:cs typeface="+mn-cs"/>
              </a:rPr>
              <a:t>At the end of this group of lessons pupils should have produced a working prototype</a:t>
            </a:r>
            <a:r>
              <a:rPr lang="en-GB" sz="1200" kern="1200" baseline="0" dirty="0">
                <a:solidFill>
                  <a:schemeClr val="tx1"/>
                </a:solidFill>
                <a:latin typeface="+mn-lt"/>
                <a:ea typeface="+mn-ea"/>
                <a:cs typeface="+mn-cs"/>
              </a:rPr>
              <a:t> Interactive Water Display</a:t>
            </a:r>
            <a:r>
              <a:rPr lang="en-GB" sz="1200" kern="1200" dirty="0">
                <a:solidFill>
                  <a:schemeClr val="tx1"/>
                </a:solidFill>
                <a:latin typeface="+mn-lt"/>
                <a:ea typeface="+mn-ea"/>
                <a:cs typeface="+mn-cs"/>
              </a:rPr>
              <a:t> which</a:t>
            </a:r>
            <a:r>
              <a:rPr lang="en-GB" sz="1200" kern="1200" baseline="0" dirty="0">
                <a:solidFill>
                  <a:schemeClr val="tx1"/>
                </a:solidFill>
                <a:latin typeface="+mn-lt"/>
                <a:ea typeface="+mn-ea"/>
                <a:cs typeface="+mn-cs"/>
              </a:rPr>
              <a:t> can be demonstrated.</a:t>
            </a:r>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38</a:t>
            </a:fld>
            <a:endParaRPr lang="en-GB"/>
          </a:p>
        </p:txBody>
      </p:sp>
    </p:spTree>
    <p:extLst>
      <p:ext uri="{BB962C8B-B14F-4D97-AF65-F5344CB8AC3E}">
        <p14:creationId xmlns:p14="http://schemas.microsoft.com/office/powerpoint/2010/main" val="19691661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a:t>
            </a:r>
            <a:r>
              <a:rPr lang="en-GB" baseline="0" dirty="0"/>
              <a:t> next session(s). Remember to photo your progress as you go.</a:t>
            </a:r>
          </a:p>
          <a:p>
            <a:r>
              <a:rPr lang="en-GB" sz="1200" kern="1200" dirty="0">
                <a:solidFill>
                  <a:schemeClr val="tx1"/>
                </a:solidFill>
                <a:latin typeface="+mn-lt"/>
                <a:ea typeface="+mn-ea"/>
                <a:cs typeface="+mn-cs"/>
              </a:rPr>
              <a:t>Making: teacher to ensure that at the start of each session pupils have a clear idea of their intended tasks and suggestions have been made to cover problems that might arise. </a:t>
            </a:r>
          </a:p>
          <a:p>
            <a:r>
              <a:rPr lang="en-GB" sz="1200" kern="1200" dirty="0">
                <a:solidFill>
                  <a:schemeClr val="tx1"/>
                </a:solidFill>
                <a:latin typeface="+mn-lt"/>
                <a:ea typeface="+mn-ea"/>
                <a:cs typeface="+mn-cs"/>
              </a:rPr>
              <a:t>At the end of each session, pupils reflect on the progress made and decide whether alterations have been made to their product and why. </a:t>
            </a:r>
          </a:p>
          <a:p>
            <a:r>
              <a:rPr lang="en-GB" sz="1200" kern="1200" dirty="0">
                <a:solidFill>
                  <a:schemeClr val="tx1"/>
                </a:solidFill>
                <a:latin typeface="+mn-lt"/>
                <a:ea typeface="+mn-ea"/>
                <a:cs typeface="+mn-cs"/>
              </a:rPr>
              <a:t>At the end of this group of lessons pupils should have produced a working prototype</a:t>
            </a:r>
            <a:r>
              <a:rPr lang="en-GB" sz="1200" kern="1200" baseline="0" dirty="0">
                <a:solidFill>
                  <a:schemeClr val="tx1"/>
                </a:solidFill>
                <a:latin typeface="+mn-lt"/>
                <a:ea typeface="+mn-ea"/>
                <a:cs typeface="+mn-cs"/>
              </a:rPr>
              <a:t> Interactive Water Display</a:t>
            </a:r>
            <a:r>
              <a:rPr lang="en-GB" sz="1200" kern="1200" dirty="0">
                <a:solidFill>
                  <a:schemeClr val="tx1"/>
                </a:solidFill>
                <a:latin typeface="+mn-lt"/>
                <a:ea typeface="+mn-ea"/>
                <a:cs typeface="+mn-cs"/>
              </a:rPr>
              <a:t> which</a:t>
            </a:r>
            <a:r>
              <a:rPr lang="en-GB" sz="1200" kern="1200" baseline="0" dirty="0">
                <a:solidFill>
                  <a:schemeClr val="tx1"/>
                </a:solidFill>
                <a:latin typeface="+mn-lt"/>
                <a:ea typeface="+mn-ea"/>
                <a:cs typeface="+mn-cs"/>
              </a:rPr>
              <a:t> can be demonstrated.</a:t>
            </a:r>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39</a:t>
            </a:fld>
            <a:endParaRPr lang="en-GB"/>
          </a:p>
        </p:txBody>
      </p:sp>
    </p:spTree>
    <p:extLst>
      <p:ext uri="{BB962C8B-B14F-4D97-AF65-F5344CB8AC3E}">
        <p14:creationId xmlns:p14="http://schemas.microsoft.com/office/powerpoint/2010/main" val="3623760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what is Skills for Industry? The current economic climate means</a:t>
            </a:r>
            <a:r>
              <a:rPr lang="en-GB" baseline="0" dirty="0"/>
              <a:t> that going forward there will be recruitment opportunities within manufacturing, designing and utilities industries that we need to fill with home grown talent. The skills shortages employers face when recruiting are becoming an ever increasing challenge. Skills for Industry aims to start to address that by inspiring pupils at Year 7 or 8 through exciting projects and engaging them with industry professionals. The aim is to increase the number of pupils opting for D&amp;T and therefore helping to bridge the skills gap and keep D&amp;T on the curriculum. We aim to do this through:</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26410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a:t>
            </a:r>
            <a:r>
              <a:rPr lang="en-GB" baseline="0" dirty="0"/>
              <a:t> next session(s). Remember to photo your progress as you go.</a:t>
            </a:r>
          </a:p>
          <a:p>
            <a:r>
              <a:rPr lang="en-GB" sz="1200" kern="1200" dirty="0">
                <a:solidFill>
                  <a:schemeClr val="tx1"/>
                </a:solidFill>
                <a:latin typeface="+mn-lt"/>
                <a:ea typeface="+mn-ea"/>
                <a:cs typeface="+mn-cs"/>
              </a:rPr>
              <a:t>Making: teacher to ensure that at the start of each session pupils have a clear idea of their intended tasks and suggestions have been made to cover problems that might arise. </a:t>
            </a:r>
          </a:p>
          <a:p>
            <a:r>
              <a:rPr lang="en-GB" sz="1200" kern="1200" dirty="0">
                <a:solidFill>
                  <a:schemeClr val="tx1"/>
                </a:solidFill>
                <a:latin typeface="+mn-lt"/>
                <a:ea typeface="+mn-ea"/>
                <a:cs typeface="+mn-cs"/>
              </a:rPr>
              <a:t>At the end of each session, pupils reflect on the progress made and decide whether alterations have been made to their product and why. </a:t>
            </a:r>
          </a:p>
          <a:p>
            <a:r>
              <a:rPr lang="en-GB" sz="1200" kern="1200" dirty="0">
                <a:solidFill>
                  <a:schemeClr val="tx1"/>
                </a:solidFill>
                <a:latin typeface="+mn-lt"/>
                <a:ea typeface="+mn-ea"/>
                <a:cs typeface="+mn-cs"/>
              </a:rPr>
              <a:t>At the end of this group of lessons pupils should have produced a working prototype</a:t>
            </a:r>
            <a:r>
              <a:rPr lang="en-GB" sz="1200" kern="1200" baseline="0" dirty="0">
                <a:solidFill>
                  <a:schemeClr val="tx1"/>
                </a:solidFill>
                <a:latin typeface="+mn-lt"/>
                <a:ea typeface="+mn-ea"/>
                <a:cs typeface="+mn-cs"/>
              </a:rPr>
              <a:t> Interactive Water Display</a:t>
            </a:r>
            <a:r>
              <a:rPr lang="en-GB" sz="1200" kern="1200" dirty="0">
                <a:solidFill>
                  <a:schemeClr val="tx1"/>
                </a:solidFill>
                <a:latin typeface="+mn-lt"/>
                <a:ea typeface="+mn-ea"/>
                <a:cs typeface="+mn-cs"/>
              </a:rPr>
              <a:t> which</a:t>
            </a:r>
            <a:r>
              <a:rPr lang="en-GB" sz="1200" kern="1200" baseline="0" dirty="0">
                <a:solidFill>
                  <a:schemeClr val="tx1"/>
                </a:solidFill>
                <a:latin typeface="+mn-lt"/>
                <a:ea typeface="+mn-ea"/>
                <a:cs typeface="+mn-cs"/>
              </a:rPr>
              <a:t> can be demonstrated.</a:t>
            </a:r>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40</a:t>
            </a:fld>
            <a:endParaRPr lang="en-GB"/>
          </a:p>
        </p:txBody>
      </p:sp>
    </p:spTree>
    <p:extLst>
      <p:ext uri="{BB962C8B-B14F-4D97-AF65-F5344CB8AC3E}">
        <p14:creationId xmlns:p14="http://schemas.microsoft.com/office/powerpoint/2010/main" val="14712443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a:t>
            </a:r>
            <a:r>
              <a:rPr lang="en-GB" baseline="0" dirty="0"/>
              <a:t> next session(s). Remember to photo your progress as you go.</a:t>
            </a:r>
          </a:p>
          <a:p>
            <a:r>
              <a:rPr lang="en-GB" sz="1200" kern="1200" dirty="0">
                <a:solidFill>
                  <a:schemeClr val="tx1"/>
                </a:solidFill>
                <a:latin typeface="+mn-lt"/>
                <a:ea typeface="+mn-ea"/>
                <a:cs typeface="+mn-cs"/>
              </a:rPr>
              <a:t>Making: teacher to ensure that at the start of each session pupils have a clear idea of their intended tasks and suggestions have been made to cover problems that might arise. </a:t>
            </a:r>
          </a:p>
          <a:p>
            <a:r>
              <a:rPr lang="en-GB" sz="1200" kern="1200" dirty="0">
                <a:solidFill>
                  <a:schemeClr val="tx1"/>
                </a:solidFill>
                <a:latin typeface="+mn-lt"/>
                <a:ea typeface="+mn-ea"/>
                <a:cs typeface="+mn-cs"/>
              </a:rPr>
              <a:t>At the end of each session, pupils reflect on the progress made and decide whether alterations have been made to their product and why. </a:t>
            </a:r>
          </a:p>
          <a:p>
            <a:r>
              <a:rPr lang="en-GB" sz="1200" kern="1200" dirty="0">
                <a:solidFill>
                  <a:schemeClr val="tx1"/>
                </a:solidFill>
                <a:latin typeface="+mn-lt"/>
                <a:ea typeface="+mn-ea"/>
                <a:cs typeface="+mn-cs"/>
              </a:rPr>
              <a:t>At the end of this group of lessons pupils should have produced a working prototype</a:t>
            </a:r>
            <a:r>
              <a:rPr lang="en-GB" sz="1200" kern="1200" baseline="0" dirty="0">
                <a:solidFill>
                  <a:schemeClr val="tx1"/>
                </a:solidFill>
                <a:latin typeface="+mn-lt"/>
                <a:ea typeface="+mn-ea"/>
                <a:cs typeface="+mn-cs"/>
              </a:rPr>
              <a:t> Interactive Water Display</a:t>
            </a:r>
            <a:r>
              <a:rPr lang="en-GB" sz="1200" kern="1200" dirty="0">
                <a:solidFill>
                  <a:schemeClr val="tx1"/>
                </a:solidFill>
                <a:latin typeface="+mn-lt"/>
                <a:ea typeface="+mn-ea"/>
                <a:cs typeface="+mn-cs"/>
              </a:rPr>
              <a:t> which</a:t>
            </a:r>
            <a:r>
              <a:rPr lang="en-GB" sz="1200" kern="1200" baseline="0" dirty="0">
                <a:solidFill>
                  <a:schemeClr val="tx1"/>
                </a:solidFill>
                <a:latin typeface="+mn-lt"/>
                <a:ea typeface="+mn-ea"/>
                <a:cs typeface="+mn-cs"/>
              </a:rPr>
              <a:t> can be demonstrated.</a:t>
            </a:r>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41</a:t>
            </a:fld>
            <a:endParaRPr lang="en-GB"/>
          </a:p>
        </p:txBody>
      </p:sp>
    </p:spTree>
    <p:extLst>
      <p:ext uri="{BB962C8B-B14F-4D97-AF65-F5344CB8AC3E}">
        <p14:creationId xmlns:p14="http://schemas.microsoft.com/office/powerpoint/2010/main" val="11873124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a:t>
            </a:r>
            <a:r>
              <a:rPr lang="en-GB" baseline="0" dirty="0"/>
              <a:t> next session(s). Remember to photo your progress as you go.</a:t>
            </a:r>
          </a:p>
          <a:p>
            <a:r>
              <a:rPr lang="en-GB" sz="1200" kern="1200" dirty="0">
                <a:solidFill>
                  <a:schemeClr val="tx1"/>
                </a:solidFill>
                <a:latin typeface="+mn-lt"/>
                <a:ea typeface="+mn-ea"/>
                <a:cs typeface="+mn-cs"/>
              </a:rPr>
              <a:t>Making: teacher to ensure that at the start of each session pupils have a clear idea of their intended tasks and suggestions have been made to cover problems that might arise. </a:t>
            </a:r>
          </a:p>
          <a:p>
            <a:r>
              <a:rPr lang="en-GB" sz="1200" kern="1200" dirty="0">
                <a:solidFill>
                  <a:schemeClr val="tx1"/>
                </a:solidFill>
                <a:latin typeface="+mn-lt"/>
                <a:ea typeface="+mn-ea"/>
                <a:cs typeface="+mn-cs"/>
              </a:rPr>
              <a:t>At the end of each session, pupils reflect on the progress made and decide whether alterations have been made to their product and why. </a:t>
            </a:r>
          </a:p>
          <a:p>
            <a:r>
              <a:rPr lang="en-GB" sz="1200" kern="1200" dirty="0">
                <a:solidFill>
                  <a:schemeClr val="tx1"/>
                </a:solidFill>
                <a:latin typeface="+mn-lt"/>
                <a:ea typeface="+mn-ea"/>
                <a:cs typeface="+mn-cs"/>
              </a:rPr>
              <a:t>At the end of this group of lessons pupils should have produced a working prototype</a:t>
            </a:r>
            <a:r>
              <a:rPr lang="en-GB" sz="1200" kern="1200" baseline="0" dirty="0">
                <a:solidFill>
                  <a:schemeClr val="tx1"/>
                </a:solidFill>
                <a:latin typeface="+mn-lt"/>
                <a:ea typeface="+mn-ea"/>
                <a:cs typeface="+mn-cs"/>
              </a:rPr>
              <a:t> Interactive Water Display</a:t>
            </a:r>
            <a:r>
              <a:rPr lang="en-GB" sz="1200" kern="1200" dirty="0">
                <a:solidFill>
                  <a:schemeClr val="tx1"/>
                </a:solidFill>
                <a:latin typeface="+mn-lt"/>
                <a:ea typeface="+mn-ea"/>
                <a:cs typeface="+mn-cs"/>
              </a:rPr>
              <a:t> which</a:t>
            </a:r>
            <a:r>
              <a:rPr lang="en-GB" sz="1200" kern="1200" baseline="0" dirty="0">
                <a:solidFill>
                  <a:schemeClr val="tx1"/>
                </a:solidFill>
                <a:latin typeface="+mn-lt"/>
                <a:ea typeface="+mn-ea"/>
                <a:cs typeface="+mn-cs"/>
              </a:rPr>
              <a:t> can be demonstrated.</a:t>
            </a:r>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42</a:t>
            </a:fld>
            <a:endParaRPr lang="en-GB"/>
          </a:p>
        </p:txBody>
      </p:sp>
    </p:spTree>
    <p:extLst>
      <p:ext uri="{BB962C8B-B14F-4D97-AF65-F5344CB8AC3E}">
        <p14:creationId xmlns:p14="http://schemas.microsoft.com/office/powerpoint/2010/main" val="16932400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GB" dirty="0"/>
              <a:t>Pupils can use this assess their progress and set targets for the</a:t>
            </a:r>
            <a:r>
              <a:rPr lang="en-GB" baseline="0" dirty="0"/>
              <a:t> next session(s). Remember to photo your progress as you go.</a:t>
            </a:r>
          </a:p>
          <a:p>
            <a:r>
              <a:rPr lang="en-GB" sz="1200" kern="1200" dirty="0">
                <a:solidFill>
                  <a:schemeClr val="tx1"/>
                </a:solidFill>
                <a:latin typeface="+mn-lt"/>
                <a:ea typeface="+mn-ea"/>
                <a:cs typeface="+mn-cs"/>
              </a:rPr>
              <a:t>Making: teacher to ensure that at the start of each session pupils have a clear idea of their intended tasks and suggestions have been made to cover problems that might arise. </a:t>
            </a:r>
          </a:p>
          <a:p>
            <a:r>
              <a:rPr lang="en-GB" sz="1200" kern="1200" dirty="0">
                <a:solidFill>
                  <a:schemeClr val="tx1"/>
                </a:solidFill>
                <a:latin typeface="+mn-lt"/>
                <a:ea typeface="+mn-ea"/>
                <a:cs typeface="+mn-cs"/>
              </a:rPr>
              <a:t>At the end of each session, pupils reflect on the progress made and decide whether alterations have been made to their product and why. </a:t>
            </a:r>
          </a:p>
          <a:p>
            <a:r>
              <a:rPr lang="en-GB" sz="1200" kern="1200" dirty="0">
                <a:solidFill>
                  <a:schemeClr val="tx1"/>
                </a:solidFill>
                <a:latin typeface="+mn-lt"/>
                <a:ea typeface="+mn-ea"/>
                <a:cs typeface="+mn-cs"/>
              </a:rPr>
              <a:t>At the end of this group of lessons pupils should have produced a working prototype</a:t>
            </a:r>
            <a:r>
              <a:rPr lang="en-GB" sz="1200" kern="1200" baseline="0" dirty="0">
                <a:solidFill>
                  <a:schemeClr val="tx1"/>
                </a:solidFill>
                <a:latin typeface="+mn-lt"/>
                <a:ea typeface="+mn-ea"/>
                <a:cs typeface="+mn-cs"/>
              </a:rPr>
              <a:t> Interactive Water Display</a:t>
            </a:r>
            <a:r>
              <a:rPr lang="en-GB" sz="1200" kern="1200" dirty="0">
                <a:solidFill>
                  <a:schemeClr val="tx1"/>
                </a:solidFill>
                <a:latin typeface="+mn-lt"/>
                <a:ea typeface="+mn-ea"/>
                <a:cs typeface="+mn-cs"/>
              </a:rPr>
              <a:t> which</a:t>
            </a:r>
            <a:r>
              <a:rPr lang="en-GB" sz="1200" kern="1200" baseline="0" dirty="0">
                <a:solidFill>
                  <a:schemeClr val="tx1"/>
                </a:solidFill>
                <a:latin typeface="+mn-lt"/>
                <a:ea typeface="+mn-ea"/>
                <a:cs typeface="+mn-cs"/>
              </a:rPr>
              <a:t> can be demonstrated.</a:t>
            </a:r>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43</a:t>
            </a:fld>
            <a:endParaRPr lang="en-GB"/>
          </a:p>
        </p:txBody>
      </p:sp>
    </p:spTree>
    <p:extLst>
      <p:ext uri="{BB962C8B-B14F-4D97-AF65-F5344CB8AC3E}">
        <p14:creationId xmlns:p14="http://schemas.microsoft.com/office/powerpoint/2010/main" val="35533174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Teachers: The pupils create a short video that shows their Interactive</a:t>
            </a:r>
            <a:r>
              <a:rPr lang="en-GB" baseline="0" dirty="0"/>
              <a:t> Water Display</a:t>
            </a:r>
            <a:r>
              <a:rPr lang="en-GB" dirty="0"/>
              <a:t> working, they should also show how it works.</a:t>
            </a:r>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44</a:t>
            </a:fld>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45</a:t>
            </a:fld>
            <a:endParaRPr lang="en-GB"/>
          </a:p>
        </p:txBody>
      </p:sp>
    </p:spTree>
    <p:extLst>
      <p:ext uri="{BB962C8B-B14F-4D97-AF65-F5344CB8AC3E}">
        <p14:creationId xmlns:p14="http://schemas.microsoft.com/office/powerpoint/2010/main" val="15627033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GB" dirty="0"/>
              <a:t>Teachers: </a:t>
            </a:r>
            <a:r>
              <a:rPr lang="en-GB" sz="1200" kern="1200" dirty="0">
                <a:solidFill>
                  <a:schemeClr val="tx1"/>
                </a:solidFill>
                <a:latin typeface="+mn-lt"/>
                <a:ea typeface="+mn-ea"/>
                <a:cs typeface="+mn-cs"/>
              </a:rPr>
              <a:t>Each pupil writes a short report on their role on the project, what new skills, knowledge and techniques </a:t>
            </a:r>
            <a:r>
              <a:rPr lang="en-GB" dirty="0"/>
              <a:t>they have developed</a:t>
            </a:r>
            <a:r>
              <a:rPr lang="en-GB" sz="1200" kern="1200" dirty="0">
                <a:solidFill>
                  <a:schemeClr val="tx1"/>
                </a:solidFill>
                <a:latin typeface="+mn-lt"/>
                <a:ea typeface="+mn-ea"/>
                <a:cs typeface="+mn-cs"/>
              </a:rPr>
              <a:t>, what worked well, what aspects of the task didn't go so well, and what they would improve upon in future projects/tasks.</a:t>
            </a:r>
          </a:p>
          <a:p>
            <a:r>
              <a:rPr lang="en-GB" sz="1200" kern="1200" dirty="0">
                <a:solidFill>
                  <a:schemeClr val="tx1"/>
                </a:solidFill>
                <a:latin typeface="+mn-lt"/>
                <a:ea typeface="+mn-ea"/>
                <a:cs typeface="+mn-cs"/>
              </a:rPr>
              <a:t>Outcome should be document or slide(s). </a:t>
            </a:r>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46</a:t>
            </a:fld>
            <a:endParaRPr lang="en-GB"/>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Teachers: </a:t>
            </a:r>
            <a:r>
              <a:rPr lang="en-GB" sz="1200" kern="1200" dirty="0">
                <a:solidFill>
                  <a:schemeClr val="tx1"/>
                </a:solidFill>
                <a:latin typeface="+mn-lt"/>
                <a:ea typeface="+mn-ea"/>
                <a:cs typeface="+mn-cs"/>
              </a:rPr>
              <a:t>The ‘displays’ are evaluated by a mini presentation by each group using the prepared presentation, reasons for their design of ‘display’, its development and manufacture, response from the other groups, improvements to be made, the results are recorded in a document/slide and printed to be kept as a reference in pupil's folders/workbooks. Could be videoed, recorded or photographed. </a:t>
            </a:r>
          </a:p>
          <a:p>
            <a:endParaRPr lang="en-GB" dirty="0"/>
          </a:p>
          <a:p>
            <a:endParaRPr lang="en-GB" dirty="0"/>
          </a:p>
        </p:txBody>
      </p:sp>
      <p:sp>
        <p:nvSpPr>
          <p:cNvPr id="4" name="Slide Number Placeholder 3"/>
          <p:cNvSpPr>
            <a:spLocks noGrp="1"/>
          </p:cNvSpPr>
          <p:nvPr>
            <p:ph type="sldNum" sz="quarter" idx="10"/>
          </p:nvPr>
        </p:nvSpPr>
        <p:spPr/>
        <p:txBody>
          <a:bodyPr/>
          <a:lstStyle/>
          <a:p>
            <a:fld id="{A297457E-8B45-44DD-83B9-BBD7164645F5}" type="slidenum">
              <a:rPr lang="en-GB" smtClean="0"/>
              <a:pPr/>
              <a:t>47</a:t>
            </a:fld>
            <a:endParaRPr lang="en-GB"/>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48</a:t>
            </a:fld>
            <a:endParaRPr lang="en-GB"/>
          </a:p>
        </p:txBody>
      </p:sp>
    </p:spTree>
    <p:extLst>
      <p:ext uri="{BB962C8B-B14F-4D97-AF65-F5344CB8AC3E}">
        <p14:creationId xmlns:p14="http://schemas.microsoft.com/office/powerpoint/2010/main" val="39434253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49</a:t>
            </a:fld>
            <a:endParaRPr lang="en-GB"/>
          </a:p>
        </p:txBody>
      </p:sp>
    </p:spTree>
    <p:extLst>
      <p:ext uri="{BB962C8B-B14F-4D97-AF65-F5344CB8AC3E}">
        <p14:creationId xmlns:p14="http://schemas.microsoft.com/office/powerpoint/2010/main" val="10637126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Talk through slide. I’d like to hand over to Neil Stevenson who is going to introduce you to N.E.J. Stevenson Ltd</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43BB9C6-F4AD-4930-90CC-498063DE5E6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0374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50</a:t>
            </a:fld>
            <a:endParaRPr lang="en-GB"/>
          </a:p>
        </p:txBody>
      </p:sp>
    </p:spTree>
    <p:extLst>
      <p:ext uri="{BB962C8B-B14F-4D97-AF65-F5344CB8AC3E}">
        <p14:creationId xmlns:p14="http://schemas.microsoft.com/office/powerpoint/2010/main" val="4090496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51</a:t>
            </a:fld>
            <a:endParaRPr lang="en-GB"/>
          </a:p>
        </p:txBody>
      </p:sp>
    </p:spTree>
    <p:extLst>
      <p:ext uri="{BB962C8B-B14F-4D97-AF65-F5344CB8AC3E}">
        <p14:creationId xmlns:p14="http://schemas.microsoft.com/office/powerpoint/2010/main" val="416633646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52</a:t>
            </a:fld>
            <a:endParaRPr lang="en-GB"/>
          </a:p>
        </p:txBody>
      </p:sp>
    </p:spTree>
    <p:extLst>
      <p:ext uri="{BB962C8B-B14F-4D97-AF65-F5344CB8AC3E}">
        <p14:creationId xmlns:p14="http://schemas.microsoft.com/office/powerpoint/2010/main" val="7684563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53</a:t>
            </a:fld>
            <a:endParaRPr lang="en-GB"/>
          </a:p>
        </p:txBody>
      </p:sp>
    </p:spTree>
    <p:extLst>
      <p:ext uri="{BB962C8B-B14F-4D97-AF65-F5344CB8AC3E}">
        <p14:creationId xmlns:p14="http://schemas.microsoft.com/office/powerpoint/2010/main" val="980160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54</a:t>
            </a:fld>
            <a:endParaRPr lang="en-GB"/>
          </a:p>
        </p:txBody>
      </p:sp>
    </p:spTree>
    <p:extLst>
      <p:ext uri="{BB962C8B-B14F-4D97-AF65-F5344CB8AC3E}">
        <p14:creationId xmlns:p14="http://schemas.microsoft.com/office/powerpoint/2010/main" val="18688151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55</a:t>
            </a:fld>
            <a:endParaRPr lang="en-GB"/>
          </a:p>
        </p:txBody>
      </p:sp>
    </p:spTree>
    <p:extLst>
      <p:ext uri="{BB962C8B-B14F-4D97-AF65-F5344CB8AC3E}">
        <p14:creationId xmlns:p14="http://schemas.microsoft.com/office/powerpoint/2010/main" val="3415559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56</a:t>
            </a:fld>
            <a:endParaRPr lang="en-GB"/>
          </a:p>
        </p:txBody>
      </p:sp>
    </p:spTree>
    <p:extLst>
      <p:ext uri="{BB962C8B-B14F-4D97-AF65-F5344CB8AC3E}">
        <p14:creationId xmlns:p14="http://schemas.microsoft.com/office/powerpoint/2010/main" val="35721858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57</a:t>
            </a:fld>
            <a:endParaRPr lang="en-GB"/>
          </a:p>
        </p:txBody>
      </p:sp>
    </p:spTree>
    <p:extLst>
      <p:ext uri="{BB962C8B-B14F-4D97-AF65-F5344CB8AC3E}">
        <p14:creationId xmlns:p14="http://schemas.microsoft.com/office/powerpoint/2010/main" val="14680062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58</a:t>
            </a:fld>
            <a:endParaRPr lang="en-GB"/>
          </a:p>
        </p:txBody>
      </p:sp>
    </p:spTree>
    <p:extLst>
      <p:ext uri="{BB962C8B-B14F-4D97-AF65-F5344CB8AC3E}">
        <p14:creationId xmlns:p14="http://schemas.microsoft.com/office/powerpoint/2010/main" val="1429907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Teachers: The next 6 slides all related to the Apprenticeship programme operated by Severn Trent. To use this resource in the classroom, it is suggested that the following slides are used to investigated the 2 types of apprenticeships and the opportunities they offer. It is suggested that pupils look at each one and suggest what subjects, skills and aptitudes would best support that career path. This could be done as a poster, set of slides, whatever suits your situation the best. </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59</a:t>
            </a:fld>
            <a:endParaRPr lang="en-GB">
              <a:solidFill>
                <a:prstClr val="black"/>
              </a:solidFill>
            </a:endParaRPr>
          </a:p>
        </p:txBody>
      </p:sp>
    </p:spTree>
    <p:extLst>
      <p:ext uri="{BB962C8B-B14F-4D97-AF65-F5344CB8AC3E}">
        <p14:creationId xmlns:p14="http://schemas.microsoft.com/office/powerpoint/2010/main" val="35784693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a:t>
            </a:fld>
            <a:endParaRPr lang="en-GB"/>
          </a:p>
        </p:txBody>
      </p:sp>
    </p:spTree>
    <p:extLst>
      <p:ext uri="{BB962C8B-B14F-4D97-AF65-F5344CB8AC3E}">
        <p14:creationId xmlns:p14="http://schemas.microsoft.com/office/powerpoint/2010/main" val="10215190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Guidance: Use the information on this slide to investigate the variations offered in the Engineering &amp; Science aspects of the Severn Trent Apprenticeship programme </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60</a:t>
            </a:fld>
            <a:endParaRPr lang="en-GB">
              <a:solidFill>
                <a:prstClr val="black"/>
              </a:solidFill>
            </a:endParaRPr>
          </a:p>
        </p:txBody>
      </p:sp>
    </p:spTree>
    <p:extLst>
      <p:ext uri="{BB962C8B-B14F-4D97-AF65-F5344CB8AC3E}">
        <p14:creationId xmlns:p14="http://schemas.microsoft.com/office/powerpoint/2010/main" val="20765587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Guidance: Use the information on this slide to investigate the variations offered in the Engineering &amp; Support Services aspects of the Severn Trent Apprenticeship programme </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61</a:t>
            </a:fld>
            <a:endParaRPr lang="en-GB">
              <a:solidFill>
                <a:prstClr val="black"/>
              </a:solidFill>
            </a:endParaRPr>
          </a:p>
        </p:txBody>
      </p:sp>
    </p:spTree>
    <p:extLst>
      <p:ext uri="{BB962C8B-B14F-4D97-AF65-F5344CB8AC3E}">
        <p14:creationId xmlns:p14="http://schemas.microsoft.com/office/powerpoint/2010/main" val="237046799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Guidance: Use the information on this slide to investigate the variations offered in the Finance &amp; Group Commercial aspects of the Severn Trent Apprenticeship programme </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62</a:t>
            </a:fld>
            <a:endParaRPr lang="en-GB">
              <a:solidFill>
                <a:prstClr val="black"/>
              </a:solidFill>
            </a:endParaRPr>
          </a:p>
        </p:txBody>
      </p:sp>
    </p:spTree>
    <p:extLst>
      <p:ext uri="{BB962C8B-B14F-4D97-AF65-F5344CB8AC3E}">
        <p14:creationId xmlns:p14="http://schemas.microsoft.com/office/powerpoint/2010/main" val="19756394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Guidance: Use the information on this slide to investigate the variations offered in the Digital &amp; Information Systems &amp; Solicitor aspects of the Severn Trent Apprenticeship programme </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63</a:t>
            </a:fld>
            <a:endParaRPr lang="en-GB">
              <a:solidFill>
                <a:prstClr val="black"/>
              </a:solidFill>
            </a:endParaRPr>
          </a:p>
        </p:txBody>
      </p:sp>
    </p:spTree>
    <p:extLst>
      <p:ext uri="{BB962C8B-B14F-4D97-AF65-F5344CB8AC3E}">
        <p14:creationId xmlns:p14="http://schemas.microsoft.com/office/powerpoint/2010/main" val="5388332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a:solidFill>
                  <a:schemeClr val="tx1"/>
                </a:solidFill>
                <a:effectLst/>
                <a:latin typeface="+mn-lt"/>
                <a:ea typeface="+mn-ea"/>
                <a:cs typeface="+mn-cs"/>
              </a:rPr>
              <a:t>Teachers: These are the key support areas provided by Severn Trent for students in their Apprenticeship programme. </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64</a:t>
            </a:fld>
            <a:endParaRPr lang="en-GB">
              <a:solidFill>
                <a:prstClr val="black"/>
              </a:solidFill>
            </a:endParaRPr>
          </a:p>
        </p:txBody>
      </p:sp>
    </p:spTree>
    <p:extLst>
      <p:ext uri="{BB962C8B-B14F-4D97-AF65-F5344CB8AC3E}">
        <p14:creationId xmlns:p14="http://schemas.microsoft.com/office/powerpoint/2010/main" val="33117138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65</a:t>
            </a:fld>
            <a:endParaRPr lang="en-GB"/>
          </a:p>
        </p:txBody>
      </p:sp>
    </p:spTree>
    <p:extLst>
      <p:ext uri="{BB962C8B-B14F-4D97-AF65-F5344CB8AC3E}">
        <p14:creationId xmlns:p14="http://schemas.microsoft.com/office/powerpoint/2010/main" val="40929723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66</a:t>
            </a:fld>
            <a:endParaRPr lang="en-GB"/>
          </a:p>
        </p:txBody>
      </p:sp>
    </p:spTree>
    <p:extLst>
      <p:ext uri="{BB962C8B-B14F-4D97-AF65-F5344CB8AC3E}">
        <p14:creationId xmlns:p14="http://schemas.microsoft.com/office/powerpoint/2010/main" val="108362607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67</a:t>
            </a:fld>
            <a:endParaRPr lang="en-GB"/>
          </a:p>
        </p:txBody>
      </p:sp>
    </p:spTree>
    <p:extLst>
      <p:ext uri="{BB962C8B-B14F-4D97-AF65-F5344CB8AC3E}">
        <p14:creationId xmlns:p14="http://schemas.microsoft.com/office/powerpoint/2010/main" val="130443253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68</a:t>
            </a:fld>
            <a:endParaRPr lang="en-GB"/>
          </a:p>
        </p:txBody>
      </p:sp>
    </p:spTree>
    <p:extLst>
      <p:ext uri="{BB962C8B-B14F-4D97-AF65-F5344CB8AC3E}">
        <p14:creationId xmlns:p14="http://schemas.microsoft.com/office/powerpoint/2010/main" val="16878332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69</a:t>
            </a:fld>
            <a:endParaRPr lang="en-GB"/>
          </a:p>
        </p:txBody>
      </p:sp>
    </p:spTree>
    <p:extLst>
      <p:ext uri="{BB962C8B-B14F-4D97-AF65-F5344CB8AC3E}">
        <p14:creationId xmlns:p14="http://schemas.microsoft.com/office/powerpoint/2010/main" val="18721046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7</a:t>
            </a:fld>
            <a:endParaRPr lang="en-GB"/>
          </a:p>
        </p:txBody>
      </p:sp>
    </p:spTree>
    <p:extLst>
      <p:ext uri="{BB962C8B-B14F-4D97-AF65-F5344CB8AC3E}">
        <p14:creationId xmlns:p14="http://schemas.microsoft.com/office/powerpoint/2010/main" val="297185107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70</a:t>
            </a:fld>
            <a:endParaRPr lang="en-GB"/>
          </a:p>
        </p:txBody>
      </p:sp>
    </p:spTree>
    <p:extLst>
      <p:ext uri="{BB962C8B-B14F-4D97-AF65-F5344CB8AC3E}">
        <p14:creationId xmlns:p14="http://schemas.microsoft.com/office/powerpoint/2010/main" val="3576807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B243E85F-B22E-4B81-B3D5-0C9E46D511CC}" type="slidenum">
              <a:rPr lang="en-GB" smtClean="0">
                <a:solidFill>
                  <a:prstClr val="black"/>
                </a:solidFill>
              </a:rPr>
              <a:pPr/>
              <a:t>8</a:t>
            </a:fld>
            <a:endParaRPr lang="en-GB">
              <a:solidFill>
                <a:prstClr val="black"/>
              </a:solidFill>
            </a:endParaRPr>
          </a:p>
        </p:txBody>
      </p:sp>
    </p:spTree>
    <p:extLst>
      <p:ext uri="{BB962C8B-B14F-4D97-AF65-F5344CB8AC3E}">
        <p14:creationId xmlns:p14="http://schemas.microsoft.com/office/powerpoint/2010/main" val="2531230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A297457E-8B45-44DD-83B9-BBD7164645F5}" type="slidenum">
              <a:rPr lang="en-GB" smtClean="0"/>
              <a:pPr/>
              <a:t>9</a:t>
            </a:fld>
            <a:endParaRPr lang="en-GB"/>
          </a:p>
        </p:txBody>
      </p:sp>
    </p:spTree>
    <p:extLst>
      <p:ext uri="{BB962C8B-B14F-4D97-AF65-F5344CB8AC3E}">
        <p14:creationId xmlns:p14="http://schemas.microsoft.com/office/powerpoint/2010/main" val="39436689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rgbClr val="92D050"/>
                </a:solidFill>
                <a:latin typeface="Cambria" panose="02040503050406030204" pitchFamily="18" charset="0"/>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51989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8CBA748F-8650-4E9C-8036-ADB85B33F0C7}" type="datetimeFigureOut">
              <a:rPr lang="en-GB" smtClean="0"/>
              <a:pPr/>
              <a:t>19/04/2018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DFD8FE3-1E8A-4FCE-BC6C-D8517D9CD497}" type="slidenum">
              <a:rPr lang="en-GB" smtClean="0"/>
              <a:pPr/>
              <a:t>‹#›</a:t>
            </a:fld>
            <a:endParaRPr lang="en-GB"/>
          </a:p>
        </p:txBody>
      </p:sp>
    </p:spTree>
    <p:extLst>
      <p:ext uri="{BB962C8B-B14F-4D97-AF65-F5344CB8AC3E}">
        <p14:creationId xmlns:p14="http://schemas.microsoft.com/office/powerpoint/2010/main" val="852014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CBA748F-8650-4E9C-8036-ADB85B33F0C7}" type="datetimeFigureOut">
              <a:rPr lang="en-GB" smtClean="0"/>
              <a:pPr/>
              <a:t>19/04/2018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DFD8FE3-1E8A-4FCE-BC6C-D8517D9CD497}" type="slidenum">
              <a:rPr lang="en-GB" smtClean="0"/>
              <a:pPr/>
              <a:t>‹#›</a:t>
            </a:fld>
            <a:endParaRPr lang="en-GB"/>
          </a:p>
        </p:txBody>
      </p:sp>
    </p:spTree>
    <p:extLst>
      <p:ext uri="{BB962C8B-B14F-4D97-AF65-F5344CB8AC3E}">
        <p14:creationId xmlns:p14="http://schemas.microsoft.com/office/powerpoint/2010/main" val="1065164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ink 2 Column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86291" y="396000"/>
            <a:ext cx="8270709" cy="800752"/>
          </a:xfrm>
        </p:spPr>
        <p:txBody>
          <a:bodyPr/>
          <a:lstStyle>
            <a:lvl1pPr>
              <a:defRPr baseline="0">
                <a:solidFill>
                  <a:schemeClr val="tx2"/>
                </a:solidFill>
              </a:defRPr>
            </a:lvl1pPr>
          </a:lstStyle>
          <a:p>
            <a:r>
              <a:rPr lang="en-US" dirty="0"/>
              <a:t>ADD TITLE OF</a:t>
            </a:r>
            <a:br>
              <a:rPr lang="en-US" dirty="0"/>
            </a:br>
            <a:r>
              <a:rPr lang="en-US" dirty="0"/>
              <a:t>2-COLUMN SLIDE</a:t>
            </a:r>
            <a:endParaRPr lang="en-GB" dirty="0"/>
          </a:p>
        </p:txBody>
      </p:sp>
      <p:sp>
        <p:nvSpPr>
          <p:cNvPr id="3" name="Content Placeholder 2"/>
          <p:cNvSpPr>
            <a:spLocks noGrp="1"/>
          </p:cNvSpPr>
          <p:nvPr>
            <p:ph idx="1"/>
          </p:nvPr>
        </p:nvSpPr>
        <p:spPr>
          <a:xfrm>
            <a:off x="815413" y="1386001"/>
            <a:ext cx="5568619" cy="4563280"/>
          </a:xfrm>
        </p:spPr>
        <p:txBody>
          <a:bodyPr/>
          <a:lstStyle>
            <a:lvl1pPr marL="270000" indent="-270000">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1"/>
          </p:nvPr>
        </p:nvSpPr>
        <p:spPr>
          <a:xfrm>
            <a:off x="432000" y="6228001"/>
            <a:ext cx="3860800" cy="365125"/>
          </a:xfrm>
        </p:spPr>
        <p:txBody>
          <a:bodyPr/>
          <a:lstStyle/>
          <a:p>
            <a:r>
              <a:rPr lang="en-GB" dirty="0"/>
              <a:t>Add Footer Text</a:t>
            </a:r>
          </a:p>
        </p:txBody>
      </p:sp>
      <p:sp>
        <p:nvSpPr>
          <p:cNvPr id="6" name="Slide Number Placeholder 5"/>
          <p:cNvSpPr>
            <a:spLocks noGrp="1"/>
          </p:cNvSpPr>
          <p:nvPr>
            <p:ph type="sldNum" sz="quarter" idx="12"/>
          </p:nvPr>
        </p:nvSpPr>
        <p:spPr/>
        <p:txBody>
          <a:bodyPr/>
          <a:lstStyle/>
          <a:p>
            <a:fld id="{950E3A3F-CA94-4345-B131-11BE3D752B1E}" type="slidenum">
              <a:rPr lang="en-GB" smtClean="0"/>
              <a:pPr/>
              <a:t>‹#›</a:t>
            </a:fld>
            <a:endParaRPr lang="en-GB"/>
          </a:p>
        </p:txBody>
      </p:sp>
      <p:sp>
        <p:nvSpPr>
          <p:cNvPr id="9" name="Content Placeholder 3"/>
          <p:cNvSpPr>
            <a:spLocks noGrp="1"/>
          </p:cNvSpPr>
          <p:nvPr>
            <p:ph sz="half" idx="2"/>
          </p:nvPr>
        </p:nvSpPr>
        <p:spPr>
          <a:xfrm>
            <a:off x="7056107" y="1386001"/>
            <a:ext cx="4320480" cy="4563280"/>
          </a:xfrm>
        </p:spPr>
        <p:txBody>
          <a:bodyPr>
            <a:noAutofit/>
          </a:bodyPr>
          <a:lstStyle>
            <a:lvl1pPr marL="266700" indent="-266700">
              <a:defRPr sz="1500">
                <a:solidFill>
                  <a:schemeClr val="tx1"/>
                </a:solidFill>
              </a:defRPr>
            </a:lvl1pPr>
            <a:lvl2pPr>
              <a:defRPr sz="1400">
                <a:solidFill>
                  <a:schemeClr val="tx1"/>
                </a:solidFill>
              </a:defRPr>
            </a:lvl2pPr>
            <a:lvl3pPr>
              <a:defRPr sz="1300">
                <a:solidFill>
                  <a:schemeClr val="tx1"/>
                </a:solidFill>
              </a:defRPr>
            </a:lvl3pPr>
            <a:lvl4pPr>
              <a:defRPr sz="1200">
                <a:solidFill>
                  <a:schemeClr val="tx1"/>
                </a:solidFill>
              </a:defRPr>
            </a:lvl4pPr>
            <a:lvl5pPr>
              <a:defRPr sz="1100">
                <a:solidFill>
                  <a:schemeClr val="tx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248025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BA748F-8650-4E9C-8036-ADB85B33F0C7}" type="datetimeFigureOut">
              <a:rPr lang="en-GB" smtClean="0"/>
              <a:pPr/>
              <a:t>19/04/2018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DFD8FE3-1E8A-4FCE-BC6C-D8517D9CD497}" type="slidenum">
              <a:rPr lang="en-GB" smtClean="0"/>
              <a:pPr/>
              <a:t>‹#›</a:t>
            </a:fld>
            <a:endParaRPr lang="en-GB"/>
          </a:p>
        </p:txBody>
      </p:sp>
    </p:spTree>
    <p:extLst>
      <p:ext uri="{BB962C8B-B14F-4D97-AF65-F5344CB8AC3E}">
        <p14:creationId xmlns:p14="http://schemas.microsoft.com/office/powerpoint/2010/main" val="2018521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CBA748F-8650-4E9C-8036-ADB85B33F0C7}" type="datetimeFigureOut">
              <a:rPr lang="en-GB" smtClean="0"/>
              <a:pPr/>
              <a:t>19/04/2018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DFD8FE3-1E8A-4FCE-BC6C-D8517D9CD497}" type="slidenum">
              <a:rPr lang="en-GB" smtClean="0"/>
              <a:pPr/>
              <a:t>‹#›</a:t>
            </a:fld>
            <a:endParaRPr lang="en-GB"/>
          </a:p>
        </p:txBody>
      </p:sp>
    </p:spTree>
    <p:extLst>
      <p:ext uri="{BB962C8B-B14F-4D97-AF65-F5344CB8AC3E}">
        <p14:creationId xmlns:p14="http://schemas.microsoft.com/office/powerpoint/2010/main" val="224015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689866"/>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09600" y="1600201"/>
            <a:ext cx="10972800" cy="415597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Rectangle 9"/>
          <p:cNvSpPr/>
          <p:nvPr userDrawn="1"/>
        </p:nvSpPr>
        <p:spPr>
          <a:xfrm>
            <a:off x="0" y="6000752"/>
            <a:ext cx="12192000" cy="857251"/>
          </a:xfrm>
          <a:prstGeom prst="rect">
            <a:avLst/>
          </a:prstGeom>
          <a:solidFill>
            <a:srgbClr val="318AA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3429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Title 1"/>
          <p:cNvSpPr txBox="1">
            <a:spLocks/>
          </p:cNvSpPr>
          <p:nvPr userDrawn="1"/>
        </p:nvSpPr>
        <p:spPr>
          <a:xfrm>
            <a:off x="609602" y="6329775"/>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342900" rtl="0" eaLnBrk="1" fontAlgn="auto" latinLnBrk="0" hangingPunct="1">
              <a:lnSpc>
                <a:spcPct val="100000"/>
              </a:lnSpc>
              <a:spcBef>
                <a:spcPct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a:ea typeface="+mj-ea"/>
                <a:cs typeface="Arial"/>
              </a:rPr>
              <a:t>www.data.org.uk</a:t>
            </a:r>
          </a:p>
        </p:txBody>
      </p:sp>
      <p:pic>
        <p:nvPicPr>
          <p:cNvPr id="12" name="Picture 11" descr="DATA07whitesmall.eps"/>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10680700" y="6178554"/>
            <a:ext cx="1028195" cy="476250"/>
          </a:xfrm>
          <a:prstGeom prst="rect">
            <a:avLst/>
          </a:prstGeom>
        </p:spPr>
      </p:pic>
      <p:sp>
        <p:nvSpPr>
          <p:cNvPr id="13" name="Title 1"/>
          <p:cNvSpPr txBox="1">
            <a:spLocks/>
          </p:cNvSpPr>
          <p:nvPr userDrawn="1"/>
        </p:nvSpPr>
        <p:spPr>
          <a:xfrm>
            <a:off x="5059502" y="6329775"/>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l" defTabSz="342900" rtl="0" eaLnBrk="1" fontAlgn="auto" latinLnBrk="0" hangingPunct="1">
              <a:lnSpc>
                <a:spcPct val="100000"/>
              </a:lnSpc>
              <a:spcBef>
                <a:spcPct val="0"/>
              </a:spcBef>
              <a:spcAft>
                <a:spcPts val="0"/>
              </a:spcAft>
              <a:buClrTx/>
              <a:buSzTx/>
              <a:buFontTx/>
              <a:buNone/>
              <a:tabLst/>
              <a:defRPr/>
            </a:pPr>
            <a:r>
              <a:rPr kumimoji="0" lang="en-US" sz="900" b="1" i="0" u="none" strike="noStrike" kern="1200" cap="none" spc="0" normalizeH="0" baseline="0" noProof="0" dirty="0">
                <a:ln>
                  <a:noFill/>
                </a:ln>
                <a:solidFill>
                  <a:srgbClr val="FFFFFF"/>
                </a:solidFill>
                <a:effectLst/>
                <a:uLnTx/>
                <a:uFillTx/>
                <a:latin typeface="Arial"/>
                <a:ea typeface="+mj-ea"/>
                <a:cs typeface="Arial"/>
              </a:rPr>
              <a:t>Skills for Industry</a:t>
            </a:r>
          </a:p>
        </p:txBody>
      </p:sp>
    </p:spTree>
    <p:extLst>
      <p:ext uri="{BB962C8B-B14F-4D97-AF65-F5344CB8AC3E}">
        <p14:creationId xmlns:p14="http://schemas.microsoft.com/office/powerpoint/2010/main" val="412616297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Lst>
  <p:txStyles>
    <p:titleStyle>
      <a:lvl1pPr algn="l" defTabSz="342900" rtl="0" eaLnBrk="1" latinLnBrk="0" hangingPunct="1">
        <a:spcBef>
          <a:spcPct val="0"/>
        </a:spcBef>
        <a:buNone/>
        <a:defRPr sz="3300" b="1" kern="1200">
          <a:solidFill>
            <a:srgbClr val="B0D235"/>
          </a:solidFill>
          <a:latin typeface="Cambria" panose="02040503050406030204" pitchFamily="18" charset="0"/>
          <a:ea typeface="+mj-ea"/>
          <a:cs typeface="Arial"/>
        </a:defRPr>
      </a:lvl1pPr>
    </p:titleStyle>
    <p:bodyStyle>
      <a:lvl1pPr marL="257175" indent="-257175" algn="l" defTabSz="342900" rtl="0" eaLnBrk="1" latinLnBrk="0" hangingPunct="1">
        <a:spcBef>
          <a:spcPct val="20000"/>
        </a:spcBef>
        <a:buFont typeface="Arial"/>
        <a:buChar char="•"/>
        <a:defRPr sz="2100" b="1" kern="1200">
          <a:solidFill>
            <a:srgbClr val="318AAC"/>
          </a:solidFill>
          <a:latin typeface="Cambria" panose="02040503050406030204" pitchFamily="18" charset="0"/>
          <a:ea typeface="+mn-ea"/>
          <a:cs typeface="Arial"/>
        </a:defRPr>
      </a:lvl1pPr>
      <a:lvl2pPr marL="557213" indent="-214313" algn="l" defTabSz="342900" rtl="0" eaLnBrk="1" latinLnBrk="0" hangingPunct="1">
        <a:spcBef>
          <a:spcPct val="20000"/>
        </a:spcBef>
        <a:buFont typeface="Arial"/>
        <a:buChar char="–"/>
        <a:defRPr sz="1800" kern="1200">
          <a:solidFill>
            <a:schemeClr val="tx1"/>
          </a:solidFill>
          <a:latin typeface="Arial"/>
          <a:ea typeface="+mn-ea"/>
          <a:cs typeface="Arial"/>
        </a:defRPr>
      </a:lvl2pPr>
      <a:lvl3pPr marL="857250" indent="-171450" algn="l" defTabSz="342900" rtl="0" eaLnBrk="1" latinLnBrk="0" hangingPunct="1">
        <a:spcBef>
          <a:spcPct val="20000"/>
        </a:spcBef>
        <a:buFont typeface="Arial"/>
        <a:buChar char="•"/>
        <a:defRPr sz="1500" kern="1200">
          <a:solidFill>
            <a:schemeClr val="tx1"/>
          </a:solidFill>
          <a:latin typeface="Arial"/>
          <a:ea typeface="+mn-ea"/>
          <a:cs typeface="Arial"/>
        </a:defRPr>
      </a:lvl3pPr>
      <a:lvl4pPr marL="1200150" indent="-171450" algn="l" defTabSz="342900" rtl="0" eaLnBrk="1" latinLnBrk="0" hangingPunct="1">
        <a:spcBef>
          <a:spcPct val="20000"/>
        </a:spcBef>
        <a:buFont typeface="Arial"/>
        <a:buChar char="–"/>
        <a:defRPr sz="1350" kern="1200">
          <a:solidFill>
            <a:schemeClr val="tx1"/>
          </a:solidFill>
          <a:latin typeface="Arial"/>
          <a:ea typeface="+mn-ea"/>
          <a:cs typeface="Arial"/>
        </a:defRPr>
      </a:lvl4pPr>
      <a:lvl5pPr marL="1543050" indent="-171450" algn="l" defTabSz="342900" rtl="0" eaLnBrk="1" latinLnBrk="0" hangingPunct="1">
        <a:spcBef>
          <a:spcPct val="20000"/>
        </a:spcBef>
        <a:buFont typeface="Arial"/>
        <a:buChar char="»"/>
        <a:defRPr sz="1350" kern="1200">
          <a:solidFill>
            <a:schemeClr val="tx1"/>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6.xml"/><Relationship Id="rId6" Type="http://schemas.openxmlformats.org/officeDocument/2006/relationships/image" Target="../media/image2.jpeg"/><Relationship Id="rId5" Type="http://schemas.openxmlformats.org/officeDocument/2006/relationships/image" Target="../media/image34.jpeg"/><Relationship Id="rId4" Type="http://schemas.openxmlformats.org/officeDocument/2006/relationships/image" Target="../media/image33.jpeg"/></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image" Target="../media/image48.gi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5.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57.png"/></Relationships>
</file>

<file path=ppt/slides/_rels/slide5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5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5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5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65.png"/></Relationships>
</file>

<file path=ppt/slides/_rels/slide5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67.png"/><Relationship Id="rId4" Type="http://schemas.openxmlformats.org/officeDocument/2006/relationships/image" Target="../media/image64.png"/></Relationships>
</file>

<file path=ppt/slides/_rels/slide5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9.jpeg"/><Relationship Id="rId7" Type="http://schemas.openxmlformats.org/officeDocument/2006/relationships/image" Target="../media/image72.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cid:image001.png@01D24723.6EBAA980" TargetMode="External"/><Relationship Id="rId4" Type="http://schemas.openxmlformats.org/officeDocument/2006/relationships/image" Target="../media/image70.png"/></Relationships>
</file>

<file path=ppt/slides/_rels/slide6.xml.rels><?xml version="1.0" encoding="UTF-8" standalone="yes"?>
<Relationships xmlns="http://schemas.openxmlformats.org/package/2006/relationships"><Relationship Id="rId8" Type="http://schemas.openxmlformats.org/officeDocument/2006/relationships/slide" Target="slide69.xml"/><Relationship Id="rId3" Type="http://schemas.openxmlformats.org/officeDocument/2006/relationships/slide" Target="slide7.xml"/><Relationship Id="rId7" Type="http://schemas.openxmlformats.org/officeDocument/2006/relationships/slide" Target="slide65.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slide" Target="slide58.xml"/><Relationship Id="rId5" Type="http://schemas.openxmlformats.org/officeDocument/2006/relationships/slide" Target="slide48.xml"/><Relationship Id="rId4" Type="http://schemas.openxmlformats.org/officeDocument/2006/relationships/slide" Target="slide20.xml"/></Relationships>
</file>

<file path=ppt/slides/_rels/slide6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61.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6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6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T_logo_2018.jpg"/>
          <p:cNvPicPr>
            <a:picLocks noChangeAspect="1"/>
          </p:cNvPicPr>
          <p:nvPr/>
        </p:nvPicPr>
        <p:blipFill>
          <a:blip r:embed="rId3" cstate="print"/>
          <a:stretch>
            <a:fillRect/>
          </a:stretch>
        </p:blipFill>
        <p:spPr>
          <a:xfrm>
            <a:off x="4367808" y="3573016"/>
            <a:ext cx="3541099" cy="1584176"/>
          </a:xfrm>
          <a:prstGeom prst="rect">
            <a:avLst/>
          </a:prstGeom>
        </p:spPr>
      </p:pic>
      <p:sp>
        <p:nvSpPr>
          <p:cNvPr id="11" name="Content Placeholder 2">
            <a:extLst>
              <a:ext uri="{FF2B5EF4-FFF2-40B4-BE49-F238E27FC236}">
                <a16:creationId xmlns:a16="http://schemas.microsoft.com/office/drawing/2014/main" id="{A594BA28-824A-4231-A42F-0DA3DCB1CB4E}"/>
              </a:ext>
            </a:extLst>
          </p:cNvPr>
          <p:cNvSpPr txBox="1">
            <a:spLocks/>
          </p:cNvSpPr>
          <p:nvPr/>
        </p:nvSpPr>
        <p:spPr>
          <a:xfrm>
            <a:off x="0" y="2197625"/>
            <a:ext cx="12192000" cy="85254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4000" dirty="0"/>
              <a:t> Severn Trent Project</a:t>
            </a:r>
            <a:endParaRPr lang="en-US" sz="4000" b="0" dirty="0">
              <a:solidFill>
                <a:schemeClr val="tx1"/>
              </a:solidFill>
              <a:latin typeface="Arial" panose="020B0604020202020204" pitchFamily="34" charset="0"/>
              <a:cs typeface="Arial" panose="020B0604020202020204" pitchFamily="34" charset="0"/>
            </a:endParaRPr>
          </a:p>
        </p:txBody>
      </p:sp>
      <p:sp>
        <p:nvSpPr>
          <p:cNvPr id="12" name="Title 1">
            <a:extLst>
              <a:ext uri="{FF2B5EF4-FFF2-40B4-BE49-F238E27FC236}">
                <a16:creationId xmlns:a16="http://schemas.microsoft.com/office/drawing/2014/main" id="{3C9608B3-6B47-41B9-867C-9E86B3F50D35}"/>
              </a:ext>
            </a:extLst>
          </p:cNvPr>
          <p:cNvSpPr txBox="1">
            <a:spLocks/>
          </p:cNvSpPr>
          <p:nvPr/>
        </p:nvSpPr>
        <p:spPr>
          <a:xfrm>
            <a:off x="0" y="445791"/>
            <a:ext cx="12192000" cy="970577"/>
          </a:xfrm>
          <a:prstGeom prst="rect">
            <a:avLst/>
          </a:prstGeom>
        </p:spPr>
        <p:txBody>
          <a:bodyPr vert="horz" lIns="91440" tIns="45720" rIns="91440" bIns="45720" rtlCol="0" anchor="ctr">
            <a:normAutofit/>
          </a:bodyPr>
          <a:lstStyle>
            <a:lvl1pPr algn="l" defTabSz="342900" rtl="0" eaLnBrk="1" latinLnBrk="0" hangingPunct="1">
              <a:spcBef>
                <a:spcPct val="0"/>
              </a:spcBef>
              <a:buNone/>
              <a:defRPr sz="3300" b="1" kern="1200">
                <a:solidFill>
                  <a:srgbClr val="B0D235"/>
                </a:solidFill>
                <a:latin typeface="Cambria" panose="02040503050406030204" pitchFamily="18" charset="0"/>
                <a:ea typeface="+mj-ea"/>
                <a:cs typeface="Arial"/>
              </a:defRPr>
            </a:lvl1pPr>
          </a:lstStyle>
          <a:p>
            <a:pPr algn="ctr"/>
            <a:r>
              <a:rPr lang="en-GB"/>
              <a:t>Skills for Industry</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7368" y="232023"/>
            <a:ext cx="9925655" cy="1584176"/>
          </a:xfrm>
        </p:spPr>
        <p:txBody>
          <a:bodyPr/>
          <a:lstStyle/>
          <a:p>
            <a:r>
              <a:rPr lang="en-GB" sz="4400" dirty="0"/>
              <a:t>What we do</a:t>
            </a:r>
            <a:br>
              <a:rPr lang="en-GB" dirty="0"/>
            </a:br>
            <a:endParaRPr lang="en-GB" dirty="0">
              <a:solidFill>
                <a:schemeClr val="accent1"/>
              </a:solidFill>
            </a:endParaRPr>
          </a:p>
        </p:txBody>
      </p:sp>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pic>
        <p:nvPicPr>
          <p:cNvPr id="9" name="Picture 6" descr="The-Severn-Trent-Water-Cycle.png"/>
          <p:cNvPicPr>
            <a:picLocks noChangeAspect="1"/>
          </p:cNvPicPr>
          <p:nvPr/>
        </p:nvPicPr>
        <p:blipFill>
          <a:blip r:embed="rId3" cstate="print">
            <a:extLst>
              <a:ext uri="{28A0092B-C50C-407E-A947-70E740481C1C}">
                <a14:useLocalDpi xmlns:a14="http://schemas.microsoft.com/office/drawing/2010/main"/>
              </a:ext>
            </a:extLst>
          </a:blip>
          <a:srcRect t="7552" r="49762" b="13618"/>
          <a:stretch>
            <a:fillRect/>
          </a:stretch>
        </p:blipFill>
        <p:spPr bwMode="auto">
          <a:xfrm>
            <a:off x="1688553" y="1268760"/>
            <a:ext cx="6911975" cy="2649538"/>
          </a:xfrm>
          <a:prstGeom prst="rect">
            <a:avLst/>
          </a:prstGeom>
          <a:noFill/>
          <a:ln w="9525">
            <a:noFill/>
            <a:miter lim="800000"/>
            <a:headEnd/>
            <a:tailEnd/>
          </a:ln>
        </p:spPr>
      </p:pic>
      <p:pic>
        <p:nvPicPr>
          <p:cNvPr id="3" name="Picture 2"/>
          <p:cNvPicPr>
            <a:picLocks noChangeAspect="1"/>
          </p:cNvPicPr>
          <p:nvPr/>
        </p:nvPicPr>
        <p:blipFill>
          <a:blip r:embed="rId4" cstate="print"/>
          <a:stretch>
            <a:fillRect/>
          </a:stretch>
        </p:blipFill>
        <p:spPr>
          <a:xfrm>
            <a:off x="3505099" y="3918299"/>
            <a:ext cx="6815919" cy="1975275"/>
          </a:xfrm>
          <a:prstGeom prst="rect">
            <a:avLst/>
          </a:prstGeom>
        </p:spPr>
      </p:pic>
    </p:spTree>
    <p:extLst>
      <p:ext uri="{BB962C8B-B14F-4D97-AF65-F5344CB8AC3E}">
        <p14:creationId xmlns:p14="http://schemas.microsoft.com/office/powerpoint/2010/main" val="3090188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51385" y="175396"/>
            <a:ext cx="9884244" cy="1584176"/>
          </a:xfrm>
        </p:spPr>
        <p:txBody>
          <a:bodyPr/>
          <a:lstStyle/>
          <a:p>
            <a:r>
              <a:rPr lang="en-GB" sz="4400" dirty="0"/>
              <a:t>How we do it</a:t>
            </a:r>
            <a:br>
              <a:rPr lang="en-GB" dirty="0"/>
            </a:br>
            <a:endParaRPr lang="en-GB" dirty="0">
              <a:solidFill>
                <a:schemeClr val="accent1"/>
              </a:solidFill>
            </a:endParaRPr>
          </a:p>
        </p:txBody>
      </p:sp>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sp>
        <p:nvSpPr>
          <p:cNvPr id="10" name="Title 1"/>
          <p:cNvSpPr txBox="1">
            <a:spLocks/>
          </p:cNvSpPr>
          <p:nvPr/>
        </p:nvSpPr>
        <p:spPr>
          <a:xfrm>
            <a:off x="1847528" y="4506630"/>
            <a:ext cx="3937792" cy="800752"/>
          </a:xfrm>
          <a:prstGeom prst="rect">
            <a:avLst/>
          </a:prstGeom>
        </p:spPr>
        <p:txBody>
          <a:bodyPr vert="horz" lIns="91440" tIns="45720" rIns="91440" bIns="45720" rtlCol="0" anchor="t">
            <a:noAutofit/>
          </a:bodyPr>
          <a:lstStyle>
            <a:lvl1pPr algn="r" defTabSz="914400" rtl="0" eaLnBrk="1" latinLnBrk="0" hangingPunct="1">
              <a:lnSpc>
                <a:spcPts val="3400"/>
              </a:lnSpc>
              <a:spcBef>
                <a:spcPct val="0"/>
              </a:spcBef>
              <a:buNone/>
              <a:defRPr sz="4500" b="1" kern="1200" cap="all" baseline="0">
                <a:solidFill>
                  <a:schemeClr val="tx2"/>
                </a:solidFill>
                <a:latin typeface="+mj-lt"/>
                <a:ea typeface="+mj-ea"/>
                <a:cs typeface="+mj-cs"/>
              </a:defRPr>
            </a:lvl1pPr>
          </a:lstStyle>
          <a:p>
            <a:pPr>
              <a:defRPr/>
            </a:pPr>
            <a:r>
              <a:rPr lang="en-GB" dirty="0">
                <a:solidFill>
                  <a:srgbClr val="87189D"/>
                </a:solidFill>
                <a:latin typeface="Arial" panose="020B0604020202020204" pitchFamily="34" charset="0"/>
                <a:cs typeface="Arial" panose="020B0604020202020204" pitchFamily="34" charset="0"/>
              </a:rPr>
              <a:t>treating</a:t>
            </a:r>
            <a:br>
              <a:rPr lang="en-GB" dirty="0">
                <a:solidFill>
                  <a:srgbClr val="87189D"/>
                </a:solidFill>
                <a:latin typeface="Arial" panose="020B0604020202020204" pitchFamily="34" charset="0"/>
                <a:cs typeface="Arial" panose="020B0604020202020204" pitchFamily="34" charset="0"/>
              </a:rPr>
            </a:br>
            <a:r>
              <a:rPr lang="en-GB" dirty="0">
                <a:solidFill>
                  <a:srgbClr val="AD6CBC"/>
                </a:solidFill>
                <a:latin typeface="Arial" panose="020B0604020202020204" pitchFamily="34" charset="0"/>
                <a:cs typeface="Arial" panose="020B0604020202020204" pitchFamily="34" charset="0"/>
              </a:rPr>
              <a:t>your water</a:t>
            </a:r>
          </a:p>
        </p:txBody>
      </p:sp>
      <p:pic>
        <p:nvPicPr>
          <p:cNvPr id="11" name="Picture 2" descr="\\stw.intra\stw\Strategy &amp; Regulation\Communications\101_Media &amp; Customer Engagement\CCT\Image Library\Photos_Brand 2015 Onwards\FINAL EDITS\SEVERN TRENT LANDSCAPE JPGS\Minworth\O69B4090 edited.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83432" y="1202896"/>
            <a:ext cx="4615888" cy="3076986"/>
          </a:xfrm>
          <a:prstGeom prst="rect">
            <a:avLst/>
          </a:prstGeom>
          <a:noFill/>
        </p:spPr>
      </p:pic>
      <p:sp>
        <p:nvSpPr>
          <p:cNvPr id="12" name="Rectangle 11"/>
          <p:cNvSpPr/>
          <p:nvPr/>
        </p:nvSpPr>
        <p:spPr>
          <a:xfrm>
            <a:off x="6096000" y="1202896"/>
            <a:ext cx="5256584" cy="3477875"/>
          </a:xfrm>
          <a:prstGeom prst="rect">
            <a:avLst/>
          </a:prstGeom>
        </p:spPr>
        <p:txBody>
          <a:bodyPr wrap="square">
            <a:spAutoFit/>
          </a:bodyPr>
          <a:lstStyle/>
          <a:p>
            <a:r>
              <a:rPr lang="en-GB" sz="2000" dirty="0">
                <a:solidFill>
                  <a:srgbClr val="555559"/>
                </a:solidFill>
                <a:latin typeface="Arial" panose="020B0604020202020204" pitchFamily="34" charset="0"/>
                <a:cs typeface="Arial" panose="020B0604020202020204" pitchFamily="34" charset="0"/>
              </a:rPr>
              <a:t>We clean </a:t>
            </a:r>
            <a:r>
              <a:rPr lang="en-GB" sz="2000" b="1" dirty="0">
                <a:solidFill>
                  <a:srgbClr val="87189D"/>
                </a:solidFill>
                <a:latin typeface="Arial" panose="020B0604020202020204" pitchFamily="34" charset="0"/>
                <a:cs typeface="Arial" panose="020B0604020202020204" pitchFamily="34" charset="0"/>
              </a:rPr>
              <a:t>1,800,000,000</a:t>
            </a:r>
            <a:r>
              <a:rPr lang="en-GB" sz="2000" dirty="0">
                <a:solidFill>
                  <a:srgbClr val="555559"/>
                </a:solidFill>
                <a:latin typeface="Arial" panose="020B0604020202020204" pitchFamily="34" charset="0"/>
                <a:cs typeface="Arial" panose="020B0604020202020204" pitchFamily="34" charset="0"/>
              </a:rPr>
              <a:t> litres of water everyday for people to use in their homes, schools and businesses.</a:t>
            </a:r>
          </a:p>
          <a:p>
            <a:endParaRPr lang="en-GB" sz="2000" dirty="0">
              <a:solidFill>
                <a:srgbClr val="555559"/>
              </a:solidFill>
              <a:latin typeface="Arial" panose="020B0604020202020204" pitchFamily="34" charset="0"/>
              <a:cs typeface="Arial" panose="020B0604020202020204" pitchFamily="34" charset="0"/>
            </a:endParaRPr>
          </a:p>
          <a:p>
            <a:r>
              <a:rPr lang="en-GB" sz="2000" b="1" dirty="0">
                <a:solidFill>
                  <a:srgbClr val="87189D"/>
                </a:solidFill>
                <a:latin typeface="Arial" panose="020B0604020202020204" pitchFamily="34" charset="0"/>
                <a:cs typeface="Arial" panose="020B0604020202020204" pitchFamily="34" charset="0"/>
              </a:rPr>
              <a:t>126</a:t>
            </a:r>
            <a:r>
              <a:rPr lang="en-GB" sz="2000" dirty="0">
                <a:solidFill>
                  <a:srgbClr val="555559"/>
                </a:solidFill>
                <a:latin typeface="Arial" panose="020B0604020202020204" pitchFamily="34" charset="0"/>
                <a:cs typeface="Arial" panose="020B0604020202020204" pitchFamily="34" charset="0"/>
              </a:rPr>
              <a:t> water treatment works.</a:t>
            </a:r>
            <a:endParaRPr lang="en-GB" sz="2000" dirty="0">
              <a:solidFill>
                <a:srgbClr val="7030A0"/>
              </a:solidFill>
              <a:latin typeface="Arial" panose="020B0604020202020204" pitchFamily="34" charset="0"/>
              <a:cs typeface="Arial" panose="020B0604020202020204" pitchFamily="34" charset="0"/>
            </a:endParaRPr>
          </a:p>
          <a:p>
            <a:endParaRPr lang="en-GB" sz="2000" dirty="0">
              <a:solidFill>
                <a:srgbClr val="555559"/>
              </a:solidFill>
              <a:latin typeface="Arial" panose="020B0604020202020204" pitchFamily="34" charset="0"/>
              <a:cs typeface="Arial" panose="020B0604020202020204" pitchFamily="34" charset="0"/>
            </a:endParaRPr>
          </a:p>
          <a:p>
            <a:r>
              <a:rPr lang="en-GB" sz="2000" b="1" dirty="0">
                <a:solidFill>
                  <a:srgbClr val="87189D"/>
                </a:solidFill>
                <a:latin typeface="Arial" panose="020B0604020202020204" pitchFamily="34" charset="0"/>
                <a:cs typeface="Arial" panose="020B0604020202020204" pitchFamily="34" charset="0"/>
              </a:rPr>
              <a:t>500,000</a:t>
            </a:r>
            <a:r>
              <a:rPr lang="en-GB" sz="2000" dirty="0">
                <a:solidFill>
                  <a:srgbClr val="87189D"/>
                </a:solidFill>
                <a:latin typeface="Arial" panose="020B0604020202020204" pitchFamily="34" charset="0"/>
                <a:cs typeface="Arial" panose="020B0604020202020204" pitchFamily="34" charset="0"/>
              </a:rPr>
              <a:t> </a:t>
            </a:r>
            <a:r>
              <a:rPr lang="en-GB" sz="2000" dirty="0">
                <a:solidFill>
                  <a:srgbClr val="555559"/>
                </a:solidFill>
                <a:latin typeface="Arial" panose="020B0604020202020204" pitchFamily="34" charset="0"/>
                <a:cs typeface="Arial" panose="020B0604020202020204" pitchFamily="34" charset="0"/>
              </a:rPr>
              <a:t>samples of water collected annually.</a:t>
            </a:r>
          </a:p>
          <a:p>
            <a:endParaRPr lang="en-GB" sz="2000" dirty="0">
              <a:solidFill>
                <a:srgbClr val="555559"/>
              </a:solidFill>
              <a:latin typeface="Arial" panose="020B0604020202020204" pitchFamily="34" charset="0"/>
              <a:cs typeface="Arial" panose="020B0604020202020204" pitchFamily="34" charset="0"/>
            </a:endParaRPr>
          </a:p>
          <a:p>
            <a:r>
              <a:rPr lang="en-GB" sz="2000" dirty="0">
                <a:solidFill>
                  <a:srgbClr val="555559"/>
                </a:solidFill>
                <a:latin typeface="Arial" panose="020B0604020202020204" pitchFamily="34" charset="0"/>
                <a:cs typeface="Arial" panose="020B0604020202020204" pitchFamily="34" charset="0"/>
              </a:rPr>
              <a:t>Compliance with the Drinking Water Inspectorate (DWI).</a:t>
            </a:r>
          </a:p>
          <a:p>
            <a:pPr algn="ctr"/>
            <a:endParaRPr lang="en-GB" sz="2000" dirty="0">
              <a:solidFill>
                <a:srgbClr val="55555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5807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sp>
        <p:nvSpPr>
          <p:cNvPr id="10" name="Title 1"/>
          <p:cNvSpPr txBox="1">
            <a:spLocks/>
          </p:cNvSpPr>
          <p:nvPr/>
        </p:nvSpPr>
        <p:spPr>
          <a:xfrm>
            <a:off x="0" y="4549593"/>
            <a:ext cx="6203032" cy="800752"/>
          </a:xfrm>
          <a:prstGeom prst="rect">
            <a:avLst/>
          </a:prstGeom>
        </p:spPr>
        <p:txBody>
          <a:bodyPr vert="horz" lIns="91440" tIns="45720" rIns="91440" bIns="45720" rtlCol="0" anchor="t">
            <a:noAutofit/>
          </a:bodyPr>
          <a:lstStyle>
            <a:lvl1pPr algn="r" defTabSz="914400" rtl="0" eaLnBrk="1" latinLnBrk="0" hangingPunct="1">
              <a:lnSpc>
                <a:spcPts val="3400"/>
              </a:lnSpc>
              <a:spcBef>
                <a:spcPct val="0"/>
              </a:spcBef>
              <a:buNone/>
              <a:defRPr sz="4500" b="1" kern="1200" cap="all" baseline="0">
                <a:solidFill>
                  <a:schemeClr val="tx2"/>
                </a:solidFill>
                <a:latin typeface="+mj-lt"/>
                <a:ea typeface="+mj-ea"/>
                <a:cs typeface="+mj-cs"/>
              </a:defRPr>
            </a:lvl1pPr>
          </a:lstStyle>
          <a:p>
            <a:pPr>
              <a:defRPr/>
            </a:pPr>
            <a:r>
              <a:rPr lang="en-GB" dirty="0">
                <a:solidFill>
                  <a:srgbClr val="87189D"/>
                </a:solidFill>
                <a:latin typeface="Arial" panose="020B0604020202020204" pitchFamily="34" charset="0"/>
                <a:cs typeface="Arial" panose="020B0604020202020204" pitchFamily="34" charset="0"/>
              </a:rPr>
              <a:t>Treating</a:t>
            </a:r>
            <a:br>
              <a:rPr lang="en-GB" dirty="0">
                <a:solidFill>
                  <a:srgbClr val="87189D"/>
                </a:solidFill>
                <a:latin typeface="Arial" panose="020B0604020202020204" pitchFamily="34" charset="0"/>
                <a:cs typeface="Arial" panose="020B0604020202020204" pitchFamily="34" charset="0"/>
              </a:rPr>
            </a:br>
            <a:r>
              <a:rPr lang="en-GB" dirty="0">
                <a:solidFill>
                  <a:srgbClr val="AD6CBC"/>
                </a:solidFill>
                <a:latin typeface="Arial" panose="020B0604020202020204" pitchFamily="34" charset="0"/>
                <a:cs typeface="Arial" panose="020B0604020202020204" pitchFamily="34" charset="0"/>
              </a:rPr>
              <a:t>your sewage</a:t>
            </a:r>
          </a:p>
        </p:txBody>
      </p:sp>
      <p:pic>
        <p:nvPicPr>
          <p:cNvPr id="11" name="Picture 3" descr="\\stw.intra\stw\Strategy &amp; Regulation\Communications\101_Media &amp; Customer Engagement\CCT\Image Library\Photos_Brand 2015 Onwards\FINAL EDITS\SEVERN TRENT LANDSCAPE JPGS\Minworth\O69B4002 edited.jpg"/>
          <p:cNvPicPr>
            <a:picLocks noChangeAspect="1" noChangeArrowheads="1"/>
          </p:cNvPicPr>
          <p:nvPr/>
        </p:nvPicPr>
        <p:blipFill>
          <a:blip r:embed="rId3" cstate="print"/>
          <a:srcRect/>
          <a:stretch>
            <a:fillRect/>
          </a:stretch>
        </p:blipFill>
        <p:spPr bwMode="auto">
          <a:xfrm>
            <a:off x="1271464" y="1132851"/>
            <a:ext cx="4824536" cy="3216646"/>
          </a:xfrm>
          <a:prstGeom prst="rect">
            <a:avLst/>
          </a:prstGeom>
          <a:noFill/>
        </p:spPr>
      </p:pic>
      <p:sp>
        <p:nvSpPr>
          <p:cNvPr id="9" name="Rectangle 8">
            <a:extLst>
              <a:ext uri="{FF2B5EF4-FFF2-40B4-BE49-F238E27FC236}">
                <a16:creationId xmlns:a16="http://schemas.microsoft.com/office/drawing/2014/main" id="{C48C5376-59B8-4D96-87BF-B517F8334F1B}"/>
              </a:ext>
            </a:extLst>
          </p:cNvPr>
          <p:cNvSpPr/>
          <p:nvPr/>
        </p:nvSpPr>
        <p:spPr>
          <a:xfrm>
            <a:off x="6548475" y="1237871"/>
            <a:ext cx="4012022" cy="1015663"/>
          </a:xfrm>
          <a:prstGeom prst="rect">
            <a:avLst/>
          </a:prstGeom>
        </p:spPr>
        <p:txBody>
          <a:bodyPr wrap="square">
            <a:spAutoFit/>
          </a:bodyPr>
          <a:lstStyle/>
          <a:p>
            <a:r>
              <a:rPr lang="en-GB" sz="2000" dirty="0">
                <a:solidFill>
                  <a:srgbClr val="555559"/>
                </a:solidFill>
                <a:latin typeface="Arial" panose="020B0604020202020204" pitchFamily="34" charset="0"/>
                <a:cs typeface="Arial" panose="020B0604020202020204" pitchFamily="34" charset="0"/>
              </a:rPr>
              <a:t>We have </a:t>
            </a:r>
            <a:r>
              <a:rPr lang="en-GB" sz="2000" b="1" dirty="0">
                <a:solidFill>
                  <a:srgbClr val="87189D"/>
                </a:solidFill>
                <a:latin typeface="Arial" panose="020B0604020202020204" pitchFamily="34" charset="0"/>
                <a:cs typeface="Arial" panose="020B0604020202020204" pitchFamily="34" charset="0"/>
              </a:rPr>
              <a:t>1,017</a:t>
            </a:r>
            <a:r>
              <a:rPr lang="en-GB" sz="2000" dirty="0">
                <a:solidFill>
                  <a:srgbClr val="555559"/>
                </a:solidFill>
                <a:latin typeface="Arial" panose="020B0604020202020204" pitchFamily="34" charset="0"/>
                <a:cs typeface="Arial" panose="020B0604020202020204" pitchFamily="34" charset="0"/>
              </a:rPr>
              <a:t> sewerage works, treating </a:t>
            </a:r>
            <a:r>
              <a:rPr lang="en-GB" sz="2000" b="1" dirty="0">
                <a:solidFill>
                  <a:srgbClr val="87189D"/>
                </a:solidFill>
                <a:latin typeface="Arial" panose="020B0604020202020204" pitchFamily="34" charset="0"/>
                <a:cs typeface="Arial" panose="020B0604020202020204" pitchFamily="34" charset="0"/>
              </a:rPr>
              <a:t>1,400,000,000</a:t>
            </a:r>
            <a:r>
              <a:rPr lang="en-GB" sz="2000" dirty="0">
                <a:solidFill>
                  <a:srgbClr val="555559"/>
                </a:solidFill>
                <a:latin typeface="Arial" panose="020B0604020202020204" pitchFamily="34" charset="0"/>
                <a:cs typeface="Arial" panose="020B0604020202020204" pitchFamily="34" charset="0"/>
              </a:rPr>
              <a:t> litres of used, dirty water daily.</a:t>
            </a:r>
          </a:p>
        </p:txBody>
      </p:sp>
      <p:sp>
        <p:nvSpPr>
          <p:cNvPr id="13" name="Title 1">
            <a:extLst>
              <a:ext uri="{FF2B5EF4-FFF2-40B4-BE49-F238E27FC236}">
                <a16:creationId xmlns:a16="http://schemas.microsoft.com/office/drawing/2014/main" id="{B6471072-F359-4440-94F2-DFE57D89A124}"/>
              </a:ext>
            </a:extLst>
          </p:cNvPr>
          <p:cNvSpPr txBox="1">
            <a:spLocks/>
          </p:cNvSpPr>
          <p:nvPr/>
        </p:nvSpPr>
        <p:spPr>
          <a:xfrm>
            <a:off x="551385" y="175396"/>
            <a:ext cx="9884244" cy="1584176"/>
          </a:xfrm>
          <a:prstGeom prst="rect">
            <a:avLst/>
          </a:prstGeom>
        </p:spPr>
        <p:txBody>
          <a:bodyPr vert="horz" lIns="91440" tIns="45720" rIns="91440" bIns="45720" rtlCol="0" anchor="ctr">
            <a:normAutofit/>
          </a:bodyPr>
          <a:lstStyle>
            <a:lvl1pPr algn="l" defTabSz="342900" rtl="0" eaLnBrk="1" latinLnBrk="0" hangingPunct="1">
              <a:spcBef>
                <a:spcPct val="0"/>
              </a:spcBef>
              <a:buNone/>
              <a:defRPr sz="3300" b="1" kern="1200">
                <a:solidFill>
                  <a:srgbClr val="B0D235"/>
                </a:solidFill>
                <a:latin typeface="Cambria" panose="02040503050406030204" pitchFamily="18" charset="0"/>
                <a:ea typeface="+mj-ea"/>
                <a:cs typeface="Arial"/>
              </a:defRPr>
            </a:lvl1pPr>
          </a:lstStyle>
          <a:p>
            <a:r>
              <a:rPr lang="en-GB" sz="4400"/>
              <a:t>How we do it</a:t>
            </a:r>
            <a:br>
              <a:rPr lang="en-GB"/>
            </a:br>
            <a:endParaRPr lang="en-GB" dirty="0">
              <a:solidFill>
                <a:schemeClr val="accent1"/>
              </a:solidFill>
            </a:endParaRPr>
          </a:p>
        </p:txBody>
      </p:sp>
    </p:spTree>
    <p:extLst>
      <p:ext uri="{BB962C8B-B14F-4D97-AF65-F5344CB8AC3E}">
        <p14:creationId xmlns:p14="http://schemas.microsoft.com/office/powerpoint/2010/main" val="39199484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sp>
        <p:nvSpPr>
          <p:cNvPr id="10" name="Title 1"/>
          <p:cNvSpPr txBox="1">
            <a:spLocks/>
          </p:cNvSpPr>
          <p:nvPr/>
        </p:nvSpPr>
        <p:spPr>
          <a:xfrm>
            <a:off x="1233882" y="4800985"/>
            <a:ext cx="4363233" cy="800752"/>
          </a:xfrm>
          <a:prstGeom prst="rect">
            <a:avLst/>
          </a:prstGeom>
        </p:spPr>
        <p:txBody>
          <a:bodyPr vert="horz" lIns="91440" tIns="45720" rIns="91440" bIns="45720" rtlCol="0" anchor="t">
            <a:noAutofit/>
          </a:bodyPr>
          <a:lstStyle>
            <a:lvl1pPr algn="r" defTabSz="914400" rtl="0" eaLnBrk="1" latinLnBrk="0" hangingPunct="1">
              <a:lnSpc>
                <a:spcPts val="3400"/>
              </a:lnSpc>
              <a:spcBef>
                <a:spcPct val="0"/>
              </a:spcBef>
              <a:buNone/>
              <a:defRPr sz="4500" b="1" kern="1200" cap="all" baseline="0">
                <a:solidFill>
                  <a:schemeClr val="tx2"/>
                </a:solidFill>
                <a:latin typeface="+mj-lt"/>
                <a:ea typeface="+mj-ea"/>
                <a:cs typeface="+mj-cs"/>
              </a:defRPr>
            </a:lvl1pPr>
          </a:lstStyle>
          <a:p>
            <a:pPr>
              <a:defRPr/>
            </a:pPr>
            <a:r>
              <a:rPr lang="en-GB" dirty="0">
                <a:solidFill>
                  <a:srgbClr val="87189D"/>
                </a:solidFill>
              </a:rPr>
              <a:t>Business</a:t>
            </a:r>
            <a:br>
              <a:rPr lang="en-GB" dirty="0">
                <a:solidFill>
                  <a:srgbClr val="87189D"/>
                </a:solidFill>
              </a:rPr>
            </a:br>
            <a:r>
              <a:rPr lang="en-GB" dirty="0">
                <a:solidFill>
                  <a:srgbClr val="AD6CBC"/>
                </a:solidFill>
              </a:rPr>
              <a:t>Services</a:t>
            </a:r>
          </a:p>
        </p:txBody>
      </p:sp>
      <p:pic>
        <p:nvPicPr>
          <p:cNvPr id="3" name="Picture 2"/>
          <p:cNvPicPr>
            <a:picLocks noChangeAspect="1"/>
          </p:cNvPicPr>
          <p:nvPr/>
        </p:nvPicPr>
        <p:blipFill>
          <a:blip r:embed="rId3" cstate="print"/>
          <a:stretch>
            <a:fillRect/>
          </a:stretch>
        </p:blipFill>
        <p:spPr>
          <a:xfrm>
            <a:off x="1233883" y="1161532"/>
            <a:ext cx="4219022" cy="3498489"/>
          </a:xfrm>
          <a:prstGeom prst="rect">
            <a:avLst/>
          </a:prstGeom>
        </p:spPr>
      </p:pic>
      <p:sp>
        <p:nvSpPr>
          <p:cNvPr id="9" name="Rectangle 8"/>
          <p:cNvSpPr/>
          <p:nvPr/>
        </p:nvSpPr>
        <p:spPr>
          <a:xfrm>
            <a:off x="6089528" y="1134467"/>
            <a:ext cx="5070010" cy="3170099"/>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Severn Trent Services is our International, non-regulated business arm.</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This is the part of our company that looks after our </a:t>
            </a:r>
            <a:r>
              <a:rPr lang="en-GB" sz="2000" b="1" dirty="0">
                <a:solidFill>
                  <a:srgbClr val="87189D"/>
                </a:solidFill>
                <a:latin typeface="Arial" panose="020B0604020202020204" pitchFamily="34" charset="0"/>
                <a:cs typeface="Arial" panose="020B0604020202020204" pitchFamily="34" charset="0"/>
              </a:rPr>
              <a:t>commercial</a:t>
            </a:r>
            <a:r>
              <a:rPr lang="en-GB" sz="2000" dirty="0">
                <a:latin typeface="Arial" panose="020B0604020202020204" pitchFamily="34" charset="0"/>
                <a:cs typeface="Arial" panose="020B0604020202020204" pitchFamily="34" charset="0"/>
              </a:rPr>
              <a:t> and </a:t>
            </a:r>
            <a:r>
              <a:rPr lang="en-GB" sz="2000" b="1" dirty="0">
                <a:solidFill>
                  <a:srgbClr val="87189D"/>
                </a:solidFill>
                <a:latin typeface="Arial" panose="020B0604020202020204" pitchFamily="34" charset="0"/>
                <a:cs typeface="Arial" panose="020B0604020202020204" pitchFamily="34" charset="0"/>
              </a:rPr>
              <a:t>business</a:t>
            </a:r>
            <a:r>
              <a:rPr lang="en-GB" sz="2000" dirty="0">
                <a:latin typeface="Arial" panose="020B0604020202020204" pitchFamily="34" charset="0"/>
                <a:cs typeface="Arial" panose="020B0604020202020204" pitchFamily="34" charset="0"/>
              </a:rPr>
              <a:t> customers such as the MOD, Coal Authority, First Milk and Major Retailers.</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Severn Trent Services also look after our renewable energy technologies.</a:t>
            </a:r>
          </a:p>
        </p:txBody>
      </p:sp>
      <p:sp>
        <p:nvSpPr>
          <p:cNvPr id="13" name="Title 1">
            <a:extLst>
              <a:ext uri="{FF2B5EF4-FFF2-40B4-BE49-F238E27FC236}">
                <a16:creationId xmlns:a16="http://schemas.microsoft.com/office/drawing/2014/main" id="{CCA1A21A-DB27-45E0-B02C-B7109E679F07}"/>
              </a:ext>
            </a:extLst>
          </p:cNvPr>
          <p:cNvSpPr>
            <a:spLocks noGrp="1"/>
          </p:cNvSpPr>
          <p:nvPr>
            <p:ph type="ctrTitle"/>
          </p:nvPr>
        </p:nvSpPr>
        <p:spPr>
          <a:xfrm>
            <a:off x="551385" y="175396"/>
            <a:ext cx="9884244" cy="1584176"/>
          </a:xfrm>
        </p:spPr>
        <p:txBody>
          <a:bodyPr/>
          <a:lstStyle/>
          <a:p>
            <a:r>
              <a:rPr lang="en-GB" sz="4400" dirty="0"/>
              <a:t>How we do it</a:t>
            </a:r>
            <a:br>
              <a:rPr lang="en-GB" dirty="0"/>
            </a:br>
            <a:endParaRPr lang="en-GB" dirty="0">
              <a:solidFill>
                <a:schemeClr val="accent1"/>
              </a:solidFill>
            </a:endParaRPr>
          </a:p>
        </p:txBody>
      </p:sp>
    </p:spTree>
    <p:extLst>
      <p:ext uri="{BB962C8B-B14F-4D97-AF65-F5344CB8AC3E}">
        <p14:creationId xmlns:p14="http://schemas.microsoft.com/office/powerpoint/2010/main" val="11988495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pic>
        <p:nvPicPr>
          <p:cNvPr id="12" name="Picture 2" descr="\\stw.intra\stw\Strategy &amp; Regulation\Communications\101_Media &amp; Customer Engagement\CCT\Image Library\Photos_Brand 2015 Onwards\FINAL EDITS\SEVERN TRENT LANDSCAPE JPGS\Wanlip\O69B6466 edited.jpg"/>
          <p:cNvPicPr>
            <a:picLocks noChangeAspect="1" noChangeArrowheads="1"/>
          </p:cNvPicPr>
          <p:nvPr/>
        </p:nvPicPr>
        <p:blipFill>
          <a:blip r:embed="rId3" cstate="print"/>
          <a:srcRect/>
          <a:stretch>
            <a:fillRect/>
          </a:stretch>
        </p:blipFill>
        <p:spPr bwMode="auto">
          <a:xfrm>
            <a:off x="922251" y="1412776"/>
            <a:ext cx="4805084" cy="3168352"/>
          </a:xfrm>
          <a:prstGeom prst="rect">
            <a:avLst/>
          </a:prstGeom>
          <a:noFill/>
        </p:spPr>
      </p:pic>
      <p:sp>
        <p:nvSpPr>
          <p:cNvPr id="11" name="Rectangle 10"/>
          <p:cNvSpPr/>
          <p:nvPr/>
        </p:nvSpPr>
        <p:spPr>
          <a:xfrm>
            <a:off x="6198979" y="1328514"/>
            <a:ext cx="5451349" cy="4093428"/>
          </a:xfrm>
          <a:prstGeom prst="rect">
            <a:avLst/>
          </a:prstGeom>
        </p:spPr>
        <p:txBody>
          <a:bodyPr wrap="square">
            <a:spAutoFit/>
          </a:bodyPr>
          <a:lstStyle/>
          <a:p>
            <a:r>
              <a:rPr lang="en-GB" sz="2000" dirty="0">
                <a:solidFill>
                  <a:srgbClr val="555559"/>
                </a:solidFill>
                <a:latin typeface="Arial" panose="020B0604020202020204" pitchFamily="34" charset="0"/>
                <a:cs typeface="Arial" panose="020B0604020202020204" pitchFamily="34" charset="0"/>
              </a:rPr>
              <a:t>As the second largest water and waste water utility company in the UK we require lots of energy to run our offices and operations.</a:t>
            </a:r>
          </a:p>
          <a:p>
            <a:pPr algn="ctr"/>
            <a:endParaRPr lang="en-GB" sz="2000" dirty="0">
              <a:solidFill>
                <a:srgbClr val="555559"/>
              </a:solidFill>
              <a:latin typeface="Arial" panose="020B0604020202020204" pitchFamily="34" charset="0"/>
              <a:cs typeface="Arial" panose="020B0604020202020204" pitchFamily="34" charset="0"/>
            </a:endParaRPr>
          </a:p>
          <a:p>
            <a:r>
              <a:rPr lang="en-GB" sz="2000" dirty="0">
                <a:solidFill>
                  <a:srgbClr val="555559"/>
                </a:solidFill>
                <a:latin typeface="Arial" panose="020B0604020202020204" pitchFamily="34" charset="0"/>
                <a:cs typeface="Arial" panose="020B0604020202020204" pitchFamily="34" charset="0"/>
              </a:rPr>
              <a:t>Severn Trent already generates the equivalent of </a:t>
            </a:r>
            <a:r>
              <a:rPr lang="en-GB" sz="2000" b="1" dirty="0">
                <a:solidFill>
                  <a:srgbClr val="7030A0"/>
                </a:solidFill>
                <a:latin typeface="Arial" panose="020B0604020202020204" pitchFamily="34" charset="0"/>
                <a:cs typeface="Arial" panose="020B0604020202020204" pitchFamily="34" charset="0"/>
              </a:rPr>
              <a:t>35%</a:t>
            </a:r>
            <a:r>
              <a:rPr lang="en-GB" sz="2000" dirty="0">
                <a:solidFill>
                  <a:srgbClr val="7030A0"/>
                </a:solidFill>
                <a:latin typeface="Arial" panose="020B0604020202020204" pitchFamily="34" charset="0"/>
                <a:cs typeface="Arial" panose="020B0604020202020204" pitchFamily="34" charset="0"/>
              </a:rPr>
              <a:t> </a:t>
            </a:r>
            <a:r>
              <a:rPr lang="en-GB" sz="2000" dirty="0">
                <a:solidFill>
                  <a:srgbClr val="555559"/>
                </a:solidFill>
                <a:latin typeface="Arial" panose="020B0604020202020204" pitchFamily="34" charset="0"/>
                <a:cs typeface="Arial" panose="020B0604020202020204" pitchFamily="34" charset="0"/>
              </a:rPr>
              <a:t>of our own energy use from renewable sources.</a:t>
            </a:r>
          </a:p>
          <a:p>
            <a:endParaRPr lang="en-GB" sz="2000" dirty="0">
              <a:solidFill>
                <a:srgbClr val="555559"/>
              </a:solidFill>
              <a:latin typeface="Arial" panose="020B0604020202020204" pitchFamily="34" charset="0"/>
              <a:cs typeface="Arial" panose="020B0604020202020204" pitchFamily="34" charset="0"/>
            </a:endParaRPr>
          </a:p>
          <a:p>
            <a:r>
              <a:rPr lang="en-GB" sz="2000" dirty="0">
                <a:solidFill>
                  <a:srgbClr val="555559"/>
                </a:solidFill>
                <a:latin typeface="Arial" panose="020B0604020202020204" pitchFamily="34" charset="0"/>
                <a:cs typeface="Arial" panose="020B0604020202020204" pitchFamily="34" charset="0"/>
              </a:rPr>
              <a:t>This energy is used at Severn Trent sites or exported to the national grid. We are working to increase our energy production from renewable sources even further, to </a:t>
            </a:r>
            <a:r>
              <a:rPr lang="en-GB" sz="2000" b="1" dirty="0">
                <a:solidFill>
                  <a:srgbClr val="7030A0"/>
                </a:solidFill>
                <a:latin typeface="Arial" panose="020B0604020202020204" pitchFamily="34" charset="0"/>
                <a:cs typeface="Arial" panose="020B0604020202020204" pitchFamily="34" charset="0"/>
              </a:rPr>
              <a:t>50%</a:t>
            </a:r>
            <a:r>
              <a:rPr lang="en-GB" sz="2000" dirty="0">
                <a:solidFill>
                  <a:srgbClr val="7030A0"/>
                </a:solidFill>
                <a:latin typeface="Arial" panose="020B0604020202020204" pitchFamily="34" charset="0"/>
                <a:cs typeface="Arial" panose="020B0604020202020204" pitchFamily="34" charset="0"/>
              </a:rPr>
              <a:t> </a:t>
            </a:r>
            <a:r>
              <a:rPr lang="en-GB" sz="2000" dirty="0">
                <a:solidFill>
                  <a:srgbClr val="555559"/>
                </a:solidFill>
                <a:latin typeface="Arial" panose="020B0604020202020204" pitchFamily="34" charset="0"/>
                <a:cs typeface="Arial" panose="020B0604020202020204" pitchFamily="34" charset="0"/>
              </a:rPr>
              <a:t>of our consumption by 2020.</a:t>
            </a:r>
          </a:p>
        </p:txBody>
      </p:sp>
      <p:sp>
        <p:nvSpPr>
          <p:cNvPr id="10" name="Title 1">
            <a:extLst>
              <a:ext uri="{FF2B5EF4-FFF2-40B4-BE49-F238E27FC236}">
                <a16:creationId xmlns:a16="http://schemas.microsoft.com/office/drawing/2014/main" id="{D2865EBD-8E8A-4AFE-A374-FDCC70F739C1}"/>
              </a:ext>
            </a:extLst>
          </p:cNvPr>
          <p:cNvSpPr txBox="1">
            <a:spLocks/>
          </p:cNvSpPr>
          <p:nvPr/>
        </p:nvSpPr>
        <p:spPr>
          <a:xfrm>
            <a:off x="1451119" y="4695718"/>
            <a:ext cx="4363233" cy="800752"/>
          </a:xfrm>
          <a:prstGeom prst="rect">
            <a:avLst/>
          </a:prstGeom>
        </p:spPr>
        <p:txBody>
          <a:bodyPr vert="horz" lIns="91440" tIns="45720" rIns="91440" bIns="45720" rtlCol="0" anchor="t">
            <a:noAutofit/>
          </a:bodyPr>
          <a:lstStyle>
            <a:lvl1pPr algn="r" defTabSz="914400" rtl="0" eaLnBrk="1" latinLnBrk="0" hangingPunct="1">
              <a:lnSpc>
                <a:spcPts val="3400"/>
              </a:lnSpc>
              <a:spcBef>
                <a:spcPct val="0"/>
              </a:spcBef>
              <a:buNone/>
              <a:defRPr sz="4500" b="1" kern="1200" cap="all" baseline="0">
                <a:solidFill>
                  <a:schemeClr val="tx2"/>
                </a:solidFill>
                <a:latin typeface="+mj-lt"/>
                <a:ea typeface="+mj-ea"/>
                <a:cs typeface="+mj-cs"/>
              </a:defRPr>
            </a:lvl1pPr>
          </a:lstStyle>
          <a:p>
            <a:pPr>
              <a:defRPr/>
            </a:pPr>
            <a:r>
              <a:rPr lang="en-GB" dirty="0">
                <a:solidFill>
                  <a:srgbClr val="87189D"/>
                </a:solidFill>
              </a:rPr>
              <a:t>Renewable</a:t>
            </a:r>
            <a:br>
              <a:rPr lang="en-GB" dirty="0">
                <a:solidFill>
                  <a:srgbClr val="87189D"/>
                </a:solidFill>
              </a:rPr>
            </a:br>
            <a:r>
              <a:rPr lang="en-GB" dirty="0">
                <a:solidFill>
                  <a:srgbClr val="AD6CBC"/>
                </a:solidFill>
              </a:rPr>
              <a:t>Energy</a:t>
            </a:r>
          </a:p>
        </p:txBody>
      </p:sp>
      <p:sp>
        <p:nvSpPr>
          <p:cNvPr id="13" name="Title 1">
            <a:extLst>
              <a:ext uri="{FF2B5EF4-FFF2-40B4-BE49-F238E27FC236}">
                <a16:creationId xmlns:a16="http://schemas.microsoft.com/office/drawing/2014/main" id="{05F4EE02-A3BB-4013-A4C9-A62DCE7FE124}"/>
              </a:ext>
            </a:extLst>
          </p:cNvPr>
          <p:cNvSpPr txBox="1">
            <a:spLocks/>
          </p:cNvSpPr>
          <p:nvPr/>
        </p:nvSpPr>
        <p:spPr>
          <a:xfrm>
            <a:off x="551385" y="175396"/>
            <a:ext cx="9884244" cy="1584176"/>
          </a:xfrm>
          <a:prstGeom prst="rect">
            <a:avLst/>
          </a:prstGeom>
        </p:spPr>
        <p:txBody>
          <a:bodyPr vert="horz" lIns="91440" tIns="45720" rIns="91440" bIns="45720" rtlCol="0" anchor="ctr">
            <a:normAutofit/>
          </a:bodyPr>
          <a:lstStyle>
            <a:lvl1pPr algn="l" defTabSz="342900" rtl="0" eaLnBrk="1" latinLnBrk="0" hangingPunct="1">
              <a:spcBef>
                <a:spcPct val="0"/>
              </a:spcBef>
              <a:buNone/>
              <a:defRPr sz="3300" b="1" kern="1200">
                <a:solidFill>
                  <a:srgbClr val="B0D235"/>
                </a:solidFill>
                <a:latin typeface="Cambria" panose="02040503050406030204" pitchFamily="18" charset="0"/>
                <a:ea typeface="+mj-ea"/>
                <a:cs typeface="Arial"/>
              </a:defRPr>
            </a:lvl1pPr>
          </a:lstStyle>
          <a:p>
            <a:r>
              <a:rPr lang="en-GB" sz="4400"/>
              <a:t>How we do it</a:t>
            </a:r>
            <a:br>
              <a:rPr lang="en-GB"/>
            </a:br>
            <a:endParaRPr lang="en-GB" dirty="0">
              <a:solidFill>
                <a:schemeClr val="accent1"/>
              </a:solidFill>
            </a:endParaRPr>
          </a:p>
        </p:txBody>
      </p:sp>
    </p:spTree>
    <p:extLst>
      <p:ext uri="{BB962C8B-B14F-4D97-AF65-F5344CB8AC3E}">
        <p14:creationId xmlns:p14="http://schemas.microsoft.com/office/powerpoint/2010/main" val="857799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250880"/>
            <a:ext cx="9972599" cy="1584176"/>
          </a:xfrm>
        </p:spPr>
        <p:txBody>
          <a:bodyPr/>
          <a:lstStyle/>
          <a:p>
            <a:pPr algn="r"/>
            <a:r>
              <a:rPr lang="en-GB" sz="4400" dirty="0"/>
              <a:t>Our vision</a:t>
            </a:r>
            <a:br>
              <a:rPr lang="en-GB" dirty="0"/>
            </a:br>
            <a:endParaRPr lang="en-GB" dirty="0">
              <a:solidFill>
                <a:schemeClr val="accent1"/>
              </a:solidFill>
            </a:endParaRPr>
          </a:p>
        </p:txBody>
      </p:sp>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sp>
        <p:nvSpPr>
          <p:cNvPr id="4" name="Rectangle 3"/>
          <p:cNvSpPr/>
          <p:nvPr/>
        </p:nvSpPr>
        <p:spPr>
          <a:xfrm>
            <a:off x="6138237" y="1809036"/>
            <a:ext cx="4572000" cy="2970044"/>
          </a:xfrm>
          <a:prstGeom prst="rect">
            <a:avLst/>
          </a:prstGeom>
        </p:spPr>
        <p:txBody>
          <a:bodyPr>
            <a:spAutoFit/>
          </a:bodyPr>
          <a:lstStyle/>
          <a:p>
            <a:pPr algn="ctr"/>
            <a:r>
              <a:rPr lang="en-GB" i="1" dirty="0">
                <a:solidFill>
                  <a:srgbClr val="555559"/>
                </a:solidFill>
                <a:latin typeface="Arial" panose="020B0604020202020204" pitchFamily="34" charset="0"/>
                <a:cs typeface="Arial" panose="020B0604020202020204" pitchFamily="34" charset="0"/>
              </a:rPr>
              <a:t>To be the most </a:t>
            </a:r>
            <a:r>
              <a:rPr lang="en-GB" b="1" i="1" dirty="0">
                <a:solidFill>
                  <a:srgbClr val="7030A0"/>
                </a:solidFill>
                <a:latin typeface="Arial" panose="020B0604020202020204" pitchFamily="34" charset="0"/>
                <a:cs typeface="Arial" panose="020B0604020202020204" pitchFamily="34" charset="0"/>
              </a:rPr>
              <a:t>trusted</a:t>
            </a:r>
            <a:r>
              <a:rPr lang="en-GB" i="1" dirty="0">
                <a:solidFill>
                  <a:srgbClr val="555559"/>
                </a:solidFill>
                <a:latin typeface="Arial" panose="020B0604020202020204" pitchFamily="34" charset="0"/>
                <a:cs typeface="Arial" panose="020B0604020202020204" pitchFamily="34" charset="0"/>
              </a:rPr>
              <a:t> water company by </a:t>
            </a:r>
            <a:r>
              <a:rPr lang="en-GB" sz="11500" b="1" dirty="0">
                <a:solidFill>
                  <a:srgbClr val="7030A0"/>
                </a:solidFill>
                <a:latin typeface="Arial" panose="020B0604020202020204" pitchFamily="34" charset="0"/>
                <a:cs typeface="Arial" panose="020B0604020202020204" pitchFamily="34" charset="0"/>
              </a:rPr>
              <a:t>2020</a:t>
            </a:r>
            <a:endParaRPr lang="en-GB" sz="11500" dirty="0">
              <a:solidFill>
                <a:srgbClr val="7030A0"/>
              </a:solidFill>
              <a:latin typeface="Arial" panose="020B0604020202020204" pitchFamily="34" charset="0"/>
              <a:cs typeface="Arial" panose="020B0604020202020204" pitchFamily="34" charset="0"/>
            </a:endParaRPr>
          </a:p>
          <a:p>
            <a:pPr algn="ctr"/>
            <a:r>
              <a:rPr lang="en-GB" i="1" dirty="0">
                <a:solidFill>
                  <a:srgbClr val="555559"/>
                </a:solidFill>
                <a:latin typeface="Arial" panose="020B0604020202020204" pitchFamily="34" charset="0"/>
                <a:cs typeface="Arial" panose="020B0604020202020204" pitchFamily="34" charset="0"/>
              </a:rPr>
              <a:t>delivering an outstanding customer experience, the best value service and environmental leadership.</a:t>
            </a: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7567" y="1220851"/>
            <a:ext cx="5207777" cy="3905831"/>
          </a:xfrm>
          <a:prstGeom prst="rect">
            <a:avLst/>
          </a:prstGeom>
        </p:spPr>
      </p:pic>
    </p:spTree>
    <p:extLst>
      <p:ext uri="{BB962C8B-B14F-4D97-AF65-F5344CB8AC3E}">
        <p14:creationId xmlns:p14="http://schemas.microsoft.com/office/powerpoint/2010/main" val="3563407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24268" y="136232"/>
            <a:ext cx="9788356" cy="1584176"/>
          </a:xfrm>
        </p:spPr>
        <p:txBody>
          <a:bodyPr/>
          <a:lstStyle/>
          <a:p>
            <a:pPr algn="r"/>
            <a:r>
              <a:rPr lang="en-GB" sz="4400" dirty="0"/>
              <a:t>Our values</a:t>
            </a:r>
            <a:br>
              <a:rPr lang="en-GB" dirty="0"/>
            </a:br>
            <a:endParaRPr lang="en-GB" dirty="0">
              <a:solidFill>
                <a:schemeClr val="accent1"/>
              </a:solidFill>
            </a:endParaRPr>
          </a:p>
        </p:txBody>
      </p:sp>
      <p:sp>
        <p:nvSpPr>
          <p:cNvPr id="3" name="Rectangle 2"/>
          <p:cNvSpPr/>
          <p:nvPr/>
        </p:nvSpPr>
        <p:spPr>
          <a:xfrm>
            <a:off x="5211659" y="1105537"/>
            <a:ext cx="5676626" cy="646331"/>
          </a:xfrm>
          <a:prstGeom prst="rect">
            <a:avLst/>
          </a:prstGeom>
        </p:spPr>
        <p:txBody>
          <a:bodyPr wrap="square">
            <a:spAutoFit/>
          </a:bodyPr>
          <a:lstStyle/>
          <a:p>
            <a:pPr lvl="0" algn="r"/>
            <a:r>
              <a:rPr lang="en-GB" i="1" dirty="0">
                <a:solidFill>
                  <a:srgbClr val="7030A0"/>
                </a:solidFill>
                <a:latin typeface="Cambria" panose="02040503050406030204" pitchFamily="18" charset="0"/>
              </a:rPr>
              <a:t>What we do and how we go about it will be underpinned by five key values that run through our core</a:t>
            </a:r>
          </a:p>
        </p:txBody>
      </p:sp>
      <p:sp>
        <p:nvSpPr>
          <p:cNvPr id="9" name="TextBox 8"/>
          <p:cNvSpPr txBox="1"/>
          <p:nvPr/>
        </p:nvSpPr>
        <p:spPr>
          <a:xfrm>
            <a:off x="1793121" y="3743079"/>
            <a:ext cx="1504582" cy="1419968"/>
          </a:xfrm>
          <a:prstGeom prst="snip1Rect">
            <a:avLst/>
          </a:prstGeom>
          <a:solidFill>
            <a:srgbClr val="EB0096"/>
          </a:solidFill>
          <a:ln w="28575">
            <a:noFill/>
          </a:ln>
        </p:spPr>
        <p:txBody>
          <a:bodyPr wrap="square" lIns="86400" tIns="36000" rIns="36000" bIns="36000" rtlCol="0" anchor="ctr" anchorCtr="0">
            <a:noAutofit/>
          </a:bodyPr>
          <a:lstStyle/>
          <a:p>
            <a:pPr algn="ctr"/>
            <a:r>
              <a:rPr lang="en-GB" sz="1600" b="1" dirty="0">
                <a:solidFill>
                  <a:srgbClr val="FFFFFF"/>
                </a:solidFill>
                <a:latin typeface="Arial" panose="020B0604020202020204" pitchFamily="34" charset="0"/>
                <a:cs typeface="Arial" panose="020B0604020202020204" pitchFamily="34" charset="0"/>
              </a:rPr>
              <a:t>We put our customers first</a:t>
            </a:r>
          </a:p>
        </p:txBody>
      </p:sp>
      <p:sp>
        <p:nvSpPr>
          <p:cNvPr id="10" name="TextBox 9"/>
          <p:cNvSpPr txBox="1"/>
          <p:nvPr/>
        </p:nvSpPr>
        <p:spPr>
          <a:xfrm>
            <a:off x="3459272" y="3771398"/>
            <a:ext cx="1568618" cy="1381323"/>
          </a:xfrm>
          <a:prstGeom prst="snip1Rect">
            <a:avLst/>
          </a:prstGeom>
          <a:solidFill>
            <a:srgbClr val="7C3895"/>
          </a:solidFill>
          <a:ln w="28575">
            <a:noFill/>
          </a:ln>
        </p:spPr>
        <p:txBody>
          <a:bodyPr wrap="square" lIns="86400" tIns="36000" rIns="36000" bIns="36000" rtlCol="0" anchor="ctr" anchorCtr="0">
            <a:noAutofit/>
          </a:bodyPr>
          <a:lstStyle/>
          <a:p>
            <a:pPr algn="ctr"/>
            <a:r>
              <a:rPr lang="en-GB" sz="1600" b="1" dirty="0">
                <a:solidFill>
                  <a:srgbClr val="FFFFFF"/>
                </a:solidFill>
                <a:latin typeface="Arial" panose="020B0604020202020204" pitchFamily="34" charset="0"/>
                <a:cs typeface="Arial" panose="020B0604020202020204" pitchFamily="34" charset="0"/>
              </a:rPr>
              <a:t>We are passionate about what we do</a:t>
            </a:r>
          </a:p>
        </p:txBody>
      </p:sp>
      <p:sp>
        <p:nvSpPr>
          <p:cNvPr id="11" name="TextBox 10"/>
          <p:cNvSpPr txBox="1"/>
          <p:nvPr/>
        </p:nvSpPr>
        <p:spPr>
          <a:xfrm>
            <a:off x="5189459" y="3783342"/>
            <a:ext cx="1571458" cy="1365595"/>
          </a:xfrm>
          <a:prstGeom prst="snip1Rect">
            <a:avLst/>
          </a:prstGeom>
          <a:solidFill>
            <a:srgbClr val="FF9933"/>
          </a:solidFill>
          <a:ln w="28575">
            <a:noFill/>
          </a:ln>
        </p:spPr>
        <p:txBody>
          <a:bodyPr wrap="square" lIns="86400" tIns="36000" rIns="36000" bIns="36000" rtlCol="0" anchor="ctr" anchorCtr="0">
            <a:noAutofit/>
          </a:bodyPr>
          <a:lstStyle/>
          <a:p>
            <a:pPr algn="ctr"/>
            <a:r>
              <a:rPr lang="en-GB" sz="1600" b="1" dirty="0">
                <a:solidFill>
                  <a:srgbClr val="FFFFFF"/>
                </a:solidFill>
                <a:latin typeface="Arial" panose="020B0604020202020204" pitchFamily="34" charset="0"/>
                <a:cs typeface="Arial" panose="020B0604020202020204" pitchFamily="34" charset="0"/>
              </a:rPr>
              <a:t>We act with integrity</a:t>
            </a:r>
          </a:p>
        </p:txBody>
      </p:sp>
      <p:sp>
        <p:nvSpPr>
          <p:cNvPr id="12" name="TextBox 11"/>
          <p:cNvSpPr txBox="1"/>
          <p:nvPr/>
        </p:nvSpPr>
        <p:spPr>
          <a:xfrm>
            <a:off x="6922486" y="3817914"/>
            <a:ext cx="1572939" cy="1330467"/>
          </a:xfrm>
          <a:prstGeom prst="snip1Rect">
            <a:avLst/>
          </a:prstGeom>
          <a:solidFill>
            <a:srgbClr val="CBDB2F"/>
          </a:solidFill>
          <a:ln w="28575">
            <a:noFill/>
          </a:ln>
        </p:spPr>
        <p:txBody>
          <a:bodyPr wrap="square" lIns="86400" tIns="36000" rIns="36000" bIns="36000" rtlCol="0" anchor="ctr" anchorCtr="0">
            <a:noAutofit/>
          </a:bodyPr>
          <a:lstStyle/>
          <a:p>
            <a:pPr algn="ctr"/>
            <a:r>
              <a:rPr lang="en-GB" sz="1600" b="1" dirty="0">
                <a:solidFill>
                  <a:srgbClr val="FFFFFF"/>
                </a:solidFill>
                <a:latin typeface="Arial" panose="020B0604020202020204" pitchFamily="34" charset="0"/>
                <a:cs typeface="Arial" panose="020B0604020202020204" pitchFamily="34" charset="0"/>
              </a:rPr>
              <a:t>We protect our environment</a:t>
            </a:r>
          </a:p>
        </p:txBody>
      </p:sp>
      <p:sp>
        <p:nvSpPr>
          <p:cNvPr id="15" name="TextBox 14"/>
          <p:cNvSpPr txBox="1"/>
          <p:nvPr/>
        </p:nvSpPr>
        <p:spPr>
          <a:xfrm>
            <a:off x="8656994" y="3827228"/>
            <a:ext cx="1687478" cy="1325216"/>
          </a:xfrm>
          <a:prstGeom prst="snip1Rect">
            <a:avLst/>
          </a:prstGeom>
          <a:solidFill>
            <a:srgbClr val="21C5FF"/>
          </a:solidFill>
          <a:ln w="28575">
            <a:noFill/>
          </a:ln>
        </p:spPr>
        <p:txBody>
          <a:bodyPr wrap="square" lIns="86400" tIns="36000" rIns="36000" bIns="36000" rtlCol="0" anchor="ctr" anchorCtr="0">
            <a:noAutofit/>
          </a:bodyPr>
          <a:lstStyle/>
          <a:p>
            <a:pPr algn="ctr"/>
            <a:endParaRPr lang="en-GB" sz="1600" b="1" dirty="0">
              <a:solidFill>
                <a:srgbClr val="FFFFFF"/>
              </a:solidFill>
            </a:endParaRPr>
          </a:p>
        </p:txBody>
      </p:sp>
      <p:sp>
        <p:nvSpPr>
          <p:cNvPr id="16" name="TextBox 15"/>
          <p:cNvSpPr txBox="1"/>
          <p:nvPr/>
        </p:nvSpPr>
        <p:spPr>
          <a:xfrm>
            <a:off x="8552051" y="3821427"/>
            <a:ext cx="1860605" cy="1323439"/>
          </a:xfrm>
          <a:prstGeom prst="rect">
            <a:avLst/>
          </a:prstGeom>
          <a:noFill/>
        </p:spPr>
        <p:txBody>
          <a:bodyPr wrap="square" rtlCol="0">
            <a:spAutoFit/>
          </a:bodyPr>
          <a:lstStyle/>
          <a:p>
            <a:pPr algn="ctr">
              <a:defRPr/>
            </a:pPr>
            <a:r>
              <a:rPr lang="en-GB" sz="1600" b="1" kern="0" dirty="0">
                <a:solidFill>
                  <a:srgbClr val="FFFFFF"/>
                </a:solidFill>
                <a:latin typeface="Arial" panose="020B0604020202020204" pitchFamily="34" charset="0"/>
                <a:cs typeface="Arial" panose="020B0604020202020204" pitchFamily="34" charset="0"/>
              </a:rPr>
              <a:t>We are </a:t>
            </a:r>
          </a:p>
          <a:p>
            <a:pPr algn="ctr">
              <a:defRPr/>
            </a:pPr>
            <a:r>
              <a:rPr lang="en-GB" sz="1600" b="1" kern="0" dirty="0">
                <a:solidFill>
                  <a:srgbClr val="FFFFFF"/>
                </a:solidFill>
                <a:latin typeface="Arial" panose="020B0604020202020204" pitchFamily="34" charset="0"/>
                <a:cs typeface="Arial" panose="020B0604020202020204" pitchFamily="34" charset="0"/>
              </a:rPr>
              <a:t>inspired to create</a:t>
            </a:r>
          </a:p>
          <a:p>
            <a:pPr algn="ctr">
              <a:defRPr/>
            </a:pPr>
            <a:r>
              <a:rPr lang="en-GB" sz="1600" b="1" kern="0" dirty="0">
                <a:solidFill>
                  <a:srgbClr val="FFFFFF"/>
                </a:solidFill>
                <a:latin typeface="Arial" panose="020B0604020202020204" pitchFamily="34" charset="0"/>
                <a:cs typeface="Arial" panose="020B0604020202020204" pitchFamily="34" charset="0"/>
              </a:rPr>
              <a:t>an awesome company</a:t>
            </a:r>
          </a:p>
        </p:txBody>
      </p:sp>
      <p:pic>
        <p:nvPicPr>
          <p:cNvPr id="17" name="Picture 5" descr="\\stw.intra\stw\Strategy &amp; Regulation\Communications\101_Media &amp; Customer Engagement\CCT\Image Library\Photos_Brand 2015 Onwards\FINAL EDITS\SEVERN TRENT EMPLOYEE JPGS\_MG_5641-2 B edited.jpg"/>
          <p:cNvPicPr>
            <a:picLocks noChangeAspect="1" noChangeArrowheads="1"/>
          </p:cNvPicPr>
          <p:nvPr/>
        </p:nvPicPr>
        <p:blipFill>
          <a:blip r:embed="rId3" cstate="print"/>
          <a:srcRect/>
          <a:stretch>
            <a:fillRect/>
          </a:stretch>
        </p:blipFill>
        <p:spPr bwMode="auto">
          <a:xfrm>
            <a:off x="5231787" y="2224289"/>
            <a:ext cx="1510747" cy="1326175"/>
          </a:xfrm>
          <a:prstGeom prst="rect">
            <a:avLst/>
          </a:prstGeom>
          <a:noFill/>
        </p:spPr>
      </p:pic>
      <p:pic>
        <p:nvPicPr>
          <p:cNvPr id="20" name="Picture 5" descr="\\stw.intra\stw\Strategy &amp; Regulation\Communications\101_Media &amp; Customer Engagement\CCT\Image Library\Photos_Brand 2015 Onwards\FINAL EDITS\SEVERN TRENT LANDSCAPE JPGS\Wanlip\O69B6439 edited.jpg"/>
          <p:cNvPicPr>
            <a:picLocks noChangeAspect="1" noChangeArrowheads="1"/>
          </p:cNvPicPr>
          <p:nvPr/>
        </p:nvPicPr>
        <p:blipFill>
          <a:blip r:embed="rId4" cstate="print"/>
          <a:srcRect/>
          <a:stretch>
            <a:fillRect/>
          </a:stretch>
        </p:blipFill>
        <p:spPr bwMode="auto">
          <a:xfrm>
            <a:off x="6940080" y="2224290"/>
            <a:ext cx="1574356" cy="1326174"/>
          </a:xfrm>
          <a:prstGeom prst="rect">
            <a:avLst/>
          </a:prstGeom>
          <a:noFill/>
        </p:spPr>
      </p:pic>
      <p:pic>
        <p:nvPicPr>
          <p:cNvPr id="23" name="Picture 2">
            <a:extLst>
              <a:ext uri="{FF2B5EF4-FFF2-40B4-BE49-F238E27FC236}">
                <a16:creationId xmlns:a16="http://schemas.microsoft.com/office/drawing/2014/main" id="{31D539CB-7426-47FD-BC4B-47D620C456D6}"/>
              </a:ext>
            </a:extLst>
          </p:cNvPr>
          <p:cNvPicPr>
            <a:picLocks noChangeAspect="1" noChangeArrowheads="1"/>
          </p:cNvPicPr>
          <p:nvPr/>
        </p:nvPicPr>
        <p:blipFill rotWithShape="1">
          <a:blip r:embed="rId5" cstate="print"/>
          <a:srcRect l="14538" r="13928"/>
          <a:stretch/>
        </p:blipFill>
        <p:spPr bwMode="auto">
          <a:xfrm>
            <a:off x="1787444" y="2224290"/>
            <a:ext cx="1491880" cy="1326176"/>
          </a:xfrm>
          <a:prstGeom prst="rect">
            <a:avLst/>
          </a:prstGeom>
          <a:noFill/>
          <a:ln w="9525">
            <a:noFill/>
            <a:miter lim="800000"/>
            <a:headEnd/>
            <a:tailEnd/>
          </a:ln>
          <a:effectLst/>
        </p:spPr>
      </p:pic>
      <p:pic>
        <p:nvPicPr>
          <p:cNvPr id="24" name="Picture 4" descr="S:\Strategy &amp; Regulation\Communications\303_Events\2014\20141009_1212 All people events\Photos\December\5 December\_DSC1909.JPG">
            <a:extLst>
              <a:ext uri="{FF2B5EF4-FFF2-40B4-BE49-F238E27FC236}">
                <a16:creationId xmlns:a16="http://schemas.microsoft.com/office/drawing/2014/main" id="{D99FF86C-5E89-4606-A3DF-CE16AC464E5A}"/>
              </a:ext>
            </a:extLst>
          </p:cNvPr>
          <p:cNvPicPr>
            <a:picLocks noChangeAspect="1" noChangeArrowheads="1"/>
          </p:cNvPicPr>
          <p:nvPr/>
        </p:nvPicPr>
        <p:blipFill rotWithShape="1">
          <a:blip r:embed="rId6" cstate="print"/>
          <a:srcRect l="12020" t="21889" r="22207" b="6298"/>
          <a:stretch/>
        </p:blipFill>
        <p:spPr bwMode="auto">
          <a:xfrm>
            <a:off x="8711980" y="2224290"/>
            <a:ext cx="1630018" cy="1323439"/>
          </a:xfrm>
          <a:prstGeom prst="rect">
            <a:avLst/>
          </a:prstGeom>
          <a:noFill/>
        </p:spPr>
      </p:pic>
      <p:pic>
        <p:nvPicPr>
          <p:cNvPr id="25" name="Picture 6">
            <a:extLst>
              <a:ext uri="{FF2B5EF4-FFF2-40B4-BE49-F238E27FC236}">
                <a16:creationId xmlns:a16="http://schemas.microsoft.com/office/drawing/2014/main" id="{F47B966A-125C-4857-9D2D-EDE8205AE332}"/>
              </a:ext>
            </a:extLst>
          </p:cNvPr>
          <p:cNvPicPr>
            <a:picLocks noChangeAspect="1" noChangeArrowheads="1"/>
          </p:cNvPicPr>
          <p:nvPr/>
        </p:nvPicPr>
        <p:blipFill rotWithShape="1">
          <a:blip r:embed="rId7" cstate="print"/>
          <a:srcRect l="13119" r="14479"/>
          <a:stretch/>
        </p:blipFill>
        <p:spPr bwMode="auto">
          <a:xfrm>
            <a:off x="3476870" y="2224290"/>
            <a:ext cx="1557371" cy="1326174"/>
          </a:xfrm>
          <a:prstGeom prst="rect">
            <a:avLst/>
          </a:prstGeom>
          <a:noFill/>
          <a:ln w="9525">
            <a:noFill/>
            <a:miter lim="800000"/>
            <a:headEnd/>
            <a:tailEnd/>
          </a:ln>
          <a:effectLst/>
        </p:spPr>
      </p:pic>
    </p:spTree>
    <p:extLst>
      <p:ext uri="{BB962C8B-B14F-4D97-AF65-F5344CB8AC3E}">
        <p14:creationId xmlns:p14="http://schemas.microsoft.com/office/powerpoint/2010/main" val="961444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EEDDAC3-FCD5-4BDB-A862-5729700F17ED}"/>
              </a:ext>
            </a:extLst>
          </p:cNvPr>
          <p:cNvPicPr>
            <a:picLocks noChangeAspect="1"/>
          </p:cNvPicPr>
          <p:nvPr/>
        </p:nvPicPr>
        <p:blipFill>
          <a:blip r:embed="rId3"/>
          <a:stretch>
            <a:fillRect/>
          </a:stretch>
        </p:blipFill>
        <p:spPr>
          <a:xfrm>
            <a:off x="2091521" y="395883"/>
            <a:ext cx="5601476" cy="5492312"/>
          </a:xfrm>
          <a:prstGeom prst="rect">
            <a:avLst/>
          </a:prstGeom>
        </p:spPr>
      </p:pic>
      <p:sp>
        <p:nvSpPr>
          <p:cNvPr id="2" name="Title 1"/>
          <p:cNvSpPr>
            <a:spLocks noGrp="1"/>
          </p:cNvSpPr>
          <p:nvPr>
            <p:ph type="ctrTitle"/>
          </p:nvPr>
        </p:nvSpPr>
        <p:spPr>
          <a:xfrm>
            <a:off x="1678801" y="119459"/>
            <a:ext cx="10105831" cy="1584176"/>
          </a:xfrm>
        </p:spPr>
        <p:txBody>
          <a:bodyPr/>
          <a:lstStyle/>
          <a:p>
            <a:pPr algn="r"/>
            <a:r>
              <a:rPr lang="en-GB" sz="4400" dirty="0"/>
              <a:t>Our customers</a:t>
            </a:r>
            <a:br>
              <a:rPr lang="en-GB" dirty="0"/>
            </a:br>
            <a:endParaRPr lang="en-GB" dirty="0">
              <a:solidFill>
                <a:schemeClr val="accent1"/>
              </a:solidFill>
            </a:endParaRPr>
          </a:p>
        </p:txBody>
      </p:sp>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sp>
        <p:nvSpPr>
          <p:cNvPr id="10" name="AutoShape 1"/>
          <p:cNvSpPr>
            <a:spLocks noChangeArrowheads="1"/>
          </p:cNvSpPr>
          <p:nvPr/>
        </p:nvSpPr>
        <p:spPr bwMode="auto">
          <a:xfrm>
            <a:off x="364240" y="492554"/>
            <a:ext cx="2635416" cy="1191816"/>
          </a:xfrm>
          <a:prstGeom prst="roundRect">
            <a:avLst>
              <a:gd name="adj" fmla="val 16667"/>
            </a:avLst>
          </a:prstGeom>
          <a:solidFill>
            <a:srgbClr val="FFFFFF"/>
          </a:solidFill>
          <a:ln w="9525">
            <a:solidFill>
              <a:srgbClr val="8DB3E2"/>
            </a:solidFill>
            <a:round/>
            <a:headEnd/>
            <a:tailEnd/>
          </a:ln>
        </p:spPr>
        <p:txBody>
          <a:bodyPr vert="horz" wrap="square" lIns="91440" tIns="45720" rIns="91440" bIns="45720" numCol="1" anchor="t" anchorCtr="0" compatLnSpc="1">
            <a:prstTxWarp prst="textNoShape">
              <a:avLst/>
            </a:prstTxWarp>
            <a:spAutoFit/>
          </a:bodyPr>
          <a:lstStyle/>
          <a:p>
            <a:pPr fontAlgn="base">
              <a:spcBef>
                <a:spcPct val="0"/>
              </a:spcBef>
              <a:spcAft>
                <a:spcPct val="0"/>
              </a:spcAft>
            </a:pPr>
            <a:r>
              <a:rPr lang="en-GB" sz="1600" dirty="0">
                <a:solidFill>
                  <a:srgbClr val="636466"/>
                </a:solidFill>
                <a:latin typeface="Arial" panose="020B0604020202020204" pitchFamily="34" charset="0"/>
                <a:cs typeface="Arial" pitchFamily="34" charset="0"/>
              </a:rPr>
              <a:t>We provide water to over </a:t>
            </a:r>
            <a:r>
              <a:rPr lang="en-GB" sz="1600" b="1" dirty="0">
                <a:solidFill>
                  <a:srgbClr val="7030A0"/>
                </a:solidFill>
                <a:latin typeface="Arial" panose="020B0604020202020204" pitchFamily="34" charset="0"/>
                <a:cs typeface="Arial" pitchFamily="34" charset="0"/>
              </a:rPr>
              <a:t>7.4 million</a:t>
            </a:r>
            <a:r>
              <a:rPr lang="en-GB" sz="1600" dirty="0">
                <a:solidFill>
                  <a:srgbClr val="7030A0"/>
                </a:solidFill>
                <a:latin typeface="Arial" panose="020B0604020202020204" pitchFamily="34" charset="0"/>
                <a:cs typeface="Arial" pitchFamily="34" charset="0"/>
              </a:rPr>
              <a:t> </a:t>
            </a:r>
            <a:r>
              <a:rPr lang="en-GB" sz="1600" dirty="0">
                <a:solidFill>
                  <a:srgbClr val="636466"/>
                </a:solidFill>
                <a:latin typeface="Arial" panose="020B0604020202020204" pitchFamily="34" charset="0"/>
                <a:cs typeface="Arial" pitchFamily="34" charset="0"/>
              </a:rPr>
              <a:t>people and provide waste services to over </a:t>
            </a:r>
            <a:r>
              <a:rPr lang="en-GB" sz="1600" b="1" dirty="0">
                <a:solidFill>
                  <a:srgbClr val="7030A0"/>
                </a:solidFill>
                <a:latin typeface="Arial" panose="020B0604020202020204" pitchFamily="34" charset="0"/>
                <a:cs typeface="Arial" pitchFamily="34" charset="0"/>
              </a:rPr>
              <a:t>8.5 million</a:t>
            </a:r>
            <a:r>
              <a:rPr lang="en-GB" sz="1600" dirty="0">
                <a:solidFill>
                  <a:srgbClr val="7030A0"/>
                </a:solidFill>
                <a:latin typeface="Arial" panose="020B0604020202020204" pitchFamily="34" charset="0"/>
                <a:cs typeface="Arial" pitchFamily="34" charset="0"/>
              </a:rPr>
              <a:t> </a:t>
            </a:r>
            <a:r>
              <a:rPr lang="en-GB" sz="1600" dirty="0">
                <a:solidFill>
                  <a:srgbClr val="636466"/>
                </a:solidFill>
                <a:latin typeface="Arial" panose="020B0604020202020204" pitchFamily="34" charset="0"/>
                <a:cs typeface="Arial" pitchFamily="34" charset="0"/>
              </a:rPr>
              <a:t>people.</a:t>
            </a:r>
            <a:endParaRPr lang="en-US" sz="1600" dirty="0">
              <a:solidFill>
                <a:srgbClr val="555559"/>
              </a:solidFill>
              <a:latin typeface="Arial" panose="020B0604020202020204" pitchFamily="34" charset="0"/>
              <a:cs typeface="Arial" pitchFamily="34" charset="0"/>
            </a:endParaRPr>
          </a:p>
        </p:txBody>
      </p:sp>
      <p:sp>
        <p:nvSpPr>
          <p:cNvPr id="11" name="AutoShape 2"/>
          <p:cNvSpPr>
            <a:spLocks noChangeArrowheads="1"/>
          </p:cNvSpPr>
          <p:nvPr/>
        </p:nvSpPr>
        <p:spPr bwMode="auto">
          <a:xfrm>
            <a:off x="493136" y="4293096"/>
            <a:ext cx="3298607" cy="1355464"/>
          </a:xfrm>
          <a:prstGeom prst="roundRect">
            <a:avLst>
              <a:gd name="adj" fmla="val 16667"/>
            </a:avLst>
          </a:prstGeom>
          <a:solidFill>
            <a:srgbClr val="FFFFFF"/>
          </a:solidFill>
          <a:ln w="9525">
            <a:solidFill>
              <a:srgbClr val="8DB3E2"/>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r>
              <a:rPr lang="en-GB" sz="1600" dirty="0">
                <a:solidFill>
                  <a:srgbClr val="636466"/>
                </a:solidFill>
                <a:latin typeface="Arial" panose="020B0604020202020204" pitchFamily="34" charset="0"/>
                <a:cs typeface="Arial" panose="020B0604020202020204" pitchFamily="34" charset="0"/>
              </a:rPr>
              <a:t>We cover an area approximately </a:t>
            </a:r>
            <a:r>
              <a:rPr lang="en-GB" sz="1600" b="1" dirty="0">
                <a:solidFill>
                  <a:srgbClr val="7030A0"/>
                </a:solidFill>
                <a:latin typeface="Arial" panose="020B0604020202020204" pitchFamily="34" charset="0"/>
                <a:cs typeface="Arial" panose="020B0604020202020204" pitchFamily="34" charset="0"/>
              </a:rPr>
              <a:t>20,000</a:t>
            </a:r>
            <a:r>
              <a:rPr lang="en-GB" sz="1600" dirty="0">
                <a:solidFill>
                  <a:srgbClr val="636466"/>
                </a:solidFill>
                <a:latin typeface="Arial" panose="020B0604020202020204" pitchFamily="34" charset="0"/>
                <a:cs typeface="Arial" panose="020B0604020202020204" pitchFamily="34" charset="0"/>
              </a:rPr>
              <a:t> square kilometres in the Midlands and mid-Wales supplying around </a:t>
            </a:r>
            <a:r>
              <a:rPr lang="en-GB" sz="1600" b="1" dirty="0">
                <a:solidFill>
                  <a:srgbClr val="7030A0"/>
                </a:solidFill>
                <a:latin typeface="Arial" panose="020B0604020202020204" pitchFamily="34" charset="0"/>
                <a:cs typeface="Arial" panose="020B0604020202020204" pitchFamily="34" charset="0"/>
              </a:rPr>
              <a:t>1,900</a:t>
            </a:r>
            <a:r>
              <a:rPr lang="en-GB" sz="1600" dirty="0">
                <a:solidFill>
                  <a:srgbClr val="636466"/>
                </a:solidFill>
                <a:latin typeface="Arial" panose="020B0604020202020204" pitchFamily="34" charset="0"/>
                <a:cs typeface="Arial" panose="020B0604020202020204" pitchFamily="34" charset="0"/>
              </a:rPr>
              <a:t> million litres of water each day.</a:t>
            </a:r>
            <a:endParaRPr lang="en-US" sz="1600" dirty="0">
              <a:solidFill>
                <a:srgbClr val="555559"/>
              </a:solidFill>
              <a:latin typeface="Arial" panose="020B0604020202020204" pitchFamily="34" charset="0"/>
              <a:cs typeface="Arial" panose="020B0604020202020204" pitchFamily="34" charset="0"/>
            </a:endParaRPr>
          </a:p>
        </p:txBody>
      </p:sp>
      <p:sp>
        <p:nvSpPr>
          <p:cNvPr id="12" name="AutoShape 1"/>
          <p:cNvSpPr>
            <a:spLocks noChangeArrowheads="1"/>
          </p:cNvSpPr>
          <p:nvPr/>
        </p:nvSpPr>
        <p:spPr bwMode="auto">
          <a:xfrm>
            <a:off x="7096722" y="5069678"/>
            <a:ext cx="3535782" cy="646986"/>
          </a:xfrm>
          <a:prstGeom prst="roundRect">
            <a:avLst>
              <a:gd name="adj" fmla="val 16667"/>
            </a:avLst>
          </a:prstGeom>
          <a:solidFill>
            <a:srgbClr val="FFFFFF"/>
          </a:solidFill>
          <a:ln w="9525">
            <a:solidFill>
              <a:srgbClr val="8DB3E2"/>
            </a:solidFill>
            <a:round/>
            <a:headEnd/>
            <a:tailEnd/>
          </a:ln>
        </p:spPr>
        <p:txBody>
          <a:bodyPr vert="horz" wrap="square" lIns="91440" tIns="45720" rIns="91440" bIns="45720" numCol="1" anchor="t" anchorCtr="0" compatLnSpc="1">
            <a:prstTxWarp prst="textNoShape">
              <a:avLst/>
            </a:prstTxWarp>
            <a:spAutoFit/>
          </a:bodyPr>
          <a:lstStyle/>
          <a:p>
            <a:pPr fontAlgn="base">
              <a:spcBef>
                <a:spcPct val="0"/>
              </a:spcBef>
              <a:spcAft>
                <a:spcPct val="0"/>
              </a:spcAft>
            </a:pPr>
            <a:r>
              <a:rPr lang="en-GB" sz="1600" dirty="0">
                <a:solidFill>
                  <a:srgbClr val="636466"/>
                </a:solidFill>
                <a:latin typeface="Arial" panose="020B0604020202020204" pitchFamily="34" charset="0"/>
                <a:cs typeface="Arial" panose="020B0604020202020204" pitchFamily="34" charset="0"/>
              </a:rPr>
              <a:t>Humber estuary to Gloucester, from South Yorkshire to Mid-Wales.</a:t>
            </a:r>
            <a:endParaRPr lang="en-US" sz="1600" dirty="0">
              <a:solidFill>
                <a:srgbClr val="555559"/>
              </a:solidFill>
              <a:latin typeface="Arial" panose="020B0604020202020204" pitchFamily="34" charset="0"/>
              <a:cs typeface="Arial" panose="020B0604020202020204" pitchFamily="34" charset="0"/>
            </a:endParaRPr>
          </a:p>
        </p:txBody>
      </p:sp>
      <p:sp>
        <p:nvSpPr>
          <p:cNvPr id="13" name="AutoShape 2"/>
          <p:cNvSpPr>
            <a:spLocks noChangeArrowheads="1"/>
          </p:cNvSpPr>
          <p:nvPr/>
        </p:nvSpPr>
        <p:spPr bwMode="auto">
          <a:xfrm>
            <a:off x="7652525" y="1365688"/>
            <a:ext cx="3123995" cy="903287"/>
          </a:xfrm>
          <a:prstGeom prst="roundRect">
            <a:avLst>
              <a:gd name="adj" fmla="val 16667"/>
            </a:avLst>
          </a:prstGeom>
          <a:solidFill>
            <a:srgbClr val="FFFFFF"/>
          </a:solidFill>
          <a:ln w="9525">
            <a:solidFill>
              <a:srgbClr val="8DB3E2"/>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r>
              <a:rPr lang="en-GB" sz="1600" dirty="0">
                <a:solidFill>
                  <a:srgbClr val="636466"/>
                </a:solidFill>
                <a:latin typeface="Arial" panose="020B0604020202020204" pitchFamily="34" charset="0"/>
                <a:cs typeface="Arial" panose="020B0604020202020204" pitchFamily="34" charset="0"/>
              </a:rPr>
              <a:t>We have the lowest average combined water and sewerage bills in England and Wales.</a:t>
            </a:r>
            <a:endParaRPr lang="en-US" sz="1600" dirty="0">
              <a:solidFill>
                <a:srgbClr val="55555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12217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128448" y="4959412"/>
            <a:ext cx="1365341" cy="576364"/>
          </a:xfrm>
          <a:prstGeom prst="rect">
            <a:avLst/>
          </a:prstGeom>
        </p:spPr>
      </p:pic>
      <p:sp>
        <p:nvSpPr>
          <p:cNvPr id="13" name="AutoShape 2"/>
          <p:cNvSpPr>
            <a:spLocks noChangeArrowheads="1"/>
          </p:cNvSpPr>
          <p:nvPr/>
        </p:nvSpPr>
        <p:spPr bwMode="auto">
          <a:xfrm>
            <a:off x="7688378" y="2354400"/>
            <a:ext cx="3312368" cy="1355464"/>
          </a:xfrm>
          <a:prstGeom prst="roundRect">
            <a:avLst>
              <a:gd name="adj" fmla="val 16667"/>
            </a:avLst>
          </a:prstGeom>
          <a:solidFill>
            <a:srgbClr val="FFFFFF"/>
          </a:solidFill>
          <a:ln w="9525">
            <a:solidFill>
              <a:srgbClr val="8DB3E2"/>
            </a:solidFill>
            <a:round/>
            <a:headEnd/>
            <a:tailEnd/>
          </a:ln>
        </p:spPr>
        <p:txBody>
          <a:bodyPr vert="horz" wrap="square" lIns="91440" tIns="45720" rIns="91440" bIns="45720" numCol="1" anchor="t" anchorCtr="0" compatLnSpc="1">
            <a:prstTxWarp prst="textNoShape">
              <a:avLst/>
            </a:prstTxWarp>
          </a:bodyPr>
          <a:lstStyle/>
          <a:p>
            <a:pPr fontAlgn="base">
              <a:spcBef>
                <a:spcPct val="0"/>
              </a:spcBef>
              <a:spcAft>
                <a:spcPct val="0"/>
              </a:spcAft>
            </a:pPr>
            <a:r>
              <a:rPr lang="en-GB" sz="1600" dirty="0">
                <a:solidFill>
                  <a:srgbClr val="636466"/>
                </a:solidFill>
                <a:latin typeface="Arial" panose="020B0604020202020204" pitchFamily="34" charset="0"/>
                <a:cs typeface="Arial" panose="020B0604020202020204" pitchFamily="34" charset="0"/>
              </a:rPr>
              <a:t>We cover an area approximately </a:t>
            </a:r>
            <a:r>
              <a:rPr lang="en-GB" sz="1600" b="1" dirty="0">
                <a:solidFill>
                  <a:srgbClr val="7030A0"/>
                </a:solidFill>
                <a:latin typeface="Arial" panose="020B0604020202020204" pitchFamily="34" charset="0"/>
                <a:cs typeface="Arial" panose="020B0604020202020204" pitchFamily="34" charset="0"/>
              </a:rPr>
              <a:t>20,000</a:t>
            </a:r>
            <a:r>
              <a:rPr lang="en-GB" sz="1600" dirty="0">
                <a:solidFill>
                  <a:srgbClr val="636466"/>
                </a:solidFill>
                <a:latin typeface="Arial" panose="020B0604020202020204" pitchFamily="34" charset="0"/>
                <a:cs typeface="Arial" panose="020B0604020202020204" pitchFamily="34" charset="0"/>
              </a:rPr>
              <a:t> square kilometres in the Midlands and mid-Wales supplying around </a:t>
            </a:r>
            <a:r>
              <a:rPr lang="en-GB" sz="1600" b="1" dirty="0">
                <a:solidFill>
                  <a:srgbClr val="7030A0"/>
                </a:solidFill>
                <a:latin typeface="Arial" panose="020B0604020202020204" pitchFamily="34" charset="0"/>
                <a:cs typeface="Arial" panose="020B0604020202020204" pitchFamily="34" charset="0"/>
              </a:rPr>
              <a:t>1,900</a:t>
            </a:r>
            <a:r>
              <a:rPr lang="en-GB" sz="1600" dirty="0">
                <a:solidFill>
                  <a:srgbClr val="636466"/>
                </a:solidFill>
                <a:latin typeface="Arial" panose="020B0604020202020204" pitchFamily="34" charset="0"/>
                <a:cs typeface="Arial" panose="020B0604020202020204" pitchFamily="34" charset="0"/>
              </a:rPr>
              <a:t> million litres of water each day.</a:t>
            </a:r>
            <a:endParaRPr lang="en-US" sz="1600" dirty="0">
              <a:solidFill>
                <a:srgbClr val="555559"/>
              </a:solidFill>
              <a:latin typeface="Arial" panose="020B0604020202020204" pitchFamily="34" charset="0"/>
              <a:cs typeface="Arial" panose="020B0604020202020204" pitchFamily="34" charset="0"/>
            </a:endParaRPr>
          </a:p>
        </p:txBody>
      </p:sp>
      <p:sp>
        <p:nvSpPr>
          <p:cNvPr id="10" name="Title 1">
            <a:extLst>
              <a:ext uri="{FF2B5EF4-FFF2-40B4-BE49-F238E27FC236}">
                <a16:creationId xmlns:a16="http://schemas.microsoft.com/office/drawing/2014/main" id="{E1E021F4-B31E-4C4A-9E73-0BD7499A75BD}"/>
              </a:ext>
            </a:extLst>
          </p:cNvPr>
          <p:cNvSpPr txBox="1">
            <a:spLocks/>
          </p:cNvSpPr>
          <p:nvPr/>
        </p:nvSpPr>
        <p:spPr>
          <a:xfrm>
            <a:off x="1678801" y="119459"/>
            <a:ext cx="10105831" cy="1584176"/>
          </a:xfrm>
          <a:prstGeom prst="rect">
            <a:avLst/>
          </a:prstGeom>
        </p:spPr>
        <p:txBody>
          <a:bodyPr vert="horz" lIns="91440" tIns="45720" rIns="91440" bIns="45720" rtlCol="0" anchor="ctr">
            <a:normAutofit/>
          </a:bodyPr>
          <a:lstStyle>
            <a:lvl1pPr algn="l" defTabSz="342900" rtl="0" eaLnBrk="1" latinLnBrk="0" hangingPunct="1">
              <a:spcBef>
                <a:spcPct val="0"/>
              </a:spcBef>
              <a:buNone/>
              <a:defRPr sz="3300" b="1" kern="1200" baseline="0">
                <a:solidFill>
                  <a:schemeClr val="tx2"/>
                </a:solidFill>
                <a:latin typeface="Cambria" panose="02040503050406030204" pitchFamily="18" charset="0"/>
                <a:ea typeface="+mj-ea"/>
                <a:cs typeface="Arial"/>
              </a:defRPr>
            </a:lvl1pPr>
          </a:lstStyle>
          <a:p>
            <a:pPr algn="r"/>
            <a:r>
              <a:rPr lang="en-GB" sz="4400" dirty="0">
                <a:solidFill>
                  <a:srgbClr val="B0D235"/>
                </a:solidFill>
              </a:rPr>
              <a:t>Our customers</a:t>
            </a:r>
            <a:br>
              <a:rPr lang="en-GB" dirty="0">
                <a:solidFill>
                  <a:srgbClr val="B0D235"/>
                </a:solidFill>
              </a:rPr>
            </a:br>
            <a:endParaRPr lang="en-GB" dirty="0">
              <a:solidFill>
                <a:srgbClr val="B0D235"/>
              </a:solidFill>
            </a:endParaRPr>
          </a:p>
        </p:txBody>
      </p:sp>
      <p:pic>
        <p:nvPicPr>
          <p:cNvPr id="6" name="Picture 5">
            <a:extLst>
              <a:ext uri="{FF2B5EF4-FFF2-40B4-BE49-F238E27FC236}">
                <a16:creationId xmlns:a16="http://schemas.microsoft.com/office/drawing/2014/main" id="{B422557C-0A70-472D-A747-96E1578A4DFD}"/>
              </a:ext>
            </a:extLst>
          </p:cNvPr>
          <p:cNvPicPr>
            <a:picLocks noChangeAspect="1"/>
          </p:cNvPicPr>
          <p:nvPr/>
        </p:nvPicPr>
        <p:blipFill>
          <a:blip r:embed="rId4"/>
          <a:stretch>
            <a:fillRect/>
          </a:stretch>
        </p:blipFill>
        <p:spPr>
          <a:xfrm>
            <a:off x="1191254" y="57492"/>
            <a:ext cx="5969961" cy="5949280"/>
          </a:xfrm>
          <a:prstGeom prst="rect">
            <a:avLst/>
          </a:prstGeom>
        </p:spPr>
      </p:pic>
    </p:spTree>
    <p:extLst>
      <p:ext uri="{BB962C8B-B14F-4D97-AF65-F5344CB8AC3E}">
        <p14:creationId xmlns:p14="http://schemas.microsoft.com/office/powerpoint/2010/main" val="3930034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l="17999" t="3599" r="17635" b="6167"/>
          <a:stretch/>
        </p:blipFill>
        <p:spPr>
          <a:xfrm>
            <a:off x="2495600" y="455974"/>
            <a:ext cx="5568574" cy="5564953"/>
          </a:xfrm>
          <a:prstGeom prst="rect">
            <a:avLst/>
          </a:prstGeom>
          <a:ln>
            <a:noFill/>
          </a:ln>
        </p:spPr>
      </p:pic>
      <p:sp>
        <p:nvSpPr>
          <p:cNvPr id="9" name="Rectangle 8"/>
          <p:cNvSpPr/>
          <p:nvPr/>
        </p:nvSpPr>
        <p:spPr>
          <a:xfrm>
            <a:off x="335360" y="488502"/>
            <a:ext cx="2457432" cy="4016484"/>
          </a:xfrm>
          <a:prstGeom prst="rect">
            <a:avLst/>
          </a:prstGeom>
        </p:spPr>
        <p:txBody>
          <a:bodyPr wrap="square">
            <a:spAutoFit/>
          </a:bodyPr>
          <a:lstStyle/>
          <a:p>
            <a:pPr>
              <a:spcAft>
                <a:spcPts val="600"/>
              </a:spcAft>
              <a:buSzPct val="82000"/>
            </a:pPr>
            <a:r>
              <a:rPr lang="en-US" sz="1600" b="1" dirty="0">
                <a:solidFill>
                  <a:srgbClr val="555559"/>
                </a:solidFill>
                <a:latin typeface="Arial" panose="020B0604020202020204" pitchFamily="34" charset="0"/>
                <a:cs typeface="Arial" panose="020B0604020202020204" pitchFamily="34" charset="0"/>
              </a:rPr>
              <a:t>From 1 April 2018 we’ll have two businesses:</a:t>
            </a:r>
          </a:p>
          <a:p>
            <a:pPr marL="285750" indent="-285750">
              <a:spcAft>
                <a:spcPts val="600"/>
              </a:spcAft>
              <a:buClr>
                <a:srgbClr val="318AAC"/>
              </a:buClr>
              <a:buSzPct val="82000"/>
              <a:buFont typeface="Arial" panose="020B0604020202020204" pitchFamily="34" charset="0"/>
              <a:buChar char="•"/>
            </a:pPr>
            <a:r>
              <a:rPr lang="en-US" sz="1600" dirty="0">
                <a:solidFill>
                  <a:srgbClr val="555559"/>
                </a:solidFill>
                <a:latin typeface="Arial" panose="020B0604020202020204" pitchFamily="34" charset="0"/>
                <a:cs typeface="Arial" panose="020B0604020202020204" pitchFamily="34" charset="0"/>
              </a:rPr>
              <a:t>An English business – Severn Trent.</a:t>
            </a:r>
          </a:p>
          <a:p>
            <a:pPr marL="285750" indent="-285750">
              <a:spcAft>
                <a:spcPts val="600"/>
              </a:spcAft>
              <a:buClr>
                <a:srgbClr val="318AAC"/>
              </a:buClr>
              <a:buSzPct val="82000"/>
              <a:buFont typeface="Arial" panose="020B0604020202020204" pitchFamily="34" charset="0"/>
              <a:buChar char="•"/>
            </a:pPr>
            <a:r>
              <a:rPr lang="en-US" sz="1600" dirty="0">
                <a:solidFill>
                  <a:srgbClr val="555559"/>
                </a:solidFill>
                <a:latin typeface="Arial" panose="020B0604020202020204" pitchFamily="34" charset="0"/>
                <a:cs typeface="Arial" panose="020B0604020202020204" pitchFamily="34" charset="0"/>
              </a:rPr>
              <a:t>A Welsh business – </a:t>
            </a:r>
            <a:br>
              <a:rPr lang="en-US" sz="1600" dirty="0">
                <a:solidFill>
                  <a:srgbClr val="555559"/>
                </a:solidFill>
                <a:latin typeface="Arial" panose="020B0604020202020204" pitchFamily="34" charset="0"/>
                <a:cs typeface="Arial" panose="020B0604020202020204" pitchFamily="34" charset="0"/>
              </a:rPr>
            </a:br>
            <a:r>
              <a:rPr lang="en-US" sz="1600" dirty="0" err="1">
                <a:solidFill>
                  <a:srgbClr val="555559"/>
                </a:solidFill>
                <a:latin typeface="Arial" panose="020B0604020202020204" pitchFamily="34" charset="0"/>
                <a:cs typeface="Arial" panose="020B0604020202020204" pitchFamily="34" charset="0"/>
              </a:rPr>
              <a:t>Hafren</a:t>
            </a:r>
            <a:r>
              <a:rPr lang="en-US" sz="1600" dirty="0">
                <a:solidFill>
                  <a:srgbClr val="555559"/>
                </a:solidFill>
                <a:latin typeface="Arial" panose="020B0604020202020204" pitchFamily="34" charset="0"/>
                <a:cs typeface="Arial" panose="020B0604020202020204" pitchFamily="34" charset="0"/>
              </a:rPr>
              <a:t> </a:t>
            </a:r>
            <a:r>
              <a:rPr lang="en-US" sz="1600" dirty="0" err="1">
                <a:solidFill>
                  <a:srgbClr val="555559"/>
                </a:solidFill>
                <a:latin typeface="Arial" panose="020B0604020202020204" pitchFamily="34" charset="0"/>
                <a:cs typeface="Arial" panose="020B0604020202020204" pitchFamily="34" charset="0"/>
              </a:rPr>
              <a:t>Dyfrdwy</a:t>
            </a:r>
            <a:r>
              <a:rPr lang="en-US" sz="1600" dirty="0">
                <a:solidFill>
                  <a:srgbClr val="555559"/>
                </a:solidFill>
                <a:latin typeface="Arial" panose="020B0604020202020204" pitchFamily="34" charset="0"/>
                <a:cs typeface="Arial" panose="020B0604020202020204" pitchFamily="34" charset="0"/>
              </a:rPr>
              <a:t> (translates as ‘Severn Dee’ – named after the two main rivers in the patch, just like Severn Trent in England). </a:t>
            </a:r>
          </a:p>
          <a:p>
            <a:pPr marL="285750" indent="-285750">
              <a:spcAft>
                <a:spcPts val="600"/>
              </a:spcAft>
              <a:buClr>
                <a:srgbClr val="318AAC"/>
              </a:buClr>
              <a:buSzPct val="82000"/>
              <a:buFont typeface="Arial" panose="020B0604020202020204" pitchFamily="34" charset="0"/>
              <a:buChar char="•"/>
            </a:pPr>
            <a:r>
              <a:rPr lang="en-US" sz="1600" dirty="0">
                <a:solidFill>
                  <a:srgbClr val="555559"/>
                </a:solidFill>
                <a:latin typeface="Arial" panose="020B0604020202020204" pitchFamily="34" charset="0"/>
                <a:cs typeface="Arial" panose="020B0604020202020204" pitchFamily="34" charset="0"/>
              </a:rPr>
              <a:t>The boundaries will align to political/ national borders.</a:t>
            </a:r>
          </a:p>
        </p:txBody>
      </p:sp>
      <p:pic>
        <p:nvPicPr>
          <p:cNvPr id="10" name="Picture 9"/>
          <p:cNvPicPr>
            <a:picLocks noChangeAspect="1"/>
          </p:cNvPicPr>
          <p:nvPr/>
        </p:nvPicPr>
        <p:blipFill>
          <a:blip r:embed="rId4" cstate="print"/>
          <a:stretch>
            <a:fillRect/>
          </a:stretch>
        </p:blipFill>
        <p:spPr>
          <a:xfrm>
            <a:off x="3874882" y="488502"/>
            <a:ext cx="1398694" cy="837098"/>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515632" y="3782136"/>
            <a:ext cx="1365341" cy="576364"/>
          </a:xfrm>
          <a:prstGeom prst="rect">
            <a:avLst/>
          </a:prstGeom>
        </p:spPr>
      </p:pic>
      <p:sp>
        <p:nvSpPr>
          <p:cNvPr id="12" name="Rounded Rectangular Callout 11"/>
          <p:cNvSpPr/>
          <p:nvPr/>
        </p:nvSpPr>
        <p:spPr>
          <a:xfrm>
            <a:off x="9426359" y="4221087"/>
            <a:ext cx="2356785" cy="1187701"/>
          </a:xfrm>
          <a:prstGeom prst="wedgeRoundRectCallout">
            <a:avLst>
              <a:gd name="adj1" fmla="val -53517"/>
              <a:gd name="adj2" fmla="val 82235"/>
              <a:gd name="adj3"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GB" sz="1600" b="1" dirty="0">
                <a:solidFill>
                  <a:srgbClr val="555559"/>
                </a:solidFill>
                <a:latin typeface="Arial" panose="020B0604020202020204" pitchFamily="34" charset="0"/>
                <a:cs typeface="Arial" panose="020B0604020202020204" pitchFamily="34" charset="0"/>
              </a:rPr>
              <a:t>Give it a go…</a:t>
            </a:r>
          </a:p>
          <a:p>
            <a:r>
              <a:rPr lang="en-GB" sz="1600" dirty="0">
                <a:solidFill>
                  <a:srgbClr val="555559"/>
                </a:solidFill>
                <a:latin typeface="Arial" panose="020B0604020202020204" pitchFamily="34" charset="0"/>
                <a:cs typeface="Arial" panose="020B0604020202020204" pitchFamily="34" charset="0"/>
              </a:rPr>
              <a:t>The Welsh business is pronounced ‘Havren-Dove-</a:t>
            </a:r>
            <a:r>
              <a:rPr lang="en-GB" sz="1600" dirty="0" err="1">
                <a:solidFill>
                  <a:srgbClr val="555559"/>
                </a:solidFill>
                <a:latin typeface="Arial" panose="020B0604020202020204" pitchFamily="34" charset="0"/>
                <a:cs typeface="Arial" panose="020B0604020202020204" pitchFamily="34" charset="0"/>
              </a:rPr>
              <a:t>er</a:t>
            </a:r>
            <a:r>
              <a:rPr lang="en-GB" sz="1600" dirty="0">
                <a:solidFill>
                  <a:srgbClr val="555559"/>
                </a:solidFill>
                <a:latin typeface="Arial" panose="020B0604020202020204" pitchFamily="34" charset="0"/>
                <a:cs typeface="Arial" panose="020B0604020202020204" pitchFamily="34" charset="0"/>
              </a:rPr>
              <a:t>-</a:t>
            </a:r>
            <a:r>
              <a:rPr lang="en-GB" sz="1600" dirty="0" err="1">
                <a:solidFill>
                  <a:srgbClr val="555559"/>
                </a:solidFill>
                <a:latin typeface="Arial" panose="020B0604020202020204" pitchFamily="34" charset="0"/>
                <a:cs typeface="Arial" panose="020B0604020202020204" pitchFamily="34" charset="0"/>
              </a:rPr>
              <a:t>doy</a:t>
            </a:r>
            <a:r>
              <a:rPr lang="en-GB" sz="1600" dirty="0">
                <a:solidFill>
                  <a:srgbClr val="555559"/>
                </a:solidFill>
                <a:latin typeface="Arial" panose="020B0604020202020204" pitchFamily="34" charset="0"/>
                <a:cs typeface="Arial" panose="020B0604020202020204" pitchFamily="34" charset="0"/>
              </a:rPr>
              <a:t>’.</a:t>
            </a:r>
          </a:p>
        </p:txBody>
      </p:sp>
      <p:sp>
        <p:nvSpPr>
          <p:cNvPr id="14" name="Title 1">
            <a:extLst>
              <a:ext uri="{FF2B5EF4-FFF2-40B4-BE49-F238E27FC236}">
                <a16:creationId xmlns:a16="http://schemas.microsoft.com/office/drawing/2014/main" id="{77B3B45F-DDF2-4811-B237-B9FA52CD1C59}"/>
              </a:ext>
            </a:extLst>
          </p:cNvPr>
          <p:cNvSpPr txBox="1">
            <a:spLocks/>
          </p:cNvSpPr>
          <p:nvPr/>
        </p:nvSpPr>
        <p:spPr>
          <a:xfrm>
            <a:off x="1678801" y="119459"/>
            <a:ext cx="10105831" cy="1584176"/>
          </a:xfrm>
          <a:prstGeom prst="rect">
            <a:avLst/>
          </a:prstGeom>
        </p:spPr>
        <p:txBody>
          <a:bodyPr vert="horz" lIns="91440" tIns="45720" rIns="91440" bIns="45720" rtlCol="0" anchor="ctr">
            <a:normAutofit/>
          </a:bodyPr>
          <a:lstStyle>
            <a:lvl1pPr algn="l" defTabSz="342900" rtl="0" eaLnBrk="1" latinLnBrk="0" hangingPunct="1">
              <a:spcBef>
                <a:spcPct val="0"/>
              </a:spcBef>
              <a:buNone/>
              <a:defRPr sz="3300" b="1" kern="1200" baseline="0">
                <a:solidFill>
                  <a:schemeClr val="tx2"/>
                </a:solidFill>
                <a:latin typeface="Cambria" panose="02040503050406030204" pitchFamily="18" charset="0"/>
                <a:ea typeface="+mj-ea"/>
                <a:cs typeface="Arial"/>
              </a:defRPr>
            </a:lvl1pPr>
          </a:lstStyle>
          <a:p>
            <a:pPr algn="r"/>
            <a:r>
              <a:rPr lang="en-GB" sz="4400" dirty="0">
                <a:solidFill>
                  <a:srgbClr val="B0D235"/>
                </a:solidFill>
              </a:rPr>
              <a:t>Our customers</a:t>
            </a:r>
            <a:br>
              <a:rPr lang="en-GB" dirty="0">
                <a:solidFill>
                  <a:srgbClr val="B0D235"/>
                </a:solidFill>
              </a:rPr>
            </a:br>
            <a:endParaRPr lang="en-GB" dirty="0">
              <a:solidFill>
                <a:srgbClr val="B0D235"/>
              </a:solidFill>
            </a:endParaRPr>
          </a:p>
        </p:txBody>
      </p:sp>
    </p:spTree>
    <p:extLst>
      <p:ext uri="{BB962C8B-B14F-4D97-AF65-F5344CB8AC3E}">
        <p14:creationId xmlns:p14="http://schemas.microsoft.com/office/powerpoint/2010/main" val="2995475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Introduction</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The project task</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GB" sz="4000" b="1" dirty="0"/>
              <a:t>Scheme of learning</a:t>
            </a:r>
          </a:p>
        </p:txBody>
      </p:sp>
      <p:sp>
        <p:nvSpPr>
          <p:cNvPr id="4" name="Content Placeholder 3"/>
          <p:cNvSpPr>
            <a:spLocks noGrp="1"/>
          </p:cNvSpPr>
          <p:nvPr>
            <p:ph idx="1"/>
          </p:nvPr>
        </p:nvSpPr>
        <p:spPr>
          <a:xfrm>
            <a:off x="839416" y="1000677"/>
            <a:ext cx="10821465" cy="432048"/>
          </a:xfrm>
        </p:spPr>
        <p:txBody>
          <a:bodyPr>
            <a:noAutofit/>
          </a:bodyPr>
          <a:lstStyle/>
          <a:p>
            <a:pPr marL="0" indent="0">
              <a:buNone/>
            </a:pPr>
            <a:r>
              <a:rPr lang="en-GB" sz="2200" dirty="0"/>
              <a:t>For the project we have a scheme of learning along with a set of support materials.</a:t>
            </a:r>
          </a:p>
        </p:txBody>
      </p:sp>
      <p:pic>
        <p:nvPicPr>
          <p:cNvPr id="2" name="Picture 1">
            <a:extLst>
              <a:ext uri="{FF2B5EF4-FFF2-40B4-BE49-F238E27FC236}">
                <a16:creationId xmlns:a16="http://schemas.microsoft.com/office/drawing/2014/main" id="{691C409D-7C48-48FF-BC94-E09F340409A4}"/>
              </a:ext>
            </a:extLst>
          </p:cNvPr>
          <p:cNvPicPr>
            <a:picLocks noChangeAspect="1"/>
          </p:cNvPicPr>
          <p:nvPr/>
        </p:nvPicPr>
        <p:blipFill>
          <a:blip r:embed="rId3"/>
          <a:stretch>
            <a:fillRect/>
          </a:stretch>
        </p:blipFill>
        <p:spPr>
          <a:xfrm>
            <a:off x="623392" y="1440160"/>
            <a:ext cx="3047016" cy="4293096"/>
          </a:xfrm>
          <a:prstGeom prst="rect">
            <a:avLst/>
          </a:prstGeom>
        </p:spPr>
      </p:pic>
      <p:pic>
        <p:nvPicPr>
          <p:cNvPr id="5" name="Picture 4">
            <a:extLst>
              <a:ext uri="{FF2B5EF4-FFF2-40B4-BE49-F238E27FC236}">
                <a16:creationId xmlns:a16="http://schemas.microsoft.com/office/drawing/2014/main" id="{2F7D660B-40FB-486C-A610-B34AD732F2C9}"/>
              </a:ext>
            </a:extLst>
          </p:cNvPr>
          <p:cNvPicPr>
            <a:picLocks noChangeAspect="1"/>
          </p:cNvPicPr>
          <p:nvPr/>
        </p:nvPicPr>
        <p:blipFill>
          <a:blip r:embed="rId4"/>
          <a:stretch>
            <a:fillRect/>
          </a:stretch>
        </p:blipFill>
        <p:spPr>
          <a:xfrm>
            <a:off x="3286777" y="1536170"/>
            <a:ext cx="3051720" cy="4293097"/>
          </a:xfrm>
          <a:prstGeom prst="rect">
            <a:avLst/>
          </a:prstGeom>
        </p:spPr>
      </p:pic>
      <p:pic>
        <p:nvPicPr>
          <p:cNvPr id="6" name="Picture 5">
            <a:extLst>
              <a:ext uri="{FF2B5EF4-FFF2-40B4-BE49-F238E27FC236}">
                <a16:creationId xmlns:a16="http://schemas.microsoft.com/office/drawing/2014/main" id="{EDBD51E1-B6C8-44D1-A6CB-9AAA1E9AC915}"/>
              </a:ext>
            </a:extLst>
          </p:cNvPr>
          <p:cNvPicPr>
            <a:picLocks noChangeAspect="1"/>
          </p:cNvPicPr>
          <p:nvPr/>
        </p:nvPicPr>
        <p:blipFill>
          <a:blip r:embed="rId5"/>
          <a:stretch>
            <a:fillRect/>
          </a:stretch>
        </p:blipFill>
        <p:spPr>
          <a:xfrm>
            <a:off x="5954866" y="1632181"/>
            <a:ext cx="3051719" cy="4293096"/>
          </a:xfrm>
          <a:prstGeom prst="rect">
            <a:avLst/>
          </a:prstGeom>
        </p:spPr>
      </p:pic>
      <p:pic>
        <p:nvPicPr>
          <p:cNvPr id="7" name="Picture 6">
            <a:extLst>
              <a:ext uri="{FF2B5EF4-FFF2-40B4-BE49-F238E27FC236}">
                <a16:creationId xmlns:a16="http://schemas.microsoft.com/office/drawing/2014/main" id="{BAE2CD90-D376-4F79-9033-F6C999112729}"/>
              </a:ext>
            </a:extLst>
          </p:cNvPr>
          <p:cNvPicPr>
            <a:picLocks noChangeAspect="1"/>
          </p:cNvPicPr>
          <p:nvPr/>
        </p:nvPicPr>
        <p:blipFill>
          <a:blip r:embed="rId6"/>
          <a:stretch>
            <a:fillRect/>
          </a:stretch>
        </p:blipFill>
        <p:spPr>
          <a:xfrm>
            <a:off x="8622954" y="1728192"/>
            <a:ext cx="3051719" cy="4293096"/>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Lesson 1</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Lesson 1</a:t>
            </a:r>
          </a:p>
        </p:txBody>
      </p:sp>
      <p:sp>
        <p:nvSpPr>
          <p:cNvPr id="3" name="Content Placeholder 2"/>
          <p:cNvSpPr>
            <a:spLocks noGrp="1"/>
          </p:cNvSpPr>
          <p:nvPr>
            <p:ph idx="1"/>
          </p:nvPr>
        </p:nvSpPr>
        <p:spPr>
          <a:xfrm>
            <a:off x="983432" y="1268760"/>
            <a:ext cx="10009112" cy="4320480"/>
          </a:xfrm>
        </p:spPr>
        <p:txBody>
          <a:bodyPr>
            <a:normAutofit fontScale="77500" lnSpcReduction="20000"/>
          </a:bodyPr>
          <a:lstStyle/>
          <a:p>
            <a:pPr marL="0" indent="0">
              <a:buNone/>
            </a:pPr>
            <a:r>
              <a:rPr lang="en-GB" sz="2900" dirty="0"/>
              <a:t>Task synopsis </a:t>
            </a:r>
          </a:p>
          <a:p>
            <a:pPr marL="177800" indent="0">
              <a:buNone/>
            </a:pPr>
            <a:r>
              <a:rPr lang="en-GB" sz="2600" b="0" dirty="0">
                <a:solidFill>
                  <a:schemeClr val="tx1"/>
                </a:solidFill>
                <a:latin typeface="Arial" panose="020B0604020202020204" pitchFamily="34" charset="0"/>
                <a:cs typeface="Arial" panose="020B0604020202020204" pitchFamily="34" charset="0"/>
              </a:rPr>
              <a:t>Pupils will be developing and using skills that employers want by working on a design and make task – an interactive water display.</a:t>
            </a:r>
          </a:p>
          <a:p>
            <a:pPr marL="177800" indent="0">
              <a:buNone/>
            </a:pPr>
            <a:r>
              <a:rPr lang="en-GB" sz="2600" b="0" dirty="0">
                <a:solidFill>
                  <a:schemeClr val="tx1"/>
                </a:solidFill>
                <a:latin typeface="Arial" panose="020B0604020202020204" pitchFamily="34" charset="0"/>
                <a:cs typeface="Arial" panose="020B0604020202020204" pitchFamily="34" charset="0"/>
              </a:rPr>
              <a:t>In teams pupils will need to adapt their designs, coding and manufacture to create a successful outcome. </a:t>
            </a:r>
          </a:p>
          <a:p>
            <a:pPr marL="0" indent="0">
              <a:buNone/>
            </a:pPr>
            <a:endParaRPr lang="en-GB" b="0" dirty="0">
              <a:solidFill>
                <a:schemeClr val="tx1"/>
              </a:solidFill>
              <a:latin typeface="Arial" panose="020B0604020202020204" pitchFamily="34" charset="0"/>
              <a:cs typeface="Arial" panose="020B0604020202020204" pitchFamily="34" charset="0"/>
            </a:endParaRPr>
          </a:p>
          <a:p>
            <a:pPr marL="0" indent="0">
              <a:buNone/>
            </a:pPr>
            <a:r>
              <a:rPr lang="en-GB" sz="2900" dirty="0"/>
              <a:t>Learning objectives for the task </a:t>
            </a:r>
          </a:p>
          <a:p>
            <a:pPr marL="0" indent="0">
              <a:buNone/>
            </a:pPr>
            <a:endParaRPr lang="en-GB" sz="2900" b="0" u="sng" dirty="0"/>
          </a:p>
          <a:p>
            <a:pPr marL="0" indent="0">
              <a:buNone/>
            </a:pPr>
            <a:endParaRPr lang="en-GB" sz="2900" b="0" dirty="0"/>
          </a:p>
          <a:p>
            <a:pPr marL="0" indent="0">
              <a:buNone/>
            </a:pPr>
            <a:r>
              <a:rPr lang="en-GB" sz="2900" b="0" dirty="0"/>
              <a:t>							</a:t>
            </a:r>
          </a:p>
          <a:p>
            <a:pPr marL="0" indent="0">
              <a:buNone/>
            </a:pPr>
            <a:r>
              <a:rPr lang="en-GB" sz="2900" dirty="0"/>
              <a:t>Resources</a:t>
            </a:r>
          </a:p>
          <a:p>
            <a:pPr marL="177800" indent="0">
              <a:buNone/>
            </a:pPr>
            <a:r>
              <a:rPr lang="en-GB" sz="2600" b="0" dirty="0">
                <a:solidFill>
                  <a:schemeClr val="tx1"/>
                </a:solidFill>
                <a:latin typeface="Arial" panose="020B0604020202020204" pitchFamily="34" charset="0"/>
                <a:cs typeface="Arial" panose="020B0604020202020204" pitchFamily="34" charset="0"/>
              </a:rPr>
              <a:t>Each team will be presented with a basic set of parts, and a Crumble microcontroller kit, other resources you might need will be made available as you require them.</a:t>
            </a:r>
          </a:p>
          <a:p>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1132906011"/>
              </p:ext>
            </p:extLst>
          </p:nvPr>
        </p:nvGraphicFramePr>
        <p:xfrm>
          <a:off x="2747628" y="3429000"/>
          <a:ext cx="6480720" cy="741680"/>
        </p:xfrm>
        <a:graphic>
          <a:graphicData uri="http://schemas.openxmlformats.org/drawingml/2006/table">
            <a:tbl>
              <a:tblPr firstRow="1" bandRow="1">
                <a:tableStyleId>{3C2FFA5D-87B4-456A-9821-1D502468CF0F}</a:tableStyleId>
              </a:tblPr>
              <a:tblGrid>
                <a:gridCol w="1296144">
                  <a:extLst>
                    <a:ext uri="{9D8B030D-6E8A-4147-A177-3AD203B41FA5}">
                      <a16:colId xmlns:a16="http://schemas.microsoft.com/office/drawing/2014/main" val="1765945882"/>
                    </a:ext>
                  </a:extLst>
                </a:gridCol>
                <a:gridCol w="1296144">
                  <a:extLst>
                    <a:ext uri="{9D8B030D-6E8A-4147-A177-3AD203B41FA5}">
                      <a16:colId xmlns:a16="http://schemas.microsoft.com/office/drawing/2014/main" val="915583440"/>
                    </a:ext>
                  </a:extLst>
                </a:gridCol>
                <a:gridCol w="1296144">
                  <a:extLst>
                    <a:ext uri="{9D8B030D-6E8A-4147-A177-3AD203B41FA5}">
                      <a16:colId xmlns:a16="http://schemas.microsoft.com/office/drawing/2014/main" val="2651725044"/>
                    </a:ext>
                  </a:extLst>
                </a:gridCol>
                <a:gridCol w="1296144">
                  <a:extLst>
                    <a:ext uri="{9D8B030D-6E8A-4147-A177-3AD203B41FA5}">
                      <a16:colId xmlns:a16="http://schemas.microsoft.com/office/drawing/2014/main" val="1244170584"/>
                    </a:ext>
                  </a:extLst>
                </a:gridCol>
                <a:gridCol w="1296144">
                  <a:extLst>
                    <a:ext uri="{9D8B030D-6E8A-4147-A177-3AD203B41FA5}">
                      <a16:colId xmlns:a16="http://schemas.microsoft.com/office/drawing/2014/main" val="1729247535"/>
                    </a:ext>
                  </a:extLst>
                </a:gridCol>
              </a:tblGrid>
              <a:tr h="370840">
                <a:tc>
                  <a:txBody>
                    <a:bodyPr/>
                    <a:lstStyle/>
                    <a:p>
                      <a:pPr marL="0" algn="ctr" defTabSz="914400" rtl="0" eaLnBrk="1" latinLnBrk="0" hangingPunct="1"/>
                      <a:r>
                        <a:rPr lang="en-GB" sz="1800" b="1" kern="1200" dirty="0">
                          <a:ln>
                            <a:noFill/>
                          </a:ln>
                          <a:latin typeface="Arial" panose="020B0604020202020204" pitchFamily="34" charset="0"/>
                          <a:cs typeface="Arial" panose="020B0604020202020204" pitchFamily="34" charset="0"/>
                        </a:rPr>
                        <a:t>TK9</a:t>
                      </a:r>
                      <a:endParaRPr lang="en-GB" sz="1800" b="1" kern="1200" dirty="0">
                        <a:ln>
                          <a:noFill/>
                        </a:ln>
                        <a:solidFill>
                          <a:schemeClr val="tx1"/>
                        </a:solidFill>
                        <a:latin typeface="Arial" panose="020B0604020202020204" pitchFamily="34" charset="0"/>
                        <a:ea typeface="+mn-ea"/>
                        <a:cs typeface="Arial" panose="020B0604020202020204" pitchFamily="34" charset="0"/>
                      </a:endParaRPr>
                    </a:p>
                  </a:txBody>
                  <a:tcPr>
                    <a:solidFill>
                      <a:srgbClr val="318AAC"/>
                    </a:solidFill>
                  </a:tcPr>
                </a:tc>
                <a:tc>
                  <a:txBody>
                    <a:bodyPr/>
                    <a:lstStyle/>
                    <a:p>
                      <a:pPr marL="0" algn="ctr" defTabSz="914400" rtl="0" eaLnBrk="1" latinLnBrk="0" hangingPunct="1"/>
                      <a:r>
                        <a:rPr lang="en-GB" sz="1800" b="1" kern="1200" dirty="0">
                          <a:ln>
                            <a:noFill/>
                          </a:ln>
                          <a:latin typeface="Arial" panose="020B0604020202020204" pitchFamily="34" charset="0"/>
                          <a:cs typeface="Arial" panose="020B0604020202020204" pitchFamily="34" charset="0"/>
                        </a:rPr>
                        <a:t>TK11</a:t>
                      </a:r>
                      <a:endParaRPr lang="en-GB" sz="1800" b="1" kern="1200" dirty="0">
                        <a:ln>
                          <a:noFill/>
                        </a:ln>
                        <a:solidFill>
                          <a:schemeClr val="tx1"/>
                        </a:solidFill>
                        <a:latin typeface="Arial" panose="020B0604020202020204" pitchFamily="34" charset="0"/>
                        <a:ea typeface="+mn-ea"/>
                        <a:cs typeface="Arial" panose="020B0604020202020204" pitchFamily="34" charset="0"/>
                      </a:endParaRPr>
                    </a:p>
                  </a:txBody>
                  <a:tcPr>
                    <a:solidFill>
                      <a:srgbClr val="318AAC"/>
                    </a:solidFill>
                  </a:tcPr>
                </a:tc>
                <a:tc>
                  <a:txBody>
                    <a:bodyPr/>
                    <a:lstStyle/>
                    <a:p>
                      <a:pPr marL="0" algn="ctr" defTabSz="914400" rtl="0" eaLnBrk="1" latinLnBrk="0" hangingPunct="1"/>
                      <a:r>
                        <a:rPr lang="en-GB" sz="1800" b="1" kern="1200" dirty="0">
                          <a:ln>
                            <a:noFill/>
                          </a:ln>
                          <a:latin typeface="Arial" panose="020B0604020202020204" pitchFamily="34" charset="0"/>
                          <a:cs typeface="Arial" panose="020B0604020202020204" pitchFamily="34" charset="0"/>
                        </a:rPr>
                        <a:t>TK12</a:t>
                      </a:r>
                      <a:endParaRPr lang="en-GB" sz="1800" b="1" kern="1200" dirty="0">
                        <a:ln>
                          <a:noFill/>
                        </a:ln>
                        <a:solidFill>
                          <a:schemeClr val="tx1"/>
                        </a:solidFill>
                        <a:latin typeface="Arial" panose="020B0604020202020204" pitchFamily="34" charset="0"/>
                        <a:ea typeface="+mn-ea"/>
                        <a:cs typeface="Arial" panose="020B0604020202020204" pitchFamily="34" charset="0"/>
                      </a:endParaRPr>
                    </a:p>
                  </a:txBody>
                  <a:tcPr>
                    <a:solidFill>
                      <a:srgbClr val="318AAC"/>
                    </a:solidFill>
                  </a:tcPr>
                </a:tc>
                <a:tc>
                  <a:txBody>
                    <a:bodyPr/>
                    <a:lstStyle/>
                    <a:p>
                      <a:pPr marL="0" algn="ctr" defTabSz="914400" rtl="0" eaLnBrk="1" latinLnBrk="0" hangingPunct="1"/>
                      <a:r>
                        <a:rPr lang="en-GB" sz="1800" b="1" kern="1200" dirty="0">
                          <a:ln>
                            <a:noFill/>
                          </a:ln>
                          <a:latin typeface="Arial" panose="020B0604020202020204" pitchFamily="34" charset="0"/>
                          <a:cs typeface="Arial" panose="020B0604020202020204" pitchFamily="34" charset="0"/>
                        </a:rPr>
                        <a:t>TK13</a:t>
                      </a:r>
                      <a:endParaRPr lang="en-GB" sz="1800" b="1" kern="1200" dirty="0">
                        <a:ln>
                          <a:noFill/>
                        </a:ln>
                        <a:solidFill>
                          <a:schemeClr val="tx1"/>
                        </a:solidFill>
                        <a:latin typeface="Arial" panose="020B0604020202020204" pitchFamily="34" charset="0"/>
                        <a:ea typeface="+mn-ea"/>
                        <a:cs typeface="Arial" panose="020B0604020202020204" pitchFamily="34" charset="0"/>
                      </a:endParaRPr>
                    </a:p>
                  </a:txBody>
                  <a:tcPr>
                    <a:solidFill>
                      <a:srgbClr val="318AAC"/>
                    </a:solidFill>
                  </a:tcPr>
                </a:tc>
                <a:tc>
                  <a:txBody>
                    <a:bodyPr/>
                    <a:lstStyle/>
                    <a:p>
                      <a:pPr marL="0" algn="ctr" defTabSz="914400" rtl="0" eaLnBrk="1" latinLnBrk="0" hangingPunct="1"/>
                      <a:r>
                        <a:rPr lang="en-GB" sz="1800" b="1" kern="1200" dirty="0">
                          <a:ln>
                            <a:noFill/>
                          </a:ln>
                          <a:latin typeface="Arial" panose="020B0604020202020204" pitchFamily="34" charset="0"/>
                          <a:cs typeface="Arial" panose="020B0604020202020204" pitchFamily="34" charset="0"/>
                        </a:rPr>
                        <a:t>TK14</a:t>
                      </a:r>
                      <a:endParaRPr lang="en-GB" sz="1800" b="1" kern="1200" dirty="0">
                        <a:ln>
                          <a:noFill/>
                        </a:ln>
                        <a:solidFill>
                          <a:schemeClr val="tx1"/>
                        </a:solidFill>
                        <a:latin typeface="Arial" panose="020B0604020202020204" pitchFamily="34" charset="0"/>
                        <a:ea typeface="+mn-ea"/>
                        <a:cs typeface="Arial" panose="020B0604020202020204" pitchFamily="34" charset="0"/>
                      </a:endParaRPr>
                    </a:p>
                  </a:txBody>
                  <a:tcPr>
                    <a:solidFill>
                      <a:srgbClr val="318AAC"/>
                    </a:solidFill>
                  </a:tcPr>
                </a:tc>
                <a:extLst>
                  <a:ext uri="{0D108BD9-81ED-4DB2-BD59-A6C34878D82A}">
                    <a16:rowId xmlns:a16="http://schemas.microsoft.com/office/drawing/2014/main" val="2715586507"/>
                  </a:ext>
                </a:extLst>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kern="1200" dirty="0">
                          <a:ln>
                            <a:noFill/>
                          </a:ln>
                          <a:solidFill>
                            <a:schemeClr val="bg1"/>
                          </a:solidFill>
                          <a:latin typeface="Arial" panose="020B0604020202020204" pitchFamily="34" charset="0"/>
                          <a:cs typeface="Arial" panose="020B0604020202020204" pitchFamily="34" charset="0"/>
                        </a:rPr>
                        <a:t>TK20</a:t>
                      </a:r>
                      <a:endParaRPr lang="en-GB" sz="1800" b="1" kern="1200" dirty="0">
                        <a:ln>
                          <a:noFill/>
                        </a:ln>
                        <a:solidFill>
                          <a:schemeClr val="bg1"/>
                        </a:solidFill>
                        <a:latin typeface="Arial" panose="020B0604020202020204" pitchFamily="34" charset="0"/>
                        <a:ea typeface="+mn-ea"/>
                        <a:cs typeface="Arial" panose="020B0604020202020204" pitchFamily="34" charset="0"/>
                      </a:endParaRPr>
                    </a:p>
                  </a:txBody>
                  <a:tcPr>
                    <a:solidFill>
                      <a:srgbClr val="318AAC"/>
                    </a:solidFill>
                  </a:tcPr>
                </a:tc>
                <a:tc>
                  <a:txBody>
                    <a:bodyPr/>
                    <a:lstStyle/>
                    <a:p>
                      <a:pPr marL="0" algn="ctr" defTabSz="914400" rtl="0" eaLnBrk="1" latinLnBrk="0" hangingPunct="1"/>
                      <a:r>
                        <a:rPr lang="en-GB" sz="1800" b="1" kern="1200" dirty="0">
                          <a:ln>
                            <a:noFill/>
                          </a:ln>
                          <a:solidFill>
                            <a:schemeClr val="bg1"/>
                          </a:solidFill>
                          <a:latin typeface="Arial" panose="020B0604020202020204" pitchFamily="34" charset="0"/>
                          <a:cs typeface="Arial" panose="020B0604020202020204" pitchFamily="34" charset="0"/>
                        </a:rPr>
                        <a:t>DB4</a:t>
                      </a:r>
                      <a:endParaRPr lang="en-GB" sz="1800" b="1" kern="1200" dirty="0">
                        <a:ln>
                          <a:noFill/>
                        </a:ln>
                        <a:solidFill>
                          <a:schemeClr val="bg1"/>
                        </a:solidFill>
                        <a:latin typeface="Arial" panose="020B0604020202020204" pitchFamily="34" charset="0"/>
                        <a:ea typeface="+mn-ea"/>
                        <a:cs typeface="Arial" panose="020B0604020202020204" pitchFamily="34" charset="0"/>
                      </a:endParaRPr>
                    </a:p>
                  </a:txBody>
                  <a:tcPr>
                    <a:solidFill>
                      <a:srgbClr val="318AAC"/>
                    </a:solidFill>
                  </a:tcPr>
                </a:tc>
                <a:tc>
                  <a:txBody>
                    <a:bodyPr/>
                    <a:lstStyle/>
                    <a:p>
                      <a:pPr marL="0" algn="ctr" defTabSz="914400" rtl="0" eaLnBrk="1" latinLnBrk="0" hangingPunct="1"/>
                      <a:r>
                        <a:rPr lang="en-GB" sz="1800" b="1" kern="1200" dirty="0">
                          <a:ln>
                            <a:noFill/>
                          </a:ln>
                          <a:solidFill>
                            <a:schemeClr val="bg1"/>
                          </a:solidFill>
                          <a:latin typeface="Arial" panose="020B0604020202020204" pitchFamily="34" charset="0"/>
                          <a:cs typeface="Arial" panose="020B0604020202020204" pitchFamily="34" charset="0"/>
                        </a:rPr>
                        <a:t>EA3</a:t>
                      </a:r>
                      <a:endParaRPr lang="en-GB" sz="1800" b="1" kern="1200" dirty="0">
                        <a:ln>
                          <a:noFill/>
                        </a:ln>
                        <a:solidFill>
                          <a:schemeClr val="bg1"/>
                        </a:solidFill>
                        <a:latin typeface="Arial" panose="020B0604020202020204" pitchFamily="34" charset="0"/>
                        <a:ea typeface="+mn-ea"/>
                        <a:cs typeface="Arial" panose="020B0604020202020204" pitchFamily="34" charset="0"/>
                      </a:endParaRPr>
                    </a:p>
                  </a:txBody>
                  <a:tcPr>
                    <a:solidFill>
                      <a:srgbClr val="318AAC"/>
                    </a:solidFill>
                  </a:tcPr>
                </a:tc>
                <a:tc>
                  <a:txBody>
                    <a:bodyPr/>
                    <a:lstStyle/>
                    <a:p>
                      <a:pPr marL="0" algn="ctr" defTabSz="914400" rtl="0" eaLnBrk="1" latinLnBrk="0" hangingPunct="1"/>
                      <a:r>
                        <a:rPr lang="en-GB" sz="1800" b="1" kern="1200" dirty="0">
                          <a:ln>
                            <a:noFill/>
                          </a:ln>
                          <a:solidFill>
                            <a:schemeClr val="bg1"/>
                          </a:solidFill>
                          <a:latin typeface="Arial" panose="020B0604020202020204" pitchFamily="34" charset="0"/>
                          <a:cs typeface="Arial" panose="020B0604020202020204" pitchFamily="34" charset="0"/>
                        </a:rPr>
                        <a:t>EA4</a:t>
                      </a:r>
                      <a:endParaRPr lang="en-GB" sz="1800" b="1" kern="1200" dirty="0">
                        <a:ln>
                          <a:noFill/>
                        </a:ln>
                        <a:solidFill>
                          <a:schemeClr val="bg1"/>
                        </a:solidFill>
                        <a:latin typeface="Arial" panose="020B0604020202020204" pitchFamily="34" charset="0"/>
                        <a:ea typeface="+mn-ea"/>
                        <a:cs typeface="Arial" panose="020B0604020202020204" pitchFamily="34" charset="0"/>
                      </a:endParaRPr>
                    </a:p>
                  </a:txBody>
                  <a:tcPr>
                    <a:solidFill>
                      <a:srgbClr val="318AAC"/>
                    </a:solidFill>
                  </a:tcPr>
                </a:tc>
                <a:tc>
                  <a:txBody>
                    <a:bodyPr/>
                    <a:lstStyle/>
                    <a:p>
                      <a:pPr marL="0" algn="ctr" defTabSz="914400" rtl="0" eaLnBrk="1" latinLnBrk="0" hangingPunct="1"/>
                      <a:endParaRPr lang="en-GB" sz="1800" b="1" kern="1200" dirty="0">
                        <a:ln>
                          <a:noFill/>
                        </a:ln>
                        <a:solidFill>
                          <a:schemeClr val="tx1"/>
                        </a:solidFill>
                        <a:latin typeface="Arial" panose="020B0604020202020204" pitchFamily="34" charset="0"/>
                        <a:ea typeface="+mn-ea"/>
                        <a:cs typeface="Arial" panose="020B0604020202020204" pitchFamily="34" charset="0"/>
                      </a:endParaRPr>
                    </a:p>
                  </a:txBody>
                  <a:tcPr>
                    <a:solidFill>
                      <a:srgbClr val="318AAC"/>
                    </a:solidFill>
                  </a:tcPr>
                </a:tc>
                <a:extLst>
                  <a:ext uri="{0D108BD9-81ED-4DB2-BD59-A6C34878D82A}">
                    <a16:rowId xmlns:a16="http://schemas.microsoft.com/office/drawing/2014/main" val="1593993378"/>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The design context</a:t>
            </a:r>
          </a:p>
        </p:txBody>
      </p:sp>
      <p:sp>
        <p:nvSpPr>
          <p:cNvPr id="3" name="Content Placeholder 2"/>
          <p:cNvSpPr>
            <a:spLocks noGrp="1"/>
          </p:cNvSpPr>
          <p:nvPr>
            <p:ph idx="1"/>
          </p:nvPr>
        </p:nvSpPr>
        <p:spPr>
          <a:xfrm>
            <a:off x="1415480" y="1268761"/>
            <a:ext cx="8795320" cy="4104455"/>
          </a:xfrm>
        </p:spPr>
        <p:txBody>
          <a:bodyPr>
            <a:normAutofit/>
          </a:bodyPr>
          <a:lstStyle/>
          <a:p>
            <a:pPr>
              <a:spcBef>
                <a:spcPts val="800"/>
              </a:spcBef>
            </a:pPr>
            <a:r>
              <a:rPr lang="en-GB" sz="2000" b="0" dirty="0">
                <a:solidFill>
                  <a:schemeClr val="tx1"/>
                </a:solidFill>
                <a:latin typeface="Arial" panose="020B0604020202020204" pitchFamily="34" charset="0"/>
                <a:cs typeface="Arial" panose="020B0604020202020204" pitchFamily="34" charset="0"/>
              </a:rPr>
              <a:t>Severn Trent have considered the possibility of creating an animated ‘water display’ that can be taken to different venues to use as a focal point and present key information about themselves, their work and services.</a:t>
            </a:r>
          </a:p>
          <a:p>
            <a:pPr>
              <a:spcBef>
                <a:spcPts val="800"/>
              </a:spcBef>
            </a:pPr>
            <a:r>
              <a:rPr lang="en-GB" sz="2000" b="0" dirty="0">
                <a:solidFill>
                  <a:schemeClr val="tx1"/>
                </a:solidFill>
                <a:latin typeface="Arial" panose="020B0604020202020204" pitchFamily="34" charset="0"/>
                <a:cs typeface="Arial" panose="020B0604020202020204" pitchFamily="34" charset="0"/>
              </a:rPr>
              <a:t>They have asked a number of schools to work with them in developing a range of animated ‘water displays’, which will be supported by some of their apprentices from the Instrumentation, Control and Automation (ICA) pathway. This will allow students to develop their solutions in a school situation, aided by apprentices in a related field of training/employment, and develop an insight into the career opportunities in this field of engineering within Severn Trent.</a:t>
            </a:r>
          </a:p>
          <a:p>
            <a:pPr>
              <a:spcBef>
                <a:spcPts val="800"/>
              </a:spcBef>
            </a:pPr>
            <a:r>
              <a:rPr lang="en-GB" sz="2000" b="0" dirty="0">
                <a:solidFill>
                  <a:schemeClr val="tx1"/>
                </a:solidFill>
                <a:latin typeface="Arial" panose="020B0604020202020204" pitchFamily="34" charset="0"/>
                <a:cs typeface="Arial" panose="020B0604020202020204" pitchFamily="34" charset="0"/>
              </a:rPr>
              <a:t>At the end of the process, all the solutions will be displayed and evaluated in a ‘show and tell’ hosted by Severn Trent.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The task</a:t>
            </a:r>
          </a:p>
        </p:txBody>
      </p:sp>
      <p:sp>
        <p:nvSpPr>
          <p:cNvPr id="3" name="Content Placeholder 2"/>
          <p:cNvSpPr>
            <a:spLocks noGrp="1"/>
          </p:cNvSpPr>
          <p:nvPr>
            <p:ph idx="1"/>
          </p:nvPr>
        </p:nvSpPr>
        <p:spPr>
          <a:xfrm>
            <a:off x="1127448" y="1124744"/>
            <a:ext cx="9433048" cy="4857403"/>
          </a:xfrm>
        </p:spPr>
        <p:txBody>
          <a:bodyPr>
            <a:noAutofit/>
          </a:bodyPr>
          <a:lstStyle/>
          <a:p>
            <a:pPr marL="0" indent="0">
              <a:buNone/>
            </a:pPr>
            <a:r>
              <a:rPr lang="en-GB" sz="1800" b="0" dirty="0">
                <a:solidFill>
                  <a:schemeClr val="tx1"/>
                </a:solidFill>
                <a:latin typeface="Arial" panose="020B0604020202020204" pitchFamily="34" charset="0"/>
                <a:cs typeface="Arial" panose="020B0604020202020204" pitchFamily="34" charset="0"/>
              </a:rPr>
              <a:t>We have been contacted by Severn Trent, who is looking for an interactive water display that can be used at exhibitions and displays to inform visitors on issues that are important to them and the general public as users of water. They would like to see the following key aspects incorporated into the solution:</a:t>
            </a:r>
          </a:p>
          <a:p>
            <a:pPr marL="622300" lvl="0"/>
            <a:r>
              <a:rPr lang="en-GB" sz="1800" b="0" dirty="0">
                <a:solidFill>
                  <a:schemeClr val="tx1"/>
                </a:solidFill>
                <a:latin typeface="Arial" panose="020B0604020202020204" pitchFamily="34" charset="0"/>
                <a:cs typeface="Arial" panose="020B0604020202020204" pitchFamily="34" charset="0"/>
              </a:rPr>
              <a:t>Use water in an active way – fountain(s)</a:t>
            </a:r>
          </a:p>
          <a:p>
            <a:pPr marL="622300" lvl="0"/>
            <a:r>
              <a:rPr lang="en-GB" sz="1800" b="0" dirty="0">
                <a:solidFill>
                  <a:schemeClr val="tx1"/>
                </a:solidFill>
                <a:latin typeface="Arial" panose="020B0604020202020204" pitchFamily="34" charset="0"/>
                <a:cs typeface="Arial" panose="020B0604020202020204" pitchFamily="34" charset="0"/>
              </a:rPr>
              <a:t>Use a number of jets/pumps to create interesting jets of water</a:t>
            </a:r>
          </a:p>
          <a:p>
            <a:pPr marL="622300" lvl="0"/>
            <a:r>
              <a:rPr lang="en-GB" sz="1800" b="0" dirty="0">
                <a:solidFill>
                  <a:schemeClr val="tx1"/>
                </a:solidFill>
                <a:latin typeface="Arial" panose="020B0604020202020204" pitchFamily="34" charset="0"/>
                <a:cs typeface="Arial" panose="020B0604020202020204" pitchFamily="34" charset="0"/>
              </a:rPr>
              <a:t>Use of multi-coloured lighting to add dynamic lighting effects</a:t>
            </a:r>
          </a:p>
          <a:p>
            <a:pPr marL="622300" lvl="0"/>
            <a:r>
              <a:rPr lang="en-GB" sz="1800" b="0" dirty="0">
                <a:solidFill>
                  <a:schemeClr val="tx1"/>
                </a:solidFill>
                <a:latin typeface="Arial" panose="020B0604020202020204" pitchFamily="34" charset="0"/>
                <a:cs typeface="Arial" panose="020B0604020202020204" pitchFamily="34" charset="0"/>
              </a:rPr>
              <a:t>Use a microcontroller system to control the system, which would link to a key career path of Instrumentation, Control and Automation within Severn Trent</a:t>
            </a:r>
          </a:p>
          <a:p>
            <a:pPr marL="622300" lvl="0"/>
            <a:r>
              <a:rPr lang="en-GB" sz="1800" b="0" dirty="0">
                <a:solidFill>
                  <a:schemeClr val="tx1"/>
                </a:solidFill>
                <a:latin typeface="Arial" panose="020B0604020202020204" pitchFamily="34" charset="0"/>
                <a:cs typeface="Arial" panose="020B0604020202020204" pitchFamily="34" charset="0"/>
              </a:rPr>
              <a:t>Display appropriate ‘water’ related messages / information to and for stakeholders</a:t>
            </a:r>
          </a:p>
          <a:p>
            <a:endParaRPr lang="en-GB" sz="1800" b="0" dirty="0">
              <a:solidFill>
                <a:schemeClr val="tx1"/>
              </a:solidFill>
              <a:latin typeface="Arial" panose="020B0604020202020204" pitchFamily="34" charset="0"/>
              <a:cs typeface="Arial" panose="020B0604020202020204" pitchFamily="34" charset="0"/>
            </a:endParaRPr>
          </a:p>
          <a:p>
            <a:pPr marL="0" indent="0">
              <a:buNone/>
            </a:pPr>
            <a:r>
              <a:rPr lang="en-GB" sz="1800" b="0" dirty="0">
                <a:solidFill>
                  <a:schemeClr val="tx1"/>
                </a:solidFill>
                <a:latin typeface="Arial" panose="020B0604020202020204" pitchFamily="34" charset="0"/>
                <a:cs typeface="Arial" panose="020B0604020202020204" pitchFamily="34" charset="0"/>
              </a:rPr>
              <a:t>In this task you are required to design and manufacture a small-scale prototype animated ‘water display’ as described, you are expected to use your full range of D&amp;T knowledge and skills to realise the display.</a:t>
            </a:r>
          </a:p>
          <a:p>
            <a:pPr marL="0" indent="0">
              <a:buNone/>
            </a:pPr>
            <a:r>
              <a:rPr lang="en-GB" sz="1800" b="0" dirty="0">
                <a:solidFill>
                  <a:schemeClr val="tx1"/>
                </a:solidFill>
                <a:latin typeface="Arial" panose="020B0604020202020204" pitchFamily="34" charset="0"/>
                <a:cs typeface="Arial" panose="020B0604020202020204" pitchFamily="34" charset="0"/>
              </a:rPr>
              <a:t>You have </a:t>
            </a:r>
            <a:r>
              <a:rPr lang="en-GB" sz="1800" dirty="0">
                <a:solidFill>
                  <a:schemeClr val="tx1"/>
                </a:solidFill>
                <a:latin typeface="Arial" panose="020B0604020202020204" pitchFamily="34" charset="0"/>
                <a:cs typeface="Arial" panose="020B0604020202020204" pitchFamily="34" charset="0"/>
              </a:rPr>
              <a:t>eight hours to design and make </a:t>
            </a:r>
            <a:r>
              <a:rPr lang="en-GB" sz="1800" b="0" dirty="0">
                <a:solidFill>
                  <a:schemeClr val="tx1"/>
                </a:solidFill>
                <a:latin typeface="Arial" panose="020B0604020202020204" pitchFamily="34" charset="0"/>
                <a:cs typeface="Arial" panose="020B0604020202020204" pitchFamily="34" charset="0"/>
              </a:rPr>
              <a:t>your animated ‘water display’.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Getting started</a:t>
            </a:r>
          </a:p>
        </p:txBody>
      </p:sp>
      <p:sp>
        <p:nvSpPr>
          <p:cNvPr id="3" name="Content Placeholder 2"/>
          <p:cNvSpPr>
            <a:spLocks noGrp="1"/>
          </p:cNvSpPr>
          <p:nvPr>
            <p:ph idx="1"/>
          </p:nvPr>
        </p:nvSpPr>
        <p:spPr>
          <a:xfrm>
            <a:off x="1775520" y="1724719"/>
            <a:ext cx="8640960" cy="3216449"/>
          </a:xfrm>
        </p:spPr>
        <p:txBody>
          <a:bodyPr>
            <a:normAutofit/>
          </a:bodyPr>
          <a:lstStyle/>
          <a:p>
            <a:r>
              <a:rPr lang="en-GB" sz="2000" b="0" dirty="0">
                <a:solidFill>
                  <a:schemeClr val="tx1"/>
                </a:solidFill>
                <a:latin typeface="Arial" panose="020B0604020202020204" pitchFamily="34" charset="0"/>
                <a:cs typeface="Arial" panose="020B0604020202020204" pitchFamily="34" charset="0"/>
              </a:rPr>
              <a:t>The ‘water display’ will need to be self contained and have one or more ‘water messages’ displayed. Create a document/slide or A3 sheet which shows your ideas for development . </a:t>
            </a:r>
          </a:p>
          <a:p>
            <a:endParaRPr lang="en-GB" sz="2000" b="0" dirty="0">
              <a:solidFill>
                <a:schemeClr val="tx1"/>
              </a:solidFill>
              <a:latin typeface="Arial" panose="020B0604020202020204" pitchFamily="34" charset="0"/>
              <a:cs typeface="Arial" panose="020B0604020202020204" pitchFamily="34" charset="0"/>
            </a:endParaRPr>
          </a:p>
          <a:p>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You will need to use computer control in order to operate one or more pumps to control the water jets.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Homework</a:t>
            </a:r>
          </a:p>
        </p:txBody>
      </p:sp>
      <p:sp>
        <p:nvSpPr>
          <p:cNvPr id="3" name="Content Placeholder 2"/>
          <p:cNvSpPr>
            <a:spLocks noGrp="1"/>
          </p:cNvSpPr>
          <p:nvPr>
            <p:ph idx="1"/>
          </p:nvPr>
        </p:nvSpPr>
        <p:spPr>
          <a:xfrm>
            <a:off x="1199456" y="1268761"/>
            <a:ext cx="9217024" cy="1440159"/>
          </a:xfrm>
        </p:spPr>
        <p:txBody>
          <a:bodyPr>
            <a:normAutofit/>
          </a:bodyPr>
          <a:lstStyle/>
          <a:p>
            <a:pPr marL="0" indent="0">
              <a:buNone/>
            </a:pPr>
            <a:r>
              <a:rPr lang="en-GB" sz="2000" b="0" dirty="0">
                <a:solidFill>
                  <a:schemeClr val="tx1"/>
                </a:solidFill>
                <a:latin typeface="Arial" panose="020B0604020202020204" pitchFamily="34" charset="0"/>
                <a:cs typeface="Arial" panose="020B0604020202020204" pitchFamily="34" charset="0"/>
              </a:rPr>
              <a:t>Select one of the proposed ideas and develop a possible solution that illustrates how your solution might look and how you would animate and light the ‘water display’. Outcomes should be annotated design ideas with a description of its operation either as a flowchart or a written description.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Lesson 2</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274638"/>
            <a:ext cx="10972800" cy="850106"/>
          </a:xfrm>
        </p:spPr>
        <p:txBody>
          <a:bodyPr>
            <a:normAutofit/>
          </a:bodyPr>
          <a:lstStyle/>
          <a:p>
            <a:r>
              <a:rPr lang="en-GB" sz="4000" b="1" dirty="0"/>
              <a:t>On the starting block</a:t>
            </a:r>
          </a:p>
        </p:txBody>
      </p:sp>
      <p:sp>
        <p:nvSpPr>
          <p:cNvPr id="6" name="Content Placeholder 2"/>
          <p:cNvSpPr>
            <a:spLocks noGrp="1"/>
          </p:cNvSpPr>
          <p:nvPr>
            <p:ph idx="1"/>
          </p:nvPr>
        </p:nvSpPr>
        <p:spPr>
          <a:xfrm>
            <a:off x="767408" y="1268761"/>
            <a:ext cx="10585176" cy="4857403"/>
          </a:xfrm>
        </p:spPr>
        <p:txBody>
          <a:bodyPr>
            <a:normAutofit/>
          </a:bodyPr>
          <a:lstStyle/>
          <a:p>
            <a:pPr lvl="0"/>
            <a:r>
              <a:rPr lang="en-GB" sz="1800" b="0" dirty="0">
                <a:solidFill>
                  <a:schemeClr val="tx1"/>
                </a:solidFill>
                <a:latin typeface="Arial" panose="020B0604020202020204" pitchFamily="34" charset="0"/>
                <a:cs typeface="Arial" panose="020B0604020202020204" pitchFamily="34" charset="0"/>
              </a:rPr>
              <a:t>Based upon the homework done by the pupils, like minded pupils are grouped together in fours.</a:t>
            </a:r>
          </a:p>
          <a:p>
            <a:pPr>
              <a:buNone/>
            </a:pPr>
            <a:r>
              <a:rPr lang="en-GB" sz="1400" b="0" dirty="0">
                <a:solidFill>
                  <a:schemeClr val="tx1"/>
                </a:solidFill>
                <a:latin typeface="Arial" panose="020B0604020202020204" pitchFamily="34" charset="0"/>
                <a:cs typeface="Arial" panose="020B0604020202020204" pitchFamily="34" charset="0"/>
              </a:rPr>
              <a:t> </a:t>
            </a:r>
          </a:p>
          <a:p>
            <a:pPr lvl="0"/>
            <a:r>
              <a:rPr lang="en-GB" sz="1800" b="0" dirty="0">
                <a:solidFill>
                  <a:schemeClr val="tx1"/>
                </a:solidFill>
                <a:latin typeface="Arial" panose="020B0604020202020204" pitchFamily="34" charset="0"/>
                <a:cs typeface="Arial" panose="020B0604020202020204" pitchFamily="34" charset="0"/>
              </a:rPr>
              <a:t>In groups, share each other’s ideas and come to a decision as to which one to make as a prototype.</a:t>
            </a:r>
          </a:p>
          <a:p>
            <a:pPr lvl="0"/>
            <a:endParaRPr lang="en-GB" sz="1800" b="0" dirty="0">
              <a:solidFill>
                <a:schemeClr val="tx1"/>
              </a:solidFill>
              <a:latin typeface="Arial" panose="020B0604020202020204" pitchFamily="34" charset="0"/>
              <a:cs typeface="Arial" panose="020B0604020202020204" pitchFamily="34" charset="0"/>
            </a:endParaRPr>
          </a:p>
          <a:p>
            <a:pPr lvl="0"/>
            <a:endParaRPr lang="en-GB" sz="1800" b="0" dirty="0">
              <a:solidFill>
                <a:schemeClr val="tx1"/>
              </a:solidFill>
              <a:latin typeface="Arial" panose="020B0604020202020204" pitchFamily="34" charset="0"/>
              <a:cs typeface="Arial" panose="020B0604020202020204" pitchFamily="34" charset="0"/>
            </a:endParaRPr>
          </a:p>
          <a:p>
            <a:pPr lvl="0"/>
            <a:endParaRPr lang="en-GB" sz="1800" b="0" dirty="0">
              <a:solidFill>
                <a:schemeClr val="tx1"/>
              </a:solidFill>
              <a:latin typeface="Arial" panose="020B0604020202020204" pitchFamily="34" charset="0"/>
              <a:cs typeface="Arial" panose="020B0604020202020204" pitchFamily="34" charset="0"/>
            </a:endParaRPr>
          </a:p>
          <a:p>
            <a:pPr lvl="0"/>
            <a:endParaRPr lang="en-GB" sz="1800" b="0" dirty="0">
              <a:solidFill>
                <a:schemeClr val="tx1"/>
              </a:solidFill>
              <a:latin typeface="Arial" panose="020B0604020202020204" pitchFamily="34" charset="0"/>
              <a:cs typeface="Arial" panose="020B0604020202020204" pitchFamily="34" charset="0"/>
            </a:endParaRPr>
          </a:p>
          <a:p>
            <a:pPr lvl="0"/>
            <a:endParaRPr lang="en-GB" sz="1800" b="0" dirty="0">
              <a:solidFill>
                <a:schemeClr val="tx1"/>
              </a:solidFill>
              <a:latin typeface="Arial" panose="020B0604020202020204" pitchFamily="34" charset="0"/>
              <a:cs typeface="Arial" panose="020B0604020202020204" pitchFamily="34" charset="0"/>
            </a:endParaRPr>
          </a:p>
          <a:p>
            <a:pPr lvl="0"/>
            <a:endParaRPr lang="en-GB" sz="1800" b="0" dirty="0">
              <a:solidFill>
                <a:schemeClr val="tx1"/>
              </a:solidFill>
              <a:latin typeface="Arial" panose="020B0604020202020204" pitchFamily="34" charset="0"/>
              <a:cs typeface="Arial" panose="020B0604020202020204" pitchFamily="34" charset="0"/>
            </a:endParaRPr>
          </a:p>
          <a:p>
            <a:pPr lvl="0"/>
            <a:endParaRPr lang="en-GB" sz="1800" b="0" dirty="0">
              <a:solidFill>
                <a:schemeClr val="tx1"/>
              </a:solidFill>
              <a:latin typeface="Arial" panose="020B0604020202020204" pitchFamily="34" charset="0"/>
              <a:cs typeface="Arial" panose="020B0604020202020204" pitchFamily="34" charset="0"/>
            </a:endParaRPr>
          </a:p>
          <a:p>
            <a:pPr lvl="0"/>
            <a:endParaRPr lang="en-GB" sz="1800" b="0" dirty="0">
              <a:solidFill>
                <a:schemeClr val="tx1"/>
              </a:solidFill>
              <a:latin typeface="Arial" panose="020B0604020202020204" pitchFamily="34" charset="0"/>
              <a:cs typeface="Arial" panose="020B0604020202020204" pitchFamily="34" charset="0"/>
            </a:endParaRPr>
          </a:p>
          <a:p>
            <a:pPr lvl="0"/>
            <a:endParaRPr lang="en-GB" sz="1800" b="0" dirty="0">
              <a:solidFill>
                <a:schemeClr val="tx1"/>
              </a:solidFill>
              <a:latin typeface="Arial" panose="020B0604020202020204" pitchFamily="34" charset="0"/>
              <a:cs typeface="Arial" panose="020B0604020202020204" pitchFamily="34" charset="0"/>
            </a:endParaRPr>
          </a:p>
          <a:p>
            <a:pPr lvl="0"/>
            <a:r>
              <a:rPr lang="en-GB" sz="1800" b="0" dirty="0">
                <a:solidFill>
                  <a:schemeClr val="tx1"/>
                </a:solidFill>
                <a:latin typeface="Arial" panose="020B0604020202020204" pitchFamily="34" charset="0"/>
                <a:cs typeface="Arial" panose="020B0604020202020204" pitchFamily="34" charset="0"/>
              </a:rPr>
              <a:t>Various designing strategies could be employed here, e.g. 4x4 – the best design by each individual is used to generate further developments by the group.</a:t>
            </a:r>
          </a:p>
          <a:p>
            <a:endParaRPr lang="en-GB" sz="1800" b="0" dirty="0">
              <a:solidFill>
                <a:schemeClr val="tx1"/>
              </a:solidFill>
              <a:latin typeface="Arial" panose="020B0604020202020204" pitchFamily="34" charset="0"/>
              <a:cs typeface="Arial" panose="020B0604020202020204" pitchFamily="34" charset="0"/>
            </a:endParaRPr>
          </a:p>
        </p:txBody>
      </p:sp>
      <p:pic>
        <p:nvPicPr>
          <p:cNvPr id="7" name="Picture 8" descr="http://blog.ewomennetwork.com/wp-content/uploads/2013/04/article02_SylviaHenderson-idea_light_bulb_icon.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999656" y="2735622"/>
            <a:ext cx="1656184" cy="2349563"/>
          </a:xfrm>
          <a:prstGeom prst="rect">
            <a:avLst/>
          </a:prstGeom>
          <a:noFill/>
        </p:spPr>
      </p:pic>
      <p:pic>
        <p:nvPicPr>
          <p:cNvPr id="8" name="Picture 7" descr="http://emchatdotnet.files.wordpress.com/2013/12/focus-group.jpg"/>
          <p:cNvPicPr>
            <a:picLocks noChangeAspect="1" noChangeArrowheads="1"/>
          </p:cNvPicPr>
          <p:nvPr/>
        </p:nvPicPr>
        <p:blipFill>
          <a:blip r:embed="rId4" cstate="print">
            <a:clrChange>
              <a:clrFrom>
                <a:srgbClr val="FFFFFF"/>
              </a:clrFrom>
              <a:clrTo>
                <a:srgbClr val="FFFFFF">
                  <a:alpha val="0"/>
                </a:srgbClr>
              </a:clrTo>
            </a:clrChange>
          </a:blip>
          <a:srcRect t="13187" b="11457"/>
          <a:stretch>
            <a:fillRect/>
          </a:stretch>
        </p:blipFill>
        <p:spPr bwMode="auto">
          <a:xfrm>
            <a:off x="5015880" y="2348880"/>
            <a:ext cx="4896544" cy="288032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Why Skills for Industry</a:t>
            </a:r>
          </a:p>
        </p:txBody>
      </p:sp>
      <p:sp>
        <p:nvSpPr>
          <p:cNvPr id="3" name="Content Placeholder 2"/>
          <p:cNvSpPr>
            <a:spLocks noGrp="1"/>
          </p:cNvSpPr>
          <p:nvPr>
            <p:ph idx="1"/>
          </p:nvPr>
        </p:nvSpPr>
        <p:spPr/>
        <p:txBody>
          <a:bodyPr>
            <a:normAutofit/>
          </a:bodyPr>
          <a:lstStyle/>
          <a:p>
            <a:r>
              <a:rPr lang="en-GB" dirty="0"/>
              <a:t>Building our Industrial Strategy Government paper 2017</a:t>
            </a:r>
          </a:p>
          <a:p>
            <a:pPr marL="0" indent="0">
              <a:buNone/>
            </a:pPr>
            <a:endParaRPr lang="en-GB" dirty="0"/>
          </a:p>
          <a:p>
            <a:r>
              <a:rPr lang="en-GB" dirty="0"/>
              <a:t>National prosperity</a:t>
            </a:r>
          </a:p>
          <a:p>
            <a:endParaRPr lang="en-GB" dirty="0"/>
          </a:p>
          <a:p>
            <a:r>
              <a:rPr lang="en-GB" dirty="0"/>
              <a:t>Skills gap</a:t>
            </a:r>
          </a:p>
          <a:p>
            <a:endParaRPr lang="en-GB" dirty="0"/>
          </a:p>
          <a:p>
            <a:r>
              <a:rPr lang="en-GB" dirty="0"/>
              <a:t>Employability </a:t>
            </a:r>
          </a:p>
          <a:p>
            <a:endParaRPr lang="en-GB" dirty="0"/>
          </a:p>
          <a:p>
            <a:r>
              <a:rPr lang="en-GB" dirty="0"/>
              <a:t>School/Industry links</a:t>
            </a:r>
          </a:p>
        </p:txBody>
      </p:sp>
    </p:spTree>
    <p:extLst>
      <p:ext uri="{BB962C8B-B14F-4D97-AF65-F5344CB8AC3E}">
        <p14:creationId xmlns:p14="http://schemas.microsoft.com/office/powerpoint/2010/main" val="5952086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51384" y="274638"/>
            <a:ext cx="9659416" cy="1143000"/>
          </a:xfrm>
          <a:prstGeom prst="rect">
            <a:avLst/>
          </a:prstGeom>
        </p:spPr>
        <p:txBody>
          <a:bodyPr/>
          <a:lstStyle/>
          <a:p>
            <a:pPr>
              <a:spcBef>
                <a:spcPct val="0"/>
              </a:spcBef>
              <a:defRPr/>
            </a:pPr>
            <a:r>
              <a:rPr lang="en-GB" sz="4000" b="1" dirty="0">
                <a:solidFill>
                  <a:srgbClr val="B0D235"/>
                </a:solidFill>
                <a:latin typeface="Cambria" panose="02040503050406030204" pitchFamily="18" charset="0"/>
                <a:ea typeface="+mj-ea"/>
                <a:cs typeface="+mj-cs"/>
              </a:rPr>
              <a:t>Finalising the design idea</a:t>
            </a:r>
          </a:p>
        </p:txBody>
      </p:sp>
      <p:sp>
        <p:nvSpPr>
          <p:cNvPr id="3" name="Content Placeholder 2"/>
          <p:cNvSpPr txBox="1">
            <a:spLocks/>
          </p:cNvSpPr>
          <p:nvPr/>
        </p:nvSpPr>
        <p:spPr>
          <a:xfrm>
            <a:off x="911424" y="1063963"/>
            <a:ext cx="10369152" cy="1058667"/>
          </a:xfrm>
          <a:prstGeom prst="rect">
            <a:avLst/>
          </a:prstGeom>
        </p:spPr>
        <p:txBody>
          <a:bodyPr/>
          <a:lstStyle/>
          <a:p>
            <a:pPr>
              <a:spcBef>
                <a:spcPct val="20000"/>
              </a:spcBef>
              <a:defRPr/>
            </a:pPr>
            <a:r>
              <a:rPr lang="en-GB" dirty="0">
                <a:latin typeface="Arial" panose="020B0604020202020204" pitchFamily="34" charset="0"/>
                <a:cs typeface="Arial" panose="020B0604020202020204" pitchFamily="34" charset="0"/>
              </a:rPr>
              <a:t>Sketch out the final design and create a Gantt chart for the production of the prototype water display which identifies the tasks to be done, who's doing them and by when for the group. (A copy of this needs be handed to the teacher so that they can see what is needed to prepare for next session.)</a:t>
            </a:r>
          </a:p>
          <a:p>
            <a:pPr>
              <a:spcBef>
                <a:spcPct val="20000"/>
              </a:spcBef>
              <a:defRPr/>
            </a:pPr>
            <a:endParaRPr lang="en-GB" dirty="0">
              <a:latin typeface="Arial" panose="020B0604020202020204" pitchFamily="34" charset="0"/>
              <a:cs typeface="Arial" panose="020B0604020202020204" pitchFamily="34" charset="0"/>
            </a:endParaRPr>
          </a:p>
        </p:txBody>
      </p:sp>
      <p:pic>
        <p:nvPicPr>
          <p:cNvPr id="3076" name="Picture 4" descr="Image result for animated water fount"/>
          <p:cNvPicPr>
            <a:picLocks noChangeAspect="1" noChangeArrowheads="1" noCrop="1"/>
          </p:cNvPicPr>
          <p:nvPr/>
        </p:nvPicPr>
        <p:blipFill>
          <a:blip r:embed="rId3" cstate="print"/>
          <a:srcRect/>
          <a:stretch>
            <a:fillRect/>
          </a:stretch>
        </p:blipFill>
        <p:spPr bwMode="auto">
          <a:xfrm>
            <a:off x="911424" y="2206963"/>
            <a:ext cx="3132348" cy="2088232"/>
          </a:xfrm>
          <a:prstGeom prst="rect">
            <a:avLst/>
          </a:prstGeom>
          <a:noFill/>
        </p:spPr>
      </p:pic>
      <p:pic>
        <p:nvPicPr>
          <p:cNvPr id="3078" name="Picture 6" descr="Related image"/>
          <p:cNvPicPr>
            <a:picLocks noChangeAspect="1" noChangeArrowheads="1"/>
          </p:cNvPicPr>
          <p:nvPr/>
        </p:nvPicPr>
        <p:blipFill>
          <a:blip r:embed="rId4" cstate="print"/>
          <a:srcRect/>
          <a:stretch>
            <a:fillRect/>
          </a:stretch>
        </p:blipFill>
        <p:spPr bwMode="auto">
          <a:xfrm>
            <a:off x="2951651" y="4015070"/>
            <a:ext cx="3144349" cy="1886610"/>
          </a:xfrm>
          <a:prstGeom prst="rect">
            <a:avLst/>
          </a:prstGeom>
          <a:noFill/>
        </p:spPr>
      </p:pic>
      <p:pic>
        <p:nvPicPr>
          <p:cNvPr id="1026" name="Picture 2"/>
          <p:cNvPicPr>
            <a:picLocks noChangeAspect="1" noChangeArrowheads="1"/>
          </p:cNvPicPr>
          <p:nvPr/>
        </p:nvPicPr>
        <p:blipFill>
          <a:blip r:embed="rId5" cstate="print"/>
          <a:srcRect/>
          <a:stretch>
            <a:fillRect/>
          </a:stretch>
        </p:blipFill>
        <p:spPr bwMode="auto">
          <a:xfrm>
            <a:off x="6456040" y="2399308"/>
            <a:ext cx="4421025" cy="3502371"/>
          </a:xfrm>
          <a:prstGeom prst="rect">
            <a:avLst/>
          </a:prstGeom>
          <a:noFill/>
          <a:ln w="9525">
            <a:noFill/>
            <a:miter lim="800000"/>
            <a:headEnd/>
            <a:tailEnd/>
          </a:ln>
        </p:spPr>
      </p:pic>
      <p:pic>
        <p:nvPicPr>
          <p:cNvPr id="8" name="Picture 5" descr="http://www.circleacademycharterschool.org/wp-content/uploads/2013/06/945260_518296791561843_1628960778_n.jp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80376" y="2122630"/>
            <a:ext cx="2528680" cy="1424609"/>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399FC0B-A179-4399-8523-422F05A63FC0}"/>
              </a:ext>
            </a:extLst>
          </p:cNvPr>
          <p:cNvSpPr txBox="1">
            <a:spLocks/>
          </p:cNvSpPr>
          <p:nvPr/>
        </p:nvSpPr>
        <p:spPr>
          <a:xfrm>
            <a:off x="609600" y="274638"/>
            <a:ext cx="10972800" cy="689866"/>
          </a:xfrm>
          <a:prstGeom prst="rect">
            <a:avLst/>
          </a:prstGeom>
        </p:spPr>
        <p:txBody>
          <a:bodyPr/>
          <a:lstStyle>
            <a:lvl1pPr algn="l" defTabSz="342900" rtl="0" eaLnBrk="1" latinLnBrk="0" hangingPunct="1">
              <a:spcBef>
                <a:spcPct val="0"/>
              </a:spcBef>
              <a:buNone/>
              <a:defRPr sz="3300" b="1" kern="1200">
                <a:solidFill>
                  <a:srgbClr val="B0D235"/>
                </a:solidFill>
                <a:latin typeface="Cambria" panose="02040503050406030204" pitchFamily="18" charset="0"/>
                <a:ea typeface="+mj-ea"/>
                <a:cs typeface="Arial"/>
              </a:defRPr>
            </a:lvl1pPr>
          </a:lstStyle>
          <a:p>
            <a:r>
              <a:rPr lang="en-GB" dirty="0"/>
              <a:t>Homework</a:t>
            </a:r>
          </a:p>
        </p:txBody>
      </p:sp>
      <p:sp>
        <p:nvSpPr>
          <p:cNvPr id="3" name="Content Placeholder 2"/>
          <p:cNvSpPr txBox="1">
            <a:spLocks/>
          </p:cNvSpPr>
          <p:nvPr/>
        </p:nvSpPr>
        <p:spPr>
          <a:xfrm>
            <a:off x="1055440" y="1268761"/>
            <a:ext cx="9361040" cy="2376263"/>
          </a:xfrm>
          <a:prstGeom prst="rect">
            <a:avLst/>
          </a:prstGeom>
        </p:spPr>
        <p:txBody>
          <a:bodyPr/>
          <a:lstStyle/>
          <a:p>
            <a:pPr>
              <a:spcBef>
                <a:spcPct val="20000"/>
              </a:spcBef>
              <a:defRPr/>
            </a:pPr>
            <a:r>
              <a:rPr lang="en-GB" sz="2000" dirty="0">
                <a:latin typeface="Arial" panose="020B0604020202020204" pitchFamily="34" charset="0"/>
                <a:cs typeface="Arial" panose="020B0604020202020204" pitchFamily="34" charset="0"/>
              </a:rPr>
              <a:t>Each member of the group produces a detailed final design drawing which includes components, mechanisms, description of the 'animation' effect(s) of the creature, and a copy of the Gantt chart.</a:t>
            </a:r>
          </a:p>
          <a:p>
            <a:pPr>
              <a:spcBef>
                <a:spcPct val="20000"/>
              </a:spcBef>
              <a:defRPr/>
            </a:pPr>
            <a:endParaRPr lang="en-GB" sz="2000" dirty="0">
              <a:latin typeface="Arial" panose="020B0604020202020204" pitchFamily="34" charset="0"/>
              <a:cs typeface="Arial" panose="020B0604020202020204" pitchFamily="34" charset="0"/>
            </a:endParaRPr>
          </a:p>
          <a:p>
            <a:pPr>
              <a:spcBef>
                <a:spcPct val="20000"/>
              </a:spcBef>
              <a:defRPr/>
            </a:pPr>
            <a:r>
              <a:rPr lang="en-GB" sz="2000" dirty="0">
                <a:latin typeface="Arial" panose="020B0604020202020204" pitchFamily="34" charset="0"/>
                <a:cs typeface="Arial" panose="020B0604020202020204" pitchFamily="34" charset="0"/>
              </a:rPr>
              <a:t>This is important so that </a:t>
            </a:r>
            <a:r>
              <a:rPr lang="en-GB" sz="2000" b="1" dirty="0">
                <a:latin typeface="Arial" panose="020B0604020202020204" pitchFamily="34" charset="0"/>
                <a:cs typeface="Arial" panose="020B0604020202020204" pitchFamily="34" charset="0"/>
              </a:rPr>
              <a:t>individually</a:t>
            </a:r>
            <a:r>
              <a:rPr lang="en-GB" sz="2000" dirty="0">
                <a:latin typeface="Arial" panose="020B0604020202020204" pitchFamily="34" charset="0"/>
                <a:cs typeface="Arial" panose="020B0604020202020204" pitchFamily="34" charset="0"/>
              </a:rPr>
              <a:t> each group member has a clear idea of the group’s design and understand how it will be made.</a:t>
            </a:r>
          </a:p>
          <a:p>
            <a:pPr>
              <a:spcBef>
                <a:spcPct val="20000"/>
              </a:spcBef>
              <a:defRPr/>
            </a:pPr>
            <a:endParaRPr lang="en-GB" dirty="0">
              <a:latin typeface="Arial" panose="020B0604020202020204" pitchFamily="34" charset="0"/>
              <a:cs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Lessons 3 - 10</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802690"/>
          </a:xfrm>
        </p:spPr>
        <p:txBody>
          <a:bodyPr>
            <a:normAutofit/>
          </a:bodyPr>
          <a:lstStyle/>
          <a:p>
            <a:r>
              <a:rPr lang="en-GB" sz="4000" b="1" dirty="0"/>
              <a:t>Welcome</a:t>
            </a:r>
          </a:p>
        </p:txBody>
      </p:sp>
      <p:grpSp>
        <p:nvGrpSpPr>
          <p:cNvPr id="9" name="Group 8"/>
          <p:cNvGrpSpPr/>
          <p:nvPr/>
        </p:nvGrpSpPr>
        <p:grpSpPr>
          <a:xfrm>
            <a:off x="8114478" y="1710653"/>
            <a:ext cx="3597751" cy="2664296"/>
            <a:chOff x="833717" y="3505748"/>
            <a:chExt cx="2877671" cy="2087984"/>
          </a:xfrm>
        </p:grpSpPr>
        <p:sp>
          <p:nvSpPr>
            <p:cNvPr id="10" name="Rectangle 9"/>
            <p:cNvSpPr/>
            <p:nvPr/>
          </p:nvSpPr>
          <p:spPr>
            <a:xfrm>
              <a:off x="833717" y="3505748"/>
              <a:ext cx="2877671" cy="2087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GB"/>
            </a:p>
          </p:txBody>
        </p:sp>
        <p:pic>
          <p:nvPicPr>
            <p:cNvPr id="11" name="Picture 10"/>
            <p:cNvPicPr>
              <a:picLocks noChangeAspect="1"/>
            </p:cNvPicPr>
            <p:nvPr/>
          </p:nvPicPr>
          <p:blipFill>
            <a:blip r:embed="rId3" cstate="print"/>
            <a:stretch>
              <a:fillRect/>
            </a:stretch>
          </p:blipFill>
          <p:spPr>
            <a:xfrm>
              <a:off x="997708" y="3696211"/>
              <a:ext cx="2544336" cy="1693574"/>
            </a:xfrm>
            <a:prstGeom prst="rect">
              <a:avLst/>
            </a:prstGeom>
          </p:spPr>
        </p:pic>
      </p:grpSp>
      <p:grpSp>
        <p:nvGrpSpPr>
          <p:cNvPr id="15" name="Group 14">
            <a:extLst>
              <a:ext uri="{FF2B5EF4-FFF2-40B4-BE49-F238E27FC236}">
                <a16:creationId xmlns:a16="http://schemas.microsoft.com/office/drawing/2014/main" id="{C9904C10-E720-4354-8F31-27AD9D9BD67A}"/>
              </a:ext>
            </a:extLst>
          </p:cNvPr>
          <p:cNvGrpSpPr/>
          <p:nvPr/>
        </p:nvGrpSpPr>
        <p:grpSpPr>
          <a:xfrm>
            <a:off x="911424" y="1047878"/>
            <a:ext cx="4512520" cy="2736304"/>
            <a:chOff x="911424" y="1105309"/>
            <a:chExt cx="4512520" cy="2736304"/>
          </a:xfrm>
        </p:grpSpPr>
        <p:sp>
          <p:nvSpPr>
            <p:cNvPr id="4" name="Rectangle 3"/>
            <p:cNvSpPr/>
            <p:nvPr/>
          </p:nvSpPr>
          <p:spPr>
            <a:xfrm>
              <a:off x="911424" y="1105309"/>
              <a:ext cx="4512520" cy="273630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GB"/>
            </a:p>
          </p:txBody>
        </p:sp>
        <p:pic>
          <p:nvPicPr>
            <p:cNvPr id="5" name="Picture 4"/>
            <p:cNvPicPr>
              <a:picLocks noChangeAspect="1"/>
            </p:cNvPicPr>
            <p:nvPr/>
          </p:nvPicPr>
          <p:blipFill>
            <a:blip r:embed="rId4" cstate="print"/>
            <a:stretch>
              <a:fillRect/>
            </a:stretch>
          </p:blipFill>
          <p:spPr>
            <a:xfrm>
              <a:off x="1066953" y="1247376"/>
              <a:ext cx="4238830" cy="2487672"/>
            </a:xfrm>
            <a:prstGeom prst="rect">
              <a:avLst/>
            </a:prstGeom>
          </p:spPr>
        </p:pic>
      </p:grpSp>
      <p:grpSp>
        <p:nvGrpSpPr>
          <p:cNvPr id="6" name="Group 5"/>
          <p:cNvGrpSpPr/>
          <p:nvPr/>
        </p:nvGrpSpPr>
        <p:grpSpPr>
          <a:xfrm>
            <a:off x="4969438" y="1299010"/>
            <a:ext cx="4191386" cy="1774809"/>
            <a:chOff x="6615953" y="1035035"/>
            <a:chExt cx="5123329" cy="2102778"/>
          </a:xfrm>
        </p:grpSpPr>
        <p:sp>
          <p:nvSpPr>
            <p:cNvPr id="7" name="Rectangle 6"/>
            <p:cNvSpPr/>
            <p:nvPr/>
          </p:nvSpPr>
          <p:spPr>
            <a:xfrm>
              <a:off x="6615953" y="1035035"/>
              <a:ext cx="5123329" cy="21027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GB"/>
            </a:p>
          </p:txBody>
        </p:sp>
        <p:pic>
          <p:nvPicPr>
            <p:cNvPr id="8" name="Picture 7"/>
            <p:cNvPicPr>
              <a:picLocks noChangeAspect="1"/>
            </p:cNvPicPr>
            <p:nvPr/>
          </p:nvPicPr>
          <p:blipFill>
            <a:blip r:embed="rId5" cstate="print"/>
            <a:stretch>
              <a:fillRect/>
            </a:stretch>
          </p:blipFill>
          <p:spPr>
            <a:xfrm>
              <a:off x="6832460" y="1189952"/>
              <a:ext cx="4720477" cy="1814433"/>
            </a:xfrm>
            <a:prstGeom prst="rect">
              <a:avLst/>
            </a:prstGeom>
          </p:spPr>
        </p:pic>
      </p:grpSp>
      <p:sp>
        <p:nvSpPr>
          <p:cNvPr id="12" name="Rectangle 11"/>
          <p:cNvSpPr/>
          <p:nvPr/>
        </p:nvSpPr>
        <p:spPr>
          <a:xfrm>
            <a:off x="1066953" y="4005064"/>
            <a:ext cx="6809022" cy="193899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2000" dirty="0">
                <a:latin typeface="Arial" panose="020B0604020202020204" pitchFamily="34" charset="0"/>
                <a:cs typeface="Arial" panose="020B0604020202020204" pitchFamily="34" charset="0"/>
              </a:rPr>
              <a:t>A warm welcome to the apprentices of Severn Trent, who have kindly agreed to help us with your challenges today.</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If you need help today, feel free to approach them, and take the opportunity to find out more about their jobs, and what they do at Severn Trent.</a:t>
            </a:r>
          </a:p>
        </p:txBody>
      </p:sp>
      <p:pic>
        <p:nvPicPr>
          <p:cNvPr id="13" name="Picture 12" descr="ST_logo_2018.jpg"/>
          <p:cNvPicPr>
            <a:picLocks noChangeAspect="1"/>
          </p:cNvPicPr>
          <p:nvPr/>
        </p:nvPicPr>
        <p:blipFill>
          <a:blip r:embed="rId6" cstate="print"/>
          <a:stretch>
            <a:fillRect/>
          </a:stretch>
        </p:blipFill>
        <p:spPr>
          <a:xfrm>
            <a:off x="8429188" y="4487566"/>
            <a:ext cx="3039274" cy="135967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51384" y="274638"/>
            <a:ext cx="9659416" cy="1143000"/>
          </a:xfrm>
          <a:prstGeom prst="rect">
            <a:avLst/>
          </a:prstGeom>
        </p:spPr>
        <p:txBody>
          <a:bodyPr/>
          <a:lstStyle/>
          <a:p>
            <a:pPr>
              <a:spcBef>
                <a:spcPct val="0"/>
              </a:spcBef>
              <a:defRPr/>
            </a:pPr>
            <a:r>
              <a:rPr lang="en-GB" sz="4000" b="1" dirty="0">
                <a:solidFill>
                  <a:srgbClr val="B0D235"/>
                </a:solidFill>
                <a:latin typeface="Cambria" panose="02040503050406030204" pitchFamily="18" charset="0"/>
                <a:ea typeface="+mj-ea"/>
                <a:cs typeface="+mj-cs"/>
              </a:rPr>
              <a:t>Let’s make it</a:t>
            </a:r>
          </a:p>
        </p:txBody>
      </p:sp>
      <p:sp>
        <p:nvSpPr>
          <p:cNvPr id="3" name="Content Placeholder 2"/>
          <p:cNvSpPr txBox="1">
            <a:spLocks/>
          </p:cNvSpPr>
          <p:nvPr/>
        </p:nvSpPr>
        <p:spPr>
          <a:xfrm>
            <a:off x="772220" y="1268760"/>
            <a:ext cx="8060084" cy="1008112"/>
          </a:xfrm>
          <a:prstGeom prst="rect">
            <a:avLst/>
          </a:prstGeom>
        </p:spPr>
        <p:txBody>
          <a:bodyPr>
            <a:normAutofit/>
          </a:bodyPr>
          <a:lstStyle/>
          <a:p>
            <a:pPr>
              <a:spcBef>
                <a:spcPct val="20000"/>
              </a:spcBef>
              <a:defRPr/>
            </a:pPr>
            <a:r>
              <a:rPr lang="en-GB" dirty="0">
                <a:latin typeface="Arial" panose="020B0604020202020204" pitchFamily="34" charset="0"/>
                <a:cs typeface="Arial" panose="020B0604020202020204" pitchFamily="34" charset="0"/>
              </a:rPr>
              <a:t>You now have </a:t>
            </a:r>
            <a:r>
              <a:rPr lang="en-GB" b="1" dirty="0">
                <a:latin typeface="Arial" panose="020B0604020202020204" pitchFamily="34" charset="0"/>
                <a:cs typeface="Arial" panose="020B0604020202020204" pitchFamily="34" charset="0"/>
              </a:rPr>
              <a:t>eight hours</a:t>
            </a:r>
            <a:r>
              <a:rPr lang="en-GB" dirty="0">
                <a:latin typeface="Arial" panose="020B0604020202020204" pitchFamily="34" charset="0"/>
                <a:cs typeface="Arial" panose="020B0604020202020204" pitchFamily="34" charset="0"/>
              </a:rPr>
              <a:t> to design and make your </a:t>
            </a:r>
            <a:r>
              <a:rPr lang="en-GB" b="1" dirty="0">
                <a:solidFill>
                  <a:srgbClr val="87189D"/>
                </a:solidFill>
                <a:latin typeface="Arial" panose="020B0604020202020204" pitchFamily="34" charset="0"/>
                <a:cs typeface="Arial" panose="020B0604020202020204" pitchFamily="34" charset="0"/>
              </a:rPr>
              <a:t>Interactive Water Display</a:t>
            </a:r>
            <a:r>
              <a:rPr lang="en-GB" dirty="0">
                <a:latin typeface="Arial" panose="020B0604020202020204" pitchFamily="34" charset="0"/>
                <a:cs typeface="Arial" panose="020B0604020202020204" pitchFamily="34" charset="0"/>
              </a:rPr>
              <a:t> using all your D&amp;T skills. The list of key technologies below are ones that you might need to consider for your solution:</a:t>
            </a:r>
          </a:p>
        </p:txBody>
      </p:sp>
      <p:sp>
        <p:nvSpPr>
          <p:cNvPr id="5" name="Content Placeholder 2"/>
          <p:cNvSpPr txBox="1">
            <a:spLocks/>
          </p:cNvSpPr>
          <p:nvPr/>
        </p:nvSpPr>
        <p:spPr>
          <a:xfrm>
            <a:off x="1060612" y="2276872"/>
            <a:ext cx="8640960" cy="2880320"/>
          </a:xfrm>
          <a:prstGeom prst="rect">
            <a:avLst/>
          </a:prstGeom>
        </p:spPr>
        <p:txBody>
          <a:bodyPr vert="horz" lIns="91440" tIns="45720" rIns="91440" bIns="45720" rtlCol="0">
            <a:normAutofit lnSpcReduction="10000"/>
          </a:bodyPr>
          <a:lstStyle/>
          <a:p>
            <a:pPr marL="355600" indent="-355600">
              <a:spcAft>
                <a:spcPts val="300"/>
              </a:spcAft>
              <a:buFont typeface="+mj-lt"/>
              <a:buAutoNum type="arabicPeriod"/>
            </a:pPr>
            <a:r>
              <a:rPr lang="en-GB" dirty="0">
                <a:latin typeface="Arial" panose="020B0604020202020204" pitchFamily="34" charset="0"/>
                <a:cs typeface="Arial" panose="020B0604020202020204" pitchFamily="34" charset="0"/>
              </a:rPr>
              <a:t>Electric pumps to provide the jets of water.</a:t>
            </a:r>
          </a:p>
          <a:p>
            <a:pPr marL="355600" indent="-355600">
              <a:spcAft>
                <a:spcPts val="300"/>
              </a:spcAft>
              <a:buFont typeface="+mj-lt"/>
              <a:buAutoNum type="arabicPeriod"/>
            </a:pPr>
            <a:r>
              <a:rPr lang="en-GB" dirty="0">
                <a:latin typeface="Arial" panose="020B0604020202020204" pitchFamily="34" charset="0"/>
                <a:cs typeface="Arial" panose="020B0604020202020204" pitchFamily="34" charset="0"/>
              </a:rPr>
              <a:t>Lighting and sound systems where appropriate to add atmosphere / life / realism to the prop.</a:t>
            </a:r>
          </a:p>
          <a:p>
            <a:pPr marL="355600" indent="-355600">
              <a:spcAft>
                <a:spcPts val="300"/>
              </a:spcAft>
              <a:buFont typeface="+mj-lt"/>
              <a:buAutoNum type="arabicPeriod"/>
            </a:pPr>
            <a:r>
              <a:rPr lang="en-GB" dirty="0">
                <a:latin typeface="Arial" panose="020B0604020202020204" pitchFamily="34" charset="0"/>
                <a:cs typeface="Arial" panose="020B0604020202020204" pitchFamily="34" charset="0"/>
              </a:rPr>
              <a:t>Use of sensors to add interactivity.</a:t>
            </a:r>
          </a:p>
          <a:p>
            <a:pPr marL="355600" indent="-355600">
              <a:spcAft>
                <a:spcPts val="300"/>
              </a:spcAft>
              <a:buFont typeface="+mj-lt"/>
              <a:buAutoNum type="arabicPeriod"/>
            </a:pPr>
            <a:r>
              <a:rPr lang="en-GB" dirty="0">
                <a:latin typeface="Arial" panose="020B0604020202020204" pitchFamily="34" charset="0"/>
                <a:cs typeface="Arial" panose="020B0604020202020204" pitchFamily="34" charset="0"/>
              </a:rPr>
              <a:t>Programmable components as the controller to the system in a manner suitable for its intended application.</a:t>
            </a:r>
          </a:p>
          <a:p>
            <a:pPr marL="355600" indent="-355600">
              <a:spcAft>
                <a:spcPts val="300"/>
              </a:spcAft>
              <a:buFont typeface="+mj-lt"/>
              <a:buAutoNum type="arabicPeriod"/>
            </a:pPr>
            <a:r>
              <a:rPr lang="en-GB" dirty="0">
                <a:latin typeface="Arial" panose="020B0604020202020204" pitchFamily="34" charset="0"/>
                <a:cs typeface="Arial" panose="020B0604020202020204" pitchFamily="34" charset="0"/>
              </a:rPr>
              <a:t>Control software that will operate the display in an autonomous way and that interacts with its environment in a manner suitable for its intended application.</a:t>
            </a:r>
          </a:p>
          <a:p>
            <a:pPr marL="355600" indent="-355600">
              <a:spcAft>
                <a:spcPts val="300"/>
              </a:spcAft>
              <a:buFont typeface="+mj-lt"/>
              <a:buAutoNum type="arabicPeriod"/>
            </a:pPr>
            <a:r>
              <a:rPr lang="en-GB" dirty="0">
                <a:latin typeface="Arial" panose="020B0604020202020204" pitchFamily="34" charset="0"/>
                <a:cs typeface="Arial" panose="020B0604020202020204" pitchFamily="34" charset="0"/>
              </a:rPr>
              <a:t>CADCAM, laser cutting and 3D printing as appropriate to manufacture component parts suitable for use in the prototype. </a:t>
            </a:r>
          </a:p>
        </p:txBody>
      </p:sp>
      <p:pic>
        <p:nvPicPr>
          <p:cNvPr id="1026" name="Picture 2" descr="Image result for 8 hours icon"/>
          <p:cNvPicPr>
            <a:picLocks noChangeAspect="1" noChangeArrowheads="1"/>
          </p:cNvPicPr>
          <p:nvPr/>
        </p:nvPicPr>
        <p:blipFill>
          <a:blip r:embed="rId3" cstate="print"/>
          <a:srcRect/>
          <a:stretch>
            <a:fillRect/>
          </a:stretch>
        </p:blipFill>
        <p:spPr bwMode="auto">
          <a:xfrm>
            <a:off x="9141817" y="430956"/>
            <a:ext cx="2277963" cy="2277964"/>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graphicFrame>
        <p:nvGraphicFramePr>
          <p:cNvPr id="3" name="Content Placeholder 5"/>
          <p:cNvGraphicFramePr>
            <a:graphicFrameLocks/>
          </p:cNvGraphicFramePr>
          <p:nvPr>
            <p:extLst>
              <p:ext uri="{D42A27DB-BD31-4B8C-83A1-F6EECF244321}">
                <p14:modId xmlns:p14="http://schemas.microsoft.com/office/powerpoint/2010/main" val="218613956"/>
              </p:ext>
            </p:extLst>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Interactive Water Display?</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TextBox 3"/>
          <p:cNvSpPr txBox="1"/>
          <p:nvPr/>
        </p:nvSpPr>
        <p:spPr>
          <a:xfrm>
            <a:off x="1043037" y="1268760"/>
            <a:ext cx="9344137"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sp>
        <p:nvSpPr>
          <p:cNvPr id="5" name="TextBox 4"/>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Interactive Water Display which can be demonstrated. </a:t>
            </a:r>
          </a:p>
        </p:txBody>
      </p:sp>
      <p:pic>
        <p:nvPicPr>
          <p:cNvPr id="6" name="Picture 5" descr="red1.png"/>
          <p:cNvPicPr>
            <a:picLocks noChangeAspect="1"/>
          </p:cNvPicPr>
          <p:nvPr/>
        </p:nvPicPr>
        <p:blipFill>
          <a:blip r:embed="rId3" cstate="print"/>
          <a:stretch>
            <a:fillRect/>
          </a:stretch>
        </p:blipFill>
        <p:spPr>
          <a:xfrm>
            <a:off x="134306" y="1113590"/>
            <a:ext cx="774425" cy="720080"/>
          </a:xfrm>
          <a:prstGeom prst="rect">
            <a:avLst/>
          </a:prstGeom>
        </p:spPr>
      </p:pic>
      <p:grpSp>
        <p:nvGrpSpPr>
          <p:cNvPr id="7" name="Group 6"/>
          <p:cNvGrpSpPr/>
          <p:nvPr/>
        </p:nvGrpSpPr>
        <p:grpSpPr>
          <a:xfrm>
            <a:off x="9336361" y="251235"/>
            <a:ext cx="2526471" cy="882799"/>
            <a:chOff x="7092462" y="188640"/>
            <a:chExt cx="2520098" cy="1080120"/>
          </a:xfrm>
        </p:grpSpPr>
        <p:sp>
          <p:nvSpPr>
            <p:cNvPr id="8" name="Rounded Rectangle 7"/>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0" name="Picture 9" descr="photo opp.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pic>
        <p:nvPicPr>
          <p:cNvPr id="11" name="Picture 10" descr="red2.png"/>
          <p:cNvPicPr>
            <a:picLocks noChangeAspect="1"/>
          </p:cNvPicPr>
          <p:nvPr/>
        </p:nvPicPr>
        <p:blipFill>
          <a:blip r:embed="rId3" cstate="print"/>
          <a:stretch>
            <a:fillRect/>
          </a:stretch>
        </p:blipFill>
        <p:spPr>
          <a:xfrm>
            <a:off x="159166" y="1099742"/>
            <a:ext cx="720080" cy="747776"/>
          </a:xfrm>
          <a:prstGeom prst="rect">
            <a:avLst/>
          </a:prstGeom>
        </p:spPr>
      </p:pic>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Interactive Water Display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extLst>
              <p:ext uri="{D42A27DB-BD31-4B8C-83A1-F6EECF244321}">
                <p14:modId xmlns:p14="http://schemas.microsoft.com/office/powerpoint/2010/main" val="2764124451"/>
              </p:ext>
            </p:extLst>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Interactive Water Display?</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Homework 4-7</a:t>
            </a:r>
          </a:p>
        </p:txBody>
      </p:sp>
      <p:sp>
        <p:nvSpPr>
          <p:cNvPr id="3" name="Content Placeholder 2"/>
          <p:cNvSpPr>
            <a:spLocks noGrp="1"/>
          </p:cNvSpPr>
          <p:nvPr>
            <p:ph idx="1"/>
          </p:nvPr>
        </p:nvSpPr>
        <p:spPr>
          <a:xfrm>
            <a:off x="911424" y="1268761"/>
            <a:ext cx="9505056" cy="4857403"/>
          </a:xfrm>
        </p:spPr>
        <p:txBody>
          <a:bodyPr>
            <a:normAutofit/>
          </a:bodyPr>
          <a:lstStyle/>
          <a:p>
            <a:pPr marL="0" indent="0">
              <a:buNone/>
            </a:pPr>
            <a:r>
              <a:rPr lang="en-GB" sz="1800" b="0" dirty="0">
                <a:solidFill>
                  <a:schemeClr val="tx1"/>
                </a:solidFill>
                <a:latin typeface="Arial" panose="020B0604020202020204" pitchFamily="34" charset="0"/>
                <a:cs typeface="Arial" panose="020B0604020202020204" pitchFamily="34" charset="0"/>
              </a:rPr>
              <a:t>During this phase of the project each pupil writes a short report on the Instrumentation, Control and Automation (ICA) career pathway offered by Severn Trent, using the ICA apprentice who is working with them on the task.</a:t>
            </a:r>
          </a:p>
          <a:p>
            <a:pPr marL="0" indent="0">
              <a:buNone/>
            </a:pPr>
            <a:endParaRPr lang="en-GB" sz="1800" b="0" dirty="0">
              <a:solidFill>
                <a:schemeClr val="tx1"/>
              </a:solidFill>
              <a:latin typeface="Arial" panose="020B0604020202020204" pitchFamily="34" charset="0"/>
              <a:cs typeface="Arial" panose="020B0604020202020204" pitchFamily="34" charset="0"/>
            </a:endParaRPr>
          </a:p>
          <a:p>
            <a:pPr marL="0" indent="0">
              <a:buNone/>
            </a:pPr>
            <a:r>
              <a:rPr lang="en-GB" sz="1800" b="0" dirty="0">
                <a:solidFill>
                  <a:schemeClr val="tx1"/>
                </a:solidFill>
                <a:latin typeface="Arial" panose="020B0604020202020204" pitchFamily="34" charset="0"/>
                <a:cs typeface="Arial" panose="020B0604020202020204" pitchFamily="34" charset="0"/>
              </a:rPr>
              <a:t>This can be done in a number of ways; the outcome </a:t>
            </a:r>
            <a:br>
              <a:rPr lang="en-GB" sz="1800" b="0" dirty="0">
                <a:solidFill>
                  <a:schemeClr val="tx1"/>
                </a:solidFill>
                <a:latin typeface="Arial" panose="020B0604020202020204" pitchFamily="34" charset="0"/>
                <a:cs typeface="Arial" panose="020B0604020202020204" pitchFamily="34" charset="0"/>
              </a:rPr>
            </a:br>
            <a:r>
              <a:rPr lang="en-GB" sz="1800" b="0" dirty="0">
                <a:solidFill>
                  <a:schemeClr val="tx1"/>
                </a:solidFill>
                <a:latin typeface="Arial" panose="020B0604020202020204" pitchFamily="34" charset="0"/>
                <a:cs typeface="Arial" panose="020B0604020202020204" pitchFamily="34" charset="0"/>
              </a:rPr>
              <a:t>could be a document, slide(s), audio or video interview. </a:t>
            </a:r>
          </a:p>
        </p:txBody>
      </p:sp>
      <p:pic>
        <p:nvPicPr>
          <p:cNvPr id="4" name="Picture 3" descr="ST_logo_2018.jpg"/>
          <p:cNvPicPr>
            <a:picLocks noChangeAspect="1"/>
          </p:cNvPicPr>
          <p:nvPr/>
        </p:nvPicPr>
        <p:blipFill>
          <a:blip r:embed="rId3" cstate="print"/>
          <a:stretch>
            <a:fillRect/>
          </a:stretch>
        </p:blipFill>
        <p:spPr>
          <a:xfrm>
            <a:off x="3287688" y="3933056"/>
            <a:ext cx="3541099" cy="1584176"/>
          </a:xfrm>
          <a:prstGeom prst="rect">
            <a:avLst/>
          </a:prstGeom>
        </p:spPr>
      </p:pic>
      <p:pic>
        <p:nvPicPr>
          <p:cNvPr id="55298" name="Picture 2" descr="WorldSkills-team"/>
          <p:cNvPicPr>
            <a:picLocks noChangeAspect="1" noChangeArrowheads="1"/>
          </p:cNvPicPr>
          <p:nvPr/>
        </p:nvPicPr>
        <p:blipFill>
          <a:blip r:embed="rId4" cstate="print"/>
          <a:srcRect/>
          <a:stretch>
            <a:fillRect/>
          </a:stretch>
        </p:blipFill>
        <p:spPr bwMode="auto">
          <a:xfrm>
            <a:off x="7320136" y="2106251"/>
            <a:ext cx="4457407" cy="3338973"/>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Interactive Water Display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Interactive Water Display?</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pic>
        <p:nvPicPr>
          <p:cNvPr id="13" name="Picture 12" descr="red3.png">
            <a:extLst>
              <a:ext uri="{FF2B5EF4-FFF2-40B4-BE49-F238E27FC236}">
                <a16:creationId xmlns:a16="http://schemas.microsoft.com/office/drawing/2014/main" id="{E1188EBA-ABC1-4D5E-A6BA-D5ED381A4112}"/>
              </a:ext>
            </a:extLst>
          </p:cNvPr>
          <p:cNvPicPr>
            <a:picLocks noChangeAspect="1"/>
          </p:cNvPicPr>
          <p:nvPr/>
        </p:nvPicPr>
        <p:blipFill>
          <a:blip r:embed="rId4" cstate="print"/>
          <a:stretch>
            <a:fillRect/>
          </a:stretch>
        </p:blipFill>
        <p:spPr>
          <a:xfrm>
            <a:off x="143399" y="1093386"/>
            <a:ext cx="789319" cy="720080"/>
          </a:xfrm>
          <a:prstGeom prst="rect">
            <a:avLst/>
          </a:prstGeom>
        </p:spPr>
      </p:pic>
    </p:spTree>
    <p:extLst>
      <p:ext uri="{BB962C8B-B14F-4D97-AF65-F5344CB8AC3E}">
        <p14:creationId xmlns:p14="http://schemas.microsoft.com/office/powerpoint/2010/main" val="18270040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red4.png">
            <a:extLst>
              <a:ext uri="{FF2B5EF4-FFF2-40B4-BE49-F238E27FC236}">
                <a16:creationId xmlns:a16="http://schemas.microsoft.com/office/drawing/2014/main" id="{74DE225C-8C8F-4811-BCEB-AC42F9C1D947}"/>
              </a:ext>
            </a:extLst>
          </p:cNvPr>
          <p:cNvPicPr>
            <a:picLocks noChangeAspect="1"/>
          </p:cNvPicPr>
          <p:nvPr/>
        </p:nvPicPr>
        <p:blipFill>
          <a:blip r:embed="rId3" cstate="print"/>
          <a:stretch>
            <a:fillRect/>
          </a:stretch>
        </p:blipFill>
        <p:spPr>
          <a:xfrm>
            <a:off x="143399" y="1100406"/>
            <a:ext cx="763285" cy="720080"/>
          </a:xfrm>
          <a:prstGeom prst="rect">
            <a:avLst/>
          </a:prstGeom>
        </p:spPr>
      </p:pic>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Interactive Water Display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Interactive Water Display?</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71143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What is the Skills for Industry programme?</a:t>
            </a:r>
          </a:p>
        </p:txBody>
      </p:sp>
      <p:sp>
        <p:nvSpPr>
          <p:cNvPr id="3" name="Content Placeholder 2"/>
          <p:cNvSpPr>
            <a:spLocks noGrp="1"/>
          </p:cNvSpPr>
          <p:nvPr>
            <p:ph idx="1"/>
          </p:nvPr>
        </p:nvSpPr>
        <p:spPr/>
        <p:txBody>
          <a:bodyPr>
            <a:normAutofit/>
          </a:bodyPr>
          <a:lstStyle/>
          <a:p>
            <a:r>
              <a:rPr lang="en-GB" dirty="0"/>
              <a:t>Five local secondary schools and one industrial partner</a:t>
            </a:r>
          </a:p>
          <a:p>
            <a:endParaRPr lang="en-GB" dirty="0"/>
          </a:p>
          <a:p>
            <a:r>
              <a:rPr lang="en-GB" dirty="0"/>
              <a:t>The world of work brought into schools </a:t>
            </a:r>
          </a:p>
          <a:p>
            <a:endParaRPr lang="en-GB" dirty="0"/>
          </a:p>
          <a:p>
            <a:r>
              <a:rPr lang="en-GB" dirty="0"/>
              <a:t>Pupils learn about industry related skills in context</a:t>
            </a:r>
          </a:p>
          <a:p>
            <a:pPr marL="0" indent="0">
              <a:buNone/>
            </a:pPr>
            <a:endParaRPr lang="en-GB" dirty="0"/>
          </a:p>
          <a:p>
            <a:r>
              <a:rPr lang="en-GB" dirty="0"/>
              <a:t>Teacher professional development and experience</a:t>
            </a:r>
          </a:p>
          <a:p>
            <a:endParaRPr lang="en-GB" dirty="0"/>
          </a:p>
          <a:p>
            <a:r>
              <a:rPr lang="en-GB" dirty="0"/>
              <a:t>Industry learns about schools and their needs</a:t>
            </a:r>
          </a:p>
        </p:txBody>
      </p:sp>
    </p:spTree>
    <p:extLst>
      <p:ext uri="{BB962C8B-B14F-4D97-AF65-F5344CB8AC3E}">
        <p14:creationId xmlns:p14="http://schemas.microsoft.com/office/powerpoint/2010/main" val="33270681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Interactive Water Display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Interactive Water Display?</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pic>
        <p:nvPicPr>
          <p:cNvPr id="13" name="Picture 12" descr="red5.png">
            <a:extLst>
              <a:ext uri="{FF2B5EF4-FFF2-40B4-BE49-F238E27FC236}">
                <a16:creationId xmlns:a16="http://schemas.microsoft.com/office/drawing/2014/main" id="{83CFEF75-748C-439E-96B3-E04A704DAC6D}"/>
              </a:ext>
            </a:extLst>
          </p:cNvPr>
          <p:cNvPicPr>
            <a:picLocks noChangeAspect="1"/>
          </p:cNvPicPr>
          <p:nvPr/>
        </p:nvPicPr>
        <p:blipFill>
          <a:blip r:embed="rId4" cstate="print"/>
          <a:stretch>
            <a:fillRect/>
          </a:stretch>
        </p:blipFill>
        <p:spPr>
          <a:xfrm>
            <a:off x="150208" y="1107233"/>
            <a:ext cx="720080" cy="692386"/>
          </a:xfrm>
          <a:prstGeom prst="rect">
            <a:avLst/>
          </a:prstGeom>
        </p:spPr>
      </p:pic>
    </p:spTree>
    <p:extLst>
      <p:ext uri="{BB962C8B-B14F-4D97-AF65-F5344CB8AC3E}">
        <p14:creationId xmlns:p14="http://schemas.microsoft.com/office/powerpoint/2010/main" val="20444491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red6.png">
            <a:extLst>
              <a:ext uri="{FF2B5EF4-FFF2-40B4-BE49-F238E27FC236}">
                <a16:creationId xmlns:a16="http://schemas.microsoft.com/office/drawing/2014/main" id="{A449B51D-072E-4A50-B4F1-F9039B616333}"/>
              </a:ext>
            </a:extLst>
          </p:cNvPr>
          <p:cNvPicPr>
            <a:picLocks noChangeAspect="1"/>
          </p:cNvPicPr>
          <p:nvPr/>
        </p:nvPicPr>
        <p:blipFill>
          <a:blip r:embed="rId3" cstate="print"/>
          <a:stretch>
            <a:fillRect/>
          </a:stretch>
        </p:blipFill>
        <p:spPr>
          <a:xfrm>
            <a:off x="151769" y="1107233"/>
            <a:ext cx="763285" cy="720080"/>
          </a:xfrm>
          <a:prstGeom prst="rect">
            <a:avLst/>
          </a:prstGeom>
        </p:spPr>
      </p:pic>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Interactive Water Display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Interactive Water Display?</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1071640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Interactive Water Display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Interactive Water Display?</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pic>
        <p:nvPicPr>
          <p:cNvPr id="13" name="Picture 12" descr="red7.png">
            <a:extLst>
              <a:ext uri="{FF2B5EF4-FFF2-40B4-BE49-F238E27FC236}">
                <a16:creationId xmlns:a16="http://schemas.microsoft.com/office/drawing/2014/main" id="{70C6903E-D785-4157-9FB6-36868EA13EFD}"/>
              </a:ext>
            </a:extLst>
          </p:cNvPr>
          <p:cNvPicPr>
            <a:picLocks noChangeAspect="1"/>
          </p:cNvPicPr>
          <p:nvPr/>
        </p:nvPicPr>
        <p:blipFill>
          <a:blip r:embed="rId4" cstate="print"/>
          <a:stretch>
            <a:fillRect/>
          </a:stretch>
        </p:blipFill>
        <p:spPr>
          <a:xfrm>
            <a:off x="150208" y="1134034"/>
            <a:ext cx="720080" cy="720080"/>
          </a:xfrm>
          <a:prstGeom prst="rect">
            <a:avLst/>
          </a:prstGeom>
        </p:spPr>
      </p:pic>
    </p:spTree>
    <p:extLst>
      <p:ext uri="{BB962C8B-B14F-4D97-AF65-F5344CB8AC3E}">
        <p14:creationId xmlns:p14="http://schemas.microsoft.com/office/powerpoint/2010/main" val="16946079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10D47ED-27AD-4DFE-B2FB-6C8972DB63C3}"/>
              </a:ext>
            </a:extLst>
          </p:cNvPr>
          <p:cNvSpPr txBox="1">
            <a:spLocks/>
          </p:cNvSpPr>
          <p:nvPr/>
        </p:nvSpPr>
        <p:spPr>
          <a:xfrm>
            <a:off x="0" y="274638"/>
            <a:ext cx="121920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Progress made</a:t>
            </a:r>
          </a:p>
        </p:txBody>
      </p:sp>
      <p:sp>
        <p:nvSpPr>
          <p:cNvPr id="4" name="TextBox 3"/>
          <p:cNvSpPr txBox="1"/>
          <p:nvPr/>
        </p:nvSpPr>
        <p:spPr>
          <a:xfrm>
            <a:off x="1038413" y="1268760"/>
            <a:ext cx="934876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Think about what you have done, what have you achieved and what are you next steps?</a:t>
            </a:r>
          </a:p>
        </p:txBody>
      </p:sp>
      <p:grpSp>
        <p:nvGrpSpPr>
          <p:cNvPr id="12" name="Group 11">
            <a:extLst>
              <a:ext uri="{FF2B5EF4-FFF2-40B4-BE49-F238E27FC236}">
                <a16:creationId xmlns:a16="http://schemas.microsoft.com/office/drawing/2014/main" id="{6FD7E9B1-5E80-4648-AB53-B19969227C36}"/>
              </a:ext>
            </a:extLst>
          </p:cNvPr>
          <p:cNvGrpSpPr/>
          <p:nvPr/>
        </p:nvGrpSpPr>
        <p:grpSpPr>
          <a:xfrm>
            <a:off x="9336361" y="251235"/>
            <a:ext cx="2526471" cy="882799"/>
            <a:chOff x="7092462" y="188640"/>
            <a:chExt cx="2520098" cy="1080120"/>
          </a:xfrm>
        </p:grpSpPr>
        <p:sp>
          <p:nvSpPr>
            <p:cNvPr id="14" name="Rounded Rectangle 7">
              <a:extLst>
                <a:ext uri="{FF2B5EF4-FFF2-40B4-BE49-F238E27FC236}">
                  <a16:creationId xmlns:a16="http://schemas.microsoft.com/office/drawing/2014/main" id="{822D62CD-DE4B-4CA9-A01E-E9BD8541E83A}"/>
                </a:ext>
              </a:extLst>
            </p:cNvPr>
            <p:cNvSpPr/>
            <p:nvPr/>
          </p:nvSpPr>
          <p:spPr>
            <a:xfrm>
              <a:off x="7092462" y="188640"/>
              <a:ext cx="2520098" cy="1080120"/>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426D8B4-0169-46CE-972E-1F9C13516775}"/>
                </a:ext>
              </a:extLst>
            </p:cNvPr>
            <p:cNvSpPr txBox="1"/>
            <p:nvPr/>
          </p:nvSpPr>
          <p:spPr>
            <a:xfrm>
              <a:off x="7244717" y="339870"/>
              <a:ext cx="1867487" cy="790798"/>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Have you </a:t>
              </a:r>
              <a:br>
                <a:rPr lang="en-GB" i="1" dirty="0">
                  <a:latin typeface="Arial" panose="020B0604020202020204" pitchFamily="34" charset="0"/>
                  <a:cs typeface="Arial" panose="020B0604020202020204" pitchFamily="34" charset="0"/>
                </a:rPr>
              </a:br>
              <a:r>
                <a:rPr lang="en-GB" i="1" dirty="0">
                  <a:latin typeface="Arial" panose="020B0604020202020204" pitchFamily="34" charset="0"/>
                  <a:cs typeface="Arial" panose="020B0604020202020204" pitchFamily="34" charset="0"/>
                </a:rPr>
                <a:t>taken photos?</a:t>
              </a:r>
            </a:p>
          </p:txBody>
        </p:sp>
        <p:pic>
          <p:nvPicPr>
            <p:cNvPr id="16" name="Picture 15" descr="photo opp.png">
              <a:extLst>
                <a:ext uri="{FF2B5EF4-FFF2-40B4-BE49-F238E27FC236}">
                  <a16:creationId xmlns:a16="http://schemas.microsoft.com/office/drawing/2014/main" id="{E43F644E-6A97-4313-8A88-81DC06F3416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89119" y="260648"/>
              <a:ext cx="813909" cy="926573"/>
            </a:xfrm>
            <a:prstGeom prst="rect">
              <a:avLst/>
            </a:prstGeom>
          </p:spPr>
        </p:pic>
      </p:grpSp>
      <p:sp>
        <p:nvSpPr>
          <p:cNvPr id="19" name="TextBox 18">
            <a:extLst>
              <a:ext uri="{FF2B5EF4-FFF2-40B4-BE49-F238E27FC236}">
                <a16:creationId xmlns:a16="http://schemas.microsoft.com/office/drawing/2014/main" id="{E4CD4955-2E7A-4605-8DD3-39478D9A4F85}"/>
              </a:ext>
            </a:extLst>
          </p:cNvPr>
          <p:cNvSpPr txBox="1"/>
          <p:nvPr/>
        </p:nvSpPr>
        <p:spPr>
          <a:xfrm>
            <a:off x="1154690" y="5400799"/>
            <a:ext cx="9882620"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At the end of this group of lessons you should have </a:t>
            </a:r>
            <a:r>
              <a:rPr lang="en-GB" b="1" dirty="0">
                <a:latin typeface="Arial" panose="020B0604020202020204" pitchFamily="34" charset="0"/>
                <a:cs typeface="Arial" panose="020B0604020202020204" pitchFamily="34" charset="0"/>
              </a:rPr>
              <a:t>produced</a:t>
            </a:r>
            <a:r>
              <a:rPr lang="en-GB" dirty="0">
                <a:latin typeface="Arial" panose="020B0604020202020204" pitchFamily="34" charset="0"/>
                <a:cs typeface="Arial" panose="020B0604020202020204" pitchFamily="34" charset="0"/>
              </a:rPr>
              <a:t> a working prototype Interactive Water Display which can be demonstrated. </a:t>
            </a:r>
          </a:p>
        </p:txBody>
      </p:sp>
      <p:graphicFrame>
        <p:nvGraphicFramePr>
          <p:cNvPr id="20" name="Content Placeholder 5">
            <a:extLst>
              <a:ext uri="{FF2B5EF4-FFF2-40B4-BE49-F238E27FC236}">
                <a16:creationId xmlns:a16="http://schemas.microsoft.com/office/drawing/2014/main" id="{37517D0D-38C5-4CE7-A429-B2D5546B7586}"/>
              </a:ext>
            </a:extLst>
          </p:cNvPr>
          <p:cNvGraphicFramePr>
            <a:graphicFrameLocks/>
          </p:cNvGraphicFramePr>
          <p:nvPr/>
        </p:nvGraphicFramePr>
        <p:xfrm>
          <a:off x="1199456" y="1772818"/>
          <a:ext cx="9837854" cy="3627983"/>
        </p:xfrm>
        <a:graphic>
          <a:graphicData uri="http://schemas.openxmlformats.org/drawingml/2006/table">
            <a:tbl>
              <a:tblPr firstRow="1" bandRow="1">
                <a:tableStyleId>{5C22544A-7EE6-4342-B048-85BDC9FD1C3A}</a:tableStyleId>
              </a:tblPr>
              <a:tblGrid>
                <a:gridCol w="5903060">
                  <a:extLst>
                    <a:ext uri="{9D8B030D-6E8A-4147-A177-3AD203B41FA5}">
                      <a16:colId xmlns:a16="http://schemas.microsoft.com/office/drawing/2014/main" val="20000"/>
                    </a:ext>
                  </a:extLst>
                </a:gridCol>
                <a:gridCol w="3934794">
                  <a:extLst>
                    <a:ext uri="{9D8B030D-6E8A-4147-A177-3AD203B41FA5}">
                      <a16:colId xmlns:a16="http://schemas.microsoft.com/office/drawing/2014/main" val="20001"/>
                    </a:ext>
                  </a:extLst>
                </a:gridCol>
              </a:tblGrid>
              <a:tr h="747969">
                <a:tc>
                  <a:txBody>
                    <a:bodyPr/>
                    <a:lstStyle/>
                    <a:p>
                      <a:pPr algn="l"/>
                      <a:r>
                        <a:rPr lang="en-GB" sz="1600" dirty="0">
                          <a:latin typeface="Arial" panose="020B0604020202020204" pitchFamily="34" charset="0"/>
                          <a:cs typeface="Arial" panose="020B0604020202020204" pitchFamily="34" charset="0"/>
                        </a:rPr>
                        <a:t>What did you achieve,</a:t>
                      </a:r>
                      <a:r>
                        <a:rPr lang="en-GB" sz="1600" baseline="0" dirty="0">
                          <a:latin typeface="Arial" panose="020B0604020202020204" pitchFamily="34" charset="0"/>
                          <a:cs typeface="Arial" panose="020B0604020202020204" pitchFamily="34" charset="0"/>
                        </a:rPr>
                        <a:t> did you alter your Interactive Water Display?</a:t>
                      </a:r>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latin typeface="Arial" panose="020B0604020202020204" pitchFamily="34" charset="0"/>
                          <a:cs typeface="Arial" panose="020B0604020202020204" pitchFamily="34" charset="0"/>
                        </a:rPr>
                        <a:t>What are your next steps and why?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40039">
                <a:tc>
                  <a:txBody>
                    <a:bodyPr/>
                    <a:lstStyle/>
                    <a:p>
                      <a:pPr algn="l"/>
                      <a:endParaRPr lang="en-GB" sz="160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40039">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719858">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en-GB" sz="16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pic>
        <p:nvPicPr>
          <p:cNvPr id="11" name="Picture 10" descr="red8.png">
            <a:extLst>
              <a:ext uri="{FF2B5EF4-FFF2-40B4-BE49-F238E27FC236}">
                <a16:creationId xmlns:a16="http://schemas.microsoft.com/office/drawing/2014/main" id="{9DBB0C44-818B-45AC-9578-52AF8E9CFFE6}"/>
              </a:ext>
            </a:extLst>
          </p:cNvPr>
          <p:cNvPicPr>
            <a:picLocks noChangeAspect="1"/>
          </p:cNvPicPr>
          <p:nvPr/>
        </p:nvPicPr>
        <p:blipFill>
          <a:blip r:embed="rId4" cstate="print"/>
          <a:stretch>
            <a:fillRect/>
          </a:stretch>
        </p:blipFill>
        <p:spPr>
          <a:xfrm>
            <a:off x="150208" y="1067391"/>
            <a:ext cx="720080" cy="720080"/>
          </a:xfrm>
          <a:prstGeom prst="rect">
            <a:avLst/>
          </a:prstGeom>
        </p:spPr>
      </p:pic>
    </p:spTree>
    <p:extLst>
      <p:ext uri="{BB962C8B-B14F-4D97-AF65-F5344CB8AC3E}">
        <p14:creationId xmlns:p14="http://schemas.microsoft.com/office/powerpoint/2010/main" val="25492587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335360" y="274638"/>
            <a:ext cx="11593288"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Camera Action!!</a:t>
            </a:r>
          </a:p>
        </p:txBody>
      </p:sp>
      <p:sp>
        <p:nvSpPr>
          <p:cNvPr id="4" name="Content Placeholder 2"/>
          <p:cNvSpPr txBox="1">
            <a:spLocks/>
          </p:cNvSpPr>
          <p:nvPr/>
        </p:nvSpPr>
        <p:spPr>
          <a:xfrm>
            <a:off x="1775520" y="1268761"/>
            <a:ext cx="8640960" cy="792088"/>
          </a:xfrm>
          <a:prstGeom prst="rect">
            <a:avLst/>
          </a:prstGeom>
        </p:spPr>
        <p:txBody>
          <a:bodyPr/>
          <a:lstStyle/>
          <a:p>
            <a:pPr>
              <a:spcBef>
                <a:spcPct val="20000"/>
              </a:spcBef>
              <a:defRPr/>
            </a:pPr>
            <a:r>
              <a:rPr lang="en-GB" sz="2000" dirty="0">
                <a:latin typeface="Arial" panose="020B0604020202020204" pitchFamily="34" charset="0"/>
                <a:cs typeface="Arial" panose="020B0604020202020204" pitchFamily="34" charset="0"/>
              </a:rPr>
              <a:t>Using their prototype Interactive Water Display pupils make a short video using a camera or phone, which is to be used in a mini presentation.</a:t>
            </a:r>
          </a:p>
          <a:p>
            <a:pPr>
              <a:spcBef>
                <a:spcPct val="20000"/>
              </a:spcBef>
              <a:defRPr/>
            </a:pPr>
            <a:endParaRPr lang="en-GB" sz="2000" dirty="0">
              <a:latin typeface="Arial" panose="020B0604020202020204" pitchFamily="34" charset="0"/>
              <a:cs typeface="Arial" panose="020B0604020202020204" pitchFamily="34" charset="0"/>
            </a:endParaRPr>
          </a:p>
        </p:txBody>
      </p:sp>
      <p:pic>
        <p:nvPicPr>
          <p:cNvPr id="30722" name="Picture 2" descr="Image result for lights cameras action"/>
          <p:cNvPicPr>
            <a:picLocks noChangeAspect="1" noChangeArrowheads="1"/>
          </p:cNvPicPr>
          <p:nvPr/>
        </p:nvPicPr>
        <p:blipFill>
          <a:blip r:embed="rId3" cstate="print"/>
          <a:srcRect/>
          <a:stretch>
            <a:fillRect/>
          </a:stretch>
        </p:blipFill>
        <p:spPr bwMode="auto">
          <a:xfrm>
            <a:off x="3143672" y="2314398"/>
            <a:ext cx="5635540" cy="3237317"/>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75520" y="274638"/>
            <a:ext cx="8640960" cy="1143000"/>
          </a:xfrm>
          <a:prstGeom prst="rect">
            <a:avLst/>
          </a:prstGeom>
        </p:spPr>
        <p:txBody>
          <a:bodyPr>
            <a:normAutofit fontScale="92500"/>
          </a:bodyPr>
          <a:lstStyle/>
          <a:p>
            <a:pPr algn="ctr">
              <a:spcBef>
                <a:spcPct val="0"/>
              </a:spcBef>
              <a:defRPr/>
            </a:pPr>
            <a:r>
              <a:rPr lang="en-GB" sz="4400" b="1" dirty="0">
                <a:solidFill>
                  <a:srgbClr val="B0D235"/>
                </a:solidFill>
                <a:latin typeface="Cambria" panose="02040503050406030204" pitchFamily="18" charset="0"/>
                <a:ea typeface="+mj-ea"/>
                <a:cs typeface="+mj-cs"/>
              </a:rPr>
              <a:t>Your display from beginning to end</a:t>
            </a:r>
          </a:p>
        </p:txBody>
      </p:sp>
      <p:sp>
        <p:nvSpPr>
          <p:cNvPr id="3" name="Content Placeholder 2"/>
          <p:cNvSpPr txBox="1">
            <a:spLocks/>
          </p:cNvSpPr>
          <p:nvPr/>
        </p:nvSpPr>
        <p:spPr>
          <a:xfrm>
            <a:off x="767408" y="1268761"/>
            <a:ext cx="10873208" cy="4857403"/>
          </a:xfrm>
          <a:prstGeom prst="rect">
            <a:avLst/>
          </a:prstGeom>
        </p:spPr>
        <p:txBody>
          <a:bodyPr/>
          <a:lstStyle/>
          <a:p>
            <a:pPr marL="342900" indent="-342900">
              <a:spcBef>
                <a:spcPct val="20000"/>
              </a:spcBef>
              <a:buFont typeface="Arial" pitchFamily="34" charset="0"/>
              <a:buChar char="•"/>
              <a:defRPr/>
            </a:pPr>
            <a:r>
              <a:rPr lang="en-GB" sz="2000" dirty="0">
                <a:latin typeface="Arial" panose="020B0604020202020204" pitchFamily="34" charset="0"/>
                <a:cs typeface="Arial" panose="020B0604020202020204" pitchFamily="34" charset="0"/>
              </a:rPr>
              <a:t>To fully record how you designed and manufactured your Interactive Water Display you need to create a presentation.</a:t>
            </a:r>
          </a:p>
          <a:p>
            <a:pPr marL="342900" indent="-342900">
              <a:spcBef>
                <a:spcPct val="20000"/>
              </a:spcBef>
              <a:buFont typeface="Arial" pitchFamily="34" charset="0"/>
              <a:buChar char="•"/>
              <a:defRPr/>
            </a:pPr>
            <a:r>
              <a:rPr lang="en-GB" sz="2000" dirty="0">
                <a:latin typeface="Arial" panose="020B0604020202020204" pitchFamily="34" charset="0"/>
                <a:cs typeface="Arial" panose="020B0604020202020204" pitchFamily="34" charset="0"/>
              </a:rPr>
              <a:t>The presentation must include your photos, design ideas, video clip of their creature.</a:t>
            </a:r>
          </a:p>
          <a:p>
            <a:pPr marL="342900" indent="-342900">
              <a:spcBef>
                <a:spcPct val="20000"/>
              </a:spcBef>
              <a:buFont typeface="Arial" pitchFamily="34" charset="0"/>
              <a:buChar char="•"/>
              <a:defRPr/>
            </a:pPr>
            <a:r>
              <a:rPr lang="en-GB" sz="2000" dirty="0">
                <a:latin typeface="Arial" panose="020B0604020202020204" pitchFamily="34" charset="0"/>
                <a:cs typeface="Arial" panose="020B0604020202020204" pitchFamily="34" charset="0"/>
              </a:rPr>
              <a:t>The presentation should be no more than 10 slides long and last no more than five minutes.</a:t>
            </a:r>
          </a:p>
          <a:p>
            <a:pPr marL="342900" indent="-342900">
              <a:spcBef>
                <a:spcPct val="20000"/>
              </a:spcBef>
              <a:buFont typeface="Arial" pitchFamily="34" charset="0"/>
              <a:buChar char="•"/>
              <a:defRPr/>
            </a:pPr>
            <a:endParaRPr lang="en-GB" sz="2000" dirty="0">
              <a:latin typeface="Arial" panose="020B0604020202020204" pitchFamily="34" charset="0"/>
              <a:cs typeface="Arial" panose="020B0604020202020204" pitchFamily="34" charset="0"/>
            </a:endParaRPr>
          </a:p>
        </p:txBody>
      </p:sp>
      <p:pic>
        <p:nvPicPr>
          <p:cNvPr id="6" name="Picture 2" descr="http://posters.keepcalmandposters.com/4484037.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351584" y="2898198"/>
            <a:ext cx="2153252" cy="2869463"/>
          </a:xfrm>
          <a:prstGeom prst="rect">
            <a:avLst/>
          </a:prstGeom>
          <a:noFill/>
        </p:spPr>
      </p:pic>
      <p:pic>
        <p:nvPicPr>
          <p:cNvPr id="7" name="Picture 4" descr="http://jmvanhorn.com/wp-content/uploads/2012/05/beginningmiddleendgif.gif"/>
          <p:cNvPicPr>
            <a:picLocks noChangeAspect="1" noChangeArrowheads="1"/>
          </p:cNvPicPr>
          <p:nvPr/>
        </p:nvPicPr>
        <p:blipFill>
          <a:blip r:embed="rId4" cstate="print"/>
          <a:srcRect t="9649" b="7373"/>
          <a:stretch>
            <a:fillRect/>
          </a:stretch>
        </p:blipFill>
        <p:spPr bwMode="auto">
          <a:xfrm>
            <a:off x="5083220" y="2863794"/>
            <a:ext cx="5405268" cy="2869463"/>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983432" y="1268761"/>
            <a:ext cx="9433048" cy="1944215"/>
          </a:xfrm>
          <a:prstGeom prst="rect">
            <a:avLst/>
          </a:prstGeom>
        </p:spPr>
        <p:txBody>
          <a:bodyPr/>
          <a:lstStyle/>
          <a:p>
            <a:pPr marL="342900" indent="-342900">
              <a:spcBef>
                <a:spcPct val="20000"/>
              </a:spcBef>
              <a:buFont typeface="Arial" pitchFamily="34" charset="0"/>
              <a:buChar char="•"/>
              <a:defRPr/>
            </a:pPr>
            <a:r>
              <a:rPr lang="en-GB" sz="2000" dirty="0">
                <a:latin typeface="Arial" panose="020B0604020202020204" pitchFamily="34" charset="0"/>
                <a:cs typeface="Arial" panose="020B0604020202020204" pitchFamily="34" charset="0"/>
              </a:rPr>
              <a:t>Each group member writes a short report on their role on the project, what new skills, knowledge and techniques have they developed, what worked well, what aspects of the task didn't go so well, and what they would improve upon in future projects/tasks.</a:t>
            </a:r>
          </a:p>
          <a:p>
            <a:pPr marL="342900" indent="-342900">
              <a:spcBef>
                <a:spcPct val="20000"/>
              </a:spcBef>
              <a:buFont typeface="Arial" pitchFamily="34" charset="0"/>
              <a:buChar char="•"/>
              <a:defRPr/>
            </a:pPr>
            <a:r>
              <a:rPr lang="en-GB" sz="2000" dirty="0">
                <a:latin typeface="Arial" panose="020B0604020202020204" pitchFamily="34" charset="0"/>
                <a:cs typeface="Arial" panose="020B0604020202020204" pitchFamily="34" charset="0"/>
              </a:rPr>
              <a:t>Outcome should be a document or slide(s). </a:t>
            </a:r>
          </a:p>
        </p:txBody>
      </p:sp>
      <p:sp>
        <p:nvSpPr>
          <p:cNvPr id="5" name="Title 1">
            <a:extLst>
              <a:ext uri="{FF2B5EF4-FFF2-40B4-BE49-F238E27FC236}">
                <a16:creationId xmlns:a16="http://schemas.microsoft.com/office/drawing/2014/main" id="{3BFE7792-8D34-4BA1-B415-55B6319A4DB7}"/>
              </a:ext>
            </a:extLst>
          </p:cNvPr>
          <p:cNvSpPr txBox="1">
            <a:spLocks/>
          </p:cNvSpPr>
          <p:nvPr/>
        </p:nvSpPr>
        <p:spPr>
          <a:xfrm>
            <a:off x="609600" y="274638"/>
            <a:ext cx="4190256" cy="689866"/>
          </a:xfrm>
          <a:prstGeom prst="rect">
            <a:avLst/>
          </a:prstGeom>
        </p:spPr>
        <p:txBody>
          <a:bodyPr/>
          <a:lstStyle>
            <a:lvl1pPr algn="l" defTabSz="342900" rtl="0" eaLnBrk="1" latinLnBrk="0" hangingPunct="1">
              <a:spcBef>
                <a:spcPct val="0"/>
              </a:spcBef>
              <a:buNone/>
              <a:defRPr sz="3300" b="1" kern="1200">
                <a:solidFill>
                  <a:srgbClr val="B0D235"/>
                </a:solidFill>
                <a:latin typeface="Cambria" panose="02040503050406030204" pitchFamily="18" charset="0"/>
                <a:ea typeface="+mj-ea"/>
                <a:cs typeface="Arial"/>
              </a:defRPr>
            </a:lvl1pPr>
          </a:lstStyle>
          <a:p>
            <a:r>
              <a:rPr lang="en-GB" sz="3600" dirty="0"/>
              <a:t>Homework</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txBox="1">
            <a:spLocks/>
          </p:cNvSpPr>
          <p:nvPr/>
        </p:nvSpPr>
        <p:spPr>
          <a:xfrm>
            <a:off x="767408" y="1124744"/>
            <a:ext cx="9721080" cy="4824536"/>
          </a:xfrm>
          <a:prstGeom prst="rect">
            <a:avLst/>
          </a:prstGeom>
        </p:spPr>
        <p:txBody>
          <a:bodyPr>
            <a:normAutofit/>
          </a:bodyPr>
          <a:lstStyle/>
          <a:p>
            <a:pPr marL="342900" indent="-342900">
              <a:spcBef>
                <a:spcPct val="20000"/>
              </a:spcBef>
              <a:buFont typeface="Arial" pitchFamily="34" charset="0"/>
              <a:buChar char="•"/>
              <a:defRPr/>
            </a:pPr>
            <a:r>
              <a:rPr lang="en-GB" dirty="0">
                <a:latin typeface="Arial" panose="020B0604020202020204" pitchFamily="34" charset="0"/>
                <a:cs typeface="Arial" panose="020B0604020202020204" pitchFamily="34" charset="0"/>
              </a:rPr>
              <a:t>The ‘displays’ are evaluated by a mini presentation by each group using the prepared presentation, including the reasons for their design, its development and manufacture, response from the other groups, improvements to be made.</a:t>
            </a:r>
          </a:p>
          <a:p>
            <a:pPr marL="342900" indent="-342900">
              <a:spcBef>
                <a:spcPct val="20000"/>
              </a:spcBef>
              <a:buFont typeface="Arial" pitchFamily="34" charset="0"/>
              <a:buChar char="•"/>
              <a:defRPr/>
            </a:pPr>
            <a:endParaRPr lang="en-GB" sz="2000"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endParaRPr lang="en-GB"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r>
              <a:rPr lang="en-GB" dirty="0">
                <a:latin typeface="Arial" panose="020B0604020202020204" pitchFamily="34" charset="0"/>
                <a:cs typeface="Arial" panose="020B0604020202020204" pitchFamily="34" charset="0"/>
              </a:rPr>
              <a:t>You need to record feedback from your presentation in a document/slide and printed to be kept as a reference in your folder/workbook.</a:t>
            </a:r>
          </a:p>
          <a:p>
            <a:pPr marL="342900" indent="-342900">
              <a:spcBef>
                <a:spcPct val="20000"/>
              </a:spcBef>
              <a:buFont typeface="Arial" pitchFamily="34" charset="0"/>
              <a:buChar char="•"/>
              <a:defRPr/>
            </a:pPr>
            <a:r>
              <a:rPr lang="en-GB" dirty="0">
                <a:latin typeface="Arial" panose="020B0604020202020204" pitchFamily="34" charset="0"/>
                <a:cs typeface="Arial" panose="020B0604020202020204" pitchFamily="34" charset="0"/>
              </a:rPr>
              <a:t>It can be a good idea to video your presentation as it will capture all the comments made by the other groups.</a:t>
            </a:r>
          </a:p>
        </p:txBody>
      </p:sp>
      <p:pic>
        <p:nvPicPr>
          <p:cNvPr id="51202" name="Picture 2"/>
          <p:cNvPicPr>
            <a:picLocks noChangeAspect="1" noChangeArrowheads="1"/>
          </p:cNvPicPr>
          <p:nvPr/>
        </p:nvPicPr>
        <p:blipFill>
          <a:blip r:embed="rId3" cstate="print"/>
          <a:srcRect/>
          <a:stretch>
            <a:fillRect/>
          </a:stretch>
        </p:blipFill>
        <p:spPr bwMode="auto">
          <a:xfrm>
            <a:off x="1221274" y="2204864"/>
            <a:ext cx="3096343" cy="2110810"/>
          </a:xfrm>
          <a:prstGeom prst="rect">
            <a:avLst/>
          </a:prstGeom>
          <a:noFill/>
          <a:ln w="9525">
            <a:noFill/>
            <a:miter lim="800000"/>
            <a:headEnd/>
            <a:tailEnd/>
          </a:ln>
          <a:effectLst/>
        </p:spPr>
      </p:pic>
      <p:sp>
        <p:nvSpPr>
          <p:cNvPr id="2" name="Title 1"/>
          <p:cNvSpPr txBox="1">
            <a:spLocks/>
          </p:cNvSpPr>
          <p:nvPr/>
        </p:nvSpPr>
        <p:spPr>
          <a:xfrm>
            <a:off x="1981200" y="274638"/>
            <a:ext cx="8229600" cy="1143000"/>
          </a:xfrm>
          <a:prstGeom prst="rect">
            <a:avLst/>
          </a:prstGeom>
        </p:spPr>
        <p:txBody>
          <a:bodyPr/>
          <a:lstStyle/>
          <a:p>
            <a:pPr algn="ctr">
              <a:spcBef>
                <a:spcPct val="0"/>
              </a:spcBef>
              <a:defRPr/>
            </a:pPr>
            <a:r>
              <a:rPr lang="en-GB" sz="4400" b="1" dirty="0">
                <a:solidFill>
                  <a:srgbClr val="B0D235"/>
                </a:solidFill>
                <a:latin typeface="Cambria" panose="02040503050406030204" pitchFamily="18" charset="0"/>
                <a:ea typeface="+mj-ea"/>
                <a:cs typeface="+mj-cs"/>
              </a:rPr>
              <a:t>On show</a:t>
            </a:r>
          </a:p>
        </p:txBody>
      </p:sp>
      <p:pic>
        <p:nvPicPr>
          <p:cNvPr id="6" name="Picture 2" descr="http://www.spaspeakers.co.uk/wp-content/uploads/2013/11/video-camera-clip-art1.png.jpg"/>
          <p:cNvPicPr>
            <a:picLocks noChangeAspect="1" noChangeArrowheads="1"/>
          </p:cNvPicPr>
          <p:nvPr/>
        </p:nvPicPr>
        <p:blipFill>
          <a:blip r:embed="rId4" cstate="print"/>
          <a:srcRect/>
          <a:stretch>
            <a:fillRect/>
          </a:stretch>
        </p:blipFill>
        <p:spPr bwMode="auto">
          <a:xfrm>
            <a:off x="8472264" y="2060848"/>
            <a:ext cx="1584176" cy="1937830"/>
          </a:xfrm>
          <a:prstGeom prst="rect">
            <a:avLst/>
          </a:prstGeom>
          <a:noFill/>
        </p:spPr>
      </p:pic>
      <p:pic>
        <p:nvPicPr>
          <p:cNvPr id="8" name="Picture 4" descr="http://www.mbd2.com/forum/balloon_Animal_Blog/wp-content/uploads/2009/10/Public-Speaking.jp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flipH="1">
            <a:off x="3360167" y="2539009"/>
            <a:ext cx="1914899" cy="2057641"/>
          </a:xfrm>
          <a:prstGeom prst="rect">
            <a:avLst/>
          </a:prstGeom>
          <a:noFill/>
        </p:spPr>
      </p:pic>
      <p:pic>
        <p:nvPicPr>
          <p:cNvPr id="9" name="Picture 6" descr="http://images.clipartpanda.com/crowd-of-people-silhouette-crowd-silhouette1.jpg"/>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4317617" y="2301517"/>
            <a:ext cx="4536504" cy="2227012"/>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Crumble programming</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Getting started</a:t>
            </a:r>
          </a:p>
        </p:txBody>
      </p:sp>
      <p:sp>
        <p:nvSpPr>
          <p:cNvPr id="3" name="Content Placeholder 2"/>
          <p:cNvSpPr>
            <a:spLocks noGrp="1"/>
          </p:cNvSpPr>
          <p:nvPr>
            <p:ph idx="1"/>
          </p:nvPr>
        </p:nvSpPr>
        <p:spPr>
          <a:xfrm>
            <a:off x="911424" y="1268761"/>
            <a:ext cx="4824536" cy="2880320"/>
          </a:xfrm>
        </p:spPr>
        <p:txBody>
          <a:bodyPr>
            <a:normAutofit lnSpcReduction="10000"/>
          </a:bodyPr>
          <a:lstStyle/>
          <a:p>
            <a:r>
              <a:rPr lang="en-GB" sz="2000" b="0" dirty="0">
                <a:solidFill>
                  <a:schemeClr val="tx1"/>
                </a:solidFill>
                <a:latin typeface="Arial" panose="020B0604020202020204" pitchFamily="34" charset="0"/>
                <a:cs typeface="Arial" panose="020B0604020202020204" pitchFamily="34" charset="0"/>
              </a:rPr>
              <a:t>The Crumble is a low-cost, easy-to-use electronics controller. A few ‘croc’ leads and a USB cable are all you need to connect motors, LEDs and sensors and begin experimenting.</a:t>
            </a:r>
          </a:p>
          <a:p>
            <a:r>
              <a:rPr lang="en-GB" sz="2000" b="0" dirty="0">
                <a:solidFill>
                  <a:schemeClr val="tx1"/>
                </a:solidFill>
                <a:latin typeface="Arial" panose="020B0604020202020204" pitchFamily="34" charset="0"/>
                <a:cs typeface="Arial" panose="020B0604020202020204" pitchFamily="34" charset="0"/>
              </a:rPr>
              <a:t>No programming experience is required as the FREE software is a graphical, drag-and-drop system inspired by MIT Scratch.</a:t>
            </a:r>
          </a:p>
        </p:txBody>
      </p:sp>
      <p:pic>
        <p:nvPicPr>
          <p:cNvPr id="1026" name="Picture 2"/>
          <p:cNvPicPr>
            <a:picLocks noChangeAspect="1" noChangeArrowheads="1"/>
          </p:cNvPicPr>
          <p:nvPr/>
        </p:nvPicPr>
        <p:blipFill>
          <a:blip r:embed="rId3" cstate="print"/>
          <a:srcRect/>
          <a:stretch>
            <a:fillRect/>
          </a:stretch>
        </p:blipFill>
        <p:spPr bwMode="auto">
          <a:xfrm>
            <a:off x="7473944" y="478996"/>
            <a:ext cx="4123512" cy="288032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879976" y="2873808"/>
            <a:ext cx="3744416" cy="2931457"/>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How does </a:t>
            </a:r>
            <a:r>
              <a:rPr lang="en-GB" dirty="0" err="1"/>
              <a:t>SfI</a:t>
            </a:r>
            <a:r>
              <a:rPr lang="en-GB" dirty="0"/>
              <a:t> support schools?</a:t>
            </a:r>
          </a:p>
        </p:txBody>
      </p:sp>
      <p:sp>
        <p:nvSpPr>
          <p:cNvPr id="3" name="Content Placeholder 2"/>
          <p:cNvSpPr>
            <a:spLocks noGrp="1"/>
          </p:cNvSpPr>
          <p:nvPr>
            <p:ph idx="1"/>
          </p:nvPr>
        </p:nvSpPr>
        <p:spPr>
          <a:xfrm>
            <a:off x="609600" y="1111170"/>
            <a:ext cx="10972800" cy="4645005"/>
          </a:xfrm>
        </p:spPr>
        <p:txBody>
          <a:bodyPr>
            <a:normAutofit/>
          </a:bodyPr>
          <a:lstStyle/>
          <a:p>
            <a:pPr marL="0" indent="0">
              <a:buNone/>
            </a:pPr>
            <a:r>
              <a:rPr lang="en-GB" dirty="0"/>
              <a:t>Provision of training and mentoring which:</a:t>
            </a:r>
          </a:p>
          <a:p>
            <a:endParaRPr lang="en-GB" dirty="0"/>
          </a:p>
          <a:p>
            <a:r>
              <a:rPr lang="en-GB" dirty="0"/>
              <a:t>supports school curriculum development</a:t>
            </a:r>
          </a:p>
          <a:p>
            <a:endParaRPr lang="en-GB" dirty="0"/>
          </a:p>
          <a:p>
            <a:r>
              <a:rPr lang="en-GB" dirty="0"/>
              <a:t>develops  technical together with ‘soft skills’</a:t>
            </a:r>
          </a:p>
          <a:p>
            <a:endParaRPr lang="en-GB" dirty="0"/>
          </a:p>
          <a:p>
            <a:r>
              <a:rPr lang="en-GB" dirty="0"/>
              <a:t>encourages creativity and innovation </a:t>
            </a:r>
          </a:p>
          <a:p>
            <a:endParaRPr lang="en-GB" dirty="0"/>
          </a:p>
          <a:p>
            <a:r>
              <a:rPr lang="en-GB" dirty="0"/>
              <a:t>exemplifies career pathways </a:t>
            </a:r>
          </a:p>
          <a:p>
            <a:endParaRPr lang="en-GB" dirty="0"/>
          </a:p>
          <a:p>
            <a:r>
              <a:rPr lang="en-GB" dirty="0"/>
              <a:t>develops teaching resources linked to business and industry</a:t>
            </a:r>
          </a:p>
          <a:p>
            <a:endParaRPr lang="en-GB" dirty="0"/>
          </a:p>
        </p:txBody>
      </p:sp>
    </p:spTree>
    <p:extLst>
      <p:ext uri="{BB962C8B-B14F-4D97-AF65-F5344CB8AC3E}">
        <p14:creationId xmlns:p14="http://schemas.microsoft.com/office/powerpoint/2010/main" val="5949579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Coding with Crumble</a:t>
            </a:r>
          </a:p>
        </p:txBody>
      </p:sp>
      <p:sp>
        <p:nvSpPr>
          <p:cNvPr id="3" name="Content Placeholder 2"/>
          <p:cNvSpPr>
            <a:spLocks noGrp="1"/>
          </p:cNvSpPr>
          <p:nvPr>
            <p:ph idx="1"/>
          </p:nvPr>
        </p:nvSpPr>
        <p:spPr>
          <a:xfrm>
            <a:off x="609600" y="1268760"/>
            <a:ext cx="4910337" cy="3600400"/>
          </a:xfrm>
        </p:spPr>
        <p:txBody>
          <a:bodyPr>
            <a:normAutofit/>
          </a:bodyPr>
          <a:lstStyle/>
          <a:p>
            <a:r>
              <a:rPr lang="en-GB" sz="2000" b="0" dirty="0">
                <a:solidFill>
                  <a:schemeClr val="tx1"/>
                </a:solidFill>
                <a:latin typeface="Arial" panose="020B0604020202020204" pitchFamily="34" charset="0"/>
                <a:cs typeface="Arial" panose="020B0604020202020204" pitchFamily="34" charset="0"/>
              </a:rPr>
              <a:t>Once the Crumble program has been loaded you will have a screen as shown here.</a:t>
            </a:r>
          </a:p>
          <a:p>
            <a:r>
              <a:rPr lang="en-GB" sz="2000" b="0" dirty="0">
                <a:solidFill>
                  <a:schemeClr val="tx1"/>
                </a:solidFill>
                <a:latin typeface="Arial" panose="020B0604020202020204" pitchFamily="34" charset="0"/>
                <a:cs typeface="Arial" panose="020B0604020202020204" pitchFamily="34" charset="0"/>
              </a:rPr>
              <a:t>In the sidebar you will find all the commands that you can use, grouped in six types.</a:t>
            </a:r>
          </a:p>
          <a:p>
            <a:r>
              <a:rPr lang="en-GB" sz="2000" b="0" dirty="0">
                <a:solidFill>
                  <a:schemeClr val="tx1"/>
                </a:solidFill>
                <a:latin typeface="Arial" panose="020B0604020202020204" pitchFamily="34" charset="0"/>
                <a:cs typeface="Arial" panose="020B0604020202020204" pitchFamily="34" charset="0"/>
              </a:rPr>
              <a:t>Each block that you need is dragged from the sidebar on to the program area and snap together as you build your program.</a:t>
            </a:r>
          </a:p>
        </p:txBody>
      </p:sp>
      <p:pic>
        <p:nvPicPr>
          <p:cNvPr id="1026" name="Picture 2"/>
          <p:cNvPicPr>
            <a:picLocks noChangeAspect="1" noChangeArrowheads="1"/>
          </p:cNvPicPr>
          <p:nvPr/>
        </p:nvPicPr>
        <p:blipFill>
          <a:blip r:embed="rId3" cstate="print"/>
          <a:srcRect/>
          <a:stretch>
            <a:fillRect/>
          </a:stretch>
        </p:blipFill>
        <p:spPr bwMode="auto">
          <a:xfrm>
            <a:off x="6244412" y="1124744"/>
            <a:ext cx="5302880" cy="4464496"/>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Turning on/off an output</a:t>
            </a:r>
          </a:p>
        </p:txBody>
      </p:sp>
      <p:sp>
        <p:nvSpPr>
          <p:cNvPr id="3" name="Content Placeholder 2"/>
          <p:cNvSpPr>
            <a:spLocks noGrp="1"/>
          </p:cNvSpPr>
          <p:nvPr>
            <p:ph idx="1"/>
          </p:nvPr>
        </p:nvSpPr>
        <p:spPr>
          <a:xfrm>
            <a:off x="767408" y="1196752"/>
            <a:ext cx="5184576" cy="4752528"/>
          </a:xfrm>
        </p:spPr>
        <p:txBody>
          <a:bodyPr>
            <a:normAutofit lnSpcReduction="10000"/>
          </a:bodyPr>
          <a:lstStyle/>
          <a:p>
            <a:r>
              <a:rPr lang="en-GB" sz="2000" b="0" dirty="0">
                <a:solidFill>
                  <a:schemeClr val="tx1"/>
                </a:solidFill>
                <a:latin typeface="Arial" panose="020B0604020202020204" pitchFamily="34" charset="0"/>
                <a:cs typeface="Arial" panose="020B0604020202020204" pitchFamily="34" charset="0"/>
              </a:rPr>
              <a:t>Task: control a single LED to flash on and off all the time.</a:t>
            </a:r>
          </a:p>
          <a:p>
            <a:r>
              <a:rPr lang="en-GB" sz="2000" b="0" dirty="0">
                <a:solidFill>
                  <a:schemeClr val="tx1"/>
                </a:solidFill>
                <a:latin typeface="Arial" panose="020B0604020202020204" pitchFamily="34" charset="0"/>
                <a:cs typeface="Arial" panose="020B0604020202020204" pitchFamily="34" charset="0"/>
              </a:rPr>
              <a:t>All our programs need to continually work; to do this we use a FOREVER loop.</a:t>
            </a:r>
          </a:p>
          <a:p>
            <a:r>
              <a:rPr lang="en-GB" sz="2000" b="0" dirty="0">
                <a:solidFill>
                  <a:schemeClr val="tx1"/>
                </a:solidFill>
                <a:latin typeface="Arial" panose="020B0604020202020204" pitchFamily="34" charset="0"/>
                <a:cs typeface="Arial" panose="020B0604020202020204" pitchFamily="34" charset="0"/>
              </a:rPr>
              <a:t>To control the LED we will connect it to output A and 0V.</a:t>
            </a:r>
          </a:p>
          <a:p>
            <a:r>
              <a:rPr lang="en-GB" sz="2000" b="0" dirty="0">
                <a:solidFill>
                  <a:schemeClr val="tx1"/>
                </a:solidFill>
                <a:latin typeface="Arial" panose="020B0604020202020204" pitchFamily="34" charset="0"/>
                <a:cs typeface="Arial" panose="020B0604020202020204" pitchFamily="34" charset="0"/>
              </a:rPr>
              <a:t>Do forget to add delays or we won’t see the change as the microcontroller can switch it on/off hundreds of times per second.</a:t>
            </a:r>
          </a:p>
          <a:p>
            <a:r>
              <a:rPr lang="en-GB" sz="2000" b="0" dirty="0">
                <a:solidFill>
                  <a:schemeClr val="tx1"/>
                </a:solidFill>
                <a:latin typeface="Arial" panose="020B0604020202020204" pitchFamily="34" charset="0"/>
                <a:cs typeface="Arial" panose="020B0604020202020204" pitchFamily="34" charset="0"/>
              </a:rPr>
              <a:t>Build your program as shown opposite.</a:t>
            </a:r>
          </a:p>
          <a:p>
            <a:r>
              <a:rPr lang="en-GB" sz="2000" b="0" dirty="0">
                <a:solidFill>
                  <a:schemeClr val="tx1"/>
                </a:solidFill>
                <a:latin typeface="Arial" panose="020B0604020202020204" pitchFamily="34" charset="0"/>
                <a:cs typeface="Arial" panose="020B0604020202020204" pitchFamily="34" charset="0"/>
              </a:rPr>
              <a:t>Connect your Crumble to your computer using the USB lead and the LED to output A and 0V.</a:t>
            </a:r>
          </a:p>
          <a:p>
            <a:r>
              <a:rPr lang="en-GB" sz="2000" b="0" dirty="0">
                <a:solidFill>
                  <a:schemeClr val="tx1"/>
                </a:solidFill>
                <a:latin typeface="Arial" panose="020B0604020202020204" pitchFamily="34" charset="0"/>
                <a:cs typeface="Arial" panose="020B0604020202020204" pitchFamily="34" charset="0"/>
              </a:rPr>
              <a:t>Try out different values for the wait time.</a:t>
            </a:r>
          </a:p>
        </p:txBody>
      </p:sp>
      <p:pic>
        <p:nvPicPr>
          <p:cNvPr id="2051" name="Picture 3"/>
          <p:cNvPicPr>
            <a:picLocks noChangeAspect="1" noChangeArrowheads="1"/>
          </p:cNvPicPr>
          <p:nvPr/>
        </p:nvPicPr>
        <p:blipFill>
          <a:blip r:embed="rId3" cstate="print"/>
          <a:srcRect/>
          <a:stretch>
            <a:fillRect/>
          </a:stretch>
        </p:blipFill>
        <p:spPr bwMode="auto">
          <a:xfrm>
            <a:off x="8040216" y="323900"/>
            <a:ext cx="3086844" cy="2824134"/>
          </a:xfrm>
          <a:prstGeom prst="rect">
            <a:avLst/>
          </a:prstGeom>
          <a:noFill/>
          <a:ln w="9525">
            <a:noFill/>
            <a:miter lim="800000"/>
            <a:headEnd/>
            <a:tailEnd/>
          </a:ln>
        </p:spPr>
      </p:pic>
      <p:pic>
        <p:nvPicPr>
          <p:cNvPr id="6" name="Picture 4"/>
          <p:cNvPicPr>
            <a:picLocks noChangeAspect="1" noChangeArrowheads="1"/>
          </p:cNvPicPr>
          <p:nvPr/>
        </p:nvPicPr>
        <p:blipFill>
          <a:blip r:embed="rId4" cstate="print"/>
          <a:srcRect/>
          <a:stretch>
            <a:fillRect/>
          </a:stretch>
        </p:blipFill>
        <p:spPr bwMode="auto">
          <a:xfrm>
            <a:off x="6685818" y="3429000"/>
            <a:ext cx="4441242" cy="2232248"/>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Using a digital input</a:t>
            </a:r>
          </a:p>
        </p:txBody>
      </p:sp>
      <p:sp>
        <p:nvSpPr>
          <p:cNvPr id="3" name="Content Placeholder 2"/>
          <p:cNvSpPr>
            <a:spLocks noGrp="1"/>
          </p:cNvSpPr>
          <p:nvPr>
            <p:ph idx="1"/>
          </p:nvPr>
        </p:nvSpPr>
        <p:spPr>
          <a:xfrm>
            <a:off x="695399" y="1268761"/>
            <a:ext cx="5811205" cy="4857403"/>
          </a:xfrm>
        </p:spPr>
        <p:txBody>
          <a:bodyPr>
            <a:noAutofit/>
          </a:bodyPr>
          <a:lstStyle/>
          <a:p>
            <a:r>
              <a:rPr lang="en-GB" sz="2000" b="0" dirty="0">
                <a:solidFill>
                  <a:schemeClr val="tx1"/>
                </a:solidFill>
                <a:latin typeface="Arial" panose="020B0604020202020204" pitchFamily="34" charset="0"/>
                <a:cs typeface="Arial" panose="020B0604020202020204" pitchFamily="34" charset="0"/>
              </a:rPr>
              <a:t>All control programs need to use one or input to trigger particular events or respond to particular inputs.</a:t>
            </a:r>
          </a:p>
          <a:p>
            <a:r>
              <a:rPr lang="en-GB" sz="2000" b="0" dirty="0">
                <a:solidFill>
                  <a:schemeClr val="tx1"/>
                </a:solidFill>
                <a:latin typeface="Arial" panose="020B0604020202020204" pitchFamily="34" charset="0"/>
                <a:cs typeface="Arial" panose="020B0604020202020204" pitchFamily="34" charset="0"/>
              </a:rPr>
              <a:t>A common input is a switch; we can use a switch to select two different options.</a:t>
            </a:r>
          </a:p>
          <a:p>
            <a:r>
              <a:rPr lang="en-GB" sz="2000" b="0" dirty="0">
                <a:solidFill>
                  <a:schemeClr val="tx1"/>
                </a:solidFill>
                <a:latin typeface="Arial" panose="020B0604020202020204" pitchFamily="34" charset="0"/>
                <a:cs typeface="Arial" panose="020B0604020202020204" pitchFamily="34" charset="0"/>
              </a:rPr>
              <a:t>To do this we use the IF….THEN….ELSE command.</a:t>
            </a:r>
          </a:p>
          <a:p>
            <a:r>
              <a:rPr lang="en-GB" sz="2000" b="0" dirty="0">
                <a:solidFill>
                  <a:schemeClr val="tx1"/>
                </a:solidFill>
                <a:latin typeface="Arial" panose="020B0604020202020204" pitchFamily="34" charset="0"/>
                <a:cs typeface="Arial" panose="020B0604020202020204" pitchFamily="34" charset="0"/>
              </a:rPr>
              <a:t>The switch is wired to +V and input C, when pressed it will give a HI and a LO when not pressed.</a:t>
            </a:r>
          </a:p>
          <a:p>
            <a:r>
              <a:rPr lang="en-GB" sz="2000" b="0" dirty="0">
                <a:solidFill>
                  <a:schemeClr val="tx1"/>
                </a:solidFill>
                <a:latin typeface="Arial" panose="020B0604020202020204" pitchFamily="34" charset="0"/>
                <a:cs typeface="Arial" panose="020B0604020202020204" pitchFamily="34" charset="0"/>
              </a:rPr>
              <a:t>Task: create a program that flashes an LED at two different rates using a switch on input C.</a:t>
            </a: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a:p>
            <a:endParaRPr lang="en-GB" sz="2000" b="0" dirty="0">
              <a:solidFill>
                <a:schemeClr val="tx1"/>
              </a:solidFill>
              <a:latin typeface="Arial" panose="020B0604020202020204" pitchFamily="34" charset="0"/>
              <a:cs typeface="Arial" panose="020B0604020202020204" pitchFamily="34" charset="0"/>
            </a:endParaRPr>
          </a:p>
        </p:txBody>
      </p:sp>
      <p:pic>
        <p:nvPicPr>
          <p:cNvPr id="3077" name="Picture 5"/>
          <p:cNvPicPr>
            <a:picLocks noChangeAspect="1" noChangeArrowheads="1"/>
          </p:cNvPicPr>
          <p:nvPr/>
        </p:nvPicPr>
        <p:blipFill>
          <a:blip r:embed="rId3" cstate="print"/>
          <a:srcRect/>
          <a:stretch>
            <a:fillRect/>
          </a:stretch>
        </p:blipFill>
        <p:spPr bwMode="auto">
          <a:xfrm>
            <a:off x="7104112" y="3212976"/>
            <a:ext cx="3880781" cy="2777073"/>
          </a:xfrm>
          <a:prstGeom prst="rect">
            <a:avLst/>
          </a:prstGeom>
          <a:noFill/>
          <a:ln w="9525">
            <a:noFill/>
            <a:miter lim="800000"/>
            <a:headEnd/>
            <a:tailEnd/>
          </a:ln>
        </p:spPr>
      </p:pic>
      <p:pic>
        <p:nvPicPr>
          <p:cNvPr id="3074" name="Picture 2"/>
          <p:cNvPicPr>
            <a:picLocks noChangeAspect="1" noChangeArrowheads="1"/>
          </p:cNvPicPr>
          <p:nvPr/>
        </p:nvPicPr>
        <p:blipFill>
          <a:blip r:embed="rId4" cstate="print"/>
          <a:srcRect/>
          <a:stretch>
            <a:fillRect/>
          </a:stretch>
        </p:blipFill>
        <p:spPr bwMode="auto">
          <a:xfrm>
            <a:off x="9411064" y="274638"/>
            <a:ext cx="2171336" cy="3096344"/>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Using an analogue input</a:t>
            </a:r>
          </a:p>
        </p:txBody>
      </p:sp>
      <p:sp>
        <p:nvSpPr>
          <p:cNvPr id="3" name="Content Placeholder 2"/>
          <p:cNvSpPr>
            <a:spLocks noGrp="1"/>
          </p:cNvSpPr>
          <p:nvPr>
            <p:ph idx="1"/>
          </p:nvPr>
        </p:nvSpPr>
        <p:spPr>
          <a:xfrm>
            <a:off x="839416" y="1268760"/>
            <a:ext cx="6192688" cy="4536504"/>
          </a:xfrm>
        </p:spPr>
        <p:txBody>
          <a:bodyPr>
            <a:normAutofit/>
          </a:bodyPr>
          <a:lstStyle/>
          <a:p>
            <a:r>
              <a:rPr lang="en-GB" sz="2000" b="0" dirty="0">
                <a:solidFill>
                  <a:schemeClr val="tx1"/>
                </a:solidFill>
                <a:latin typeface="Arial" panose="020B0604020202020204" pitchFamily="34" charset="0"/>
                <a:cs typeface="Arial" panose="020B0604020202020204" pitchFamily="34" charset="0"/>
              </a:rPr>
              <a:t>In the real world many things we wish to sense are not digital but are analogue – they can have a range of values not just on and off.</a:t>
            </a:r>
          </a:p>
          <a:p>
            <a:r>
              <a:rPr lang="en-GB" sz="2000" b="0" dirty="0">
                <a:solidFill>
                  <a:schemeClr val="tx1"/>
                </a:solidFill>
                <a:latin typeface="Arial" panose="020B0604020202020204" pitchFamily="34" charset="0"/>
                <a:cs typeface="Arial" panose="020B0604020202020204" pitchFamily="34" charset="0"/>
              </a:rPr>
              <a:t>Crumble can read these and make decisions based on them using the IF…THEN command along with a comparison.</a:t>
            </a:r>
          </a:p>
          <a:p>
            <a:r>
              <a:rPr lang="en-GB" sz="2000" b="0" dirty="0">
                <a:solidFill>
                  <a:schemeClr val="tx1"/>
                </a:solidFill>
                <a:latin typeface="Arial" panose="020B0604020202020204" pitchFamily="34" charset="0"/>
                <a:cs typeface="Arial" panose="020B0604020202020204" pitchFamily="34" charset="0"/>
              </a:rPr>
              <a:t>We can alter our last program to use a light sensor (LDR) instead of the switch.</a:t>
            </a:r>
          </a:p>
          <a:p>
            <a:r>
              <a:rPr lang="en-GB" sz="2000" b="0" dirty="0">
                <a:solidFill>
                  <a:schemeClr val="tx1"/>
                </a:solidFill>
                <a:latin typeface="Arial" panose="020B0604020202020204" pitchFamily="34" charset="0"/>
                <a:cs typeface="Arial" panose="020B0604020202020204" pitchFamily="34" charset="0"/>
              </a:rPr>
              <a:t>Task: create a program that flashes an LED at two different rates using a light sensor on input C.</a:t>
            </a:r>
          </a:p>
          <a:p>
            <a:pPr marL="0" indent="0">
              <a:buNone/>
            </a:pPr>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p:txBody>
      </p:sp>
      <p:pic>
        <p:nvPicPr>
          <p:cNvPr id="4098"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740872" y="3753036"/>
            <a:ext cx="5047208" cy="2184838"/>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srcRect/>
          <a:stretch>
            <a:fillRect/>
          </a:stretch>
        </p:blipFill>
        <p:spPr bwMode="auto">
          <a:xfrm>
            <a:off x="9044880" y="447675"/>
            <a:ext cx="2743200" cy="2981325"/>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Using motors</a:t>
            </a:r>
          </a:p>
        </p:txBody>
      </p:sp>
      <p:sp>
        <p:nvSpPr>
          <p:cNvPr id="3" name="Content Placeholder 2"/>
          <p:cNvSpPr>
            <a:spLocks noGrp="1"/>
          </p:cNvSpPr>
          <p:nvPr>
            <p:ph idx="1"/>
          </p:nvPr>
        </p:nvSpPr>
        <p:spPr>
          <a:xfrm>
            <a:off x="767408" y="1268760"/>
            <a:ext cx="6480720" cy="4968552"/>
          </a:xfrm>
        </p:spPr>
        <p:txBody>
          <a:bodyPr>
            <a:normAutofit/>
          </a:bodyPr>
          <a:lstStyle/>
          <a:p>
            <a:r>
              <a:rPr lang="en-GB" sz="2000" b="0" dirty="0">
                <a:solidFill>
                  <a:schemeClr val="tx1"/>
                </a:solidFill>
                <a:latin typeface="Arial" panose="020B0604020202020204" pitchFamily="34" charset="0"/>
                <a:cs typeface="Arial" panose="020B0604020202020204" pitchFamily="34" charset="0"/>
              </a:rPr>
              <a:t>Crumble has a motor driver which can control two motors or motor based devices such as a pump.</a:t>
            </a:r>
          </a:p>
          <a:p>
            <a:r>
              <a:rPr lang="en-GB" sz="2000" b="0" dirty="0">
                <a:solidFill>
                  <a:schemeClr val="tx1"/>
                </a:solidFill>
                <a:latin typeface="Arial" panose="020B0604020202020204" pitchFamily="34" charset="0"/>
                <a:cs typeface="Arial" panose="020B0604020202020204" pitchFamily="34" charset="0"/>
              </a:rPr>
              <a:t>There are three commands; STOP, FORWARDS &amp; REVERSE.</a:t>
            </a:r>
          </a:p>
          <a:p>
            <a:r>
              <a:rPr lang="en-GB" sz="2000" b="0" dirty="0">
                <a:solidFill>
                  <a:schemeClr val="tx1"/>
                </a:solidFill>
                <a:latin typeface="Arial" panose="020B0604020202020204" pitchFamily="34" charset="0"/>
                <a:cs typeface="Arial" panose="020B0604020202020204" pitchFamily="34" charset="0"/>
              </a:rPr>
              <a:t>You can also set the motor speed from 0% to 100%.</a:t>
            </a:r>
          </a:p>
          <a:p>
            <a:r>
              <a:rPr lang="en-GB" sz="2000" b="0" dirty="0">
                <a:solidFill>
                  <a:schemeClr val="tx1"/>
                </a:solidFill>
                <a:latin typeface="Arial" panose="020B0604020202020204" pitchFamily="34" charset="0"/>
                <a:cs typeface="Arial" panose="020B0604020202020204" pitchFamily="34" charset="0"/>
              </a:rPr>
              <a:t>Task: create a small program that runs a motor forwards for 1 second &amp; backwards for 1 second.</a:t>
            </a:r>
          </a:p>
          <a:p>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a:p>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In the Severn Trent Project you will be using a submersible pump.</a:t>
            </a:r>
          </a:p>
          <a:p>
            <a:endParaRPr lang="en-GB" sz="2000" b="0" dirty="0">
              <a:solidFill>
                <a:schemeClr val="tx1"/>
              </a:solidFill>
              <a:latin typeface="Arial" panose="020B0604020202020204" pitchFamily="34" charset="0"/>
              <a:cs typeface="Arial" panose="020B0604020202020204" pitchFamily="34" charset="0"/>
            </a:endParaRPr>
          </a:p>
        </p:txBody>
      </p:sp>
      <p:pic>
        <p:nvPicPr>
          <p:cNvPr id="5122"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528048" y="2636912"/>
            <a:ext cx="4782250" cy="2491860"/>
          </a:xfrm>
          <a:prstGeom prst="rect">
            <a:avLst/>
          </a:prstGeom>
          <a:noFill/>
          <a:ln w="9525">
            <a:noFill/>
            <a:miter lim="800000"/>
            <a:headEnd/>
            <a:tailEnd/>
          </a:ln>
        </p:spPr>
      </p:pic>
      <p:pic>
        <p:nvPicPr>
          <p:cNvPr id="5123" name="Picture 3"/>
          <p:cNvPicPr>
            <a:picLocks noChangeAspect="1" noChangeArrowheads="1"/>
          </p:cNvPicPr>
          <p:nvPr/>
        </p:nvPicPr>
        <p:blipFill>
          <a:blip r:embed="rId4" cstate="print"/>
          <a:srcRect/>
          <a:stretch>
            <a:fillRect/>
          </a:stretch>
        </p:blipFill>
        <p:spPr bwMode="auto">
          <a:xfrm>
            <a:off x="8472264" y="261442"/>
            <a:ext cx="3411588" cy="2088232"/>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Using Sparkles</a:t>
            </a:r>
          </a:p>
        </p:txBody>
      </p:sp>
      <p:sp>
        <p:nvSpPr>
          <p:cNvPr id="3" name="Content Placeholder 2"/>
          <p:cNvSpPr>
            <a:spLocks noGrp="1"/>
          </p:cNvSpPr>
          <p:nvPr>
            <p:ph idx="1"/>
          </p:nvPr>
        </p:nvSpPr>
        <p:spPr>
          <a:xfrm>
            <a:off x="767408" y="1268761"/>
            <a:ext cx="5472608" cy="4392487"/>
          </a:xfrm>
        </p:spPr>
        <p:txBody>
          <a:bodyPr>
            <a:normAutofit/>
          </a:bodyPr>
          <a:lstStyle/>
          <a:p>
            <a:r>
              <a:rPr lang="en-GB" sz="2000" b="0" dirty="0">
                <a:solidFill>
                  <a:schemeClr val="tx1"/>
                </a:solidFill>
                <a:latin typeface="Arial" panose="020B0604020202020204" pitchFamily="34" charset="0"/>
                <a:cs typeface="Arial" panose="020B0604020202020204" pitchFamily="34" charset="0"/>
              </a:rPr>
              <a:t>Sparkles are a special type of RGB LED which can be ‘chained’ together.</a:t>
            </a:r>
          </a:p>
          <a:p>
            <a:r>
              <a:rPr lang="en-GB" sz="2000" b="0" dirty="0">
                <a:solidFill>
                  <a:schemeClr val="tx1"/>
                </a:solidFill>
                <a:latin typeface="Arial" panose="020B0604020202020204" pitchFamily="34" charset="0"/>
                <a:cs typeface="Arial" panose="020B0604020202020204" pitchFamily="34" charset="0"/>
              </a:rPr>
              <a:t>Crumble can control up to 32 Sparkles and can control the colour of each one.</a:t>
            </a:r>
          </a:p>
          <a:p>
            <a:r>
              <a:rPr lang="en-GB" sz="2000" b="0" dirty="0">
                <a:solidFill>
                  <a:schemeClr val="tx1"/>
                </a:solidFill>
                <a:latin typeface="Arial" panose="020B0604020202020204" pitchFamily="34" charset="0"/>
                <a:cs typeface="Arial" panose="020B0604020202020204" pitchFamily="34" charset="0"/>
              </a:rPr>
              <a:t>You can set a Sparkle to thousands of different colours by setting brightness of R, G and B between 0 and 255.</a:t>
            </a:r>
          </a:p>
          <a:p>
            <a:r>
              <a:rPr lang="en-GB" sz="2000" b="0" dirty="0">
                <a:solidFill>
                  <a:schemeClr val="tx1"/>
                </a:solidFill>
                <a:latin typeface="Arial" panose="020B0604020202020204" pitchFamily="34" charset="0"/>
                <a:cs typeface="Arial" panose="020B0604020202020204" pitchFamily="34" charset="0"/>
              </a:rPr>
              <a:t>Task: create a program to control a Sparkle so that it runs through a range of colours.</a:t>
            </a:r>
          </a:p>
          <a:p>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p:txBody>
      </p:sp>
      <p:pic>
        <p:nvPicPr>
          <p:cNvPr id="6146"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09078" y="3126508"/>
            <a:ext cx="4773322" cy="2696468"/>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9048329" y="274018"/>
            <a:ext cx="2534072" cy="285249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Random Sparkles</a:t>
            </a:r>
          </a:p>
        </p:txBody>
      </p:sp>
      <p:sp>
        <p:nvSpPr>
          <p:cNvPr id="3" name="Content Placeholder 2"/>
          <p:cNvSpPr>
            <a:spLocks noGrp="1"/>
          </p:cNvSpPr>
          <p:nvPr>
            <p:ph idx="1"/>
          </p:nvPr>
        </p:nvSpPr>
        <p:spPr>
          <a:xfrm>
            <a:off x="839415" y="1268760"/>
            <a:ext cx="6257939" cy="5328592"/>
          </a:xfrm>
        </p:spPr>
        <p:txBody>
          <a:bodyPr>
            <a:noAutofit/>
          </a:bodyPr>
          <a:lstStyle/>
          <a:p>
            <a:r>
              <a:rPr lang="en-GB" sz="2000" b="0" dirty="0">
                <a:solidFill>
                  <a:schemeClr val="tx1"/>
                </a:solidFill>
                <a:latin typeface="Arial" panose="020B0604020202020204" pitchFamily="34" charset="0"/>
                <a:cs typeface="Arial" panose="020B0604020202020204" pitchFamily="34" charset="0"/>
              </a:rPr>
              <a:t>Sometimes we would like to have random effects or events happen at random times.</a:t>
            </a:r>
          </a:p>
          <a:p>
            <a:r>
              <a:rPr lang="en-GB" sz="2000" b="0" dirty="0">
                <a:solidFill>
                  <a:schemeClr val="tx1"/>
                </a:solidFill>
                <a:latin typeface="Arial" panose="020B0604020202020204" pitchFamily="34" charset="0"/>
                <a:cs typeface="Arial" panose="020B0604020202020204" pitchFamily="34" charset="0"/>
              </a:rPr>
              <a:t>Using the RANDOM command we can generate random numbers which we can select on using IF…THEN or use random numbers in commands.</a:t>
            </a:r>
          </a:p>
          <a:p>
            <a:r>
              <a:rPr lang="en-GB" sz="2000" b="0" dirty="0">
                <a:solidFill>
                  <a:schemeClr val="tx1"/>
                </a:solidFill>
                <a:latin typeface="Arial" panose="020B0604020202020204" pitchFamily="34" charset="0"/>
                <a:cs typeface="Arial" panose="020B0604020202020204" pitchFamily="34" charset="0"/>
              </a:rPr>
              <a:t>We can control the RGB levels directly using the SET SPARKLE command, the LED order is RGB and each one can be set 0 to 255.</a:t>
            </a:r>
          </a:p>
          <a:p>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Task: create a random lighting effect using the SET SPARKLE and RANDOM commands.</a:t>
            </a:r>
          </a:p>
          <a:p>
            <a:endParaRPr lang="en-GB" sz="16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a:p>
            <a:endParaRPr lang="en-GB" sz="2000" b="0" dirty="0">
              <a:solidFill>
                <a:schemeClr val="tx1"/>
              </a:solidFill>
              <a:latin typeface="Arial" panose="020B0604020202020204" pitchFamily="34" charset="0"/>
              <a:cs typeface="Arial" panose="020B0604020202020204" pitchFamily="34" charset="0"/>
            </a:endParaRPr>
          </a:p>
          <a:p>
            <a:endParaRPr lang="en-GB" sz="2000" b="0" dirty="0">
              <a:solidFill>
                <a:schemeClr val="tx1"/>
              </a:solidFill>
              <a:latin typeface="Arial" panose="020B0604020202020204" pitchFamily="34" charset="0"/>
              <a:cs typeface="Arial" panose="020B0604020202020204" pitchFamily="34" charset="0"/>
            </a:endParaRPr>
          </a:p>
        </p:txBody>
      </p:sp>
      <p:pic>
        <p:nvPicPr>
          <p:cNvPr id="7170" name="Picture 2"/>
          <p:cNvPicPr>
            <a:picLocks noChangeAspect="1" noChangeArrowheads="1"/>
          </p:cNvPicPr>
          <p:nvPr/>
        </p:nvPicPr>
        <p:blipFill>
          <a:blip r:embed="rId3" cstate="print"/>
          <a:srcRect/>
          <a:stretch>
            <a:fillRect/>
          </a:stretch>
        </p:blipFill>
        <p:spPr bwMode="auto">
          <a:xfrm>
            <a:off x="4633719" y="3933056"/>
            <a:ext cx="2601579" cy="360040"/>
          </a:xfrm>
          <a:prstGeom prst="rect">
            <a:avLst/>
          </a:prstGeom>
          <a:noFill/>
          <a:ln w="9525">
            <a:noFill/>
            <a:miter lim="800000"/>
            <a:headEnd/>
            <a:tailEnd/>
          </a:ln>
        </p:spPr>
      </p:pic>
      <p:pic>
        <p:nvPicPr>
          <p:cNvPr id="7171" name="Picture 3"/>
          <p:cNvPicPr>
            <a:picLocks noChangeAspect="1" noChangeArrowheads="1"/>
          </p:cNvPicPr>
          <p:nvPr/>
        </p:nvPicPr>
        <p:blipFill>
          <a:blip r:embed="rId4" cstate="print"/>
          <a:srcRect/>
          <a:stretch>
            <a:fillRect/>
          </a:stretch>
        </p:blipFill>
        <p:spPr bwMode="auto">
          <a:xfrm>
            <a:off x="7558282" y="3346884"/>
            <a:ext cx="4390914" cy="2480444"/>
          </a:xfrm>
          <a:prstGeom prst="rect">
            <a:avLst/>
          </a:prstGeom>
          <a:noFill/>
          <a:ln w="9525">
            <a:noFill/>
            <a:miter lim="800000"/>
            <a:headEnd/>
            <a:tailEnd/>
          </a:ln>
        </p:spPr>
      </p:pic>
      <p:pic>
        <p:nvPicPr>
          <p:cNvPr id="7172" name="Picture 4"/>
          <p:cNvPicPr>
            <a:picLocks noChangeAspect="1" noChangeArrowheads="1"/>
          </p:cNvPicPr>
          <p:nvPr/>
        </p:nvPicPr>
        <p:blipFill>
          <a:blip r:embed="rId5" cstate="print"/>
          <a:srcRect/>
          <a:stretch>
            <a:fillRect/>
          </a:stretch>
        </p:blipFill>
        <p:spPr bwMode="auto">
          <a:xfrm>
            <a:off x="7464152" y="444500"/>
            <a:ext cx="4579175" cy="1224136"/>
          </a:xfrm>
          <a:prstGeom prst="rect">
            <a:avLst/>
          </a:prstGeom>
          <a:noFill/>
          <a:ln w="9525">
            <a:noFill/>
            <a:miter lim="800000"/>
            <a:headEnd/>
            <a:tailEnd/>
          </a:ln>
        </p:spPr>
      </p:pic>
      <p:sp>
        <p:nvSpPr>
          <p:cNvPr id="7" name="TextBox 6"/>
          <p:cNvSpPr txBox="1"/>
          <p:nvPr/>
        </p:nvSpPr>
        <p:spPr>
          <a:xfrm>
            <a:off x="9048328" y="1668636"/>
            <a:ext cx="2534072"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Green and Blue can be done in the same way.</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Flaming Sparkles</a:t>
            </a:r>
          </a:p>
        </p:txBody>
      </p:sp>
      <p:sp>
        <p:nvSpPr>
          <p:cNvPr id="3" name="Content Placeholder 2"/>
          <p:cNvSpPr>
            <a:spLocks noGrp="1"/>
          </p:cNvSpPr>
          <p:nvPr>
            <p:ph idx="1"/>
          </p:nvPr>
        </p:nvSpPr>
        <p:spPr>
          <a:xfrm>
            <a:off x="839416" y="1268761"/>
            <a:ext cx="5400600" cy="3312367"/>
          </a:xfrm>
        </p:spPr>
        <p:txBody>
          <a:bodyPr>
            <a:normAutofit/>
          </a:bodyPr>
          <a:lstStyle/>
          <a:p>
            <a:r>
              <a:rPr lang="en-GB" sz="2000" b="0" dirty="0">
                <a:solidFill>
                  <a:schemeClr val="tx1"/>
                </a:solidFill>
                <a:latin typeface="Arial" panose="020B0604020202020204" pitchFamily="34" charset="0"/>
                <a:cs typeface="Arial" panose="020B0604020202020204" pitchFamily="34" charset="0"/>
              </a:rPr>
              <a:t>Using the code opposite you can mimic a flickering candle effect.</a:t>
            </a:r>
          </a:p>
          <a:p>
            <a:r>
              <a:rPr lang="en-GB" sz="2000" b="0" dirty="0">
                <a:solidFill>
                  <a:schemeClr val="tx1"/>
                </a:solidFill>
                <a:latin typeface="Arial" panose="020B0604020202020204" pitchFamily="34" charset="0"/>
                <a:cs typeface="Arial" panose="020B0604020202020204" pitchFamily="34" charset="0"/>
              </a:rPr>
              <a:t>This might be useful to create randomised flickering type effects for your water display.</a:t>
            </a:r>
          </a:p>
          <a:p>
            <a:r>
              <a:rPr lang="en-GB" sz="2000" b="0" dirty="0">
                <a:solidFill>
                  <a:schemeClr val="tx1"/>
                </a:solidFill>
                <a:latin typeface="Arial" panose="020B0604020202020204" pitchFamily="34" charset="0"/>
                <a:cs typeface="Arial" panose="020B0604020202020204" pitchFamily="34" charset="0"/>
              </a:rPr>
              <a:t>Task: try out this code and see if you can make other flickering colour combinations.</a:t>
            </a:r>
          </a:p>
          <a:p>
            <a:endParaRPr lang="en-GB" sz="2000" b="0" dirty="0">
              <a:solidFill>
                <a:schemeClr val="tx1"/>
              </a:solidFill>
              <a:latin typeface="Arial" panose="020B0604020202020204" pitchFamily="34" charset="0"/>
              <a:cs typeface="Arial" panose="020B0604020202020204" pitchFamily="34" charset="0"/>
            </a:endParaRPr>
          </a:p>
          <a:p>
            <a:r>
              <a:rPr lang="en-GB" sz="2000" b="0" dirty="0">
                <a:solidFill>
                  <a:schemeClr val="tx1"/>
                </a:solidFill>
                <a:latin typeface="Arial" panose="020B0604020202020204" pitchFamily="34" charset="0"/>
                <a:cs typeface="Arial" panose="020B0604020202020204" pitchFamily="34" charset="0"/>
              </a:rPr>
              <a:t>You will need an external power supply connecting (4.5V to 5.5V).</a:t>
            </a:r>
          </a:p>
        </p:txBody>
      </p:sp>
      <p:pic>
        <p:nvPicPr>
          <p:cNvPr id="4" name="Picture 3"/>
          <p:cNvPicPr>
            <a:picLocks noChangeAspect="1" noChangeArrowheads="1"/>
          </p:cNvPicPr>
          <p:nvPr/>
        </p:nvPicPr>
        <p:blipFill>
          <a:blip r:embed="rId3" cstate="print"/>
          <a:srcRect/>
          <a:stretch>
            <a:fillRect/>
          </a:stretch>
        </p:blipFill>
        <p:spPr bwMode="auto">
          <a:xfrm>
            <a:off x="6928630" y="3068960"/>
            <a:ext cx="4390914" cy="2480444"/>
          </a:xfrm>
          <a:prstGeom prst="rect">
            <a:avLst/>
          </a:prstGeom>
          <a:noFill/>
          <a:ln w="9525">
            <a:noFill/>
            <a:miter lim="800000"/>
            <a:headEnd/>
            <a:tailEnd/>
          </a:ln>
        </p:spPr>
      </p:pic>
      <p:pic>
        <p:nvPicPr>
          <p:cNvPr id="8194" name="Picture 2"/>
          <p:cNvPicPr>
            <a:picLocks noChangeAspect="1" noChangeArrowheads="1"/>
          </p:cNvPicPr>
          <p:nvPr/>
        </p:nvPicPr>
        <p:blipFill>
          <a:blip r:embed="rId4" cstate="print"/>
          <a:srcRect/>
          <a:stretch>
            <a:fillRect/>
          </a:stretch>
        </p:blipFill>
        <p:spPr bwMode="auto">
          <a:xfrm>
            <a:off x="7968208" y="444128"/>
            <a:ext cx="3886572" cy="2217632"/>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cap="none" dirty="0"/>
              <a:t>Severn Trent apprenticeship</a:t>
            </a:r>
          </a:p>
        </p:txBody>
      </p:sp>
      <p:sp>
        <p:nvSpPr>
          <p:cNvPr id="5" name="Text Placeholder 4"/>
          <p:cNvSpPr>
            <a:spLocks noGrp="1"/>
          </p:cNvSpPr>
          <p:nvPr>
            <p:ph type="body" idx="1"/>
          </p:nvPr>
        </p:nvSpPr>
        <p:spPr/>
        <p:txBody>
          <a:bodyPr/>
          <a:lstStyle/>
          <a:p>
            <a:r>
              <a:rPr lang="en-GB" dirty="0"/>
              <a:t>Skills for Industry</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86649" y="2456116"/>
            <a:ext cx="2711716" cy="1355859"/>
          </a:xfrm>
          <a:prstGeom prst="rect">
            <a:avLst/>
          </a:prstGeom>
        </p:spPr>
      </p:pic>
      <p:pic>
        <p:nvPicPr>
          <p:cNvPr id="16" name="Picture 15" descr="cid:image002.png@01D24591.4F72E530"/>
          <p:cNvPicPr/>
          <p:nvPr/>
        </p:nvPicPr>
        <p:blipFill>
          <a:blip r:embed="rId4" r:link="rId5" cstate="print">
            <a:extLst>
              <a:ext uri="{28A0092B-C50C-407E-A947-70E740481C1C}">
                <a14:useLocalDpi xmlns:a14="http://schemas.microsoft.com/office/drawing/2010/main"/>
              </a:ext>
            </a:extLst>
          </a:blip>
          <a:srcRect/>
          <a:stretch>
            <a:fillRect/>
          </a:stretch>
        </p:blipFill>
        <p:spPr bwMode="auto">
          <a:xfrm>
            <a:off x="8573739" y="4823365"/>
            <a:ext cx="2067719" cy="809145"/>
          </a:xfrm>
          <a:prstGeom prst="rect">
            <a:avLst/>
          </a:prstGeom>
          <a:noFill/>
          <a:ln>
            <a:noFill/>
          </a:ln>
        </p:spPr>
      </p:pic>
      <p:pic>
        <p:nvPicPr>
          <p:cNvPr id="18" name="Picture 17"/>
          <p:cNvPicPr>
            <a:picLocks noChangeAspect="1"/>
          </p:cNvPicPr>
          <p:nvPr/>
        </p:nvPicPr>
        <p:blipFill rotWithShape="1">
          <a:blip r:embed="rId6" cstate="print">
            <a:extLst>
              <a:ext uri="{28A0092B-C50C-407E-A947-70E740481C1C}">
                <a14:useLocalDpi xmlns:a14="http://schemas.microsoft.com/office/drawing/2010/main"/>
              </a:ext>
            </a:extLst>
          </a:blip>
          <a:srcRect l="5496" t="18626" b="14696"/>
          <a:stretch/>
        </p:blipFill>
        <p:spPr>
          <a:xfrm>
            <a:off x="8443557" y="3892742"/>
            <a:ext cx="2197901" cy="849854"/>
          </a:xfrm>
          <a:prstGeom prst="rect">
            <a:avLst/>
          </a:prstGeom>
        </p:spPr>
      </p:pic>
      <p:sp>
        <p:nvSpPr>
          <p:cNvPr id="19" name="Title 1"/>
          <p:cNvSpPr txBox="1">
            <a:spLocks/>
          </p:cNvSpPr>
          <p:nvPr/>
        </p:nvSpPr>
        <p:spPr>
          <a:xfrm>
            <a:off x="0" y="319585"/>
            <a:ext cx="12191999" cy="916434"/>
          </a:xfrm>
          <a:prstGeom prst="rect">
            <a:avLst/>
          </a:prstGeom>
        </p:spPr>
        <p:txBody>
          <a:bodyPr vert="horz" lIns="91440" tIns="45720" rIns="91440" bIns="45720" rtlCol="0" anchor="t">
            <a:noAutofit/>
          </a:bodyPr>
          <a:lstStyle>
            <a:lvl1pPr algn="r" defTabSz="914400" rtl="0" eaLnBrk="1" latinLnBrk="0" hangingPunct="1">
              <a:lnSpc>
                <a:spcPts val="3400"/>
              </a:lnSpc>
              <a:spcBef>
                <a:spcPct val="0"/>
              </a:spcBef>
              <a:buNone/>
              <a:defRPr sz="4500" b="1" kern="1200" cap="all" baseline="0">
                <a:solidFill>
                  <a:schemeClr val="tx2"/>
                </a:solidFill>
                <a:latin typeface="+mj-lt"/>
                <a:ea typeface="+mj-ea"/>
                <a:cs typeface="+mj-cs"/>
              </a:defRPr>
            </a:lvl1pPr>
          </a:lstStyle>
          <a:p>
            <a:pPr algn="ctr">
              <a:defRPr/>
            </a:pPr>
            <a:r>
              <a:rPr lang="en-GB" sz="3600" cap="none" dirty="0">
                <a:solidFill>
                  <a:srgbClr val="B0D235"/>
                </a:solidFill>
                <a:latin typeface="Calibri"/>
              </a:rPr>
              <a:t>Our 2018 Apprentice Programmes</a:t>
            </a:r>
          </a:p>
        </p:txBody>
      </p:sp>
      <p:pic>
        <p:nvPicPr>
          <p:cNvPr id="20" name="Picture 19"/>
          <p:cNvPicPr>
            <a:picLocks noChangeAspect="1"/>
          </p:cNvPicPr>
          <p:nvPr/>
        </p:nvPicPr>
        <p:blipFill>
          <a:blip r:embed="rId7" cstate="print"/>
          <a:stretch>
            <a:fillRect/>
          </a:stretch>
        </p:blipFill>
        <p:spPr>
          <a:xfrm>
            <a:off x="1373738" y="980728"/>
            <a:ext cx="3443139" cy="4844290"/>
          </a:xfrm>
          <a:prstGeom prst="rect">
            <a:avLst/>
          </a:prstGeom>
        </p:spPr>
      </p:pic>
      <p:pic>
        <p:nvPicPr>
          <p:cNvPr id="21" name="Picture 20"/>
          <p:cNvPicPr>
            <a:picLocks noChangeAspect="1"/>
          </p:cNvPicPr>
          <p:nvPr/>
        </p:nvPicPr>
        <p:blipFill>
          <a:blip r:embed="rId8" cstate="print"/>
          <a:stretch>
            <a:fillRect/>
          </a:stretch>
        </p:blipFill>
        <p:spPr>
          <a:xfrm>
            <a:off x="8524517" y="1120751"/>
            <a:ext cx="2035979" cy="1228129"/>
          </a:xfrm>
          <a:prstGeom prst="rect">
            <a:avLst/>
          </a:prstGeom>
        </p:spPr>
      </p:pic>
    </p:spTree>
    <p:extLst>
      <p:ext uri="{BB962C8B-B14F-4D97-AF65-F5344CB8AC3E}">
        <p14:creationId xmlns:p14="http://schemas.microsoft.com/office/powerpoint/2010/main" val="716305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The project</a:t>
            </a:r>
          </a:p>
        </p:txBody>
      </p:sp>
      <p:sp>
        <p:nvSpPr>
          <p:cNvPr id="3" name="Content Placeholder 2"/>
          <p:cNvSpPr>
            <a:spLocks noGrp="1"/>
          </p:cNvSpPr>
          <p:nvPr>
            <p:ph idx="1"/>
          </p:nvPr>
        </p:nvSpPr>
        <p:spPr>
          <a:xfrm>
            <a:off x="1775520" y="1268761"/>
            <a:ext cx="8640960" cy="3168352"/>
          </a:xfrm>
        </p:spPr>
        <p:txBody>
          <a:bodyPr>
            <a:normAutofit/>
          </a:bodyPr>
          <a:lstStyle/>
          <a:p>
            <a:pPr marL="0" indent="0">
              <a:spcBef>
                <a:spcPts val="600"/>
              </a:spcBef>
              <a:buNone/>
            </a:pPr>
            <a:r>
              <a:rPr lang="en-GB" sz="1800" b="0" dirty="0">
                <a:solidFill>
                  <a:schemeClr val="tx1"/>
                </a:solidFill>
                <a:latin typeface="Arial" panose="020B0604020202020204" pitchFamily="34" charset="0"/>
                <a:cs typeface="Arial" panose="020B0604020202020204" pitchFamily="34" charset="0"/>
              </a:rPr>
              <a:t>The </a:t>
            </a:r>
            <a:r>
              <a:rPr lang="en-GB" sz="1800" dirty="0">
                <a:latin typeface="Arial" panose="020B0604020202020204" pitchFamily="34" charset="0"/>
                <a:cs typeface="Arial" panose="020B0604020202020204" pitchFamily="34" charset="0"/>
              </a:rPr>
              <a:t>Skills for Industry</a:t>
            </a:r>
            <a:r>
              <a:rPr lang="en-GB" sz="1800" dirty="0">
                <a:solidFill>
                  <a:srgbClr val="00B0F0"/>
                </a:solidFill>
                <a:latin typeface="Arial" panose="020B0604020202020204" pitchFamily="34" charset="0"/>
                <a:cs typeface="Arial" panose="020B0604020202020204" pitchFamily="34" charset="0"/>
              </a:rPr>
              <a:t> </a:t>
            </a:r>
            <a:r>
              <a:rPr lang="en-GB" sz="1800" b="0" dirty="0">
                <a:solidFill>
                  <a:schemeClr val="tx1"/>
                </a:solidFill>
                <a:latin typeface="Arial" panose="020B0604020202020204" pitchFamily="34" charset="0"/>
                <a:cs typeface="Arial" panose="020B0604020202020204" pitchFamily="34" charset="0"/>
              </a:rPr>
              <a:t>programme provides an opportunity to link five secondary schools with a local industry partner to help design and technology teachers to develop and teach the industry-relevant knowledge and skills needed by the industry partner. </a:t>
            </a:r>
          </a:p>
          <a:p>
            <a:pPr marL="0" indent="0">
              <a:spcBef>
                <a:spcPts val="600"/>
              </a:spcBef>
              <a:buNone/>
            </a:pPr>
            <a:r>
              <a:rPr lang="en-GB" sz="1800" b="0" dirty="0">
                <a:solidFill>
                  <a:schemeClr val="tx1"/>
                </a:solidFill>
                <a:latin typeface="Arial" panose="020B0604020202020204" pitchFamily="34" charset="0"/>
                <a:cs typeface="Arial" panose="020B0604020202020204" pitchFamily="34" charset="0"/>
              </a:rPr>
              <a:t>Our appreciation goes to each of the organisations who have provided the funding to develop this piece of work, and the skills and knowledge of the staff at </a:t>
            </a:r>
            <a:r>
              <a:rPr lang="en-GB" sz="1800" dirty="0">
                <a:latin typeface="Arial" panose="020B0604020202020204" pitchFamily="34" charset="0"/>
                <a:cs typeface="Arial" panose="020B0604020202020204" pitchFamily="34" charset="0"/>
              </a:rPr>
              <a:t>Severn Trent </a:t>
            </a:r>
            <a:r>
              <a:rPr lang="en-GB" sz="1800" b="0" dirty="0">
                <a:solidFill>
                  <a:schemeClr val="tx1"/>
                </a:solidFill>
                <a:latin typeface="Arial" panose="020B0604020202020204" pitchFamily="34" charset="0"/>
                <a:cs typeface="Arial" panose="020B0604020202020204" pitchFamily="34" charset="0"/>
              </a:rPr>
              <a:t>who provided valuable input into the materials delivered in the classroom.</a:t>
            </a:r>
          </a:p>
          <a:p>
            <a:pPr marL="0" indent="0">
              <a:spcBef>
                <a:spcPts val="600"/>
              </a:spcBef>
              <a:buNone/>
            </a:pPr>
            <a:r>
              <a:rPr lang="en-GB" sz="1800" dirty="0">
                <a:latin typeface="Arial" panose="020B0604020202020204" pitchFamily="34" charset="0"/>
                <a:cs typeface="Arial" panose="020B0604020202020204" pitchFamily="34" charset="0"/>
              </a:rPr>
              <a:t>The support material is divided into a number of sections:</a:t>
            </a:r>
          </a:p>
          <a:p>
            <a:pPr marL="0" indent="0">
              <a:spcBef>
                <a:spcPts val="600"/>
              </a:spcBef>
              <a:buNone/>
            </a:pPr>
            <a:endParaRPr lang="en-GB" b="0" dirty="0">
              <a:solidFill>
                <a:schemeClr val="tx1"/>
              </a:solidFill>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49775028"/>
              </p:ext>
            </p:extLst>
          </p:nvPr>
        </p:nvGraphicFramePr>
        <p:xfrm>
          <a:off x="1775520" y="3933056"/>
          <a:ext cx="8640960" cy="936104"/>
        </p:xfrm>
        <a:graphic>
          <a:graphicData uri="http://schemas.openxmlformats.org/drawingml/2006/table">
            <a:tbl>
              <a:tblPr firstRow="1" bandRow="1">
                <a:tableStyleId>{5940675A-B579-460E-94D1-54222C63F5DA}</a:tableStyleId>
              </a:tblPr>
              <a:tblGrid>
                <a:gridCol w="2880320">
                  <a:extLst>
                    <a:ext uri="{9D8B030D-6E8A-4147-A177-3AD203B41FA5}">
                      <a16:colId xmlns:a16="http://schemas.microsoft.com/office/drawing/2014/main" val="20000"/>
                    </a:ext>
                  </a:extLst>
                </a:gridCol>
                <a:gridCol w="2880320">
                  <a:extLst>
                    <a:ext uri="{9D8B030D-6E8A-4147-A177-3AD203B41FA5}">
                      <a16:colId xmlns:a16="http://schemas.microsoft.com/office/drawing/2014/main" val="20001"/>
                    </a:ext>
                  </a:extLst>
                </a:gridCol>
                <a:gridCol w="2880320">
                  <a:extLst>
                    <a:ext uri="{9D8B030D-6E8A-4147-A177-3AD203B41FA5}">
                      <a16:colId xmlns:a16="http://schemas.microsoft.com/office/drawing/2014/main" val="20002"/>
                    </a:ext>
                  </a:extLst>
                </a:gridCol>
              </a:tblGrid>
              <a:tr h="468052">
                <a:tc>
                  <a:txBody>
                    <a:bodyPr/>
                    <a:lstStyle/>
                    <a:p>
                      <a:pPr algn="ctr"/>
                      <a:r>
                        <a:rPr lang="en-GB" b="1" dirty="0">
                          <a:latin typeface="Arial" panose="020B0604020202020204" pitchFamily="34" charset="0"/>
                          <a:cs typeface="Arial" panose="020B0604020202020204" pitchFamily="34" charset="0"/>
                          <a:hlinkClick r:id="rId3" action="ppaction://hlinksldjump"/>
                        </a:rPr>
                        <a:t>Severn Trent</a:t>
                      </a:r>
                      <a:endParaRPr lang="en-GB" b="1" dirty="0">
                        <a:latin typeface="Arial" panose="020B0604020202020204" pitchFamily="34" charset="0"/>
                        <a:cs typeface="Arial" panose="020B0604020202020204" pitchFamily="34" charset="0"/>
                      </a:endParaRPr>
                    </a:p>
                  </a:txBody>
                  <a:tcPr/>
                </a:tc>
                <a:tc>
                  <a:txBody>
                    <a:bodyPr/>
                    <a:lstStyle/>
                    <a:p>
                      <a:pPr algn="ctr"/>
                      <a:r>
                        <a:rPr lang="en-GB" b="1" dirty="0">
                          <a:latin typeface="Arial" panose="020B0604020202020204" pitchFamily="34" charset="0"/>
                          <a:cs typeface="Arial" panose="020B0604020202020204" pitchFamily="34" charset="0"/>
                          <a:hlinkClick r:id="rId4" action="ppaction://hlinksldjump"/>
                        </a:rPr>
                        <a:t>The Project Task</a:t>
                      </a:r>
                      <a:endParaRPr lang="en-GB" b="1" dirty="0">
                        <a:latin typeface="Arial" panose="020B0604020202020204" pitchFamily="34" charset="0"/>
                        <a:cs typeface="Arial" panose="020B0604020202020204" pitchFamily="34" charset="0"/>
                      </a:endParaRPr>
                    </a:p>
                  </a:txBody>
                  <a:tcPr/>
                </a:tc>
                <a:tc>
                  <a:txBody>
                    <a:bodyPr/>
                    <a:lstStyle/>
                    <a:p>
                      <a:pPr algn="ctr"/>
                      <a:r>
                        <a:rPr lang="en-GB" b="1" dirty="0">
                          <a:latin typeface="Arial" panose="020B0604020202020204" pitchFamily="34" charset="0"/>
                          <a:cs typeface="Arial" panose="020B0604020202020204" pitchFamily="34" charset="0"/>
                          <a:hlinkClick r:id="rId5" action="ppaction://hlinksldjump"/>
                        </a:rPr>
                        <a:t>Crumble programming</a:t>
                      </a:r>
                      <a:endParaRPr lang="en-GB"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0"/>
                  </a:ext>
                </a:extLst>
              </a:tr>
              <a:tr h="468052">
                <a:tc>
                  <a:txBody>
                    <a:bodyPr/>
                    <a:lstStyle/>
                    <a:p>
                      <a:pPr algn="ctr"/>
                      <a:r>
                        <a:rPr lang="en-GB" b="1" dirty="0">
                          <a:latin typeface="Arial" panose="020B0604020202020204" pitchFamily="34" charset="0"/>
                          <a:cs typeface="Arial" panose="020B0604020202020204" pitchFamily="34" charset="0"/>
                          <a:hlinkClick r:id="rId6" action="ppaction://hlinksldjump"/>
                        </a:rPr>
                        <a:t>Apprenticeships</a:t>
                      </a:r>
                      <a:endParaRPr lang="en-GB" b="1" dirty="0">
                        <a:latin typeface="Arial" panose="020B0604020202020204" pitchFamily="34" charset="0"/>
                        <a:cs typeface="Arial" panose="020B0604020202020204" pitchFamily="34" charset="0"/>
                      </a:endParaRPr>
                    </a:p>
                  </a:txBody>
                  <a:tcPr/>
                </a:tc>
                <a:tc>
                  <a:txBody>
                    <a:bodyPr/>
                    <a:lstStyle/>
                    <a:p>
                      <a:pPr algn="ctr"/>
                      <a:r>
                        <a:rPr lang="en-GB" b="1" dirty="0">
                          <a:latin typeface="Arial" panose="020B0604020202020204" pitchFamily="34" charset="0"/>
                          <a:cs typeface="Arial" panose="020B0604020202020204" pitchFamily="34" charset="0"/>
                          <a:hlinkClick r:id="rId7" action="ppaction://hlinksldjump"/>
                        </a:rPr>
                        <a:t>Apprentice thumbnails</a:t>
                      </a:r>
                      <a:endParaRPr lang="en-GB" b="1" dirty="0">
                        <a:latin typeface="Arial" panose="020B0604020202020204" pitchFamily="34" charset="0"/>
                        <a:cs typeface="Arial" panose="020B0604020202020204" pitchFamily="34" charset="0"/>
                      </a:endParaRPr>
                    </a:p>
                  </a:txBody>
                  <a:tcPr/>
                </a:tc>
                <a:tc>
                  <a:txBody>
                    <a:bodyPr/>
                    <a:lstStyle/>
                    <a:p>
                      <a:pPr algn="ctr"/>
                      <a:r>
                        <a:rPr lang="en-GB" b="1" dirty="0">
                          <a:latin typeface="Arial" panose="020B0604020202020204" pitchFamily="34" charset="0"/>
                          <a:cs typeface="Arial" panose="020B0604020202020204" pitchFamily="34" charset="0"/>
                          <a:hlinkClick r:id="rId8" action="ppaction://hlinksldjump"/>
                        </a:rPr>
                        <a:t>Resources Support</a:t>
                      </a:r>
                      <a:endParaRPr lang="en-GB"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bl>
          </a:graphicData>
        </a:graphic>
      </p:graphicFrame>
      <p:sp>
        <p:nvSpPr>
          <p:cNvPr id="6" name="TextBox 5"/>
          <p:cNvSpPr txBox="1"/>
          <p:nvPr/>
        </p:nvSpPr>
        <p:spPr>
          <a:xfrm>
            <a:off x="7536160" y="5013176"/>
            <a:ext cx="2880320" cy="307777"/>
          </a:xfrm>
          <a:prstGeom prst="rect">
            <a:avLst/>
          </a:prstGeom>
          <a:noFill/>
        </p:spPr>
        <p:txBody>
          <a:bodyPr wrap="square" rtlCol="0">
            <a:spAutoFit/>
          </a:bodyPr>
          <a:lstStyle/>
          <a:p>
            <a:pPr algn="r"/>
            <a:r>
              <a:rPr lang="en-GB" sz="1400" dirty="0">
                <a:latin typeface="Arial" panose="020B0604020202020204" pitchFamily="34" charset="0"/>
                <a:cs typeface="Arial" panose="020B0604020202020204" pitchFamily="34" charset="0"/>
              </a:rPr>
              <a:t>Click a section to visit</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pic>
        <p:nvPicPr>
          <p:cNvPr id="9" name="Picture 8"/>
          <p:cNvPicPr>
            <a:picLocks noChangeAspect="1"/>
          </p:cNvPicPr>
          <p:nvPr/>
        </p:nvPicPr>
        <p:blipFill>
          <a:blip r:embed="rId3" cstate="print"/>
          <a:stretch>
            <a:fillRect/>
          </a:stretch>
        </p:blipFill>
        <p:spPr>
          <a:xfrm>
            <a:off x="7694402" y="307199"/>
            <a:ext cx="4107752" cy="941967"/>
          </a:xfrm>
          <a:prstGeom prst="rect">
            <a:avLst/>
          </a:prstGeom>
        </p:spPr>
      </p:pic>
      <p:pic>
        <p:nvPicPr>
          <p:cNvPr id="10" name="Picture 9"/>
          <p:cNvPicPr>
            <a:picLocks noChangeAspect="1"/>
          </p:cNvPicPr>
          <p:nvPr/>
        </p:nvPicPr>
        <p:blipFill rotWithShape="1">
          <a:blip r:embed="rId4" cstate="print"/>
          <a:srcRect t="2439" b="71774"/>
          <a:stretch/>
        </p:blipFill>
        <p:spPr>
          <a:xfrm>
            <a:off x="7790762" y="2885230"/>
            <a:ext cx="3505104" cy="1661840"/>
          </a:xfrm>
          <a:prstGeom prst="rect">
            <a:avLst/>
          </a:prstGeom>
        </p:spPr>
      </p:pic>
      <p:pic>
        <p:nvPicPr>
          <p:cNvPr id="11" name="Picture 10"/>
          <p:cNvPicPr>
            <a:picLocks noChangeAspect="1"/>
          </p:cNvPicPr>
          <p:nvPr/>
        </p:nvPicPr>
        <p:blipFill rotWithShape="1">
          <a:blip r:embed="rId5" cstate="print"/>
          <a:srcRect b="74651"/>
          <a:stretch/>
        </p:blipFill>
        <p:spPr>
          <a:xfrm>
            <a:off x="7902882" y="1179340"/>
            <a:ext cx="3587035" cy="1705890"/>
          </a:xfrm>
          <a:prstGeom prst="rect">
            <a:avLst/>
          </a:prstGeom>
        </p:spPr>
      </p:pic>
      <p:pic>
        <p:nvPicPr>
          <p:cNvPr id="13" name="Picture 12"/>
          <p:cNvPicPr>
            <a:picLocks noChangeAspect="1"/>
          </p:cNvPicPr>
          <p:nvPr/>
        </p:nvPicPr>
        <p:blipFill>
          <a:blip r:embed="rId6" cstate="print"/>
          <a:stretch>
            <a:fillRect/>
          </a:stretch>
        </p:blipFill>
        <p:spPr>
          <a:xfrm>
            <a:off x="896134" y="692696"/>
            <a:ext cx="3505105" cy="4845007"/>
          </a:xfrm>
          <a:prstGeom prst="rect">
            <a:avLst/>
          </a:prstGeom>
        </p:spPr>
      </p:pic>
      <p:sp>
        <p:nvSpPr>
          <p:cNvPr id="14" name="TextBox 13"/>
          <p:cNvSpPr txBox="1"/>
          <p:nvPr/>
        </p:nvSpPr>
        <p:spPr>
          <a:xfrm>
            <a:off x="4658450" y="1636536"/>
            <a:ext cx="2790424" cy="2862322"/>
          </a:xfrm>
          <a:prstGeom prst="rect">
            <a:avLst/>
          </a:prstGeom>
          <a:noFill/>
        </p:spPr>
        <p:txBody>
          <a:bodyPr wrap="square" rtlCol="0">
            <a:spAutoFit/>
          </a:bodyPr>
          <a:lstStyle/>
          <a:p>
            <a:pPr algn="ctr"/>
            <a:r>
              <a:rPr lang="en-GB" sz="2000" dirty="0">
                <a:latin typeface="Arial" panose="020B0604020202020204" pitchFamily="34" charset="0"/>
                <a:cs typeface="Arial" panose="020B0604020202020204" pitchFamily="34" charset="0"/>
              </a:rPr>
              <a:t>Site-based Roles (hands-on)</a:t>
            </a:r>
          </a:p>
          <a:p>
            <a:pPr algn="ctr"/>
            <a:endParaRPr lang="en-GB" sz="2000" dirty="0">
              <a:latin typeface="Arial" panose="020B0604020202020204" pitchFamily="34" charset="0"/>
              <a:cs typeface="Arial" panose="020B0604020202020204" pitchFamily="34" charset="0"/>
            </a:endParaRPr>
          </a:p>
          <a:p>
            <a:pPr algn="ctr"/>
            <a:r>
              <a:rPr lang="en-GB" sz="2000" dirty="0">
                <a:latin typeface="Arial" panose="020B0604020202020204" pitchFamily="34" charset="0"/>
                <a:cs typeface="Arial" panose="020B0604020202020204" pitchFamily="34" charset="0"/>
              </a:rPr>
              <a:t>Mechanical, Electrical or Instrumentation Maintenance</a:t>
            </a:r>
          </a:p>
          <a:p>
            <a:pPr algn="ctr"/>
            <a:endParaRPr lang="en-GB" sz="2000" dirty="0">
              <a:latin typeface="Arial" panose="020B0604020202020204" pitchFamily="34" charset="0"/>
              <a:cs typeface="Arial" panose="020B0604020202020204" pitchFamily="34" charset="0"/>
            </a:endParaRPr>
          </a:p>
          <a:p>
            <a:pPr algn="ctr"/>
            <a:r>
              <a:rPr lang="en-GB" sz="2000" dirty="0">
                <a:latin typeface="Arial" panose="020B0604020202020204" pitchFamily="34" charset="0"/>
                <a:cs typeface="Arial" panose="020B0604020202020204" pitchFamily="34" charset="0"/>
              </a:rPr>
              <a:t>Operational site activities </a:t>
            </a:r>
          </a:p>
        </p:txBody>
      </p:sp>
    </p:spTree>
    <p:extLst>
      <p:ext uri="{BB962C8B-B14F-4D97-AF65-F5344CB8AC3E}">
        <p14:creationId xmlns:p14="http://schemas.microsoft.com/office/powerpoint/2010/main" val="97009369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pic>
        <p:nvPicPr>
          <p:cNvPr id="2" name="Picture 1"/>
          <p:cNvPicPr>
            <a:picLocks noChangeAspect="1"/>
          </p:cNvPicPr>
          <p:nvPr/>
        </p:nvPicPr>
        <p:blipFill>
          <a:blip r:embed="rId3" cstate="print"/>
          <a:stretch>
            <a:fillRect/>
          </a:stretch>
        </p:blipFill>
        <p:spPr>
          <a:xfrm>
            <a:off x="1112972" y="685454"/>
            <a:ext cx="3483509" cy="4831778"/>
          </a:xfrm>
          <a:prstGeom prst="rect">
            <a:avLst/>
          </a:prstGeom>
        </p:spPr>
      </p:pic>
      <p:pic>
        <p:nvPicPr>
          <p:cNvPr id="3" name="Picture 2"/>
          <p:cNvPicPr>
            <a:picLocks noChangeAspect="1"/>
          </p:cNvPicPr>
          <p:nvPr/>
        </p:nvPicPr>
        <p:blipFill>
          <a:blip r:embed="rId4" cstate="print"/>
          <a:stretch>
            <a:fillRect/>
          </a:stretch>
        </p:blipFill>
        <p:spPr>
          <a:xfrm>
            <a:off x="7659942" y="327086"/>
            <a:ext cx="3873561" cy="845498"/>
          </a:xfrm>
          <a:prstGeom prst="rect">
            <a:avLst/>
          </a:prstGeom>
        </p:spPr>
      </p:pic>
      <p:pic>
        <p:nvPicPr>
          <p:cNvPr id="4" name="Picture 3"/>
          <p:cNvPicPr>
            <a:picLocks noChangeAspect="1"/>
          </p:cNvPicPr>
          <p:nvPr/>
        </p:nvPicPr>
        <p:blipFill>
          <a:blip r:embed="rId5" cstate="print"/>
          <a:stretch>
            <a:fillRect/>
          </a:stretch>
        </p:blipFill>
        <p:spPr>
          <a:xfrm>
            <a:off x="7878654" y="1172585"/>
            <a:ext cx="2916646" cy="1448975"/>
          </a:xfrm>
          <a:prstGeom prst="rect">
            <a:avLst/>
          </a:prstGeom>
        </p:spPr>
      </p:pic>
      <p:pic>
        <p:nvPicPr>
          <p:cNvPr id="5" name="Picture 4"/>
          <p:cNvPicPr>
            <a:picLocks noChangeAspect="1"/>
          </p:cNvPicPr>
          <p:nvPr/>
        </p:nvPicPr>
        <p:blipFill>
          <a:blip r:embed="rId6" cstate="print"/>
          <a:stretch>
            <a:fillRect/>
          </a:stretch>
        </p:blipFill>
        <p:spPr>
          <a:xfrm>
            <a:off x="7918861" y="2568422"/>
            <a:ext cx="2836233" cy="1390491"/>
          </a:xfrm>
          <a:prstGeom prst="rect">
            <a:avLst/>
          </a:prstGeom>
        </p:spPr>
      </p:pic>
      <p:pic>
        <p:nvPicPr>
          <p:cNvPr id="12" name="Picture 11"/>
          <p:cNvPicPr>
            <a:picLocks noChangeAspect="1"/>
          </p:cNvPicPr>
          <p:nvPr/>
        </p:nvPicPr>
        <p:blipFill>
          <a:blip r:embed="rId7" cstate="print"/>
          <a:stretch>
            <a:fillRect/>
          </a:stretch>
        </p:blipFill>
        <p:spPr>
          <a:xfrm>
            <a:off x="7959068" y="4178453"/>
            <a:ext cx="2836233" cy="1408662"/>
          </a:xfrm>
          <a:prstGeom prst="rect">
            <a:avLst/>
          </a:prstGeom>
        </p:spPr>
      </p:pic>
      <p:sp>
        <p:nvSpPr>
          <p:cNvPr id="15" name="TextBox 14"/>
          <p:cNvSpPr txBox="1"/>
          <p:nvPr/>
        </p:nvSpPr>
        <p:spPr>
          <a:xfrm>
            <a:off x="4688466" y="2501178"/>
            <a:ext cx="3098202" cy="707886"/>
          </a:xfrm>
          <a:prstGeom prst="rect">
            <a:avLst/>
          </a:prstGeom>
          <a:noFill/>
        </p:spPr>
        <p:txBody>
          <a:bodyPr wrap="square" rtlCol="0">
            <a:spAutoFit/>
          </a:bodyPr>
          <a:lstStyle/>
          <a:p>
            <a:pPr algn="ctr"/>
            <a:r>
              <a:rPr lang="en-GB" sz="2000" dirty="0">
                <a:latin typeface="Arial" panose="020B0604020202020204" pitchFamily="34" charset="0"/>
                <a:cs typeface="Arial" panose="020B0604020202020204" pitchFamily="34" charset="0"/>
              </a:rPr>
              <a:t> Office /Customer</a:t>
            </a:r>
          </a:p>
          <a:p>
            <a:pPr algn="ctr"/>
            <a:r>
              <a:rPr lang="en-GB" sz="2000" dirty="0">
                <a:latin typeface="Arial" panose="020B0604020202020204" pitchFamily="34" charset="0"/>
                <a:cs typeface="Arial" panose="020B0604020202020204" pitchFamily="34" charset="0"/>
              </a:rPr>
              <a:t>Lab based</a:t>
            </a:r>
          </a:p>
        </p:txBody>
      </p:sp>
    </p:spTree>
    <p:extLst>
      <p:ext uri="{BB962C8B-B14F-4D97-AF65-F5344CB8AC3E}">
        <p14:creationId xmlns:p14="http://schemas.microsoft.com/office/powerpoint/2010/main" val="59088668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pic>
        <p:nvPicPr>
          <p:cNvPr id="9" name="Picture 8"/>
          <p:cNvPicPr>
            <a:picLocks noChangeAspect="1"/>
          </p:cNvPicPr>
          <p:nvPr/>
        </p:nvPicPr>
        <p:blipFill>
          <a:blip r:embed="rId3" cstate="print"/>
          <a:stretch>
            <a:fillRect/>
          </a:stretch>
        </p:blipFill>
        <p:spPr>
          <a:xfrm>
            <a:off x="7229139" y="718010"/>
            <a:ext cx="4182276" cy="1015540"/>
          </a:xfrm>
          <a:prstGeom prst="rect">
            <a:avLst/>
          </a:prstGeom>
        </p:spPr>
      </p:pic>
      <p:pic>
        <p:nvPicPr>
          <p:cNvPr id="10" name="Picture 9"/>
          <p:cNvPicPr>
            <a:picLocks noChangeAspect="1"/>
          </p:cNvPicPr>
          <p:nvPr/>
        </p:nvPicPr>
        <p:blipFill>
          <a:blip r:embed="rId4" cstate="print"/>
          <a:stretch>
            <a:fillRect/>
          </a:stretch>
        </p:blipFill>
        <p:spPr>
          <a:xfrm>
            <a:off x="1040016" y="638448"/>
            <a:ext cx="3672528" cy="5109604"/>
          </a:xfrm>
          <a:prstGeom prst="rect">
            <a:avLst/>
          </a:prstGeom>
        </p:spPr>
      </p:pic>
      <p:pic>
        <p:nvPicPr>
          <p:cNvPr id="11" name="Picture 10"/>
          <p:cNvPicPr>
            <a:picLocks noChangeAspect="1"/>
          </p:cNvPicPr>
          <p:nvPr/>
        </p:nvPicPr>
        <p:blipFill>
          <a:blip r:embed="rId5" cstate="print"/>
          <a:stretch>
            <a:fillRect/>
          </a:stretch>
        </p:blipFill>
        <p:spPr>
          <a:xfrm>
            <a:off x="7538790" y="2076064"/>
            <a:ext cx="3449204" cy="1536774"/>
          </a:xfrm>
          <a:prstGeom prst="rect">
            <a:avLst/>
          </a:prstGeom>
        </p:spPr>
      </p:pic>
      <p:pic>
        <p:nvPicPr>
          <p:cNvPr id="13" name="Picture 12"/>
          <p:cNvPicPr>
            <a:picLocks noChangeAspect="1"/>
          </p:cNvPicPr>
          <p:nvPr/>
        </p:nvPicPr>
        <p:blipFill>
          <a:blip r:embed="rId6" cstate="print"/>
          <a:stretch>
            <a:fillRect/>
          </a:stretch>
        </p:blipFill>
        <p:spPr>
          <a:xfrm>
            <a:off x="7538791" y="3646431"/>
            <a:ext cx="3481793" cy="1469588"/>
          </a:xfrm>
          <a:prstGeom prst="rect">
            <a:avLst/>
          </a:prstGeom>
        </p:spPr>
      </p:pic>
    </p:spTree>
    <p:extLst>
      <p:ext uri="{BB962C8B-B14F-4D97-AF65-F5344CB8AC3E}">
        <p14:creationId xmlns:p14="http://schemas.microsoft.com/office/powerpoint/2010/main" val="1156392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pic>
        <p:nvPicPr>
          <p:cNvPr id="5" name="Picture 4"/>
          <p:cNvPicPr>
            <a:picLocks noChangeAspect="1"/>
          </p:cNvPicPr>
          <p:nvPr/>
        </p:nvPicPr>
        <p:blipFill>
          <a:blip r:embed="rId3" cstate="print"/>
          <a:stretch>
            <a:fillRect/>
          </a:stretch>
        </p:blipFill>
        <p:spPr>
          <a:xfrm>
            <a:off x="7811277" y="4046834"/>
            <a:ext cx="3276600" cy="1343025"/>
          </a:xfrm>
          <a:prstGeom prst="rect">
            <a:avLst/>
          </a:prstGeom>
        </p:spPr>
      </p:pic>
      <p:pic>
        <p:nvPicPr>
          <p:cNvPr id="12" name="Picture 11"/>
          <p:cNvPicPr>
            <a:picLocks noChangeAspect="1"/>
          </p:cNvPicPr>
          <p:nvPr/>
        </p:nvPicPr>
        <p:blipFill>
          <a:blip r:embed="rId4" cstate="print"/>
          <a:stretch>
            <a:fillRect/>
          </a:stretch>
        </p:blipFill>
        <p:spPr>
          <a:xfrm>
            <a:off x="1137859" y="708620"/>
            <a:ext cx="3517981" cy="4913475"/>
          </a:xfrm>
          <a:prstGeom prst="rect">
            <a:avLst/>
          </a:prstGeom>
        </p:spPr>
      </p:pic>
      <p:pic>
        <p:nvPicPr>
          <p:cNvPr id="14" name="Picture 13"/>
          <p:cNvPicPr>
            <a:picLocks noChangeAspect="1"/>
          </p:cNvPicPr>
          <p:nvPr/>
        </p:nvPicPr>
        <p:blipFill>
          <a:blip r:embed="rId5" cstate="print"/>
          <a:stretch>
            <a:fillRect/>
          </a:stretch>
        </p:blipFill>
        <p:spPr>
          <a:xfrm>
            <a:off x="7690587" y="1966838"/>
            <a:ext cx="3517981" cy="1697953"/>
          </a:xfrm>
          <a:prstGeom prst="rect">
            <a:avLst/>
          </a:prstGeom>
        </p:spPr>
      </p:pic>
      <p:pic>
        <p:nvPicPr>
          <p:cNvPr id="15" name="Picture 14"/>
          <p:cNvPicPr>
            <a:picLocks noChangeAspect="1"/>
          </p:cNvPicPr>
          <p:nvPr/>
        </p:nvPicPr>
        <p:blipFill>
          <a:blip r:embed="rId6" cstate="print"/>
          <a:stretch>
            <a:fillRect/>
          </a:stretch>
        </p:blipFill>
        <p:spPr>
          <a:xfrm>
            <a:off x="7402362" y="660210"/>
            <a:ext cx="4094430" cy="914713"/>
          </a:xfrm>
          <a:prstGeom prst="rect">
            <a:avLst/>
          </a:prstGeom>
        </p:spPr>
      </p:pic>
    </p:spTree>
    <p:extLst>
      <p:ext uri="{BB962C8B-B14F-4D97-AF65-F5344CB8AC3E}">
        <p14:creationId xmlns:p14="http://schemas.microsoft.com/office/powerpoint/2010/main" val="13855810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9376" y="299847"/>
            <a:ext cx="8401825" cy="1584176"/>
          </a:xfrm>
        </p:spPr>
        <p:txBody>
          <a:bodyPr/>
          <a:lstStyle/>
          <a:p>
            <a:pPr algn="ctr"/>
            <a:r>
              <a:rPr lang="en-GB" sz="4400" dirty="0"/>
              <a:t>All Underpinned by</a:t>
            </a:r>
            <a:br>
              <a:rPr lang="en-GB" dirty="0"/>
            </a:br>
            <a:endParaRPr lang="en-GB" dirty="0">
              <a:solidFill>
                <a:schemeClr val="accent1"/>
              </a:solidFill>
            </a:endParaRPr>
          </a:p>
        </p:txBody>
      </p:sp>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sp>
        <p:nvSpPr>
          <p:cNvPr id="16" name="TextBox 15"/>
          <p:cNvSpPr txBox="1"/>
          <p:nvPr/>
        </p:nvSpPr>
        <p:spPr>
          <a:xfrm>
            <a:off x="8552051" y="3975157"/>
            <a:ext cx="1860605" cy="1077218"/>
          </a:xfrm>
          <a:prstGeom prst="rect">
            <a:avLst/>
          </a:prstGeom>
          <a:noFill/>
        </p:spPr>
        <p:txBody>
          <a:bodyPr wrap="square" rtlCol="0">
            <a:spAutoFit/>
          </a:bodyPr>
          <a:lstStyle/>
          <a:p>
            <a:pPr algn="ctr">
              <a:defRPr/>
            </a:pPr>
            <a:r>
              <a:rPr lang="en-GB" sz="1600" b="1" kern="0" dirty="0">
                <a:solidFill>
                  <a:srgbClr val="FFFFFF"/>
                </a:solidFill>
              </a:rPr>
              <a:t>We are </a:t>
            </a:r>
          </a:p>
          <a:p>
            <a:pPr algn="ctr">
              <a:defRPr/>
            </a:pPr>
            <a:r>
              <a:rPr lang="en-GB" sz="1600" b="1" kern="0" dirty="0">
                <a:solidFill>
                  <a:srgbClr val="FFFFFF"/>
                </a:solidFill>
              </a:rPr>
              <a:t>inspired to create</a:t>
            </a:r>
          </a:p>
          <a:p>
            <a:pPr algn="ctr">
              <a:defRPr/>
            </a:pPr>
            <a:r>
              <a:rPr lang="en-GB" sz="1600" b="1" kern="0" dirty="0">
                <a:solidFill>
                  <a:srgbClr val="FFFFFF"/>
                </a:solidFill>
              </a:rPr>
              <a:t>an awesome company</a:t>
            </a:r>
          </a:p>
        </p:txBody>
      </p:sp>
      <p:sp>
        <p:nvSpPr>
          <p:cNvPr id="13" name="Content Placeholder 2"/>
          <p:cNvSpPr txBox="1">
            <a:spLocks/>
          </p:cNvSpPr>
          <p:nvPr/>
        </p:nvSpPr>
        <p:spPr>
          <a:xfrm>
            <a:off x="3719736" y="1412776"/>
            <a:ext cx="7460282" cy="4268072"/>
          </a:xfrm>
          <a:prstGeom prst="rect">
            <a:avLst/>
          </a:prstGeom>
        </p:spPr>
        <p:txBody>
          <a:bodyPr vert="horz" lIns="0" tIns="0" rIns="0" bIns="0" rtlCol="0">
            <a:noAutofit/>
          </a:bodyPr>
          <a:lstStyle>
            <a:lvl1pPr marL="0" indent="0" algn="l" defTabSz="914400" rtl="0" eaLnBrk="1" latinLnBrk="0" hangingPunct="1">
              <a:lnSpc>
                <a:spcPts val="2200"/>
              </a:lnSpc>
              <a:spcBef>
                <a:spcPts val="0"/>
              </a:spcBef>
              <a:buClr>
                <a:schemeClr val="tx2"/>
              </a:buClr>
              <a:buSzPct val="120000"/>
              <a:buFont typeface="Arial" panose="020B0604020202020204" pitchFamily="34" charset="0"/>
              <a:buNone/>
              <a:defRPr sz="2000" i="1" kern="1200">
                <a:solidFill>
                  <a:schemeClr val="tx1"/>
                </a:solidFill>
                <a:latin typeface="Georgia" panose="02040502050405020303" pitchFamily="18" charset="0"/>
                <a:ea typeface="+mn-ea"/>
                <a:cs typeface="+mn-cs"/>
              </a:defRPr>
            </a:lvl1pPr>
            <a:lvl2pPr marL="457200" indent="0" algn="ctr" defTabSz="914400" rtl="0" eaLnBrk="1" latinLnBrk="0" hangingPunct="1">
              <a:lnSpc>
                <a:spcPct val="100000"/>
              </a:lnSpc>
              <a:spcBef>
                <a:spcPts val="0"/>
              </a:spcBef>
              <a:buClr>
                <a:schemeClr val="tx2"/>
              </a:buClr>
              <a:buSzPct val="120000"/>
              <a:buFont typeface="Arial" panose="020B0604020202020204" pitchFamily="34" charset="0"/>
              <a:buNone/>
              <a:defRPr sz="1400" kern="1200">
                <a:solidFill>
                  <a:schemeClr val="tx1">
                    <a:tint val="75000"/>
                  </a:schemeClr>
                </a:solidFill>
                <a:latin typeface="+mn-lt"/>
                <a:ea typeface="+mn-ea"/>
                <a:cs typeface="+mn-cs"/>
              </a:defRPr>
            </a:lvl2pPr>
            <a:lvl3pPr marL="914400" indent="0" algn="ctr" defTabSz="914400" rtl="0" eaLnBrk="1" latinLnBrk="0" hangingPunct="1">
              <a:lnSpc>
                <a:spcPct val="100000"/>
              </a:lnSpc>
              <a:spcBef>
                <a:spcPts val="0"/>
              </a:spcBef>
              <a:buClr>
                <a:schemeClr val="tx2"/>
              </a:buClr>
              <a:buSzPct val="120000"/>
              <a:buFont typeface="Arial" panose="020B0604020202020204" pitchFamily="34" charset="0"/>
              <a:buNone/>
              <a:defRPr sz="1300" kern="1200">
                <a:solidFill>
                  <a:schemeClr val="tx1">
                    <a:tint val="75000"/>
                  </a:schemeClr>
                </a:solidFill>
                <a:latin typeface="+mn-lt"/>
                <a:ea typeface="+mn-ea"/>
                <a:cs typeface="+mn-cs"/>
              </a:defRPr>
            </a:lvl3pPr>
            <a:lvl4pPr marL="1371600" indent="0" algn="ctr" defTabSz="914400" rtl="0" eaLnBrk="1" latinLnBrk="0" hangingPunct="1">
              <a:lnSpc>
                <a:spcPct val="100000"/>
              </a:lnSpc>
              <a:spcBef>
                <a:spcPts val="0"/>
              </a:spcBef>
              <a:buClr>
                <a:schemeClr val="tx2"/>
              </a:buClr>
              <a:buSzPct val="120000"/>
              <a:buFont typeface="Arial" panose="020B0604020202020204" pitchFamily="34" charset="0"/>
              <a:buNone/>
              <a:defRPr sz="1200" kern="1200">
                <a:solidFill>
                  <a:schemeClr val="tx1">
                    <a:tint val="75000"/>
                  </a:schemeClr>
                </a:solidFill>
                <a:latin typeface="+mn-lt"/>
                <a:ea typeface="+mn-ea"/>
                <a:cs typeface="+mn-cs"/>
              </a:defRPr>
            </a:lvl4pPr>
            <a:lvl5pPr marL="1828800" indent="0" algn="ctr" defTabSz="914400" rtl="0" eaLnBrk="1" latinLnBrk="0" hangingPunct="1">
              <a:lnSpc>
                <a:spcPct val="100000"/>
              </a:lnSpc>
              <a:spcBef>
                <a:spcPts val="0"/>
              </a:spcBef>
              <a:buClr>
                <a:schemeClr val="tx2"/>
              </a:buClr>
              <a:buSzPct val="120000"/>
              <a:buFont typeface="Arial" panose="020B0604020202020204" pitchFamily="34" charset="0"/>
              <a:buNone/>
              <a:defRPr sz="11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285750" indent="-285750">
              <a:buFont typeface="Arial" panose="020B0604020202020204" pitchFamily="34" charset="0"/>
              <a:buChar char="•"/>
            </a:pPr>
            <a:endParaRPr lang="en-GB" sz="1600" b="1" i="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600" b="1" i="0" dirty="0">
                <a:solidFill>
                  <a:srgbClr val="7030A0"/>
                </a:solidFill>
                <a:latin typeface="Arial" panose="020B0604020202020204" pitchFamily="34" charset="0"/>
                <a:cs typeface="Arial" panose="020B0604020202020204" pitchFamily="34" charset="0"/>
              </a:rPr>
              <a:t>2-6 year programme to develop your skills, knowledge and competencies</a:t>
            </a:r>
          </a:p>
          <a:p>
            <a:pPr marL="285750" indent="-285750">
              <a:buFont typeface="Arial" panose="020B0604020202020204" pitchFamily="34" charset="0"/>
              <a:buChar char="•"/>
            </a:pPr>
            <a:endParaRPr lang="en-GB" sz="1600" b="1" i="0" dirty="0">
              <a:solidFill>
                <a:srgbClr val="7030A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600" b="1" i="0" dirty="0">
                <a:solidFill>
                  <a:srgbClr val="7030A0"/>
                </a:solidFill>
                <a:latin typeface="Arial" panose="020B0604020202020204" pitchFamily="34" charset="0"/>
                <a:cs typeface="Arial" panose="020B0604020202020204" pitchFamily="34" charset="0"/>
              </a:rPr>
              <a:t>Nationally recognised qualifications for your role (BTEC, QCF)</a:t>
            </a:r>
          </a:p>
          <a:p>
            <a:pPr marL="285750" indent="-285750">
              <a:buFont typeface="Arial" panose="020B0604020202020204" pitchFamily="34" charset="0"/>
              <a:buChar char="•"/>
            </a:pPr>
            <a:endParaRPr lang="en-GB" sz="1600" b="1" i="0" dirty="0">
              <a:solidFill>
                <a:srgbClr val="7030A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600" b="1" i="0" dirty="0">
                <a:solidFill>
                  <a:srgbClr val="7030A0"/>
                </a:solidFill>
                <a:latin typeface="Arial" panose="020B0604020202020204" pitchFamily="34" charset="0"/>
                <a:cs typeface="Arial" panose="020B0604020202020204" pitchFamily="34" charset="0"/>
              </a:rPr>
              <a:t>Residential period of off the job training</a:t>
            </a:r>
          </a:p>
          <a:p>
            <a:pPr marL="285750" indent="-285750">
              <a:buFont typeface="Arial" panose="020B0604020202020204" pitchFamily="34" charset="0"/>
              <a:buChar char="•"/>
            </a:pPr>
            <a:endParaRPr lang="en-GB" sz="1600" b="1" i="0" dirty="0">
              <a:solidFill>
                <a:srgbClr val="7030A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600" b="1" i="0" dirty="0">
                <a:solidFill>
                  <a:srgbClr val="7030A0"/>
                </a:solidFill>
                <a:latin typeface="Arial" panose="020B0604020202020204" pitchFamily="34" charset="0"/>
                <a:cs typeface="Arial" panose="020B0604020202020204" pitchFamily="34" charset="0"/>
              </a:rPr>
              <a:t>Varied, stretching, development with on-site experience</a:t>
            </a:r>
          </a:p>
          <a:p>
            <a:pPr marL="285750" indent="-285750">
              <a:buFont typeface="Arial" panose="020B0604020202020204" pitchFamily="34" charset="0"/>
              <a:buChar char="•"/>
            </a:pPr>
            <a:endParaRPr lang="en-GB" sz="1600" b="1" i="0" dirty="0">
              <a:solidFill>
                <a:srgbClr val="7030A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600" b="1" i="0" dirty="0">
                <a:solidFill>
                  <a:srgbClr val="7030A0"/>
                </a:solidFill>
                <a:latin typeface="Arial" panose="020B0604020202020204" pitchFamily="34" charset="0"/>
                <a:cs typeface="Arial" panose="020B0604020202020204" pitchFamily="34" charset="0"/>
              </a:rPr>
              <a:t>Support from Line Manager, Mentor and apprenticeship team</a:t>
            </a:r>
          </a:p>
          <a:p>
            <a:pPr marL="285750" indent="-285750">
              <a:buFont typeface="Arial" panose="020B0604020202020204" pitchFamily="34" charset="0"/>
              <a:buChar char="•"/>
            </a:pPr>
            <a:endParaRPr lang="en-GB" sz="1600" b="1" i="0" dirty="0">
              <a:solidFill>
                <a:srgbClr val="7030A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600" b="1" i="0" dirty="0">
                <a:solidFill>
                  <a:srgbClr val="7030A0"/>
                </a:solidFill>
                <a:latin typeface="Arial" panose="020B0604020202020204" pitchFamily="34" charset="0"/>
                <a:cs typeface="Arial" panose="020B0604020202020204" pitchFamily="34" charset="0"/>
              </a:rPr>
              <a:t>Full induction into the organisation including an outward bounds week</a:t>
            </a:r>
          </a:p>
          <a:p>
            <a:pPr marL="285750" indent="-285750">
              <a:buFont typeface="Arial" panose="020B0604020202020204" pitchFamily="34" charset="0"/>
              <a:buChar char="•"/>
            </a:pPr>
            <a:endParaRPr lang="en-GB" sz="1600" b="1" i="0" dirty="0">
              <a:solidFill>
                <a:srgbClr val="7030A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600" b="1" i="0" dirty="0">
                <a:solidFill>
                  <a:srgbClr val="7030A0"/>
                </a:solidFill>
                <a:latin typeface="Arial" panose="020B0604020202020204" pitchFamily="34" charset="0"/>
                <a:cs typeface="Arial" panose="020B0604020202020204" pitchFamily="34" charset="0"/>
              </a:rPr>
              <a:t>Volunteering days for </a:t>
            </a:r>
            <a:r>
              <a:rPr lang="en-GB" sz="1600" b="1" i="0" dirty="0" err="1">
                <a:solidFill>
                  <a:srgbClr val="7030A0"/>
                </a:solidFill>
                <a:latin typeface="Arial" panose="020B0604020202020204" pitchFamily="34" charset="0"/>
                <a:cs typeface="Arial" panose="020B0604020202020204" pitchFamily="34" charset="0"/>
              </a:rPr>
              <a:t>Wateraid</a:t>
            </a:r>
            <a:r>
              <a:rPr lang="en-GB" sz="1600" b="1" i="0" dirty="0">
                <a:solidFill>
                  <a:srgbClr val="7030A0"/>
                </a:solidFill>
                <a:latin typeface="Arial" panose="020B0604020202020204" pitchFamily="34" charset="0"/>
                <a:cs typeface="Arial" panose="020B0604020202020204" pitchFamily="34" charset="0"/>
              </a:rPr>
              <a:t> Projects – Water Champions, Mountain Challenge</a:t>
            </a:r>
          </a:p>
        </p:txBody>
      </p:sp>
      <p:pic>
        <p:nvPicPr>
          <p:cNvPr id="5" name="Picture 4"/>
          <p:cNvPicPr>
            <a:picLocks noChangeAspect="1"/>
          </p:cNvPicPr>
          <p:nvPr/>
        </p:nvPicPr>
        <p:blipFill>
          <a:blip r:embed="rId3" cstate="print"/>
          <a:stretch>
            <a:fillRect/>
          </a:stretch>
        </p:blipFill>
        <p:spPr>
          <a:xfrm>
            <a:off x="662195" y="3429000"/>
            <a:ext cx="2481477" cy="2185181"/>
          </a:xfrm>
          <a:prstGeom prst="rect">
            <a:avLst/>
          </a:prstGeom>
        </p:spPr>
      </p:pic>
    </p:spTree>
    <p:extLst>
      <p:ext uri="{BB962C8B-B14F-4D97-AF65-F5344CB8AC3E}">
        <p14:creationId xmlns:p14="http://schemas.microsoft.com/office/powerpoint/2010/main" val="25579505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Apprentice thumbnails</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066A959F-2092-4901-B4D9-C45FB73D41EE}"/>
              </a:ext>
            </a:extLst>
          </p:cNvPr>
          <p:cNvSpPr txBox="1">
            <a:spLocks/>
          </p:cNvSpPr>
          <p:nvPr/>
        </p:nvSpPr>
        <p:spPr>
          <a:xfrm>
            <a:off x="0" y="443293"/>
            <a:ext cx="12192000" cy="721414"/>
          </a:xfrm>
          <a:prstGeom prst="rect">
            <a:avLst/>
          </a:prstGeom>
        </p:spPr>
        <p:txBody>
          <a:bodyPr/>
          <a:lstStyle/>
          <a:p>
            <a:pPr algn="ctr">
              <a:spcBef>
                <a:spcPct val="0"/>
              </a:spcBef>
              <a:defRPr/>
            </a:pPr>
            <a:r>
              <a:rPr lang="en-GB" sz="4000" b="1" dirty="0">
                <a:solidFill>
                  <a:srgbClr val="B0D235"/>
                </a:solidFill>
                <a:latin typeface="Cambria" panose="02040503050406030204" pitchFamily="18" charset="0"/>
                <a:ea typeface="+mj-ea"/>
                <a:cs typeface="+mj-cs"/>
              </a:rPr>
              <a:t>ICA Apprentice – Evie Hammond</a:t>
            </a:r>
          </a:p>
        </p:txBody>
      </p:sp>
      <p:sp>
        <p:nvSpPr>
          <p:cNvPr id="9" name="Subtitle 7">
            <a:extLst>
              <a:ext uri="{FF2B5EF4-FFF2-40B4-BE49-F238E27FC236}">
                <a16:creationId xmlns:a16="http://schemas.microsoft.com/office/drawing/2014/main" id="{35C27FE2-4564-4EC1-833D-89E42A07B952}"/>
              </a:ext>
            </a:extLst>
          </p:cNvPr>
          <p:cNvSpPr txBox="1">
            <a:spLocks/>
          </p:cNvSpPr>
          <p:nvPr/>
        </p:nvSpPr>
        <p:spPr>
          <a:xfrm>
            <a:off x="911424" y="1345093"/>
            <a:ext cx="6919108" cy="4388163"/>
          </a:xfrm>
          <a:prstGeom prst="rect">
            <a:avLst/>
          </a:prstGeom>
        </p:spPr>
        <p:txBody>
          <a:bodyPr/>
          <a:lstStyle/>
          <a:p>
            <a:pPr marL="342900" indent="-342900">
              <a:spcBef>
                <a:spcPct val="20000"/>
              </a:spcBef>
              <a:defRPr/>
            </a:pPr>
            <a:r>
              <a:rPr lang="en-GB" sz="1500" b="1" dirty="0">
                <a:latin typeface="Arial" panose="020B0604020202020204" pitchFamily="34" charset="0"/>
                <a:cs typeface="Arial" panose="020B0604020202020204" pitchFamily="34" charset="0"/>
              </a:rPr>
              <a:t>WHY ICA</a:t>
            </a:r>
          </a:p>
          <a:p>
            <a:pPr marL="342900" indent="-342900">
              <a:spcBef>
                <a:spcPct val="20000"/>
              </a:spcBef>
              <a:buFont typeface="Arial" pitchFamily="34" charset="0"/>
              <a:buChar char="•"/>
              <a:defRPr/>
            </a:pPr>
            <a:r>
              <a:rPr lang="en-GB" sz="1500" dirty="0">
                <a:latin typeface="Arial" panose="020B0604020202020204" pitchFamily="34" charset="0"/>
                <a:cs typeface="Arial" panose="020B0604020202020204" pitchFamily="34" charset="0"/>
              </a:rPr>
              <a:t>I chose the instrumentation pathway at Severn Trent as I wanted to be able to assess and repair any vital instrumentation control equipment. The ICA pathway enables me to be able to diagnose faults and create programs which will enhance the running of our works. </a:t>
            </a:r>
          </a:p>
          <a:p>
            <a:pPr marL="342900" indent="-342900">
              <a:spcBef>
                <a:spcPct val="20000"/>
              </a:spcBef>
              <a:buFont typeface="Arial" pitchFamily="34" charset="0"/>
              <a:buChar char="•"/>
              <a:defRPr/>
            </a:pPr>
            <a:endParaRPr lang="en-GB" sz="1500" dirty="0">
              <a:latin typeface="Arial" panose="020B0604020202020204" pitchFamily="34" charset="0"/>
              <a:cs typeface="Arial" panose="020B0604020202020204" pitchFamily="34" charset="0"/>
            </a:endParaRPr>
          </a:p>
          <a:p>
            <a:pPr marL="342900" indent="-342900">
              <a:spcBef>
                <a:spcPct val="20000"/>
              </a:spcBef>
              <a:buFont typeface="Arial" pitchFamily="34" charset="0"/>
              <a:buChar char="•"/>
              <a:defRPr/>
            </a:pPr>
            <a:r>
              <a:rPr lang="en-GB" sz="1500" dirty="0">
                <a:latin typeface="Arial" panose="020B0604020202020204" pitchFamily="34" charset="0"/>
                <a:cs typeface="Arial" panose="020B0604020202020204" pitchFamily="34" charset="0"/>
              </a:rPr>
              <a:t>Having studied A-Level art, incorporating design and technology, it has been advantageous within the ICA pathway; encouraging my creative mindset and enabling me to visually see various options when rectifying problems.</a:t>
            </a:r>
          </a:p>
          <a:p>
            <a:pPr marL="342900" indent="-342900">
              <a:spcBef>
                <a:spcPct val="20000"/>
              </a:spcBef>
              <a:buFont typeface="Arial" pitchFamily="34" charset="0"/>
              <a:buChar char="•"/>
              <a:defRPr/>
            </a:pPr>
            <a:endParaRPr lang="en-GB" sz="1500" dirty="0">
              <a:latin typeface="Arial" panose="020B0604020202020204" pitchFamily="34" charset="0"/>
              <a:cs typeface="Arial" panose="020B0604020202020204" pitchFamily="34" charset="0"/>
            </a:endParaRPr>
          </a:p>
          <a:p>
            <a:pPr marL="342900" indent="-342900">
              <a:spcBef>
                <a:spcPct val="20000"/>
              </a:spcBef>
              <a:defRPr/>
            </a:pPr>
            <a:r>
              <a:rPr lang="en-GB" sz="1500" b="1" dirty="0">
                <a:latin typeface="Arial" panose="020B0604020202020204" pitchFamily="34" charset="0"/>
                <a:cs typeface="Arial" panose="020B0604020202020204" pitchFamily="34" charset="0"/>
              </a:rPr>
              <a:t>BACKGROUND</a:t>
            </a:r>
          </a:p>
          <a:p>
            <a:pPr marL="342900" indent="-342900">
              <a:spcBef>
                <a:spcPct val="20000"/>
              </a:spcBef>
              <a:buFont typeface="Arial" pitchFamily="34" charset="0"/>
              <a:buChar char="•"/>
              <a:defRPr/>
            </a:pPr>
            <a:r>
              <a:rPr lang="en-GB" sz="1500" dirty="0">
                <a:latin typeface="Arial" panose="020B0604020202020204" pitchFamily="34" charset="0"/>
                <a:cs typeface="Arial" panose="020B0604020202020204" pitchFamily="34" charset="0"/>
              </a:rPr>
              <a:t>Although I gained A-Levels, I did not go the University route as I realised on the job training was best suited to me. Therefore, choosing an apprenticeship with Severn Trent was an easy decision; being an innovative multi disciplined company, I knew that with hard work and excellent leadership, I would be able to develop within the company. </a:t>
            </a:r>
          </a:p>
        </p:txBody>
      </p:sp>
      <p:pic>
        <p:nvPicPr>
          <p:cNvPr id="10" name="Picture 9">
            <a:extLst>
              <a:ext uri="{FF2B5EF4-FFF2-40B4-BE49-F238E27FC236}">
                <a16:creationId xmlns:a16="http://schemas.microsoft.com/office/drawing/2014/main" id="{93489984-98C2-44B0-8C77-1D5ECB9CD512}"/>
              </a:ext>
            </a:extLst>
          </p:cNvPr>
          <p:cNvPicPr>
            <a:picLocks noChangeAspect="1"/>
          </p:cNvPicPr>
          <p:nvPr/>
        </p:nvPicPr>
        <p:blipFill>
          <a:blip r:embed="rId3" cstate="print"/>
          <a:stretch>
            <a:fillRect/>
          </a:stretch>
        </p:blipFill>
        <p:spPr>
          <a:xfrm>
            <a:off x="8904312" y="1345091"/>
            <a:ext cx="2598616" cy="4388165"/>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10871" y="204512"/>
            <a:ext cx="8401825" cy="974449"/>
          </a:xfrm>
        </p:spPr>
        <p:txBody>
          <a:bodyPr/>
          <a:lstStyle/>
          <a:p>
            <a:r>
              <a:rPr lang="en-GB" sz="4000" dirty="0"/>
              <a:t>ICA Apprentice – Daniel Robinson</a:t>
            </a:r>
          </a:p>
        </p:txBody>
      </p:sp>
      <p:sp>
        <p:nvSpPr>
          <p:cNvPr id="3" name="Subtitle 2"/>
          <p:cNvSpPr>
            <a:spLocks noGrp="1"/>
          </p:cNvSpPr>
          <p:nvPr>
            <p:ph type="subTitle" idx="1"/>
          </p:nvPr>
        </p:nvSpPr>
        <p:spPr>
          <a:xfrm>
            <a:off x="3719737" y="1495119"/>
            <a:ext cx="6625536" cy="4454161"/>
          </a:xfrm>
        </p:spPr>
        <p:txBody>
          <a:bodyPr/>
          <a:lstStyle/>
          <a:p>
            <a:pPr algn="l"/>
            <a:r>
              <a:rPr lang="en-GB" sz="1500" dirty="0">
                <a:solidFill>
                  <a:schemeClr val="tx1"/>
                </a:solidFill>
                <a:latin typeface="Arial" panose="020B0604020202020204" pitchFamily="34" charset="0"/>
                <a:cs typeface="Arial" panose="020B0604020202020204" pitchFamily="34" charset="0"/>
              </a:rPr>
              <a:t>WHY ICA</a:t>
            </a:r>
          </a:p>
          <a:p>
            <a:pPr marL="285750" indent="-285750" algn="l">
              <a:buFont typeface="Arial" panose="020B0604020202020204" pitchFamily="34" charset="0"/>
              <a:buChar char="•"/>
            </a:pPr>
            <a:r>
              <a:rPr lang="en-GB" sz="1500" b="0" dirty="0">
                <a:solidFill>
                  <a:schemeClr val="tx1"/>
                </a:solidFill>
                <a:latin typeface="Arial" panose="020B0604020202020204" pitchFamily="34" charset="0"/>
                <a:cs typeface="Arial" panose="020B0604020202020204" pitchFamily="34" charset="0"/>
              </a:rPr>
              <a:t>I chose an automation pathway with Severn Trent due to the great prospects of being part of a forward thinking company and the opportunity to be become a specialist in control and automation. This is an area of business that will be become more and more important within Severn Trent, as technologies and processes move forward.</a:t>
            </a:r>
          </a:p>
          <a:p>
            <a:pPr algn="l">
              <a:lnSpc>
                <a:spcPts val="1600"/>
              </a:lnSpc>
            </a:pPr>
            <a:endParaRPr lang="en-GB" sz="1500" dirty="0">
              <a:solidFill>
                <a:schemeClr val="tx1"/>
              </a:solidFill>
              <a:latin typeface="Arial" panose="020B0604020202020204" pitchFamily="34" charset="0"/>
              <a:cs typeface="Arial" panose="020B0604020202020204" pitchFamily="34" charset="0"/>
            </a:endParaRPr>
          </a:p>
          <a:p>
            <a:pPr algn="l"/>
            <a:r>
              <a:rPr lang="en-GB" sz="1500" dirty="0">
                <a:solidFill>
                  <a:schemeClr val="tx1"/>
                </a:solidFill>
                <a:latin typeface="Arial" panose="020B0604020202020204" pitchFamily="34" charset="0"/>
                <a:cs typeface="Arial" panose="020B0604020202020204" pitchFamily="34" charset="0"/>
              </a:rPr>
              <a:t>BACKGROUND</a:t>
            </a:r>
          </a:p>
          <a:p>
            <a:pPr marL="285750" indent="-285750" algn="l">
              <a:buFont typeface="Arial" panose="020B0604020202020204" pitchFamily="34" charset="0"/>
              <a:buChar char="•"/>
            </a:pPr>
            <a:r>
              <a:rPr lang="en-GB" sz="1500" b="0" dirty="0">
                <a:solidFill>
                  <a:schemeClr val="tx1"/>
                </a:solidFill>
                <a:latin typeface="Arial" panose="020B0604020202020204" pitchFamily="34" charset="0"/>
                <a:cs typeface="Arial" panose="020B0604020202020204" pitchFamily="34" charset="0"/>
              </a:rPr>
              <a:t>I’m a mature apprentice, who came to Severn Trent for a career change from one water industry, teaching </a:t>
            </a:r>
            <a:r>
              <a:rPr lang="en-GB" sz="1500" b="0" dirty="0" err="1">
                <a:solidFill>
                  <a:schemeClr val="tx1"/>
                </a:solidFill>
                <a:latin typeface="Arial" panose="020B0604020202020204" pitchFamily="34" charset="0"/>
                <a:cs typeface="Arial" panose="020B0604020202020204" pitchFamily="34" charset="0"/>
              </a:rPr>
              <a:t>watersports</a:t>
            </a:r>
            <a:r>
              <a:rPr lang="en-GB" sz="1500" b="0" dirty="0">
                <a:solidFill>
                  <a:schemeClr val="tx1"/>
                </a:solidFill>
                <a:latin typeface="Arial" panose="020B0604020202020204" pitchFamily="34" charset="0"/>
                <a:cs typeface="Arial" panose="020B0604020202020204" pitchFamily="34" charset="0"/>
              </a:rPr>
              <a:t>, to another now maintaining the instruments and control on our water and sewage treatment network.</a:t>
            </a:r>
          </a:p>
          <a:p>
            <a:pPr algn="l">
              <a:lnSpc>
                <a:spcPts val="1600"/>
              </a:lnSpc>
            </a:pPr>
            <a:endParaRPr lang="en-GB" sz="1500" b="0" dirty="0">
              <a:solidFill>
                <a:schemeClr val="tx1"/>
              </a:solidFill>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GB" sz="1500" b="0" dirty="0">
                <a:solidFill>
                  <a:schemeClr val="tx1"/>
                </a:solidFill>
                <a:latin typeface="Arial" panose="020B0604020202020204" pitchFamily="34" charset="0"/>
                <a:cs typeface="Arial" panose="020B0604020202020204" pitchFamily="34" charset="0"/>
              </a:rPr>
              <a:t>Before the water industry I graduated from university with a degree in Biology and Geographical Information Systems. I have also worked for an adventure travel company running charitable projects and adventures worldwide.</a:t>
            </a:r>
            <a:endParaRPr lang="en-GB" dirty="0">
              <a:latin typeface="Arial" panose="020B0604020202020204" pitchFamily="34" charset="0"/>
              <a:cs typeface="Arial" panose="020B0604020202020204" pitchFamily="34" charset="0"/>
            </a:endParaRPr>
          </a:p>
          <a:p>
            <a:pPr algn="l"/>
            <a:endParaRPr lang="en-GB" dirty="0">
              <a:latin typeface="Arial" panose="020B0604020202020204" pitchFamily="34" charset="0"/>
              <a:cs typeface="Arial" panose="020B0604020202020204" pitchFamily="34" charset="0"/>
            </a:endParaRPr>
          </a:p>
        </p:txBody>
      </p:sp>
      <p:pic>
        <p:nvPicPr>
          <p:cNvPr id="6" name="Picture 5" descr="Portrait.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8540" y="1494746"/>
            <a:ext cx="2265131" cy="4090817"/>
          </a:xfrm>
          <a:prstGeom prst="rect">
            <a:avLst/>
          </a:prstGeom>
          <a:ln w="38100" cap="sq">
            <a:solidFill>
              <a:srgbClr val="12A287"/>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762125" y="377599"/>
            <a:ext cx="8667750" cy="800752"/>
          </a:xfrm>
          <a:prstGeom prst="rect">
            <a:avLst/>
          </a:prstGeom>
        </p:spPr>
        <p:txBody>
          <a:bodyPr/>
          <a:lstStyle/>
          <a:p>
            <a:pPr algn="ctr">
              <a:spcBef>
                <a:spcPct val="0"/>
              </a:spcBef>
              <a:defRPr/>
            </a:pPr>
            <a:r>
              <a:rPr lang="en-GB" sz="4000" b="1" dirty="0">
                <a:solidFill>
                  <a:srgbClr val="B0D235"/>
                </a:solidFill>
                <a:latin typeface="Cambria" panose="02040503050406030204" pitchFamily="18" charset="0"/>
                <a:ea typeface="+mj-ea"/>
                <a:cs typeface="+mj-cs"/>
              </a:rPr>
              <a:t>ICA Apprentice – Laurence Yardley </a:t>
            </a:r>
          </a:p>
        </p:txBody>
      </p:sp>
      <p:sp>
        <p:nvSpPr>
          <p:cNvPr id="6" name="Content Placeholder 2"/>
          <p:cNvSpPr txBox="1">
            <a:spLocks/>
          </p:cNvSpPr>
          <p:nvPr/>
        </p:nvSpPr>
        <p:spPr>
          <a:xfrm>
            <a:off x="4151784" y="1178351"/>
            <a:ext cx="7193618" cy="4842937"/>
          </a:xfrm>
          <a:prstGeom prst="rect">
            <a:avLst/>
          </a:prstGeom>
        </p:spPr>
        <p:txBody>
          <a:bodyPr/>
          <a:lstStyle/>
          <a:p>
            <a:pPr>
              <a:spcAft>
                <a:spcPts val="300"/>
              </a:spcAft>
              <a:defRPr/>
            </a:pPr>
            <a:r>
              <a:rPr lang="en-GB" sz="1500" b="1" dirty="0">
                <a:latin typeface="Arial" panose="020B0604020202020204" pitchFamily="34" charset="0"/>
                <a:cs typeface="Arial" panose="020B0604020202020204" pitchFamily="34" charset="0"/>
              </a:rPr>
              <a:t>BACKGROUND</a:t>
            </a:r>
          </a:p>
          <a:p>
            <a:pPr>
              <a:defRPr/>
            </a:pPr>
            <a:r>
              <a:rPr lang="en-GB" sz="1500" dirty="0">
                <a:latin typeface="Arial" panose="020B0604020202020204" pitchFamily="34" charset="0"/>
                <a:cs typeface="Arial" panose="020B0604020202020204" pitchFamily="34" charset="0"/>
              </a:rPr>
              <a:t>At school, my options were;</a:t>
            </a:r>
          </a:p>
          <a:p>
            <a:pPr marL="342900" indent="-342900">
              <a:buFont typeface="Arial" pitchFamily="34" charset="0"/>
              <a:buChar char="•"/>
              <a:defRPr/>
            </a:pPr>
            <a:r>
              <a:rPr lang="en-GB" sz="1500" dirty="0">
                <a:latin typeface="Arial" panose="020B0604020202020204" pitchFamily="34" charset="0"/>
                <a:cs typeface="Arial" panose="020B0604020202020204" pitchFamily="34" charset="0"/>
              </a:rPr>
              <a:t>Engineering</a:t>
            </a:r>
          </a:p>
          <a:p>
            <a:pPr marL="342900" indent="-342900">
              <a:buFont typeface="Arial" pitchFamily="34" charset="0"/>
              <a:buChar char="•"/>
              <a:defRPr/>
            </a:pPr>
            <a:r>
              <a:rPr lang="en-GB" sz="1500" dirty="0">
                <a:latin typeface="Arial" panose="020B0604020202020204" pitchFamily="34" charset="0"/>
                <a:cs typeface="Arial" panose="020B0604020202020204" pitchFamily="34" charset="0"/>
              </a:rPr>
              <a:t>Business</a:t>
            </a:r>
          </a:p>
          <a:p>
            <a:pPr marL="342900" indent="-342900">
              <a:buFont typeface="Arial" pitchFamily="34" charset="0"/>
              <a:buChar char="•"/>
              <a:defRPr/>
            </a:pPr>
            <a:r>
              <a:rPr lang="en-GB" sz="1500" dirty="0">
                <a:latin typeface="Arial" panose="020B0604020202020204" pitchFamily="34" charset="0"/>
                <a:cs typeface="Arial" panose="020B0604020202020204" pitchFamily="34" charset="0"/>
              </a:rPr>
              <a:t>ICT</a:t>
            </a:r>
          </a:p>
          <a:p>
            <a:pPr marL="342900" indent="-342900">
              <a:buFont typeface="Arial" pitchFamily="34" charset="0"/>
              <a:buChar char="•"/>
              <a:defRPr/>
            </a:pPr>
            <a:r>
              <a:rPr lang="en-GB" sz="1500" dirty="0">
                <a:latin typeface="Arial" panose="020B0604020202020204" pitchFamily="34" charset="0"/>
                <a:cs typeface="Arial" panose="020B0604020202020204" pitchFamily="34" charset="0"/>
              </a:rPr>
              <a:t>Systems and Control</a:t>
            </a:r>
          </a:p>
          <a:p>
            <a:pPr marL="342900" indent="-342900">
              <a:spcAft>
                <a:spcPts val="300"/>
              </a:spcAft>
              <a:buFont typeface="Arial" pitchFamily="34" charset="0"/>
              <a:buChar char="•"/>
              <a:defRPr/>
            </a:pPr>
            <a:endParaRPr lang="en-GB" sz="1500" dirty="0">
              <a:latin typeface="Arial" panose="020B0604020202020204" pitchFamily="34" charset="0"/>
              <a:cs typeface="Arial" panose="020B0604020202020204" pitchFamily="34" charset="0"/>
            </a:endParaRPr>
          </a:p>
          <a:p>
            <a:pPr>
              <a:spcAft>
                <a:spcPts val="300"/>
              </a:spcAft>
              <a:defRPr/>
            </a:pPr>
            <a:r>
              <a:rPr lang="en-GB" sz="1500" dirty="0">
                <a:latin typeface="Arial" panose="020B0604020202020204" pitchFamily="34" charset="0"/>
                <a:cs typeface="Arial" panose="020B0604020202020204" pitchFamily="34" charset="0"/>
              </a:rPr>
              <a:t>I then went onto Sixth Form where I studied Business Studies for two years. I found that I wanted to get back to a more ‘hands on’ subject so started looking into engineering apprenticeships. Severn Trent really stood out as they give you so much freedom to learn and decide on your own career path.</a:t>
            </a:r>
          </a:p>
          <a:p>
            <a:pPr>
              <a:spcAft>
                <a:spcPts val="300"/>
              </a:spcAft>
              <a:defRPr/>
            </a:pPr>
            <a:endParaRPr lang="en-GB" sz="1050" dirty="0">
              <a:latin typeface="Arial" panose="020B0604020202020204" pitchFamily="34" charset="0"/>
              <a:cs typeface="Arial" panose="020B0604020202020204" pitchFamily="34" charset="0"/>
            </a:endParaRPr>
          </a:p>
          <a:p>
            <a:pPr>
              <a:spcAft>
                <a:spcPts val="300"/>
              </a:spcAft>
            </a:pPr>
            <a:r>
              <a:rPr lang="en-GB" sz="1500" b="1" dirty="0">
                <a:latin typeface="Arial" panose="020B0604020202020204" pitchFamily="34" charset="0"/>
                <a:cs typeface="Arial" panose="020B0604020202020204" pitchFamily="34" charset="0"/>
              </a:rPr>
              <a:t>FUTURE PLANS</a:t>
            </a:r>
          </a:p>
          <a:p>
            <a:pPr marL="285750" indent="-285750">
              <a:spcAft>
                <a:spcPts val="300"/>
              </a:spcAft>
              <a:buFont typeface="Arial" panose="020B0604020202020204" pitchFamily="34" charset="0"/>
              <a:buChar char="•"/>
              <a:defRPr/>
            </a:pPr>
            <a:r>
              <a:rPr lang="en-GB" sz="1500" dirty="0">
                <a:latin typeface="Arial" panose="020B0604020202020204" pitchFamily="34" charset="0"/>
                <a:cs typeface="Arial" panose="020B0604020202020204" pitchFamily="34" charset="0"/>
              </a:rPr>
              <a:t>I am currently a second year ICA apprentice, working on a new project on our largest sewage treatment works.</a:t>
            </a:r>
          </a:p>
          <a:p>
            <a:pPr marL="171450" indent="-171450">
              <a:spcAft>
                <a:spcPts val="300"/>
              </a:spcAft>
              <a:buFont typeface="Arial" panose="020B0604020202020204" pitchFamily="34" charset="0"/>
              <a:buChar char="•"/>
              <a:defRPr/>
            </a:pPr>
            <a:endParaRPr lang="en-GB" sz="1050" dirty="0">
              <a:latin typeface="Arial" panose="020B0604020202020204" pitchFamily="34" charset="0"/>
              <a:cs typeface="Arial" panose="020B0604020202020204" pitchFamily="34" charset="0"/>
            </a:endParaRPr>
          </a:p>
          <a:p>
            <a:pPr marL="285750" indent="-285750">
              <a:spcAft>
                <a:spcPts val="300"/>
              </a:spcAft>
              <a:buFont typeface="Arial" panose="020B0604020202020204" pitchFamily="34" charset="0"/>
              <a:buChar char="•"/>
              <a:defRPr/>
            </a:pPr>
            <a:r>
              <a:rPr lang="en-GB" sz="1500" dirty="0">
                <a:latin typeface="Arial" panose="020B0604020202020204" pitchFamily="34" charset="0"/>
                <a:cs typeface="Arial" panose="020B0604020202020204" pitchFamily="34" charset="0"/>
              </a:rPr>
              <a:t>At the end of my apprenticeship, I will either become an Instrument Technician, working on our network to ensure all instruments are calibrated and maintained correctly, or I will join our senior ICA team who focus on larger projects and programming work.</a:t>
            </a:r>
            <a:endParaRPr lang="en-GB" sz="32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47E277E9-33CE-4DD6-BAA6-DD9C8B26996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31317" t="8534" r="28571" b="41855"/>
          <a:stretch/>
        </p:blipFill>
        <p:spPr>
          <a:xfrm>
            <a:off x="846598" y="1412776"/>
            <a:ext cx="2585105" cy="4260307"/>
          </a:xfrm>
          <a:prstGeom prst="rect">
            <a:avLst/>
          </a:prstGeom>
          <a:ln w="38100">
            <a:solidFill>
              <a:srgbClr val="12A287"/>
            </a:solid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Resources Support</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cap="none" dirty="0"/>
              <a:t>Severn Trent – who &amp; what</a:t>
            </a:r>
          </a:p>
        </p:txBody>
      </p:sp>
      <p:sp>
        <p:nvSpPr>
          <p:cNvPr id="3" name="Text Placeholder 2"/>
          <p:cNvSpPr>
            <a:spLocks noGrp="1"/>
          </p:cNvSpPr>
          <p:nvPr>
            <p:ph type="body" idx="1"/>
          </p:nvPr>
        </p:nvSpPr>
        <p:spPr/>
        <p:txBody>
          <a:bodyPr/>
          <a:lstStyle/>
          <a:p>
            <a:r>
              <a:rPr lang="en-GB" dirty="0"/>
              <a:t>Skills for Industry</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Resources support</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0673980"/>
              </p:ext>
            </p:extLst>
          </p:nvPr>
        </p:nvGraphicFramePr>
        <p:xfrm>
          <a:off x="1343472" y="1412776"/>
          <a:ext cx="9289032" cy="3708400"/>
        </p:xfrm>
        <a:graphic>
          <a:graphicData uri="http://schemas.openxmlformats.org/drawingml/2006/table">
            <a:tbl>
              <a:tblPr firstRow="1" bandRow="1">
                <a:tableStyleId>{B301B821-A1FF-4177-AEE7-76D212191A09}</a:tableStyleId>
              </a:tblPr>
              <a:tblGrid>
                <a:gridCol w="4644516">
                  <a:extLst>
                    <a:ext uri="{9D8B030D-6E8A-4147-A177-3AD203B41FA5}">
                      <a16:colId xmlns:a16="http://schemas.microsoft.com/office/drawing/2014/main" val="20000"/>
                    </a:ext>
                  </a:extLst>
                </a:gridCol>
                <a:gridCol w="1548172">
                  <a:extLst>
                    <a:ext uri="{9D8B030D-6E8A-4147-A177-3AD203B41FA5}">
                      <a16:colId xmlns:a16="http://schemas.microsoft.com/office/drawing/2014/main" val="20001"/>
                    </a:ext>
                  </a:extLst>
                </a:gridCol>
                <a:gridCol w="3096344">
                  <a:extLst>
                    <a:ext uri="{9D8B030D-6E8A-4147-A177-3AD203B41FA5}">
                      <a16:colId xmlns:a16="http://schemas.microsoft.com/office/drawing/2014/main" val="20002"/>
                    </a:ext>
                  </a:extLst>
                </a:gridCol>
              </a:tblGrid>
              <a:tr h="370840">
                <a:tc>
                  <a:txBody>
                    <a:bodyPr/>
                    <a:lstStyle/>
                    <a:p>
                      <a:r>
                        <a:rPr lang="en-GB" sz="1600" dirty="0">
                          <a:latin typeface="Arial" panose="020B0604020202020204" pitchFamily="34" charset="0"/>
                          <a:cs typeface="Arial" panose="020B0604020202020204" pitchFamily="34" charset="0"/>
                        </a:rPr>
                        <a:t>Item</a:t>
                      </a:r>
                    </a:p>
                  </a:txBody>
                  <a:tcPr/>
                </a:tc>
                <a:tc>
                  <a:txBody>
                    <a:bodyPr/>
                    <a:lstStyle/>
                    <a:p>
                      <a:r>
                        <a:rPr lang="en-GB" sz="1600" dirty="0">
                          <a:latin typeface="Arial" panose="020B0604020202020204" pitchFamily="34" charset="0"/>
                          <a:cs typeface="Arial" panose="020B0604020202020204" pitchFamily="34" charset="0"/>
                        </a:rPr>
                        <a:t>SKU</a:t>
                      </a:r>
                    </a:p>
                  </a:txBody>
                  <a:tcPr/>
                </a:tc>
                <a:tc>
                  <a:txBody>
                    <a:bodyPr/>
                    <a:lstStyle/>
                    <a:p>
                      <a:r>
                        <a:rPr lang="en-GB" sz="1600" dirty="0">
                          <a:latin typeface="Arial" panose="020B0604020202020204" pitchFamily="34" charset="0"/>
                          <a:cs typeface="Arial" panose="020B0604020202020204" pitchFamily="34" charset="0"/>
                        </a:rPr>
                        <a:t>Supplier</a:t>
                      </a:r>
                    </a:p>
                  </a:txBody>
                  <a:tcPr/>
                </a:tc>
                <a:extLst>
                  <a:ext uri="{0D108BD9-81ED-4DB2-BD59-A6C34878D82A}">
                    <a16:rowId xmlns:a16="http://schemas.microsoft.com/office/drawing/2014/main" val="10000"/>
                  </a:ext>
                </a:extLst>
              </a:tr>
              <a:tr h="370840">
                <a:tc>
                  <a:txBody>
                    <a:bodyPr/>
                    <a:lstStyle/>
                    <a:p>
                      <a:r>
                        <a:rPr lang="en-GB" sz="1600" dirty="0">
                          <a:latin typeface="Arial" panose="020B0604020202020204" pitchFamily="34" charset="0"/>
                          <a:cs typeface="Arial" panose="020B0604020202020204" pitchFamily="34" charset="0"/>
                        </a:rPr>
                        <a:t>Crumble Kit</a:t>
                      </a:r>
                    </a:p>
                  </a:txBody>
                  <a:tcPr/>
                </a:tc>
                <a:tc>
                  <a:txBody>
                    <a:bodyPr/>
                    <a:lstStyle/>
                    <a:p>
                      <a:r>
                        <a:rPr lang="en-GB" sz="1600" dirty="0">
                          <a:latin typeface="Arial" panose="020B0604020202020204" pitchFamily="34" charset="0"/>
                          <a:cs typeface="Arial" panose="020B0604020202020204" pitchFamily="34" charset="0"/>
                        </a:rPr>
                        <a:t>CRM-201</a:t>
                      </a:r>
                    </a:p>
                  </a:txBody>
                  <a:tcPr/>
                </a:tc>
                <a:tc>
                  <a:txBody>
                    <a:bodyPr/>
                    <a:lstStyle/>
                    <a:p>
                      <a:r>
                        <a:rPr lang="en-GB" sz="1600" dirty="0">
                          <a:latin typeface="Arial" panose="020B0604020202020204" pitchFamily="34" charset="0"/>
                          <a:cs typeface="Arial" panose="020B0604020202020204" pitchFamily="34" charset="0"/>
                        </a:rPr>
                        <a:t>D&amp;T Association, Mindsets</a:t>
                      </a:r>
                    </a:p>
                  </a:txBody>
                  <a:tcPr/>
                </a:tc>
                <a:extLst>
                  <a:ext uri="{0D108BD9-81ED-4DB2-BD59-A6C34878D82A}">
                    <a16:rowId xmlns:a16="http://schemas.microsoft.com/office/drawing/2014/main" val="10001"/>
                  </a:ext>
                </a:extLst>
              </a:tr>
              <a:tr h="370840">
                <a:tc>
                  <a:txBody>
                    <a:bodyPr/>
                    <a:lstStyle/>
                    <a:p>
                      <a:r>
                        <a:rPr lang="en-GB" sz="1600" dirty="0">
                          <a:latin typeface="Arial" panose="020B0604020202020204" pitchFamily="34" charset="0"/>
                          <a:cs typeface="Arial" panose="020B0604020202020204" pitchFamily="34" charset="0"/>
                        </a:rPr>
                        <a:t>Submersible pump 3V – 5V 120L/h</a:t>
                      </a:r>
                    </a:p>
                  </a:txBody>
                  <a:tcPr/>
                </a:tc>
                <a:tc>
                  <a:txBody>
                    <a:bodyPr/>
                    <a:lstStyle/>
                    <a:p>
                      <a:r>
                        <a:rPr lang="en-GB" sz="1600" dirty="0">
                          <a:latin typeface="Arial" panose="020B0604020202020204" pitchFamily="34" charset="0"/>
                          <a:cs typeface="Arial" panose="020B0604020202020204" pitchFamily="34" charset="0"/>
                        </a:rPr>
                        <a:t>Various</a:t>
                      </a:r>
                    </a:p>
                  </a:txBody>
                  <a:tcPr/>
                </a:tc>
                <a:tc>
                  <a:txBody>
                    <a:bodyPr/>
                    <a:lstStyle/>
                    <a:p>
                      <a:r>
                        <a:rPr lang="en-GB" sz="1600" dirty="0">
                          <a:latin typeface="Arial" panose="020B0604020202020204" pitchFamily="34" charset="0"/>
                          <a:cs typeface="Arial" panose="020B0604020202020204" pitchFamily="34" charset="0"/>
                        </a:rPr>
                        <a:t>Amazon</a:t>
                      </a:r>
                    </a:p>
                  </a:txBody>
                  <a:tcPr/>
                </a:tc>
                <a:extLst>
                  <a:ext uri="{0D108BD9-81ED-4DB2-BD59-A6C34878D82A}">
                    <a16:rowId xmlns:a16="http://schemas.microsoft.com/office/drawing/2014/main" val="10002"/>
                  </a:ext>
                </a:extLst>
              </a:tr>
              <a:tr h="370840">
                <a:tc>
                  <a:txBody>
                    <a:bodyPr/>
                    <a:lstStyle/>
                    <a:p>
                      <a:r>
                        <a:rPr lang="en-GB" sz="1600" dirty="0">
                          <a:latin typeface="Arial" panose="020B0604020202020204" pitchFamily="34" charset="0"/>
                          <a:cs typeface="Arial" panose="020B0604020202020204" pitchFamily="34" charset="0"/>
                        </a:rPr>
                        <a:t>40cm Terrace Trough – Stewart Plastics</a:t>
                      </a:r>
                    </a:p>
                  </a:txBody>
                  <a:tcPr/>
                </a:tc>
                <a:tc>
                  <a:txBody>
                    <a:bodyPr/>
                    <a:lstStyle/>
                    <a:p>
                      <a:r>
                        <a:rPr lang="en-GB" sz="1600" dirty="0">
                          <a:latin typeface="Arial" panose="020B0604020202020204" pitchFamily="34" charset="0"/>
                          <a:cs typeface="Arial" panose="020B0604020202020204" pitchFamily="34" charset="0"/>
                        </a:rPr>
                        <a:t>2060005</a:t>
                      </a:r>
                    </a:p>
                  </a:txBody>
                  <a:tcPr/>
                </a:tc>
                <a:tc>
                  <a:txBody>
                    <a:bodyPr/>
                    <a:lstStyle/>
                    <a:p>
                      <a:r>
                        <a:rPr lang="en-GB" sz="1600" dirty="0">
                          <a:latin typeface="Arial" panose="020B0604020202020204" pitchFamily="34" charset="0"/>
                          <a:cs typeface="Arial" panose="020B0604020202020204" pitchFamily="34" charset="0"/>
                        </a:rPr>
                        <a:t>Garden Centres</a:t>
                      </a:r>
                    </a:p>
                  </a:txBody>
                  <a:tcPr/>
                </a:tc>
                <a:extLst>
                  <a:ext uri="{0D108BD9-81ED-4DB2-BD59-A6C34878D82A}">
                    <a16:rowId xmlns:a16="http://schemas.microsoft.com/office/drawing/2014/main" val="10003"/>
                  </a:ext>
                </a:extLst>
              </a:tr>
              <a:tr h="370840">
                <a:tc>
                  <a:txBody>
                    <a:bodyPr/>
                    <a:lstStyle/>
                    <a:p>
                      <a:r>
                        <a:rPr lang="en-GB" sz="1600" dirty="0">
                          <a:latin typeface="Arial" panose="020B0604020202020204" pitchFamily="34" charset="0"/>
                          <a:cs typeface="Arial" panose="020B0604020202020204" pitchFamily="34" charset="0"/>
                        </a:rPr>
                        <a:t>PVC tubing 7.5mm ID</a:t>
                      </a:r>
                      <a:r>
                        <a:rPr lang="en-GB" sz="1600" baseline="0" dirty="0">
                          <a:latin typeface="Arial" panose="020B0604020202020204" pitchFamily="34" charset="0"/>
                          <a:cs typeface="Arial" panose="020B0604020202020204" pitchFamily="34" charset="0"/>
                        </a:rPr>
                        <a:t> 10mm OD</a:t>
                      </a:r>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57010</a:t>
                      </a:r>
                    </a:p>
                  </a:txBody>
                  <a:tcPr/>
                </a:tc>
                <a:tc>
                  <a:txBody>
                    <a:bodyPr/>
                    <a:lstStyle/>
                    <a:p>
                      <a:r>
                        <a:rPr lang="en-GB" sz="1600" dirty="0" err="1">
                          <a:latin typeface="Arial" panose="020B0604020202020204" pitchFamily="34" charset="0"/>
                          <a:cs typeface="Arial" panose="020B0604020202020204" pitchFamily="34" charset="0"/>
                        </a:rPr>
                        <a:t>Watercooling</a:t>
                      </a:r>
                      <a:r>
                        <a:rPr lang="en-GB" sz="1600" dirty="0">
                          <a:latin typeface="Arial" panose="020B0604020202020204" pitchFamily="34" charset="0"/>
                          <a:cs typeface="Arial" panose="020B0604020202020204" pitchFamily="34" charset="0"/>
                        </a:rPr>
                        <a:t> UK</a:t>
                      </a:r>
                    </a:p>
                  </a:txBody>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latin typeface="Arial" panose="020B0604020202020204" pitchFamily="34" charset="0"/>
                          <a:ea typeface="+mn-ea"/>
                          <a:cs typeface="Arial" panose="020B0604020202020204" pitchFamily="34" charset="0"/>
                        </a:rPr>
                        <a:t>Sparkles (strip of 5)</a:t>
                      </a:r>
                    </a:p>
                  </a:txBody>
                  <a:tcPr/>
                </a:tc>
                <a:tc>
                  <a:txBody>
                    <a:bodyPr/>
                    <a:lstStyle/>
                    <a:p>
                      <a:r>
                        <a:rPr lang="en-GB" sz="1600" dirty="0">
                          <a:latin typeface="Arial" panose="020B0604020202020204" pitchFamily="34" charset="0"/>
                          <a:cs typeface="Arial" panose="020B0604020202020204" pitchFamily="34" charset="0"/>
                        </a:rPr>
                        <a:t>CRM-SPA</a:t>
                      </a:r>
                    </a:p>
                  </a:txBody>
                  <a:tcPr/>
                </a:tc>
                <a:tc>
                  <a:txBody>
                    <a:bodyPr/>
                    <a:lstStyle/>
                    <a:p>
                      <a:r>
                        <a:rPr lang="en-GB" sz="1600" dirty="0" err="1">
                          <a:latin typeface="Arial" panose="020B0604020202020204" pitchFamily="34" charset="0"/>
                          <a:cs typeface="Arial" panose="020B0604020202020204" pitchFamily="34" charset="0"/>
                        </a:rPr>
                        <a:t>Redfern</a:t>
                      </a:r>
                      <a:r>
                        <a:rPr lang="en-GB" sz="1600" dirty="0">
                          <a:latin typeface="Arial" panose="020B0604020202020204" pitchFamily="34" charset="0"/>
                          <a:cs typeface="Arial" panose="020B0604020202020204" pitchFamily="34" charset="0"/>
                        </a:rPr>
                        <a:t> Electronics</a:t>
                      </a:r>
                    </a:p>
                  </a:txBody>
                  <a:tcPr/>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latin typeface="Arial" panose="020B0604020202020204" pitchFamily="34" charset="0"/>
                          <a:ea typeface="+mn-ea"/>
                          <a:cs typeface="Arial" panose="020B0604020202020204" pitchFamily="34" charset="0"/>
                        </a:rPr>
                        <a:t>Sparkle Baton</a:t>
                      </a:r>
                    </a:p>
                  </a:txBody>
                  <a:tcPr/>
                </a:tc>
                <a:tc>
                  <a:txBody>
                    <a:bodyPr/>
                    <a:lstStyle/>
                    <a:p>
                      <a:r>
                        <a:rPr lang="en-GB" sz="1600" dirty="0">
                          <a:latin typeface="Arial" panose="020B0604020202020204" pitchFamily="34" charset="0"/>
                          <a:cs typeface="Arial" panose="020B0604020202020204" pitchFamily="34" charset="0"/>
                        </a:rPr>
                        <a:t>CRM-211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err="1">
                          <a:latin typeface="Arial" panose="020B0604020202020204" pitchFamily="34" charset="0"/>
                          <a:cs typeface="Arial" panose="020B0604020202020204" pitchFamily="34" charset="0"/>
                        </a:rPr>
                        <a:t>Redfern</a:t>
                      </a:r>
                      <a:r>
                        <a:rPr lang="en-GB" sz="1600" dirty="0">
                          <a:latin typeface="Arial" panose="020B0604020202020204" pitchFamily="34" charset="0"/>
                          <a:cs typeface="Arial" panose="020B0604020202020204" pitchFamily="34" charset="0"/>
                        </a:rPr>
                        <a:t> Electronics</a:t>
                      </a:r>
                    </a:p>
                  </a:txBody>
                  <a:tcPr/>
                </a:tc>
                <a:extLst>
                  <a:ext uri="{0D108BD9-81ED-4DB2-BD59-A6C34878D82A}">
                    <a16:rowId xmlns:a16="http://schemas.microsoft.com/office/drawing/2014/main" val="10006"/>
                  </a:ext>
                </a:extLst>
              </a:tr>
              <a:tr h="370840">
                <a:tc>
                  <a:txBody>
                    <a:bodyPr/>
                    <a:lstStyle/>
                    <a:p>
                      <a:r>
                        <a:rPr lang="en-GB" sz="1600" dirty="0" err="1">
                          <a:latin typeface="Arial" panose="020B0604020202020204" pitchFamily="34" charset="0"/>
                          <a:cs typeface="Arial" panose="020B0604020202020204" pitchFamily="34" charset="0"/>
                        </a:rPr>
                        <a:t>Crumbliser</a:t>
                      </a:r>
                      <a:r>
                        <a:rPr lang="en-GB" sz="1600" dirty="0">
                          <a:latin typeface="Arial" panose="020B0604020202020204" pitchFamily="34" charset="0"/>
                          <a:cs typeface="Arial" panose="020B0604020202020204" pitchFamily="34" charset="0"/>
                        </a:rPr>
                        <a:t> (connect up own components)</a:t>
                      </a:r>
                    </a:p>
                  </a:txBody>
                  <a:tcPr/>
                </a:tc>
                <a:tc>
                  <a:txBody>
                    <a:bodyPr/>
                    <a:lstStyle/>
                    <a:p>
                      <a:r>
                        <a:rPr lang="en-GB" sz="1600" dirty="0">
                          <a:latin typeface="Arial" panose="020B0604020202020204" pitchFamily="34" charset="0"/>
                          <a:cs typeface="Arial" panose="020B0604020202020204" pitchFamily="34" charset="0"/>
                        </a:rPr>
                        <a:t>RED-011</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err="1">
                          <a:latin typeface="Arial" panose="020B0604020202020204" pitchFamily="34" charset="0"/>
                          <a:cs typeface="Arial" panose="020B0604020202020204" pitchFamily="34" charset="0"/>
                        </a:rPr>
                        <a:t>Redfern</a:t>
                      </a:r>
                      <a:r>
                        <a:rPr lang="en-GB" sz="1600" dirty="0">
                          <a:latin typeface="Arial" panose="020B0604020202020204" pitchFamily="34" charset="0"/>
                          <a:cs typeface="Arial" panose="020B0604020202020204" pitchFamily="34" charset="0"/>
                        </a:rPr>
                        <a:t> Electronics</a:t>
                      </a:r>
                    </a:p>
                  </a:txBody>
                  <a:tcPr/>
                </a:tc>
                <a:extLst>
                  <a:ext uri="{0D108BD9-81ED-4DB2-BD59-A6C34878D82A}">
                    <a16:rowId xmlns:a16="http://schemas.microsoft.com/office/drawing/2014/main" val="10007"/>
                  </a:ext>
                </a:extLst>
              </a:tr>
              <a:tr h="370840">
                <a:tc>
                  <a:txBody>
                    <a:bodyPr/>
                    <a:lstStyle/>
                    <a:p>
                      <a:r>
                        <a:rPr lang="en-GB" sz="1600" dirty="0">
                          <a:latin typeface="Arial" panose="020B0604020202020204" pitchFamily="34" charset="0"/>
                          <a:cs typeface="Arial" panose="020B0604020202020204" pitchFamily="34" charset="0"/>
                        </a:rPr>
                        <a:t>Acrylic</a:t>
                      </a:r>
                      <a:r>
                        <a:rPr lang="en-GB" sz="1600" baseline="0" dirty="0">
                          <a:latin typeface="Arial" panose="020B0604020202020204" pitchFamily="34" charset="0"/>
                          <a:cs typeface="Arial" panose="020B0604020202020204" pitchFamily="34" charset="0"/>
                        </a:rPr>
                        <a:t> for trough cover, display stand etc</a:t>
                      </a:r>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Various</a:t>
                      </a:r>
                    </a:p>
                  </a:txBody>
                  <a:tcPr/>
                </a:tc>
                <a:extLst>
                  <a:ext uri="{0D108BD9-81ED-4DB2-BD59-A6C34878D82A}">
                    <a16:rowId xmlns:a16="http://schemas.microsoft.com/office/drawing/2014/main" val="10008"/>
                  </a:ext>
                </a:extLst>
              </a:tr>
              <a:tr h="370840">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9"/>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95401" y="70518"/>
            <a:ext cx="9678628" cy="1584176"/>
          </a:xfrm>
        </p:spPr>
        <p:txBody>
          <a:bodyPr/>
          <a:lstStyle/>
          <a:p>
            <a:r>
              <a:rPr lang="en-GB" sz="4400" dirty="0"/>
              <a:t>The Water Industry</a:t>
            </a:r>
            <a:br>
              <a:rPr lang="en-GB" dirty="0"/>
            </a:br>
            <a:endParaRPr lang="en-GB" dirty="0">
              <a:solidFill>
                <a:schemeClr val="accent1"/>
              </a:solidFill>
            </a:endParaRPr>
          </a:p>
        </p:txBody>
      </p:sp>
      <p:sp>
        <p:nvSpPr>
          <p:cNvPr id="8" name="TextBox 7"/>
          <p:cNvSpPr txBox="1"/>
          <p:nvPr/>
        </p:nvSpPr>
        <p:spPr>
          <a:xfrm>
            <a:off x="5815344" y="2348880"/>
            <a:ext cx="4517679" cy="369332"/>
          </a:xfrm>
          <a:prstGeom prst="rect">
            <a:avLst/>
          </a:prstGeom>
          <a:noFill/>
        </p:spPr>
        <p:txBody>
          <a:bodyPr wrap="square" rtlCol="0">
            <a:spAutoFit/>
          </a:bodyPr>
          <a:lstStyle/>
          <a:p>
            <a:endParaRPr lang="en-GB" dirty="0">
              <a:solidFill>
                <a:srgbClr val="555559"/>
              </a:solidFill>
            </a:endParaRPr>
          </a:p>
        </p:txBody>
      </p:sp>
      <p:sp>
        <p:nvSpPr>
          <p:cNvPr id="4" name="Rectangle 3"/>
          <p:cNvSpPr/>
          <p:nvPr/>
        </p:nvSpPr>
        <p:spPr>
          <a:xfrm>
            <a:off x="5556448" y="1426687"/>
            <a:ext cx="5940152" cy="4339650"/>
          </a:xfrm>
          <a:prstGeom prst="rect">
            <a:avLst/>
          </a:prstGeom>
        </p:spPr>
        <p:txBody>
          <a:bodyPr wrap="square">
            <a:spAutoFit/>
          </a:bodyPr>
          <a:lstStyle/>
          <a:p>
            <a:pPr>
              <a:defRPr/>
            </a:pPr>
            <a:r>
              <a:rPr lang="en-GB" sz="2000" dirty="0">
                <a:latin typeface="Arial" panose="020B0604020202020204" pitchFamily="34" charset="0"/>
                <a:ea typeface="ヒラギノ角ゴ Pro W3"/>
                <a:cs typeface="Arial" panose="020B0604020202020204" pitchFamily="34" charset="0"/>
              </a:rPr>
              <a:t>The water industry in England and Wales invests more than </a:t>
            </a:r>
            <a:r>
              <a:rPr lang="en-GB" sz="2000" b="1" dirty="0">
                <a:solidFill>
                  <a:srgbClr val="7030A0"/>
                </a:solidFill>
                <a:latin typeface="Arial" panose="020B0604020202020204" pitchFamily="34" charset="0"/>
                <a:ea typeface="ヒラギノ角ゴ Pro W3"/>
                <a:cs typeface="Arial" panose="020B0604020202020204" pitchFamily="34" charset="0"/>
              </a:rPr>
              <a:t>£3 billion</a:t>
            </a:r>
            <a:r>
              <a:rPr lang="en-GB" sz="2000" dirty="0">
                <a:solidFill>
                  <a:srgbClr val="7030A0"/>
                </a:solidFill>
                <a:latin typeface="Arial" panose="020B0604020202020204" pitchFamily="34" charset="0"/>
                <a:ea typeface="ヒラギノ角ゴ Pro W3"/>
                <a:cs typeface="Arial" panose="020B0604020202020204" pitchFamily="34" charset="0"/>
              </a:rPr>
              <a:t> </a:t>
            </a:r>
            <a:r>
              <a:rPr lang="en-GB" sz="2000" dirty="0">
                <a:latin typeface="Arial" panose="020B0604020202020204" pitchFamily="34" charset="0"/>
                <a:ea typeface="ヒラギノ角ゴ Pro W3"/>
                <a:cs typeface="Arial" panose="020B0604020202020204" pitchFamily="34" charset="0"/>
              </a:rPr>
              <a:t>a year and employs over </a:t>
            </a:r>
            <a:r>
              <a:rPr lang="en-GB" sz="2000" b="1" dirty="0">
                <a:solidFill>
                  <a:srgbClr val="7030A0"/>
                </a:solidFill>
                <a:latin typeface="Arial" panose="020B0604020202020204" pitchFamily="34" charset="0"/>
                <a:ea typeface="ヒラギノ角ゴ Pro W3"/>
                <a:cs typeface="Arial" panose="020B0604020202020204" pitchFamily="34" charset="0"/>
              </a:rPr>
              <a:t>27,000</a:t>
            </a:r>
            <a:r>
              <a:rPr lang="en-GB" sz="2000" dirty="0">
                <a:solidFill>
                  <a:srgbClr val="7030A0"/>
                </a:solidFill>
                <a:latin typeface="Arial" panose="020B0604020202020204" pitchFamily="34" charset="0"/>
                <a:ea typeface="ヒラギノ角ゴ Pro W3"/>
                <a:cs typeface="Arial" panose="020B0604020202020204" pitchFamily="34" charset="0"/>
              </a:rPr>
              <a:t> </a:t>
            </a:r>
            <a:r>
              <a:rPr lang="en-GB" sz="2000" dirty="0">
                <a:latin typeface="Arial" panose="020B0604020202020204" pitchFamily="34" charset="0"/>
                <a:ea typeface="ヒラギノ角ゴ Pro W3"/>
                <a:cs typeface="Arial" panose="020B0604020202020204" pitchFamily="34" charset="0"/>
              </a:rPr>
              <a:t>people.</a:t>
            </a:r>
          </a:p>
          <a:p>
            <a:pPr>
              <a:defRPr/>
            </a:pPr>
            <a:endParaRPr lang="en-GB" sz="1200" dirty="0">
              <a:latin typeface="Arial" panose="020B0604020202020204" pitchFamily="34" charset="0"/>
              <a:ea typeface="ヒラギノ角ゴ Pro W3"/>
              <a:cs typeface="Arial" panose="020B0604020202020204" pitchFamily="34" charset="0"/>
            </a:endParaRPr>
          </a:p>
          <a:p>
            <a:pPr>
              <a:defRPr/>
            </a:pPr>
            <a:r>
              <a:rPr lang="en-GB" sz="2000" dirty="0">
                <a:latin typeface="Arial" panose="020B0604020202020204" pitchFamily="34" charset="0"/>
                <a:ea typeface="ヒラギノ角ゴ Pro W3"/>
                <a:cs typeface="Arial" panose="020B0604020202020204" pitchFamily="34" charset="0"/>
              </a:rPr>
              <a:t>There are currently </a:t>
            </a:r>
            <a:r>
              <a:rPr lang="en-GB" sz="2000" b="1" dirty="0">
                <a:solidFill>
                  <a:srgbClr val="7030A0"/>
                </a:solidFill>
                <a:latin typeface="Arial" panose="020B0604020202020204" pitchFamily="34" charset="0"/>
                <a:ea typeface="ヒラギノ角ゴ Pro W3"/>
                <a:cs typeface="Arial" panose="020B0604020202020204" pitchFamily="34" charset="0"/>
              </a:rPr>
              <a:t>10</a:t>
            </a:r>
            <a:r>
              <a:rPr lang="en-GB" sz="2000" dirty="0">
                <a:solidFill>
                  <a:srgbClr val="7030A0"/>
                </a:solidFill>
                <a:latin typeface="Arial" panose="020B0604020202020204" pitchFamily="34" charset="0"/>
                <a:ea typeface="ヒラギノ角ゴ Pro W3"/>
                <a:cs typeface="Arial" panose="020B0604020202020204" pitchFamily="34" charset="0"/>
              </a:rPr>
              <a:t> </a:t>
            </a:r>
            <a:r>
              <a:rPr lang="en-GB" sz="2000" dirty="0">
                <a:latin typeface="Arial" panose="020B0604020202020204" pitchFamily="34" charset="0"/>
                <a:ea typeface="ヒラギノ角ゴ Pro W3"/>
                <a:cs typeface="Arial" panose="020B0604020202020204" pitchFamily="34" charset="0"/>
              </a:rPr>
              <a:t>water and sewerage companies in England and Wales.</a:t>
            </a:r>
          </a:p>
          <a:p>
            <a:pPr>
              <a:defRPr/>
            </a:pPr>
            <a:endParaRPr lang="en-GB" sz="1200" dirty="0">
              <a:latin typeface="Arial" panose="020B0604020202020204" pitchFamily="34" charset="0"/>
              <a:ea typeface="ヒラギノ角ゴ Pro W3"/>
              <a:cs typeface="Arial" panose="020B0604020202020204" pitchFamily="34" charset="0"/>
            </a:endParaRPr>
          </a:p>
          <a:p>
            <a:pPr>
              <a:defRPr/>
            </a:pPr>
            <a:r>
              <a:rPr lang="en-GB" sz="2000" dirty="0">
                <a:latin typeface="Arial" panose="020B0604020202020204" pitchFamily="34" charset="0"/>
                <a:ea typeface="ヒラギノ角ゴ Pro W3"/>
                <a:cs typeface="Arial" panose="020B0604020202020204" pitchFamily="34" charset="0"/>
              </a:rPr>
              <a:t>Our sector is facing significant long term challenges. Severn Trent Water’s involvement in proposed changes in our industry is helping us to play a role in shaping the future.</a:t>
            </a:r>
          </a:p>
          <a:p>
            <a:pPr>
              <a:defRPr/>
            </a:pPr>
            <a:endParaRPr lang="en-GB" sz="1200" dirty="0">
              <a:latin typeface="Arial" panose="020B0604020202020204" pitchFamily="34" charset="0"/>
              <a:ea typeface="ヒラギノ角ゴ Pro W3"/>
              <a:cs typeface="Arial" panose="020B0604020202020204" pitchFamily="34" charset="0"/>
            </a:endParaRPr>
          </a:p>
          <a:p>
            <a:pPr>
              <a:defRPr/>
            </a:pPr>
            <a:r>
              <a:rPr lang="en-GB" sz="2000" dirty="0">
                <a:latin typeface="Arial" panose="020B0604020202020204" pitchFamily="34" charset="0"/>
                <a:ea typeface="ヒラギノ角ゴ Pro W3"/>
                <a:cs typeface="Arial" panose="020B0604020202020204" pitchFamily="34" charset="0"/>
              </a:rPr>
              <a:t>The customer is at the heart of our continuous drive to improve our operations and services across collection, delivery and cleaning of water.</a:t>
            </a: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5400" y="1426687"/>
            <a:ext cx="4493954" cy="3370465"/>
          </a:xfrm>
          <a:prstGeom prst="rect">
            <a:avLst/>
          </a:prstGeom>
        </p:spPr>
      </p:pic>
    </p:spTree>
    <p:extLst>
      <p:ext uri="{BB962C8B-B14F-4D97-AF65-F5344CB8AC3E}">
        <p14:creationId xmlns:p14="http://schemas.microsoft.com/office/powerpoint/2010/main" val="3856302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63164" y="220362"/>
            <a:ext cx="9733436" cy="1584176"/>
          </a:xfrm>
        </p:spPr>
        <p:txBody>
          <a:bodyPr/>
          <a:lstStyle/>
          <a:p>
            <a:pPr algn="r"/>
            <a:r>
              <a:rPr lang="en-GB" sz="4400" dirty="0"/>
              <a:t>About us</a:t>
            </a:r>
            <a:br>
              <a:rPr lang="en-GB" dirty="0"/>
            </a:br>
            <a:endParaRPr lang="en-GB" dirty="0">
              <a:solidFill>
                <a:schemeClr val="accent1"/>
              </a:solidFill>
            </a:endParaRPr>
          </a:p>
        </p:txBody>
      </p:sp>
      <p:pic>
        <p:nvPicPr>
          <p:cNvPr id="5" name="Picture 4"/>
          <p:cNvPicPr>
            <a:picLocks noChangeAspect="1"/>
          </p:cNvPicPr>
          <p:nvPr/>
        </p:nvPicPr>
        <p:blipFill>
          <a:blip r:embed="rId3" cstate="print"/>
          <a:stretch>
            <a:fillRect/>
          </a:stretch>
        </p:blipFill>
        <p:spPr>
          <a:xfrm>
            <a:off x="983432" y="721500"/>
            <a:ext cx="4571633" cy="3427580"/>
          </a:xfrm>
          <a:prstGeom prst="rect">
            <a:avLst/>
          </a:prstGeom>
        </p:spPr>
      </p:pic>
      <p:sp>
        <p:nvSpPr>
          <p:cNvPr id="9" name="Rectangle 8"/>
          <p:cNvSpPr/>
          <p:nvPr/>
        </p:nvSpPr>
        <p:spPr>
          <a:xfrm>
            <a:off x="5864134" y="1484784"/>
            <a:ext cx="5704474" cy="2554545"/>
          </a:xfrm>
          <a:prstGeom prst="rect">
            <a:avLst/>
          </a:prstGeom>
        </p:spPr>
        <p:txBody>
          <a:bodyPr wrap="square">
            <a:spAutoFit/>
          </a:bodyPr>
          <a:lstStyle/>
          <a:p>
            <a:r>
              <a:rPr lang="en-GB" sz="2000" dirty="0">
                <a:latin typeface="Arial" panose="020B0604020202020204" pitchFamily="34" charset="0"/>
                <a:cs typeface="Arial" panose="020B0604020202020204" pitchFamily="34" charset="0"/>
              </a:rPr>
              <a:t>We’re a large, fast-paced, FTSE-100 company, employing over 5000 people. From Bristol to the Humber and mid-Wales to the East Midlands we supply over </a:t>
            </a:r>
            <a:r>
              <a:rPr lang="en-GB" sz="2000" b="1" dirty="0">
                <a:solidFill>
                  <a:srgbClr val="7030A0"/>
                </a:solidFill>
                <a:latin typeface="Arial" panose="020B0604020202020204" pitchFamily="34" charset="0"/>
                <a:cs typeface="Arial" panose="020B0604020202020204" pitchFamily="34" charset="0"/>
              </a:rPr>
              <a:t>8 million</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people with almost </a:t>
            </a:r>
            <a:br>
              <a:rPr lang="en-GB" sz="2000" dirty="0">
                <a:latin typeface="Arial" panose="020B0604020202020204" pitchFamily="34" charset="0"/>
                <a:cs typeface="Arial" panose="020B0604020202020204" pitchFamily="34" charset="0"/>
              </a:rPr>
            </a:br>
            <a:r>
              <a:rPr lang="en-GB" sz="2000" b="1" dirty="0">
                <a:solidFill>
                  <a:srgbClr val="7030A0"/>
                </a:solidFill>
                <a:latin typeface="Arial" panose="020B0604020202020204" pitchFamily="34" charset="0"/>
                <a:cs typeface="Arial" panose="020B0604020202020204" pitchFamily="34" charset="0"/>
              </a:rPr>
              <a:t>2 billion</a:t>
            </a:r>
            <a:r>
              <a:rPr lang="en-GB" sz="2000" dirty="0">
                <a:solidFill>
                  <a:srgbClr val="7030A0"/>
                </a:solidFill>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litres of water every day.</a:t>
            </a:r>
            <a:r>
              <a:rPr lang="en-GB" sz="2000" dirty="0">
                <a:solidFill>
                  <a:srgbClr val="555559"/>
                </a:solidFill>
                <a:latin typeface="Arial" panose="020B0604020202020204" pitchFamily="34" charset="0"/>
                <a:cs typeface="Arial" panose="020B0604020202020204" pitchFamily="34" charset="0"/>
              </a:rPr>
              <a:t> </a:t>
            </a:r>
          </a:p>
          <a:p>
            <a:endParaRPr lang="en-GB" sz="2000" dirty="0">
              <a:solidFill>
                <a:srgbClr val="555559"/>
              </a:solidFill>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That’s enough to fill more than a thousand Olympic-sized swimming pools!</a:t>
            </a:r>
          </a:p>
        </p:txBody>
      </p:sp>
      <p:sp>
        <p:nvSpPr>
          <p:cNvPr id="10" name="Rectangle 9"/>
          <p:cNvSpPr/>
          <p:nvPr/>
        </p:nvSpPr>
        <p:spPr>
          <a:xfrm>
            <a:off x="1631504" y="4545631"/>
            <a:ext cx="6048672" cy="1015663"/>
          </a:xfrm>
          <a:prstGeom prst="rect">
            <a:avLst/>
          </a:prstGeom>
        </p:spPr>
        <p:txBody>
          <a:bodyPr wrap="square">
            <a:spAutoFit/>
          </a:bodyPr>
          <a:lstStyle/>
          <a:p>
            <a:pPr>
              <a:defRPr/>
            </a:pPr>
            <a:r>
              <a:rPr lang="en-GB" sz="2000" dirty="0">
                <a:latin typeface="Arial" panose="020B0604020202020204" pitchFamily="34" charset="0"/>
                <a:ea typeface="ヒラギノ角ゴ Pro W3"/>
                <a:cs typeface="Arial" panose="020B0604020202020204" pitchFamily="34" charset="0"/>
              </a:rPr>
              <a:t>For about the same price as a litre of milk, we deliver over </a:t>
            </a:r>
            <a:r>
              <a:rPr lang="en-GB" sz="2000" b="1" dirty="0">
                <a:solidFill>
                  <a:srgbClr val="7030A0"/>
                </a:solidFill>
                <a:latin typeface="Arial" panose="020B0604020202020204" pitchFamily="34" charset="0"/>
                <a:ea typeface="ヒラギノ角ゴ Pro W3"/>
                <a:cs typeface="Arial" panose="020B0604020202020204" pitchFamily="34" charset="0"/>
              </a:rPr>
              <a:t>300</a:t>
            </a:r>
            <a:r>
              <a:rPr lang="en-GB" sz="2000" dirty="0">
                <a:latin typeface="Arial" panose="020B0604020202020204" pitchFamily="34" charset="0"/>
                <a:ea typeface="ヒラギノ角ゴ Pro W3"/>
                <a:cs typeface="Arial" panose="020B0604020202020204" pitchFamily="34" charset="0"/>
              </a:rPr>
              <a:t> litres of water a day to the average house – and then take away and clean the sewage. </a:t>
            </a:r>
          </a:p>
        </p:txBody>
      </p:sp>
    </p:spTree>
    <p:extLst>
      <p:ext uri="{BB962C8B-B14F-4D97-AF65-F5344CB8AC3E}">
        <p14:creationId xmlns:p14="http://schemas.microsoft.com/office/powerpoint/2010/main" val="1346159597"/>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924</TotalTime>
  <Words>6283</Words>
  <Application>Microsoft Office PowerPoint</Application>
  <PresentationFormat>Widescreen</PresentationFormat>
  <Paragraphs>577</Paragraphs>
  <Slides>70</Slides>
  <Notes>70</Notes>
  <HiddenSlides>2</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70</vt:i4>
      </vt:variant>
    </vt:vector>
  </HeadingPairs>
  <TitlesOfParts>
    <vt:vector size="75" baseType="lpstr">
      <vt:lpstr>Arial</vt:lpstr>
      <vt:lpstr>Calibri</vt:lpstr>
      <vt:lpstr>Cambria</vt:lpstr>
      <vt:lpstr>ヒラギノ角ゴ Pro W3</vt:lpstr>
      <vt:lpstr>1_Office Theme</vt:lpstr>
      <vt:lpstr>PowerPoint Presentation</vt:lpstr>
      <vt:lpstr>Introduction</vt:lpstr>
      <vt:lpstr>Why Skills for Industry</vt:lpstr>
      <vt:lpstr>What is the Skills for Industry programme?</vt:lpstr>
      <vt:lpstr>How does SfI support schools?</vt:lpstr>
      <vt:lpstr>The project</vt:lpstr>
      <vt:lpstr>Severn Trent – who &amp; what</vt:lpstr>
      <vt:lpstr>The Water Industry </vt:lpstr>
      <vt:lpstr>About us </vt:lpstr>
      <vt:lpstr>What we do </vt:lpstr>
      <vt:lpstr>How we do it </vt:lpstr>
      <vt:lpstr>PowerPoint Presentation</vt:lpstr>
      <vt:lpstr>How we do it </vt:lpstr>
      <vt:lpstr>PowerPoint Presentation</vt:lpstr>
      <vt:lpstr>Our vision </vt:lpstr>
      <vt:lpstr>Our values </vt:lpstr>
      <vt:lpstr>Our customers </vt:lpstr>
      <vt:lpstr>PowerPoint Presentation</vt:lpstr>
      <vt:lpstr>PowerPoint Presentation</vt:lpstr>
      <vt:lpstr>The project task</vt:lpstr>
      <vt:lpstr>Scheme of learning</vt:lpstr>
      <vt:lpstr>Lesson 1</vt:lpstr>
      <vt:lpstr>Lesson 1</vt:lpstr>
      <vt:lpstr>The design context</vt:lpstr>
      <vt:lpstr>The task</vt:lpstr>
      <vt:lpstr>Getting started</vt:lpstr>
      <vt:lpstr>Homework</vt:lpstr>
      <vt:lpstr>Lesson 2</vt:lpstr>
      <vt:lpstr>On the starting block</vt:lpstr>
      <vt:lpstr>PowerPoint Presentation</vt:lpstr>
      <vt:lpstr>PowerPoint Presentation</vt:lpstr>
      <vt:lpstr>Lessons 3 - 10</vt:lpstr>
      <vt:lpstr>Welcome</vt:lpstr>
      <vt:lpstr>PowerPoint Presentation</vt:lpstr>
      <vt:lpstr>PowerPoint Presentation</vt:lpstr>
      <vt:lpstr>PowerPoint Presentation</vt:lpstr>
      <vt:lpstr>Homework 4-7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Crumble programming</vt:lpstr>
      <vt:lpstr>Getting started</vt:lpstr>
      <vt:lpstr>Coding with Crumble</vt:lpstr>
      <vt:lpstr>Turning on/off an output</vt:lpstr>
      <vt:lpstr>Using a digital input</vt:lpstr>
      <vt:lpstr>Using an analogue input</vt:lpstr>
      <vt:lpstr>Using motors</vt:lpstr>
      <vt:lpstr>Using Sparkles</vt:lpstr>
      <vt:lpstr>Random Sparkles</vt:lpstr>
      <vt:lpstr>Flaming Sparkles</vt:lpstr>
      <vt:lpstr>Severn Trent apprenticeship</vt:lpstr>
      <vt:lpstr>PowerPoint Presentation</vt:lpstr>
      <vt:lpstr>PowerPoint Presentation</vt:lpstr>
      <vt:lpstr>PowerPoint Presentation</vt:lpstr>
      <vt:lpstr>PowerPoint Presentation</vt:lpstr>
      <vt:lpstr>PowerPoint Presentation</vt:lpstr>
      <vt:lpstr>All Underpinned by </vt:lpstr>
      <vt:lpstr>Apprentice thumbnails</vt:lpstr>
      <vt:lpstr>PowerPoint Presentation</vt:lpstr>
      <vt:lpstr>ICA Apprentice – Daniel Robinson</vt:lpstr>
      <vt:lpstr>PowerPoint Presentation</vt:lpstr>
      <vt:lpstr>Resources Support</vt:lpstr>
      <vt:lpstr>Resources support</vt:lpstr>
    </vt:vector>
  </TitlesOfParts>
  <Company>Grizli777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Skills for Industry</dc:title>
  <dc:creator>Brian</dc:creator>
  <cp:lastModifiedBy>Donnamarie Davenport</cp:lastModifiedBy>
  <cp:revision>181</cp:revision>
  <dcterms:created xsi:type="dcterms:W3CDTF">2018-03-01T10:28:22Z</dcterms:created>
  <dcterms:modified xsi:type="dcterms:W3CDTF">2018-04-19T09:45:09Z</dcterms:modified>
</cp:coreProperties>
</file>