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9"/>
  </p:notesMasterIdLst>
  <p:sldIdLst>
    <p:sldId id="258" r:id="rId2"/>
    <p:sldId id="259" r:id="rId3"/>
    <p:sldId id="260" r:id="rId4"/>
    <p:sldId id="400" r:id="rId5"/>
    <p:sldId id="401" r:id="rId6"/>
    <p:sldId id="402" r:id="rId7"/>
    <p:sldId id="423" r:id="rId8"/>
    <p:sldId id="305" r:id="rId9"/>
    <p:sldId id="356" r:id="rId10"/>
    <p:sldId id="357" r:id="rId11"/>
    <p:sldId id="358" r:id="rId12"/>
    <p:sldId id="359" r:id="rId13"/>
    <p:sldId id="360" r:id="rId14"/>
    <p:sldId id="361" r:id="rId15"/>
    <p:sldId id="296" r:id="rId16"/>
    <p:sldId id="263" r:id="rId17"/>
    <p:sldId id="403" r:id="rId18"/>
    <p:sldId id="424" r:id="rId19"/>
    <p:sldId id="320" r:id="rId20"/>
    <p:sldId id="433" r:id="rId21"/>
    <p:sldId id="319" r:id="rId22"/>
    <p:sldId id="362" r:id="rId23"/>
    <p:sldId id="316" r:id="rId24"/>
    <p:sldId id="306" r:id="rId25"/>
    <p:sldId id="264" r:id="rId26"/>
    <p:sldId id="404" r:id="rId27"/>
    <p:sldId id="425" r:id="rId28"/>
    <p:sldId id="273" r:id="rId29"/>
    <p:sldId id="363" r:id="rId30"/>
    <p:sldId id="364" r:id="rId31"/>
    <p:sldId id="366" r:id="rId32"/>
    <p:sldId id="307" r:id="rId33"/>
    <p:sldId id="279" r:id="rId34"/>
    <p:sldId id="405" r:id="rId35"/>
    <p:sldId id="406" r:id="rId36"/>
    <p:sldId id="407" r:id="rId37"/>
    <p:sldId id="426" r:id="rId38"/>
    <p:sldId id="325" r:id="rId39"/>
    <p:sldId id="326" r:id="rId40"/>
    <p:sldId id="292" r:id="rId41"/>
    <p:sldId id="324" r:id="rId42"/>
    <p:sldId id="327" r:id="rId43"/>
    <p:sldId id="328" r:id="rId44"/>
    <p:sldId id="329" r:id="rId45"/>
    <p:sldId id="330" r:id="rId46"/>
    <p:sldId id="331" r:id="rId47"/>
    <p:sldId id="332" r:id="rId48"/>
    <p:sldId id="333" r:id="rId49"/>
    <p:sldId id="334" r:id="rId50"/>
    <p:sldId id="340" r:id="rId51"/>
    <p:sldId id="339" r:id="rId52"/>
    <p:sldId id="335" r:id="rId53"/>
    <p:sldId id="337" r:id="rId54"/>
    <p:sldId id="338" r:id="rId55"/>
    <p:sldId id="341" r:id="rId56"/>
    <p:sldId id="336" r:id="rId57"/>
    <p:sldId id="344" r:id="rId58"/>
    <p:sldId id="343" r:id="rId59"/>
    <p:sldId id="346" r:id="rId60"/>
    <p:sldId id="345" r:id="rId61"/>
    <p:sldId id="342" r:id="rId62"/>
    <p:sldId id="311" r:id="rId63"/>
    <p:sldId id="277" r:id="rId64"/>
    <p:sldId id="408" r:id="rId65"/>
    <p:sldId id="427" r:id="rId66"/>
    <p:sldId id="375" r:id="rId67"/>
    <p:sldId id="372" r:id="rId68"/>
    <p:sldId id="371" r:id="rId69"/>
    <p:sldId id="373" r:id="rId70"/>
    <p:sldId id="374" r:id="rId71"/>
    <p:sldId id="377" r:id="rId72"/>
    <p:sldId id="309" r:id="rId73"/>
    <p:sldId id="278" r:id="rId74"/>
    <p:sldId id="409" r:id="rId75"/>
    <p:sldId id="410" r:id="rId76"/>
    <p:sldId id="428" r:id="rId77"/>
    <p:sldId id="370" r:id="rId78"/>
    <p:sldId id="365" r:id="rId79"/>
    <p:sldId id="349" r:id="rId80"/>
    <p:sldId id="350" r:id="rId81"/>
    <p:sldId id="347" r:id="rId82"/>
    <p:sldId id="348" r:id="rId83"/>
    <p:sldId id="352" r:id="rId84"/>
    <p:sldId id="380" r:id="rId85"/>
    <p:sldId id="351" r:id="rId86"/>
    <p:sldId id="310" r:id="rId87"/>
    <p:sldId id="280" r:id="rId88"/>
    <p:sldId id="411" r:id="rId89"/>
    <p:sldId id="429" r:id="rId90"/>
    <p:sldId id="353" r:id="rId91"/>
    <p:sldId id="378" r:id="rId92"/>
    <p:sldId id="355" r:id="rId93"/>
    <p:sldId id="312" r:id="rId94"/>
    <p:sldId id="281" r:id="rId95"/>
    <p:sldId id="412" r:id="rId96"/>
    <p:sldId id="432" r:id="rId97"/>
    <p:sldId id="294" r:id="rId98"/>
    <p:sldId id="379" r:id="rId99"/>
    <p:sldId id="313" r:id="rId100"/>
    <p:sldId id="282" r:id="rId101"/>
    <p:sldId id="413" r:id="rId102"/>
    <p:sldId id="431" r:id="rId103"/>
    <p:sldId id="276" r:id="rId104"/>
    <p:sldId id="381" r:id="rId105"/>
    <p:sldId id="383" r:id="rId106"/>
    <p:sldId id="314" r:id="rId107"/>
    <p:sldId id="269" r:id="rId10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D90"/>
    <a:srgbClr val="D00EB9"/>
    <a:srgbClr val="F50202"/>
    <a:srgbClr val="C40C20"/>
    <a:srgbClr val="C61E27"/>
    <a:srgbClr val="BC0E20"/>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62" autoAdjust="0"/>
  </p:normalViewPr>
  <p:slideViewPr>
    <p:cSldViewPr snapToGrid="0" snapToObjects="1">
      <p:cViewPr varScale="1">
        <p:scale>
          <a:sx n="87" d="100"/>
          <a:sy n="87" d="100"/>
        </p:scale>
        <p:origin x="120" y="252"/>
      </p:cViewPr>
      <p:guideLst>
        <p:guide orient="horz" pos="2160"/>
        <p:guide pos="3840"/>
      </p:guideLst>
    </p:cSldViewPr>
  </p:slideViewPr>
  <p:notesTextViewPr>
    <p:cViewPr>
      <p:scale>
        <a:sx n="100" d="100"/>
        <a:sy n="100" d="100"/>
      </p:scale>
      <p:origin x="0" y="0"/>
    </p:cViewPr>
  </p:notesTextViewPr>
  <p:notesViewPr>
    <p:cSldViewPr snapToGrid="0" snapToObjects="1">
      <p:cViewPr>
        <p:scale>
          <a:sx n="125" d="100"/>
          <a:sy n="125" d="100"/>
        </p:scale>
        <p:origin x="1536" y="-12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97794E-FC91-4B31-8179-79DBE4236042}" type="datetimeFigureOut">
              <a:rPr lang="en-GB" smtClean="0"/>
              <a:t>11/08/2017</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3BB9C6-F4AD-4930-90CC-498063DE5E63}" type="slidenum">
              <a:rPr lang="en-GB" smtClean="0"/>
              <a:t>‹#›</a:t>
            </a:fld>
            <a:endParaRPr lang="en-GB" dirty="0"/>
          </a:p>
        </p:txBody>
      </p:sp>
    </p:spTree>
    <p:extLst>
      <p:ext uri="{BB962C8B-B14F-4D97-AF65-F5344CB8AC3E}">
        <p14:creationId xmlns:p14="http://schemas.microsoft.com/office/powerpoint/2010/main" val="2729236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warwickshire.ac.uk/"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nejstevenson.co.uk/"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careerkey.org/choose-a-career/holland-personality-types.html#.WMfcSeSmmM9"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www.youtube.com/watch?v=RnTEZ0xtYRg"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a:t>
            </a:fld>
            <a:endParaRPr lang="en-GB" dirty="0"/>
          </a:p>
        </p:txBody>
      </p:sp>
    </p:spTree>
    <p:extLst>
      <p:ext uri="{BB962C8B-B14F-4D97-AF65-F5344CB8AC3E}">
        <p14:creationId xmlns:p14="http://schemas.microsoft.com/office/powerpoint/2010/main" val="2232524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Point out that the project shows extremes of what some pupils see as acceptable but illustrates a point that if not perfect then it must be unacceptable.</a:t>
            </a:r>
          </a:p>
        </p:txBody>
      </p:sp>
      <p:sp>
        <p:nvSpPr>
          <p:cNvPr id="4" name="Slide Number Placeholder 3"/>
          <p:cNvSpPr>
            <a:spLocks noGrp="1"/>
          </p:cNvSpPr>
          <p:nvPr>
            <p:ph type="sldNum" sz="quarter" idx="10"/>
          </p:nvPr>
        </p:nvSpPr>
        <p:spPr/>
        <p:txBody>
          <a:bodyPr/>
          <a:lstStyle/>
          <a:p>
            <a:fld id="{A43BB9C6-F4AD-4930-90CC-498063DE5E63}" type="slidenum">
              <a:rPr lang="en-GB" smtClean="0"/>
              <a:t>10</a:t>
            </a:fld>
            <a:endParaRPr lang="en-GB" dirty="0"/>
          </a:p>
        </p:txBody>
      </p:sp>
    </p:spTree>
    <p:extLst>
      <p:ext uri="{BB962C8B-B14F-4D97-AF65-F5344CB8AC3E}">
        <p14:creationId xmlns:p14="http://schemas.microsoft.com/office/powerpoint/2010/main" val="420485777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only for teachers. To serve as a quick reminder of lesson content prior to teaching.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100</a:t>
            </a:fld>
            <a:endParaRPr lang="en-GB" dirty="0"/>
          </a:p>
        </p:txBody>
      </p:sp>
    </p:spTree>
    <p:extLst>
      <p:ext uri="{BB962C8B-B14F-4D97-AF65-F5344CB8AC3E}">
        <p14:creationId xmlns:p14="http://schemas.microsoft.com/office/powerpoint/2010/main" val="13172802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point of this activity is to open the minds of pupils who have a stereotyped view of the types of jobs that take place in different workplaces. Pupils are put off by certain job sectors because of a belief that, for example, construction jobs mean getting cold and wet.</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36215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102</a:t>
            </a:fld>
            <a:endParaRPr lang="en-GB" dirty="0"/>
          </a:p>
        </p:txBody>
      </p:sp>
    </p:spTree>
    <p:extLst>
      <p:ext uri="{BB962C8B-B14F-4D97-AF65-F5344CB8AC3E}">
        <p14:creationId xmlns:p14="http://schemas.microsoft.com/office/powerpoint/2010/main" val="7844276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whole lesson might be better presented to the pupils as some form of worksheet. Feel free to adapt your own worksheets but please include the questions on the slides for the purpose of evaluating the project back to WCC who funded the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RAG rating. For ease you may wish to display a generic specification for the project or use the activity as a Q&amp;A about original intentions and build the specification on the board from the pupils responses. They can check against the work in their folders produced during Lesson 1.</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103</a:t>
            </a:fld>
            <a:endParaRPr lang="en-GB" dirty="0"/>
          </a:p>
        </p:txBody>
      </p:sp>
    </p:spTree>
    <p:extLst>
      <p:ext uri="{BB962C8B-B14F-4D97-AF65-F5344CB8AC3E}">
        <p14:creationId xmlns:p14="http://schemas.microsoft.com/office/powerpoint/2010/main" val="20634808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104</a:t>
            </a:fld>
            <a:endParaRPr lang="en-GB" dirty="0"/>
          </a:p>
        </p:txBody>
      </p:sp>
    </p:spTree>
    <p:extLst>
      <p:ext uri="{BB962C8B-B14F-4D97-AF65-F5344CB8AC3E}">
        <p14:creationId xmlns:p14="http://schemas.microsoft.com/office/powerpoint/2010/main" val="259020599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105</a:t>
            </a:fld>
            <a:endParaRPr lang="en-GB" dirty="0"/>
          </a:p>
        </p:txBody>
      </p:sp>
    </p:spTree>
    <p:extLst>
      <p:ext uri="{BB962C8B-B14F-4D97-AF65-F5344CB8AC3E}">
        <p14:creationId xmlns:p14="http://schemas.microsoft.com/office/powerpoint/2010/main" val="15447587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106</a:t>
            </a:fld>
            <a:endParaRPr lang="en-GB" dirty="0"/>
          </a:p>
        </p:txBody>
      </p:sp>
    </p:spTree>
    <p:extLst>
      <p:ext uri="{BB962C8B-B14F-4D97-AF65-F5344CB8AC3E}">
        <p14:creationId xmlns:p14="http://schemas.microsoft.com/office/powerpoint/2010/main" val="20796890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107</a:t>
            </a:fld>
            <a:endParaRPr lang="en-GB" dirty="0"/>
          </a:p>
        </p:txBody>
      </p:sp>
    </p:spTree>
    <p:extLst>
      <p:ext uri="{BB962C8B-B14F-4D97-AF65-F5344CB8AC3E}">
        <p14:creationId xmlns:p14="http://schemas.microsoft.com/office/powerpoint/2010/main" val="1514794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maybe a good time to inform the class that we are going to be working on a calendar as this half terms project, with pupils using the problems Christian faced as the vehicle to achieving a successful end product.</a:t>
            </a:r>
          </a:p>
        </p:txBody>
      </p:sp>
      <p:sp>
        <p:nvSpPr>
          <p:cNvPr id="4" name="Slide Number Placeholder 3"/>
          <p:cNvSpPr>
            <a:spLocks noGrp="1"/>
          </p:cNvSpPr>
          <p:nvPr>
            <p:ph type="sldNum" sz="quarter" idx="10"/>
          </p:nvPr>
        </p:nvSpPr>
        <p:spPr/>
        <p:txBody>
          <a:bodyPr/>
          <a:lstStyle/>
          <a:p>
            <a:fld id="{A43BB9C6-F4AD-4930-90CC-498063DE5E63}" type="slidenum">
              <a:rPr lang="en-GB" smtClean="0"/>
              <a:t>11</a:t>
            </a:fld>
            <a:endParaRPr lang="en-GB" dirty="0"/>
          </a:p>
        </p:txBody>
      </p:sp>
    </p:spTree>
    <p:extLst>
      <p:ext uri="{BB962C8B-B14F-4D97-AF65-F5344CB8AC3E}">
        <p14:creationId xmlns:p14="http://schemas.microsoft.com/office/powerpoint/2010/main" val="3907208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12</a:t>
            </a:fld>
            <a:endParaRPr lang="en-GB" dirty="0"/>
          </a:p>
        </p:txBody>
      </p:sp>
    </p:spTree>
    <p:extLst>
      <p:ext uri="{BB962C8B-B14F-4D97-AF65-F5344CB8AC3E}">
        <p14:creationId xmlns:p14="http://schemas.microsoft.com/office/powerpoint/2010/main" val="3188935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Messy hair, Sunglasses, Ripped clothing, Tie is worn incorrectly, Open collar, Shirt untucked, trainers, jeans.</a:t>
            </a:r>
          </a:p>
          <a:p>
            <a:r>
              <a:rPr lang="en-GB" dirty="0"/>
              <a:t>Make comparisons to the product specification, thinking of Christian being ready for interview as a product. The will be some constraints… ‘must-haves’ when thinking of appearance for an interview. Ask pupils to think about the must-have constraints and the desirable, more optional features.</a:t>
            </a:r>
          </a:p>
        </p:txBody>
      </p:sp>
      <p:sp>
        <p:nvSpPr>
          <p:cNvPr id="4" name="Slide Number Placeholder 3"/>
          <p:cNvSpPr>
            <a:spLocks noGrp="1"/>
          </p:cNvSpPr>
          <p:nvPr>
            <p:ph type="sldNum" sz="quarter" idx="10"/>
          </p:nvPr>
        </p:nvSpPr>
        <p:spPr/>
        <p:txBody>
          <a:bodyPr/>
          <a:lstStyle/>
          <a:p>
            <a:fld id="{A43BB9C6-F4AD-4930-90CC-498063DE5E63}" type="slidenum">
              <a:rPr lang="en-GB" smtClean="0"/>
              <a:t>13</a:t>
            </a:fld>
            <a:endParaRPr lang="en-GB" dirty="0"/>
          </a:p>
        </p:txBody>
      </p:sp>
    </p:spTree>
    <p:extLst>
      <p:ext uri="{BB962C8B-B14F-4D97-AF65-F5344CB8AC3E}">
        <p14:creationId xmlns:p14="http://schemas.microsoft.com/office/powerpoint/2010/main" val="139134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Elaborate on the importance of these skills and why employers seek them.</a:t>
            </a:r>
          </a:p>
        </p:txBody>
      </p:sp>
      <p:sp>
        <p:nvSpPr>
          <p:cNvPr id="4" name="Slide Number Placeholder 3"/>
          <p:cNvSpPr>
            <a:spLocks noGrp="1"/>
          </p:cNvSpPr>
          <p:nvPr>
            <p:ph type="sldNum" sz="quarter" idx="10"/>
          </p:nvPr>
        </p:nvSpPr>
        <p:spPr/>
        <p:txBody>
          <a:bodyPr/>
          <a:lstStyle/>
          <a:p>
            <a:fld id="{A43BB9C6-F4AD-4930-90CC-498063DE5E63}" type="slidenum">
              <a:rPr lang="en-GB" smtClean="0"/>
              <a:t>14</a:t>
            </a:fld>
            <a:endParaRPr lang="en-GB" dirty="0"/>
          </a:p>
        </p:txBody>
      </p:sp>
    </p:spTree>
    <p:extLst>
      <p:ext uri="{BB962C8B-B14F-4D97-AF65-F5344CB8AC3E}">
        <p14:creationId xmlns:p14="http://schemas.microsoft.com/office/powerpoint/2010/main" val="1960105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p:txBody>
      </p:sp>
      <p:sp>
        <p:nvSpPr>
          <p:cNvPr id="4" name="Slide Number Placeholder 3"/>
          <p:cNvSpPr>
            <a:spLocks noGrp="1"/>
          </p:cNvSpPr>
          <p:nvPr>
            <p:ph type="sldNum" sz="quarter" idx="10"/>
          </p:nvPr>
        </p:nvSpPr>
        <p:spPr/>
        <p:txBody>
          <a:bodyPr/>
          <a:lstStyle/>
          <a:p>
            <a:fld id="{A43BB9C6-F4AD-4930-90CC-498063DE5E63}" type="slidenum">
              <a:rPr lang="en-GB" smtClean="0"/>
              <a:t>15</a:t>
            </a:fld>
            <a:endParaRPr lang="en-GB" dirty="0"/>
          </a:p>
        </p:txBody>
      </p:sp>
    </p:spTree>
    <p:extLst>
      <p:ext uri="{BB962C8B-B14F-4D97-AF65-F5344CB8AC3E}">
        <p14:creationId xmlns:p14="http://schemas.microsoft.com/office/powerpoint/2010/main" val="3984356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only for teachers. To serve as a quick reminder of lesson content prior to teaching. Homework can be added as appropriate.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a:t>
            </a:fld>
            <a:endParaRPr lang="en-GB" dirty="0"/>
          </a:p>
        </p:txBody>
      </p:sp>
    </p:spTree>
    <p:extLst>
      <p:ext uri="{BB962C8B-B14F-4D97-AF65-F5344CB8AC3E}">
        <p14:creationId xmlns:p14="http://schemas.microsoft.com/office/powerpoint/2010/main" val="1618618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the word search and ask pupils to find as many words as they can in the time given.</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833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a:t>
            </a:fld>
            <a:endParaRPr lang="en-GB" dirty="0"/>
          </a:p>
        </p:txBody>
      </p:sp>
    </p:spTree>
    <p:extLst>
      <p:ext uri="{BB962C8B-B14F-4D97-AF65-F5344CB8AC3E}">
        <p14:creationId xmlns:p14="http://schemas.microsoft.com/office/powerpoint/2010/main" val="1598533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19</a:t>
            </a:fld>
            <a:endParaRPr lang="en-GB" dirty="0"/>
          </a:p>
        </p:txBody>
      </p:sp>
    </p:spTree>
    <p:extLst>
      <p:ext uri="{BB962C8B-B14F-4D97-AF65-F5344CB8AC3E}">
        <p14:creationId xmlns:p14="http://schemas.microsoft.com/office/powerpoint/2010/main" val="3882301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a:t>
            </a:fld>
            <a:endParaRPr lang="en-GB" dirty="0"/>
          </a:p>
        </p:txBody>
      </p:sp>
    </p:spTree>
    <p:extLst>
      <p:ext uri="{BB962C8B-B14F-4D97-AF65-F5344CB8AC3E}">
        <p14:creationId xmlns:p14="http://schemas.microsoft.com/office/powerpoint/2010/main" val="2911820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show them the website which is </a:t>
            </a:r>
            <a:r>
              <a:rPr lang="en-GB" dirty="0">
                <a:hlinkClick r:id="rId3"/>
              </a:rPr>
              <a:t>https://www.warwickshire.ac.uk/</a:t>
            </a:r>
            <a:r>
              <a:rPr lang="en-GB" dirty="0"/>
              <a:t> </a:t>
            </a:r>
          </a:p>
          <a:p>
            <a:r>
              <a:rPr lang="en-GB" dirty="0"/>
              <a:t>The QR code will take students straight there if you wish to allow students to use their phones to do this.</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20</a:t>
            </a:fld>
            <a:endParaRPr lang="en-GB" dirty="0"/>
          </a:p>
        </p:txBody>
      </p:sp>
    </p:spTree>
    <p:extLst>
      <p:ext uri="{BB962C8B-B14F-4D97-AF65-F5344CB8AC3E}">
        <p14:creationId xmlns:p14="http://schemas.microsoft.com/office/powerpoint/2010/main" val="930223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wish to show them the website which is </a:t>
            </a:r>
            <a:r>
              <a:rPr lang="en-GB" dirty="0">
                <a:hlinkClick r:id="rId3"/>
              </a:rPr>
              <a:t>http://www.nejstevenson.co.uk/</a:t>
            </a:r>
            <a:r>
              <a:rPr lang="en-GB" dirty="0"/>
              <a:t> </a:t>
            </a:r>
          </a:p>
          <a:p>
            <a:r>
              <a:rPr lang="en-GB" dirty="0"/>
              <a:t>The QR code will take students straight there if you wish to allow students to use their phones to do this.</a:t>
            </a:r>
          </a:p>
        </p:txBody>
      </p:sp>
      <p:sp>
        <p:nvSpPr>
          <p:cNvPr id="4" name="Slide Number Placeholder 3"/>
          <p:cNvSpPr>
            <a:spLocks noGrp="1"/>
          </p:cNvSpPr>
          <p:nvPr>
            <p:ph type="sldNum" sz="quarter" idx="10"/>
          </p:nvPr>
        </p:nvSpPr>
        <p:spPr/>
        <p:txBody>
          <a:bodyPr/>
          <a:lstStyle/>
          <a:p>
            <a:fld id="{A43BB9C6-F4AD-4930-90CC-498063DE5E63}" type="slidenum">
              <a:rPr lang="en-GB" smtClean="0"/>
              <a:t>21</a:t>
            </a:fld>
            <a:endParaRPr lang="en-GB" dirty="0"/>
          </a:p>
        </p:txBody>
      </p:sp>
    </p:spTree>
    <p:extLst>
      <p:ext uri="{BB962C8B-B14F-4D97-AF65-F5344CB8AC3E}">
        <p14:creationId xmlns:p14="http://schemas.microsoft.com/office/powerpoint/2010/main" val="191460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Remind pupils that this is what we are going to avoid and should aim to match the finished product to what we have just seen from NEJ and WCG.</a:t>
            </a:r>
          </a:p>
        </p:txBody>
      </p:sp>
      <p:sp>
        <p:nvSpPr>
          <p:cNvPr id="4" name="Slide Number Placeholder 3"/>
          <p:cNvSpPr>
            <a:spLocks noGrp="1"/>
          </p:cNvSpPr>
          <p:nvPr>
            <p:ph type="sldNum" sz="quarter" idx="10"/>
          </p:nvPr>
        </p:nvSpPr>
        <p:spPr/>
        <p:txBody>
          <a:bodyPr/>
          <a:lstStyle/>
          <a:p>
            <a:fld id="{A43BB9C6-F4AD-4930-90CC-498063DE5E63}" type="slidenum">
              <a:rPr lang="en-GB" smtClean="0"/>
              <a:t>22</a:t>
            </a:fld>
            <a:endParaRPr lang="en-GB" dirty="0"/>
          </a:p>
        </p:txBody>
      </p:sp>
    </p:spTree>
    <p:extLst>
      <p:ext uri="{BB962C8B-B14F-4D97-AF65-F5344CB8AC3E}">
        <p14:creationId xmlns:p14="http://schemas.microsoft.com/office/powerpoint/2010/main" val="4200683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would be a good idea for you to look at slide 63 at this stage to see the basic solutions that are likely to surface from this lesson.</a:t>
            </a:r>
          </a:p>
          <a:p>
            <a:r>
              <a:rPr lang="en-GB" dirty="0"/>
              <a:t>The sizes given are the maximum size allowable at this stage. You may be happy to increase this if you wish at a later stage. The 250mm width is crucial to allow the longest month (September) to fit and should not be altered. Pupils will need examples of the months and number tiles issued so they can look at the problem in detail. You may wish to develop some keywords on slips of paper to leave on tables to direct their thinking for a timed period. I would try to get pupils looking at maybe three during the course of the lesson. You might need to give some clues as to how certain keyword challenges could be attempted. For example, the month tiles stored upside down could make use of the slot between the tiles to anchor them in place. You may decide to allow them holes in the tile base (which would need modification to the 2D drawing if you pursue) to allow the tiles to be stored on pegs or on a rod.</a:t>
            </a:r>
          </a:p>
          <a:p>
            <a:endParaRPr lang="en-GB" dirty="0"/>
          </a:p>
          <a:p>
            <a:r>
              <a:rPr lang="en-GB" dirty="0"/>
              <a:t>Pupils should take photos of solutions as they develop and when complete. Pupils can make notes on the models themselves to explain some of their decisions and thoughts. Teacher to feed back at the end with some of the best solutions and hint at some of the manufacturing methods. I would often start the activity with a model that shows them the standard and a starting point of an idea. I would also include a visual aid for each of the keywords to support their thinking. In your introduction you may decide to tell them some of the possibilities too: e.g. folds in card would lend itself quite well to the use of Acrylic on strip heater. Link materials and techniques to how their models develop. You may wish to teach vacuum forming here and look at simple trays. </a:t>
            </a:r>
          </a:p>
        </p:txBody>
      </p:sp>
      <p:sp>
        <p:nvSpPr>
          <p:cNvPr id="4" name="Slide Number Placeholder 3"/>
          <p:cNvSpPr>
            <a:spLocks noGrp="1"/>
          </p:cNvSpPr>
          <p:nvPr>
            <p:ph type="sldNum" sz="quarter" idx="10"/>
          </p:nvPr>
        </p:nvSpPr>
        <p:spPr/>
        <p:txBody>
          <a:bodyPr/>
          <a:lstStyle/>
          <a:p>
            <a:fld id="{A43BB9C6-F4AD-4930-90CC-498063DE5E63}" type="slidenum">
              <a:rPr lang="en-GB" smtClean="0"/>
              <a:t>23</a:t>
            </a:fld>
            <a:endParaRPr lang="en-GB" dirty="0"/>
          </a:p>
        </p:txBody>
      </p:sp>
    </p:spTree>
    <p:extLst>
      <p:ext uri="{BB962C8B-B14F-4D97-AF65-F5344CB8AC3E}">
        <p14:creationId xmlns:p14="http://schemas.microsoft.com/office/powerpoint/2010/main" val="3245918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24</a:t>
            </a:fld>
            <a:endParaRPr lang="en-GB" dirty="0"/>
          </a:p>
        </p:txBody>
      </p:sp>
    </p:spTree>
    <p:extLst>
      <p:ext uri="{BB962C8B-B14F-4D97-AF65-F5344CB8AC3E}">
        <p14:creationId xmlns:p14="http://schemas.microsoft.com/office/powerpoint/2010/main" val="154288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GB" dirty="0"/>
              <a:t>This slide only for teachers. To serve as a quick reminder of lesson content prior to teaching. Homework can be added as appropriate.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25</a:t>
            </a:fld>
            <a:endParaRPr lang="en-GB" dirty="0"/>
          </a:p>
        </p:txBody>
      </p:sp>
    </p:spTree>
    <p:extLst>
      <p:ext uri="{BB962C8B-B14F-4D97-AF65-F5344CB8AC3E}">
        <p14:creationId xmlns:p14="http://schemas.microsoft.com/office/powerpoint/2010/main" val="425876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 each of the terms Strengths, Skills, Interests and Ambitions and give an example for each before asking pupils to complete.</a:t>
            </a:r>
          </a:p>
          <a:p>
            <a:r>
              <a:rPr lang="en-GB" b="1" dirty="0">
                <a:effectLst/>
              </a:rPr>
              <a:t>Strengths</a:t>
            </a:r>
            <a:r>
              <a:rPr lang="en-GB" dirty="0">
                <a:effectLst/>
              </a:rPr>
              <a:t> are things you’re naturally good at without having to put in too much effort like being organised or working methodically. This will help you see which jobs you would be naturally good at.</a:t>
            </a:r>
          </a:p>
          <a:p>
            <a:r>
              <a:rPr lang="en-GB" b="1" dirty="0">
                <a:effectLst/>
              </a:rPr>
              <a:t>Skills</a:t>
            </a:r>
            <a:r>
              <a:rPr lang="en-GB" dirty="0">
                <a:effectLst/>
              </a:rPr>
              <a:t> are developed through your work at school or through hobbies or part time jobs. You will be able to match your skills to jobs or develop the skills that jobs require.</a:t>
            </a:r>
          </a:p>
          <a:p>
            <a:r>
              <a:rPr lang="en-GB" b="1" dirty="0">
                <a:effectLst/>
              </a:rPr>
              <a:t>Interests</a:t>
            </a:r>
            <a:r>
              <a:rPr lang="en-GB" dirty="0">
                <a:effectLst/>
              </a:rPr>
              <a:t> are what you love to do. If you can match your future job to your interests you will love to go to work and you are likely to be very good at it meaning you are likely to be successful.</a:t>
            </a:r>
          </a:p>
          <a:p>
            <a:r>
              <a:rPr lang="en-GB" b="1" dirty="0">
                <a:effectLst/>
              </a:rPr>
              <a:t>Ambitions</a:t>
            </a:r>
            <a:r>
              <a:rPr lang="en-GB" dirty="0">
                <a:effectLst/>
              </a:rPr>
              <a:t> are what you want to achieve in life. They can be linked to what you want to achieve from your career or linked to the things you want to be or own as a result of the earnings from your career.</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472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27</a:t>
            </a:fld>
            <a:endParaRPr lang="en-GB" dirty="0"/>
          </a:p>
        </p:txBody>
      </p:sp>
    </p:spTree>
    <p:extLst>
      <p:ext uri="{BB962C8B-B14F-4D97-AF65-F5344CB8AC3E}">
        <p14:creationId xmlns:p14="http://schemas.microsoft.com/office/powerpoint/2010/main" val="3141354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28</a:t>
            </a:fld>
            <a:endParaRPr lang="en-GB" dirty="0"/>
          </a:p>
        </p:txBody>
      </p:sp>
    </p:spTree>
    <p:extLst>
      <p:ext uri="{BB962C8B-B14F-4D97-AF65-F5344CB8AC3E}">
        <p14:creationId xmlns:p14="http://schemas.microsoft.com/office/powerpoint/2010/main" val="1065484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Try to provoke a conversation about how manufacturers often use cheaper materials ‘behind the scenes’.</a:t>
            </a:r>
          </a:p>
          <a:p>
            <a:r>
              <a:rPr lang="en-GB" dirty="0"/>
              <a:t>Discuss laminate worktops and laminate flooring. Talk about gold plated jewellery and the cost differences to solid gold.  Show the structure of laminate floor or worktop if you have a piece. Discuss the properties of the finished surface when compared to the base material too. Try to get pupils thinking of such methods as applying a protective overcoat with an expensive appearance.</a:t>
            </a:r>
          </a:p>
        </p:txBody>
      </p:sp>
      <p:sp>
        <p:nvSpPr>
          <p:cNvPr id="4" name="Slide Number Placeholder 3"/>
          <p:cNvSpPr>
            <a:spLocks noGrp="1"/>
          </p:cNvSpPr>
          <p:nvPr>
            <p:ph type="sldNum" sz="quarter" idx="10"/>
          </p:nvPr>
        </p:nvSpPr>
        <p:spPr/>
        <p:txBody>
          <a:bodyPr/>
          <a:lstStyle/>
          <a:p>
            <a:fld id="{A43BB9C6-F4AD-4930-90CC-498063DE5E63}" type="slidenum">
              <a:rPr lang="en-GB" smtClean="0"/>
              <a:t>29</a:t>
            </a:fld>
            <a:endParaRPr lang="en-GB" dirty="0"/>
          </a:p>
        </p:txBody>
      </p:sp>
    </p:spTree>
    <p:extLst>
      <p:ext uri="{BB962C8B-B14F-4D97-AF65-F5344CB8AC3E}">
        <p14:creationId xmlns:p14="http://schemas.microsoft.com/office/powerpoint/2010/main" val="1930276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is only for teachers. To serve as a quick reminder of lesson content prior to teaching.</a:t>
            </a:r>
          </a:p>
        </p:txBody>
      </p:sp>
      <p:sp>
        <p:nvSpPr>
          <p:cNvPr id="4" name="Slide Number Placeholder 3"/>
          <p:cNvSpPr>
            <a:spLocks noGrp="1"/>
          </p:cNvSpPr>
          <p:nvPr>
            <p:ph type="sldNum" sz="quarter" idx="10"/>
          </p:nvPr>
        </p:nvSpPr>
        <p:spPr/>
        <p:txBody>
          <a:bodyPr/>
          <a:lstStyle/>
          <a:p>
            <a:fld id="{A43BB9C6-F4AD-4930-90CC-498063DE5E63}" type="slidenum">
              <a:rPr lang="en-GB" smtClean="0"/>
              <a:t>3</a:t>
            </a:fld>
            <a:endParaRPr lang="en-GB" dirty="0"/>
          </a:p>
        </p:txBody>
      </p:sp>
    </p:spTree>
    <p:extLst>
      <p:ext uri="{BB962C8B-B14F-4D97-AF65-F5344CB8AC3E}">
        <p14:creationId xmlns:p14="http://schemas.microsoft.com/office/powerpoint/2010/main" val="4271013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pupils may now link the word veneer to the terms used for cosmetic denture work and nails. You can pick up on this in order to link the word with a process, which is fundamentally about providing the protective/expensive looking overcoat mentioned previously.</a:t>
            </a:r>
          </a:p>
        </p:txBody>
      </p:sp>
      <p:sp>
        <p:nvSpPr>
          <p:cNvPr id="4" name="Slide Number Placeholder 3"/>
          <p:cNvSpPr>
            <a:spLocks noGrp="1"/>
          </p:cNvSpPr>
          <p:nvPr>
            <p:ph type="sldNum" sz="quarter" idx="10"/>
          </p:nvPr>
        </p:nvSpPr>
        <p:spPr/>
        <p:txBody>
          <a:bodyPr/>
          <a:lstStyle/>
          <a:p>
            <a:fld id="{A43BB9C6-F4AD-4930-90CC-498063DE5E63}" type="slidenum">
              <a:rPr lang="en-GB" smtClean="0"/>
              <a:t>30</a:t>
            </a:fld>
            <a:endParaRPr lang="en-GB" dirty="0"/>
          </a:p>
        </p:txBody>
      </p:sp>
    </p:spTree>
    <p:extLst>
      <p:ext uri="{BB962C8B-B14F-4D97-AF65-F5344CB8AC3E}">
        <p14:creationId xmlns:p14="http://schemas.microsoft.com/office/powerpoint/2010/main" val="26400074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pupils may now link the word veneer to the terms used for cosmetic denture work and nails. You can pick up on this in order to link the word with a process, which is fundamentally about providing the protective/expensive looking overcoat mentioned previously.</a:t>
            </a:r>
          </a:p>
        </p:txBody>
      </p:sp>
      <p:sp>
        <p:nvSpPr>
          <p:cNvPr id="4" name="Slide Number Placeholder 3"/>
          <p:cNvSpPr>
            <a:spLocks noGrp="1"/>
          </p:cNvSpPr>
          <p:nvPr>
            <p:ph type="sldNum" sz="quarter" idx="10"/>
          </p:nvPr>
        </p:nvSpPr>
        <p:spPr/>
        <p:txBody>
          <a:bodyPr/>
          <a:lstStyle/>
          <a:p>
            <a:fld id="{A43BB9C6-F4AD-4930-90CC-498063DE5E63}" type="slidenum">
              <a:rPr lang="en-GB" smtClean="0"/>
              <a:t>31</a:t>
            </a:fld>
            <a:endParaRPr lang="en-GB" dirty="0"/>
          </a:p>
        </p:txBody>
      </p:sp>
    </p:spTree>
    <p:extLst>
      <p:ext uri="{BB962C8B-B14F-4D97-AF65-F5344CB8AC3E}">
        <p14:creationId xmlns:p14="http://schemas.microsoft.com/office/powerpoint/2010/main" val="5575337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32</a:t>
            </a:fld>
            <a:endParaRPr lang="en-GB" dirty="0"/>
          </a:p>
        </p:txBody>
      </p:sp>
    </p:spTree>
    <p:extLst>
      <p:ext uri="{BB962C8B-B14F-4D97-AF65-F5344CB8AC3E}">
        <p14:creationId xmlns:p14="http://schemas.microsoft.com/office/powerpoint/2010/main" val="40018264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only for teachers. To serve as a quick reminder of lesson content prior to teaching.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33</a:t>
            </a:fld>
            <a:endParaRPr lang="en-GB" dirty="0"/>
          </a:p>
        </p:txBody>
      </p:sp>
    </p:spTree>
    <p:extLst>
      <p:ext uri="{BB962C8B-B14F-4D97-AF65-F5344CB8AC3E}">
        <p14:creationId xmlns:p14="http://schemas.microsoft.com/office/powerpoint/2010/main" val="401586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out the definitions and the types of work on the next slide so that pupils can match, cut and stick down each into their books.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13459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Flexitime = some flexibility over what time you start and finish. You can also build time to entitle you to extra days off.</a:t>
            </a:r>
          </a:p>
          <a:p>
            <a:r>
              <a:rPr lang="en-GB" dirty="0"/>
              <a:t>Compressed hours = work your weekly hours over just a few longer days to build in regular days off each week.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2172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7979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37</a:t>
            </a:fld>
            <a:endParaRPr lang="en-GB" dirty="0"/>
          </a:p>
        </p:txBody>
      </p:sp>
    </p:spTree>
    <p:extLst>
      <p:ext uri="{BB962C8B-B14F-4D97-AF65-F5344CB8AC3E}">
        <p14:creationId xmlns:p14="http://schemas.microsoft.com/office/powerpoint/2010/main" val="30339427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might decide to introduce pupils to your own laser cutter instead of using selected slides in this lesson.</a:t>
            </a:r>
          </a:p>
        </p:txBody>
      </p:sp>
      <p:sp>
        <p:nvSpPr>
          <p:cNvPr id="4" name="Slide Number Placeholder 3"/>
          <p:cNvSpPr>
            <a:spLocks noGrp="1"/>
          </p:cNvSpPr>
          <p:nvPr>
            <p:ph type="sldNum" sz="quarter" idx="10"/>
          </p:nvPr>
        </p:nvSpPr>
        <p:spPr/>
        <p:txBody>
          <a:bodyPr/>
          <a:lstStyle/>
          <a:p>
            <a:fld id="{A43BB9C6-F4AD-4930-90CC-498063DE5E63}" type="slidenum">
              <a:rPr lang="en-GB" smtClean="0"/>
              <a:t>38</a:t>
            </a:fld>
            <a:endParaRPr lang="en-GB" dirty="0"/>
          </a:p>
        </p:txBody>
      </p:sp>
    </p:spTree>
    <p:extLst>
      <p:ext uri="{BB962C8B-B14F-4D97-AF65-F5344CB8AC3E}">
        <p14:creationId xmlns:p14="http://schemas.microsoft.com/office/powerpoint/2010/main" val="2703561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will be a 2D Design lesson for pupils to create a number tile later, where you can pick up on some of the points raised on this slide.</a:t>
            </a:r>
          </a:p>
        </p:txBody>
      </p:sp>
      <p:sp>
        <p:nvSpPr>
          <p:cNvPr id="4" name="Slide Number Placeholder 3"/>
          <p:cNvSpPr>
            <a:spLocks noGrp="1"/>
          </p:cNvSpPr>
          <p:nvPr>
            <p:ph type="sldNum" sz="quarter" idx="10"/>
          </p:nvPr>
        </p:nvSpPr>
        <p:spPr/>
        <p:txBody>
          <a:bodyPr/>
          <a:lstStyle/>
          <a:p>
            <a:fld id="{A43BB9C6-F4AD-4930-90CC-498063DE5E63}" type="slidenum">
              <a:rPr lang="en-GB" smtClean="0"/>
              <a:t>39</a:t>
            </a:fld>
            <a:endParaRPr lang="en-GB" dirty="0"/>
          </a:p>
        </p:txBody>
      </p:sp>
    </p:spTree>
    <p:extLst>
      <p:ext uri="{BB962C8B-B14F-4D97-AF65-F5344CB8AC3E}">
        <p14:creationId xmlns:p14="http://schemas.microsoft.com/office/powerpoint/2010/main" val="1001860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Tell the pupils that this project is going to be done with the help of a business and a focus of some our activities each lesson is to help you make decisions about your future. The staff from the business are well placed to help you think about your future.</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5269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40</a:t>
            </a:fld>
            <a:endParaRPr lang="en-GB" dirty="0"/>
          </a:p>
        </p:txBody>
      </p:sp>
    </p:spTree>
    <p:extLst>
      <p:ext uri="{BB962C8B-B14F-4D97-AF65-F5344CB8AC3E}">
        <p14:creationId xmlns:p14="http://schemas.microsoft.com/office/powerpoint/2010/main" val="41094352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41</a:t>
            </a:fld>
            <a:endParaRPr lang="en-GB" dirty="0"/>
          </a:p>
        </p:txBody>
      </p:sp>
    </p:spTree>
    <p:extLst>
      <p:ext uri="{BB962C8B-B14F-4D97-AF65-F5344CB8AC3E}">
        <p14:creationId xmlns:p14="http://schemas.microsoft.com/office/powerpoint/2010/main" val="7306876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42</a:t>
            </a:fld>
            <a:endParaRPr lang="en-GB" dirty="0"/>
          </a:p>
        </p:txBody>
      </p:sp>
    </p:spTree>
    <p:extLst>
      <p:ext uri="{BB962C8B-B14F-4D97-AF65-F5344CB8AC3E}">
        <p14:creationId xmlns:p14="http://schemas.microsoft.com/office/powerpoint/2010/main" val="8668433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43</a:t>
            </a:fld>
            <a:endParaRPr lang="en-GB" dirty="0"/>
          </a:p>
        </p:txBody>
      </p:sp>
    </p:spTree>
    <p:extLst>
      <p:ext uri="{BB962C8B-B14F-4D97-AF65-F5344CB8AC3E}">
        <p14:creationId xmlns:p14="http://schemas.microsoft.com/office/powerpoint/2010/main" val="3839013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44</a:t>
            </a:fld>
            <a:endParaRPr lang="en-GB" dirty="0"/>
          </a:p>
        </p:txBody>
      </p:sp>
    </p:spTree>
    <p:extLst>
      <p:ext uri="{BB962C8B-B14F-4D97-AF65-F5344CB8AC3E}">
        <p14:creationId xmlns:p14="http://schemas.microsoft.com/office/powerpoint/2010/main" val="34528786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45</a:t>
            </a:fld>
            <a:endParaRPr lang="en-GB" dirty="0"/>
          </a:p>
        </p:txBody>
      </p:sp>
    </p:spTree>
    <p:extLst>
      <p:ext uri="{BB962C8B-B14F-4D97-AF65-F5344CB8AC3E}">
        <p14:creationId xmlns:p14="http://schemas.microsoft.com/office/powerpoint/2010/main" val="31934961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46</a:t>
            </a:fld>
            <a:endParaRPr lang="en-GB" dirty="0"/>
          </a:p>
        </p:txBody>
      </p:sp>
    </p:spTree>
    <p:extLst>
      <p:ext uri="{BB962C8B-B14F-4D97-AF65-F5344CB8AC3E}">
        <p14:creationId xmlns:p14="http://schemas.microsoft.com/office/powerpoint/2010/main" val="3916360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47</a:t>
            </a:fld>
            <a:endParaRPr lang="en-GB" dirty="0"/>
          </a:p>
        </p:txBody>
      </p:sp>
    </p:spTree>
    <p:extLst>
      <p:ext uri="{BB962C8B-B14F-4D97-AF65-F5344CB8AC3E}">
        <p14:creationId xmlns:p14="http://schemas.microsoft.com/office/powerpoint/2010/main" val="41945360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48</a:t>
            </a:fld>
            <a:endParaRPr lang="en-GB" dirty="0"/>
          </a:p>
        </p:txBody>
      </p:sp>
    </p:spTree>
    <p:extLst>
      <p:ext uri="{BB962C8B-B14F-4D97-AF65-F5344CB8AC3E}">
        <p14:creationId xmlns:p14="http://schemas.microsoft.com/office/powerpoint/2010/main" val="28486567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49</a:t>
            </a:fld>
            <a:endParaRPr lang="en-GB" dirty="0"/>
          </a:p>
        </p:txBody>
      </p:sp>
    </p:spTree>
    <p:extLst>
      <p:ext uri="{BB962C8B-B14F-4D97-AF65-F5344CB8AC3E}">
        <p14:creationId xmlns:p14="http://schemas.microsoft.com/office/powerpoint/2010/main" val="3440080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 Some of the common responses.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8307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50</a:t>
            </a:fld>
            <a:endParaRPr lang="en-GB" dirty="0"/>
          </a:p>
        </p:txBody>
      </p:sp>
    </p:spTree>
    <p:extLst>
      <p:ext uri="{BB962C8B-B14F-4D97-AF65-F5344CB8AC3E}">
        <p14:creationId xmlns:p14="http://schemas.microsoft.com/office/powerpoint/2010/main" val="25304936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51</a:t>
            </a:fld>
            <a:endParaRPr lang="en-GB" dirty="0"/>
          </a:p>
        </p:txBody>
      </p:sp>
    </p:spTree>
    <p:extLst>
      <p:ext uri="{BB962C8B-B14F-4D97-AF65-F5344CB8AC3E}">
        <p14:creationId xmlns:p14="http://schemas.microsoft.com/office/powerpoint/2010/main" val="39683993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52</a:t>
            </a:fld>
            <a:endParaRPr lang="en-GB" dirty="0"/>
          </a:p>
        </p:txBody>
      </p:sp>
    </p:spTree>
    <p:extLst>
      <p:ext uri="{BB962C8B-B14F-4D97-AF65-F5344CB8AC3E}">
        <p14:creationId xmlns:p14="http://schemas.microsoft.com/office/powerpoint/2010/main" val="24900312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53</a:t>
            </a:fld>
            <a:endParaRPr lang="en-GB" dirty="0"/>
          </a:p>
        </p:txBody>
      </p:sp>
    </p:spTree>
    <p:extLst>
      <p:ext uri="{BB962C8B-B14F-4D97-AF65-F5344CB8AC3E}">
        <p14:creationId xmlns:p14="http://schemas.microsoft.com/office/powerpoint/2010/main" val="5500446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54</a:t>
            </a:fld>
            <a:endParaRPr lang="en-GB" dirty="0"/>
          </a:p>
        </p:txBody>
      </p:sp>
    </p:spTree>
    <p:extLst>
      <p:ext uri="{BB962C8B-B14F-4D97-AF65-F5344CB8AC3E}">
        <p14:creationId xmlns:p14="http://schemas.microsoft.com/office/powerpoint/2010/main" val="40266220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55</a:t>
            </a:fld>
            <a:endParaRPr lang="en-GB" dirty="0"/>
          </a:p>
        </p:txBody>
      </p:sp>
    </p:spTree>
    <p:extLst>
      <p:ext uri="{BB962C8B-B14F-4D97-AF65-F5344CB8AC3E}">
        <p14:creationId xmlns:p14="http://schemas.microsoft.com/office/powerpoint/2010/main" val="4068937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56</a:t>
            </a:fld>
            <a:endParaRPr lang="en-GB" dirty="0"/>
          </a:p>
        </p:txBody>
      </p:sp>
    </p:spTree>
    <p:extLst>
      <p:ext uri="{BB962C8B-B14F-4D97-AF65-F5344CB8AC3E}">
        <p14:creationId xmlns:p14="http://schemas.microsoft.com/office/powerpoint/2010/main" val="26906213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57</a:t>
            </a:fld>
            <a:endParaRPr lang="en-GB" dirty="0"/>
          </a:p>
        </p:txBody>
      </p:sp>
    </p:spTree>
    <p:extLst>
      <p:ext uri="{BB962C8B-B14F-4D97-AF65-F5344CB8AC3E}">
        <p14:creationId xmlns:p14="http://schemas.microsoft.com/office/powerpoint/2010/main" val="16803442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58</a:t>
            </a:fld>
            <a:endParaRPr lang="en-GB" dirty="0"/>
          </a:p>
        </p:txBody>
      </p:sp>
    </p:spTree>
    <p:extLst>
      <p:ext uri="{BB962C8B-B14F-4D97-AF65-F5344CB8AC3E}">
        <p14:creationId xmlns:p14="http://schemas.microsoft.com/office/powerpoint/2010/main" val="3996610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59</a:t>
            </a:fld>
            <a:endParaRPr lang="en-GB" dirty="0"/>
          </a:p>
        </p:txBody>
      </p:sp>
    </p:spTree>
    <p:extLst>
      <p:ext uri="{BB962C8B-B14F-4D97-AF65-F5344CB8AC3E}">
        <p14:creationId xmlns:p14="http://schemas.microsoft.com/office/powerpoint/2010/main" val="1414644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u="none" dirty="0"/>
              <a:t>In conclusion, talk to pupils about how a</a:t>
            </a:r>
            <a:r>
              <a:rPr lang="en-GB" sz="1100" dirty="0"/>
              <a:t>ll of the people we have looked at have a part to play and can offer you good advice about your future, but they need to be the best judge of what they hear. Be clear that it is </a:t>
            </a:r>
            <a:r>
              <a:rPr lang="en-GB" sz="1100" b="1" dirty="0"/>
              <a:t>their</a:t>
            </a:r>
            <a:r>
              <a:rPr lang="en-GB" sz="1100" dirty="0"/>
              <a:t> decision and future activities will be looking at the decisions you need to make to find the best solutions for you.</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481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60</a:t>
            </a:fld>
            <a:endParaRPr lang="en-GB" dirty="0"/>
          </a:p>
        </p:txBody>
      </p:sp>
    </p:spTree>
    <p:extLst>
      <p:ext uri="{BB962C8B-B14F-4D97-AF65-F5344CB8AC3E}">
        <p14:creationId xmlns:p14="http://schemas.microsoft.com/office/powerpoint/2010/main" val="17840446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61</a:t>
            </a:fld>
            <a:endParaRPr lang="en-GB" dirty="0"/>
          </a:p>
        </p:txBody>
      </p:sp>
    </p:spTree>
    <p:extLst>
      <p:ext uri="{BB962C8B-B14F-4D97-AF65-F5344CB8AC3E}">
        <p14:creationId xmlns:p14="http://schemas.microsoft.com/office/powerpoint/2010/main" val="2356695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62</a:t>
            </a:fld>
            <a:endParaRPr lang="en-GB" dirty="0"/>
          </a:p>
        </p:txBody>
      </p:sp>
    </p:spTree>
    <p:extLst>
      <p:ext uri="{BB962C8B-B14F-4D97-AF65-F5344CB8AC3E}">
        <p14:creationId xmlns:p14="http://schemas.microsoft.com/office/powerpoint/2010/main" val="323236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GB" dirty="0"/>
              <a:t>This slide only for teachers. To serve as a quick reminder of lesson content prior to teaching. Homework can be added as appropriate.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63</a:t>
            </a:fld>
            <a:endParaRPr lang="en-GB" dirty="0"/>
          </a:p>
        </p:txBody>
      </p:sp>
    </p:spTree>
    <p:extLst>
      <p:ext uri="{BB962C8B-B14F-4D97-AF65-F5344CB8AC3E}">
        <p14:creationId xmlns:p14="http://schemas.microsoft.com/office/powerpoint/2010/main" val="37834856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Why is the options process so important?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Introduce with something along the lines of… ‘The subjects that you choose to take for school options are the first stepping stone to your chosen career. You will take examinations in these subjects and with success you will be qualified to start work or take the next step in terms of education or training to get you to your career. This activity looks at how you might start to think about the best subjects for you’</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GB" sz="1100" b="0" i="0" u="none" strike="noStrike" kern="1200" cap="none" spc="0" normalizeH="0" baseline="0" noProof="0" dirty="0">
              <a:ln>
                <a:noFill/>
              </a:ln>
              <a:effectLst/>
              <a:uLnTx/>
              <a:uFillTx/>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Most of this self explanatory but the ‘how do I like to learn?’ is likely to raise questions. This should be about learning styles. Look at the link for more information:</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hlinkClick r:id="rId3"/>
              </a:rPr>
              <a:t>www.careerkey.org/choose-a-career/holland-personality-types.html#.WMfcSeSmmM9</a:t>
            </a:r>
            <a:r>
              <a:rPr kumimoji="0" lang="en-GB" sz="1100" b="0" i="0" u="none" strike="noStrike" kern="1200" cap="none" spc="0" normalizeH="0" baseline="0" noProof="0" dirty="0">
                <a:ln>
                  <a:noFill/>
                </a:ln>
                <a:effectLst/>
                <a:uLnTx/>
                <a:uFillTx/>
                <a:cs typeface="Arial" panose="020B0604020202020204" pitchFamily="34" charset="0"/>
              </a:rPr>
              <a:t> </a:t>
            </a:r>
          </a:p>
          <a:p>
            <a:endParaRPr lang="en-GB" sz="1000" dirty="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000250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65</a:t>
            </a:fld>
            <a:endParaRPr lang="en-GB" dirty="0"/>
          </a:p>
        </p:txBody>
      </p:sp>
    </p:spTree>
    <p:extLst>
      <p:ext uri="{BB962C8B-B14F-4D97-AF65-F5344CB8AC3E}">
        <p14:creationId xmlns:p14="http://schemas.microsoft.com/office/powerpoint/2010/main" val="5493154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the task as a celebration of their achievement on the card modelling activity. </a:t>
            </a:r>
          </a:p>
          <a:p>
            <a:r>
              <a:rPr lang="en-GB" dirty="0"/>
              <a:t>Pupils are going to perform tasks that cover the main skills and knowledge required to carry out the whole solution in a later lesson if they choose.</a:t>
            </a:r>
          </a:p>
          <a:p>
            <a:r>
              <a:rPr lang="en-GB" dirty="0"/>
              <a:t>The intention is to allow pupils to encounter the degree of difficulty and the intricacies of each task, an evaluate this against the outcome to weigh up which methods present the nest overall solution. A discussion at the end is likely to steer the class towards one of two options.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lesson is likely to be a series of four short demonstrations followed by pupils performing those tasks. You may decide to get the pupils working in pairs or individually. To test the methods I envisage each test piece to be no more than 100mm in length when finished. It does not have to be completed to the finished model scale for the calendar.</a:t>
            </a:r>
          </a:p>
          <a:p>
            <a:endParaRPr lang="en-GB" dirty="0"/>
          </a:p>
          <a:p>
            <a:r>
              <a:rPr lang="en-GB" dirty="0"/>
              <a:t>A future lesson will look at pupils manufacturing the chosen solution. This won’t be highlighted as an individual lesson PPT because this is a case of pupils spending time </a:t>
            </a:r>
            <a:r>
              <a:rPr lang="en-GB" i="1" dirty="0"/>
              <a:t>doing</a:t>
            </a:r>
            <a:r>
              <a:rPr lang="en-GB" dirty="0"/>
              <a:t> rather than new learning, and should be slotted into your planning when you see fit.</a:t>
            </a:r>
          </a:p>
        </p:txBody>
      </p:sp>
      <p:sp>
        <p:nvSpPr>
          <p:cNvPr id="4" name="Slide Number Placeholder 3"/>
          <p:cNvSpPr>
            <a:spLocks noGrp="1"/>
          </p:cNvSpPr>
          <p:nvPr>
            <p:ph type="sldNum" sz="quarter" idx="10"/>
          </p:nvPr>
        </p:nvSpPr>
        <p:spPr/>
        <p:txBody>
          <a:bodyPr/>
          <a:lstStyle/>
          <a:p>
            <a:fld id="{A43BB9C6-F4AD-4930-90CC-498063DE5E63}" type="slidenum">
              <a:rPr lang="en-GB" smtClean="0"/>
              <a:t>66</a:t>
            </a:fld>
            <a:endParaRPr lang="en-GB" dirty="0"/>
          </a:p>
        </p:txBody>
      </p:sp>
    </p:spTree>
    <p:extLst>
      <p:ext uri="{BB962C8B-B14F-4D97-AF65-F5344CB8AC3E}">
        <p14:creationId xmlns:p14="http://schemas.microsoft.com/office/powerpoint/2010/main" val="40082096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show them the common problems faced by pupils when marking, cutting and assembling joints. Pupils should produce an ‘L’ shape at a scale of your choice to cover this activity.</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67</a:t>
            </a:fld>
            <a:endParaRPr lang="en-GB" dirty="0"/>
          </a:p>
        </p:txBody>
      </p:sp>
    </p:spTree>
    <p:extLst>
      <p:ext uri="{BB962C8B-B14F-4D97-AF65-F5344CB8AC3E}">
        <p14:creationId xmlns:p14="http://schemas.microsoft.com/office/powerpoint/2010/main" val="1748660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create a simple former for students to bend around or create a simple card template showing the fold lines that pupils can offer up and mark on their acrylic.</a:t>
            </a:r>
          </a:p>
          <a:p>
            <a:r>
              <a:rPr lang="en-GB" dirty="0"/>
              <a:t>Explain that if laser cut, the edges will require no finishing and the holes will be cut for them saving time and effort, resulting in a good level of finish to that element of the product. </a:t>
            </a:r>
          </a:p>
        </p:txBody>
      </p:sp>
      <p:sp>
        <p:nvSpPr>
          <p:cNvPr id="4" name="Slide Number Placeholder 3"/>
          <p:cNvSpPr>
            <a:spLocks noGrp="1"/>
          </p:cNvSpPr>
          <p:nvPr>
            <p:ph type="sldNum" sz="quarter" idx="10"/>
          </p:nvPr>
        </p:nvSpPr>
        <p:spPr/>
        <p:txBody>
          <a:bodyPr/>
          <a:lstStyle/>
          <a:p>
            <a:fld id="{A43BB9C6-F4AD-4930-90CC-498063DE5E63}" type="slidenum">
              <a:rPr lang="en-GB" smtClean="0"/>
              <a:t>68</a:t>
            </a:fld>
            <a:endParaRPr lang="en-GB" dirty="0"/>
          </a:p>
        </p:txBody>
      </p:sp>
    </p:spTree>
    <p:extLst>
      <p:ext uri="{BB962C8B-B14F-4D97-AF65-F5344CB8AC3E}">
        <p14:creationId xmlns:p14="http://schemas.microsoft.com/office/powerpoint/2010/main" val="30764109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would lend itself well to a drilling jig activity and a small drilling jig should be made to allow each of the four holes to be located and drilled. Thought needs to be given to how the numbers are stored. This may result in a combination of approaches or a solid front and back stop rather than dowels which would allow the smaller number tiles to hold within the stops too.</a:t>
            </a:r>
          </a:p>
          <a:p>
            <a:r>
              <a:rPr lang="en-GB" dirty="0"/>
              <a:t>Ideally, a technician will be available to help with this activity and control the use of the drilling jig and ensure that safe practice occurs, whilst the teacher maintains progress on each of the other three activities taking place in the room.</a:t>
            </a:r>
          </a:p>
        </p:txBody>
      </p:sp>
      <p:sp>
        <p:nvSpPr>
          <p:cNvPr id="4" name="Slide Number Placeholder 3"/>
          <p:cNvSpPr>
            <a:spLocks noGrp="1"/>
          </p:cNvSpPr>
          <p:nvPr>
            <p:ph type="sldNum" sz="quarter" idx="10"/>
          </p:nvPr>
        </p:nvSpPr>
        <p:spPr/>
        <p:txBody>
          <a:bodyPr/>
          <a:lstStyle/>
          <a:p>
            <a:fld id="{A43BB9C6-F4AD-4930-90CC-498063DE5E63}" type="slidenum">
              <a:rPr lang="en-GB" smtClean="0"/>
              <a:t>69</a:t>
            </a:fld>
            <a:endParaRPr lang="en-GB" dirty="0"/>
          </a:p>
        </p:txBody>
      </p:sp>
    </p:spTree>
    <p:extLst>
      <p:ext uri="{BB962C8B-B14F-4D97-AF65-F5344CB8AC3E}">
        <p14:creationId xmlns:p14="http://schemas.microsoft.com/office/powerpoint/2010/main" val="2028664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a:t>
            </a:fld>
            <a:endParaRPr lang="en-GB" dirty="0"/>
          </a:p>
        </p:txBody>
      </p:sp>
    </p:spTree>
    <p:extLst>
      <p:ext uri="{BB962C8B-B14F-4D97-AF65-F5344CB8AC3E}">
        <p14:creationId xmlns:p14="http://schemas.microsoft.com/office/powerpoint/2010/main" val="7393594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solution relies heavily on finding a material with the correct thickness, which must be slightly smaller than the gaps between each of the letter tiles. As with the previous solution the storage of the number tiles requires more thought. This may result in a combination of approaches. There is also the problem of how to make sure the thin piece of material stands up securely.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Pupil task. Using the thin material, explore a way of securing it at both ends with supports. </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70</a:t>
            </a:fld>
            <a:endParaRPr lang="en-GB" dirty="0"/>
          </a:p>
        </p:txBody>
      </p:sp>
    </p:spTree>
    <p:extLst>
      <p:ext uri="{BB962C8B-B14F-4D97-AF65-F5344CB8AC3E}">
        <p14:creationId xmlns:p14="http://schemas.microsoft.com/office/powerpoint/2010/main" val="26019013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to evaluate the manufacturing techniques and processes they have explored today and decide on the best solutions with justification. Pupils should be able to highlight the specific positive and negative points of each technique, tools, equipment and material they used.</a:t>
            </a:r>
          </a:p>
          <a:p>
            <a:endParaRPr lang="en-GB" dirty="0"/>
          </a:p>
          <a:p>
            <a:r>
              <a:rPr lang="en-GB" dirty="0"/>
              <a:t>A group decision should be made in terms of which solutions to reject when we move forward with the real activity in a later lesson. For classroom management purposes the teacher should make a note of pupils’ preferred options so that the correct numbers (and type) of materials can be prepared in advance.</a:t>
            </a:r>
          </a:p>
        </p:txBody>
      </p:sp>
      <p:sp>
        <p:nvSpPr>
          <p:cNvPr id="4" name="Slide Number Placeholder 3"/>
          <p:cNvSpPr>
            <a:spLocks noGrp="1"/>
          </p:cNvSpPr>
          <p:nvPr>
            <p:ph type="sldNum" sz="quarter" idx="10"/>
          </p:nvPr>
        </p:nvSpPr>
        <p:spPr/>
        <p:txBody>
          <a:bodyPr/>
          <a:lstStyle/>
          <a:p>
            <a:fld id="{A43BB9C6-F4AD-4930-90CC-498063DE5E63}" type="slidenum">
              <a:rPr lang="en-GB" smtClean="0"/>
              <a:t>71</a:t>
            </a:fld>
            <a:endParaRPr lang="en-GB" dirty="0"/>
          </a:p>
        </p:txBody>
      </p:sp>
    </p:spTree>
    <p:extLst>
      <p:ext uri="{BB962C8B-B14F-4D97-AF65-F5344CB8AC3E}">
        <p14:creationId xmlns:p14="http://schemas.microsoft.com/office/powerpoint/2010/main" val="4335260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72</a:t>
            </a:fld>
            <a:endParaRPr lang="en-GB" dirty="0"/>
          </a:p>
        </p:txBody>
      </p:sp>
    </p:spTree>
    <p:extLst>
      <p:ext uri="{BB962C8B-B14F-4D97-AF65-F5344CB8AC3E}">
        <p14:creationId xmlns:p14="http://schemas.microsoft.com/office/powerpoint/2010/main" val="15393895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GB" dirty="0"/>
              <a:t>This slide only for teachers. To serve as a quick reminder of lesson content prior to teaching. Homework can be added as appropriate.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73</a:t>
            </a:fld>
            <a:endParaRPr lang="en-GB" dirty="0"/>
          </a:p>
        </p:txBody>
      </p:sp>
    </p:spTree>
    <p:extLst>
      <p:ext uri="{BB962C8B-B14F-4D97-AF65-F5344CB8AC3E}">
        <p14:creationId xmlns:p14="http://schemas.microsoft.com/office/powerpoint/2010/main" val="38431246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link to the video on the next slide looks at an explanation of the new GCSE grading system. You can look at this before or after the activity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58139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video and associated information can be found at:</a:t>
            </a:r>
          </a:p>
          <a:p>
            <a:r>
              <a:rPr lang="en-GB" dirty="0">
                <a:hlinkClick r:id="rId3"/>
              </a:rPr>
              <a:t>www.gov.uk/government/news/new-gcse-9-to-1-grades-coming-soon</a:t>
            </a:r>
            <a:r>
              <a:rPr lang="en-GB"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589485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76</a:t>
            </a:fld>
            <a:endParaRPr lang="en-GB" dirty="0"/>
          </a:p>
        </p:txBody>
      </p:sp>
    </p:spTree>
    <p:extLst>
      <p:ext uri="{BB962C8B-B14F-4D97-AF65-F5344CB8AC3E}">
        <p14:creationId xmlns:p14="http://schemas.microsoft.com/office/powerpoint/2010/main" val="10937863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will probably discuss applying a force and heat. They may have had some experience of bending metal or plastic already in previous lessons. You must tailor this short activity to what you know of their previous lessons content. Some may discuss steaming wood. If you wish to discuss this as a technique, this video seems to cover the basics quite quickly although it very much a DIY version and a ‘don’t try at home’ warning should be issued alongside it…. </a:t>
            </a:r>
            <a:r>
              <a:rPr lang="en-GB" dirty="0">
                <a:hlinkClick r:id="rId3"/>
              </a:rPr>
              <a:t>https://www.youtube.com/watch?v=RnTEZ0xtYRg</a:t>
            </a:r>
            <a:r>
              <a:rPr lang="en-GB" dirty="0"/>
              <a:t> </a:t>
            </a:r>
          </a:p>
          <a:p>
            <a:r>
              <a:rPr lang="en-GB" dirty="0"/>
              <a:t>You can end the conversation with a comment referring to a method of bending wood shown in today’s lesson where the pupils will perform a bend themselves.</a:t>
            </a:r>
          </a:p>
        </p:txBody>
      </p:sp>
      <p:sp>
        <p:nvSpPr>
          <p:cNvPr id="4" name="Slide Number Placeholder 3"/>
          <p:cNvSpPr>
            <a:spLocks noGrp="1"/>
          </p:cNvSpPr>
          <p:nvPr>
            <p:ph type="sldNum" sz="quarter" idx="10"/>
          </p:nvPr>
        </p:nvSpPr>
        <p:spPr/>
        <p:txBody>
          <a:bodyPr/>
          <a:lstStyle/>
          <a:p>
            <a:fld id="{A43BB9C6-F4AD-4930-90CC-498063DE5E63}" type="slidenum">
              <a:rPr lang="en-GB" smtClean="0"/>
              <a:t>77</a:t>
            </a:fld>
            <a:endParaRPr lang="en-GB" dirty="0"/>
          </a:p>
        </p:txBody>
      </p:sp>
    </p:spTree>
    <p:extLst>
      <p:ext uri="{BB962C8B-B14F-4D97-AF65-F5344CB8AC3E}">
        <p14:creationId xmlns:p14="http://schemas.microsoft.com/office/powerpoint/2010/main" val="779296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78</a:t>
            </a:fld>
            <a:endParaRPr lang="en-GB" dirty="0"/>
          </a:p>
        </p:txBody>
      </p:sp>
    </p:spTree>
    <p:extLst>
      <p:ext uri="{BB962C8B-B14F-4D97-AF65-F5344CB8AC3E}">
        <p14:creationId xmlns:p14="http://schemas.microsoft.com/office/powerpoint/2010/main" val="97579307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first sight of the general appearance of the calendar so far. Explain that provided the calendar fulfils the needs of the specification there is a lot of scope for personalising and developing something creative. It does not have to look exactly like this!</a:t>
            </a:r>
          </a:p>
        </p:txBody>
      </p:sp>
      <p:sp>
        <p:nvSpPr>
          <p:cNvPr id="4" name="Slide Number Placeholder 3"/>
          <p:cNvSpPr>
            <a:spLocks noGrp="1"/>
          </p:cNvSpPr>
          <p:nvPr>
            <p:ph type="sldNum" sz="quarter" idx="10"/>
          </p:nvPr>
        </p:nvSpPr>
        <p:spPr/>
        <p:txBody>
          <a:bodyPr/>
          <a:lstStyle/>
          <a:p>
            <a:fld id="{A43BB9C6-F4AD-4930-90CC-498063DE5E63}" type="slidenum">
              <a:rPr lang="en-GB" smtClean="0"/>
              <a:t>79</a:t>
            </a:fld>
            <a:endParaRPr lang="en-GB" dirty="0"/>
          </a:p>
        </p:txBody>
      </p:sp>
    </p:spTree>
    <p:extLst>
      <p:ext uri="{BB962C8B-B14F-4D97-AF65-F5344CB8AC3E}">
        <p14:creationId xmlns:p14="http://schemas.microsoft.com/office/powerpoint/2010/main" val="1752672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Setting a scene. Introduce this pupil as currently unfit to attend an interview dressed the way he is and with a very poor project that he is going to take with him as an example of the standard of his work.</a:t>
            </a:r>
          </a:p>
        </p:txBody>
      </p:sp>
      <p:sp>
        <p:nvSpPr>
          <p:cNvPr id="4" name="Slide Number Placeholder 3"/>
          <p:cNvSpPr>
            <a:spLocks noGrp="1"/>
          </p:cNvSpPr>
          <p:nvPr>
            <p:ph type="sldNum" sz="quarter" idx="10"/>
          </p:nvPr>
        </p:nvSpPr>
        <p:spPr/>
        <p:txBody>
          <a:bodyPr/>
          <a:lstStyle/>
          <a:p>
            <a:fld id="{A43BB9C6-F4AD-4930-90CC-498063DE5E63}" type="slidenum">
              <a:rPr lang="en-GB" smtClean="0"/>
              <a:t>8</a:t>
            </a:fld>
            <a:endParaRPr lang="en-GB" dirty="0"/>
          </a:p>
        </p:txBody>
      </p:sp>
    </p:spTree>
    <p:extLst>
      <p:ext uri="{BB962C8B-B14F-4D97-AF65-F5344CB8AC3E}">
        <p14:creationId xmlns:p14="http://schemas.microsoft.com/office/powerpoint/2010/main" val="315156771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practice to get some example materials out and physically show them bending in action. Breaking points etc.</a:t>
            </a:r>
          </a:p>
        </p:txBody>
      </p:sp>
      <p:sp>
        <p:nvSpPr>
          <p:cNvPr id="4" name="Slide Number Placeholder 3"/>
          <p:cNvSpPr>
            <a:spLocks noGrp="1"/>
          </p:cNvSpPr>
          <p:nvPr>
            <p:ph type="sldNum" sz="quarter" idx="10"/>
          </p:nvPr>
        </p:nvSpPr>
        <p:spPr/>
        <p:txBody>
          <a:bodyPr/>
          <a:lstStyle/>
          <a:p>
            <a:fld id="{A43BB9C6-F4AD-4930-90CC-498063DE5E63}" type="slidenum">
              <a:rPr lang="en-GB" smtClean="0"/>
              <a:t>80</a:t>
            </a:fld>
            <a:endParaRPr lang="en-GB" dirty="0"/>
          </a:p>
        </p:txBody>
      </p:sp>
    </p:spTree>
    <p:extLst>
      <p:ext uri="{BB962C8B-B14F-4D97-AF65-F5344CB8AC3E}">
        <p14:creationId xmlns:p14="http://schemas.microsoft.com/office/powerpoint/2010/main" val="2681969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81</a:t>
            </a:fld>
            <a:endParaRPr lang="en-GB" dirty="0"/>
          </a:p>
        </p:txBody>
      </p:sp>
    </p:spTree>
    <p:extLst>
      <p:ext uri="{BB962C8B-B14F-4D97-AF65-F5344CB8AC3E}">
        <p14:creationId xmlns:p14="http://schemas.microsoft.com/office/powerpoint/2010/main" val="144012313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82</a:t>
            </a:fld>
            <a:endParaRPr lang="en-GB" dirty="0"/>
          </a:p>
        </p:txBody>
      </p:sp>
    </p:spTree>
    <p:extLst>
      <p:ext uri="{BB962C8B-B14F-4D97-AF65-F5344CB8AC3E}">
        <p14:creationId xmlns:p14="http://schemas.microsoft.com/office/powerpoint/2010/main" val="365320556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Care must be taken when looking at the curves pupils can achieve. If either part of the former becomes too small then this may cause them to break when clamping. You must also demonstrate that undercuts cannot be achieved and sharp changes in direction will also be problematic. It would be advisable to show them all of the possible problems practically. Prepare some deliberate failures and show the issues in action before they are given the template task to perform. Also remember that the height of the finished piece must be sufficient to allow the height of the number and month tiles to fit underneath comfortably.</a:t>
            </a:r>
          </a:p>
        </p:txBody>
      </p:sp>
      <p:sp>
        <p:nvSpPr>
          <p:cNvPr id="4" name="Slide Number Placeholder 3"/>
          <p:cNvSpPr>
            <a:spLocks noGrp="1"/>
          </p:cNvSpPr>
          <p:nvPr>
            <p:ph type="sldNum" sz="quarter" idx="10"/>
          </p:nvPr>
        </p:nvSpPr>
        <p:spPr/>
        <p:txBody>
          <a:bodyPr/>
          <a:lstStyle/>
          <a:p>
            <a:fld id="{A43BB9C6-F4AD-4930-90CC-498063DE5E63}" type="slidenum">
              <a:rPr lang="en-GB" smtClean="0"/>
              <a:t>83</a:t>
            </a:fld>
            <a:endParaRPr lang="en-GB" dirty="0"/>
          </a:p>
        </p:txBody>
      </p:sp>
    </p:spTree>
    <p:extLst>
      <p:ext uri="{BB962C8B-B14F-4D97-AF65-F5344CB8AC3E}">
        <p14:creationId xmlns:p14="http://schemas.microsoft.com/office/powerpoint/2010/main" val="339032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part will be needed to help clamp the parts together in a future lesson. Make sure that pupils each write their name on it and keep safe or you will encounter problems later on.</a:t>
            </a:r>
          </a:p>
        </p:txBody>
      </p:sp>
      <p:sp>
        <p:nvSpPr>
          <p:cNvPr id="4" name="Slide Number Placeholder 3"/>
          <p:cNvSpPr>
            <a:spLocks noGrp="1"/>
          </p:cNvSpPr>
          <p:nvPr>
            <p:ph type="sldNum" sz="quarter" idx="10"/>
          </p:nvPr>
        </p:nvSpPr>
        <p:spPr/>
        <p:txBody>
          <a:bodyPr/>
          <a:lstStyle/>
          <a:p>
            <a:fld id="{A43BB9C6-F4AD-4930-90CC-498063DE5E63}" type="slidenum">
              <a:rPr lang="en-GB" smtClean="0"/>
              <a:t>84</a:t>
            </a:fld>
            <a:endParaRPr lang="en-GB" dirty="0"/>
          </a:p>
        </p:txBody>
      </p:sp>
    </p:spTree>
    <p:extLst>
      <p:ext uri="{BB962C8B-B14F-4D97-AF65-F5344CB8AC3E}">
        <p14:creationId xmlns:p14="http://schemas.microsoft.com/office/powerpoint/2010/main" val="37931698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is only in the PPT for future use of the project with other schools. This is not needed for the schools involved because the demonstration will take place in the classroom for them.</a:t>
            </a:r>
          </a:p>
        </p:txBody>
      </p:sp>
      <p:sp>
        <p:nvSpPr>
          <p:cNvPr id="4" name="Slide Number Placeholder 3"/>
          <p:cNvSpPr>
            <a:spLocks noGrp="1"/>
          </p:cNvSpPr>
          <p:nvPr>
            <p:ph type="sldNum" sz="quarter" idx="10"/>
          </p:nvPr>
        </p:nvSpPr>
        <p:spPr/>
        <p:txBody>
          <a:bodyPr/>
          <a:lstStyle/>
          <a:p>
            <a:fld id="{A43BB9C6-F4AD-4930-90CC-498063DE5E63}" type="slidenum">
              <a:rPr lang="en-GB" smtClean="0"/>
              <a:t>85</a:t>
            </a:fld>
            <a:endParaRPr lang="en-GB" dirty="0"/>
          </a:p>
        </p:txBody>
      </p:sp>
    </p:spTree>
    <p:extLst>
      <p:ext uri="{BB962C8B-B14F-4D97-AF65-F5344CB8AC3E}">
        <p14:creationId xmlns:p14="http://schemas.microsoft.com/office/powerpoint/2010/main" val="30583124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86</a:t>
            </a:fld>
            <a:endParaRPr lang="en-GB" dirty="0"/>
          </a:p>
        </p:txBody>
      </p:sp>
    </p:spTree>
    <p:extLst>
      <p:ext uri="{BB962C8B-B14F-4D97-AF65-F5344CB8AC3E}">
        <p14:creationId xmlns:p14="http://schemas.microsoft.com/office/powerpoint/2010/main" val="9101173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GB" dirty="0"/>
              <a:t>This slide only for teachers. To serve as a quick reminder of lesson content prior to teaching. Homework can be added as appropriate.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87</a:t>
            </a:fld>
            <a:endParaRPr lang="en-GB" dirty="0"/>
          </a:p>
        </p:txBody>
      </p:sp>
    </p:spTree>
    <p:extLst>
      <p:ext uri="{BB962C8B-B14F-4D97-AF65-F5344CB8AC3E}">
        <p14:creationId xmlns:p14="http://schemas.microsoft.com/office/powerpoint/2010/main" val="22255563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03937B7-126B-4DBB-9FC9-B946C00483A2}" type="slidenum">
              <a:rPr lang="en-GB" smtClean="0"/>
              <a:t>88</a:t>
            </a:fld>
            <a:endParaRPr lang="en-GB" dirty="0"/>
          </a:p>
        </p:txBody>
      </p:sp>
    </p:spTree>
    <p:extLst>
      <p:ext uri="{BB962C8B-B14F-4D97-AF65-F5344CB8AC3E}">
        <p14:creationId xmlns:p14="http://schemas.microsoft.com/office/powerpoint/2010/main" val="1553970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89</a:t>
            </a:fld>
            <a:endParaRPr lang="en-GB" dirty="0"/>
          </a:p>
        </p:txBody>
      </p:sp>
    </p:spTree>
    <p:extLst>
      <p:ext uri="{BB962C8B-B14F-4D97-AF65-F5344CB8AC3E}">
        <p14:creationId xmlns:p14="http://schemas.microsoft.com/office/powerpoint/2010/main" val="3571049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9</a:t>
            </a:fld>
            <a:endParaRPr lang="en-GB" dirty="0"/>
          </a:p>
        </p:txBody>
      </p:sp>
    </p:spTree>
    <p:extLst>
      <p:ext uri="{BB962C8B-B14F-4D97-AF65-F5344CB8AC3E}">
        <p14:creationId xmlns:p14="http://schemas.microsoft.com/office/powerpoint/2010/main" val="707819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cs typeface="Arial"/>
              </a:rPr>
              <a:t>This is the first time the base and front edge have been mentioned. It is suggested that you prepare these for the pupils already cut to (maximum) size. With only the front edge having crucial dimensions, the size of the back of the calendar can be cut to size later which relies heavily on the solution they choose to solve the tile storage problem. Dimensions for the back of the calendar would have been looked at during the card modelling lesson.</a:t>
            </a:r>
          </a:p>
        </p:txBody>
      </p:sp>
      <p:sp>
        <p:nvSpPr>
          <p:cNvPr id="4" name="Slide Number Placeholder 3"/>
          <p:cNvSpPr>
            <a:spLocks noGrp="1"/>
          </p:cNvSpPr>
          <p:nvPr>
            <p:ph type="sldNum" sz="quarter" idx="10"/>
          </p:nvPr>
        </p:nvSpPr>
        <p:spPr/>
        <p:txBody>
          <a:bodyPr/>
          <a:lstStyle/>
          <a:p>
            <a:fld id="{A43BB9C6-F4AD-4930-90CC-498063DE5E63}" type="slidenum">
              <a:rPr lang="en-GB" smtClean="0"/>
              <a:t>90</a:t>
            </a:fld>
            <a:endParaRPr lang="en-GB" dirty="0"/>
          </a:p>
        </p:txBody>
      </p:sp>
    </p:spTree>
    <p:extLst>
      <p:ext uri="{BB962C8B-B14F-4D97-AF65-F5344CB8AC3E}">
        <p14:creationId xmlns:p14="http://schemas.microsoft.com/office/powerpoint/2010/main" val="17604149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dirty="0"/>
              <a:t>The spacer should ideally be approximately 2mm thicker than the month tiles to allow for easy removal when in use. Explain why this is used.</a:t>
            </a:r>
          </a:p>
          <a:p>
            <a:pPr marL="228600" indent="-228600">
              <a:buAutoNum type="arabicPeriod"/>
            </a:pPr>
            <a:r>
              <a:rPr lang="en-GB" dirty="0"/>
              <a:t>I found a piece of wood planed to the correct thickness and/or masking tape proved to be useful in holding the waste part of the former until the vice took hold. The piece of wood can be removed to set up another pupil’s work once the vice bites.</a:t>
            </a:r>
          </a:p>
          <a:p>
            <a:pPr marL="228600" indent="-228600">
              <a:buAutoNum type="arabicPeriod"/>
            </a:pPr>
            <a:r>
              <a:rPr lang="en-GB" dirty="0"/>
              <a:t>Explain to pupils the difficulties of clamping curved and angled pieces in the vice if we didn’t have the offcut to square it up.</a:t>
            </a:r>
          </a:p>
        </p:txBody>
      </p:sp>
      <p:sp>
        <p:nvSpPr>
          <p:cNvPr id="4" name="Slide Number Placeholder 3"/>
          <p:cNvSpPr>
            <a:spLocks noGrp="1"/>
          </p:cNvSpPr>
          <p:nvPr>
            <p:ph type="sldNum" sz="quarter" idx="10"/>
          </p:nvPr>
        </p:nvSpPr>
        <p:spPr/>
        <p:txBody>
          <a:bodyPr/>
          <a:lstStyle/>
          <a:p>
            <a:fld id="{A43BB9C6-F4AD-4930-90CC-498063DE5E63}" type="slidenum">
              <a:rPr lang="en-GB" smtClean="0"/>
              <a:t>91</a:t>
            </a:fld>
            <a:endParaRPr lang="en-GB" dirty="0"/>
          </a:p>
        </p:txBody>
      </p:sp>
    </p:spTree>
    <p:extLst>
      <p:ext uri="{BB962C8B-B14F-4D97-AF65-F5344CB8AC3E}">
        <p14:creationId xmlns:p14="http://schemas.microsoft.com/office/powerpoint/2010/main" val="2156175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should have a good idea of who wishes to complete which method from the end of the lesson where pupils experimented. A reminder of both the techniques involved and the pursuit of perfection would be useful at this stage.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92</a:t>
            </a:fld>
            <a:endParaRPr lang="en-GB" dirty="0"/>
          </a:p>
        </p:txBody>
      </p:sp>
    </p:spTree>
    <p:extLst>
      <p:ext uri="{BB962C8B-B14F-4D97-AF65-F5344CB8AC3E}">
        <p14:creationId xmlns:p14="http://schemas.microsoft.com/office/powerpoint/2010/main" val="2853128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93</a:t>
            </a:fld>
            <a:endParaRPr lang="en-GB" dirty="0"/>
          </a:p>
        </p:txBody>
      </p:sp>
    </p:spTree>
    <p:extLst>
      <p:ext uri="{BB962C8B-B14F-4D97-AF65-F5344CB8AC3E}">
        <p14:creationId xmlns:p14="http://schemas.microsoft.com/office/powerpoint/2010/main" val="378484069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only for teachers. To serve as a quick reminder of lesson content prior to teaching.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94</a:t>
            </a:fld>
            <a:endParaRPr lang="en-GB" dirty="0"/>
          </a:p>
        </p:txBody>
      </p:sp>
    </p:spTree>
    <p:extLst>
      <p:ext uri="{BB962C8B-B14F-4D97-AF65-F5344CB8AC3E}">
        <p14:creationId xmlns:p14="http://schemas.microsoft.com/office/powerpoint/2010/main" val="368248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point of this activity is to open the minds of pupils who have a stereotyped view of the types of jobs that take place in different workplaces. Pupils are put off by certain job sectors because of a belief that, for example, construction jobs mean getting cold and wet.</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53290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96</a:t>
            </a:fld>
            <a:endParaRPr lang="en-GB" dirty="0"/>
          </a:p>
        </p:txBody>
      </p:sp>
    </p:spTree>
    <p:extLst>
      <p:ext uri="{BB962C8B-B14F-4D97-AF65-F5344CB8AC3E}">
        <p14:creationId xmlns:p14="http://schemas.microsoft.com/office/powerpoint/2010/main" val="37021871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Choose two or three different finishes appropriate to your class, the project, and what you have in stock.</a:t>
            </a:r>
          </a:p>
          <a:p>
            <a:r>
              <a:rPr lang="en-GB" dirty="0"/>
              <a:t>Insert a picture of each into the boxes on the slide. This can be a picture of the product from the internet.</a:t>
            </a:r>
          </a:p>
          <a:p>
            <a:r>
              <a:rPr lang="en-GB" dirty="0"/>
              <a:t>Demonstrate each in use and highlight any health and safety controls. An appropriate time to discuss glass paper grades and method too.</a:t>
            </a:r>
          </a:p>
          <a:p>
            <a:r>
              <a:rPr lang="en-GB" dirty="0"/>
              <a:t>Explain the reasons for applying a finish.</a:t>
            </a:r>
          </a:p>
          <a:p>
            <a:r>
              <a:rPr lang="en-GB" dirty="0"/>
              <a:t>A good time to highlight the main types of finish and differences between them, paint, varnish, stain, wax etc. Discuss cleaning up brushes, and how some products are easier to clean than others. Discuss any environmental factors too that may influence decisions if finishing large volumes of work in industry.</a:t>
            </a:r>
          </a:p>
          <a:p>
            <a:r>
              <a:rPr lang="en-GB" dirty="0"/>
              <a:t>Discuss pros and cons with group at end of the activity.</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97</a:t>
            </a:fld>
            <a:endParaRPr lang="en-GB" dirty="0"/>
          </a:p>
        </p:txBody>
      </p:sp>
    </p:spTree>
    <p:extLst>
      <p:ext uri="{BB962C8B-B14F-4D97-AF65-F5344CB8AC3E}">
        <p14:creationId xmlns:p14="http://schemas.microsoft.com/office/powerpoint/2010/main" val="28601682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a very fine glass paper and a gentle approach to remove any scorching from the front faces of the tiles if present.</a:t>
            </a:r>
          </a:p>
          <a:p>
            <a:r>
              <a:rPr lang="en-GB" dirty="0"/>
              <a:t>A plastic wallet sealed with tape or an envelope would be a good idea at the end of the lesson to avoid losses.</a:t>
            </a:r>
          </a:p>
          <a:p>
            <a:r>
              <a:rPr lang="en-GB" dirty="0"/>
              <a:t>If the front surfaces show any signs of scorching from the laser, a light touch with a very fine grade (and very well used) piece of glass paper can remove. Extreme care should be taken not to remove the lettering.</a:t>
            </a:r>
          </a:p>
        </p:txBody>
      </p:sp>
      <p:sp>
        <p:nvSpPr>
          <p:cNvPr id="4" name="Slide Number Placeholder 3"/>
          <p:cNvSpPr>
            <a:spLocks noGrp="1"/>
          </p:cNvSpPr>
          <p:nvPr>
            <p:ph type="sldNum" sz="quarter" idx="10"/>
          </p:nvPr>
        </p:nvSpPr>
        <p:spPr/>
        <p:txBody>
          <a:bodyPr/>
          <a:lstStyle/>
          <a:p>
            <a:fld id="{A43BB9C6-F4AD-4930-90CC-498063DE5E63}" type="slidenum">
              <a:rPr lang="en-GB" smtClean="0"/>
              <a:t>98</a:t>
            </a:fld>
            <a:endParaRPr lang="en-GB" dirty="0"/>
          </a:p>
        </p:txBody>
      </p:sp>
    </p:spTree>
    <p:extLst>
      <p:ext uri="{BB962C8B-B14F-4D97-AF65-F5344CB8AC3E}">
        <p14:creationId xmlns:p14="http://schemas.microsoft.com/office/powerpoint/2010/main" val="26251153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on a calendar they will be related to time.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99</a:t>
            </a:fld>
            <a:endParaRPr lang="en-GB" dirty="0"/>
          </a:p>
        </p:txBody>
      </p:sp>
    </p:spTree>
    <p:extLst>
      <p:ext uri="{BB962C8B-B14F-4D97-AF65-F5344CB8AC3E}">
        <p14:creationId xmlns:p14="http://schemas.microsoft.com/office/powerpoint/2010/main" val="2859740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92D050"/>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pic>
        <p:nvPicPr>
          <p:cNvPr id="10" name="Picture 9" descr="DATA07whitesmall.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680700" y="6178554"/>
            <a:ext cx="1028194" cy="476250"/>
          </a:xfrm>
          <a:prstGeom prst="rect">
            <a:avLst/>
          </a:prstGeom>
        </p:spPr>
      </p:pic>
      <p:sp>
        <p:nvSpPr>
          <p:cNvPr id="11" name="Title 1"/>
          <p:cNvSpPr txBox="1">
            <a:spLocks/>
          </p:cNvSpPr>
          <p:nvPr userDrawn="1"/>
        </p:nvSpPr>
        <p:spPr>
          <a:xfrm>
            <a:off x="5059500"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Skills for Industry</a:t>
            </a:r>
          </a:p>
        </p:txBody>
      </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457200" rtl="0" eaLnBrk="1" latinLnBrk="0" hangingPunct="1">
        <a:spcBef>
          <a:spcPct val="0"/>
        </a:spcBef>
        <a:buNone/>
        <a:defRPr sz="4400" b="1" kern="1200">
          <a:solidFill>
            <a:srgbClr val="B0D235"/>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0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106.jpeg"/></Relationships>
</file>

<file path=ppt/slides/_rels/slide10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03.xml"/><Relationship Id="rId1" Type="http://schemas.openxmlformats.org/officeDocument/2006/relationships/slideLayout" Target="../slideLayouts/slideLayout1.xml"/><Relationship Id="rId5" Type="http://schemas.openxmlformats.org/officeDocument/2006/relationships/image" Target="../media/image109.png"/><Relationship Id="rId4" Type="http://schemas.microsoft.com/office/2007/relationships/hdphoto" Target="../media/hdphoto26.wdp"/></Relationships>
</file>

<file path=ppt/slides/_rels/slide10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111.png"/><Relationship Id="rId5" Type="http://schemas.microsoft.com/office/2007/relationships/hdphoto" Target="../media/hdphoto26.wdp"/><Relationship Id="rId4" Type="http://schemas.openxmlformats.org/officeDocument/2006/relationships/image" Target="../media/image108.png"/></Relationships>
</file>

<file path=ppt/slides/_rels/slide10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5.xml"/><Relationship Id="rId1" Type="http://schemas.openxmlformats.org/officeDocument/2006/relationships/slideLayout" Target="../slideLayouts/slideLayout1.xml"/><Relationship Id="rId5" Type="http://schemas.microsoft.com/office/2007/relationships/hdphoto" Target="../media/hdphoto26.wdp"/><Relationship Id="rId4" Type="http://schemas.openxmlformats.org/officeDocument/2006/relationships/image" Target="../media/image108.png"/></Relationships>
</file>

<file path=ppt/slides/_rels/slide10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ideo" Target="https://www.youtube.com/embed/BiUprnteAVo" TargetMode="Externa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1.emf"/><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3.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4.wdp"/></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microsoft.com/office/2007/relationships/hdphoto" Target="../media/hdphoto5.wdp"/></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arget="../media/image29.jpeg" Type="http://schemas.openxmlformats.org/officeDocument/2006/relationships/image"/><Relationship Id="rId2" Target="../notesSlides/notesSlide37.xml" Type="http://schemas.openxmlformats.org/officeDocument/2006/relationships/notesSlide"/><Relationship Id="rId1" Target="../slideLayouts/slideLayout1.xml" Type="http://schemas.openxmlformats.org/officeDocument/2006/relationships/slideLayout"/><Relationship Id="rId5" Target="../media/image6.jpeg" Type="http://schemas.openxmlformats.org/officeDocument/2006/relationships/image"/><Relationship Id="rId4" Target="../media/hdphoto6.wdp" Type="http://schemas.microsoft.com/office/2007/relationships/hdphoto"/></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35.jpeg"/><Relationship Id="rId3" Type="http://schemas.microsoft.com/office/2007/relationships/media" Target="../media/media2.mp4"/><Relationship Id="rId7" Type="http://schemas.openxmlformats.org/officeDocument/2006/relationships/image" Target="../media/image34.jpeg"/><Relationship Id="rId12" Type="http://schemas.openxmlformats.org/officeDocument/2006/relationships/image" Target="../media/image39.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40.xml"/><Relationship Id="rId11" Type="http://schemas.openxmlformats.org/officeDocument/2006/relationships/image" Target="../media/image38.jpeg"/><Relationship Id="rId5" Type="http://schemas.openxmlformats.org/officeDocument/2006/relationships/slideLayout" Target="../slideLayouts/slideLayout1.xml"/><Relationship Id="rId10" Type="http://schemas.openxmlformats.org/officeDocument/2006/relationships/image" Target="../media/image37.jpeg"/><Relationship Id="rId4" Type="http://schemas.openxmlformats.org/officeDocument/2006/relationships/video" Target="../media/media2.mp4"/><Relationship Id="rId9" Type="http://schemas.openxmlformats.org/officeDocument/2006/relationships/image" Target="../media/image36.jpeg"/></Relationships>
</file>

<file path=ppt/slides/_rels/slide41.xml.rels><?xml version="1.0" encoding="UTF-8" standalone="yes" ?><Relationships xmlns="http://schemas.openxmlformats.org/package/2006/relationships"><Relationship Id="rId3" Target="../media/image40.jpeg" Type="http://schemas.openxmlformats.org/officeDocument/2006/relationships/image"/><Relationship Id="rId2" Target="../notesSlides/notesSlide41.xml" Type="http://schemas.openxmlformats.org/officeDocument/2006/relationships/notesSlide"/><Relationship Id="rId1" Target="../slideLayouts/slideLayout1.xml" Type="http://schemas.openxmlformats.org/officeDocument/2006/relationships/slideLayout"/><Relationship Id="rId5" Target="../media/image42.jpeg" Type="http://schemas.openxmlformats.org/officeDocument/2006/relationships/image"/><Relationship Id="rId4" Target="../media/image41.jpeg" Type="http://schemas.openxmlformats.org/officeDocument/2006/relationships/image"/></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png"/></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69.png"/><Relationship Id="rId4" Type="http://schemas.microsoft.com/office/2007/relationships/hdphoto" Target="../media/hdphoto7.wdp"/></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microsoft.com/office/2007/relationships/hdphoto" Target="../media/hdphoto9.wdp"/></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microsoft.com/office/2007/relationships/hdphoto" Target="../media/hdphoto10.wdp"/></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microsoft.com/office/2007/relationships/hdphoto" Target="../media/hdphoto11.wdp"/></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png"/></Relationships>
</file>

<file path=ppt/slides/_rels/slide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73.jpeg"/></Relationships>
</file>

<file path=ppt/slides/_rels/slide7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7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microsoft.com/office/2007/relationships/hdphoto" Target="../media/hdphoto12.wdp"/></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76.png"/><Relationship Id="rId7" Type="http://schemas.openxmlformats.org/officeDocument/2006/relationships/image" Target="../media/image78.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microsoft.com/office/2007/relationships/hdphoto" Target="../media/hdphoto14.wdp"/><Relationship Id="rId5" Type="http://schemas.openxmlformats.org/officeDocument/2006/relationships/image" Target="../media/image77.png"/><Relationship Id="rId4" Type="http://schemas.microsoft.com/office/2007/relationships/hdphoto" Target="../media/hdphoto13.wdp"/></Relationships>
</file>

<file path=ppt/slides/_rels/slide8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1.xml"/><Relationship Id="rId1" Type="http://schemas.openxmlformats.org/officeDocument/2006/relationships/slideLayout" Target="../slideLayouts/slideLayout1.xml"/><Relationship Id="rId5" Type="http://schemas.microsoft.com/office/2007/relationships/hdphoto" Target="../media/hdphoto16.wdp"/><Relationship Id="rId4" Type="http://schemas.openxmlformats.org/officeDocument/2006/relationships/image" Target="../media/image80.png"/></Relationships>
</file>

<file path=ppt/slides/_rels/slide82.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81.png"/><Relationship Id="rId7"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microsoft.com/office/2007/relationships/hdphoto" Target="../media/hdphoto18.wdp"/><Relationship Id="rId5" Type="http://schemas.openxmlformats.org/officeDocument/2006/relationships/image" Target="../media/image82.png"/><Relationship Id="rId4" Type="http://schemas.microsoft.com/office/2007/relationships/hdphoto" Target="../media/hdphoto17.wdp"/></Relationships>
</file>

<file path=ppt/slides/_rels/slide83.xml.rels><?xml version="1.0" encoding="UTF-8" standalone="yes"?>
<Relationships xmlns="http://schemas.openxmlformats.org/package/2006/relationships"><Relationship Id="rId8" Type="http://schemas.microsoft.com/office/2007/relationships/hdphoto" Target="../media/hdphoto21.wdp"/><Relationship Id="rId3" Type="http://schemas.openxmlformats.org/officeDocument/2006/relationships/image" Target="../media/image84.jpeg"/><Relationship Id="rId7" Type="http://schemas.openxmlformats.org/officeDocument/2006/relationships/image" Target="../media/image87.png"/><Relationship Id="rId2" Type="http://schemas.openxmlformats.org/officeDocument/2006/relationships/notesSlide" Target="../notesSlides/notesSlide83.xml"/><Relationship Id="rId1" Type="http://schemas.openxmlformats.org/officeDocument/2006/relationships/slideLayout" Target="../slideLayouts/slideLayout1.xml"/><Relationship Id="rId6" Type="http://schemas.microsoft.com/office/2007/relationships/hdphoto" Target="../media/hdphoto20.wdp"/><Relationship Id="rId5" Type="http://schemas.openxmlformats.org/officeDocument/2006/relationships/image" Target="../media/image86.png"/><Relationship Id="rId10" Type="http://schemas.openxmlformats.org/officeDocument/2006/relationships/image" Target="../media/image89.jpeg"/><Relationship Id="rId4" Type="http://schemas.openxmlformats.org/officeDocument/2006/relationships/image" Target="../media/image85.jpeg"/><Relationship Id="rId9" Type="http://schemas.openxmlformats.org/officeDocument/2006/relationships/image" Target="../media/image88.jpeg"/></Relationships>
</file>

<file path=ppt/slides/_rels/slide8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88.xml.rels><?xml version="1.0" encoding="UTF-8" standalone="yes"?>
<Relationships xmlns="http://schemas.openxmlformats.org/package/2006/relationships"><Relationship Id="rId3" Type="http://schemas.openxmlformats.org/officeDocument/2006/relationships/hyperlink" Target="https://www.youtube.com/user/ApprenticeshipsNAS" TargetMode="External"/><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hyperlink" Target="https://www.youtube.com/watch?v=LWx3opcJlSE"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0.xml"/><Relationship Id="rId1" Type="http://schemas.openxmlformats.org/officeDocument/2006/relationships/slideLayout" Target="../slideLayouts/slideLayout1.xml"/><Relationship Id="rId4" Type="http://schemas.microsoft.com/office/2007/relationships/hdphoto" Target="../media/hdphoto22.wdp"/></Relationships>
</file>

<file path=ppt/slides/_rels/slide91.xml.rels><?xml version="1.0" encoding="UTF-8" standalone="yes"?>
<Relationships xmlns="http://schemas.openxmlformats.org/package/2006/relationships"><Relationship Id="rId8" Type="http://schemas.microsoft.com/office/2007/relationships/hdphoto" Target="../media/hdphoto25.wdp"/><Relationship Id="rId3" Type="http://schemas.openxmlformats.org/officeDocument/2006/relationships/image" Target="../media/image93.png"/><Relationship Id="rId7" Type="http://schemas.openxmlformats.org/officeDocument/2006/relationships/image" Target="../media/image95.png"/><Relationship Id="rId2" Type="http://schemas.openxmlformats.org/officeDocument/2006/relationships/notesSlide" Target="../notesSlides/notesSlide91.xml"/><Relationship Id="rId1" Type="http://schemas.openxmlformats.org/officeDocument/2006/relationships/slideLayout" Target="../slideLayouts/slideLayout1.xml"/><Relationship Id="rId6" Type="http://schemas.microsoft.com/office/2007/relationships/hdphoto" Target="../media/hdphoto24.wdp"/><Relationship Id="rId5" Type="http://schemas.openxmlformats.org/officeDocument/2006/relationships/image" Target="../media/image94.png"/><Relationship Id="rId4" Type="http://schemas.microsoft.com/office/2007/relationships/hdphoto" Target="../media/hdphoto23.wdp"/></Relationships>
</file>

<file path=ppt/slides/_rels/slide9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4.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9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notesSlide" Target="../notesSlides/notesSlide98.xml"/><Relationship Id="rId1" Type="http://schemas.openxmlformats.org/officeDocument/2006/relationships/slideLayout" Target="../slideLayouts/slideLayout1.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9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22285"/>
            <a:ext cx="10972800" cy="3433889"/>
          </a:xfrm>
        </p:spPr>
        <p:txBody>
          <a:bodyPr>
            <a:normAutofit/>
          </a:bodyPr>
          <a:lstStyle/>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US" sz="2400" b="0" dirty="0">
              <a:solidFill>
                <a:schemeClr val="tx1"/>
              </a:solidFill>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609600" y="2400523"/>
            <a:ext cx="9079008" cy="60597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4000" dirty="0"/>
              <a:t>North Warwickshire 1 </a:t>
            </a:r>
          </a:p>
          <a:p>
            <a:pPr marL="0" indent="0" algn="ctr">
              <a:buNone/>
            </a:pPr>
            <a:r>
              <a:rPr lang="en-GB" sz="4000" dirty="0"/>
              <a:t>N.E.J. Stevenson Ltd</a:t>
            </a:r>
            <a:endParaRPr lang="en-US" sz="4000" b="0" dirty="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title"/>
          </p:nvPr>
        </p:nvSpPr>
        <p:spPr>
          <a:xfrm>
            <a:off x="609600" y="794221"/>
            <a:ext cx="9079008" cy="689866"/>
          </a:xfrm>
        </p:spPr>
        <p:txBody>
          <a:bodyPr>
            <a:normAutofit fontScale="90000"/>
          </a:bodyPr>
          <a:lstStyle/>
          <a:p>
            <a:pPr algn="ctr"/>
            <a:r>
              <a:rPr lang="en-GB" dirty="0"/>
              <a:t>Skills for Industry</a:t>
            </a:r>
            <a:endParaRPr lang="en-US" dirty="0"/>
          </a:p>
        </p:txBody>
      </p:sp>
      <p:grpSp>
        <p:nvGrpSpPr>
          <p:cNvPr id="10" name="Group 9"/>
          <p:cNvGrpSpPr/>
          <p:nvPr/>
        </p:nvGrpSpPr>
        <p:grpSpPr>
          <a:xfrm>
            <a:off x="9613860" y="904081"/>
            <a:ext cx="2043289" cy="4487780"/>
            <a:chOff x="9613860" y="904081"/>
            <a:chExt cx="2043289" cy="4487780"/>
          </a:xfrm>
        </p:grpSpPr>
        <p:sp>
          <p:nvSpPr>
            <p:cNvPr id="5" name="Rectangle 4"/>
            <p:cNvSpPr/>
            <p:nvPr/>
          </p:nvSpPr>
          <p:spPr>
            <a:xfrm>
              <a:off x="9613860" y="904081"/>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9763357" y="1269583"/>
              <a:ext cx="1771650" cy="437702"/>
            </a:xfrm>
            <a:prstGeom prst="rect">
              <a:avLst/>
            </a:prstGeom>
          </p:spPr>
        </p:pic>
        <p:pic>
          <p:nvPicPr>
            <p:cNvPr id="8" name="Picture 7"/>
            <p:cNvPicPr>
              <a:picLocks noChangeAspect="1"/>
            </p:cNvPicPr>
            <p:nvPr/>
          </p:nvPicPr>
          <p:blipFill>
            <a:blip r:embed="rId4"/>
            <a:stretch>
              <a:fillRect/>
            </a:stretch>
          </p:blipFill>
          <p:spPr>
            <a:xfrm>
              <a:off x="9766205" y="2572181"/>
              <a:ext cx="1771650" cy="79122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763357" y="4228299"/>
              <a:ext cx="1774498" cy="818082"/>
            </a:xfrm>
            <a:prstGeom prst="rect">
              <a:avLst/>
            </a:prstGeom>
          </p:spPr>
        </p:pic>
      </p:grpSp>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Do you call this a project?</a:t>
            </a:r>
          </a:p>
        </p:txBody>
      </p:sp>
      <p:sp>
        <p:nvSpPr>
          <p:cNvPr id="11" name="Rectangle 10"/>
          <p:cNvSpPr/>
          <p:nvPr/>
        </p:nvSpPr>
        <p:spPr>
          <a:xfrm>
            <a:off x="609600" y="1042761"/>
            <a:ext cx="11067535" cy="461665"/>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Christian presents his calendar project.</a:t>
            </a:r>
            <a:endParaRPr lang="en-GB" dirty="0">
              <a:solidFill>
                <a:srgbClr val="318AAC"/>
              </a:solidFill>
              <a:latin typeface="Cambria" panose="02040503050406030204" pitchFamily="18" charset="0"/>
              <a:cs typeface="Aria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86072" y="432617"/>
            <a:ext cx="1067868" cy="1926390"/>
          </a:xfrm>
          <a:prstGeom prst="rect">
            <a:avLst/>
          </a:prstGeom>
        </p:spPr>
      </p:pic>
      <p:sp>
        <p:nvSpPr>
          <p:cNvPr id="6" name="Rectangle 5"/>
          <p:cNvSpPr/>
          <p:nvPr/>
        </p:nvSpPr>
        <p:spPr>
          <a:xfrm>
            <a:off x="9106551" y="1590116"/>
            <a:ext cx="2136455" cy="1034129"/>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Oh dear. </a:t>
            </a:r>
          </a:p>
          <a:p>
            <a:pPr lvl="0">
              <a:spcBef>
                <a:spcPct val="20000"/>
              </a:spcBef>
            </a:pPr>
            <a:r>
              <a:rPr lang="en-GB" dirty="0">
                <a:latin typeface="Arial" panose="020B0604020202020204" pitchFamily="34" charset="0"/>
                <a:cs typeface="Arial" panose="020B0604020202020204" pitchFamily="34" charset="0"/>
              </a:rPr>
              <a:t>It’s a mess!</a:t>
            </a:r>
          </a:p>
          <a:p>
            <a:pPr lvl="0">
              <a:spcBef>
                <a:spcPct val="20000"/>
              </a:spcBef>
            </a:pPr>
            <a:endParaRPr lang="en-GB" dirty="0">
              <a:latin typeface="Arial" panose="020B0604020202020204" pitchFamily="34" charset="0"/>
              <a:cs typeface="Arial" panose="020B0604020202020204" pitchFamily="34" charset="0"/>
            </a:endParaRPr>
          </a:p>
        </p:txBody>
      </p:sp>
      <p:sp>
        <p:nvSpPr>
          <p:cNvPr id="7" name="Rectangle 6"/>
          <p:cNvSpPr/>
          <p:nvPr/>
        </p:nvSpPr>
        <p:spPr>
          <a:xfrm>
            <a:off x="609600" y="4625450"/>
            <a:ext cx="9238735" cy="1674305"/>
          </a:xfrm>
          <a:prstGeom prst="rect">
            <a:avLst/>
          </a:prstGeom>
        </p:spPr>
        <p:txBody>
          <a:bodyPr wrap="square">
            <a:spAutoFit/>
          </a:bodyPr>
          <a:lstStyle/>
          <a:p>
            <a:pPr lvl="0">
              <a:spcBef>
                <a:spcPct val="20000"/>
              </a:spcBef>
            </a:pPr>
            <a:r>
              <a:rPr lang="en-GB" sz="2000" b="1" dirty="0">
                <a:solidFill>
                  <a:srgbClr val="286D90"/>
                </a:solidFill>
                <a:latin typeface="Cambria" panose="02040503050406030204" pitchFamily="18" charset="0"/>
                <a:cs typeface="Arial" panose="020B0604020202020204" pitchFamily="34" charset="0"/>
              </a:rPr>
              <a:t>Task</a:t>
            </a:r>
          </a:p>
          <a:p>
            <a:pPr marL="265113" lvl="0" indent="-265113">
              <a:spcBef>
                <a:spcPct val="20000"/>
              </a:spcBef>
            </a:pPr>
            <a:r>
              <a:rPr lang="en-GB" dirty="0">
                <a:latin typeface="Arial" panose="020B0604020202020204" pitchFamily="34" charset="0"/>
                <a:cs typeface="Arial" panose="020B0604020202020204" pitchFamily="34" charset="0"/>
              </a:rPr>
              <a:t>1. Look at the pictures of Christian’s project and make a note of all of the issues that the interviewer will pick up on. </a:t>
            </a:r>
          </a:p>
          <a:p>
            <a:pPr marL="265113" lvl="0" indent="-265113">
              <a:spcBef>
                <a:spcPct val="20000"/>
              </a:spcBef>
            </a:pPr>
            <a:r>
              <a:rPr lang="en-GB" dirty="0">
                <a:latin typeface="Arial" panose="020B0604020202020204" pitchFamily="34" charset="0"/>
                <a:cs typeface="Arial" panose="020B0604020202020204" pitchFamily="34" charset="0"/>
              </a:rPr>
              <a:t>2. How could he improve each of these problems?</a:t>
            </a:r>
          </a:p>
          <a:p>
            <a:pPr lvl="0">
              <a:spcBef>
                <a:spcPct val="20000"/>
              </a:spcBef>
            </a:pPr>
            <a:endParaRPr lang="en-GB"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02460"/>
            <a:ext cx="4020870" cy="301565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06551" y="2608778"/>
            <a:ext cx="2702910" cy="2027183"/>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40536" y="1604167"/>
            <a:ext cx="4042392" cy="3031794"/>
          </a:xfrm>
          <a:prstGeom prst="rect">
            <a:avLst/>
          </a:prstGeom>
        </p:spPr>
      </p:pic>
    </p:spTree>
    <p:extLst>
      <p:ext uri="{BB962C8B-B14F-4D97-AF65-F5344CB8AC3E}">
        <p14:creationId xmlns:p14="http://schemas.microsoft.com/office/powerpoint/2010/main" val="17235230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90620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9</a:t>
            </a:r>
          </a:p>
        </p:txBody>
      </p:sp>
      <p:sp>
        <p:nvSpPr>
          <p:cNvPr id="3" name="Content Placeholder 2"/>
          <p:cNvSpPr>
            <a:spLocks noGrp="1"/>
          </p:cNvSpPr>
          <p:nvPr>
            <p:ph idx="1"/>
          </p:nvPr>
        </p:nvSpPr>
        <p:spPr>
          <a:xfrm>
            <a:off x="609600" y="964504"/>
            <a:ext cx="8737600" cy="4791671"/>
          </a:xfrm>
        </p:spPr>
        <p:txBody>
          <a:bodyPr>
            <a:noAutofit/>
          </a:bodyPr>
          <a:lstStyle/>
          <a:p>
            <a:pPr marL="0" indent="0">
              <a:buNone/>
            </a:pPr>
            <a:r>
              <a:rPr lang="en-GB" sz="2400" dirty="0"/>
              <a:t>Lesson Synopsis </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Time for finishing any work left outstanding from previous lessons. Pupils evaluate their product against their design specification and evaluate themselves in terms of the ‘perfect employee’ specification produced during an earlier lesson. Photos of finished products. Pupils look at ways in which their performance could have been improved and set targets for future projects and for acquiring employability skills and qualities.</a:t>
            </a:r>
          </a:p>
          <a:p>
            <a:pPr marL="0" indent="0">
              <a:spcBef>
                <a:spcPts val="200"/>
              </a:spcBef>
              <a:buNone/>
            </a:pPr>
            <a:r>
              <a:rPr lang="en-GB" sz="1400" dirty="0">
                <a:solidFill>
                  <a:schemeClr val="tx1"/>
                </a:solidFill>
                <a:latin typeface="Arial" panose="020B0604020202020204" pitchFamily="34" charset="0"/>
                <a:cs typeface="Arial" panose="020B0604020202020204" pitchFamily="34" charset="0"/>
              </a:rPr>
              <a:t>Learning Objectives </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EA 1 – evaluate their products against their original specification and identify ways of improving them.</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EA 2 – actively involve others in the testing of their products.</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EA 3 – select appropriate methods to evaluate their products in use and modify them to improve performance.</a:t>
            </a:r>
          </a:p>
          <a:p>
            <a:pPr marL="0" indent="0">
              <a:spcBef>
                <a:spcPts val="200"/>
              </a:spcBef>
              <a:buNone/>
            </a:pPr>
            <a:r>
              <a:rPr lang="en-GB" sz="1400" dirty="0">
                <a:solidFill>
                  <a:schemeClr val="tx1"/>
                </a:solidFill>
                <a:latin typeface="Arial" panose="020B0604020202020204" pitchFamily="34" charset="0"/>
                <a:cs typeface="Arial" panose="020B0604020202020204" pitchFamily="34" charset="0"/>
              </a:rPr>
              <a:t>Resources</a:t>
            </a:r>
          </a:p>
          <a:p>
            <a:pPr>
              <a:spcBef>
                <a:spcPts val="200"/>
              </a:spcBef>
            </a:pPr>
            <a:r>
              <a:rPr lang="en-GB" sz="1400" b="0" dirty="0">
                <a:solidFill>
                  <a:schemeClr val="tx1"/>
                </a:solidFill>
                <a:latin typeface="Arial" panose="020B0604020202020204" pitchFamily="34" charset="0"/>
                <a:cs typeface="Arial" panose="020B0604020202020204" pitchFamily="34" charset="0"/>
              </a:rPr>
              <a:t>Original specifications needed wherever they were recorded to compare to end product and to pupil as employee.</a:t>
            </a:r>
          </a:p>
          <a:p>
            <a:pPr>
              <a:spcBef>
                <a:spcPts val="200"/>
              </a:spcBef>
            </a:pPr>
            <a:r>
              <a:rPr lang="en-GB" sz="1400" b="0" dirty="0">
                <a:solidFill>
                  <a:schemeClr val="tx1"/>
                </a:solidFill>
                <a:latin typeface="Arial" panose="020B0604020202020204" pitchFamily="34" charset="0"/>
                <a:cs typeface="Arial" panose="020B0604020202020204" pitchFamily="34" charset="0"/>
              </a:rPr>
              <a:t>You may wish to develop an evaluation sheet from the information given on the slide.</a:t>
            </a:r>
          </a:p>
          <a:p>
            <a:pPr>
              <a:spcBef>
                <a:spcPts val="200"/>
              </a:spcBef>
            </a:pPr>
            <a:r>
              <a:rPr lang="en-GB" sz="1400" b="0" dirty="0">
                <a:solidFill>
                  <a:schemeClr val="tx1"/>
                </a:solidFill>
                <a:latin typeface="Arial" panose="020B0604020202020204" pitchFamily="34" charset="0"/>
                <a:cs typeface="Arial" panose="020B0604020202020204" pitchFamily="34" charset="0"/>
              </a:rPr>
              <a:t>Digital camera.</a:t>
            </a:r>
          </a:p>
        </p:txBody>
      </p:sp>
      <p:sp>
        <p:nvSpPr>
          <p:cNvPr id="7" name="Rectangle 6"/>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2809995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9 Starter</a:t>
            </a:r>
          </a:p>
        </p:txBody>
      </p:sp>
      <p:sp>
        <p:nvSpPr>
          <p:cNvPr id="6" name="Rectangle 5"/>
          <p:cNvSpPr/>
          <p:nvPr/>
        </p:nvSpPr>
        <p:spPr>
          <a:xfrm>
            <a:off x="8975558" y="994047"/>
            <a:ext cx="2606842"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808440" y="1066103"/>
            <a:ext cx="401163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 career in </a:t>
            </a:r>
            <a:b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b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Design and Technology</a:t>
            </a:r>
            <a:endParaRPr kumimoji="0" lang="en-GB" sz="24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extBox 12"/>
          <p:cNvSpPr txBox="1"/>
          <p:nvPr/>
        </p:nvSpPr>
        <p:spPr>
          <a:xfrm>
            <a:off x="808439" y="4821426"/>
            <a:ext cx="789417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609601" y="1936746"/>
            <a:ext cx="4121888" cy="3754874"/>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Use the internet to look for suitable careers for a pupil who loves Design and Technology.</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What careers would you advise them to do in this area if they want to </a:t>
            </a:r>
            <a:r>
              <a:rPr lang="en-GB" sz="1700" dirty="0">
                <a:latin typeface="Arial" panose="020B0604020202020204" pitchFamily="34" charset="0"/>
                <a:cs typeface="Arial" panose="020B0604020202020204" pitchFamily="34" charset="0"/>
              </a:rPr>
              <a:t>start with the following qualifications:</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5 GCSEs including English and Maths</a:t>
            </a:r>
          </a:p>
          <a:p>
            <a:pPr marL="622300" lvl="1" indent="-165100" defTabSz="457200">
              <a:buFont typeface="Arial" panose="020B0604020202020204" pitchFamily="34" charset="0"/>
              <a:buChar char="•"/>
            </a:pPr>
            <a:r>
              <a:rPr lang="en-GB" sz="1700" dirty="0">
                <a:latin typeface="Arial" panose="020B0604020202020204" pitchFamily="34" charset="0"/>
                <a:cs typeface="Arial" panose="020B0604020202020204" pitchFamily="34" charset="0"/>
              </a:rPr>
              <a:t>A levels or an Advanced apprenticeship</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 university degree </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Can you find out the pay and conditions for the three careers you recommended above?</a:t>
            </a:r>
          </a:p>
        </p:txBody>
      </p:sp>
      <p:pic>
        <p:nvPicPr>
          <p:cNvPr id="5" name="Picture 4"/>
          <p:cNvPicPr>
            <a:picLocks noChangeAspect="1"/>
          </p:cNvPicPr>
          <p:nvPr/>
        </p:nvPicPr>
        <p:blipFill>
          <a:blip r:embed="rId3"/>
          <a:stretch>
            <a:fillRect/>
          </a:stretch>
        </p:blipFill>
        <p:spPr>
          <a:xfrm>
            <a:off x="4908072" y="1138161"/>
            <a:ext cx="3529955" cy="2349626"/>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a:ext>
            </a:extLst>
          </a:blip>
          <a:srcRect b="-58"/>
          <a:stretch/>
        </p:blipFill>
        <p:spPr>
          <a:xfrm>
            <a:off x="4919200" y="3559844"/>
            <a:ext cx="3507700" cy="2135101"/>
          </a:xfrm>
          <a:prstGeom prst="rect">
            <a:avLst/>
          </a:prstGeom>
        </p:spPr>
      </p:pic>
      <p:sp>
        <p:nvSpPr>
          <p:cNvPr id="9" name="Rectangle 8"/>
          <p:cNvSpPr/>
          <p:nvPr/>
        </p:nvSpPr>
        <p:spPr>
          <a:xfrm>
            <a:off x="8975558" y="1046178"/>
            <a:ext cx="2492542" cy="3502497"/>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panose="020B0604020202020204" pitchFamily="34" charset="0"/>
              </a:rPr>
              <a:t>Homework activity</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Repeat the starter activity for another subject that you enjoy doing and have some talent for.</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Look for careers that can combine the subject in 1 above with a Design and Technology qualification.</a:t>
            </a:r>
          </a:p>
          <a:p>
            <a:pPr lvl="0" defTabSz="457200">
              <a:spcBef>
                <a:spcPct val="20000"/>
              </a:spcBef>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193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642666" y="274639"/>
            <a:ext cx="5193733" cy="5389562"/>
          </a:xfrm>
          <a:prstGeom prst="rect">
            <a:avLst/>
          </a:prstGeom>
        </p:spPr>
      </p:pic>
      <p:sp>
        <p:nvSpPr>
          <p:cNvPr id="2" name="Title 1"/>
          <p:cNvSpPr>
            <a:spLocks noGrp="1"/>
          </p:cNvSpPr>
          <p:nvPr>
            <p:ph type="title"/>
          </p:nvPr>
        </p:nvSpPr>
        <p:spPr/>
        <p:txBody>
          <a:bodyPr>
            <a:normAutofit fontScale="90000"/>
          </a:bodyPr>
          <a:lstStyle/>
          <a:p>
            <a:r>
              <a:rPr lang="en-GB" dirty="0"/>
              <a:t>Lesson 9 objectives</a:t>
            </a:r>
          </a:p>
        </p:txBody>
      </p:sp>
      <p:sp>
        <p:nvSpPr>
          <p:cNvPr id="16" name="Rectangle 15"/>
          <p:cNvSpPr/>
          <p:nvPr/>
        </p:nvSpPr>
        <p:spPr>
          <a:xfrm>
            <a:off x="609600" y="1306338"/>
            <a:ext cx="5723467" cy="3931333"/>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lvl="0">
              <a:spcAft>
                <a:spcPts val="1000"/>
              </a:spcAft>
            </a:pPr>
            <a:r>
              <a:rPr lang="en-GB" dirty="0">
                <a:latin typeface="Arial" panose="020B0604020202020204" pitchFamily="34" charset="0"/>
                <a:ea typeface="Calibri" panose="020F0502020204030204" pitchFamily="34" charset="0"/>
                <a:cs typeface="Arial" panose="020B0604020202020204" pitchFamily="34" charset="0"/>
              </a:rPr>
              <a:t>The specification is a useful checklist for evaluation when a project is complete.</a:t>
            </a:r>
            <a:endParaRPr lang="en-GB" dirty="0">
              <a:solidFill>
                <a:srgbClr val="318AAC"/>
              </a:solidFill>
              <a:latin typeface="Arial" panose="020B0604020202020204" pitchFamily="34" charset="0"/>
              <a:cs typeface="Arial" panose="020B0604020202020204" pitchFamily="34" charset="0"/>
            </a:endParaRPr>
          </a:p>
          <a:p>
            <a:pPr>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the importance of recording their progress to date, and in establishing targets for future improvement.</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evaluate their performance against the person and product specifications and develop targets for improvement in each area.</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23389705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Evaluate the product</a:t>
            </a:r>
          </a:p>
        </p:txBody>
      </p:sp>
      <p:sp>
        <p:nvSpPr>
          <p:cNvPr id="3" name="Content Placeholder 2"/>
          <p:cNvSpPr>
            <a:spLocks noGrp="1"/>
          </p:cNvSpPr>
          <p:nvPr>
            <p:ph idx="1"/>
          </p:nvPr>
        </p:nvSpPr>
        <p:spPr>
          <a:xfrm>
            <a:off x="2235200" y="816239"/>
            <a:ext cx="8090262" cy="1273628"/>
          </a:xfrm>
        </p:spPr>
        <p:txBody>
          <a:bodyPr>
            <a:normAutofit fontScale="92500" lnSpcReduction="20000"/>
          </a:bodyPr>
          <a:lstStyle/>
          <a:p>
            <a:pPr marL="0" indent="0">
              <a:buNone/>
            </a:pPr>
            <a:r>
              <a:rPr lang="en-GB" sz="1900" dirty="0">
                <a:solidFill>
                  <a:schemeClr val="tx1"/>
                </a:solidFill>
                <a:latin typeface="Arial" panose="020B0604020202020204" pitchFamily="34" charset="0"/>
                <a:cs typeface="Arial" panose="020B0604020202020204" pitchFamily="34" charset="0"/>
              </a:rPr>
              <a:t>Let’s evaluate the success of the product against our specification:</a:t>
            </a:r>
          </a:p>
          <a:p>
            <a:pPr marL="0" indent="0">
              <a:buNone/>
            </a:pPr>
            <a:r>
              <a:rPr lang="en-GB" sz="2200" dirty="0">
                <a:solidFill>
                  <a:srgbClr val="00B050"/>
                </a:solidFill>
              </a:rPr>
              <a:t>Green</a:t>
            </a:r>
            <a:r>
              <a:rPr lang="en-GB" sz="1800" dirty="0"/>
              <a:t> 		</a:t>
            </a:r>
            <a:r>
              <a:rPr lang="en-GB" sz="1800" b="0" dirty="0">
                <a:solidFill>
                  <a:schemeClr val="tx1"/>
                </a:solidFill>
                <a:latin typeface="Arial" panose="020B0604020202020204" pitchFamily="34" charset="0"/>
                <a:cs typeface="Arial" panose="020B0604020202020204" pitchFamily="34" charset="0"/>
              </a:rPr>
              <a:t>Achieved to a high standard.</a:t>
            </a:r>
          </a:p>
          <a:p>
            <a:pPr marL="0" indent="0">
              <a:buNone/>
            </a:pPr>
            <a:r>
              <a:rPr lang="en-GB" sz="2200" dirty="0">
                <a:solidFill>
                  <a:srgbClr val="FFC000"/>
                </a:solidFill>
              </a:rPr>
              <a:t>Amber</a:t>
            </a:r>
            <a:r>
              <a:rPr lang="en-GB" sz="1800" dirty="0"/>
              <a:t> 		</a:t>
            </a:r>
            <a:r>
              <a:rPr lang="en-GB" sz="1800" b="0" dirty="0">
                <a:solidFill>
                  <a:schemeClr val="tx1"/>
                </a:solidFill>
                <a:latin typeface="Arial" panose="020B0604020202020204" pitchFamily="34" charset="0"/>
                <a:cs typeface="Arial" panose="020B0604020202020204" pitchFamily="34" charset="0"/>
              </a:rPr>
              <a:t>Some success in achieving this.</a:t>
            </a:r>
          </a:p>
          <a:p>
            <a:pPr marL="0" indent="0">
              <a:buNone/>
            </a:pPr>
            <a:r>
              <a:rPr lang="en-GB" sz="2200" dirty="0">
                <a:solidFill>
                  <a:srgbClr val="FF0000"/>
                </a:solidFill>
              </a:rPr>
              <a:t>Red</a:t>
            </a:r>
            <a:r>
              <a:rPr lang="en-GB" sz="1800" dirty="0"/>
              <a:t> 		</a:t>
            </a:r>
            <a:r>
              <a:rPr lang="en-GB" sz="1800" b="0" dirty="0">
                <a:solidFill>
                  <a:schemeClr val="tx1"/>
                </a:solidFill>
                <a:latin typeface="Arial" panose="020B0604020202020204" pitchFamily="34" charset="0"/>
                <a:cs typeface="Arial" panose="020B0604020202020204" pitchFamily="34" charset="0"/>
              </a:rPr>
              <a:t>Not achieved.</a:t>
            </a:r>
            <a:endParaRPr lang="en-GB" sz="1600" b="0" dirty="0">
              <a:solidFill>
                <a:schemeClr val="tx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069" b="68858" l="9778" r="89778"/>
                    </a14:imgEffect>
                  </a14:imgLayer>
                </a14:imgProps>
              </a:ext>
              <a:ext uri="{28A0092B-C50C-407E-A947-70E740481C1C}">
                <a14:useLocalDpi xmlns:a14="http://schemas.microsoft.com/office/drawing/2010/main"/>
              </a:ext>
            </a:extLst>
          </a:blip>
          <a:srcRect r="-2"/>
          <a:stretch/>
        </p:blipFill>
        <p:spPr>
          <a:xfrm>
            <a:off x="333829" y="914400"/>
            <a:ext cx="1901371" cy="4877428"/>
          </a:xfrm>
          <a:prstGeom prst="rect">
            <a:avLst/>
          </a:prstGeom>
        </p:spPr>
      </p:pic>
      <p:sp>
        <p:nvSpPr>
          <p:cNvPr id="8" name="Rectangle 7"/>
          <p:cNvSpPr/>
          <p:nvPr/>
        </p:nvSpPr>
        <p:spPr>
          <a:xfrm>
            <a:off x="1972492" y="4683084"/>
            <a:ext cx="9818914" cy="1231106"/>
          </a:xfrm>
          <a:prstGeom prst="rect">
            <a:avLst/>
          </a:prstGeom>
        </p:spPr>
        <p:txBody>
          <a:bodyPr wrap="square">
            <a:spAutoFit/>
          </a:bodyPr>
          <a:lstStyle/>
          <a:p>
            <a:r>
              <a:rPr lang="en-GB" sz="2000" b="1" dirty="0">
                <a:solidFill>
                  <a:srgbClr val="318AAC"/>
                </a:solidFill>
                <a:latin typeface="Cambria" panose="02040503050406030204" pitchFamily="18" charset="0"/>
                <a:cs typeface="Arial"/>
              </a:rPr>
              <a:t>Task</a:t>
            </a:r>
            <a:endParaRPr lang="en-GB" sz="1600" b="1" dirty="0">
              <a:solidFill>
                <a:srgbClr val="318AAC"/>
              </a:solidFill>
              <a:latin typeface="Cambria" panose="02040503050406030204" pitchFamily="18" charset="0"/>
              <a:cs typeface="Arial"/>
            </a:endParaRPr>
          </a:p>
          <a:p>
            <a:r>
              <a:rPr lang="en-GB" dirty="0">
                <a:latin typeface="Arial" panose="020B0604020202020204" pitchFamily="34" charset="0"/>
                <a:cs typeface="Arial" panose="020B0604020202020204" pitchFamily="34" charset="0"/>
              </a:rPr>
              <a:t>Test your calendar. Ask others to test it too. Consider each bullet point on the specification that you developed during the first lesson of this project. RAG rate each part of the specification against the finished product.</a:t>
            </a:r>
            <a:endParaRPr lang="en-GB" sz="20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5"/>
          <a:stretch>
            <a:fillRect/>
          </a:stretch>
        </p:blipFill>
        <p:spPr>
          <a:xfrm>
            <a:off x="2931886" y="2214876"/>
            <a:ext cx="6110514" cy="2340405"/>
          </a:xfrm>
          <a:prstGeom prst="rect">
            <a:avLst/>
          </a:prstGeom>
        </p:spPr>
      </p:pic>
    </p:spTree>
    <p:extLst>
      <p:ext uri="{BB962C8B-B14F-4D97-AF65-F5344CB8AC3E}">
        <p14:creationId xmlns:p14="http://schemas.microsoft.com/office/powerpoint/2010/main" val="366300483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Evaluate the pupil, the employee</a:t>
            </a:r>
          </a:p>
        </p:txBody>
      </p:sp>
      <p:sp>
        <p:nvSpPr>
          <p:cNvPr id="8" name="Rectangle 7"/>
          <p:cNvSpPr/>
          <p:nvPr/>
        </p:nvSpPr>
        <p:spPr>
          <a:xfrm>
            <a:off x="1946366" y="3707279"/>
            <a:ext cx="9636034" cy="2277547"/>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Throughout this project we have developed our knowledge and skills of both design and technology and in our understanding of employment and further education issues.</a:t>
            </a:r>
          </a:p>
          <a:p>
            <a:endParaRPr lang="en-GB" sz="1400" dirty="0">
              <a:solidFill>
                <a:srgbClr val="318AAC"/>
              </a:solidFill>
              <a:latin typeface="Cambria" panose="02040503050406030204" pitchFamily="18" charset="0"/>
              <a:cs typeface="Arial"/>
            </a:endParaRPr>
          </a:p>
          <a:p>
            <a:r>
              <a:rPr lang="en-GB" sz="2000" b="1" dirty="0">
                <a:solidFill>
                  <a:srgbClr val="318AAC"/>
                </a:solidFill>
                <a:latin typeface="Cambria" panose="02040503050406030204" pitchFamily="18" charset="0"/>
                <a:cs typeface="Arial"/>
              </a:rPr>
              <a:t>Task</a:t>
            </a:r>
            <a:endParaRPr lang="en-GB" sz="1600" b="1" dirty="0">
              <a:solidFill>
                <a:srgbClr val="318AAC"/>
              </a:solidFill>
              <a:latin typeface="Cambria" panose="02040503050406030204" pitchFamily="18" charset="0"/>
              <a:cs typeface="Arial"/>
            </a:endParaRPr>
          </a:p>
          <a:p>
            <a:r>
              <a:rPr lang="en-GB" dirty="0">
                <a:latin typeface="Arial" panose="020B0604020202020204" pitchFamily="34" charset="0"/>
                <a:cs typeface="Arial" panose="020B0604020202020204" pitchFamily="34" charset="0"/>
              </a:rPr>
              <a:t>Think of yourself as an employee or a student about to be interviewed for a job or college course. How would you now assess yourself in terms of your own employability? Compare yourself to the person specification you developed earlier in the project. Consider yourself a red, amber or green for each aspect.</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16387" y="331261"/>
            <a:ext cx="1766013" cy="3181163"/>
          </a:xfrm>
          <a:prstGeom prst="rect">
            <a:avLst/>
          </a:prstGeom>
        </p:spPr>
      </p:pic>
      <p:sp>
        <p:nvSpPr>
          <p:cNvPr id="10" name="Content Placeholder 2"/>
          <p:cNvSpPr>
            <a:spLocks noGrp="1"/>
          </p:cNvSpPr>
          <p:nvPr>
            <p:ph idx="1"/>
          </p:nvPr>
        </p:nvSpPr>
        <p:spPr>
          <a:xfrm>
            <a:off x="2235200" y="816239"/>
            <a:ext cx="8090262" cy="1273628"/>
          </a:xfrm>
        </p:spPr>
        <p:txBody>
          <a:bodyPr>
            <a:normAutofit fontScale="92500" lnSpcReduction="20000"/>
          </a:bodyPr>
          <a:lstStyle/>
          <a:p>
            <a:pPr marL="0" indent="0">
              <a:buNone/>
            </a:pPr>
            <a:r>
              <a:rPr lang="en-GB" sz="1900" dirty="0">
                <a:solidFill>
                  <a:schemeClr val="tx1"/>
                </a:solidFill>
                <a:latin typeface="Arial" panose="020B0604020202020204" pitchFamily="34" charset="0"/>
                <a:cs typeface="Arial" panose="020B0604020202020204" pitchFamily="34" charset="0"/>
              </a:rPr>
              <a:t>Let’s evaluate the success of the product against our specification:</a:t>
            </a:r>
          </a:p>
          <a:p>
            <a:pPr marL="0" indent="0">
              <a:buNone/>
            </a:pPr>
            <a:r>
              <a:rPr lang="en-GB" sz="2200" dirty="0">
                <a:solidFill>
                  <a:srgbClr val="00B050"/>
                </a:solidFill>
              </a:rPr>
              <a:t>Green</a:t>
            </a:r>
            <a:r>
              <a:rPr lang="en-GB" sz="1800" dirty="0"/>
              <a:t> 		</a:t>
            </a:r>
            <a:r>
              <a:rPr lang="en-GB" sz="1800" b="0" dirty="0">
                <a:solidFill>
                  <a:schemeClr val="tx1"/>
                </a:solidFill>
                <a:latin typeface="Arial" panose="020B0604020202020204" pitchFamily="34" charset="0"/>
                <a:cs typeface="Arial" panose="020B0604020202020204" pitchFamily="34" charset="0"/>
              </a:rPr>
              <a:t>Achieved to a high standard.</a:t>
            </a:r>
          </a:p>
          <a:p>
            <a:pPr marL="0" indent="0">
              <a:buNone/>
            </a:pPr>
            <a:r>
              <a:rPr lang="en-GB" sz="2200" dirty="0">
                <a:solidFill>
                  <a:srgbClr val="FFC000"/>
                </a:solidFill>
              </a:rPr>
              <a:t>Amber</a:t>
            </a:r>
            <a:r>
              <a:rPr lang="en-GB" sz="1800" dirty="0"/>
              <a:t> 		</a:t>
            </a:r>
            <a:r>
              <a:rPr lang="en-GB" sz="1800" b="0" dirty="0">
                <a:solidFill>
                  <a:schemeClr val="tx1"/>
                </a:solidFill>
                <a:latin typeface="Arial" panose="020B0604020202020204" pitchFamily="34" charset="0"/>
                <a:cs typeface="Arial" panose="020B0604020202020204" pitchFamily="34" charset="0"/>
              </a:rPr>
              <a:t>Some success in achieving this.</a:t>
            </a:r>
          </a:p>
          <a:p>
            <a:pPr marL="0" indent="0">
              <a:buNone/>
            </a:pPr>
            <a:r>
              <a:rPr lang="en-GB" sz="2200" dirty="0">
                <a:solidFill>
                  <a:srgbClr val="FF0000"/>
                </a:solidFill>
              </a:rPr>
              <a:t>Red</a:t>
            </a:r>
            <a:r>
              <a:rPr lang="en-GB" sz="1800" dirty="0"/>
              <a:t> 		</a:t>
            </a:r>
            <a:r>
              <a:rPr lang="en-GB" sz="1800" b="0" dirty="0">
                <a:solidFill>
                  <a:schemeClr val="tx1"/>
                </a:solidFill>
                <a:latin typeface="Arial" panose="020B0604020202020204" pitchFamily="34" charset="0"/>
                <a:cs typeface="Arial" panose="020B0604020202020204" pitchFamily="34" charset="0"/>
              </a:rPr>
              <a:t>Not achieved.</a:t>
            </a:r>
            <a:endParaRPr lang="en-GB" sz="1600" b="0" dirty="0">
              <a:solidFill>
                <a:schemeClr val="tx1"/>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069" b="68858" l="9778" r="89778"/>
                    </a14:imgEffect>
                  </a14:imgLayer>
                </a14:imgProps>
              </a:ext>
              <a:ext uri="{28A0092B-C50C-407E-A947-70E740481C1C}">
                <a14:useLocalDpi xmlns:a14="http://schemas.microsoft.com/office/drawing/2010/main"/>
              </a:ext>
            </a:extLst>
          </a:blip>
          <a:srcRect r="-2"/>
          <a:stretch/>
        </p:blipFill>
        <p:spPr>
          <a:xfrm>
            <a:off x="333829" y="914400"/>
            <a:ext cx="1901371" cy="4877428"/>
          </a:xfrm>
          <a:prstGeom prst="rect">
            <a:avLst/>
          </a:prstGeom>
        </p:spPr>
      </p:pic>
      <p:pic>
        <p:nvPicPr>
          <p:cNvPr id="14" name="Picture 13"/>
          <p:cNvPicPr>
            <a:picLocks noChangeAspect="1"/>
          </p:cNvPicPr>
          <p:nvPr/>
        </p:nvPicPr>
        <p:blipFill>
          <a:blip r:embed="rId6"/>
          <a:stretch>
            <a:fillRect/>
          </a:stretch>
        </p:blipFill>
        <p:spPr>
          <a:xfrm>
            <a:off x="4056257" y="1975352"/>
            <a:ext cx="5760130" cy="1651587"/>
          </a:xfrm>
          <a:prstGeom prst="rect">
            <a:avLst/>
          </a:prstGeom>
        </p:spPr>
      </p:pic>
    </p:spTree>
    <p:extLst>
      <p:ext uri="{BB962C8B-B14F-4D97-AF65-F5344CB8AC3E}">
        <p14:creationId xmlns:p14="http://schemas.microsoft.com/office/powerpoint/2010/main" val="4895491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Evaluation</a:t>
            </a:r>
          </a:p>
        </p:txBody>
      </p:sp>
      <p:sp>
        <p:nvSpPr>
          <p:cNvPr id="8" name="Rectangle 7"/>
          <p:cNvSpPr/>
          <p:nvPr/>
        </p:nvSpPr>
        <p:spPr>
          <a:xfrm>
            <a:off x="2207623" y="940102"/>
            <a:ext cx="8566394" cy="4893647"/>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Task</a:t>
            </a:r>
            <a:endParaRPr lang="en-GB" b="1" dirty="0">
              <a:solidFill>
                <a:srgbClr val="318AAC"/>
              </a:solidFill>
              <a:latin typeface="Cambria" panose="02040503050406030204" pitchFamily="18" charset="0"/>
              <a:cs typeface="Arial"/>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What do you feel has been the most fun or valuable activity on this project?</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Are you happy with your results? Did the project look good and work well?</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Could your calendar be improved? How?</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What would you change about the project? </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Do you feel more knowledgeable about employability skills and interview skills?</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Has this project made you think more about your future? What D&amp;T related jobs would you consider in the future?</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Do you feel that working with the help of a business made this project better in any way?</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Would you consider taking this subject for GCSE or A level?</a:t>
            </a:r>
          </a:p>
          <a:p>
            <a:pPr marL="342900" lvl="0" indent="-342900">
              <a:spcBef>
                <a:spcPct val="20000"/>
              </a:spcBef>
              <a:buAutoNum type="arabicPeriod"/>
            </a:pPr>
            <a:r>
              <a:rPr lang="en-GB" dirty="0">
                <a:latin typeface="Arial" panose="020B0604020202020204" pitchFamily="34" charset="0"/>
                <a:cs typeface="Arial" panose="020B0604020202020204" pitchFamily="34" charset="0"/>
              </a:rPr>
              <a:t>Think of two targets that would improve your chances of better success on your next D&amp;T project.</a:t>
            </a:r>
          </a:p>
          <a:p>
            <a:pPr marL="342900" lvl="0" indent="-342900">
              <a:spcBef>
                <a:spcPct val="20000"/>
              </a:spcBef>
              <a:buAutoNum type="arabicPeriod"/>
            </a:pPr>
            <a:r>
              <a:rPr lang="en-GB" dirty="0">
                <a:latin typeface="Arial" panose="020B0604020202020204" pitchFamily="34" charset="0"/>
                <a:cs typeface="Arial" panose="020B0604020202020204" pitchFamily="34" charset="0"/>
              </a:rPr>
              <a:t>Think of two further targets that could help you to succeed at interview for a job or college course.</a:t>
            </a:r>
            <a:endParaRPr lang="en-GB" dirty="0">
              <a:solidFill>
                <a:srgbClr val="318AAC"/>
              </a:solidFill>
              <a:latin typeface="Cambria" panose="02040503050406030204" pitchFamily="18" charset="0"/>
              <a:cs typeface="Aria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536965" y="222006"/>
            <a:ext cx="1451131" cy="2613959"/>
          </a:xfrm>
          <a:prstGeom prst="rect">
            <a:avLst/>
          </a:prstGeom>
        </p:spPr>
      </p:pic>
      <p:pic>
        <p:nvPicPr>
          <p:cNvPr id="7" name="Picture 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069" b="68858" l="9778" r="89778"/>
                    </a14:imgEffect>
                  </a14:imgLayer>
                </a14:imgProps>
              </a:ext>
              <a:ext uri="{28A0092B-C50C-407E-A947-70E740481C1C}">
                <a14:useLocalDpi xmlns:a14="http://schemas.microsoft.com/office/drawing/2010/main"/>
              </a:ext>
            </a:extLst>
          </a:blip>
          <a:srcRect r="-2"/>
          <a:stretch/>
        </p:blipFill>
        <p:spPr>
          <a:xfrm>
            <a:off x="333829" y="914400"/>
            <a:ext cx="1901371" cy="4877428"/>
          </a:xfrm>
          <a:prstGeom prst="rect">
            <a:avLst/>
          </a:prstGeom>
        </p:spPr>
      </p:pic>
    </p:spTree>
    <p:extLst>
      <p:ext uri="{BB962C8B-B14F-4D97-AF65-F5344CB8AC3E}">
        <p14:creationId xmlns:p14="http://schemas.microsoft.com/office/powerpoint/2010/main" val="16583819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have we learnt?</a:t>
            </a:r>
          </a:p>
        </p:txBody>
      </p:sp>
      <p:sp>
        <p:nvSpPr>
          <p:cNvPr id="7" name="Rectangle 6"/>
          <p:cNvSpPr/>
          <p:nvPr/>
        </p:nvSpPr>
        <p:spPr>
          <a:xfrm>
            <a:off x="749995" y="4329482"/>
            <a:ext cx="8831327" cy="1532727"/>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Our time on this project has come to an end, but when is time going to end? </a:t>
            </a:r>
            <a:r>
              <a:rPr lang="en-GB" dirty="0">
                <a:latin typeface="Arial" panose="020B0604020202020204" pitchFamily="34" charset="0"/>
                <a:cs typeface="Arial" panose="020B0604020202020204" pitchFamily="34" charset="0"/>
              </a:rPr>
              <a:t>Physicists suggest that time will come to an end on Earth in about four billion years.</a:t>
            </a:r>
          </a:p>
          <a:p>
            <a:pPr lvl="0">
              <a:spcBef>
                <a:spcPct val="20000"/>
              </a:spcBef>
            </a:pPr>
            <a:r>
              <a:rPr lang="en-GB" dirty="0">
                <a:latin typeface="Arial" panose="020B0604020202020204" pitchFamily="34" charset="0"/>
                <a:cs typeface="Arial" panose="020B0604020202020204" pitchFamily="34" charset="0"/>
              </a:rPr>
              <a:t>I don’t think we need to worry too much about that; unless of course you return your library book four billion years too late. Imagine the fine on that! How much would that cost at 10p per day?</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567278" y="1071837"/>
            <a:ext cx="9689642" cy="2492990"/>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about why it is important to evaluate our progress.</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that a specification is a useful checklist for evaluation purposes.</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about our progress in terms of the product and the person.</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evaluated our product and looked at our skills in terms of employability skills.</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know the importance of setting targets and have set D&amp;T and employability targets.</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5" name="Parallelogram 14"/>
          <p:cNvSpPr/>
          <p:nvPr/>
        </p:nvSpPr>
        <p:spPr>
          <a:xfrm>
            <a:off x="339003" y="3661814"/>
            <a:ext cx="9749475" cy="2222593"/>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Title 1"/>
          <p:cNvSpPr txBox="1">
            <a:spLocks/>
          </p:cNvSpPr>
          <p:nvPr/>
        </p:nvSpPr>
        <p:spPr>
          <a:xfrm>
            <a:off x="914400" y="3661814"/>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374833105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With thanks</a:t>
            </a:r>
          </a:p>
        </p:txBody>
      </p:sp>
      <p:sp>
        <p:nvSpPr>
          <p:cNvPr id="3" name="Content Placeholder 2"/>
          <p:cNvSpPr>
            <a:spLocks noGrp="1"/>
          </p:cNvSpPr>
          <p:nvPr>
            <p:ph idx="1"/>
          </p:nvPr>
        </p:nvSpPr>
        <p:spPr>
          <a:xfrm>
            <a:off x="609600" y="1102864"/>
            <a:ext cx="8082844" cy="4487780"/>
          </a:xfrm>
        </p:spPr>
        <p:txBody>
          <a:bodyPr>
            <a:normAutofit fontScale="55000" lnSpcReduction="20000"/>
          </a:bodyPr>
          <a:lstStyle/>
          <a:p>
            <a:pPr marL="0" indent="0">
              <a:lnSpc>
                <a:spcPct val="120000"/>
              </a:lnSpc>
              <a:buNone/>
            </a:pPr>
            <a:r>
              <a:rPr lang="en-GB" sz="3600" b="0" dirty="0">
                <a:solidFill>
                  <a:schemeClr val="tx1"/>
                </a:solidFill>
                <a:latin typeface="Arial" panose="020B0604020202020204" pitchFamily="34" charset="0"/>
                <a:cs typeface="Arial" panose="020B0604020202020204" pitchFamily="34" charset="0"/>
              </a:rPr>
              <a:t>The Design and Technology Association would like to thank Warwickshire County Council for funding the project, and NEJ Stevenson and WCG for their time and contribution to the programme. Their input has made a huge difference to the staff and pupils of:</a:t>
            </a:r>
          </a:p>
          <a:p>
            <a:pPr marL="715963">
              <a:lnSpc>
                <a:spcPct val="120000"/>
              </a:lnSpc>
            </a:pPr>
            <a:r>
              <a:rPr lang="en-GB" sz="3600" b="0" dirty="0" err="1">
                <a:solidFill>
                  <a:srgbClr val="286D90"/>
                </a:solidFill>
                <a:latin typeface="Arial" panose="020B0604020202020204" pitchFamily="34" charset="0"/>
                <a:cs typeface="Arial" panose="020B0604020202020204" pitchFamily="34" charset="0"/>
              </a:rPr>
              <a:t>Etone</a:t>
            </a:r>
            <a:r>
              <a:rPr lang="en-GB" sz="3600" b="0" dirty="0">
                <a:solidFill>
                  <a:srgbClr val="286D90"/>
                </a:solidFill>
                <a:latin typeface="Arial" panose="020B0604020202020204" pitchFamily="34" charset="0"/>
                <a:cs typeface="Arial" panose="020B0604020202020204" pitchFamily="34" charset="0"/>
              </a:rPr>
              <a:t> College</a:t>
            </a:r>
          </a:p>
          <a:p>
            <a:pPr marL="715963">
              <a:lnSpc>
                <a:spcPct val="120000"/>
              </a:lnSpc>
            </a:pPr>
            <a:r>
              <a:rPr lang="en-GB" sz="3600" b="0" dirty="0">
                <a:solidFill>
                  <a:srgbClr val="286D90"/>
                </a:solidFill>
                <a:latin typeface="Arial" panose="020B0604020202020204" pitchFamily="34" charset="0"/>
                <a:cs typeface="Arial" panose="020B0604020202020204" pitchFamily="34" charset="0"/>
              </a:rPr>
              <a:t>The Nuneaton Academy</a:t>
            </a:r>
          </a:p>
          <a:p>
            <a:pPr marL="715963">
              <a:lnSpc>
                <a:spcPct val="120000"/>
              </a:lnSpc>
            </a:pPr>
            <a:r>
              <a:rPr lang="en-GB" sz="3600" b="0" dirty="0">
                <a:solidFill>
                  <a:srgbClr val="286D90"/>
                </a:solidFill>
                <a:latin typeface="Arial" panose="020B0604020202020204" pitchFamily="34" charset="0"/>
                <a:cs typeface="Arial" panose="020B0604020202020204" pitchFamily="34" charset="0"/>
              </a:rPr>
              <a:t>Nicholas Chamberlaine School</a:t>
            </a:r>
          </a:p>
          <a:p>
            <a:pPr marL="0" indent="0">
              <a:lnSpc>
                <a:spcPct val="120000"/>
              </a:lnSpc>
              <a:buNone/>
            </a:pPr>
            <a:endParaRPr lang="en-GB" sz="3600" b="0" dirty="0">
              <a:solidFill>
                <a:schemeClr val="tx1"/>
              </a:solidFill>
              <a:latin typeface="Arial" panose="020B0604020202020204" pitchFamily="34" charset="0"/>
              <a:cs typeface="Arial" panose="020B0604020202020204" pitchFamily="34" charset="0"/>
            </a:endParaRPr>
          </a:p>
          <a:p>
            <a:pPr marL="0" indent="0">
              <a:lnSpc>
                <a:spcPct val="120000"/>
              </a:lnSpc>
              <a:buNone/>
            </a:pPr>
            <a:r>
              <a:rPr lang="en-GB" sz="3600" b="0" dirty="0">
                <a:solidFill>
                  <a:schemeClr val="tx1"/>
                </a:solidFill>
                <a:latin typeface="Arial" panose="020B0604020202020204" pitchFamily="34" charset="0"/>
                <a:cs typeface="Arial" panose="020B0604020202020204" pitchFamily="34" charset="0"/>
              </a:rPr>
              <a:t>We hope that this project will promote future collaborative working between each of the partners involved, for the benefit of Warwickshire pupils and teachers.</a:t>
            </a:r>
          </a:p>
        </p:txBody>
      </p:sp>
      <p:sp>
        <p:nvSpPr>
          <p:cNvPr id="6" name="Rectangle 5"/>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9564150" y="1468366"/>
            <a:ext cx="1771650" cy="437702"/>
          </a:xfrm>
          <a:prstGeom prst="rect">
            <a:avLst/>
          </a:prstGeom>
        </p:spPr>
      </p:pic>
      <p:pic>
        <p:nvPicPr>
          <p:cNvPr id="8" name="Picture 7"/>
          <p:cNvPicPr>
            <a:picLocks noChangeAspect="1"/>
          </p:cNvPicPr>
          <p:nvPr/>
        </p:nvPicPr>
        <p:blipFill>
          <a:blip r:embed="rId4"/>
          <a:stretch>
            <a:fillRect/>
          </a:stretch>
        </p:blipFill>
        <p:spPr>
          <a:xfrm>
            <a:off x="9566998" y="2770964"/>
            <a:ext cx="1771650" cy="791222"/>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130698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does he have to do? Be specific!</a:t>
            </a:r>
          </a:p>
        </p:txBody>
      </p:sp>
      <p:sp>
        <p:nvSpPr>
          <p:cNvPr id="11" name="Rectangle 10"/>
          <p:cNvSpPr/>
          <p:nvPr/>
        </p:nvSpPr>
        <p:spPr>
          <a:xfrm>
            <a:off x="609600" y="1236352"/>
            <a:ext cx="8282609" cy="4555093"/>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Christian needs help and fast! It’s time to put him to work. He needs to start the whole project again, and the best place to start is by giving him a few rules to follow.</a:t>
            </a:r>
          </a:p>
          <a:p>
            <a:pPr lvl="0"/>
            <a:endParaRPr lang="en-GB" dirty="0">
              <a:latin typeface="Arial" panose="020B0604020202020204" pitchFamily="34" charset="0"/>
              <a:cs typeface="Arial" panose="020B0604020202020204" pitchFamily="34" charset="0"/>
            </a:endParaRPr>
          </a:p>
          <a:p>
            <a:pPr lvl="0"/>
            <a:r>
              <a:rPr lang="en-GB" dirty="0">
                <a:latin typeface="Arial" panose="020B0604020202020204" pitchFamily="34" charset="0"/>
                <a:cs typeface="Arial" panose="020B0604020202020204" pitchFamily="34" charset="0"/>
              </a:rPr>
              <a:t>We need to develop a specification that tells Christian exactly what he must do with this project to make it work well and look good. The specification is a little like a checklist that will make him focus on each part of his project.</a:t>
            </a:r>
          </a:p>
          <a:p>
            <a:pPr lvl="0"/>
            <a:endParaRPr lang="en-GB" dirty="0">
              <a:solidFill>
                <a:srgbClr val="318AAC"/>
              </a:solidFill>
              <a:latin typeface="Cambria" panose="02040503050406030204" pitchFamily="18" charset="0"/>
              <a:cs typeface="Arial"/>
            </a:endParaRPr>
          </a:p>
          <a:p>
            <a:pPr lvl="0" algn="r"/>
            <a:r>
              <a:rPr lang="en-GB" dirty="0">
                <a:solidFill>
                  <a:srgbClr val="286D90"/>
                </a:solidFill>
                <a:latin typeface="Cambria" panose="02040503050406030204" pitchFamily="18" charset="0"/>
                <a:cs typeface="Arial"/>
              </a:rPr>
              <a:t>					“If you fail to plan, then you will be planning to fail.”</a:t>
            </a:r>
          </a:p>
          <a:p>
            <a:pPr lvl="0" algn="r"/>
            <a:r>
              <a:rPr lang="en-GB" dirty="0">
                <a:solidFill>
                  <a:srgbClr val="286D90"/>
                </a:solidFill>
                <a:latin typeface="Cambria" panose="02040503050406030204" pitchFamily="18" charset="0"/>
                <a:cs typeface="Arial"/>
              </a:rPr>
              <a:t>											</a:t>
            </a:r>
            <a:r>
              <a:rPr lang="en-GB" b="1" dirty="0">
                <a:solidFill>
                  <a:srgbClr val="286D90"/>
                </a:solidFill>
                <a:latin typeface="Cambria" panose="02040503050406030204" pitchFamily="18" charset="0"/>
              </a:rPr>
              <a:t>Benjamin Franklin</a:t>
            </a:r>
          </a:p>
          <a:p>
            <a:pPr lvl="0" algn="r"/>
            <a:endParaRPr lang="en-GB" dirty="0">
              <a:solidFill>
                <a:srgbClr val="286D90"/>
              </a:solidFill>
              <a:latin typeface="Cambria" panose="02040503050406030204" pitchFamily="18" charset="0"/>
              <a:cs typeface="Arial"/>
            </a:endParaRPr>
          </a:p>
          <a:p>
            <a:pPr lvl="0"/>
            <a:r>
              <a:rPr lang="en-GB" sz="2000" b="1" dirty="0">
                <a:solidFill>
                  <a:srgbClr val="318AAC"/>
                </a:solidFill>
                <a:latin typeface="Cambria" panose="02040503050406030204" pitchFamily="18" charset="0"/>
                <a:cs typeface="Arial"/>
              </a:rPr>
              <a:t>Task</a:t>
            </a:r>
          </a:p>
          <a:p>
            <a:pPr lvl="0"/>
            <a:r>
              <a:rPr lang="en-GB" dirty="0">
                <a:latin typeface="Arial" panose="020B0604020202020204" pitchFamily="34" charset="0"/>
                <a:cs typeface="Arial" panose="020B0604020202020204" pitchFamily="34" charset="0"/>
              </a:rPr>
              <a:t>In pairs, develop a specification that will help Christian to focus on what needs to happen to make this project a success. We are limited with time and materials so there will be some fixed decisions made about his design. These will be included for you already and are called </a:t>
            </a:r>
            <a:r>
              <a:rPr lang="en-GB" dirty="0">
                <a:solidFill>
                  <a:srgbClr val="F50202"/>
                </a:solidFill>
                <a:latin typeface="Arial" panose="020B0604020202020204" pitchFamily="34" charset="0"/>
                <a:cs typeface="Arial" panose="020B0604020202020204" pitchFamily="34" charset="0"/>
              </a:rPr>
              <a:t>design constraints</a:t>
            </a:r>
            <a:r>
              <a:rPr lang="en-GB" dirty="0">
                <a:latin typeface="Arial" panose="020B0604020202020204" pitchFamily="34" charset="0"/>
                <a:cs typeface="Arial" panose="020B0604020202020204" pitchFamily="34" charset="0"/>
              </a:rPr>
              <a:t>.</a:t>
            </a:r>
            <a:endParaRPr lang="en-GB" dirty="0">
              <a:solidFill>
                <a:srgbClr val="318AAC"/>
              </a:solidFill>
              <a:latin typeface="Cambria" panose="02040503050406030204" pitchFamily="18" charset="0"/>
              <a:cs typeface="Aria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7" name="Rectangle 6"/>
          <p:cNvSpPr/>
          <p:nvPr/>
        </p:nvSpPr>
        <p:spPr>
          <a:xfrm>
            <a:off x="609600" y="4385837"/>
            <a:ext cx="9238735" cy="369332"/>
          </a:xfrm>
          <a:prstGeom prst="rect">
            <a:avLst/>
          </a:prstGeom>
        </p:spPr>
        <p:txBody>
          <a:bodyPr wrap="square">
            <a:spAutoFit/>
          </a:bodyPr>
          <a:lstStyle/>
          <a:p>
            <a:pPr lvl="0">
              <a:spcBef>
                <a:spcPct val="20000"/>
              </a:spcBef>
            </a:pPr>
            <a:endParaRPr lang="en-GB" dirty="0">
              <a:solidFill>
                <a:srgbClr val="318AAC"/>
              </a:solidFill>
              <a:latin typeface="Cambria" panose="02040503050406030204" pitchFamily="18" charset="0"/>
              <a:cs typeface="Arial"/>
            </a:endParaRPr>
          </a:p>
        </p:txBody>
      </p:sp>
      <p:pic>
        <p:nvPicPr>
          <p:cNvPr id="8" name="Picture 7"/>
          <p:cNvPicPr>
            <a:picLocks noChangeAspect="1"/>
          </p:cNvPicPr>
          <p:nvPr/>
        </p:nvPicPr>
        <p:blipFill>
          <a:blip r:embed="rId3"/>
          <a:stretch>
            <a:fillRect/>
          </a:stretch>
        </p:blipFill>
        <p:spPr>
          <a:xfrm>
            <a:off x="9030686" y="527764"/>
            <a:ext cx="2757660" cy="4974702"/>
          </a:xfrm>
          <a:prstGeom prst="rect">
            <a:avLst/>
          </a:prstGeom>
        </p:spPr>
      </p:pic>
    </p:spTree>
    <p:extLst>
      <p:ext uri="{BB962C8B-B14F-4D97-AF65-F5344CB8AC3E}">
        <p14:creationId xmlns:p14="http://schemas.microsoft.com/office/powerpoint/2010/main" val="4198301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61530"/>
            <a:ext cx="10972800" cy="689866"/>
          </a:xfrm>
        </p:spPr>
        <p:txBody>
          <a:bodyPr>
            <a:normAutofit fontScale="90000"/>
          </a:bodyPr>
          <a:lstStyle/>
          <a:p>
            <a:r>
              <a:rPr lang="en-GB" dirty="0"/>
              <a:t>Design specification</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9" name="Rectangle 8"/>
          <p:cNvSpPr/>
          <p:nvPr/>
        </p:nvSpPr>
        <p:spPr>
          <a:xfrm>
            <a:off x="295624" y="751396"/>
            <a:ext cx="8600462" cy="2031325"/>
          </a:xfrm>
          <a:prstGeom prst="rect">
            <a:avLst/>
          </a:prstGeom>
        </p:spPr>
        <p:txBody>
          <a:bodyPr wrap="square">
            <a:spAutoFit/>
          </a:bodyPr>
          <a:lstStyle/>
          <a:p>
            <a:r>
              <a:rPr lang="en-GB" dirty="0">
                <a:latin typeface="Arial" panose="020B0604020202020204" pitchFamily="34" charset="0"/>
                <a:cs typeface="Arial" panose="020B0604020202020204" pitchFamily="34" charset="0"/>
              </a:rPr>
              <a:t>So let’s create a checklist of what Christian needs to address. Think about his failures on his previous attempt and how they can be turned around. Think about a specification as a checklist for success. If Christian does all of these things then the calendar will be fantastic. There are a few </a:t>
            </a:r>
            <a:r>
              <a:rPr lang="en-GB" dirty="0">
                <a:solidFill>
                  <a:srgbClr val="FF0000"/>
                </a:solidFill>
                <a:latin typeface="Arial" panose="020B0604020202020204" pitchFamily="34" charset="0"/>
                <a:cs typeface="Arial" panose="020B0604020202020204" pitchFamily="34" charset="0"/>
              </a:rPr>
              <a:t>clues</a:t>
            </a:r>
            <a:r>
              <a:rPr lang="en-GB" dirty="0">
                <a:latin typeface="Arial" panose="020B0604020202020204" pitchFamily="34" charset="0"/>
                <a:cs typeface="Arial" panose="020B0604020202020204" pitchFamily="34" charset="0"/>
              </a:rPr>
              <a:t> there for you to use and also the </a:t>
            </a:r>
            <a:r>
              <a:rPr lang="en-GB" dirty="0">
                <a:solidFill>
                  <a:srgbClr val="FF0000"/>
                </a:solidFill>
                <a:latin typeface="Arial" panose="020B0604020202020204" pitchFamily="34" charset="0"/>
                <a:cs typeface="Arial" panose="020B0604020202020204" pitchFamily="34" charset="0"/>
              </a:rPr>
              <a:t>fixed criteria</a:t>
            </a:r>
            <a:r>
              <a:rPr lang="en-GB" dirty="0">
                <a:latin typeface="Arial" panose="020B0604020202020204" pitchFamily="34" charset="0"/>
                <a:cs typeface="Arial" panose="020B0604020202020204" pitchFamily="34" charset="0"/>
              </a:rPr>
              <a:t> that we have to work with. </a:t>
            </a:r>
          </a:p>
          <a:p>
            <a:endParaRPr lang="en-GB" sz="1600" dirty="0">
              <a:latin typeface="Arial" panose="020B0604020202020204" pitchFamily="34" charset="0"/>
              <a:cs typeface="Arial" panose="020B0604020202020204" pitchFamily="34" charset="0"/>
            </a:endParaRPr>
          </a:p>
          <a:p>
            <a:r>
              <a:rPr lang="en-GB" sz="2000" b="1" dirty="0">
                <a:solidFill>
                  <a:srgbClr val="286D90"/>
                </a:solidFill>
                <a:latin typeface="Cambria" panose="02040503050406030204" pitchFamily="18" charset="0"/>
                <a:cs typeface="Arial" panose="020B0604020202020204" pitchFamily="34" charset="0"/>
              </a:rPr>
              <a:t>For the calendar to be a success it must:</a:t>
            </a:r>
            <a:endParaRPr lang="en-GB" sz="1600" dirty="0">
              <a:latin typeface="Arial" panose="020B0604020202020204" pitchFamily="34" charset="0"/>
              <a:cs typeface="Arial" panose="020B0604020202020204" pitchFamily="34" charset="0"/>
            </a:endParaRPr>
          </a:p>
        </p:txBody>
      </p:sp>
      <p:grpSp>
        <p:nvGrpSpPr>
          <p:cNvPr id="14" name="Group 13"/>
          <p:cNvGrpSpPr/>
          <p:nvPr/>
        </p:nvGrpSpPr>
        <p:grpSpPr>
          <a:xfrm>
            <a:off x="8983362" y="185272"/>
            <a:ext cx="2887363" cy="5544171"/>
            <a:chOff x="9218919" y="354908"/>
            <a:chExt cx="2887363" cy="5544171"/>
          </a:xfrm>
        </p:grpSpPr>
        <p:pic>
          <p:nvPicPr>
            <p:cNvPr id="8" name="Picture 7"/>
            <p:cNvPicPr>
              <a:picLocks noChangeAspect="1"/>
            </p:cNvPicPr>
            <p:nvPr/>
          </p:nvPicPr>
          <p:blipFill>
            <a:blip r:embed="rId3"/>
            <a:stretch>
              <a:fillRect/>
            </a:stretch>
          </p:blipFill>
          <p:spPr>
            <a:xfrm>
              <a:off x="10067411" y="2221043"/>
              <a:ext cx="2038871" cy="3678036"/>
            </a:xfrm>
            <a:prstGeom prst="rect">
              <a:avLst/>
            </a:prstGeom>
          </p:spPr>
        </p:pic>
        <p:sp>
          <p:nvSpPr>
            <p:cNvPr id="10" name="Thought Bubble: Cloud 9"/>
            <p:cNvSpPr/>
            <p:nvPr/>
          </p:nvSpPr>
          <p:spPr>
            <a:xfrm>
              <a:off x="9218919" y="354908"/>
              <a:ext cx="2669060" cy="1551867"/>
            </a:xfrm>
            <a:prstGeom prst="cloudCallout">
              <a:avLst>
                <a:gd name="adj1" fmla="val -3314"/>
                <a:gd name="adj2" fmla="val 104224"/>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12" name="TextBox 11"/>
            <p:cNvSpPr txBox="1"/>
            <p:nvPr/>
          </p:nvSpPr>
          <p:spPr>
            <a:xfrm>
              <a:off x="9848335" y="669176"/>
              <a:ext cx="1568370" cy="923330"/>
            </a:xfrm>
            <a:prstGeom prst="rect">
              <a:avLst/>
            </a:prstGeom>
            <a:noFill/>
            <a:ln>
              <a:noFill/>
            </a:ln>
          </p:spPr>
          <p:txBody>
            <a:bodyPr wrap="square" rtlCol="0">
              <a:spAutoFit/>
            </a:bodyPr>
            <a:lstStyle/>
            <a:p>
              <a:r>
                <a:rPr lang="en-GB" b="1" i="1" dirty="0">
                  <a:latin typeface="Cambria" panose="02040503050406030204" pitchFamily="18" charset="0"/>
                </a:rPr>
                <a:t>I just don’t know where to start?</a:t>
              </a:r>
            </a:p>
          </p:txBody>
        </p:sp>
      </p:grpSp>
      <p:sp>
        <p:nvSpPr>
          <p:cNvPr id="15" name="Rectangle 14"/>
          <p:cNvSpPr/>
          <p:nvPr/>
        </p:nvSpPr>
        <p:spPr>
          <a:xfrm>
            <a:off x="5782024" y="2805048"/>
            <a:ext cx="4049830" cy="2425279"/>
          </a:xfrm>
          <a:prstGeom prst="rect">
            <a:avLst/>
          </a:prstGeom>
        </p:spPr>
        <p:txBody>
          <a:bodyPr wrap="square">
            <a:spAutoFit/>
          </a:bodyPr>
          <a:lstStyle/>
          <a:p>
            <a:pPr marL="342900" lvl="0" indent="-342900">
              <a:spcBef>
                <a:spcPct val="20000"/>
              </a:spcBef>
            </a:pPr>
            <a:r>
              <a:rPr lang="en-GB" sz="1600" dirty="0">
                <a:solidFill>
                  <a:prstClr val="black"/>
                </a:solidFill>
                <a:latin typeface="Arial" panose="020B0604020202020204" pitchFamily="34" charset="0"/>
                <a:cs typeface="Arial" panose="020B0604020202020204" pitchFamily="34" charset="0"/>
              </a:rPr>
              <a:t>7.	Safety considerations to user.</a:t>
            </a:r>
          </a:p>
          <a:p>
            <a:pPr marL="342900" lvl="0" indent="-342900">
              <a:spcBef>
                <a:spcPct val="20000"/>
              </a:spcBef>
            </a:pPr>
            <a:r>
              <a:rPr lang="en-GB" sz="1600" dirty="0">
                <a:solidFill>
                  <a:prstClr val="black"/>
                </a:solidFill>
                <a:latin typeface="Arial" panose="020B0604020202020204" pitchFamily="34" charset="0"/>
                <a:cs typeface="Arial" panose="020B0604020202020204" pitchFamily="34" charset="0"/>
              </a:rPr>
              <a:t>8.	How easily it functions.</a:t>
            </a:r>
          </a:p>
          <a:p>
            <a:pPr marL="342900" lvl="0" indent="-342900">
              <a:spcBef>
                <a:spcPct val="20000"/>
              </a:spcBef>
              <a:buAutoNum type="arabicPeriod" startAt="9"/>
            </a:pPr>
            <a:r>
              <a:rPr lang="en-GB" sz="1600" dirty="0">
                <a:solidFill>
                  <a:prstClr val="black"/>
                </a:solidFill>
                <a:latin typeface="Arial" panose="020B0604020202020204" pitchFamily="34" charset="0"/>
                <a:cs typeface="Arial" panose="020B0604020202020204" pitchFamily="34" charset="0"/>
              </a:rPr>
              <a:t>Type of finish.</a:t>
            </a:r>
          </a:p>
          <a:p>
            <a:pPr lvl="0">
              <a:spcBef>
                <a:spcPct val="20000"/>
              </a:spcBef>
            </a:pPr>
            <a:endParaRPr lang="en-GB" sz="1600" u="sng" dirty="0">
              <a:solidFill>
                <a:srgbClr val="318AAC"/>
              </a:solidFill>
              <a:latin typeface="Arial" panose="020B0604020202020204" pitchFamily="34" charset="0"/>
              <a:cs typeface="Arial" panose="020B0604020202020204" pitchFamily="34" charset="0"/>
            </a:endParaRPr>
          </a:p>
          <a:p>
            <a:pPr lvl="0">
              <a:spcBef>
                <a:spcPct val="20000"/>
              </a:spcBef>
            </a:pPr>
            <a:r>
              <a:rPr lang="en-GB" b="1" dirty="0">
                <a:solidFill>
                  <a:srgbClr val="286D90"/>
                </a:solidFill>
                <a:latin typeface="Cambria" panose="02040503050406030204" pitchFamily="18" charset="0"/>
                <a:cs typeface="Arial" panose="020B0604020202020204" pitchFamily="34" charset="0"/>
              </a:rPr>
              <a:t>It would be </a:t>
            </a:r>
            <a:r>
              <a:rPr lang="en-GB" b="1" i="1" dirty="0">
                <a:solidFill>
                  <a:srgbClr val="286D90"/>
                </a:solidFill>
                <a:latin typeface="Cambria" panose="02040503050406030204" pitchFamily="18" charset="0"/>
                <a:cs typeface="Arial" panose="020B0604020202020204" pitchFamily="34" charset="0"/>
              </a:rPr>
              <a:t>desirable</a:t>
            </a:r>
            <a:r>
              <a:rPr lang="en-GB" b="1" dirty="0">
                <a:solidFill>
                  <a:srgbClr val="286D90"/>
                </a:solidFill>
                <a:latin typeface="Cambria" panose="02040503050406030204" pitchFamily="18" charset="0"/>
                <a:cs typeface="Arial" panose="020B0604020202020204" pitchFamily="34" charset="0"/>
              </a:rPr>
              <a:t> for the calendar if you were to consider:</a:t>
            </a:r>
          </a:p>
          <a:p>
            <a:pPr marL="342900" lvl="0" indent="-342900">
              <a:spcBef>
                <a:spcPct val="20000"/>
              </a:spcBef>
              <a:buAutoNum type="arabicPeriod" startAt="10"/>
            </a:pPr>
            <a:r>
              <a:rPr lang="en-GB" sz="1600" dirty="0">
                <a:solidFill>
                  <a:prstClr val="black"/>
                </a:solidFill>
                <a:latin typeface="Arial" panose="020B0604020202020204" pitchFamily="34" charset="0"/>
                <a:cs typeface="Arial" panose="020B0604020202020204" pitchFamily="34" charset="0"/>
              </a:rPr>
              <a:t>How it will look? A theme.</a:t>
            </a:r>
          </a:p>
          <a:p>
            <a:pPr marL="342900" lvl="0" indent="-342900">
              <a:spcBef>
                <a:spcPct val="20000"/>
              </a:spcBef>
              <a:buAutoNum type="arabicPeriod" startAt="10"/>
            </a:pPr>
            <a:r>
              <a:rPr lang="en-GB" sz="1600" dirty="0">
                <a:solidFill>
                  <a:prstClr val="black"/>
                </a:solidFill>
                <a:latin typeface="Arial" panose="020B0604020202020204" pitchFamily="34" charset="0"/>
                <a:cs typeface="Arial" panose="020B0604020202020204" pitchFamily="34" charset="0"/>
              </a:rPr>
              <a:t>Can you think of anything else?</a:t>
            </a:r>
          </a:p>
        </p:txBody>
      </p:sp>
      <p:sp>
        <p:nvSpPr>
          <p:cNvPr id="16" name="Rectangle 15"/>
          <p:cNvSpPr/>
          <p:nvPr/>
        </p:nvSpPr>
        <p:spPr>
          <a:xfrm>
            <a:off x="295624" y="2805048"/>
            <a:ext cx="5183480" cy="3046988"/>
          </a:xfrm>
          <a:prstGeom prst="rect">
            <a:avLst/>
          </a:prstGeom>
        </p:spPr>
        <p:txBody>
          <a:bodyPr wrap="square">
            <a:spAutoFit/>
          </a:bodyPr>
          <a:lstStyle/>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Have at least one component that looks like an expensive material.</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Use materials that are cheap to buy and easily available.</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Be a maximum size of 250mm wide x 100mm high x 120mm deep.</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Have months and numbers that can be manufactured in quantity.</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Month and number tiles need to be stored tidily.</a:t>
            </a:r>
          </a:p>
          <a:p>
            <a:pPr marL="342900" lvl="0" indent="-342900">
              <a:spcBef>
                <a:spcPct val="20000"/>
              </a:spcBef>
              <a:buFont typeface="+mj-lt"/>
              <a:buAutoNum type="arabicPeriod"/>
            </a:pPr>
            <a:r>
              <a:rPr lang="en-GB" sz="1600" dirty="0">
                <a:latin typeface="Arial" panose="020B0604020202020204" pitchFamily="34" charset="0"/>
                <a:cs typeface="Arial" panose="020B0604020202020204" pitchFamily="34" charset="0"/>
              </a:rPr>
              <a:t>Have a curved piece of wood (that will impress at interview showing a new skill).</a:t>
            </a:r>
          </a:p>
        </p:txBody>
      </p:sp>
    </p:spTree>
    <p:extLst>
      <p:ext uri="{BB962C8B-B14F-4D97-AF65-F5344CB8AC3E}">
        <p14:creationId xmlns:p14="http://schemas.microsoft.com/office/powerpoint/2010/main" val="3841447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61530"/>
            <a:ext cx="10972800" cy="689866"/>
          </a:xfrm>
        </p:spPr>
        <p:txBody>
          <a:bodyPr>
            <a:normAutofit fontScale="90000"/>
          </a:bodyPr>
          <a:lstStyle/>
          <a:p>
            <a:r>
              <a:rPr lang="en-GB" dirty="0"/>
              <a:t>Person specification: appearance.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7" name="Rectangle 6"/>
          <p:cNvSpPr/>
          <p:nvPr/>
        </p:nvSpPr>
        <p:spPr>
          <a:xfrm>
            <a:off x="609600" y="4385837"/>
            <a:ext cx="9238735" cy="369332"/>
          </a:xfrm>
          <a:prstGeom prst="rect">
            <a:avLst/>
          </a:prstGeom>
        </p:spPr>
        <p:txBody>
          <a:bodyPr wrap="square">
            <a:spAutoFit/>
          </a:bodyPr>
          <a:lstStyle/>
          <a:p>
            <a:pPr lvl="0">
              <a:spcBef>
                <a:spcPct val="20000"/>
              </a:spcBef>
            </a:pPr>
            <a:endParaRPr lang="en-GB" dirty="0">
              <a:solidFill>
                <a:srgbClr val="318AAC"/>
              </a:solidFill>
              <a:latin typeface="Cambria" panose="02040503050406030204" pitchFamily="18" charset="0"/>
              <a:cs typeface="Arial"/>
            </a:endParaRPr>
          </a:p>
        </p:txBody>
      </p:sp>
      <p:sp>
        <p:nvSpPr>
          <p:cNvPr id="9" name="Rectangle 8"/>
          <p:cNvSpPr/>
          <p:nvPr/>
        </p:nvSpPr>
        <p:spPr>
          <a:xfrm>
            <a:off x="294066" y="867783"/>
            <a:ext cx="7564831"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Whilst on the subject of preparing the calendar for the interview, we need to take a look at Christian too, and think about what an employer would want to see from him.</a:t>
            </a:r>
          </a:p>
        </p:txBody>
      </p:sp>
      <p:sp>
        <p:nvSpPr>
          <p:cNvPr id="10" name="Thought Bubble: Cloud 9"/>
          <p:cNvSpPr/>
          <p:nvPr/>
        </p:nvSpPr>
        <p:spPr>
          <a:xfrm>
            <a:off x="8685941" y="185272"/>
            <a:ext cx="3409527" cy="2783215"/>
          </a:xfrm>
          <a:prstGeom prst="cloudCallout">
            <a:avLst>
              <a:gd name="adj1" fmla="val -130166"/>
              <a:gd name="adj2" fmla="val 21599"/>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12" name="TextBox 11"/>
          <p:cNvSpPr txBox="1"/>
          <p:nvPr/>
        </p:nvSpPr>
        <p:spPr>
          <a:xfrm>
            <a:off x="9156220" y="702608"/>
            <a:ext cx="2434955" cy="1815882"/>
          </a:xfrm>
          <a:prstGeom prst="rect">
            <a:avLst/>
          </a:prstGeom>
          <a:noFill/>
          <a:ln>
            <a:noFill/>
          </a:ln>
        </p:spPr>
        <p:txBody>
          <a:bodyPr wrap="square" rtlCol="0">
            <a:spAutoFit/>
          </a:bodyPr>
          <a:lstStyle/>
          <a:p>
            <a:pPr algn="ctr"/>
            <a:r>
              <a:rPr lang="en-GB" sz="1600" b="1" i="1" dirty="0">
                <a:latin typeface="Cambria" panose="02040503050406030204" pitchFamily="18" charset="0"/>
              </a:rPr>
              <a:t>Yo! I’m lookin’ good! I’ve got my best jeans and trainers on and no way am I going to wear that blazer Dad got me! I got more style than he will ever have.</a:t>
            </a:r>
          </a:p>
        </p:txBody>
      </p:sp>
      <p:pic>
        <p:nvPicPr>
          <p:cNvPr id="11" name="Picture 10"/>
          <p:cNvPicPr>
            <a:picLocks noChangeAspect="1"/>
          </p:cNvPicPr>
          <p:nvPr/>
        </p:nvPicPr>
        <p:blipFill>
          <a:blip r:embed="rId3"/>
          <a:stretch>
            <a:fillRect/>
          </a:stretch>
        </p:blipFill>
        <p:spPr>
          <a:xfrm>
            <a:off x="4595855" y="1789237"/>
            <a:ext cx="2137718" cy="3856355"/>
          </a:xfrm>
          <a:prstGeom prst="rect">
            <a:avLst/>
          </a:prstGeom>
        </p:spPr>
      </p:pic>
      <p:cxnSp>
        <p:nvCxnSpPr>
          <p:cNvPr id="4" name="Straight Arrow Connector 3"/>
          <p:cNvCxnSpPr>
            <a:cxnSpLocks/>
          </p:cNvCxnSpPr>
          <p:nvPr/>
        </p:nvCxnSpPr>
        <p:spPr>
          <a:xfrm flipV="1">
            <a:off x="3768811" y="2245592"/>
            <a:ext cx="1401154" cy="236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flipH="1" flipV="1">
            <a:off x="6436313" y="2843627"/>
            <a:ext cx="2744757" cy="6517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p:cNvCxnSpPr>
          <p:nvPr/>
        </p:nvCxnSpPr>
        <p:spPr>
          <a:xfrm flipH="1" flipV="1">
            <a:off x="5966756" y="3495415"/>
            <a:ext cx="2126920" cy="6202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cxnSpLocks/>
          </p:cNvCxnSpPr>
          <p:nvPr/>
        </p:nvCxnSpPr>
        <p:spPr>
          <a:xfrm flipV="1">
            <a:off x="4034725" y="4114543"/>
            <a:ext cx="1546313" cy="43433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cxnSpLocks/>
          </p:cNvCxnSpPr>
          <p:nvPr/>
        </p:nvCxnSpPr>
        <p:spPr>
          <a:xfrm>
            <a:off x="2505024" y="3681354"/>
            <a:ext cx="2804986" cy="1359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cxnSpLocks/>
          </p:cNvCxnSpPr>
          <p:nvPr/>
        </p:nvCxnSpPr>
        <p:spPr>
          <a:xfrm flipH="1">
            <a:off x="6136500" y="5348833"/>
            <a:ext cx="1957176" cy="975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cxnSpLocks/>
          </p:cNvCxnSpPr>
          <p:nvPr/>
        </p:nvCxnSpPr>
        <p:spPr>
          <a:xfrm flipV="1">
            <a:off x="3768811" y="5139516"/>
            <a:ext cx="1453215" cy="3068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flipH="1" flipV="1">
            <a:off x="5754985" y="4709834"/>
            <a:ext cx="2137718" cy="962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1744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98296" y="4492992"/>
            <a:ext cx="4002499" cy="120032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19"/>
          <p:cNvSpPr/>
          <p:nvPr/>
        </p:nvSpPr>
        <p:spPr>
          <a:xfrm>
            <a:off x="7898296" y="4492992"/>
            <a:ext cx="4030919" cy="1200329"/>
          </a:xfrm>
          <a:prstGeom prst="rect">
            <a:avLst/>
          </a:prstGeom>
        </p:spPr>
        <p:txBody>
          <a:bodyPr wrap="square">
            <a:spAutoFit/>
          </a:bodyPr>
          <a:lstStyle/>
          <a:p>
            <a:r>
              <a:rPr lang="en-GB" dirty="0">
                <a:solidFill>
                  <a:srgbClr val="318AAC"/>
                </a:solidFill>
                <a:latin typeface="Cambria" panose="02040503050406030204" pitchFamily="18" charset="0"/>
                <a:cs typeface="Arial"/>
              </a:rPr>
              <a:t>We now have a checklist for success for both his calendar and his appearance, qualities and skills. Christian just has to follow them to succeed.</a:t>
            </a:r>
          </a:p>
        </p:txBody>
      </p:sp>
      <p:sp>
        <p:nvSpPr>
          <p:cNvPr id="2" name="Title 1"/>
          <p:cNvSpPr>
            <a:spLocks noGrp="1"/>
          </p:cNvSpPr>
          <p:nvPr>
            <p:ph type="title"/>
          </p:nvPr>
        </p:nvSpPr>
        <p:spPr>
          <a:xfrm>
            <a:off x="295624" y="61530"/>
            <a:ext cx="10972800" cy="689866"/>
          </a:xfrm>
        </p:spPr>
        <p:txBody>
          <a:bodyPr>
            <a:normAutofit fontScale="90000"/>
          </a:bodyPr>
          <a:lstStyle/>
          <a:p>
            <a:r>
              <a:rPr lang="en-GB" dirty="0"/>
              <a:t>Person specification</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9" name="Rectangle 8"/>
          <p:cNvSpPr/>
          <p:nvPr/>
        </p:nvSpPr>
        <p:spPr>
          <a:xfrm>
            <a:off x="289915" y="2124354"/>
            <a:ext cx="5052374" cy="3693319"/>
          </a:xfrm>
          <a:prstGeom prst="rect">
            <a:avLst/>
          </a:prstGeom>
        </p:spPr>
        <p:txBody>
          <a:bodyPr wrap="square">
            <a:spAutoFit/>
          </a:bodyPr>
          <a:lstStyle/>
          <a:p>
            <a:r>
              <a:rPr lang="en-GB" sz="2000" b="1" dirty="0">
                <a:solidFill>
                  <a:srgbClr val="318AAC"/>
                </a:solidFill>
                <a:latin typeface="Cambria" panose="02040503050406030204" pitchFamily="18" charset="0"/>
                <a:cs typeface="Arial"/>
              </a:rPr>
              <a:t>Task</a:t>
            </a:r>
            <a:endParaRPr lang="en-GB" b="1" dirty="0">
              <a:solidFill>
                <a:srgbClr val="318AAC"/>
              </a:solidFill>
              <a:latin typeface="Cambria" panose="02040503050406030204" pitchFamily="18" charset="0"/>
              <a:cs typeface="Arial"/>
            </a:endParaRPr>
          </a:p>
          <a:p>
            <a:r>
              <a:rPr lang="en-GB" dirty="0">
                <a:latin typeface="Arial" panose="020B0604020202020204" pitchFamily="34" charset="0"/>
                <a:cs typeface="Arial" panose="020B0604020202020204" pitchFamily="34" charset="0"/>
              </a:rPr>
              <a:t>Putting aside what the employer will want to see from Christian’s appearance, what qualities and skills do you think they want to see in him? A few </a:t>
            </a:r>
            <a:r>
              <a:rPr lang="en-GB" dirty="0">
                <a:solidFill>
                  <a:srgbClr val="FF0000"/>
                </a:solidFill>
                <a:latin typeface="Arial" panose="020B0604020202020204" pitchFamily="34" charset="0"/>
                <a:cs typeface="Arial" panose="020B0604020202020204" pitchFamily="34" charset="0"/>
              </a:rPr>
              <a:t>clues</a:t>
            </a:r>
            <a:r>
              <a:rPr lang="en-GB" dirty="0">
                <a:latin typeface="Arial" panose="020B0604020202020204" pitchFamily="34" charset="0"/>
                <a:cs typeface="Arial" panose="020B0604020202020204" pitchFamily="34" charset="0"/>
              </a:rPr>
              <a:t> are listed to help you. Bullet point sentences to inform him of his: </a:t>
            </a:r>
          </a:p>
          <a:p>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Attendance</a:t>
            </a:r>
          </a:p>
          <a:p>
            <a:pPr marL="342900" indent="-342900">
              <a:buFont typeface="+mj-lt"/>
              <a:buAutoNum type="arabicPeriod"/>
            </a:pPr>
            <a:r>
              <a:rPr lang="en-GB" dirty="0">
                <a:latin typeface="Arial" panose="020B0604020202020204" pitchFamily="34" charset="0"/>
                <a:cs typeface="Arial" panose="020B0604020202020204" pitchFamily="34" charset="0"/>
              </a:rPr>
              <a:t>Punctuality</a:t>
            </a:r>
          </a:p>
          <a:p>
            <a:pPr marL="342900" indent="-342900">
              <a:buFont typeface="+mj-lt"/>
              <a:buAutoNum type="arabicPeriod"/>
            </a:pPr>
            <a:r>
              <a:rPr lang="en-GB" dirty="0">
                <a:latin typeface="Arial" panose="020B0604020202020204" pitchFamily="34" charset="0"/>
                <a:cs typeface="Arial" panose="020B0604020202020204" pitchFamily="34" charset="0"/>
              </a:rPr>
              <a:t>Attitude to work</a:t>
            </a:r>
          </a:p>
          <a:p>
            <a:pPr marL="342900" indent="-342900">
              <a:buFont typeface="+mj-lt"/>
              <a:buAutoNum type="arabicPeriod"/>
            </a:pPr>
            <a:r>
              <a:rPr lang="en-GB" dirty="0">
                <a:latin typeface="Arial" panose="020B0604020202020204" pitchFamily="34" charset="0"/>
                <a:cs typeface="Arial" panose="020B0604020202020204" pitchFamily="34" charset="0"/>
              </a:rPr>
              <a:t>Flexibility</a:t>
            </a:r>
          </a:p>
          <a:p>
            <a:pPr marL="342900" indent="-342900">
              <a:buFont typeface="+mj-lt"/>
              <a:buAutoNum type="arabicPeriod"/>
            </a:pPr>
            <a:r>
              <a:rPr lang="en-GB" dirty="0">
                <a:latin typeface="Arial" panose="020B0604020202020204" pitchFamily="34" charset="0"/>
                <a:cs typeface="Arial" panose="020B0604020202020204" pitchFamily="34" charset="0"/>
              </a:rPr>
              <a:t>Keenness</a:t>
            </a:r>
          </a:p>
          <a:p>
            <a:pPr marL="342900" indent="-342900">
              <a:buFont typeface="+mj-lt"/>
              <a:buAutoNum type="arabicPeriod"/>
            </a:pPr>
            <a:r>
              <a:rPr lang="en-GB" dirty="0">
                <a:latin typeface="Arial" panose="020B0604020202020204" pitchFamily="34" charset="0"/>
                <a:cs typeface="Arial" panose="020B0604020202020204" pitchFamily="34" charset="0"/>
              </a:rPr>
              <a:t>Ambition</a:t>
            </a:r>
          </a:p>
        </p:txBody>
      </p:sp>
      <p:pic>
        <p:nvPicPr>
          <p:cNvPr id="11" name="Picture 10"/>
          <p:cNvPicPr>
            <a:picLocks noChangeAspect="1"/>
          </p:cNvPicPr>
          <p:nvPr/>
        </p:nvPicPr>
        <p:blipFill>
          <a:blip r:embed="rId3"/>
          <a:stretch>
            <a:fillRect/>
          </a:stretch>
        </p:blipFill>
        <p:spPr>
          <a:xfrm>
            <a:off x="6093731" y="1573678"/>
            <a:ext cx="2137718" cy="3708356"/>
          </a:xfrm>
          <a:prstGeom prst="rect">
            <a:avLst/>
          </a:prstGeom>
        </p:spPr>
      </p:pic>
      <p:sp>
        <p:nvSpPr>
          <p:cNvPr id="22" name="Rectangle 21"/>
          <p:cNvSpPr/>
          <p:nvPr/>
        </p:nvSpPr>
        <p:spPr>
          <a:xfrm>
            <a:off x="295624" y="737846"/>
            <a:ext cx="7485320" cy="1200329"/>
          </a:xfrm>
          <a:prstGeom prst="rect">
            <a:avLst/>
          </a:prstGeom>
        </p:spPr>
        <p:txBody>
          <a:bodyPr wrap="square">
            <a:spAutoFit/>
          </a:bodyPr>
          <a:lstStyle/>
          <a:p>
            <a:r>
              <a:rPr lang="en-GB" dirty="0">
                <a:latin typeface="Arial" panose="020B0604020202020204" pitchFamily="34" charset="0"/>
                <a:cs typeface="Arial" panose="020B0604020202020204" pitchFamily="34" charset="0"/>
              </a:rPr>
              <a:t>Employers look for specific skills and qualities in their employees. They often list these in a document called a </a:t>
            </a:r>
            <a:r>
              <a:rPr lang="en-GB" b="1" dirty="0">
                <a:solidFill>
                  <a:srgbClr val="286D90"/>
                </a:solidFill>
                <a:latin typeface="Arial" panose="020B0604020202020204" pitchFamily="34" charset="0"/>
                <a:cs typeface="Arial" panose="020B0604020202020204" pitchFamily="34" charset="0"/>
              </a:rPr>
              <a:t>Person Specification</a:t>
            </a:r>
            <a:r>
              <a:rPr lang="en-GB" dirty="0">
                <a:latin typeface="Arial" panose="020B0604020202020204" pitchFamily="34" charset="0"/>
                <a:cs typeface="Arial" panose="020B0604020202020204" pitchFamily="34" charset="0"/>
              </a:rPr>
              <a:t> to help a candidate see whether they are suited to the job and to give clues for what they are looking for at interview.</a:t>
            </a:r>
          </a:p>
        </p:txBody>
      </p:sp>
      <p:sp>
        <p:nvSpPr>
          <p:cNvPr id="5" name="Rectangle 4"/>
          <p:cNvSpPr/>
          <p:nvPr/>
        </p:nvSpPr>
        <p:spPr>
          <a:xfrm>
            <a:off x="2701283" y="4063177"/>
            <a:ext cx="4252970" cy="1754326"/>
          </a:xfrm>
          <a:prstGeom prst="rect">
            <a:avLst/>
          </a:prstGeom>
        </p:spPr>
        <p:txBody>
          <a:bodyPr wrap="square">
            <a:spAutoFit/>
          </a:bodyPr>
          <a:lstStyle/>
          <a:p>
            <a:pPr marL="342900" lvl="0" indent="-342900">
              <a:buAutoNum type="arabicPeriod" startAt="7"/>
            </a:pPr>
            <a:r>
              <a:rPr lang="en-GB" dirty="0">
                <a:latin typeface="Arial" panose="020B0604020202020204" pitchFamily="34" charset="0"/>
                <a:cs typeface="Arial" panose="020B0604020202020204" pitchFamily="34" charset="0"/>
              </a:rPr>
              <a:t>Role in a team or as an individual</a:t>
            </a:r>
          </a:p>
          <a:p>
            <a:pPr marL="342900" lvl="0" indent="-342900">
              <a:buAutoNum type="arabicPeriod" startAt="7"/>
            </a:pPr>
            <a:r>
              <a:rPr lang="en-GB" dirty="0">
                <a:latin typeface="Arial" panose="020B0604020202020204" pitchFamily="34" charset="0"/>
                <a:cs typeface="Arial" panose="020B0604020202020204" pitchFamily="34" charset="0"/>
              </a:rPr>
              <a:t>Persistence and drive</a:t>
            </a:r>
          </a:p>
          <a:p>
            <a:pPr marL="342900" lvl="0" indent="-342900">
              <a:buAutoNum type="arabicPeriod" startAt="7"/>
            </a:pPr>
            <a:r>
              <a:rPr lang="en-GB" dirty="0">
                <a:latin typeface="Arial" panose="020B0604020202020204" pitchFamily="34" charset="0"/>
                <a:cs typeface="Arial" panose="020B0604020202020204" pitchFamily="34" charset="0"/>
              </a:rPr>
              <a:t>Knowledge and skills</a:t>
            </a:r>
          </a:p>
          <a:p>
            <a:pPr marL="342900" lvl="0" indent="-342900">
              <a:buAutoNum type="arabicPeriod" startAt="7"/>
            </a:pPr>
            <a:r>
              <a:rPr lang="en-GB" dirty="0">
                <a:latin typeface="Arial" panose="020B0604020202020204" pitchFamily="34" charset="0"/>
                <a:cs typeface="Arial" panose="020B0604020202020204" pitchFamily="34" charset="0"/>
              </a:rPr>
              <a:t>Honesty</a:t>
            </a:r>
          </a:p>
          <a:p>
            <a:pPr marL="342900" lvl="0" indent="-342900">
              <a:buAutoNum type="arabicPeriod" startAt="7"/>
            </a:pPr>
            <a:r>
              <a:rPr lang="en-GB" dirty="0">
                <a:latin typeface="Arial" panose="020B0604020202020204" pitchFamily="34" charset="0"/>
                <a:cs typeface="Arial" panose="020B0604020202020204" pitchFamily="34" charset="0"/>
              </a:rPr>
              <a:t>Loyalty</a:t>
            </a:r>
          </a:p>
          <a:p>
            <a:pPr marL="342900" lvl="0" indent="-342900">
              <a:buAutoNum type="arabicPeriod" startAt="7"/>
            </a:pPr>
            <a:r>
              <a:rPr lang="en-GB" dirty="0">
                <a:latin typeface="Arial" panose="020B0604020202020204" pitchFamily="34" charset="0"/>
                <a:cs typeface="Arial" panose="020B0604020202020204" pitchFamily="34" charset="0"/>
              </a:rPr>
              <a:t>Abilities as a problem solver</a:t>
            </a:r>
          </a:p>
        </p:txBody>
      </p:sp>
      <p:sp>
        <p:nvSpPr>
          <p:cNvPr id="10" name="Thought Bubble: Cloud 9"/>
          <p:cNvSpPr/>
          <p:nvPr/>
        </p:nvSpPr>
        <p:spPr>
          <a:xfrm>
            <a:off x="8521147" y="185273"/>
            <a:ext cx="3763617" cy="3397940"/>
          </a:xfrm>
          <a:prstGeom prst="cloudCallout">
            <a:avLst>
              <a:gd name="adj1" fmla="val -73989"/>
              <a:gd name="adj2" fmla="val -1332"/>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12" name="TextBox 11"/>
          <p:cNvSpPr txBox="1"/>
          <p:nvPr/>
        </p:nvSpPr>
        <p:spPr>
          <a:xfrm>
            <a:off x="8797284" y="751396"/>
            <a:ext cx="3028134" cy="2308324"/>
          </a:xfrm>
          <a:prstGeom prst="rect">
            <a:avLst/>
          </a:prstGeom>
          <a:noFill/>
          <a:ln>
            <a:noFill/>
          </a:ln>
        </p:spPr>
        <p:txBody>
          <a:bodyPr wrap="square" rtlCol="0">
            <a:spAutoFit/>
          </a:bodyPr>
          <a:lstStyle/>
          <a:p>
            <a:pPr algn="ctr"/>
            <a:r>
              <a:rPr lang="en-GB" sz="1600" b="1" i="1" dirty="0">
                <a:latin typeface="Cambria" panose="02040503050406030204" pitchFamily="18" charset="0"/>
              </a:rPr>
              <a:t>I got this covered!</a:t>
            </a:r>
          </a:p>
          <a:p>
            <a:pPr algn="ctr"/>
            <a:r>
              <a:rPr lang="en-GB" sz="1600" b="1" i="1" dirty="0">
                <a:latin typeface="Cambria" panose="02040503050406030204" pitchFamily="18" charset="0"/>
              </a:rPr>
              <a:t>I’m mostly in school except when I cant be bothered. I’m not always on time but I’m worth waiting for, and I really try hard on the stuff on don’t mind doin’.</a:t>
            </a:r>
          </a:p>
          <a:p>
            <a:pPr algn="ctr"/>
            <a:r>
              <a:rPr lang="en-GB" sz="1600" b="1" i="1" dirty="0">
                <a:latin typeface="Cambria" panose="02040503050406030204" pitchFamily="18" charset="0"/>
              </a:rPr>
              <a:t>They will soon get used to the way I am.</a:t>
            </a:r>
          </a:p>
        </p:txBody>
      </p:sp>
    </p:spTree>
    <p:extLst>
      <p:ext uri="{BB962C8B-B14F-4D97-AF65-F5344CB8AC3E}">
        <p14:creationId xmlns:p14="http://schemas.microsoft.com/office/powerpoint/2010/main" val="4234424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a:off x="339004" y="3759444"/>
            <a:ext cx="8858005" cy="207362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39004" y="274638"/>
            <a:ext cx="10972800" cy="689866"/>
          </a:xfrm>
        </p:spPr>
        <p:txBody>
          <a:bodyPr>
            <a:normAutofit fontScale="90000"/>
          </a:bodyPr>
          <a:lstStyle/>
          <a:p>
            <a:r>
              <a:rPr lang="en-GB" dirty="0"/>
              <a:t>What have we learnt?</a:t>
            </a:r>
          </a:p>
        </p:txBody>
      </p:sp>
      <p:sp>
        <p:nvSpPr>
          <p:cNvPr id="6" name="Title 1"/>
          <p:cNvSpPr txBox="1">
            <a:spLocks/>
          </p:cNvSpPr>
          <p:nvPr/>
        </p:nvSpPr>
        <p:spPr>
          <a:xfrm>
            <a:off x="914400" y="3759444"/>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
        <p:nvSpPr>
          <p:cNvPr id="7" name="Rectangle 6"/>
          <p:cNvSpPr/>
          <p:nvPr/>
        </p:nvSpPr>
        <p:spPr>
          <a:xfrm>
            <a:off x="914400" y="4443816"/>
            <a:ext cx="7832035" cy="1255728"/>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Did you know that time is actually slowing down! </a:t>
            </a:r>
            <a:r>
              <a:rPr lang="en-GB" dirty="0">
                <a:latin typeface="Arial" panose="020B0604020202020204" pitchFamily="34" charset="0"/>
                <a:cs typeface="Arial" panose="020B0604020202020204" pitchFamily="34" charset="0"/>
              </a:rPr>
              <a:t>In 140 million years our days will have to be 25 hours long because the earths rotation is slowing down. This is due to tidal friction from the sun and moon.</a:t>
            </a:r>
          </a:p>
          <a:p>
            <a:pPr lvl="0">
              <a:spcBef>
                <a:spcPct val="20000"/>
              </a:spcBef>
            </a:pPr>
            <a:r>
              <a:rPr lang="en-GB" dirty="0">
                <a:latin typeface="Arial" panose="020B0604020202020204" pitchFamily="34" charset="0"/>
                <a:cs typeface="Arial" panose="020B0604020202020204" pitchFamily="34" charset="0"/>
              </a:rPr>
              <a:t>What would you do with that extra hour in a day?</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489043" y="1006128"/>
            <a:ext cx="9704983" cy="2246769"/>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about the importance of a specification and design criteria.</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know how to create a simple Product Specification and how they will be used.</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know that ‘failing to plan is planning to fail’.</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about how a Person Specification is used by businesses to:</a:t>
            </a:r>
          </a:p>
          <a:p>
            <a:pPr marL="800100" lvl="1" indent="-342900">
              <a:spcBef>
                <a:spcPct val="20000"/>
              </a:spcBef>
              <a:buFont typeface="+mj-lt"/>
              <a:buAutoNum type="arabicPeriod"/>
            </a:pPr>
            <a:r>
              <a:rPr lang="en-GB" sz="2000" dirty="0">
                <a:latin typeface="Arial" panose="020B0604020202020204" pitchFamily="34" charset="0"/>
                <a:cs typeface="Arial" panose="020B0604020202020204" pitchFamily="34" charset="0"/>
              </a:rPr>
              <a:t>Provide applicants with information about their expectations of the employee.</a:t>
            </a:r>
          </a:p>
          <a:p>
            <a:pPr marL="800100" lvl="1" indent="-342900">
              <a:spcBef>
                <a:spcPct val="20000"/>
              </a:spcBef>
              <a:buFont typeface="+mj-lt"/>
              <a:buAutoNum type="arabicPeriod"/>
            </a:pPr>
            <a:r>
              <a:rPr lang="en-GB" sz="2000" dirty="0">
                <a:latin typeface="Arial" panose="020B0604020202020204" pitchFamily="34" charset="0"/>
                <a:cs typeface="Arial" panose="020B0604020202020204" pitchFamily="34" charset="0"/>
              </a:rPr>
              <a:t>Allow a business to check that they are employing the best applicant.</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Tree>
    <p:extLst>
      <p:ext uri="{BB962C8B-B14F-4D97-AF65-F5344CB8AC3E}">
        <p14:creationId xmlns:p14="http://schemas.microsoft.com/office/powerpoint/2010/main" val="1065494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2</a:t>
            </a:r>
          </a:p>
        </p:txBody>
      </p:sp>
      <p:sp>
        <p:nvSpPr>
          <p:cNvPr id="3" name="Content Placeholder 2"/>
          <p:cNvSpPr>
            <a:spLocks noGrp="1"/>
          </p:cNvSpPr>
          <p:nvPr>
            <p:ph idx="1"/>
          </p:nvPr>
        </p:nvSpPr>
        <p:spPr>
          <a:xfrm>
            <a:off x="609601" y="964504"/>
            <a:ext cx="8737600" cy="4791671"/>
          </a:xfrm>
        </p:spPr>
        <p:txBody>
          <a:bodyPr>
            <a:noAutofit/>
          </a:bodyPr>
          <a:lstStyle/>
          <a:p>
            <a:pPr marL="0" indent="0">
              <a:spcBef>
                <a:spcPts val="0"/>
              </a:spcBef>
              <a:buNone/>
            </a:pPr>
            <a:r>
              <a:rPr lang="en-GB" sz="2400" dirty="0"/>
              <a:t>Lesson Synopsis </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Pupils will learn about the work of NEJ Stevenson and WCG. With pupils developing some appreciation of the standards these establishments expect, this lesson will direct pupils to improve the design of Christian’s calendar; paying attention to the problem of storing the tiles when not in use. Pupils will use card modelling to develop solutions.</a:t>
            </a:r>
          </a:p>
          <a:p>
            <a:pPr marL="0" indent="0">
              <a:spcBef>
                <a:spcPts val="0"/>
              </a:spcBef>
              <a:buNone/>
            </a:pPr>
            <a:endParaRPr lang="en-GB" sz="1600" b="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GB" sz="1800" dirty="0">
                <a:solidFill>
                  <a:schemeClr val="tx1"/>
                </a:solidFill>
                <a:latin typeface="Arial" panose="020B0604020202020204" pitchFamily="34" charset="0"/>
                <a:cs typeface="Arial" panose="020B0604020202020204" pitchFamily="34" charset="0"/>
              </a:rPr>
              <a:t>Learning Objectives </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EC 1 – learn about an increasing range of designers, engineers, chefs, technologists and manufacturers and be able to relate their products to their own designing and making.</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DB 5 – use specifications to inform the design of innovative, functional, appealing products that respond to needs in a variety of situations.</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DB 10 – produce 3D models to develop and communicate ideas.</a:t>
            </a:r>
          </a:p>
          <a:p>
            <a:pPr marL="0" indent="0">
              <a:spcBef>
                <a:spcPts val="0"/>
              </a:spcBef>
              <a:buNone/>
            </a:pPr>
            <a:endParaRPr lang="en-GB" sz="1600" b="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GB" sz="1800" dirty="0">
                <a:solidFill>
                  <a:schemeClr val="tx1"/>
                </a:solidFill>
                <a:latin typeface="Arial" panose="020B0604020202020204" pitchFamily="34" charset="0"/>
                <a:cs typeface="Arial" panose="020B0604020202020204" pitchFamily="34" charset="0"/>
              </a:rPr>
              <a:t>Resources</a:t>
            </a:r>
          </a:p>
          <a:p>
            <a:pPr>
              <a:spcBef>
                <a:spcPts val="0"/>
              </a:spcBef>
            </a:pPr>
            <a:r>
              <a:rPr lang="en-GB" sz="1400" b="0" dirty="0">
                <a:solidFill>
                  <a:schemeClr val="tx1"/>
                </a:solidFill>
                <a:latin typeface="Arial" panose="020B0604020202020204" pitchFamily="34" charset="0"/>
                <a:cs typeface="Arial" panose="020B0604020202020204" pitchFamily="34" charset="0"/>
              </a:rPr>
              <a:t>Card and card modelling equipment</a:t>
            </a:r>
          </a:p>
          <a:p>
            <a:pPr>
              <a:spcBef>
                <a:spcPts val="0"/>
              </a:spcBef>
            </a:pPr>
            <a:r>
              <a:rPr lang="en-GB" sz="1400" b="0" dirty="0">
                <a:solidFill>
                  <a:schemeClr val="tx1"/>
                </a:solidFill>
                <a:latin typeface="Arial" panose="020B0604020202020204" pitchFamily="34" charset="0"/>
                <a:cs typeface="Arial" panose="020B0604020202020204" pitchFamily="34" charset="0"/>
              </a:rPr>
              <a:t>A card model made in its basic form shown on slide 23 as the starting point.</a:t>
            </a:r>
          </a:p>
          <a:p>
            <a:pPr>
              <a:spcBef>
                <a:spcPts val="0"/>
              </a:spcBef>
            </a:pPr>
            <a:r>
              <a:rPr lang="en-GB" sz="1400" b="0" dirty="0">
                <a:solidFill>
                  <a:schemeClr val="tx1"/>
                </a:solidFill>
                <a:latin typeface="Arial" panose="020B0604020202020204" pitchFamily="34" charset="0"/>
                <a:cs typeface="Arial" panose="020B0604020202020204" pitchFamily="34" charset="0"/>
              </a:rPr>
              <a:t>Keyword cards and hints referred to on slide 23.</a:t>
            </a:r>
          </a:p>
          <a:p>
            <a:pPr>
              <a:spcBef>
                <a:spcPts val="0"/>
              </a:spcBef>
            </a:pPr>
            <a:r>
              <a:rPr lang="en-GB" sz="1400" b="0" dirty="0">
                <a:solidFill>
                  <a:schemeClr val="tx1"/>
                </a:solidFill>
                <a:latin typeface="Arial" panose="020B0604020202020204" pitchFamily="34" charset="0"/>
                <a:cs typeface="Arial" panose="020B0604020202020204" pitchFamily="34" charset="0"/>
              </a:rPr>
              <a:t>Digital camera to record process of models.</a:t>
            </a:r>
          </a:p>
          <a:p>
            <a:pPr>
              <a:spcBef>
                <a:spcPts val="0"/>
              </a:spcBef>
            </a:pPr>
            <a:r>
              <a:rPr lang="en-GB" sz="1400" b="0" dirty="0">
                <a:solidFill>
                  <a:schemeClr val="tx1"/>
                </a:solidFill>
                <a:latin typeface="Arial" panose="020B0604020202020204" pitchFamily="34" charset="0"/>
                <a:cs typeface="Arial" panose="020B0604020202020204" pitchFamily="34" charset="0"/>
              </a:rPr>
              <a:t>Copies of starter word search</a:t>
            </a:r>
          </a:p>
        </p:txBody>
      </p:sp>
      <p:sp>
        <p:nvSpPr>
          <p:cNvPr id="7" name="Rectangle 6"/>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31002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2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6205148" cy="4791671"/>
          </a:xfrm>
        </p:spPr>
        <p:txBody>
          <a:bodyPr>
            <a:normAutofit/>
          </a:bodyPr>
          <a:lstStyle/>
          <a:p>
            <a:pPr marL="0" indent="0">
              <a:buNone/>
            </a:pPr>
            <a:endParaRPr lang="en-GB" sz="1600" dirty="0"/>
          </a:p>
          <a:p>
            <a:pPr marL="0" indent="0">
              <a:buNone/>
            </a:pPr>
            <a:endParaRPr lang="en-GB" sz="1600" dirty="0"/>
          </a:p>
          <a:p>
            <a:pPr marL="0" indent="0">
              <a:buNone/>
            </a:pPr>
            <a:endParaRPr lang="en-GB" sz="1600" dirty="0"/>
          </a:p>
        </p:txBody>
      </p:sp>
      <p:pic>
        <p:nvPicPr>
          <p:cNvPr id="6" name="Picture 5"/>
          <p:cNvPicPr>
            <a:picLocks noChangeAspect="1"/>
          </p:cNvPicPr>
          <p:nvPr/>
        </p:nvPicPr>
        <p:blipFill>
          <a:blip r:embed="rId3"/>
          <a:stretch>
            <a:fillRect/>
          </a:stretch>
        </p:blipFill>
        <p:spPr>
          <a:xfrm>
            <a:off x="1329391" y="1097464"/>
            <a:ext cx="6565427" cy="4553901"/>
          </a:xfrm>
          <a:prstGeom prst="rect">
            <a:avLst/>
          </a:prstGeom>
        </p:spPr>
      </p:pic>
      <p:sp>
        <p:nvSpPr>
          <p:cNvPr id="5" name="Rectangle 4"/>
          <p:cNvSpPr/>
          <p:nvPr/>
        </p:nvSpPr>
        <p:spPr>
          <a:xfrm>
            <a:off x="8975557" y="1066104"/>
            <a:ext cx="2662793" cy="1434239"/>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Complete the word search and find out the meanings of each of the words on the list.</a:t>
            </a:r>
          </a:p>
        </p:txBody>
      </p:sp>
    </p:spTree>
    <p:extLst>
      <p:ext uri="{BB962C8B-B14F-4D97-AF65-F5344CB8AC3E}">
        <p14:creationId xmlns:p14="http://schemas.microsoft.com/office/powerpoint/2010/main" val="343684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r="-18"/>
          <a:stretch/>
        </p:blipFill>
        <p:spPr>
          <a:xfrm>
            <a:off x="6743700" y="240232"/>
            <a:ext cx="5092700" cy="5423968"/>
          </a:xfrm>
          <a:prstGeom prst="rect">
            <a:avLst/>
          </a:prstGeom>
        </p:spPr>
      </p:pic>
      <p:sp>
        <p:nvSpPr>
          <p:cNvPr id="2" name="Title 1"/>
          <p:cNvSpPr>
            <a:spLocks noGrp="1"/>
          </p:cNvSpPr>
          <p:nvPr>
            <p:ph type="title"/>
          </p:nvPr>
        </p:nvSpPr>
        <p:spPr/>
        <p:txBody>
          <a:bodyPr>
            <a:normAutofit fontScale="90000"/>
          </a:bodyPr>
          <a:lstStyle/>
          <a:p>
            <a:r>
              <a:rPr lang="en-GB" dirty="0"/>
              <a:t>Lesson 2 objectives</a:t>
            </a:r>
          </a:p>
        </p:txBody>
      </p:sp>
      <p:sp>
        <p:nvSpPr>
          <p:cNvPr id="16" name="Rectangle 15"/>
          <p:cNvSpPr/>
          <p:nvPr/>
        </p:nvSpPr>
        <p:spPr>
          <a:xfrm>
            <a:off x="609600" y="1219200"/>
            <a:ext cx="5723467" cy="3377335"/>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p>
          <a:p>
            <a:pPr lvl="0">
              <a:spcAft>
                <a:spcPts val="1000"/>
              </a:spcAft>
            </a:pPr>
            <a:r>
              <a:rPr lang="en-GB" dirty="0">
                <a:latin typeface="Arial" panose="020B0604020202020204" pitchFamily="34" charset="0"/>
                <a:ea typeface="Calibri" panose="020F0502020204030204" pitchFamily="34" charset="0"/>
                <a:cs typeface="Arial" panose="020B0604020202020204" pitchFamily="34" charset="0"/>
              </a:rPr>
              <a:t>The importance of exploring a range of solutions before settling on one.</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how to develop designs for a simple problem through card modelling.</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model solutions to the problem of storing the tiles.</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417645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0566" y="4753234"/>
            <a:ext cx="10021329" cy="90989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Begin to design and make decisions</a:t>
            </a:r>
          </a:p>
        </p:txBody>
      </p:sp>
      <p:sp>
        <p:nvSpPr>
          <p:cNvPr id="6" name="Rectangle 5"/>
          <p:cNvSpPr/>
          <p:nvPr/>
        </p:nvSpPr>
        <p:spPr>
          <a:xfrm>
            <a:off x="609599" y="1061592"/>
            <a:ext cx="8124747" cy="923330"/>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Last lesson we looked at developing a specification; a checklist for success. We must now look at helping Christian to succeed at crossing some of those points off the list.</a:t>
            </a:r>
          </a:p>
        </p:txBody>
      </p:sp>
      <p:sp>
        <p:nvSpPr>
          <p:cNvPr id="9" name="Rectangle 8"/>
          <p:cNvSpPr/>
          <p:nvPr/>
        </p:nvSpPr>
        <p:spPr>
          <a:xfrm>
            <a:off x="661736" y="2039784"/>
            <a:ext cx="1860667" cy="232003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TextBox 9"/>
          <p:cNvSpPr txBox="1"/>
          <p:nvPr/>
        </p:nvSpPr>
        <p:spPr>
          <a:xfrm>
            <a:off x="757990" y="2184164"/>
            <a:ext cx="1497286" cy="1569660"/>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Be sure that your specification is accurate before moving forward.</a:t>
            </a:r>
          </a:p>
        </p:txBody>
      </p:sp>
      <p:sp>
        <p:nvSpPr>
          <p:cNvPr id="13" name="Rectangle 12"/>
          <p:cNvSpPr/>
          <p:nvPr/>
        </p:nvSpPr>
        <p:spPr>
          <a:xfrm>
            <a:off x="2903826" y="2039784"/>
            <a:ext cx="1860667" cy="232003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TextBox 13"/>
          <p:cNvSpPr txBox="1"/>
          <p:nvPr/>
        </p:nvSpPr>
        <p:spPr>
          <a:xfrm>
            <a:off x="2965878" y="2184164"/>
            <a:ext cx="1576675" cy="1569660"/>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Think about how these points can be achieved when making decisions. </a:t>
            </a:r>
          </a:p>
        </p:txBody>
      </p:sp>
      <p:sp>
        <p:nvSpPr>
          <p:cNvPr id="15" name="Rectangle 14"/>
          <p:cNvSpPr/>
          <p:nvPr/>
        </p:nvSpPr>
        <p:spPr>
          <a:xfrm>
            <a:off x="5145916" y="2039784"/>
            <a:ext cx="1860667" cy="232003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TextBox 15"/>
          <p:cNvSpPr txBox="1"/>
          <p:nvPr/>
        </p:nvSpPr>
        <p:spPr>
          <a:xfrm>
            <a:off x="5214133" y="2160526"/>
            <a:ext cx="1639330" cy="1815882"/>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Explore design ideas, making sure you don’t lose the focus of each specification point.</a:t>
            </a:r>
          </a:p>
        </p:txBody>
      </p:sp>
      <p:sp>
        <p:nvSpPr>
          <p:cNvPr id="17" name="Rectangle 16"/>
          <p:cNvSpPr/>
          <p:nvPr/>
        </p:nvSpPr>
        <p:spPr>
          <a:xfrm>
            <a:off x="7388007" y="2039784"/>
            <a:ext cx="1860667" cy="232003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TextBox 17"/>
          <p:cNvSpPr txBox="1"/>
          <p:nvPr/>
        </p:nvSpPr>
        <p:spPr>
          <a:xfrm>
            <a:off x="7475029" y="2184164"/>
            <a:ext cx="1629214" cy="1815882"/>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Look at ways of improving your ideas and explore new angles until you have the best solution.</a:t>
            </a:r>
          </a:p>
        </p:txBody>
      </p:sp>
      <p:sp>
        <p:nvSpPr>
          <p:cNvPr id="19" name="Arrow: Right 18"/>
          <p:cNvSpPr/>
          <p:nvPr/>
        </p:nvSpPr>
        <p:spPr>
          <a:xfrm>
            <a:off x="2272449" y="3897422"/>
            <a:ext cx="720111" cy="4451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Arrow: Right 19"/>
          <p:cNvSpPr/>
          <p:nvPr/>
        </p:nvSpPr>
        <p:spPr>
          <a:xfrm>
            <a:off x="4570998" y="3874892"/>
            <a:ext cx="720111" cy="4451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Arrow: Right 25"/>
          <p:cNvSpPr/>
          <p:nvPr/>
        </p:nvSpPr>
        <p:spPr>
          <a:xfrm>
            <a:off x="6853463" y="3874076"/>
            <a:ext cx="720111" cy="4451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7" name="Picture 26"/>
          <p:cNvPicPr>
            <a:picLocks noChangeAspect="1"/>
          </p:cNvPicPr>
          <p:nvPr/>
        </p:nvPicPr>
        <p:blipFill>
          <a:blip r:embed="rId3"/>
          <a:stretch>
            <a:fillRect/>
          </a:stretch>
        </p:blipFill>
        <p:spPr>
          <a:xfrm>
            <a:off x="10186634" y="2564989"/>
            <a:ext cx="1754173" cy="3164453"/>
          </a:xfrm>
          <a:prstGeom prst="rect">
            <a:avLst/>
          </a:prstGeom>
        </p:spPr>
      </p:pic>
      <p:sp>
        <p:nvSpPr>
          <p:cNvPr id="28" name="Thought Bubble: Cloud 27"/>
          <p:cNvSpPr/>
          <p:nvPr/>
        </p:nvSpPr>
        <p:spPr>
          <a:xfrm flipH="1">
            <a:off x="9008531" y="226298"/>
            <a:ext cx="2932275" cy="2207983"/>
          </a:xfrm>
          <a:prstGeom prst="cloudCallout">
            <a:avLst>
              <a:gd name="adj1" fmla="val -5166"/>
              <a:gd name="adj2" fmla="val 79664"/>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29" name="TextBox 28"/>
          <p:cNvSpPr txBox="1"/>
          <p:nvPr/>
        </p:nvSpPr>
        <p:spPr>
          <a:xfrm>
            <a:off x="9533021" y="668569"/>
            <a:ext cx="2133600" cy="1323439"/>
          </a:xfrm>
          <a:prstGeom prst="rect">
            <a:avLst/>
          </a:prstGeom>
          <a:noFill/>
          <a:ln>
            <a:noFill/>
          </a:ln>
        </p:spPr>
        <p:txBody>
          <a:bodyPr wrap="square" rtlCol="0">
            <a:spAutoFit/>
          </a:bodyPr>
          <a:lstStyle/>
          <a:p>
            <a:pPr algn="ctr"/>
            <a:r>
              <a:rPr lang="en-GB" sz="1600" b="1" i="1" dirty="0">
                <a:latin typeface="Cambria" panose="02040503050406030204" pitchFamily="18" charset="0"/>
              </a:rPr>
              <a:t>I’m going to look at what the college and business design and make before I move on…</a:t>
            </a:r>
          </a:p>
        </p:txBody>
      </p:sp>
      <p:sp>
        <p:nvSpPr>
          <p:cNvPr id="30" name="Rectangle 29"/>
          <p:cNvSpPr/>
          <p:nvPr/>
        </p:nvSpPr>
        <p:spPr>
          <a:xfrm>
            <a:off x="489462" y="4772100"/>
            <a:ext cx="9782433" cy="830997"/>
          </a:xfrm>
          <a:prstGeom prst="rect">
            <a:avLst/>
          </a:prstGeom>
        </p:spPr>
        <p:txBody>
          <a:bodyPr wrap="square">
            <a:spAutoFit/>
          </a:bodyPr>
          <a:lstStyle/>
          <a:p>
            <a:pPr lvl="0">
              <a:spcBef>
                <a:spcPct val="20000"/>
              </a:spcBef>
            </a:pPr>
            <a:r>
              <a:rPr lang="en-GB" sz="1600" dirty="0">
                <a:solidFill>
                  <a:srgbClr val="318AAC"/>
                </a:solidFill>
                <a:latin typeface="Arial" panose="020B0604020202020204" pitchFamily="34" charset="0"/>
                <a:cs typeface="Arial" panose="020B0604020202020204" pitchFamily="34" charset="0"/>
              </a:rPr>
              <a:t>It is easy to set our standards by the other pupils in our lesson. It is important to aim high. The staff interviewing Christian will judge him by the standards of their college or business. It would be a good idea to get a feel for their work.</a:t>
            </a:r>
          </a:p>
        </p:txBody>
      </p:sp>
    </p:spTree>
    <p:extLst>
      <p:ext uri="{BB962C8B-B14F-4D97-AF65-F5344CB8AC3E}">
        <p14:creationId xmlns:p14="http://schemas.microsoft.com/office/powerpoint/2010/main" val="62745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p:bldP spid="13" grpId="0" animBg="1"/>
      <p:bldP spid="14" grpId="0"/>
      <p:bldP spid="15" grpId="0" animBg="1"/>
      <p:bldP spid="16" grpId="0"/>
      <p:bldP spid="17" grpId="0" animBg="1"/>
      <p:bldP spid="18" grpId="0"/>
      <p:bldP spid="19" grpId="0" animBg="1"/>
      <p:bldP spid="20" grpId="0" animBg="1"/>
      <p:bldP spid="26" grpId="0" animBg="1"/>
      <p:bldP spid="28" grpId="0" animBg="1"/>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North Warwickshire 1</a:t>
            </a:r>
          </a:p>
        </p:txBody>
      </p:sp>
      <p:sp>
        <p:nvSpPr>
          <p:cNvPr id="3" name="Content Placeholder 2"/>
          <p:cNvSpPr>
            <a:spLocks noGrp="1"/>
          </p:cNvSpPr>
          <p:nvPr>
            <p:ph idx="1"/>
          </p:nvPr>
        </p:nvSpPr>
        <p:spPr>
          <a:xfrm>
            <a:off x="609600" y="1269583"/>
            <a:ext cx="8545689" cy="4486592"/>
          </a:xfrm>
        </p:spPr>
        <p:txBody>
          <a:bodyPr>
            <a:noAutofit/>
          </a:bodyPr>
          <a:lstStyle/>
          <a:p>
            <a:pPr marL="0" indent="0">
              <a:buNone/>
            </a:pPr>
            <a:r>
              <a:rPr lang="en-GB" sz="2400" b="0" dirty="0">
                <a:solidFill>
                  <a:schemeClr val="tx1"/>
                </a:solidFill>
                <a:latin typeface="Arial" panose="020B0604020202020204" pitchFamily="34" charset="0"/>
                <a:cs typeface="Arial" panose="020B0604020202020204" pitchFamily="34" charset="0"/>
              </a:rPr>
              <a:t>The </a:t>
            </a:r>
            <a:r>
              <a:rPr lang="en-GB" sz="2400" dirty="0">
                <a:solidFill>
                  <a:srgbClr val="286D90"/>
                </a:solidFill>
                <a:latin typeface="Arial" panose="020B0604020202020204" pitchFamily="34" charset="0"/>
                <a:cs typeface="Arial" panose="020B0604020202020204" pitchFamily="34" charset="0"/>
              </a:rPr>
              <a:t>Skills for Industry</a:t>
            </a:r>
            <a:r>
              <a:rPr lang="en-GB" sz="2400" b="0" dirty="0">
                <a:solidFill>
                  <a:schemeClr val="tx1"/>
                </a:solidFill>
                <a:latin typeface="Arial" panose="020B0604020202020204" pitchFamily="34" charset="0"/>
                <a:cs typeface="Arial" panose="020B0604020202020204" pitchFamily="34" charset="0"/>
              </a:rPr>
              <a:t> programme provides an opportunity to link five secondary schools with a local industry partner to help design and technology teachers to develop and teach the industry-relevant knowledge and skills needed by the industry partner. </a:t>
            </a: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r>
              <a:rPr lang="en-GB" sz="2400" b="0" dirty="0">
                <a:solidFill>
                  <a:schemeClr val="tx1"/>
                </a:solidFill>
                <a:latin typeface="Arial" panose="020B0604020202020204" pitchFamily="34" charset="0"/>
                <a:cs typeface="Arial" panose="020B0604020202020204" pitchFamily="34" charset="0"/>
              </a:rPr>
              <a:t>Our appreciation goes to Warwickshire County Council for providing the funding to develop this piece of work, and the skills and knowledge of WCG and NEJ Stevenson who provided valuable input into the materials delivered in the classroom.</a:t>
            </a:r>
            <a:endParaRPr lang="en-GB" sz="2400" dirty="0">
              <a:solidFill>
                <a:schemeClr val="tx1"/>
              </a:solidFill>
              <a:latin typeface="Arial" panose="020B0604020202020204" pitchFamily="34" charset="0"/>
              <a:cs typeface="Arial" panose="020B0604020202020204" pitchFamily="34" charset="0"/>
            </a:endParaRPr>
          </a:p>
        </p:txBody>
      </p:sp>
      <p:grpSp>
        <p:nvGrpSpPr>
          <p:cNvPr id="8" name="Group 7"/>
          <p:cNvGrpSpPr/>
          <p:nvPr/>
        </p:nvGrpSpPr>
        <p:grpSpPr>
          <a:xfrm>
            <a:off x="9613860" y="904081"/>
            <a:ext cx="2043289" cy="4487780"/>
            <a:chOff x="9688608" y="1102864"/>
            <a:chExt cx="2043289" cy="4487780"/>
          </a:xfrm>
        </p:grpSpPr>
        <p:sp>
          <p:nvSpPr>
            <p:cNvPr id="9" name="Rectangle 8"/>
            <p:cNvSpPr/>
            <p:nvPr/>
          </p:nvSpPr>
          <p:spPr>
            <a:xfrm>
              <a:off x="9688608"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4" name="Picture 13"/>
            <p:cNvPicPr>
              <a:picLocks noChangeAspect="1"/>
            </p:cNvPicPr>
            <p:nvPr/>
          </p:nvPicPr>
          <p:blipFill>
            <a:blip r:embed="rId3"/>
            <a:stretch>
              <a:fillRect/>
            </a:stretch>
          </p:blipFill>
          <p:spPr>
            <a:xfrm>
              <a:off x="9838105" y="1468366"/>
              <a:ext cx="1771650" cy="437702"/>
            </a:xfrm>
            <a:prstGeom prst="rect">
              <a:avLst/>
            </a:prstGeom>
          </p:spPr>
        </p:pic>
        <p:pic>
          <p:nvPicPr>
            <p:cNvPr id="15" name="Picture 14"/>
            <p:cNvPicPr>
              <a:picLocks noChangeAspect="1"/>
            </p:cNvPicPr>
            <p:nvPr/>
          </p:nvPicPr>
          <p:blipFill>
            <a:blip r:embed="rId4"/>
            <a:stretch>
              <a:fillRect/>
            </a:stretch>
          </p:blipFill>
          <p:spPr>
            <a:xfrm>
              <a:off x="9840953" y="2770964"/>
              <a:ext cx="1771650" cy="791222"/>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838105" y="4427082"/>
              <a:ext cx="1774498" cy="818082"/>
            </a:xfrm>
            <a:prstGeom prst="rect">
              <a:avLst/>
            </a:prstGeom>
          </p:spPr>
        </p:pic>
      </p:grpSp>
    </p:spTree>
    <p:extLst>
      <p:ext uri="{BB962C8B-B14F-4D97-AF65-F5344CB8AC3E}">
        <p14:creationId xmlns:p14="http://schemas.microsoft.com/office/powerpoint/2010/main" val="70380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26595" y="2196752"/>
            <a:ext cx="11718758" cy="246647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409074" y="274638"/>
            <a:ext cx="11353800" cy="689866"/>
          </a:xfrm>
        </p:spPr>
        <p:txBody>
          <a:bodyPr>
            <a:normAutofit fontScale="90000"/>
          </a:bodyPr>
          <a:lstStyle/>
          <a:p>
            <a:r>
              <a:rPr lang="en-GB" dirty="0"/>
              <a:t>WCG</a:t>
            </a:r>
          </a:p>
        </p:txBody>
      </p:sp>
      <p:pic>
        <p:nvPicPr>
          <p:cNvPr id="7" name="Picture 6"/>
          <p:cNvPicPr>
            <a:picLocks noChangeAspect="1"/>
          </p:cNvPicPr>
          <p:nvPr/>
        </p:nvPicPr>
        <p:blipFill>
          <a:blip r:embed="rId4"/>
          <a:stretch>
            <a:fillRect/>
          </a:stretch>
        </p:blipFill>
        <p:spPr>
          <a:xfrm>
            <a:off x="7912732" y="506185"/>
            <a:ext cx="1198642" cy="1192961"/>
          </a:xfrm>
          <a:prstGeom prst="rect">
            <a:avLst/>
          </a:prstGeom>
        </p:spPr>
      </p:pic>
      <p:sp>
        <p:nvSpPr>
          <p:cNvPr id="12" name="Rectangle 11"/>
          <p:cNvSpPr/>
          <p:nvPr/>
        </p:nvSpPr>
        <p:spPr>
          <a:xfrm>
            <a:off x="409074" y="953982"/>
            <a:ext cx="4944979" cy="646331"/>
          </a:xfrm>
          <a:prstGeom prst="rect">
            <a:avLst/>
          </a:prstGeom>
        </p:spPr>
        <p:txBody>
          <a:bodyPr wrap="square">
            <a:spAutoFit/>
          </a:bodyPr>
          <a:lstStyle/>
          <a:p>
            <a:pPr lvl="0">
              <a:spcBef>
                <a:spcPct val="20000"/>
              </a:spcBef>
            </a:pPr>
            <a:r>
              <a:rPr lang="en-GB" dirty="0">
                <a:solidFill>
                  <a:srgbClr val="318AAC"/>
                </a:solidFill>
                <a:latin typeface="Arial" panose="020B0604020202020204" pitchFamily="34" charset="0"/>
                <a:cs typeface="Arial" panose="020B0604020202020204" pitchFamily="34" charset="0"/>
              </a:rPr>
              <a:t>Have a smart phone and QR code reader? Scan away to find out more</a:t>
            </a:r>
          </a:p>
        </p:txBody>
      </p:sp>
      <p:sp>
        <p:nvSpPr>
          <p:cNvPr id="14" name="Rectangle 13"/>
          <p:cNvSpPr/>
          <p:nvPr/>
        </p:nvSpPr>
        <p:spPr>
          <a:xfrm>
            <a:off x="409074" y="1840832"/>
            <a:ext cx="5249604" cy="3844351"/>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TextBox 15"/>
          <p:cNvSpPr txBox="1"/>
          <p:nvPr/>
        </p:nvSpPr>
        <p:spPr>
          <a:xfrm>
            <a:off x="625642" y="1882661"/>
            <a:ext cx="4728411"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WCG is a place for students who choose to develop their education beyond the legal school leaving age.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There’s a huge range of courses available and students choose the course they want to do so that they can specialise in an area that they will be interested in working later in life.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WCG also run courses to support businesses that have apprentices. Apprenticeships are a way of studying and working for money at the same time.</a:t>
            </a:r>
          </a:p>
        </p:txBody>
      </p:sp>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44229" y="146490"/>
            <a:ext cx="2385790" cy="1488383"/>
          </a:xfrm>
          <a:prstGeom prst="rect">
            <a:avLst/>
          </a:prstGeom>
        </p:spPr>
      </p:pic>
      <p:pic>
        <p:nvPicPr>
          <p:cNvPr id="11" name="BiUprnteAVo">
            <a:hlinkClick r:id="" action="ppaction://media"/>
          </p:cNvPr>
          <p:cNvPicPr>
            <a:picLocks noRot="1" noChangeAspect="1"/>
          </p:cNvPicPr>
          <p:nvPr>
            <a:videoFile r:link="rId1"/>
          </p:nvPr>
        </p:nvPicPr>
        <p:blipFill>
          <a:blip r:embed="rId6"/>
          <a:stretch>
            <a:fillRect/>
          </a:stretch>
        </p:blipFill>
        <p:spPr>
          <a:xfrm>
            <a:off x="6451105" y="1763419"/>
            <a:ext cx="5178914" cy="3884186"/>
          </a:xfrm>
          <a:prstGeom prst="rect">
            <a:avLst/>
          </a:prstGeom>
        </p:spPr>
      </p:pic>
      <p:sp>
        <p:nvSpPr>
          <p:cNvPr id="13" name="Rectangle 12"/>
          <p:cNvSpPr/>
          <p:nvPr/>
        </p:nvSpPr>
        <p:spPr>
          <a:xfrm>
            <a:off x="8196420" y="5691497"/>
            <a:ext cx="1688283" cy="307777"/>
          </a:xfrm>
          <a:prstGeom prst="rect">
            <a:avLst/>
          </a:prstGeom>
        </p:spPr>
        <p:txBody>
          <a:bodyPr wrap="none">
            <a:spAutoFit/>
          </a:bodyPr>
          <a:lstStyle/>
          <a:p>
            <a:r>
              <a:rPr lang="en-GB" sz="1400" dirty="0">
                <a:latin typeface="Arial" panose="020B0604020202020204" pitchFamily="34" charset="0"/>
                <a:cs typeface="Arial" panose="020B0604020202020204" pitchFamily="34" charset="0"/>
              </a:rPr>
              <a:t>Click image to play</a:t>
            </a:r>
            <a:endParaRPr lang="en-GB" sz="1400" dirty="0"/>
          </a:p>
        </p:txBody>
      </p:sp>
    </p:spTree>
    <p:extLst>
      <p:ext uri="{BB962C8B-B14F-4D97-AF65-F5344CB8AC3E}">
        <p14:creationId xmlns:p14="http://schemas.microsoft.com/office/powerpoint/2010/main" val="364078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074" y="274638"/>
            <a:ext cx="11353800" cy="689866"/>
          </a:xfrm>
        </p:spPr>
        <p:txBody>
          <a:bodyPr>
            <a:normAutofit fontScale="90000"/>
          </a:bodyPr>
          <a:lstStyle/>
          <a:p>
            <a:r>
              <a:rPr lang="en-GB" dirty="0"/>
              <a:t>N.E.J. Stevenson</a:t>
            </a:r>
          </a:p>
        </p:txBody>
      </p:sp>
      <p:sp>
        <p:nvSpPr>
          <p:cNvPr id="4" name="Rectangle 3"/>
          <p:cNvSpPr/>
          <p:nvPr/>
        </p:nvSpPr>
        <p:spPr>
          <a:xfrm>
            <a:off x="226595" y="2196752"/>
            <a:ext cx="11718758" cy="246647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11"/>
          <p:cNvSpPr/>
          <p:nvPr/>
        </p:nvSpPr>
        <p:spPr>
          <a:xfrm>
            <a:off x="409074" y="953982"/>
            <a:ext cx="4944979" cy="646331"/>
          </a:xfrm>
          <a:prstGeom prst="rect">
            <a:avLst/>
          </a:prstGeom>
        </p:spPr>
        <p:txBody>
          <a:bodyPr wrap="square">
            <a:spAutoFit/>
          </a:bodyPr>
          <a:lstStyle/>
          <a:p>
            <a:pPr lvl="0">
              <a:spcBef>
                <a:spcPct val="20000"/>
              </a:spcBef>
            </a:pPr>
            <a:r>
              <a:rPr lang="en-GB" dirty="0">
                <a:solidFill>
                  <a:srgbClr val="318AAC"/>
                </a:solidFill>
                <a:latin typeface="Arial" panose="020B0604020202020204" pitchFamily="34" charset="0"/>
                <a:cs typeface="Arial" panose="020B0604020202020204" pitchFamily="34" charset="0"/>
              </a:rPr>
              <a:t>Have a smart phone and QR code reader? Scan away to find out more</a:t>
            </a:r>
          </a:p>
        </p:txBody>
      </p:sp>
      <p:pic>
        <p:nvPicPr>
          <p:cNvPr id="5" name="Picture 4"/>
          <p:cNvPicPr>
            <a:picLocks noChangeAspect="1"/>
          </p:cNvPicPr>
          <p:nvPr/>
        </p:nvPicPr>
        <p:blipFill>
          <a:blip r:embed="rId3"/>
          <a:stretch>
            <a:fillRect/>
          </a:stretch>
        </p:blipFill>
        <p:spPr>
          <a:xfrm>
            <a:off x="5624636" y="789974"/>
            <a:ext cx="1998718" cy="1871999"/>
          </a:xfrm>
          <a:prstGeom prst="rect">
            <a:avLst/>
          </a:prstGeom>
        </p:spPr>
      </p:pic>
      <p:sp>
        <p:nvSpPr>
          <p:cNvPr id="11" name="Rectangle 10"/>
          <p:cNvSpPr/>
          <p:nvPr/>
        </p:nvSpPr>
        <p:spPr>
          <a:xfrm>
            <a:off x="409074" y="1840832"/>
            <a:ext cx="4944979" cy="4048627"/>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p:cNvSpPr txBox="1"/>
          <p:nvPr/>
        </p:nvSpPr>
        <p:spPr>
          <a:xfrm>
            <a:off x="578912" y="2018485"/>
            <a:ext cx="4728411"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NEJ Stevenson are designers and makers of fine custom furniture and architectural joinery (fixed wooden pieces in buildings).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They have produced work for the Queen and developed a fine reputation for producing very high quality products.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NEJ will work with clients to produce bespoke (one-off) projects to suit their needs. They shouldn’t be considered a business that produces work that is sold in quantity.</a:t>
            </a:r>
          </a:p>
        </p:txBody>
      </p:sp>
      <p:pic>
        <p:nvPicPr>
          <p:cNvPr id="7" name="Picture 6"/>
          <p:cNvPicPr>
            <a:picLocks noChangeAspect="1"/>
          </p:cNvPicPr>
          <p:nvPr/>
        </p:nvPicPr>
        <p:blipFill>
          <a:blip r:embed="rId4"/>
          <a:stretch>
            <a:fillRect/>
          </a:stretch>
        </p:blipFill>
        <p:spPr>
          <a:xfrm>
            <a:off x="7881744" y="271941"/>
            <a:ext cx="3967260" cy="561482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24636" y="3395861"/>
            <a:ext cx="1998718" cy="1879133"/>
          </a:xfrm>
          <a:prstGeom prst="rect">
            <a:avLst/>
          </a:prstGeom>
        </p:spPr>
      </p:pic>
    </p:spTree>
    <p:extLst>
      <p:ext uri="{BB962C8B-B14F-4D97-AF65-F5344CB8AC3E}">
        <p14:creationId xmlns:p14="http://schemas.microsoft.com/office/powerpoint/2010/main" val="198523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artisticGlowDiffused/>
                    </a14:imgEffect>
                  </a14:imgLayer>
                </a14:imgProps>
              </a:ext>
            </a:extLst>
          </a:blip>
          <a:stretch>
            <a:fillRect/>
          </a:stretch>
        </p:blipFill>
        <p:spPr>
          <a:xfrm>
            <a:off x="4460481" y="1139610"/>
            <a:ext cx="6328610" cy="474645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2" name="Title 1"/>
          <p:cNvSpPr>
            <a:spLocks noGrp="1"/>
          </p:cNvSpPr>
          <p:nvPr>
            <p:ph type="title"/>
          </p:nvPr>
        </p:nvSpPr>
        <p:spPr/>
        <p:txBody>
          <a:bodyPr>
            <a:normAutofit fontScale="90000"/>
          </a:bodyPr>
          <a:lstStyle/>
          <a:p>
            <a:pPr algn="r"/>
            <a:r>
              <a:rPr lang="en-GB" dirty="0"/>
              <a:t>Learn from the best</a:t>
            </a:r>
          </a:p>
        </p:txBody>
      </p:sp>
      <p:pic>
        <p:nvPicPr>
          <p:cNvPr id="7" name="Picture 6"/>
          <p:cNvPicPr>
            <a:picLocks noChangeAspect="1"/>
          </p:cNvPicPr>
          <p:nvPr/>
        </p:nvPicPr>
        <p:blipFill>
          <a:blip r:embed="rId5"/>
          <a:stretch>
            <a:fillRect/>
          </a:stretch>
        </p:blipFill>
        <p:spPr>
          <a:xfrm>
            <a:off x="461570" y="2613329"/>
            <a:ext cx="1754173" cy="3164453"/>
          </a:xfrm>
          <a:prstGeom prst="rect">
            <a:avLst/>
          </a:prstGeom>
        </p:spPr>
      </p:pic>
      <p:sp>
        <p:nvSpPr>
          <p:cNvPr id="8" name="Thought Bubble: Cloud 7"/>
          <p:cNvSpPr/>
          <p:nvPr/>
        </p:nvSpPr>
        <p:spPr>
          <a:xfrm flipH="1">
            <a:off x="875462" y="338151"/>
            <a:ext cx="6373716" cy="2003404"/>
          </a:xfrm>
          <a:prstGeom prst="cloudCallout">
            <a:avLst>
              <a:gd name="adj1" fmla="val 36976"/>
              <a:gd name="adj2" fmla="val 61442"/>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9" name="TextBox 8"/>
          <p:cNvSpPr txBox="1"/>
          <p:nvPr/>
        </p:nvSpPr>
        <p:spPr>
          <a:xfrm>
            <a:off x="1752547" y="569276"/>
            <a:ext cx="4619543" cy="1477328"/>
          </a:xfrm>
          <a:prstGeom prst="rect">
            <a:avLst/>
          </a:prstGeom>
          <a:noFill/>
          <a:ln>
            <a:noFill/>
          </a:ln>
        </p:spPr>
        <p:txBody>
          <a:bodyPr wrap="square" rtlCol="0">
            <a:spAutoFit/>
          </a:bodyPr>
          <a:lstStyle/>
          <a:p>
            <a:pPr algn="ctr"/>
            <a:r>
              <a:rPr lang="en-GB" b="1" i="1" dirty="0">
                <a:latin typeface="Cambria" panose="02040503050406030204" pitchFamily="18" charset="0"/>
              </a:rPr>
              <a:t>Wow! Looks like I’m going to have to raise my game. Their work was amazing!</a:t>
            </a:r>
          </a:p>
          <a:p>
            <a:pPr algn="ctr"/>
            <a:endParaRPr lang="en-GB" b="1" i="1" dirty="0">
              <a:latin typeface="Cambria" panose="02040503050406030204" pitchFamily="18" charset="0"/>
            </a:endParaRPr>
          </a:p>
          <a:p>
            <a:pPr algn="ctr"/>
            <a:r>
              <a:rPr lang="en-GB" b="1" i="1" dirty="0">
                <a:latin typeface="Cambria" panose="02040503050406030204" pitchFamily="18" charset="0"/>
              </a:rPr>
              <a:t>I would have looked really stupid walking in there with this…</a:t>
            </a:r>
          </a:p>
        </p:txBody>
      </p:sp>
      <p:sp>
        <p:nvSpPr>
          <p:cNvPr id="11" name="Oval 10"/>
          <p:cNvSpPr/>
          <p:nvPr/>
        </p:nvSpPr>
        <p:spPr>
          <a:xfrm>
            <a:off x="3319748" y="2989694"/>
            <a:ext cx="742571" cy="7280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Oval 11"/>
          <p:cNvSpPr/>
          <p:nvPr/>
        </p:nvSpPr>
        <p:spPr>
          <a:xfrm>
            <a:off x="2788663" y="2634612"/>
            <a:ext cx="427817" cy="42140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Oval 12"/>
          <p:cNvSpPr/>
          <p:nvPr/>
        </p:nvSpPr>
        <p:spPr>
          <a:xfrm>
            <a:off x="2220096" y="2634612"/>
            <a:ext cx="312822" cy="288758"/>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0922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Card modelling</a:t>
            </a:r>
          </a:p>
        </p:txBody>
      </p:sp>
      <p:sp>
        <p:nvSpPr>
          <p:cNvPr id="6" name="Rectangle 5"/>
          <p:cNvSpPr/>
          <p:nvPr/>
        </p:nvSpPr>
        <p:spPr>
          <a:xfrm>
            <a:off x="591178" y="965952"/>
            <a:ext cx="8938861" cy="1680460"/>
          </a:xfrm>
          <a:prstGeom prst="rect">
            <a:avLst/>
          </a:prstGeom>
        </p:spPr>
        <p:txBody>
          <a:bodyPr wrap="square">
            <a:spAutoFit/>
          </a:bodyPr>
          <a:lstStyle/>
          <a:p>
            <a:pPr>
              <a:spcBef>
                <a:spcPct val="20000"/>
              </a:spcBef>
            </a:pPr>
            <a:r>
              <a:rPr lang="en-GB" sz="2000" b="1" dirty="0">
                <a:solidFill>
                  <a:srgbClr val="286D90"/>
                </a:solidFill>
                <a:latin typeface="Cambria" panose="02040503050406030204" pitchFamily="18" charset="0"/>
              </a:rPr>
              <a:t>Task</a:t>
            </a:r>
          </a:p>
          <a:p>
            <a:pPr>
              <a:spcBef>
                <a:spcPct val="20000"/>
              </a:spcBef>
            </a:pPr>
            <a:r>
              <a:rPr lang="en-GB" sz="1600" dirty="0">
                <a:latin typeface="Arial" panose="020B0604020202020204" pitchFamily="34" charset="0"/>
                <a:cs typeface="Arial" panose="020B0604020202020204" pitchFamily="34" charset="0"/>
              </a:rPr>
              <a:t>Use your design and card modelling skills to improve the problems with the design of Christian’s calendar. Today we focus on the solution to storing the month and number tiles at the back of the calendar and what a user will need to do to change the date. This was a problem Christian never solved, and the pieces he didn’t lose were just left at the back of his calendar not really forming a part of his design. </a:t>
            </a:r>
            <a:r>
              <a:rPr lang="en-GB" sz="1600" b="1" dirty="0">
                <a:latin typeface="Arial" panose="020B0604020202020204" pitchFamily="34" charset="0"/>
                <a:cs typeface="Arial" panose="020B0604020202020204" pitchFamily="34" charset="0"/>
              </a:rPr>
              <a:t>We are only focusing on the back of the calendar at this stage. </a:t>
            </a:r>
          </a:p>
        </p:txBody>
      </p:sp>
      <p:sp>
        <p:nvSpPr>
          <p:cNvPr id="10" name="Rectangle 9"/>
          <p:cNvSpPr/>
          <p:nvPr/>
        </p:nvSpPr>
        <p:spPr>
          <a:xfrm>
            <a:off x="5342316" y="5495852"/>
            <a:ext cx="736099"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Hang</a:t>
            </a:r>
          </a:p>
        </p:txBody>
      </p:sp>
      <p:sp>
        <p:nvSpPr>
          <p:cNvPr id="11" name="Rectangle 10"/>
          <p:cNvSpPr/>
          <p:nvPr/>
        </p:nvSpPr>
        <p:spPr>
          <a:xfrm>
            <a:off x="6537407" y="5495852"/>
            <a:ext cx="761747"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Stack</a:t>
            </a:r>
          </a:p>
        </p:txBody>
      </p:sp>
      <p:sp>
        <p:nvSpPr>
          <p:cNvPr id="12" name="Rectangle 11"/>
          <p:cNvSpPr/>
          <p:nvPr/>
        </p:nvSpPr>
        <p:spPr>
          <a:xfrm>
            <a:off x="7746925" y="5126520"/>
            <a:ext cx="1159292"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Standing </a:t>
            </a:r>
          </a:p>
        </p:txBody>
      </p:sp>
      <p:sp>
        <p:nvSpPr>
          <p:cNvPr id="13" name="Rectangle 12"/>
          <p:cNvSpPr/>
          <p:nvPr/>
        </p:nvSpPr>
        <p:spPr>
          <a:xfrm>
            <a:off x="7746925" y="5495852"/>
            <a:ext cx="1005403"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Leaning</a:t>
            </a:r>
          </a:p>
        </p:txBody>
      </p:sp>
      <p:sp>
        <p:nvSpPr>
          <p:cNvPr id="14" name="Rectangle 13"/>
          <p:cNvSpPr/>
          <p:nvPr/>
        </p:nvSpPr>
        <p:spPr>
          <a:xfrm>
            <a:off x="10525199" y="5105406"/>
            <a:ext cx="761747"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Rows</a:t>
            </a:r>
          </a:p>
        </p:txBody>
      </p:sp>
      <p:sp>
        <p:nvSpPr>
          <p:cNvPr id="15" name="Rectangle 14"/>
          <p:cNvSpPr/>
          <p:nvPr/>
        </p:nvSpPr>
        <p:spPr>
          <a:xfrm>
            <a:off x="9324416" y="5490197"/>
            <a:ext cx="740331"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Walls</a:t>
            </a:r>
          </a:p>
        </p:txBody>
      </p:sp>
      <p:sp>
        <p:nvSpPr>
          <p:cNvPr id="16" name="Rectangle 15"/>
          <p:cNvSpPr/>
          <p:nvPr/>
        </p:nvSpPr>
        <p:spPr>
          <a:xfrm>
            <a:off x="9324416" y="5126520"/>
            <a:ext cx="813043"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Loose</a:t>
            </a:r>
          </a:p>
        </p:txBody>
      </p:sp>
      <p:sp>
        <p:nvSpPr>
          <p:cNvPr id="17" name="Rectangle 16"/>
          <p:cNvSpPr/>
          <p:nvPr/>
        </p:nvSpPr>
        <p:spPr>
          <a:xfrm>
            <a:off x="6512383" y="5126520"/>
            <a:ext cx="748923"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Fixed</a:t>
            </a:r>
          </a:p>
        </p:txBody>
      </p:sp>
      <p:sp>
        <p:nvSpPr>
          <p:cNvPr id="18" name="Rectangle 17"/>
          <p:cNvSpPr/>
          <p:nvPr/>
        </p:nvSpPr>
        <p:spPr>
          <a:xfrm>
            <a:off x="5357181" y="5107287"/>
            <a:ext cx="582211"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Slot</a:t>
            </a:r>
          </a:p>
        </p:txBody>
      </p:sp>
      <p:pic>
        <p:nvPicPr>
          <p:cNvPr id="19" name="Picture 18"/>
          <p:cNvPicPr>
            <a:picLocks noChangeAspect="1"/>
          </p:cNvPicPr>
          <p:nvPr/>
        </p:nvPicPr>
        <p:blipFill>
          <a:blip r:embed="rId3" cstate="print">
            <a:extLst>
              <a:ext uri="{BEBA8EAE-BF5A-486C-A8C5-ECC9F3942E4B}">
                <a14:imgProps xmlns:a14="http://schemas.microsoft.com/office/drawing/2010/main">
                  <a14:imgLayer r:embed="rId4">
                    <a14:imgEffect>
                      <a14:backgroundRemoval t="6189" b="92997" l="1833" r="89919"/>
                    </a14:imgEffect>
                  </a14:imgLayer>
                </a14:imgProps>
              </a:ext>
              <a:ext uri="{28A0092B-C50C-407E-A947-70E740481C1C}">
                <a14:useLocalDpi xmlns:a14="http://schemas.microsoft.com/office/drawing/2010/main"/>
              </a:ext>
            </a:extLst>
          </a:blip>
          <a:stretch>
            <a:fillRect/>
          </a:stretch>
        </p:blipFill>
        <p:spPr>
          <a:xfrm>
            <a:off x="9530040" y="757483"/>
            <a:ext cx="2661960" cy="1664403"/>
          </a:xfrm>
          <a:prstGeom prst="rect">
            <a:avLst/>
          </a:prstGeom>
        </p:spPr>
      </p:pic>
      <p:sp>
        <p:nvSpPr>
          <p:cNvPr id="23" name="Rectangle 22"/>
          <p:cNvSpPr/>
          <p:nvPr/>
        </p:nvSpPr>
        <p:spPr>
          <a:xfrm>
            <a:off x="5342316" y="2886686"/>
            <a:ext cx="6288911" cy="2142125"/>
          </a:xfrm>
          <a:prstGeom prst="rect">
            <a:avLst/>
          </a:prstGeom>
        </p:spPr>
        <p:txBody>
          <a:bodyPr wrap="square">
            <a:spAutoFit/>
          </a:bodyPr>
          <a:lstStyle/>
          <a:p>
            <a:pPr lvl="0">
              <a:spcBef>
                <a:spcPct val="20000"/>
              </a:spcBef>
            </a:pPr>
            <a:r>
              <a:rPr lang="en-GB" b="1" dirty="0">
                <a:solidFill>
                  <a:srgbClr val="286D90"/>
                </a:solidFill>
                <a:latin typeface="Cambria" panose="02040503050406030204" pitchFamily="18" charset="0"/>
                <a:cs typeface="Arial"/>
              </a:rPr>
              <a:t>Method</a:t>
            </a:r>
          </a:p>
          <a:p>
            <a:pPr lvl="0">
              <a:spcBef>
                <a:spcPct val="20000"/>
              </a:spcBef>
            </a:pPr>
            <a:r>
              <a:rPr lang="en-GB" dirty="0">
                <a:latin typeface="Arial" panose="020B0604020202020204" pitchFamily="34" charset="0"/>
                <a:cs typeface="Arial" panose="020B0604020202020204" pitchFamily="34" charset="0"/>
              </a:rPr>
              <a:t>Use card and tape to make simple models to try and solve this problem. Explore all possible solutions. Work in pairs or small groups to create a selection of solutions. Your teacher can provide you with some example month and number tiles to help you judge scale of the problem.</a:t>
            </a:r>
          </a:p>
          <a:p>
            <a:pPr lvl="0">
              <a:spcBef>
                <a:spcPct val="20000"/>
              </a:spcBef>
            </a:pPr>
            <a:r>
              <a:rPr lang="en-GB" dirty="0">
                <a:latin typeface="Arial" panose="020B0604020202020204" pitchFamily="34" charset="0"/>
                <a:cs typeface="Arial" panose="020B0604020202020204" pitchFamily="34" charset="0"/>
              </a:rPr>
              <a:t>Some words that might start to get you thinking:</a:t>
            </a:r>
            <a:endParaRPr lang="en-GB" sz="1600" dirty="0">
              <a:latin typeface="Arial" panose="020B0604020202020204" pitchFamily="34" charset="0"/>
              <a:cs typeface="Arial" panose="020B0604020202020204" pitchFamily="34" charset="0"/>
            </a:endParaRPr>
          </a:p>
        </p:txBody>
      </p:sp>
      <p:grpSp>
        <p:nvGrpSpPr>
          <p:cNvPr id="60" name="Group 59"/>
          <p:cNvGrpSpPr/>
          <p:nvPr/>
        </p:nvGrpSpPr>
        <p:grpSpPr>
          <a:xfrm>
            <a:off x="186350" y="2879008"/>
            <a:ext cx="4330512" cy="2890620"/>
            <a:chOff x="148293" y="2670534"/>
            <a:chExt cx="4330512" cy="2890620"/>
          </a:xfrm>
        </p:grpSpPr>
        <p:pic>
          <p:nvPicPr>
            <p:cNvPr id="21" name="Picture 20"/>
            <p:cNvPicPr>
              <a:picLocks noChangeAspect="1"/>
            </p:cNvPicPr>
            <p:nvPr/>
          </p:nvPicPr>
          <p:blipFill>
            <a:blip r:embed="rId5">
              <a:extLst>
                <a:ext uri="{BEBA8EAE-BF5A-486C-A8C5-ECC9F3942E4B}">
                  <a14:imgProps xmlns:a14="http://schemas.microsoft.com/office/drawing/2010/main">
                    <a14:imgLayer r:embed="rId6">
                      <a14:imgEffect>
                        <a14:backgroundRemoval t="9877" b="96142" l="5208" r="90000"/>
                      </a14:imgEffect>
                    </a14:imgLayer>
                  </a14:imgProps>
                </a:ext>
              </a:extLst>
            </a:blip>
            <a:stretch>
              <a:fillRect/>
            </a:stretch>
          </p:blipFill>
          <p:spPr>
            <a:xfrm>
              <a:off x="447162" y="2670534"/>
              <a:ext cx="4031643" cy="2721359"/>
            </a:xfrm>
            <a:prstGeom prst="rect">
              <a:avLst/>
            </a:prstGeom>
          </p:spPr>
        </p:pic>
        <p:cxnSp>
          <p:nvCxnSpPr>
            <p:cNvPr id="30" name="Straight Connector 29"/>
            <p:cNvCxnSpPr>
              <a:cxnSpLocks/>
            </p:cNvCxnSpPr>
            <p:nvPr/>
          </p:nvCxnSpPr>
          <p:spPr>
            <a:xfrm>
              <a:off x="2479509" y="5251790"/>
              <a:ext cx="379099" cy="280206"/>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p:cNvCxnSpPr>
              <a:cxnSpLocks/>
            </p:cNvCxnSpPr>
            <p:nvPr/>
          </p:nvCxnSpPr>
          <p:spPr>
            <a:xfrm>
              <a:off x="3693114" y="4476290"/>
              <a:ext cx="392845"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cxnSpLocks/>
            </p:cNvCxnSpPr>
            <p:nvPr/>
          </p:nvCxnSpPr>
          <p:spPr>
            <a:xfrm flipV="1">
              <a:off x="1885679" y="5237090"/>
              <a:ext cx="473597" cy="294906"/>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Straight Connector 34"/>
            <p:cNvCxnSpPr>
              <a:cxnSpLocks/>
            </p:cNvCxnSpPr>
            <p:nvPr/>
          </p:nvCxnSpPr>
          <p:spPr>
            <a:xfrm flipV="1">
              <a:off x="148293" y="3764019"/>
              <a:ext cx="535667" cy="203569"/>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a:cxnSpLocks/>
            </p:cNvCxnSpPr>
            <p:nvPr/>
          </p:nvCxnSpPr>
          <p:spPr>
            <a:xfrm>
              <a:off x="3991983" y="4270524"/>
              <a:ext cx="392845"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V="1">
              <a:off x="2531112" y="4380579"/>
              <a:ext cx="1728744" cy="1101199"/>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409757" y="3831647"/>
              <a:ext cx="1817418" cy="1729507"/>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a:cxnSpLocks/>
            </p:cNvCxnSpPr>
            <p:nvPr/>
          </p:nvCxnSpPr>
          <p:spPr>
            <a:xfrm>
              <a:off x="1477906" y="2738715"/>
              <a:ext cx="0" cy="457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a:cxnSpLocks/>
            </p:cNvCxnSpPr>
            <p:nvPr/>
          </p:nvCxnSpPr>
          <p:spPr>
            <a:xfrm>
              <a:off x="1411217" y="2757954"/>
              <a:ext cx="344791" cy="228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a:cxnSpLocks/>
            </p:cNvCxnSpPr>
            <p:nvPr/>
          </p:nvCxnSpPr>
          <p:spPr>
            <a:xfrm>
              <a:off x="1411217" y="3054182"/>
              <a:ext cx="344791" cy="22860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4229764" y="4256179"/>
              <a:ext cx="0"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917202" y="4476290"/>
              <a:ext cx="0"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2678190" y="5237090"/>
              <a:ext cx="0"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2060353" y="5261667"/>
              <a:ext cx="0" cy="220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431245" y="3705768"/>
              <a:ext cx="0" cy="220111"/>
            </a:xfrm>
            <a:prstGeom prst="line">
              <a:avLst/>
            </a:prstGeom>
          </p:spPr>
          <p:style>
            <a:lnRef idx="2">
              <a:schemeClr val="accent1"/>
            </a:lnRef>
            <a:fillRef idx="0">
              <a:schemeClr val="accent1"/>
            </a:fillRef>
            <a:effectRef idx="1">
              <a:schemeClr val="accent1"/>
            </a:effectRef>
            <a:fontRef idx="minor">
              <a:schemeClr val="tx1"/>
            </a:fontRef>
          </p:style>
        </p:cxnSp>
      </p:grpSp>
      <p:sp>
        <p:nvSpPr>
          <p:cNvPr id="61" name="Arrow: Down 60"/>
          <p:cNvSpPr/>
          <p:nvPr/>
        </p:nvSpPr>
        <p:spPr>
          <a:xfrm rot="3061171">
            <a:off x="2693770" y="2477711"/>
            <a:ext cx="128698" cy="185140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2" name="Rectangle 61"/>
          <p:cNvSpPr/>
          <p:nvPr/>
        </p:nvSpPr>
        <p:spPr>
          <a:xfrm>
            <a:off x="3477542" y="5157298"/>
            <a:ext cx="869149"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100mm</a:t>
            </a:r>
            <a:endParaRPr lang="en-GB" dirty="0">
              <a:latin typeface="Arial" panose="020B0604020202020204" pitchFamily="34" charset="0"/>
              <a:cs typeface="Arial" panose="020B0604020202020204" pitchFamily="34" charset="0"/>
            </a:endParaRPr>
          </a:p>
        </p:txBody>
      </p:sp>
      <p:sp>
        <p:nvSpPr>
          <p:cNvPr id="63" name="Rectangle 62"/>
          <p:cNvSpPr/>
          <p:nvPr/>
        </p:nvSpPr>
        <p:spPr>
          <a:xfrm>
            <a:off x="4216054" y="4684764"/>
            <a:ext cx="755335"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30mm</a:t>
            </a:r>
            <a:endParaRPr lang="en-GB" dirty="0">
              <a:latin typeface="Arial" panose="020B0604020202020204" pitchFamily="34" charset="0"/>
              <a:cs typeface="Arial" panose="020B0604020202020204" pitchFamily="34" charset="0"/>
            </a:endParaRPr>
          </a:p>
        </p:txBody>
      </p:sp>
      <p:sp>
        <p:nvSpPr>
          <p:cNvPr id="64" name="Rectangle 63"/>
          <p:cNvSpPr/>
          <p:nvPr/>
        </p:nvSpPr>
        <p:spPr>
          <a:xfrm>
            <a:off x="542210" y="4823854"/>
            <a:ext cx="869149"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250mm</a:t>
            </a:r>
            <a:endParaRPr lang="en-GB" dirty="0">
              <a:latin typeface="Arial" panose="020B0604020202020204" pitchFamily="34" charset="0"/>
              <a:cs typeface="Arial" panose="020B0604020202020204" pitchFamily="34" charset="0"/>
            </a:endParaRPr>
          </a:p>
        </p:txBody>
      </p:sp>
      <p:sp>
        <p:nvSpPr>
          <p:cNvPr id="65" name="Rectangle 64"/>
          <p:cNvSpPr/>
          <p:nvPr/>
        </p:nvSpPr>
        <p:spPr>
          <a:xfrm>
            <a:off x="823875" y="3003642"/>
            <a:ext cx="755335"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60mm</a:t>
            </a:r>
            <a:endParaRPr lang="en-GB" dirty="0">
              <a:latin typeface="Arial" panose="020B0604020202020204" pitchFamily="34" charset="0"/>
              <a:cs typeface="Arial" panose="020B0604020202020204" pitchFamily="34" charset="0"/>
            </a:endParaRPr>
          </a:p>
        </p:txBody>
      </p:sp>
      <p:sp>
        <p:nvSpPr>
          <p:cNvPr id="66" name="Rectangle 65"/>
          <p:cNvSpPr/>
          <p:nvPr/>
        </p:nvSpPr>
        <p:spPr>
          <a:xfrm>
            <a:off x="9756288" y="1775404"/>
            <a:ext cx="664926"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Front</a:t>
            </a:r>
            <a:endParaRPr lang="en-GB" dirty="0">
              <a:latin typeface="Arial" panose="020B0604020202020204" pitchFamily="34" charset="0"/>
              <a:cs typeface="Arial" panose="020B0604020202020204" pitchFamily="34" charset="0"/>
            </a:endParaRPr>
          </a:p>
        </p:txBody>
      </p:sp>
      <p:sp>
        <p:nvSpPr>
          <p:cNvPr id="67" name="Rectangle 66"/>
          <p:cNvSpPr/>
          <p:nvPr/>
        </p:nvSpPr>
        <p:spPr>
          <a:xfrm>
            <a:off x="10885256" y="1019346"/>
            <a:ext cx="628698" cy="338554"/>
          </a:xfrm>
          <a:prstGeom prst="rect">
            <a:avLst/>
          </a:prstGeom>
        </p:spPr>
        <p:txBody>
          <a:bodyPr wrap="none">
            <a:spAutoFit/>
          </a:bodyPr>
          <a:lstStyle/>
          <a:p>
            <a:r>
              <a:rPr lang="en-GB" sz="1600" dirty="0">
                <a:solidFill>
                  <a:srgbClr val="318AAC"/>
                </a:solidFill>
                <a:latin typeface="Arial" panose="020B0604020202020204" pitchFamily="34" charset="0"/>
                <a:cs typeface="Arial" panose="020B0604020202020204" pitchFamily="34" charset="0"/>
              </a:rPr>
              <a:t>Rear</a:t>
            </a:r>
            <a:endParaRPr lang="en-GB" dirty="0">
              <a:latin typeface="Arial" panose="020B0604020202020204" pitchFamily="34" charset="0"/>
              <a:cs typeface="Arial" panose="020B0604020202020204" pitchFamily="34" charset="0"/>
            </a:endParaRPr>
          </a:p>
        </p:txBody>
      </p:sp>
      <p:sp>
        <p:nvSpPr>
          <p:cNvPr id="68" name="Rectangle 67"/>
          <p:cNvSpPr/>
          <p:nvPr/>
        </p:nvSpPr>
        <p:spPr>
          <a:xfrm>
            <a:off x="10517953" y="5493612"/>
            <a:ext cx="637739"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Tray</a:t>
            </a:r>
          </a:p>
        </p:txBody>
      </p:sp>
    </p:spTree>
    <p:extLst>
      <p:ext uri="{BB962C8B-B14F-4D97-AF65-F5344CB8AC3E}">
        <p14:creationId xmlns:p14="http://schemas.microsoft.com/office/powerpoint/2010/main" val="708453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58069"/>
            <a:ext cx="10972800" cy="689866"/>
          </a:xfrm>
        </p:spPr>
        <p:txBody>
          <a:bodyPr>
            <a:normAutofit fontScale="90000"/>
          </a:bodyPr>
          <a:lstStyle/>
          <a:p>
            <a:r>
              <a:rPr lang="en-GB" dirty="0"/>
              <a:t>What have we learnt?</a:t>
            </a:r>
          </a:p>
        </p:txBody>
      </p:sp>
      <p:sp>
        <p:nvSpPr>
          <p:cNvPr id="7" name="Rectangle 6"/>
          <p:cNvSpPr/>
          <p:nvPr/>
        </p:nvSpPr>
        <p:spPr>
          <a:xfrm>
            <a:off x="808380" y="4063211"/>
            <a:ext cx="8269360" cy="1532727"/>
          </a:xfrm>
          <a:prstGeom prst="rect">
            <a:avLst/>
          </a:prstGeom>
        </p:spPr>
        <p:txBody>
          <a:bodyPr wrap="square">
            <a:spAutoFit/>
          </a:bodyPr>
          <a:lstStyle/>
          <a:p>
            <a:pPr marL="0" marR="0" lvl="0" indent="0" algn="l" defTabSz="457200" rtl="0" eaLnBrk="1" fontAlgn="auto" latinLnBrk="0" hangingPunct="1">
              <a:lnSpc>
                <a:spcPct val="100000"/>
              </a:lnSpc>
              <a:spcBef>
                <a:spcPct val="20000"/>
              </a:spcBef>
              <a:spcAft>
                <a:spcPts val="0"/>
              </a:spcAft>
              <a:buClrTx/>
              <a:buSzTx/>
              <a:buFontTx/>
              <a:buNone/>
              <a:tabLst/>
              <a:defRPr/>
            </a:pPr>
            <a:r>
              <a:rPr kumimoji="0" lang="en-GB" b="1" i="0" u="none" strike="noStrike" kern="1200" cap="none" spc="0" normalizeH="0" baseline="0" noProof="0" dirty="0">
                <a:ln>
                  <a:noFill/>
                </a:ln>
                <a:effectLst/>
                <a:uLnTx/>
                <a:uFillTx/>
                <a:latin typeface="Arial" panose="020B0604020202020204" pitchFamily="34" charset="0"/>
                <a:cs typeface="Arial" panose="020B0604020202020204" pitchFamily="34" charset="0"/>
              </a:rPr>
              <a:t>Time when we are doing nothing feels a lot longer than when we are busy! </a:t>
            </a:r>
            <a:r>
              <a:rPr kumimoji="0" lang="en-GB" b="0" i="0" u="none" strike="noStrike" kern="1200" cap="none" spc="0" normalizeH="0" baseline="0" noProof="0" dirty="0">
                <a:ln>
                  <a:noFill/>
                </a:ln>
                <a:effectLst/>
                <a:uLnTx/>
                <a:uFillTx/>
                <a:latin typeface="Arial" panose="020B0604020202020204" pitchFamily="34" charset="0"/>
                <a:cs typeface="Arial" panose="020B0604020202020204" pitchFamily="34" charset="0"/>
              </a:rPr>
              <a:t>The </a:t>
            </a:r>
            <a:r>
              <a:rPr lang="en-GB" dirty="0">
                <a:latin typeface="Arial" panose="020B0604020202020204" pitchFamily="34" charset="0"/>
                <a:cs typeface="Arial" panose="020B0604020202020204" pitchFamily="34" charset="0"/>
              </a:rPr>
              <a:t>architects and designers of our world’s first tall buildings realised this, and decided to design lifts with mirrors to provide those who travel in them something to do to make the journey feel shorter.</a:t>
            </a:r>
            <a:endParaRPr kumimoji="0" lang="en-GB"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Tx/>
              <a:buNone/>
              <a:tabLst/>
              <a:defRPr/>
            </a:pPr>
            <a:r>
              <a:rPr kumimoji="0" lang="en-GB" b="0" i="0" u="none" strike="noStrike" kern="1200" cap="none" spc="0" normalizeH="0" baseline="0" noProof="0" dirty="0">
                <a:ln>
                  <a:noFill/>
                </a:ln>
                <a:effectLst/>
                <a:uLnTx/>
                <a:uFillTx/>
                <a:latin typeface="Arial" panose="020B0604020202020204" pitchFamily="34" charset="0"/>
                <a:cs typeface="Arial" panose="020B0604020202020204" pitchFamily="34" charset="0"/>
              </a:rPr>
              <a:t>Remember this the next time you are checking yourself out!</a:t>
            </a:r>
          </a:p>
        </p:txBody>
      </p:sp>
      <p:sp>
        <p:nvSpPr>
          <p:cNvPr id="8" name="Rectangle 7"/>
          <p:cNvSpPr/>
          <p:nvPr/>
        </p:nvSpPr>
        <p:spPr>
          <a:xfrm>
            <a:off x="609598" y="1006128"/>
            <a:ext cx="9527005" cy="2062103"/>
          </a:xfrm>
          <a:prstGeom prst="rect">
            <a:avLst/>
          </a:prstGeom>
        </p:spPr>
        <p:txBody>
          <a:bodyPr wrap="square">
            <a:spAutoFit/>
          </a:bodyPr>
          <a:lstStyle/>
          <a:p>
            <a:pPr marL="285750" marR="0" lvl="0" indent="-28575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We have looked at the roles of our partners on this project and know something of the quality of their work.</a:t>
            </a:r>
          </a:p>
          <a:p>
            <a:pPr marL="285750" marR="0" lvl="0" indent="-28575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000" dirty="0">
                <a:latin typeface="Arial" panose="020B0604020202020204" pitchFamily="34" charset="0"/>
                <a:cs typeface="Arial" panose="020B0604020202020204" pitchFamily="34" charset="0"/>
              </a:rPr>
              <a:t>We have learned about the importance of exploring a range of solutions to a problem.</a:t>
            </a:r>
          </a:p>
          <a:p>
            <a:pPr marL="285750" marR="0" lvl="0" indent="-28575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000" dirty="0">
                <a:latin typeface="Arial" panose="020B0604020202020204" pitchFamily="34" charset="0"/>
                <a:cs typeface="Arial" panose="020B0604020202020204" pitchFamily="34" charset="0"/>
              </a:rPr>
              <a:t>We recognise the role that model making can play in designing as a problem solving and development tool.</a:t>
            </a:r>
          </a:p>
        </p:txBody>
      </p:sp>
      <p:grpSp>
        <p:nvGrpSpPr>
          <p:cNvPr id="14" name="Group 13"/>
          <p:cNvGrpSpPr/>
          <p:nvPr/>
        </p:nvGrpSpPr>
        <p:grpSpPr>
          <a:xfrm>
            <a:off x="10228873" y="274639"/>
            <a:ext cx="2165862" cy="6583362"/>
            <a:chOff x="10228873" y="274638"/>
            <a:chExt cx="2165862" cy="6864817"/>
          </a:xfrm>
        </p:grpSpPr>
        <p:sp>
          <p:nvSpPr>
            <p:cNvPr id="15" name="Rectangle 14"/>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Picture 15"/>
            <p:cNvPicPr>
              <a:picLocks noChangeAspect="1"/>
            </p:cNvPicPr>
            <p:nvPr/>
          </p:nvPicPr>
          <p:blipFill>
            <a:blip r:embed="rId3"/>
            <a:stretch>
              <a:fillRect/>
            </a:stretch>
          </p:blipFill>
          <p:spPr>
            <a:xfrm>
              <a:off x="10228873" y="1814354"/>
              <a:ext cx="2165862" cy="5325101"/>
            </a:xfrm>
            <a:prstGeom prst="rect">
              <a:avLst/>
            </a:prstGeom>
          </p:spPr>
        </p:pic>
        <p:sp>
          <p:nvSpPr>
            <p:cNvPr id="17" name="Rectangle 16"/>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17"/>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9" name="Rectangle 18"/>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20" name="Rectangle 19"/>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21" name="Parallelogram 20"/>
          <p:cNvSpPr/>
          <p:nvPr/>
        </p:nvSpPr>
        <p:spPr>
          <a:xfrm>
            <a:off x="339004" y="3322410"/>
            <a:ext cx="9083292" cy="238176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Title 1"/>
          <p:cNvSpPr txBox="1">
            <a:spLocks/>
          </p:cNvSpPr>
          <p:nvPr/>
        </p:nvSpPr>
        <p:spPr>
          <a:xfrm>
            <a:off x="914400" y="3322410"/>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2597319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1500" y="964504"/>
            <a:ext cx="10972800" cy="499897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3</a:t>
            </a:r>
          </a:p>
        </p:txBody>
      </p:sp>
      <p:sp>
        <p:nvSpPr>
          <p:cNvPr id="3" name="Content Placeholder 2"/>
          <p:cNvSpPr>
            <a:spLocks noGrp="1"/>
          </p:cNvSpPr>
          <p:nvPr>
            <p:ph idx="1"/>
          </p:nvPr>
        </p:nvSpPr>
        <p:spPr>
          <a:xfrm>
            <a:off x="609600" y="964504"/>
            <a:ext cx="8737600" cy="4998974"/>
          </a:xfrm>
        </p:spPr>
        <p:txBody>
          <a:bodyPr>
            <a:noAutofit/>
          </a:bodyPr>
          <a:lstStyle/>
          <a:p>
            <a:pPr marL="0" indent="0">
              <a:spcBef>
                <a:spcPts val="400"/>
              </a:spcBef>
              <a:buNone/>
            </a:pPr>
            <a:r>
              <a:rPr lang="en-GB" sz="2400" dirty="0"/>
              <a:t>Lesson Synopsis </a:t>
            </a:r>
          </a:p>
          <a:p>
            <a:pPr marL="0" indent="0">
              <a:spcBef>
                <a:spcPts val="400"/>
              </a:spcBef>
              <a:buNone/>
            </a:pPr>
            <a:r>
              <a:rPr lang="en-GB" sz="1600" b="0" dirty="0">
                <a:solidFill>
                  <a:schemeClr val="tx1"/>
                </a:solidFill>
                <a:latin typeface="Arial" panose="020B0604020202020204" pitchFamily="34" charset="0"/>
                <a:cs typeface="Arial" panose="020B0604020202020204" pitchFamily="34" charset="0"/>
              </a:rPr>
              <a:t>Pupils learn about why and how to veneer. </a:t>
            </a:r>
            <a:r>
              <a:rPr lang="en-GB" sz="1600" dirty="0">
                <a:solidFill>
                  <a:schemeClr val="tx1"/>
                </a:solidFill>
                <a:latin typeface="Arial" panose="020B0604020202020204" pitchFamily="34" charset="0"/>
                <a:cs typeface="Arial" panose="020B0604020202020204" pitchFamily="34" charset="0"/>
              </a:rPr>
              <a:t>NEJ staff will be supporting this lesson </a:t>
            </a:r>
            <a:r>
              <a:rPr lang="en-GB" sz="1600" b="0" dirty="0">
                <a:solidFill>
                  <a:schemeClr val="tx1"/>
                </a:solidFill>
                <a:latin typeface="Arial" panose="020B0604020202020204" pitchFamily="34" charset="0"/>
                <a:cs typeface="Arial" panose="020B0604020202020204" pitchFamily="34" charset="0"/>
              </a:rPr>
              <a:t>and performing a demonstration on veneering as it would take place in industry. The teacher will provide a practical demonstration of how pupils can do this in the classroom on their project. Comparisons drawn. Pupils experiment with a range of materials for veneering; evaluate, select and apply a veneer to their work.</a:t>
            </a:r>
          </a:p>
          <a:p>
            <a:pPr marL="0" indent="0">
              <a:spcBef>
                <a:spcPts val="400"/>
              </a:spcBef>
              <a:buNone/>
            </a:pPr>
            <a:r>
              <a:rPr lang="en-GB" sz="1800" dirty="0">
                <a:solidFill>
                  <a:schemeClr val="tx1"/>
                </a:solidFill>
                <a:latin typeface="Arial" panose="020B0604020202020204" pitchFamily="34" charset="0"/>
                <a:cs typeface="Arial" panose="020B0604020202020204" pitchFamily="34" charset="0"/>
              </a:rPr>
              <a:t>Learning Objectives </a:t>
            </a:r>
          </a:p>
          <a:p>
            <a:pPr marL="0" indent="0">
              <a:spcBef>
                <a:spcPts val="300"/>
              </a:spcBef>
              <a:buNone/>
            </a:pPr>
            <a:r>
              <a:rPr lang="en-GB" sz="1500" b="0" dirty="0">
                <a:solidFill>
                  <a:schemeClr val="tx1"/>
                </a:solidFill>
                <a:latin typeface="Arial" panose="020B0604020202020204" pitchFamily="34" charset="0"/>
                <a:cs typeface="Arial" panose="020B0604020202020204" pitchFamily="34" charset="0"/>
              </a:rPr>
              <a:t>TK 2 – about the physical properties of materials e.g. grain, brittleness, flexibility, elasticity, malleability and thermal.</a:t>
            </a:r>
          </a:p>
          <a:p>
            <a:pPr marL="0" indent="0">
              <a:spcBef>
                <a:spcPts val="300"/>
              </a:spcBef>
              <a:buNone/>
            </a:pPr>
            <a:r>
              <a:rPr lang="en-GB" sz="1500" b="0" dirty="0">
                <a:solidFill>
                  <a:schemeClr val="tx1"/>
                </a:solidFill>
                <a:latin typeface="Arial" panose="020B0604020202020204" pitchFamily="34" charset="0"/>
                <a:cs typeface="Arial" panose="020B0604020202020204" pitchFamily="34" charset="0"/>
              </a:rPr>
              <a:t>MA 6 – match and select suitable materials considering their fitness for purpose.</a:t>
            </a:r>
          </a:p>
          <a:p>
            <a:pPr marL="0" indent="0">
              <a:spcBef>
                <a:spcPts val="300"/>
              </a:spcBef>
              <a:buNone/>
            </a:pPr>
            <a:r>
              <a:rPr lang="en-GB" sz="1500" b="0" dirty="0">
                <a:solidFill>
                  <a:schemeClr val="tx1"/>
                </a:solidFill>
                <a:latin typeface="Arial" panose="020B0604020202020204" pitchFamily="34" charset="0"/>
                <a:cs typeface="Arial" panose="020B0604020202020204" pitchFamily="34" charset="0"/>
              </a:rPr>
              <a:t>MB 6 – recognise when it is necessary to develop a new skill or technique.</a:t>
            </a:r>
          </a:p>
          <a:p>
            <a:pPr marL="0" indent="0">
              <a:spcBef>
                <a:spcPts val="300"/>
              </a:spcBef>
              <a:buNone/>
            </a:pPr>
            <a:r>
              <a:rPr lang="en-GB" sz="1500" b="0" dirty="0">
                <a:solidFill>
                  <a:schemeClr val="tx1"/>
                </a:solidFill>
                <a:latin typeface="Arial" panose="020B0604020202020204" pitchFamily="34" charset="0"/>
                <a:cs typeface="Arial" panose="020B0604020202020204" pitchFamily="34" charset="0"/>
              </a:rPr>
              <a:t>MB 9 – use a broad range of manufacturing techniques including handcraft skills and machinery to manufacture products precisely.</a:t>
            </a:r>
          </a:p>
          <a:p>
            <a:pPr marL="0" indent="0">
              <a:spcBef>
                <a:spcPts val="400"/>
              </a:spcBef>
              <a:buNone/>
            </a:pPr>
            <a:r>
              <a:rPr lang="en-GB" sz="1800" dirty="0">
                <a:solidFill>
                  <a:schemeClr val="tx1"/>
                </a:solidFill>
                <a:latin typeface="Arial" panose="020B0604020202020204" pitchFamily="34" charset="0"/>
                <a:cs typeface="Arial" panose="020B0604020202020204" pitchFamily="34" charset="0"/>
              </a:rPr>
              <a:t>Resources</a:t>
            </a:r>
          </a:p>
          <a:p>
            <a:pPr>
              <a:spcBef>
                <a:spcPts val="300"/>
              </a:spcBef>
            </a:pPr>
            <a:r>
              <a:rPr lang="en-GB" sz="1500" b="0" dirty="0">
                <a:solidFill>
                  <a:schemeClr val="tx1"/>
                </a:solidFill>
                <a:latin typeface="Arial" panose="020B0604020202020204" pitchFamily="34" charset="0"/>
                <a:cs typeface="Arial" panose="020B0604020202020204" pitchFamily="34" charset="0"/>
              </a:rPr>
              <a:t>Upright material that will be used on final calendar. See cutting list file, part 4.</a:t>
            </a:r>
          </a:p>
          <a:p>
            <a:pPr>
              <a:spcBef>
                <a:spcPts val="300"/>
              </a:spcBef>
            </a:pPr>
            <a:r>
              <a:rPr lang="en-GB" sz="1500" b="0" dirty="0">
                <a:solidFill>
                  <a:schemeClr val="tx1"/>
                </a:solidFill>
                <a:latin typeface="Arial" panose="020B0604020202020204" pitchFamily="34" charset="0"/>
                <a:cs typeface="Arial" panose="020B0604020202020204" pitchFamily="34" charset="0"/>
              </a:rPr>
              <a:t>A range of veneers for final assembly.</a:t>
            </a:r>
            <a:endParaRPr lang="en-GB" dirty="0"/>
          </a:p>
        </p:txBody>
      </p:sp>
      <p:sp>
        <p:nvSpPr>
          <p:cNvPr id="8" name="Rectangle 7"/>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9" name="Picture 8"/>
          <p:cNvPicPr>
            <a:picLocks noChangeAspect="1"/>
          </p:cNvPicPr>
          <p:nvPr/>
        </p:nvPicPr>
        <p:blipFill>
          <a:blip r:embed="rId3"/>
          <a:stretch>
            <a:fillRect/>
          </a:stretch>
        </p:blipFill>
        <p:spPr>
          <a:xfrm>
            <a:off x="9564150" y="1468366"/>
            <a:ext cx="1771650" cy="437702"/>
          </a:xfrm>
          <a:prstGeom prst="rect">
            <a:avLst/>
          </a:prstGeom>
        </p:spPr>
      </p:pic>
      <p:pic>
        <p:nvPicPr>
          <p:cNvPr id="12" name="Picture 11"/>
          <p:cNvPicPr>
            <a:picLocks noChangeAspect="1"/>
          </p:cNvPicPr>
          <p:nvPr/>
        </p:nvPicPr>
        <p:blipFill>
          <a:blip r:embed="rId4"/>
          <a:stretch>
            <a:fillRect/>
          </a:stretch>
        </p:blipFill>
        <p:spPr>
          <a:xfrm>
            <a:off x="9566998" y="2770964"/>
            <a:ext cx="1771650" cy="791222"/>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534753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3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1" y="103007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Strengths About </a:t>
            </a:r>
          </a:p>
        </p:txBody>
      </p:sp>
      <p:sp>
        <p:nvSpPr>
          <p:cNvPr id="3" name="Content Placeholder 2"/>
          <p:cNvSpPr>
            <a:spLocks noGrp="1"/>
          </p:cNvSpPr>
          <p:nvPr>
            <p:ph idx="1"/>
          </p:nvPr>
        </p:nvSpPr>
        <p:spPr>
          <a:xfrm>
            <a:off x="609601" y="1066104"/>
            <a:ext cx="7907382" cy="4791671"/>
          </a:xfrm>
        </p:spPr>
        <p:txBody>
          <a:bodyPr>
            <a:normAutofit/>
          </a:bodyPr>
          <a:lstStyle/>
          <a:p>
            <a:pPr marL="0" indent="0">
              <a:buNone/>
            </a:pPr>
            <a:r>
              <a:rPr lang="en-GB" sz="2400" dirty="0"/>
              <a:t>Who are you? </a:t>
            </a:r>
          </a:p>
          <a:p>
            <a:pPr marL="0" indent="0">
              <a:buNone/>
            </a:pPr>
            <a:r>
              <a:rPr lang="en-GB" sz="1600" b="0" dirty="0">
                <a:solidFill>
                  <a:schemeClr val="tx1"/>
                </a:solidFill>
                <a:latin typeface="Arial" panose="020B0604020202020204" pitchFamily="34" charset="0"/>
                <a:cs typeface="Arial" panose="020B0604020202020204" pitchFamily="34" charset="0"/>
              </a:rPr>
              <a:t>Have you ever really thought about yourself and recorded some details? Complete…</a:t>
            </a: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600" dirty="0"/>
          </a:p>
        </p:txBody>
      </p:sp>
      <p:grpSp>
        <p:nvGrpSpPr>
          <p:cNvPr id="63" name="Group 62"/>
          <p:cNvGrpSpPr/>
          <p:nvPr/>
        </p:nvGrpSpPr>
        <p:grpSpPr>
          <a:xfrm>
            <a:off x="1429643" y="1958136"/>
            <a:ext cx="6367923" cy="3513169"/>
            <a:chOff x="1429643" y="1685848"/>
            <a:chExt cx="6367923" cy="3513169"/>
          </a:xfrm>
        </p:grpSpPr>
        <p:grpSp>
          <p:nvGrpSpPr>
            <p:cNvPr id="6" name="Group 5"/>
            <p:cNvGrpSpPr/>
            <p:nvPr/>
          </p:nvGrpSpPr>
          <p:grpSpPr>
            <a:xfrm>
              <a:off x="1907179" y="2103120"/>
              <a:ext cx="5408022" cy="2581145"/>
              <a:chOff x="2039638" y="2325189"/>
              <a:chExt cx="5144933" cy="2359076"/>
            </a:xfrm>
          </p:grpSpPr>
          <p:sp>
            <p:nvSpPr>
              <p:cNvPr id="4" name="Oval 3"/>
              <p:cNvSpPr/>
              <p:nvPr/>
            </p:nvSpPr>
            <p:spPr>
              <a:xfrm>
                <a:off x="3410322" y="2437454"/>
                <a:ext cx="2403566" cy="2246811"/>
              </a:xfrm>
              <a:prstGeom prst="ellipse">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This is me</a:t>
                </a:r>
              </a:p>
            </p:txBody>
          </p:sp>
          <p:sp>
            <p:nvSpPr>
              <p:cNvPr id="5" name="Rectangle 4"/>
              <p:cNvSpPr/>
              <p:nvPr/>
            </p:nvSpPr>
            <p:spPr>
              <a:xfrm>
                <a:off x="5813888" y="2325189"/>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Interests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8" name="Rectangle 7"/>
              <p:cNvSpPr/>
              <p:nvPr/>
            </p:nvSpPr>
            <p:spPr>
              <a:xfrm>
                <a:off x="5813888" y="4122563"/>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Ambitions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0" name="Rectangle 9"/>
              <p:cNvSpPr/>
              <p:nvPr/>
            </p:nvSpPr>
            <p:spPr>
              <a:xfrm>
                <a:off x="2039638" y="2351314"/>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Strengths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1" name="Rectangle 10"/>
              <p:cNvSpPr/>
              <p:nvPr/>
            </p:nvSpPr>
            <p:spPr>
              <a:xfrm>
                <a:off x="2039638" y="4148688"/>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Skills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grpSp>
        <p:grpSp>
          <p:nvGrpSpPr>
            <p:cNvPr id="23" name="Group 22"/>
            <p:cNvGrpSpPr/>
            <p:nvPr/>
          </p:nvGrpSpPr>
          <p:grpSpPr>
            <a:xfrm>
              <a:off x="6594814" y="3760060"/>
              <a:ext cx="1200823" cy="1438957"/>
              <a:chOff x="6594814" y="3760060"/>
              <a:chExt cx="1200823" cy="1438957"/>
            </a:xfrm>
          </p:grpSpPr>
          <p:cxnSp>
            <p:nvCxnSpPr>
              <p:cNvPr id="12" name="Straight Arrow Connector 11"/>
              <p:cNvCxnSpPr>
                <a:stCxn id="8" idx="2"/>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8" idx="3"/>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a:cxnSpLocks/>
              <a:stCxn id="5" idx="0"/>
            </p:cNvCxnSpPr>
            <p:nvPr/>
          </p:nvCxnSpPr>
          <p:spPr>
            <a:xfrm flipV="1">
              <a:off x="6594814" y="1685848"/>
              <a:ext cx="3858" cy="4172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p:cNvCxnSpPr>
            <p:nvPr/>
          </p:nvCxnSpPr>
          <p:spPr>
            <a:xfrm>
              <a:off x="7315201" y="2680261"/>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a:off x="7317130" y="2414534"/>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cxnSpLocks/>
            </p:cNvCxnSpPr>
            <p:nvPr/>
          </p:nvCxnSpPr>
          <p:spPr>
            <a:xfrm flipV="1">
              <a:off x="7317130" y="1811909"/>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cxnSpLocks/>
              <a:stCxn id="10" idx="0"/>
            </p:cNvCxnSpPr>
            <p:nvPr/>
          </p:nvCxnSpPr>
          <p:spPr>
            <a:xfrm flipV="1">
              <a:off x="2627566" y="1719886"/>
              <a:ext cx="0" cy="411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cxnSpLocks/>
            </p:cNvCxnSpPr>
            <p:nvPr/>
          </p:nvCxnSpPr>
          <p:spPr>
            <a:xfrm flipH="1">
              <a:off x="1477377" y="2720641"/>
              <a:ext cx="431542"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cxnSpLocks/>
            </p:cNvCxnSpPr>
            <p:nvPr/>
          </p:nvCxnSpPr>
          <p:spPr>
            <a:xfrm flipH="1">
              <a:off x="1429643" y="2413353"/>
              <a:ext cx="4792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cxnSpLocks/>
            </p:cNvCxnSpPr>
            <p:nvPr/>
          </p:nvCxnSpPr>
          <p:spPr>
            <a:xfrm flipH="1" flipV="1">
              <a:off x="1465376" y="1810728"/>
              <a:ext cx="441803" cy="3209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flipH="1">
              <a:off x="1432608" y="3826692"/>
              <a:ext cx="1197923" cy="1372325"/>
              <a:chOff x="6594814" y="3760060"/>
              <a:chExt cx="1200823" cy="1438957"/>
            </a:xfrm>
          </p:grpSpPr>
          <p:cxnSp>
            <p:nvCxnSpPr>
              <p:cNvPr id="35" name="Straight Arrow Connector 34"/>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cxnSpLocks/>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54" name="Straight Arrow Connector 53"/>
            <p:cNvCxnSpPr>
              <a:cxnSpLocks/>
            </p:cNvCxnSpPr>
            <p:nvPr/>
          </p:nvCxnSpPr>
          <p:spPr>
            <a:xfrm flipV="1">
              <a:off x="5453769" y="2689113"/>
              <a:ext cx="420658" cy="304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a:cxnSpLocks/>
            </p:cNvCxnSpPr>
            <p:nvPr/>
          </p:nvCxnSpPr>
          <p:spPr>
            <a:xfrm flipH="1" flipV="1">
              <a:off x="3330289" y="2715152"/>
              <a:ext cx="402244" cy="2781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cxnSpLocks/>
            </p:cNvCxnSpPr>
            <p:nvPr/>
          </p:nvCxnSpPr>
          <p:spPr>
            <a:xfrm>
              <a:off x="5430889" y="3856141"/>
              <a:ext cx="443537" cy="21354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a:cxnSpLocks/>
            </p:cNvCxnSpPr>
            <p:nvPr/>
          </p:nvCxnSpPr>
          <p:spPr>
            <a:xfrm flipH="1">
              <a:off x="3347953" y="3856141"/>
              <a:ext cx="384580" cy="2421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6" name="Rectangle 15"/>
          <p:cNvSpPr/>
          <p:nvPr/>
        </p:nvSpPr>
        <p:spPr>
          <a:xfrm>
            <a:off x="8994518" y="1030077"/>
            <a:ext cx="2628427" cy="3305520"/>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Write down five sentences for each of the following that show:</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What you do well that employers might be impressed with.</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areas of your life that you might need to develop to be more employable.</a:t>
            </a:r>
          </a:p>
          <a:p>
            <a:pPr marL="342900" lvl="0" indent="-342900" defTabSz="457200">
              <a:spcBef>
                <a:spcPct val="20000"/>
              </a:spcBef>
              <a:buAutoNum type="arabicPeriod"/>
            </a:pPr>
            <a:endParaRPr lang="en-GB" sz="1600" dirty="0">
              <a:solidFill>
                <a:srgbClr val="318AAC"/>
              </a:solidFill>
              <a:latin typeface="Cambria" panose="02040503050406030204" pitchFamily="18" charset="0"/>
              <a:cs typeface="Arial"/>
            </a:endParaRPr>
          </a:p>
        </p:txBody>
      </p:sp>
    </p:spTree>
    <p:extLst>
      <p:ext uri="{BB962C8B-B14F-4D97-AF65-F5344CB8AC3E}">
        <p14:creationId xmlns:p14="http://schemas.microsoft.com/office/powerpoint/2010/main" val="2613340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400000">
            <a:off x="6568022" y="446879"/>
            <a:ext cx="5487987" cy="5143500"/>
          </a:xfrm>
          <a:prstGeom prst="rect">
            <a:avLst/>
          </a:prstGeom>
        </p:spPr>
      </p:pic>
      <p:sp>
        <p:nvSpPr>
          <p:cNvPr id="2" name="Title 1"/>
          <p:cNvSpPr>
            <a:spLocks noGrp="1"/>
          </p:cNvSpPr>
          <p:nvPr>
            <p:ph type="title"/>
          </p:nvPr>
        </p:nvSpPr>
        <p:spPr/>
        <p:txBody>
          <a:bodyPr>
            <a:normAutofit fontScale="90000"/>
          </a:bodyPr>
          <a:lstStyle/>
          <a:p>
            <a:r>
              <a:rPr lang="en-GB" dirty="0"/>
              <a:t>Lesson 3 objectives</a:t>
            </a:r>
          </a:p>
        </p:txBody>
      </p:sp>
      <p:sp>
        <p:nvSpPr>
          <p:cNvPr id="16" name="Rectangle 15"/>
          <p:cNvSpPr/>
          <p:nvPr/>
        </p:nvSpPr>
        <p:spPr>
          <a:xfrm>
            <a:off x="609600" y="1219200"/>
            <a:ext cx="5723467" cy="3654334"/>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Veneer is a thin layer of wood that can be applied to the surfaces of wood to give the appearance of something more expensive than it actually is.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how veneer is applied in industry and in a school workshop.</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make a decision on which veneer they wish to use, then apply this to their product.</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4045552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GB" dirty="0"/>
              <a:t>N.E.J. Stevenson</a:t>
            </a:r>
          </a:p>
        </p:txBody>
      </p:sp>
      <p:pic>
        <p:nvPicPr>
          <p:cNvPr id="6" name="Picture 5"/>
          <p:cNvPicPr>
            <a:picLocks noChangeAspect="1"/>
          </p:cNvPicPr>
          <p:nvPr/>
        </p:nvPicPr>
        <p:blipFill>
          <a:blip r:embed="rId3"/>
          <a:stretch>
            <a:fillRect/>
          </a:stretch>
        </p:blipFill>
        <p:spPr>
          <a:xfrm>
            <a:off x="346037" y="274638"/>
            <a:ext cx="7297410" cy="5579551"/>
          </a:xfrm>
          <a:prstGeom prst="rect">
            <a:avLst/>
          </a:prstGeom>
        </p:spPr>
      </p:pic>
      <p:sp>
        <p:nvSpPr>
          <p:cNvPr id="7" name="Rectangle 6"/>
          <p:cNvSpPr/>
          <p:nvPr/>
        </p:nvSpPr>
        <p:spPr>
          <a:xfrm>
            <a:off x="7971692" y="1189952"/>
            <a:ext cx="3786554" cy="4247317"/>
          </a:xfrm>
          <a:prstGeom prst="rect">
            <a:avLst/>
          </a:prstGeom>
        </p:spPr>
        <p:txBody>
          <a:bodyPr wrap="square">
            <a:spAutoFit/>
          </a:bodyPr>
          <a:lstStyle/>
          <a:p>
            <a:r>
              <a:rPr lang="en-GB" dirty="0">
                <a:solidFill>
                  <a:srgbClr val="318AAC"/>
                </a:solidFill>
                <a:latin typeface="Cambria" panose="02040503050406030204" pitchFamily="18" charset="0"/>
                <a:cs typeface="Arial"/>
              </a:rPr>
              <a:t>A warm welcome to the staff of NEJ Stevenson who have kindly agreed to join us today to help us with the activities of this lesson.</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During the course of this lesson you will learn about how they would tackle the same problems faced at their business.</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If you need help on your practical tasks today feel free to approach them, and take the opportunity to find out more about their job, and the work of a cabinet maker</a:t>
            </a:r>
            <a:endParaRPr lang="en-GB" dirty="0"/>
          </a:p>
        </p:txBody>
      </p:sp>
    </p:spTree>
    <p:extLst>
      <p:ext uri="{BB962C8B-B14F-4D97-AF65-F5344CB8AC3E}">
        <p14:creationId xmlns:p14="http://schemas.microsoft.com/office/powerpoint/2010/main" val="2023264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3645877"/>
            <a:ext cx="8922625" cy="216215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Rectangle 8"/>
          <p:cNvSpPr/>
          <p:nvPr/>
        </p:nvSpPr>
        <p:spPr>
          <a:xfrm>
            <a:off x="573441" y="3745925"/>
            <a:ext cx="8941619" cy="206210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The constraints seem to conflict with one another. It needs to use cheaper materials but also needs to look expensive.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solidFill>
                <a:srgbClr val="318AAC"/>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srgbClr val="318AAC"/>
                </a:solidFill>
                <a:latin typeface="Cambria" panose="02040503050406030204" pitchFamily="18" charset="0"/>
                <a:cs typeface="Arial"/>
              </a:rPr>
              <a:t>Task</a:t>
            </a:r>
            <a:endParaRPr lang="en-GB" b="1"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Have a short discussion in pairs to think of ways of how we could achieve this.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Can you think of any examples in life where this same problem might have happened? How have they solved it? For example, are precious metals always what they seem?</a:t>
            </a: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pic>
        <p:nvPicPr>
          <p:cNvPr id="8" name="Picture 7"/>
          <p:cNvPicPr>
            <a:picLocks noChangeAspect="1"/>
          </p:cNvPicPr>
          <p:nvPr/>
        </p:nvPicPr>
        <p:blipFill>
          <a:blip r:embed="rId3"/>
          <a:stretch>
            <a:fillRect/>
          </a:stretch>
        </p:blipFill>
        <p:spPr>
          <a:xfrm>
            <a:off x="9417925" y="1368008"/>
            <a:ext cx="2334247" cy="4210882"/>
          </a:xfrm>
          <a:prstGeom prst="rect">
            <a:avLst/>
          </a:prstGeom>
        </p:spPr>
      </p:pic>
      <p:sp>
        <p:nvSpPr>
          <p:cNvPr id="10" name="Thought Bubble: Cloud 9"/>
          <p:cNvSpPr/>
          <p:nvPr/>
        </p:nvSpPr>
        <p:spPr>
          <a:xfrm>
            <a:off x="457200" y="1094205"/>
            <a:ext cx="6726499" cy="2391117"/>
          </a:xfrm>
          <a:prstGeom prst="cloudCallout">
            <a:avLst>
              <a:gd name="adj1" fmla="val 84976"/>
              <a:gd name="adj2" fmla="val 15452"/>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itle 1"/>
          <p:cNvSpPr>
            <a:spLocks noGrp="1"/>
          </p:cNvSpPr>
          <p:nvPr>
            <p:ph type="title"/>
          </p:nvPr>
        </p:nvSpPr>
        <p:spPr>
          <a:xfrm>
            <a:off x="609600" y="274638"/>
            <a:ext cx="10972800" cy="689866"/>
          </a:xfrm>
        </p:spPr>
        <p:txBody>
          <a:bodyPr>
            <a:normAutofit fontScale="90000"/>
          </a:bodyPr>
          <a:lstStyle/>
          <a:p>
            <a:pPr algn="r"/>
            <a:r>
              <a:rPr lang="en-GB" dirty="0"/>
              <a:t>Design constraint</a:t>
            </a:r>
          </a:p>
        </p:txBody>
      </p:sp>
      <p:sp>
        <p:nvSpPr>
          <p:cNvPr id="4" name="Rectangle 3"/>
          <p:cNvSpPr/>
          <p:nvPr/>
        </p:nvSpPr>
        <p:spPr>
          <a:xfrm>
            <a:off x="457200" y="361256"/>
            <a:ext cx="6096000" cy="707886"/>
          </a:xfrm>
          <a:prstGeom prst="rect">
            <a:avLst/>
          </a:prstGeom>
        </p:spPr>
        <p:txBody>
          <a:bodyPr>
            <a:spAutoFit/>
          </a:bodyPr>
          <a:lstStyle/>
          <a:p>
            <a:pPr lvl="0">
              <a:defRPr/>
            </a:pPr>
            <a:r>
              <a:rPr lang="en-GB" sz="2000" dirty="0">
                <a:latin typeface="Arial" panose="020B0604020202020204" pitchFamily="34" charset="0"/>
                <a:cs typeface="Arial" panose="020B0604020202020204" pitchFamily="34" charset="0"/>
              </a:rPr>
              <a:t>It’s time to tackle another problem presented on the specification. This appears impossible. </a:t>
            </a:r>
          </a:p>
        </p:txBody>
      </p:sp>
      <p:sp>
        <p:nvSpPr>
          <p:cNvPr id="2" name="Rectangle 1"/>
          <p:cNvSpPr/>
          <p:nvPr/>
        </p:nvSpPr>
        <p:spPr>
          <a:xfrm>
            <a:off x="1508835" y="1512787"/>
            <a:ext cx="4457920" cy="1588127"/>
          </a:xfrm>
          <a:prstGeom prst="rect">
            <a:avLst/>
          </a:prstGeom>
        </p:spPr>
        <p:txBody>
          <a:bodyPr wrap="square">
            <a:spAutoFit/>
          </a:bodyPr>
          <a:lstStyle/>
          <a:p>
            <a:r>
              <a:rPr lang="en-GB" b="1" dirty="0">
                <a:solidFill>
                  <a:srgbClr val="286D90"/>
                </a:solidFill>
                <a:latin typeface="Cambria" panose="02040503050406030204" pitchFamily="18" charset="0"/>
                <a:cs typeface="Arial" panose="020B0604020202020204" pitchFamily="34" charset="0"/>
              </a:rPr>
              <a:t>For the calendar to be a success it must:</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Have at least one component that looks like an expensive material.</a:t>
            </a: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Use materials that are cheap to buy and easily available.</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108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499" y="964504"/>
            <a:ext cx="11103665"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1</a:t>
            </a:r>
          </a:p>
        </p:txBody>
      </p:sp>
      <p:sp>
        <p:nvSpPr>
          <p:cNvPr id="3" name="Content Placeholder 2"/>
          <p:cNvSpPr>
            <a:spLocks noGrp="1"/>
          </p:cNvSpPr>
          <p:nvPr>
            <p:ph idx="1"/>
          </p:nvPr>
        </p:nvSpPr>
        <p:spPr>
          <a:xfrm>
            <a:off x="609601" y="1082841"/>
            <a:ext cx="8475406" cy="4685365"/>
          </a:xfrm>
        </p:spPr>
        <p:txBody>
          <a:bodyPr>
            <a:noAutofit/>
          </a:bodyPr>
          <a:lstStyle/>
          <a:p>
            <a:pPr marL="0" indent="0">
              <a:spcBef>
                <a:spcPts val="0"/>
              </a:spcBef>
              <a:buNone/>
            </a:pPr>
            <a:r>
              <a:rPr lang="en-GB" sz="2400" dirty="0"/>
              <a:t>Lesson Synopsis </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The theme running through this project is developing skills to improve their performance in D&amp;T and linking this to better employment prospects. This lesson focuses on a school leaver who has been asked to attend interview with his favourite piece of D&amp;T project work. The school leaver has little to offer. Pupils will assume a critical role, by reviewing his product and his readiness for interview and develop criteria for success through a product specification and person specification. Pupils should link planning in detail with a successful end product.</a:t>
            </a:r>
          </a:p>
          <a:p>
            <a:pPr marL="0" indent="0">
              <a:spcBef>
                <a:spcPts val="0"/>
              </a:spcBef>
              <a:buNone/>
            </a:pPr>
            <a:endParaRPr lang="en-GB" sz="1400" b="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GB" sz="1800" dirty="0">
                <a:solidFill>
                  <a:schemeClr val="tx1"/>
                </a:solidFill>
                <a:latin typeface="Arial" panose="020B0604020202020204" pitchFamily="34" charset="0"/>
                <a:cs typeface="Arial" panose="020B0604020202020204" pitchFamily="34" charset="0"/>
              </a:rPr>
              <a:t>Learning Objectives </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EA 1 – evaluate products against their original specification and identify ways of improving them.</a:t>
            </a: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DB 5 – use specifications to inform the design of innovative, functional, appealing products that respond to needs in a variety of situations.</a:t>
            </a:r>
            <a:endParaRPr lang="en-GB" sz="1400" b="0" dirty="0">
              <a:solidFill>
                <a:schemeClr val="tx1"/>
              </a:solidFill>
              <a:latin typeface="Arial" panose="020B0604020202020204" pitchFamily="34" charset="0"/>
              <a:cs typeface="Arial" panose="020B0604020202020204" pitchFamily="34" charset="0"/>
            </a:endParaRPr>
          </a:p>
          <a:p>
            <a:pPr marL="0" indent="0">
              <a:spcBef>
                <a:spcPts val="0"/>
              </a:spcBef>
              <a:buNone/>
            </a:pPr>
            <a:endParaRPr lang="en-GB" sz="1400" b="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GB" sz="1600" b="0" dirty="0">
                <a:solidFill>
                  <a:schemeClr val="tx1"/>
                </a:solidFill>
                <a:latin typeface="Arial" panose="020B0604020202020204" pitchFamily="34" charset="0"/>
                <a:cs typeface="Arial" panose="020B0604020202020204" pitchFamily="34" charset="0"/>
              </a:rPr>
              <a:t>.</a:t>
            </a:r>
            <a:endParaRPr lang="en-GB" sz="1800" b="0" dirty="0"/>
          </a:p>
        </p:txBody>
      </p:sp>
      <p:grpSp>
        <p:nvGrpSpPr>
          <p:cNvPr id="8" name="Group 7"/>
          <p:cNvGrpSpPr/>
          <p:nvPr/>
        </p:nvGrpSpPr>
        <p:grpSpPr>
          <a:xfrm>
            <a:off x="9454111" y="1082842"/>
            <a:ext cx="2043289" cy="4487780"/>
            <a:chOff x="9347200" y="1082842"/>
            <a:chExt cx="2043289" cy="4487780"/>
          </a:xfrm>
        </p:grpSpPr>
        <p:sp>
          <p:nvSpPr>
            <p:cNvPr id="12" name="Rectangle 11"/>
            <p:cNvSpPr/>
            <p:nvPr/>
          </p:nvSpPr>
          <p:spPr>
            <a:xfrm>
              <a:off x="9347200" y="1082842"/>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3"/>
            <a:stretch>
              <a:fillRect/>
            </a:stretch>
          </p:blipFill>
          <p:spPr>
            <a:xfrm>
              <a:off x="9496697" y="1448344"/>
              <a:ext cx="1771650" cy="437702"/>
            </a:xfrm>
            <a:prstGeom prst="rect">
              <a:avLst/>
            </a:prstGeom>
          </p:spPr>
        </p:pic>
        <p:pic>
          <p:nvPicPr>
            <p:cNvPr id="5" name="Picture 4"/>
            <p:cNvPicPr>
              <a:picLocks noChangeAspect="1"/>
            </p:cNvPicPr>
            <p:nvPr/>
          </p:nvPicPr>
          <p:blipFill>
            <a:blip r:embed="rId4"/>
            <a:stretch>
              <a:fillRect/>
            </a:stretch>
          </p:blipFill>
          <p:spPr>
            <a:xfrm>
              <a:off x="9499545" y="2750942"/>
              <a:ext cx="1771650" cy="79122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496697" y="4407060"/>
              <a:ext cx="1774498" cy="818082"/>
            </a:xfrm>
            <a:prstGeom prst="rect">
              <a:avLst/>
            </a:prstGeom>
          </p:spPr>
        </p:pic>
      </p:grpSp>
    </p:spTree>
    <p:extLst>
      <p:ext uri="{BB962C8B-B14F-4D97-AF65-F5344CB8AC3E}">
        <p14:creationId xmlns:p14="http://schemas.microsoft.com/office/powerpoint/2010/main" val="1014963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itle 1"/>
          <p:cNvSpPr>
            <a:spLocks noGrp="1"/>
          </p:cNvSpPr>
          <p:nvPr>
            <p:ph type="title"/>
          </p:nvPr>
        </p:nvSpPr>
        <p:spPr>
          <a:xfrm>
            <a:off x="609600" y="274638"/>
            <a:ext cx="10972800" cy="689866"/>
          </a:xfrm>
        </p:spPr>
        <p:txBody>
          <a:bodyPr>
            <a:normAutofit fontScale="90000"/>
          </a:bodyPr>
          <a:lstStyle/>
          <a:p>
            <a:pPr algn="r"/>
            <a:r>
              <a:rPr lang="en-GB" dirty="0"/>
              <a:t>What is veneering?</a:t>
            </a:r>
          </a:p>
        </p:txBody>
      </p:sp>
      <p:sp>
        <p:nvSpPr>
          <p:cNvPr id="4" name="Rectangle 3"/>
          <p:cNvSpPr/>
          <p:nvPr/>
        </p:nvSpPr>
        <p:spPr>
          <a:xfrm>
            <a:off x="609600" y="640388"/>
            <a:ext cx="11218985" cy="1785104"/>
          </a:xfrm>
          <a:prstGeom prst="rect">
            <a:avLst/>
          </a:prstGeom>
        </p:spPr>
        <p:txBody>
          <a:bodyPr wrap="square">
            <a:spAutoFit/>
          </a:bodyPr>
          <a:lstStyle/>
          <a:p>
            <a:pPr lvl="0">
              <a:defRPr/>
            </a:pPr>
            <a:r>
              <a:rPr lang="en-GB" sz="2000" b="1" dirty="0">
                <a:solidFill>
                  <a:srgbClr val="318AAC"/>
                </a:solidFill>
                <a:latin typeface="Cambria" panose="02040503050406030204" pitchFamily="18" charset="0"/>
                <a:cs typeface="Arial"/>
              </a:rPr>
              <a:t>History</a:t>
            </a:r>
          </a:p>
          <a:p>
            <a:pPr lvl="0">
              <a:defRPr/>
            </a:pPr>
            <a:r>
              <a:rPr lang="en-GB" dirty="0">
                <a:latin typeface="Arial" panose="020B0604020202020204" pitchFamily="34" charset="0"/>
                <a:cs typeface="Arial" panose="020B0604020202020204" pitchFamily="34" charset="0"/>
              </a:rPr>
              <a:t>Traditionally, veneering was about gluing a thin surface of a more expensive, decorative wood to a less expensive piece to make it appear as something better than it actually is. Today, veneers can be made of other materials too, such as types of plastic, printed to look like they have wood grain. Plastic veneers can provide waterproofing properties to the product where base material underneath would perform poorly if it was to get wet. Cheaper laminate  flooring and worktops often have this applied.</a:t>
            </a:r>
          </a:p>
        </p:txBody>
      </p:sp>
      <p:sp>
        <p:nvSpPr>
          <p:cNvPr id="2" name="Rectangle 1"/>
          <p:cNvSpPr/>
          <p:nvPr/>
        </p:nvSpPr>
        <p:spPr>
          <a:xfrm>
            <a:off x="609600" y="2665463"/>
            <a:ext cx="4717143" cy="3170099"/>
          </a:xfrm>
          <a:prstGeom prst="rect">
            <a:avLst/>
          </a:prstGeom>
        </p:spPr>
        <p:txBody>
          <a:bodyPr wrap="square">
            <a:spAutoFit/>
          </a:bodyPr>
          <a:lstStyle/>
          <a:p>
            <a:pPr lvl="0">
              <a:defRPr/>
            </a:pPr>
            <a:r>
              <a:rPr lang="en-GB" sz="2000" b="1" dirty="0">
                <a:solidFill>
                  <a:srgbClr val="318AAC"/>
                </a:solidFill>
                <a:latin typeface="Cambria" panose="02040503050406030204" pitchFamily="18" charset="0"/>
                <a:cs typeface="Arial"/>
              </a:rPr>
              <a:t>Why Veneer?</a:t>
            </a:r>
          </a:p>
          <a:p>
            <a:pPr lvl="0">
              <a:defRPr/>
            </a:pPr>
            <a:r>
              <a:rPr lang="en-GB" dirty="0">
                <a:latin typeface="Arial" panose="020B0604020202020204" pitchFamily="34" charset="0"/>
                <a:cs typeface="Arial" panose="020B0604020202020204" pitchFamily="34" charset="0"/>
              </a:rPr>
              <a:t>There’s a variety of reasons why a manufacturer might wish to veneer:</a:t>
            </a:r>
          </a:p>
          <a:p>
            <a:pPr marL="342900" lvl="0" indent="-342900">
              <a:buFont typeface="+mj-lt"/>
              <a:buAutoNum type="arabicPeriod"/>
              <a:defRPr/>
            </a:pPr>
            <a:r>
              <a:rPr lang="en-GB" dirty="0">
                <a:latin typeface="Arial" panose="020B0604020202020204" pitchFamily="34" charset="0"/>
                <a:cs typeface="Arial" panose="020B0604020202020204" pitchFamily="34" charset="0"/>
              </a:rPr>
              <a:t>To provide the product with properties that the base material doesn’t have.</a:t>
            </a:r>
          </a:p>
          <a:p>
            <a:pPr marL="342900" lvl="0" indent="-342900">
              <a:buFont typeface="+mj-lt"/>
              <a:buAutoNum type="arabicPeriod"/>
              <a:defRPr/>
            </a:pPr>
            <a:r>
              <a:rPr lang="en-GB" dirty="0">
                <a:latin typeface="Arial" panose="020B0604020202020204" pitchFamily="34" charset="0"/>
                <a:cs typeface="Arial" panose="020B0604020202020204" pitchFamily="34" charset="0"/>
              </a:rPr>
              <a:t>To make a product look more attractive and expensive in appearance when using a much cheaper material as the ‘base’.</a:t>
            </a:r>
          </a:p>
          <a:p>
            <a:pPr marL="342900" lvl="0" indent="-342900">
              <a:buFont typeface="+mj-lt"/>
              <a:buAutoNum type="arabicPeriod"/>
              <a:defRPr/>
            </a:pPr>
            <a:r>
              <a:rPr lang="en-GB" dirty="0">
                <a:latin typeface="Arial" panose="020B0604020202020204" pitchFamily="34" charset="0"/>
                <a:cs typeface="Arial" panose="020B0604020202020204" pitchFamily="34" charset="0"/>
              </a:rPr>
              <a:t>To preserve the overuse of more exotic woods that are in short supply.</a:t>
            </a:r>
          </a:p>
        </p:txBody>
      </p:sp>
      <p:pic>
        <p:nvPicPr>
          <p:cNvPr id="6" name="Picture 5"/>
          <p:cNvPicPr>
            <a:picLocks noChangeAspect="1"/>
          </p:cNvPicPr>
          <p:nvPr/>
        </p:nvPicPr>
        <p:blipFill>
          <a:blip r:embed="rId3" cstate="print">
            <a:extLst>
              <a:ext uri="{BEBA8EAE-BF5A-486C-A8C5-ECC9F3942E4B}">
                <a14:imgProps xmlns:a14="http://schemas.microsoft.com/office/drawing/2010/main">
                  <a14:imgLayer r:embed="rId4">
                    <a14:imgEffect>
                      <a14:backgroundRemoval t="3633" b="96209" l="1101" r="97460"/>
                    </a14:imgEffect>
                  </a14:imgLayer>
                </a14:imgProps>
              </a:ext>
              <a:ext uri="{28A0092B-C50C-407E-A947-70E740481C1C}">
                <a14:useLocalDpi xmlns:a14="http://schemas.microsoft.com/office/drawing/2010/main"/>
              </a:ext>
            </a:extLst>
          </a:blip>
          <a:stretch>
            <a:fillRect/>
          </a:stretch>
        </p:blipFill>
        <p:spPr>
          <a:xfrm>
            <a:off x="5326743" y="2841204"/>
            <a:ext cx="4749758" cy="2545806"/>
          </a:xfrm>
          <a:prstGeom prst="rect">
            <a:avLst/>
          </a:prstGeom>
        </p:spPr>
      </p:pic>
      <p:sp>
        <p:nvSpPr>
          <p:cNvPr id="7" name="Rectangle 6"/>
          <p:cNvSpPr/>
          <p:nvPr/>
        </p:nvSpPr>
        <p:spPr>
          <a:xfrm>
            <a:off x="9939517" y="2773185"/>
            <a:ext cx="1747252" cy="1477328"/>
          </a:xfrm>
          <a:prstGeom prst="rect">
            <a:avLst/>
          </a:prstGeom>
        </p:spPr>
        <p:txBody>
          <a:bodyPr wrap="square">
            <a:spAutoFit/>
          </a:bodyPr>
          <a:lstStyle/>
          <a:p>
            <a:r>
              <a:rPr lang="en-GB" dirty="0">
                <a:latin typeface="Arial" panose="020B0604020202020204" pitchFamily="34" charset="0"/>
                <a:cs typeface="Arial" panose="020B0604020202020204" pitchFamily="34" charset="0"/>
              </a:rPr>
              <a:t>One method of manufacturing veneer sheet is called rotary peeling.</a:t>
            </a:r>
          </a:p>
        </p:txBody>
      </p:sp>
      <p:sp>
        <p:nvSpPr>
          <p:cNvPr id="14" name="Rectangle 13"/>
          <p:cNvSpPr/>
          <p:nvPr/>
        </p:nvSpPr>
        <p:spPr>
          <a:xfrm>
            <a:off x="8296634" y="4697003"/>
            <a:ext cx="3285766" cy="1200329"/>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veneer sheet can then be cut and glued to the surface of other materials as described above.</a:t>
            </a:r>
          </a:p>
        </p:txBody>
      </p:sp>
      <p:sp>
        <p:nvSpPr>
          <p:cNvPr id="15" name="Rectangle 14"/>
          <p:cNvSpPr/>
          <p:nvPr/>
        </p:nvSpPr>
        <p:spPr>
          <a:xfrm>
            <a:off x="6528580" y="5081422"/>
            <a:ext cx="900920" cy="369332"/>
          </a:xfrm>
          <a:prstGeom prst="rect">
            <a:avLst/>
          </a:prstGeom>
        </p:spPr>
        <p:txBody>
          <a:bodyPr wrap="square">
            <a:spAutoFit/>
          </a:bodyPr>
          <a:lstStyle/>
          <a:p>
            <a:r>
              <a:rPr lang="en-GB" b="1" dirty="0">
                <a:solidFill>
                  <a:srgbClr val="318AAC"/>
                </a:solidFill>
                <a:latin typeface="Cambria" panose="02040503050406030204" pitchFamily="18" charset="0"/>
                <a:cs typeface="Arial"/>
              </a:rPr>
              <a:t>Blade</a:t>
            </a:r>
            <a:endParaRPr lang="en-GB" b="1" dirty="0"/>
          </a:p>
        </p:txBody>
      </p:sp>
    </p:spTree>
    <p:extLst>
      <p:ext uri="{BB962C8B-B14F-4D97-AF65-F5344CB8AC3E}">
        <p14:creationId xmlns:p14="http://schemas.microsoft.com/office/powerpoint/2010/main" val="1641374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itle 1"/>
          <p:cNvSpPr>
            <a:spLocks noGrp="1"/>
          </p:cNvSpPr>
          <p:nvPr>
            <p:ph type="title"/>
          </p:nvPr>
        </p:nvSpPr>
        <p:spPr>
          <a:xfrm>
            <a:off x="609600" y="274638"/>
            <a:ext cx="10972800" cy="689866"/>
          </a:xfrm>
        </p:spPr>
        <p:txBody>
          <a:bodyPr>
            <a:normAutofit fontScale="90000"/>
          </a:bodyPr>
          <a:lstStyle/>
          <a:p>
            <a:pPr algn="r"/>
            <a:r>
              <a:rPr lang="en-GB" dirty="0"/>
              <a:t>We can veneer right here</a:t>
            </a:r>
          </a:p>
        </p:txBody>
      </p:sp>
      <p:sp>
        <p:nvSpPr>
          <p:cNvPr id="4" name="Rectangle 3"/>
          <p:cNvSpPr/>
          <p:nvPr/>
        </p:nvSpPr>
        <p:spPr>
          <a:xfrm>
            <a:off x="609600" y="1067249"/>
            <a:ext cx="11218985" cy="1277273"/>
          </a:xfrm>
          <a:prstGeom prst="rect">
            <a:avLst/>
          </a:prstGeom>
        </p:spPr>
        <p:txBody>
          <a:bodyPr wrap="square">
            <a:spAutoFit/>
          </a:bodyPr>
          <a:lstStyle/>
          <a:p>
            <a:pPr>
              <a:spcAft>
                <a:spcPts val="200"/>
              </a:spcAft>
            </a:pPr>
            <a:r>
              <a:rPr lang="en-GB" dirty="0">
                <a:latin typeface="Arial" panose="020B0604020202020204" pitchFamily="34" charset="0"/>
                <a:cs typeface="Arial" panose="020B0604020202020204" pitchFamily="34" charset="0"/>
              </a:rPr>
              <a:t>There are three elements to todays lesson:</a:t>
            </a:r>
          </a:p>
          <a:p>
            <a:pPr marL="342900" indent="-342900">
              <a:spcAft>
                <a:spcPts val="200"/>
              </a:spcAft>
              <a:buAutoNum type="arabicPeriod"/>
            </a:pPr>
            <a:r>
              <a:rPr lang="en-GB" dirty="0">
                <a:latin typeface="Arial" panose="020B0604020202020204" pitchFamily="34" charset="0"/>
                <a:cs typeface="Arial" panose="020B0604020202020204" pitchFamily="34" charset="0"/>
              </a:rPr>
              <a:t>Produce a test piece using the veneers that you like.</a:t>
            </a:r>
          </a:p>
          <a:p>
            <a:pPr marL="342900" indent="-342900">
              <a:spcAft>
                <a:spcPts val="200"/>
              </a:spcAft>
              <a:buAutoNum type="arabicPeriod"/>
            </a:pPr>
            <a:r>
              <a:rPr lang="en-GB" dirty="0">
                <a:latin typeface="Arial" panose="020B0604020202020204" pitchFamily="34" charset="0"/>
                <a:cs typeface="Arial" panose="020B0604020202020204" pitchFamily="34" charset="0"/>
              </a:rPr>
              <a:t>Watch the demonstration presented by NEJ staff in small groups.</a:t>
            </a:r>
          </a:p>
          <a:p>
            <a:pPr marL="342900" indent="-342900">
              <a:spcAft>
                <a:spcPts val="200"/>
              </a:spcAft>
              <a:buAutoNum type="arabicPeriod"/>
            </a:pPr>
            <a:r>
              <a:rPr lang="en-GB" dirty="0">
                <a:latin typeface="Arial" panose="020B0604020202020204" pitchFamily="34" charset="0"/>
                <a:cs typeface="Arial" panose="020B0604020202020204" pitchFamily="34" charset="0"/>
              </a:rPr>
              <a:t>Apply veneer to a component of your calendar.</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9916" b="89916" l="4930" r="95775"/>
                    </a14:imgEffect>
                  </a14:imgLayer>
                </a14:imgProps>
              </a:ext>
            </a:extLst>
          </a:blip>
          <a:stretch>
            <a:fillRect/>
          </a:stretch>
        </p:blipFill>
        <p:spPr>
          <a:xfrm>
            <a:off x="5447087" y="1573677"/>
            <a:ext cx="6970521" cy="4867911"/>
          </a:xfrm>
          <a:prstGeom prst="rect">
            <a:avLst/>
          </a:prstGeom>
        </p:spPr>
      </p:pic>
      <p:sp>
        <p:nvSpPr>
          <p:cNvPr id="3" name="Arrow: Right 2"/>
          <p:cNvSpPr/>
          <p:nvPr/>
        </p:nvSpPr>
        <p:spPr>
          <a:xfrm>
            <a:off x="3869634" y="3410146"/>
            <a:ext cx="3869636" cy="61131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609600" y="3156335"/>
            <a:ext cx="3684104"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We are going to veneer this piece of material on the calendar.</a:t>
            </a:r>
          </a:p>
          <a:p>
            <a:endParaRPr lang="en-GB" dirty="0">
              <a:latin typeface="Arial" panose="020B0604020202020204" pitchFamily="34" charset="0"/>
              <a:cs typeface="Arial" panose="020B0604020202020204" pitchFamily="34" charset="0"/>
            </a:endParaRPr>
          </a:p>
        </p:txBody>
      </p:sp>
      <p:sp>
        <p:nvSpPr>
          <p:cNvPr id="6" name="Rectangle 5"/>
          <p:cNvSpPr/>
          <p:nvPr/>
        </p:nvSpPr>
        <p:spPr>
          <a:xfrm>
            <a:off x="609600" y="4519102"/>
            <a:ext cx="6096000" cy="923330"/>
          </a:xfrm>
          <a:prstGeom prst="rect">
            <a:avLst/>
          </a:prstGeom>
        </p:spPr>
        <p:txBody>
          <a:bodyPr>
            <a:spAutoFit/>
          </a:bodyPr>
          <a:lstStyle/>
          <a:p>
            <a:pPr lvl="0"/>
            <a:r>
              <a:rPr lang="en-GB" dirty="0">
                <a:latin typeface="Arial" panose="020B0604020202020204" pitchFamily="34" charset="0"/>
                <a:cs typeface="Arial" panose="020B0604020202020204" pitchFamily="34" charset="0"/>
              </a:rPr>
              <a:t>This component will form the background to the calendar date, and is a good choice for the expensive appearance we are looking for.</a:t>
            </a:r>
          </a:p>
        </p:txBody>
      </p:sp>
    </p:spTree>
    <p:extLst>
      <p:ext uri="{BB962C8B-B14F-4D97-AF65-F5344CB8AC3E}">
        <p14:creationId xmlns:p14="http://schemas.microsoft.com/office/powerpoint/2010/main" val="274116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rallelogram 17"/>
          <p:cNvSpPr/>
          <p:nvPr/>
        </p:nvSpPr>
        <p:spPr>
          <a:xfrm>
            <a:off x="339003" y="3322410"/>
            <a:ext cx="9749475" cy="238176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Title 1"/>
          <p:cNvSpPr txBox="1">
            <a:spLocks/>
          </p:cNvSpPr>
          <p:nvPr/>
        </p:nvSpPr>
        <p:spPr>
          <a:xfrm>
            <a:off x="914400" y="3322410"/>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
        <p:nvSpPr>
          <p:cNvPr id="2" name="Title 1"/>
          <p:cNvSpPr>
            <a:spLocks noGrp="1"/>
          </p:cNvSpPr>
          <p:nvPr>
            <p:ph type="title"/>
          </p:nvPr>
        </p:nvSpPr>
        <p:spPr>
          <a:xfrm>
            <a:off x="506093" y="274638"/>
            <a:ext cx="10972800" cy="689866"/>
          </a:xfrm>
        </p:spPr>
        <p:txBody>
          <a:bodyPr>
            <a:normAutofit fontScale="90000"/>
          </a:bodyPr>
          <a:lstStyle/>
          <a:p>
            <a:r>
              <a:rPr lang="en-GB" dirty="0"/>
              <a:t>What have we learnt?</a:t>
            </a:r>
          </a:p>
        </p:txBody>
      </p:sp>
      <p:sp>
        <p:nvSpPr>
          <p:cNvPr id="3" name="Content Placeholder 2"/>
          <p:cNvSpPr>
            <a:spLocks noGrp="1"/>
          </p:cNvSpPr>
          <p:nvPr>
            <p:ph idx="1"/>
          </p:nvPr>
        </p:nvSpPr>
        <p:spPr>
          <a:xfrm>
            <a:off x="609600" y="3613670"/>
            <a:ext cx="9527005" cy="2142505"/>
          </a:xfrm>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7" name="Rectangle 6"/>
          <p:cNvSpPr/>
          <p:nvPr/>
        </p:nvSpPr>
        <p:spPr>
          <a:xfrm>
            <a:off x="813266" y="4048772"/>
            <a:ext cx="8950181" cy="1618905"/>
          </a:xfrm>
          <a:prstGeom prst="rect">
            <a:avLst/>
          </a:prstGeom>
        </p:spPr>
        <p:txBody>
          <a:bodyPr wrap="square">
            <a:spAutoFit/>
          </a:bodyPr>
          <a:lstStyle/>
          <a:p>
            <a:pPr lvl="0">
              <a:spcBef>
                <a:spcPct val="20000"/>
              </a:spcBef>
            </a:pPr>
            <a:r>
              <a:rPr lang="en-GB" sz="1600" b="1" dirty="0">
                <a:latin typeface="Arial" panose="020B0604020202020204" pitchFamily="34" charset="0"/>
                <a:cs typeface="Arial" panose="020B0604020202020204" pitchFamily="34" charset="0"/>
              </a:rPr>
              <a:t>Theme parks have been known to over-exaggerate how long the queueing time might be for rides! </a:t>
            </a:r>
            <a:r>
              <a:rPr lang="en-GB" sz="1600" dirty="0">
                <a:latin typeface="Arial" panose="020B0604020202020204" pitchFamily="34" charset="0"/>
                <a:cs typeface="Arial" panose="020B0604020202020204" pitchFamily="34" charset="0"/>
              </a:rPr>
              <a:t>A famous psychologist found out that when a person is told how long they have to wait for a ride is much longer than they actually had to, the person often reflects on the experience they queued for as much more enjoyable than those who knew the real queueing time.</a:t>
            </a:r>
          </a:p>
          <a:p>
            <a:pPr lvl="0">
              <a:spcBef>
                <a:spcPct val="20000"/>
              </a:spcBef>
            </a:pPr>
            <a:r>
              <a:rPr lang="en-GB" sz="1600" dirty="0">
                <a:latin typeface="Arial" panose="020B0604020202020204" pitchFamily="34" charset="0"/>
                <a:cs typeface="Arial" panose="020B0604020202020204" pitchFamily="34" charset="0"/>
              </a:rPr>
              <a:t>Remember that when I tell you that your homework is going to take you six hours to complete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this week!</a:t>
            </a:r>
            <a:endParaRPr lang="en-GB" dirty="0">
              <a:latin typeface="Arial" panose="020B0604020202020204" pitchFamily="34" charset="0"/>
              <a:cs typeface="Arial" panose="020B0604020202020204" pitchFamily="34" charset="0"/>
            </a:endParaRPr>
          </a:p>
        </p:txBody>
      </p:sp>
      <p:sp>
        <p:nvSpPr>
          <p:cNvPr id="8" name="Rectangle 7"/>
          <p:cNvSpPr/>
          <p:nvPr/>
        </p:nvSpPr>
        <p:spPr>
          <a:xfrm>
            <a:off x="561475" y="1127616"/>
            <a:ext cx="9077826" cy="1754326"/>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sz="2000" dirty="0">
                <a:latin typeface="Arial" panose="020B0604020202020204" pitchFamily="34" charset="0"/>
                <a:cs typeface="Arial" panose="020B0604020202020204" pitchFamily="34" charset="0"/>
              </a:rPr>
              <a:t>We have learned about veneering as a process and how to achieve this in the classroom. </a:t>
            </a:r>
          </a:p>
          <a:p>
            <a:pPr marL="285750" lvl="0" indent="-285750">
              <a:spcBef>
                <a:spcPct val="20000"/>
              </a:spcBef>
              <a:buFont typeface="Arial" panose="020B0604020202020204" pitchFamily="34" charset="0"/>
              <a:buChar char="•"/>
            </a:pPr>
            <a:r>
              <a:rPr lang="en-GB" sz="2000" dirty="0">
                <a:latin typeface="Arial" panose="020B0604020202020204" pitchFamily="34" charset="0"/>
                <a:cs typeface="Arial" panose="020B0604020202020204" pitchFamily="34" charset="0"/>
              </a:rPr>
              <a:t>That veneer is used to provide a surface finish to a material that provides better aesthetic or functional properties.</a:t>
            </a:r>
          </a:p>
          <a:p>
            <a:pPr marL="285750" lvl="0" indent="-285750">
              <a:spcBef>
                <a:spcPct val="20000"/>
              </a:spcBef>
              <a:buFont typeface="Arial" panose="020B0604020202020204" pitchFamily="34" charset="0"/>
              <a:buChar char="•"/>
            </a:pPr>
            <a:r>
              <a:rPr lang="en-GB" sz="2000" dirty="0">
                <a:latin typeface="Arial" panose="020B0604020202020204" pitchFamily="34" charset="0"/>
                <a:cs typeface="Arial" panose="020B0604020202020204" pitchFamily="34" charset="0"/>
              </a:rPr>
              <a:t>We have learned how and why industry would use the process of veneering.</a:t>
            </a:r>
          </a:p>
        </p:txBody>
      </p:sp>
      <p:grpSp>
        <p:nvGrpSpPr>
          <p:cNvPr id="11" name="Group 10"/>
          <p:cNvGrpSpPr/>
          <p:nvPr/>
        </p:nvGrpSpPr>
        <p:grpSpPr>
          <a:xfrm>
            <a:off x="10228873" y="274639"/>
            <a:ext cx="2165862" cy="6583362"/>
            <a:chOff x="10228873" y="274638"/>
            <a:chExt cx="2165862" cy="6864817"/>
          </a:xfrm>
        </p:grpSpPr>
        <p:sp>
          <p:nvSpPr>
            <p:cNvPr id="12" name="Rectangle 11"/>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12"/>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14"/>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6" name="Rectangle 15"/>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7" name="Rectangle 16"/>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Tree>
    <p:extLst>
      <p:ext uri="{BB962C8B-B14F-4D97-AF65-F5344CB8AC3E}">
        <p14:creationId xmlns:p14="http://schemas.microsoft.com/office/powerpoint/2010/main" val="779938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4</a:t>
            </a:r>
          </a:p>
        </p:txBody>
      </p:sp>
      <p:sp>
        <p:nvSpPr>
          <p:cNvPr id="3" name="Content Placeholder 2"/>
          <p:cNvSpPr>
            <a:spLocks noGrp="1"/>
          </p:cNvSpPr>
          <p:nvPr>
            <p:ph idx="1"/>
          </p:nvPr>
        </p:nvSpPr>
        <p:spPr>
          <a:xfrm>
            <a:off x="609600" y="964504"/>
            <a:ext cx="8737600"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Pupils work on 2D Design to design an example number tile and month set. Discussion about the benefits of CAD/CAM and a demonstration of laser cutting to make students aware of how the pieces manufactured by the technician were developed. Draw comparisons to the need for CAD/CAM industry when manufacturing in quantity.</a:t>
            </a: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400" b="0" dirty="0">
                <a:solidFill>
                  <a:schemeClr val="tx1"/>
                </a:solidFill>
                <a:latin typeface="Arial" panose="020B0604020202020204" pitchFamily="34" charset="0"/>
                <a:cs typeface="Arial" panose="020B0604020202020204" pitchFamily="34" charset="0"/>
              </a:rPr>
              <a:t>MB 9 – use a broad range of manufacturing techniques including handcraft skills and machinery to manufacture products precisely</a:t>
            </a:r>
          </a:p>
          <a:p>
            <a:pPr marL="0" indent="0">
              <a:buNone/>
            </a:pPr>
            <a:r>
              <a:rPr lang="en-GB" sz="1400" b="0" dirty="0">
                <a:solidFill>
                  <a:schemeClr val="tx1"/>
                </a:solidFill>
                <a:latin typeface="Arial" panose="020B0604020202020204" pitchFamily="34" charset="0"/>
                <a:cs typeface="Arial" panose="020B0604020202020204" pitchFamily="34" charset="0"/>
              </a:rPr>
              <a:t>MB 10 – exploit the use of CAD/CAM equipment to manufacture products, increasing standards of quality, scale of production and precision</a:t>
            </a: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400" b="0" dirty="0">
                <a:solidFill>
                  <a:schemeClr val="tx1"/>
                </a:solidFill>
                <a:latin typeface="Arial" panose="020B0604020202020204" pitchFamily="34" charset="0"/>
                <a:cs typeface="Arial" panose="020B0604020202020204" pitchFamily="34" charset="0"/>
              </a:rPr>
              <a:t>ICT equipment needed with 2D Design software installed for each pupil.</a:t>
            </a:r>
          </a:p>
          <a:p>
            <a:r>
              <a:rPr lang="en-GB" sz="1400" b="0" dirty="0">
                <a:solidFill>
                  <a:schemeClr val="tx1"/>
                </a:solidFill>
                <a:latin typeface="Arial" panose="020B0604020202020204" pitchFamily="34" charset="0"/>
                <a:cs typeface="Arial" panose="020B0604020202020204" pitchFamily="34" charset="0"/>
              </a:rPr>
              <a:t>You may wish to translate the slides into a photocopiable guide and teach by direction using the software step by step on the board with your own methodology.</a:t>
            </a:r>
          </a:p>
        </p:txBody>
      </p:sp>
      <p:sp>
        <p:nvSpPr>
          <p:cNvPr id="7" name="Rectangle 6"/>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1583416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4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sz="1600"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buNone/>
            </a:pPr>
            <a:r>
              <a:rPr lang="en-GB" sz="2400" dirty="0"/>
              <a:t>What are your employment contract options?</a:t>
            </a:r>
          </a:p>
          <a:p>
            <a:pPr marL="0" indent="0">
              <a:buNone/>
            </a:pPr>
            <a:r>
              <a:rPr lang="en-GB" sz="1600" b="0" dirty="0">
                <a:solidFill>
                  <a:schemeClr val="tx1"/>
                </a:solidFill>
                <a:latin typeface="Arial" panose="020B0604020202020204" pitchFamily="34" charset="0"/>
                <a:cs typeface="Arial" panose="020B0604020202020204" pitchFamily="34" charset="0"/>
              </a:rPr>
              <a:t>People work in different ways to suit their lifestyle. There are a number of options, each with their own advantages and disadvantages. </a:t>
            </a:r>
          </a:p>
          <a:p>
            <a:pPr>
              <a:buAutoNum type="arabicPeriod"/>
            </a:pPr>
            <a:r>
              <a:rPr lang="en-GB" sz="1600" b="0" dirty="0">
                <a:solidFill>
                  <a:schemeClr val="tx1"/>
                </a:solidFill>
                <a:latin typeface="Arial" panose="020B0604020202020204" pitchFamily="34" charset="0"/>
                <a:cs typeface="Arial" panose="020B0604020202020204" pitchFamily="34" charset="0"/>
              </a:rPr>
              <a:t>Match the correct definition to the correct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of an advantage and disadvantage for each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about yourself and each type of work. Mark with the relevant face to show whether you would be happy to work in this way.</a:t>
            </a:r>
          </a:p>
          <a:p>
            <a:pPr marL="0" indent="0">
              <a:buNone/>
            </a:pPr>
            <a:endParaRPr lang="en-GB" sz="1600" b="0" dirty="0"/>
          </a:p>
          <a:p>
            <a:pPr marL="0" indent="0">
              <a:buNone/>
            </a:pPr>
            <a:endParaRPr lang="en-GB" sz="1600" dirty="0"/>
          </a:p>
          <a:p>
            <a:pPr marL="0" indent="0">
              <a:buNone/>
            </a:pPr>
            <a:endParaRPr lang="en-GB" sz="1600" dirty="0"/>
          </a:p>
          <a:p>
            <a:pPr marL="0" indent="0">
              <a:buNone/>
            </a:pPr>
            <a:endParaRPr lang="en-GB" sz="1600" dirty="0"/>
          </a:p>
        </p:txBody>
      </p:sp>
      <p:sp>
        <p:nvSpPr>
          <p:cNvPr id="4" name="Rectangle 3"/>
          <p:cNvSpPr/>
          <p:nvPr/>
        </p:nvSpPr>
        <p:spPr>
          <a:xfrm>
            <a:off x="784057"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7" name="Rectangle 6"/>
          <p:cNvSpPr/>
          <p:nvPr/>
        </p:nvSpPr>
        <p:spPr>
          <a:xfrm>
            <a:off x="6282485"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0" i="0" u="none" strike="noStrike" kern="1200" cap="none" spc="0" normalizeH="0" baseline="0" noProof="0" dirty="0">
              <a:ln>
                <a:noFill/>
              </a:ln>
              <a:solidFill>
                <a:srgbClr val="318AAC"/>
              </a:solidFill>
              <a:effectLst/>
              <a:uLnTx/>
              <a:uFillTx/>
              <a:latin typeface="Calibri"/>
              <a:ea typeface="+mn-ea"/>
            </a:endParaRPr>
          </a:p>
        </p:txBody>
      </p:sp>
      <p:sp>
        <p:nvSpPr>
          <p:cNvPr id="12" name="Rectangle 11"/>
          <p:cNvSpPr/>
          <p:nvPr/>
        </p:nvSpPr>
        <p:spPr>
          <a:xfrm>
            <a:off x="2045366"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4" name="Rectangle 13"/>
          <p:cNvSpPr/>
          <p:nvPr/>
        </p:nvSpPr>
        <p:spPr>
          <a:xfrm>
            <a:off x="5037220"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5" name="Rectangle 14"/>
          <p:cNvSpPr/>
          <p:nvPr/>
        </p:nvSpPr>
        <p:spPr>
          <a:xfrm>
            <a:off x="784056" y="4955564"/>
            <a:ext cx="2408323"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6" name="Rectangle 15"/>
          <p:cNvSpPr/>
          <p:nvPr/>
        </p:nvSpPr>
        <p:spPr>
          <a:xfrm>
            <a:off x="6282485" y="4955564"/>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7" name="Rectangle 16"/>
          <p:cNvSpPr/>
          <p:nvPr/>
        </p:nvSpPr>
        <p:spPr>
          <a:xfrm>
            <a:off x="3553325" y="4955564"/>
            <a:ext cx="2368214"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8" name="Rectangle 17"/>
          <p:cNvSpPr/>
          <p:nvPr/>
        </p:nvSpPr>
        <p:spPr>
          <a:xfrm>
            <a:off x="3541294"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2076" y="2981256"/>
            <a:ext cx="2073529" cy="604306"/>
          </a:xfrm>
          <a:prstGeom prst="rect">
            <a:avLst/>
          </a:prstGeom>
        </p:spPr>
      </p:pic>
      <p:sp>
        <p:nvSpPr>
          <p:cNvPr id="6" name="Rectangle 5"/>
          <p:cNvSpPr/>
          <p:nvPr/>
        </p:nvSpPr>
        <p:spPr>
          <a:xfrm>
            <a:off x="8975557" y="994047"/>
            <a:ext cx="2662793" cy="4684359"/>
          </a:xfrm>
          <a:prstGeom prst="rect">
            <a:avLst/>
          </a:prstGeom>
        </p:spPr>
        <p:txBody>
          <a:bodyPr wrap="square">
            <a:spAutoFit/>
          </a:bodyPr>
          <a:lstStyle/>
          <a:p>
            <a:pPr lvl="0" defTabSz="457200">
              <a:spcBef>
                <a:spcPct val="20000"/>
              </a:spcBef>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You have become the head teacher of a new school.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Write down 10 statements that describe what you will expect your teaching staff to do to be great employees.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Put these statements in order of the most important to least important.</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Now decide what you will pay them and the hours they should work!</a:t>
            </a:r>
          </a:p>
        </p:txBody>
      </p:sp>
    </p:spTree>
    <p:extLst>
      <p:ext uri="{BB962C8B-B14F-4D97-AF65-F5344CB8AC3E}">
        <p14:creationId xmlns:p14="http://schemas.microsoft.com/office/powerpoint/2010/main" val="13061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75741" y="74948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18579" y="209405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1" i="0" u="none" strike="noStrike" kern="1200" cap="none" spc="0" normalizeH="0" baseline="0" noProof="0" dirty="0">
              <a:ln>
                <a:noFill/>
              </a:ln>
              <a:solidFill>
                <a:srgbClr val="318AAC"/>
              </a:solidFill>
              <a:effectLst/>
              <a:uLnTx/>
              <a:uFillTx/>
              <a:latin typeface="Calibri"/>
              <a:ea typeface="+mn-ea"/>
            </a:endParaRPr>
          </a:p>
        </p:txBody>
      </p:sp>
      <p:sp>
        <p:nvSpPr>
          <p:cNvPr id="9" name="Rectangle 8"/>
          <p:cNvSpPr/>
          <p:nvPr/>
        </p:nvSpPr>
        <p:spPr>
          <a:xfrm>
            <a:off x="9046029"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904602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75741" y="475332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75741" y="3445796"/>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3391128"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1857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6244417" y="423311"/>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575741" y="178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6244417"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7" y="423310"/>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2075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6"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38771352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46100" y="74948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84495" y="749488"/>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p:cNvSpPr/>
          <p:nvPr/>
        </p:nvSpPr>
        <p:spPr>
          <a:xfrm>
            <a:off x="6252438" y="2094060"/>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6284495" y="340379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46100" y="475332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46100" y="3423694"/>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546100" y="2094060"/>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84495" y="474890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8" y="3140242"/>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3416967" y="436666"/>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90718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9071868"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5" y="447823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4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8"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5319022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r="-68"/>
          <a:stretch/>
        </p:blipFill>
        <p:spPr>
          <a:xfrm>
            <a:off x="6743699" y="274822"/>
            <a:ext cx="5092701" cy="5389378"/>
          </a:xfrm>
          <a:prstGeom prst="rect">
            <a:avLst/>
          </a:prstGeom>
        </p:spPr>
      </p:pic>
      <p:sp>
        <p:nvSpPr>
          <p:cNvPr id="2" name="Title 1"/>
          <p:cNvSpPr>
            <a:spLocks noGrp="1"/>
          </p:cNvSpPr>
          <p:nvPr>
            <p:ph type="title"/>
          </p:nvPr>
        </p:nvSpPr>
        <p:spPr/>
        <p:txBody>
          <a:bodyPr>
            <a:normAutofit fontScale="90000"/>
          </a:bodyPr>
          <a:lstStyle/>
          <a:p>
            <a:r>
              <a:rPr lang="en-GB" dirty="0"/>
              <a:t>Lesson 4 objectives</a:t>
            </a:r>
          </a:p>
        </p:txBody>
      </p:sp>
      <p:sp>
        <p:nvSpPr>
          <p:cNvPr id="16" name="Rectangle 15"/>
          <p:cNvSpPr/>
          <p:nvPr/>
        </p:nvSpPr>
        <p:spPr>
          <a:xfrm>
            <a:off x="609600" y="1219200"/>
            <a:ext cx="5723467" cy="3654334"/>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CAD/CAM refers to Computer Aided Design and Computer Aided Manufacture.</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how to use 2D Design software and understand how a laser cutter functions to process these drawings.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use 2D Design to develop designs for an example number tile.</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5"/>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760206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712" y="47625"/>
            <a:ext cx="10972800" cy="689866"/>
          </a:xfrm>
        </p:spPr>
        <p:txBody>
          <a:bodyPr>
            <a:normAutofit fontScale="90000"/>
          </a:bodyPr>
          <a:lstStyle/>
          <a:p>
            <a:r>
              <a:rPr lang="en-GB" dirty="0"/>
              <a:t>Preparing for cutting </a:t>
            </a:r>
          </a:p>
        </p:txBody>
      </p:sp>
      <p:sp>
        <p:nvSpPr>
          <p:cNvPr id="18" name="Rectangle 17"/>
          <p:cNvSpPr/>
          <p:nvPr/>
        </p:nvSpPr>
        <p:spPr>
          <a:xfrm>
            <a:off x="9050402" y="821869"/>
            <a:ext cx="2812751" cy="1877437"/>
          </a:xfrm>
          <a:prstGeom prst="rect">
            <a:avLst/>
          </a:prstGeom>
        </p:spPr>
        <p:txBody>
          <a:bodyPr wrap="square">
            <a:spAutoFit/>
          </a:bodyPr>
          <a:lstStyle/>
          <a:p>
            <a:r>
              <a:rPr lang="en-GB" b="1" dirty="0">
                <a:solidFill>
                  <a:srgbClr val="286D90"/>
                </a:solidFill>
                <a:latin typeface="Cambria" panose="02040503050406030204" pitchFamily="18" charset="0"/>
                <a:cs typeface="Arial" panose="020B0604020202020204" pitchFamily="34" charset="0"/>
              </a:rPr>
              <a:t>Load the machine with the material</a:t>
            </a:r>
          </a:p>
          <a:p>
            <a:r>
              <a:rPr lang="en-GB" sz="1600" dirty="0">
                <a:latin typeface="Arial" panose="020B0604020202020204" pitchFamily="34" charset="0"/>
                <a:cs typeface="Arial" panose="020B0604020202020204" pitchFamily="34" charset="0"/>
              </a:rPr>
              <a:t>The lid on the machine is lifted and the material is placed on to the bed (a term used for the platform in the machine).</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06258" y="2046703"/>
            <a:ext cx="5617021" cy="3833099"/>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tretch/>
        </p:blipFill>
        <p:spPr>
          <a:xfrm rot="5400000">
            <a:off x="8940040" y="2889793"/>
            <a:ext cx="3167269" cy="2812750"/>
          </a:xfrm>
          <a:prstGeom prst="rect">
            <a:avLst/>
          </a:prstGeom>
        </p:spPr>
      </p:pic>
      <p:sp>
        <p:nvSpPr>
          <p:cNvPr id="17" name="Rectangle 16"/>
          <p:cNvSpPr/>
          <p:nvPr/>
        </p:nvSpPr>
        <p:spPr>
          <a:xfrm>
            <a:off x="297712" y="964504"/>
            <a:ext cx="2881423" cy="501675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The laser cutter is a machine that translates 2D Design drawings into laser cut parts by the basic principles of CAD/CAM; Computer Aided Design and Computer Aided Manufacture. </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In this case it translates a 2D Design drawing into a series of X and Y coordinates for the laser in the machine to follow. </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Imagine a pencil moving between points plotted on a graph, but instead of a pencil there is a laser beam firing down at varying strengths set by the colour of the lines in your drawing.</a:t>
            </a:r>
          </a:p>
        </p:txBody>
      </p:sp>
      <p:grpSp>
        <p:nvGrpSpPr>
          <p:cNvPr id="13" name="Group 12"/>
          <p:cNvGrpSpPr/>
          <p:nvPr/>
        </p:nvGrpSpPr>
        <p:grpSpPr>
          <a:xfrm>
            <a:off x="3179136" y="1000799"/>
            <a:ext cx="5871266" cy="832398"/>
            <a:chOff x="3179136" y="917637"/>
            <a:chExt cx="5871266" cy="832398"/>
          </a:xfrm>
        </p:grpSpPr>
        <p:sp>
          <p:nvSpPr>
            <p:cNvPr id="19" name="Rectangle 18"/>
            <p:cNvSpPr/>
            <p:nvPr/>
          </p:nvSpPr>
          <p:spPr>
            <a:xfrm>
              <a:off x="3179136" y="964504"/>
              <a:ext cx="5871266" cy="666849"/>
            </a:xfrm>
            <a:prstGeom prst="rect">
              <a:avLst/>
            </a:prstGeom>
          </p:spPr>
          <p:txBody>
            <a:bodyPr wrap="square">
              <a:spAutoFit/>
            </a:bodyPr>
            <a:lstStyle/>
            <a:p>
              <a:pPr algn="ctr">
                <a:spcAft>
                  <a:spcPts val="400"/>
                </a:spcAft>
              </a:pPr>
              <a:r>
                <a:rPr lang="en-GB" sz="1700" b="1" dirty="0">
                  <a:solidFill>
                    <a:srgbClr val="286D90"/>
                  </a:solidFill>
                  <a:latin typeface="Cambria" panose="02040503050406030204" pitchFamily="18" charset="0"/>
                  <a:cs typeface="Arial" panose="020B0604020202020204" pitchFamily="34" charset="0"/>
                </a:rPr>
                <a:t>There are a number of benefits to the use of CAD/CAM. </a:t>
              </a:r>
            </a:p>
            <a:p>
              <a:pPr algn="ctr"/>
              <a:r>
                <a:rPr lang="en-GB" sz="1700" b="1" dirty="0">
                  <a:solidFill>
                    <a:srgbClr val="286D90"/>
                  </a:solidFill>
                  <a:latin typeface="Cambria" panose="02040503050406030204" pitchFamily="18" charset="0"/>
                  <a:cs typeface="Arial" panose="020B0604020202020204" pitchFamily="34" charset="0"/>
                </a:rPr>
                <a:t>What do you think they are?</a:t>
              </a:r>
            </a:p>
          </p:txBody>
        </p:sp>
        <p:sp>
          <p:nvSpPr>
            <p:cNvPr id="7" name="Rectangle 6"/>
            <p:cNvSpPr/>
            <p:nvPr/>
          </p:nvSpPr>
          <p:spPr>
            <a:xfrm>
              <a:off x="3306258" y="917637"/>
              <a:ext cx="5598979" cy="83239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8423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40243" y="841501"/>
            <a:ext cx="8817010" cy="4896122"/>
          </a:xfrm>
          <a:prstGeom prst="rect">
            <a:avLst/>
          </a:prstGeom>
          <a:ln w="76200">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435935" y="81583"/>
            <a:ext cx="10972800" cy="689866"/>
          </a:xfrm>
        </p:spPr>
        <p:txBody>
          <a:bodyPr>
            <a:normAutofit fontScale="90000"/>
          </a:bodyPr>
          <a:lstStyle/>
          <a:p>
            <a:r>
              <a:rPr lang="en-GB" dirty="0"/>
              <a:t>Preparing the drawing </a:t>
            </a:r>
          </a:p>
        </p:txBody>
      </p:sp>
      <p:sp>
        <p:nvSpPr>
          <p:cNvPr id="18" name="Rectangle 17"/>
          <p:cNvSpPr/>
          <p:nvPr/>
        </p:nvSpPr>
        <p:spPr>
          <a:xfrm>
            <a:off x="9241075" y="525182"/>
            <a:ext cx="2770725" cy="2062103"/>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Once the drawing is complete and we have decided on the material, we need to apply colour codes. The laser beam will apply different powers and speeds to the material depending on which coloured line it ‘sees’.</a:t>
            </a:r>
          </a:p>
        </p:txBody>
      </p:sp>
      <p:pic>
        <p:nvPicPr>
          <p:cNvPr id="3" name="Picture 2"/>
          <p:cNvPicPr>
            <a:picLocks noChangeAspect="1"/>
          </p:cNvPicPr>
          <p:nvPr/>
        </p:nvPicPr>
        <p:blipFill>
          <a:blip r:embed="rId3"/>
          <a:stretch>
            <a:fillRect/>
          </a:stretch>
        </p:blipFill>
        <p:spPr>
          <a:xfrm>
            <a:off x="435935" y="964504"/>
            <a:ext cx="8531342" cy="4617589"/>
          </a:xfrm>
          <a:prstGeom prst="rect">
            <a:avLst/>
          </a:prstGeom>
        </p:spPr>
      </p:pic>
      <p:grpSp>
        <p:nvGrpSpPr>
          <p:cNvPr id="7" name="Group 6"/>
          <p:cNvGrpSpPr/>
          <p:nvPr/>
        </p:nvGrpSpPr>
        <p:grpSpPr>
          <a:xfrm>
            <a:off x="5964865" y="2665763"/>
            <a:ext cx="4776368" cy="2065263"/>
            <a:chOff x="5677786" y="1935126"/>
            <a:chExt cx="6166884" cy="3168502"/>
          </a:xfrm>
        </p:grpSpPr>
        <p:sp>
          <p:nvSpPr>
            <p:cNvPr id="5" name="Rectangle 4"/>
            <p:cNvSpPr/>
            <p:nvPr/>
          </p:nvSpPr>
          <p:spPr>
            <a:xfrm>
              <a:off x="5677786" y="1935126"/>
              <a:ext cx="6166884" cy="3168502"/>
            </a:xfrm>
            <a:prstGeom prst="rect">
              <a:avLst/>
            </a:prstGeom>
            <a:ln w="76200">
              <a:solidFill>
                <a:schemeClr val="tx1">
                  <a:lumMod val="85000"/>
                  <a:lumOff val="1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p:nvPicPr>
          <p:blipFill>
            <a:blip r:embed="rId4"/>
            <a:stretch>
              <a:fillRect/>
            </a:stretch>
          </p:blipFill>
          <p:spPr>
            <a:xfrm>
              <a:off x="5844916" y="2098158"/>
              <a:ext cx="5648325" cy="2895600"/>
            </a:xfrm>
            <a:prstGeom prst="rect">
              <a:avLst/>
            </a:prstGeom>
          </p:spPr>
        </p:pic>
      </p:grpSp>
      <p:sp>
        <p:nvSpPr>
          <p:cNvPr id="10" name="Rectangle 9"/>
          <p:cNvSpPr/>
          <p:nvPr/>
        </p:nvSpPr>
        <p:spPr>
          <a:xfrm>
            <a:off x="9482879" y="4837292"/>
            <a:ext cx="2528921"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In this example I wanted all black lines to be etched/burnt on, and all red lines to cut through.</a:t>
            </a:r>
          </a:p>
        </p:txBody>
      </p:sp>
      <p:grpSp>
        <p:nvGrpSpPr>
          <p:cNvPr id="13" name="Group 12"/>
          <p:cNvGrpSpPr/>
          <p:nvPr/>
        </p:nvGrpSpPr>
        <p:grpSpPr>
          <a:xfrm>
            <a:off x="744279" y="4051004"/>
            <a:ext cx="4752753" cy="1531089"/>
            <a:chOff x="744280" y="4051004"/>
            <a:chExt cx="4529470" cy="1531089"/>
          </a:xfrm>
        </p:grpSpPr>
        <p:sp>
          <p:nvSpPr>
            <p:cNvPr id="8" name="Rectangle 7"/>
            <p:cNvSpPr/>
            <p:nvPr/>
          </p:nvSpPr>
          <p:spPr>
            <a:xfrm>
              <a:off x="744280" y="4051004"/>
              <a:ext cx="4529470" cy="1531089"/>
            </a:xfrm>
            <a:prstGeom prst="rect">
              <a:avLst/>
            </a:prstGeom>
            <a:solidFill>
              <a:schemeClr val="bg1"/>
            </a:solidFill>
            <a:ln w="76200">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TextBox 8"/>
            <p:cNvSpPr txBox="1"/>
            <p:nvPr/>
          </p:nvSpPr>
          <p:spPr>
            <a:xfrm>
              <a:off x="850605" y="4167963"/>
              <a:ext cx="4316818" cy="1323439"/>
            </a:xfrm>
            <a:prstGeom prst="rect">
              <a:avLst/>
            </a:prstGeom>
            <a:noFill/>
          </p:spPr>
          <p:txBody>
            <a:bodyPr wrap="square" rtlCol="0">
              <a:spAutoFit/>
            </a:bodyPr>
            <a:lstStyle/>
            <a:p>
              <a:r>
                <a:rPr lang="en-GB" sz="1600" dirty="0">
                  <a:solidFill>
                    <a:srgbClr val="FF0000"/>
                  </a:solidFill>
                  <a:latin typeface="Arial" panose="020B0604020202020204" pitchFamily="34" charset="0"/>
                  <a:cs typeface="Arial" panose="020B0604020202020204" pitchFamily="34" charset="0"/>
                </a:rPr>
                <a:t>A laser set at high power, moving at a slow speed will cut more deeply than a low power laser setting moving quickly. A chart informs the user of the best settings to use depending on the type and thickness of the material to be cut.</a:t>
              </a:r>
            </a:p>
          </p:txBody>
        </p:sp>
      </p:grpSp>
    </p:spTree>
    <p:extLst>
      <p:ext uri="{BB962C8B-B14F-4D97-AF65-F5344CB8AC3E}">
        <p14:creationId xmlns:p14="http://schemas.microsoft.com/office/powerpoint/2010/main" val="182443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1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1" i="0" u="sng"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lgn="ctr">
              <a:buNone/>
            </a:pPr>
            <a:r>
              <a:rPr lang="en-GB" sz="2400" dirty="0"/>
              <a:t>Who do you think you should talk to about your career?</a:t>
            </a:r>
          </a:p>
          <a:p>
            <a:pPr marL="0" indent="0">
              <a:buNone/>
            </a:pPr>
            <a:r>
              <a:rPr lang="en-GB" sz="1800" b="0" dirty="0">
                <a:solidFill>
                  <a:schemeClr val="tx1"/>
                </a:solidFill>
                <a:latin typeface="Arial" panose="020B0604020202020204" pitchFamily="34" charset="0"/>
                <a:cs typeface="Arial" panose="020B0604020202020204" pitchFamily="34" charset="0"/>
              </a:rPr>
              <a:t>When asking pupils who they would talk to about their future career, they usually respond with:</a:t>
            </a: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Think about the advantages and disadvantages of asking these groups of people their opinions on your future.</a:t>
            </a:r>
          </a:p>
          <a:p>
            <a:pPr marL="0" indent="0">
              <a:buNone/>
            </a:pPr>
            <a:endParaRPr lang="en-GB" sz="1800" b="0" dirty="0"/>
          </a:p>
        </p:txBody>
      </p:sp>
      <p:graphicFrame>
        <p:nvGraphicFramePr>
          <p:cNvPr id="4" name="Table 3"/>
          <p:cNvGraphicFramePr>
            <a:graphicFrameLocks noGrp="1"/>
          </p:cNvGraphicFramePr>
          <p:nvPr>
            <p:extLst/>
          </p:nvPr>
        </p:nvGraphicFramePr>
        <p:xfrm>
          <a:off x="719813" y="2258410"/>
          <a:ext cx="7784583" cy="2573385"/>
        </p:xfrm>
        <a:graphic>
          <a:graphicData uri="http://schemas.openxmlformats.org/drawingml/2006/table">
            <a:tbl>
              <a:tblPr firstRow="1" bandRow="1">
                <a:tableStyleId>{2D5ABB26-0587-4C30-8999-92F81FD0307C}</a:tableStyleId>
              </a:tblPr>
              <a:tblGrid>
                <a:gridCol w="2594861">
                  <a:extLst>
                    <a:ext uri="{9D8B030D-6E8A-4147-A177-3AD203B41FA5}">
                      <a16:colId xmlns:a16="http://schemas.microsoft.com/office/drawing/2014/main" val="1035203952"/>
                    </a:ext>
                  </a:extLst>
                </a:gridCol>
                <a:gridCol w="2594861">
                  <a:extLst>
                    <a:ext uri="{9D8B030D-6E8A-4147-A177-3AD203B41FA5}">
                      <a16:colId xmlns:a16="http://schemas.microsoft.com/office/drawing/2014/main" val="2769848120"/>
                    </a:ext>
                  </a:extLst>
                </a:gridCol>
                <a:gridCol w="2594861">
                  <a:extLst>
                    <a:ext uri="{9D8B030D-6E8A-4147-A177-3AD203B41FA5}">
                      <a16:colId xmlns:a16="http://schemas.microsoft.com/office/drawing/2014/main" val="3059464315"/>
                    </a:ext>
                  </a:extLst>
                </a:gridCol>
              </a:tblGrid>
              <a:tr h="482405">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8349280"/>
                  </a:ext>
                </a:extLst>
              </a:tr>
              <a:tr h="418196">
                <a:tc>
                  <a:txBody>
                    <a:bodyPr/>
                    <a:lstStyle/>
                    <a:p>
                      <a:r>
                        <a:rPr lang="en-GB"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1439729"/>
                  </a:ext>
                </a:extLst>
              </a:tr>
              <a:tr h="418196">
                <a:tc>
                  <a:txBody>
                    <a:bodyPr/>
                    <a:lstStyle/>
                    <a:p>
                      <a:r>
                        <a:rPr lang="en-GB"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5322790"/>
                  </a:ext>
                </a:extLst>
              </a:tr>
              <a:tr h="418196">
                <a:tc>
                  <a:txBody>
                    <a:bodyPr/>
                    <a:lstStyle/>
                    <a:p>
                      <a:r>
                        <a:rPr lang="en-GB"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530888"/>
                  </a:ext>
                </a:extLst>
              </a:tr>
              <a:tr h="418196">
                <a:tc>
                  <a:txBody>
                    <a:bodyPr/>
                    <a:lstStyle/>
                    <a:p>
                      <a:r>
                        <a:rPr lang="en-GB"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027090"/>
                  </a:ext>
                </a:extLst>
              </a:tr>
              <a:tr h="418196">
                <a:tc>
                  <a:txBody>
                    <a:bodyPr/>
                    <a:lstStyle/>
                    <a:p>
                      <a:r>
                        <a:rPr lang="en-GB"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817108"/>
                  </a:ext>
                </a:extLst>
              </a:tr>
            </a:tbl>
          </a:graphicData>
        </a:graphic>
      </p:graphicFrame>
      <p:sp>
        <p:nvSpPr>
          <p:cNvPr id="5" name="Rectangle 4"/>
          <p:cNvSpPr/>
          <p:nvPr/>
        </p:nvSpPr>
        <p:spPr>
          <a:xfrm>
            <a:off x="8975557" y="1102120"/>
            <a:ext cx="2662793" cy="2911566"/>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Find out who your school careers education and guidance person is. Know their name and their contact details. Find out where the local office for careers guidance is, and provide details of how they can be contacted for advice.</a:t>
            </a:r>
          </a:p>
        </p:txBody>
      </p:sp>
    </p:spTree>
    <p:extLst>
      <p:ext uri="{BB962C8B-B14F-4D97-AF65-F5344CB8AC3E}">
        <p14:creationId xmlns:p14="http://schemas.microsoft.com/office/powerpoint/2010/main" val="405803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831" y="135434"/>
            <a:ext cx="10972800" cy="689866"/>
          </a:xfrm>
        </p:spPr>
        <p:txBody>
          <a:bodyPr>
            <a:normAutofit fontScale="90000"/>
          </a:bodyPr>
          <a:lstStyle/>
          <a:p>
            <a:r>
              <a:rPr lang="en-GB" dirty="0"/>
              <a:t>Processing </a:t>
            </a:r>
          </a:p>
        </p:txBody>
      </p:sp>
      <p:sp>
        <p:nvSpPr>
          <p:cNvPr id="18" name="Rectangle 17"/>
          <p:cNvSpPr/>
          <p:nvPr/>
        </p:nvSpPr>
        <p:spPr>
          <a:xfrm>
            <a:off x="8334177" y="2598843"/>
            <a:ext cx="3659040" cy="830997"/>
          </a:xfrm>
          <a:prstGeom prst="rect">
            <a:avLst/>
          </a:prstGeom>
        </p:spPr>
        <p:txBody>
          <a:bodyPr wrap="square">
            <a:spAutoFit/>
          </a:bodyPr>
          <a:lstStyle/>
          <a:p>
            <a:pPr algn="ctr"/>
            <a:r>
              <a:rPr lang="en-GB" sz="1600" dirty="0">
                <a:latin typeface="Arial" panose="020B0604020202020204" pitchFamily="34" charset="0"/>
                <a:cs typeface="Arial" panose="020B0604020202020204" pitchFamily="34" charset="0"/>
              </a:rPr>
              <a:t>The Laser Cutter translates 2D Design </a:t>
            </a:r>
          </a:p>
          <a:p>
            <a:pPr algn="ctr"/>
            <a:r>
              <a:rPr lang="en-GB" sz="1600" dirty="0">
                <a:latin typeface="Arial" panose="020B0604020202020204" pitchFamily="34" charset="0"/>
                <a:cs typeface="Arial" panose="020B0604020202020204" pitchFamily="34" charset="0"/>
              </a:rPr>
              <a:t>drawing into laser cut parts.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(Click on each video to play.)</a:t>
            </a:r>
            <a:endParaRPr lang="en-GB" sz="20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7" cstate="print">
            <a:extLst>
              <a:ext uri="{28A0092B-C50C-407E-A947-70E740481C1C}">
                <a14:useLocalDpi xmlns:a14="http://schemas.microsoft.com/office/drawing/2010/main"/>
              </a:ext>
            </a:extLst>
          </a:blip>
          <a:srcRect r="-17"/>
          <a:stretch/>
        </p:blipFill>
        <p:spPr>
          <a:xfrm rot="5400000">
            <a:off x="3298742" y="3424366"/>
            <a:ext cx="3412567" cy="1563172"/>
          </a:xfrm>
          <a:prstGeom prst="rect">
            <a:avLst/>
          </a:prstGeom>
        </p:spPr>
      </p:pic>
      <p:pic>
        <p:nvPicPr>
          <p:cNvPr id="6" name="Picture 5"/>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5400000">
            <a:off x="-437756" y="3406247"/>
            <a:ext cx="3411862" cy="1543186"/>
          </a:xfrm>
          <a:prstGeom prst="rect">
            <a:avLst/>
          </a:prstGeom>
        </p:spPr>
      </p:pic>
      <p:pic>
        <p:nvPicPr>
          <p:cNvPr id="8" name="Picture 7"/>
          <p:cNvPicPr>
            <a:picLocks noChangeAspect="1"/>
          </p:cNvPicPr>
          <p:nvPr/>
        </p:nvPicPr>
        <p:blipFill rotWithShape="1">
          <a:blip r:embed="rId9" cstate="print">
            <a:extLst>
              <a:ext uri="{28A0092B-C50C-407E-A947-70E740481C1C}">
                <a14:useLocalDpi xmlns:a14="http://schemas.microsoft.com/office/drawing/2010/main"/>
              </a:ext>
            </a:extLst>
          </a:blip>
          <a:srcRect b="-13"/>
          <a:stretch/>
        </p:blipFill>
        <p:spPr>
          <a:xfrm rot="5400000">
            <a:off x="1425319" y="3438341"/>
            <a:ext cx="3412569" cy="1540860"/>
          </a:xfrm>
          <a:prstGeom prst="rect">
            <a:avLst/>
          </a:prstGeom>
        </p:spPr>
      </p:pic>
      <p:pic>
        <p:nvPicPr>
          <p:cNvPr id="10" name="Picture 9"/>
          <p:cNvPicPr>
            <a:picLocks noChangeAspect="1"/>
          </p:cNvPicPr>
          <p:nvPr/>
        </p:nvPicPr>
        <p:blipFill rotWithShape="1">
          <a:blip r:embed="rId10" cstate="print">
            <a:extLst>
              <a:ext uri="{28A0092B-C50C-407E-A947-70E740481C1C}">
                <a14:useLocalDpi xmlns:a14="http://schemas.microsoft.com/office/drawing/2010/main"/>
              </a:ext>
            </a:extLst>
          </a:blip>
          <a:srcRect r="-6" b="-21"/>
          <a:stretch/>
        </p:blipFill>
        <p:spPr>
          <a:xfrm rot="5400000">
            <a:off x="5172314" y="3435372"/>
            <a:ext cx="3412567" cy="1541159"/>
          </a:xfrm>
          <a:prstGeom prst="rect">
            <a:avLst/>
          </a:prstGeom>
        </p:spPr>
      </p:pic>
      <p:sp>
        <p:nvSpPr>
          <p:cNvPr id="21" name="Arrow: Right 20"/>
          <p:cNvSpPr/>
          <p:nvPr/>
        </p:nvSpPr>
        <p:spPr>
          <a:xfrm>
            <a:off x="1892275" y="2962344"/>
            <a:ext cx="754912" cy="49973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2" name="Arrow: Right 21"/>
          <p:cNvSpPr/>
          <p:nvPr/>
        </p:nvSpPr>
        <p:spPr>
          <a:xfrm>
            <a:off x="3741065" y="2962344"/>
            <a:ext cx="754912" cy="49973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Arrow: Right 22"/>
          <p:cNvSpPr/>
          <p:nvPr/>
        </p:nvSpPr>
        <p:spPr>
          <a:xfrm>
            <a:off x="5589855" y="2962344"/>
            <a:ext cx="754912" cy="49973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Arrow: Right 23"/>
          <p:cNvSpPr/>
          <p:nvPr/>
        </p:nvSpPr>
        <p:spPr>
          <a:xfrm rot="19458320">
            <a:off x="7504387" y="2100391"/>
            <a:ext cx="754912" cy="49973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Rectangle 24"/>
          <p:cNvSpPr/>
          <p:nvPr/>
        </p:nvSpPr>
        <p:spPr>
          <a:xfrm>
            <a:off x="436702" y="883611"/>
            <a:ext cx="1621681" cy="1169551"/>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1. It’s time to set up the machine with its own control panel. Select option 4.</a:t>
            </a:r>
          </a:p>
        </p:txBody>
      </p:sp>
      <p:sp>
        <p:nvSpPr>
          <p:cNvPr id="27" name="Rectangle 26"/>
          <p:cNvSpPr/>
          <p:nvPr/>
        </p:nvSpPr>
        <p:spPr>
          <a:xfrm>
            <a:off x="2232837" y="875093"/>
            <a:ext cx="1800899" cy="1384995"/>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2. The material will only cut properly if the laser is focused correctly on to the material surface. Option 2.</a:t>
            </a:r>
            <a:endParaRPr lang="en-GB" dirty="0">
              <a:latin typeface="Arial" panose="020B0604020202020204" pitchFamily="34" charset="0"/>
              <a:cs typeface="Arial" panose="020B0604020202020204" pitchFamily="34" charset="0"/>
            </a:endParaRPr>
          </a:p>
        </p:txBody>
      </p:sp>
      <p:sp>
        <p:nvSpPr>
          <p:cNvPr id="28" name="Rectangle 27"/>
          <p:cNvSpPr/>
          <p:nvPr/>
        </p:nvSpPr>
        <p:spPr>
          <a:xfrm>
            <a:off x="6027495" y="886155"/>
            <a:ext cx="1738279" cy="1384995"/>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4, The machine will make a noise to inform us it is focused and ready to cut.</a:t>
            </a:r>
          </a:p>
          <a:p>
            <a:r>
              <a:rPr lang="en-GB" sz="1400" dirty="0">
                <a:latin typeface="Arial" panose="020B0604020202020204" pitchFamily="34" charset="0"/>
                <a:cs typeface="Arial" panose="020B0604020202020204" pitchFamily="34" charset="0"/>
              </a:rPr>
              <a:t>Now press </a:t>
            </a:r>
            <a:r>
              <a:rPr lang="en-GB" sz="1400" dirty="0">
                <a:highlight>
                  <a:srgbClr val="FFFF00"/>
                </a:highlight>
                <a:latin typeface="Arial" panose="020B0604020202020204" pitchFamily="34" charset="0"/>
                <a:cs typeface="Arial" panose="020B0604020202020204" pitchFamily="34" charset="0"/>
              </a:rPr>
              <a:t>RUN</a:t>
            </a:r>
            <a:r>
              <a:rPr lang="en-GB" sz="1400" dirty="0">
                <a:latin typeface="Arial" panose="020B0604020202020204" pitchFamily="34" charset="0"/>
                <a:cs typeface="Arial" panose="020B0604020202020204" pitchFamily="34" charset="0"/>
              </a:rPr>
              <a:t>.</a:t>
            </a:r>
          </a:p>
        </p:txBody>
      </p:sp>
      <p:sp>
        <p:nvSpPr>
          <p:cNvPr id="29" name="Rectangle 28"/>
          <p:cNvSpPr/>
          <p:nvPr/>
        </p:nvSpPr>
        <p:spPr>
          <a:xfrm>
            <a:off x="4138914" y="902050"/>
            <a:ext cx="1801258" cy="1384995"/>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3. The laser can only move in X and Y planes. To focus the laser, the bed moves vertically (Z plane), Option 3.</a:t>
            </a:r>
            <a:endParaRPr lang="en-GB" dirty="0">
              <a:latin typeface="Arial" panose="020B0604020202020204" pitchFamily="34" charset="0"/>
              <a:cs typeface="Arial" panose="020B0604020202020204" pitchFamily="34" charset="0"/>
            </a:endParaRPr>
          </a:p>
        </p:txBody>
      </p:sp>
      <p:pic>
        <p:nvPicPr>
          <p:cNvPr id="3" name="66 laser cu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11">
            <a:lum bright="20000" contrast="20000"/>
          </a:blip>
          <a:srcRect r="21"/>
          <a:stretch/>
        </p:blipFill>
        <p:spPr>
          <a:xfrm rot="5400000">
            <a:off x="8744355" y="-57427"/>
            <a:ext cx="2025795" cy="2764036"/>
          </a:xfrm>
          <a:prstGeom prst="rect">
            <a:avLst/>
          </a:prstGeom>
        </p:spPr>
      </p:pic>
      <p:pic>
        <p:nvPicPr>
          <p:cNvPr id="4" name="66 laser2">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2"/>
          <a:srcRect r="-52"/>
          <a:stretch/>
        </p:blipFill>
        <p:spPr>
          <a:xfrm rot="5400000">
            <a:off x="8710709" y="3167973"/>
            <a:ext cx="2088958" cy="2759906"/>
          </a:xfrm>
          <a:prstGeom prst="rect">
            <a:avLst/>
          </a:prstGeom>
        </p:spPr>
      </p:pic>
    </p:spTree>
    <p:extLst>
      <p:ext uri="{BB962C8B-B14F-4D97-AF65-F5344CB8AC3E}">
        <p14:creationId xmlns:p14="http://schemas.microsoft.com/office/powerpoint/2010/main" val="6058658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3939335" y="1021529"/>
            <a:ext cx="3384531" cy="2461157"/>
            <a:chOff x="3939335" y="1021529"/>
            <a:chExt cx="3384531" cy="2461157"/>
          </a:xfrm>
        </p:grpSpPr>
        <p:grpSp>
          <p:nvGrpSpPr>
            <p:cNvPr id="26" name="Group 25"/>
            <p:cNvGrpSpPr/>
            <p:nvPr/>
          </p:nvGrpSpPr>
          <p:grpSpPr>
            <a:xfrm>
              <a:off x="3939335" y="1021529"/>
              <a:ext cx="3384531" cy="2461157"/>
              <a:chOff x="4302673" y="3110301"/>
              <a:chExt cx="3384531" cy="2461157"/>
            </a:xfrm>
          </p:grpSpPr>
          <p:sp>
            <p:nvSpPr>
              <p:cNvPr id="23" name="Rectangle 22"/>
              <p:cNvSpPr/>
              <p:nvPr/>
            </p:nvSpPr>
            <p:spPr>
              <a:xfrm>
                <a:off x="4302673" y="3110301"/>
                <a:ext cx="3384531" cy="24611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5042" y="3258756"/>
                <a:ext cx="3072476" cy="2213289"/>
              </a:xfrm>
              <a:prstGeom prst="rect">
                <a:avLst/>
              </a:prstGeom>
            </p:spPr>
          </p:pic>
        </p:grpSp>
        <p:sp>
          <p:nvSpPr>
            <p:cNvPr id="29" name="Rectangle 28"/>
            <p:cNvSpPr/>
            <p:nvPr/>
          </p:nvSpPr>
          <p:spPr>
            <a:xfrm>
              <a:off x="4400039" y="2670070"/>
              <a:ext cx="2664640" cy="707886"/>
            </a:xfrm>
            <a:prstGeom prst="rect">
              <a:avLst/>
            </a:prstGeom>
            <a:noFill/>
          </p:spPr>
          <p:txBody>
            <a:bodyPr wrap="none" lIns="91440" tIns="45720" rIns="91440" bIns="45720">
              <a:spAutoFit/>
            </a:bodyPr>
            <a:lstStyle/>
            <a:p>
              <a:pPr algn="ctr"/>
              <a:r>
                <a:rPr lang="en-US" sz="4000" b="1" cap="none" spc="0" dirty="0">
                  <a:ln w="22225">
                    <a:solidFill>
                      <a:schemeClr val="accent2"/>
                    </a:solidFill>
                    <a:prstDash val="solid"/>
                  </a:ln>
                  <a:solidFill>
                    <a:schemeClr val="accent2">
                      <a:lumMod val="40000"/>
                      <a:lumOff val="60000"/>
                    </a:schemeClr>
                  </a:solidFill>
                  <a:effectLst/>
                </a:rPr>
                <a:t>40 minutes </a:t>
              </a:r>
            </a:p>
          </p:txBody>
        </p:sp>
      </p:grpSp>
      <p:sp>
        <p:nvSpPr>
          <p:cNvPr id="2" name="Title 1"/>
          <p:cNvSpPr>
            <a:spLocks noGrp="1"/>
          </p:cNvSpPr>
          <p:nvPr>
            <p:ph type="title"/>
          </p:nvPr>
        </p:nvSpPr>
        <p:spPr/>
        <p:txBody>
          <a:bodyPr>
            <a:normAutofit fontScale="90000"/>
          </a:bodyPr>
          <a:lstStyle/>
          <a:p>
            <a:r>
              <a:rPr lang="en-GB" dirty="0"/>
              <a:t>It’s simple maths</a:t>
            </a:r>
          </a:p>
        </p:txBody>
      </p:sp>
      <p:grpSp>
        <p:nvGrpSpPr>
          <p:cNvPr id="25" name="Group 24"/>
          <p:cNvGrpSpPr/>
          <p:nvPr/>
        </p:nvGrpSpPr>
        <p:grpSpPr>
          <a:xfrm rot="5400000">
            <a:off x="7302123" y="1377320"/>
            <a:ext cx="4741319" cy="4029738"/>
            <a:chOff x="8460832" y="3110300"/>
            <a:chExt cx="3384531" cy="2461157"/>
          </a:xfrm>
        </p:grpSpPr>
        <p:sp>
          <p:nvSpPr>
            <p:cNvPr id="24" name="Rectangle 23"/>
            <p:cNvSpPr/>
            <p:nvPr/>
          </p:nvSpPr>
          <p:spPr>
            <a:xfrm>
              <a:off x="8460832" y="3110300"/>
              <a:ext cx="3384531" cy="24611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20518" y="3250633"/>
              <a:ext cx="3096949" cy="2221412"/>
            </a:xfrm>
            <a:prstGeom prst="rect">
              <a:avLst/>
            </a:prstGeom>
          </p:spPr>
        </p:pic>
      </p:grpSp>
      <p:sp>
        <p:nvSpPr>
          <p:cNvPr id="18" name="Rectangle 17"/>
          <p:cNvSpPr/>
          <p:nvPr/>
        </p:nvSpPr>
        <p:spPr>
          <a:xfrm>
            <a:off x="418227" y="4087895"/>
            <a:ext cx="6745953" cy="1569660"/>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The 2D Design drawing is transformed by the laser cutter into a perfectly cut object using the mathematical principles of X and Y plotting.</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The drawing can be easily modified or repeated, and the user can experiment with a variety of materials and make simple changes to the design until they are happy with their results</a:t>
            </a:r>
          </a:p>
        </p:txBody>
      </p:sp>
      <p:grpSp>
        <p:nvGrpSpPr>
          <p:cNvPr id="27" name="Group 26"/>
          <p:cNvGrpSpPr/>
          <p:nvPr/>
        </p:nvGrpSpPr>
        <p:grpSpPr>
          <a:xfrm>
            <a:off x="220756" y="1021529"/>
            <a:ext cx="3384531" cy="2461157"/>
            <a:chOff x="144515" y="3120935"/>
            <a:chExt cx="3384531" cy="2461157"/>
          </a:xfrm>
        </p:grpSpPr>
        <p:sp>
          <p:nvSpPr>
            <p:cNvPr id="22" name="Rectangle 21"/>
            <p:cNvSpPr/>
            <p:nvPr/>
          </p:nvSpPr>
          <p:spPr>
            <a:xfrm>
              <a:off x="144515" y="3120935"/>
              <a:ext cx="3384531" cy="24611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5054" y="3234492"/>
              <a:ext cx="3112804" cy="2237553"/>
            </a:xfrm>
            <a:prstGeom prst="rect">
              <a:avLst/>
            </a:prstGeom>
          </p:spPr>
        </p:pic>
      </p:grpSp>
      <p:sp>
        <p:nvSpPr>
          <p:cNvPr id="5" name="Rectangle 4"/>
          <p:cNvSpPr/>
          <p:nvPr/>
        </p:nvSpPr>
        <p:spPr>
          <a:xfrm>
            <a:off x="2822512" y="1000984"/>
            <a:ext cx="1866628" cy="2400657"/>
          </a:xfrm>
          <a:prstGeom prst="rect">
            <a:avLst/>
          </a:prstGeom>
          <a:noFill/>
        </p:spPr>
        <p:txBody>
          <a:bodyPr wrap="square" lIns="91440" tIns="45720" rIns="91440" bIns="45720">
            <a:spAutoFit/>
          </a:bodyPr>
          <a:lstStyle/>
          <a:p>
            <a:pPr algn="ctr"/>
            <a:r>
              <a:rPr lang="en-US" sz="15000" b="1" cap="none" spc="0" dirty="0">
                <a:ln w="76200">
                  <a:solidFill>
                    <a:schemeClr val="accent2"/>
                  </a:solidFill>
                  <a:prstDash val="solid"/>
                </a:ln>
                <a:solidFill>
                  <a:schemeClr val="accent2">
                    <a:lumMod val="40000"/>
                    <a:lumOff val="60000"/>
                  </a:schemeClr>
                </a:solidFill>
                <a:effectLst/>
              </a:rPr>
              <a:t>+</a:t>
            </a:r>
          </a:p>
        </p:txBody>
      </p:sp>
      <p:sp>
        <p:nvSpPr>
          <p:cNvPr id="21" name="Rectangle 20"/>
          <p:cNvSpPr/>
          <p:nvPr/>
        </p:nvSpPr>
        <p:spPr>
          <a:xfrm>
            <a:off x="6603411" y="971982"/>
            <a:ext cx="1866628" cy="2400657"/>
          </a:xfrm>
          <a:prstGeom prst="rect">
            <a:avLst/>
          </a:prstGeom>
          <a:noFill/>
        </p:spPr>
        <p:txBody>
          <a:bodyPr wrap="square" lIns="91440" tIns="45720" rIns="91440" bIns="45720">
            <a:spAutoFit/>
          </a:bodyPr>
          <a:lstStyle/>
          <a:p>
            <a:pPr algn="ctr"/>
            <a:r>
              <a:rPr lang="en-US" sz="15000" b="1" cap="none" spc="0" dirty="0">
                <a:ln w="76200">
                  <a:solidFill>
                    <a:schemeClr val="accent2"/>
                  </a:solidFill>
                  <a:prstDash val="solid"/>
                </a:ln>
                <a:solidFill>
                  <a:schemeClr val="accent2">
                    <a:lumMod val="40000"/>
                    <a:lumOff val="60000"/>
                  </a:schemeClr>
                </a:solidFill>
                <a:effectLst/>
              </a:rPr>
              <a:t>=</a:t>
            </a:r>
          </a:p>
        </p:txBody>
      </p:sp>
    </p:spTree>
    <p:extLst>
      <p:ext uri="{BB962C8B-B14F-4D97-AF65-F5344CB8AC3E}">
        <p14:creationId xmlns:p14="http://schemas.microsoft.com/office/powerpoint/2010/main" val="279379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2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219"/>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p:nvPicPr>
        <p:blipFill>
          <a:blip r:embed="rId3"/>
          <a:stretch>
            <a:fillRect/>
          </a:stretch>
        </p:blipFill>
        <p:spPr>
          <a:xfrm>
            <a:off x="272574" y="949368"/>
            <a:ext cx="8587563" cy="4829441"/>
          </a:xfrm>
          <a:prstGeom prst="rect">
            <a:avLst/>
          </a:prstGeom>
        </p:spPr>
      </p:pic>
      <p:sp>
        <p:nvSpPr>
          <p:cNvPr id="5" name="Rectangle 4"/>
          <p:cNvSpPr/>
          <p:nvPr/>
        </p:nvSpPr>
        <p:spPr>
          <a:xfrm>
            <a:off x="9008533"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Open Techsoft 2D Design.</a:t>
            </a:r>
          </a:p>
          <a:p>
            <a:pPr algn="ctr"/>
            <a:r>
              <a:rPr lang="en-GB" sz="1600" dirty="0">
                <a:solidFill>
                  <a:schemeClr val="tx1"/>
                </a:solidFill>
                <a:latin typeface="Arial" panose="020B0604020202020204" pitchFamily="34" charset="0"/>
                <a:cs typeface="Arial" panose="020B0604020202020204" pitchFamily="34" charset="0"/>
              </a:rPr>
              <a:t>Double click on the grid icon. </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A window will appear with many options.</a:t>
            </a:r>
          </a:p>
          <a:p>
            <a:pPr algn="ctr"/>
            <a:r>
              <a:rPr lang="en-GB" sz="1600" dirty="0">
                <a:solidFill>
                  <a:schemeClr val="tx1"/>
                </a:solidFill>
                <a:latin typeface="Arial" panose="020B0604020202020204" pitchFamily="34" charset="0"/>
                <a:cs typeface="Arial" panose="020B0604020202020204" pitchFamily="34" charset="0"/>
              </a:rPr>
              <a:t>Change the X and Y grid spacing to 1mm each.</a:t>
            </a:r>
            <a:endParaRPr lang="en-GB" dirty="0">
              <a:solidFill>
                <a:schemeClr val="tx1"/>
              </a:solidFill>
              <a:latin typeface="Arial" panose="020B0604020202020204" pitchFamily="34" charset="0"/>
              <a:cs typeface="Arial" panose="020B0604020202020204" pitchFamily="34" charset="0"/>
            </a:endParaRPr>
          </a:p>
        </p:txBody>
      </p:sp>
      <p:cxnSp>
        <p:nvCxnSpPr>
          <p:cNvPr id="7" name="Straight Arrow Connector 6"/>
          <p:cNvCxnSpPr>
            <a:cxnSpLocks/>
          </p:cNvCxnSpPr>
          <p:nvPr/>
        </p:nvCxnSpPr>
        <p:spPr>
          <a:xfrm flipH="1" flipV="1">
            <a:off x="8566485" y="1862667"/>
            <a:ext cx="553452" cy="90459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flipV="1">
            <a:off x="4379495" y="2405276"/>
            <a:ext cx="4740442" cy="14472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978468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96613"/>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GB" sz="1600" dirty="0">
                <a:solidFill>
                  <a:schemeClr val="tx1"/>
                </a:solidFill>
                <a:latin typeface="Arial" panose="020B0604020202020204" pitchFamily="34" charset="0"/>
                <a:cs typeface="Arial" panose="020B0604020202020204" pitchFamily="34" charset="0"/>
              </a:rPr>
              <a:t>Select Grid Lock.</a:t>
            </a:r>
          </a:p>
          <a:p>
            <a:pPr lvl="0" algn="ctr"/>
            <a:r>
              <a:rPr lang="en-GB" sz="1600" dirty="0">
                <a:solidFill>
                  <a:schemeClr val="tx1"/>
                </a:solidFill>
                <a:latin typeface="Arial" panose="020B0604020202020204" pitchFamily="34" charset="0"/>
                <a:cs typeface="Arial" panose="020B0604020202020204" pitchFamily="34" charset="0"/>
              </a:rPr>
              <a:t>Now zoom into the drawing using the magnifying glass.</a:t>
            </a:r>
          </a:p>
          <a:p>
            <a:pPr lvl="0" algn="ctr"/>
            <a:endParaRPr lang="en-GB" sz="1600" dirty="0">
              <a:solidFill>
                <a:schemeClr val="tx1"/>
              </a:solidFill>
              <a:latin typeface="Arial" panose="020B0604020202020204" pitchFamily="34" charset="0"/>
              <a:cs typeface="Arial" panose="020B0604020202020204" pitchFamily="34" charset="0"/>
            </a:endParaRPr>
          </a:p>
          <a:p>
            <a:pPr lvl="0" algn="ctr"/>
            <a:r>
              <a:rPr lang="en-GB" sz="1600" dirty="0">
                <a:solidFill>
                  <a:schemeClr val="tx1"/>
                </a:solidFill>
                <a:latin typeface="Arial" panose="020B0604020202020204" pitchFamily="34" charset="0"/>
                <a:cs typeface="Arial" panose="020B0604020202020204" pitchFamily="34" charset="0"/>
              </a:rPr>
              <a:t>You will need to use the sliders to move the page around to look like mine on screen.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55337" cy="4814305"/>
          </a:xfrm>
          <a:prstGeom prst="rect">
            <a:avLst/>
          </a:prstGeom>
        </p:spPr>
      </p:pic>
      <p:cxnSp>
        <p:nvCxnSpPr>
          <p:cNvPr id="7" name="Straight Arrow Connector 6"/>
          <p:cNvCxnSpPr>
            <a:cxnSpLocks/>
          </p:cNvCxnSpPr>
          <p:nvPr/>
        </p:nvCxnSpPr>
        <p:spPr>
          <a:xfrm flipH="1" flipV="1">
            <a:off x="8534772" y="2259579"/>
            <a:ext cx="621928" cy="57252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1819277" y="3524250"/>
            <a:ext cx="7238998" cy="16859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flipH="1" flipV="1">
            <a:off x="8775701" y="2127251"/>
            <a:ext cx="282574" cy="13969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flipV="1">
            <a:off x="8544740" y="1922619"/>
            <a:ext cx="1128207" cy="6212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623234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25634"/>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You need to draw two boxes of the size shown. </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You must make sure that both boxes line up vertically on the right hand side as shown. </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2867026" y="2867025"/>
            <a:ext cx="6222312" cy="967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TextBox 9"/>
          <p:cNvSpPr txBox="1"/>
          <p:nvPr/>
        </p:nvSpPr>
        <p:spPr>
          <a:xfrm>
            <a:off x="2746709" y="2876704"/>
            <a:ext cx="1171574" cy="276999"/>
          </a:xfrm>
          <a:prstGeom prst="rect">
            <a:avLst/>
          </a:prstGeom>
          <a:noFill/>
        </p:spPr>
        <p:txBody>
          <a:bodyPr wrap="square" rtlCol="0">
            <a:spAutoFit/>
          </a:bodyPr>
          <a:lstStyle/>
          <a:p>
            <a:r>
              <a:rPr lang="en-GB" sz="1200" dirty="0"/>
              <a:t>25mm high</a:t>
            </a:r>
          </a:p>
        </p:txBody>
      </p:sp>
      <p:sp>
        <p:nvSpPr>
          <p:cNvPr id="11" name="TextBox 10"/>
          <p:cNvSpPr txBox="1"/>
          <p:nvPr/>
        </p:nvSpPr>
        <p:spPr>
          <a:xfrm>
            <a:off x="1840331" y="3783315"/>
            <a:ext cx="966537" cy="276999"/>
          </a:xfrm>
          <a:prstGeom prst="rect">
            <a:avLst/>
          </a:prstGeom>
          <a:noFill/>
        </p:spPr>
        <p:txBody>
          <a:bodyPr wrap="square" rtlCol="0">
            <a:spAutoFit/>
          </a:bodyPr>
          <a:lstStyle/>
          <a:p>
            <a:r>
              <a:rPr lang="en-GB" sz="1200" dirty="0"/>
              <a:t>11mm wide</a:t>
            </a:r>
          </a:p>
        </p:txBody>
      </p:sp>
      <p:sp>
        <p:nvSpPr>
          <p:cNvPr id="12" name="TextBox 11"/>
          <p:cNvSpPr txBox="1"/>
          <p:nvPr/>
        </p:nvSpPr>
        <p:spPr>
          <a:xfrm>
            <a:off x="1728037" y="4312878"/>
            <a:ext cx="966537" cy="276999"/>
          </a:xfrm>
          <a:prstGeom prst="rect">
            <a:avLst/>
          </a:prstGeom>
          <a:noFill/>
        </p:spPr>
        <p:txBody>
          <a:bodyPr wrap="square" rtlCol="0">
            <a:spAutoFit/>
          </a:bodyPr>
          <a:lstStyle/>
          <a:p>
            <a:r>
              <a:rPr lang="en-GB" sz="1200" dirty="0"/>
              <a:t>13mm wide</a:t>
            </a:r>
          </a:p>
        </p:txBody>
      </p:sp>
      <p:sp>
        <p:nvSpPr>
          <p:cNvPr id="13" name="TextBox 12"/>
          <p:cNvSpPr txBox="1"/>
          <p:nvPr/>
        </p:nvSpPr>
        <p:spPr>
          <a:xfrm>
            <a:off x="2867025" y="4546389"/>
            <a:ext cx="966537" cy="276999"/>
          </a:xfrm>
          <a:prstGeom prst="rect">
            <a:avLst/>
          </a:prstGeom>
          <a:noFill/>
        </p:spPr>
        <p:txBody>
          <a:bodyPr wrap="square" rtlCol="0">
            <a:spAutoFit/>
          </a:bodyPr>
          <a:lstStyle/>
          <a:p>
            <a:r>
              <a:rPr lang="en-GB" sz="1200" dirty="0"/>
              <a:t>8mm high</a:t>
            </a:r>
          </a:p>
        </p:txBody>
      </p:sp>
      <p:cxnSp>
        <p:nvCxnSpPr>
          <p:cNvPr id="15" name="Straight Arrow Connector 14"/>
          <p:cNvCxnSpPr>
            <a:cxnSpLocks/>
          </p:cNvCxnSpPr>
          <p:nvPr/>
        </p:nvCxnSpPr>
        <p:spPr>
          <a:xfrm flipH="1">
            <a:off x="2830374" y="2876704"/>
            <a:ext cx="6258964" cy="152431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71510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You need to hold down on the Arcs button. This will reveal the Arc ‘fly out’. </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Without removing your finger from the mouse button, slide across to this button and then let go.</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1005204"/>
            <a:ext cx="8555337" cy="4811318"/>
          </a:xfrm>
          <a:prstGeom prst="rect">
            <a:avLst/>
          </a:prstGeom>
        </p:spPr>
      </p:pic>
      <p:cxnSp>
        <p:nvCxnSpPr>
          <p:cNvPr id="7" name="Straight Arrow Connector 6"/>
          <p:cNvCxnSpPr>
            <a:cxnSpLocks/>
          </p:cNvCxnSpPr>
          <p:nvPr/>
        </p:nvCxnSpPr>
        <p:spPr>
          <a:xfrm flipH="1" flipV="1">
            <a:off x="533401" y="1971675"/>
            <a:ext cx="8534399" cy="5683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a:cxnSpLocks/>
          </p:cNvCxnSpPr>
          <p:nvPr/>
        </p:nvCxnSpPr>
        <p:spPr>
          <a:xfrm flipH="1" flipV="1">
            <a:off x="1133475" y="1896535"/>
            <a:ext cx="7934326" cy="19752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736523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Using this type of arc you can click between two points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where you want a curve to begin and end.</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To complete the curve you tell the software where you would like the centre of that arc to be.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Draw in the rounded corners as shown.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1943101" y="1943102"/>
            <a:ext cx="4505324" cy="198895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a:off x="1876427" y="3917646"/>
            <a:ext cx="4505323" cy="11883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1735316" y="3932058"/>
            <a:ext cx="4713109" cy="101811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a:off x="1735315" y="3902648"/>
            <a:ext cx="4713110" cy="45970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2" name="Straight Connector 21"/>
          <p:cNvCxnSpPr>
            <a:cxnSpLocks/>
          </p:cNvCxnSpPr>
          <p:nvPr/>
        </p:nvCxnSpPr>
        <p:spPr>
          <a:xfrm>
            <a:off x="6374008" y="3917646"/>
            <a:ext cx="2667000" cy="411995"/>
          </a:xfrm>
          <a:prstGeom prst="line">
            <a:avLst/>
          </a:prstGeom>
        </p:spPr>
        <p:style>
          <a:lnRef idx="2">
            <a:schemeClr val="dk1"/>
          </a:lnRef>
          <a:fillRef idx="0">
            <a:schemeClr val="dk1"/>
          </a:fillRef>
          <a:effectRef idx="1">
            <a:schemeClr val="dk1"/>
          </a:effectRef>
          <a:fontRef idx="minor">
            <a:schemeClr val="tx1"/>
          </a:fontRef>
        </p:style>
      </p:cxnSp>
      <p:cxnSp>
        <p:nvCxnSpPr>
          <p:cNvPr id="25" name="Straight Arrow Connector 24"/>
          <p:cNvCxnSpPr>
            <a:cxnSpLocks/>
          </p:cNvCxnSpPr>
          <p:nvPr/>
        </p:nvCxnSpPr>
        <p:spPr>
          <a:xfrm flipH="1">
            <a:off x="2497327" y="3932058"/>
            <a:ext cx="3884423" cy="2775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5" name="Oval 34"/>
          <p:cNvSpPr/>
          <p:nvPr/>
        </p:nvSpPr>
        <p:spPr>
          <a:xfrm>
            <a:off x="6303645" y="3852550"/>
            <a:ext cx="144780" cy="138775"/>
          </a:xfrm>
          <a:prstGeom prst="ellipse">
            <a:avLst/>
          </a:prstGeom>
          <a:solidFill>
            <a:schemeClr val="tx1">
              <a:lumMod val="95000"/>
              <a:lumOff val="5000"/>
            </a:schemeClr>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629903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96613"/>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Use the Delete key to remove all of the straight line corners (you may have to hold down on this icon to ‘fly out’ to the delete parts icon).</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You will notice that I deleted the vertical lines on the right side of each rectangle too. </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584791" y="3072810"/>
            <a:ext cx="8584609" cy="20201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1690578" y="3403600"/>
            <a:ext cx="7478822" cy="16086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21279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23546"/>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Use the selection icon to draw a box around all of your lines. This will select everything inside your box.</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Now hold down this icon to ‘fly out’ select the mirror button.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404038" y="1775640"/>
            <a:ext cx="8764025" cy="131647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flipH="1" flipV="1">
            <a:off x="691119" y="2690039"/>
            <a:ext cx="8476944" cy="14006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7358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52410"/>
            <a:ext cx="10972800" cy="689866"/>
          </a:xfrm>
        </p:spPr>
        <p:txBody>
          <a:bodyPr>
            <a:normAutofit fontScale="90000"/>
          </a:bodyPr>
          <a:lstStyle/>
          <a:p>
            <a:r>
              <a:rPr lang="en-GB" dirty="0"/>
              <a:t>Producing the 2D Design file</a:t>
            </a:r>
          </a:p>
        </p:txBody>
      </p:sp>
      <p:sp>
        <p:nvSpPr>
          <p:cNvPr id="8" name="Rectangle 7"/>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lvl="0" algn="ctr">
              <a:lnSpc>
                <a:spcPct val="119000"/>
              </a:lnSpc>
              <a:spcAft>
                <a:spcPts val="600"/>
              </a:spcAft>
            </a:pPr>
            <a:r>
              <a:rPr lang="en-GB" sz="1600" kern="1400" dirty="0">
                <a:solidFill>
                  <a:schemeClr val="tx1"/>
                </a:solidFill>
                <a:latin typeface="Arial" panose="020B0604020202020204" pitchFamily="34" charset="0"/>
                <a:cs typeface="Arial" panose="020B0604020202020204" pitchFamily="34" charset="0"/>
              </a:rPr>
              <a:t>Select ‘repeat’ in the small window that appears and then draw a line from here to here.</a:t>
            </a:r>
          </a:p>
          <a:p>
            <a:pPr lvl="0" algn="ctr">
              <a:lnSpc>
                <a:spcPct val="119000"/>
              </a:lnSpc>
              <a:spcAft>
                <a:spcPts val="600"/>
              </a:spcAft>
            </a:pPr>
            <a:endParaRPr lang="en-GB" sz="1600" kern="1400" dirty="0">
              <a:solidFill>
                <a:schemeClr val="tx1"/>
              </a:solidFill>
              <a:latin typeface="Arial" panose="020B0604020202020204" pitchFamily="34" charset="0"/>
              <a:cs typeface="Arial" panose="020B0604020202020204" pitchFamily="34" charset="0"/>
            </a:endParaRPr>
          </a:p>
          <a:p>
            <a:pPr lvl="0" algn="ctr">
              <a:lnSpc>
                <a:spcPct val="119000"/>
              </a:lnSpc>
              <a:spcAft>
                <a:spcPts val="600"/>
              </a:spcAft>
            </a:pPr>
            <a:r>
              <a:rPr lang="en-GB" sz="1600" kern="1400" dirty="0">
                <a:solidFill>
                  <a:schemeClr val="tx1"/>
                </a:solidFill>
                <a:latin typeface="Arial" panose="020B0604020202020204" pitchFamily="34" charset="0"/>
                <a:cs typeface="Arial" panose="020B0604020202020204" pitchFamily="34" charset="0"/>
              </a:rPr>
              <a:t>The mirror image will then appear.</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8326" y="942276"/>
            <a:ext cx="8499586" cy="483653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Rectangle 2"/>
          <p:cNvSpPr/>
          <p:nvPr/>
        </p:nvSpPr>
        <p:spPr>
          <a:xfrm>
            <a:off x="11086921" y="21839"/>
            <a:ext cx="2482042" cy="421975"/>
          </a:xfrm>
          <a:prstGeom prst="rect">
            <a:avLst/>
          </a:prstGeom>
        </p:spPr>
        <p:txBody>
          <a:bodyPr wrap="square">
            <a:spAutoFit/>
          </a:bodyPr>
          <a:lstStyle/>
          <a:p>
            <a:pPr>
              <a:lnSpc>
                <a:spcPct val="119000"/>
              </a:lnSpc>
              <a:spcAft>
                <a:spcPts val="600"/>
              </a:spcAft>
            </a:pPr>
            <a:r>
              <a:rPr lang="en-GB" kern="1400" dirty="0">
                <a:solidFill>
                  <a:srgbClr val="000000"/>
                </a:solidFill>
                <a:latin typeface="Calibri" panose="020F0502020204030204" pitchFamily="34" charset="0"/>
              </a:rPr>
              <a:t> </a:t>
            </a:r>
          </a:p>
        </p:txBody>
      </p:sp>
      <p:cxnSp>
        <p:nvCxnSpPr>
          <p:cNvPr id="5" name="Straight Arrow Connector 4"/>
          <p:cNvCxnSpPr>
            <a:cxnSpLocks/>
          </p:cNvCxnSpPr>
          <p:nvPr/>
        </p:nvCxnSpPr>
        <p:spPr>
          <a:xfrm flipH="1" flipV="1">
            <a:off x="2893454" y="1862667"/>
            <a:ext cx="6075568" cy="129963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7" name="Straight Arrow Connector 6"/>
          <p:cNvCxnSpPr>
            <a:cxnSpLocks/>
            <a:stCxn id="9" idx="1"/>
          </p:cNvCxnSpPr>
          <p:nvPr/>
        </p:nvCxnSpPr>
        <p:spPr>
          <a:xfrm flipH="1">
            <a:off x="2893454" y="3364089"/>
            <a:ext cx="6075568" cy="163322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25617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87823089"/>
              </p:ext>
            </p:extLst>
          </p:nvPr>
        </p:nvGraphicFramePr>
        <p:xfrm>
          <a:off x="332377" y="222069"/>
          <a:ext cx="11594013" cy="5767009"/>
        </p:xfrm>
        <a:graphic>
          <a:graphicData uri="http://schemas.openxmlformats.org/drawingml/2006/table">
            <a:tbl>
              <a:tblPr firstRow="1" bandRow="1">
                <a:tableStyleId>{2D5ABB26-0587-4C30-8999-92F81FD0307C}</a:tableStyleId>
              </a:tblPr>
              <a:tblGrid>
                <a:gridCol w="1209040">
                  <a:extLst>
                    <a:ext uri="{9D8B030D-6E8A-4147-A177-3AD203B41FA5}">
                      <a16:colId xmlns:a16="http://schemas.microsoft.com/office/drawing/2014/main" val="1154298120"/>
                    </a:ext>
                  </a:extLst>
                </a:gridCol>
                <a:gridCol w="4336869">
                  <a:extLst>
                    <a:ext uri="{9D8B030D-6E8A-4147-A177-3AD203B41FA5}">
                      <a16:colId xmlns:a16="http://schemas.microsoft.com/office/drawing/2014/main" val="1815033367"/>
                    </a:ext>
                  </a:extLst>
                </a:gridCol>
                <a:gridCol w="6048104">
                  <a:extLst>
                    <a:ext uri="{9D8B030D-6E8A-4147-A177-3AD203B41FA5}">
                      <a16:colId xmlns:a16="http://schemas.microsoft.com/office/drawing/2014/main" val="1796919584"/>
                    </a:ext>
                  </a:extLst>
                </a:gridCol>
              </a:tblGrid>
              <a:tr h="554929">
                <a:tc>
                  <a:txBody>
                    <a:bodyPr/>
                    <a:lstStyle/>
                    <a:p>
                      <a:endParaRPr lang="en-GB" sz="1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9929913"/>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Your friends </a:t>
                      </a:r>
                      <a:r>
                        <a:rPr lang="en-GB" sz="1800">
                          <a:solidFill>
                            <a:schemeClr val="tx1"/>
                          </a:solidFill>
                          <a:latin typeface="Arial" panose="020B0604020202020204" pitchFamily="34" charset="0"/>
                          <a:cs typeface="Arial" panose="020B0604020202020204" pitchFamily="34" charset="0"/>
                        </a:rPr>
                        <a:t>are in </a:t>
                      </a:r>
                      <a:r>
                        <a:rPr lang="en-GB" sz="1800" dirty="0">
                          <a:solidFill>
                            <a:schemeClr val="tx1"/>
                          </a:solidFill>
                          <a:latin typeface="Arial" panose="020B0604020202020204" pitchFamily="34" charset="0"/>
                          <a:cs typeface="Arial" panose="020B0604020202020204" pitchFamily="34" charset="0"/>
                        </a:rPr>
                        <a:t>the same situation. They can relate to how you feel.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At this age they have absolutely no experience of giving careers advice. Young people can exaggerate the pay of certain jobs and give very misleading information. They can convince you to make choices on decisions that aren’t the best for you. They can sometimes steer you to make decisions that are best for their own reasons (for example: so they have a friend to sit next to in a class).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30030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probably know you best. They can tell you what you might be suited to. They care and only have your interests at heart. Family will help you look for local opportunities on your behalf.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Family can sometimes steer you to the line of work that is tradition within the family without exploring other options. They can give similar careers information and guidance to you that they experienced when they were your age. It is not always up to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861251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 see them everyday and they know you well. A great place to start if you decide on a career related to their subject. They know you best in terms of how you work, your strengths and weaknesses.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Teachers may steer you to careers and options biased to their subject. You are also unlikely to approach teachers you don’t like and go to those you do, meaning you don’t get a balanced view and opinion.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8718993"/>
                  </a:ext>
                </a:extLst>
              </a:tr>
            </a:tbl>
          </a:graphicData>
        </a:graphic>
      </p:graphicFrame>
    </p:spTree>
    <p:extLst>
      <p:ext uri="{BB962C8B-B14F-4D97-AF65-F5344CB8AC3E}">
        <p14:creationId xmlns:p14="http://schemas.microsoft.com/office/powerpoint/2010/main" val="34396383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791" y="296613"/>
            <a:ext cx="10972800" cy="689866"/>
          </a:xfrm>
        </p:spPr>
        <p:txBody>
          <a:bodyPr>
            <a:normAutofit fontScale="90000"/>
          </a:bodyPr>
          <a:lstStyle/>
          <a:p>
            <a:r>
              <a:rPr lang="en-GB" dirty="0"/>
              <a:t>Producing the 2D Design file</a:t>
            </a:r>
          </a:p>
        </p:txBody>
      </p:sp>
      <p:sp>
        <p:nvSpPr>
          <p:cNvPr id="5" name="Rectangle 4"/>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p:cNvSpPr/>
          <p:nvPr/>
        </p:nvSpPr>
        <p:spPr>
          <a:xfrm>
            <a:off x="8989687" y="201043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0791" y="964504"/>
            <a:ext cx="8558450" cy="48143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Rectangle 2"/>
          <p:cNvSpPr/>
          <p:nvPr/>
        </p:nvSpPr>
        <p:spPr>
          <a:xfrm>
            <a:off x="9049911" y="2203967"/>
            <a:ext cx="2965199" cy="2436564"/>
          </a:xfrm>
          <a:prstGeom prst="rect">
            <a:avLst/>
          </a:prstGeom>
        </p:spPr>
        <p:txBody>
          <a:bodyPr wrap="square">
            <a:spAutoFit/>
          </a:bodyPr>
          <a:lstStyle/>
          <a:p>
            <a:pPr algn="ctr">
              <a:lnSpc>
                <a:spcPct val="119000"/>
              </a:lnSpc>
              <a:spcAft>
                <a:spcPts val="600"/>
              </a:spcAft>
            </a:pPr>
            <a:r>
              <a:rPr lang="en-GB" sz="1600" kern="1400" dirty="0">
                <a:latin typeface="Arial" panose="020B0604020202020204" pitchFamily="34" charset="0"/>
                <a:cs typeface="Arial" panose="020B0604020202020204" pitchFamily="34" charset="0"/>
              </a:rPr>
              <a:t>Click the select tool (the arrow) and then draw a box around the whole shape so we can change the colour of the lines  to red. We will later tell the laser cutter software that red means to cut through. Click OK.</a:t>
            </a:r>
          </a:p>
        </p:txBody>
      </p:sp>
      <p:cxnSp>
        <p:nvCxnSpPr>
          <p:cNvPr id="8" name="Straight Arrow Connector 7"/>
          <p:cNvCxnSpPr>
            <a:cxnSpLocks/>
          </p:cNvCxnSpPr>
          <p:nvPr/>
        </p:nvCxnSpPr>
        <p:spPr>
          <a:xfrm flipH="1">
            <a:off x="4274289" y="3608525"/>
            <a:ext cx="477562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flipV="1">
            <a:off x="467834" y="1771062"/>
            <a:ext cx="8582077" cy="8658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30237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7609"/>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Select the Attach button. This will allow us to accurately make the lines we draw meet.</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Choose the line drawing tool. Then draw a line from here to here.</a:t>
            </a:r>
          </a:p>
        </p:txBody>
      </p:sp>
      <p:pic>
        <p:nvPicPr>
          <p:cNvPr id="3" name="Picture 2"/>
          <p:cNvPicPr>
            <a:picLocks noChangeAspect="1"/>
          </p:cNvPicPr>
          <p:nvPr/>
        </p:nvPicPr>
        <p:blipFill>
          <a:blip r:embed="rId3"/>
          <a:stretch>
            <a:fillRect/>
          </a:stretch>
        </p:blipFill>
        <p:spPr>
          <a:xfrm>
            <a:off x="272574" y="964504"/>
            <a:ext cx="8545603" cy="4814305"/>
          </a:xfrm>
          <a:prstGeom prst="rect">
            <a:avLst/>
          </a:prstGeom>
        </p:spPr>
      </p:pic>
      <p:cxnSp>
        <p:nvCxnSpPr>
          <p:cNvPr id="7" name="Straight Arrow Connector 6"/>
          <p:cNvCxnSpPr>
            <a:cxnSpLocks/>
          </p:cNvCxnSpPr>
          <p:nvPr/>
        </p:nvCxnSpPr>
        <p:spPr>
          <a:xfrm flipH="1" flipV="1">
            <a:off x="2328531" y="4167963"/>
            <a:ext cx="2349796" cy="94824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a:cxnSpLocks/>
          </p:cNvCxnSpPr>
          <p:nvPr/>
        </p:nvCxnSpPr>
        <p:spPr>
          <a:xfrm flipH="1" flipV="1">
            <a:off x="3409178" y="4167964"/>
            <a:ext cx="1269149" cy="9482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Connector 13"/>
          <p:cNvCxnSpPr>
            <a:cxnSpLocks/>
          </p:cNvCxnSpPr>
          <p:nvPr/>
        </p:nvCxnSpPr>
        <p:spPr>
          <a:xfrm flipV="1">
            <a:off x="4678327" y="4068417"/>
            <a:ext cx="5168038" cy="1047792"/>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flipV="1">
            <a:off x="616688" y="1819116"/>
            <a:ext cx="8530507" cy="171235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p:cNvCxnSpPr>
            <a:cxnSpLocks/>
          </p:cNvCxnSpPr>
          <p:nvPr/>
        </p:nvCxnSpPr>
        <p:spPr>
          <a:xfrm flipH="1" flipV="1">
            <a:off x="8527312" y="2043289"/>
            <a:ext cx="619883" cy="55982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13488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Select the Contour button. </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Change the contour spacing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to 1mm.</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Select the graphical path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radio button.</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Click OK.</a:t>
            </a:r>
            <a:endParaRPr lang="en-GB" dirty="0">
              <a:solidFill>
                <a:schemeClr val="tx1"/>
              </a:solidFill>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2574" y="964504"/>
            <a:ext cx="8557038" cy="48143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7" name="Straight Arrow Connector 6"/>
          <p:cNvCxnSpPr>
            <a:cxnSpLocks/>
          </p:cNvCxnSpPr>
          <p:nvPr/>
        </p:nvCxnSpPr>
        <p:spPr>
          <a:xfrm flipH="1" flipV="1">
            <a:off x="4129909" y="3506517"/>
            <a:ext cx="4967564" cy="766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a:cxnSpLocks/>
          </p:cNvCxnSpPr>
          <p:nvPr/>
        </p:nvCxnSpPr>
        <p:spPr>
          <a:xfrm flipH="1">
            <a:off x="4918621" y="2876976"/>
            <a:ext cx="4178852" cy="935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540437" y="2404800"/>
            <a:ext cx="8696446" cy="5533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997916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Move the small locate icon inside the shape and click. Move more towards the centre of the shape and click again.</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You will see two shapes almost identical to the perimeter shape appear.</a:t>
            </a:r>
            <a:endParaRPr lang="en-GB" dirty="0">
              <a:solidFill>
                <a:schemeClr val="tx1"/>
              </a:solidFill>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2574" y="964504"/>
            <a:ext cx="8558450" cy="48143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7" name="Straight Arrow Connector 6"/>
          <p:cNvCxnSpPr>
            <a:cxnSpLocks/>
          </p:cNvCxnSpPr>
          <p:nvPr/>
        </p:nvCxnSpPr>
        <p:spPr>
          <a:xfrm flipH="1">
            <a:off x="3513222" y="3198172"/>
            <a:ext cx="54558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7577644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Now to put the number inside the tile.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Click ABC icon and click anywhere on the white page.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Type a single figure number into the text entry box. </a:t>
            </a:r>
            <a:r>
              <a:rPr lang="en-GB" sz="1600" b="1" dirty="0">
                <a:solidFill>
                  <a:schemeClr val="tx1"/>
                </a:solidFill>
                <a:latin typeface="Arial" panose="020B0604020202020204" pitchFamily="34" charset="0"/>
                <a:cs typeface="Arial" panose="020B0604020202020204" pitchFamily="34" charset="0"/>
              </a:rPr>
              <a:t>Don’t click OK yet! </a:t>
            </a:r>
            <a:r>
              <a:rPr lang="en-GB" sz="1600" dirty="0">
                <a:solidFill>
                  <a:schemeClr val="tx1"/>
                </a:solidFill>
                <a:latin typeface="Arial" panose="020B0604020202020204" pitchFamily="34" charset="0"/>
                <a:cs typeface="Arial" panose="020B0604020202020204" pitchFamily="34" charset="0"/>
              </a:rPr>
              <a:t>Click Settings.</a:t>
            </a:r>
            <a:endParaRPr lang="en-GB" dirty="0">
              <a:solidFill>
                <a:schemeClr val="tx1"/>
              </a:solidFill>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2574" y="964504"/>
            <a:ext cx="8557038" cy="481430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7" name="Straight Arrow Connector 6"/>
          <p:cNvCxnSpPr>
            <a:cxnSpLocks/>
          </p:cNvCxnSpPr>
          <p:nvPr/>
        </p:nvCxnSpPr>
        <p:spPr>
          <a:xfrm flipH="1" flipV="1">
            <a:off x="440413" y="2442559"/>
            <a:ext cx="8756596" cy="6717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820679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7609"/>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Change the height setting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to 18mm.</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Click on the Fill button.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4757351" y="2817342"/>
            <a:ext cx="4526319" cy="8896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a:cxnSpLocks/>
          </p:cNvCxnSpPr>
          <p:nvPr/>
        </p:nvCxnSpPr>
        <p:spPr>
          <a:xfrm flipH="1">
            <a:off x="3694912" y="3039762"/>
            <a:ext cx="5467328" cy="107991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730105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25634"/>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Select the No Fill radio button.</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Click OK in each of the three windows that appear until the number appears on your screen.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2888974" y="2043289"/>
            <a:ext cx="6230313" cy="11323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364469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48487"/>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Click the Select button and then click on the number. </a:t>
            </a:r>
          </a:p>
          <a:p>
            <a:pPr algn="ctr"/>
            <a:r>
              <a:rPr lang="en-GB" sz="1600" dirty="0">
                <a:solidFill>
                  <a:schemeClr val="tx1"/>
                </a:solidFill>
                <a:latin typeface="Arial" panose="020B0604020202020204" pitchFamily="34" charset="0"/>
                <a:cs typeface="Arial" panose="020B0604020202020204" pitchFamily="34" charset="0"/>
              </a:rPr>
              <a:t>This will select it to allow us to move it.</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395417" y="1862666"/>
            <a:ext cx="8760940" cy="13576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433726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Turn off the Grid Lock.</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Use the central yellow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square inside your number to click and move.</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When you click on the page the software will drop the number at that location.</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0648" cy="4814305"/>
          </a:xfrm>
          <a:prstGeom prst="rect">
            <a:avLst/>
          </a:prstGeom>
        </p:spPr>
      </p:pic>
      <p:cxnSp>
        <p:nvCxnSpPr>
          <p:cNvPr id="7" name="Straight Arrow Connector 6"/>
          <p:cNvCxnSpPr>
            <a:cxnSpLocks/>
          </p:cNvCxnSpPr>
          <p:nvPr/>
        </p:nvCxnSpPr>
        <p:spPr>
          <a:xfrm flipH="1" flipV="1">
            <a:off x="8551185" y="1896535"/>
            <a:ext cx="852307" cy="48021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p:cNvCxnSpPr>
            <a:cxnSpLocks/>
          </p:cNvCxnSpPr>
          <p:nvPr/>
        </p:nvCxnSpPr>
        <p:spPr>
          <a:xfrm flipH="1">
            <a:off x="2891790" y="2919359"/>
            <a:ext cx="641123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875724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74638"/>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We now need to Contour the number just like we did with the rectangle earlier. </a:t>
            </a:r>
          </a:p>
          <a:p>
            <a:pPr algn="ctr"/>
            <a:endParaRPr lang="en-GB" sz="1600" dirty="0">
              <a:solidFill>
                <a:schemeClr val="tx1"/>
              </a:solidFill>
              <a:latin typeface="Arial" panose="020B0604020202020204" pitchFamily="34" charset="0"/>
              <a:cs typeface="Arial" panose="020B0604020202020204" pitchFamily="34" charset="0"/>
            </a:endParaRPr>
          </a:p>
          <a:p>
            <a:pPr algn="ctr"/>
            <a:r>
              <a:rPr lang="en-GB" sz="1600" dirty="0">
                <a:solidFill>
                  <a:schemeClr val="tx1"/>
                </a:solidFill>
                <a:latin typeface="Arial" panose="020B0604020202020204" pitchFamily="34" charset="0"/>
                <a:cs typeface="Arial" panose="020B0604020202020204" pitchFamily="34" charset="0"/>
              </a:rPr>
              <a:t>Select the Contour button, and this time enter 0.5mm, check the Graphical path radio button and click OK.</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69123" cy="4814305"/>
          </a:xfrm>
          <a:prstGeom prst="rect">
            <a:avLst/>
          </a:prstGeom>
        </p:spPr>
      </p:pic>
      <p:cxnSp>
        <p:nvCxnSpPr>
          <p:cNvPr id="7" name="Straight Arrow Connector 6"/>
          <p:cNvCxnSpPr>
            <a:cxnSpLocks/>
          </p:cNvCxnSpPr>
          <p:nvPr/>
        </p:nvCxnSpPr>
        <p:spPr>
          <a:xfrm flipH="1" flipV="1">
            <a:off x="580768" y="2520778"/>
            <a:ext cx="8388255" cy="9761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70348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74468" y="313507"/>
          <a:ext cx="11486607" cy="5303520"/>
        </p:xfrm>
        <a:graphic>
          <a:graphicData uri="http://schemas.openxmlformats.org/drawingml/2006/table">
            <a:tbl>
              <a:tblPr firstRow="1" bandRow="1">
                <a:tableStyleId>{2D5ABB26-0587-4C30-8999-92F81FD0307C}</a:tableStyleId>
              </a:tblPr>
              <a:tblGrid>
                <a:gridCol w="1368988">
                  <a:extLst>
                    <a:ext uri="{9D8B030D-6E8A-4147-A177-3AD203B41FA5}">
                      <a16:colId xmlns:a16="http://schemas.microsoft.com/office/drawing/2014/main" val="1783376461"/>
                    </a:ext>
                  </a:extLst>
                </a:gridCol>
                <a:gridCol w="5192921">
                  <a:extLst>
                    <a:ext uri="{9D8B030D-6E8A-4147-A177-3AD203B41FA5}">
                      <a16:colId xmlns:a16="http://schemas.microsoft.com/office/drawing/2014/main" val="1774038730"/>
                    </a:ext>
                  </a:extLst>
                </a:gridCol>
                <a:gridCol w="4924698">
                  <a:extLst>
                    <a:ext uri="{9D8B030D-6E8A-4147-A177-3AD203B41FA5}">
                      <a16:colId xmlns:a16="http://schemas.microsoft.com/office/drawing/2014/main" val="2329291793"/>
                    </a:ext>
                  </a:extLst>
                </a:gridCol>
              </a:tblGrid>
              <a:tr h="309011">
                <a:tc>
                  <a:txBody>
                    <a:bodyPr/>
                    <a:lstStyle/>
                    <a:p>
                      <a:endParaRPr lang="en-GB" sz="18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7557855"/>
                  </a:ext>
                </a:extLst>
              </a:tr>
              <a:tr h="1000129">
                <a:tc>
                  <a:txBody>
                    <a:bodyPr/>
                    <a:lstStyle/>
                    <a:p>
                      <a:r>
                        <a:rPr lang="en-GB" sz="1800"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Are specifically trained to help people just like you. They can point you to the answers to all of your career related questions. They know about qualifications, training and education. They know the pros and cons of each job. They can help you to complete application forms and prepare for interviews.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aren’t always easy to see. You may need to make an appointment and only have a limited time with them. Some may not have offices in your school and you may need to travel to the nearest town to see them.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4714"/>
                  </a:ext>
                </a:extLst>
              </a:tr>
              <a:tr h="814058">
                <a:tc>
                  <a:txBody>
                    <a:bodyPr/>
                    <a:lstStyle/>
                    <a:p>
                      <a:r>
                        <a:rPr lang="en-GB" sz="1800"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can tell you about their industry in detail, and give you a lot of information about each of the jobs they have knowledge of. They would be a great contact to have when you have decided on the job you want to 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 likely to be biased to their own industry. They might be too busy to see you. They are a difficult contact for you to make, and this should only be done with the consent of your 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150386"/>
                  </a:ext>
                </a:extLst>
              </a:tr>
              <a:tr h="672255">
                <a:tc gridSpan="3">
                  <a:txBody>
                    <a:bodyPr/>
                    <a:lstStyle/>
                    <a:p>
                      <a:endParaRPr lang="en-GB" sz="2000" u="none" dirty="0">
                        <a:solidFill>
                          <a:schemeClr val="tx1"/>
                        </a:solidFill>
                        <a:latin typeface="Arial" panose="020B0604020202020204" pitchFamily="34" charset="0"/>
                        <a:cs typeface="Arial" panose="020B0604020202020204" pitchFamily="34" charset="0"/>
                      </a:endParaRPr>
                    </a:p>
                    <a:p>
                      <a:pPr algn="ctr"/>
                      <a:r>
                        <a:rPr lang="en-GB" sz="2800" b="1" u="none" dirty="0">
                          <a:solidFill>
                            <a:srgbClr val="318AAC"/>
                          </a:solidFill>
                          <a:latin typeface="Cambria" panose="02040503050406030204" pitchFamily="18" charset="0"/>
                          <a:cs typeface="Arial" panose="020B0604020202020204" pitchFamily="34" charset="0"/>
                        </a:rPr>
                        <a:t>Conclusion</a:t>
                      </a:r>
                      <a:endParaRPr lang="en-GB" sz="2400" b="1" u="none" dirty="0">
                        <a:solidFill>
                          <a:srgbClr val="318AAC"/>
                        </a:solidFill>
                        <a:latin typeface="Cambria" panose="02040503050406030204" pitchFamily="18" charset="0"/>
                        <a:cs typeface="Arial" panose="020B0604020202020204" pitchFamily="34" charset="0"/>
                      </a:endParaRPr>
                    </a:p>
                    <a:p>
                      <a:pPr algn="ctr"/>
                      <a:r>
                        <a:rPr lang="en-GB" sz="1800" u="none" dirty="0">
                          <a:solidFill>
                            <a:schemeClr val="tx1"/>
                          </a:solidFill>
                          <a:latin typeface="Arial" panose="020B0604020202020204" pitchFamily="34" charset="0"/>
                          <a:cs typeface="Arial" panose="020B0604020202020204" pitchFamily="34" charset="0"/>
                        </a:rPr>
                        <a:t>All of the people have something to offer but it’s </a:t>
                      </a:r>
                      <a:r>
                        <a:rPr lang="en-GB" sz="1800" b="1" u="none" dirty="0">
                          <a:solidFill>
                            <a:schemeClr val="tx1"/>
                          </a:solidFill>
                          <a:latin typeface="Arial" panose="020B0604020202020204" pitchFamily="34" charset="0"/>
                          <a:cs typeface="Arial" panose="020B0604020202020204" pitchFamily="34" charset="0"/>
                        </a:rPr>
                        <a:t>your choice.</a:t>
                      </a:r>
                    </a:p>
                    <a:p>
                      <a:pPr algn="ctr"/>
                      <a:endParaRPr lang="en-GB" sz="2400" b="1" u="sng"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5862525"/>
                  </a:ext>
                </a:extLst>
              </a:tr>
            </a:tbl>
          </a:graphicData>
        </a:graphic>
      </p:graphicFrame>
    </p:spTree>
    <p:extLst>
      <p:ext uri="{BB962C8B-B14F-4D97-AF65-F5344CB8AC3E}">
        <p14:creationId xmlns:p14="http://schemas.microsoft.com/office/powerpoint/2010/main" val="24045052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30093"/>
            <a:ext cx="10972800" cy="689866"/>
          </a:xfrm>
        </p:spPr>
        <p:txBody>
          <a:bodyPr>
            <a:normAutofit fontScale="90000"/>
          </a:bodyPr>
          <a:lstStyle/>
          <a:p>
            <a:r>
              <a:rPr lang="en-GB" dirty="0"/>
              <a:t>Producing the 2D Design file</a:t>
            </a:r>
          </a:p>
        </p:txBody>
      </p:sp>
      <p:sp>
        <p:nvSpPr>
          <p:cNvPr id="4" name="Rectangle 3"/>
          <p:cNvSpPr/>
          <p:nvPr/>
        </p:nvSpPr>
        <p:spPr>
          <a:xfrm>
            <a:off x="-56444" y="1862666"/>
            <a:ext cx="12192000" cy="29689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p:cNvSpPr/>
          <p:nvPr/>
        </p:nvSpPr>
        <p:spPr>
          <a:xfrm>
            <a:off x="8969022" y="2043289"/>
            <a:ext cx="3025423" cy="264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Arial" panose="020B0604020202020204" pitchFamily="34" charset="0"/>
                <a:cs typeface="Arial" panose="020B0604020202020204" pitchFamily="34" charset="0"/>
              </a:rPr>
              <a:t>Move the Locate cursor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inside the number and click once.</a:t>
            </a:r>
            <a:endParaRPr lang="en-GB"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72574" y="964504"/>
            <a:ext cx="8555337" cy="4819789"/>
          </a:xfrm>
          <a:prstGeom prst="rect">
            <a:avLst/>
          </a:prstGeom>
        </p:spPr>
      </p:pic>
      <p:cxnSp>
        <p:nvCxnSpPr>
          <p:cNvPr id="7" name="Straight Arrow Connector 6"/>
          <p:cNvCxnSpPr>
            <a:cxnSpLocks/>
          </p:cNvCxnSpPr>
          <p:nvPr/>
        </p:nvCxnSpPr>
        <p:spPr>
          <a:xfrm flipH="1" flipV="1">
            <a:off x="3076833" y="2990336"/>
            <a:ext cx="6067167" cy="3707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96104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574" y="228621"/>
            <a:ext cx="10972800" cy="689866"/>
          </a:xfrm>
        </p:spPr>
        <p:txBody>
          <a:bodyPr>
            <a:normAutofit fontScale="90000"/>
          </a:bodyPr>
          <a:lstStyle/>
          <a:p>
            <a:r>
              <a:rPr lang="en-GB" dirty="0"/>
              <a:t>Producing the 2D Design file</a:t>
            </a:r>
          </a:p>
        </p:txBody>
      </p:sp>
      <p:sp>
        <p:nvSpPr>
          <p:cNvPr id="5" name="Rectangle 4"/>
          <p:cNvSpPr/>
          <p:nvPr/>
        </p:nvSpPr>
        <p:spPr>
          <a:xfrm>
            <a:off x="-56444" y="1691014"/>
            <a:ext cx="12192000" cy="351709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p:cNvSpPr/>
          <p:nvPr/>
        </p:nvSpPr>
        <p:spPr>
          <a:xfrm>
            <a:off x="8969022" y="1803748"/>
            <a:ext cx="3025423" cy="333809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tIns="90000" bIns="90000" rtlCol="0" anchor="ctr"/>
          <a:lstStyle/>
          <a:p>
            <a:pPr lvl="0">
              <a:lnSpc>
                <a:spcPct val="119000"/>
              </a:lnSpc>
              <a:spcAft>
                <a:spcPts val="100"/>
              </a:spcAft>
            </a:pPr>
            <a:r>
              <a:rPr lang="en-GB" sz="1600" b="1" kern="1400" dirty="0">
                <a:solidFill>
                  <a:schemeClr val="tx1"/>
                </a:solidFill>
                <a:latin typeface="Arial" panose="020B0604020202020204" pitchFamily="34" charset="0"/>
                <a:cs typeface="Arial" panose="020B0604020202020204" pitchFamily="34" charset="0"/>
              </a:rPr>
              <a:t>Top tip</a:t>
            </a:r>
          </a:p>
          <a:p>
            <a:pPr lvl="0">
              <a:lnSpc>
                <a:spcPct val="119000"/>
              </a:lnSpc>
              <a:spcAft>
                <a:spcPts val="100"/>
              </a:spcAft>
            </a:pPr>
            <a:r>
              <a:rPr lang="en-GB" sz="1600" kern="1400" dirty="0">
                <a:solidFill>
                  <a:schemeClr val="tx1"/>
                </a:solidFill>
                <a:latin typeface="Arial" panose="020B0604020202020204" pitchFamily="34" charset="0"/>
                <a:cs typeface="Arial" panose="020B0604020202020204" pitchFamily="34" charset="0"/>
              </a:rPr>
              <a:t>By using the contour button for the edges of the rectangular tile and the inside of the number we get a better effect and save a lot of time. This adds extra weight to the lines and allows the numbers to look heavier. A little similar to going over a drawing with a thicker line to make it stand out better.</a:t>
            </a:r>
          </a:p>
        </p:txBody>
      </p:sp>
      <p:pic>
        <p:nvPicPr>
          <p:cNvPr id="3" name="Picture 2"/>
          <p:cNvPicPr>
            <a:picLocks noChangeAspect="1"/>
          </p:cNvPicPr>
          <p:nvPr/>
        </p:nvPicPr>
        <p:blipFill>
          <a:blip r:embed="rId3"/>
          <a:stretch>
            <a:fillRect/>
          </a:stretch>
        </p:blipFill>
        <p:spPr>
          <a:xfrm>
            <a:off x="272574" y="964504"/>
            <a:ext cx="8555337" cy="4811318"/>
          </a:xfrm>
          <a:prstGeom prst="rect">
            <a:avLst/>
          </a:prstGeom>
        </p:spPr>
      </p:pic>
      <p:sp>
        <p:nvSpPr>
          <p:cNvPr id="9" name="Rectangle 8"/>
          <p:cNvSpPr/>
          <p:nvPr/>
        </p:nvSpPr>
        <p:spPr>
          <a:xfrm>
            <a:off x="4212982" y="2435173"/>
            <a:ext cx="4028975" cy="182396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 name="Rectangle 3"/>
          <p:cNvSpPr/>
          <p:nvPr/>
        </p:nvSpPr>
        <p:spPr>
          <a:xfrm>
            <a:off x="4212982" y="2435173"/>
            <a:ext cx="4028975" cy="1850507"/>
          </a:xfrm>
          <a:prstGeom prst="rect">
            <a:avLst/>
          </a:prstGeom>
        </p:spPr>
        <p:txBody>
          <a:bodyPr wrap="square">
            <a:spAutoFit/>
          </a:bodyPr>
          <a:lstStyle/>
          <a:p>
            <a:pPr>
              <a:lnSpc>
                <a:spcPct val="119000"/>
              </a:lnSpc>
              <a:spcAft>
                <a:spcPts val="600"/>
              </a:spcAft>
            </a:pPr>
            <a:r>
              <a:rPr lang="en-GB" sz="1600" kern="1400" dirty="0">
                <a:latin typeface="Arial" panose="020B0604020202020204" pitchFamily="34" charset="0"/>
                <a:cs typeface="Arial" panose="020B0604020202020204" pitchFamily="34" charset="0"/>
              </a:rPr>
              <a:t>Can you imagine how long it would take the laser cutter to fill in the numbers and letters on our drawing? It would be like colouring in the whole of an A4 piece of paper with the point of a very sharp pencil and not leaving any gaps!</a:t>
            </a:r>
          </a:p>
        </p:txBody>
      </p:sp>
    </p:spTree>
    <p:extLst>
      <p:ext uri="{BB962C8B-B14F-4D97-AF65-F5344CB8AC3E}">
        <p14:creationId xmlns:p14="http://schemas.microsoft.com/office/powerpoint/2010/main" val="8988056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rallelogram 16"/>
          <p:cNvSpPr/>
          <p:nvPr/>
        </p:nvSpPr>
        <p:spPr>
          <a:xfrm>
            <a:off x="339003" y="3322410"/>
            <a:ext cx="9749475" cy="238176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itle 1"/>
          <p:cNvSpPr txBox="1">
            <a:spLocks/>
          </p:cNvSpPr>
          <p:nvPr/>
        </p:nvSpPr>
        <p:spPr>
          <a:xfrm>
            <a:off x="914400" y="3322410"/>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
        <p:nvSpPr>
          <p:cNvPr id="2" name="Title 1"/>
          <p:cNvSpPr>
            <a:spLocks noGrp="1"/>
          </p:cNvSpPr>
          <p:nvPr>
            <p:ph type="title"/>
          </p:nvPr>
        </p:nvSpPr>
        <p:spPr>
          <a:xfrm>
            <a:off x="339004" y="247826"/>
            <a:ext cx="10972800" cy="689866"/>
          </a:xfrm>
        </p:spPr>
        <p:txBody>
          <a:bodyPr>
            <a:normAutofit fontScale="90000"/>
          </a:bodyPr>
          <a:lstStyle/>
          <a:p>
            <a:r>
              <a:rPr lang="en-GB" dirty="0"/>
              <a:t>What have we learnt?</a:t>
            </a:r>
          </a:p>
        </p:txBody>
      </p:sp>
      <p:sp>
        <p:nvSpPr>
          <p:cNvPr id="7" name="Rectangle 6"/>
          <p:cNvSpPr/>
          <p:nvPr/>
        </p:nvSpPr>
        <p:spPr>
          <a:xfrm>
            <a:off x="876303" y="3941357"/>
            <a:ext cx="8585750" cy="1651734"/>
          </a:xfrm>
          <a:prstGeom prst="rect">
            <a:avLst/>
          </a:prstGeom>
        </p:spPr>
        <p:txBody>
          <a:bodyPr wrap="square">
            <a:spAutoFit/>
          </a:bodyPr>
          <a:lstStyle/>
          <a:p>
            <a:pPr lvl="0">
              <a:spcBef>
                <a:spcPts val="200"/>
              </a:spcBef>
            </a:pPr>
            <a:r>
              <a:rPr lang="en-GB" b="1" dirty="0">
                <a:latin typeface="Arial" panose="020B0604020202020204" pitchFamily="34" charset="0"/>
                <a:cs typeface="Arial" panose="020B0604020202020204" pitchFamily="34" charset="0"/>
              </a:rPr>
              <a:t>Did you know that for 30 minutes a day everyday:</a:t>
            </a:r>
          </a:p>
          <a:p>
            <a:pPr marL="342900" lvl="0" indent="-342900">
              <a:spcBef>
                <a:spcPts val="200"/>
              </a:spcBef>
              <a:buFont typeface="+mj-lt"/>
              <a:buAutoNum type="arabicPeriod"/>
            </a:pPr>
            <a:r>
              <a:rPr lang="en-GB" sz="1600" dirty="0">
                <a:latin typeface="Arial" panose="020B0604020202020204" pitchFamily="34" charset="0"/>
                <a:cs typeface="Arial" panose="020B0604020202020204" pitchFamily="34" charset="0"/>
              </a:rPr>
              <a:t>You have your eyes shut because of the amount of blinking you do whilst awake.</a:t>
            </a:r>
          </a:p>
          <a:p>
            <a:pPr marL="342900" lvl="0" indent="-342900">
              <a:spcBef>
                <a:spcPts val="200"/>
              </a:spcBef>
              <a:buFont typeface="+mj-lt"/>
              <a:buAutoNum type="arabicPeriod"/>
            </a:pPr>
            <a:r>
              <a:rPr lang="en-GB" sz="1600" dirty="0">
                <a:latin typeface="Arial" panose="020B0604020202020204" pitchFamily="34" charset="0"/>
                <a:cs typeface="Arial" panose="020B0604020202020204" pitchFamily="34" charset="0"/>
              </a:rPr>
              <a:t>Lightening will strike the earth 180,000 times (or put another way 6,000 times per minute).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Unless it all happens when my eyes are shut – I don’t see lightening anywhere near that often!</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609598" y="1006128"/>
            <a:ext cx="9527005" cy="1975926"/>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looked at the mathematical principles adopted by the laser cutter.</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set up a 2D Design drawing for laser processing.</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set up the laser cutter to receive a file for cutting.</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how to use basic functions in 2D Design to produce a CAD file.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 few of the benefits of using CAD/CAM and that CAD refers to computer aided design, and CAM, computer aided manufacture.</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Tree>
    <p:extLst>
      <p:ext uri="{BB962C8B-B14F-4D97-AF65-F5344CB8AC3E}">
        <p14:creationId xmlns:p14="http://schemas.microsoft.com/office/powerpoint/2010/main" val="848098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500" y="964504"/>
            <a:ext cx="10972800" cy="493097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5 </a:t>
            </a:r>
          </a:p>
        </p:txBody>
      </p:sp>
      <p:sp>
        <p:nvSpPr>
          <p:cNvPr id="3" name="Content Placeholder 2"/>
          <p:cNvSpPr>
            <a:spLocks noGrp="1"/>
          </p:cNvSpPr>
          <p:nvPr>
            <p:ph idx="1"/>
          </p:nvPr>
        </p:nvSpPr>
        <p:spPr>
          <a:xfrm>
            <a:off x="590695" y="964504"/>
            <a:ext cx="8737600" cy="4930970"/>
          </a:xfrm>
        </p:spPr>
        <p:txBody>
          <a:bodyPr>
            <a:noAutofit/>
          </a:bodyPr>
          <a:lstStyle/>
          <a:p>
            <a:pPr marL="0" indent="0">
              <a:spcBef>
                <a:spcPts val="200"/>
              </a:spcBef>
              <a:buNone/>
            </a:pPr>
            <a:r>
              <a:rPr lang="en-GB" sz="2400" dirty="0"/>
              <a:t>Lesson Synopsis </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Pupils will focus on the manufacturing methods that best lend themselves to their model solutions from an earlier lesson. With four separate tasks that illustrate to the pupils the difficulties in time, method, solution and finish, they should be able to evaluate each method and make a decision on the best solution for them. </a:t>
            </a:r>
            <a:br>
              <a:rPr lang="en-GB" sz="1400" b="0" dirty="0">
                <a:solidFill>
                  <a:schemeClr val="tx1"/>
                </a:solidFill>
                <a:latin typeface="Arial" panose="020B0604020202020204" pitchFamily="34" charset="0"/>
                <a:cs typeface="Arial" panose="020B0604020202020204" pitchFamily="34" charset="0"/>
              </a:rPr>
            </a:br>
            <a:r>
              <a:rPr lang="en-GB" sz="1400" b="0" dirty="0">
                <a:solidFill>
                  <a:schemeClr val="tx1"/>
                </a:solidFill>
                <a:latin typeface="Arial" panose="020B0604020202020204" pitchFamily="34" charset="0"/>
                <a:cs typeface="Arial" panose="020B0604020202020204" pitchFamily="34" charset="0"/>
              </a:rPr>
              <a:t>A future lesson will require them to manufacture this for real. A discussion at the end of this lesson is likely to narrow the four most likely solutions down to a choice of two which should be driven by the pupils’ experiences.</a:t>
            </a:r>
          </a:p>
          <a:p>
            <a:pPr marL="0" indent="0">
              <a:spcBef>
                <a:spcPts val="200"/>
              </a:spcBef>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MB 6 – recognise when it is necessary to develop a new skill or technique.</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MB 7 – follow procedures for safety and hygiene and understand the process of risk assessment.</a:t>
            </a:r>
          </a:p>
          <a:p>
            <a:pPr marL="0" indent="0">
              <a:spcBef>
                <a:spcPts val="200"/>
              </a:spcBef>
              <a:buNone/>
            </a:pPr>
            <a:r>
              <a:rPr lang="en-GB" sz="1400" b="0" dirty="0">
                <a:solidFill>
                  <a:schemeClr val="tx1"/>
                </a:solidFill>
                <a:latin typeface="Arial" panose="020B0604020202020204" pitchFamily="34" charset="0"/>
                <a:cs typeface="Arial" panose="020B0604020202020204" pitchFamily="34" charset="0"/>
              </a:rPr>
              <a:t>MB 9 – use a broad range of manufacturing techniques including handcraft skills and machinery to manufacture products precisely.</a:t>
            </a:r>
          </a:p>
          <a:p>
            <a:pPr marL="0" indent="0">
              <a:spcBef>
                <a:spcPts val="200"/>
              </a:spcBef>
              <a:buNone/>
            </a:pPr>
            <a:r>
              <a:rPr lang="en-GB" sz="1600" dirty="0">
                <a:solidFill>
                  <a:schemeClr val="tx1"/>
                </a:solidFill>
                <a:latin typeface="Arial" panose="020B0604020202020204" pitchFamily="34" charset="0"/>
                <a:cs typeface="Arial" panose="020B0604020202020204" pitchFamily="34" charset="0"/>
              </a:rPr>
              <a:t>Resources</a:t>
            </a:r>
          </a:p>
          <a:p>
            <a:pPr>
              <a:spcBef>
                <a:spcPts val="200"/>
              </a:spcBef>
            </a:pPr>
            <a:r>
              <a:rPr lang="en-GB" sz="1400" b="0" dirty="0">
                <a:solidFill>
                  <a:schemeClr val="tx1"/>
                </a:solidFill>
                <a:latin typeface="Arial" panose="020B0604020202020204" pitchFamily="34" charset="0"/>
                <a:cs typeface="Arial" panose="020B0604020202020204" pitchFamily="34" charset="0"/>
              </a:rPr>
              <a:t>Set up four separate workstations with clear instructions provided at each. Pupils will rotate in groups between each and perform timed activities to test and evaluate each method of manufacture.</a:t>
            </a:r>
          </a:p>
          <a:p>
            <a:pPr>
              <a:spcBef>
                <a:spcPts val="200"/>
              </a:spcBef>
            </a:pPr>
            <a:r>
              <a:rPr lang="en-GB" sz="1400" b="0" dirty="0">
                <a:solidFill>
                  <a:schemeClr val="tx1"/>
                </a:solidFill>
                <a:latin typeface="Arial" panose="020B0604020202020204" pitchFamily="34" charset="0"/>
                <a:cs typeface="Arial" panose="020B0604020202020204" pitchFamily="34" charset="0"/>
              </a:rPr>
              <a:t>Drilling jig and technician to attend.</a:t>
            </a:r>
          </a:p>
          <a:p>
            <a:pPr>
              <a:spcBef>
                <a:spcPts val="200"/>
              </a:spcBef>
            </a:pPr>
            <a:r>
              <a:rPr lang="en-GB" sz="1400" b="0" dirty="0">
                <a:solidFill>
                  <a:schemeClr val="tx1"/>
                </a:solidFill>
                <a:latin typeface="Arial" panose="020B0604020202020204" pitchFamily="34" charset="0"/>
                <a:cs typeface="Arial" panose="020B0604020202020204" pitchFamily="34" charset="0"/>
              </a:rPr>
              <a:t>Strip heater, acrylic sheet and former.</a:t>
            </a:r>
          </a:p>
          <a:p>
            <a:pPr>
              <a:spcBef>
                <a:spcPts val="200"/>
              </a:spcBef>
            </a:pPr>
            <a:r>
              <a:rPr lang="en-GB" sz="1400" b="0" dirty="0">
                <a:solidFill>
                  <a:schemeClr val="tx1"/>
                </a:solidFill>
                <a:latin typeface="Arial" panose="020B0604020202020204" pitchFamily="34" charset="0"/>
                <a:cs typeface="Arial" panose="020B0604020202020204" pitchFamily="34" charset="0"/>
              </a:rPr>
              <a:t>Equipment to create a simple mitre test joint.</a:t>
            </a:r>
          </a:p>
          <a:p>
            <a:pPr>
              <a:spcBef>
                <a:spcPts val="200"/>
              </a:spcBef>
            </a:pPr>
            <a:r>
              <a:rPr lang="en-GB" sz="1400" b="0" dirty="0">
                <a:solidFill>
                  <a:schemeClr val="tx1"/>
                </a:solidFill>
                <a:latin typeface="Arial" panose="020B0604020202020204" pitchFamily="34" charset="0"/>
                <a:cs typeface="Arial" panose="020B0604020202020204" pitchFamily="34" charset="0"/>
              </a:rPr>
              <a:t>Suitable materials and equipment to achieve the task set on slide 70. Specifically material that is the thickness of the slot.</a:t>
            </a:r>
          </a:p>
        </p:txBody>
      </p:sp>
      <p:sp>
        <p:nvSpPr>
          <p:cNvPr id="9" name="Rectangle 8"/>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1420837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5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0" y="1066104"/>
            <a:ext cx="8178799" cy="4791671"/>
          </a:xfrm>
        </p:spPr>
        <p:txBody>
          <a:bodyPr>
            <a:normAutofit/>
          </a:bodyPr>
          <a:lstStyle/>
          <a:p>
            <a:pPr marL="0" indent="0" algn="ctr">
              <a:buNone/>
            </a:pPr>
            <a:r>
              <a:rPr lang="en-GB" sz="2000" dirty="0"/>
              <a:t>Write down as much as you can about yourself </a:t>
            </a:r>
            <a:br>
              <a:rPr lang="en-GB" sz="2000" dirty="0"/>
            </a:br>
            <a:r>
              <a:rPr lang="en-GB" sz="2000" dirty="0"/>
              <a:t>on the following statements</a:t>
            </a:r>
          </a:p>
          <a:p>
            <a:pPr marL="0" indent="0">
              <a:buNone/>
            </a:pPr>
            <a:endParaRPr lang="en-GB" sz="1600" dirty="0"/>
          </a:p>
        </p:txBody>
      </p:sp>
      <p:grpSp>
        <p:nvGrpSpPr>
          <p:cNvPr id="6" name="Group 5"/>
          <p:cNvGrpSpPr/>
          <p:nvPr/>
        </p:nvGrpSpPr>
        <p:grpSpPr>
          <a:xfrm>
            <a:off x="997527" y="1556328"/>
            <a:ext cx="7259782" cy="3835224"/>
            <a:chOff x="1429643" y="1685848"/>
            <a:chExt cx="6367923" cy="3513169"/>
          </a:xfrm>
        </p:grpSpPr>
        <p:grpSp>
          <p:nvGrpSpPr>
            <p:cNvPr id="7" name="Group 6"/>
            <p:cNvGrpSpPr/>
            <p:nvPr/>
          </p:nvGrpSpPr>
          <p:grpSpPr>
            <a:xfrm>
              <a:off x="1907179" y="2103120"/>
              <a:ext cx="5408022" cy="2581145"/>
              <a:chOff x="2039638" y="2325189"/>
              <a:chExt cx="5144933" cy="2359076"/>
            </a:xfrm>
          </p:grpSpPr>
          <p:sp>
            <p:nvSpPr>
              <p:cNvPr id="32" name="Oval 31"/>
              <p:cNvSpPr/>
              <p:nvPr/>
            </p:nvSpPr>
            <p:spPr>
              <a:xfrm>
                <a:off x="3410322" y="2437454"/>
                <a:ext cx="2403566" cy="2246811"/>
              </a:xfrm>
              <a:prstGeom prst="ellipse">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This is me</a:t>
                </a:r>
              </a:p>
            </p:txBody>
          </p:sp>
          <p:sp>
            <p:nvSpPr>
              <p:cNvPr id="33" name="Rectangle 32"/>
              <p:cNvSpPr/>
              <p:nvPr/>
            </p:nvSpPr>
            <p:spPr>
              <a:xfrm>
                <a:off x="5813888" y="2325189"/>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Subjects and things I’m good at</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4" name="Rectangle 33"/>
              <p:cNvSpPr/>
              <p:nvPr/>
            </p:nvSpPr>
            <p:spPr>
              <a:xfrm>
                <a:off x="5813888" y="4122563"/>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How do I like to learn?</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5" name="Rectangle 34"/>
              <p:cNvSpPr/>
              <p:nvPr/>
            </p:nvSpPr>
            <p:spPr>
              <a:xfrm>
                <a:off x="2039638" y="2351314"/>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Subjects I enjoy</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6" name="Rectangle 35"/>
              <p:cNvSpPr/>
              <p:nvPr/>
            </p:nvSpPr>
            <p:spPr>
              <a:xfrm>
                <a:off x="2039638" y="4148688"/>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The careers that may relate to my subjects</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grpSp>
        <p:grpSp>
          <p:nvGrpSpPr>
            <p:cNvPr id="8" name="Group 7"/>
            <p:cNvGrpSpPr/>
            <p:nvPr/>
          </p:nvGrpSpPr>
          <p:grpSpPr>
            <a:xfrm>
              <a:off x="6594814" y="3760060"/>
              <a:ext cx="1200823" cy="1438957"/>
              <a:chOff x="6594814" y="3760060"/>
              <a:chExt cx="1200823" cy="1438957"/>
            </a:xfrm>
          </p:grpSpPr>
          <p:cxnSp>
            <p:nvCxnSpPr>
              <p:cNvPr id="28" name="Straight Arrow Connector 27"/>
              <p:cNvCxnSpPr>
                <a:stCxn id="34" idx="2"/>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cxnSpLocks/>
              </p:cNvCxnSpPr>
              <p:nvPr/>
            </p:nvCxnSpPr>
            <p:spPr>
              <a:xfrm>
                <a:off x="7315200" y="4655681"/>
                <a:ext cx="432587" cy="5290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cxnSpLocks/>
                <a:stCxn id="34" idx="3"/>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cxnSpLocks/>
              </p:cNvCxnSpPr>
              <p:nvPr/>
            </p:nvCxnSpPr>
            <p:spPr>
              <a:xfrm flipV="1">
                <a:off x="7315200" y="3760060"/>
                <a:ext cx="444617" cy="3096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10" name="Straight Arrow Connector 9"/>
            <p:cNvCxnSpPr>
              <a:cxnSpLocks/>
              <a:stCxn id="33" idx="0"/>
            </p:cNvCxnSpPr>
            <p:nvPr/>
          </p:nvCxnSpPr>
          <p:spPr>
            <a:xfrm flipV="1">
              <a:off x="6594814" y="1685848"/>
              <a:ext cx="3858" cy="4172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cxnSpLocks/>
            </p:cNvCxnSpPr>
            <p:nvPr/>
          </p:nvCxnSpPr>
          <p:spPr>
            <a:xfrm>
              <a:off x="7315201" y="2689113"/>
              <a:ext cx="434516" cy="5474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cxnSpLocks/>
            </p:cNvCxnSpPr>
            <p:nvPr/>
          </p:nvCxnSpPr>
          <p:spPr>
            <a:xfrm>
              <a:off x="7317130" y="2414534"/>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cxnSpLocks/>
            </p:cNvCxnSpPr>
            <p:nvPr/>
          </p:nvCxnSpPr>
          <p:spPr>
            <a:xfrm flipV="1">
              <a:off x="7315201" y="1811909"/>
              <a:ext cx="446546" cy="2912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35" idx="0"/>
            </p:cNvCxnSpPr>
            <p:nvPr/>
          </p:nvCxnSpPr>
          <p:spPr>
            <a:xfrm flipV="1">
              <a:off x="2627566" y="1719887"/>
              <a:ext cx="1" cy="411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cxnSpLocks/>
            </p:cNvCxnSpPr>
            <p:nvPr/>
          </p:nvCxnSpPr>
          <p:spPr>
            <a:xfrm flipH="1">
              <a:off x="1477377" y="2720641"/>
              <a:ext cx="431542"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flipH="1">
              <a:off x="1429643" y="2413353"/>
              <a:ext cx="4792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p:cNvCxnSpPr>
            <p:nvPr/>
          </p:nvCxnSpPr>
          <p:spPr>
            <a:xfrm flipH="1" flipV="1">
              <a:off x="1465376" y="1810728"/>
              <a:ext cx="441802" cy="3209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19" name="Group 18"/>
            <p:cNvGrpSpPr/>
            <p:nvPr/>
          </p:nvGrpSpPr>
          <p:grpSpPr>
            <a:xfrm flipH="1">
              <a:off x="1432608" y="3826692"/>
              <a:ext cx="1197923" cy="1372325"/>
              <a:chOff x="6594814" y="3760060"/>
              <a:chExt cx="1200823" cy="1438957"/>
            </a:xfrm>
          </p:grpSpPr>
          <p:cxnSp>
            <p:nvCxnSpPr>
              <p:cNvPr id="24" name="Straight Arrow Connector 23"/>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cxnSpLocks/>
              </p:cNvCxnSpPr>
              <p:nvPr/>
            </p:nvCxnSpPr>
            <p:spPr>
              <a:xfrm>
                <a:off x="7319917" y="4655681"/>
                <a:ext cx="427869" cy="52904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flipV="1">
                <a:off x="7319917" y="3760060"/>
                <a:ext cx="439899" cy="2847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20" name="Straight Arrow Connector 19"/>
            <p:cNvCxnSpPr>
              <a:cxnSpLocks/>
            </p:cNvCxnSpPr>
            <p:nvPr/>
          </p:nvCxnSpPr>
          <p:spPr>
            <a:xfrm flipV="1">
              <a:off x="5453769" y="2689113"/>
              <a:ext cx="420658" cy="304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flipH="1" flipV="1">
              <a:off x="3330289" y="2715152"/>
              <a:ext cx="402244" cy="2781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cxnSpLocks/>
            </p:cNvCxnSpPr>
            <p:nvPr/>
          </p:nvCxnSpPr>
          <p:spPr>
            <a:xfrm>
              <a:off x="5430889" y="3856141"/>
              <a:ext cx="443538" cy="213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cxnSpLocks/>
            </p:cNvCxnSpPr>
            <p:nvPr/>
          </p:nvCxnSpPr>
          <p:spPr>
            <a:xfrm flipH="1">
              <a:off x="3307409" y="3856141"/>
              <a:ext cx="425124" cy="2739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 name="Rectangle 3"/>
          <p:cNvSpPr/>
          <p:nvPr/>
        </p:nvSpPr>
        <p:spPr>
          <a:xfrm>
            <a:off x="8976745" y="1046683"/>
            <a:ext cx="2661605" cy="3010055"/>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Pay is an important part of working, but what other benefits are there to you from going to work every day?</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Talk to a variety of people who work to find out what they like about going to work each day.</a:t>
            </a:r>
          </a:p>
        </p:txBody>
      </p:sp>
    </p:spTree>
    <p:extLst>
      <p:ext uri="{BB962C8B-B14F-4D97-AF65-F5344CB8AC3E}">
        <p14:creationId xmlns:p14="http://schemas.microsoft.com/office/powerpoint/2010/main" val="2542675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400000">
            <a:off x="6593032" y="420832"/>
            <a:ext cx="5390350" cy="5096390"/>
          </a:xfrm>
          <a:prstGeom prst="rect">
            <a:avLst/>
          </a:prstGeom>
        </p:spPr>
      </p:pic>
      <p:sp>
        <p:nvSpPr>
          <p:cNvPr id="2" name="Title 1"/>
          <p:cNvSpPr>
            <a:spLocks noGrp="1"/>
          </p:cNvSpPr>
          <p:nvPr>
            <p:ph type="title"/>
          </p:nvPr>
        </p:nvSpPr>
        <p:spPr/>
        <p:txBody>
          <a:bodyPr>
            <a:normAutofit fontScale="90000"/>
          </a:bodyPr>
          <a:lstStyle/>
          <a:p>
            <a:r>
              <a:rPr lang="en-GB" dirty="0"/>
              <a:t>Lesson 5 objectives</a:t>
            </a:r>
          </a:p>
        </p:txBody>
      </p:sp>
      <p:sp>
        <p:nvSpPr>
          <p:cNvPr id="16" name="Rectangle 15"/>
          <p:cNvSpPr/>
          <p:nvPr/>
        </p:nvSpPr>
        <p:spPr>
          <a:xfrm>
            <a:off x="609600" y="1219200"/>
            <a:ext cx="5723467" cy="3931333"/>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lvl="0">
              <a:spcAft>
                <a:spcPts val="1000"/>
              </a:spcAft>
            </a:pPr>
            <a:r>
              <a:rPr lang="en-GB" dirty="0">
                <a:latin typeface="Arial" panose="020B0604020202020204" pitchFamily="34" charset="0"/>
                <a:ea typeface="Calibri" panose="020F0502020204030204" pitchFamily="34" charset="0"/>
                <a:cs typeface="Arial" panose="020B0604020202020204" pitchFamily="34" charset="0"/>
              </a:rPr>
              <a:t>Jigs and formers are ways of improving accuracy and speed when manufacturing.</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the link between design decisions and the selection of materials and manufacturing methods.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explore different materials, equipment and techniques before selecting an ideal solution to a problem.</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35326900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storage solution</a:t>
            </a:r>
          </a:p>
        </p:txBody>
      </p:sp>
      <p:sp>
        <p:nvSpPr>
          <p:cNvPr id="8" name="TextBox 7"/>
          <p:cNvSpPr txBox="1"/>
          <p:nvPr/>
        </p:nvSpPr>
        <p:spPr>
          <a:xfrm>
            <a:off x="609600" y="964504"/>
            <a:ext cx="10856686" cy="4524315"/>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In an earlier lesson you looked at solutions to storing the tiles and you explored ways of doing this through card modelling.</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After reviewing the best solutions of that lesson, I have seen four main types emerge:</a:t>
            </a:r>
          </a:p>
          <a:p>
            <a:pPr lvl="0" defTabSz="914400"/>
            <a:endParaRPr lang="en-GB" dirty="0">
              <a:latin typeface="Arial" panose="020B0604020202020204" pitchFamily="34" charset="0"/>
              <a:cs typeface="Arial" panose="020B0604020202020204" pitchFamily="34" charset="0"/>
            </a:endParaRPr>
          </a:p>
          <a:p>
            <a:pPr marL="228600" lvl="0" indent="-228600" defTabSz="914400">
              <a:buFontTx/>
              <a:buAutoNum type="arabicPeriod"/>
            </a:pPr>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r>
              <a:rPr lang="en-GB" dirty="0">
                <a:latin typeface="Arial" panose="020B0604020202020204" pitchFamily="34" charset="0"/>
                <a:cs typeface="Arial" panose="020B0604020202020204" pitchFamily="34" charset="0"/>
              </a:rPr>
              <a:t>Lets look at each in a little more detail. We need to balance the best design solution with the difficulty, cost and manufacturing time. </a:t>
            </a:r>
          </a:p>
        </p:txBody>
      </p:sp>
      <p:pic>
        <p:nvPicPr>
          <p:cNvPr id="10" name="Picture 9"/>
          <p:cNvPicPr>
            <a:picLocks noChangeAspect="1"/>
          </p:cNvPicPr>
          <p:nvPr/>
        </p:nvPicPr>
        <p:blipFill>
          <a:blip r:embed="rId3"/>
          <a:stretch>
            <a:fillRect/>
          </a:stretch>
        </p:blipFill>
        <p:spPr>
          <a:xfrm>
            <a:off x="3454740" y="2544668"/>
            <a:ext cx="2305661" cy="2188025"/>
          </a:xfrm>
          <a:prstGeom prst="rect">
            <a:avLst/>
          </a:prstGeom>
        </p:spPr>
      </p:pic>
      <p:pic>
        <p:nvPicPr>
          <p:cNvPr id="11" name="Picture 10"/>
          <p:cNvPicPr>
            <a:picLocks noChangeAspect="1"/>
          </p:cNvPicPr>
          <p:nvPr/>
        </p:nvPicPr>
        <p:blipFill>
          <a:blip r:embed="rId4"/>
          <a:stretch>
            <a:fillRect/>
          </a:stretch>
        </p:blipFill>
        <p:spPr>
          <a:xfrm>
            <a:off x="609600" y="2544668"/>
            <a:ext cx="2305661" cy="2101082"/>
          </a:xfrm>
          <a:prstGeom prst="rect">
            <a:avLst/>
          </a:prstGeom>
        </p:spPr>
      </p:pic>
      <p:pic>
        <p:nvPicPr>
          <p:cNvPr id="12" name="Picture 11"/>
          <p:cNvPicPr>
            <a:picLocks noChangeAspect="1"/>
          </p:cNvPicPr>
          <p:nvPr/>
        </p:nvPicPr>
        <p:blipFill>
          <a:blip r:embed="rId5"/>
          <a:stretch>
            <a:fillRect/>
          </a:stretch>
        </p:blipFill>
        <p:spPr>
          <a:xfrm>
            <a:off x="6299880" y="2521357"/>
            <a:ext cx="2305661" cy="2027934"/>
          </a:xfrm>
          <a:prstGeom prst="rect">
            <a:avLst/>
          </a:prstGeom>
        </p:spPr>
      </p:pic>
      <p:pic>
        <p:nvPicPr>
          <p:cNvPr id="13" name="Picture 12"/>
          <p:cNvPicPr>
            <a:picLocks noChangeAspect="1"/>
          </p:cNvPicPr>
          <p:nvPr/>
        </p:nvPicPr>
        <p:blipFill>
          <a:blip r:embed="rId6"/>
          <a:stretch>
            <a:fillRect/>
          </a:stretch>
        </p:blipFill>
        <p:spPr>
          <a:xfrm>
            <a:off x="9276739" y="2544668"/>
            <a:ext cx="2305661" cy="2072823"/>
          </a:xfrm>
          <a:prstGeom prst="rect">
            <a:avLst/>
          </a:prstGeom>
        </p:spPr>
      </p:pic>
    </p:spTree>
    <p:extLst>
      <p:ext uri="{BB962C8B-B14F-4D97-AF65-F5344CB8AC3E}">
        <p14:creationId xmlns:p14="http://schemas.microsoft.com/office/powerpoint/2010/main" val="22210910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mitre solution</a:t>
            </a: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6318" b="92419" l="3307" r="94444"/>
                    </a14:imgEffect>
                  </a14:imgLayer>
                </a14:imgProps>
              </a:ext>
            </a:extLst>
          </a:blip>
          <a:stretch>
            <a:fillRect/>
          </a:stretch>
        </p:blipFill>
        <p:spPr>
          <a:xfrm>
            <a:off x="-175986" y="1045791"/>
            <a:ext cx="6079554" cy="4455123"/>
          </a:xfrm>
          <a:prstGeom prst="rect">
            <a:avLst/>
          </a:prstGeom>
        </p:spPr>
      </p:pic>
      <p:sp>
        <p:nvSpPr>
          <p:cNvPr id="8" name="TextBox 7"/>
          <p:cNvSpPr txBox="1"/>
          <p:nvPr/>
        </p:nvSpPr>
        <p:spPr>
          <a:xfrm>
            <a:off x="5863771" y="355925"/>
            <a:ext cx="5936343" cy="3970318"/>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This looks at jointing wood and in this example a mitre joint has been used.</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mitre joint is a simple attractive way to joint two pieces of wood. Each piece of material has a 45 degree angle cut making a 90 degree junction where they meet.</a:t>
            </a:r>
          </a:p>
          <a:p>
            <a:endParaRPr lang="en-GB" dirty="0">
              <a:latin typeface="Arial" panose="020B0604020202020204" pitchFamily="34" charset="0"/>
              <a:cs typeface="Arial" panose="020B0604020202020204" pitchFamily="34" charset="0"/>
            </a:endParaRPr>
          </a:p>
          <a:p>
            <a:pPr marL="1789113" indent="-1789113"/>
            <a:r>
              <a:rPr lang="en-GB" dirty="0">
                <a:latin typeface="Arial" panose="020B0604020202020204" pitchFamily="34" charset="0"/>
                <a:cs typeface="Arial" panose="020B0604020202020204" pitchFamily="34" charset="0"/>
              </a:rPr>
              <a:t>Time: 		</a:t>
            </a:r>
            <a:r>
              <a:rPr lang="en-GB" dirty="0">
                <a:solidFill>
                  <a:srgbClr val="286D90"/>
                </a:solidFill>
                <a:latin typeface="Arial" panose="020B0604020202020204" pitchFamily="34" charset="0"/>
                <a:cs typeface="Arial" panose="020B0604020202020204" pitchFamily="34" charset="0"/>
              </a:rPr>
              <a:t>More than one hour.</a:t>
            </a:r>
          </a:p>
          <a:p>
            <a:pPr marL="1789113" indent="-1789113"/>
            <a:r>
              <a:rPr lang="en-GB" dirty="0">
                <a:latin typeface="Arial" panose="020B0604020202020204" pitchFamily="34" charset="0"/>
                <a:cs typeface="Arial" panose="020B0604020202020204" pitchFamily="34" charset="0"/>
              </a:rPr>
              <a:t>Skills needed: 	</a:t>
            </a:r>
            <a:r>
              <a:rPr lang="en-GB" dirty="0">
                <a:solidFill>
                  <a:srgbClr val="286D90"/>
                </a:solidFill>
                <a:latin typeface="Arial" panose="020B0604020202020204" pitchFamily="34" charset="0"/>
                <a:cs typeface="Arial" panose="020B0604020202020204" pitchFamily="34" charset="0"/>
              </a:rPr>
              <a:t>Good marking out and accurate use of tenon saw.</a:t>
            </a:r>
          </a:p>
          <a:p>
            <a:pPr marL="1789113" indent="-1789113"/>
            <a:r>
              <a:rPr lang="en-GB" dirty="0">
                <a:latin typeface="Arial" panose="020B0604020202020204" pitchFamily="34" charset="0"/>
                <a:cs typeface="Arial" panose="020B0604020202020204" pitchFamily="34" charset="0"/>
              </a:rPr>
              <a:t>To think about:	</a:t>
            </a:r>
            <a:r>
              <a:rPr lang="en-GB" dirty="0">
                <a:solidFill>
                  <a:srgbClr val="286D90"/>
                </a:solidFill>
                <a:latin typeface="Arial" panose="020B0604020202020204" pitchFamily="34" charset="0"/>
                <a:cs typeface="Arial" panose="020B0604020202020204" pitchFamily="34" charset="0"/>
              </a:rPr>
              <a:t>You will need to cut eight mitre joints with accuracy to achieve this.</a:t>
            </a:r>
          </a:p>
          <a:p>
            <a:pPr marL="1789113" indent="-1789113"/>
            <a:r>
              <a:rPr lang="en-GB" dirty="0">
                <a:latin typeface="Arial" panose="020B0604020202020204" pitchFamily="34" charset="0"/>
                <a:cs typeface="Arial" panose="020B0604020202020204" pitchFamily="34" charset="0"/>
              </a:rPr>
              <a:t>Innovation: 		</a:t>
            </a:r>
            <a:r>
              <a:rPr lang="en-GB" dirty="0">
                <a:solidFill>
                  <a:srgbClr val="286D90"/>
                </a:solidFill>
                <a:latin typeface="Arial" panose="020B0604020202020204" pitchFamily="34" charset="0"/>
                <a:cs typeface="Arial" panose="020B0604020202020204" pitchFamily="34" charset="0"/>
              </a:rPr>
              <a:t>A low level solution where tiles will be stored loosely.</a:t>
            </a:r>
          </a:p>
        </p:txBody>
      </p:sp>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backgroundRemoval t="5158" b="89685" l="3918" r="92320">
                        <a14:foregroundMark x1="6583" y1="69054" x2="6583" y2="69054"/>
                        <a14:foregroundMark x1="14577" y1="9742" x2="14577" y2="9742"/>
                        <a14:foregroundMark x1="84796" y1="19198" x2="84796" y2="19198"/>
                      </a14:backgroundRemoval>
                    </a14:imgEffect>
                  </a14:imgLayer>
                </a14:imgProps>
              </a:ext>
            </a:extLst>
          </a:blip>
          <a:stretch>
            <a:fillRect/>
          </a:stretch>
        </p:blipFill>
        <p:spPr>
          <a:xfrm>
            <a:off x="8945399" y="4407530"/>
            <a:ext cx="3106056" cy="1699080"/>
          </a:xfrm>
          <a:prstGeom prst="rect">
            <a:avLst/>
          </a:prstGeom>
        </p:spPr>
      </p:pic>
      <p:sp>
        <p:nvSpPr>
          <p:cNvPr id="3" name="Rectangle 2"/>
          <p:cNvSpPr/>
          <p:nvPr/>
        </p:nvSpPr>
        <p:spPr>
          <a:xfrm>
            <a:off x="360998" y="5030024"/>
            <a:ext cx="8584401" cy="738664"/>
          </a:xfrm>
          <a:prstGeom prst="rect">
            <a:avLst/>
          </a:prstGeom>
        </p:spPr>
        <p:txBody>
          <a:bodyPr wrap="none">
            <a:spAutoFit/>
          </a:bodyPr>
          <a:lstStyle/>
          <a:p>
            <a:r>
              <a:rPr lang="en-GB" sz="2400" b="1" dirty="0">
                <a:solidFill>
                  <a:srgbClr val="286D90"/>
                </a:solidFill>
                <a:latin typeface="Cambria" panose="02040503050406030204" pitchFamily="18" charset="0"/>
                <a:cs typeface="Arial" panose="020B0604020202020204" pitchFamily="34" charset="0"/>
              </a:rPr>
              <a:t>Task</a:t>
            </a:r>
          </a:p>
          <a:p>
            <a:r>
              <a:rPr lang="en-GB" dirty="0">
                <a:latin typeface="Arial" panose="020B0604020202020204" pitchFamily="34" charset="0"/>
                <a:cs typeface="Arial" panose="020B0604020202020204" pitchFamily="34" charset="0"/>
              </a:rPr>
              <a:t>Mark out and cut two mitre joints and measure the finished angle when assembled.</a:t>
            </a:r>
          </a:p>
        </p:txBody>
      </p:sp>
    </p:spTree>
    <p:extLst>
      <p:ext uri="{BB962C8B-B14F-4D97-AF65-F5344CB8AC3E}">
        <p14:creationId xmlns:p14="http://schemas.microsoft.com/office/powerpoint/2010/main" val="4729532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acrylic solution</a:t>
            </a:r>
          </a:p>
        </p:txBody>
      </p:sp>
      <p:sp>
        <p:nvSpPr>
          <p:cNvPr id="8" name="TextBox 7"/>
          <p:cNvSpPr txBox="1"/>
          <p:nvPr/>
        </p:nvSpPr>
        <p:spPr>
          <a:xfrm>
            <a:off x="6386286" y="924068"/>
            <a:ext cx="5196114"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This solution looks at folding the acrylic at each corner using the a strip heater.</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simple former, jig or template will allow this to be done with accuracy.</a:t>
            </a:r>
          </a:p>
          <a:p>
            <a:endParaRPr lang="en-GB" dirty="0">
              <a:latin typeface="Arial" panose="020B0604020202020204" pitchFamily="34" charset="0"/>
              <a:cs typeface="Arial" panose="020B0604020202020204" pitchFamily="34" charset="0"/>
            </a:endParaRPr>
          </a:p>
          <a:p>
            <a:pPr marL="1616075" indent="-1616075"/>
            <a:r>
              <a:rPr lang="en-GB" dirty="0">
                <a:latin typeface="Arial" panose="020B0604020202020204" pitchFamily="34" charset="0"/>
                <a:cs typeface="Arial" panose="020B0604020202020204" pitchFamily="34" charset="0"/>
              </a:rPr>
              <a:t>Time: 	</a:t>
            </a:r>
            <a:r>
              <a:rPr lang="en-GB" dirty="0">
                <a:solidFill>
                  <a:srgbClr val="286D90"/>
                </a:solidFill>
                <a:latin typeface="Arial" panose="020B0604020202020204" pitchFamily="34" charset="0"/>
                <a:cs typeface="Arial" panose="020B0604020202020204" pitchFamily="34" charset="0"/>
              </a:rPr>
              <a:t>Approximately 20 minutes.</a:t>
            </a:r>
          </a:p>
          <a:p>
            <a:pPr marL="1616075" indent="-1616075"/>
            <a:r>
              <a:rPr lang="en-GB" dirty="0">
                <a:latin typeface="Arial" panose="020B0604020202020204" pitchFamily="34" charset="0"/>
                <a:cs typeface="Arial" panose="020B0604020202020204" pitchFamily="34" charset="0"/>
              </a:rPr>
              <a:t>Skills needed: 	</a:t>
            </a:r>
            <a:r>
              <a:rPr lang="en-GB" dirty="0">
                <a:solidFill>
                  <a:srgbClr val="286D90"/>
                </a:solidFill>
                <a:latin typeface="Arial" panose="020B0604020202020204" pitchFamily="34" charset="0"/>
                <a:cs typeface="Arial" panose="020B0604020202020204" pitchFamily="34" charset="0"/>
              </a:rPr>
              <a:t>Safe use of strip heater and use of some form of jig/former.</a:t>
            </a:r>
          </a:p>
          <a:p>
            <a:pPr marL="1616075" indent="-1616075"/>
            <a:r>
              <a:rPr lang="en-GB" dirty="0">
                <a:latin typeface="Arial" panose="020B0604020202020204" pitchFamily="34" charset="0"/>
                <a:cs typeface="Arial" panose="020B0604020202020204" pitchFamily="34" charset="0"/>
              </a:rPr>
              <a:t>To think about:	</a:t>
            </a:r>
            <a:r>
              <a:rPr lang="en-GB" dirty="0">
                <a:solidFill>
                  <a:srgbClr val="286D90"/>
                </a:solidFill>
                <a:latin typeface="Arial" panose="020B0604020202020204" pitchFamily="34" charset="0"/>
                <a:cs typeface="Arial" panose="020B0604020202020204" pitchFamily="34" charset="0"/>
              </a:rPr>
              <a:t>A fast solution to manufacture with a good finish.</a:t>
            </a:r>
          </a:p>
          <a:p>
            <a:pPr marL="1616075" indent="-1616075"/>
            <a:r>
              <a:rPr lang="en-GB" dirty="0">
                <a:latin typeface="Arial" panose="020B0604020202020204" pitchFamily="34" charset="0"/>
                <a:cs typeface="Arial" panose="020B0604020202020204" pitchFamily="34" charset="0"/>
              </a:rPr>
              <a:t> Innovation: 	</a:t>
            </a:r>
            <a:r>
              <a:rPr lang="en-GB" dirty="0">
                <a:solidFill>
                  <a:srgbClr val="286D90"/>
                </a:solidFill>
                <a:latin typeface="Arial" panose="020B0604020202020204" pitchFamily="34" charset="0"/>
                <a:cs typeface="Arial" panose="020B0604020202020204" pitchFamily="34" charset="0"/>
              </a:rPr>
              <a:t>A low level solution where tiles will be stored loosely.</a:t>
            </a: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9937" b="89852" l="3557" r="89877"/>
                    </a14:imgEffect>
                  </a14:imgLayer>
                </a14:imgProps>
              </a:ext>
            </a:extLst>
          </a:blip>
          <a:stretch>
            <a:fillRect/>
          </a:stretch>
        </p:blipFill>
        <p:spPr>
          <a:xfrm>
            <a:off x="203200" y="964504"/>
            <a:ext cx="6835160" cy="5087953"/>
          </a:xfrm>
          <a:prstGeom prst="rect">
            <a:avLst/>
          </a:prstGeom>
        </p:spPr>
      </p:pic>
      <p:sp>
        <p:nvSpPr>
          <p:cNvPr id="10" name="Rectangle 9"/>
          <p:cNvSpPr/>
          <p:nvPr/>
        </p:nvSpPr>
        <p:spPr>
          <a:xfrm>
            <a:off x="360998" y="5052619"/>
            <a:ext cx="5788764" cy="738664"/>
          </a:xfrm>
          <a:prstGeom prst="rect">
            <a:avLst/>
          </a:prstGeom>
        </p:spPr>
        <p:txBody>
          <a:bodyPr wrap="none">
            <a:spAutoFit/>
          </a:bodyPr>
          <a:lstStyle/>
          <a:p>
            <a:r>
              <a:rPr lang="en-GB" sz="2400" b="1" dirty="0">
                <a:solidFill>
                  <a:srgbClr val="286D90"/>
                </a:solidFill>
                <a:latin typeface="Cambria" panose="02040503050406030204" pitchFamily="18" charset="0"/>
                <a:cs typeface="Arial" panose="020B0604020202020204" pitchFamily="34" charset="0"/>
              </a:rPr>
              <a:t>Task</a:t>
            </a:r>
          </a:p>
          <a:p>
            <a:r>
              <a:rPr lang="en-GB" dirty="0">
                <a:latin typeface="Arial" panose="020B0604020202020204" pitchFamily="34" charset="0"/>
                <a:cs typeface="Arial" panose="020B0604020202020204" pitchFamily="34" charset="0"/>
              </a:rPr>
              <a:t>Mark out and bend acrylic to match the drawing above.</a:t>
            </a:r>
          </a:p>
        </p:txBody>
      </p:sp>
    </p:spTree>
    <p:extLst>
      <p:ext uri="{BB962C8B-B14F-4D97-AF65-F5344CB8AC3E}">
        <p14:creationId xmlns:p14="http://schemas.microsoft.com/office/powerpoint/2010/main" val="32971548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stacking solution</a:t>
            </a:r>
          </a:p>
        </p:txBody>
      </p:sp>
      <p:sp>
        <p:nvSpPr>
          <p:cNvPr id="8" name="TextBox 7"/>
          <p:cNvSpPr txBox="1"/>
          <p:nvPr/>
        </p:nvSpPr>
        <p:spPr>
          <a:xfrm>
            <a:off x="6516915" y="1516325"/>
            <a:ext cx="5486400" cy="313932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This solution looks at sandwiching the tiles, standing up between a front and back stop which may be a solid or use pegs as shown.</a:t>
            </a:r>
          </a:p>
          <a:p>
            <a:endParaRPr lang="en-GB" dirty="0">
              <a:latin typeface="Arial" panose="020B0604020202020204" pitchFamily="34" charset="0"/>
              <a:cs typeface="Arial" panose="020B0604020202020204" pitchFamily="34" charset="0"/>
            </a:endParaRPr>
          </a:p>
          <a:p>
            <a:pPr marL="1709738" indent="-1709738"/>
            <a:r>
              <a:rPr lang="en-GB" dirty="0">
                <a:latin typeface="Arial" panose="020B0604020202020204" pitchFamily="34" charset="0"/>
                <a:cs typeface="Arial" panose="020B0604020202020204" pitchFamily="34" charset="0"/>
              </a:rPr>
              <a:t>Time: 	</a:t>
            </a:r>
            <a:r>
              <a:rPr lang="en-GB" dirty="0">
                <a:solidFill>
                  <a:srgbClr val="286D90"/>
                </a:solidFill>
                <a:latin typeface="Arial" panose="020B0604020202020204" pitchFamily="34" charset="0"/>
                <a:cs typeface="Arial" panose="020B0604020202020204" pitchFamily="34" charset="0"/>
              </a:rPr>
              <a:t>Approximately one hour.</a:t>
            </a:r>
          </a:p>
          <a:p>
            <a:pPr marL="1709738" indent="-1709738"/>
            <a:r>
              <a:rPr lang="en-GB" dirty="0">
                <a:latin typeface="Arial" panose="020B0604020202020204" pitchFamily="34" charset="0"/>
                <a:cs typeface="Arial" panose="020B0604020202020204" pitchFamily="34" charset="0"/>
              </a:rPr>
              <a:t>Skills needed: 	</a:t>
            </a:r>
            <a:r>
              <a:rPr lang="en-GB" dirty="0">
                <a:solidFill>
                  <a:srgbClr val="286D90"/>
                </a:solidFill>
                <a:latin typeface="Arial" panose="020B0604020202020204" pitchFamily="34" charset="0"/>
                <a:cs typeface="Arial" panose="020B0604020202020204" pitchFamily="34" charset="0"/>
              </a:rPr>
              <a:t>Good marking out and accurate assembly.</a:t>
            </a:r>
          </a:p>
          <a:p>
            <a:pPr marL="1709738" indent="-1709738"/>
            <a:r>
              <a:rPr lang="en-GB" dirty="0">
                <a:latin typeface="Arial" panose="020B0604020202020204" pitchFamily="34" charset="0"/>
                <a:cs typeface="Arial" panose="020B0604020202020204" pitchFamily="34" charset="0"/>
              </a:rPr>
              <a:t>To think about:	</a:t>
            </a:r>
            <a:r>
              <a:rPr lang="en-GB" dirty="0">
                <a:solidFill>
                  <a:srgbClr val="286D90"/>
                </a:solidFill>
                <a:latin typeface="Arial" panose="020B0604020202020204" pitchFamily="34" charset="0"/>
                <a:cs typeface="Arial" panose="020B0604020202020204" pitchFamily="34" charset="0"/>
              </a:rPr>
              <a:t>It fails if the front and back stop are located incorrectly.</a:t>
            </a:r>
          </a:p>
          <a:p>
            <a:pPr marL="1709738" indent="-1709738"/>
            <a:r>
              <a:rPr lang="en-GB" dirty="0">
                <a:latin typeface="Arial" panose="020B0604020202020204" pitchFamily="34" charset="0"/>
                <a:cs typeface="Arial" panose="020B0604020202020204" pitchFamily="34" charset="0"/>
              </a:rPr>
              <a:t> Innovation: 	</a:t>
            </a:r>
            <a:r>
              <a:rPr lang="en-GB" dirty="0">
                <a:solidFill>
                  <a:srgbClr val="286D90"/>
                </a:solidFill>
                <a:latin typeface="Arial" panose="020B0604020202020204" pitchFamily="34" charset="0"/>
                <a:cs typeface="Arial" panose="020B0604020202020204" pitchFamily="34" charset="0"/>
              </a:rPr>
              <a:t>A mid level solution with a tidy finish if done well.</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ackgroundRemoval t="9833" b="93933" l="6620" r="93521"/>
                    </a14:imgEffect>
                  </a14:imgLayer>
                </a14:imgProps>
              </a:ext>
            </a:extLst>
          </a:blip>
          <a:stretch>
            <a:fillRect/>
          </a:stretch>
        </p:blipFill>
        <p:spPr>
          <a:xfrm>
            <a:off x="-391432" y="761583"/>
            <a:ext cx="7198632" cy="4739332"/>
          </a:xfrm>
          <a:prstGeom prst="rect">
            <a:avLst/>
          </a:prstGeom>
        </p:spPr>
      </p:pic>
      <p:sp>
        <p:nvSpPr>
          <p:cNvPr id="10" name="Rectangle 9"/>
          <p:cNvSpPr/>
          <p:nvPr/>
        </p:nvSpPr>
        <p:spPr>
          <a:xfrm>
            <a:off x="360998" y="4980478"/>
            <a:ext cx="10097636" cy="738664"/>
          </a:xfrm>
          <a:prstGeom prst="rect">
            <a:avLst/>
          </a:prstGeom>
        </p:spPr>
        <p:txBody>
          <a:bodyPr wrap="none">
            <a:spAutoFit/>
          </a:bodyPr>
          <a:lstStyle/>
          <a:p>
            <a:r>
              <a:rPr lang="en-GB" sz="2400" b="1" dirty="0">
                <a:solidFill>
                  <a:srgbClr val="318AAC"/>
                </a:solidFill>
                <a:latin typeface="Cambria" panose="02040503050406030204" pitchFamily="18" charset="0"/>
                <a:cs typeface="Arial"/>
              </a:rPr>
              <a:t>Task</a:t>
            </a:r>
          </a:p>
          <a:p>
            <a:r>
              <a:rPr lang="en-GB" dirty="0">
                <a:latin typeface="Arial" panose="020B0604020202020204" pitchFamily="34" charset="0"/>
                <a:cs typeface="Arial" panose="020B0604020202020204" pitchFamily="34" charset="0"/>
              </a:rPr>
              <a:t>Use a drilling jig and cut dowels to manufacture a method of holding the number and month tiles. </a:t>
            </a:r>
          </a:p>
        </p:txBody>
      </p:sp>
    </p:spTree>
    <p:extLst>
      <p:ext uri="{BB962C8B-B14F-4D97-AF65-F5344CB8AC3E}">
        <p14:creationId xmlns:p14="http://schemas.microsoft.com/office/powerpoint/2010/main" val="322935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43700" y="274638"/>
            <a:ext cx="5092699" cy="5389562"/>
          </a:xfrm>
          <a:prstGeom prst="rect">
            <a:avLst/>
          </a:prstGeom>
        </p:spPr>
      </p:pic>
      <p:sp>
        <p:nvSpPr>
          <p:cNvPr id="2" name="Title 1"/>
          <p:cNvSpPr>
            <a:spLocks noGrp="1"/>
          </p:cNvSpPr>
          <p:nvPr>
            <p:ph type="title"/>
          </p:nvPr>
        </p:nvSpPr>
        <p:spPr/>
        <p:txBody>
          <a:bodyPr>
            <a:normAutofit fontScale="90000"/>
          </a:bodyPr>
          <a:lstStyle/>
          <a:p>
            <a:r>
              <a:rPr lang="en-GB" dirty="0"/>
              <a:t>Lesson 1 objectives</a:t>
            </a:r>
          </a:p>
        </p:txBody>
      </p:sp>
      <p:sp>
        <p:nvSpPr>
          <p:cNvPr id="16" name="Rectangle 15"/>
          <p:cNvSpPr/>
          <p:nvPr/>
        </p:nvSpPr>
        <p:spPr>
          <a:xfrm>
            <a:off x="609600" y="1219200"/>
            <a:ext cx="5723467" cy="3814378"/>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A specification helps you to focus on what is needed to achieve success.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how to write a specification considering the needs for success and constraints.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think about criteria for success and develop a product and person specification.</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endParaRPr lang="en-GB" sz="2000" b="1" dirty="0">
              <a:solidFill>
                <a:srgbClr val="318AAC"/>
              </a:solidFill>
              <a:latin typeface="Cambria" panose="02040503050406030204" pitchFamily="18" charset="0"/>
              <a:cs typeface="Arial"/>
            </a:endParaRPr>
          </a:p>
        </p:txBody>
      </p:sp>
      <p:pic>
        <p:nvPicPr>
          <p:cNvPr id="3" name="Picture 2"/>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24275537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ackgroundRemoval t="9827" b="92293" l="4201" r="94516"/>
                    </a14:imgEffect>
                  </a14:imgLayer>
                </a14:imgProps>
              </a:ext>
            </a:extLst>
          </a:blip>
          <a:stretch>
            <a:fillRect/>
          </a:stretch>
        </p:blipFill>
        <p:spPr>
          <a:xfrm>
            <a:off x="-220662" y="493487"/>
            <a:ext cx="6577920" cy="4957308"/>
          </a:xfrm>
          <a:prstGeom prst="rect">
            <a:avLst/>
          </a:prstGeom>
        </p:spPr>
      </p:pic>
      <p:sp>
        <p:nvSpPr>
          <p:cNvPr id="2" name="Title 1"/>
          <p:cNvSpPr>
            <a:spLocks noGrp="1"/>
          </p:cNvSpPr>
          <p:nvPr>
            <p:ph type="title"/>
          </p:nvPr>
        </p:nvSpPr>
        <p:spPr/>
        <p:txBody>
          <a:bodyPr>
            <a:normAutofit fontScale="90000"/>
          </a:bodyPr>
          <a:lstStyle/>
          <a:p>
            <a:r>
              <a:rPr lang="en-GB" dirty="0"/>
              <a:t>The slot solution</a:t>
            </a:r>
          </a:p>
        </p:txBody>
      </p:sp>
      <p:sp>
        <p:nvSpPr>
          <p:cNvPr id="7" name="Rectangle 6"/>
          <p:cNvSpPr/>
          <p:nvPr/>
        </p:nvSpPr>
        <p:spPr>
          <a:xfrm>
            <a:off x="360998" y="4918666"/>
            <a:ext cx="11221402" cy="1015663"/>
          </a:xfrm>
          <a:prstGeom prst="rect">
            <a:avLst/>
          </a:prstGeom>
        </p:spPr>
        <p:txBody>
          <a:bodyPr wrap="square">
            <a:spAutoFit/>
          </a:bodyPr>
          <a:lstStyle/>
          <a:p>
            <a:r>
              <a:rPr lang="en-GB" sz="2400" b="1" dirty="0">
                <a:solidFill>
                  <a:srgbClr val="318AAC"/>
                </a:solidFill>
                <a:latin typeface="Cambria" panose="02040503050406030204" pitchFamily="18" charset="0"/>
                <a:cs typeface="Arial"/>
              </a:rPr>
              <a:t>Task</a:t>
            </a:r>
          </a:p>
          <a:p>
            <a:r>
              <a:rPr lang="en-GB" dirty="0">
                <a:latin typeface="Arial" panose="020B0604020202020204" pitchFamily="34" charset="0"/>
                <a:cs typeface="Arial" panose="020B0604020202020204" pitchFamily="34" charset="0"/>
              </a:rPr>
              <a:t>Develop a method of making a thin piece of material stand, so the tiles can be stored as shown Just gluing it down wont do it!</a:t>
            </a:r>
          </a:p>
        </p:txBody>
      </p:sp>
      <p:sp>
        <p:nvSpPr>
          <p:cNvPr id="8" name="TextBox 7"/>
          <p:cNvSpPr txBox="1"/>
          <p:nvPr/>
        </p:nvSpPr>
        <p:spPr>
          <a:xfrm>
            <a:off x="6001658" y="1249168"/>
            <a:ext cx="5936343" cy="3970318"/>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This solution looks at using the natural gap formed between each of the month tile letters as a method of mounting them upside down on a thin material edge</a:t>
            </a:r>
          </a:p>
          <a:p>
            <a:endParaRPr lang="en-GB" dirty="0">
              <a:latin typeface="Arial" panose="020B0604020202020204" pitchFamily="34" charset="0"/>
              <a:cs typeface="Arial" panose="020B0604020202020204" pitchFamily="34" charset="0"/>
            </a:endParaRPr>
          </a:p>
          <a:p>
            <a:pPr marL="1709738" indent="-1709738"/>
            <a:r>
              <a:rPr lang="en-GB" dirty="0">
                <a:latin typeface="Arial" panose="020B0604020202020204" pitchFamily="34" charset="0"/>
                <a:cs typeface="Arial" panose="020B0604020202020204" pitchFamily="34" charset="0"/>
              </a:rPr>
              <a:t>Time: 	</a:t>
            </a:r>
            <a:r>
              <a:rPr lang="en-GB" dirty="0">
                <a:solidFill>
                  <a:srgbClr val="286D90"/>
                </a:solidFill>
                <a:latin typeface="Arial" panose="020B0604020202020204" pitchFamily="34" charset="0"/>
                <a:cs typeface="Arial" panose="020B0604020202020204" pitchFamily="34" charset="0"/>
              </a:rPr>
              <a:t>Less than one hour.</a:t>
            </a:r>
          </a:p>
          <a:p>
            <a:pPr marL="1709738" indent="-1709738"/>
            <a:r>
              <a:rPr lang="en-GB" dirty="0">
                <a:latin typeface="Arial" panose="020B0604020202020204" pitchFamily="34" charset="0"/>
                <a:cs typeface="Arial" panose="020B0604020202020204" pitchFamily="34" charset="0"/>
              </a:rPr>
              <a:t>Skills needed: 	</a:t>
            </a:r>
            <a:r>
              <a:rPr lang="en-GB" dirty="0">
                <a:solidFill>
                  <a:srgbClr val="286D90"/>
                </a:solidFill>
                <a:latin typeface="Arial" panose="020B0604020202020204" pitchFamily="34" charset="0"/>
                <a:cs typeface="Arial" panose="020B0604020202020204" pitchFamily="34" charset="0"/>
              </a:rPr>
              <a:t>Simple cutting and finishing skills.</a:t>
            </a:r>
          </a:p>
          <a:p>
            <a:pPr marL="1709738" indent="-1709738"/>
            <a:r>
              <a:rPr lang="en-GB" dirty="0">
                <a:latin typeface="Arial" panose="020B0604020202020204" pitchFamily="34" charset="0"/>
                <a:cs typeface="Arial" panose="020B0604020202020204" pitchFamily="34" charset="0"/>
              </a:rPr>
              <a:t>To think about:	</a:t>
            </a:r>
            <a:r>
              <a:rPr lang="en-GB" dirty="0">
                <a:solidFill>
                  <a:srgbClr val="286D90"/>
                </a:solidFill>
                <a:latin typeface="Arial" panose="020B0604020202020204" pitchFamily="34" charset="0"/>
                <a:cs typeface="Arial" panose="020B0604020202020204" pitchFamily="34" charset="0"/>
              </a:rPr>
              <a:t>What do we do with the number tiles? You need a material of the correct thickness to make it work. How do we ensure such a thin piece of material can stand up securely?</a:t>
            </a:r>
          </a:p>
          <a:p>
            <a:pPr marL="1709738" indent="-1709738"/>
            <a:r>
              <a:rPr lang="en-GB" dirty="0">
                <a:latin typeface="Arial" panose="020B0604020202020204" pitchFamily="34" charset="0"/>
                <a:cs typeface="Arial" panose="020B0604020202020204" pitchFamily="34" charset="0"/>
              </a:rPr>
              <a:t>Innovation: 	</a:t>
            </a:r>
            <a:r>
              <a:rPr lang="en-GB" dirty="0">
                <a:solidFill>
                  <a:srgbClr val="286D90"/>
                </a:solidFill>
                <a:latin typeface="Arial" panose="020B0604020202020204" pitchFamily="34" charset="0"/>
                <a:cs typeface="Arial" panose="020B0604020202020204" pitchFamily="34" charset="0"/>
              </a:rPr>
              <a:t>A high level solution because it is simple and uses a feature of the problem to indicate the solution.</a:t>
            </a:r>
          </a:p>
        </p:txBody>
      </p:sp>
    </p:spTree>
    <p:extLst>
      <p:ext uri="{BB962C8B-B14F-4D97-AF65-F5344CB8AC3E}">
        <p14:creationId xmlns:p14="http://schemas.microsoft.com/office/powerpoint/2010/main" val="36426541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93486" y="1312847"/>
            <a:ext cx="10856686" cy="433965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You have now had the time to look at the main skills, materials, techniques and equipment required to carry out each of the solutions.</a:t>
            </a: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defTabSz="914400"/>
            <a:endParaRPr lang="en-GB" dirty="0">
              <a:latin typeface="Arial" panose="020B0604020202020204" pitchFamily="34" charset="0"/>
              <a:cs typeface="Arial" panose="020B0604020202020204" pitchFamily="34" charset="0"/>
            </a:endParaRPr>
          </a:p>
          <a:p>
            <a:pPr lvl="0" algn="ctr" defTabSz="914400"/>
            <a:r>
              <a:rPr lang="en-GB" sz="2400" dirty="0">
                <a:solidFill>
                  <a:srgbClr val="286D90"/>
                </a:solidFill>
                <a:latin typeface="Arial" panose="020B0604020202020204" pitchFamily="34" charset="0"/>
                <a:cs typeface="Arial" panose="020B0604020202020204" pitchFamily="34" charset="0"/>
              </a:rPr>
              <a:t>Which is best and why?</a:t>
            </a:r>
          </a:p>
          <a:p>
            <a:endParaRPr lang="en-GB" dirty="0">
              <a:latin typeface="Arial" panose="020B0604020202020204" pitchFamily="34" charset="0"/>
              <a:cs typeface="Arial" panose="020B0604020202020204" pitchFamily="34" charset="0"/>
            </a:endParaRPr>
          </a:p>
        </p:txBody>
      </p:sp>
      <p:sp>
        <p:nvSpPr>
          <p:cNvPr id="3" name="Rectangle 2"/>
          <p:cNvSpPr/>
          <p:nvPr/>
        </p:nvSpPr>
        <p:spPr>
          <a:xfrm>
            <a:off x="4108175" y="4659086"/>
            <a:ext cx="3627940" cy="90107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How did we do?</a:t>
            </a:r>
          </a:p>
        </p:txBody>
      </p:sp>
      <p:pic>
        <p:nvPicPr>
          <p:cNvPr id="10" name="Picture 9"/>
          <p:cNvPicPr>
            <a:picLocks noChangeAspect="1"/>
          </p:cNvPicPr>
          <p:nvPr/>
        </p:nvPicPr>
        <p:blipFill>
          <a:blip r:embed="rId3"/>
          <a:stretch>
            <a:fillRect/>
          </a:stretch>
        </p:blipFill>
        <p:spPr>
          <a:xfrm>
            <a:off x="3222512" y="2254383"/>
            <a:ext cx="2305661" cy="2188025"/>
          </a:xfrm>
          <a:prstGeom prst="rect">
            <a:avLst/>
          </a:prstGeom>
        </p:spPr>
      </p:pic>
      <p:pic>
        <p:nvPicPr>
          <p:cNvPr id="11" name="Picture 10"/>
          <p:cNvPicPr>
            <a:picLocks noChangeAspect="1"/>
          </p:cNvPicPr>
          <p:nvPr/>
        </p:nvPicPr>
        <p:blipFill>
          <a:blip r:embed="rId4"/>
          <a:stretch>
            <a:fillRect/>
          </a:stretch>
        </p:blipFill>
        <p:spPr>
          <a:xfrm>
            <a:off x="377372" y="2254383"/>
            <a:ext cx="2305661" cy="2101082"/>
          </a:xfrm>
          <a:prstGeom prst="rect">
            <a:avLst/>
          </a:prstGeom>
        </p:spPr>
      </p:pic>
      <p:pic>
        <p:nvPicPr>
          <p:cNvPr id="12" name="Picture 11"/>
          <p:cNvPicPr>
            <a:picLocks noChangeAspect="1"/>
          </p:cNvPicPr>
          <p:nvPr/>
        </p:nvPicPr>
        <p:blipFill>
          <a:blip r:embed="rId5"/>
          <a:stretch>
            <a:fillRect/>
          </a:stretch>
        </p:blipFill>
        <p:spPr>
          <a:xfrm>
            <a:off x="6067652" y="2231072"/>
            <a:ext cx="2305661" cy="2027934"/>
          </a:xfrm>
          <a:prstGeom prst="rect">
            <a:avLst/>
          </a:prstGeom>
        </p:spPr>
      </p:pic>
      <p:pic>
        <p:nvPicPr>
          <p:cNvPr id="13" name="Picture 12"/>
          <p:cNvPicPr>
            <a:picLocks noChangeAspect="1"/>
          </p:cNvPicPr>
          <p:nvPr/>
        </p:nvPicPr>
        <p:blipFill>
          <a:blip r:embed="rId6"/>
          <a:stretch>
            <a:fillRect/>
          </a:stretch>
        </p:blipFill>
        <p:spPr>
          <a:xfrm>
            <a:off x="9044511" y="2254383"/>
            <a:ext cx="2305661" cy="2072823"/>
          </a:xfrm>
          <a:prstGeom prst="rect">
            <a:avLst/>
          </a:prstGeom>
        </p:spPr>
      </p:pic>
    </p:spTree>
    <p:extLst>
      <p:ext uri="{BB962C8B-B14F-4D97-AF65-F5344CB8AC3E}">
        <p14:creationId xmlns:p14="http://schemas.microsoft.com/office/powerpoint/2010/main" val="21091321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63110"/>
            <a:ext cx="10972800" cy="689866"/>
          </a:xfrm>
        </p:spPr>
        <p:txBody>
          <a:bodyPr>
            <a:normAutofit fontScale="90000"/>
          </a:bodyPr>
          <a:lstStyle/>
          <a:p>
            <a:r>
              <a:rPr lang="en-GB" dirty="0"/>
              <a:t>What have we learnt?</a:t>
            </a:r>
          </a:p>
        </p:txBody>
      </p:sp>
      <p:sp>
        <p:nvSpPr>
          <p:cNvPr id="3" name="Content Placeholder 2"/>
          <p:cNvSpPr>
            <a:spLocks noGrp="1"/>
          </p:cNvSpPr>
          <p:nvPr>
            <p:ph idx="1"/>
          </p:nvPr>
        </p:nvSpPr>
        <p:spPr>
          <a:xfrm>
            <a:off x="609600" y="1143000"/>
            <a:ext cx="9527005" cy="4613175"/>
          </a:xfrm>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7" name="Rectangle 6"/>
          <p:cNvSpPr/>
          <p:nvPr/>
        </p:nvSpPr>
        <p:spPr>
          <a:xfrm>
            <a:off x="914400" y="4012276"/>
            <a:ext cx="8401878" cy="1588127"/>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Time travels more quickly the higher up in the sky you can go. </a:t>
            </a:r>
          </a:p>
          <a:p>
            <a:pPr lvl="0">
              <a:spcBef>
                <a:spcPct val="20000"/>
              </a:spcBef>
            </a:pPr>
            <a:r>
              <a:rPr lang="en-GB" dirty="0">
                <a:latin typeface="Arial" panose="020B0604020202020204" pitchFamily="34" charset="0"/>
                <a:cs typeface="Arial" panose="020B0604020202020204" pitchFamily="34" charset="0"/>
              </a:rPr>
              <a:t>Time travels more slowly in areas where gravity is stronger. At sea level one second takes longer to pass than at a much higher altitudes such as if we were flying high in an aeroplane</a:t>
            </a:r>
          </a:p>
          <a:p>
            <a:pPr lvl="0">
              <a:spcBef>
                <a:spcPct val="20000"/>
              </a:spcBef>
            </a:pPr>
            <a:r>
              <a:rPr lang="en-GB" dirty="0">
                <a:latin typeface="Arial" panose="020B0604020202020204" pitchFamily="34" charset="0"/>
                <a:cs typeface="Arial" panose="020B0604020202020204" pitchFamily="34" charset="0"/>
              </a:rPr>
              <a:t>Maybe that’s why snails move so slowly? </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603294" y="1150032"/>
            <a:ext cx="9306715" cy="1975926"/>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match material properties to card modelling/design decisions.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How to match techniques and processes to card modelling/design/material decisions.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use jigs and templates to increase the accuracy and speed of manufacture.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how to use the strip heater and drilling machine with safety and accuracy.</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evaluate and balance manufacturing processes to solutions.</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7" name="Parallelogram 16"/>
          <p:cNvSpPr/>
          <p:nvPr/>
        </p:nvSpPr>
        <p:spPr>
          <a:xfrm>
            <a:off x="339003" y="3322410"/>
            <a:ext cx="9749475" cy="2381764"/>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itle 1"/>
          <p:cNvSpPr txBox="1">
            <a:spLocks/>
          </p:cNvSpPr>
          <p:nvPr/>
        </p:nvSpPr>
        <p:spPr>
          <a:xfrm>
            <a:off x="914400" y="3322410"/>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9434493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6</a:t>
            </a:r>
          </a:p>
        </p:txBody>
      </p:sp>
      <p:sp>
        <p:nvSpPr>
          <p:cNvPr id="3" name="Content Placeholder 2"/>
          <p:cNvSpPr>
            <a:spLocks noGrp="1"/>
          </p:cNvSpPr>
          <p:nvPr>
            <p:ph idx="1"/>
          </p:nvPr>
        </p:nvSpPr>
        <p:spPr>
          <a:xfrm>
            <a:off x="609600" y="964504"/>
            <a:ext cx="8618621" cy="4791671"/>
          </a:xfrm>
        </p:spPr>
        <p:txBody>
          <a:bodyPr>
            <a:noAutofit/>
          </a:bodyPr>
          <a:lstStyle/>
          <a:p>
            <a:pPr marL="0" indent="0">
              <a:buNone/>
            </a:pPr>
            <a:r>
              <a:rPr lang="en-GB" sz="2400" dirty="0"/>
              <a:t>Lesson Synopsis </a:t>
            </a:r>
          </a:p>
          <a:p>
            <a:pPr marL="0" indent="0">
              <a:buNone/>
            </a:pPr>
            <a:r>
              <a:rPr lang="en-GB" sz="1400" b="0" dirty="0">
                <a:solidFill>
                  <a:schemeClr val="tx1"/>
                </a:solidFill>
                <a:latin typeface="Arial" panose="020B0604020202020204" pitchFamily="34" charset="0"/>
                <a:cs typeface="Arial" panose="020B0604020202020204" pitchFamily="34" charset="0"/>
              </a:rPr>
              <a:t>Pupils learn about why and how to bend wood. </a:t>
            </a:r>
            <a:r>
              <a:rPr lang="en-GB" sz="1400" dirty="0">
                <a:solidFill>
                  <a:schemeClr val="tx1"/>
                </a:solidFill>
                <a:latin typeface="Arial" panose="020B0604020202020204" pitchFamily="34" charset="0"/>
                <a:cs typeface="Arial" panose="020B0604020202020204" pitchFamily="34" charset="0"/>
              </a:rPr>
              <a:t>NEJ staff will be supporting this lesson </a:t>
            </a:r>
            <a:r>
              <a:rPr lang="en-GB" sz="1400" b="0" dirty="0">
                <a:solidFill>
                  <a:schemeClr val="tx1"/>
                </a:solidFill>
                <a:latin typeface="Arial" panose="020B0604020202020204" pitchFamily="34" charset="0"/>
                <a:cs typeface="Arial" panose="020B0604020202020204" pitchFamily="34" charset="0"/>
              </a:rPr>
              <a:t>and performing a demonstration on bending wood as it would take place in industry. The teacher will provide a practical demonstration of how pupils can do this in the classroom on their project. Comparisons drawn. Pupils learn about the science behind bending wood. A reminder of good and bad examples of curves from Lesson 4 shown and pupils mark their curve on the veneered part from Lesson 3, which the teacher cuts on the  bandsaw. Pupils glue and clamp. </a:t>
            </a: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400" b="0" dirty="0">
                <a:solidFill>
                  <a:schemeClr val="tx1"/>
                </a:solidFill>
                <a:latin typeface="Arial" panose="020B0604020202020204" pitchFamily="34" charset="0"/>
                <a:cs typeface="Arial" panose="020B0604020202020204" pitchFamily="34" charset="0"/>
              </a:rPr>
              <a:t>MB 6 – recognise when it is necessary to develop a new skill or technique.</a:t>
            </a:r>
          </a:p>
          <a:p>
            <a:pPr marL="0" indent="0">
              <a:buNone/>
            </a:pPr>
            <a:r>
              <a:rPr lang="en-GB" sz="1400" b="0" dirty="0">
                <a:solidFill>
                  <a:schemeClr val="tx1"/>
                </a:solidFill>
                <a:latin typeface="Arial" panose="020B0604020202020204" pitchFamily="34" charset="0"/>
                <a:cs typeface="Arial" panose="020B0604020202020204" pitchFamily="34" charset="0"/>
              </a:rPr>
              <a:t>TK 1 – how to classify materials by structure e.g. hard words, soft woods, ferrous and non-ferrous, thermoplastic and thermosetting plastics.</a:t>
            </a:r>
          </a:p>
          <a:p>
            <a:pPr marL="0" indent="0">
              <a:buNone/>
            </a:pPr>
            <a:r>
              <a:rPr lang="en-GB" sz="1400" b="0" dirty="0">
                <a:solidFill>
                  <a:schemeClr val="tx1"/>
                </a:solidFill>
                <a:latin typeface="Arial" panose="020B0604020202020204" pitchFamily="34" charset="0"/>
                <a:cs typeface="Arial" panose="020B0604020202020204" pitchFamily="34" charset="0"/>
              </a:rPr>
              <a:t>TK 2 – about the physical properties of materials e.g. grain, brittleness, flexibility, elasticity, malleability and thermal.</a:t>
            </a:r>
          </a:p>
          <a:p>
            <a:pPr marL="0" indent="0">
              <a:buNone/>
            </a:pPr>
            <a:r>
              <a:rPr lang="en-GB" sz="1400" b="0" dirty="0">
                <a:solidFill>
                  <a:schemeClr val="tx1"/>
                </a:solidFill>
                <a:latin typeface="Arial" panose="020B0604020202020204" pitchFamily="34" charset="0"/>
                <a:cs typeface="Arial" panose="020B0604020202020204" pitchFamily="34" charset="0"/>
              </a:rPr>
              <a:t>MB 9 – use a broad range of manufacturing techniques including handcraft skills and machinery to manufacture products precisely.</a:t>
            </a: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400" b="0" dirty="0">
                <a:solidFill>
                  <a:schemeClr val="tx1"/>
                </a:solidFill>
                <a:latin typeface="Arial" panose="020B0604020202020204" pitchFamily="34" charset="0"/>
                <a:cs typeface="Arial" panose="020B0604020202020204" pitchFamily="34" charset="0"/>
              </a:rPr>
              <a:t>Pre-cut formers showing successful and unsuccessful outcomes.</a:t>
            </a:r>
          </a:p>
          <a:p>
            <a:r>
              <a:rPr lang="en-GB" sz="1400" b="0" dirty="0">
                <a:solidFill>
                  <a:schemeClr val="tx1"/>
                </a:solidFill>
                <a:latin typeface="Arial" panose="020B0604020202020204" pitchFamily="34" charset="0"/>
                <a:cs typeface="Arial" panose="020B0604020202020204" pitchFamily="34" charset="0"/>
              </a:rPr>
              <a:t>The materials used to form the curved part in three layers.</a:t>
            </a:r>
          </a:p>
          <a:p>
            <a:r>
              <a:rPr lang="en-GB" sz="1400" b="0" dirty="0">
                <a:solidFill>
                  <a:schemeClr val="tx1"/>
                </a:solidFill>
                <a:latin typeface="Arial" panose="020B0604020202020204" pitchFamily="34" charset="0"/>
                <a:cs typeface="Arial" panose="020B0604020202020204" pitchFamily="34" charset="0"/>
              </a:rPr>
              <a:t>Materials to prepare a card template for the curve and the veneered component made during Lesson 3.</a:t>
            </a:r>
            <a:endParaRPr lang="en-GB" dirty="0"/>
          </a:p>
          <a:p>
            <a:endParaRPr lang="en-GB" dirty="0"/>
          </a:p>
        </p:txBody>
      </p:sp>
      <p:sp>
        <p:nvSpPr>
          <p:cNvPr id="7" name="Rectangle 6"/>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6543264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6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5"/>
            <a:ext cx="8005010" cy="4688680"/>
          </a:xfrm>
        </p:spPr>
        <p:txBody>
          <a:bodyPr>
            <a:normAutofit fontScale="85000" lnSpcReduction="10000"/>
          </a:bodyPr>
          <a:lstStyle/>
          <a:p>
            <a:pPr marL="0" indent="0">
              <a:lnSpc>
                <a:spcPct val="120000"/>
              </a:lnSpc>
              <a:spcBef>
                <a:spcPts val="0"/>
              </a:spcBef>
              <a:spcAft>
                <a:spcPts val="400"/>
              </a:spcAft>
              <a:buNone/>
            </a:pPr>
            <a:r>
              <a:rPr lang="en-GB" sz="1900" b="0" dirty="0">
                <a:solidFill>
                  <a:schemeClr val="tx1"/>
                </a:solidFill>
                <a:latin typeface="Arial" panose="020B0604020202020204" pitchFamily="34" charset="0"/>
                <a:cs typeface="Arial" panose="020B0604020202020204" pitchFamily="34" charset="0"/>
              </a:rPr>
              <a:t>Most qualifications have a difficulty level. The higher the level, the more difficult the qualification is. Qualification levels in England and Wales run from level 1-8. At school you are likely to be working towards qualifications at level 2 up to the age of 16 and Level 3 beyond. At these levels, common qualifications might include:</a:t>
            </a:r>
          </a:p>
          <a:p>
            <a:pPr marL="0" indent="0">
              <a:buNone/>
            </a:pPr>
            <a:r>
              <a:rPr lang="en-GB" sz="2400" dirty="0">
                <a:cs typeface="Arial" panose="020B0604020202020204" pitchFamily="34" charset="0"/>
              </a:rPr>
              <a:t>Level 2</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GCSE grade A*-C (new grades: 9 to 4)</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Intermediate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0" indent="0">
              <a:lnSpc>
                <a:spcPct val="110000"/>
              </a:lnSpc>
              <a:spcBef>
                <a:spcPts val="600"/>
              </a:spcBef>
              <a:buNone/>
            </a:pPr>
            <a:r>
              <a:rPr lang="en-GB" sz="2400" dirty="0">
                <a:cs typeface="Arial" panose="020B0604020202020204" pitchFamily="34" charset="0"/>
              </a:rPr>
              <a:t>Level 3</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AS and A level</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International Baccalaureate Diploma</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Advanced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285750" indent="-285750">
              <a:buFont typeface="Arial" panose="020B0604020202020204" pitchFamily="34" charset="0"/>
              <a:buChar char="•"/>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2400" dirty="0"/>
              <a:t>Write down a list of the Level 2 and Level 3 subjects that you think your school offers.</a:t>
            </a:r>
            <a:endParaRPr lang="en-GB" sz="2100" b="0" dirty="0"/>
          </a:p>
        </p:txBody>
      </p:sp>
      <p:sp>
        <p:nvSpPr>
          <p:cNvPr id="4" name="Rectangle 3"/>
          <p:cNvSpPr/>
          <p:nvPr/>
        </p:nvSpPr>
        <p:spPr>
          <a:xfrm>
            <a:off x="8975557" y="1066104"/>
            <a:ext cx="2662793"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We go to work and we get paid for what we do.</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Talk to a family member about living costs and decide how much it costs to run the house for a month. This could include costs attached to running a car, fun things you want to do each month and holidays.</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How much money would you need to earn each month to live like this?</a:t>
            </a:r>
          </a:p>
        </p:txBody>
      </p:sp>
    </p:spTree>
    <p:extLst>
      <p:ext uri="{BB962C8B-B14F-4D97-AF65-F5344CB8AC3E}">
        <p14:creationId xmlns:p14="http://schemas.microsoft.com/office/powerpoint/2010/main" val="27920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8475916" y="1943010"/>
            <a:ext cx="3120340" cy="212365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srgbClr val="92D050"/>
                </a:solidFill>
                <a:effectLst/>
                <a:uLnTx/>
                <a:uFillTx/>
                <a:latin typeface="Cambria" panose="02040503050406030204" pitchFamily="18" charset="0"/>
                <a:ea typeface="+mn-ea"/>
                <a:cs typeface="Arial"/>
              </a:rPr>
              <a:t>New GCSE grades explained</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a:hlinkClick r:id="rId3"/>
          </p:cNvPr>
          <p:cNvPicPr>
            <a:picLocks noChangeAspect="1"/>
          </p:cNvPicPr>
          <p:nvPr/>
        </p:nvPicPr>
        <p:blipFill>
          <a:blip r:embed="rId4"/>
          <a:stretch>
            <a:fillRect/>
          </a:stretch>
        </p:blipFill>
        <p:spPr>
          <a:xfrm>
            <a:off x="731837" y="1573678"/>
            <a:ext cx="7477125" cy="3571875"/>
          </a:xfrm>
          <a:prstGeom prst="rect">
            <a:avLst/>
          </a:prstGeom>
        </p:spPr>
      </p:pic>
    </p:spTree>
    <p:extLst>
      <p:ext uri="{BB962C8B-B14F-4D97-AF65-F5344CB8AC3E}">
        <p14:creationId xmlns:p14="http://schemas.microsoft.com/office/powerpoint/2010/main" val="26368257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19828" y="274638"/>
            <a:ext cx="5140443" cy="5389562"/>
          </a:xfrm>
          <a:prstGeom prst="rect">
            <a:avLst/>
          </a:prstGeom>
        </p:spPr>
      </p:pic>
      <p:sp>
        <p:nvSpPr>
          <p:cNvPr id="2" name="Title 1"/>
          <p:cNvSpPr>
            <a:spLocks noGrp="1"/>
          </p:cNvSpPr>
          <p:nvPr>
            <p:ph type="title"/>
          </p:nvPr>
        </p:nvSpPr>
        <p:spPr/>
        <p:txBody>
          <a:bodyPr>
            <a:normAutofit fontScale="90000"/>
          </a:bodyPr>
          <a:lstStyle/>
          <a:p>
            <a:r>
              <a:rPr lang="en-GB" dirty="0"/>
              <a:t>Lesson 6 objectives</a:t>
            </a:r>
          </a:p>
        </p:txBody>
      </p:sp>
      <p:sp>
        <p:nvSpPr>
          <p:cNvPr id="16" name="Rectangle 15"/>
          <p:cNvSpPr/>
          <p:nvPr/>
        </p:nvSpPr>
        <p:spPr>
          <a:xfrm>
            <a:off x="609600" y="1219200"/>
            <a:ext cx="5723467" cy="4208332"/>
          </a:xfrm>
          <a:prstGeom prst="rect">
            <a:avLst/>
          </a:prstGeom>
        </p:spPr>
        <p:txBody>
          <a:bodyPr wrap="square">
            <a:spAutoFit/>
          </a:bodyPr>
          <a:lstStyle/>
          <a:p>
            <a:pPr lvl="0">
              <a:spcAft>
                <a:spcPts val="1000"/>
              </a:spcAft>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Formers are the pieces of material used to encourage wood to bend into a given shape.</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the bending capabilities of wood and design and make formers to shape their own piece to feature in their design.</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prepare a card template to develop the positive and negative formers to bend their wood. Pupils will use the formers to perform the bend by clamping in the vice.</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36953718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3421101"/>
            <a:ext cx="8616462" cy="244961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Rectangle 8"/>
          <p:cNvSpPr/>
          <p:nvPr/>
        </p:nvSpPr>
        <p:spPr>
          <a:xfrm>
            <a:off x="573442" y="3421100"/>
            <a:ext cx="8600462" cy="292387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You may have often seen pieces of furniture with a curvaceous design but have you ever wondered how it was done?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2400" b="1" dirty="0">
                <a:solidFill>
                  <a:srgbClr val="286D90"/>
                </a:solidFill>
                <a:latin typeface="Cambria" panose="02040503050406030204" pitchFamily="18" charset="0"/>
                <a:cs typeface="Arial" panose="020B0604020202020204" pitchFamily="34" charset="0"/>
              </a:rPr>
              <a:t>Task</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In pairs think about how materials can be bent. Think about plastic, wood and metals. Consider what is required when those materials are quite thick, and tough to work. What is done to help this? Does this provide clues as to how wood might be bent?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3"/>
          <a:stretch>
            <a:fillRect/>
          </a:stretch>
        </p:blipFill>
        <p:spPr>
          <a:xfrm>
            <a:off x="9213661" y="1368008"/>
            <a:ext cx="2334247" cy="4210882"/>
          </a:xfrm>
          <a:prstGeom prst="rect">
            <a:avLst/>
          </a:prstGeom>
        </p:spPr>
      </p:pic>
      <p:sp>
        <p:nvSpPr>
          <p:cNvPr id="10" name="Thought Bubble: Cloud 9"/>
          <p:cNvSpPr/>
          <p:nvPr/>
        </p:nvSpPr>
        <p:spPr>
          <a:xfrm>
            <a:off x="291036" y="964504"/>
            <a:ext cx="6726499" cy="2255774"/>
          </a:xfrm>
          <a:prstGeom prst="cloudCallout">
            <a:avLst>
              <a:gd name="adj1" fmla="val 84976"/>
              <a:gd name="adj2" fmla="val 15452"/>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itle 1"/>
          <p:cNvSpPr>
            <a:spLocks noGrp="1"/>
          </p:cNvSpPr>
          <p:nvPr>
            <p:ph type="title"/>
          </p:nvPr>
        </p:nvSpPr>
        <p:spPr>
          <a:xfrm>
            <a:off x="609600" y="274638"/>
            <a:ext cx="10972800" cy="689866"/>
          </a:xfrm>
        </p:spPr>
        <p:txBody>
          <a:bodyPr>
            <a:normAutofit fontScale="90000"/>
          </a:bodyPr>
          <a:lstStyle/>
          <a:p>
            <a:pPr algn="r"/>
            <a:r>
              <a:rPr lang="en-GB" dirty="0"/>
              <a:t>Design constraint</a:t>
            </a:r>
          </a:p>
        </p:txBody>
      </p:sp>
      <p:sp>
        <p:nvSpPr>
          <p:cNvPr id="4" name="Rectangle 3"/>
          <p:cNvSpPr/>
          <p:nvPr/>
        </p:nvSpPr>
        <p:spPr>
          <a:xfrm>
            <a:off x="457200" y="361256"/>
            <a:ext cx="6096000" cy="707886"/>
          </a:xfrm>
          <a:prstGeom prst="rect">
            <a:avLst/>
          </a:prstGeom>
        </p:spPr>
        <p:txBody>
          <a:bodyPr>
            <a:spAutoFit/>
          </a:bodyPr>
          <a:lstStyle/>
          <a:p>
            <a:pPr lvl="0">
              <a:defRPr/>
            </a:pPr>
            <a:r>
              <a:rPr lang="en-GB" sz="2000" dirty="0">
                <a:latin typeface="Arial" panose="020B0604020202020204" pitchFamily="34" charset="0"/>
                <a:cs typeface="Arial" panose="020B0604020202020204" pitchFamily="34" charset="0"/>
              </a:rPr>
              <a:t>It’s time to tackle another problem presented on the specification. </a:t>
            </a:r>
          </a:p>
        </p:txBody>
      </p:sp>
      <p:sp>
        <p:nvSpPr>
          <p:cNvPr id="3" name="Rectangle 2"/>
          <p:cNvSpPr/>
          <p:nvPr/>
        </p:nvSpPr>
        <p:spPr>
          <a:xfrm>
            <a:off x="1181878" y="1573678"/>
            <a:ext cx="4365554" cy="369332"/>
          </a:xfrm>
          <a:prstGeom prst="rect">
            <a:avLst/>
          </a:prstGeom>
        </p:spPr>
        <p:txBody>
          <a:bodyPr wrap="none">
            <a:spAutoFit/>
          </a:bodyPr>
          <a:lstStyle/>
          <a:p>
            <a:r>
              <a:rPr lang="en-GB" b="1" dirty="0">
                <a:solidFill>
                  <a:srgbClr val="286D90"/>
                </a:solidFill>
                <a:latin typeface="Cambria" panose="02040503050406030204" pitchFamily="18" charset="0"/>
                <a:cs typeface="Arial" panose="020B0604020202020204" pitchFamily="34" charset="0"/>
              </a:rPr>
              <a:t>For the calendar to be a success it must:</a:t>
            </a:r>
            <a:endParaRPr lang="en-GB" sz="1400" dirty="0">
              <a:latin typeface="Arial" panose="020B0604020202020204" pitchFamily="34" charset="0"/>
              <a:cs typeface="Arial" panose="020B0604020202020204" pitchFamily="34" charset="0"/>
            </a:endParaRPr>
          </a:p>
        </p:txBody>
      </p:sp>
      <p:sp>
        <p:nvSpPr>
          <p:cNvPr id="7" name="Rectangle 6"/>
          <p:cNvSpPr/>
          <p:nvPr/>
        </p:nvSpPr>
        <p:spPr>
          <a:xfrm>
            <a:off x="1181878" y="1943010"/>
            <a:ext cx="5126157" cy="646331"/>
          </a:xfrm>
          <a:prstGeom prst="rect">
            <a:avLst/>
          </a:prstGeom>
        </p:spPr>
        <p:txBody>
          <a:bodyPr wrap="square">
            <a:spAutoFit/>
          </a:bodyPr>
          <a:lstStyle/>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Have a curved piece of wood (that will impress at interview showing a new skill).</a:t>
            </a:r>
          </a:p>
        </p:txBody>
      </p:sp>
    </p:spTree>
    <p:extLst>
      <p:ext uri="{BB962C8B-B14F-4D97-AF65-F5344CB8AC3E}">
        <p14:creationId xmlns:p14="http://schemas.microsoft.com/office/powerpoint/2010/main" val="301518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GB" dirty="0"/>
              <a:t>N.E.J. Stevenson</a:t>
            </a:r>
          </a:p>
        </p:txBody>
      </p:sp>
      <p:pic>
        <p:nvPicPr>
          <p:cNvPr id="6" name="Picture 5"/>
          <p:cNvPicPr>
            <a:picLocks noChangeAspect="1"/>
          </p:cNvPicPr>
          <p:nvPr/>
        </p:nvPicPr>
        <p:blipFill>
          <a:blip r:embed="rId3"/>
          <a:stretch>
            <a:fillRect/>
          </a:stretch>
        </p:blipFill>
        <p:spPr>
          <a:xfrm>
            <a:off x="346037" y="274638"/>
            <a:ext cx="7297410" cy="5579551"/>
          </a:xfrm>
          <a:prstGeom prst="rect">
            <a:avLst/>
          </a:prstGeom>
        </p:spPr>
      </p:pic>
      <p:sp>
        <p:nvSpPr>
          <p:cNvPr id="7" name="Rectangle 6"/>
          <p:cNvSpPr/>
          <p:nvPr/>
        </p:nvSpPr>
        <p:spPr>
          <a:xfrm>
            <a:off x="7971692" y="1701186"/>
            <a:ext cx="3786554" cy="3416320"/>
          </a:xfrm>
          <a:prstGeom prst="rect">
            <a:avLst/>
          </a:prstGeom>
        </p:spPr>
        <p:txBody>
          <a:bodyPr wrap="square">
            <a:spAutoFit/>
          </a:bodyPr>
          <a:lstStyle/>
          <a:p>
            <a:r>
              <a:rPr lang="en-GB" dirty="0">
                <a:solidFill>
                  <a:srgbClr val="318AAC"/>
                </a:solidFill>
                <a:latin typeface="Cambria" panose="02040503050406030204" pitchFamily="18" charset="0"/>
                <a:cs typeface="Arial"/>
              </a:rPr>
              <a:t>Welcome back.</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During the course of this lesson you will learn about how they would tackle the same problems faced at their business.</a:t>
            </a:r>
          </a:p>
          <a:p>
            <a:endParaRPr lang="en-GB" dirty="0">
              <a:solidFill>
                <a:srgbClr val="318AAC"/>
              </a:solidFill>
              <a:latin typeface="Cambria" panose="02040503050406030204" pitchFamily="18" charset="0"/>
              <a:cs typeface="Arial"/>
            </a:endParaRPr>
          </a:p>
          <a:p>
            <a:r>
              <a:rPr lang="en-GB" dirty="0">
                <a:solidFill>
                  <a:srgbClr val="318AAC"/>
                </a:solidFill>
                <a:latin typeface="Cambria" panose="02040503050406030204" pitchFamily="18" charset="0"/>
                <a:cs typeface="Arial"/>
              </a:rPr>
              <a:t>If you need help on your practical tasks today feel free to approach them, and take the opportunity to find out more about their job, and the work of a cabinet maker.</a:t>
            </a:r>
            <a:endParaRPr lang="en-GB" dirty="0"/>
          </a:p>
        </p:txBody>
      </p:sp>
    </p:spTree>
    <p:extLst>
      <p:ext uri="{BB962C8B-B14F-4D97-AF65-F5344CB8AC3E}">
        <p14:creationId xmlns:p14="http://schemas.microsoft.com/office/powerpoint/2010/main" val="9191521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7201"/>
            <a:ext cx="10972800" cy="689866"/>
          </a:xfrm>
        </p:spPr>
        <p:txBody>
          <a:bodyPr>
            <a:normAutofit fontScale="90000"/>
          </a:bodyPr>
          <a:lstStyle/>
          <a:p>
            <a:r>
              <a:rPr lang="en-GB" dirty="0"/>
              <a:t>What are we aiming to achieve?</a:t>
            </a:r>
          </a:p>
        </p:txBody>
      </p:sp>
      <p:sp>
        <p:nvSpPr>
          <p:cNvPr id="18" name="Rectangle 17"/>
          <p:cNvSpPr/>
          <p:nvPr/>
        </p:nvSpPr>
        <p:spPr>
          <a:xfrm>
            <a:off x="678655" y="918686"/>
            <a:ext cx="10834689" cy="923330"/>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Your task this lesson is to manufacture the part of the calendar which has been bent into a curved shape. You are going to learn the science behind bending wood and learn about how NEJ would approach this task on much larger jobs. </a:t>
            </a:r>
            <a:endParaRPr lang="en-GB" b="1" dirty="0">
              <a:latin typeface="Arial" panose="020B0604020202020204" pitchFamily="34" charset="0"/>
              <a:cs typeface="Arial" panose="020B0604020202020204" pitchFamily="34" charset="0"/>
            </a:endParaRPr>
          </a:p>
        </p:txBody>
      </p:sp>
      <p:pic>
        <p:nvPicPr>
          <p:cNvPr id="27" name="Picture 2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2337" b="74755" l="3830" r="98836"/>
                    </a14:imgEffect>
                  </a14:imgLayer>
                </a14:imgProps>
              </a:ext>
              <a:ext uri="{28A0092B-C50C-407E-A947-70E740481C1C}">
                <a14:useLocalDpi xmlns:a14="http://schemas.microsoft.com/office/drawing/2010/main"/>
              </a:ext>
            </a:extLst>
          </a:blip>
          <a:srcRect r="-3" b="-2"/>
          <a:stretch/>
        </p:blipFill>
        <p:spPr>
          <a:xfrm>
            <a:off x="940904" y="2036548"/>
            <a:ext cx="8203095" cy="4072705"/>
          </a:xfrm>
          <a:prstGeom prst="rect">
            <a:avLst/>
          </a:prstGeom>
        </p:spPr>
      </p:pic>
      <p:sp>
        <p:nvSpPr>
          <p:cNvPr id="28" name="Rectangle 27"/>
          <p:cNvSpPr/>
          <p:nvPr/>
        </p:nvSpPr>
        <p:spPr>
          <a:xfrm>
            <a:off x="4479235" y="1894117"/>
            <a:ext cx="7034109"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By the end of the lesson you will have glued the three thin layers of Plywood, layered into an attractive curved shape and have fixed them to the upright piece of softwood shown below.</a:t>
            </a:r>
            <a:endParaRPr lang="en-GB" sz="2000" dirty="0">
              <a:latin typeface="Arial" panose="020B0604020202020204" pitchFamily="34" charset="0"/>
              <a:cs typeface="Arial" panose="020B0604020202020204" pitchFamily="34" charset="0"/>
            </a:endParaRPr>
          </a:p>
        </p:txBody>
      </p:sp>
      <p:cxnSp>
        <p:nvCxnSpPr>
          <p:cNvPr id="30" name="Straight Arrow Connector 29"/>
          <p:cNvCxnSpPr>
            <a:cxnSpLocks/>
          </p:cNvCxnSpPr>
          <p:nvPr/>
        </p:nvCxnSpPr>
        <p:spPr>
          <a:xfrm flipH="1">
            <a:off x="7869678" y="3405700"/>
            <a:ext cx="2868344" cy="11543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3" name="Straight Arrow Connector 32"/>
          <p:cNvCxnSpPr>
            <a:cxnSpLocks/>
          </p:cNvCxnSpPr>
          <p:nvPr/>
        </p:nvCxnSpPr>
        <p:spPr>
          <a:xfrm flipH="1">
            <a:off x="8832712" y="3405700"/>
            <a:ext cx="1905310" cy="42568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4" name="Straight Arrow Connector 33"/>
          <p:cNvCxnSpPr>
            <a:cxnSpLocks/>
          </p:cNvCxnSpPr>
          <p:nvPr/>
        </p:nvCxnSpPr>
        <p:spPr>
          <a:xfrm flipH="1">
            <a:off x="8734649" y="3405700"/>
            <a:ext cx="2003373" cy="28947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5" name="Straight Arrow Connector 34"/>
          <p:cNvCxnSpPr>
            <a:cxnSpLocks/>
          </p:cNvCxnSpPr>
          <p:nvPr/>
        </p:nvCxnSpPr>
        <p:spPr>
          <a:xfrm flipH="1">
            <a:off x="8645000" y="3405700"/>
            <a:ext cx="2093022" cy="1651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1" name="Straight Connector 40"/>
          <p:cNvCxnSpPr>
            <a:cxnSpLocks/>
          </p:cNvCxnSpPr>
          <p:nvPr/>
        </p:nvCxnSpPr>
        <p:spPr>
          <a:xfrm flipH="1" flipV="1">
            <a:off x="10118558" y="2610853"/>
            <a:ext cx="619469" cy="794849"/>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40323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Meet Christian</a:t>
            </a:r>
          </a:p>
        </p:txBody>
      </p:sp>
      <p:sp>
        <p:nvSpPr>
          <p:cNvPr id="11" name="Rectangle 10"/>
          <p:cNvSpPr/>
          <p:nvPr/>
        </p:nvSpPr>
        <p:spPr>
          <a:xfrm>
            <a:off x="609600" y="1236352"/>
            <a:ext cx="7768281" cy="4401205"/>
          </a:xfrm>
          <a:prstGeom prst="rect">
            <a:avLst/>
          </a:prstGeom>
        </p:spPr>
        <p:txBody>
          <a:bodyPr wrap="square">
            <a:spAutoFit/>
          </a:bodyPr>
          <a:lstStyle/>
          <a:p>
            <a:pPr lvl="0"/>
            <a:r>
              <a:rPr lang="en-GB" sz="2000" dirty="0">
                <a:latin typeface="Arial" panose="020B0604020202020204" pitchFamily="34" charset="0"/>
                <a:cs typeface="Arial" panose="020B0604020202020204" pitchFamily="34" charset="0"/>
              </a:rPr>
              <a:t>Christian is a 16 year old boy who is in need of a little help. </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 is leaving school and has little idea of what to do next in his life. </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He’s been told by his parents to look for work or a college course. </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He’s not too bothered about it all, and will just go along with it to keep his parents off of his back!</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He’s seen a job and a course at a college but he’s not sure which to apply for.</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 loves D&amp;T. Both the course and the job involve designing and making things.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8799118" y="619571"/>
            <a:ext cx="2720560" cy="4907776"/>
          </a:xfrm>
          <a:prstGeom prst="rect">
            <a:avLst/>
          </a:prstGeom>
        </p:spPr>
      </p:pic>
    </p:spTree>
    <p:extLst>
      <p:ext uri="{BB962C8B-B14F-4D97-AF65-F5344CB8AC3E}">
        <p14:creationId xmlns:p14="http://schemas.microsoft.com/office/powerpoint/2010/main" val="16602475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949324"/>
            <a:ext cx="10882184" cy="5355312"/>
          </a:xfrm>
          <a:prstGeom prst="rect">
            <a:avLst/>
          </a:prstGeom>
        </p:spPr>
        <p:txBody>
          <a:bodyPr wrap="square">
            <a:spAutoFit/>
          </a:bodyPr>
          <a:lstStyle/>
          <a:p>
            <a:r>
              <a:rPr lang="en-GB" dirty="0">
                <a:latin typeface="Arial" panose="020B0604020202020204" pitchFamily="34" charset="0"/>
                <a:cs typeface="Arial" panose="020B0604020202020204" pitchFamily="34" charset="0"/>
              </a:rPr>
              <a:t>Would you agree with me if I said that it’s easier to bend a thin piece of wood than a thick piece? Everybody knows this! So when we have a task to complete involving bending wood it makes sense to do it with a thin piece of wood. However, by bending with a thin piece of wood we will soon encounter a couple of problems:</a:t>
            </a:r>
          </a:p>
          <a:p>
            <a:pPr marL="342900" indent="-342900">
              <a:buFont typeface="+mj-lt"/>
              <a:buAutoNum type="arabicPeriod"/>
            </a:pPr>
            <a:r>
              <a:rPr lang="en-GB" dirty="0">
                <a:latin typeface="Arial" panose="020B0604020202020204" pitchFamily="34" charset="0"/>
                <a:cs typeface="Arial" panose="020B0604020202020204" pitchFamily="34" charset="0"/>
              </a:rPr>
              <a:t>How do we make the wood stay in this shape? We can bend a thin piece of wood but it springs back to its original shape when we release it.</a:t>
            </a:r>
          </a:p>
          <a:p>
            <a:pPr marL="342900" indent="-342900">
              <a:buFont typeface="+mj-lt"/>
              <a:buAutoNum type="arabicPeriod"/>
            </a:pPr>
            <a:r>
              <a:rPr lang="en-GB" dirty="0">
                <a:latin typeface="Arial" panose="020B0604020202020204" pitchFamily="34" charset="0"/>
                <a:cs typeface="Arial" panose="020B0604020202020204" pitchFamily="34" charset="0"/>
              </a:rPr>
              <a:t>A thin piece won’t be strong enough for our final needs.</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We can solve both problems by using a technique called </a:t>
            </a:r>
            <a:r>
              <a:rPr lang="en-GB" dirty="0">
                <a:solidFill>
                  <a:srgbClr val="FF0000"/>
                </a:solidFill>
                <a:latin typeface="Arial" panose="020B0604020202020204" pitchFamily="34" charset="0"/>
                <a:cs typeface="Arial" panose="020B0604020202020204" pitchFamily="34" charset="0"/>
              </a:rPr>
              <a:t>laminating</a:t>
            </a:r>
            <a:r>
              <a:rPr lang="en-GB" dirty="0">
                <a:latin typeface="Arial" panose="020B0604020202020204" pitchFamily="34" charset="0"/>
                <a:cs typeface="Arial" panose="020B0604020202020204" pitchFamily="34" charset="0"/>
              </a:rPr>
              <a:t> and using a </a:t>
            </a:r>
            <a:r>
              <a:rPr lang="en-GB" dirty="0">
                <a:solidFill>
                  <a:srgbClr val="FF0000"/>
                </a:solidFill>
                <a:latin typeface="Arial" panose="020B0604020202020204" pitchFamily="34" charset="0"/>
                <a:cs typeface="Arial" panose="020B0604020202020204" pitchFamily="34" charset="0"/>
              </a:rPr>
              <a:t>former</a:t>
            </a:r>
            <a:r>
              <a:rPr lang="en-GB" dirty="0">
                <a:latin typeface="Arial" panose="020B0604020202020204" pitchFamily="34" charset="0"/>
                <a:cs typeface="Arial" panose="020B0604020202020204" pitchFamily="34" charset="0"/>
              </a:rPr>
              <a:t> to secure the shape.</a:t>
            </a:r>
          </a:p>
          <a:p>
            <a:endParaRPr lang="en-GB"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804" b="89706" l="5846" r="94363"/>
                    </a14:imgEffect>
                  </a14:imgLayer>
                </a14:imgProps>
              </a:ext>
              <a:ext uri="{28A0092B-C50C-407E-A947-70E740481C1C}">
                <a14:useLocalDpi xmlns:a14="http://schemas.microsoft.com/office/drawing/2010/main"/>
              </a:ext>
            </a:extLst>
          </a:blip>
          <a:srcRect b="-78"/>
          <a:stretch/>
        </p:blipFill>
        <p:spPr>
          <a:xfrm>
            <a:off x="1980171" y="2894281"/>
            <a:ext cx="3685385" cy="1093139"/>
          </a:xfrm>
          <a:prstGeom prst="rect">
            <a:avLst/>
          </a:prstGeom>
        </p:spPr>
      </p:pic>
      <p:pic>
        <p:nvPicPr>
          <p:cNvPr id="6" name="Picture 5"/>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3612" b="94357" l="4472" r="95935"/>
                    </a14:imgEffect>
                  </a14:imgLayer>
                </a14:imgProps>
              </a:ext>
              <a:ext uri="{28A0092B-C50C-407E-A947-70E740481C1C}">
                <a14:useLocalDpi xmlns:a14="http://schemas.microsoft.com/office/drawing/2010/main"/>
              </a:ext>
            </a:extLst>
          </a:blip>
          <a:srcRect r="-43" b="-51"/>
          <a:stretch/>
        </p:blipFill>
        <p:spPr>
          <a:xfrm rot="21202626">
            <a:off x="7281433" y="2652323"/>
            <a:ext cx="3525797" cy="1630723"/>
          </a:xfrm>
          <a:prstGeom prst="rect">
            <a:avLst/>
          </a:prstGeom>
        </p:spPr>
      </p:pic>
      <p:sp>
        <p:nvSpPr>
          <p:cNvPr id="2" name="Title 1"/>
          <p:cNvSpPr>
            <a:spLocks noGrp="1"/>
          </p:cNvSpPr>
          <p:nvPr>
            <p:ph type="title"/>
          </p:nvPr>
        </p:nvSpPr>
        <p:spPr/>
        <p:txBody>
          <a:bodyPr>
            <a:normAutofit fontScale="90000"/>
          </a:bodyPr>
          <a:lstStyle/>
          <a:p>
            <a:r>
              <a:rPr lang="en-GB" dirty="0"/>
              <a:t>The science of bending wood</a:t>
            </a:r>
          </a:p>
        </p:txBody>
      </p:sp>
      <p:pic>
        <p:nvPicPr>
          <p:cNvPr id="9" name="Picture 8"/>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9950" b="96020" l="9942" r="94152"/>
                    </a14:imgEffect>
                  </a14:imgLayer>
                </a14:imgProps>
              </a:ext>
              <a:ext uri="{28A0092B-C50C-407E-A947-70E740481C1C}">
                <a14:useLocalDpi xmlns:a14="http://schemas.microsoft.com/office/drawing/2010/main"/>
              </a:ext>
            </a:extLst>
          </a:blip>
          <a:srcRect r="-7"/>
          <a:stretch/>
        </p:blipFill>
        <p:spPr>
          <a:xfrm>
            <a:off x="264679" y="3987421"/>
            <a:ext cx="4017571" cy="1461213"/>
          </a:xfrm>
          <a:prstGeom prst="rect">
            <a:avLst/>
          </a:prstGeom>
        </p:spPr>
      </p:pic>
      <p:sp>
        <p:nvSpPr>
          <p:cNvPr id="4" name="Arrow: Right 3"/>
          <p:cNvSpPr/>
          <p:nvPr/>
        </p:nvSpPr>
        <p:spPr>
          <a:xfrm>
            <a:off x="5759288" y="3050850"/>
            <a:ext cx="1264507" cy="83417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9950" b="96020" l="9942" r="94152"/>
                    </a14:imgEffect>
                  </a14:imgLayer>
                </a14:imgProps>
              </a:ext>
              <a:ext uri="{28A0092B-C50C-407E-A947-70E740481C1C}">
                <a14:useLocalDpi xmlns:a14="http://schemas.microsoft.com/office/drawing/2010/main"/>
              </a:ext>
            </a:extLst>
          </a:blip>
          <a:srcRect r="-15"/>
          <a:stretch/>
        </p:blipFill>
        <p:spPr>
          <a:xfrm flipH="1">
            <a:off x="7540486" y="3987420"/>
            <a:ext cx="3977803" cy="1461213"/>
          </a:xfrm>
          <a:prstGeom prst="rect">
            <a:avLst/>
          </a:prstGeom>
        </p:spPr>
      </p:pic>
      <p:sp>
        <p:nvSpPr>
          <p:cNvPr id="5" name="TextBox 4"/>
          <p:cNvSpPr txBox="1"/>
          <p:nvPr/>
        </p:nvSpPr>
        <p:spPr>
          <a:xfrm>
            <a:off x="5711740" y="3270017"/>
            <a:ext cx="1441233"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 bends</a:t>
            </a:r>
          </a:p>
        </p:txBody>
      </p:sp>
      <p:sp>
        <p:nvSpPr>
          <p:cNvPr id="11" name="Arrow: Right 10"/>
          <p:cNvSpPr/>
          <p:nvPr/>
        </p:nvSpPr>
        <p:spPr>
          <a:xfrm>
            <a:off x="4282250" y="4231997"/>
            <a:ext cx="3130914" cy="83417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12" name="TextBox 11"/>
          <p:cNvSpPr txBox="1"/>
          <p:nvPr/>
        </p:nvSpPr>
        <p:spPr>
          <a:xfrm>
            <a:off x="4334939" y="4452259"/>
            <a:ext cx="3157419"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Thick does not bend (easily)</a:t>
            </a:r>
          </a:p>
        </p:txBody>
      </p:sp>
    </p:spTree>
    <p:extLst>
      <p:ext uri="{BB962C8B-B14F-4D97-AF65-F5344CB8AC3E}">
        <p14:creationId xmlns:p14="http://schemas.microsoft.com/office/powerpoint/2010/main" val="37090839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8909" y="2696622"/>
            <a:ext cx="4521709" cy="3151245"/>
            <a:chOff x="78909" y="2555460"/>
            <a:chExt cx="4724263" cy="3292408"/>
          </a:xfrm>
        </p:grpSpPr>
        <p:sp>
          <p:nvSpPr>
            <p:cNvPr id="20" name="Rectangle 19"/>
            <p:cNvSpPr/>
            <p:nvPr/>
          </p:nvSpPr>
          <p:spPr>
            <a:xfrm>
              <a:off x="380333" y="2555460"/>
              <a:ext cx="4422839" cy="329240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a:ext>
              </a:extLst>
            </a:blip>
            <a:srcRect b="-33"/>
            <a:stretch/>
          </p:blipFill>
          <p:spPr>
            <a:xfrm>
              <a:off x="78909" y="3363452"/>
              <a:ext cx="4688230" cy="2347940"/>
            </a:xfrm>
            <a:prstGeom prst="rect">
              <a:avLst/>
            </a:prstGeom>
          </p:spPr>
        </p:pic>
        <p:sp>
          <p:nvSpPr>
            <p:cNvPr id="14" name="Arrow: Curved Down 13"/>
            <p:cNvSpPr/>
            <p:nvPr/>
          </p:nvSpPr>
          <p:spPr>
            <a:xfrm flipH="1">
              <a:off x="1034948" y="4721941"/>
              <a:ext cx="2619632" cy="386661"/>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16" name="Arrow: Curved Down 15"/>
            <p:cNvSpPr/>
            <p:nvPr/>
          </p:nvSpPr>
          <p:spPr>
            <a:xfrm rot="184769" flipH="1">
              <a:off x="443154" y="3542132"/>
              <a:ext cx="4135395" cy="533707"/>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pSp>
      <p:sp>
        <p:nvSpPr>
          <p:cNvPr id="23" name="Rectangle 22"/>
          <p:cNvSpPr/>
          <p:nvPr/>
        </p:nvSpPr>
        <p:spPr>
          <a:xfrm>
            <a:off x="8476279" y="2828647"/>
            <a:ext cx="3467466" cy="3019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The science of bending wood</a:t>
            </a:r>
          </a:p>
        </p:txBody>
      </p:sp>
      <p:sp>
        <p:nvSpPr>
          <p:cNvPr id="3" name="Rectangle 2"/>
          <p:cNvSpPr/>
          <p:nvPr/>
        </p:nvSpPr>
        <p:spPr>
          <a:xfrm>
            <a:off x="609600" y="949324"/>
            <a:ext cx="10882184"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Understanding how to bend wood, (or deforming it) means thinking about what is actually happening to the surfaces of the wood and the forces running through it when we are applying the force across the material to bend it.</a:t>
            </a:r>
          </a:p>
        </p:txBody>
      </p:sp>
      <p:sp>
        <p:nvSpPr>
          <p:cNvPr id="11" name="Rectangle 10"/>
          <p:cNvSpPr/>
          <p:nvPr/>
        </p:nvSpPr>
        <p:spPr>
          <a:xfrm>
            <a:off x="3279643" y="1723001"/>
            <a:ext cx="8156538"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Looking at our thin piece of wood from the previous slide we can see that the top face is trying to stretch and the bottom face is trying to shrink (compress). Eventually the piece of wood will break under these forces.</a:t>
            </a:r>
          </a:p>
        </p:txBody>
      </p:sp>
      <p:sp>
        <p:nvSpPr>
          <p:cNvPr id="12" name="Rectangle 11"/>
          <p:cNvSpPr/>
          <p:nvPr/>
        </p:nvSpPr>
        <p:spPr>
          <a:xfrm>
            <a:off x="976503" y="5207919"/>
            <a:ext cx="3001143" cy="584775"/>
          </a:xfrm>
          <a:prstGeom prst="rect">
            <a:avLst/>
          </a:prstGeom>
        </p:spPr>
        <p:txBody>
          <a:bodyPr wrap="none">
            <a:spAutoFit/>
          </a:bodyPr>
          <a:lstStyle/>
          <a:p>
            <a:pPr algn="ctr"/>
            <a:r>
              <a:rPr lang="en-GB" sz="1600" dirty="0">
                <a:latin typeface="Arial" panose="020B0604020202020204" pitchFamily="34" charset="0"/>
                <a:cs typeface="Arial" panose="020B0604020202020204" pitchFamily="34" charset="0"/>
              </a:rPr>
              <a:t>Inside face is compressing and</a:t>
            </a:r>
          </a:p>
          <a:p>
            <a:pPr algn="ctr"/>
            <a:r>
              <a:rPr lang="en-GB" sz="1600" dirty="0">
                <a:latin typeface="Arial" panose="020B0604020202020204" pitchFamily="34" charset="0"/>
                <a:cs typeface="Arial" panose="020B0604020202020204" pitchFamily="34" charset="0"/>
              </a:rPr>
              <a:t>getting smaller in length.</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993958" y="2805548"/>
            <a:ext cx="2696572" cy="584775"/>
          </a:xfrm>
          <a:prstGeom prst="rect">
            <a:avLst/>
          </a:prstGeom>
        </p:spPr>
        <p:txBody>
          <a:bodyPr wrap="none">
            <a:spAutoFit/>
          </a:bodyPr>
          <a:lstStyle/>
          <a:p>
            <a:pPr algn="ctr"/>
            <a:r>
              <a:rPr lang="en-GB" sz="1600" dirty="0">
                <a:latin typeface="Arial" panose="020B0604020202020204" pitchFamily="34" charset="0"/>
                <a:cs typeface="Arial" panose="020B0604020202020204" pitchFamily="34" charset="0"/>
              </a:rPr>
              <a:t>Outer face is stretching and</a:t>
            </a:r>
          </a:p>
          <a:p>
            <a:pPr algn="ctr"/>
            <a:r>
              <a:rPr lang="en-GB" sz="1600" dirty="0">
                <a:latin typeface="Arial" panose="020B0604020202020204" pitchFamily="34" charset="0"/>
                <a:cs typeface="Arial" panose="020B0604020202020204" pitchFamily="34" charset="0"/>
              </a:rPr>
              <a:t>getting longer in length.</a:t>
            </a:r>
            <a:endParaRPr lang="en-GB" dirty="0">
              <a:latin typeface="Arial" panose="020B0604020202020204" pitchFamily="34" charset="0"/>
              <a:cs typeface="Arial" panose="020B0604020202020204" pitchFamily="34" charset="0"/>
            </a:endParaRPr>
          </a:p>
        </p:txBody>
      </p:sp>
      <p:sp>
        <p:nvSpPr>
          <p:cNvPr id="22" name="Rectangle 21"/>
          <p:cNvSpPr/>
          <p:nvPr/>
        </p:nvSpPr>
        <p:spPr>
          <a:xfrm>
            <a:off x="4842845" y="3293216"/>
            <a:ext cx="3498229" cy="2585323"/>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If you still don’t quite see this then lets think about a piece of wood bending to the extreme. Imagine that the same piece of wood could bend all the way around into a circle. Can you see how the outer circle is much bigger in circumference and radius to the inner circle? </a:t>
            </a:r>
            <a:endParaRPr lang="en-GB" sz="2000" dirty="0">
              <a:latin typeface="Arial" panose="020B0604020202020204" pitchFamily="34" charset="0"/>
              <a:cs typeface="Arial" panose="020B0604020202020204" pitchFamily="34" charset="0"/>
            </a:endParaRPr>
          </a:p>
        </p:txBody>
      </p:sp>
      <p:grpSp>
        <p:nvGrpSpPr>
          <p:cNvPr id="28" name="Group 27"/>
          <p:cNvGrpSpPr/>
          <p:nvPr/>
        </p:nvGrpSpPr>
        <p:grpSpPr>
          <a:xfrm>
            <a:off x="8596844" y="2885173"/>
            <a:ext cx="3250224" cy="2672039"/>
            <a:chOff x="8311400" y="2472855"/>
            <a:chExt cx="3965336" cy="3295649"/>
          </a:xfrm>
        </p:grpSpPr>
        <p:pic>
          <p:nvPicPr>
            <p:cNvPr id="21" name="Picture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459830" y="2472855"/>
              <a:ext cx="3609974" cy="3295649"/>
            </a:xfrm>
            <a:prstGeom prst="rect">
              <a:avLst/>
            </a:prstGeom>
          </p:spPr>
        </p:pic>
        <p:sp>
          <p:nvSpPr>
            <p:cNvPr id="24" name="Arrow: Curved Down 23"/>
            <p:cNvSpPr/>
            <p:nvPr/>
          </p:nvSpPr>
          <p:spPr>
            <a:xfrm flipH="1">
              <a:off x="9717553" y="3520164"/>
              <a:ext cx="1082845" cy="386661"/>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25" name="Arrow: Curved Down 24"/>
            <p:cNvSpPr/>
            <p:nvPr/>
          </p:nvSpPr>
          <p:spPr>
            <a:xfrm flipV="1">
              <a:off x="9717553" y="4279785"/>
              <a:ext cx="1144627" cy="459611"/>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26" name="Arrow: Curved Down 25"/>
            <p:cNvSpPr/>
            <p:nvPr/>
          </p:nvSpPr>
          <p:spPr>
            <a:xfrm flipH="1">
              <a:off x="8311400" y="2584646"/>
              <a:ext cx="3741927" cy="1226809"/>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27" name="Arrow: Curved Down 26"/>
            <p:cNvSpPr/>
            <p:nvPr/>
          </p:nvSpPr>
          <p:spPr>
            <a:xfrm flipV="1">
              <a:off x="8459830" y="4279785"/>
              <a:ext cx="3816906" cy="1458261"/>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pSp>
    </p:spTree>
    <p:extLst>
      <p:ext uri="{BB962C8B-B14F-4D97-AF65-F5344CB8AC3E}">
        <p14:creationId xmlns:p14="http://schemas.microsoft.com/office/powerpoint/2010/main" val="8242961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7048518" y="4838977"/>
            <a:ext cx="4843849" cy="107721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normAutofit fontScale="90000"/>
          </a:bodyPr>
          <a:lstStyle/>
          <a:p>
            <a:r>
              <a:rPr lang="en-GB" dirty="0"/>
              <a:t>Bending wood by laminating</a:t>
            </a:r>
          </a:p>
        </p:txBody>
      </p:sp>
      <p:sp>
        <p:nvSpPr>
          <p:cNvPr id="8" name="Rectangle 7"/>
          <p:cNvSpPr/>
          <p:nvPr/>
        </p:nvSpPr>
        <p:spPr>
          <a:xfrm>
            <a:off x="609600" y="924814"/>
            <a:ext cx="10972800" cy="1754326"/>
          </a:xfrm>
          <a:prstGeom prst="rect">
            <a:avLst/>
          </a:prstGeom>
        </p:spPr>
        <p:txBody>
          <a:bodyPr wrap="square">
            <a:spAutoFit/>
          </a:bodyPr>
          <a:lstStyle/>
          <a:p>
            <a:r>
              <a:rPr lang="en-GB" dirty="0">
                <a:latin typeface="Arial" panose="020B0604020202020204" pitchFamily="34" charset="0"/>
                <a:cs typeface="Arial" panose="020B0604020202020204" pitchFamily="34" charset="0"/>
              </a:rPr>
              <a:t>Laminating is the process of using thinner materials layered and fixed together to achieve a thicker component that fulfils our needs. You may have heard of laminate flooring or laminate worktops. Spend a moment to think why they are laminated.</a:t>
            </a:r>
          </a:p>
          <a:p>
            <a:r>
              <a:rPr lang="en-GB" dirty="0">
                <a:latin typeface="Arial" panose="020B0604020202020204" pitchFamily="34" charset="0"/>
                <a:cs typeface="Arial" panose="020B0604020202020204" pitchFamily="34" charset="0"/>
              </a:rPr>
              <a:t>In our case we are going to laminate three thin pieces of wood. We can easily bend each of these pieces, and if we layer them together with glue in a former, the result will be a thicker piece of wood that has been bent into a shape we would have otherwise found difficult. </a:t>
            </a:r>
          </a:p>
        </p:txBody>
      </p:sp>
      <p:grpSp>
        <p:nvGrpSpPr>
          <p:cNvPr id="4" name="Group 3"/>
          <p:cNvGrpSpPr/>
          <p:nvPr/>
        </p:nvGrpSpPr>
        <p:grpSpPr>
          <a:xfrm>
            <a:off x="3622982" y="3229854"/>
            <a:ext cx="3442308" cy="2900068"/>
            <a:chOff x="3697797" y="2797780"/>
            <a:chExt cx="3747052" cy="3156808"/>
          </a:xfrm>
        </p:grpSpPr>
        <p:pic>
          <p:nvPicPr>
            <p:cNvPr id="11" name="Picture 10"/>
            <p:cNvPicPr>
              <a:picLocks noChangeAspect="1"/>
            </p:cNvPicPr>
            <p:nvPr/>
          </p:nvPicPr>
          <p:blipFill>
            <a:blip r:embed="rId3">
              <a:extLst>
                <a:ext uri="{BEBA8EAE-BF5A-486C-A8C5-ECC9F3942E4B}">
                  <a14:imgProps xmlns:a14="http://schemas.microsoft.com/office/drawing/2010/main">
                    <a14:imgLayer r:embed="rId4">
                      <a14:imgEffect>
                        <a14:backgroundRemoval t="9874" b="89916" l="3540" r="95575"/>
                      </a14:imgEffect>
                    </a14:imgLayer>
                  </a14:imgProps>
                </a:ext>
              </a:extLst>
            </a:blip>
            <a:stretch>
              <a:fillRect/>
            </a:stretch>
          </p:blipFill>
          <p:spPr>
            <a:xfrm>
              <a:off x="3697797" y="2797780"/>
              <a:ext cx="3747052" cy="3156808"/>
            </a:xfrm>
            <a:prstGeom prst="rect">
              <a:avLst/>
            </a:prstGeom>
          </p:spPr>
        </p:pic>
        <p:sp>
          <p:nvSpPr>
            <p:cNvPr id="12" name="Arrow: Right 11"/>
            <p:cNvSpPr/>
            <p:nvPr/>
          </p:nvSpPr>
          <p:spPr>
            <a:xfrm rot="17408319">
              <a:off x="4707428" y="5086038"/>
              <a:ext cx="630475" cy="53758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sp>
          <p:nvSpPr>
            <p:cNvPr id="13" name="Arrow: Right 12"/>
            <p:cNvSpPr/>
            <p:nvPr/>
          </p:nvSpPr>
          <p:spPr>
            <a:xfrm rot="6583356">
              <a:off x="6221912" y="3146450"/>
              <a:ext cx="630475" cy="53758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latin typeface="Arial" panose="020B0604020202020204" pitchFamily="34" charset="0"/>
                <a:cs typeface="Arial" panose="020B0604020202020204" pitchFamily="34" charset="0"/>
              </a:endParaRPr>
            </a:p>
          </p:txBody>
        </p:sp>
      </p:grpSp>
      <p:sp>
        <p:nvSpPr>
          <p:cNvPr id="14" name="Rectangle 13"/>
          <p:cNvSpPr/>
          <p:nvPr/>
        </p:nvSpPr>
        <p:spPr>
          <a:xfrm>
            <a:off x="3622982" y="2802508"/>
            <a:ext cx="2887972" cy="830997"/>
          </a:xfrm>
          <a:prstGeom prst="rect">
            <a:avLst/>
          </a:prstGeom>
        </p:spPr>
        <p:txBody>
          <a:bodyPr wrap="square">
            <a:spAutoFit/>
          </a:bodyPr>
          <a:lstStyle/>
          <a:p>
            <a:r>
              <a:rPr lang="en-GB" sz="1600" dirty="0">
                <a:solidFill>
                  <a:srgbClr val="286D90"/>
                </a:solidFill>
                <a:latin typeface="Arial" panose="020B0604020202020204" pitchFamily="34" charset="0"/>
                <a:cs typeface="Arial" panose="020B0604020202020204" pitchFamily="34" charset="0"/>
              </a:rPr>
              <a:t>2. Pressure is applied to the former with a vice or clamps. </a:t>
            </a:r>
          </a:p>
          <a:p>
            <a:endParaRPr lang="en-GB" sz="1600" dirty="0">
              <a:solidFill>
                <a:srgbClr val="286D90"/>
              </a:solidFill>
              <a:latin typeface="Arial" panose="020B0604020202020204" pitchFamily="34" charset="0"/>
              <a:cs typeface="Arial" panose="020B0604020202020204" pitchFamily="34" charset="0"/>
            </a:endParaRPr>
          </a:p>
        </p:txBody>
      </p:sp>
      <p:grpSp>
        <p:nvGrpSpPr>
          <p:cNvPr id="3" name="Group 2"/>
          <p:cNvGrpSpPr/>
          <p:nvPr/>
        </p:nvGrpSpPr>
        <p:grpSpPr>
          <a:xfrm>
            <a:off x="379240" y="2762151"/>
            <a:ext cx="2971789" cy="1677852"/>
            <a:chOff x="469557" y="3027790"/>
            <a:chExt cx="3339374" cy="1885388"/>
          </a:xfrm>
        </p:grpSpPr>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backgroundRemoval t="9746" b="89831" l="3110" r="92344"/>
                      </a14:imgEffect>
                    </a14:imgLayer>
                  </a14:imgProps>
                </a:ext>
              </a:extLst>
            </a:blip>
            <a:stretch>
              <a:fillRect/>
            </a:stretch>
          </p:blipFill>
          <p:spPr>
            <a:xfrm>
              <a:off x="469557" y="3027790"/>
              <a:ext cx="3339374" cy="1885388"/>
            </a:xfrm>
            <a:prstGeom prst="rect">
              <a:avLst/>
            </a:prstGeom>
          </p:spPr>
        </p:pic>
        <p:cxnSp>
          <p:nvCxnSpPr>
            <p:cNvPr id="16" name="Straight Arrow Connector 15"/>
            <p:cNvCxnSpPr>
              <a:cxnSpLocks/>
            </p:cNvCxnSpPr>
            <p:nvPr/>
          </p:nvCxnSpPr>
          <p:spPr>
            <a:xfrm flipV="1">
              <a:off x="1283520" y="3766494"/>
              <a:ext cx="285788" cy="114668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V="1">
              <a:off x="1283520" y="4132229"/>
              <a:ext cx="1058085" cy="7809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
        <p:nvSpPr>
          <p:cNvPr id="21" name="Rectangle 20"/>
          <p:cNvSpPr/>
          <p:nvPr/>
        </p:nvSpPr>
        <p:spPr>
          <a:xfrm>
            <a:off x="416421" y="4558784"/>
            <a:ext cx="2876679" cy="1077218"/>
          </a:xfrm>
          <a:prstGeom prst="rect">
            <a:avLst/>
          </a:prstGeom>
        </p:spPr>
        <p:txBody>
          <a:bodyPr wrap="square">
            <a:spAutoFit/>
          </a:bodyPr>
          <a:lstStyle/>
          <a:p>
            <a:r>
              <a:rPr lang="en-GB" sz="1600" dirty="0">
                <a:solidFill>
                  <a:srgbClr val="286D90"/>
                </a:solidFill>
                <a:latin typeface="Arial" panose="020B0604020202020204" pitchFamily="34" charset="0"/>
                <a:cs typeface="Arial" panose="020B0604020202020204" pitchFamily="34" charset="0"/>
              </a:rPr>
              <a:t>1. Glue needs to be applied between each surface before they are layered into the former.</a:t>
            </a:r>
            <a:endParaRPr lang="en-GB" dirty="0">
              <a:solidFill>
                <a:srgbClr val="286D90"/>
              </a:solidFill>
              <a:latin typeface="Arial" panose="020B0604020202020204" pitchFamily="34" charset="0"/>
              <a:cs typeface="Arial" panose="020B0604020202020204" pitchFamily="34" charset="0"/>
            </a:endParaRPr>
          </a:p>
        </p:txBody>
      </p:sp>
      <p:pic>
        <p:nvPicPr>
          <p:cNvPr id="24" name="Picture 23"/>
          <p:cNvPicPr>
            <a:picLocks noChangeAspect="1"/>
          </p:cNvPicPr>
          <p:nvPr/>
        </p:nvPicPr>
        <p:blipFill>
          <a:blip r:embed="rId7" cstate="print">
            <a:extLst>
              <a:ext uri="{BEBA8EAE-BF5A-486C-A8C5-ECC9F3942E4B}">
                <a14:imgProps xmlns:a14="http://schemas.microsoft.com/office/drawing/2010/main">
                  <a14:imgLayer r:embed="rId8">
                    <a14:imgEffect>
                      <a14:backgroundRemoval t="6891" b="91884" l="3807" r="89898"/>
                    </a14:imgEffect>
                  </a14:imgLayer>
                </a14:imgProps>
              </a:ext>
              <a:ext uri="{28A0092B-C50C-407E-A947-70E740481C1C}">
                <a14:useLocalDpi xmlns:a14="http://schemas.microsoft.com/office/drawing/2010/main"/>
              </a:ext>
            </a:extLst>
          </a:blip>
          <a:stretch>
            <a:fillRect/>
          </a:stretch>
        </p:blipFill>
        <p:spPr>
          <a:xfrm>
            <a:off x="9720646" y="2550331"/>
            <a:ext cx="2573474" cy="2460437"/>
          </a:xfrm>
          <a:prstGeom prst="rect">
            <a:avLst/>
          </a:prstGeom>
        </p:spPr>
      </p:pic>
      <p:sp>
        <p:nvSpPr>
          <p:cNvPr id="25" name="Rectangle 24"/>
          <p:cNvSpPr/>
          <p:nvPr/>
        </p:nvSpPr>
        <p:spPr>
          <a:xfrm>
            <a:off x="7500731" y="2839740"/>
            <a:ext cx="2219916" cy="1569660"/>
          </a:xfrm>
          <a:prstGeom prst="rect">
            <a:avLst/>
          </a:prstGeom>
        </p:spPr>
        <p:txBody>
          <a:bodyPr wrap="square">
            <a:spAutoFit/>
          </a:bodyPr>
          <a:lstStyle/>
          <a:p>
            <a:pPr lvl="0"/>
            <a:r>
              <a:rPr lang="en-GB" sz="1600" dirty="0">
                <a:solidFill>
                  <a:srgbClr val="286D90"/>
                </a:solidFill>
                <a:latin typeface="Arial" panose="020B0604020202020204" pitchFamily="34" charset="0"/>
                <a:cs typeface="Arial" panose="020B0604020202020204" pitchFamily="34" charset="0"/>
              </a:rPr>
              <a:t>3. The glue will be given sufficient time to dry. The two parts of the former can then be removed to leave the finished piece</a:t>
            </a:r>
            <a:endParaRPr lang="en-GB" dirty="0">
              <a:solidFill>
                <a:srgbClr val="286D90"/>
              </a:solidFill>
              <a:latin typeface="Arial" panose="020B0604020202020204" pitchFamily="34" charset="0"/>
              <a:cs typeface="Arial" panose="020B0604020202020204" pitchFamily="34" charset="0"/>
            </a:endParaRPr>
          </a:p>
        </p:txBody>
      </p:sp>
      <p:sp>
        <p:nvSpPr>
          <p:cNvPr id="26" name="Rectangle 25"/>
          <p:cNvSpPr/>
          <p:nvPr/>
        </p:nvSpPr>
        <p:spPr>
          <a:xfrm>
            <a:off x="7048519" y="4816223"/>
            <a:ext cx="4851598"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The longer faces being glued to the shorter faces of each piece of material are forcing the three pieces to remain in the shape dictated by the former. The forces work to hold the shape. Clever stuff!</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26928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749" y="137201"/>
            <a:ext cx="10972800" cy="689866"/>
          </a:xfrm>
        </p:spPr>
        <p:txBody>
          <a:bodyPr>
            <a:normAutofit fontScale="90000"/>
          </a:bodyPr>
          <a:lstStyle/>
          <a:p>
            <a:r>
              <a:rPr lang="en-GB" dirty="0"/>
              <a:t>														Let’s get bending</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r="-10" b="-2"/>
          <a:stretch/>
        </p:blipFill>
        <p:spPr>
          <a:xfrm rot="5400000">
            <a:off x="7055600" y="2986178"/>
            <a:ext cx="2579452" cy="208308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r="-4"/>
          <a:stretch/>
        </p:blipFill>
        <p:spPr>
          <a:xfrm rot="5400000">
            <a:off x="9480868" y="2994113"/>
            <a:ext cx="2563585" cy="2083084"/>
          </a:xfrm>
          <a:prstGeom prst="rect">
            <a:avLst/>
          </a:prstGeom>
        </p:spPr>
      </p:pic>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9846" b="89768" l="4261" r="96538"/>
                    </a14:imgEffect>
                  </a14:imgLayer>
                </a14:imgProps>
              </a:ext>
              <a:ext uri="{28A0092B-C50C-407E-A947-70E740481C1C}">
                <a14:useLocalDpi xmlns:a14="http://schemas.microsoft.com/office/drawing/2010/main"/>
              </a:ext>
            </a:extLst>
          </a:blip>
          <a:stretch>
            <a:fillRect/>
          </a:stretch>
        </p:blipFill>
        <p:spPr>
          <a:xfrm>
            <a:off x="950983" y="511285"/>
            <a:ext cx="2995979" cy="2066468"/>
          </a:xfrm>
          <a:prstGeom prst="rect">
            <a:avLst/>
          </a:prstGeom>
        </p:spPr>
      </p:pic>
      <p:grpSp>
        <p:nvGrpSpPr>
          <p:cNvPr id="11" name="Group 10"/>
          <p:cNvGrpSpPr/>
          <p:nvPr/>
        </p:nvGrpSpPr>
        <p:grpSpPr>
          <a:xfrm>
            <a:off x="950983" y="2836069"/>
            <a:ext cx="3376399" cy="3091720"/>
            <a:chOff x="1022606" y="2580031"/>
            <a:chExt cx="3761768" cy="3422450"/>
          </a:xfrm>
        </p:grpSpPr>
        <p:pic>
          <p:nvPicPr>
            <p:cNvPr id="9" name="Picture 8"/>
            <p:cNvPicPr>
              <a:picLocks noChangeAspect="1"/>
            </p:cNvPicPr>
            <p:nvPr/>
          </p:nvPicPr>
          <p:blipFill>
            <a:blip r:embed="rId7" cstate="print">
              <a:extLst>
                <a:ext uri="{BEBA8EAE-BF5A-486C-A8C5-ECC9F3942E4B}">
                  <a14:imgProps xmlns:a14="http://schemas.microsoft.com/office/drawing/2010/main">
                    <a14:imgLayer r:embed="rId8">
                      <a14:imgEffect>
                        <a14:backgroundRemoval t="4303" b="97033" l="4244" r="99782"/>
                      </a14:imgEffect>
                    </a14:imgLayer>
                  </a14:imgProps>
                </a:ext>
                <a:ext uri="{28A0092B-C50C-407E-A947-70E740481C1C}">
                  <a14:useLocalDpi xmlns:a14="http://schemas.microsoft.com/office/drawing/2010/main"/>
                </a:ext>
              </a:extLst>
            </a:blip>
            <a:stretch>
              <a:fillRect/>
            </a:stretch>
          </p:blipFill>
          <p:spPr>
            <a:xfrm>
              <a:off x="1022606" y="3243578"/>
              <a:ext cx="3761768" cy="2758903"/>
            </a:xfrm>
            <a:prstGeom prst="rect">
              <a:avLst/>
            </a:prstGeom>
          </p:spPr>
        </p:pic>
        <p:pic>
          <p:nvPicPr>
            <p:cNvPr id="10" name="Picture 9"/>
            <p:cNvPicPr>
              <a:picLocks noChangeAspect="1"/>
            </p:cNvPicPr>
            <p:nvPr/>
          </p:nvPicPr>
          <p:blipFill>
            <a:blip r:embed="rId9"/>
            <a:stretch>
              <a:fillRect/>
            </a:stretch>
          </p:blipFill>
          <p:spPr>
            <a:xfrm>
              <a:off x="3907279" y="2580031"/>
              <a:ext cx="848205" cy="1176240"/>
            </a:xfrm>
            <a:prstGeom prst="rect">
              <a:avLst/>
            </a:prstGeom>
          </p:spPr>
        </p:pic>
      </p:grpSp>
      <p:sp>
        <p:nvSpPr>
          <p:cNvPr id="12" name="Arrow: Down 11"/>
          <p:cNvSpPr/>
          <p:nvPr/>
        </p:nvSpPr>
        <p:spPr>
          <a:xfrm>
            <a:off x="839563" y="2017816"/>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Arrow: Down 12"/>
          <p:cNvSpPr/>
          <p:nvPr/>
        </p:nvSpPr>
        <p:spPr>
          <a:xfrm rot="16200000">
            <a:off x="3177094" y="4750865"/>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15"/>
          <p:cNvSpPr/>
          <p:nvPr/>
        </p:nvSpPr>
        <p:spPr>
          <a:xfrm>
            <a:off x="224608" y="2996889"/>
            <a:ext cx="2589154" cy="1323439"/>
          </a:xfrm>
          <a:prstGeom prst="rect">
            <a:avLst/>
          </a:prstGeom>
        </p:spPr>
        <p:txBody>
          <a:bodyPr wrap="square">
            <a:spAutoFit/>
          </a:bodyPr>
          <a:lstStyle/>
          <a:p>
            <a:pPr lvl="0"/>
            <a:r>
              <a:rPr lang="en-GB" sz="1600" dirty="0">
                <a:solidFill>
                  <a:srgbClr val="318AAC"/>
                </a:solidFill>
                <a:latin typeface="Arial" panose="020B0604020202020204" pitchFamily="34" charset="0"/>
                <a:cs typeface="Arial" panose="020B0604020202020204" pitchFamily="34" charset="0"/>
              </a:rPr>
              <a:t>2. After cutting out the simple card/paper template, mark around it accurately on to your piece of wood.</a:t>
            </a:r>
          </a:p>
        </p:txBody>
      </p:sp>
      <p:sp>
        <p:nvSpPr>
          <p:cNvPr id="17" name="Rectangle 16"/>
          <p:cNvSpPr/>
          <p:nvPr/>
        </p:nvSpPr>
        <p:spPr>
          <a:xfrm>
            <a:off x="4333067" y="4217574"/>
            <a:ext cx="2636467" cy="1569660"/>
          </a:xfrm>
          <a:prstGeom prst="rect">
            <a:avLst/>
          </a:prstGeom>
        </p:spPr>
        <p:txBody>
          <a:bodyPr wrap="square">
            <a:spAutoFit/>
          </a:bodyPr>
          <a:lstStyle/>
          <a:p>
            <a:pPr lvl="0"/>
            <a:r>
              <a:rPr lang="en-GB" sz="1600" dirty="0">
                <a:solidFill>
                  <a:srgbClr val="318AAC"/>
                </a:solidFill>
                <a:latin typeface="Arial" panose="020B0604020202020204" pitchFamily="34" charset="0"/>
                <a:cs typeface="Arial" panose="020B0604020202020204" pitchFamily="34" charset="0"/>
              </a:rPr>
              <a:t>3, Give the piece of wood to your teacher and it will be cut along the line using the bandsaw. This will ensure the curve is cut quickly and accurately.</a:t>
            </a:r>
          </a:p>
        </p:txBody>
      </p:sp>
      <p:sp>
        <p:nvSpPr>
          <p:cNvPr id="18" name="Rectangle 17"/>
          <p:cNvSpPr/>
          <p:nvPr/>
        </p:nvSpPr>
        <p:spPr>
          <a:xfrm>
            <a:off x="447030" y="360319"/>
            <a:ext cx="5496570" cy="584775"/>
          </a:xfrm>
          <a:prstGeom prst="rect">
            <a:avLst/>
          </a:prstGeom>
        </p:spPr>
        <p:txBody>
          <a:bodyPr wrap="square">
            <a:spAutoFit/>
          </a:bodyPr>
          <a:lstStyle/>
          <a:p>
            <a:pPr marL="185738" lvl="0" indent="-185738"/>
            <a:r>
              <a:rPr lang="en-GB" sz="1600" dirty="0">
                <a:solidFill>
                  <a:srgbClr val="318AAC"/>
                </a:solidFill>
                <a:latin typeface="Arial" panose="020B0604020202020204" pitchFamily="34" charset="0"/>
                <a:cs typeface="Arial" panose="020B0604020202020204" pitchFamily="34" charset="0"/>
              </a:rPr>
              <a:t>1. Draw your simple template </a:t>
            </a:r>
            <a:r>
              <a:rPr lang="en-GB" sz="1600" b="1" dirty="0">
                <a:solidFill>
                  <a:srgbClr val="318AAC"/>
                </a:solidFill>
                <a:latin typeface="Arial" panose="020B0604020202020204" pitchFamily="34" charset="0"/>
                <a:cs typeface="Arial" panose="020B0604020202020204" pitchFamily="34" charset="0"/>
              </a:rPr>
              <a:t>thinking about the rules your teacher will have provided</a:t>
            </a:r>
            <a:r>
              <a:rPr lang="en-GB" sz="1600" dirty="0">
                <a:solidFill>
                  <a:srgbClr val="318AAC"/>
                </a:solidFill>
                <a:latin typeface="Arial" panose="020B0604020202020204" pitchFamily="34" charset="0"/>
                <a:cs typeface="Arial" panose="020B0604020202020204" pitchFamily="34" charset="0"/>
              </a:rPr>
              <a:t>.</a:t>
            </a:r>
            <a:endParaRPr lang="en-GB" sz="1600" b="1" dirty="0">
              <a:solidFill>
                <a:srgbClr val="318AAC"/>
              </a:solidFill>
              <a:latin typeface="Arial" panose="020B0604020202020204" pitchFamily="34" charset="0"/>
              <a:cs typeface="Arial" panose="020B0604020202020204" pitchFamily="34" charset="0"/>
            </a:endParaRPr>
          </a:p>
        </p:txBody>
      </p:sp>
      <p:sp>
        <p:nvSpPr>
          <p:cNvPr id="19" name="Rectangle 18"/>
          <p:cNvSpPr/>
          <p:nvPr/>
        </p:nvSpPr>
        <p:spPr>
          <a:xfrm>
            <a:off x="4288345" y="1014894"/>
            <a:ext cx="2792909" cy="1815882"/>
          </a:xfrm>
          <a:prstGeom prst="rect">
            <a:avLst/>
          </a:prstGeom>
        </p:spPr>
        <p:txBody>
          <a:bodyPr wrap="square">
            <a:spAutoFit/>
          </a:bodyPr>
          <a:lstStyle/>
          <a:p>
            <a:pPr lvl="0"/>
            <a:r>
              <a:rPr lang="en-GB" sz="1600" dirty="0">
                <a:solidFill>
                  <a:srgbClr val="318AAC"/>
                </a:solidFill>
                <a:latin typeface="Arial" panose="020B0604020202020204" pitchFamily="34" charset="0"/>
                <a:cs typeface="Arial" panose="020B0604020202020204" pitchFamily="34" charset="0"/>
              </a:rPr>
              <a:t>4. You must keep both pieces of the wood your teacher has cut. They will become the two parts of the former. You can now prepare for applying glue to your three thin pieces of MDF.</a:t>
            </a:r>
          </a:p>
        </p:txBody>
      </p:sp>
      <p:sp>
        <p:nvSpPr>
          <p:cNvPr id="20" name="Arrow: Down 19"/>
          <p:cNvSpPr/>
          <p:nvPr/>
        </p:nvSpPr>
        <p:spPr>
          <a:xfrm rot="10800000">
            <a:off x="5252359" y="3076997"/>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2" name="Picture 21"/>
          <p:cNvPicPr>
            <a:picLocks noChangeAspect="1"/>
          </p:cNvPicPr>
          <p:nvPr/>
        </p:nvPicPr>
        <p:blipFill rotWithShape="1">
          <a:blip r:embed="rId10" cstate="print">
            <a:extLst>
              <a:ext uri="{28A0092B-C50C-407E-A947-70E740481C1C}">
                <a14:useLocalDpi xmlns:a14="http://schemas.microsoft.com/office/drawing/2010/main"/>
              </a:ext>
            </a:extLst>
          </a:blip>
          <a:srcRect r="-12"/>
          <a:stretch/>
        </p:blipFill>
        <p:spPr>
          <a:xfrm rot="5400000">
            <a:off x="8872030" y="197849"/>
            <a:ext cx="1318999" cy="2813490"/>
          </a:xfrm>
          <a:prstGeom prst="rect">
            <a:avLst/>
          </a:prstGeom>
        </p:spPr>
      </p:pic>
      <p:sp>
        <p:nvSpPr>
          <p:cNvPr id="23" name="Arrow: Down 22"/>
          <p:cNvSpPr/>
          <p:nvPr/>
        </p:nvSpPr>
        <p:spPr>
          <a:xfrm rot="16200000">
            <a:off x="7123101" y="1062605"/>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Arrow: Down 23"/>
          <p:cNvSpPr/>
          <p:nvPr/>
        </p:nvSpPr>
        <p:spPr>
          <a:xfrm>
            <a:off x="8214454" y="2124664"/>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Arrow: Down 24"/>
          <p:cNvSpPr/>
          <p:nvPr/>
        </p:nvSpPr>
        <p:spPr>
          <a:xfrm rot="16200000">
            <a:off x="9169226" y="4125305"/>
            <a:ext cx="679622" cy="9638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Rectangle 25"/>
          <p:cNvSpPr/>
          <p:nvPr/>
        </p:nvSpPr>
        <p:spPr>
          <a:xfrm>
            <a:off x="7303783" y="5364628"/>
            <a:ext cx="4689434" cy="584775"/>
          </a:xfrm>
          <a:prstGeom prst="rect">
            <a:avLst/>
          </a:prstGeom>
        </p:spPr>
        <p:txBody>
          <a:bodyPr wrap="square">
            <a:spAutoFit/>
          </a:bodyPr>
          <a:lstStyle/>
          <a:p>
            <a:r>
              <a:rPr lang="en-GB" sz="1600" dirty="0">
                <a:solidFill>
                  <a:srgbClr val="318AAC"/>
                </a:solidFill>
                <a:latin typeface="Arial" panose="020B0604020202020204" pitchFamily="34" charset="0"/>
                <a:cs typeface="Arial" panose="020B0604020202020204" pitchFamily="34" charset="0"/>
              </a:rPr>
              <a:t>5. Place each piece on to the bed of the vice and slowly tighten. Do not remove until glue is dry.</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0011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r="-4"/>
          <a:stretch/>
        </p:blipFill>
        <p:spPr>
          <a:xfrm rot="5400000">
            <a:off x="5698116" y="1481813"/>
            <a:ext cx="4736747" cy="3848923"/>
          </a:xfrm>
          <a:prstGeom prst="rect">
            <a:avLst/>
          </a:prstGeom>
        </p:spPr>
      </p:pic>
      <p:sp>
        <p:nvSpPr>
          <p:cNvPr id="25" name="Arrow: Down 24"/>
          <p:cNvSpPr/>
          <p:nvPr/>
        </p:nvSpPr>
        <p:spPr>
          <a:xfrm rot="16200000">
            <a:off x="5780484" y="1858491"/>
            <a:ext cx="679622" cy="241594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 name="Rectangle 3"/>
          <p:cNvSpPr/>
          <p:nvPr/>
        </p:nvSpPr>
        <p:spPr>
          <a:xfrm>
            <a:off x="845420" y="1327524"/>
            <a:ext cx="4066903" cy="3477875"/>
          </a:xfrm>
          <a:prstGeom prst="rect">
            <a:avLst/>
          </a:prstGeom>
        </p:spPr>
        <p:txBody>
          <a:bodyPr wrap="square">
            <a:spAutoFit/>
          </a:bodyPr>
          <a:lstStyle/>
          <a:p>
            <a:r>
              <a:rPr lang="en-GB" sz="4400" b="1" dirty="0">
                <a:solidFill>
                  <a:srgbClr val="92D050"/>
                </a:solidFill>
                <a:latin typeface="Cambria" panose="02040503050406030204" pitchFamily="18" charset="0"/>
                <a:ea typeface="+mj-ea"/>
                <a:cs typeface="Arial"/>
              </a:rPr>
              <a:t>Keep this part until the end of the project.</a:t>
            </a:r>
          </a:p>
          <a:p>
            <a:endParaRPr lang="en-GB" sz="4400" b="1" dirty="0">
              <a:solidFill>
                <a:srgbClr val="92D050"/>
              </a:solidFill>
              <a:latin typeface="Cambria" panose="02040503050406030204" pitchFamily="18" charset="0"/>
              <a:ea typeface="+mj-ea"/>
              <a:cs typeface="Arial"/>
            </a:endParaRPr>
          </a:p>
          <a:p>
            <a:r>
              <a:rPr lang="en-GB" sz="4400" b="1" dirty="0">
                <a:solidFill>
                  <a:srgbClr val="92D050"/>
                </a:solidFill>
                <a:latin typeface="Cambria" panose="02040503050406030204" pitchFamily="18" charset="0"/>
                <a:ea typeface="+mj-ea"/>
                <a:cs typeface="Arial"/>
              </a:rPr>
              <a:t>It’s important!</a:t>
            </a:r>
            <a:endParaRPr lang="en-GB" dirty="0"/>
          </a:p>
        </p:txBody>
      </p:sp>
    </p:spTree>
    <p:extLst>
      <p:ext uri="{BB962C8B-B14F-4D97-AF65-F5344CB8AC3E}">
        <p14:creationId xmlns:p14="http://schemas.microsoft.com/office/powerpoint/2010/main" val="41257200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would industry approach this?</a:t>
            </a:r>
          </a:p>
        </p:txBody>
      </p:sp>
      <p:sp>
        <p:nvSpPr>
          <p:cNvPr id="4" name="Rectangle 3"/>
          <p:cNvSpPr/>
          <p:nvPr/>
        </p:nvSpPr>
        <p:spPr>
          <a:xfrm>
            <a:off x="609600" y="1084933"/>
            <a:ext cx="10972800" cy="2554545"/>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We can bend our wood in this way because we are working on quite a small scale, meaning we only have to bend small pieces of wood and don’t have to worry about having to bend them in any great quantity. At NEJ it’s quite possible that they will need to bend much larger pieces in both length and thickness, and they may have to bend large numbers of them which creates a problem of space. </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So how might they do it? Today you will watch a demonstration from the staff of NEJ showing how they would approach this problem</a:t>
            </a:r>
            <a:endParaRPr lang="en-GB" sz="2400" dirty="0">
              <a:latin typeface="Arial" panose="020B0604020202020204" pitchFamily="34" charset="0"/>
              <a:cs typeface="Arial" panose="020B0604020202020204" pitchFamily="34" charset="0"/>
            </a:endParaRPr>
          </a:p>
        </p:txBody>
      </p:sp>
      <p:sp>
        <p:nvSpPr>
          <p:cNvPr id="15" name="Rectangle 14"/>
          <p:cNvSpPr/>
          <p:nvPr/>
        </p:nvSpPr>
        <p:spPr>
          <a:xfrm>
            <a:off x="6003635" y="2967335"/>
            <a:ext cx="184730" cy="923330"/>
          </a:xfrm>
          <a:prstGeom prst="rect">
            <a:avLst/>
          </a:prstGeom>
          <a:noFill/>
        </p:spPr>
        <p:txBody>
          <a:bodyPr wrap="none" lIns="91440" tIns="45720" rIns="91440" bIns="45720">
            <a:spAutoFit/>
          </a:bodyPr>
          <a:lstStyle/>
          <a:p>
            <a:pPr algn="ct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18808746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74638"/>
            <a:ext cx="10972800" cy="689866"/>
          </a:xfrm>
        </p:spPr>
        <p:txBody>
          <a:bodyPr>
            <a:normAutofit fontScale="90000"/>
          </a:bodyPr>
          <a:lstStyle/>
          <a:p>
            <a:r>
              <a:rPr lang="en-GB" dirty="0"/>
              <a:t>What have we learnt?</a:t>
            </a:r>
          </a:p>
        </p:txBody>
      </p:sp>
      <p:sp>
        <p:nvSpPr>
          <p:cNvPr id="7" name="Rectangle 6"/>
          <p:cNvSpPr/>
          <p:nvPr/>
        </p:nvSpPr>
        <p:spPr>
          <a:xfrm>
            <a:off x="914400" y="4488552"/>
            <a:ext cx="8269357" cy="1255728"/>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Feel like a snooze? Did you know that it takes seven minutes for the average person to fall asleep and that cats spend 66% of their time asleep?</a:t>
            </a:r>
            <a:endParaRPr lang="en-GB" dirty="0">
              <a:latin typeface="Arial" panose="020B0604020202020204" pitchFamily="34" charset="0"/>
              <a:cs typeface="Arial" panose="020B0604020202020204" pitchFamily="34" charset="0"/>
            </a:endParaRPr>
          </a:p>
          <a:p>
            <a:pPr lvl="0">
              <a:spcBef>
                <a:spcPct val="20000"/>
              </a:spcBef>
            </a:pPr>
            <a:r>
              <a:rPr lang="en-GB" i="1" dirty="0">
                <a:latin typeface="Arial" panose="020B0604020202020204" pitchFamily="34" charset="0"/>
                <a:cs typeface="Arial" panose="020B0604020202020204" pitchFamily="34" charset="0"/>
              </a:rPr>
              <a:t>Yawn…..</a:t>
            </a:r>
            <a:endParaRPr lang="en-GB" sz="2000" i="1" dirty="0">
              <a:latin typeface="Arial" panose="020B0604020202020204" pitchFamily="34" charset="0"/>
              <a:cs typeface="Arial" panose="020B0604020202020204" pitchFamily="34" charset="0"/>
            </a:endParaRPr>
          </a:p>
        </p:txBody>
      </p:sp>
      <p:sp>
        <p:nvSpPr>
          <p:cNvPr id="8" name="Rectangle 7"/>
          <p:cNvSpPr/>
          <p:nvPr/>
        </p:nvSpPr>
        <p:spPr>
          <a:xfrm>
            <a:off x="609598" y="1006128"/>
            <a:ext cx="9527005" cy="2252924"/>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looked at the properties of wood when attempting to bend.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about laminating materials.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develop and use a former to bend wood.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about the shrinking and stretching forces at work that affect the wood, and know that they help the material to hold its shape once the former has been removed.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our industry partner NEJ Stevenson would approach this problem when faced with a need to bend larger pieces of wood or a greater numbers of parts.</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7" name="Parallelogram 16"/>
          <p:cNvSpPr/>
          <p:nvPr/>
        </p:nvSpPr>
        <p:spPr>
          <a:xfrm>
            <a:off x="339003" y="3661814"/>
            <a:ext cx="9749475" cy="2110981"/>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itle 1"/>
          <p:cNvSpPr txBox="1">
            <a:spLocks/>
          </p:cNvSpPr>
          <p:nvPr/>
        </p:nvSpPr>
        <p:spPr>
          <a:xfrm>
            <a:off x="914400" y="3661814"/>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42175986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7</a:t>
            </a:r>
          </a:p>
        </p:txBody>
      </p:sp>
      <p:sp>
        <p:nvSpPr>
          <p:cNvPr id="3" name="Content Placeholder 2"/>
          <p:cNvSpPr>
            <a:spLocks noGrp="1"/>
          </p:cNvSpPr>
          <p:nvPr>
            <p:ph idx="1"/>
          </p:nvPr>
        </p:nvSpPr>
        <p:spPr>
          <a:xfrm>
            <a:off x="609601" y="964504"/>
            <a:ext cx="8737600"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Pupils finalise any work from previous practical lessons and use this lesson to finish all wooden components with glass paper. An initial assembly of base, front edge and curved part in today’s lesson. Remainder of the lesson is for manufacturing chosen method of tile storage from card modelling lesson. </a:t>
            </a: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600" b="0" dirty="0">
                <a:solidFill>
                  <a:schemeClr val="tx1"/>
                </a:solidFill>
                <a:latin typeface="Arial" panose="020B0604020202020204" pitchFamily="34" charset="0"/>
                <a:cs typeface="Arial" panose="020B0604020202020204" pitchFamily="34" charset="0"/>
              </a:rPr>
              <a:t>MB 6 – recognise when it is necessary to develop a new skill or technique.</a:t>
            </a:r>
          </a:p>
          <a:p>
            <a:pPr marL="0" indent="0">
              <a:buNone/>
            </a:pPr>
            <a:r>
              <a:rPr lang="en-GB" sz="1600" b="0" dirty="0">
                <a:solidFill>
                  <a:schemeClr val="tx1"/>
                </a:solidFill>
                <a:latin typeface="Arial" panose="020B0604020202020204" pitchFamily="34" charset="0"/>
                <a:cs typeface="Arial" panose="020B0604020202020204" pitchFamily="34" charset="0"/>
              </a:rPr>
              <a:t>MB 9 – use a broad range of manufacturing techniques including handcraft skills and machinery to manufacture products precisely.</a:t>
            </a:r>
            <a:endParaRPr lang="en-GB" sz="1400" b="0"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600" b="0" dirty="0">
                <a:solidFill>
                  <a:schemeClr val="tx1"/>
                </a:solidFill>
                <a:latin typeface="Arial" panose="020B0604020202020204" pitchFamily="34" charset="0"/>
                <a:cs typeface="Arial" panose="020B0604020202020204" pitchFamily="34" charset="0"/>
              </a:rPr>
              <a:t>Access to card models or photos from Lesson 2.</a:t>
            </a:r>
          </a:p>
          <a:p>
            <a:r>
              <a:rPr lang="en-GB" sz="1600" b="0" dirty="0">
                <a:solidFill>
                  <a:schemeClr val="tx1"/>
                </a:solidFill>
                <a:latin typeface="Arial" panose="020B0604020202020204" pitchFamily="34" charset="0"/>
                <a:cs typeface="Arial" panose="020B0604020202020204" pitchFamily="34" charset="0"/>
              </a:rPr>
              <a:t>Base and front edge parts pre cut to size </a:t>
            </a:r>
          </a:p>
          <a:p>
            <a:r>
              <a:rPr lang="en-GB" sz="1600" b="0" dirty="0">
                <a:solidFill>
                  <a:schemeClr val="tx1"/>
                </a:solidFill>
                <a:latin typeface="Arial" panose="020B0604020202020204" pitchFamily="34" charset="0"/>
                <a:cs typeface="Arial" panose="020B0604020202020204" pitchFamily="34" charset="0"/>
              </a:rPr>
              <a:t>Veneered/curved upright made Lesson 3 plus the offcut to enable clamping.</a:t>
            </a:r>
          </a:p>
          <a:p>
            <a:r>
              <a:rPr lang="en-GB" sz="1600" b="0" dirty="0">
                <a:solidFill>
                  <a:schemeClr val="tx1"/>
                </a:solidFill>
                <a:latin typeface="Arial" panose="020B0604020202020204" pitchFamily="34" charset="0"/>
                <a:cs typeface="Arial" panose="020B0604020202020204" pitchFamily="34" charset="0"/>
              </a:rPr>
              <a:t>4mm spacers for gluing.</a:t>
            </a:r>
          </a:p>
          <a:p>
            <a:r>
              <a:rPr lang="en-GB" sz="1600" b="0" dirty="0">
                <a:solidFill>
                  <a:schemeClr val="tx1"/>
                </a:solidFill>
                <a:latin typeface="Arial" panose="020B0604020202020204" pitchFamily="34" charset="0"/>
                <a:cs typeface="Arial" panose="020B0604020202020204" pitchFamily="34" charset="0"/>
              </a:rPr>
              <a:t>Materials and equipment for production of chosen tile storage solutions.</a:t>
            </a:r>
            <a:endParaRPr lang="en-GB" sz="1400" b="0"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9" name="Picture 8"/>
          <p:cNvPicPr>
            <a:picLocks noChangeAspect="1"/>
          </p:cNvPicPr>
          <p:nvPr/>
        </p:nvPicPr>
        <p:blipFill>
          <a:blip r:embed="rId3"/>
          <a:stretch>
            <a:fillRect/>
          </a:stretch>
        </p:blipFill>
        <p:spPr>
          <a:xfrm>
            <a:off x="9564150" y="1468366"/>
            <a:ext cx="1771650" cy="437702"/>
          </a:xfrm>
          <a:prstGeom prst="rect">
            <a:avLst/>
          </a:prstGeom>
        </p:spPr>
      </p:pic>
      <p:pic>
        <p:nvPicPr>
          <p:cNvPr id="12" name="Picture 11"/>
          <p:cNvPicPr>
            <a:picLocks noChangeAspect="1"/>
          </p:cNvPicPr>
          <p:nvPr/>
        </p:nvPicPr>
        <p:blipFill>
          <a:blip r:embed="rId4"/>
          <a:stretch>
            <a:fillRect/>
          </a:stretch>
        </p:blipFill>
        <p:spPr>
          <a:xfrm>
            <a:off x="9566998" y="2770964"/>
            <a:ext cx="1771650" cy="791222"/>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20990920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7 Starter</a:t>
            </a:r>
          </a:p>
        </p:txBody>
      </p:sp>
      <p:sp>
        <p:nvSpPr>
          <p:cNvPr id="6" name="Rectangle 5"/>
          <p:cNvSpPr/>
          <p:nvPr/>
        </p:nvSpPr>
        <p:spPr>
          <a:xfrm>
            <a:off x="8826500" y="994047"/>
            <a:ext cx="2866736"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720436" y="1066104"/>
            <a:ext cx="8106064" cy="4862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What is an apprenticeship?</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hlinkClick r:id="rId3"/>
              </a:rPr>
              <a:t>https://www.youtube.com/user/ApprenticeshipsNAS</a:t>
            </a:r>
            <a:endPar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An example of how to apply for an apprenticeship through WCG</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hlinkClick r:id="rId4"/>
              </a:rPr>
              <a:t>https://www.youtube.com/watch?v=LWx3opcJlSE</a:t>
            </a:r>
            <a:endPar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4F81BD"/>
              </a:solidFill>
              <a:effectLst/>
              <a:uLnTx/>
              <a:uFillTx/>
              <a:latin typeface="Cambria" panose="02040503050406030204" pitchFamily="18" charset="0"/>
              <a:ea typeface="+mn-ea"/>
              <a:cs typeface="+mn-cs"/>
            </a:endParaRPr>
          </a:p>
          <a:p>
            <a:pPr marL="0" marR="0" lvl="0" indent="0" algn="l" defTabSz="457200" rtl="0" eaLnBrk="1" fontAlgn="auto" latinLnBrk="0" hangingPunct="1">
              <a:lnSpc>
                <a:spcPct val="100000"/>
              </a:lnSpc>
              <a:spcBef>
                <a:spcPts val="0"/>
              </a:spcBef>
              <a:spcAft>
                <a:spcPts val="40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Apprenticeships have equivalent educational levels and offer a good alternative to traditional routes through education beyond age 16:</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Intermediate	Level 2	5 GCSE grades A*-C</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Advanced	Level 3	2 A Level passes</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Higher	Level 4-7	Foundation degree</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Degree	Level 6-7	Bachelors or Masters degree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What do like about the idea of an apprenticeship? </a:t>
            </a:r>
            <a:b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b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How will you find out more?</a:t>
            </a:r>
            <a:endPar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mn-cs"/>
            </a:endParaRPr>
          </a:p>
        </p:txBody>
      </p:sp>
      <p:sp>
        <p:nvSpPr>
          <p:cNvPr id="4" name="Rectangle 3"/>
          <p:cNvSpPr/>
          <p:nvPr/>
        </p:nvSpPr>
        <p:spPr>
          <a:xfrm>
            <a:off x="8826500" y="1066104"/>
            <a:ext cx="2866736"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Talk to family member about your future. Discuss what career you would like to do, and a back up if you find your first choice doesn’t go to plan. Look at:</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qualifications you might need.</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pay and conditions of the job.</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Local employers who might be able to employ you doing this.</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subjects you would need to take to achieve this.</a:t>
            </a:r>
          </a:p>
        </p:txBody>
      </p:sp>
    </p:spTree>
    <p:extLst>
      <p:ext uri="{BB962C8B-B14F-4D97-AF65-F5344CB8AC3E}">
        <p14:creationId xmlns:p14="http://schemas.microsoft.com/office/powerpoint/2010/main" val="216350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b="-15"/>
          <a:stretch/>
        </p:blipFill>
        <p:spPr>
          <a:xfrm>
            <a:off x="6743700" y="274638"/>
            <a:ext cx="5092700" cy="5389562"/>
          </a:xfrm>
          <a:prstGeom prst="rect">
            <a:avLst/>
          </a:prstGeom>
        </p:spPr>
      </p:pic>
      <p:sp>
        <p:nvSpPr>
          <p:cNvPr id="2" name="Title 1"/>
          <p:cNvSpPr>
            <a:spLocks noGrp="1"/>
          </p:cNvSpPr>
          <p:nvPr>
            <p:ph type="title"/>
          </p:nvPr>
        </p:nvSpPr>
        <p:spPr/>
        <p:txBody>
          <a:bodyPr>
            <a:normAutofit fontScale="90000"/>
          </a:bodyPr>
          <a:lstStyle/>
          <a:p>
            <a:r>
              <a:rPr lang="en-GB" dirty="0"/>
              <a:t>Lesson 7 objectives</a:t>
            </a:r>
          </a:p>
        </p:txBody>
      </p:sp>
      <p:sp>
        <p:nvSpPr>
          <p:cNvPr id="16" name="Rectangle 15"/>
          <p:cNvSpPr/>
          <p:nvPr/>
        </p:nvSpPr>
        <p:spPr>
          <a:xfrm>
            <a:off x="609600" y="1016287"/>
            <a:ext cx="5723467" cy="3931333"/>
          </a:xfrm>
          <a:prstGeom prst="rect">
            <a:avLst/>
          </a:prstGeom>
        </p:spPr>
        <p:txBody>
          <a:bodyPr wrap="square">
            <a:spAutoFit/>
          </a:bodyPr>
          <a:lstStyle/>
          <a:p>
            <a:pPr>
              <a:spcAft>
                <a:spcPts val="1000"/>
              </a:spcAft>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NEJ Stevenson must manufacture products that rely on a perfect finish to maintain a reputation of excellence amongst their customers.</a:t>
            </a:r>
            <a:endParaRPr lang="en-GB" dirty="0">
              <a:solidFill>
                <a:srgbClr val="318AAC"/>
              </a:solidFill>
              <a:latin typeface="Arial" panose="020B0604020202020204" pitchFamily="34" charset="0"/>
              <a:cs typeface="Arial" panose="020B0604020202020204" pitchFamily="34" charset="0"/>
            </a:endParaRPr>
          </a:p>
          <a:p>
            <a:pPr>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The importance of assembling/finishing their work to high standards and to develop pride in their work.</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assemble their work achieving a high standard of finish and seek help if things don’t go to plan. Pupils will manufacture their tile storage solution.</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1758832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Meet Christian</a:t>
            </a:r>
          </a:p>
        </p:txBody>
      </p:sp>
      <p:sp>
        <p:nvSpPr>
          <p:cNvPr id="11" name="Rectangle 10"/>
          <p:cNvSpPr/>
          <p:nvPr/>
        </p:nvSpPr>
        <p:spPr>
          <a:xfrm>
            <a:off x="609600" y="1236352"/>
            <a:ext cx="7768281" cy="4093428"/>
          </a:xfrm>
          <a:prstGeom prst="rect">
            <a:avLst/>
          </a:prstGeom>
        </p:spPr>
        <p:txBody>
          <a:bodyPr wrap="square">
            <a:spAutoFit/>
          </a:bodyPr>
          <a:lstStyle/>
          <a:p>
            <a:pPr lvl="0"/>
            <a:r>
              <a:rPr lang="en-GB" sz="2000" dirty="0">
                <a:latin typeface="Arial" panose="020B0604020202020204" pitchFamily="34" charset="0"/>
                <a:cs typeface="Arial" panose="020B0604020202020204" pitchFamily="34" charset="0"/>
              </a:rPr>
              <a:t>He’s been told he needs to prepare for an interview.</a:t>
            </a:r>
          </a:p>
          <a:p>
            <a:pPr lvl="0"/>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He will need to take his favourite piece of D&amp;T work with him to talk about. He’s going to take his calendar project with him because he loved making it.</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He’s feeling pretty confident, but his parents insist he needs our help.</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We have to prepare him. </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Looking at him and his project, he definitely needs some help and we have a few weeks to work on it. </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3" name="Picture 2"/>
          <p:cNvPicPr>
            <a:picLocks noChangeAspect="1"/>
          </p:cNvPicPr>
          <p:nvPr/>
        </p:nvPicPr>
        <p:blipFill>
          <a:blip r:embed="rId3"/>
          <a:stretch>
            <a:fillRect/>
          </a:stretch>
        </p:blipFill>
        <p:spPr>
          <a:xfrm>
            <a:off x="8799118" y="619571"/>
            <a:ext cx="2720560" cy="4907776"/>
          </a:xfrm>
          <a:prstGeom prst="rect">
            <a:avLst/>
          </a:prstGeom>
        </p:spPr>
      </p:pic>
    </p:spTree>
    <p:extLst>
      <p:ext uri="{BB962C8B-B14F-4D97-AF65-F5344CB8AC3E}">
        <p14:creationId xmlns:p14="http://schemas.microsoft.com/office/powerpoint/2010/main" val="6558411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extLst>
              <a:ext uri="{BEBA8EAE-BF5A-486C-A8C5-ECC9F3942E4B}">
                <a14:imgProps xmlns:a14="http://schemas.microsoft.com/office/drawing/2010/main">
                  <a14:imgLayer r:embed="rId4">
                    <a14:imgEffect>
                      <a14:backgroundRemoval t="6617" b="98346" l="2941" r="97861">
                        <a14:foregroundMark x1="5169" y1="47368" x2="5526" y2="52180"/>
                        <a14:foregroundMark x1="47504" y1="19549" x2="47504" y2="30526"/>
                      </a14:backgroundRemoval>
                    </a14:imgEffect>
                  </a14:imgLayer>
                </a14:imgProps>
              </a:ext>
            </a:extLst>
          </a:blip>
          <a:stretch>
            <a:fillRect/>
          </a:stretch>
        </p:blipFill>
        <p:spPr>
          <a:xfrm>
            <a:off x="0" y="748525"/>
            <a:ext cx="7046113" cy="4176172"/>
          </a:xfrm>
          <a:prstGeom prst="rect">
            <a:avLst/>
          </a:prstGeom>
        </p:spPr>
      </p:pic>
      <p:sp>
        <p:nvSpPr>
          <p:cNvPr id="2" name="Title 1"/>
          <p:cNvSpPr>
            <a:spLocks noGrp="1"/>
          </p:cNvSpPr>
          <p:nvPr>
            <p:ph type="title"/>
          </p:nvPr>
        </p:nvSpPr>
        <p:spPr>
          <a:xfrm>
            <a:off x="185351" y="15691"/>
            <a:ext cx="12360876" cy="964504"/>
          </a:xfrm>
        </p:spPr>
        <p:txBody>
          <a:bodyPr>
            <a:normAutofit/>
          </a:bodyPr>
          <a:lstStyle/>
          <a:p>
            <a:r>
              <a:rPr lang="en-GB" dirty="0"/>
              <a:t>Initial assembly</a:t>
            </a:r>
          </a:p>
        </p:txBody>
      </p:sp>
      <p:sp>
        <p:nvSpPr>
          <p:cNvPr id="8" name="Rectangle 7"/>
          <p:cNvSpPr/>
          <p:nvPr/>
        </p:nvSpPr>
        <p:spPr>
          <a:xfrm>
            <a:off x="7231464" y="2583103"/>
            <a:ext cx="4381335" cy="1311128"/>
          </a:xfrm>
          <a:prstGeom prst="rect">
            <a:avLst/>
          </a:prstGeom>
        </p:spPr>
        <p:txBody>
          <a:bodyPr wrap="square">
            <a:spAutoFit/>
          </a:bodyPr>
          <a:lstStyle/>
          <a:p>
            <a:pPr marL="342900" indent="-342900">
              <a:spcBef>
                <a:spcPct val="20000"/>
              </a:spcBef>
              <a:buFontTx/>
              <a:buAutoNum type="arabicPeriod"/>
            </a:pPr>
            <a:r>
              <a:rPr lang="en-GB" dirty="0">
                <a:solidFill>
                  <a:srgbClr val="318AAC"/>
                </a:solidFill>
                <a:latin typeface="Cambria" panose="02040503050406030204" pitchFamily="18" charset="0"/>
                <a:cs typeface="Arial"/>
              </a:rPr>
              <a:t>The curved back component.</a:t>
            </a:r>
          </a:p>
          <a:p>
            <a:pPr marL="342900" lvl="0" indent="-342900">
              <a:spcBef>
                <a:spcPct val="20000"/>
              </a:spcBef>
              <a:buAutoNum type="arabicPeriod"/>
            </a:pPr>
            <a:r>
              <a:rPr lang="en-GB" dirty="0">
                <a:solidFill>
                  <a:srgbClr val="318AAC"/>
                </a:solidFill>
                <a:latin typeface="Cambria" panose="02040503050406030204" pitchFamily="18" charset="0"/>
                <a:cs typeface="Arial"/>
              </a:rPr>
              <a:t>The base where a solution to storage of tiles will be situated.</a:t>
            </a:r>
          </a:p>
          <a:p>
            <a:pPr marL="342900" lvl="0" indent="-342900">
              <a:spcBef>
                <a:spcPct val="20000"/>
              </a:spcBef>
              <a:buAutoNum type="arabicPeriod"/>
            </a:pPr>
            <a:r>
              <a:rPr lang="en-GB" dirty="0">
                <a:solidFill>
                  <a:srgbClr val="318AAC"/>
                </a:solidFill>
                <a:latin typeface="Cambria" panose="02040503050406030204" pitchFamily="18" charset="0"/>
                <a:cs typeface="Arial"/>
              </a:rPr>
              <a:t>The front edge component.</a:t>
            </a:r>
          </a:p>
        </p:txBody>
      </p:sp>
      <p:cxnSp>
        <p:nvCxnSpPr>
          <p:cNvPr id="10" name="Straight Arrow Connector 9"/>
          <p:cNvCxnSpPr>
            <a:cxnSpLocks/>
          </p:cNvCxnSpPr>
          <p:nvPr/>
        </p:nvCxnSpPr>
        <p:spPr>
          <a:xfrm flipH="1" flipV="1">
            <a:off x="3933833" y="3000826"/>
            <a:ext cx="3285706" cy="1478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cxnSpLocks/>
          </p:cNvCxnSpPr>
          <p:nvPr/>
        </p:nvCxnSpPr>
        <p:spPr>
          <a:xfrm flipH="1" flipV="1">
            <a:off x="5290458" y="2058250"/>
            <a:ext cx="1929081" cy="7376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p:cNvCxnSpPr>
          <p:nvPr/>
        </p:nvCxnSpPr>
        <p:spPr>
          <a:xfrm flipH="1">
            <a:off x="2884909" y="3781468"/>
            <a:ext cx="4334630" cy="2255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4703909" y="4387541"/>
            <a:ext cx="6074006" cy="1200329"/>
          </a:xfrm>
          <a:prstGeom prst="rect">
            <a:avLst/>
          </a:prstGeom>
        </p:spPr>
        <p:txBody>
          <a:bodyPr wrap="square">
            <a:spAutoFit/>
          </a:bodyPr>
          <a:lstStyle/>
          <a:p>
            <a:pPr algn="just"/>
            <a:r>
              <a:rPr lang="en-GB" dirty="0">
                <a:latin typeface="Arial" panose="020B0604020202020204" pitchFamily="34" charset="0"/>
                <a:cs typeface="Arial" panose="020B0604020202020204" pitchFamily="34" charset="0"/>
              </a:rPr>
              <a:t>Today we aim to:</a:t>
            </a:r>
          </a:p>
          <a:p>
            <a:pPr marL="342900" indent="-342900" algn="just">
              <a:buFont typeface="+mj-lt"/>
              <a:buAutoNum type="arabicPeriod"/>
            </a:pPr>
            <a:r>
              <a:rPr lang="en-GB" dirty="0">
                <a:latin typeface="Arial" panose="020B0604020202020204" pitchFamily="34" charset="0"/>
                <a:cs typeface="Arial" panose="020B0604020202020204" pitchFamily="34" charset="0"/>
              </a:rPr>
              <a:t>Do some of the assembly of our calendar.</a:t>
            </a:r>
          </a:p>
          <a:p>
            <a:pPr marL="342900" indent="-342900" algn="just">
              <a:buFont typeface="+mj-lt"/>
              <a:buAutoNum type="arabicPeriod"/>
            </a:pPr>
            <a:r>
              <a:rPr lang="en-GB" dirty="0">
                <a:latin typeface="Arial" panose="020B0604020202020204" pitchFamily="34" charset="0"/>
                <a:cs typeface="Arial" panose="020B0604020202020204" pitchFamily="34" charset="0"/>
              </a:rPr>
              <a:t>Work on the tile storage solution.</a:t>
            </a:r>
          </a:p>
          <a:p>
            <a:pPr marL="342900" indent="-342900" algn="just">
              <a:buFont typeface="+mj-lt"/>
              <a:buAutoNum type="arabicPeriod"/>
            </a:pPr>
            <a:r>
              <a:rPr lang="en-GB" dirty="0">
                <a:latin typeface="Arial" panose="020B0604020202020204" pitchFamily="34" charset="0"/>
                <a:cs typeface="Arial" panose="020B0604020202020204" pitchFamily="34" charset="0"/>
              </a:rPr>
              <a:t>If time permits, approach some of the finishing work.</a:t>
            </a:r>
          </a:p>
        </p:txBody>
      </p:sp>
      <p:sp>
        <p:nvSpPr>
          <p:cNvPr id="49" name="Rectangle 48"/>
          <p:cNvSpPr/>
          <p:nvPr/>
        </p:nvSpPr>
        <p:spPr>
          <a:xfrm>
            <a:off x="7231464" y="1219398"/>
            <a:ext cx="4381335" cy="923330"/>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If everything goes according to plan you should have three components ready to  assemble today.</a:t>
            </a:r>
          </a:p>
        </p:txBody>
      </p:sp>
    </p:spTree>
    <p:extLst>
      <p:ext uri="{BB962C8B-B14F-4D97-AF65-F5344CB8AC3E}">
        <p14:creationId xmlns:p14="http://schemas.microsoft.com/office/powerpoint/2010/main" val="38093876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ackgroundRemoval t="2654" b="97207" l="6602" r="94264"/>
                    </a14:imgEffect>
                  </a14:imgLayer>
                </a14:imgProps>
              </a:ext>
            </a:extLst>
          </a:blip>
          <a:stretch>
            <a:fillRect/>
          </a:stretch>
        </p:blipFill>
        <p:spPr>
          <a:xfrm>
            <a:off x="6412347" y="788236"/>
            <a:ext cx="5569027" cy="3957935"/>
          </a:xfrm>
          <a:prstGeom prst="rect">
            <a:avLst/>
          </a:prstGeom>
        </p:spPr>
      </p:pic>
      <p:sp>
        <p:nvSpPr>
          <p:cNvPr id="2" name="Title 1"/>
          <p:cNvSpPr>
            <a:spLocks noGrp="1"/>
          </p:cNvSpPr>
          <p:nvPr>
            <p:ph type="title"/>
          </p:nvPr>
        </p:nvSpPr>
        <p:spPr/>
        <p:txBody>
          <a:bodyPr>
            <a:normAutofit fontScale="90000"/>
          </a:bodyPr>
          <a:lstStyle/>
          <a:p>
            <a:pPr algn="r"/>
            <a:r>
              <a:rPr lang="en-GB" dirty="0"/>
              <a:t>Order of assembly</a:t>
            </a:r>
          </a:p>
        </p:txBody>
      </p:sp>
      <p:sp>
        <p:nvSpPr>
          <p:cNvPr id="13" name="Rectangle 12"/>
          <p:cNvSpPr/>
          <p:nvPr/>
        </p:nvSpPr>
        <p:spPr>
          <a:xfrm>
            <a:off x="5644313" y="3356843"/>
            <a:ext cx="5232234" cy="2585323"/>
          </a:xfrm>
          <a:prstGeom prst="rect">
            <a:avLst/>
          </a:prstGeom>
        </p:spPr>
        <p:txBody>
          <a:bodyPr wrap="square">
            <a:spAutoFit/>
          </a:bodyPr>
          <a:lstStyle/>
          <a:p>
            <a:pPr marL="342900" indent="-342900">
              <a:buFont typeface="+mj-lt"/>
              <a:buAutoNum type="arabicPeriod"/>
            </a:pPr>
            <a:r>
              <a:rPr lang="en-GB" dirty="0">
                <a:latin typeface="Arial" panose="020B0604020202020204" pitchFamily="34" charset="0"/>
                <a:cs typeface="Arial" panose="020B0604020202020204" pitchFamily="34" charset="0"/>
              </a:rPr>
              <a:t>Fix the front edge component in place.</a:t>
            </a:r>
          </a:p>
          <a:p>
            <a:pPr marL="342900" indent="-342900">
              <a:buFont typeface="+mj-lt"/>
              <a:buAutoNum type="arabicPeriod"/>
            </a:pPr>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Put a spacer between the front edge component and your curved back component.</a:t>
            </a:r>
          </a:p>
          <a:p>
            <a:pPr marL="342900" indent="-342900">
              <a:buFont typeface="+mj-lt"/>
              <a:buAutoNum type="arabicPeriod"/>
            </a:pPr>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Put the ‘waste’ offcut part back on to the top and place into the vice as shown (face down). Remove spacers carefully so glue doesn’t fix into place.</a:t>
            </a:r>
          </a:p>
        </p:txBody>
      </p:sp>
      <p:pic>
        <p:nvPicPr>
          <p:cNvPr id="4" name="Picture 3"/>
          <p:cNvPicPr>
            <a:picLocks noChangeAspect="1"/>
          </p:cNvPicPr>
          <p:nvPr/>
        </p:nvPicPr>
        <p:blipFill>
          <a:blip r:embed="rId5">
            <a:extLst>
              <a:ext uri="{BEBA8EAE-BF5A-486C-A8C5-ECC9F3942E4B}">
                <a14:imgProps xmlns:a14="http://schemas.microsoft.com/office/drawing/2010/main">
                  <a14:imgLayer r:embed="rId6">
                    <a14:imgEffect>
                      <a14:backgroundRemoval t="9843" b="89961" l="4851" r="96020"/>
                    </a14:imgEffect>
                  </a14:imgLayer>
                </a14:imgProps>
              </a:ext>
            </a:extLst>
          </a:blip>
          <a:stretch>
            <a:fillRect/>
          </a:stretch>
        </p:blipFill>
        <p:spPr>
          <a:xfrm>
            <a:off x="739577" y="-127400"/>
            <a:ext cx="4285605" cy="2707820"/>
          </a:xfrm>
          <a:prstGeom prst="rect">
            <a:avLst/>
          </a:prstGeom>
        </p:spPr>
      </p:pic>
      <p:pic>
        <p:nvPicPr>
          <p:cNvPr id="8" name="Picture 7"/>
          <p:cNvPicPr>
            <a:picLocks noChangeAspect="1"/>
          </p:cNvPicPr>
          <p:nvPr/>
        </p:nvPicPr>
        <p:blipFill>
          <a:blip r:embed="rId7">
            <a:extLst>
              <a:ext uri="{BEBA8EAE-BF5A-486C-A8C5-ECC9F3942E4B}">
                <a14:imgProps xmlns:a14="http://schemas.microsoft.com/office/drawing/2010/main">
                  <a14:imgLayer r:embed="rId8">
                    <a14:imgEffect>
                      <a14:backgroundRemoval t="4690" b="95613" l="5196" r="96275"/>
                    </a14:imgEffect>
                  </a14:imgLayer>
                </a14:imgProps>
              </a:ext>
            </a:extLst>
          </a:blip>
          <a:stretch>
            <a:fillRect/>
          </a:stretch>
        </p:blipFill>
        <p:spPr>
          <a:xfrm>
            <a:off x="340605" y="2754515"/>
            <a:ext cx="5083551" cy="3294340"/>
          </a:xfrm>
          <a:prstGeom prst="rect">
            <a:avLst/>
          </a:prstGeom>
        </p:spPr>
      </p:pic>
      <p:sp>
        <p:nvSpPr>
          <p:cNvPr id="11" name="Arrow: Down 10"/>
          <p:cNvSpPr/>
          <p:nvPr/>
        </p:nvSpPr>
        <p:spPr>
          <a:xfrm>
            <a:off x="2743200" y="2017486"/>
            <a:ext cx="638629" cy="92844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7" name="Arrow: Down 16"/>
          <p:cNvSpPr/>
          <p:nvPr/>
        </p:nvSpPr>
        <p:spPr>
          <a:xfrm rot="15402403">
            <a:off x="5473652" y="2362648"/>
            <a:ext cx="638629" cy="92844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5" name="Straight Arrow Connector 14"/>
          <p:cNvCxnSpPr>
            <a:cxnSpLocks/>
          </p:cNvCxnSpPr>
          <p:nvPr/>
        </p:nvCxnSpPr>
        <p:spPr>
          <a:xfrm>
            <a:off x="6923314" y="1524000"/>
            <a:ext cx="2496457" cy="88537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Rectangle 17"/>
          <p:cNvSpPr/>
          <p:nvPr/>
        </p:nvSpPr>
        <p:spPr>
          <a:xfrm>
            <a:off x="5286731" y="1114059"/>
            <a:ext cx="2893421" cy="369332"/>
          </a:xfrm>
          <a:prstGeom prst="rect">
            <a:avLst/>
          </a:prstGeom>
        </p:spPr>
        <p:txBody>
          <a:bodyPr wrap="none">
            <a:spAutoFit/>
          </a:bodyPr>
          <a:lstStyle/>
          <a:p>
            <a:r>
              <a:rPr lang="en-GB" dirty="0">
                <a:solidFill>
                  <a:srgbClr val="318AAC"/>
                </a:solidFill>
                <a:latin typeface="Cambria" panose="02040503050406030204" pitchFamily="18" charset="0"/>
                <a:cs typeface="Arial"/>
              </a:rPr>
              <a:t>A spacer here may help too.</a:t>
            </a:r>
            <a:endParaRPr lang="en-GB" dirty="0"/>
          </a:p>
        </p:txBody>
      </p:sp>
      <p:cxnSp>
        <p:nvCxnSpPr>
          <p:cNvPr id="22" name="Straight Arrow Connector 21"/>
          <p:cNvCxnSpPr>
            <a:cxnSpLocks/>
          </p:cNvCxnSpPr>
          <p:nvPr/>
        </p:nvCxnSpPr>
        <p:spPr>
          <a:xfrm flipH="1" flipV="1">
            <a:off x="4107546" y="3962403"/>
            <a:ext cx="2677567" cy="78376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138019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Work on tile storage solution</a:t>
            </a:r>
          </a:p>
        </p:txBody>
      </p:sp>
      <p:pic>
        <p:nvPicPr>
          <p:cNvPr id="7" name="Picture 6"/>
          <p:cNvPicPr>
            <a:picLocks noChangeAspect="1"/>
          </p:cNvPicPr>
          <p:nvPr/>
        </p:nvPicPr>
        <p:blipFill>
          <a:blip r:embed="rId3"/>
          <a:stretch>
            <a:fillRect/>
          </a:stretch>
        </p:blipFill>
        <p:spPr>
          <a:xfrm>
            <a:off x="608649" y="1630149"/>
            <a:ext cx="10973751" cy="2213040"/>
          </a:xfrm>
          <a:prstGeom prst="rect">
            <a:avLst/>
          </a:prstGeom>
        </p:spPr>
      </p:pic>
      <p:sp>
        <p:nvSpPr>
          <p:cNvPr id="8" name="Rectangle 7"/>
          <p:cNvSpPr/>
          <p:nvPr/>
        </p:nvSpPr>
        <p:spPr>
          <a:xfrm>
            <a:off x="3004457" y="4069806"/>
            <a:ext cx="6722639" cy="1200329"/>
          </a:xfrm>
          <a:prstGeom prst="rect">
            <a:avLst/>
          </a:prstGeom>
        </p:spPr>
        <p:txBody>
          <a:bodyPr wrap="square">
            <a:spAutoFit/>
          </a:bodyPr>
          <a:lstStyle/>
          <a:p>
            <a:pPr lvl="0" algn="ctr"/>
            <a:r>
              <a:rPr lang="en-GB" sz="2400" dirty="0">
                <a:solidFill>
                  <a:srgbClr val="318AAC"/>
                </a:solidFill>
                <a:latin typeface="Cambria" panose="02040503050406030204" pitchFamily="18" charset="0"/>
                <a:cs typeface="Arial"/>
              </a:rPr>
              <a:t>Remember our lesson on exploring ways of storing the tiles?</a:t>
            </a:r>
          </a:p>
          <a:p>
            <a:pPr lvl="0" algn="ctr"/>
            <a:r>
              <a:rPr lang="en-GB" sz="2400" dirty="0">
                <a:solidFill>
                  <a:srgbClr val="318AAC"/>
                </a:solidFill>
                <a:latin typeface="Cambria" panose="02040503050406030204" pitchFamily="18" charset="0"/>
                <a:cs typeface="Arial"/>
              </a:rPr>
              <a:t>It’s time to manufacture using our chosen method.</a:t>
            </a:r>
          </a:p>
        </p:txBody>
      </p:sp>
      <p:sp>
        <p:nvSpPr>
          <p:cNvPr id="9" name="Rectangle 8"/>
          <p:cNvSpPr/>
          <p:nvPr/>
        </p:nvSpPr>
        <p:spPr>
          <a:xfrm>
            <a:off x="2888974" y="3984171"/>
            <a:ext cx="6970643" cy="13716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00500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74638"/>
            <a:ext cx="10972800" cy="689866"/>
          </a:xfrm>
        </p:spPr>
        <p:txBody>
          <a:bodyPr>
            <a:normAutofit fontScale="90000"/>
          </a:bodyPr>
          <a:lstStyle/>
          <a:p>
            <a:r>
              <a:rPr lang="en-GB" dirty="0"/>
              <a:t>What have we learnt?</a:t>
            </a:r>
          </a:p>
        </p:txBody>
      </p:sp>
      <p:sp>
        <p:nvSpPr>
          <p:cNvPr id="3" name="Content Placeholder 2"/>
          <p:cNvSpPr>
            <a:spLocks noGrp="1"/>
          </p:cNvSpPr>
          <p:nvPr>
            <p:ph idx="1"/>
          </p:nvPr>
        </p:nvSpPr>
        <p:spPr>
          <a:xfrm>
            <a:off x="609600" y="1143000"/>
            <a:ext cx="9527005" cy="4613175"/>
          </a:xfrm>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7" name="Rectangle 6"/>
          <p:cNvSpPr/>
          <p:nvPr/>
        </p:nvSpPr>
        <p:spPr>
          <a:xfrm>
            <a:off x="914400" y="4077630"/>
            <a:ext cx="8849047" cy="1588127"/>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A year is a long time. </a:t>
            </a:r>
            <a:r>
              <a:rPr lang="en-GB" dirty="0">
                <a:latin typeface="Arial" panose="020B0604020202020204" pitchFamily="34" charset="0"/>
                <a:cs typeface="Arial" panose="020B0604020202020204" pitchFamily="34" charset="0"/>
              </a:rPr>
              <a:t>Particularly when we think of it differently:</a:t>
            </a:r>
          </a:p>
          <a:p>
            <a:pPr lvl="0">
              <a:spcBef>
                <a:spcPct val="20000"/>
              </a:spcBef>
            </a:pPr>
            <a:r>
              <a:rPr lang="en-GB" dirty="0">
                <a:latin typeface="Arial" panose="020B0604020202020204" pitchFamily="34" charset="0"/>
                <a:cs typeface="Arial" panose="020B0604020202020204" pitchFamily="34" charset="0"/>
              </a:rPr>
              <a:t>31,536,000 seconds, 525,600 minutes, 8,760 hours, 365 days, 52 weeks, 12 months, 1 year.</a:t>
            </a:r>
          </a:p>
          <a:p>
            <a:pPr lvl="0">
              <a:spcBef>
                <a:spcPct val="20000"/>
              </a:spcBef>
            </a:pPr>
            <a:r>
              <a:rPr lang="en-GB" dirty="0">
                <a:latin typeface="Arial" panose="020B0604020202020204" pitchFamily="34" charset="0"/>
                <a:cs typeface="Arial" panose="020B0604020202020204" pitchFamily="34" charset="0"/>
              </a:rPr>
              <a:t>Its much nicer to think of my time as five days at school but 172,800 seconds off at the weekend.</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609596" y="1342945"/>
            <a:ext cx="9527005" cy="1384995"/>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to use spacers to help us assemble products at the correct distances apart.</a:t>
            </a:r>
          </a:p>
          <a:p>
            <a:pPr marL="285750" lvl="0" indent="-285750">
              <a:spcBef>
                <a:spcPct val="2000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We have learned that when clamping curves or angled pieces of material, it is essential to keep the offcut to square things up in the vice.</a:t>
            </a:r>
          </a:p>
        </p:txBody>
      </p:sp>
      <p:grpSp>
        <p:nvGrpSpPr>
          <p:cNvPr id="12" name="Group 11"/>
          <p:cNvGrpSpPr/>
          <p:nvPr/>
        </p:nvGrpSpPr>
        <p:grpSpPr>
          <a:xfrm>
            <a:off x="10228873" y="274639"/>
            <a:ext cx="2165862" cy="6583362"/>
            <a:chOff x="10228873" y="274638"/>
            <a:chExt cx="2165862" cy="6864817"/>
          </a:xfrm>
        </p:grpSpPr>
        <p:sp>
          <p:nvSpPr>
            <p:cNvPr id="13" name="Rectangle 12"/>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4" name="Picture 13"/>
            <p:cNvPicPr>
              <a:picLocks noChangeAspect="1"/>
            </p:cNvPicPr>
            <p:nvPr/>
          </p:nvPicPr>
          <p:blipFill>
            <a:blip r:embed="rId3"/>
            <a:stretch>
              <a:fillRect/>
            </a:stretch>
          </p:blipFill>
          <p:spPr>
            <a:xfrm>
              <a:off x="10228873" y="1814354"/>
              <a:ext cx="2165862" cy="5325101"/>
            </a:xfrm>
            <a:prstGeom prst="rect">
              <a:avLst/>
            </a:prstGeom>
          </p:spPr>
        </p:pic>
        <p:sp>
          <p:nvSpPr>
            <p:cNvPr id="15" name="Rectangle 14"/>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15"/>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7" name="Rectangle 16"/>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8" name="Rectangle 17"/>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9" name="Parallelogram 18"/>
          <p:cNvSpPr/>
          <p:nvPr/>
        </p:nvSpPr>
        <p:spPr>
          <a:xfrm>
            <a:off x="339003" y="3387765"/>
            <a:ext cx="9749475" cy="2368410"/>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Title 1"/>
          <p:cNvSpPr txBox="1">
            <a:spLocks/>
          </p:cNvSpPr>
          <p:nvPr/>
        </p:nvSpPr>
        <p:spPr>
          <a:xfrm>
            <a:off x="914400" y="3387765"/>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27838658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8</a:t>
            </a:r>
          </a:p>
        </p:txBody>
      </p:sp>
      <p:sp>
        <p:nvSpPr>
          <p:cNvPr id="3" name="Content Placeholder 2"/>
          <p:cNvSpPr>
            <a:spLocks noGrp="1"/>
          </p:cNvSpPr>
          <p:nvPr>
            <p:ph idx="1"/>
          </p:nvPr>
        </p:nvSpPr>
        <p:spPr>
          <a:xfrm>
            <a:off x="609600" y="964504"/>
            <a:ext cx="8642684" cy="4791671"/>
          </a:xfrm>
        </p:spPr>
        <p:txBody>
          <a:bodyPr>
            <a:noAutofit/>
          </a:bodyPr>
          <a:lstStyle/>
          <a:p>
            <a:pPr marL="0" indent="0">
              <a:buNone/>
            </a:pPr>
            <a:r>
              <a:rPr lang="en-GB" sz="2400" dirty="0"/>
              <a:t>Lesson Synopsis </a:t>
            </a:r>
          </a:p>
          <a:p>
            <a:pPr marL="0" indent="0">
              <a:buNone/>
            </a:pPr>
            <a:r>
              <a:rPr lang="en-GB" sz="1600" b="0" dirty="0">
                <a:solidFill>
                  <a:schemeClr val="tx1"/>
                </a:solidFill>
                <a:latin typeface="Arial" panose="020B0604020202020204" pitchFamily="34" charset="0"/>
                <a:cs typeface="Arial" panose="020B0604020202020204" pitchFamily="34" charset="0"/>
              </a:rPr>
              <a:t>Finish off any tile storage work from last lesson. Glass paper assembly from last lesson and fix tile storage component. A short activity on selecting finishing options. Pupils perform on test pieces and make choice. </a:t>
            </a:r>
          </a:p>
          <a:p>
            <a:pPr marL="0" indent="0">
              <a:buNone/>
            </a:pPr>
            <a:r>
              <a:rPr lang="en-GB" sz="1600" dirty="0">
                <a:solidFill>
                  <a:schemeClr val="tx1"/>
                </a:solidFill>
                <a:latin typeface="Arial" panose="020B0604020202020204" pitchFamily="34" charset="0"/>
                <a:cs typeface="Arial" panose="020B0604020202020204" pitchFamily="34" charset="0"/>
              </a:rPr>
              <a:t>Learning Objectives </a:t>
            </a:r>
          </a:p>
          <a:p>
            <a:pPr marL="0" indent="0">
              <a:buNone/>
            </a:pPr>
            <a:r>
              <a:rPr lang="en-GB" sz="1600" b="0" dirty="0">
                <a:solidFill>
                  <a:schemeClr val="tx1"/>
                </a:solidFill>
                <a:latin typeface="Arial" panose="020B0604020202020204" pitchFamily="34" charset="0"/>
                <a:cs typeface="Arial" panose="020B0604020202020204" pitchFamily="34" charset="0"/>
              </a:rPr>
              <a:t>MB 11 – apply a range of finishing techniques, including those from art and design, to a </a:t>
            </a:r>
          </a:p>
          <a:p>
            <a:pPr marL="0" indent="0">
              <a:buNone/>
            </a:pPr>
            <a:r>
              <a:rPr lang="en-GB" sz="1600" b="0" dirty="0">
                <a:solidFill>
                  <a:schemeClr val="tx1"/>
                </a:solidFill>
                <a:latin typeface="Arial" panose="020B0604020202020204" pitchFamily="34" charset="0"/>
                <a:cs typeface="Arial" panose="020B0604020202020204" pitchFamily="34" charset="0"/>
              </a:rPr>
              <a:t>broad range of materials including textiles, metals, polymers and woods.</a:t>
            </a:r>
          </a:p>
          <a:p>
            <a:pPr marL="0" indent="0">
              <a:buNone/>
            </a:pPr>
            <a:r>
              <a:rPr lang="en-GB" sz="1600" dirty="0">
                <a:solidFill>
                  <a:schemeClr val="tx1"/>
                </a:solidFill>
                <a:latin typeface="Arial" panose="020B0604020202020204" pitchFamily="34" charset="0"/>
                <a:cs typeface="Arial" panose="020B0604020202020204" pitchFamily="34" charset="0"/>
              </a:rPr>
              <a:t>Resources</a:t>
            </a:r>
          </a:p>
          <a:p>
            <a:r>
              <a:rPr lang="en-GB" sz="1600" b="0" dirty="0">
                <a:solidFill>
                  <a:schemeClr val="tx1"/>
                </a:solidFill>
                <a:latin typeface="Arial" panose="020B0604020202020204" pitchFamily="34" charset="0"/>
                <a:cs typeface="Arial" panose="020B0604020202020204" pitchFamily="34" charset="0"/>
              </a:rPr>
              <a:t>Three finishes that you stock and can be applied to the wood.</a:t>
            </a:r>
          </a:p>
          <a:p>
            <a:r>
              <a:rPr lang="en-GB" sz="1600" b="0" dirty="0">
                <a:solidFill>
                  <a:schemeClr val="tx1"/>
                </a:solidFill>
                <a:latin typeface="Arial" panose="020B0604020202020204" pitchFamily="34" charset="0"/>
                <a:cs typeface="Arial" panose="020B0604020202020204" pitchFamily="34" charset="0"/>
              </a:rPr>
              <a:t>Materials and finishes for pupils to test and evaluate.</a:t>
            </a:r>
          </a:p>
          <a:p>
            <a:r>
              <a:rPr lang="en-GB" sz="1600" b="0" dirty="0">
                <a:solidFill>
                  <a:schemeClr val="tx1"/>
                </a:solidFill>
                <a:latin typeface="Arial" panose="020B0604020202020204" pitchFamily="34" charset="0"/>
                <a:cs typeface="Arial" panose="020B0604020202020204" pitchFamily="34" charset="0"/>
              </a:rPr>
              <a:t>Month and number tiles.</a:t>
            </a:r>
          </a:p>
          <a:p>
            <a:r>
              <a:rPr lang="en-GB" sz="1600" b="0" dirty="0">
                <a:solidFill>
                  <a:schemeClr val="tx1"/>
                </a:solidFill>
                <a:latin typeface="Arial" panose="020B0604020202020204" pitchFamily="34" charset="0"/>
                <a:cs typeface="Arial" panose="020B0604020202020204" pitchFamily="34" charset="0"/>
              </a:rPr>
              <a:t>Photos of finishing products inserted into slide 97.</a:t>
            </a:r>
          </a:p>
        </p:txBody>
      </p:sp>
      <p:sp>
        <p:nvSpPr>
          <p:cNvPr id="7" name="Rectangle 6"/>
          <p:cNvSpPr/>
          <p:nvPr/>
        </p:nvSpPr>
        <p:spPr>
          <a:xfrm>
            <a:off x="9414653" y="1102864"/>
            <a:ext cx="2043289" cy="44877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p:nvPicPr>
        <p:blipFill>
          <a:blip r:embed="rId3"/>
          <a:stretch>
            <a:fillRect/>
          </a:stretch>
        </p:blipFill>
        <p:spPr>
          <a:xfrm>
            <a:off x="9564150" y="1468366"/>
            <a:ext cx="1771650" cy="437702"/>
          </a:xfrm>
          <a:prstGeom prst="rect">
            <a:avLst/>
          </a:prstGeom>
        </p:spPr>
      </p:pic>
      <p:pic>
        <p:nvPicPr>
          <p:cNvPr id="11" name="Picture 10"/>
          <p:cNvPicPr>
            <a:picLocks noChangeAspect="1"/>
          </p:cNvPicPr>
          <p:nvPr/>
        </p:nvPicPr>
        <p:blipFill>
          <a:blip r:embed="rId4"/>
          <a:stretch>
            <a:fillRect/>
          </a:stretch>
        </p:blipFill>
        <p:spPr>
          <a:xfrm>
            <a:off x="9566998" y="2770964"/>
            <a:ext cx="1771650" cy="79122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64150" y="4427082"/>
            <a:ext cx="1774498" cy="818082"/>
          </a:xfrm>
          <a:prstGeom prst="rect">
            <a:avLst/>
          </a:prstGeom>
        </p:spPr>
      </p:pic>
    </p:spTree>
    <p:extLst>
      <p:ext uri="{BB962C8B-B14F-4D97-AF65-F5344CB8AC3E}">
        <p14:creationId xmlns:p14="http://schemas.microsoft.com/office/powerpoint/2010/main" val="10107826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8 Starter</a:t>
            </a:r>
          </a:p>
        </p:txBody>
      </p:sp>
      <p:sp>
        <p:nvSpPr>
          <p:cNvPr id="6" name="Rectangle 5"/>
          <p:cNvSpPr/>
          <p:nvPr/>
        </p:nvSpPr>
        <p:spPr>
          <a:xfrm>
            <a:off x="8975558" y="994047"/>
            <a:ext cx="2606842"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609601" y="1066104"/>
            <a:ext cx="8093014" cy="43088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What jobs/careers take place here? List as many as you can</a:t>
            </a:r>
            <a:endParaRPr kumimoji="0" lang="en-GB" sz="2200" b="1" i="0" u="none" strike="noStrike" kern="1200" cap="none" spc="0" normalizeH="0" baseline="0" noProof="0" dirty="0">
              <a:ln>
                <a:noFill/>
              </a:ln>
              <a:solidFill>
                <a:srgbClr val="318AAC"/>
              </a:solidFill>
              <a:effectLst/>
              <a:uLnTx/>
              <a:uFillTx/>
              <a:latin typeface="Calibri"/>
              <a:ea typeface="+mn-ea"/>
            </a:endParaRPr>
          </a:p>
        </p:txBody>
      </p:sp>
      <p:pic>
        <p:nvPicPr>
          <p:cNvPr id="4" name="Picture 3"/>
          <p:cNvPicPr>
            <a:picLocks noChangeAspect="1"/>
          </p:cNvPicPr>
          <p:nvPr/>
        </p:nvPicPr>
        <p:blipFill>
          <a:blip r:embed="rId3"/>
          <a:stretch>
            <a:fillRect/>
          </a:stretch>
        </p:blipFill>
        <p:spPr>
          <a:xfrm>
            <a:off x="1745672" y="1520999"/>
            <a:ext cx="5652654" cy="2851402"/>
          </a:xfrm>
          <a:prstGeom prst="rect">
            <a:avLst/>
          </a:prstGeom>
        </p:spPr>
      </p:pic>
      <p:sp>
        <p:nvSpPr>
          <p:cNvPr id="13" name="TextBox 12"/>
          <p:cNvSpPr txBox="1"/>
          <p:nvPr/>
        </p:nvSpPr>
        <p:spPr>
          <a:xfrm>
            <a:off x="808439" y="4821426"/>
            <a:ext cx="789417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808439" y="4457964"/>
            <a:ext cx="7894175" cy="12516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40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From the businesses below, choose one and list the jobs and careers that might take place within:</a:t>
            </a:r>
          </a:p>
          <a:p>
            <a:pPr marL="342900" marR="0" lvl="0" indent="12700" algn="l" defTabSz="457200" rtl="0" eaLnBrk="1" fontAlgn="auto" latinLnBrk="0" hangingPunct="1">
              <a:lnSpc>
                <a:spcPct val="100000"/>
              </a:lnSpc>
              <a:spcBef>
                <a:spcPts val="0"/>
              </a:spcBef>
              <a:spcAft>
                <a:spcPts val="0"/>
              </a:spcAft>
              <a:buClrTx/>
              <a:buSzTx/>
              <a:buFontTx/>
              <a:buAutoNum type="arabicPeriod"/>
              <a:tabLst>
                <a:tab pos="42164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 Severn Trent Water</a:t>
            </a:r>
            <a:r>
              <a:rPr lang="en-GB" dirty="0">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3. A shopping centre</a:t>
            </a:r>
          </a:p>
          <a:p>
            <a:pPr marL="342900" marR="0" lvl="0" indent="12700" algn="l" defTabSz="457200" rtl="0" eaLnBrk="1" fontAlgn="auto" latinLnBrk="0" hangingPunct="1">
              <a:lnSpc>
                <a:spcPct val="100000"/>
              </a:lnSpc>
              <a:spcBef>
                <a:spcPts val="0"/>
              </a:spcBef>
              <a:spcAft>
                <a:spcPts val="0"/>
              </a:spcAft>
              <a:buClrTx/>
              <a:buSzTx/>
              <a:buFontTx/>
              <a:buAutoNum type="arabicPeriod"/>
              <a:tabLst>
                <a:tab pos="42164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 A factory	4. A large construction company</a:t>
            </a:r>
          </a:p>
        </p:txBody>
      </p:sp>
      <p:sp>
        <p:nvSpPr>
          <p:cNvPr id="5" name="Rectangle 4"/>
          <p:cNvSpPr/>
          <p:nvPr/>
        </p:nvSpPr>
        <p:spPr>
          <a:xfrm>
            <a:off x="8991694" y="1066104"/>
            <a:ext cx="2590706" cy="4339650"/>
          </a:xfrm>
          <a:prstGeom prst="rect">
            <a:avLst/>
          </a:prstGeom>
        </p:spPr>
        <p:txBody>
          <a:bodyPr wrap="square">
            <a:spAutoFit/>
          </a:bodyPr>
          <a:lstStyle/>
          <a:p>
            <a:pPr lvl="0" defTabSz="457200">
              <a:spcBef>
                <a:spcPct val="20000"/>
              </a:spcBef>
            </a:pPr>
            <a:r>
              <a:rPr lang="en-GB" sz="2000" b="1" dirty="0">
                <a:solidFill>
                  <a:srgbClr val="318AAC"/>
                </a:solidFill>
                <a:latin typeface="Cambria" panose="02040503050406030204" pitchFamily="18" charset="0"/>
                <a:cs typeface="Arial" panose="020B0604020202020204" pitchFamily="34" charset="0"/>
              </a:rPr>
              <a:t>Homework activity</a:t>
            </a:r>
          </a:p>
          <a:p>
            <a:pPr lvl="0" defTabSz="457200">
              <a:spcBef>
                <a:spcPct val="20000"/>
              </a:spcBef>
            </a:pPr>
            <a:r>
              <a:rPr lang="en-GB" sz="1600" dirty="0">
                <a:latin typeface="Arial" panose="020B0604020202020204" pitchFamily="34" charset="0"/>
                <a:cs typeface="Arial" panose="020B0604020202020204" pitchFamily="34" charset="0"/>
              </a:rPr>
              <a:t>Talk to a family member who works and list all of the careers in their place of work.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Ask them about their job and the promotion ladder in terms of how they can achieve a more senior position and/or earn more money.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What would they do if they could start their career path over again?</a:t>
            </a:r>
          </a:p>
        </p:txBody>
      </p:sp>
    </p:spTree>
    <p:extLst>
      <p:ext uri="{BB962C8B-B14F-4D97-AF65-F5344CB8AC3E}">
        <p14:creationId xmlns:p14="http://schemas.microsoft.com/office/powerpoint/2010/main" val="15698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b="-14"/>
          <a:stretch/>
        </p:blipFill>
        <p:spPr>
          <a:xfrm>
            <a:off x="6743700" y="274638"/>
            <a:ext cx="5092700" cy="5389562"/>
          </a:xfrm>
          <a:prstGeom prst="rect">
            <a:avLst/>
          </a:prstGeom>
        </p:spPr>
      </p:pic>
      <p:sp>
        <p:nvSpPr>
          <p:cNvPr id="2" name="Title 1"/>
          <p:cNvSpPr>
            <a:spLocks noGrp="1"/>
          </p:cNvSpPr>
          <p:nvPr>
            <p:ph type="title"/>
          </p:nvPr>
        </p:nvSpPr>
        <p:spPr/>
        <p:txBody>
          <a:bodyPr>
            <a:normAutofit fontScale="90000"/>
          </a:bodyPr>
          <a:lstStyle/>
          <a:p>
            <a:r>
              <a:rPr lang="en-GB" dirty="0"/>
              <a:t>Lesson 8 objectives</a:t>
            </a:r>
          </a:p>
        </p:txBody>
      </p:sp>
      <p:sp>
        <p:nvSpPr>
          <p:cNvPr id="16" name="Rectangle 15"/>
          <p:cNvSpPr/>
          <p:nvPr/>
        </p:nvSpPr>
        <p:spPr>
          <a:xfrm>
            <a:off x="609601" y="1068070"/>
            <a:ext cx="5615836" cy="4583819"/>
          </a:xfrm>
          <a:prstGeom prst="rect">
            <a:avLst/>
          </a:prstGeom>
        </p:spPr>
        <p:txBody>
          <a:bodyPr wrap="square">
            <a:spAutoFit/>
          </a:bodyPr>
          <a:lstStyle/>
          <a:p>
            <a:pPr>
              <a:spcAft>
                <a:spcPts val="1000"/>
              </a:spcAft>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a:spcAft>
                <a:spcPts val="1000"/>
              </a:spcAft>
            </a:pPr>
            <a:r>
              <a:rPr lang="en-GB" dirty="0">
                <a:latin typeface="Arial" panose="020B0604020202020204" pitchFamily="34" charset="0"/>
                <a:ea typeface="Calibri" panose="020F0502020204030204" pitchFamily="34" charset="0"/>
                <a:cs typeface="Arial" panose="020B0604020202020204" pitchFamily="34" charset="0"/>
              </a:rPr>
              <a:t>There’s a wide variety of options for finishing woods including paint, varnishes and lacquers, oils, French polish, wood stain and sanding sealant.</a:t>
            </a:r>
            <a:endParaRPr lang="en-GB" dirty="0">
              <a:solidFill>
                <a:srgbClr val="318AAC"/>
              </a:solidFill>
              <a:latin typeface="Arial" panose="020B0604020202020204" pitchFamily="34" charset="0"/>
              <a:cs typeface="Arial" panose="020B0604020202020204" pitchFamily="34" charset="0"/>
            </a:endParaRPr>
          </a:p>
          <a:p>
            <a:pPr>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understand the need for applying a finish to materials and know how to apply a range of finishes to wood, including aftercare and cleaning up requirements.</a:t>
            </a:r>
            <a:endParaRPr lang="en-GB" dirty="0">
              <a:solidFill>
                <a:srgbClr val="318AAC"/>
              </a:solidFill>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ea typeface="Calibri" panose="020F0502020204030204" pitchFamily="34" charset="0"/>
                <a:cs typeface="Arial" panose="020B0604020202020204" pitchFamily="34" charset="0"/>
              </a:rPr>
              <a:t>Pupils will explore different finishing options before deciding on their chosen finish and applying to their product.</a:t>
            </a:r>
            <a:endParaRPr lang="en-GB" dirty="0">
              <a:solidFill>
                <a:srgbClr val="318AAC"/>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6855452" y="5087752"/>
            <a:ext cx="1767993" cy="438950"/>
          </a:xfrm>
          <a:prstGeom prst="rect">
            <a:avLst/>
          </a:prstGeom>
        </p:spPr>
      </p:pic>
    </p:spTree>
    <p:extLst>
      <p:ext uri="{BB962C8B-B14F-4D97-AF65-F5344CB8AC3E}">
        <p14:creationId xmlns:p14="http://schemas.microsoft.com/office/powerpoint/2010/main" val="35701201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Test finishes</a:t>
            </a:r>
          </a:p>
        </p:txBody>
      </p:sp>
      <p:sp>
        <p:nvSpPr>
          <p:cNvPr id="6" name="Rectangle 5"/>
          <p:cNvSpPr/>
          <p:nvPr/>
        </p:nvSpPr>
        <p:spPr>
          <a:xfrm>
            <a:off x="609601" y="1005827"/>
            <a:ext cx="10794274" cy="1877437"/>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This is a short activity in deciding on the best finish for your calendar. Finishes are best applied to a piece of wood which has been prepared with the correct grade of glass paper. Any project can be ruined at this stage if care is not taken in preparing the materials and applying the correct choice of finish using the correct method.</a:t>
            </a:r>
          </a:p>
          <a:p>
            <a:endParaRPr lang="en-GB" sz="1600" dirty="0">
              <a:solidFill>
                <a:srgbClr val="318AAC"/>
              </a:solidFill>
              <a:latin typeface="Cambria" panose="02040503050406030204" pitchFamily="18" charset="0"/>
              <a:cs typeface="Arial"/>
            </a:endParaRPr>
          </a:p>
          <a:p>
            <a:r>
              <a:rPr lang="en-GB" sz="2000" b="1" dirty="0">
                <a:solidFill>
                  <a:srgbClr val="318AAC"/>
                </a:solidFill>
                <a:latin typeface="Cambria" panose="02040503050406030204" pitchFamily="18" charset="0"/>
                <a:cs typeface="Arial"/>
              </a:rPr>
              <a:t>Task</a:t>
            </a:r>
            <a:endParaRPr lang="en-GB" sz="1600" b="1" dirty="0">
              <a:solidFill>
                <a:srgbClr val="318AAC"/>
              </a:solidFill>
              <a:latin typeface="Cambria" panose="02040503050406030204" pitchFamily="18" charset="0"/>
              <a:cs typeface="Arial"/>
            </a:endParaRPr>
          </a:p>
          <a:p>
            <a:r>
              <a:rPr lang="en-GB" sz="1600" dirty="0">
                <a:latin typeface="Arial" panose="020B0604020202020204" pitchFamily="34" charset="0"/>
                <a:cs typeface="Arial" panose="020B0604020202020204" pitchFamily="34" charset="0"/>
              </a:rPr>
              <a:t>In pairs, apply each of the following finishes on the small test materials supplied. Discuss the results with your partner and make a decision on which finish to apply to your calendar. Do not attempt to mix finishes.</a:t>
            </a:r>
            <a:endParaRPr lang="en-GB" dirty="0">
              <a:latin typeface="Arial" panose="020B0604020202020204" pitchFamily="34" charset="0"/>
              <a:cs typeface="Arial" panose="020B0604020202020204" pitchFamily="34" charset="0"/>
            </a:endParaRPr>
          </a:p>
        </p:txBody>
      </p:sp>
      <p:sp>
        <p:nvSpPr>
          <p:cNvPr id="7" name="Rectangle 6"/>
          <p:cNvSpPr/>
          <p:nvPr/>
        </p:nvSpPr>
        <p:spPr>
          <a:xfrm>
            <a:off x="1240971" y="3021065"/>
            <a:ext cx="2638697" cy="19071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p:cNvSpPr/>
          <p:nvPr/>
        </p:nvSpPr>
        <p:spPr>
          <a:xfrm>
            <a:off x="4493622" y="3021065"/>
            <a:ext cx="2638697" cy="19071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p:cNvSpPr/>
          <p:nvPr/>
        </p:nvSpPr>
        <p:spPr>
          <a:xfrm>
            <a:off x="7746273" y="3015840"/>
            <a:ext cx="2638697" cy="19071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609600" y="5245277"/>
            <a:ext cx="10794275"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What were the good and bad points of each in terms of application and the finish achieved? Which is best suited to the materials used on your calendar? Why?</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85802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983" y="10067"/>
            <a:ext cx="10972800" cy="689866"/>
          </a:xfrm>
        </p:spPr>
        <p:txBody>
          <a:bodyPr>
            <a:normAutofit fontScale="90000"/>
          </a:bodyPr>
          <a:lstStyle/>
          <a:p>
            <a:pPr algn="r"/>
            <a:r>
              <a:rPr lang="en-GB" dirty="0"/>
              <a:t>Time to prepare the tiles</a:t>
            </a:r>
          </a:p>
        </p:txBody>
      </p:sp>
      <p:sp>
        <p:nvSpPr>
          <p:cNvPr id="3" name="Rectangle 2"/>
          <p:cNvSpPr/>
          <p:nvPr/>
        </p:nvSpPr>
        <p:spPr>
          <a:xfrm>
            <a:off x="299979" y="4676658"/>
            <a:ext cx="7272981" cy="1200329"/>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The sheet contains all of your laser cut tiles needed to make the calendar work. Remove each word and number by carefully snapping them away.</a:t>
            </a:r>
          </a:p>
          <a:p>
            <a:pPr lvl="0"/>
            <a:r>
              <a:rPr lang="en-GB" dirty="0">
                <a:latin typeface="Arial" panose="020B0604020202020204" pitchFamily="34" charset="0"/>
                <a:cs typeface="Arial" panose="020B0604020202020204" pitchFamily="34" charset="0"/>
              </a:rPr>
              <a:t>Use glass paper to tidy up the edges.</a:t>
            </a:r>
          </a:p>
        </p:txBody>
      </p:sp>
      <p:grpSp>
        <p:nvGrpSpPr>
          <p:cNvPr id="13" name="Group 12"/>
          <p:cNvGrpSpPr/>
          <p:nvPr/>
        </p:nvGrpSpPr>
        <p:grpSpPr>
          <a:xfrm>
            <a:off x="299979" y="699934"/>
            <a:ext cx="11083199" cy="5081036"/>
            <a:chOff x="693840" y="881216"/>
            <a:chExt cx="10689338" cy="4899753"/>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r="-5"/>
            <a:stretch/>
          </p:blipFill>
          <p:spPr>
            <a:xfrm rot="5400000">
              <a:off x="310346" y="1264713"/>
              <a:ext cx="3727699" cy="2960711"/>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tretch/>
          </p:blipFill>
          <p:spPr>
            <a:xfrm rot="5400000">
              <a:off x="3724247" y="881217"/>
              <a:ext cx="1841931" cy="184193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724248" y="2766988"/>
              <a:ext cx="2455907" cy="1841930"/>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a:ext>
              </a:extLst>
            </a:blip>
            <a:srcRect r="-24" b="-15"/>
            <a:stretch/>
          </p:blipFill>
          <p:spPr>
            <a:xfrm rot="10800000">
              <a:off x="5635874" y="881218"/>
              <a:ext cx="1992147" cy="1841930"/>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5400000">
              <a:off x="6020156" y="2996685"/>
              <a:ext cx="1837560" cy="1378170"/>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rot="5400000">
              <a:off x="7095894" y="1493686"/>
              <a:ext cx="4899753" cy="3674814"/>
            </a:xfrm>
            <a:prstGeom prst="rect">
              <a:avLst/>
            </a:prstGeom>
          </p:spPr>
        </p:pic>
      </p:grpSp>
    </p:spTree>
    <p:extLst>
      <p:ext uri="{BB962C8B-B14F-4D97-AF65-F5344CB8AC3E}">
        <p14:creationId xmlns:p14="http://schemas.microsoft.com/office/powerpoint/2010/main" val="17224399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61905"/>
            <a:ext cx="10972800" cy="689866"/>
          </a:xfrm>
        </p:spPr>
        <p:txBody>
          <a:bodyPr>
            <a:normAutofit fontScale="90000"/>
          </a:bodyPr>
          <a:lstStyle/>
          <a:p>
            <a:r>
              <a:rPr lang="en-GB" dirty="0"/>
              <a:t>What have we learnt?</a:t>
            </a:r>
          </a:p>
        </p:txBody>
      </p:sp>
      <p:sp>
        <p:nvSpPr>
          <p:cNvPr id="7" name="Rectangle 6"/>
          <p:cNvSpPr/>
          <p:nvPr/>
        </p:nvSpPr>
        <p:spPr>
          <a:xfrm>
            <a:off x="742122" y="4351680"/>
            <a:ext cx="9021325" cy="1532727"/>
          </a:xfrm>
          <a:prstGeom prst="rect">
            <a:avLst/>
          </a:prstGeom>
        </p:spPr>
        <p:txBody>
          <a:bodyPr wrap="square">
            <a:spAutoFit/>
          </a:bodyPr>
          <a:lstStyle/>
          <a:p>
            <a:pPr lvl="0">
              <a:spcBef>
                <a:spcPct val="20000"/>
              </a:spcBef>
            </a:pPr>
            <a:r>
              <a:rPr lang="en-GB" b="1" dirty="0">
                <a:latin typeface="Arial" panose="020B0604020202020204" pitchFamily="34" charset="0"/>
                <a:cs typeface="Arial" panose="020B0604020202020204" pitchFamily="34" charset="0"/>
              </a:rPr>
              <a:t>Faster than the speed of light? </a:t>
            </a:r>
            <a:r>
              <a:rPr lang="en-GB" dirty="0">
                <a:latin typeface="Arial" panose="020B0604020202020204" pitchFamily="34" charset="0"/>
                <a:cs typeface="Arial" panose="020B0604020202020204" pitchFamily="34" charset="0"/>
              </a:rPr>
              <a:t>The speed of light is 186,000 miles per second. This means that if we could ever design and build a vehicle capable of  achieving the speed of light, we could travel around the equator of the earth 7.5 times in one second.</a:t>
            </a:r>
          </a:p>
          <a:p>
            <a:pPr lvl="0">
              <a:spcBef>
                <a:spcPct val="20000"/>
              </a:spcBef>
            </a:pPr>
            <a:r>
              <a:rPr lang="en-GB" dirty="0">
                <a:latin typeface="Arial" panose="020B0604020202020204" pitchFamily="34" charset="0"/>
                <a:cs typeface="Arial" panose="020B0604020202020204" pitchFamily="34" charset="0"/>
              </a:rPr>
              <a:t>Imagine a world where travel could be achieved at even half that speed. Where would it take you?</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489284" y="1057608"/>
            <a:ext cx="9527005" cy="2529923"/>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that there are many options when considering finishes for wood.</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applied a range of finishes and made decisions based on sound reasoning.</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how to prepare wood for the application of finishes and how to apply them with appropriate health and safety measures.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what aftercare might be required and whether reapplication is necessary in the future.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why it might be necessary to apply a finish to wood and what might happen to the material if left untreated.</a:t>
            </a:r>
          </a:p>
        </p:txBody>
      </p:sp>
      <p:grpSp>
        <p:nvGrpSpPr>
          <p:cNvPr id="10" name="Group 9"/>
          <p:cNvGrpSpPr/>
          <p:nvPr/>
        </p:nvGrpSpPr>
        <p:grpSpPr>
          <a:xfrm>
            <a:off x="10228873" y="274639"/>
            <a:ext cx="2165862" cy="6583362"/>
            <a:chOff x="10228873" y="274638"/>
            <a:chExt cx="2165862" cy="6864817"/>
          </a:xfrm>
        </p:grpSpPr>
        <p:sp>
          <p:nvSpPr>
            <p:cNvPr id="11" name="Rectangle 10"/>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11"/>
            <p:cNvPicPr>
              <a:picLocks noChangeAspect="1"/>
            </p:cNvPicPr>
            <p:nvPr/>
          </p:nvPicPr>
          <p:blipFill>
            <a:blip r:embed="rId3"/>
            <a:stretch>
              <a:fillRect/>
            </a:stretch>
          </p:blipFill>
          <p:spPr>
            <a:xfrm>
              <a:off x="10228873" y="1814354"/>
              <a:ext cx="2165862" cy="5325101"/>
            </a:xfrm>
            <a:prstGeom prst="rect">
              <a:avLst/>
            </a:prstGeom>
          </p:spPr>
        </p:pic>
        <p:sp>
          <p:nvSpPr>
            <p:cNvPr id="13" name="Rectangle 12"/>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5" name="Rectangle 14"/>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6" name="Rectangle 15"/>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7" name="Parallelogram 16"/>
          <p:cNvSpPr/>
          <p:nvPr/>
        </p:nvSpPr>
        <p:spPr>
          <a:xfrm>
            <a:off x="339003" y="3661814"/>
            <a:ext cx="9749475" cy="2222593"/>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itle 1"/>
          <p:cNvSpPr txBox="1">
            <a:spLocks/>
          </p:cNvSpPr>
          <p:nvPr/>
        </p:nvSpPr>
        <p:spPr>
          <a:xfrm>
            <a:off x="914400" y="3661814"/>
            <a:ext cx="7832035" cy="68986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3200" dirty="0">
                <a:solidFill>
                  <a:srgbClr val="286D90"/>
                </a:solidFill>
              </a:rPr>
              <a:t>An interesting fact… If you have the time? </a:t>
            </a:r>
          </a:p>
        </p:txBody>
      </p:sp>
    </p:spTree>
    <p:extLst>
      <p:ext uri="{BB962C8B-B14F-4D97-AF65-F5344CB8AC3E}">
        <p14:creationId xmlns:p14="http://schemas.microsoft.com/office/powerpoint/2010/main" val="22641791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20883</TotalTime>
  <Words>15095</Words>
  <Application>Microsoft Office PowerPoint</Application>
  <PresentationFormat>Widescreen</PresentationFormat>
  <Paragraphs>1176</Paragraphs>
  <Slides>107</Slides>
  <Notes>107</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107</vt:i4>
      </vt:variant>
    </vt:vector>
  </HeadingPairs>
  <TitlesOfParts>
    <vt:vector size="111" baseType="lpstr">
      <vt:lpstr>Arial</vt:lpstr>
      <vt:lpstr>Calibri</vt:lpstr>
      <vt:lpstr>Cambria</vt:lpstr>
      <vt:lpstr>Office Theme</vt:lpstr>
      <vt:lpstr>Skills for Industry</vt:lpstr>
      <vt:lpstr>North Warwickshire 1</vt:lpstr>
      <vt:lpstr>Lesson 1</vt:lpstr>
      <vt:lpstr>Lesson 1 Starter</vt:lpstr>
      <vt:lpstr>PowerPoint Presentation</vt:lpstr>
      <vt:lpstr>PowerPoint Presentation</vt:lpstr>
      <vt:lpstr>Lesson 1 objectives</vt:lpstr>
      <vt:lpstr>Meet Christian</vt:lpstr>
      <vt:lpstr>Meet Christian</vt:lpstr>
      <vt:lpstr>Do you call this a project?</vt:lpstr>
      <vt:lpstr>What does he have to do? Be specific!</vt:lpstr>
      <vt:lpstr>Design specification</vt:lpstr>
      <vt:lpstr>Person specification: appearance.</vt:lpstr>
      <vt:lpstr>Person specification</vt:lpstr>
      <vt:lpstr>What have we learnt?</vt:lpstr>
      <vt:lpstr>Lesson 2</vt:lpstr>
      <vt:lpstr>Lesson 2 Starter</vt:lpstr>
      <vt:lpstr>Lesson 2 objectives</vt:lpstr>
      <vt:lpstr>Begin to design and make decisions</vt:lpstr>
      <vt:lpstr>WCG</vt:lpstr>
      <vt:lpstr>N.E.J. Stevenson</vt:lpstr>
      <vt:lpstr>Learn from the best</vt:lpstr>
      <vt:lpstr>Card modelling</vt:lpstr>
      <vt:lpstr>What have we learnt?</vt:lpstr>
      <vt:lpstr>Lesson 3</vt:lpstr>
      <vt:lpstr>Lesson 3 Starter</vt:lpstr>
      <vt:lpstr>Lesson 3 objectives</vt:lpstr>
      <vt:lpstr>N.E.J. Stevenson</vt:lpstr>
      <vt:lpstr>Design constraint</vt:lpstr>
      <vt:lpstr>What is veneering?</vt:lpstr>
      <vt:lpstr>We can veneer right here</vt:lpstr>
      <vt:lpstr>What have we learnt?</vt:lpstr>
      <vt:lpstr>Lesson 4</vt:lpstr>
      <vt:lpstr>Lesson 4 Starter</vt:lpstr>
      <vt:lpstr>PowerPoint Presentation</vt:lpstr>
      <vt:lpstr>PowerPoint Presentation</vt:lpstr>
      <vt:lpstr>Lesson 4 objectives</vt:lpstr>
      <vt:lpstr>Preparing for cutting </vt:lpstr>
      <vt:lpstr>Preparing the drawing </vt:lpstr>
      <vt:lpstr>Processing </vt:lpstr>
      <vt:lpstr>It’s simple maths</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Producing the 2D Design file</vt:lpstr>
      <vt:lpstr>What have we learnt?</vt:lpstr>
      <vt:lpstr>Lesson 5 </vt:lpstr>
      <vt:lpstr>Lesson 5 Starter</vt:lpstr>
      <vt:lpstr>Lesson 5 objectives</vt:lpstr>
      <vt:lpstr>The storage solution</vt:lpstr>
      <vt:lpstr>The mitre solution</vt:lpstr>
      <vt:lpstr>The acrylic solution</vt:lpstr>
      <vt:lpstr>The stacking solution</vt:lpstr>
      <vt:lpstr>The slot solution</vt:lpstr>
      <vt:lpstr>How did we do?</vt:lpstr>
      <vt:lpstr>What have we learnt?</vt:lpstr>
      <vt:lpstr>Lesson 6</vt:lpstr>
      <vt:lpstr>Lesson 6 Starter</vt:lpstr>
      <vt:lpstr>PowerPoint Presentation</vt:lpstr>
      <vt:lpstr>Lesson 6 objectives</vt:lpstr>
      <vt:lpstr>Design constraint</vt:lpstr>
      <vt:lpstr>N.E.J. Stevenson</vt:lpstr>
      <vt:lpstr>What are we aiming to achieve?</vt:lpstr>
      <vt:lpstr>The science of bending wood</vt:lpstr>
      <vt:lpstr>The science of bending wood</vt:lpstr>
      <vt:lpstr>Bending wood by laminating</vt:lpstr>
      <vt:lpstr>              Let’s get bending</vt:lpstr>
      <vt:lpstr>PowerPoint Presentation</vt:lpstr>
      <vt:lpstr>How would industry approach this?</vt:lpstr>
      <vt:lpstr>What have we learnt?</vt:lpstr>
      <vt:lpstr>Lesson 7</vt:lpstr>
      <vt:lpstr>Lesson 7 Starter</vt:lpstr>
      <vt:lpstr>Lesson 7 objectives</vt:lpstr>
      <vt:lpstr>Initial assembly</vt:lpstr>
      <vt:lpstr>Order of assembly</vt:lpstr>
      <vt:lpstr>Work on tile storage solution</vt:lpstr>
      <vt:lpstr>What have we learnt?</vt:lpstr>
      <vt:lpstr>Lesson 8</vt:lpstr>
      <vt:lpstr>Lesson 8 Starter</vt:lpstr>
      <vt:lpstr>Lesson 8 objectives</vt:lpstr>
      <vt:lpstr>Test finishes</vt:lpstr>
      <vt:lpstr>Time to prepare the tiles</vt:lpstr>
      <vt:lpstr>What have we learnt?</vt:lpstr>
      <vt:lpstr>Lesson 9</vt:lpstr>
      <vt:lpstr>Lesson 9 Starter</vt:lpstr>
      <vt:lpstr>Lesson 9 objectives</vt:lpstr>
      <vt:lpstr>Evaluate the product</vt:lpstr>
      <vt:lpstr>Evaluate the pupil, the employee</vt:lpstr>
      <vt:lpstr>Evaluation</vt:lpstr>
      <vt:lpstr>What have we learnt?</vt:lpstr>
      <vt:lpstr>With thanks</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987</cp:revision>
  <dcterms:created xsi:type="dcterms:W3CDTF">2015-07-03T11:21:15Z</dcterms:created>
  <dcterms:modified xsi:type="dcterms:W3CDTF">2017-08-11T10:11:53Z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18178186</vt:lpwstr>
  </property>
  <property fmtid="{D5CDD505-2E9C-101B-9397-08002B2CF9AE}" name="NXPowerLiteSettings" pid="3">
    <vt:lpwstr>B74006B004C800</vt:lpwstr>
  </property>
  <property fmtid="{D5CDD505-2E9C-101B-9397-08002B2CF9AE}" name="NXPowerLiteVersion" pid="4">
    <vt:lpwstr>D7.1.1</vt:lpwstr>
  </property>
</Properties>
</file>