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0"/>
  </p:notesMasterIdLst>
  <p:sldIdLst>
    <p:sldId id="258" r:id="rId2"/>
    <p:sldId id="259" r:id="rId3"/>
    <p:sldId id="260" r:id="rId4"/>
    <p:sldId id="588" r:id="rId5"/>
    <p:sldId id="589" r:id="rId6"/>
    <p:sldId id="590" r:id="rId7"/>
    <p:sldId id="667" r:id="rId8"/>
    <p:sldId id="683" r:id="rId9"/>
    <p:sldId id="319" r:id="rId10"/>
    <p:sldId id="612" r:id="rId11"/>
    <p:sldId id="327" r:id="rId12"/>
    <p:sldId id="529" r:id="rId13"/>
    <p:sldId id="528" r:id="rId14"/>
    <p:sldId id="392" r:id="rId15"/>
    <p:sldId id="393" r:id="rId16"/>
    <p:sldId id="394" r:id="rId17"/>
    <p:sldId id="559" r:id="rId18"/>
    <p:sldId id="395" r:id="rId19"/>
    <p:sldId id="396" r:id="rId20"/>
    <p:sldId id="398" r:id="rId21"/>
    <p:sldId id="399" r:id="rId22"/>
    <p:sldId id="400" r:id="rId23"/>
    <p:sldId id="401" r:id="rId24"/>
    <p:sldId id="402" r:id="rId25"/>
    <p:sldId id="403" r:id="rId26"/>
    <p:sldId id="404" r:id="rId27"/>
    <p:sldId id="405" r:id="rId28"/>
    <p:sldId id="406" r:id="rId29"/>
    <p:sldId id="407" r:id="rId30"/>
    <p:sldId id="408" r:id="rId31"/>
    <p:sldId id="409" r:id="rId32"/>
    <p:sldId id="410" r:id="rId33"/>
    <p:sldId id="411" r:id="rId34"/>
    <p:sldId id="412" r:id="rId35"/>
    <p:sldId id="413" r:id="rId36"/>
    <p:sldId id="414" r:id="rId37"/>
    <p:sldId id="415" r:id="rId38"/>
    <p:sldId id="416" r:id="rId39"/>
    <p:sldId id="417" r:id="rId40"/>
    <p:sldId id="418" r:id="rId41"/>
    <p:sldId id="419" r:id="rId42"/>
    <p:sldId id="420" r:id="rId43"/>
    <p:sldId id="296" r:id="rId44"/>
    <p:sldId id="263" r:id="rId45"/>
    <p:sldId id="591" r:id="rId46"/>
    <p:sldId id="603" r:id="rId47"/>
    <p:sldId id="673" r:id="rId48"/>
    <p:sldId id="666" r:id="rId49"/>
    <p:sldId id="672" r:id="rId50"/>
    <p:sldId id="675" r:id="rId51"/>
    <p:sldId id="676" r:id="rId52"/>
    <p:sldId id="677" r:id="rId53"/>
    <p:sldId id="572" r:id="rId54"/>
    <p:sldId id="573" r:id="rId55"/>
    <p:sldId id="678" r:id="rId56"/>
    <p:sldId id="306" r:id="rId57"/>
    <p:sldId id="264" r:id="rId58"/>
    <p:sldId id="592" r:id="rId59"/>
    <p:sldId id="602" r:id="rId60"/>
    <p:sldId id="421" r:id="rId61"/>
    <p:sldId id="422" r:id="rId62"/>
    <p:sldId id="423" r:id="rId63"/>
    <p:sldId id="424" r:id="rId64"/>
    <p:sldId id="425" r:id="rId65"/>
    <p:sldId id="427" r:id="rId66"/>
    <p:sldId id="429" r:id="rId67"/>
    <p:sldId id="431" r:id="rId68"/>
    <p:sldId id="430" r:id="rId69"/>
    <p:sldId id="432" r:id="rId70"/>
    <p:sldId id="433" r:id="rId71"/>
    <p:sldId id="434" r:id="rId72"/>
    <p:sldId id="435" r:id="rId73"/>
    <p:sldId id="436" r:id="rId74"/>
    <p:sldId id="437" r:id="rId75"/>
    <p:sldId id="438" r:id="rId76"/>
    <p:sldId id="439" r:id="rId77"/>
    <p:sldId id="440" r:id="rId78"/>
    <p:sldId id="441" r:id="rId79"/>
    <p:sldId id="442" r:id="rId80"/>
    <p:sldId id="443" r:id="rId81"/>
    <p:sldId id="444" r:id="rId82"/>
    <p:sldId id="445" r:id="rId83"/>
    <p:sldId id="446" r:id="rId84"/>
    <p:sldId id="447" r:id="rId85"/>
    <p:sldId id="448" r:id="rId86"/>
    <p:sldId id="449" r:id="rId87"/>
    <p:sldId id="450" r:id="rId88"/>
    <p:sldId id="451" r:id="rId89"/>
    <p:sldId id="307" r:id="rId90"/>
    <p:sldId id="279" r:id="rId91"/>
    <p:sldId id="593" r:id="rId92"/>
    <p:sldId id="594" r:id="rId93"/>
    <p:sldId id="595" r:id="rId94"/>
    <p:sldId id="605" r:id="rId95"/>
    <p:sldId id="613" r:id="rId96"/>
    <p:sldId id="273" r:id="rId97"/>
    <p:sldId id="387" r:id="rId98"/>
    <p:sldId id="679" r:id="rId99"/>
    <p:sldId id="615" r:id="rId100"/>
    <p:sldId id="614" r:id="rId101"/>
    <p:sldId id="311" r:id="rId102"/>
    <p:sldId id="278" r:id="rId103"/>
    <p:sldId id="597" r:id="rId104"/>
    <p:sldId id="598" r:id="rId105"/>
    <p:sldId id="607" r:id="rId106"/>
    <p:sldId id="680" r:id="rId107"/>
    <p:sldId id="617" r:id="rId108"/>
    <p:sldId id="618" r:id="rId109"/>
    <p:sldId id="619" r:id="rId110"/>
    <p:sldId id="620" r:id="rId111"/>
    <p:sldId id="621" r:id="rId112"/>
    <p:sldId id="622" r:id="rId113"/>
    <p:sldId id="623" r:id="rId114"/>
    <p:sldId id="624" r:id="rId115"/>
    <p:sldId id="625" r:id="rId116"/>
    <p:sldId id="626" r:id="rId117"/>
    <p:sldId id="627" r:id="rId118"/>
    <p:sldId id="628" r:id="rId119"/>
    <p:sldId id="629" r:id="rId120"/>
    <p:sldId id="630" r:id="rId121"/>
    <p:sldId id="631" r:id="rId122"/>
    <p:sldId id="632" r:id="rId123"/>
    <p:sldId id="633" r:id="rId124"/>
    <p:sldId id="634" r:id="rId125"/>
    <p:sldId id="635" r:id="rId126"/>
    <p:sldId id="636" r:id="rId127"/>
    <p:sldId id="637" r:id="rId128"/>
    <p:sldId id="638" r:id="rId129"/>
    <p:sldId id="639" r:id="rId130"/>
    <p:sldId id="640" r:id="rId131"/>
    <p:sldId id="641" r:id="rId132"/>
    <p:sldId id="642" r:id="rId133"/>
    <p:sldId id="643" r:id="rId134"/>
    <p:sldId id="644" r:id="rId135"/>
    <p:sldId id="645" r:id="rId136"/>
    <p:sldId id="646" r:id="rId137"/>
    <p:sldId id="647" r:id="rId138"/>
    <p:sldId id="648" r:id="rId139"/>
    <p:sldId id="649" r:id="rId140"/>
    <p:sldId id="650" r:id="rId141"/>
    <p:sldId id="651" r:id="rId142"/>
    <p:sldId id="652" r:id="rId143"/>
    <p:sldId id="653" r:id="rId144"/>
    <p:sldId id="654" r:id="rId145"/>
    <p:sldId id="655" r:id="rId146"/>
    <p:sldId id="668" r:id="rId147"/>
    <p:sldId id="669" r:id="rId148"/>
    <p:sldId id="670" r:id="rId149"/>
    <p:sldId id="656" r:id="rId150"/>
    <p:sldId id="280" r:id="rId151"/>
    <p:sldId id="599" r:id="rId152"/>
    <p:sldId id="600" r:id="rId153"/>
    <p:sldId id="608" r:id="rId154"/>
    <p:sldId id="523" r:id="rId155"/>
    <p:sldId id="563" r:id="rId156"/>
    <p:sldId id="522" r:id="rId157"/>
    <p:sldId id="524" r:id="rId158"/>
    <p:sldId id="525" r:id="rId159"/>
    <p:sldId id="526" r:id="rId160"/>
    <p:sldId id="527" r:id="rId161"/>
    <p:sldId id="531" r:id="rId162"/>
    <p:sldId id="532" r:id="rId163"/>
    <p:sldId id="533" r:id="rId164"/>
    <p:sldId id="534" r:id="rId165"/>
    <p:sldId id="535" r:id="rId166"/>
    <p:sldId id="536" r:id="rId167"/>
    <p:sldId id="537" r:id="rId168"/>
    <p:sldId id="538" r:id="rId169"/>
    <p:sldId id="539" r:id="rId170"/>
    <p:sldId id="540" r:id="rId171"/>
    <p:sldId id="541" r:id="rId172"/>
    <p:sldId id="542" r:id="rId173"/>
    <p:sldId id="543" r:id="rId174"/>
    <p:sldId id="544" r:id="rId175"/>
    <p:sldId id="545" r:id="rId176"/>
    <p:sldId id="546" r:id="rId177"/>
    <p:sldId id="551" r:id="rId178"/>
    <p:sldId id="550" r:id="rId179"/>
    <p:sldId id="547" r:id="rId180"/>
    <p:sldId id="548" r:id="rId181"/>
    <p:sldId id="549" r:id="rId182"/>
    <p:sldId id="556" r:id="rId183"/>
    <p:sldId id="557" r:id="rId184"/>
    <p:sldId id="555" r:id="rId185"/>
    <p:sldId id="554" r:id="rId186"/>
    <p:sldId id="553" r:id="rId187"/>
    <p:sldId id="552" r:id="rId188"/>
    <p:sldId id="558" r:id="rId189"/>
    <p:sldId id="312" r:id="rId190"/>
    <p:sldId id="281" r:id="rId191"/>
    <p:sldId id="601" r:id="rId192"/>
    <p:sldId id="609" r:id="rId193"/>
    <p:sldId id="383" r:id="rId194"/>
    <p:sldId id="610" r:id="rId195"/>
    <p:sldId id="314" r:id="rId196"/>
    <p:sldId id="269" r:id="rId197"/>
    <p:sldId id="681" r:id="rId198"/>
    <p:sldId id="682" r:id="rId19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E200"/>
    <a:srgbClr val="C40C20"/>
    <a:srgbClr val="318AAC"/>
    <a:srgbClr val="F50202"/>
    <a:srgbClr val="D00EB9"/>
    <a:srgbClr val="286D90"/>
    <a:srgbClr val="C61E27"/>
    <a:srgbClr val="BC0E20"/>
    <a:srgbClr val="BB020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61" autoAdjust="0"/>
    <p:restoredTop sz="95104" autoAdjust="0"/>
  </p:normalViewPr>
  <p:slideViewPr>
    <p:cSldViewPr snapToGrid="0" snapToObjects="1">
      <p:cViewPr varScale="1">
        <p:scale>
          <a:sx n="88" d="100"/>
          <a:sy n="88" d="100"/>
        </p:scale>
        <p:origin x="114" y="252"/>
      </p:cViewPr>
      <p:guideLst>
        <p:guide orient="horz" pos="2160"/>
        <p:guide pos="3840"/>
      </p:guideLst>
    </p:cSldViewPr>
  </p:slideViewPr>
  <p:notesTextViewPr>
    <p:cViewPr>
      <p:scale>
        <a:sx n="100" d="100"/>
        <a:sy n="100" d="100"/>
      </p:scale>
      <p:origin x="0" y="0"/>
    </p:cViewPr>
  </p:notesTextViewPr>
  <p:notesViewPr>
    <p:cSldViewPr snapToGrid="0" snapToObjects="1">
      <p:cViewPr>
        <p:scale>
          <a:sx n="125" d="100"/>
          <a:sy n="125" d="100"/>
        </p:scale>
        <p:origin x="1824" y="-2052"/>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196" Type="http://schemas.openxmlformats.org/officeDocument/2006/relationships/slide" Target="slides/slide195.xml"/><Relationship Id="rId200"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1"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204"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97794E-FC91-4B31-8179-79DBE4236042}" type="datetimeFigureOut">
              <a:rPr lang="en-GB" smtClean="0"/>
              <a:t>11/08/2017</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3BB9C6-F4AD-4930-90CC-498063DE5E63}" type="slidenum">
              <a:rPr lang="en-GB" smtClean="0"/>
              <a:t>‹#›</a:t>
            </a:fld>
            <a:endParaRPr lang="en-GB" dirty="0"/>
          </a:p>
        </p:txBody>
      </p:sp>
    </p:spTree>
    <p:extLst>
      <p:ext uri="{BB962C8B-B14F-4D97-AF65-F5344CB8AC3E}">
        <p14:creationId xmlns:p14="http://schemas.microsoft.com/office/powerpoint/2010/main" val="2729236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3" Type="http://schemas.openxmlformats.org/officeDocument/2006/relationships/hyperlink" Target="http://www.gov.uk/government/news/new-gcse-9-to-1-grades-coming-soon"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3" Type="http://schemas.openxmlformats.org/officeDocument/2006/relationships/hyperlink" Target="https://en.wikipedia.org/wiki/Truss" TargetMode="External"/><Relationship Id="rId2" Type="http://schemas.openxmlformats.org/officeDocument/2006/relationships/slide" Target="../slides/slide106.xml"/><Relationship Id="rId1" Type="http://schemas.openxmlformats.org/officeDocument/2006/relationships/notesMaster" Target="../notesMasters/notesMaster1.xml"/><Relationship Id="rId4" Type="http://schemas.openxmlformats.org/officeDocument/2006/relationships/hyperlink" Target="https://www.youtube.com/watch?v=AoS0UvVfxRQ" TargetMode="Externa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3" Type="http://schemas.openxmlformats.org/officeDocument/2006/relationships/hyperlink" Target="https://www.google.co.uk/search?q=theodolite&amp;source=lnms&amp;tbm=isch&amp;sa=X&amp;sqi=2&amp;ved=0ahUKEwi5qrrfvfTSAhUsCMAKHZf5B1wQ_AUIBigB&amp;biw=1600&amp;bih=805#q=theodolite&amp;tbm=isch&amp;tbs=sur:fc&amp;*&amp;imgrc=7Ac8cVEN94939M:&amp;spf=381" TargetMode="External"/><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3" Type="http://schemas.openxmlformats.org/officeDocument/2006/relationships/hyperlink" Target="https://commons.wikimedia.org/wiki/File:Pythagorean_theorem_abc.svg" TargetMode="External"/><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geograph.org.uk/photo/4955526"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geograph.org.uk/photo/4955526"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commons.wikimedia.org/wiki/File:Benjamin-Franklin-U.S.-$100-bill.jpg"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google.co.uk/search?q=house&amp;source=lnms&amp;tbm=isch&amp;sa=X&amp;ved=0ahUKEwi57qHPxerSAhVDGsAKHSCQCG0Q_AUIBigB&amp;biw=1600&amp;bih=805#q=house&amp;tbm=isch&amp;tbs=sur:fc&amp;*&amp;imgrc=9k2Zo7MJyOwVCM:&amp;spf=381"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commons.wikimedia.org/wiki/File:Pupils_in_boarding_house.jpg" TargetMode="Externa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warwickshire.ac.u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unps.co.u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hyperlink" Target="http://www.geograph.org.uk/photo/722800"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s://www.google.co.uk/search?q=architect&amp;source=lnms&amp;tbm=isch&amp;sa=X&amp;ved=0ahUKEwiR-5mU-_PSAhUsIsAKHU3QBlIQ_AUIBygC&amp;biw=1600&amp;bih=805#q=architect&amp;tbm=isch&amp;tbs=sur:fc&amp;*&amp;imgrc=0Hs8dZfs9A-O7M:&amp;spf=381"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a:t>
            </a:fld>
            <a:endParaRPr lang="en-GB" dirty="0"/>
          </a:p>
        </p:txBody>
      </p:sp>
    </p:spTree>
    <p:extLst>
      <p:ext uri="{BB962C8B-B14F-4D97-AF65-F5344CB8AC3E}">
        <p14:creationId xmlns:p14="http://schemas.microsoft.com/office/powerpoint/2010/main" val="4228819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10</a:t>
            </a:fld>
            <a:endParaRPr lang="en-GB" dirty="0"/>
          </a:p>
        </p:txBody>
      </p:sp>
    </p:spTree>
    <p:extLst>
      <p:ext uri="{BB962C8B-B14F-4D97-AF65-F5344CB8AC3E}">
        <p14:creationId xmlns:p14="http://schemas.microsoft.com/office/powerpoint/2010/main" val="26993442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activity could be done through 2D Design or completed on paper. It works well in PPT because the table can be drawn and easily filled with colours quickly. Doing this activity electronically also offers the benefits of copy and paste to allow pupils to copy across elements that they are happy with and no need to change when exploring other solutions.</a:t>
            </a:r>
          </a:p>
        </p:txBody>
      </p:sp>
      <p:sp>
        <p:nvSpPr>
          <p:cNvPr id="4" name="Slide Number Placeholder 3"/>
          <p:cNvSpPr>
            <a:spLocks noGrp="1"/>
          </p:cNvSpPr>
          <p:nvPr>
            <p:ph type="sldNum" sz="quarter" idx="10"/>
          </p:nvPr>
        </p:nvSpPr>
        <p:spPr/>
        <p:txBody>
          <a:bodyPr/>
          <a:lstStyle/>
          <a:p>
            <a:fld id="{A43BB9C6-F4AD-4930-90CC-498063DE5E63}" type="slidenum">
              <a:rPr lang="en-GB" smtClean="0"/>
              <a:t>100</a:t>
            </a:fld>
            <a:endParaRPr lang="en-GB" dirty="0"/>
          </a:p>
        </p:txBody>
      </p:sp>
    </p:spTree>
    <p:extLst>
      <p:ext uri="{BB962C8B-B14F-4D97-AF65-F5344CB8AC3E}">
        <p14:creationId xmlns:p14="http://schemas.microsoft.com/office/powerpoint/2010/main" val="224454362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101</a:t>
            </a:fld>
            <a:endParaRPr lang="en-GB" dirty="0"/>
          </a:p>
        </p:txBody>
      </p:sp>
    </p:spTree>
    <p:extLst>
      <p:ext uri="{BB962C8B-B14F-4D97-AF65-F5344CB8AC3E}">
        <p14:creationId xmlns:p14="http://schemas.microsoft.com/office/powerpoint/2010/main" val="3232363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102</a:t>
            </a:fld>
            <a:endParaRPr lang="en-GB" dirty="0"/>
          </a:p>
        </p:txBody>
      </p:sp>
    </p:spTree>
    <p:extLst>
      <p:ext uri="{BB962C8B-B14F-4D97-AF65-F5344CB8AC3E}">
        <p14:creationId xmlns:p14="http://schemas.microsoft.com/office/powerpoint/2010/main" val="144199189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link to the video on the next slide looks at an explanation of the new GCSE grading system. You can look at this before or after the activity on this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379368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video and associated information can be found at:</a:t>
            </a:r>
          </a:p>
          <a:p>
            <a:r>
              <a:rPr lang="en-GB" dirty="0">
                <a:hlinkClick r:id="rId3"/>
              </a:rPr>
              <a:t>www.gov.uk/government/news/new-gcse-9-to-1-grades-coming-soon</a:t>
            </a:r>
            <a:r>
              <a:rPr lang="en-GB" dirty="0"/>
              <a:t>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979169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105</a:t>
            </a:fld>
            <a:endParaRPr lang="en-GB" dirty="0"/>
          </a:p>
        </p:txBody>
      </p:sp>
    </p:spTree>
    <p:extLst>
      <p:ext uri="{BB962C8B-B14F-4D97-AF65-F5344CB8AC3E}">
        <p14:creationId xmlns:p14="http://schemas.microsoft.com/office/powerpoint/2010/main" val="205171986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p>
          <a:p>
            <a:r>
              <a:rPr lang="en-GB" dirty="0">
                <a:hlinkClick r:id="rId3"/>
              </a:rPr>
              <a:t>https://en.wikipedia.org/wiki/Truss</a:t>
            </a:r>
            <a:r>
              <a:rPr lang="en-GB" dirty="0"/>
              <a:t> </a:t>
            </a:r>
          </a:p>
          <a:p>
            <a:r>
              <a:rPr lang="en-GB" dirty="0"/>
              <a:t>If you feel you have the time you should demonstrate the structural differences between triangles and squares as shown 30 seconds into this video. This can be show with small lolly sticks fixed loosely at each junction. </a:t>
            </a:r>
            <a:r>
              <a:rPr lang="en-GB" dirty="0">
                <a:hlinkClick r:id="rId4"/>
              </a:rPr>
              <a:t>https://www.youtube.com/watch?v=AoS0UvVfxRQ</a:t>
            </a:r>
            <a:r>
              <a:rPr lang="en-GB" dirty="0"/>
              <a:t> </a:t>
            </a:r>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106</a:t>
            </a:fld>
            <a:endParaRPr lang="en-GB" dirty="0"/>
          </a:p>
        </p:txBody>
      </p:sp>
    </p:spTree>
    <p:extLst>
      <p:ext uri="{BB962C8B-B14F-4D97-AF65-F5344CB8AC3E}">
        <p14:creationId xmlns:p14="http://schemas.microsoft.com/office/powerpoint/2010/main" val="236940141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107</a:t>
            </a:fld>
            <a:endParaRPr lang="en-GB" dirty="0"/>
          </a:p>
        </p:txBody>
      </p:sp>
    </p:spTree>
    <p:extLst>
      <p:ext uri="{BB962C8B-B14F-4D97-AF65-F5344CB8AC3E}">
        <p14:creationId xmlns:p14="http://schemas.microsoft.com/office/powerpoint/2010/main" val="129854180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108</a:t>
            </a:fld>
            <a:endParaRPr lang="en-GB" dirty="0"/>
          </a:p>
        </p:txBody>
      </p:sp>
    </p:spTree>
    <p:extLst>
      <p:ext uri="{BB962C8B-B14F-4D97-AF65-F5344CB8AC3E}">
        <p14:creationId xmlns:p14="http://schemas.microsoft.com/office/powerpoint/2010/main" val="401584783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109</a:t>
            </a:fld>
            <a:endParaRPr lang="en-GB" dirty="0"/>
          </a:p>
        </p:txBody>
      </p:sp>
    </p:spTree>
    <p:extLst>
      <p:ext uri="{BB962C8B-B14F-4D97-AF65-F5344CB8AC3E}">
        <p14:creationId xmlns:p14="http://schemas.microsoft.com/office/powerpoint/2010/main" val="9564288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cs typeface="Arial"/>
              </a:rPr>
              <a:t>When learning anything there are always likely to be mistakes. To not correct a mistake before moving on is a pupil’s biggest error with SketchUp. </a:t>
            </a:r>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11</a:t>
            </a:fld>
            <a:endParaRPr lang="en-GB" dirty="0"/>
          </a:p>
        </p:txBody>
      </p:sp>
    </p:spTree>
    <p:extLst>
      <p:ext uri="{BB962C8B-B14F-4D97-AF65-F5344CB8AC3E}">
        <p14:creationId xmlns:p14="http://schemas.microsoft.com/office/powerpoint/2010/main" val="158992897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110</a:t>
            </a:fld>
            <a:endParaRPr lang="en-GB" dirty="0"/>
          </a:p>
        </p:txBody>
      </p:sp>
    </p:spTree>
    <p:extLst>
      <p:ext uri="{BB962C8B-B14F-4D97-AF65-F5344CB8AC3E}">
        <p14:creationId xmlns:p14="http://schemas.microsoft.com/office/powerpoint/2010/main" val="351374196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111</a:t>
            </a:fld>
            <a:endParaRPr lang="en-GB" dirty="0"/>
          </a:p>
        </p:txBody>
      </p:sp>
    </p:spTree>
    <p:extLst>
      <p:ext uri="{BB962C8B-B14F-4D97-AF65-F5344CB8AC3E}">
        <p14:creationId xmlns:p14="http://schemas.microsoft.com/office/powerpoint/2010/main" val="346789635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112</a:t>
            </a:fld>
            <a:endParaRPr lang="en-GB" dirty="0"/>
          </a:p>
        </p:txBody>
      </p:sp>
    </p:spTree>
    <p:extLst>
      <p:ext uri="{BB962C8B-B14F-4D97-AF65-F5344CB8AC3E}">
        <p14:creationId xmlns:p14="http://schemas.microsoft.com/office/powerpoint/2010/main" val="67254303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113</a:t>
            </a:fld>
            <a:endParaRPr lang="en-GB" dirty="0"/>
          </a:p>
        </p:txBody>
      </p:sp>
    </p:spTree>
    <p:extLst>
      <p:ext uri="{BB962C8B-B14F-4D97-AF65-F5344CB8AC3E}">
        <p14:creationId xmlns:p14="http://schemas.microsoft.com/office/powerpoint/2010/main" val="122389972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114</a:t>
            </a:fld>
            <a:endParaRPr lang="en-GB" dirty="0"/>
          </a:p>
        </p:txBody>
      </p:sp>
    </p:spTree>
    <p:extLst>
      <p:ext uri="{BB962C8B-B14F-4D97-AF65-F5344CB8AC3E}">
        <p14:creationId xmlns:p14="http://schemas.microsoft.com/office/powerpoint/2010/main" val="41723007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115</a:t>
            </a:fld>
            <a:endParaRPr lang="en-GB" dirty="0"/>
          </a:p>
        </p:txBody>
      </p:sp>
    </p:spTree>
    <p:extLst>
      <p:ext uri="{BB962C8B-B14F-4D97-AF65-F5344CB8AC3E}">
        <p14:creationId xmlns:p14="http://schemas.microsoft.com/office/powerpoint/2010/main" val="362569549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116</a:t>
            </a:fld>
            <a:endParaRPr lang="en-GB" dirty="0"/>
          </a:p>
        </p:txBody>
      </p:sp>
    </p:spTree>
    <p:extLst>
      <p:ext uri="{BB962C8B-B14F-4D97-AF65-F5344CB8AC3E}">
        <p14:creationId xmlns:p14="http://schemas.microsoft.com/office/powerpoint/2010/main" val="311411918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117</a:t>
            </a:fld>
            <a:endParaRPr lang="en-GB" dirty="0"/>
          </a:p>
        </p:txBody>
      </p:sp>
    </p:spTree>
    <p:extLst>
      <p:ext uri="{BB962C8B-B14F-4D97-AF65-F5344CB8AC3E}">
        <p14:creationId xmlns:p14="http://schemas.microsoft.com/office/powerpoint/2010/main" val="199760090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118</a:t>
            </a:fld>
            <a:endParaRPr lang="en-GB" dirty="0"/>
          </a:p>
        </p:txBody>
      </p:sp>
    </p:spTree>
    <p:extLst>
      <p:ext uri="{BB962C8B-B14F-4D97-AF65-F5344CB8AC3E}">
        <p14:creationId xmlns:p14="http://schemas.microsoft.com/office/powerpoint/2010/main" val="206889601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119</a:t>
            </a:fld>
            <a:endParaRPr lang="en-GB" dirty="0"/>
          </a:p>
        </p:txBody>
      </p:sp>
    </p:spTree>
    <p:extLst>
      <p:ext uri="{BB962C8B-B14F-4D97-AF65-F5344CB8AC3E}">
        <p14:creationId xmlns:p14="http://schemas.microsoft.com/office/powerpoint/2010/main" val="3660117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cs typeface="Arial"/>
              </a:rPr>
              <a:t>You can also choose to erase something on the screen, but you have to be careful to erase the correct lines or this action can get you into even more trouble. Look what happens when I erase just one line from this cube .</a:t>
            </a:r>
          </a:p>
        </p:txBody>
      </p:sp>
      <p:sp>
        <p:nvSpPr>
          <p:cNvPr id="4" name="Slide Number Placeholder 3"/>
          <p:cNvSpPr>
            <a:spLocks noGrp="1"/>
          </p:cNvSpPr>
          <p:nvPr>
            <p:ph type="sldNum" sz="quarter" idx="10"/>
          </p:nvPr>
        </p:nvSpPr>
        <p:spPr/>
        <p:txBody>
          <a:bodyPr/>
          <a:lstStyle/>
          <a:p>
            <a:fld id="{A43BB9C6-F4AD-4930-90CC-498063DE5E63}" type="slidenum">
              <a:rPr lang="en-GB" smtClean="0"/>
              <a:t>12</a:t>
            </a:fld>
            <a:endParaRPr lang="en-GB" dirty="0"/>
          </a:p>
        </p:txBody>
      </p:sp>
    </p:spTree>
    <p:extLst>
      <p:ext uri="{BB962C8B-B14F-4D97-AF65-F5344CB8AC3E}">
        <p14:creationId xmlns:p14="http://schemas.microsoft.com/office/powerpoint/2010/main" val="346404378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120</a:t>
            </a:fld>
            <a:endParaRPr lang="en-GB" dirty="0"/>
          </a:p>
        </p:txBody>
      </p:sp>
    </p:spTree>
    <p:extLst>
      <p:ext uri="{BB962C8B-B14F-4D97-AF65-F5344CB8AC3E}">
        <p14:creationId xmlns:p14="http://schemas.microsoft.com/office/powerpoint/2010/main" val="201052860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121</a:t>
            </a:fld>
            <a:endParaRPr lang="en-GB" dirty="0"/>
          </a:p>
        </p:txBody>
      </p:sp>
    </p:spTree>
    <p:extLst>
      <p:ext uri="{BB962C8B-B14F-4D97-AF65-F5344CB8AC3E}">
        <p14:creationId xmlns:p14="http://schemas.microsoft.com/office/powerpoint/2010/main" val="386544056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122</a:t>
            </a:fld>
            <a:endParaRPr lang="en-GB" dirty="0"/>
          </a:p>
        </p:txBody>
      </p:sp>
    </p:spTree>
    <p:extLst>
      <p:ext uri="{BB962C8B-B14F-4D97-AF65-F5344CB8AC3E}">
        <p14:creationId xmlns:p14="http://schemas.microsoft.com/office/powerpoint/2010/main" val="119649816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123</a:t>
            </a:fld>
            <a:endParaRPr lang="en-GB" dirty="0"/>
          </a:p>
        </p:txBody>
      </p:sp>
    </p:spTree>
    <p:extLst>
      <p:ext uri="{BB962C8B-B14F-4D97-AF65-F5344CB8AC3E}">
        <p14:creationId xmlns:p14="http://schemas.microsoft.com/office/powerpoint/2010/main" val="140880156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124</a:t>
            </a:fld>
            <a:endParaRPr lang="en-GB" dirty="0"/>
          </a:p>
        </p:txBody>
      </p:sp>
    </p:spTree>
    <p:extLst>
      <p:ext uri="{BB962C8B-B14F-4D97-AF65-F5344CB8AC3E}">
        <p14:creationId xmlns:p14="http://schemas.microsoft.com/office/powerpoint/2010/main" val="353585934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125</a:t>
            </a:fld>
            <a:endParaRPr lang="en-GB" dirty="0"/>
          </a:p>
        </p:txBody>
      </p:sp>
    </p:spTree>
    <p:extLst>
      <p:ext uri="{BB962C8B-B14F-4D97-AF65-F5344CB8AC3E}">
        <p14:creationId xmlns:p14="http://schemas.microsoft.com/office/powerpoint/2010/main" val="111872741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126</a:t>
            </a:fld>
            <a:endParaRPr lang="en-GB" dirty="0"/>
          </a:p>
        </p:txBody>
      </p:sp>
    </p:spTree>
    <p:extLst>
      <p:ext uri="{BB962C8B-B14F-4D97-AF65-F5344CB8AC3E}">
        <p14:creationId xmlns:p14="http://schemas.microsoft.com/office/powerpoint/2010/main" val="248473380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127</a:t>
            </a:fld>
            <a:endParaRPr lang="en-GB" dirty="0"/>
          </a:p>
        </p:txBody>
      </p:sp>
    </p:spTree>
    <p:extLst>
      <p:ext uri="{BB962C8B-B14F-4D97-AF65-F5344CB8AC3E}">
        <p14:creationId xmlns:p14="http://schemas.microsoft.com/office/powerpoint/2010/main" val="341597004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128</a:t>
            </a:fld>
            <a:endParaRPr lang="en-GB" dirty="0"/>
          </a:p>
        </p:txBody>
      </p:sp>
    </p:spTree>
    <p:extLst>
      <p:ext uri="{BB962C8B-B14F-4D97-AF65-F5344CB8AC3E}">
        <p14:creationId xmlns:p14="http://schemas.microsoft.com/office/powerpoint/2010/main" val="117240886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129</a:t>
            </a:fld>
            <a:endParaRPr lang="en-GB" dirty="0"/>
          </a:p>
        </p:txBody>
      </p:sp>
    </p:spTree>
    <p:extLst>
      <p:ext uri="{BB962C8B-B14F-4D97-AF65-F5344CB8AC3E}">
        <p14:creationId xmlns:p14="http://schemas.microsoft.com/office/powerpoint/2010/main" val="514986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13</a:t>
            </a:fld>
            <a:endParaRPr lang="en-GB" dirty="0"/>
          </a:p>
        </p:txBody>
      </p:sp>
    </p:spTree>
    <p:extLst>
      <p:ext uri="{BB962C8B-B14F-4D97-AF65-F5344CB8AC3E}">
        <p14:creationId xmlns:p14="http://schemas.microsoft.com/office/powerpoint/2010/main" val="32295494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130</a:t>
            </a:fld>
            <a:endParaRPr lang="en-GB" dirty="0"/>
          </a:p>
        </p:txBody>
      </p:sp>
    </p:spTree>
    <p:extLst>
      <p:ext uri="{BB962C8B-B14F-4D97-AF65-F5344CB8AC3E}">
        <p14:creationId xmlns:p14="http://schemas.microsoft.com/office/powerpoint/2010/main" val="283600679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131</a:t>
            </a:fld>
            <a:endParaRPr lang="en-GB" dirty="0"/>
          </a:p>
        </p:txBody>
      </p:sp>
    </p:spTree>
    <p:extLst>
      <p:ext uri="{BB962C8B-B14F-4D97-AF65-F5344CB8AC3E}">
        <p14:creationId xmlns:p14="http://schemas.microsoft.com/office/powerpoint/2010/main" val="98598775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132</a:t>
            </a:fld>
            <a:endParaRPr lang="en-GB" dirty="0"/>
          </a:p>
        </p:txBody>
      </p:sp>
    </p:spTree>
    <p:extLst>
      <p:ext uri="{BB962C8B-B14F-4D97-AF65-F5344CB8AC3E}">
        <p14:creationId xmlns:p14="http://schemas.microsoft.com/office/powerpoint/2010/main" val="150806630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133</a:t>
            </a:fld>
            <a:endParaRPr lang="en-GB" dirty="0"/>
          </a:p>
        </p:txBody>
      </p:sp>
    </p:spTree>
    <p:extLst>
      <p:ext uri="{BB962C8B-B14F-4D97-AF65-F5344CB8AC3E}">
        <p14:creationId xmlns:p14="http://schemas.microsoft.com/office/powerpoint/2010/main" val="424695406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134</a:t>
            </a:fld>
            <a:endParaRPr lang="en-GB" dirty="0"/>
          </a:p>
        </p:txBody>
      </p:sp>
    </p:spTree>
    <p:extLst>
      <p:ext uri="{BB962C8B-B14F-4D97-AF65-F5344CB8AC3E}">
        <p14:creationId xmlns:p14="http://schemas.microsoft.com/office/powerpoint/2010/main" val="11695811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135</a:t>
            </a:fld>
            <a:endParaRPr lang="en-GB" dirty="0"/>
          </a:p>
        </p:txBody>
      </p:sp>
    </p:spTree>
    <p:extLst>
      <p:ext uri="{BB962C8B-B14F-4D97-AF65-F5344CB8AC3E}">
        <p14:creationId xmlns:p14="http://schemas.microsoft.com/office/powerpoint/2010/main" val="148320995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136</a:t>
            </a:fld>
            <a:endParaRPr lang="en-GB" dirty="0"/>
          </a:p>
        </p:txBody>
      </p:sp>
    </p:spTree>
    <p:extLst>
      <p:ext uri="{BB962C8B-B14F-4D97-AF65-F5344CB8AC3E}">
        <p14:creationId xmlns:p14="http://schemas.microsoft.com/office/powerpoint/2010/main" val="275371252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137</a:t>
            </a:fld>
            <a:endParaRPr lang="en-GB" dirty="0"/>
          </a:p>
        </p:txBody>
      </p:sp>
    </p:spTree>
    <p:extLst>
      <p:ext uri="{BB962C8B-B14F-4D97-AF65-F5344CB8AC3E}">
        <p14:creationId xmlns:p14="http://schemas.microsoft.com/office/powerpoint/2010/main" val="228876991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138</a:t>
            </a:fld>
            <a:endParaRPr lang="en-GB" dirty="0"/>
          </a:p>
        </p:txBody>
      </p:sp>
    </p:spTree>
    <p:extLst>
      <p:ext uri="{BB962C8B-B14F-4D97-AF65-F5344CB8AC3E}">
        <p14:creationId xmlns:p14="http://schemas.microsoft.com/office/powerpoint/2010/main" val="349721512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139</a:t>
            </a:fld>
            <a:endParaRPr lang="en-GB" dirty="0"/>
          </a:p>
        </p:txBody>
      </p:sp>
    </p:spTree>
    <p:extLst>
      <p:ext uri="{BB962C8B-B14F-4D97-AF65-F5344CB8AC3E}">
        <p14:creationId xmlns:p14="http://schemas.microsoft.com/office/powerpoint/2010/main" val="4258666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14</a:t>
            </a:fld>
            <a:endParaRPr lang="en-GB" dirty="0"/>
          </a:p>
        </p:txBody>
      </p:sp>
    </p:spTree>
    <p:extLst>
      <p:ext uri="{BB962C8B-B14F-4D97-AF65-F5344CB8AC3E}">
        <p14:creationId xmlns:p14="http://schemas.microsoft.com/office/powerpoint/2010/main" val="383968329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140</a:t>
            </a:fld>
            <a:endParaRPr lang="en-GB" dirty="0"/>
          </a:p>
        </p:txBody>
      </p:sp>
    </p:spTree>
    <p:extLst>
      <p:ext uri="{BB962C8B-B14F-4D97-AF65-F5344CB8AC3E}">
        <p14:creationId xmlns:p14="http://schemas.microsoft.com/office/powerpoint/2010/main" val="332793546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141</a:t>
            </a:fld>
            <a:endParaRPr lang="en-GB" dirty="0"/>
          </a:p>
        </p:txBody>
      </p:sp>
    </p:spTree>
    <p:extLst>
      <p:ext uri="{BB962C8B-B14F-4D97-AF65-F5344CB8AC3E}">
        <p14:creationId xmlns:p14="http://schemas.microsoft.com/office/powerpoint/2010/main" val="975541883"/>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142</a:t>
            </a:fld>
            <a:endParaRPr lang="en-GB" dirty="0"/>
          </a:p>
        </p:txBody>
      </p:sp>
    </p:spTree>
    <p:extLst>
      <p:ext uri="{BB962C8B-B14F-4D97-AF65-F5344CB8AC3E}">
        <p14:creationId xmlns:p14="http://schemas.microsoft.com/office/powerpoint/2010/main" val="240016493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143</a:t>
            </a:fld>
            <a:endParaRPr lang="en-GB" dirty="0"/>
          </a:p>
        </p:txBody>
      </p:sp>
    </p:spTree>
    <p:extLst>
      <p:ext uri="{BB962C8B-B14F-4D97-AF65-F5344CB8AC3E}">
        <p14:creationId xmlns:p14="http://schemas.microsoft.com/office/powerpoint/2010/main" val="80014130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144</a:t>
            </a:fld>
            <a:endParaRPr lang="en-GB" dirty="0"/>
          </a:p>
        </p:txBody>
      </p:sp>
    </p:spTree>
    <p:extLst>
      <p:ext uri="{BB962C8B-B14F-4D97-AF65-F5344CB8AC3E}">
        <p14:creationId xmlns:p14="http://schemas.microsoft.com/office/powerpoint/2010/main" val="2596197795"/>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145</a:t>
            </a:fld>
            <a:endParaRPr lang="en-GB" dirty="0"/>
          </a:p>
        </p:txBody>
      </p:sp>
    </p:spTree>
    <p:extLst>
      <p:ext uri="{BB962C8B-B14F-4D97-AF65-F5344CB8AC3E}">
        <p14:creationId xmlns:p14="http://schemas.microsoft.com/office/powerpoint/2010/main" val="438900650"/>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146</a:t>
            </a:fld>
            <a:endParaRPr lang="en-GB" dirty="0"/>
          </a:p>
        </p:txBody>
      </p:sp>
    </p:spTree>
    <p:extLst>
      <p:ext uri="{BB962C8B-B14F-4D97-AF65-F5344CB8AC3E}">
        <p14:creationId xmlns:p14="http://schemas.microsoft.com/office/powerpoint/2010/main" val="1896054141"/>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147</a:t>
            </a:fld>
            <a:endParaRPr lang="en-GB" dirty="0"/>
          </a:p>
        </p:txBody>
      </p:sp>
    </p:spTree>
    <p:extLst>
      <p:ext uri="{BB962C8B-B14F-4D97-AF65-F5344CB8AC3E}">
        <p14:creationId xmlns:p14="http://schemas.microsoft.com/office/powerpoint/2010/main" val="2331807288"/>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148</a:t>
            </a:fld>
            <a:endParaRPr lang="en-GB" dirty="0"/>
          </a:p>
        </p:txBody>
      </p:sp>
    </p:spTree>
    <p:extLst>
      <p:ext uri="{BB962C8B-B14F-4D97-AF65-F5344CB8AC3E}">
        <p14:creationId xmlns:p14="http://schemas.microsoft.com/office/powerpoint/2010/main" val="117214705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149</a:t>
            </a:fld>
            <a:endParaRPr lang="en-GB" dirty="0"/>
          </a:p>
        </p:txBody>
      </p:sp>
    </p:spTree>
    <p:extLst>
      <p:ext uri="{BB962C8B-B14F-4D97-AF65-F5344CB8AC3E}">
        <p14:creationId xmlns:p14="http://schemas.microsoft.com/office/powerpoint/2010/main" val="2289322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15</a:t>
            </a:fld>
            <a:endParaRPr lang="en-GB" dirty="0"/>
          </a:p>
        </p:txBody>
      </p:sp>
    </p:spTree>
    <p:extLst>
      <p:ext uri="{BB962C8B-B14F-4D97-AF65-F5344CB8AC3E}">
        <p14:creationId xmlns:p14="http://schemas.microsoft.com/office/powerpoint/2010/main" val="3725746863"/>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may find it useful to have a completed truss roof on a memory stick from last lesson so that you can quickly load it on to the computers of those who were absent or who failed to complete the task last time. In doing this you will have a common starting point for the whole class.</a:t>
            </a:r>
          </a:p>
        </p:txBody>
      </p:sp>
      <p:sp>
        <p:nvSpPr>
          <p:cNvPr id="4" name="Slide Number Placeholder 3"/>
          <p:cNvSpPr>
            <a:spLocks noGrp="1"/>
          </p:cNvSpPr>
          <p:nvPr>
            <p:ph type="sldNum" sz="quarter" idx="10"/>
          </p:nvPr>
        </p:nvSpPr>
        <p:spPr/>
        <p:txBody>
          <a:bodyPr/>
          <a:lstStyle/>
          <a:p>
            <a:fld id="{A43BB9C6-F4AD-4930-90CC-498063DE5E63}" type="slidenum">
              <a:rPr lang="en-GB" smtClean="0"/>
              <a:t>150</a:t>
            </a:fld>
            <a:endParaRPr lang="en-GB" dirty="0"/>
          </a:p>
        </p:txBody>
      </p:sp>
    </p:spTree>
    <p:extLst>
      <p:ext uri="{BB962C8B-B14F-4D97-AF65-F5344CB8AC3E}">
        <p14:creationId xmlns:p14="http://schemas.microsoft.com/office/powerpoint/2010/main" val="2514224430"/>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03937B7-126B-4DBB-9FC9-B946C00483A2}" type="slidenum">
              <a:rPr lang="en-GB" smtClean="0"/>
              <a:t>151</a:t>
            </a:fld>
            <a:endParaRPr lang="en-GB" dirty="0"/>
          </a:p>
        </p:txBody>
      </p:sp>
    </p:spTree>
    <p:extLst>
      <p:ext uri="{BB962C8B-B14F-4D97-AF65-F5344CB8AC3E}">
        <p14:creationId xmlns:p14="http://schemas.microsoft.com/office/powerpoint/2010/main" val="3373560419"/>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point of this activity is to open the minds of pupils who have a stereotyped view of the types of jobs that take place in different workplaces. Pupils are put off by certain job sectors because of a belief that, for example, construction jobs mean getting cold and wet.</a:t>
            </a:r>
          </a:p>
          <a:p>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5860193"/>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153</a:t>
            </a:fld>
            <a:endParaRPr lang="en-GB" dirty="0"/>
          </a:p>
        </p:txBody>
      </p:sp>
    </p:spTree>
    <p:extLst>
      <p:ext uri="{BB962C8B-B14F-4D97-AF65-F5344CB8AC3E}">
        <p14:creationId xmlns:p14="http://schemas.microsoft.com/office/powerpoint/2010/main" val="657534676"/>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154</a:t>
            </a:fld>
            <a:endParaRPr lang="en-GB" dirty="0"/>
          </a:p>
        </p:txBody>
      </p:sp>
    </p:spTree>
    <p:extLst>
      <p:ext uri="{BB962C8B-B14F-4D97-AF65-F5344CB8AC3E}">
        <p14:creationId xmlns:p14="http://schemas.microsoft.com/office/powerpoint/2010/main" val="3796499917"/>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155</a:t>
            </a:fld>
            <a:endParaRPr lang="en-GB" dirty="0"/>
          </a:p>
        </p:txBody>
      </p:sp>
    </p:spTree>
    <p:extLst>
      <p:ext uri="{BB962C8B-B14F-4D97-AF65-F5344CB8AC3E}">
        <p14:creationId xmlns:p14="http://schemas.microsoft.com/office/powerpoint/2010/main" val="1571856451"/>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the slides 57-62 for a full explanation of the process if you need a reminder on guides. The grid in this example is laid out on 1000mm squares.</a:t>
            </a:r>
          </a:p>
        </p:txBody>
      </p:sp>
      <p:sp>
        <p:nvSpPr>
          <p:cNvPr id="4" name="Slide Number Placeholder 3"/>
          <p:cNvSpPr>
            <a:spLocks noGrp="1"/>
          </p:cNvSpPr>
          <p:nvPr>
            <p:ph type="sldNum" sz="quarter" idx="10"/>
          </p:nvPr>
        </p:nvSpPr>
        <p:spPr/>
        <p:txBody>
          <a:bodyPr/>
          <a:lstStyle/>
          <a:p>
            <a:fld id="{A43BB9C6-F4AD-4930-90CC-498063DE5E63}" type="slidenum">
              <a:rPr lang="en-GB" smtClean="0"/>
              <a:t>156</a:t>
            </a:fld>
            <a:endParaRPr lang="en-GB" dirty="0"/>
          </a:p>
        </p:txBody>
      </p:sp>
    </p:spTree>
    <p:extLst>
      <p:ext uri="{BB962C8B-B14F-4D97-AF65-F5344CB8AC3E}">
        <p14:creationId xmlns:p14="http://schemas.microsoft.com/office/powerpoint/2010/main" val="3845110869"/>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157</a:t>
            </a:fld>
            <a:endParaRPr lang="en-GB" dirty="0"/>
          </a:p>
        </p:txBody>
      </p:sp>
    </p:spTree>
    <p:extLst>
      <p:ext uri="{BB962C8B-B14F-4D97-AF65-F5344CB8AC3E}">
        <p14:creationId xmlns:p14="http://schemas.microsoft.com/office/powerpoint/2010/main" val="3158505388"/>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158</a:t>
            </a:fld>
            <a:endParaRPr lang="en-GB" dirty="0"/>
          </a:p>
        </p:txBody>
      </p:sp>
    </p:spTree>
    <p:extLst>
      <p:ext uri="{BB962C8B-B14F-4D97-AF65-F5344CB8AC3E}">
        <p14:creationId xmlns:p14="http://schemas.microsoft.com/office/powerpoint/2010/main" val="2838515599"/>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159</a:t>
            </a:fld>
            <a:endParaRPr lang="en-GB" dirty="0"/>
          </a:p>
        </p:txBody>
      </p:sp>
    </p:spTree>
    <p:extLst>
      <p:ext uri="{BB962C8B-B14F-4D97-AF65-F5344CB8AC3E}">
        <p14:creationId xmlns:p14="http://schemas.microsoft.com/office/powerpoint/2010/main" val="164961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16</a:t>
            </a:fld>
            <a:endParaRPr lang="en-GB" dirty="0"/>
          </a:p>
        </p:txBody>
      </p:sp>
    </p:spTree>
    <p:extLst>
      <p:ext uri="{BB962C8B-B14F-4D97-AF65-F5344CB8AC3E}">
        <p14:creationId xmlns:p14="http://schemas.microsoft.com/office/powerpoint/2010/main" val="4276250603"/>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160</a:t>
            </a:fld>
            <a:endParaRPr lang="en-GB" dirty="0"/>
          </a:p>
        </p:txBody>
      </p:sp>
    </p:spTree>
    <p:extLst>
      <p:ext uri="{BB962C8B-B14F-4D97-AF65-F5344CB8AC3E}">
        <p14:creationId xmlns:p14="http://schemas.microsoft.com/office/powerpoint/2010/main" val="3992322686"/>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161</a:t>
            </a:fld>
            <a:endParaRPr lang="en-GB" dirty="0"/>
          </a:p>
        </p:txBody>
      </p:sp>
    </p:spTree>
    <p:extLst>
      <p:ext uri="{BB962C8B-B14F-4D97-AF65-F5344CB8AC3E}">
        <p14:creationId xmlns:p14="http://schemas.microsoft.com/office/powerpoint/2010/main" val="1596662631"/>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162</a:t>
            </a:fld>
            <a:endParaRPr lang="en-GB" dirty="0"/>
          </a:p>
        </p:txBody>
      </p:sp>
    </p:spTree>
    <p:extLst>
      <p:ext uri="{BB962C8B-B14F-4D97-AF65-F5344CB8AC3E}">
        <p14:creationId xmlns:p14="http://schemas.microsoft.com/office/powerpoint/2010/main" val="2857252138"/>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163</a:t>
            </a:fld>
            <a:endParaRPr lang="en-GB" dirty="0"/>
          </a:p>
        </p:txBody>
      </p:sp>
    </p:spTree>
    <p:extLst>
      <p:ext uri="{BB962C8B-B14F-4D97-AF65-F5344CB8AC3E}">
        <p14:creationId xmlns:p14="http://schemas.microsoft.com/office/powerpoint/2010/main" val="22473884"/>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common mistake at this stage is for the Rectangle tool to try and draw on a different surface to the one pupils are aiming for. If the lines show as dotted then it is trying to draw behind the surface. By changing the view of the drawing with the orbit and zoom tools you can normally find a view where the rectangle sticks to the desired surface. There are other ways of solving this problem but not a focus of today’s work.</a:t>
            </a:r>
          </a:p>
        </p:txBody>
      </p:sp>
      <p:sp>
        <p:nvSpPr>
          <p:cNvPr id="4" name="Slide Number Placeholder 3"/>
          <p:cNvSpPr>
            <a:spLocks noGrp="1"/>
          </p:cNvSpPr>
          <p:nvPr>
            <p:ph type="sldNum" sz="quarter" idx="10"/>
          </p:nvPr>
        </p:nvSpPr>
        <p:spPr/>
        <p:txBody>
          <a:bodyPr/>
          <a:lstStyle/>
          <a:p>
            <a:fld id="{A43BB9C6-F4AD-4930-90CC-498063DE5E63}" type="slidenum">
              <a:rPr lang="en-GB" smtClean="0"/>
              <a:t>164</a:t>
            </a:fld>
            <a:endParaRPr lang="en-GB" dirty="0"/>
          </a:p>
        </p:txBody>
      </p:sp>
    </p:spTree>
    <p:extLst>
      <p:ext uri="{BB962C8B-B14F-4D97-AF65-F5344CB8AC3E}">
        <p14:creationId xmlns:p14="http://schemas.microsoft.com/office/powerpoint/2010/main" val="183172690"/>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165</a:t>
            </a:fld>
            <a:endParaRPr lang="en-GB" dirty="0"/>
          </a:p>
        </p:txBody>
      </p:sp>
    </p:spTree>
    <p:extLst>
      <p:ext uri="{BB962C8B-B14F-4D97-AF65-F5344CB8AC3E}">
        <p14:creationId xmlns:p14="http://schemas.microsoft.com/office/powerpoint/2010/main" val="3277917263"/>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166</a:t>
            </a:fld>
            <a:endParaRPr lang="en-GB" dirty="0"/>
          </a:p>
        </p:txBody>
      </p:sp>
    </p:spTree>
    <p:extLst>
      <p:ext uri="{BB962C8B-B14F-4D97-AF65-F5344CB8AC3E}">
        <p14:creationId xmlns:p14="http://schemas.microsoft.com/office/powerpoint/2010/main" val="3886448213"/>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167</a:t>
            </a:fld>
            <a:endParaRPr lang="en-GB" dirty="0"/>
          </a:p>
        </p:txBody>
      </p:sp>
    </p:spTree>
    <p:extLst>
      <p:ext uri="{BB962C8B-B14F-4D97-AF65-F5344CB8AC3E}">
        <p14:creationId xmlns:p14="http://schemas.microsoft.com/office/powerpoint/2010/main" val="747772016"/>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168</a:t>
            </a:fld>
            <a:endParaRPr lang="en-GB" dirty="0"/>
          </a:p>
        </p:txBody>
      </p:sp>
    </p:spTree>
    <p:extLst>
      <p:ext uri="{BB962C8B-B14F-4D97-AF65-F5344CB8AC3E}">
        <p14:creationId xmlns:p14="http://schemas.microsoft.com/office/powerpoint/2010/main" val="2778225835"/>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169</a:t>
            </a:fld>
            <a:endParaRPr lang="en-GB" dirty="0"/>
          </a:p>
        </p:txBody>
      </p:sp>
    </p:spTree>
    <p:extLst>
      <p:ext uri="{BB962C8B-B14F-4D97-AF65-F5344CB8AC3E}">
        <p14:creationId xmlns:p14="http://schemas.microsoft.com/office/powerpoint/2010/main" val="14726563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common mistake is pupils use the Backspace button on the keyboard, and nothing happens. They must use Delete.</a:t>
            </a:r>
          </a:p>
        </p:txBody>
      </p:sp>
      <p:sp>
        <p:nvSpPr>
          <p:cNvPr id="4" name="Slide Number Placeholder 3"/>
          <p:cNvSpPr>
            <a:spLocks noGrp="1"/>
          </p:cNvSpPr>
          <p:nvPr>
            <p:ph type="sldNum" sz="quarter" idx="10"/>
          </p:nvPr>
        </p:nvSpPr>
        <p:spPr/>
        <p:txBody>
          <a:bodyPr/>
          <a:lstStyle/>
          <a:p>
            <a:fld id="{A43BB9C6-F4AD-4930-90CC-498063DE5E63}" type="slidenum">
              <a:rPr lang="en-GB" smtClean="0"/>
              <a:t>17</a:t>
            </a:fld>
            <a:endParaRPr lang="en-GB" dirty="0"/>
          </a:p>
        </p:txBody>
      </p:sp>
    </p:spTree>
    <p:extLst>
      <p:ext uri="{BB962C8B-B14F-4D97-AF65-F5344CB8AC3E}">
        <p14:creationId xmlns:p14="http://schemas.microsoft.com/office/powerpoint/2010/main" val="1449200756"/>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170</a:t>
            </a:fld>
            <a:endParaRPr lang="en-GB" dirty="0"/>
          </a:p>
        </p:txBody>
      </p:sp>
    </p:spTree>
    <p:extLst>
      <p:ext uri="{BB962C8B-B14F-4D97-AF65-F5344CB8AC3E}">
        <p14:creationId xmlns:p14="http://schemas.microsoft.com/office/powerpoint/2010/main" val="3468032346"/>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171</a:t>
            </a:fld>
            <a:endParaRPr lang="en-GB" dirty="0"/>
          </a:p>
        </p:txBody>
      </p:sp>
    </p:spTree>
    <p:extLst>
      <p:ext uri="{BB962C8B-B14F-4D97-AF65-F5344CB8AC3E}">
        <p14:creationId xmlns:p14="http://schemas.microsoft.com/office/powerpoint/2010/main" val="1475681625"/>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Common problems.</a:t>
            </a:r>
          </a:p>
          <a:p>
            <a:pPr marL="228600" indent="-228600">
              <a:buFont typeface="+mj-lt"/>
              <a:buAutoNum type="arabicPeriod"/>
            </a:pPr>
            <a:r>
              <a:rPr lang="en-GB" dirty="0"/>
              <a:t>The download doesn’t appear. It usually has but has appeared very, very small as a blue dot or it has appeared outside of the viewing window of the drawing. The Zoom tool or Zoom Extents tool can normally find them. For a pupil it is sometimes easier to download again or to download a different design. The cause of this is usually if your drawing and the downloaded drawing have vastly different scales. </a:t>
            </a:r>
          </a:p>
          <a:p>
            <a:pPr marL="228600" indent="-228600">
              <a:buFont typeface="+mj-lt"/>
              <a:buAutoNum type="arabicPeriod"/>
            </a:pPr>
            <a:r>
              <a:rPr lang="en-GB" dirty="0"/>
              <a:t>Moving the drawing with the mouse shows a terribly slow lag. This is a problem of a complex download and a slow laptop processor. In school it is easier to download something less taxing on the processor to solve this.</a:t>
            </a:r>
          </a:p>
          <a:p>
            <a:pPr marL="228600" indent="-228600">
              <a:buFont typeface="+mj-lt"/>
              <a:buAutoNum type="arabicPeriod"/>
            </a:pPr>
            <a:r>
              <a:rPr lang="en-GB" dirty="0"/>
              <a:t>Remember anything that has a blue box around it has been selected and can be deleted with the keyboard delete key. If not selected as blue, just click Select and click the object (which will be grouped). Pupils try to move the items after they have deselected it and just need to be directed to select again before performing the task they wish to do.</a:t>
            </a:r>
          </a:p>
          <a:p>
            <a:pPr marL="228600" indent="-228600">
              <a:buFont typeface="+mj-lt"/>
              <a:buAutoNum type="arabicPeriod"/>
            </a:pPr>
            <a:r>
              <a:rPr lang="en-GB" dirty="0"/>
              <a:t>Move, Scale, and Rotate tools are going to be important from this point forward. Remind pupils to always drag from a bottom corner of an object or it will leave the floor and begin to float in the air.</a:t>
            </a:r>
          </a:p>
        </p:txBody>
      </p:sp>
      <p:sp>
        <p:nvSpPr>
          <p:cNvPr id="4" name="Slide Number Placeholder 3"/>
          <p:cNvSpPr>
            <a:spLocks noGrp="1"/>
          </p:cNvSpPr>
          <p:nvPr>
            <p:ph type="sldNum" sz="quarter" idx="10"/>
          </p:nvPr>
        </p:nvSpPr>
        <p:spPr/>
        <p:txBody>
          <a:bodyPr/>
          <a:lstStyle/>
          <a:p>
            <a:fld id="{A43BB9C6-F4AD-4930-90CC-498063DE5E63}" type="slidenum">
              <a:rPr lang="en-GB" smtClean="0"/>
              <a:t>172</a:t>
            </a:fld>
            <a:endParaRPr lang="en-GB" dirty="0"/>
          </a:p>
        </p:txBody>
      </p:sp>
    </p:spTree>
    <p:extLst>
      <p:ext uri="{BB962C8B-B14F-4D97-AF65-F5344CB8AC3E}">
        <p14:creationId xmlns:p14="http://schemas.microsoft.com/office/powerpoint/2010/main" val="4206117602"/>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173</a:t>
            </a:fld>
            <a:endParaRPr lang="en-GB" dirty="0"/>
          </a:p>
        </p:txBody>
      </p:sp>
    </p:spTree>
    <p:extLst>
      <p:ext uri="{BB962C8B-B14F-4D97-AF65-F5344CB8AC3E}">
        <p14:creationId xmlns:p14="http://schemas.microsoft.com/office/powerpoint/2010/main" val="3406490615"/>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174</a:t>
            </a:fld>
            <a:endParaRPr lang="en-GB" dirty="0"/>
          </a:p>
        </p:txBody>
      </p:sp>
    </p:spTree>
    <p:extLst>
      <p:ext uri="{BB962C8B-B14F-4D97-AF65-F5344CB8AC3E}">
        <p14:creationId xmlns:p14="http://schemas.microsoft.com/office/powerpoint/2010/main" val="1061276765"/>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175</a:t>
            </a:fld>
            <a:endParaRPr lang="en-GB" dirty="0"/>
          </a:p>
        </p:txBody>
      </p:sp>
    </p:spTree>
    <p:extLst>
      <p:ext uri="{BB962C8B-B14F-4D97-AF65-F5344CB8AC3E}">
        <p14:creationId xmlns:p14="http://schemas.microsoft.com/office/powerpoint/2010/main" val="3415104074"/>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176</a:t>
            </a:fld>
            <a:endParaRPr lang="en-GB" dirty="0"/>
          </a:p>
        </p:txBody>
      </p:sp>
    </p:spTree>
    <p:extLst>
      <p:ext uri="{BB962C8B-B14F-4D97-AF65-F5344CB8AC3E}">
        <p14:creationId xmlns:p14="http://schemas.microsoft.com/office/powerpoint/2010/main" val="2683361782"/>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177</a:t>
            </a:fld>
            <a:endParaRPr lang="en-GB" dirty="0"/>
          </a:p>
        </p:txBody>
      </p:sp>
    </p:spTree>
    <p:extLst>
      <p:ext uri="{BB962C8B-B14F-4D97-AF65-F5344CB8AC3E}">
        <p14:creationId xmlns:p14="http://schemas.microsoft.com/office/powerpoint/2010/main" val="1664137614"/>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178</a:t>
            </a:fld>
            <a:endParaRPr lang="en-GB" dirty="0"/>
          </a:p>
        </p:txBody>
      </p:sp>
    </p:spTree>
    <p:extLst>
      <p:ext uri="{BB962C8B-B14F-4D97-AF65-F5344CB8AC3E}">
        <p14:creationId xmlns:p14="http://schemas.microsoft.com/office/powerpoint/2010/main" val="1097642447"/>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179</a:t>
            </a:fld>
            <a:endParaRPr lang="en-GB" dirty="0"/>
          </a:p>
        </p:txBody>
      </p:sp>
    </p:spTree>
    <p:extLst>
      <p:ext uri="{BB962C8B-B14F-4D97-AF65-F5344CB8AC3E}">
        <p14:creationId xmlns:p14="http://schemas.microsoft.com/office/powerpoint/2010/main" val="17335674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 not click into the Measurement box bottom right. Just draw the rectangle any size, click to finish and then type. When pressing Enter it will resize. A common mistake is trying to click into the Measurement box, and then it doesn’t work.</a:t>
            </a:r>
          </a:p>
        </p:txBody>
      </p:sp>
      <p:sp>
        <p:nvSpPr>
          <p:cNvPr id="4" name="Slide Number Placeholder 3"/>
          <p:cNvSpPr>
            <a:spLocks noGrp="1"/>
          </p:cNvSpPr>
          <p:nvPr>
            <p:ph type="sldNum" sz="quarter" idx="10"/>
          </p:nvPr>
        </p:nvSpPr>
        <p:spPr/>
        <p:txBody>
          <a:bodyPr/>
          <a:lstStyle/>
          <a:p>
            <a:fld id="{A43BB9C6-F4AD-4930-90CC-498063DE5E63}" type="slidenum">
              <a:rPr lang="en-GB" smtClean="0"/>
              <a:t>18</a:t>
            </a:fld>
            <a:endParaRPr lang="en-GB" dirty="0"/>
          </a:p>
        </p:txBody>
      </p:sp>
    </p:spTree>
    <p:extLst>
      <p:ext uri="{BB962C8B-B14F-4D97-AF65-F5344CB8AC3E}">
        <p14:creationId xmlns:p14="http://schemas.microsoft.com/office/powerpoint/2010/main" val="1983789141"/>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180</a:t>
            </a:fld>
            <a:endParaRPr lang="en-GB" dirty="0"/>
          </a:p>
        </p:txBody>
      </p:sp>
    </p:spTree>
    <p:extLst>
      <p:ext uri="{BB962C8B-B14F-4D97-AF65-F5344CB8AC3E}">
        <p14:creationId xmlns:p14="http://schemas.microsoft.com/office/powerpoint/2010/main" val="2066084363"/>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181</a:t>
            </a:fld>
            <a:endParaRPr lang="en-GB" dirty="0"/>
          </a:p>
        </p:txBody>
      </p:sp>
    </p:spTree>
    <p:extLst>
      <p:ext uri="{BB962C8B-B14F-4D97-AF65-F5344CB8AC3E}">
        <p14:creationId xmlns:p14="http://schemas.microsoft.com/office/powerpoint/2010/main" val="326793849"/>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182</a:t>
            </a:fld>
            <a:endParaRPr lang="en-GB" dirty="0"/>
          </a:p>
        </p:txBody>
      </p:sp>
    </p:spTree>
    <p:extLst>
      <p:ext uri="{BB962C8B-B14F-4D97-AF65-F5344CB8AC3E}">
        <p14:creationId xmlns:p14="http://schemas.microsoft.com/office/powerpoint/2010/main" val="2018351138"/>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183</a:t>
            </a:fld>
            <a:endParaRPr lang="en-GB" dirty="0"/>
          </a:p>
        </p:txBody>
      </p:sp>
    </p:spTree>
    <p:extLst>
      <p:ext uri="{BB962C8B-B14F-4D97-AF65-F5344CB8AC3E}">
        <p14:creationId xmlns:p14="http://schemas.microsoft.com/office/powerpoint/2010/main" val="64257430"/>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184</a:t>
            </a:fld>
            <a:endParaRPr lang="en-GB" dirty="0"/>
          </a:p>
        </p:txBody>
      </p:sp>
    </p:spTree>
    <p:extLst>
      <p:ext uri="{BB962C8B-B14F-4D97-AF65-F5344CB8AC3E}">
        <p14:creationId xmlns:p14="http://schemas.microsoft.com/office/powerpoint/2010/main" val="768811056"/>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185</a:t>
            </a:fld>
            <a:endParaRPr lang="en-GB" dirty="0"/>
          </a:p>
        </p:txBody>
      </p:sp>
    </p:spTree>
    <p:extLst>
      <p:ext uri="{BB962C8B-B14F-4D97-AF65-F5344CB8AC3E}">
        <p14:creationId xmlns:p14="http://schemas.microsoft.com/office/powerpoint/2010/main" val="2884475757"/>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186</a:t>
            </a:fld>
            <a:endParaRPr lang="en-GB" dirty="0"/>
          </a:p>
        </p:txBody>
      </p:sp>
    </p:spTree>
    <p:extLst>
      <p:ext uri="{BB962C8B-B14F-4D97-AF65-F5344CB8AC3E}">
        <p14:creationId xmlns:p14="http://schemas.microsoft.com/office/powerpoint/2010/main" val="3879372963"/>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187</a:t>
            </a:fld>
            <a:endParaRPr lang="en-GB" dirty="0"/>
          </a:p>
        </p:txBody>
      </p:sp>
    </p:spTree>
    <p:extLst>
      <p:ext uri="{BB962C8B-B14F-4D97-AF65-F5344CB8AC3E}">
        <p14:creationId xmlns:p14="http://schemas.microsoft.com/office/powerpoint/2010/main" val="535495433"/>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188</a:t>
            </a:fld>
            <a:endParaRPr lang="en-GB" dirty="0"/>
          </a:p>
        </p:txBody>
      </p:sp>
    </p:spTree>
    <p:extLst>
      <p:ext uri="{BB962C8B-B14F-4D97-AF65-F5344CB8AC3E}">
        <p14:creationId xmlns:p14="http://schemas.microsoft.com/office/powerpoint/2010/main" val="1656196858"/>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189</a:t>
            </a:fld>
            <a:endParaRPr lang="en-GB" dirty="0"/>
          </a:p>
        </p:txBody>
      </p:sp>
    </p:spTree>
    <p:extLst>
      <p:ext uri="{BB962C8B-B14F-4D97-AF65-F5344CB8AC3E}">
        <p14:creationId xmlns:p14="http://schemas.microsoft.com/office/powerpoint/2010/main" val="3784840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19</a:t>
            </a:fld>
            <a:endParaRPr lang="en-GB" dirty="0"/>
          </a:p>
        </p:txBody>
      </p:sp>
    </p:spTree>
    <p:extLst>
      <p:ext uri="{BB962C8B-B14F-4D97-AF65-F5344CB8AC3E}">
        <p14:creationId xmlns:p14="http://schemas.microsoft.com/office/powerpoint/2010/main" val="3983631715"/>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190</a:t>
            </a:fld>
            <a:endParaRPr lang="en-GB" dirty="0"/>
          </a:p>
        </p:txBody>
      </p:sp>
    </p:spTree>
    <p:extLst>
      <p:ext uri="{BB962C8B-B14F-4D97-AF65-F5344CB8AC3E}">
        <p14:creationId xmlns:p14="http://schemas.microsoft.com/office/powerpoint/2010/main" val="1411517084"/>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point of this activity is to open the minds of pupils who have a stereotyped view of the types of jobs that take place in different workplaces. Pupils are put off by certain job sectors because of a belief that, for example, construction jobs mean getting cold and wet.</a:t>
            </a:r>
          </a:p>
          <a:p>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7822727"/>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192</a:t>
            </a:fld>
            <a:endParaRPr lang="en-GB" dirty="0"/>
          </a:p>
        </p:txBody>
      </p:sp>
    </p:spTree>
    <p:extLst>
      <p:ext uri="{BB962C8B-B14F-4D97-AF65-F5344CB8AC3E}">
        <p14:creationId xmlns:p14="http://schemas.microsoft.com/office/powerpoint/2010/main" val="1905429569"/>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whole lesson might be better presented to the pupils as some form of worksheet. Feel free to adapt your own worksheets but please include the questions on the slides for the purpose of evaluating the project back to WCC who funded the project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RAG rating.</a:t>
            </a:r>
          </a:p>
        </p:txBody>
      </p:sp>
      <p:sp>
        <p:nvSpPr>
          <p:cNvPr id="4" name="Slide Number Placeholder 3"/>
          <p:cNvSpPr>
            <a:spLocks noGrp="1"/>
          </p:cNvSpPr>
          <p:nvPr>
            <p:ph type="sldNum" sz="quarter" idx="10"/>
          </p:nvPr>
        </p:nvSpPr>
        <p:spPr/>
        <p:txBody>
          <a:bodyPr/>
          <a:lstStyle/>
          <a:p>
            <a:fld id="{A43BB9C6-F4AD-4930-90CC-498063DE5E63}" type="slidenum">
              <a:rPr lang="en-GB" smtClean="0"/>
              <a:t>193</a:t>
            </a:fld>
            <a:endParaRPr lang="en-GB" dirty="0"/>
          </a:p>
        </p:txBody>
      </p:sp>
    </p:spTree>
    <p:extLst>
      <p:ext uri="{BB962C8B-B14F-4D97-AF65-F5344CB8AC3E}">
        <p14:creationId xmlns:p14="http://schemas.microsoft.com/office/powerpoint/2010/main" val="1544758788"/>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194</a:t>
            </a:fld>
            <a:endParaRPr lang="en-GB" dirty="0"/>
          </a:p>
        </p:txBody>
      </p:sp>
    </p:spTree>
    <p:extLst>
      <p:ext uri="{BB962C8B-B14F-4D97-AF65-F5344CB8AC3E}">
        <p14:creationId xmlns:p14="http://schemas.microsoft.com/office/powerpoint/2010/main" val="1434248006"/>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195</a:t>
            </a:fld>
            <a:endParaRPr lang="en-GB" dirty="0"/>
          </a:p>
        </p:txBody>
      </p:sp>
    </p:spTree>
    <p:extLst>
      <p:ext uri="{BB962C8B-B14F-4D97-AF65-F5344CB8AC3E}">
        <p14:creationId xmlns:p14="http://schemas.microsoft.com/office/powerpoint/2010/main" val="2079689067"/>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196</a:t>
            </a:fld>
            <a:endParaRPr lang="en-GB" dirty="0"/>
          </a:p>
        </p:txBody>
      </p:sp>
    </p:spTree>
    <p:extLst>
      <p:ext uri="{BB962C8B-B14F-4D97-AF65-F5344CB8AC3E}">
        <p14:creationId xmlns:p14="http://schemas.microsoft.com/office/powerpoint/2010/main" val="874218011"/>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r>
              <a:rPr lang="en-GB" dirty="0">
                <a:hlinkClick r:id="rId3"/>
              </a:rPr>
              <a:t>https://www.google.co.uk/search?q=theodolite&amp;source=lnms&amp;tbm=isch&amp;sa=X&amp;sqi=2&amp;ved=0ahUKEwi5qrrfvfTSAhUsCMAKHZf5B1wQ_AUIBigB&amp;biw=1600&amp;bih=805#q=theodolite&amp;tbm=isch&amp;tbs=sur:fc&amp;*&amp;imgrc=7Ac8cVEN94939M:&amp;spf=381</a:t>
            </a:r>
            <a:r>
              <a:rPr lang="en-GB" dirty="0"/>
              <a:t> </a:t>
            </a:r>
          </a:p>
        </p:txBody>
      </p:sp>
      <p:sp>
        <p:nvSpPr>
          <p:cNvPr id="4" name="Slide Number Placeholder 3"/>
          <p:cNvSpPr>
            <a:spLocks noGrp="1"/>
          </p:cNvSpPr>
          <p:nvPr>
            <p:ph type="sldNum" sz="quarter" idx="10"/>
          </p:nvPr>
        </p:nvSpPr>
        <p:spPr/>
        <p:txBody>
          <a:bodyPr/>
          <a:lstStyle/>
          <a:p>
            <a:fld id="{A43BB9C6-F4AD-4930-90CC-498063DE5E63}" type="slidenum">
              <a:rPr lang="en-GB" smtClean="0"/>
              <a:t>197</a:t>
            </a:fld>
            <a:endParaRPr lang="en-GB" dirty="0"/>
          </a:p>
        </p:txBody>
      </p:sp>
    </p:spTree>
    <p:extLst>
      <p:ext uri="{BB962C8B-B14F-4D97-AF65-F5344CB8AC3E}">
        <p14:creationId xmlns:p14="http://schemas.microsoft.com/office/powerpoint/2010/main" val="1626498472"/>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r>
              <a:rPr lang="en-GB" dirty="0">
                <a:hlinkClick r:id="rId3"/>
              </a:rPr>
              <a:t>https://commons.wikimedia.org/wiki/File:Pythagorean_theorem_abc.svg</a:t>
            </a:r>
            <a:r>
              <a:rPr lang="en-GB" dirty="0"/>
              <a:t> </a:t>
            </a:r>
          </a:p>
        </p:txBody>
      </p:sp>
      <p:sp>
        <p:nvSpPr>
          <p:cNvPr id="4" name="Slide Number Placeholder 3"/>
          <p:cNvSpPr>
            <a:spLocks noGrp="1"/>
          </p:cNvSpPr>
          <p:nvPr>
            <p:ph type="sldNum" sz="quarter" idx="10"/>
          </p:nvPr>
        </p:nvSpPr>
        <p:spPr/>
        <p:txBody>
          <a:bodyPr/>
          <a:lstStyle/>
          <a:p>
            <a:fld id="{A43BB9C6-F4AD-4930-90CC-498063DE5E63}" type="slidenum">
              <a:rPr lang="en-GB" smtClean="0"/>
              <a:t>198</a:t>
            </a:fld>
            <a:endParaRPr lang="en-GB" dirty="0"/>
          </a:p>
        </p:txBody>
      </p:sp>
    </p:spTree>
    <p:extLst>
      <p:ext uri="{BB962C8B-B14F-4D97-AF65-F5344CB8AC3E}">
        <p14:creationId xmlns:p14="http://schemas.microsoft.com/office/powerpoint/2010/main" val="573224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2</a:t>
            </a:fld>
            <a:endParaRPr lang="en-GB" dirty="0"/>
          </a:p>
        </p:txBody>
      </p:sp>
    </p:spTree>
    <p:extLst>
      <p:ext uri="{BB962C8B-B14F-4D97-AF65-F5344CB8AC3E}">
        <p14:creationId xmlns:p14="http://schemas.microsoft.com/office/powerpoint/2010/main" val="5105377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20</a:t>
            </a:fld>
            <a:endParaRPr lang="en-GB" dirty="0"/>
          </a:p>
        </p:txBody>
      </p:sp>
    </p:spTree>
    <p:extLst>
      <p:ext uri="{BB962C8B-B14F-4D97-AF65-F5344CB8AC3E}">
        <p14:creationId xmlns:p14="http://schemas.microsoft.com/office/powerpoint/2010/main" val="26844939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21</a:t>
            </a:fld>
            <a:endParaRPr lang="en-GB" dirty="0"/>
          </a:p>
        </p:txBody>
      </p:sp>
    </p:spTree>
    <p:extLst>
      <p:ext uri="{BB962C8B-B14F-4D97-AF65-F5344CB8AC3E}">
        <p14:creationId xmlns:p14="http://schemas.microsoft.com/office/powerpoint/2010/main" val="25310420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blue dotted lines will not appear in </a:t>
            </a:r>
            <a:r>
              <a:rPr lang="en-GB" dirty="0" err="1"/>
              <a:t>SketchUp</a:t>
            </a:r>
            <a:r>
              <a:rPr lang="en-GB" dirty="0"/>
              <a:t> drawing. I have added these on the PPT slide to show how to gauge where to start drawing the circle. We are looking for an opposite corner to a square. This is so the edge of the circle is an equal distance from the top and side edges. Not essential to get it exact in this exercise but a close match is desirable.</a:t>
            </a:r>
          </a:p>
        </p:txBody>
      </p:sp>
      <p:sp>
        <p:nvSpPr>
          <p:cNvPr id="4" name="Slide Number Placeholder 3"/>
          <p:cNvSpPr>
            <a:spLocks noGrp="1"/>
          </p:cNvSpPr>
          <p:nvPr>
            <p:ph type="sldNum" sz="quarter" idx="10"/>
          </p:nvPr>
        </p:nvSpPr>
        <p:spPr/>
        <p:txBody>
          <a:bodyPr/>
          <a:lstStyle/>
          <a:p>
            <a:fld id="{A43BB9C6-F4AD-4930-90CC-498063DE5E63}" type="slidenum">
              <a:rPr lang="en-GB" smtClean="0"/>
              <a:t>22</a:t>
            </a:fld>
            <a:endParaRPr lang="en-GB" dirty="0"/>
          </a:p>
        </p:txBody>
      </p:sp>
    </p:spTree>
    <p:extLst>
      <p:ext uri="{BB962C8B-B14F-4D97-AF65-F5344CB8AC3E}">
        <p14:creationId xmlns:p14="http://schemas.microsoft.com/office/powerpoint/2010/main" val="10774602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23</a:t>
            </a:fld>
            <a:endParaRPr lang="en-GB" dirty="0"/>
          </a:p>
        </p:txBody>
      </p:sp>
    </p:spTree>
    <p:extLst>
      <p:ext uri="{BB962C8B-B14F-4D97-AF65-F5344CB8AC3E}">
        <p14:creationId xmlns:p14="http://schemas.microsoft.com/office/powerpoint/2010/main" val="2511567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24</a:t>
            </a:fld>
            <a:endParaRPr lang="en-GB" dirty="0"/>
          </a:p>
        </p:txBody>
      </p:sp>
    </p:spTree>
    <p:extLst>
      <p:ext uri="{BB962C8B-B14F-4D97-AF65-F5344CB8AC3E}">
        <p14:creationId xmlns:p14="http://schemas.microsoft.com/office/powerpoint/2010/main" val="28408450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25</a:t>
            </a:fld>
            <a:endParaRPr lang="en-GB" dirty="0"/>
          </a:p>
        </p:txBody>
      </p:sp>
    </p:spTree>
    <p:extLst>
      <p:ext uri="{BB962C8B-B14F-4D97-AF65-F5344CB8AC3E}">
        <p14:creationId xmlns:p14="http://schemas.microsoft.com/office/powerpoint/2010/main" val="20630759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26</a:t>
            </a:fld>
            <a:endParaRPr lang="en-GB" dirty="0"/>
          </a:p>
        </p:txBody>
      </p:sp>
    </p:spTree>
    <p:extLst>
      <p:ext uri="{BB962C8B-B14F-4D97-AF65-F5344CB8AC3E}">
        <p14:creationId xmlns:p14="http://schemas.microsoft.com/office/powerpoint/2010/main" val="7421264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27</a:t>
            </a:fld>
            <a:endParaRPr lang="en-GB" dirty="0"/>
          </a:p>
        </p:txBody>
      </p:sp>
    </p:spTree>
    <p:extLst>
      <p:ext uri="{BB962C8B-B14F-4D97-AF65-F5344CB8AC3E}">
        <p14:creationId xmlns:p14="http://schemas.microsoft.com/office/powerpoint/2010/main" val="8743790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28</a:t>
            </a:fld>
            <a:endParaRPr lang="en-GB" dirty="0"/>
          </a:p>
        </p:txBody>
      </p:sp>
    </p:spTree>
    <p:extLst>
      <p:ext uri="{BB962C8B-B14F-4D97-AF65-F5344CB8AC3E}">
        <p14:creationId xmlns:p14="http://schemas.microsoft.com/office/powerpoint/2010/main" val="25285489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29</a:t>
            </a:fld>
            <a:endParaRPr lang="en-GB" dirty="0"/>
          </a:p>
        </p:txBody>
      </p:sp>
    </p:spTree>
    <p:extLst>
      <p:ext uri="{BB962C8B-B14F-4D97-AF65-F5344CB8AC3E}">
        <p14:creationId xmlns:p14="http://schemas.microsoft.com/office/powerpoint/2010/main" val="11016128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The software works best by trying to draw whole shapes such as rectangles, but often pupils start to try and draw rectangles with the line drawing tool. This must be avoided! The line drawing tool will be used very rarely. It is important to discourage the use of this tool from Lesson 1.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It may seem strange to start the lessons by showing pupils how to correct mistakes but in my experience lessons run more smoothly and face less resistance when pupils know how to correct a mistake before they have drawn anything. Edit&gt;Undo (Alt+Backspace short cut) is the best method. This will take you back to the beginning of a drawing provided the drawing hasn’t been saved and closed. On reopening, you cannot undo from previous lessons. Sort problems before they save and close!</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3</a:t>
            </a:fld>
            <a:endParaRPr lang="en-GB" dirty="0"/>
          </a:p>
        </p:txBody>
      </p:sp>
    </p:spTree>
    <p:extLst>
      <p:ext uri="{BB962C8B-B14F-4D97-AF65-F5344CB8AC3E}">
        <p14:creationId xmlns:p14="http://schemas.microsoft.com/office/powerpoint/2010/main" val="28472328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minus 5 not essential on this exercise. It’s just for pupils to see that they can achieve exact measurements from dragging and watching the distance box as well as typing a dimension (which is easier).</a:t>
            </a:r>
          </a:p>
        </p:txBody>
      </p:sp>
      <p:sp>
        <p:nvSpPr>
          <p:cNvPr id="4" name="Slide Number Placeholder 3"/>
          <p:cNvSpPr>
            <a:spLocks noGrp="1"/>
          </p:cNvSpPr>
          <p:nvPr>
            <p:ph type="sldNum" sz="quarter" idx="10"/>
          </p:nvPr>
        </p:nvSpPr>
        <p:spPr/>
        <p:txBody>
          <a:bodyPr/>
          <a:lstStyle/>
          <a:p>
            <a:fld id="{A43BB9C6-F4AD-4930-90CC-498063DE5E63}" type="slidenum">
              <a:rPr lang="en-GB" smtClean="0"/>
              <a:t>30</a:t>
            </a:fld>
            <a:endParaRPr lang="en-GB" dirty="0"/>
          </a:p>
        </p:txBody>
      </p:sp>
    </p:spTree>
    <p:extLst>
      <p:ext uri="{BB962C8B-B14F-4D97-AF65-F5344CB8AC3E}">
        <p14:creationId xmlns:p14="http://schemas.microsoft.com/office/powerpoint/2010/main" val="8905825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31</a:t>
            </a:fld>
            <a:endParaRPr lang="en-GB" dirty="0"/>
          </a:p>
        </p:txBody>
      </p:sp>
    </p:spTree>
    <p:extLst>
      <p:ext uri="{BB962C8B-B14F-4D97-AF65-F5344CB8AC3E}">
        <p14:creationId xmlns:p14="http://schemas.microsoft.com/office/powerpoint/2010/main" val="19786295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32</a:t>
            </a:fld>
            <a:endParaRPr lang="en-GB" dirty="0"/>
          </a:p>
        </p:txBody>
      </p:sp>
    </p:spTree>
    <p:extLst>
      <p:ext uri="{BB962C8B-B14F-4D97-AF65-F5344CB8AC3E}">
        <p14:creationId xmlns:p14="http://schemas.microsoft.com/office/powerpoint/2010/main" val="992933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33</a:t>
            </a:fld>
            <a:endParaRPr lang="en-GB" dirty="0"/>
          </a:p>
        </p:txBody>
      </p:sp>
    </p:spTree>
    <p:extLst>
      <p:ext uri="{BB962C8B-B14F-4D97-AF65-F5344CB8AC3E}">
        <p14:creationId xmlns:p14="http://schemas.microsoft.com/office/powerpoint/2010/main" val="39139623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34</a:t>
            </a:fld>
            <a:endParaRPr lang="en-GB" dirty="0"/>
          </a:p>
        </p:txBody>
      </p:sp>
    </p:spTree>
    <p:extLst>
      <p:ext uri="{BB962C8B-B14F-4D97-AF65-F5344CB8AC3E}">
        <p14:creationId xmlns:p14="http://schemas.microsoft.com/office/powerpoint/2010/main" val="38864049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35</a:t>
            </a:fld>
            <a:endParaRPr lang="en-GB" dirty="0"/>
          </a:p>
        </p:txBody>
      </p:sp>
    </p:spTree>
    <p:extLst>
      <p:ext uri="{BB962C8B-B14F-4D97-AF65-F5344CB8AC3E}">
        <p14:creationId xmlns:p14="http://schemas.microsoft.com/office/powerpoint/2010/main" val="34883803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36</a:t>
            </a:fld>
            <a:endParaRPr lang="en-GB" dirty="0"/>
          </a:p>
        </p:txBody>
      </p:sp>
    </p:spTree>
    <p:extLst>
      <p:ext uri="{BB962C8B-B14F-4D97-AF65-F5344CB8AC3E}">
        <p14:creationId xmlns:p14="http://schemas.microsoft.com/office/powerpoint/2010/main" val="15711649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37</a:t>
            </a:fld>
            <a:endParaRPr lang="en-GB" dirty="0"/>
          </a:p>
        </p:txBody>
      </p:sp>
    </p:spTree>
    <p:extLst>
      <p:ext uri="{BB962C8B-B14F-4D97-AF65-F5344CB8AC3E}">
        <p14:creationId xmlns:p14="http://schemas.microsoft.com/office/powerpoint/2010/main" val="1075275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38</a:t>
            </a:fld>
            <a:endParaRPr lang="en-GB" dirty="0"/>
          </a:p>
        </p:txBody>
      </p:sp>
    </p:spTree>
    <p:extLst>
      <p:ext uri="{BB962C8B-B14F-4D97-AF65-F5344CB8AC3E}">
        <p14:creationId xmlns:p14="http://schemas.microsoft.com/office/powerpoint/2010/main" val="4189400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39</a:t>
            </a:fld>
            <a:endParaRPr lang="en-GB" dirty="0"/>
          </a:p>
        </p:txBody>
      </p:sp>
    </p:spTree>
    <p:extLst>
      <p:ext uri="{BB962C8B-B14F-4D97-AF65-F5344CB8AC3E}">
        <p14:creationId xmlns:p14="http://schemas.microsoft.com/office/powerpoint/2010/main" val="4224086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Tell the pupils that this project is going to be done with the help of a business and a focus of some our activities each lesson is to help you make decisions about your future. The staff from the business are well placed to help you think about your future.</a:t>
            </a:r>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9655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40</a:t>
            </a:fld>
            <a:endParaRPr lang="en-GB" dirty="0"/>
          </a:p>
        </p:txBody>
      </p:sp>
    </p:spTree>
    <p:extLst>
      <p:ext uri="{BB962C8B-B14F-4D97-AF65-F5344CB8AC3E}">
        <p14:creationId xmlns:p14="http://schemas.microsoft.com/office/powerpoint/2010/main" val="34206995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41</a:t>
            </a:fld>
            <a:endParaRPr lang="en-GB" dirty="0"/>
          </a:p>
        </p:txBody>
      </p:sp>
    </p:spTree>
    <p:extLst>
      <p:ext uri="{BB962C8B-B14F-4D97-AF65-F5344CB8AC3E}">
        <p14:creationId xmlns:p14="http://schemas.microsoft.com/office/powerpoint/2010/main" val="17060016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work must be saved for next time. The next lesson requires pupils to work on the same drawing. I suggest you load a copy of a perfect one on a memory stick for those who were absent, failed to complete this task or those who fail to save it properly.</a:t>
            </a:r>
          </a:p>
        </p:txBody>
      </p:sp>
      <p:sp>
        <p:nvSpPr>
          <p:cNvPr id="4" name="Slide Number Placeholder 3"/>
          <p:cNvSpPr>
            <a:spLocks noGrp="1"/>
          </p:cNvSpPr>
          <p:nvPr>
            <p:ph type="sldNum" sz="quarter" idx="10"/>
          </p:nvPr>
        </p:nvSpPr>
        <p:spPr/>
        <p:txBody>
          <a:bodyPr/>
          <a:lstStyle/>
          <a:p>
            <a:fld id="{A43BB9C6-F4AD-4930-90CC-498063DE5E63}" type="slidenum">
              <a:rPr lang="en-GB" smtClean="0"/>
              <a:t>42</a:t>
            </a:fld>
            <a:endParaRPr lang="en-GB" dirty="0"/>
          </a:p>
        </p:txBody>
      </p:sp>
    </p:spTree>
    <p:extLst>
      <p:ext uri="{BB962C8B-B14F-4D97-AF65-F5344CB8AC3E}">
        <p14:creationId xmlns:p14="http://schemas.microsoft.com/office/powerpoint/2010/main" val="41004791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your preferred method of checking progress with pupils and to see whether the learning objectives were achieved with all pupils. E.g. RAG rated show of cards or thumbs up/down etc. Develop questions to check learning from the lesson. Extend to related scenarios to push further. I like to end lessons on a fun fact and because we are working on a building space design, they will be related to the construction industry. A nice challenge for younger pupils as a fun homework task for reward points is to find out a fun fact on the subject to close the next lesson. I have prepared all of them for this project but considered the thought worth sharing.</a:t>
            </a:r>
          </a:p>
        </p:txBody>
      </p:sp>
      <p:sp>
        <p:nvSpPr>
          <p:cNvPr id="4" name="Slide Number Placeholder 3"/>
          <p:cNvSpPr>
            <a:spLocks noGrp="1"/>
          </p:cNvSpPr>
          <p:nvPr>
            <p:ph type="sldNum" sz="quarter" idx="10"/>
          </p:nvPr>
        </p:nvSpPr>
        <p:spPr/>
        <p:txBody>
          <a:bodyPr/>
          <a:lstStyle/>
          <a:p>
            <a:fld id="{A43BB9C6-F4AD-4930-90CC-498063DE5E63}" type="slidenum">
              <a:rPr lang="en-GB" smtClean="0"/>
              <a:t>43</a:t>
            </a:fld>
            <a:endParaRPr lang="en-GB" dirty="0"/>
          </a:p>
        </p:txBody>
      </p:sp>
    </p:spTree>
    <p:extLst>
      <p:ext uri="{BB962C8B-B14F-4D97-AF65-F5344CB8AC3E}">
        <p14:creationId xmlns:p14="http://schemas.microsoft.com/office/powerpoint/2010/main" val="39843561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44</a:t>
            </a:fld>
            <a:endParaRPr lang="en-GB" dirty="0"/>
          </a:p>
        </p:txBody>
      </p:sp>
    </p:spTree>
    <p:extLst>
      <p:ext uri="{BB962C8B-B14F-4D97-AF65-F5344CB8AC3E}">
        <p14:creationId xmlns:p14="http://schemas.microsoft.com/office/powerpoint/2010/main" val="32654980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Print the word search and ask pupils to find as many words as they can in the time given.</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2913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46</a:t>
            </a:fld>
            <a:endParaRPr lang="en-GB" dirty="0"/>
          </a:p>
        </p:txBody>
      </p:sp>
    </p:spTree>
    <p:extLst>
      <p:ext uri="{BB962C8B-B14F-4D97-AF65-F5344CB8AC3E}">
        <p14:creationId xmlns:p14="http://schemas.microsoft.com/office/powerpoint/2010/main" val="26206126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Give pupils an example: Don’t say Siri is the best feature (this is specific to an Apple product). However, still thinking of Siri, pupils can say that it has a modern feature, or that it has a feature that can help to reduce the time it takes to do tasks, which can apply to many other products as a good feature.</a:t>
            </a:r>
          </a:p>
          <a:p>
            <a:r>
              <a:rPr lang="en-GB" dirty="0"/>
              <a:t>Some examples: safe to use, easy to repair, good level of support from manufacturer, finished to a high standard, well designed, manufactured to a high standard, features match needs of user, can be upgraded easily without buying a completely new product etc.</a:t>
            </a:r>
          </a:p>
        </p:txBody>
      </p:sp>
      <p:sp>
        <p:nvSpPr>
          <p:cNvPr id="4" name="Slide Number Placeholder 3"/>
          <p:cNvSpPr>
            <a:spLocks noGrp="1"/>
          </p:cNvSpPr>
          <p:nvPr>
            <p:ph type="sldNum" sz="quarter" idx="10"/>
          </p:nvPr>
        </p:nvSpPr>
        <p:spPr/>
        <p:txBody>
          <a:bodyPr/>
          <a:lstStyle/>
          <a:p>
            <a:fld id="{A43BB9C6-F4AD-4930-90CC-498063DE5E63}" type="slidenum">
              <a:rPr lang="en-GB" smtClean="0"/>
              <a:t>47</a:t>
            </a:fld>
            <a:endParaRPr lang="en-GB" dirty="0"/>
          </a:p>
        </p:txBody>
      </p:sp>
    </p:spTree>
    <p:extLst>
      <p:ext uri="{BB962C8B-B14F-4D97-AF65-F5344CB8AC3E}">
        <p14:creationId xmlns:p14="http://schemas.microsoft.com/office/powerpoint/2010/main" val="6354411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can be done as a Q&amp;A with feedback back to teacher to record or a written activity for pupils to complete.</a:t>
            </a:r>
          </a:p>
          <a:p>
            <a:r>
              <a:rPr lang="en-GB" dirty="0"/>
              <a:t>Image: </a:t>
            </a:r>
          </a:p>
          <a:p>
            <a:r>
              <a:rPr lang="en-GB" dirty="0">
                <a:hlinkClick r:id="rId3"/>
              </a:rPr>
              <a:t>http://www.geograph.org.uk/photo/4955526</a:t>
            </a:r>
            <a:r>
              <a:rPr lang="en-GB" dirty="0"/>
              <a:t> </a:t>
            </a:r>
          </a:p>
        </p:txBody>
      </p:sp>
      <p:sp>
        <p:nvSpPr>
          <p:cNvPr id="4" name="Slide Number Placeholder 3"/>
          <p:cNvSpPr>
            <a:spLocks noGrp="1"/>
          </p:cNvSpPr>
          <p:nvPr>
            <p:ph type="sldNum" sz="quarter" idx="10"/>
          </p:nvPr>
        </p:nvSpPr>
        <p:spPr/>
        <p:txBody>
          <a:bodyPr/>
          <a:lstStyle/>
          <a:p>
            <a:fld id="{A43BB9C6-F4AD-4930-90CC-498063DE5E63}" type="slidenum">
              <a:rPr lang="en-GB" smtClean="0"/>
              <a:t>48</a:t>
            </a:fld>
            <a:endParaRPr lang="en-GB" dirty="0"/>
          </a:p>
        </p:txBody>
      </p:sp>
    </p:spTree>
    <p:extLst>
      <p:ext uri="{BB962C8B-B14F-4D97-AF65-F5344CB8AC3E}">
        <p14:creationId xmlns:p14="http://schemas.microsoft.com/office/powerpoint/2010/main" val="31463363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hlinkClick r:id="rId3"/>
              </a:rPr>
              <a:t>http://www.geograph.org.uk/photo/4955526</a:t>
            </a:r>
            <a:r>
              <a:rPr lang="en-GB" dirty="0"/>
              <a:t> </a:t>
            </a:r>
          </a:p>
        </p:txBody>
      </p:sp>
      <p:sp>
        <p:nvSpPr>
          <p:cNvPr id="4" name="Slide Number Placeholder 3"/>
          <p:cNvSpPr>
            <a:spLocks noGrp="1"/>
          </p:cNvSpPr>
          <p:nvPr>
            <p:ph type="sldNum" sz="quarter" idx="10"/>
          </p:nvPr>
        </p:nvSpPr>
        <p:spPr/>
        <p:txBody>
          <a:bodyPr/>
          <a:lstStyle/>
          <a:p>
            <a:fld id="{A43BB9C6-F4AD-4930-90CC-498063DE5E63}" type="slidenum">
              <a:rPr lang="en-GB" smtClean="0"/>
              <a:t>49</a:t>
            </a:fld>
            <a:endParaRPr lang="en-GB" dirty="0"/>
          </a:p>
        </p:txBody>
      </p:sp>
    </p:spTree>
    <p:extLst>
      <p:ext uri="{BB962C8B-B14F-4D97-AF65-F5344CB8AC3E}">
        <p14:creationId xmlns:p14="http://schemas.microsoft.com/office/powerpoint/2010/main" val="11710797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Feedback. Some of the common responses.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23779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introduce this child in order to get the pupils thinking about themselves as products. A product they will have to sell at interview based on their appearance, their attitudes and what they say and know. Pupils will shortly write a further specification looking at the ideal employee in the same way as we looked at the ideal product and the features of the bike shelter/social space. For now they need to get to know something about him.</a:t>
            </a:r>
          </a:p>
        </p:txBody>
      </p:sp>
      <p:sp>
        <p:nvSpPr>
          <p:cNvPr id="4" name="Slide Number Placeholder 3"/>
          <p:cNvSpPr>
            <a:spLocks noGrp="1"/>
          </p:cNvSpPr>
          <p:nvPr>
            <p:ph type="sldNum" sz="quarter" idx="10"/>
          </p:nvPr>
        </p:nvSpPr>
        <p:spPr/>
        <p:txBody>
          <a:bodyPr/>
          <a:lstStyle/>
          <a:p>
            <a:fld id="{A43BB9C6-F4AD-4930-90CC-498063DE5E63}" type="slidenum">
              <a:rPr lang="en-GB" smtClean="0"/>
              <a:t>50</a:t>
            </a:fld>
            <a:endParaRPr lang="en-GB" dirty="0"/>
          </a:p>
        </p:txBody>
      </p:sp>
    </p:spTree>
    <p:extLst>
      <p:ext uri="{BB962C8B-B14F-4D97-AF65-F5344CB8AC3E}">
        <p14:creationId xmlns:p14="http://schemas.microsoft.com/office/powerpoint/2010/main" val="19918796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51</a:t>
            </a:fld>
            <a:endParaRPr lang="en-GB" dirty="0"/>
          </a:p>
        </p:txBody>
      </p:sp>
    </p:spTree>
    <p:extLst>
      <p:ext uri="{BB962C8B-B14F-4D97-AF65-F5344CB8AC3E}">
        <p14:creationId xmlns:p14="http://schemas.microsoft.com/office/powerpoint/2010/main" val="38581876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52</a:t>
            </a:fld>
            <a:endParaRPr lang="en-GB" dirty="0"/>
          </a:p>
        </p:txBody>
      </p:sp>
    </p:spTree>
    <p:extLst>
      <p:ext uri="{BB962C8B-B14F-4D97-AF65-F5344CB8AC3E}">
        <p14:creationId xmlns:p14="http://schemas.microsoft.com/office/powerpoint/2010/main" val="51262847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Messy hair, Sunglasses, Ripped clothing, Tie is worn incorrectly, Open collar, Shirt untucked, trainers, jeans.</a:t>
            </a:r>
          </a:p>
          <a:p>
            <a:r>
              <a:rPr lang="en-GB" dirty="0"/>
              <a:t>Make comparisons to the product specification, thinking of Christian being ready for interview as a product. The will be some ‘must haves’ when thinking of appearance for an interview. Ask pupils to think about the must have elements and the desirable, more optional features.</a:t>
            </a:r>
          </a:p>
        </p:txBody>
      </p:sp>
      <p:sp>
        <p:nvSpPr>
          <p:cNvPr id="4" name="Slide Number Placeholder 3"/>
          <p:cNvSpPr>
            <a:spLocks noGrp="1"/>
          </p:cNvSpPr>
          <p:nvPr>
            <p:ph type="sldNum" sz="quarter" idx="10"/>
          </p:nvPr>
        </p:nvSpPr>
        <p:spPr/>
        <p:txBody>
          <a:bodyPr/>
          <a:lstStyle/>
          <a:p>
            <a:fld id="{A43BB9C6-F4AD-4930-90CC-498063DE5E63}" type="slidenum">
              <a:rPr lang="en-GB" smtClean="0"/>
              <a:t>53</a:t>
            </a:fld>
            <a:endParaRPr lang="en-GB" dirty="0"/>
          </a:p>
        </p:txBody>
      </p:sp>
    </p:spTree>
    <p:extLst>
      <p:ext uri="{BB962C8B-B14F-4D97-AF65-F5344CB8AC3E}">
        <p14:creationId xmlns:p14="http://schemas.microsoft.com/office/powerpoint/2010/main" val="30946673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Elaborate on the importance of these skills and why employers seek them</a:t>
            </a:r>
          </a:p>
          <a:p>
            <a:r>
              <a:rPr lang="en-GB" dirty="0"/>
              <a:t>Pupils should give statements based on:</a:t>
            </a:r>
          </a:p>
          <a:p>
            <a:pPr marL="342900" indent="-342900">
              <a:buFont typeface="+mj-lt"/>
              <a:buAutoNum type="arabicPeriod"/>
            </a:pPr>
            <a:r>
              <a:rPr lang="en-GB" dirty="0">
                <a:latin typeface="Cambria" panose="02040503050406030204" pitchFamily="18" charset="0"/>
                <a:cs typeface="Arial"/>
              </a:rPr>
              <a:t>Attendance</a:t>
            </a:r>
          </a:p>
          <a:p>
            <a:pPr marL="342900" indent="-342900">
              <a:buFont typeface="+mj-lt"/>
              <a:buAutoNum type="arabicPeriod"/>
            </a:pPr>
            <a:r>
              <a:rPr lang="en-GB" dirty="0">
                <a:latin typeface="Cambria" panose="02040503050406030204" pitchFamily="18" charset="0"/>
                <a:cs typeface="Arial"/>
              </a:rPr>
              <a:t>Punctuality</a:t>
            </a:r>
          </a:p>
          <a:p>
            <a:pPr marL="342900" indent="-342900">
              <a:buFont typeface="+mj-lt"/>
              <a:buAutoNum type="arabicPeriod"/>
            </a:pPr>
            <a:r>
              <a:rPr lang="en-GB" dirty="0">
                <a:latin typeface="Cambria" panose="02040503050406030204" pitchFamily="18" charset="0"/>
                <a:cs typeface="Arial"/>
              </a:rPr>
              <a:t>Attitude to work</a:t>
            </a:r>
          </a:p>
          <a:p>
            <a:pPr marL="342900" indent="-342900">
              <a:buFont typeface="+mj-lt"/>
              <a:buAutoNum type="arabicPeriod"/>
            </a:pPr>
            <a:r>
              <a:rPr lang="en-GB" dirty="0">
                <a:latin typeface="Cambria" panose="02040503050406030204" pitchFamily="18" charset="0"/>
                <a:cs typeface="Arial"/>
              </a:rPr>
              <a:t>Flexibility</a:t>
            </a:r>
          </a:p>
          <a:p>
            <a:pPr marL="342900" indent="-342900">
              <a:buFont typeface="+mj-lt"/>
              <a:buAutoNum type="arabicPeriod"/>
            </a:pPr>
            <a:r>
              <a:rPr lang="en-GB" dirty="0">
                <a:latin typeface="Cambria" panose="02040503050406030204" pitchFamily="18" charset="0"/>
                <a:cs typeface="Arial"/>
              </a:rPr>
              <a:t>Keen</a:t>
            </a:r>
          </a:p>
          <a:p>
            <a:pPr marL="342900" indent="-342900">
              <a:buFont typeface="+mj-lt"/>
              <a:buAutoNum type="arabicPeriod"/>
            </a:pPr>
            <a:r>
              <a:rPr lang="en-GB" dirty="0">
                <a:latin typeface="Cambria" panose="02040503050406030204" pitchFamily="18" charset="0"/>
                <a:cs typeface="Arial"/>
              </a:rPr>
              <a:t>Ambition</a:t>
            </a:r>
          </a:p>
          <a:p>
            <a:pPr marL="342900" lvl="0" indent="-342900">
              <a:buAutoNum type="arabicPeriod" startAt="7"/>
            </a:pPr>
            <a:r>
              <a:rPr lang="en-GB" dirty="0">
                <a:latin typeface="Cambria" panose="02040503050406030204" pitchFamily="18" charset="0"/>
                <a:cs typeface="Arial"/>
              </a:rPr>
              <a:t>Team or individual?</a:t>
            </a:r>
          </a:p>
          <a:p>
            <a:pPr marL="342900" lvl="0" indent="-342900">
              <a:buAutoNum type="arabicPeriod" startAt="7"/>
            </a:pPr>
            <a:r>
              <a:rPr lang="en-GB" dirty="0">
                <a:latin typeface="Cambria" panose="02040503050406030204" pitchFamily="18" charset="0"/>
                <a:cs typeface="Arial"/>
              </a:rPr>
              <a:t>Persistence and drive</a:t>
            </a:r>
          </a:p>
          <a:p>
            <a:pPr marL="342900" lvl="0" indent="-342900">
              <a:buAutoNum type="arabicPeriod" startAt="7"/>
            </a:pPr>
            <a:r>
              <a:rPr lang="en-GB" dirty="0">
                <a:latin typeface="Cambria" panose="02040503050406030204" pitchFamily="18" charset="0"/>
                <a:cs typeface="Arial"/>
              </a:rPr>
              <a:t>Knowledge and skills</a:t>
            </a:r>
          </a:p>
          <a:p>
            <a:pPr marL="342900" lvl="0" indent="-342900">
              <a:buAutoNum type="arabicPeriod" startAt="7"/>
            </a:pPr>
            <a:r>
              <a:rPr lang="en-GB" dirty="0">
                <a:latin typeface="Cambria" panose="02040503050406030204" pitchFamily="18" charset="0"/>
                <a:cs typeface="Arial"/>
              </a:rPr>
              <a:t>Honesty</a:t>
            </a:r>
          </a:p>
          <a:p>
            <a:pPr marL="342900" lvl="0" indent="-342900">
              <a:buAutoNum type="arabicPeriod" startAt="7"/>
            </a:pPr>
            <a:r>
              <a:rPr lang="en-GB" dirty="0">
                <a:latin typeface="Cambria" panose="02040503050406030204" pitchFamily="18" charset="0"/>
                <a:cs typeface="Arial"/>
              </a:rPr>
              <a:t>Loyalty</a:t>
            </a:r>
          </a:p>
          <a:p>
            <a:pPr marL="342900" lvl="0" indent="-342900">
              <a:buAutoNum type="arabicPeriod" startAt="7"/>
            </a:pPr>
            <a:r>
              <a:rPr lang="en-GB" dirty="0">
                <a:latin typeface="Cambria" panose="02040503050406030204" pitchFamily="18" charset="0"/>
                <a:cs typeface="Arial"/>
              </a:rPr>
              <a:t>Problem solver</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54</a:t>
            </a:fld>
            <a:endParaRPr lang="en-GB" dirty="0"/>
          </a:p>
        </p:txBody>
      </p:sp>
    </p:spTree>
    <p:extLst>
      <p:ext uri="{BB962C8B-B14F-4D97-AF65-F5344CB8AC3E}">
        <p14:creationId xmlns:p14="http://schemas.microsoft.com/office/powerpoint/2010/main" val="25558154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Arial"/>
              </a:rPr>
              <a:t>Close with a comment that sums up the thinking behind this lesson which is about planning for success.</a:t>
            </a:r>
          </a:p>
          <a:p>
            <a:r>
              <a:rPr lang="en-GB" dirty="0">
                <a:cs typeface="Arial"/>
              </a:rPr>
              <a:t>“For any product you hope to design and manufacture, for any job you are going to apply for, for any exam that you are about to take, for any interview you are about to attend, you must plan in order to succeed.”</a:t>
            </a:r>
          </a:p>
          <a:p>
            <a:r>
              <a:rPr lang="en-GB" dirty="0">
                <a:cs typeface="Arial"/>
              </a:rPr>
              <a:t>Image: </a:t>
            </a:r>
            <a:r>
              <a:rPr lang="en-GB" dirty="0">
                <a:cs typeface="Arial"/>
                <a:hlinkClick r:id="rId3"/>
              </a:rPr>
              <a:t>https://commons.wikimedia.org/wiki/File:Benjamin-Franklin-U.S.-$100-bill.jpg</a:t>
            </a:r>
            <a:r>
              <a:rPr lang="en-GB" dirty="0">
                <a:cs typeface="Arial"/>
              </a:rPr>
              <a:t> </a:t>
            </a:r>
          </a:p>
        </p:txBody>
      </p:sp>
      <p:sp>
        <p:nvSpPr>
          <p:cNvPr id="4" name="Slide Number Placeholder 3"/>
          <p:cNvSpPr>
            <a:spLocks noGrp="1"/>
          </p:cNvSpPr>
          <p:nvPr>
            <p:ph type="sldNum" sz="quarter" idx="10"/>
          </p:nvPr>
        </p:nvSpPr>
        <p:spPr/>
        <p:txBody>
          <a:bodyPr/>
          <a:lstStyle/>
          <a:p>
            <a:fld id="{A43BB9C6-F4AD-4930-90CC-498063DE5E63}" type="slidenum">
              <a:rPr lang="en-GB" smtClean="0"/>
              <a:t>55</a:t>
            </a:fld>
            <a:endParaRPr lang="en-GB" dirty="0"/>
          </a:p>
        </p:txBody>
      </p:sp>
    </p:spTree>
    <p:extLst>
      <p:ext uri="{BB962C8B-B14F-4D97-AF65-F5344CB8AC3E}">
        <p14:creationId xmlns:p14="http://schemas.microsoft.com/office/powerpoint/2010/main" val="49993981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56</a:t>
            </a:fld>
            <a:endParaRPr lang="en-GB" dirty="0"/>
          </a:p>
        </p:txBody>
      </p:sp>
    </p:spTree>
    <p:extLst>
      <p:ext uri="{BB962C8B-B14F-4D97-AF65-F5344CB8AC3E}">
        <p14:creationId xmlns:p14="http://schemas.microsoft.com/office/powerpoint/2010/main" val="15428831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may find it useful to have a completed building block on a memory stick from last lesson so that you can quickly load it on to the computers of those who were absent or who failed to complete the task last time. In doing this you will have a common starting point for the whole class.</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57</a:t>
            </a:fld>
            <a:endParaRPr lang="en-GB" dirty="0"/>
          </a:p>
        </p:txBody>
      </p:sp>
    </p:spTree>
    <p:extLst>
      <p:ext uri="{BB962C8B-B14F-4D97-AF65-F5344CB8AC3E}">
        <p14:creationId xmlns:p14="http://schemas.microsoft.com/office/powerpoint/2010/main" val="267150653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Define each of the terms Strengths, Skills, Interests and Ambitions and give an example for each before asking pupils to complete.</a:t>
            </a:r>
          </a:p>
          <a:p>
            <a:r>
              <a:rPr lang="en-GB" b="1" dirty="0">
                <a:effectLst/>
              </a:rPr>
              <a:t>Strengths</a:t>
            </a:r>
            <a:r>
              <a:rPr lang="en-GB" dirty="0">
                <a:effectLst/>
              </a:rPr>
              <a:t> are things you’re naturally good at without having to put in too much effort like being organised or working methodically. This will help you see which jobs you would be naturally good at.</a:t>
            </a:r>
          </a:p>
          <a:p>
            <a:r>
              <a:rPr lang="en-GB" b="1" dirty="0">
                <a:effectLst/>
              </a:rPr>
              <a:t>Skills</a:t>
            </a:r>
            <a:r>
              <a:rPr lang="en-GB" dirty="0">
                <a:effectLst/>
              </a:rPr>
              <a:t> are developed through your work at school or through hobbies or part time jobs. You will be able to match your skills to jobs or develop the skills that jobs require.</a:t>
            </a:r>
          </a:p>
          <a:p>
            <a:r>
              <a:rPr lang="en-GB" b="1" dirty="0">
                <a:effectLst/>
              </a:rPr>
              <a:t>Interests</a:t>
            </a:r>
            <a:r>
              <a:rPr lang="en-GB" dirty="0">
                <a:effectLst/>
              </a:rPr>
              <a:t> are what you love to do. If you can match your future job to your interests you will love to go to work and you are likely to be very good at it meaning you are likely to be successful.</a:t>
            </a:r>
          </a:p>
          <a:p>
            <a:r>
              <a:rPr lang="en-GB" b="1" dirty="0">
                <a:effectLst/>
              </a:rPr>
              <a:t>Ambitions</a:t>
            </a:r>
            <a:r>
              <a:rPr lang="en-GB" dirty="0">
                <a:effectLst/>
              </a:rPr>
              <a:t> are what you want to achieve in life. They can be linked to what you want to achieve from your career or linked to the things you want to be or own as a result of the earnings from your career.</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197978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59</a:t>
            </a:fld>
            <a:endParaRPr lang="en-GB" dirty="0"/>
          </a:p>
        </p:txBody>
      </p:sp>
    </p:spTree>
    <p:extLst>
      <p:ext uri="{BB962C8B-B14F-4D97-AF65-F5344CB8AC3E}">
        <p14:creationId xmlns:p14="http://schemas.microsoft.com/office/powerpoint/2010/main" val="24241103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u="none" dirty="0"/>
              <a:t>In conclusion, talk to pupils about how a</a:t>
            </a:r>
            <a:r>
              <a:rPr lang="en-GB" sz="1100" dirty="0"/>
              <a:t>ll of the people we have looked at have a part to play and can offer you good advice about your future, but they need to be the best judge of what they hear. Be clear that it is </a:t>
            </a:r>
            <a:r>
              <a:rPr lang="en-GB" sz="1100" b="1" dirty="0"/>
              <a:t>their</a:t>
            </a:r>
            <a:r>
              <a:rPr lang="en-GB" sz="1100" dirty="0"/>
              <a:t> decision and future activities will be looking at the decisions you need to make to find the best solutions for you.</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375453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60</a:t>
            </a:fld>
            <a:endParaRPr lang="en-GB" dirty="0"/>
          </a:p>
        </p:txBody>
      </p:sp>
    </p:spTree>
    <p:extLst>
      <p:ext uri="{BB962C8B-B14F-4D97-AF65-F5344CB8AC3E}">
        <p14:creationId xmlns:p14="http://schemas.microsoft.com/office/powerpoint/2010/main" val="20785257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61</a:t>
            </a:fld>
            <a:endParaRPr lang="en-GB" dirty="0"/>
          </a:p>
        </p:txBody>
      </p:sp>
    </p:spTree>
    <p:extLst>
      <p:ext uri="{BB962C8B-B14F-4D97-AF65-F5344CB8AC3E}">
        <p14:creationId xmlns:p14="http://schemas.microsoft.com/office/powerpoint/2010/main" val="40736993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62</a:t>
            </a:fld>
            <a:endParaRPr lang="en-GB" dirty="0"/>
          </a:p>
        </p:txBody>
      </p:sp>
    </p:spTree>
    <p:extLst>
      <p:ext uri="{BB962C8B-B14F-4D97-AF65-F5344CB8AC3E}">
        <p14:creationId xmlns:p14="http://schemas.microsoft.com/office/powerpoint/2010/main" val="26968145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63</a:t>
            </a:fld>
            <a:endParaRPr lang="en-GB" dirty="0"/>
          </a:p>
        </p:txBody>
      </p:sp>
    </p:spTree>
    <p:extLst>
      <p:ext uri="{BB962C8B-B14F-4D97-AF65-F5344CB8AC3E}">
        <p14:creationId xmlns:p14="http://schemas.microsoft.com/office/powerpoint/2010/main" val="186001418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64</a:t>
            </a:fld>
            <a:endParaRPr lang="en-GB" dirty="0"/>
          </a:p>
        </p:txBody>
      </p:sp>
    </p:spTree>
    <p:extLst>
      <p:ext uri="{BB962C8B-B14F-4D97-AF65-F5344CB8AC3E}">
        <p14:creationId xmlns:p14="http://schemas.microsoft.com/office/powerpoint/2010/main" val="13930353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65</a:t>
            </a:fld>
            <a:endParaRPr lang="en-GB" dirty="0"/>
          </a:p>
        </p:txBody>
      </p:sp>
    </p:spTree>
    <p:extLst>
      <p:ext uri="{BB962C8B-B14F-4D97-AF65-F5344CB8AC3E}">
        <p14:creationId xmlns:p14="http://schemas.microsoft.com/office/powerpoint/2010/main" val="171320934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66</a:t>
            </a:fld>
            <a:endParaRPr lang="en-GB" dirty="0"/>
          </a:p>
        </p:txBody>
      </p:sp>
    </p:spTree>
    <p:extLst>
      <p:ext uri="{BB962C8B-B14F-4D97-AF65-F5344CB8AC3E}">
        <p14:creationId xmlns:p14="http://schemas.microsoft.com/office/powerpoint/2010/main" val="159984401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67</a:t>
            </a:fld>
            <a:endParaRPr lang="en-GB" dirty="0"/>
          </a:p>
        </p:txBody>
      </p:sp>
    </p:spTree>
    <p:extLst>
      <p:ext uri="{BB962C8B-B14F-4D97-AF65-F5344CB8AC3E}">
        <p14:creationId xmlns:p14="http://schemas.microsoft.com/office/powerpoint/2010/main" val="324353576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68</a:t>
            </a:fld>
            <a:endParaRPr lang="en-GB" dirty="0"/>
          </a:p>
        </p:txBody>
      </p:sp>
    </p:spTree>
    <p:extLst>
      <p:ext uri="{BB962C8B-B14F-4D97-AF65-F5344CB8AC3E}">
        <p14:creationId xmlns:p14="http://schemas.microsoft.com/office/powerpoint/2010/main" val="39124773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69</a:t>
            </a:fld>
            <a:endParaRPr lang="en-GB" dirty="0"/>
          </a:p>
        </p:txBody>
      </p:sp>
    </p:spTree>
    <p:extLst>
      <p:ext uri="{BB962C8B-B14F-4D97-AF65-F5344CB8AC3E}">
        <p14:creationId xmlns:p14="http://schemas.microsoft.com/office/powerpoint/2010/main" val="1484928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Images: </a:t>
            </a:r>
            <a:r>
              <a:rPr lang="en-GB" dirty="0">
                <a:hlinkClick r:id="rId3"/>
              </a:rPr>
              <a:t>https://www.google.co.uk/search?q=house&amp;source=lnms&amp;tbm=isch&amp;sa=X&amp;ved=0ahUKEwi57qHPxerSAhVDGsAKHSCQCG0Q_AUIBigB&amp;biw=1600&amp;bih=805#q=house&amp;tbm=isch&amp;tbs=sur:fc&amp;*&amp;imgrc=9k2Zo7MJyOwVCM:&amp;spf=381</a:t>
            </a:r>
            <a:r>
              <a:rPr lang="en-GB" dirty="0"/>
              <a:t> </a:t>
            </a:r>
          </a:p>
          <a:p>
            <a:r>
              <a:rPr lang="en-GB" dirty="0">
                <a:hlinkClick r:id="rId4"/>
              </a:rPr>
              <a:t>https://commons.wikimedia.org/wiki/File:Pupils_in_boarding_house.jpg</a:t>
            </a:r>
            <a:r>
              <a:rPr lang="en-GB" dirty="0"/>
              <a:t> </a:t>
            </a:r>
          </a:p>
        </p:txBody>
      </p:sp>
      <p:sp>
        <p:nvSpPr>
          <p:cNvPr id="4" name="Slide Number Placeholder 3"/>
          <p:cNvSpPr>
            <a:spLocks noGrp="1"/>
          </p:cNvSpPr>
          <p:nvPr>
            <p:ph type="sldNum" sz="quarter" idx="10"/>
          </p:nvPr>
        </p:nvSpPr>
        <p:spPr/>
        <p:txBody>
          <a:bodyPr/>
          <a:lstStyle/>
          <a:p>
            <a:fld id="{A43BB9C6-F4AD-4930-90CC-498063DE5E63}" type="slidenum">
              <a:rPr lang="en-GB" smtClean="0"/>
              <a:t>7</a:t>
            </a:fld>
            <a:endParaRPr lang="en-GB" dirty="0"/>
          </a:p>
        </p:txBody>
      </p:sp>
    </p:spTree>
    <p:extLst>
      <p:ext uri="{BB962C8B-B14F-4D97-AF65-F5344CB8AC3E}">
        <p14:creationId xmlns:p14="http://schemas.microsoft.com/office/powerpoint/2010/main" val="162482725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70</a:t>
            </a:fld>
            <a:endParaRPr lang="en-GB" dirty="0"/>
          </a:p>
        </p:txBody>
      </p:sp>
    </p:spTree>
    <p:extLst>
      <p:ext uri="{BB962C8B-B14F-4D97-AF65-F5344CB8AC3E}">
        <p14:creationId xmlns:p14="http://schemas.microsoft.com/office/powerpoint/2010/main" val="20127808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71</a:t>
            </a:fld>
            <a:endParaRPr lang="en-GB" dirty="0"/>
          </a:p>
        </p:txBody>
      </p:sp>
    </p:spTree>
    <p:extLst>
      <p:ext uri="{BB962C8B-B14F-4D97-AF65-F5344CB8AC3E}">
        <p14:creationId xmlns:p14="http://schemas.microsoft.com/office/powerpoint/2010/main" val="207700585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72</a:t>
            </a:fld>
            <a:endParaRPr lang="en-GB" dirty="0"/>
          </a:p>
        </p:txBody>
      </p:sp>
    </p:spTree>
    <p:extLst>
      <p:ext uri="{BB962C8B-B14F-4D97-AF65-F5344CB8AC3E}">
        <p14:creationId xmlns:p14="http://schemas.microsoft.com/office/powerpoint/2010/main" val="391635561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73</a:t>
            </a:fld>
            <a:endParaRPr lang="en-GB" dirty="0"/>
          </a:p>
        </p:txBody>
      </p:sp>
    </p:spTree>
    <p:extLst>
      <p:ext uri="{BB962C8B-B14F-4D97-AF65-F5344CB8AC3E}">
        <p14:creationId xmlns:p14="http://schemas.microsoft.com/office/powerpoint/2010/main" val="261520984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Construction lines can be deleted using the Eraser tool which is positioned to the right of the Select tool.</a:t>
            </a:r>
          </a:p>
        </p:txBody>
      </p:sp>
      <p:sp>
        <p:nvSpPr>
          <p:cNvPr id="4" name="Slide Number Placeholder 3"/>
          <p:cNvSpPr>
            <a:spLocks noGrp="1"/>
          </p:cNvSpPr>
          <p:nvPr>
            <p:ph type="sldNum" sz="quarter" idx="10"/>
          </p:nvPr>
        </p:nvSpPr>
        <p:spPr/>
        <p:txBody>
          <a:bodyPr/>
          <a:lstStyle/>
          <a:p>
            <a:fld id="{A43BB9C6-F4AD-4930-90CC-498063DE5E63}" type="slidenum">
              <a:rPr lang="en-GB" smtClean="0"/>
              <a:t>74</a:t>
            </a:fld>
            <a:endParaRPr lang="en-GB" dirty="0"/>
          </a:p>
        </p:txBody>
      </p:sp>
    </p:spTree>
    <p:extLst>
      <p:ext uri="{BB962C8B-B14F-4D97-AF65-F5344CB8AC3E}">
        <p14:creationId xmlns:p14="http://schemas.microsoft.com/office/powerpoint/2010/main" val="202120574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75</a:t>
            </a:fld>
            <a:endParaRPr lang="en-GB" dirty="0"/>
          </a:p>
        </p:txBody>
      </p:sp>
    </p:spTree>
    <p:extLst>
      <p:ext uri="{BB962C8B-B14F-4D97-AF65-F5344CB8AC3E}">
        <p14:creationId xmlns:p14="http://schemas.microsoft.com/office/powerpoint/2010/main" val="75932087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76</a:t>
            </a:fld>
            <a:endParaRPr lang="en-GB" dirty="0"/>
          </a:p>
        </p:txBody>
      </p:sp>
    </p:spTree>
    <p:extLst>
      <p:ext uri="{BB962C8B-B14F-4D97-AF65-F5344CB8AC3E}">
        <p14:creationId xmlns:p14="http://schemas.microsoft.com/office/powerpoint/2010/main" val="106103365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77</a:t>
            </a:fld>
            <a:endParaRPr lang="en-GB" dirty="0"/>
          </a:p>
        </p:txBody>
      </p:sp>
    </p:spTree>
    <p:extLst>
      <p:ext uri="{BB962C8B-B14F-4D97-AF65-F5344CB8AC3E}">
        <p14:creationId xmlns:p14="http://schemas.microsoft.com/office/powerpoint/2010/main" val="253568982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78</a:t>
            </a:fld>
            <a:endParaRPr lang="en-GB" dirty="0"/>
          </a:p>
        </p:txBody>
      </p:sp>
    </p:spTree>
    <p:extLst>
      <p:ext uri="{BB962C8B-B14F-4D97-AF65-F5344CB8AC3E}">
        <p14:creationId xmlns:p14="http://schemas.microsoft.com/office/powerpoint/2010/main" val="257174561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79</a:t>
            </a:fld>
            <a:endParaRPr lang="en-GB" dirty="0"/>
          </a:p>
        </p:txBody>
      </p:sp>
    </p:spTree>
    <p:extLst>
      <p:ext uri="{BB962C8B-B14F-4D97-AF65-F5344CB8AC3E}">
        <p14:creationId xmlns:p14="http://schemas.microsoft.com/office/powerpoint/2010/main" val="14557127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may wish to show them the website which is </a:t>
            </a:r>
            <a:r>
              <a:rPr lang="en-GB" dirty="0">
                <a:hlinkClick r:id="rId3"/>
              </a:rPr>
              <a:t>https://www.warwickshire.ac.uk/</a:t>
            </a:r>
            <a:r>
              <a:rPr lang="en-GB" dirty="0"/>
              <a:t> </a:t>
            </a:r>
          </a:p>
          <a:p>
            <a:r>
              <a:rPr lang="en-GB" dirty="0"/>
              <a:t>The QR code will take students straight there if you wish to allow students to use their phones to do this.</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8</a:t>
            </a:fld>
            <a:endParaRPr lang="en-GB" dirty="0"/>
          </a:p>
        </p:txBody>
      </p:sp>
    </p:spTree>
    <p:extLst>
      <p:ext uri="{BB962C8B-B14F-4D97-AF65-F5344CB8AC3E}">
        <p14:creationId xmlns:p14="http://schemas.microsoft.com/office/powerpoint/2010/main" val="30415317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80</a:t>
            </a:fld>
            <a:endParaRPr lang="en-GB" dirty="0"/>
          </a:p>
        </p:txBody>
      </p:sp>
    </p:spTree>
    <p:extLst>
      <p:ext uri="{BB962C8B-B14F-4D97-AF65-F5344CB8AC3E}">
        <p14:creationId xmlns:p14="http://schemas.microsoft.com/office/powerpoint/2010/main" val="365149186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81</a:t>
            </a:fld>
            <a:endParaRPr lang="en-GB" dirty="0"/>
          </a:p>
        </p:txBody>
      </p:sp>
    </p:spTree>
    <p:extLst>
      <p:ext uri="{BB962C8B-B14F-4D97-AF65-F5344CB8AC3E}">
        <p14:creationId xmlns:p14="http://schemas.microsoft.com/office/powerpoint/2010/main" val="78934172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82</a:t>
            </a:fld>
            <a:endParaRPr lang="en-GB" dirty="0"/>
          </a:p>
        </p:txBody>
      </p:sp>
    </p:spTree>
    <p:extLst>
      <p:ext uri="{BB962C8B-B14F-4D97-AF65-F5344CB8AC3E}">
        <p14:creationId xmlns:p14="http://schemas.microsoft.com/office/powerpoint/2010/main" val="336193988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83</a:t>
            </a:fld>
            <a:endParaRPr lang="en-GB" dirty="0"/>
          </a:p>
        </p:txBody>
      </p:sp>
    </p:spTree>
    <p:extLst>
      <p:ext uri="{BB962C8B-B14F-4D97-AF65-F5344CB8AC3E}">
        <p14:creationId xmlns:p14="http://schemas.microsoft.com/office/powerpoint/2010/main" val="373147683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84</a:t>
            </a:fld>
            <a:endParaRPr lang="en-GB" dirty="0"/>
          </a:p>
        </p:txBody>
      </p:sp>
    </p:spTree>
    <p:extLst>
      <p:ext uri="{BB962C8B-B14F-4D97-AF65-F5344CB8AC3E}">
        <p14:creationId xmlns:p14="http://schemas.microsoft.com/office/powerpoint/2010/main" val="348254515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85</a:t>
            </a:fld>
            <a:endParaRPr lang="en-GB" dirty="0"/>
          </a:p>
        </p:txBody>
      </p:sp>
    </p:spTree>
    <p:extLst>
      <p:ext uri="{BB962C8B-B14F-4D97-AF65-F5344CB8AC3E}">
        <p14:creationId xmlns:p14="http://schemas.microsoft.com/office/powerpoint/2010/main" val="341980120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86</a:t>
            </a:fld>
            <a:endParaRPr lang="en-GB" dirty="0"/>
          </a:p>
        </p:txBody>
      </p:sp>
    </p:spTree>
    <p:extLst>
      <p:ext uri="{BB962C8B-B14F-4D97-AF65-F5344CB8AC3E}">
        <p14:creationId xmlns:p14="http://schemas.microsoft.com/office/powerpoint/2010/main" val="321818582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87</a:t>
            </a:fld>
            <a:endParaRPr lang="en-GB" dirty="0"/>
          </a:p>
        </p:txBody>
      </p:sp>
    </p:spTree>
    <p:extLst>
      <p:ext uri="{BB962C8B-B14F-4D97-AF65-F5344CB8AC3E}">
        <p14:creationId xmlns:p14="http://schemas.microsoft.com/office/powerpoint/2010/main" val="354452020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88</a:t>
            </a:fld>
            <a:endParaRPr lang="en-GB" dirty="0"/>
          </a:p>
        </p:txBody>
      </p:sp>
    </p:spTree>
    <p:extLst>
      <p:ext uri="{BB962C8B-B14F-4D97-AF65-F5344CB8AC3E}">
        <p14:creationId xmlns:p14="http://schemas.microsoft.com/office/powerpoint/2010/main" val="4946798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89</a:t>
            </a:fld>
            <a:endParaRPr lang="en-GB" dirty="0"/>
          </a:p>
        </p:txBody>
      </p:sp>
    </p:spTree>
    <p:extLst>
      <p:ext uri="{BB962C8B-B14F-4D97-AF65-F5344CB8AC3E}">
        <p14:creationId xmlns:p14="http://schemas.microsoft.com/office/powerpoint/2010/main" val="4001826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may wish to show them the website which is </a:t>
            </a:r>
            <a:r>
              <a:rPr lang="en-GB" dirty="0">
                <a:hlinkClick r:id="rId3"/>
              </a:rPr>
              <a:t>http://unps.co.uk/</a:t>
            </a:r>
            <a:r>
              <a:rPr lang="en-GB" dirty="0"/>
              <a:t> </a:t>
            </a:r>
          </a:p>
          <a:p>
            <a:r>
              <a:rPr lang="en-GB" dirty="0"/>
              <a:t>The QR code will take students straight there if you wish to allow students to use their phones to do this</a:t>
            </a:r>
          </a:p>
        </p:txBody>
      </p:sp>
      <p:sp>
        <p:nvSpPr>
          <p:cNvPr id="4" name="Slide Number Placeholder 3"/>
          <p:cNvSpPr>
            <a:spLocks noGrp="1"/>
          </p:cNvSpPr>
          <p:nvPr>
            <p:ph type="sldNum" sz="quarter" idx="10"/>
          </p:nvPr>
        </p:nvSpPr>
        <p:spPr/>
        <p:txBody>
          <a:bodyPr/>
          <a:lstStyle/>
          <a:p>
            <a:fld id="{A43BB9C6-F4AD-4930-90CC-498063DE5E63}" type="slidenum">
              <a:rPr lang="en-GB" smtClean="0"/>
              <a:t>9</a:t>
            </a:fld>
            <a:endParaRPr lang="en-GB" dirty="0"/>
          </a:p>
        </p:txBody>
      </p:sp>
    </p:spTree>
    <p:extLst>
      <p:ext uri="{BB962C8B-B14F-4D97-AF65-F5344CB8AC3E}">
        <p14:creationId xmlns:p14="http://schemas.microsoft.com/office/powerpoint/2010/main" val="1914600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For surveying activity please consult health and safety lead to consider whether a Risk Assessment needs to be completed.</a:t>
            </a:r>
          </a:p>
          <a:p>
            <a:r>
              <a:rPr lang="en-GB" dirty="0"/>
              <a:t>For the outdoor activity, the following will need to be readily available on the day: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Copies of the pupil instruction sheet (included as the final slides in this PowerPoint).</a:t>
            </a:r>
            <a:endParaRPr lang="en-GB" dirty="0"/>
          </a:p>
          <a:p>
            <a:pPr marL="171450" lvl="0" indent="-171450" fontAlgn="base">
              <a:buFont typeface="Arial" panose="020B0604020202020204" pitchFamily="34" charset="0"/>
              <a:buChar char="•"/>
            </a:pPr>
            <a:r>
              <a:rPr lang="en-GB" sz="1200" kern="1200" dirty="0">
                <a:solidFill>
                  <a:schemeClr val="tx1"/>
                </a:solidFill>
                <a:effectLst/>
                <a:latin typeface="+mn-lt"/>
                <a:ea typeface="+mn-ea"/>
                <a:cs typeface="+mn-cs"/>
              </a:rPr>
              <a:t>An outdoor space, preferably on grass, approximately half the size of a football pitch or larger.</a:t>
            </a:r>
          </a:p>
          <a:p>
            <a:pPr marL="171450" lvl="0" indent="-171450" fontAlgn="base">
              <a:buFont typeface="Arial" panose="020B0604020202020204" pitchFamily="34" charset="0"/>
              <a:buChar char="•"/>
            </a:pPr>
            <a:r>
              <a:rPr lang="en-GB" sz="1200" kern="1200" dirty="0">
                <a:solidFill>
                  <a:schemeClr val="tx1"/>
                </a:solidFill>
                <a:effectLst/>
                <a:latin typeface="+mn-lt"/>
                <a:ea typeface="+mn-ea"/>
                <a:cs typeface="+mn-cs"/>
              </a:rPr>
              <a:t>A large supply of frozen lolly sticks to act as markers/stakes (100).</a:t>
            </a:r>
          </a:p>
          <a:p>
            <a:pPr marL="171450" lvl="0" indent="-171450" fontAlgn="base">
              <a:buFont typeface="Arial" panose="020B0604020202020204" pitchFamily="34" charset="0"/>
              <a:buChar char="•"/>
            </a:pPr>
            <a:r>
              <a:rPr lang="en-GB" sz="1200" kern="1200" dirty="0">
                <a:solidFill>
                  <a:schemeClr val="tx1"/>
                </a:solidFill>
                <a:effectLst/>
                <a:latin typeface="+mn-lt"/>
                <a:ea typeface="+mn-ea"/>
                <a:cs typeface="+mn-cs"/>
              </a:rPr>
              <a:t>Chalk if surveying on tarmac. White board markers if in sports hall space.</a:t>
            </a:r>
          </a:p>
          <a:p>
            <a:pPr marL="171450" lvl="0" indent="-171450" fontAlgn="base">
              <a:buFont typeface="Arial" panose="020B0604020202020204" pitchFamily="34" charset="0"/>
              <a:buChar char="•"/>
            </a:pPr>
            <a:r>
              <a:rPr lang="en-GB" sz="1200" kern="1200" dirty="0">
                <a:solidFill>
                  <a:schemeClr val="tx1"/>
                </a:solidFill>
                <a:effectLst/>
                <a:latin typeface="+mn-lt"/>
                <a:ea typeface="+mn-ea"/>
                <a:cs typeface="+mn-cs"/>
              </a:rPr>
              <a:t>One calculator per group (with square root function).</a:t>
            </a:r>
          </a:p>
          <a:p>
            <a:pPr marL="171450" lvl="0" indent="-171450" fontAlgn="base">
              <a:buFont typeface="Arial" panose="020B0604020202020204" pitchFamily="34" charset="0"/>
              <a:buChar char="•"/>
            </a:pPr>
            <a:r>
              <a:rPr lang="en-GB" sz="1200" kern="1200" dirty="0">
                <a:solidFill>
                  <a:schemeClr val="tx1"/>
                </a:solidFill>
                <a:effectLst/>
                <a:latin typeface="+mn-lt"/>
                <a:ea typeface="+mn-ea"/>
                <a:cs typeface="+mn-cs"/>
              </a:rPr>
              <a:t>String. Enough to mark two 6mx10m grids. One ball per group.</a:t>
            </a:r>
          </a:p>
          <a:p>
            <a:pPr marL="171450" lvl="0" indent="-171450" fontAlgn="base">
              <a:buFont typeface="Arial" panose="020B0604020202020204" pitchFamily="34" charset="0"/>
              <a:buChar char="•"/>
            </a:pPr>
            <a:r>
              <a:rPr lang="en-GB" sz="1200" kern="1200" dirty="0">
                <a:solidFill>
                  <a:schemeClr val="tx1"/>
                </a:solidFill>
                <a:effectLst/>
                <a:latin typeface="+mn-lt"/>
                <a:ea typeface="+mn-ea"/>
                <a:cs typeface="+mn-cs"/>
              </a:rPr>
              <a:t>PE style measuring tapes, 30m or longer. Depending on how groups are organised more than one would be ideal.</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UnPS staff to bring theodolite and other surveying equipment required.</a:t>
            </a:r>
          </a:p>
        </p:txBody>
      </p:sp>
      <p:sp>
        <p:nvSpPr>
          <p:cNvPr id="4" name="Slide Number Placeholder 3"/>
          <p:cNvSpPr>
            <a:spLocks noGrp="1"/>
          </p:cNvSpPr>
          <p:nvPr>
            <p:ph type="sldNum" sz="quarter" idx="10"/>
          </p:nvPr>
        </p:nvSpPr>
        <p:spPr/>
        <p:txBody>
          <a:bodyPr/>
          <a:lstStyle/>
          <a:p>
            <a:fld id="{A43BB9C6-F4AD-4930-90CC-498063DE5E63}" type="slidenum">
              <a:rPr lang="en-GB" smtClean="0"/>
              <a:t>90</a:t>
            </a:fld>
            <a:endParaRPr lang="en-GB" dirty="0"/>
          </a:p>
        </p:txBody>
      </p:sp>
    </p:spTree>
    <p:extLst>
      <p:ext uri="{BB962C8B-B14F-4D97-AF65-F5344CB8AC3E}">
        <p14:creationId xmlns:p14="http://schemas.microsoft.com/office/powerpoint/2010/main" val="131047764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Print out the definitions and the types of work on the next slide so that pupils can match, cut and stick down each into their books.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46310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Flexitime = some flexibility over what time you start and finish. You can also build time to entitle you to extra days off.</a:t>
            </a:r>
          </a:p>
          <a:p>
            <a:r>
              <a:rPr lang="en-GB" dirty="0"/>
              <a:t>Compressed hours = work your weekly hours over just a few longer days to build in regular days off each week.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956961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answers.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894747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94</a:t>
            </a:fld>
            <a:endParaRPr lang="en-GB" dirty="0"/>
          </a:p>
        </p:txBody>
      </p:sp>
    </p:spTree>
    <p:extLst>
      <p:ext uri="{BB962C8B-B14F-4D97-AF65-F5344CB8AC3E}">
        <p14:creationId xmlns:p14="http://schemas.microsoft.com/office/powerpoint/2010/main" val="329472939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95</a:t>
            </a:fld>
            <a:endParaRPr lang="en-GB" dirty="0"/>
          </a:p>
        </p:txBody>
      </p:sp>
    </p:spTree>
    <p:extLst>
      <p:ext uri="{BB962C8B-B14F-4D97-AF65-F5344CB8AC3E}">
        <p14:creationId xmlns:p14="http://schemas.microsoft.com/office/powerpoint/2010/main" val="15474258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r>
              <a:rPr lang="en-GB" dirty="0">
                <a:hlinkClick r:id="rId3"/>
              </a:rPr>
              <a:t>http://www.geograph.org.uk/photo/722800</a:t>
            </a:r>
            <a:r>
              <a:rPr lang="en-GB" dirty="0"/>
              <a:t> </a:t>
            </a:r>
          </a:p>
        </p:txBody>
      </p:sp>
      <p:sp>
        <p:nvSpPr>
          <p:cNvPr id="4" name="Slide Number Placeholder 3"/>
          <p:cNvSpPr>
            <a:spLocks noGrp="1"/>
          </p:cNvSpPr>
          <p:nvPr>
            <p:ph type="sldNum" sz="quarter" idx="10"/>
          </p:nvPr>
        </p:nvSpPr>
        <p:spPr/>
        <p:txBody>
          <a:bodyPr/>
          <a:lstStyle/>
          <a:p>
            <a:fld id="{A43BB9C6-F4AD-4930-90CC-498063DE5E63}" type="slidenum">
              <a:rPr lang="en-GB" smtClean="0"/>
              <a:t>96</a:t>
            </a:fld>
            <a:endParaRPr lang="en-GB" dirty="0"/>
          </a:p>
        </p:txBody>
      </p:sp>
    </p:spTree>
    <p:extLst>
      <p:ext uri="{BB962C8B-B14F-4D97-AF65-F5344CB8AC3E}">
        <p14:creationId xmlns:p14="http://schemas.microsoft.com/office/powerpoint/2010/main" val="347913904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Make the connection of the architect designing to the needs and desires of the client as the same process pupils looked at during Lesson 2.</a:t>
            </a:r>
          </a:p>
          <a:p>
            <a:r>
              <a:rPr lang="en-GB" dirty="0"/>
              <a:t>*If you aren’t in a workshop space for the task think about using a room the pupils know well in school or at their house such as their bedroom.</a:t>
            </a:r>
          </a:p>
          <a:p>
            <a:r>
              <a:rPr lang="en-GB" dirty="0"/>
              <a:t>Image: </a:t>
            </a:r>
            <a:r>
              <a:rPr lang="en-GB" dirty="0">
                <a:hlinkClick r:id="rId3"/>
              </a:rPr>
              <a:t>https://www.google.co.uk/search?q=architect&amp;source=lnms&amp;tbm=isch&amp;sa=X&amp;ved=0ahUKEwiR-5mU-_PSAhUsIsAKHU3QBlIQ_AUIBygC&amp;biw=1600&amp;bih=805#q=architect&amp;tbm=isch&amp;tbs=sur:fc&amp;*&amp;imgrc=0Hs8dZfs9A-O7M:&amp;spf=381</a:t>
            </a:r>
            <a:r>
              <a:rPr lang="en-GB" dirty="0"/>
              <a:t> </a:t>
            </a:r>
          </a:p>
        </p:txBody>
      </p:sp>
      <p:sp>
        <p:nvSpPr>
          <p:cNvPr id="4" name="Slide Number Placeholder 3"/>
          <p:cNvSpPr>
            <a:spLocks noGrp="1"/>
          </p:cNvSpPr>
          <p:nvPr>
            <p:ph type="sldNum" sz="quarter" idx="10"/>
          </p:nvPr>
        </p:nvSpPr>
        <p:spPr/>
        <p:txBody>
          <a:bodyPr/>
          <a:lstStyle/>
          <a:p>
            <a:fld id="{A43BB9C6-F4AD-4930-90CC-498063DE5E63}" type="slidenum">
              <a:rPr lang="en-GB" smtClean="0"/>
              <a:t>97</a:t>
            </a:fld>
            <a:endParaRPr lang="en-GB" dirty="0"/>
          </a:p>
        </p:txBody>
      </p:sp>
    </p:spTree>
    <p:extLst>
      <p:ext uri="{BB962C8B-B14F-4D97-AF65-F5344CB8AC3E}">
        <p14:creationId xmlns:p14="http://schemas.microsoft.com/office/powerpoint/2010/main" val="215368170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Pace out your room and give pupils a rough idea of the size of the space they are working in. This will give them a sense of scale to the 6mx10m space they have to work in on the project.</a:t>
            </a:r>
          </a:p>
        </p:txBody>
      </p:sp>
      <p:sp>
        <p:nvSpPr>
          <p:cNvPr id="4" name="Slide Number Placeholder 3"/>
          <p:cNvSpPr>
            <a:spLocks noGrp="1"/>
          </p:cNvSpPr>
          <p:nvPr>
            <p:ph type="sldNum" sz="quarter" idx="10"/>
          </p:nvPr>
        </p:nvSpPr>
        <p:spPr/>
        <p:txBody>
          <a:bodyPr/>
          <a:lstStyle/>
          <a:p>
            <a:fld id="{A43BB9C6-F4AD-4930-90CC-498063DE5E63}" type="slidenum">
              <a:rPr lang="en-GB" smtClean="0"/>
              <a:t>98</a:t>
            </a:fld>
            <a:endParaRPr lang="en-GB" dirty="0"/>
          </a:p>
        </p:txBody>
      </p:sp>
    </p:spTree>
    <p:extLst>
      <p:ext uri="{BB962C8B-B14F-4D97-AF65-F5344CB8AC3E}">
        <p14:creationId xmlns:p14="http://schemas.microsoft.com/office/powerpoint/2010/main" val="428489853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activity could be done through 2D Design or completed on paper. It works well in PPT because the table can be drawn and easily filled with colours quickly.</a:t>
            </a:r>
          </a:p>
        </p:txBody>
      </p:sp>
      <p:sp>
        <p:nvSpPr>
          <p:cNvPr id="4" name="Slide Number Placeholder 3"/>
          <p:cNvSpPr>
            <a:spLocks noGrp="1"/>
          </p:cNvSpPr>
          <p:nvPr>
            <p:ph type="sldNum" sz="quarter" idx="10"/>
          </p:nvPr>
        </p:nvSpPr>
        <p:spPr/>
        <p:txBody>
          <a:bodyPr/>
          <a:lstStyle/>
          <a:p>
            <a:fld id="{A43BB9C6-F4AD-4930-90CC-498063DE5E63}" type="slidenum">
              <a:rPr lang="en-GB" smtClean="0"/>
              <a:t>99</a:t>
            </a:fld>
            <a:endParaRPr lang="en-GB" dirty="0"/>
          </a:p>
        </p:txBody>
      </p:sp>
    </p:spTree>
    <p:extLst>
      <p:ext uri="{BB962C8B-B14F-4D97-AF65-F5344CB8AC3E}">
        <p14:creationId xmlns:p14="http://schemas.microsoft.com/office/powerpoint/2010/main" val="3804623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92D050"/>
                </a:solidFill>
                <a:latin typeface="Cambria" panose="02040503050406030204" pitchFamily="18" charset="0"/>
              </a:defRPr>
            </a:lvl1pPr>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504041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689866"/>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609600" y="1600201"/>
            <a:ext cx="10972800" cy="415597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Rectangle 9"/>
          <p:cNvSpPr/>
          <p:nvPr userDrawn="1"/>
        </p:nvSpPr>
        <p:spPr>
          <a:xfrm>
            <a:off x="0" y="6000750"/>
            <a:ext cx="12192000" cy="857251"/>
          </a:xfrm>
          <a:prstGeom prst="rect">
            <a:avLst/>
          </a:prstGeom>
          <a:solidFill>
            <a:srgbClr val="318AA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1" name="Title 1"/>
          <p:cNvSpPr txBox="1">
            <a:spLocks/>
          </p:cNvSpPr>
          <p:nvPr userDrawn="1"/>
        </p:nvSpPr>
        <p:spPr>
          <a:xfrm>
            <a:off x="609601" y="6329773"/>
            <a:ext cx="2072999" cy="32442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200" b="1" dirty="0">
                <a:solidFill>
                  <a:srgbClr val="FFFFFF"/>
                </a:solidFill>
                <a:latin typeface="Arial"/>
                <a:cs typeface="Arial"/>
              </a:rPr>
              <a:t>www.data.org.uk</a:t>
            </a:r>
          </a:p>
        </p:txBody>
      </p:sp>
      <p:pic>
        <p:nvPicPr>
          <p:cNvPr id="12" name="Picture 11" descr="DATA07whitesmall.eps"/>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680700" y="6178554"/>
            <a:ext cx="1028194" cy="476250"/>
          </a:xfrm>
          <a:prstGeom prst="rect">
            <a:avLst/>
          </a:prstGeom>
        </p:spPr>
      </p:pic>
      <p:sp>
        <p:nvSpPr>
          <p:cNvPr id="13" name="Title 1"/>
          <p:cNvSpPr txBox="1">
            <a:spLocks/>
          </p:cNvSpPr>
          <p:nvPr userDrawn="1"/>
        </p:nvSpPr>
        <p:spPr>
          <a:xfrm>
            <a:off x="5059500" y="6329773"/>
            <a:ext cx="2072999" cy="32442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200" b="1" dirty="0">
                <a:solidFill>
                  <a:srgbClr val="FFFFFF"/>
                </a:solidFill>
                <a:latin typeface="Arial"/>
                <a:cs typeface="Arial"/>
              </a:rPr>
              <a:t>Skills for Industry</a:t>
            </a:r>
          </a:p>
        </p:txBody>
      </p:sp>
    </p:spTree>
    <p:extLst>
      <p:ext uri="{BB962C8B-B14F-4D97-AF65-F5344CB8AC3E}">
        <p14:creationId xmlns:p14="http://schemas.microsoft.com/office/powerpoint/2010/main" val="1494512180"/>
      </p:ext>
    </p:extLst>
  </p:cSld>
  <p:clrMap bg1="lt1" tx1="dk1" bg2="lt2" tx2="dk2" accent1="accent1" accent2="accent2" accent3="accent3" accent4="accent4" accent5="accent5" accent6="accent6" hlink="hlink" folHlink="folHlink"/>
  <p:sldLayoutIdLst>
    <p:sldLayoutId id="2147483650" r:id="rId1"/>
  </p:sldLayoutIdLst>
  <p:txStyles>
    <p:titleStyle>
      <a:lvl1pPr algn="l" defTabSz="457200" rtl="0" eaLnBrk="1" latinLnBrk="0" hangingPunct="1">
        <a:spcBef>
          <a:spcPct val="0"/>
        </a:spcBef>
        <a:buNone/>
        <a:defRPr sz="4400" b="1" kern="1200">
          <a:solidFill>
            <a:srgbClr val="B0D235"/>
          </a:solidFill>
          <a:latin typeface="Cambria" panose="02040503050406030204" pitchFamily="18" charset="0"/>
          <a:ea typeface="+mj-ea"/>
          <a:cs typeface="Arial"/>
        </a:defRPr>
      </a:lvl1pPr>
    </p:titleStyle>
    <p:bodyStyle>
      <a:lvl1pPr marL="342900" indent="-342900" algn="l" defTabSz="457200" rtl="0" eaLnBrk="1" latinLnBrk="0" hangingPunct="1">
        <a:spcBef>
          <a:spcPct val="20000"/>
        </a:spcBef>
        <a:buFont typeface="Arial"/>
        <a:buChar char="•"/>
        <a:defRPr sz="2800" b="1" kern="1200">
          <a:solidFill>
            <a:srgbClr val="318AAC"/>
          </a:solidFill>
          <a:latin typeface="Cambria" panose="02040503050406030204" pitchFamily="18" charset="0"/>
          <a:ea typeface="+mn-ea"/>
          <a:cs typeface="Arial"/>
        </a:defRPr>
      </a:lvl1pPr>
      <a:lvl2pPr marL="742950" indent="-285750" algn="l" defTabSz="457200" rtl="0" eaLnBrk="1" latinLnBrk="0" hangingPunct="1">
        <a:spcBef>
          <a:spcPct val="20000"/>
        </a:spcBef>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hyperlink" Target="http://www.gov.uk/government/news/new-gcse-9-to-1-grades-coming-soon" TargetMode="External"/><Relationship Id="rId2" Type="http://schemas.openxmlformats.org/officeDocument/2006/relationships/notesSlide" Target="../notesSlides/notesSlide104.xml"/><Relationship Id="rId1" Type="http://schemas.openxmlformats.org/officeDocument/2006/relationships/slideLayout" Target="../slideLayouts/slideLayout1.xml"/><Relationship Id="rId4" Type="http://schemas.openxmlformats.org/officeDocument/2006/relationships/image" Target="../media/image89.jpeg"/></Relationships>
</file>

<file path=ppt/slides/_rels/slide105.xml.rels><?xml version="1.0" encoding="UTF-8" standalone="yes" ?><Relationships xmlns="http://schemas.openxmlformats.org/package/2006/relationships"><Relationship Id="rId3" Target="../media/image90.jpeg" Type="http://schemas.openxmlformats.org/officeDocument/2006/relationships/image"/><Relationship Id="rId2" Target="../notesSlides/notesSlide105.xml" Type="http://schemas.openxmlformats.org/officeDocument/2006/relationships/notesSlide"/><Relationship Id="rId1" Target="../slideLayouts/slideLayout1.xml" Type="http://schemas.openxmlformats.org/officeDocument/2006/relationships/slideLayout"/><Relationship Id="rId4" Target="../media/image14.jpeg" Type="http://schemas.openxmlformats.org/officeDocument/2006/relationships/image"/></Relationships>
</file>

<file path=ppt/slides/_rels/slide10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06.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92.png"/></Relationships>
</file>

<file path=ppt/slides/_rels/slide10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15.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20.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26.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3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41.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42.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43.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44.xml"/><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46.xm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47.xml"/><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48.xml"/><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4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0.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51.xml.rels><?xml version="1.0" encoding="UTF-8" standalone="yes"?>
<Relationships xmlns="http://schemas.openxmlformats.org/package/2006/relationships"><Relationship Id="rId3" Type="http://schemas.openxmlformats.org/officeDocument/2006/relationships/hyperlink" Target="https://www.youtube.com/user/ApprenticeshipsNAS" TargetMode="External"/><Relationship Id="rId2" Type="http://schemas.openxmlformats.org/officeDocument/2006/relationships/notesSlide" Target="../notesSlides/notesSlide151.xml"/><Relationship Id="rId1" Type="http://schemas.openxmlformats.org/officeDocument/2006/relationships/slideLayout" Target="../slideLayouts/slideLayout1.xml"/><Relationship Id="rId4" Type="http://schemas.openxmlformats.org/officeDocument/2006/relationships/hyperlink" Target="https://www.youtube.com/watch?v=LWx3opcJlSE" TargetMode="External"/></Relationships>
</file>

<file path=ppt/slides/_rels/slide152.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152.xml"/><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153.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5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54.xml"/><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55.xml"/><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56.xml"/><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57.xml"/><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58.xml"/><Relationship Id="rId1" Type="http://schemas.openxmlformats.org/officeDocument/2006/relationships/slideLayout" Target="../slideLayouts/slideLayout1.xml"/><Relationship Id="rId4" Type="http://schemas.openxmlformats.org/officeDocument/2006/relationships/image" Target="../media/image142.png"/></Relationships>
</file>

<file path=ppt/slides/_rels/slide15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59.xml"/><Relationship Id="rId1" Type="http://schemas.openxmlformats.org/officeDocument/2006/relationships/slideLayout" Target="../slideLayouts/slideLayout1.xml"/><Relationship Id="rId4" Type="http://schemas.openxmlformats.org/officeDocument/2006/relationships/image" Target="../media/image144.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60.xml"/><Relationship Id="rId1" Type="http://schemas.openxmlformats.org/officeDocument/2006/relationships/slideLayout" Target="../slideLayouts/slideLayout1.xml"/><Relationship Id="rId4" Type="http://schemas.openxmlformats.org/officeDocument/2006/relationships/image" Target="../media/image142.png"/></Relationships>
</file>

<file path=ppt/slides/_rels/slide161.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61.xml"/><Relationship Id="rId1" Type="http://schemas.openxmlformats.org/officeDocument/2006/relationships/slideLayout" Target="../slideLayouts/slideLayout1.xml"/><Relationship Id="rId4" Type="http://schemas.openxmlformats.org/officeDocument/2006/relationships/image" Target="../media/image142.png"/></Relationships>
</file>

<file path=ppt/slides/_rels/slide162.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62.xml"/><Relationship Id="rId1" Type="http://schemas.openxmlformats.org/officeDocument/2006/relationships/slideLayout" Target="../slideLayouts/slideLayout1.xml"/><Relationship Id="rId4" Type="http://schemas.openxmlformats.org/officeDocument/2006/relationships/image" Target="../media/image142.png"/></Relationships>
</file>

<file path=ppt/slides/_rels/slide16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63.xml"/><Relationship Id="rId1" Type="http://schemas.openxmlformats.org/officeDocument/2006/relationships/slideLayout" Target="../slideLayouts/slideLayout1.xml"/><Relationship Id="rId4" Type="http://schemas.openxmlformats.org/officeDocument/2006/relationships/image" Target="../media/image142.png"/></Relationships>
</file>

<file path=ppt/slides/_rels/slide164.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64.xml"/><Relationship Id="rId1" Type="http://schemas.openxmlformats.org/officeDocument/2006/relationships/slideLayout" Target="../slideLayouts/slideLayout1.xml"/><Relationship Id="rId4" Type="http://schemas.openxmlformats.org/officeDocument/2006/relationships/image" Target="../media/image142.png"/></Relationships>
</file>

<file path=ppt/slides/_rels/slide165.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65.xml"/><Relationship Id="rId1" Type="http://schemas.openxmlformats.org/officeDocument/2006/relationships/slideLayout" Target="../slideLayouts/slideLayout1.xml"/><Relationship Id="rId4" Type="http://schemas.openxmlformats.org/officeDocument/2006/relationships/image" Target="../media/image142.png"/></Relationships>
</file>

<file path=ppt/slides/_rels/slide166.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166.xml"/><Relationship Id="rId1" Type="http://schemas.openxmlformats.org/officeDocument/2006/relationships/slideLayout" Target="../slideLayouts/slideLayout1.xml"/><Relationship Id="rId4" Type="http://schemas.openxmlformats.org/officeDocument/2006/relationships/image" Target="../media/image151.png"/></Relationships>
</file>

<file path=ppt/slides/_rels/slide167.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67.xml"/><Relationship Id="rId1" Type="http://schemas.openxmlformats.org/officeDocument/2006/relationships/slideLayout" Target="../slideLayouts/slideLayout1.xml"/><Relationship Id="rId4" Type="http://schemas.openxmlformats.org/officeDocument/2006/relationships/image" Target="../media/image142.png"/></Relationships>
</file>

<file path=ppt/slides/_rels/slide168.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68.xml"/><Relationship Id="rId1" Type="http://schemas.openxmlformats.org/officeDocument/2006/relationships/slideLayout" Target="../slideLayouts/slideLayout1.xml"/><Relationship Id="rId4" Type="http://schemas.openxmlformats.org/officeDocument/2006/relationships/image" Target="../media/image142.png"/></Relationships>
</file>

<file path=ppt/slides/_rels/slide169.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69.xml"/><Relationship Id="rId1" Type="http://schemas.openxmlformats.org/officeDocument/2006/relationships/slideLayout" Target="../slideLayouts/slideLayout1.xml"/><Relationship Id="rId4" Type="http://schemas.openxmlformats.org/officeDocument/2006/relationships/image" Target="../media/image142.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70.xml"/><Relationship Id="rId1" Type="http://schemas.openxmlformats.org/officeDocument/2006/relationships/slideLayout" Target="../slideLayouts/slideLayout1.xml"/><Relationship Id="rId4" Type="http://schemas.openxmlformats.org/officeDocument/2006/relationships/image" Target="../media/image142.png"/></Relationships>
</file>

<file path=ppt/slides/_rels/slide171.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171.xml"/><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172.xml"/><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73.xml"/><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74.xml"/><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75.xml"/><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76.xml"/><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77.xml"/><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78.xml"/><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3" Type="http://schemas.openxmlformats.org/officeDocument/2006/relationships/image" Target="../media/image164.jpeg"/><Relationship Id="rId2" Type="http://schemas.openxmlformats.org/officeDocument/2006/relationships/notesSlide" Target="../notesSlides/notesSlide17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80.xml"/><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181.xml"/><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82.xml"/><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183.xml"/><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84.xml"/><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85.xml"/><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notesSlide" Target="../notesSlides/notesSlide186.xml"/><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notesSlide" Target="../notesSlides/notesSlide187.xml"/><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notesSlide" Target="../notesSlides/notesSlide188.xml"/><Relationship Id="rId1" Type="http://schemas.openxmlformats.org/officeDocument/2006/relationships/slideLayout" Target="../slideLayouts/slideLayout1.xml"/><Relationship Id="rId6" Type="http://schemas.openxmlformats.org/officeDocument/2006/relationships/image" Target="../media/image176.jpeg"/><Relationship Id="rId5" Type="http://schemas.openxmlformats.org/officeDocument/2006/relationships/image" Target="../media/image175.jpeg"/><Relationship Id="rId4" Type="http://schemas.openxmlformats.org/officeDocument/2006/relationships/image" Target="../media/image174.jpeg"/></Relationships>
</file>

<file path=ppt/slides/_rels/slide18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8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0.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91.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notesSlide" Target="../notesSlides/notesSlide191.xml"/><Relationship Id="rId1" Type="http://schemas.openxmlformats.org/officeDocument/2006/relationships/slideLayout" Target="../slideLayouts/slideLayout1.xml"/><Relationship Id="rId4" Type="http://schemas.openxmlformats.org/officeDocument/2006/relationships/image" Target="../media/image178.jpeg"/></Relationships>
</file>

<file path=ppt/slides/_rels/slide192.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notesSlide" Target="../notesSlides/notesSlide192.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93.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193.xml"/><Relationship Id="rId1" Type="http://schemas.openxmlformats.org/officeDocument/2006/relationships/slideLayout" Target="../slideLayouts/slideLayout1.xml"/><Relationship Id="rId4" Type="http://schemas.microsoft.com/office/2007/relationships/hdphoto" Target="../media/hdphoto2.wdp"/></Relationships>
</file>

<file path=ppt/slides/_rels/slide194.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194.xml"/><Relationship Id="rId1" Type="http://schemas.openxmlformats.org/officeDocument/2006/relationships/slideLayout" Target="../slideLayouts/slideLayout1.xml"/><Relationship Id="rId5" Type="http://schemas.openxmlformats.org/officeDocument/2006/relationships/image" Target="../media/image181.png"/><Relationship Id="rId4" Type="http://schemas.microsoft.com/office/2007/relationships/hdphoto" Target="../media/hdphoto2.wdp"/></Relationships>
</file>

<file path=ppt/slides/_rels/slide19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5.xml"/><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6.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97.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notesSlide" Target="../notesSlides/notesSlide197.xml"/><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198.xml"/><Relationship Id="rId1" Type="http://schemas.openxmlformats.org/officeDocument/2006/relationships/slideLayout" Target="../slideLayouts/slideLayout1.xml"/><Relationship Id="rId5" Type="http://schemas.openxmlformats.org/officeDocument/2006/relationships/image" Target="../media/image185.jpeg"/><Relationship Id="rId4" Type="http://schemas.openxmlformats.org/officeDocument/2006/relationships/image" Target="../media/image184.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5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7.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7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ideo" Target="https://www.youtube.com/embed/BiUprnteAVo" TargetMode="Externa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0.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91.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94.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95.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95.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96.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96.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97.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98.xml"/><Relationship Id="rId1" Type="http://schemas.openxmlformats.org/officeDocument/2006/relationships/slideLayout" Target="../slideLayouts/slideLayout1.xml"/><Relationship Id="rId4" Type="http://schemas.openxmlformats.org/officeDocument/2006/relationships/image" Target="../media/image51.jpe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322285"/>
            <a:ext cx="10972800" cy="3433889"/>
          </a:xfrm>
        </p:spPr>
        <p:txBody>
          <a:bodyPr>
            <a:normAutofit/>
          </a:bodyPr>
          <a:lstStyle/>
          <a:p>
            <a:pPr marL="0" indent="0">
              <a:buNone/>
            </a:pPr>
            <a:endParaRPr lang="en-GB" sz="2400" b="0" dirty="0">
              <a:solidFill>
                <a:schemeClr val="tx1"/>
              </a:solidFill>
              <a:latin typeface="Arial" panose="020B0604020202020204" pitchFamily="34" charset="0"/>
              <a:cs typeface="Arial" panose="020B0604020202020204" pitchFamily="34" charset="0"/>
            </a:endParaRPr>
          </a:p>
          <a:p>
            <a:pPr marL="0" indent="0">
              <a:buNone/>
            </a:pPr>
            <a:endParaRPr lang="en-GB" sz="2400" b="0" dirty="0">
              <a:solidFill>
                <a:schemeClr val="tx1"/>
              </a:solidFill>
              <a:latin typeface="Arial" panose="020B0604020202020204" pitchFamily="34" charset="0"/>
              <a:cs typeface="Arial" panose="020B0604020202020204" pitchFamily="34" charset="0"/>
            </a:endParaRPr>
          </a:p>
          <a:p>
            <a:pPr marL="0" indent="0">
              <a:buNone/>
            </a:pPr>
            <a:endParaRPr lang="en-US" sz="2400" b="0" dirty="0">
              <a:solidFill>
                <a:schemeClr val="tx1"/>
              </a:solidFill>
              <a:latin typeface="Arial" panose="020B0604020202020204" pitchFamily="34" charset="0"/>
              <a:cs typeface="Arial" panose="020B0604020202020204" pitchFamily="34" charset="0"/>
            </a:endParaRPr>
          </a:p>
        </p:txBody>
      </p:sp>
      <p:sp>
        <p:nvSpPr>
          <p:cNvPr id="4" name="Content Placeholder 2"/>
          <p:cNvSpPr txBox="1">
            <a:spLocks/>
          </p:cNvSpPr>
          <p:nvPr/>
        </p:nvSpPr>
        <p:spPr>
          <a:xfrm>
            <a:off x="609600" y="1600201"/>
            <a:ext cx="8795115" cy="60597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800" b="1" kern="1200">
                <a:solidFill>
                  <a:srgbClr val="318AAC"/>
                </a:solidFill>
                <a:latin typeface="Cambria" panose="02040503050406030204" pitchFamily="18" charset="0"/>
                <a:ea typeface="+mn-ea"/>
                <a:cs typeface="Arial"/>
              </a:defRPr>
            </a:lvl1pPr>
            <a:lvl2pPr marL="742950" indent="-285750" algn="l" defTabSz="457200" rtl="0" eaLnBrk="1" latinLnBrk="0" hangingPunct="1">
              <a:spcBef>
                <a:spcPct val="20000"/>
              </a:spcBef>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4000" dirty="0"/>
              <a:t>North Warwickshire 2</a:t>
            </a:r>
          </a:p>
          <a:p>
            <a:pPr marL="0" indent="0" algn="ctr">
              <a:buNone/>
            </a:pPr>
            <a:r>
              <a:rPr lang="en-GB" sz="4000" dirty="0"/>
              <a:t>Underground Professional Services</a:t>
            </a:r>
            <a:endParaRPr lang="en-US" sz="4000" b="0" dirty="0">
              <a:solidFill>
                <a:schemeClr val="tx1"/>
              </a:solidFill>
              <a:latin typeface="Arial" panose="020B0604020202020204" pitchFamily="34" charset="0"/>
              <a:cs typeface="Arial" panose="020B0604020202020204" pitchFamily="34" charset="0"/>
            </a:endParaRPr>
          </a:p>
        </p:txBody>
      </p:sp>
      <p:sp>
        <p:nvSpPr>
          <p:cNvPr id="6" name="Title 1"/>
          <p:cNvSpPr>
            <a:spLocks noGrp="1"/>
          </p:cNvSpPr>
          <p:nvPr>
            <p:ph type="title"/>
          </p:nvPr>
        </p:nvSpPr>
        <p:spPr>
          <a:xfrm>
            <a:off x="609600" y="274638"/>
            <a:ext cx="8795115" cy="689866"/>
          </a:xfrm>
        </p:spPr>
        <p:txBody>
          <a:bodyPr>
            <a:normAutofit fontScale="90000"/>
          </a:bodyPr>
          <a:lstStyle/>
          <a:p>
            <a:pPr algn="ctr"/>
            <a:r>
              <a:rPr lang="en-GB" dirty="0"/>
              <a:t>Skills for Industry</a:t>
            </a:r>
            <a:endParaRPr lang="en-US" dirty="0"/>
          </a:p>
        </p:txBody>
      </p:sp>
      <p:grpSp>
        <p:nvGrpSpPr>
          <p:cNvPr id="11" name="Group 10"/>
          <p:cNvGrpSpPr/>
          <p:nvPr/>
        </p:nvGrpSpPr>
        <p:grpSpPr>
          <a:xfrm>
            <a:off x="9539111" y="737362"/>
            <a:ext cx="2043289" cy="4487780"/>
            <a:chOff x="9539111" y="737362"/>
            <a:chExt cx="2043289" cy="4487780"/>
          </a:xfrm>
        </p:grpSpPr>
        <p:sp>
          <p:nvSpPr>
            <p:cNvPr id="5" name="Rectangle 4"/>
            <p:cNvSpPr/>
            <p:nvPr/>
          </p:nvSpPr>
          <p:spPr>
            <a:xfrm>
              <a:off x="9539111" y="737362"/>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8" name="Picture 7"/>
            <p:cNvPicPr>
              <a:picLocks noChangeAspect="1"/>
            </p:cNvPicPr>
            <p:nvPr/>
          </p:nvPicPr>
          <p:blipFill>
            <a:blip r:embed="rId3"/>
            <a:stretch>
              <a:fillRect/>
            </a:stretch>
          </p:blipFill>
          <p:spPr>
            <a:xfrm>
              <a:off x="9691456" y="2643385"/>
              <a:ext cx="1771650" cy="791222"/>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688608" y="4061580"/>
              <a:ext cx="1774498" cy="818082"/>
            </a:xfrm>
            <a:prstGeom prst="rect">
              <a:avLst/>
            </a:prstGeom>
          </p:spPr>
        </p:pic>
        <p:pic>
          <p:nvPicPr>
            <p:cNvPr id="7" name="Picture 6"/>
            <p:cNvPicPr>
              <a:picLocks noChangeAspect="1"/>
            </p:cNvPicPr>
            <p:nvPr/>
          </p:nvPicPr>
          <p:blipFill>
            <a:blip r:embed="rId5"/>
            <a:stretch>
              <a:fillRect/>
            </a:stretch>
          </p:blipFill>
          <p:spPr>
            <a:xfrm>
              <a:off x="9673506" y="873900"/>
              <a:ext cx="1774498" cy="1238453"/>
            </a:xfrm>
            <a:prstGeom prst="rect">
              <a:avLst/>
            </a:prstGeom>
          </p:spPr>
        </p:pic>
      </p:grpSp>
    </p:spTree>
    <p:extLst>
      <p:ext uri="{BB962C8B-B14F-4D97-AF65-F5344CB8AC3E}">
        <p14:creationId xmlns:p14="http://schemas.microsoft.com/office/powerpoint/2010/main" val="1540987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5723467" cy="689866"/>
          </a:xfrm>
        </p:spPr>
        <p:txBody>
          <a:bodyPr>
            <a:normAutofit fontScale="90000"/>
          </a:bodyPr>
          <a:lstStyle/>
          <a:p>
            <a:r>
              <a:rPr lang="en-GB" dirty="0"/>
              <a:t>Lesson 1 objectives</a:t>
            </a:r>
          </a:p>
        </p:txBody>
      </p:sp>
      <p:sp>
        <p:nvSpPr>
          <p:cNvPr id="16" name="Rectangle 15"/>
          <p:cNvSpPr/>
          <p:nvPr/>
        </p:nvSpPr>
        <p:spPr>
          <a:xfrm>
            <a:off x="609601" y="1219200"/>
            <a:ext cx="5608320" cy="3835409"/>
          </a:xfrm>
          <a:prstGeom prst="rect">
            <a:avLst/>
          </a:prstGeom>
        </p:spPr>
        <p:txBody>
          <a:bodyPr wrap="square">
            <a:spAutoFit/>
          </a:bodyPr>
          <a:lstStyle/>
          <a:p>
            <a:pPr lvl="0">
              <a:spcAft>
                <a:spcPts val="400"/>
              </a:spcAft>
            </a:pPr>
            <a:r>
              <a:rPr lang="en-GB" sz="2400" b="1" dirty="0">
                <a:solidFill>
                  <a:srgbClr val="318AAC"/>
                </a:solidFill>
                <a:latin typeface="Cambria" panose="02040503050406030204" pitchFamily="18" charset="0"/>
                <a:cs typeface="Arial"/>
              </a:rPr>
              <a:t>Know </a:t>
            </a:r>
          </a:p>
          <a:p>
            <a:pPr lvl="0">
              <a:spcAft>
                <a:spcPts val="400"/>
              </a:spcAft>
            </a:pPr>
            <a:r>
              <a:rPr lang="en-GB" dirty="0">
                <a:solidFill>
                  <a:prstClr val="black"/>
                </a:solidFill>
                <a:latin typeface="Arial" panose="020B0604020202020204" pitchFamily="34" charset="0"/>
                <a:ea typeface="Calibri" panose="020F0502020204030204" pitchFamily="34" charset="0"/>
                <a:cs typeface="Arial" panose="020B0604020202020204" pitchFamily="34" charset="0"/>
              </a:rPr>
              <a:t>Google </a:t>
            </a:r>
            <a:r>
              <a:rPr lang="en-GB" dirty="0" err="1">
                <a:solidFill>
                  <a:prstClr val="black"/>
                </a:solidFill>
                <a:latin typeface="Arial" panose="020B0604020202020204" pitchFamily="34" charset="0"/>
                <a:ea typeface="Calibri" panose="020F0502020204030204" pitchFamily="34" charset="0"/>
                <a:cs typeface="Arial" panose="020B0604020202020204" pitchFamily="34" charset="0"/>
              </a:rPr>
              <a:t>SketchUp</a:t>
            </a:r>
            <a:r>
              <a:rPr lang="en-GB" dirty="0">
                <a:solidFill>
                  <a:prstClr val="black"/>
                </a:solidFill>
                <a:latin typeface="Arial" panose="020B0604020202020204" pitchFamily="34" charset="0"/>
                <a:ea typeface="Calibri" panose="020F0502020204030204" pitchFamily="34" charset="0"/>
                <a:cs typeface="Arial" panose="020B0604020202020204" pitchFamily="34" charset="0"/>
              </a:rPr>
              <a:t> is software used for Computer Aided Design (CAD).</a:t>
            </a:r>
          </a:p>
          <a:p>
            <a:pPr lvl="0">
              <a:spcAft>
                <a:spcPts val="400"/>
              </a:spcAft>
            </a:pPr>
            <a:endParaRPr lang="en-GB" sz="1050" dirty="0">
              <a:solidFill>
                <a:prstClr val="black"/>
              </a:solidFill>
              <a:latin typeface="Arial" panose="020B0604020202020204" pitchFamily="34" charset="0"/>
              <a:ea typeface="Calibri" panose="020F0502020204030204" pitchFamily="34" charset="0"/>
              <a:cs typeface="Arial" panose="020B0604020202020204" pitchFamily="34" charset="0"/>
            </a:endParaRPr>
          </a:p>
          <a:p>
            <a:pPr lvl="0">
              <a:spcBef>
                <a:spcPct val="20000"/>
              </a:spcBef>
              <a:spcAft>
                <a:spcPts val="400"/>
              </a:spcAft>
            </a:pPr>
            <a:r>
              <a:rPr lang="en-GB" sz="2400" b="1" dirty="0">
                <a:solidFill>
                  <a:srgbClr val="318AAC"/>
                </a:solidFill>
                <a:latin typeface="Cambria" panose="02040503050406030204" pitchFamily="18" charset="0"/>
                <a:cs typeface="Arial"/>
              </a:rPr>
              <a:t>Understand</a:t>
            </a:r>
            <a:endParaRPr lang="en-GB" sz="2000" b="1" dirty="0">
              <a:solidFill>
                <a:srgbClr val="318AAC"/>
              </a:solidFill>
              <a:latin typeface="Cambria" panose="02040503050406030204" pitchFamily="18" charset="0"/>
              <a:cs typeface="Arial"/>
            </a:endParaRPr>
          </a:p>
          <a:p>
            <a:pPr>
              <a:spcBef>
                <a:spcPct val="20000"/>
              </a:spcBef>
              <a:spcAft>
                <a:spcPts val="400"/>
              </a:spcAft>
            </a:pPr>
            <a:r>
              <a:rPr lang="en-GB" dirty="0">
                <a:latin typeface="Arial" panose="020B0604020202020204" pitchFamily="34" charset="0"/>
                <a:ea typeface="Calibri" panose="020F0502020204030204" pitchFamily="34" charset="0"/>
                <a:cs typeface="Arial" panose="020B0604020202020204" pitchFamily="34" charset="0"/>
              </a:rPr>
              <a:t>Pupils understand the benefits of CAD when comparing to drawing manually on paper.</a:t>
            </a:r>
          </a:p>
          <a:p>
            <a:pPr>
              <a:spcBef>
                <a:spcPct val="20000"/>
              </a:spcBef>
              <a:spcAft>
                <a:spcPts val="400"/>
              </a:spcAft>
            </a:pPr>
            <a:endParaRPr lang="en-GB" sz="1050" dirty="0">
              <a:latin typeface="Arial" panose="020B0604020202020204" pitchFamily="34" charset="0"/>
              <a:ea typeface="Calibri" panose="020F0502020204030204" pitchFamily="34" charset="0"/>
              <a:cs typeface="Arial" panose="020B0604020202020204" pitchFamily="34" charset="0"/>
            </a:endParaRPr>
          </a:p>
          <a:p>
            <a:pPr lvl="0">
              <a:spcBef>
                <a:spcPct val="20000"/>
              </a:spcBef>
              <a:spcAft>
                <a:spcPts val="400"/>
              </a:spcAft>
            </a:pPr>
            <a:r>
              <a:rPr lang="en-GB" sz="2400" b="1" dirty="0">
                <a:solidFill>
                  <a:srgbClr val="318AAC"/>
                </a:solidFill>
                <a:latin typeface="Cambria" panose="02040503050406030204" pitchFamily="18" charset="0"/>
                <a:cs typeface="Arial"/>
              </a:rPr>
              <a:t>Do</a:t>
            </a:r>
            <a:endParaRPr lang="en-GB" sz="2000" b="1" dirty="0">
              <a:solidFill>
                <a:srgbClr val="318AAC"/>
              </a:solidFill>
              <a:latin typeface="Cambria" panose="02040503050406030204" pitchFamily="18" charset="0"/>
              <a:cs typeface="Arial"/>
            </a:endParaRPr>
          </a:p>
          <a:p>
            <a:pPr lvl="0">
              <a:spcBef>
                <a:spcPct val="20000"/>
              </a:spcBef>
              <a:spcAft>
                <a:spcPts val="400"/>
              </a:spcAft>
            </a:pPr>
            <a:r>
              <a:rPr lang="en-GB" dirty="0">
                <a:latin typeface="Arial" panose="020B0604020202020204" pitchFamily="34" charset="0"/>
                <a:ea typeface="Calibri" panose="020F0502020204030204" pitchFamily="34" charset="0"/>
                <a:cs typeface="Arial" panose="020B0604020202020204" pitchFamily="34" charset="0"/>
              </a:rPr>
              <a:t>Pupils are able to open </a:t>
            </a:r>
            <a:r>
              <a:rPr lang="en-GB" dirty="0" err="1">
                <a:latin typeface="Arial" panose="020B0604020202020204" pitchFamily="34" charset="0"/>
                <a:ea typeface="Calibri" panose="020F0502020204030204" pitchFamily="34" charset="0"/>
                <a:cs typeface="Arial" panose="020B0604020202020204" pitchFamily="34" charset="0"/>
              </a:rPr>
              <a:t>SketchUp</a:t>
            </a:r>
            <a:r>
              <a:rPr lang="en-GB" dirty="0">
                <a:latin typeface="Arial" panose="020B0604020202020204" pitchFamily="34" charset="0"/>
                <a:ea typeface="Calibri" panose="020F0502020204030204" pitchFamily="34" charset="0"/>
                <a:cs typeface="Arial" panose="020B0604020202020204" pitchFamily="34" charset="0"/>
              </a:rPr>
              <a:t> and use basic features to draw a toy building block.</a:t>
            </a:r>
            <a:endParaRPr lang="en-GB" dirty="0">
              <a:solidFill>
                <a:srgbClr val="318AAC"/>
              </a:solidFill>
              <a:latin typeface="Arial" panose="020B0604020202020204" pitchFamily="34" charset="0"/>
              <a:cs typeface="Arial" panose="020B0604020202020204" pitchFamily="34" charset="0"/>
            </a:endParaRPr>
          </a:p>
        </p:txBody>
      </p:sp>
      <p:sp>
        <p:nvSpPr>
          <p:cNvPr id="8" name="Rectangle 7"/>
          <p:cNvSpPr/>
          <p:nvPr/>
        </p:nvSpPr>
        <p:spPr>
          <a:xfrm>
            <a:off x="6743700" y="274638"/>
            <a:ext cx="5092700" cy="5389562"/>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r="-133"/>
          <a:stretch/>
        </p:blipFill>
        <p:spPr>
          <a:xfrm>
            <a:off x="6743699" y="274637"/>
            <a:ext cx="5092701" cy="548798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9548" y="4720206"/>
            <a:ext cx="1172461" cy="817915"/>
          </a:xfrm>
          <a:prstGeom prst="rect">
            <a:avLst/>
          </a:prstGeom>
        </p:spPr>
      </p:pic>
    </p:spTree>
    <p:extLst>
      <p:ext uri="{BB962C8B-B14F-4D97-AF65-F5344CB8AC3E}">
        <p14:creationId xmlns:p14="http://schemas.microsoft.com/office/powerpoint/2010/main" val="363789626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a:t>Plan your space</a:t>
            </a:r>
          </a:p>
        </p:txBody>
      </p:sp>
      <p:sp>
        <p:nvSpPr>
          <p:cNvPr id="8" name="Rectangle 7"/>
          <p:cNvSpPr/>
          <p:nvPr/>
        </p:nvSpPr>
        <p:spPr>
          <a:xfrm>
            <a:off x="272574" y="938085"/>
            <a:ext cx="5579586" cy="338554"/>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Remember; the space is 6 metres by 10 metres.</a:t>
            </a:r>
          </a:p>
        </p:txBody>
      </p:sp>
      <p:sp>
        <p:nvSpPr>
          <p:cNvPr id="13" name="Rectangle 12"/>
          <p:cNvSpPr/>
          <p:nvPr/>
        </p:nvSpPr>
        <p:spPr>
          <a:xfrm>
            <a:off x="272574" y="1507226"/>
            <a:ext cx="6859746" cy="4081117"/>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Let’s all work to the same basic colour codes:</a:t>
            </a:r>
          </a:p>
          <a:p>
            <a:pPr marL="177800" lvl="0" indent="-177800" defTabSz="390525">
              <a:spcBef>
                <a:spcPct val="20000"/>
              </a:spcBef>
              <a:buFont typeface="Arial" panose="020B0604020202020204" pitchFamily="34" charset="0"/>
              <a:buChar char="•"/>
            </a:pPr>
            <a:r>
              <a:rPr lang="en-GB" sz="1600" b="1" dirty="0">
                <a:solidFill>
                  <a:schemeClr val="tx2">
                    <a:lumMod val="60000"/>
                    <a:lumOff val="40000"/>
                  </a:schemeClr>
                </a:solidFill>
                <a:latin typeface="Arial" panose="020B0604020202020204" pitchFamily="34" charset="0"/>
                <a:cs typeface="Arial" panose="020B0604020202020204" pitchFamily="34" charset="0"/>
              </a:rPr>
              <a:t>BLUE</a:t>
            </a:r>
            <a:r>
              <a:rPr lang="en-GB" sz="1600" dirty="0">
                <a:latin typeface="Arial" panose="020B0604020202020204" pitchFamily="34" charset="0"/>
                <a:cs typeface="Arial" panose="020B0604020202020204" pitchFamily="34" charset="0"/>
              </a:rPr>
              <a:t>:	Bike storage</a:t>
            </a:r>
          </a:p>
          <a:p>
            <a:pPr marL="177800" lvl="0" indent="-177800" defTabSz="390525">
              <a:spcBef>
                <a:spcPct val="20000"/>
              </a:spcBef>
              <a:buFont typeface="Arial" panose="020B0604020202020204" pitchFamily="34" charset="0"/>
              <a:buChar char="•"/>
            </a:pPr>
            <a:r>
              <a:rPr lang="en-GB" sz="1600" b="1" dirty="0">
                <a:solidFill>
                  <a:srgbClr val="C40C20"/>
                </a:solidFill>
                <a:latin typeface="Arial" panose="020B0604020202020204" pitchFamily="34" charset="0"/>
                <a:cs typeface="Arial" panose="020B0604020202020204" pitchFamily="34" charset="0"/>
              </a:rPr>
              <a:t>RED</a:t>
            </a:r>
            <a:r>
              <a:rPr lang="en-GB" sz="1600" dirty="0">
                <a:latin typeface="Arial" panose="020B0604020202020204" pitchFamily="34" charset="0"/>
                <a:cs typeface="Arial" panose="020B0604020202020204" pitchFamily="34" charset="0"/>
              </a:rPr>
              <a:t>: 		Outside space seating </a:t>
            </a:r>
          </a:p>
          <a:p>
            <a:pPr marL="177800" lvl="0" indent="-177800" defTabSz="390525">
              <a:spcBef>
                <a:spcPct val="20000"/>
              </a:spcBef>
              <a:buFont typeface="Arial" panose="020B0604020202020204" pitchFamily="34" charset="0"/>
              <a:buChar char="•"/>
            </a:pPr>
            <a:r>
              <a:rPr lang="en-GB" sz="1600" b="1" dirty="0">
                <a:solidFill>
                  <a:srgbClr val="92D050"/>
                </a:solidFill>
                <a:latin typeface="Arial" panose="020B0604020202020204" pitchFamily="34" charset="0"/>
                <a:cs typeface="Arial" panose="020B0604020202020204" pitchFamily="34" charset="0"/>
              </a:rPr>
              <a:t>GREEN</a:t>
            </a:r>
            <a:r>
              <a:rPr lang="en-GB" sz="1600" dirty="0">
                <a:latin typeface="Arial" panose="020B0604020202020204" pitchFamily="34" charset="0"/>
                <a:cs typeface="Arial" panose="020B0604020202020204" pitchFamily="34" charset="0"/>
              </a:rPr>
              <a:t>:	Standing space under cover</a:t>
            </a:r>
          </a:p>
          <a:p>
            <a:pPr marL="177800" lvl="0" indent="-177800" defTabSz="390525">
              <a:spcBef>
                <a:spcPct val="20000"/>
              </a:spcBef>
              <a:buFont typeface="Arial" panose="020B0604020202020204" pitchFamily="34" charset="0"/>
              <a:buChar char="•"/>
            </a:pPr>
            <a:r>
              <a:rPr lang="en-GB" sz="1600" b="1" dirty="0">
                <a:solidFill>
                  <a:srgbClr val="E7E200"/>
                </a:solidFill>
                <a:latin typeface="Arial" panose="020B0604020202020204" pitchFamily="34" charset="0"/>
                <a:cs typeface="Arial" panose="020B0604020202020204" pitchFamily="34" charset="0"/>
              </a:rPr>
              <a:t>YELLOW</a:t>
            </a:r>
            <a:r>
              <a:rPr lang="en-GB" sz="1600" dirty="0">
                <a:latin typeface="Arial" panose="020B0604020202020204" pitchFamily="34" charset="0"/>
                <a:cs typeface="Arial" panose="020B0604020202020204" pitchFamily="34" charset="0"/>
              </a:rPr>
              <a:t>:	Inside space with seating and vending. Space must have a</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			lot of windows for security and safety.</a:t>
            </a:r>
          </a:p>
          <a:p>
            <a:pPr lvl="0">
              <a:spcBef>
                <a:spcPct val="20000"/>
              </a:spcBef>
            </a:pPr>
            <a:endParaRPr lang="en-GB" sz="1600" b="1" dirty="0">
              <a:latin typeface="Arial" panose="020B0604020202020204" pitchFamily="34" charset="0"/>
              <a:cs typeface="Arial" panose="020B0604020202020204" pitchFamily="34" charset="0"/>
            </a:endParaRPr>
          </a:p>
          <a:p>
            <a:pPr lvl="0">
              <a:spcBef>
                <a:spcPct val="20000"/>
              </a:spcBef>
            </a:pPr>
            <a:r>
              <a:rPr lang="en-GB" sz="1600" b="1" dirty="0">
                <a:latin typeface="Arial" panose="020B0604020202020204" pitchFamily="34" charset="0"/>
                <a:cs typeface="Arial" panose="020B0604020202020204" pitchFamily="34" charset="0"/>
              </a:rPr>
              <a:t>Some important thoughts:</a:t>
            </a:r>
          </a:p>
          <a:p>
            <a:pPr marL="285750" lvl="0" indent="-28575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A bike rack would need a 2 metre space to park bikes in long rows beside each other.</a:t>
            </a:r>
          </a:p>
          <a:p>
            <a:pPr marL="285750" lvl="0" indent="-28575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A 2x1 metre block would be able to fit 2 bikes side by side.</a:t>
            </a:r>
          </a:p>
          <a:p>
            <a:pPr marL="285750" lvl="0" indent="-28575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A vending machine would need a 1 metre square to sit inside.</a:t>
            </a:r>
          </a:p>
          <a:p>
            <a:pPr marL="285750" lvl="0" indent="-285750">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Look at a number of arrangements. Then look at one in greater detail.</a:t>
            </a:r>
          </a:p>
        </p:txBody>
      </p:sp>
      <p:graphicFrame>
        <p:nvGraphicFramePr>
          <p:cNvPr id="14" name="Table 13"/>
          <p:cNvGraphicFramePr>
            <a:graphicFrameLocks noGrp="1"/>
          </p:cNvGraphicFramePr>
          <p:nvPr>
            <p:extLst/>
          </p:nvPr>
        </p:nvGraphicFramePr>
        <p:xfrm>
          <a:off x="7440023" y="288616"/>
          <a:ext cx="4316550" cy="2225040"/>
        </p:xfrm>
        <a:graphic>
          <a:graphicData uri="http://schemas.openxmlformats.org/drawingml/2006/table">
            <a:tbl>
              <a:tblPr firstRow="1" bandRow="1">
                <a:tableStyleId>{2D5ABB26-0587-4C30-8999-92F81FD0307C}</a:tableStyleId>
              </a:tblPr>
              <a:tblGrid>
                <a:gridCol w="431655">
                  <a:extLst>
                    <a:ext uri="{9D8B030D-6E8A-4147-A177-3AD203B41FA5}">
                      <a16:colId xmlns:a16="http://schemas.microsoft.com/office/drawing/2014/main" val="1902540223"/>
                    </a:ext>
                  </a:extLst>
                </a:gridCol>
                <a:gridCol w="431655">
                  <a:extLst>
                    <a:ext uri="{9D8B030D-6E8A-4147-A177-3AD203B41FA5}">
                      <a16:colId xmlns:a16="http://schemas.microsoft.com/office/drawing/2014/main" val="304782127"/>
                    </a:ext>
                  </a:extLst>
                </a:gridCol>
                <a:gridCol w="431655">
                  <a:extLst>
                    <a:ext uri="{9D8B030D-6E8A-4147-A177-3AD203B41FA5}">
                      <a16:colId xmlns:a16="http://schemas.microsoft.com/office/drawing/2014/main" val="2915117338"/>
                    </a:ext>
                  </a:extLst>
                </a:gridCol>
                <a:gridCol w="431655">
                  <a:extLst>
                    <a:ext uri="{9D8B030D-6E8A-4147-A177-3AD203B41FA5}">
                      <a16:colId xmlns:a16="http://schemas.microsoft.com/office/drawing/2014/main" val="2296488600"/>
                    </a:ext>
                  </a:extLst>
                </a:gridCol>
                <a:gridCol w="431655">
                  <a:extLst>
                    <a:ext uri="{9D8B030D-6E8A-4147-A177-3AD203B41FA5}">
                      <a16:colId xmlns:a16="http://schemas.microsoft.com/office/drawing/2014/main" val="2019806792"/>
                    </a:ext>
                  </a:extLst>
                </a:gridCol>
                <a:gridCol w="431655">
                  <a:extLst>
                    <a:ext uri="{9D8B030D-6E8A-4147-A177-3AD203B41FA5}">
                      <a16:colId xmlns:a16="http://schemas.microsoft.com/office/drawing/2014/main" val="2618693109"/>
                    </a:ext>
                  </a:extLst>
                </a:gridCol>
                <a:gridCol w="431655">
                  <a:extLst>
                    <a:ext uri="{9D8B030D-6E8A-4147-A177-3AD203B41FA5}">
                      <a16:colId xmlns:a16="http://schemas.microsoft.com/office/drawing/2014/main" val="2123145198"/>
                    </a:ext>
                  </a:extLst>
                </a:gridCol>
                <a:gridCol w="431655">
                  <a:extLst>
                    <a:ext uri="{9D8B030D-6E8A-4147-A177-3AD203B41FA5}">
                      <a16:colId xmlns:a16="http://schemas.microsoft.com/office/drawing/2014/main" val="1432572688"/>
                    </a:ext>
                  </a:extLst>
                </a:gridCol>
                <a:gridCol w="431655">
                  <a:extLst>
                    <a:ext uri="{9D8B030D-6E8A-4147-A177-3AD203B41FA5}">
                      <a16:colId xmlns:a16="http://schemas.microsoft.com/office/drawing/2014/main" val="3715413820"/>
                    </a:ext>
                  </a:extLst>
                </a:gridCol>
                <a:gridCol w="431655">
                  <a:extLst>
                    <a:ext uri="{9D8B030D-6E8A-4147-A177-3AD203B41FA5}">
                      <a16:colId xmlns:a16="http://schemas.microsoft.com/office/drawing/2014/main" val="245377334"/>
                    </a:ext>
                  </a:extLst>
                </a:gridCol>
              </a:tblGrid>
              <a:tr h="370840">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2339076636"/>
                  </a:ext>
                </a:extLst>
              </a:tr>
              <a:tr h="370840">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3487805797"/>
                  </a:ext>
                </a:extLst>
              </a:tr>
              <a:tr h="370840">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01726459"/>
                  </a:ext>
                </a:extLst>
              </a:tr>
              <a:tr h="370840">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extLst>
                  <a:ext uri="{0D108BD9-81ED-4DB2-BD59-A6C34878D82A}">
                    <a16:rowId xmlns:a16="http://schemas.microsoft.com/office/drawing/2014/main" val="1926577037"/>
                  </a:ext>
                </a:extLst>
              </a:tr>
              <a:tr h="370840">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extLst>
                  <a:ext uri="{0D108BD9-81ED-4DB2-BD59-A6C34878D82A}">
                    <a16:rowId xmlns:a16="http://schemas.microsoft.com/office/drawing/2014/main" val="3102021100"/>
                  </a:ext>
                </a:extLst>
              </a:tr>
              <a:tr h="370840">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extLst>
                  <a:ext uri="{0D108BD9-81ED-4DB2-BD59-A6C34878D82A}">
                    <a16:rowId xmlns:a16="http://schemas.microsoft.com/office/drawing/2014/main" val="1892890611"/>
                  </a:ext>
                </a:extLst>
              </a:tr>
            </a:tbl>
          </a:graphicData>
        </a:graphic>
      </p:graphicFrame>
      <p:graphicFrame>
        <p:nvGraphicFramePr>
          <p:cNvPr id="15" name="Table 14"/>
          <p:cNvGraphicFramePr>
            <a:graphicFrameLocks noGrp="1"/>
          </p:cNvGraphicFramePr>
          <p:nvPr>
            <p:extLst/>
          </p:nvPr>
        </p:nvGraphicFramePr>
        <p:xfrm>
          <a:off x="7440023" y="3214696"/>
          <a:ext cx="4316550" cy="2225040"/>
        </p:xfrm>
        <a:graphic>
          <a:graphicData uri="http://schemas.openxmlformats.org/drawingml/2006/table">
            <a:tbl>
              <a:tblPr firstRow="1" bandRow="1">
                <a:tableStyleId>{2D5ABB26-0587-4C30-8999-92F81FD0307C}</a:tableStyleId>
              </a:tblPr>
              <a:tblGrid>
                <a:gridCol w="431655">
                  <a:extLst>
                    <a:ext uri="{9D8B030D-6E8A-4147-A177-3AD203B41FA5}">
                      <a16:colId xmlns:a16="http://schemas.microsoft.com/office/drawing/2014/main" val="1902540223"/>
                    </a:ext>
                  </a:extLst>
                </a:gridCol>
                <a:gridCol w="431655">
                  <a:extLst>
                    <a:ext uri="{9D8B030D-6E8A-4147-A177-3AD203B41FA5}">
                      <a16:colId xmlns:a16="http://schemas.microsoft.com/office/drawing/2014/main" val="304782127"/>
                    </a:ext>
                  </a:extLst>
                </a:gridCol>
                <a:gridCol w="431655">
                  <a:extLst>
                    <a:ext uri="{9D8B030D-6E8A-4147-A177-3AD203B41FA5}">
                      <a16:colId xmlns:a16="http://schemas.microsoft.com/office/drawing/2014/main" val="2915117338"/>
                    </a:ext>
                  </a:extLst>
                </a:gridCol>
                <a:gridCol w="431655">
                  <a:extLst>
                    <a:ext uri="{9D8B030D-6E8A-4147-A177-3AD203B41FA5}">
                      <a16:colId xmlns:a16="http://schemas.microsoft.com/office/drawing/2014/main" val="2296488600"/>
                    </a:ext>
                  </a:extLst>
                </a:gridCol>
                <a:gridCol w="431655">
                  <a:extLst>
                    <a:ext uri="{9D8B030D-6E8A-4147-A177-3AD203B41FA5}">
                      <a16:colId xmlns:a16="http://schemas.microsoft.com/office/drawing/2014/main" val="2019806792"/>
                    </a:ext>
                  </a:extLst>
                </a:gridCol>
                <a:gridCol w="431655">
                  <a:extLst>
                    <a:ext uri="{9D8B030D-6E8A-4147-A177-3AD203B41FA5}">
                      <a16:colId xmlns:a16="http://schemas.microsoft.com/office/drawing/2014/main" val="2618693109"/>
                    </a:ext>
                  </a:extLst>
                </a:gridCol>
                <a:gridCol w="431655">
                  <a:extLst>
                    <a:ext uri="{9D8B030D-6E8A-4147-A177-3AD203B41FA5}">
                      <a16:colId xmlns:a16="http://schemas.microsoft.com/office/drawing/2014/main" val="2123145198"/>
                    </a:ext>
                  </a:extLst>
                </a:gridCol>
                <a:gridCol w="431655">
                  <a:extLst>
                    <a:ext uri="{9D8B030D-6E8A-4147-A177-3AD203B41FA5}">
                      <a16:colId xmlns:a16="http://schemas.microsoft.com/office/drawing/2014/main" val="1432572688"/>
                    </a:ext>
                  </a:extLst>
                </a:gridCol>
                <a:gridCol w="431655">
                  <a:extLst>
                    <a:ext uri="{9D8B030D-6E8A-4147-A177-3AD203B41FA5}">
                      <a16:colId xmlns:a16="http://schemas.microsoft.com/office/drawing/2014/main" val="3715413820"/>
                    </a:ext>
                  </a:extLst>
                </a:gridCol>
                <a:gridCol w="431655">
                  <a:extLst>
                    <a:ext uri="{9D8B030D-6E8A-4147-A177-3AD203B41FA5}">
                      <a16:colId xmlns:a16="http://schemas.microsoft.com/office/drawing/2014/main" val="245377334"/>
                    </a:ext>
                  </a:extLst>
                </a:gridCol>
              </a:tblGrid>
              <a:tr h="370840">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2339076636"/>
                  </a:ext>
                </a:extLst>
              </a:tr>
              <a:tr h="370840">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487805797"/>
                  </a:ext>
                </a:extLst>
              </a:tr>
              <a:tr h="370840">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01726459"/>
                  </a:ext>
                </a:extLst>
              </a:tr>
              <a:tr h="370840">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1926577037"/>
                  </a:ext>
                </a:extLst>
              </a:tr>
              <a:tr h="370840">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3102021100"/>
                  </a:ext>
                </a:extLst>
              </a:tr>
              <a:tr h="370840">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1892890611"/>
                  </a:ext>
                </a:extLst>
              </a:tr>
            </a:tbl>
          </a:graphicData>
        </a:graphic>
      </p:graphicFrame>
    </p:spTree>
    <p:extLst>
      <p:ext uri="{BB962C8B-B14F-4D97-AF65-F5344CB8AC3E}">
        <p14:creationId xmlns:p14="http://schemas.microsoft.com/office/powerpoint/2010/main" val="3327334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rallelogram 17"/>
          <p:cNvSpPr/>
          <p:nvPr/>
        </p:nvSpPr>
        <p:spPr>
          <a:xfrm>
            <a:off x="339003" y="3849299"/>
            <a:ext cx="9749475" cy="1940440"/>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9" name="Title 1"/>
          <p:cNvSpPr txBox="1">
            <a:spLocks/>
          </p:cNvSpPr>
          <p:nvPr/>
        </p:nvSpPr>
        <p:spPr>
          <a:xfrm>
            <a:off x="914400" y="3846884"/>
            <a:ext cx="10397404"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3200" dirty="0">
                <a:solidFill>
                  <a:srgbClr val="318AAC"/>
                </a:solidFill>
              </a:rPr>
              <a:t>An interesting construction fact </a:t>
            </a:r>
          </a:p>
        </p:txBody>
      </p:sp>
      <p:sp>
        <p:nvSpPr>
          <p:cNvPr id="2" name="Title 1"/>
          <p:cNvSpPr>
            <a:spLocks noGrp="1"/>
          </p:cNvSpPr>
          <p:nvPr>
            <p:ph type="title"/>
          </p:nvPr>
        </p:nvSpPr>
        <p:spPr>
          <a:xfrm>
            <a:off x="339004" y="247826"/>
            <a:ext cx="10972800" cy="689866"/>
          </a:xfrm>
        </p:spPr>
        <p:txBody>
          <a:bodyPr>
            <a:normAutofit fontScale="90000"/>
          </a:bodyPr>
          <a:lstStyle/>
          <a:p>
            <a:r>
              <a:rPr lang="en-GB" dirty="0"/>
              <a:t>What have we learnt?</a:t>
            </a:r>
          </a:p>
        </p:txBody>
      </p:sp>
      <p:sp>
        <p:nvSpPr>
          <p:cNvPr id="7" name="Rectangle 6"/>
          <p:cNvSpPr/>
          <p:nvPr/>
        </p:nvSpPr>
        <p:spPr>
          <a:xfrm>
            <a:off x="914400" y="4536750"/>
            <a:ext cx="8725015" cy="1200329"/>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The Burj Khalifa is the tallest man-made object in the world, standing in Dubai at 829.8 metres tall. That makes it over eight Big Bens standing on the top of one another or nearly three Eiffel Towers. At one point there were over 12,000 people working on it!</a:t>
            </a:r>
          </a:p>
        </p:txBody>
      </p:sp>
      <p:sp>
        <p:nvSpPr>
          <p:cNvPr id="8" name="Rectangle 7"/>
          <p:cNvSpPr/>
          <p:nvPr/>
        </p:nvSpPr>
        <p:spPr>
          <a:xfrm>
            <a:off x="609598" y="1006128"/>
            <a:ext cx="9527005" cy="369332"/>
          </a:xfrm>
          <a:prstGeom prst="rect">
            <a:avLst/>
          </a:prstGeom>
        </p:spPr>
        <p:txBody>
          <a:bodyPr wrap="square">
            <a:spAutoFit/>
          </a:bodyPr>
          <a:lstStyle/>
          <a:p>
            <a:pPr marL="285750" lvl="0" indent="-285750">
              <a:spcBef>
                <a:spcPct val="20000"/>
              </a:spcBef>
              <a:buFont typeface="Arial" panose="020B0604020202020204" pitchFamily="34" charset="0"/>
              <a:buChar char="•"/>
              <a:defRPr/>
            </a:pPr>
            <a:endParaRPr lang="en-GB" dirty="0">
              <a:solidFill>
                <a:srgbClr val="318AAC"/>
              </a:solidFill>
              <a:latin typeface="Cambria" panose="02040503050406030204" pitchFamily="18" charset="0"/>
              <a:cs typeface="Arial"/>
            </a:endParaRPr>
          </a:p>
        </p:txBody>
      </p:sp>
      <p:grpSp>
        <p:nvGrpSpPr>
          <p:cNvPr id="10" name="Group 9"/>
          <p:cNvGrpSpPr/>
          <p:nvPr/>
        </p:nvGrpSpPr>
        <p:grpSpPr>
          <a:xfrm>
            <a:off x="10228873" y="274639"/>
            <a:ext cx="2165862" cy="6583362"/>
            <a:chOff x="10228873" y="274638"/>
            <a:chExt cx="2165862" cy="6864817"/>
          </a:xfrm>
        </p:grpSpPr>
        <p:sp>
          <p:nvSpPr>
            <p:cNvPr id="11" name="Rectangle 10"/>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11"/>
            <p:cNvPicPr>
              <a:picLocks noChangeAspect="1"/>
            </p:cNvPicPr>
            <p:nvPr/>
          </p:nvPicPr>
          <p:blipFill>
            <a:blip r:embed="rId3"/>
            <a:stretch>
              <a:fillRect/>
            </a:stretch>
          </p:blipFill>
          <p:spPr>
            <a:xfrm>
              <a:off x="10228873" y="1814354"/>
              <a:ext cx="2165862" cy="5325101"/>
            </a:xfrm>
            <a:prstGeom prst="rect">
              <a:avLst/>
            </a:prstGeom>
          </p:spPr>
        </p:pic>
        <p:sp>
          <p:nvSpPr>
            <p:cNvPr id="13" name="Rectangle 12"/>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13"/>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5" name="Rectangle 14"/>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6" name="Rectangle 15"/>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
        <p:nvSpPr>
          <p:cNvPr id="17" name="Rectangle 16"/>
          <p:cNvSpPr/>
          <p:nvPr/>
        </p:nvSpPr>
        <p:spPr>
          <a:xfrm>
            <a:off x="581551" y="1006128"/>
            <a:ext cx="9406450" cy="2696123"/>
          </a:xfrm>
          <a:prstGeom prst="rect">
            <a:avLst/>
          </a:prstGeom>
        </p:spPr>
        <p:txBody>
          <a:bodyPr wrap="square">
            <a:spAutoFit/>
          </a:bodyPr>
          <a:lstStyle/>
          <a:p>
            <a:pPr lvl="0">
              <a:spcBef>
                <a:spcPct val="20000"/>
              </a:spcBef>
              <a:defRPr/>
            </a:pPr>
            <a:r>
              <a:rPr lang="en-GB" b="1" dirty="0">
                <a:latin typeface="Arial" panose="020B0604020202020204" pitchFamily="34" charset="0"/>
                <a:cs typeface="Arial" panose="020B0604020202020204" pitchFamily="34" charset="0"/>
              </a:rPr>
              <a:t>Outdoor surveying lesson</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The skills and tasks required of surveyors.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What a theodolite is and how it is used to survey land for construction projects.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mark out a space on a piece of land using reference points and simple maths.</a:t>
            </a:r>
          </a:p>
          <a:p>
            <a:pPr lvl="0">
              <a:spcBef>
                <a:spcPct val="20000"/>
              </a:spcBef>
              <a:defRPr/>
            </a:pPr>
            <a:r>
              <a:rPr lang="en-GB" b="1" dirty="0">
                <a:latin typeface="Arial" panose="020B0604020202020204" pitchFamily="34" charset="0"/>
                <a:cs typeface="Arial" panose="020B0604020202020204" pitchFamily="34" charset="0"/>
              </a:rPr>
              <a:t>Indoor floor plan lesson</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The skills and tasks required of an architect.</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To think about spaces as a series of functions and activity areas.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develop a floor plan, thinking about the needs of the end users.</a:t>
            </a:r>
          </a:p>
        </p:txBody>
      </p:sp>
    </p:spTree>
    <p:extLst>
      <p:ext uri="{BB962C8B-B14F-4D97-AF65-F5344CB8AC3E}">
        <p14:creationId xmlns:p14="http://schemas.microsoft.com/office/powerpoint/2010/main" val="8480985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5</a:t>
            </a:r>
          </a:p>
        </p:txBody>
      </p:sp>
      <p:sp>
        <p:nvSpPr>
          <p:cNvPr id="3" name="Content Placeholder 2"/>
          <p:cNvSpPr>
            <a:spLocks noGrp="1"/>
          </p:cNvSpPr>
          <p:nvPr>
            <p:ph idx="1"/>
          </p:nvPr>
        </p:nvSpPr>
        <p:spPr>
          <a:xfrm>
            <a:off x="609600" y="964504"/>
            <a:ext cx="8618621" cy="4791671"/>
          </a:xfrm>
        </p:spPr>
        <p:txBody>
          <a:bodyPr>
            <a:noAutofit/>
          </a:bodyPr>
          <a:lstStyle/>
          <a:p>
            <a:pPr marL="0" indent="0">
              <a:buNone/>
            </a:pPr>
            <a:r>
              <a:rPr lang="en-GB" sz="2400" dirty="0"/>
              <a:t>Lesson Synopsis </a:t>
            </a:r>
          </a:p>
          <a:p>
            <a:pPr marL="0" indent="0">
              <a:buNone/>
            </a:pPr>
            <a:r>
              <a:rPr lang="en-GB" sz="1600" b="0" dirty="0">
                <a:solidFill>
                  <a:schemeClr val="tx1"/>
                </a:solidFill>
                <a:latin typeface="Arial" panose="020B0604020202020204" pitchFamily="34" charset="0"/>
                <a:cs typeface="Arial" panose="020B0604020202020204" pitchFamily="34" charset="0"/>
              </a:rPr>
              <a:t>Pupils use </a:t>
            </a:r>
            <a:r>
              <a:rPr lang="en-GB" sz="1600" b="0" dirty="0" err="1">
                <a:solidFill>
                  <a:schemeClr val="tx1"/>
                </a:solidFill>
                <a:latin typeface="Arial" panose="020B0604020202020204" pitchFamily="34" charset="0"/>
                <a:cs typeface="Arial" panose="020B0604020202020204" pitchFamily="34" charset="0"/>
              </a:rPr>
              <a:t>SketchUp</a:t>
            </a:r>
            <a:r>
              <a:rPr lang="en-GB" sz="1600" b="0" dirty="0">
                <a:solidFill>
                  <a:schemeClr val="tx1"/>
                </a:solidFill>
                <a:latin typeface="Arial" panose="020B0604020202020204" pitchFamily="34" charset="0"/>
                <a:cs typeface="Arial" panose="020B0604020202020204" pitchFamily="34" charset="0"/>
              </a:rPr>
              <a:t> to draw a roof structure for their outdoor shelter based upon a truss. Pupils learn what a steel truss is (in its most basic terms). There is a lot to get through this lesson on screen and not enough time to go over a structural principles in detail. This should be picked up in greater depth on a future unit dedicated to the theory and principles of structures that could be linked to modelling bridges or cranes as a practical activity.</a:t>
            </a:r>
          </a:p>
          <a:p>
            <a:pPr marL="0" indent="0">
              <a:buNone/>
            </a:pPr>
            <a:endParaRPr lang="en-GB" sz="1600" b="0" u="sng" dirty="0">
              <a:solidFill>
                <a:schemeClr val="tx1"/>
              </a:solidFill>
              <a:latin typeface="Arial" panose="020B0604020202020204" pitchFamily="34" charset="0"/>
              <a:cs typeface="Arial" panose="020B0604020202020204" pitchFamily="34" charset="0"/>
            </a:endParaRPr>
          </a:p>
          <a:p>
            <a:pPr marL="0" indent="0">
              <a:buNone/>
            </a:pPr>
            <a:r>
              <a:rPr lang="en-GB" sz="1600" dirty="0">
                <a:solidFill>
                  <a:schemeClr val="tx1"/>
                </a:solidFill>
                <a:latin typeface="Arial" panose="020B0604020202020204" pitchFamily="34" charset="0"/>
                <a:cs typeface="Arial" panose="020B0604020202020204" pitchFamily="34" charset="0"/>
              </a:rPr>
              <a:t>Learning Objectives </a:t>
            </a:r>
          </a:p>
          <a:p>
            <a:pPr marL="0" indent="0">
              <a:buNone/>
            </a:pPr>
            <a:r>
              <a:rPr lang="en-GB" sz="1600" b="0" dirty="0">
                <a:solidFill>
                  <a:schemeClr val="tx1"/>
                </a:solidFill>
                <a:latin typeface="Arial" panose="020B0604020202020204" pitchFamily="34" charset="0"/>
                <a:cs typeface="Arial" panose="020B0604020202020204" pitchFamily="34" charset="0"/>
              </a:rPr>
              <a:t>TK 19, DB 3</a:t>
            </a:r>
          </a:p>
          <a:p>
            <a:pPr marL="0" indent="0">
              <a:buNone/>
            </a:pPr>
            <a:endParaRPr lang="en-GB" sz="1600" b="0" u="sng" dirty="0">
              <a:solidFill>
                <a:schemeClr val="tx1"/>
              </a:solidFill>
              <a:latin typeface="Arial" panose="020B0604020202020204" pitchFamily="34" charset="0"/>
              <a:cs typeface="Arial" panose="020B0604020202020204" pitchFamily="34" charset="0"/>
            </a:endParaRPr>
          </a:p>
          <a:p>
            <a:pPr marL="0" indent="0">
              <a:buNone/>
            </a:pPr>
            <a:r>
              <a:rPr lang="en-GB" sz="1600" dirty="0">
                <a:solidFill>
                  <a:schemeClr val="tx1"/>
                </a:solidFill>
                <a:latin typeface="Arial" panose="020B0604020202020204" pitchFamily="34" charset="0"/>
                <a:cs typeface="Arial" panose="020B0604020202020204" pitchFamily="34" charset="0"/>
              </a:rPr>
              <a:t>Resources</a:t>
            </a:r>
          </a:p>
          <a:p>
            <a:r>
              <a:rPr lang="en-GB" sz="1600" b="0" dirty="0">
                <a:solidFill>
                  <a:schemeClr val="tx1"/>
                </a:solidFill>
                <a:latin typeface="Arial" panose="020B0604020202020204" pitchFamily="34" charset="0"/>
                <a:cs typeface="Arial" panose="020B0604020202020204" pitchFamily="34" charset="0"/>
              </a:rPr>
              <a:t>PCs or laptops with Google </a:t>
            </a:r>
            <a:r>
              <a:rPr lang="en-GB" sz="1600" b="0" dirty="0" err="1">
                <a:solidFill>
                  <a:schemeClr val="tx1"/>
                </a:solidFill>
                <a:latin typeface="Arial" panose="020B0604020202020204" pitchFamily="34" charset="0"/>
                <a:cs typeface="Arial" panose="020B0604020202020204" pitchFamily="34" charset="0"/>
              </a:rPr>
              <a:t>SketchUp</a:t>
            </a:r>
            <a:r>
              <a:rPr lang="en-GB" sz="1600" b="0" dirty="0">
                <a:solidFill>
                  <a:schemeClr val="tx1"/>
                </a:solidFill>
                <a:latin typeface="Arial" panose="020B0604020202020204" pitchFamily="34" charset="0"/>
                <a:cs typeface="Arial" panose="020B0604020202020204" pitchFamily="34" charset="0"/>
              </a:rPr>
              <a:t> installed.</a:t>
            </a:r>
          </a:p>
          <a:p>
            <a:r>
              <a:rPr lang="en-GB" sz="1600" b="0" dirty="0">
                <a:solidFill>
                  <a:schemeClr val="tx1"/>
                </a:solidFill>
                <a:latin typeface="Arial" panose="020B0604020202020204" pitchFamily="34" charset="0"/>
                <a:cs typeface="Arial" panose="020B0604020202020204" pitchFamily="34" charset="0"/>
              </a:rPr>
              <a:t>Printing facilities.</a:t>
            </a:r>
          </a:p>
          <a:p>
            <a:r>
              <a:rPr lang="en-GB" sz="1600" b="0" dirty="0">
                <a:solidFill>
                  <a:schemeClr val="tx1"/>
                </a:solidFill>
                <a:latin typeface="Arial" panose="020B0604020202020204" pitchFamily="34" charset="0"/>
                <a:cs typeface="Arial" panose="020B0604020202020204" pitchFamily="34" charset="0"/>
              </a:rPr>
              <a:t>A mouse would make the use of </a:t>
            </a:r>
            <a:r>
              <a:rPr lang="en-GB" sz="1600" b="0" dirty="0" err="1">
                <a:solidFill>
                  <a:schemeClr val="tx1"/>
                </a:solidFill>
                <a:latin typeface="Arial" panose="020B0604020202020204" pitchFamily="34" charset="0"/>
                <a:cs typeface="Arial" panose="020B0604020202020204" pitchFamily="34" charset="0"/>
              </a:rPr>
              <a:t>SketchUp</a:t>
            </a:r>
            <a:r>
              <a:rPr lang="en-GB" sz="1600" b="0" dirty="0">
                <a:solidFill>
                  <a:schemeClr val="tx1"/>
                </a:solidFill>
                <a:latin typeface="Arial" panose="020B0604020202020204" pitchFamily="34" charset="0"/>
                <a:cs typeface="Arial" panose="020B0604020202020204" pitchFamily="34" charset="0"/>
              </a:rPr>
              <a:t> much easier than using an integral touchpad.</a:t>
            </a:r>
          </a:p>
          <a:p>
            <a:pPr marL="0" indent="0">
              <a:buNone/>
            </a:pPr>
            <a:endParaRPr lang="en-GB" sz="1400" b="0" u="sng" dirty="0">
              <a:solidFill>
                <a:schemeClr val="tx1"/>
              </a:solidFill>
              <a:latin typeface="Arial" panose="020B0604020202020204" pitchFamily="34" charset="0"/>
              <a:cs typeface="Arial" panose="020B0604020202020204" pitchFamily="34" charset="0"/>
            </a:endParaRPr>
          </a:p>
          <a:p>
            <a:pPr marL="0" indent="0">
              <a:buNone/>
            </a:pPr>
            <a:endParaRPr lang="en-GB" dirty="0"/>
          </a:p>
          <a:p>
            <a:endParaRPr lang="en-GB" dirty="0"/>
          </a:p>
        </p:txBody>
      </p:sp>
      <p:grpSp>
        <p:nvGrpSpPr>
          <p:cNvPr id="10" name="Group 9"/>
          <p:cNvGrpSpPr/>
          <p:nvPr/>
        </p:nvGrpSpPr>
        <p:grpSpPr>
          <a:xfrm>
            <a:off x="9388679" y="1100982"/>
            <a:ext cx="2043289" cy="4487780"/>
            <a:chOff x="9539111" y="737362"/>
            <a:chExt cx="2043289" cy="4487780"/>
          </a:xfrm>
        </p:grpSpPr>
        <p:sp>
          <p:nvSpPr>
            <p:cNvPr id="11" name="Rectangle 10"/>
            <p:cNvSpPr/>
            <p:nvPr/>
          </p:nvSpPr>
          <p:spPr>
            <a:xfrm>
              <a:off x="9539111" y="737362"/>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11"/>
            <p:cNvPicPr>
              <a:picLocks noChangeAspect="1"/>
            </p:cNvPicPr>
            <p:nvPr/>
          </p:nvPicPr>
          <p:blipFill>
            <a:blip r:embed="rId3"/>
            <a:stretch>
              <a:fillRect/>
            </a:stretch>
          </p:blipFill>
          <p:spPr>
            <a:xfrm>
              <a:off x="9691456" y="2643385"/>
              <a:ext cx="1771650" cy="791222"/>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688608" y="4061580"/>
              <a:ext cx="1774498" cy="818082"/>
            </a:xfrm>
            <a:prstGeom prst="rect">
              <a:avLst/>
            </a:prstGeom>
          </p:spPr>
        </p:pic>
        <p:pic>
          <p:nvPicPr>
            <p:cNvPr id="19" name="Picture 18"/>
            <p:cNvPicPr>
              <a:picLocks noChangeAspect="1"/>
            </p:cNvPicPr>
            <p:nvPr/>
          </p:nvPicPr>
          <p:blipFill>
            <a:blip r:embed="rId5"/>
            <a:stretch>
              <a:fillRect/>
            </a:stretch>
          </p:blipFill>
          <p:spPr>
            <a:xfrm>
              <a:off x="9673506" y="873900"/>
              <a:ext cx="1774498" cy="1238453"/>
            </a:xfrm>
            <a:prstGeom prst="rect">
              <a:avLst/>
            </a:prstGeom>
          </p:spPr>
        </p:pic>
      </p:grpSp>
    </p:spTree>
    <p:extLst>
      <p:ext uri="{BB962C8B-B14F-4D97-AF65-F5344CB8AC3E}">
        <p14:creationId xmlns:p14="http://schemas.microsoft.com/office/powerpoint/2010/main" val="65432644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5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609601" y="1066105"/>
            <a:ext cx="8005010" cy="4688680"/>
          </a:xfrm>
        </p:spPr>
        <p:txBody>
          <a:bodyPr>
            <a:normAutofit fontScale="85000" lnSpcReduction="10000"/>
          </a:bodyPr>
          <a:lstStyle/>
          <a:p>
            <a:pPr marL="0" indent="0">
              <a:lnSpc>
                <a:spcPct val="120000"/>
              </a:lnSpc>
              <a:spcBef>
                <a:spcPts val="0"/>
              </a:spcBef>
              <a:spcAft>
                <a:spcPts val="400"/>
              </a:spcAft>
              <a:buNone/>
            </a:pPr>
            <a:r>
              <a:rPr lang="en-GB" sz="1900" b="0" dirty="0">
                <a:solidFill>
                  <a:schemeClr val="tx1"/>
                </a:solidFill>
                <a:latin typeface="Arial" panose="020B0604020202020204" pitchFamily="34" charset="0"/>
                <a:cs typeface="Arial" panose="020B0604020202020204" pitchFamily="34" charset="0"/>
              </a:rPr>
              <a:t>Most qualifications have a difficulty level. The higher the level, the more difficult the qualification is. Qualification levels in England and Wales run from level 1-8. At school you are likely to be working towards qualifications at level 2 up to the age of 16 and Level 3 beyond. At these levels, common qualifications might include:</a:t>
            </a:r>
          </a:p>
          <a:p>
            <a:pPr marL="0" indent="0">
              <a:buNone/>
            </a:pPr>
            <a:r>
              <a:rPr lang="en-GB" sz="2400" dirty="0">
                <a:cs typeface="Arial" panose="020B0604020202020204" pitchFamily="34" charset="0"/>
              </a:rPr>
              <a:t>Level 2</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GCSE grade A*-C (new grades: 9 to 4)</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Intermediate apprenticeship</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Level 3 awards, certificates, diplomas, NVQs</a:t>
            </a:r>
          </a:p>
          <a:p>
            <a:pPr marL="0" indent="0">
              <a:lnSpc>
                <a:spcPct val="110000"/>
              </a:lnSpc>
              <a:spcBef>
                <a:spcPts val="600"/>
              </a:spcBef>
              <a:buNone/>
            </a:pPr>
            <a:r>
              <a:rPr lang="en-GB" sz="2400" dirty="0">
                <a:cs typeface="Arial" panose="020B0604020202020204" pitchFamily="34" charset="0"/>
              </a:rPr>
              <a:t>Level 3</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AS and A level</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International Baccalaureate Diploma</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Advanced apprenticeship</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Level 3 awards, certificates, diplomas, NVQs</a:t>
            </a:r>
          </a:p>
          <a:p>
            <a:pPr marL="285750" indent="-285750">
              <a:buFont typeface="Arial" panose="020B0604020202020204" pitchFamily="34" charset="0"/>
              <a:buChar char="•"/>
            </a:pPr>
            <a:endParaRPr lang="en-GB" sz="1800" b="0" dirty="0">
              <a:solidFill>
                <a:schemeClr val="tx1"/>
              </a:solidFill>
              <a:latin typeface="Arial" panose="020B0604020202020204" pitchFamily="34" charset="0"/>
              <a:cs typeface="Arial" panose="020B0604020202020204" pitchFamily="34" charset="0"/>
            </a:endParaRPr>
          </a:p>
          <a:p>
            <a:pPr marL="0" indent="0">
              <a:buNone/>
            </a:pPr>
            <a:r>
              <a:rPr lang="en-GB" sz="2400" dirty="0"/>
              <a:t>Write down a list of the Level 2 and Level 3 subjects that you think your school offers.</a:t>
            </a:r>
            <a:endParaRPr lang="en-GB" sz="2100" b="0" dirty="0"/>
          </a:p>
        </p:txBody>
      </p:sp>
      <p:sp>
        <p:nvSpPr>
          <p:cNvPr id="4" name="Rectangle 3"/>
          <p:cNvSpPr/>
          <p:nvPr/>
        </p:nvSpPr>
        <p:spPr>
          <a:xfrm>
            <a:off x="8975557" y="1066104"/>
            <a:ext cx="2662793" cy="4585871"/>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We go to work and we get paid for what we do.</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Talk to a family member about living costs and decide how much it costs to run the house for a month. This could include costs attached to running a car, fun things you want to do each month and holidays.</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How much money would you need to earn each month to live like this?</a:t>
            </a:r>
          </a:p>
        </p:txBody>
      </p:sp>
    </p:spTree>
    <p:extLst>
      <p:ext uri="{BB962C8B-B14F-4D97-AF65-F5344CB8AC3E}">
        <p14:creationId xmlns:p14="http://schemas.microsoft.com/office/powerpoint/2010/main" val="2968068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5782024" y="1573678"/>
            <a:ext cx="184731" cy="3693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Rectangle 6"/>
          <p:cNvSpPr/>
          <p:nvPr/>
        </p:nvSpPr>
        <p:spPr>
          <a:xfrm>
            <a:off x="8475916" y="1943010"/>
            <a:ext cx="3120340" cy="2123658"/>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srgbClr val="92D050"/>
                </a:solidFill>
                <a:effectLst/>
                <a:uLnTx/>
                <a:uFillTx/>
                <a:latin typeface="Cambria" panose="02040503050406030204" pitchFamily="18" charset="0"/>
                <a:ea typeface="+mn-ea"/>
                <a:cs typeface="Arial"/>
              </a:rPr>
              <a:t>New GCSE grades explained</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2" name="Picture 1">
            <a:hlinkClick r:id="rId3"/>
          </p:cNvPr>
          <p:cNvPicPr>
            <a:picLocks noChangeAspect="1"/>
          </p:cNvPicPr>
          <p:nvPr/>
        </p:nvPicPr>
        <p:blipFill>
          <a:blip r:embed="rId4"/>
          <a:stretch>
            <a:fillRect/>
          </a:stretch>
        </p:blipFill>
        <p:spPr>
          <a:xfrm>
            <a:off x="731837" y="1573678"/>
            <a:ext cx="7477125" cy="3571875"/>
          </a:xfrm>
          <a:prstGeom prst="rect">
            <a:avLst/>
          </a:prstGeom>
        </p:spPr>
      </p:pic>
    </p:spTree>
    <p:extLst>
      <p:ext uri="{BB962C8B-B14F-4D97-AF65-F5344CB8AC3E}">
        <p14:creationId xmlns:p14="http://schemas.microsoft.com/office/powerpoint/2010/main" val="198659779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5 objectives</a:t>
            </a:r>
          </a:p>
        </p:txBody>
      </p:sp>
      <p:sp>
        <p:nvSpPr>
          <p:cNvPr id="16" name="Rectangle 15"/>
          <p:cNvSpPr/>
          <p:nvPr/>
        </p:nvSpPr>
        <p:spPr>
          <a:xfrm>
            <a:off x="609600" y="1219200"/>
            <a:ext cx="5723467" cy="4219617"/>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Know</a:t>
            </a:r>
            <a:endParaRPr lang="en-GB" sz="2000" dirty="0">
              <a:solidFill>
                <a:srgbClr val="318AAC"/>
              </a:solidFill>
              <a:latin typeface="Cambria" panose="02040503050406030204" pitchFamily="18" charset="0"/>
              <a:cs typeface="Arial"/>
            </a:endParaRP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Triangles are used to form rigid shapes. Trusses are designed using triangles to keep structures rigid and strong.</a:t>
            </a:r>
          </a:p>
          <a:p>
            <a:pPr>
              <a:spcBef>
                <a:spcPct val="20000"/>
              </a:spcBef>
            </a:pPr>
            <a:endParaRPr lang="en-GB" sz="1050"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Understand</a:t>
            </a:r>
            <a:endParaRPr lang="en-GB" sz="2000" b="1" dirty="0">
              <a:solidFill>
                <a:srgbClr val="318AAC"/>
              </a:solidFill>
              <a:latin typeface="Cambria" panose="02040503050406030204" pitchFamily="18" charset="0"/>
              <a:cs typeface="Arial"/>
            </a:endParaRPr>
          </a:p>
          <a:p>
            <a:pPr>
              <a:spcBef>
                <a:spcPct val="20000"/>
              </a:spcBef>
            </a:pPr>
            <a:r>
              <a:rPr lang="en-GB" dirty="0">
                <a:latin typeface="Arial" panose="020B0604020202020204" pitchFamily="34" charset="0"/>
                <a:cs typeface="Arial" panose="020B0604020202020204" pitchFamily="34" charset="0"/>
              </a:rPr>
              <a:t>Pupils understand how use the array function of </a:t>
            </a:r>
            <a:r>
              <a:rPr lang="en-GB" dirty="0" err="1">
                <a:latin typeface="Arial" panose="020B0604020202020204" pitchFamily="34" charset="0"/>
                <a:cs typeface="Arial" panose="020B0604020202020204" pitchFamily="34" charset="0"/>
              </a:rPr>
              <a:t>SketchUp</a:t>
            </a:r>
            <a:r>
              <a:rPr lang="en-GB" dirty="0">
                <a:latin typeface="Arial" panose="020B0604020202020204" pitchFamily="34" charset="0"/>
                <a:cs typeface="Arial" panose="020B0604020202020204" pitchFamily="34" charset="0"/>
              </a:rPr>
              <a:t> to produce multiple copies of objects over an equal spacing.</a:t>
            </a:r>
          </a:p>
          <a:p>
            <a:pPr>
              <a:spcBef>
                <a:spcPct val="20000"/>
              </a:spcBef>
            </a:pPr>
            <a:endParaRPr lang="en-GB" sz="1050" dirty="0">
              <a:latin typeface="Arial" panose="020B0604020202020204" pitchFamily="34" charset="0"/>
              <a:cs typeface="Arial" panose="020B0604020202020204" pitchFamily="34" charset="0"/>
            </a:endParaRPr>
          </a:p>
          <a:p>
            <a:pPr>
              <a:spcBef>
                <a:spcPct val="20000"/>
              </a:spcBef>
            </a:pPr>
            <a:r>
              <a:rPr lang="en-GB" sz="2400" b="1" dirty="0">
                <a:solidFill>
                  <a:srgbClr val="318AAC"/>
                </a:solidFill>
                <a:latin typeface="Cambria" panose="02040503050406030204" pitchFamily="18" charset="0"/>
                <a:cs typeface="Arial"/>
              </a:rPr>
              <a:t>Do</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use </a:t>
            </a:r>
            <a:r>
              <a:rPr lang="en-GB" dirty="0" err="1">
                <a:latin typeface="Arial" panose="020B0604020202020204" pitchFamily="34" charset="0"/>
                <a:ea typeface="Calibri" panose="020F0502020204030204" pitchFamily="34" charset="0"/>
                <a:cs typeface="Arial" panose="020B0604020202020204" pitchFamily="34" charset="0"/>
              </a:rPr>
              <a:t>SketchUp</a:t>
            </a:r>
            <a:r>
              <a:rPr lang="en-GB" dirty="0">
                <a:latin typeface="Arial" panose="020B0604020202020204" pitchFamily="34" charset="0"/>
                <a:ea typeface="Calibri" panose="020F0502020204030204" pitchFamily="34" charset="0"/>
                <a:cs typeface="Arial" panose="020B0604020202020204" pitchFamily="34" charset="0"/>
              </a:rPr>
              <a:t> software to draw a roof made up of trusses for the design of their bike/social space.</a:t>
            </a:r>
            <a:endParaRPr lang="en-GB" dirty="0">
              <a:solidFill>
                <a:srgbClr val="318AAC"/>
              </a:solidFill>
              <a:latin typeface="Arial" panose="020B0604020202020204" pitchFamily="34" charset="0"/>
              <a:cs typeface="Arial" panose="020B0604020202020204" pitchFamily="34" charset="0"/>
            </a:endParaRPr>
          </a:p>
        </p:txBody>
      </p:sp>
      <p:sp>
        <p:nvSpPr>
          <p:cNvPr id="8" name="Rectangle 7"/>
          <p:cNvSpPr/>
          <p:nvPr/>
        </p:nvSpPr>
        <p:spPr>
          <a:xfrm>
            <a:off x="6743700" y="274638"/>
            <a:ext cx="5092700" cy="5389562"/>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743700" y="274638"/>
            <a:ext cx="5092700" cy="5478462"/>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9548" y="4720206"/>
            <a:ext cx="1172461" cy="817915"/>
          </a:xfrm>
          <a:prstGeom prst="rect">
            <a:avLst/>
          </a:prstGeom>
        </p:spPr>
      </p:pic>
    </p:spTree>
    <p:extLst>
      <p:ext uri="{BB962C8B-B14F-4D97-AF65-F5344CB8AC3E}">
        <p14:creationId xmlns:p14="http://schemas.microsoft.com/office/powerpoint/2010/main" val="78829787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8231752" y="2963917"/>
            <a:ext cx="3439553" cy="2579665"/>
          </a:xfrm>
          <a:prstGeom prst="rect">
            <a:avLst/>
          </a:prstGeom>
        </p:spPr>
      </p:pic>
      <p:pic>
        <p:nvPicPr>
          <p:cNvPr id="11" name="Picture 10"/>
          <p:cNvPicPr>
            <a:picLocks noChangeAspect="1"/>
          </p:cNvPicPr>
          <p:nvPr/>
        </p:nvPicPr>
        <p:blipFill>
          <a:blip r:embed="rId4">
            <a:extLst>
              <a:ext uri="{BEBA8EAE-BF5A-486C-A8C5-ECC9F3942E4B}">
                <a14:imgProps xmlns:a14="http://schemas.microsoft.com/office/drawing/2010/main">
                  <a14:imgLayer r:embed="rId5">
                    <a14:imgEffect>
                      <a14:backgroundRemoval t="6625" b="100000" l="6655" r="93619"/>
                    </a14:imgEffect>
                  </a14:imgLayer>
                </a14:imgProps>
              </a:ext>
            </a:extLst>
          </a:blip>
          <a:stretch>
            <a:fillRect/>
          </a:stretch>
        </p:blipFill>
        <p:spPr>
          <a:xfrm>
            <a:off x="970391" y="248219"/>
            <a:ext cx="10448925" cy="4600575"/>
          </a:xfrm>
          <a:prstGeom prst="rect">
            <a:avLst/>
          </a:prstGeom>
        </p:spPr>
      </p:pic>
      <p:sp>
        <p:nvSpPr>
          <p:cNvPr id="12" name="Rectangle 11"/>
          <p:cNvSpPr/>
          <p:nvPr/>
        </p:nvSpPr>
        <p:spPr>
          <a:xfrm>
            <a:off x="396141" y="4897251"/>
            <a:ext cx="7566759" cy="923330"/>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It is commonly used in steel structures such as bridges or steel framed buildings and bridges. We are going to use </a:t>
            </a:r>
            <a:r>
              <a:rPr lang="en-GB" dirty="0" err="1">
                <a:latin typeface="Arial" panose="020B0604020202020204" pitchFamily="34" charset="0"/>
                <a:cs typeface="Arial" panose="020B0604020202020204" pitchFamily="34" charset="0"/>
              </a:rPr>
              <a:t>SketchUp</a:t>
            </a:r>
            <a:r>
              <a:rPr lang="en-GB" dirty="0">
                <a:latin typeface="Arial" panose="020B0604020202020204" pitchFamily="34" charset="0"/>
                <a:cs typeface="Arial" panose="020B0604020202020204" pitchFamily="34" charset="0"/>
              </a:rPr>
              <a:t> to draw a roof using trusses for our bike/social space design.</a:t>
            </a:r>
          </a:p>
        </p:txBody>
      </p:sp>
      <p:sp>
        <p:nvSpPr>
          <p:cNvPr id="2" name="Title 1"/>
          <p:cNvSpPr>
            <a:spLocks noGrp="1"/>
          </p:cNvSpPr>
          <p:nvPr>
            <p:ph type="title"/>
          </p:nvPr>
        </p:nvSpPr>
        <p:spPr>
          <a:xfrm>
            <a:off x="272574" y="248219"/>
            <a:ext cx="10972800" cy="689866"/>
          </a:xfrm>
        </p:spPr>
        <p:txBody>
          <a:bodyPr>
            <a:normAutofit fontScale="90000"/>
          </a:bodyPr>
          <a:lstStyle/>
          <a:p>
            <a:r>
              <a:rPr lang="en-GB" dirty="0"/>
              <a:t>What is a truss?</a:t>
            </a:r>
          </a:p>
        </p:txBody>
      </p:sp>
      <p:sp>
        <p:nvSpPr>
          <p:cNvPr id="8" name="Rectangle 7"/>
          <p:cNvSpPr/>
          <p:nvPr/>
        </p:nvSpPr>
        <p:spPr>
          <a:xfrm>
            <a:off x="272574" y="1128358"/>
            <a:ext cx="5201470" cy="646331"/>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A truss is a structural member that uses triangles to give it rigidity and strength.</a:t>
            </a:r>
          </a:p>
        </p:txBody>
      </p:sp>
    </p:spTree>
    <p:extLst>
      <p:ext uri="{BB962C8B-B14F-4D97-AF65-F5344CB8AC3E}">
        <p14:creationId xmlns:p14="http://schemas.microsoft.com/office/powerpoint/2010/main" val="282214152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217614"/>
            <a:ext cx="2767264" cy="2259080"/>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Start a new SketchUp drawing. </a:t>
            </a:r>
          </a:p>
          <a:p>
            <a:pPr lvl="0">
              <a:spcBef>
                <a:spcPct val="20000"/>
              </a:spcBef>
            </a:pPr>
            <a:endParaRPr lang="en-GB" sz="1600" dirty="0">
              <a:latin typeface="Arial" panose="020B0604020202020204" pitchFamily="34" charset="0"/>
              <a:cs typeface="Arial" panose="020B0604020202020204" pitchFamily="34" charset="0"/>
            </a:endParaRP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Choose Template.</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Architectural Design-  Millimetres.</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Start using </a:t>
            </a:r>
            <a:r>
              <a:rPr lang="en-GB" sz="1600" dirty="0" err="1">
                <a:latin typeface="Arial" panose="020B0604020202020204" pitchFamily="34" charset="0"/>
                <a:cs typeface="Arial" panose="020B0604020202020204" pitchFamily="34" charset="0"/>
              </a:rPr>
              <a:t>SketchUp</a:t>
            </a:r>
            <a:r>
              <a:rPr lang="en-GB" sz="1600" dirty="0">
                <a:latin typeface="Arial" panose="020B0604020202020204" pitchFamily="34" charset="0"/>
                <a:cs typeface="Arial" panose="020B0604020202020204" pitchFamily="34" charset="0"/>
              </a:rPr>
              <a:t>.</a:t>
            </a:r>
          </a:p>
        </p:txBody>
      </p:sp>
      <p:pic>
        <p:nvPicPr>
          <p:cNvPr id="6" name="Picture 5"/>
          <p:cNvPicPr>
            <a:picLocks noChangeAspect="1"/>
          </p:cNvPicPr>
          <p:nvPr/>
        </p:nvPicPr>
        <p:blipFill>
          <a:blip r:embed="rId3"/>
          <a:stretch>
            <a:fillRect/>
          </a:stretch>
        </p:blipFill>
        <p:spPr>
          <a:xfrm>
            <a:off x="673544" y="971821"/>
            <a:ext cx="7722295" cy="4883329"/>
          </a:xfrm>
          <a:prstGeom prst="rect">
            <a:avLst/>
          </a:prstGeom>
        </p:spPr>
      </p:pic>
      <p:cxnSp>
        <p:nvCxnSpPr>
          <p:cNvPr id="9" name="Straight Arrow Connector 8"/>
          <p:cNvCxnSpPr>
            <a:cxnSpLocks/>
          </p:cNvCxnSpPr>
          <p:nvPr/>
        </p:nvCxnSpPr>
        <p:spPr>
          <a:xfrm flipH="1">
            <a:off x="3420899" y="3505200"/>
            <a:ext cx="5682313" cy="151734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7996532" y="2587461"/>
            <a:ext cx="1129295" cy="61782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54234226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823131"/>
            <a:ext cx="3025423" cy="290528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27959"/>
            <a:ext cx="2767264" cy="2406813"/>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Rectangle tool and draw a rectangle any size from the axis.</a:t>
            </a: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Type 500,100 then press Enter.</a:t>
            </a:r>
          </a:p>
          <a:p>
            <a:pPr lvl="0">
              <a:spcBef>
                <a:spcPct val="20000"/>
              </a:spcBef>
            </a:pPr>
            <a:r>
              <a:rPr lang="en-GB" sz="1600" dirty="0">
                <a:latin typeface="Arial" panose="020B0604020202020204" pitchFamily="34" charset="0"/>
                <a:cs typeface="Arial" panose="020B0604020202020204" pitchFamily="34" charset="0"/>
              </a:rPr>
              <a:t>The rectangle will automatically resize to 500mm long by 100mm wide.</a:t>
            </a:r>
          </a:p>
        </p:txBody>
      </p:sp>
      <p:pic>
        <p:nvPicPr>
          <p:cNvPr id="9" name="Picture 8"/>
          <p:cNvPicPr>
            <a:picLocks noChangeAspect="1"/>
          </p:cNvPicPr>
          <p:nvPr/>
        </p:nvPicPr>
        <p:blipFill>
          <a:blip r:embed="rId3"/>
          <a:stretch>
            <a:fillRect/>
          </a:stretch>
        </p:blipFill>
        <p:spPr>
          <a:xfrm>
            <a:off x="281731" y="971820"/>
            <a:ext cx="8432318" cy="4743179"/>
          </a:xfrm>
          <a:prstGeom prst="rect">
            <a:avLst/>
          </a:prstGeom>
        </p:spPr>
      </p:pic>
      <p:cxnSp>
        <p:nvCxnSpPr>
          <p:cNvPr id="10" name="Straight Arrow Connector 9"/>
          <p:cNvCxnSpPr>
            <a:cxnSpLocks/>
          </p:cNvCxnSpPr>
          <p:nvPr/>
        </p:nvCxnSpPr>
        <p:spPr>
          <a:xfrm flipH="1">
            <a:off x="7056196" y="3523786"/>
            <a:ext cx="2081416" cy="47950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34282" y="2143343"/>
            <a:ext cx="8703330" cy="5217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81241836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1077218"/>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Pan, Orbit and Zoom tools to zoom in on the rectangle so we can see what we are drawing.</a:t>
            </a:r>
          </a:p>
        </p:txBody>
      </p:sp>
      <p:pic>
        <p:nvPicPr>
          <p:cNvPr id="3" name="Picture 2"/>
          <p:cNvPicPr>
            <a:picLocks noChangeAspect="1"/>
          </p:cNvPicPr>
          <p:nvPr/>
        </p:nvPicPr>
        <p:blipFill>
          <a:blip r:embed="rId3"/>
          <a:stretch>
            <a:fillRect/>
          </a:stretch>
        </p:blipFill>
        <p:spPr>
          <a:xfrm>
            <a:off x="272574" y="971822"/>
            <a:ext cx="8450321" cy="4753306"/>
          </a:xfrm>
          <a:prstGeom prst="rect">
            <a:avLst/>
          </a:prstGeom>
        </p:spPr>
      </p:pic>
      <p:sp>
        <p:nvSpPr>
          <p:cNvPr id="9" name="Rectangle 8"/>
          <p:cNvSpPr/>
          <p:nvPr/>
        </p:nvSpPr>
        <p:spPr>
          <a:xfrm>
            <a:off x="272574" y="938085"/>
            <a:ext cx="8450321" cy="4787043"/>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10" name="Straight Arrow Connector 9"/>
          <p:cNvCxnSpPr>
            <a:cxnSpLocks/>
          </p:cNvCxnSpPr>
          <p:nvPr/>
        </p:nvCxnSpPr>
        <p:spPr>
          <a:xfrm flipH="1" flipV="1">
            <a:off x="3264782" y="1415970"/>
            <a:ext cx="441548" cy="4825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3706330" y="1371706"/>
            <a:ext cx="5431282" cy="105355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3485556" y="1371706"/>
            <a:ext cx="441548" cy="4825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Connector 14"/>
          <p:cNvCxnSpPr>
            <a:cxnSpLocks/>
          </p:cNvCxnSpPr>
          <p:nvPr/>
        </p:nvCxnSpPr>
        <p:spPr>
          <a:xfrm flipV="1">
            <a:off x="3692915" y="1657226"/>
            <a:ext cx="1448172" cy="241258"/>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7075041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r>
              <a:rPr lang="en-GB" dirty="0"/>
              <a:t> – Let’s learn some basics</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230284"/>
            <a:ext cx="3025423" cy="402098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My biggest tip, before we get started…</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There is one very simple way of correcting a mistake.</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dirty="0">
                <a:solidFill>
                  <a:schemeClr val="tx1"/>
                </a:solidFill>
                <a:latin typeface="Arial" panose="020B0604020202020204" pitchFamily="34" charset="0"/>
                <a:cs typeface="Arial" panose="020B0604020202020204" pitchFamily="34" charset="0"/>
              </a:rPr>
              <a:t>Edit&gt;Undo</a:t>
            </a:r>
          </a:p>
          <a:p>
            <a:pPr algn="ctr"/>
            <a:r>
              <a:rPr lang="en-GB" dirty="0">
                <a:solidFill>
                  <a:schemeClr val="tx1"/>
                </a:solidFill>
                <a:latin typeface="Arial" panose="020B0604020202020204" pitchFamily="34" charset="0"/>
                <a:cs typeface="Arial" panose="020B0604020202020204" pitchFamily="34" charset="0"/>
              </a:rPr>
              <a:t>(Alt+Backspace)</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Keep clicking this until the drawing looks right, and then carry on drawing.</a:t>
            </a:r>
            <a:endParaRPr lang="en-GB" dirty="0">
              <a:solidFill>
                <a:schemeClr val="tx1"/>
              </a:solidFill>
              <a:latin typeface="Arial" panose="020B0604020202020204" pitchFamily="34" charset="0"/>
              <a:cs typeface="Arial" panose="020B0604020202020204" pitchFamily="34" charset="0"/>
            </a:endParaRPr>
          </a:p>
        </p:txBody>
      </p:sp>
      <p:pic>
        <p:nvPicPr>
          <p:cNvPr id="19" name="Picture 18"/>
          <p:cNvPicPr>
            <a:picLocks noChangeAspect="1"/>
          </p:cNvPicPr>
          <p:nvPr/>
        </p:nvPicPr>
        <p:blipFill>
          <a:blip r:embed="rId3"/>
          <a:stretch>
            <a:fillRect/>
          </a:stretch>
        </p:blipFill>
        <p:spPr>
          <a:xfrm>
            <a:off x="384047" y="1230284"/>
            <a:ext cx="5561179" cy="2743416"/>
          </a:xfrm>
          <a:prstGeom prst="rect">
            <a:avLst/>
          </a:prstGeom>
        </p:spPr>
      </p:pic>
      <p:cxnSp>
        <p:nvCxnSpPr>
          <p:cNvPr id="11" name="Straight Arrow Connector 10"/>
          <p:cNvCxnSpPr>
            <a:cxnSpLocks/>
          </p:cNvCxnSpPr>
          <p:nvPr/>
        </p:nvCxnSpPr>
        <p:spPr>
          <a:xfrm flipH="1" flipV="1">
            <a:off x="2105826" y="2221337"/>
            <a:ext cx="7704380" cy="112275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69784682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1963614"/>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the Push/Pull tool and drag the rectangle upwards.</a:t>
            </a: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Type 500 and press Enter.</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The rectangle will jump to 500mm high.</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p:cNvPicPr>
            <a:picLocks noChangeAspect="1"/>
          </p:cNvPicPr>
          <p:nvPr/>
        </p:nvPicPr>
        <p:blipFill>
          <a:blip r:embed="rId3"/>
          <a:stretch>
            <a:fillRect/>
          </a:stretch>
        </p:blipFill>
        <p:spPr>
          <a:xfrm>
            <a:off x="273107" y="911202"/>
            <a:ext cx="8449788" cy="4755292"/>
          </a:xfrm>
          <a:prstGeom prst="rect">
            <a:avLst/>
          </a:prstGeom>
        </p:spPr>
      </p:pic>
      <p:cxnSp>
        <p:nvCxnSpPr>
          <p:cNvPr id="12" name="Straight Arrow Connector 11"/>
          <p:cNvCxnSpPr>
            <a:cxnSpLocks/>
          </p:cNvCxnSpPr>
          <p:nvPr/>
        </p:nvCxnSpPr>
        <p:spPr>
          <a:xfrm flipH="1">
            <a:off x="7716646" y="3621505"/>
            <a:ext cx="1420966" cy="166417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1833331" y="1300072"/>
            <a:ext cx="7304281" cy="91902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6548999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230760"/>
            <a:ext cx="2767264" cy="2160591"/>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Pan, Zoom and Orbit tools to get the object facing you as shown.</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Looking at the drawing from this point of view will make it easier to do our next task.</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1" name="Straight Arrow Connector 10"/>
          <p:cNvCxnSpPr>
            <a:cxnSpLocks/>
          </p:cNvCxnSpPr>
          <p:nvPr/>
        </p:nvCxnSpPr>
        <p:spPr>
          <a:xfrm flipH="1" flipV="1">
            <a:off x="3264782" y="1355255"/>
            <a:ext cx="441548" cy="4825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3706330" y="1310992"/>
            <a:ext cx="5431282" cy="105355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flipV="1">
            <a:off x="3485556" y="1310991"/>
            <a:ext cx="441548" cy="4825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Connector 14"/>
          <p:cNvCxnSpPr>
            <a:cxnSpLocks/>
          </p:cNvCxnSpPr>
          <p:nvPr/>
        </p:nvCxnSpPr>
        <p:spPr>
          <a:xfrm flipV="1">
            <a:off x="3692915" y="1596511"/>
            <a:ext cx="1448172" cy="241258"/>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81107962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788354"/>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653034"/>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Offset tool and click the edge of the square. Move the cursor to the centre of the square.</a:t>
            </a: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Without clicking anything just type in 50 and Enter.</a:t>
            </a:r>
          </a:p>
          <a:p>
            <a:pPr lvl="0">
              <a:spcBef>
                <a:spcPct val="20000"/>
              </a:spcBef>
            </a:pPr>
            <a:r>
              <a:rPr lang="en-GB" sz="1600" dirty="0">
                <a:latin typeface="Arial" panose="020B0604020202020204" pitchFamily="34" charset="0"/>
                <a:cs typeface="Arial" panose="020B0604020202020204" pitchFamily="34" charset="0"/>
              </a:rPr>
              <a:t>A new (offset) rectangle will be drawn on the inside, 50mm from the outer one.</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0" name="Straight Arrow Connector 9"/>
          <p:cNvCxnSpPr>
            <a:cxnSpLocks/>
          </p:cNvCxnSpPr>
          <p:nvPr/>
        </p:nvCxnSpPr>
        <p:spPr>
          <a:xfrm flipH="1">
            <a:off x="7747572" y="4090737"/>
            <a:ext cx="1390040" cy="129490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a:off x="646155" y="2252546"/>
            <a:ext cx="8491457" cy="98513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66515170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051913" y="2081099"/>
            <a:ext cx="2975407" cy="2406813"/>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the Rectangle drawing tool and draw two rectangles in the corners shown.</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We don’t enter measurements this time. Just click on the corner to start and click on the corner to finish.</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0" name="Straight Arrow Connector 9"/>
          <p:cNvCxnSpPr>
            <a:cxnSpLocks/>
          </p:cNvCxnSpPr>
          <p:nvPr/>
        </p:nvCxnSpPr>
        <p:spPr>
          <a:xfrm flipH="1" flipV="1">
            <a:off x="3100040" y="1837770"/>
            <a:ext cx="5951873" cy="41965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45434" y="2130774"/>
            <a:ext cx="8617217" cy="12665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a:off x="5989747" y="2257425"/>
            <a:ext cx="3072904" cy="244151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42659510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1668149"/>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the Line drawing tool.</a:t>
            </a:r>
          </a:p>
          <a:p>
            <a:pPr marL="180975" lvl="0" indent="-180975">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Draw two lines as shown. Click to start the line, then click to finish.</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0" name="Straight Arrow Connector 9"/>
          <p:cNvCxnSpPr>
            <a:cxnSpLocks/>
          </p:cNvCxnSpPr>
          <p:nvPr/>
        </p:nvCxnSpPr>
        <p:spPr>
          <a:xfrm flipH="1">
            <a:off x="6158204" y="3060700"/>
            <a:ext cx="2979408" cy="165618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45433" y="1916885"/>
            <a:ext cx="1807113" cy="167380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Connector 10"/>
          <p:cNvCxnSpPr/>
          <p:nvPr/>
        </p:nvCxnSpPr>
        <p:spPr>
          <a:xfrm flipV="1">
            <a:off x="2252546" y="2241395"/>
            <a:ext cx="6885066" cy="1349298"/>
          </a:xfrm>
          <a:prstGeom prst="line">
            <a:avLst/>
          </a:prstGeom>
        </p:spPr>
        <p:style>
          <a:lnRef idx="2">
            <a:schemeClr val="dk1"/>
          </a:lnRef>
          <a:fillRef idx="0">
            <a:schemeClr val="dk1"/>
          </a:fillRef>
          <a:effectRef idx="1">
            <a:schemeClr val="dk1"/>
          </a:effectRef>
          <a:fontRef idx="minor">
            <a:schemeClr val="tx1"/>
          </a:fontRef>
        </p:style>
      </p:cxnSp>
      <p:cxnSp>
        <p:nvCxnSpPr>
          <p:cNvPr id="15" name="Straight Arrow Connector 14"/>
          <p:cNvCxnSpPr>
            <a:cxnSpLocks/>
          </p:cNvCxnSpPr>
          <p:nvPr/>
        </p:nvCxnSpPr>
        <p:spPr>
          <a:xfrm flipH="1" flipV="1">
            <a:off x="5802083" y="5084802"/>
            <a:ext cx="791550" cy="18177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Straight Connector 17"/>
          <p:cNvCxnSpPr>
            <a:cxnSpLocks/>
          </p:cNvCxnSpPr>
          <p:nvPr/>
        </p:nvCxnSpPr>
        <p:spPr>
          <a:xfrm flipV="1">
            <a:off x="6593633" y="3060700"/>
            <a:ext cx="2543979" cy="2205882"/>
          </a:xfrm>
          <a:prstGeom prst="line">
            <a:avLst/>
          </a:prstGeom>
        </p:spPr>
        <p:style>
          <a:lnRef idx="2">
            <a:schemeClr val="dk1"/>
          </a:lnRef>
          <a:fillRef idx="0">
            <a:schemeClr val="dk1"/>
          </a:fillRef>
          <a:effectRef idx="1">
            <a:schemeClr val="dk1"/>
          </a:effectRef>
          <a:fontRef idx="minor">
            <a:schemeClr val="tx1"/>
          </a:fontRef>
        </p:style>
      </p:cxnSp>
      <p:cxnSp>
        <p:nvCxnSpPr>
          <p:cNvPr id="20" name="Straight Arrow Connector 19"/>
          <p:cNvCxnSpPr>
            <a:cxnSpLocks/>
          </p:cNvCxnSpPr>
          <p:nvPr/>
        </p:nvCxnSpPr>
        <p:spPr>
          <a:xfrm flipH="1">
            <a:off x="3114752" y="1468248"/>
            <a:ext cx="455442" cy="20505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3" name="Straight Arrow Connector 22"/>
          <p:cNvCxnSpPr>
            <a:cxnSpLocks/>
          </p:cNvCxnSpPr>
          <p:nvPr/>
        </p:nvCxnSpPr>
        <p:spPr>
          <a:xfrm>
            <a:off x="2282891" y="1468248"/>
            <a:ext cx="429209" cy="55014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8" name="Straight Connector 27"/>
          <p:cNvCxnSpPr/>
          <p:nvPr/>
        </p:nvCxnSpPr>
        <p:spPr>
          <a:xfrm>
            <a:off x="2282891" y="1468248"/>
            <a:ext cx="4991968" cy="0"/>
          </a:xfrm>
          <a:prstGeom prst="line">
            <a:avLst/>
          </a:prstGeom>
        </p:spPr>
        <p:style>
          <a:lnRef idx="2">
            <a:schemeClr val="dk1"/>
          </a:lnRef>
          <a:fillRef idx="0">
            <a:schemeClr val="dk1"/>
          </a:fillRef>
          <a:effectRef idx="1">
            <a:schemeClr val="dk1"/>
          </a:effectRef>
          <a:fontRef idx="minor">
            <a:schemeClr val="tx1"/>
          </a:fontRef>
        </p:style>
      </p:cxnSp>
      <p:cxnSp>
        <p:nvCxnSpPr>
          <p:cNvPr id="30" name="Straight Connector 29"/>
          <p:cNvCxnSpPr>
            <a:cxnSpLocks/>
          </p:cNvCxnSpPr>
          <p:nvPr/>
        </p:nvCxnSpPr>
        <p:spPr>
          <a:xfrm>
            <a:off x="7274859" y="1477299"/>
            <a:ext cx="1862753" cy="1583401"/>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80039843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406813"/>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Eraser tool to delete each of the lines on the drawing shown in blue.</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You can either drag the eraser over all of the lines in one go or click them individually.</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2" name="Straight Arrow Connector 11"/>
          <p:cNvCxnSpPr>
            <a:cxnSpLocks/>
          </p:cNvCxnSpPr>
          <p:nvPr/>
        </p:nvCxnSpPr>
        <p:spPr>
          <a:xfrm flipH="1" flipV="1">
            <a:off x="713062" y="1300072"/>
            <a:ext cx="6780558" cy="41721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Connector 10"/>
          <p:cNvCxnSpPr/>
          <p:nvPr/>
        </p:nvCxnSpPr>
        <p:spPr>
          <a:xfrm>
            <a:off x="7493620" y="1717288"/>
            <a:ext cx="1643992" cy="524107"/>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7635309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583474"/>
            <a:ext cx="3025423" cy="3902926"/>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94259" y="1630874"/>
            <a:ext cx="2767264" cy="3440942"/>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Orbit the drawing so you can see it in this view.</a:t>
            </a: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Push/Pull and push the triangle away.</a:t>
            </a: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Type 100 and a hole will appear here.</a:t>
            </a: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Repeat for the other triangle. (Or, try this neat trick, just double click the next triangle. SketchUp remembers the previous push/pull depth and repeats it).</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0" name="Straight Arrow Connector 9"/>
          <p:cNvCxnSpPr>
            <a:cxnSpLocks/>
          </p:cNvCxnSpPr>
          <p:nvPr/>
        </p:nvCxnSpPr>
        <p:spPr>
          <a:xfrm flipH="1" flipV="1">
            <a:off x="5205522" y="2698631"/>
            <a:ext cx="3988737" cy="17838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1805007" y="1340454"/>
            <a:ext cx="6523522" cy="49731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Connector 10"/>
          <p:cNvCxnSpPr/>
          <p:nvPr/>
        </p:nvCxnSpPr>
        <p:spPr>
          <a:xfrm>
            <a:off x="8328529" y="1837769"/>
            <a:ext cx="865730" cy="492836"/>
          </a:xfrm>
          <a:prstGeom prst="line">
            <a:avLst/>
          </a:prstGeom>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a:off x="3923133" y="3414713"/>
            <a:ext cx="5271126" cy="34727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4320557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160591"/>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Select tool and then draw a box around the whole drawing.</a:t>
            </a:r>
          </a:p>
          <a:p>
            <a:pPr marL="180975" lvl="0" indent="-180975">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This will select everything. We will group the drawing on the next slide. Good practice!</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71821"/>
            <a:ext cx="8450321" cy="4753306"/>
          </a:xfrm>
          <a:prstGeom prst="rect">
            <a:avLst/>
          </a:prstGeom>
        </p:spPr>
      </p:pic>
      <p:cxnSp>
        <p:nvCxnSpPr>
          <p:cNvPr id="10" name="Straight Arrow Connector 9"/>
          <p:cNvCxnSpPr>
            <a:cxnSpLocks/>
          </p:cNvCxnSpPr>
          <p:nvPr/>
        </p:nvCxnSpPr>
        <p:spPr>
          <a:xfrm flipH="1">
            <a:off x="6219855" y="2671709"/>
            <a:ext cx="2917757" cy="17828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90038" y="1319687"/>
            <a:ext cx="8647574" cy="93285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87104106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584775"/>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Right click and select Make Group.</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20562"/>
            <a:ext cx="8450321" cy="4753306"/>
          </a:xfrm>
          <a:prstGeom prst="rect">
            <a:avLst/>
          </a:prstGeom>
        </p:spPr>
      </p:pic>
      <p:cxnSp>
        <p:nvCxnSpPr>
          <p:cNvPr id="12" name="Straight Arrow Connector 11"/>
          <p:cNvCxnSpPr>
            <a:cxnSpLocks/>
          </p:cNvCxnSpPr>
          <p:nvPr/>
        </p:nvCxnSpPr>
        <p:spPr>
          <a:xfrm flipH="1">
            <a:off x="5864926" y="2274849"/>
            <a:ext cx="3272686" cy="219517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99397745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8"/>
            <a:ext cx="3025423" cy="293706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899255"/>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With the drawing still selected (it will be blue), click on the Move tool and hold down Ctrl on the keyboard.</a:t>
            </a:r>
          </a:p>
          <a:p>
            <a:pPr marL="180975" lvl="0" indent="-180975">
              <a:spcBef>
                <a:spcPct val="20000"/>
              </a:spcBef>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Drag from the bottom left corner to slide out a new copy of the original drawing. Move it until both drawings meet perfectly.</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a:stretch>
            <a:fillRect/>
          </a:stretch>
        </p:blipFill>
        <p:spPr>
          <a:xfrm>
            <a:off x="272574" y="971821"/>
            <a:ext cx="8450321" cy="4753306"/>
          </a:xfrm>
          <a:prstGeom prst="rect">
            <a:avLst/>
          </a:prstGeom>
        </p:spPr>
      </p:pic>
      <p:cxnSp>
        <p:nvCxnSpPr>
          <p:cNvPr id="10" name="Straight Arrow Connector 9"/>
          <p:cNvCxnSpPr>
            <a:cxnSpLocks/>
          </p:cNvCxnSpPr>
          <p:nvPr/>
        </p:nvCxnSpPr>
        <p:spPr>
          <a:xfrm flipH="1">
            <a:off x="5885318" y="3741821"/>
            <a:ext cx="3252294" cy="69039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2158856" y="1357498"/>
            <a:ext cx="6978756" cy="88037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421749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048382"/>
            <a:ext cx="3025423" cy="441205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endParaRPr lang="en-GB" sz="1600" dirty="0"/>
          </a:p>
        </p:txBody>
      </p:sp>
      <p:sp>
        <p:nvSpPr>
          <p:cNvPr id="23" name="Rectangle 22"/>
          <p:cNvSpPr/>
          <p:nvPr/>
        </p:nvSpPr>
        <p:spPr>
          <a:xfrm>
            <a:off x="384047" y="5091102"/>
            <a:ext cx="184731" cy="369332"/>
          </a:xfrm>
          <a:prstGeom prst="rect">
            <a:avLst/>
          </a:prstGeom>
        </p:spPr>
        <p:txBody>
          <a:bodyPr wrap="none">
            <a:spAutoFit/>
          </a:bodyPr>
          <a:lstStyle/>
          <a:p>
            <a:endParaRPr lang="en-GB" dirty="0"/>
          </a:p>
        </p:txBody>
      </p:sp>
      <p:pic>
        <p:nvPicPr>
          <p:cNvPr id="3" name="Picture 2"/>
          <p:cNvPicPr>
            <a:picLocks noChangeAspect="1"/>
          </p:cNvPicPr>
          <p:nvPr/>
        </p:nvPicPr>
        <p:blipFill>
          <a:blip r:embed="rId3"/>
          <a:stretch>
            <a:fillRect/>
          </a:stretch>
        </p:blipFill>
        <p:spPr>
          <a:xfrm>
            <a:off x="384047" y="1048382"/>
            <a:ext cx="8289690" cy="4662951"/>
          </a:xfrm>
          <a:prstGeom prst="rect">
            <a:avLst/>
          </a:prstGeom>
        </p:spPr>
      </p:pic>
      <p:cxnSp>
        <p:nvCxnSpPr>
          <p:cNvPr id="7" name="Straight Arrow Connector 6"/>
          <p:cNvCxnSpPr>
            <a:cxnSpLocks/>
          </p:cNvCxnSpPr>
          <p:nvPr/>
        </p:nvCxnSpPr>
        <p:spPr>
          <a:xfrm flipH="1">
            <a:off x="6973492" y="1752369"/>
            <a:ext cx="2170508" cy="94551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a:off x="4612993" y="3184581"/>
            <a:ext cx="4531007" cy="53557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6" name="Straight Arrow Connector 15"/>
          <p:cNvCxnSpPr>
            <a:cxnSpLocks/>
          </p:cNvCxnSpPr>
          <p:nvPr/>
        </p:nvCxnSpPr>
        <p:spPr>
          <a:xfrm flipH="1" flipV="1">
            <a:off x="2201806" y="3133907"/>
            <a:ext cx="6914687" cy="5067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Rectangle 13"/>
          <p:cNvSpPr/>
          <p:nvPr/>
        </p:nvSpPr>
        <p:spPr>
          <a:xfrm>
            <a:off x="9144000" y="1187708"/>
            <a:ext cx="2784143" cy="2308324"/>
          </a:xfrm>
          <a:prstGeom prst="rect">
            <a:avLst/>
          </a:prstGeom>
        </p:spPr>
        <p:txBody>
          <a:bodyPr wrap="square">
            <a:spAutoFit/>
          </a:bodyPr>
          <a:lstStyle/>
          <a:p>
            <a:pPr lvl="0"/>
            <a:endParaRPr lang="en-GB" sz="1600" dirty="0">
              <a:latin typeface="Arial" panose="020B0604020202020204" pitchFamily="34" charset="0"/>
              <a:cs typeface="Arial" panose="020B0604020202020204" pitchFamily="34" charset="0"/>
            </a:endParaRPr>
          </a:p>
          <a:p>
            <a:pPr lvl="0"/>
            <a:r>
              <a:rPr lang="en-GB" sz="1600" dirty="0">
                <a:latin typeface="Arial" panose="020B0604020202020204" pitchFamily="34" charset="0"/>
                <a:cs typeface="Arial" panose="020B0604020202020204" pitchFamily="34" charset="0"/>
              </a:rPr>
              <a:t>You can also delete whole objects with the delete key on the keyboard if the object is highlighted blue. More about this later..</a:t>
            </a:r>
          </a:p>
          <a:p>
            <a:pPr lvl="0"/>
            <a:endParaRPr lang="en-GB" sz="1600" dirty="0">
              <a:latin typeface="Arial" panose="020B0604020202020204" pitchFamily="34" charset="0"/>
              <a:cs typeface="Arial" panose="020B0604020202020204" pitchFamily="34" charset="0"/>
            </a:endParaRPr>
          </a:p>
          <a:p>
            <a:pPr lvl="0"/>
            <a:r>
              <a:rPr lang="en-GB" sz="1600" dirty="0">
                <a:latin typeface="Arial" panose="020B0604020202020204" pitchFamily="34" charset="0"/>
                <a:cs typeface="Arial" panose="020B0604020202020204" pitchFamily="34" charset="0"/>
              </a:rPr>
              <a:t>Don’t attempt to use the eraser tool or this happens.</a:t>
            </a:r>
          </a:p>
        </p:txBody>
      </p:sp>
    </p:spTree>
    <p:extLst>
      <p:ext uri="{BB962C8B-B14F-4D97-AF65-F5344CB8AC3E}">
        <p14:creationId xmlns:p14="http://schemas.microsoft.com/office/powerpoint/2010/main" val="195812014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308324"/>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Right click.</a:t>
            </a: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Flip Along.</a:t>
            </a:r>
          </a:p>
          <a:p>
            <a:pPr marL="180975" lvl="0" indent="-180975">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We are going to select Group’s Red.</a:t>
            </a:r>
          </a:p>
          <a:p>
            <a:pPr marL="180975" lvl="0" indent="-180975">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This will mirror our drawing along red axis</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p:cNvPicPr>
            <a:picLocks noChangeAspect="1"/>
          </p:cNvPicPr>
          <p:nvPr/>
        </p:nvPicPr>
        <p:blipFill>
          <a:blip r:embed="rId3"/>
          <a:stretch>
            <a:fillRect/>
          </a:stretch>
        </p:blipFill>
        <p:spPr>
          <a:xfrm>
            <a:off x="272574" y="938085"/>
            <a:ext cx="8450321" cy="4753306"/>
          </a:xfrm>
          <a:prstGeom prst="rect">
            <a:avLst/>
          </a:prstGeom>
        </p:spPr>
      </p:pic>
      <p:cxnSp>
        <p:nvCxnSpPr>
          <p:cNvPr id="12" name="Straight Arrow Connector 11"/>
          <p:cNvCxnSpPr>
            <a:cxnSpLocks/>
          </p:cNvCxnSpPr>
          <p:nvPr/>
        </p:nvCxnSpPr>
        <p:spPr>
          <a:xfrm flipH="1">
            <a:off x="7045045" y="3200400"/>
            <a:ext cx="2092567" cy="161147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a:off x="5964139" y="2550695"/>
            <a:ext cx="3160644" cy="228094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a:off x="7932902" y="3952530"/>
            <a:ext cx="1191881" cy="61751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53254331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1668149"/>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Select tool and draw a box around the two drawings.</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We are going to make this a group.</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a:stretch>
            <a:fillRect/>
          </a:stretch>
        </p:blipFill>
        <p:spPr>
          <a:xfrm>
            <a:off x="272574" y="938085"/>
            <a:ext cx="8450321" cy="4753306"/>
          </a:xfrm>
          <a:prstGeom prst="rect">
            <a:avLst/>
          </a:prstGeom>
        </p:spPr>
      </p:pic>
      <p:cxnSp>
        <p:nvCxnSpPr>
          <p:cNvPr id="10" name="Straight Arrow Connector 9"/>
          <p:cNvCxnSpPr>
            <a:cxnSpLocks/>
          </p:cNvCxnSpPr>
          <p:nvPr/>
        </p:nvCxnSpPr>
        <p:spPr>
          <a:xfrm flipH="1">
            <a:off x="7011591" y="2241395"/>
            <a:ext cx="2126021" cy="72443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78887" y="1357497"/>
            <a:ext cx="8658725" cy="88389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26713658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1372683"/>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When both elements of the drawing are blue, right click and select Make Group.</a:t>
            </a:r>
          </a:p>
          <a:p>
            <a:pPr marL="180975" lvl="0" indent="-180975">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a:stretch>
            <a:fillRect/>
          </a:stretch>
        </p:blipFill>
        <p:spPr>
          <a:xfrm>
            <a:off x="272574" y="911179"/>
            <a:ext cx="8453892" cy="4755315"/>
          </a:xfrm>
          <a:prstGeom prst="rect">
            <a:avLst/>
          </a:prstGeom>
        </p:spPr>
      </p:pic>
      <p:cxnSp>
        <p:nvCxnSpPr>
          <p:cNvPr id="12" name="Straight Arrow Connector 11"/>
          <p:cNvCxnSpPr>
            <a:cxnSpLocks/>
          </p:cNvCxnSpPr>
          <p:nvPr/>
        </p:nvCxnSpPr>
        <p:spPr>
          <a:xfrm flipH="1">
            <a:off x="6132555" y="2263698"/>
            <a:ext cx="3005057" cy="198249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7865480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406813"/>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Drag out another copy. Click on the Move tool and drag to the right whilst holding down Ctrl.</a:t>
            </a:r>
          </a:p>
          <a:p>
            <a:pPr marL="180975" lvl="0" indent="-180975">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Position in the same way as before but do not click anything. Type x5 and press Enter.</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a:stretch>
            <a:fillRect/>
          </a:stretch>
        </p:blipFill>
        <p:spPr>
          <a:xfrm>
            <a:off x="272574" y="938085"/>
            <a:ext cx="8450321" cy="4753306"/>
          </a:xfrm>
          <a:prstGeom prst="rect">
            <a:avLst/>
          </a:prstGeom>
        </p:spPr>
      </p:pic>
      <p:cxnSp>
        <p:nvCxnSpPr>
          <p:cNvPr id="10" name="Straight Arrow Connector 9"/>
          <p:cNvCxnSpPr>
            <a:cxnSpLocks/>
          </p:cNvCxnSpPr>
          <p:nvPr/>
        </p:nvCxnSpPr>
        <p:spPr>
          <a:xfrm flipH="1">
            <a:off x="7761249" y="3597442"/>
            <a:ext cx="1376363" cy="17773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a:off x="5986441" y="2308302"/>
            <a:ext cx="3151171" cy="63565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3641994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896344" cy="2406813"/>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You have just successfully drawn a roof truss.</a:t>
            </a:r>
          </a:p>
          <a:p>
            <a:pPr lvl="0">
              <a:spcBef>
                <a:spcPct val="20000"/>
              </a:spcBef>
            </a:pPr>
            <a:r>
              <a:rPr lang="en-GB" sz="1600" dirty="0">
                <a:latin typeface="Arial" panose="020B0604020202020204" pitchFamily="34" charset="0"/>
                <a:cs typeface="Arial" panose="020B0604020202020204" pitchFamily="34" charset="0"/>
              </a:rPr>
              <a:t>By typing x5, you instructed the software to make and align five copies of everything that was selected. This is called an array.</a:t>
            </a:r>
          </a:p>
          <a:p>
            <a:pPr lvl="0">
              <a:spcBef>
                <a:spcPct val="20000"/>
              </a:spcBef>
            </a:pPr>
            <a:r>
              <a:rPr lang="en-GB" sz="1600" dirty="0">
                <a:latin typeface="Arial" panose="020B0604020202020204" pitchFamily="34" charset="0"/>
                <a:cs typeface="Arial" panose="020B0604020202020204" pitchFamily="34" charset="0"/>
              </a:rPr>
              <a:t>We are now going to make this a group.</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spTree>
    <p:extLst>
      <p:ext uri="{BB962C8B-B14F-4D97-AF65-F5344CB8AC3E}">
        <p14:creationId xmlns:p14="http://schemas.microsoft.com/office/powerpoint/2010/main" val="375760923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1175706"/>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the whole drawing and right click.</a:t>
            </a:r>
          </a:p>
          <a:p>
            <a:pPr marL="180975" lvl="0" indent="-180975">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Make Group.</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a:stretch>
            <a:fillRect/>
          </a:stretch>
        </p:blipFill>
        <p:spPr>
          <a:xfrm>
            <a:off x="272573" y="971821"/>
            <a:ext cx="8450321" cy="4753306"/>
          </a:xfrm>
          <a:prstGeom prst="rect">
            <a:avLst/>
          </a:prstGeom>
        </p:spPr>
      </p:pic>
      <p:cxnSp>
        <p:nvCxnSpPr>
          <p:cNvPr id="10" name="Straight Arrow Connector 9"/>
          <p:cNvCxnSpPr>
            <a:cxnSpLocks/>
          </p:cNvCxnSpPr>
          <p:nvPr/>
        </p:nvCxnSpPr>
        <p:spPr>
          <a:xfrm flipH="1">
            <a:off x="4926313" y="3077751"/>
            <a:ext cx="4211299" cy="52916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90038" y="1319688"/>
            <a:ext cx="8647574" cy="94224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10141622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160591"/>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Pan, Zoom and Orbit tools to get the drawing looking like this.</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We are going to extend the drawing to the right so we need to see the space open up on the right.</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1" name="Straight Arrow Connector 10"/>
          <p:cNvCxnSpPr>
            <a:cxnSpLocks/>
          </p:cNvCxnSpPr>
          <p:nvPr/>
        </p:nvCxnSpPr>
        <p:spPr>
          <a:xfrm flipH="1" flipV="1">
            <a:off x="3264782" y="1355255"/>
            <a:ext cx="441548" cy="4825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3706330" y="1310991"/>
            <a:ext cx="5431282" cy="105355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flipV="1">
            <a:off x="3485556" y="1310991"/>
            <a:ext cx="441548" cy="4825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Connector 14"/>
          <p:cNvCxnSpPr>
            <a:cxnSpLocks/>
          </p:cNvCxnSpPr>
          <p:nvPr/>
        </p:nvCxnSpPr>
        <p:spPr>
          <a:xfrm flipV="1">
            <a:off x="3692915" y="1596511"/>
            <a:ext cx="1448172" cy="241258"/>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55433881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209836"/>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the Rectangle tool and start drawing a rectangle from the top left corner.</a:t>
            </a:r>
          </a:p>
          <a:p>
            <a:pPr marL="180975" lvl="0" indent="-180975">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Type 6000,10000. Then press Enter.</a:t>
            </a:r>
          </a:p>
          <a:p>
            <a:pPr marL="180975" lvl="0" indent="-180975">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0" name="Straight Arrow Connector 9"/>
          <p:cNvCxnSpPr>
            <a:cxnSpLocks/>
          </p:cNvCxnSpPr>
          <p:nvPr/>
        </p:nvCxnSpPr>
        <p:spPr>
          <a:xfrm flipH="1">
            <a:off x="8118088" y="3669632"/>
            <a:ext cx="1019524" cy="170512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23131" y="2097321"/>
            <a:ext cx="8714481" cy="13292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41997852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702278"/>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Push/Pull, drag the rectangle upwards. </a:t>
            </a: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Type 10 and then press Enter.</a:t>
            </a:r>
          </a:p>
          <a:p>
            <a:pPr marL="180975" lvl="0" indent="-180975">
              <a:spcBef>
                <a:spcPct val="20000"/>
              </a:spcBef>
              <a:buFont typeface="Arial" panose="020B0604020202020204" pitchFamily="34" charset="0"/>
              <a:buChar char="•"/>
            </a:pPr>
            <a:endParaRPr lang="en-GB" sz="1200" dirty="0">
              <a:latin typeface="Arial" panose="020B0604020202020204" pitchFamily="34" charset="0"/>
              <a:cs typeface="Arial" panose="020B0604020202020204" pitchFamily="34" charset="0"/>
            </a:endParaRP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This will make the rectangle 10mm thick which will eventually help us to make a glass roof attached to the truss.</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0" name="Straight Arrow Connector 9"/>
          <p:cNvCxnSpPr>
            <a:cxnSpLocks/>
          </p:cNvCxnSpPr>
          <p:nvPr/>
        </p:nvCxnSpPr>
        <p:spPr>
          <a:xfrm flipH="1">
            <a:off x="7716644" y="2923674"/>
            <a:ext cx="1523609" cy="241313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1833331" y="1357498"/>
            <a:ext cx="7304281" cy="87274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8676632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160591"/>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Select.</a:t>
            </a:r>
          </a:p>
          <a:p>
            <a:pPr marL="180975" lvl="0" indent="-180975">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truss. We don’t need to draw a box around it to select all, because it is one group and one click will select it all.</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0" name="Straight Arrow Connector 9"/>
          <p:cNvCxnSpPr>
            <a:cxnSpLocks/>
          </p:cNvCxnSpPr>
          <p:nvPr/>
        </p:nvCxnSpPr>
        <p:spPr>
          <a:xfrm flipH="1">
            <a:off x="2105054" y="2827421"/>
            <a:ext cx="7032558" cy="86870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90038" y="1357497"/>
            <a:ext cx="8647574" cy="88389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9654066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7" name="Picture 16"/>
          <p:cNvPicPr>
            <a:picLocks noChangeAspect="1"/>
          </p:cNvPicPr>
          <p:nvPr/>
        </p:nvPicPr>
        <p:blipFill>
          <a:blip r:embed="rId3"/>
          <a:stretch>
            <a:fillRect/>
          </a:stretch>
        </p:blipFill>
        <p:spPr>
          <a:xfrm>
            <a:off x="599824" y="938085"/>
            <a:ext cx="6931945" cy="4828220"/>
          </a:xfrm>
          <a:prstGeom prst="rect">
            <a:avLst/>
          </a:prstGeom>
        </p:spPr>
      </p:pic>
      <p:cxnSp>
        <p:nvCxnSpPr>
          <p:cNvPr id="7" name="Straight Arrow Connector 6"/>
          <p:cNvCxnSpPr>
            <a:cxnSpLocks/>
          </p:cNvCxnSpPr>
          <p:nvPr/>
        </p:nvCxnSpPr>
        <p:spPr>
          <a:xfrm flipH="1" flipV="1">
            <a:off x="7255043" y="2385290"/>
            <a:ext cx="1925748" cy="53821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Arrow Connector 10"/>
          <p:cNvCxnSpPr>
            <a:cxnSpLocks/>
          </p:cNvCxnSpPr>
          <p:nvPr/>
        </p:nvCxnSpPr>
        <p:spPr>
          <a:xfrm flipH="1">
            <a:off x="2716323" y="3396343"/>
            <a:ext cx="6464468" cy="115115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3" name="Rectangle 2"/>
          <p:cNvSpPr/>
          <p:nvPr/>
        </p:nvSpPr>
        <p:spPr>
          <a:xfrm>
            <a:off x="9180791" y="2255984"/>
            <a:ext cx="2719288" cy="2062103"/>
          </a:xfrm>
          <a:prstGeom prst="rect">
            <a:avLst/>
          </a:prstGeom>
        </p:spPr>
        <p:txBody>
          <a:bodyPr wrap="square">
            <a:spAutoFit/>
          </a:bodyPr>
          <a:lstStyle/>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Google </a:t>
            </a:r>
            <a:r>
              <a:rPr lang="en-GB" sz="1600" dirty="0" err="1">
                <a:latin typeface="Arial" panose="020B0604020202020204" pitchFamily="34" charset="0"/>
                <a:cs typeface="Arial" panose="020B0604020202020204" pitchFamily="34" charset="0"/>
              </a:rPr>
              <a:t>SketchUp</a:t>
            </a:r>
            <a:r>
              <a:rPr lang="en-GB" sz="1600" dirty="0">
                <a:latin typeface="Arial" panose="020B0604020202020204" pitchFamily="34" charset="0"/>
                <a:cs typeface="Arial" panose="020B0604020202020204" pitchFamily="34" charset="0"/>
              </a:rPr>
              <a:t> software icon.</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Click on Choose Template.</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Click on Architectural Design Millimetres.</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Click on Start using </a:t>
            </a:r>
            <a:r>
              <a:rPr lang="en-GB" sz="1600" dirty="0" err="1">
                <a:latin typeface="Arial" panose="020B0604020202020204" pitchFamily="34" charset="0"/>
                <a:cs typeface="Arial" panose="020B0604020202020204" pitchFamily="34" charset="0"/>
              </a:rPr>
              <a:t>SketchUp</a:t>
            </a:r>
            <a:r>
              <a:rPr lang="en-GB" sz="1600" dirty="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p:txBody>
      </p:sp>
      <p:cxnSp>
        <p:nvCxnSpPr>
          <p:cNvPr id="12" name="Straight Arrow Connector 11"/>
          <p:cNvCxnSpPr>
            <a:cxnSpLocks/>
          </p:cNvCxnSpPr>
          <p:nvPr/>
        </p:nvCxnSpPr>
        <p:spPr>
          <a:xfrm flipH="1">
            <a:off x="6601429" y="3905794"/>
            <a:ext cx="2579362" cy="156891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1400921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406813"/>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Move tool.</a:t>
            </a: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Hold down Ctrl and drag away another copy to the other side of the drawing so it lines up with the other edge.</a:t>
            </a: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Without clicking anything further type /4 and then press Enter.</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0" name="Straight Arrow Connector 9"/>
          <p:cNvCxnSpPr>
            <a:cxnSpLocks/>
          </p:cNvCxnSpPr>
          <p:nvPr/>
        </p:nvCxnSpPr>
        <p:spPr>
          <a:xfrm flipH="1">
            <a:off x="7814479" y="2837444"/>
            <a:ext cx="1323133" cy="46484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a:off x="445434" y="1500680"/>
            <a:ext cx="2543093" cy="129380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Connector 10"/>
          <p:cNvCxnSpPr/>
          <p:nvPr/>
        </p:nvCxnSpPr>
        <p:spPr>
          <a:xfrm>
            <a:off x="2988527" y="1500680"/>
            <a:ext cx="6169152" cy="774169"/>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90842683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456057"/>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You have now created a different type of array by dividing.</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There are now four spaces and three new trusses between the original object and the new dragged copy.</a:t>
            </a:r>
          </a:p>
          <a:p>
            <a:pPr marL="180975" lvl="0" indent="-180975">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spTree>
    <p:extLst>
      <p:ext uri="{BB962C8B-B14F-4D97-AF65-F5344CB8AC3E}">
        <p14:creationId xmlns:p14="http://schemas.microsoft.com/office/powerpoint/2010/main" val="4731702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160591"/>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Multi-select each of the trusses by clicking on each one whilst holding down the Shift button on the keyboard.</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Don’t click on the roof panel (the rectangle on the top)!</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a:stretch>
            <a:fillRect/>
          </a:stretch>
        </p:blipFill>
        <p:spPr>
          <a:xfrm>
            <a:off x="272574" y="941002"/>
            <a:ext cx="8450321" cy="4753306"/>
          </a:xfrm>
          <a:prstGeom prst="rect">
            <a:avLst/>
          </a:prstGeom>
        </p:spPr>
      </p:pic>
      <p:cxnSp>
        <p:nvCxnSpPr>
          <p:cNvPr id="10" name="Straight Arrow Connector 9"/>
          <p:cNvCxnSpPr>
            <a:cxnSpLocks/>
          </p:cNvCxnSpPr>
          <p:nvPr/>
        </p:nvCxnSpPr>
        <p:spPr>
          <a:xfrm flipH="1" flipV="1">
            <a:off x="3822342" y="3896793"/>
            <a:ext cx="1675209" cy="10902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512340" y="1357497"/>
            <a:ext cx="8576891" cy="89240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5395927" y="3585051"/>
            <a:ext cx="1341258" cy="7749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flipV="1">
            <a:off x="6388385" y="3364089"/>
            <a:ext cx="1191801" cy="7257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Arrow Connector 14"/>
          <p:cNvCxnSpPr>
            <a:cxnSpLocks/>
          </p:cNvCxnSpPr>
          <p:nvPr/>
        </p:nvCxnSpPr>
        <p:spPr>
          <a:xfrm flipH="1" flipV="1">
            <a:off x="7004229" y="3219579"/>
            <a:ext cx="1132447" cy="6632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6" name="Straight Arrow Connector 15"/>
          <p:cNvCxnSpPr>
            <a:cxnSpLocks/>
          </p:cNvCxnSpPr>
          <p:nvPr/>
        </p:nvCxnSpPr>
        <p:spPr>
          <a:xfrm flipH="1" flipV="1">
            <a:off x="7515646" y="3109098"/>
            <a:ext cx="1106027" cy="6125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Straight Connector 16"/>
          <p:cNvCxnSpPr>
            <a:cxnSpLocks/>
          </p:cNvCxnSpPr>
          <p:nvPr/>
        </p:nvCxnSpPr>
        <p:spPr>
          <a:xfrm flipV="1">
            <a:off x="5497551" y="3038284"/>
            <a:ext cx="3640061" cy="967536"/>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51021036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584775"/>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Right click and select Make Group.</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2" name="Straight Arrow Connector 11"/>
          <p:cNvCxnSpPr>
            <a:cxnSpLocks/>
          </p:cNvCxnSpPr>
          <p:nvPr/>
        </p:nvCxnSpPr>
        <p:spPr>
          <a:xfrm flipH="1">
            <a:off x="4497734" y="2250376"/>
            <a:ext cx="4639878" cy="247232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0907452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938085"/>
            <a:ext cx="3025423" cy="481272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1152815"/>
            <a:ext cx="2767264" cy="4228850"/>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the whole drawing by drawing a box with the Select tool around the whole drawing.</a:t>
            </a:r>
          </a:p>
          <a:p>
            <a:pPr marL="177800" lvl="0" indent="-177800">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Drag a copy above the original using the Move tool and Ctrl key on your keyboard. Try to keep the copy vertically above it. </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blue axis line as your guide.</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Type 3000 and press Enter. This will send the copy 3 metres above the original.</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p:cNvPicPr>
            <a:picLocks noChangeAspect="1"/>
          </p:cNvPicPr>
          <p:nvPr/>
        </p:nvPicPr>
        <p:blipFill>
          <a:blip r:embed="rId3"/>
          <a:stretch>
            <a:fillRect/>
          </a:stretch>
        </p:blipFill>
        <p:spPr>
          <a:xfrm>
            <a:off x="272574" y="938084"/>
            <a:ext cx="8555948" cy="4812721"/>
          </a:xfrm>
          <a:prstGeom prst="rect">
            <a:avLst/>
          </a:prstGeom>
        </p:spPr>
      </p:pic>
      <p:cxnSp>
        <p:nvCxnSpPr>
          <p:cNvPr id="12" name="Straight Arrow Connector 11"/>
          <p:cNvCxnSpPr>
            <a:cxnSpLocks/>
          </p:cNvCxnSpPr>
          <p:nvPr/>
        </p:nvCxnSpPr>
        <p:spPr>
          <a:xfrm flipH="1">
            <a:off x="454256" y="1778355"/>
            <a:ext cx="5775722" cy="107163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454256" y="1300072"/>
            <a:ext cx="8683356" cy="20060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Connector 10"/>
          <p:cNvCxnSpPr/>
          <p:nvPr/>
        </p:nvCxnSpPr>
        <p:spPr>
          <a:xfrm>
            <a:off x="6229978" y="1778355"/>
            <a:ext cx="2907634" cy="844265"/>
          </a:xfrm>
          <a:prstGeom prst="line">
            <a:avLst/>
          </a:prstGeom>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flipV="1">
            <a:off x="2343346" y="3694256"/>
            <a:ext cx="6794266" cy="20450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6" name="Straight Arrow Connector 15"/>
          <p:cNvCxnSpPr>
            <a:cxnSpLocks/>
          </p:cNvCxnSpPr>
          <p:nvPr/>
        </p:nvCxnSpPr>
        <p:spPr>
          <a:xfrm flipH="1">
            <a:off x="7887956" y="4440690"/>
            <a:ext cx="1185117" cy="92458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9816696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111347"/>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one of the trusses on the bottom drawing. Every truss in this drawing will turn blue. </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Press Delete on the keyboard and they will all disappear leaving only the rectangle behind.</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p:cNvPicPr>
            <a:picLocks noChangeAspect="1"/>
          </p:cNvPicPr>
          <p:nvPr/>
        </p:nvPicPr>
        <p:blipFill>
          <a:blip r:embed="rId3"/>
          <a:stretch>
            <a:fillRect/>
          </a:stretch>
        </p:blipFill>
        <p:spPr>
          <a:xfrm>
            <a:off x="272574" y="938085"/>
            <a:ext cx="8450321" cy="4753306"/>
          </a:xfrm>
          <a:prstGeom prst="rect">
            <a:avLst/>
          </a:prstGeom>
        </p:spPr>
      </p:pic>
      <p:cxnSp>
        <p:nvCxnSpPr>
          <p:cNvPr id="13" name="Straight Arrow Connector 12"/>
          <p:cNvCxnSpPr>
            <a:cxnSpLocks/>
          </p:cNvCxnSpPr>
          <p:nvPr/>
        </p:nvCxnSpPr>
        <p:spPr>
          <a:xfrm flipH="1">
            <a:off x="4079631" y="2270927"/>
            <a:ext cx="4972283" cy="241396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37320005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653034"/>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Select tool and then draw around the bottom rectangle that remains.</a:t>
            </a:r>
          </a:p>
          <a:p>
            <a:pPr lvl="0">
              <a:spcBef>
                <a:spcPct val="20000"/>
              </a:spcBef>
            </a:pPr>
            <a:endParaRPr lang="en-GB" sz="12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We are going to make this our floor. It just needs to be moved downwards to the origin of each of the green, red and blue axis.</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a:stretch>
            <a:fillRect/>
          </a:stretch>
        </p:blipFill>
        <p:spPr>
          <a:xfrm>
            <a:off x="272574" y="859315"/>
            <a:ext cx="8546096" cy="4807179"/>
          </a:xfrm>
          <a:prstGeom prst="rect">
            <a:avLst/>
          </a:prstGeom>
        </p:spPr>
      </p:pic>
      <p:cxnSp>
        <p:nvCxnSpPr>
          <p:cNvPr id="12" name="Straight Arrow Connector 11"/>
          <p:cNvCxnSpPr>
            <a:cxnSpLocks/>
          </p:cNvCxnSpPr>
          <p:nvPr/>
        </p:nvCxnSpPr>
        <p:spPr>
          <a:xfrm flipH="1" flipV="1">
            <a:off x="454256" y="1217834"/>
            <a:ext cx="8597657" cy="105309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5704391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160591"/>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Move tool to drag the left corner down on to the origin point.</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We now have a floor surface and a roof that are both exactly the same size and aligned with each other.</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a:stretch>
            <a:fillRect/>
          </a:stretch>
        </p:blipFill>
        <p:spPr>
          <a:xfrm>
            <a:off x="272574" y="938085"/>
            <a:ext cx="8505279" cy="4784220"/>
          </a:xfrm>
          <a:prstGeom prst="rect">
            <a:avLst/>
          </a:prstGeom>
        </p:spPr>
      </p:pic>
      <p:cxnSp>
        <p:nvCxnSpPr>
          <p:cNvPr id="10" name="Straight Arrow Connector 9"/>
          <p:cNvCxnSpPr>
            <a:cxnSpLocks/>
          </p:cNvCxnSpPr>
          <p:nvPr/>
        </p:nvCxnSpPr>
        <p:spPr>
          <a:xfrm flipH="1">
            <a:off x="2685408" y="2745951"/>
            <a:ext cx="6452204" cy="132686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2158856" y="1357497"/>
            <a:ext cx="6893057" cy="88328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7988083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830997"/>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this rectangle on the floor by drawing a box around  it.</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3" y="938085"/>
            <a:ext cx="8450321" cy="4728409"/>
          </a:xfrm>
          <a:prstGeom prst="rect">
            <a:avLst/>
          </a:prstGeom>
        </p:spPr>
      </p:pic>
      <p:cxnSp>
        <p:nvCxnSpPr>
          <p:cNvPr id="10" name="Straight Arrow Connector 9"/>
          <p:cNvCxnSpPr>
            <a:cxnSpLocks/>
          </p:cNvCxnSpPr>
          <p:nvPr/>
        </p:nvCxnSpPr>
        <p:spPr>
          <a:xfrm flipH="1">
            <a:off x="7621018" y="2754551"/>
            <a:ext cx="1516594" cy="54162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70849" y="1319688"/>
            <a:ext cx="8666763" cy="89188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1048751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584775"/>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Right click and Make Group.</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3" y="938084"/>
            <a:ext cx="8450321" cy="4728409"/>
          </a:xfrm>
          <a:prstGeom prst="rect">
            <a:avLst/>
          </a:prstGeom>
        </p:spPr>
      </p:pic>
      <p:cxnSp>
        <p:nvCxnSpPr>
          <p:cNvPr id="12" name="Straight Arrow Connector 11"/>
          <p:cNvCxnSpPr>
            <a:cxnSpLocks/>
          </p:cNvCxnSpPr>
          <p:nvPr/>
        </p:nvCxnSpPr>
        <p:spPr>
          <a:xfrm flipH="1">
            <a:off x="6071192" y="2250376"/>
            <a:ext cx="3066420" cy="226846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740145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lvl="0">
              <a:spcBef>
                <a:spcPct val="20000"/>
              </a:spcBef>
            </a:pPr>
            <a:endParaRPr lang="en-GB" sz="1600" dirty="0">
              <a:solidFill>
                <a:srgbClr val="318AAC"/>
              </a:solidFill>
              <a:latin typeface="Cambria" panose="02040503050406030204" pitchFamily="18" charset="0"/>
              <a:cs typeface="Arial"/>
            </a:endParaRPr>
          </a:p>
        </p:txBody>
      </p:sp>
      <p:pic>
        <p:nvPicPr>
          <p:cNvPr id="14" name="Picture 13"/>
          <p:cNvPicPr>
            <a:picLocks noChangeAspect="1"/>
          </p:cNvPicPr>
          <p:nvPr/>
        </p:nvPicPr>
        <p:blipFill>
          <a:blip r:embed="rId3"/>
          <a:stretch>
            <a:fillRect/>
          </a:stretch>
        </p:blipFill>
        <p:spPr>
          <a:xfrm>
            <a:off x="128195" y="971821"/>
            <a:ext cx="8560654" cy="4815368"/>
          </a:xfrm>
          <a:prstGeom prst="rect">
            <a:avLst/>
          </a:prstGeom>
        </p:spPr>
      </p:pic>
      <p:sp>
        <p:nvSpPr>
          <p:cNvPr id="3" name="Rectangle 2"/>
          <p:cNvSpPr/>
          <p:nvPr/>
        </p:nvSpPr>
        <p:spPr>
          <a:xfrm>
            <a:off x="9131968" y="2247715"/>
            <a:ext cx="2767264" cy="1421928"/>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It is advisable to set up the toolbars to make things a little easier for us.</a:t>
            </a:r>
          </a:p>
          <a:p>
            <a:pPr marL="285750" lvl="0" indent="-28575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View.</a:t>
            </a:r>
          </a:p>
          <a:p>
            <a:pPr marL="285750" lvl="0" indent="-28575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Toolbars.</a:t>
            </a:r>
          </a:p>
        </p:txBody>
      </p:sp>
      <p:cxnSp>
        <p:nvCxnSpPr>
          <p:cNvPr id="10" name="Straight Arrow Connector 9"/>
          <p:cNvCxnSpPr>
            <a:cxnSpLocks/>
          </p:cNvCxnSpPr>
          <p:nvPr/>
        </p:nvCxnSpPr>
        <p:spPr>
          <a:xfrm flipH="1" flipV="1">
            <a:off x="1068946" y="1292170"/>
            <a:ext cx="8063022" cy="189348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7163894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259080"/>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the Rectangle drawing tool.</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Draw a rectangle in this corner.</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Type 100,100.</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This is going to be the base of a post to support the roof.</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a:stretch>
            <a:fillRect/>
          </a:stretch>
        </p:blipFill>
        <p:spPr>
          <a:xfrm>
            <a:off x="272574" y="938085"/>
            <a:ext cx="8450321" cy="4808477"/>
          </a:xfrm>
          <a:prstGeom prst="rect">
            <a:avLst/>
          </a:prstGeom>
        </p:spPr>
      </p:pic>
      <p:cxnSp>
        <p:nvCxnSpPr>
          <p:cNvPr id="10" name="Straight Arrow Connector 9"/>
          <p:cNvCxnSpPr>
            <a:cxnSpLocks/>
          </p:cNvCxnSpPr>
          <p:nvPr/>
        </p:nvCxnSpPr>
        <p:spPr>
          <a:xfrm flipH="1">
            <a:off x="3410525" y="2828260"/>
            <a:ext cx="5727088" cy="221965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38950" y="2081100"/>
            <a:ext cx="8698662" cy="15173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10751329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880241"/>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Push/Pull</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Pull the rectangle up to the base of the truss.</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3" y="938084"/>
            <a:ext cx="8450321" cy="4728409"/>
          </a:xfrm>
          <a:prstGeom prst="rect">
            <a:avLst/>
          </a:prstGeom>
        </p:spPr>
      </p:pic>
      <p:cxnSp>
        <p:nvCxnSpPr>
          <p:cNvPr id="10" name="Straight Arrow Connector 9"/>
          <p:cNvCxnSpPr>
            <a:cxnSpLocks/>
          </p:cNvCxnSpPr>
          <p:nvPr/>
        </p:nvCxnSpPr>
        <p:spPr>
          <a:xfrm flipH="1">
            <a:off x="3127536" y="2521219"/>
            <a:ext cx="6010076" cy="11519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1819082" y="1300072"/>
            <a:ext cx="7318530" cy="95030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45259216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1175706"/>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Select.</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Draw a box around the post to select it.</a:t>
            </a:r>
          </a:p>
          <a:p>
            <a:pPr marL="177800" lvl="0" indent="-177800">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a:stretch>
            <a:fillRect/>
          </a:stretch>
        </p:blipFill>
        <p:spPr>
          <a:xfrm>
            <a:off x="272573" y="938085"/>
            <a:ext cx="8450321" cy="4728409"/>
          </a:xfrm>
          <a:prstGeom prst="rect">
            <a:avLst/>
          </a:prstGeom>
        </p:spPr>
      </p:pic>
      <p:cxnSp>
        <p:nvCxnSpPr>
          <p:cNvPr id="10" name="Straight Arrow Connector 9"/>
          <p:cNvCxnSpPr>
            <a:cxnSpLocks/>
          </p:cNvCxnSpPr>
          <p:nvPr/>
        </p:nvCxnSpPr>
        <p:spPr>
          <a:xfrm flipH="1">
            <a:off x="3678520" y="2543908"/>
            <a:ext cx="5459092" cy="95949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511197" y="1357497"/>
            <a:ext cx="8626415" cy="90505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09685629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lvl="0">
              <a:spcBef>
                <a:spcPct val="20000"/>
              </a:spcBef>
            </a:pPr>
            <a:endParaRPr lang="en-GB" sz="1600" dirty="0">
              <a:solidFill>
                <a:srgbClr val="318AAC"/>
              </a:solidFill>
              <a:latin typeface="Cambria" panose="02040503050406030204" pitchFamily="18" charset="0"/>
              <a:cs typeface="Arial"/>
            </a:endParaRP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Rectangle 5"/>
          <p:cNvSpPr/>
          <p:nvPr/>
        </p:nvSpPr>
        <p:spPr>
          <a:xfrm>
            <a:off x="9094609" y="2281451"/>
            <a:ext cx="2684307" cy="584775"/>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Right click and select Make Group.</a:t>
            </a:r>
          </a:p>
        </p:txBody>
      </p:sp>
      <p:pic>
        <p:nvPicPr>
          <p:cNvPr id="7" name="Picture 6"/>
          <p:cNvPicPr>
            <a:picLocks noChangeAspect="1"/>
          </p:cNvPicPr>
          <p:nvPr/>
        </p:nvPicPr>
        <p:blipFill>
          <a:blip r:embed="rId3"/>
          <a:stretch>
            <a:fillRect/>
          </a:stretch>
        </p:blipFill>
        <p:spPr>
          <a:xfrm>
            <a:off x="272573" y="938085"/>
            <a:ext cx="8450321" cy="4728409"/>
          </a:xfrm>
          <a:prstGeom prst="rect">
            <a:avLst/>
          </a:prstGeom>
        </p:spPr>
      </p:pic>
      <p:cxnSp>
        <p:nvCxnSpPr>
          <p:cNvPr id="12" name="Straight Arrow Connector 11"/>
          <p:cNvCxnSpPr>
            <a:cxnSpLocks/>
          </p:cNvCxnSpPr>
          <p:nvPr/>
        </p:nvCxnSpPr>
        <p:spPr>
          <a:xfrm flipH="1">
            <a:off x="4125271" y="2473569"/>
            <a:ext cx="4969338" cy="60469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22422134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16513" y="1531702"/>
            <a:ext cx="3025423" cy="363791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045592" y="1531702"/>
            <a:ext cx="2767264" cy="3637919"/>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Pan, Zoom and Orbit tools to change the view of your drawing so you can see the opposite corner. You are going to drag a copy of the post to this corner.</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Move tool and hold down Ctrl on the keyboard.</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Drag from the bottom corner of the post and move a copy over to the opposite corner.</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7" name="Picture 6"/>
          <p:cNvPicPr>
            <a:picLocks noChangeAspect="1"/>
          </p:cNvPicPr>
          <p:nvPr/>
        </p:nvPicPr>
        <p:blipFill>
          <a:blip r:embed="rId3"/>
          <a:stretch>
            <a:fillRect/>
          </a:stretch>
        </p:blipFill>
        <p:spPr>
          <a:xfrm>
            <a:off x="272573" y="938084"/>
            <a:ext cx="8450321" cy="4728409"/>
          </a:xfrm>
          <a:prstGeom prst="rect">
            <a:avLst/>
          </a:prstGeom>
        </p:spPr>
      </p:pic>
      <p:cxnSp>
        <p:nvCxnSpPr>
          <p:cNvPr id="10" name="Straight Arrow Connector 9"/>
          <p:cNvCxnSpPr>
            <a:cxnSpLocks/>
          </p:cNvCxnSpPr>
          <p:nvPr/>
        </p:nvCxnSpPr>
        <p:spPr>
          <a:xfrm flipH="1">
            <a:off x="4323290" y="4241800"/>
            <a:ext cx="4722302" cy="92782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29136" y="2829826"/>
            <a:ext cx="8616456" cy="59917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3264782" y="1371707"/>
            <a:ext cx="441548" cy="52677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flipV="1">
            <a:off x="3706330" y="1371707"/>
            <a:ext cx="5339262" cy="28551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Arrow Connector 14"/>
          <p:cNvCxnSpPr>
            <a:cxnSpLocks/>
          </p:cNvCxnSpPr>
          <p:nvPr/>
        </p:nvCxnSpPr>
        <p:spPr>
          <a:xfrm flipH="1" flipV="1">
            <a:off x="3485556" y="1371707"/>
            <a:ext cx="395882" cy="48251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6" name="Straight Connector 15"/>
          <p:cNvCxnSpPr>
            <a:cxnSpLocks/>
          </p:cNvCxnSpPr>
          <p:nvPr/>
        </p:nvCxnSpPr>
        <p:spPr>
          <a:xfrm flipV="1">
            <a:off x="3692915" y="1466850"/>
            <a:ext cx="1607748" cy="431634"/>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6764123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771055"/>
            <a:ext cx="3025423" cy="306058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338554"/>
          </a:xfrm>
          <a:prstGeom prst="rect">
            <a:avLst/>
          </a:prstGeom>
        </p:spPr>
        <p:txBody>
          <a:bodyPr wrap="square">
            <a:spAutoFit/>
          </a:bodyPr>
          <a:lstStyle/>
          <a:p>
            <a:pPr lvl="0">
              <a:spcBef>
                <a:spcPct val="20000"/>
              </a:spcBef>
            </a:pPr>
            <a:endParaRPr lang="en-GB" sz="1600" dirty="0">
              <a:solidFill>
                <a:srgbClr val="318AAC"/>
              </a:solidFill>
              <a:latin typeface="Cambria" panose="02040503050406030204" pitchFamily="18" charset="0"/>
              <a:cs typeface="Arial"/>
            </a:endParaRP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7" name="Picture 6"/>
          <p:cNvPicPr>
            <a:picLocks noChangeAspect="1"/>
          </p:cNvPicPr>
          <p:nvPr/>
        </p:nvPicPr>
        <p:blipFill>
          <a:blip r:embed="rId3"/>
          <a:stretch>
            <a:fillRect/>
          </a:stretch>
        </p:blipFill>
        <p:spPr>
          <a:xfrm>
            <a:off x="272574" y="938085"/>
            <a:ext cx="8450321" cy="4744421"/>
          </a:xfrm>
          <a:prstGeom prst="rect">
            <a:avLst/>
          </a:prstGeom>
        </p:spPr>
      </p:pic>
      <p:cxnSp>
        <p:nvCxnSpPr>
          <p:cNvPr id="10" name="Straight Arrow Connector 9"/>
          <p:cNvCxnSpPr>
            <a:cxnSpLocks/>
          </p:cNvCxnSpPr>
          <p:nvPr/>
        </p:nvCxnSpPr>
        <p:spPr>
          <a:xfrm flipH="1" flipV="1">
            <a:off x="1750291" y="2600604"/>
            <a:ext cx="7345002" cy="37593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76028" y="2081100"/>
            <a:ext cx="2548526" cy="245237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3" name="Rectangle 2"/>
          <p:cNvSpPr/>
          <p:nvPr/>
        </p:nvSpPr>
        <p:spPr>
          <a:xfrm>
            <a:off x="9051913" y="1777855"/>
            <a:ext cx="2852963" cy="3046988"/>
          </a:xfrm>
          <a:prstGeom prst="rect">
            <a:avLst/>
          </a:prstGeom>
        </p:spPr>
        <p:txBody>
          <a:bodyPr wrap="square">
            <a:spAutoFit/>
          </a:bodyPr>
          <a:lstStyle/>
          <a:p>
            <a:pPr marL="180975" indent="-180975">
              <a:buFont typeface="Arial" panose="020B0604020202020204" pitchFamily="34" charset="0"/>
              <a:buChar char="•"/>
            </a:pPr>
            <a:r>
              <a:rPr lang="en-GB" sz="1600" dirty="0">
                <a:latin typeface="Arial" panose="020B0604020202020204" pitchFamily="34" charset="0"/>
                <a:cs typeface="Arial" panose="020B0604020202020204" pitchFamily="34" charset="0"/>
              </a:rPr>
              <a:t>Use the Pan, Zoom and Orbit tools to change the view of your drawing so you can see (the inside face of) the top of the original post.</a:t>
            </a:r>
          </a:p>
          <a:p>
            <a:pPr marL="180975" indent="-180975">
              <a:buFont typeface="Arial" panose="020B0604020202020204" pitchFamily="34" charset="0"/>
              <a:buChar char="•"/>
            </a:pPr>
            <a:r>
              <a:rPr lang="en-GB" sz="1600" dirty="0">
                <a:latin typeface="Arial" panose="020B0604020202020204" pitchFamily="34" charset="0"/>
                <a:cs typeface="Arial" panose="020B0604020202020204" pitchFamily="34" charset="0"/>
              </a:rPr>
              <a:t>Click the rectangle drawing tool and draw a rectangle.</a:t>
            </a:r>
          </a:p>
          <a:p>
            <a:pPr marL="180975" indent="-180975">
              <a:buFont typeface="Arial" panose="020B0604020202020204" pitchFamily="34" charset="0"/>
              <a:buChar char="•"/>
            </a:pPr>
            <a:r>
              <a:rPr lang="en-GB" sz="1600" dirty="0">
                <a:latin typeface="Arial" panose="020B0604020202020204" pitchFamily="34" charset="0"/>
                <a:cs typeface="Arial" panose="020B0604020202020204" pitchFamily="34" charset="0"/>
              </a:rPr>
              <a:t>Type 100,100 and press Enter.</a:t>
            </a:r>
          </a:p>
          <a:p>
            <a:r>
              <a:rPr lang="en-GB" sz="1600" dirty="0">
                <a:latin typeface="Arial" panose="020B0604020202020204" pitchFamily="34" charset="0"/>
                <a:cs typeface="Arial" panose="020B0604020202020204" pitchFamily="34" charset="0"/>
              </a:rPr>
              <a:t>This is going to form the crossbar.</a:t>
            </a:r>
          </a:p>
        </p:txBody>
      </p:sp>
      <p:cxnSp>
        <p:nvCxnSpPr>
          <p:cNvPr id="13" name="Straight Connector 12"/>
          <p:cNvCxnSpPr>
            <a:cxnSpLocks/>
          </p:cNvCxnSpPr>
          <p:nvPr/>
        </p:nvCxnSpPr>
        <p:spPr>
          <a:xfrm flipV="1">
            <a:off x="3024554" y="3423233"/>
            <a:ext cx="6027359" cy="1110239"/>
          </a:xfrm>
          <a:prstGeom prst="line">
            <a:avLst/>
          </a:prstGeom>
        </p:spPr>
        <p:style>
          <a:lnRef idx="2">
            <a:schemeClr val="dk1"/>
          </a:lnRef>
          <a:fillRef idx="0">
            <a:schemeClr val="dk1"/>
          </a:fillRef>
          <a:effectRef idx="1">
            <a:schemeClr val="dk1"/>
          </a:effectRef>
          <a:fontRef idx="minor">
            <a:schemeClr val="tx1"/>
          </a:fontRef>
        </p:style>
      </p:cxnSp>
      <p:cxnSp>
        <p:nvCxnSpPr>
          <p:cNvPr id="15" name="Straight Arrow Connector 14"/>
          <p:cNvCxnSpPr>
            <a:cxnSpLocks/>
          </p:cNvCxnSpPr>
          <p:nvPr/>
        </p:nvCxnSpPr>
        <p:spPr>
          <a:xfrm flipH="1" flipV="1">
            <a:off x="3264782" y="1371707"/>
            <a:ext cx="441548" cy="52677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6" name="Straight Arrow Connector 15"/>
          <p:cNvCxnSpPr>
            <a:cxnSpLocks/>
          </p:cNvCxnSpPr>
          <p:nvPr/>
        </p:nvCxnSpPr>
        <p:spPr>
          <a:xfrm flipH="1" flipV="1">
            <a:off x="3706330" y="1371707"/>
            <a:ext cx="5388963" cy="57412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Straight Arrow Connector 16"/>
          <p:cNvCxnSpPr>
            <a:cxnSpLocks/>
          </p:cNvCxnSpPr>
          <p:nvPr/>
        </p:nvCxnSpPr>
        <p:spPr>
          <a:xfrm flipH="1" flipV="1">
            <a:off x="3485556" y="1371706"/>
            <a:ext cx="441548" cy="4825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Straight Connector 17"/>
          <p:cNvCxnSpPr>
            <a:cxnSpLocks/>
          </p:cNvCxnSpPr>
          <p:nvPr/>
        </p:nvCxnSpPr>
        <p:spPr>
          <a:xfrm flipV="1">
            <a:off x="3692915" y="1533525"/>
            <a:ext cx="1590285" cy="364959"/>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879314104"/>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406813"/>
          </a:xfrm>
          <a:prstGeom prst="rect">
            <a:avLst/>
          </a:prstGeom>
        </p:spPr>
        <p:txBody>
          <a:bodyPr wrap="square">
            <a:spAutoFit/>
          </a:bodyPr>
          <a:lstStyle/>
          <a:p>
            <a:pPr marL="174625" indent="-17462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Pan, Zoom and Orbit tools to change the view of your drawing so you can see (the inside face of) the top of the original post.</a:t>
            </a:r>
          </a:p>
          <a:p>
            <a:pPr marL="174625" lvl="0" indent="-17462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Push/Pull tool .</a:t>
            </a:r>
          </a:p>
          <a:p>
            <a:pPr marL="174625" lvl="0" indent="-17462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Pull the rectangle across to the other post.</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a:stretch>
            <a:fillRect/>
          </a:stretch>
        </p:blipFill>
        <p:spPr>
          <a:xfrm>
            <a:off x="242023" y="938085"/>
            <a:ext cx="8480872" cy="4728409"/>
          </a:xfrm>
          <a:prstGeom prst="rect">
            <a:avLst/>
          </a:prstGeom>
        </p:spPr>
      </p:pic>
      <p:cxnSp>
        <p:nvCxnSpPr>
          <p:cNvPr id="10" name="Straight Arrow Connector 9"/>
          <p:cNvCxnSpPr>
            <a:cxnSpLocks/>
          </p:cNvCxnSpPr>
          <p:nvPr/>
        </p:nvCxnSpPr>
        <p:spPr>
          <a:xfrm flipH="1" flipV="1">
            <a:off x="7256586" y="2630701"/>
            <a:ext cx="1881026" cy="139519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1773582" y="1379706"/>
            <a:ext cx="7364030" cy="234139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Arrow Connector 10"/>
          <p:cNvCxnSpPr>
            <a:cxnSpLocks/>
          </p:cNvCxnSpPr>
          <p:nvPr/>
        </p:nvCxnSpPr>
        <p:spPr>
          <a:xfrm flipH="1" flipV="1">
            <a:off x="3264782" y="1379706"/>
            <a:ext cx="441548" cy="51877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3706330" y="1371707"/>
            <a:ext cx="5431282" cy="87619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flipV="1">
            <a:off x="3485556" y="1371706"/>
            <a:ext cx="441548" cy="4825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Connector 14"/>
          <p:cNvCxnSpPr>
            <a:cxnSpLocks/>
          </p:cNvCxnSpPr>
          <p:nvPr/>
        </p:nvCxnSpPr>
        <p:spPr>
          <a:xfrm flipV="1">
            <a:off x="3692915" y="1604963"/>
            <a:ext cx="1448172" cy="293521"/>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1988702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750594"/>
            <a:ext cx="3025423" cy="340529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3293209"/>
          </a:xfrm>
          <a:prstGeom prst="rect">
            <a:avLst/>
          </a:prstGeom>
        </p:spPr>
        <p:txBody>
          <a:bodyPr wrap="square">
            <a:spAutoFit/>
          </a:bodyPr>
          <a:lstStyle/>
          <a:p>
            <a:pPr marL="174625" lvl="0" indent="-17462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Select button.</a:t>
            </a:r>
          </a:p>
          <a:p>
            <a:pPr marL="174625" lvl="0" indent="-17462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one of the corner posts.</a:t>
            </a:r>
          </a:p>
          <a:p>
            <a:pPr marL="174625" lvl="0" indent="-17462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Hold down the Shift button on the keyboard and click the other post.</a:t>
            </a:r>
          </a:p>
          <a:p>
            <a:pPr marL="174625" lvl="0" indent="-17462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Still holding down the Shift button, double click the crossbar.</a:t>
            </a:r>
          </a:p>
          <a:p>
            <a:pPr lvl="0">
              <a:spcBef>
                <a:spcPct val="20000"/>
              </a:spcBef>
            </a:pPr>
            <a:r>
              <a:rPr lang="en-GB" sz="1600" dirty="0">
                <a:latin typeface="Arial" panose="020B0604020202020204" pitchFamily="34" charset="0"/>
                <a:cs typeface="Arial" panose="020B0604020202020204" pitchFamily="34" charset="0"/>
              </a:rPr>
              <a:t>All three should now be blue and selected.</a:t>
            </a:r>
          </a:p>
          <a:p>
            <a:pPr marL="174625" lvl="0" indent="-174625">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3" y="938085"/>
            <a:ext cx="8450322" cy="4728409"/>
          </a:xfrm>
          <a:prstGeom prst="rect">
            <a:avLst/>
          </a:prstGeom>
        </p:spPr>
      </p:pic>
      <p:cxnSp>
        <p:nvCxnSpPr>
          <p:cNvPr id="10" name="Straight Arrow Connector 9"/>
          <p:cNvCxnSpPr>
            <a:cxnSpLocks/>
          </p:cNvCxnSpPr>
          <p:nvPr/>
        </p:nvCxnSpPr>
        <p:spPr>
          <a:xfrm flipH="1">
            <a:off x="2869628" y="2532185"/>
            <a:ext cx="6267984" cy="83740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98289" y="1357497"/>
            <a:ext cx="8639323" cy="86988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a:off x="5588903" y="3110810"/>
            <a:ext cx="3548709" cy="61018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flipV="1">
            <a:off x="3446586" y="3150286"/>
            <a:ext cx="5691026" cy="68257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5256341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750595"/>
            <a:ext cx="3025423" cy="3530383"/>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1840037"/>
            <a:ext cx="2767264" cy="3440942"/>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Right click and Make Group.</a:t>
            </a: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Move and hold down Ctrl on the keyboard. </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Drag a new copy to the other side of the drawing.</a:t>
            </a:r>
          </a:p>
          <a:p>
            <a:pPr lvl="0">
              <a:spcBef>
                <a:spcPct val="20000"/>
              </a:spcBef>
            </a:pPr>
            <a:r>
              <a:rPr lang="en-GB" sz="1600" dirty="0">
                <a:latin typeface="Arial" panose="020B0604020202020204" pitchFamily="34" charset="0"/>
                <a:cs typeface="Arial" panose="020B0604020202020204" pitchFamily="34" charset="0"/>
              </a:rPr>
              <a:t>This is now a basic frame structure with a roof. Save your work.</a:t>
            </a:r>
          </a:p>
          <a:p>
            <a:pPr lvl="0">
              <a:spcBef>
                <a:spcPct val="20000"/>
              </a:spcBef>
            </a:pPr>
            <a:r>
              <a:rPr lang="en-GB" sz="1600" dirty="0">
                <a:latin typeface="Arial" panose="020B0604020202020204" pitchFamily="34" charset="0"/>
                <a:cs typeface="Arial" panose="020B0604020202020204" pitchFamily="34" charset="0"/>
              </a:rPr>
              <a:t>Next lesson it is time to think about the walls and spaces you need.</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4"/>
            <a:ext cx="8450321" cy="4728409"/>
          </a:xfrm>
          <a:prstGeom prst="rect">
            <a:avLst/>
          </a:prstGeom>
        </p:spPr>
      </p:pic>
      <p:cxnSp>
        <p:nvCxnSpPr>
          <p:cNvPr id="12" name="Straight Arrow Connector 11"/>
          <p:cNvCxnSpPr>
            <a:cxnSpLocks/>
          </p:cNvCxnSpPr>
          <p:nvPr/>
        </p:nvCxnSpPr>
        <p:spPr>
          <a:xfrm flipH="1" flipV="1">
            <a:off x="2127512" y="1349222"/>
            <a:ext cx="7010100" cy="115775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a:off x="7484958" y="3319490"/>
            <a:ext cx="1652654" cy="37057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88596743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rallelogram 17"/>
          <p:cNvSpPr/>
          <p:nvPr/>
        </p:nvSpPr>
        <p:spPr>
          <a:xfrm>
            <a:off x="251038" y="3256844"/>
            <a:ext cx="9749475" cy="2604620"/>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9" name="Title 1"/>
          <p:cNvSpPr txBox="1">
            <a:spLocks/>
          </p:cNvSpPr>
          <p:nvPr/>
        </p:nvSpPr>
        <p:spPr>
          <a:xfrm>
            <a:off x="958401" y="3254429"/>
            <a:ext cx="10397404"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3200" dirty="0">
                <a:solidFill>
                  <a:srgbClr val="318AAC"/>
                </a:solidFill>
              </a:rPr>
              <a:t>An interesting construction fact </a:t>
            </a:r>
          </a:p>
        </p:txBody>
      </p:sp>
      <p:sp>
        <p:nvSpPr>
          <p:cNvPr id="2" name="Title 1"/>
          <p:cNvSpPr>
            <a:spLocks noGrp="1"/>
          </p:cNvSpPr>
          <p:nvPr>
            <p:ph type="title"/>
          </p:nvPr>
        </p:nvSpPr>
        <p:spPr>
          <a:xfrm>
            <a:off x="339004" y="263110"/>
            <a:ext cx="10972800" cy="689866"/>
          </a:xfrm>
        </p:spPr>
        <p:txBody>
          <a:bodyPr>
            <a:normAutofit fontScale="90000"/>
          </a:bodyPr>
          <a:lstStyle/>
          <a:p>
            <a:r>
              <a:rPr lang="en-GB" dirty="0"/>
              <a:t>What have we learnt?</a:t>
            </a:r>
          </a:p>
        </p:txBody>
      </p:sp>
      <p:sp>
        <p:nvSpPr>
          <p:cNvPr id="7" name="Rectangle 6"/>
          <p:cNvSpPr/>
          <p:nvPr/>
        </p:nvSpPr>
        <p:spPr>
          <a:xfrm>
            <a:off x="812800" y="3863328"/>
            <a:ext cx="8842569" cy="1963614"/>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The London Underground has some mind boggling facts and figures attached to it:</a:t>
            </a:r>
          </a:p>
          <a:p>
            <a:pPr marL="261938" lvl="0" indent="-261938">
              <a:spcBef>
                <a:spcPct val="20000"/>
              </a:spcBef>
              <a:buFont typeface="+mj-lt"/>
              <a:buAutoNum type="arabicPeriod"/>
            </a:pPr>
            <a:r>
              <a:rPr lang="en-GB" sz="1600" dirty="0">
                <a:latin typeface="Arial" panose="020B0604020202020204" pitchFamily="34" charset="0"/>
                <a:cs typeface="Arial" panose="020B0604020202020204" pitchFamily="34" charset="0"/>
              </a:rPr>
              <a:t>Underground tunnels leak! Over 47 million litres of water are pumped out each day. That’s enough water to fill a leisure centre swimming pool every 15 minutes.</a:t>
            </a:r>
          </a:p>
          <a:p>
            <a:pPr marL="261938" lvl="0" indent="-261938">
              <a:spcBef>
                <a:spcPct val="20000"/>
              </a:spcBef>
              <a:buFont typeface="+mj-lt"/>
              <a:buAutoNum type="arabicPeriod"/>
            </a:pPr>
            <a:r>
              <a:rPr lang="en-GB" sz="1600" dirty="0">
                <a:latin typeface="Arial" panose="020B0604020202020204" pitchFamily="34" charset="0"/>
                <a:cs typeface="Arial" panose="020B0604020202020204" pitchFamily="34" charset="0"/>
              </a:rPr>
              <a:t>In 2007 London Underground carried over one billion passengers for the first time. That’s the equivalent of every man, woman and child living in England riding it over 18 times each.</a:t>
            </a:r>
          </a:p>
          <a:p>
            <a:pPr marL="261938" lvl="0" indent="-261938">
              <a:spcBef>
                <a:spcPct val="20000"/>
              </a:spcBef>
              <a:buFont typeface="+mj-lt"/>
              <a:buAutoNum type="arabicPeriod"/>
            </a:pPr>
            <a:r>
              <a:rPr lang="en-GB" sz="1600" dirty="0">
                <a:latin typeface="Arial" panose="020B0604020202020204" pitchFamily="34" charset="0"/>
                <a:cs typeface="Arial" panose="020B0604020202020204" pitchFamily="34" charset="0"/>
              </a:rPr>
              <a:t>Tube trains travel around 80 million miles each year. That’s 3,200 times around the circumference of the earth.</a:t>
            </a:r>
          </a:p>
        </p:txBody>
      </p:sp>
      <p:grpSp>
        <p:nvGrpSpPr>
          <p:cNvPr id="10" name="Group 9"/>
          <p:cNvGrpSpPr/>
          <p:nvPr/>
        </p:nvGrpSpPr>
        <p:grpSpPr>
          <a:xfrm>
            <a:off x="10228873" y="274639"/>
            <a:ext cx="2165862" cy="6583362"/>
            <a:chOff x="10228873" y="274638"/>
            <a:chExt cx="2165862" cy="6864817"/>
          </a:xfrm>
        </p:grpSpPr>
        <p:sp>
          <p:nvSpPr>
            <p:cNvPr id="11" name="Rectangle 10"/>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11"/>
            <p:cNvPicPr>
              <a:picLocks noChangeAspect="1"/>
            </p:cNvPicPr>
            <p:nvPr/>
          </p:nvPicPr>
          <p:blipFill>
            <a:blip r:embed="rId3"/>
            <a:stretch>
              <a:fillRect/>
            </a:stretch>
          </p:blipFill>
          <p:spPr>
            <a:xfrm>
              <a:off x="10228873" y="1814354"/>
              <a:ext cx="2165862" cy="5325101"/>
            </a:xfrm>
            <a:prstGeom prst="rect">
              <a:avLst/>
            </a:prstGeom>
          </p:spPr>
        </p:pic>
        <p:sp>
          <p:nvSpPr>
            <p:cNvPr id="13" name="Rectangle 12"/>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13"/>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5" name="Rectangle 14"/>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6" name="Rectangle 15"/>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
        <p:nvSpPr>
          <p:cNvPr id="17" name="Rectangle 16"/>
          <p:cNvSpPr/>
          <p:nvPr/>
        </p:nvSpPr>
        <p:spPr>
          <a:xfrm>
            <a:off x="393750" y="988282"/>
            <a:ext cx="9406450" cy="1975926"/>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Triangles are used in the design of structures to add rigidity and strength.</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A truss is a structural member, often used in the construction of steel framed structures.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use the Flip Along function to mirror objects.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use the Array function to evenly multiply or divide copied objects.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combine many of the features of </a:t>
            </a:r>
            <a:r>
              <a:rPr lang="en-GB" dirty="0" err="1">
                <a:latin typeface="Arial" panose="020B0604020202020204" pitchFamily="34" charset="0"/>
                <a:cs typeface="Arial" panose="020B0604020202020204" pitchFamily="34" charset="0"/>
              </a:rPr>
              <a:t>SketchUp</a:t>
            </a:r>
            <a:r>
              <a:rPr lang="en-GB" dirty="0">
                <a:latin typeface="Arial" panose="020B0604020202020204" pitchFamily="34" charset="0"/>
                <a:cs typeface="Arial" panose="020B0604020202020204" pitchFamily="34" charset="0"/>
              </a:rPr>
              <a:t> previously taught with the new features taught today, in order to draw a truss and roof structure with accuracy.</a:t>
            </a:r>
          </a:p>
        </p:txBody>
      </p:sp>
    </p:spTree>
    <p:extLst>
      <p:ext uri="{BB962C8B-B14F-4D97-AF65-F5344CB8AC3E}">
        <p14:creationId xmlns:p14="http://schemas.microsoft.com/office/powerpoint/2010/main" val="6967640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195718" y="956405"/>
            <a:ext cx="8560654" cy="4815368"/>
          </a:xfrm>
          <a:prstGeom prst="rect">
            <a:avLst/>
          </a:prstGeom>
        </p:spPr>
      </p:pic>
      <p:sp>
        <p:nvSpPr>
          <p:cNvPr id="9" name="Rectangle 8"/>
          <p:cNvSpPr/>
          <p:nvPr/>
        </p:nvSpPr>
        <p:spPr>
          <a:xfrm>
            <a:off x="9131968" y="2247715"/>
            <a:ext cx="2767264" cy="2357568"/>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A small window will appear.</a:t>
            </a:r>
          </a:p>
          <a:p>
            <a:pPr lvl="0">
              <a:spcBef>
                <a:spcPct val="20000"/>
              </a:spcBef>
            </a:pPr>
            <a:endParaRPr lang="en-GB" sz="1600" dirty="0">
              <a:latin typeface="Arial" panose="020B0604020202020204" pitchFamily="34" charset="0"/>
              <a:cs typeface="Arial" panose="020B0604020202020204" pitchFamily="34" charset="0"/>
            </a:endParaRPr>
          </a:p>
          <a:p>
            <a:pPr marL="285750" lvl="0" indent="-28575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the Large Tool Set check box.</a:t>
            </a:r>
          </a:p>
          <a:p>
            <a:pPr marL="285750" lvl="0" indent="-28575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close.</a:t>
            </a:r>
          </a:p>
          <a:p>
            <a:pPr marL="285750" lvl="0" indent="-285750">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marL="285750" lvl="0" indent="-285750">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marL="285750" lvl="0" indent="-28575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This tool bar will appear.</a:t>
            </a:r>
          </a:p>
        </p:txBody>
      </p:sp>
      <p:cxnSp>
        <p:nvCxnSpPr>
          <p:cNvPr id="10" name="Straight Arrow Connector 9"/>
          <p:cNvCxnSpPr>
            <a:cxnSpLocks/>
          </p:cNvCxnSpPr>
          <p:nvPr/>
        </p:nvCxnSpPr>
        <p:spPr>
          <a:xfrm flipH="1">
            <a:off x="647858" y="4389514"/>
            <a:ext cx="8484110" cy="22147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a:off x="4289926" y="3004457"/>
            <a:ext cx="4842042" cy="45335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a:off x="5447763" y="3527461"/>
            <a:ext cx="3684205" cy="65209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8200429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Lessons 6 &amp; 7</a:t>
            </a:r>
          </a:p>
        </p:txBody>
      </p:sp>
      <p:sp>
        <p:nvSpPr>
          <p:cNvPr id="3" name="Content Placeholder 2"/>
          <p:cNvSpPr>
            <a:spLocks noGrp="1"/>
          </p:cNvSpPr>
          <p:nvPr>
            <p:ph idx="1"/>
          </p:nvPr>
        </p:nvSpPr>
        <p:spPr>
          <a:xfrm>
            <a:off x="609601" y="964504"/>
            <a:ext cx="8737600" cy="4791671"/>
          </a:xfrm>
        </p:spPr>
        <p:txBody>
          <a:bodyPr>
            <a:noAutofit/>
          </a:bodyPr>
          <a:lstStyle/>
          <a:p>
            <a:pPr marL="0" indent="0">
              <a:buNone/>
            </a:pPr>
            <a:r>
              <a:rPr lang="en-GB" sz="2400" dirty="0"/>
              <a:t>Lesson Synopsis </a:t>
            </a:r>
          </a:p>
          <a:p>
            <a:pPr marL="0" indent="0">
              <a:buNone/>
            </a:pPr>
            <a:r>
              <a:rPr lang="en-GB" sz="1800" b="0" dirty="0">
                <a:solidFill>
                  <a:schemeClr val="tx1"/>
                </a:solidFill>
                <a:latin typeface="Arial" panose="020B0604020202020204" pitchFamily="34" charset="0"/>
                <a:ea typeface="Calibri" panose="020F0502020204030204" pitchFamily="34" charset="0"/>
                <a:cs typeface="Arial" panose="020B0604020202020204" pitchFamily="34" charset="0"/>
              </a:rPr>
              <a:t>Pupils use </a:t>
            </a:r>
            <a:r>
              <a:rPr lang="en-GB" sz="1800" b="0" dirty="0" err="1">
                <a:solidFill>
                  <a:schemeClr val="tx1"/>
                </a:solidFill>
                <a:latin typeface="Arial" panose="020B0604020202020204" pitchFamily="34" charset="0"/>
                <a:ea typeface="Calibri" panose="020F0502020204030204" pitchFamily="34" charset="0"/>
                <a:cs typeface="Arial" panose="020B0604020202020204" pitchFamily="34" charset="0"/>
              </a:rPr>
              <a:t>SketchUp</a:t>
            </a:r>
            <a:r>
              <a:rPr lang="en-GB" sz="1800" b="0" dirty="0">
                <a:solidFill>
                  <a:schemeClr val="tx1"/>
                </a:solidFill>
                <a:latin typeface="Arial" panose="020B0604020202020204" pitchFamily="34" charset="0"/>
                <a:ea typeface="Calibri" panose="020F0502020204030204" pitchFamily="34" charset="0"/>
                <a:cs typeface="Arial" panose="020B0604020202020204" pitchFamily="34" charset="0"/>
              </a:rPr>
              <a:t> to develop 3D drawings of the finished building design from the block plans developed during Lesson 4a. Pupils detail their work using the 3D warehouse tool. Spend two lessons developing a finished design and present in PowerPoint as a series of architect impressions from different viewpoints.</a:t>
            </a:r>
          </a:p>
          <a:p>
            <a:pPr marL="0" indent="0">
              <a:buNone/>
            </a:pPr>
            <a:endParaRPr lang="en-GB" sz="1200" b="0" u="sng" dirty="0">
              <a:solidFill>
                <a:schemeClr val="tx1"/>
              </a:solidFill>
              <a:latin typeface="Arial" panose="020B0604020202020204" pitchFamily="34" charset="0"/>
              <a:cs typeface="Arial" panose="020B0604020202020204" pitchFamily="34" charset="0"/>
            </a:endParaRPr>
          </a:p>
          <a:p>
            <a:pPr marL="0" indent="0">
              <a:buNone/>
            </a:pPr>
            <a:r>
              <a:rPr lang="en-GB" sz="1800" dirty="0">
                <a:solidFill>
                  <a:schemeClr val="tx1"/>
                </a:solidFill>
                <a:latin typeface="Arial" panose="020B0604020202020204" pitchFamily="34" charset="0"/>
                <a:cs typeface="Arial" panose="020B0604020202020204" pitchFamily="34" charset="0"/>
              </a:rPr>
              <a:t>Learning Objectives </a:t>
            </a:r>
          </a:p>
          <a:p>
            <a:pPr marL="0" indent="0">
              <a:buNone/>
            </a:pPr>
            <a:r>
              <a:rPr lang="en-GB" sz="1800" b="0" dirty="0">
                <a:solidFill>
                  <a:schemeClr val="tx1"/>
                </a:solidFill>
                <a:latin typeface="Arial" panose="020B0604020202020204" pitchFamily="34" charset="0"/>
                <a:cs typeface="Arial" panose="020B0604020202020204" pitchFamily="34" charset="0"/>
              </a:rPr>
              <a:t>DA 3, DA 8, DB 3, DB 5, DB 9</a:t>
            </a:r>
          </a:p>
          <a:p>
            <a:pPr marL="0" indent="0">
              <a:buNone/>
            </a:pPr>
            <a:endParaRPr lang="en-GB" sz="1200" b="0" u="sng" dirty="0">
              <a:solidFill>
                <a:schemeClr val="tx1"/>
              </a:solidFill>
              <a:latin typeface="Arial" panose="020B0604020202020204" pitchFamily="34" charset="0"/>
              <a:cs typeface="Arial" panose="020B0604020202020204" pitchFamily="34" charset="0"/>
            </a:endParaRPr>
          </a:p>
          <a:p>
            <a:pPr marL="0" indent="0">
              <a:buNone/>
            </a:pPr>
            <a:r>
              <a:rPr lang="en-GB" sz="1800" dirty="0">
                <a:solidFill>
                  <a:schemeClr val="tx1"/>
                </a:solidFill>
                <a:latin typeface="Arial" panose="020B0604020202020204" pitchFamily="34" charset="0"/>
                <a:cs typeface="Arial" panose="020B0604020202020204" pitchFamily="34" charset="0"/>
              </a:rPr>
              <a:t>Resources</a:t>
            </a:r>
          </a:p>
          <a:p>
            <a:r>
              <a:rPr lang="en-GB" sz="1800" b="0" dirty="0">
                <a:solidFill>
                  <a:schemeClr val="tx1"/>
                </a:solidFill>
                <a:latin typeface="Arial" panose="020B0604020202020204" pitchFamily="34" charset="0"/>
                <a:cs typeface="Arial" panose="020B0604020202020204" pitchFamily="34" charset="0"/>
              </a:rPr>
              <a:t>Access to the floor plans pupils developed in Lesson 4a.</a:t>
            </a:r>
          </a:p>
          <a:p>
            <a:r>
              <a:rPr lang="en-GB" sz="1800" b="0" dirty="0">
                <a:solidFill>
                  <a:schemeClr val="tx1"/>
                </a:solidFill>
                <a:latin typeface="Arial" panose="020B0604020202020204" pitchFamily="34" charset="0"/>
                <a:cs typeface="Arial" panose="020B0604020202020204" pitchFamily="34" charset="0"/>
              </a:rPr>
              <a:t>PCs or laptops with Google </a:t>
            </a:r>
            <a:r>
              <a:rPr lang="en-GB" sz="1800" b="0" dirty="0" err="1">
                <a:solidFill>
                  <a:schemeClr val="tx1"/>
                </a:solidFill>
                <a:latin typeface="Arial" panose="020B0604020202020204" pitchFamily="34" charset="0"/>
                <a:cs typeface="Arial" panose="020B0604020202020204" pitchFamily="34" charset="0"/>
              </a:rPr>
              <a:t>SketchUp</a:t>
            </a:r>
            <a:r>
              <a:rPr lang="en-GB" sz="1800" b="0" dirty="0">
                <a:solidFill>
                  <a:schemeClr val="tx1"/>
                </a:solidFill>
                <a:latin typeface="Arial" panose="020B0604020202020204" pitchFamily="34" charset="0"/>
                <a:cs typeface="Arial" panose="020B0604020202020204" pitchFamily="34" charset="0"/>
              </a:rPr>
              <a:t> installed.</a:t>
            </a:r>
          </a:p>
          <a:p>
            <a:r>
              <a:rPr lang="en-GB" sz="1800" b="0" dirty="0">
                <a:solidFill>
                  <a:schemeClr val="tx1"/>
                </a:solidFill>
                <a:latin typeface="Arial" panose="020B0604020202020204" pitchFamily="34" charset="0"/>
                <a:cs typeface="Arial" panose="020B0604020202020204" pitchFamily="34" charset="0"/>
              </a:rPr>
              <a:t>Printing facilities.</a:t>
            </a:r>
          </a:p>
          <a:p>
            <a:r>
              <a:rPr lang="en-GB" sz="1800" b="0" dirty="0">
                <a:solidFill>
                  <a:schemeClr val="tx1"/>
                </a:solidFill>
                <a:latin typeface="Arial" panose="020B0604020202020204" pitchFamily="34" charset="0"/>
                <a:cs typeface="Arial" panose="020B0604020202020204" pitchFamily="34" charset="0"/>
              </a:rPr>
              <a:t>A mouse would make the use of </a:t>
            </a:r>
            <a:r>
              <a:rPr lang="en-GB" sz="1800" b="0" dirty="0" err="1">
                <a:solidFill>
                  <a:schemeClr val="tx1"/>
                </a:solidFill>
                <a:latin typeface="Arial" panose="020B0604020202020204" pitchFamily="34" charset="0"/>
                <a:cs typeface="Arial" panose="020B0604020202020204" pitchFamily="34" charset="0"/>
              </a:rPr>
              <a:t>SketchUp</a:t>
            </a:r>
            <a:r>
              <a:rPr lang="en-GB" sz="1800" b="0" dirty="0">
                <a:solidFill>
                  <a:schemeClr val="tx1"/>
                </a:solidFill>
                <a:latin typeface="Arial" panose="020B0604020202020204" pitchFamily="34" charset="0"/>
                <a:cs typeface="Arial" panose="020B0604020202020204" pitchFamily="34" charset="0"/>
              </a:rPr>
              <a:t> much easier than using an integral touchpad.</a:t>
            </a:r>
          </a:p>
          <a:p>
            <a:pPr marL="0" indent="0">
              <a:buNone/>
            </a:pPr>
            <a:endParaRPr lang="en-GB" sz="1600" b="0" dirty="0"/>
          </a:p>
          <a:p>
            <a:pPr marL="0" indent="0">
              <a:buNone/>
            </a:pPr>
            <a:endParaRPr lang="en-GB" sz="1600" dirty="0"/>
          </a:p>
          <a:p>
            <a:pPr marL="0" indent="0">
              <a:buNone/>
            </a:pPr>
            <a:endParaRPr lang="en-GB" dirty="0"/>
          </a:p>
        </p:txBody>
      </p:sp>
      <p:grpSp>
        <p:nvGrpSpPr>
          <p:cNvPr id="10" name="Group 9"/>
          <p:cNvGrpSpPr/>
          <p:nvPr/>
        </p:nvGrpSpPr>
        <p:grpSpPr>
          <a:xfrm>
            <a:off x="9388679" y="1100982"/>
            <a:ext cx="2043289" cy="4487780"/>
            <a:chOff x="9539111" y="737362"/>
            <a:chExt cx="2043289" cy="4487780"/>
          </a:xfrm>
        </p:grpSpPr>
        <p:sp>
          <p:nvSpPr>
            <p:cNvPr id="11" name="Rectangle 10"/>
            <p:cNvSpPr/>
            <p:nvPr/>
          </p:nvSpPr>
          <p:spPr>
            <a:xfrm>
              <a:off x="9539111" y="737362"/>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11"/>
            <p:cNvPicPr>
              <a:picLocks noChangeAspect="1"/>
            </p:cNvPicPr>
            <p:nvPr/>
          </p:nvPicPr>
          <p:blipFill>
            <a:blip r:embed="rId3"/>
            <a:stretch>
              <a:fillRect/>
            </a:stretch>
          </p:blipFill>
          <p:spPr>
            <a:xfrm>
              <a:off x="9691456" y="2643385"/>
              <a:ext cx="1771650" cy="79122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688608" y="4061580"/>
              <a:ext cx="1774498" cy="818082"/>
            </a:xfrm>
            <a:prstGeom prst="rect">
              <a:avLst/>
            </a:prstGeom>
          </p:spPr>
        </p:pic>
        <p:pic>
          <p:nvPicPr>
            <p:cNvPr id="19" name="Picture 18"/>
            <p:cNvPicPr>
              <a:picLocks noChangeAspect="1"/>
            </p:cNvPicPr>
            <p:nvPr/>
          </p:nvPicPr>
          <p:blipFill>
            <a:blip r:embed="rId5"/>
            <a:stretch>
              <a:fillRect/>
            </a:stretch>
          </p:blipFill>
          <p:spPr>
            <a:xfrm>
              <a:off x="9673506" y="873900"/>
              <a:ext cx="1774498" cy="1238453"/>
            </a:xfrm>
            <a:prstGeom prst="rect">
              <a:avLst/>
            </a:prstGeom>
          </p:spPr>
        </p:pic>
      </p:grpSp>
    </p:spTree>
    <p:extLst>
      <p:ext uri="{BB962C8B-B14F-4D97-AF65-F5344CB8AC3E}">
        <p14:creationId xmlns:p14="http://schemas.microsoft.com/office/powerpoint/2010/main" val="2099092052"/>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6 Starter</a:t>
            </a:r>
          </a:p>
        </p:txBody>
      </p:sp>
      <p:sp>
        <p:nvSpPr>
          <p:cNvPr id="6" name="Rectangle 5"/>
          <p:cNvSpPr/>
          <p:nvPr/>
        </p:nvSpPr>
        <p:spPr>
          <a:xfrm>
            <a:off x="8826500" y="994047"/>
            <a:ext cx="2866736"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7" name="Rectangle 6"/>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extBox 2"/>
          <p:cNvSpPr txBox="1"/>
          <p:nvPr/>
        </p:nvSpPr>
        <p:spPr>
          <a:xfrm>
            <a:off x="720436" y="1066104"/>
            <a:ext cx="8106064" cy="4862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strike="noStrike" kern="1200" cap="none" spc="0" normalizeH="0" baseline="0" noProof="0" dirty="0">
                <a:ln>
                  <a:noFill/>
                </a:ln>
                <a:solidFill>
                  <a:srgbClr val="318AAC"/>
                </a:solidFill>
                <a:effectLst/>
                <a:uLnTx/>
                <a:uFillTx/>
                <a:latin typeface="Cambria" panose="02040503050406030204" pitchFamily="18" charset="0"/>
                <a:ea typeface="+mn-ea"/>
                <a:cs typeface="Arial"/>
              </a:rPr>
              <a:t>What is an apprenticeship?</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18AAC"/>
                </a:solidFill>
                <a:effectLst/>
                <a:uLnTx/>
                <a:uFillTx/>
                <a:latin typeface="Arial" panose="020B0604020202020204" pitchFamily="34" charset="0"/>
                <a:cs typeface="Arial" panose="020B0604020202020204" pitchFamily="34" charset="0"/>
                <a:hlinkClick r:id="rId3"/>
              </a:rPr>
              <a:t>https://www.youtube.com/user/ApprenticeshipsNAS</a:t>
            </a:r>
            <a:endParaRPr kumimoji="0" lang="en-GB" sz="1800" b="0" i="0" u="none" strike="noStrike" kern="1200" cap="none" spc="0" normalizeH="0" baseline="0" noProof="0" dirty="0">
              <a:ln>
                <a:noFill/>
              </a:ln>
              <a:solidFill>
                <a:srgbClr val="318AAC"/>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strike="noStrike" kern="1200" cap="none" spc="0" normalizeH="0" baseline="0" noProof="0" dirty="0">
                <a:ln>
                  <a:noFill/>
                </a:ln>
                <a:solidFill>
                  <a:srgbClr val="318AAC"/>
                </a:solidFill>
                <a:effectLst/>
                <a:uLnTx/>
                <a:uFillTx/>
                <a:latin typeface="Cambria" panose="02040503050406030204" pitchFamily="18" charset="0"/>
                <a:ea typeface="+mn-ea"/>
                <a:cs typeface="Arial"/>
              </a:rPr>
              <a:t>An example of how to apply for an apprenticeship through WCG</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4F81BD"/>
                </a:solidFill>
                <a:effectLst/>
                <a:uLnTx/>
                <a:uFillTx/>
                <a:latin typeface="Arial" panose="020B0604020202020204" pitchFamily="34" charset="0"/>
                <a:cs typeface="Arial" panose="020B0604020202020204" pitchFamily="34" charset="0"/>
                <a:hlinkClick r:id="rId4"/>
              </a:rPr>
              <a:t>https://www.youtube.com/watch?v=LWx3opcJlSE</a:t>
            </a:r>
            <a:endParaRPr kumimoji="0" lang="en-GB" sz="1800" b="0" i="0" u="none" strike="noStrike" kern="1200" cap="none" spc="0" normalizeH="0" baseline="0" noProof="0" dirty="0">
              <a:ln>
                <a:noFill/>
              </a:ln>
              <a:solidFill>
                <a:srgbClr val="4F81BD"/>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4F81BD"/>
              </a:solidFill>
              <a:effectLst/>
              <a:uLnTx/>
              <a:uFillTx/>
              <a:latin typeface="Cambria" panose="02040503050406030204" pitchFamily="18" charset="0"/>
              <a:ea typeface="+mn-ea"/>
              <a:cs typeface="+mn-cs"/>
            </a:endParaRPr>
          </a:p>
          <a:p>
            <a:pPr marL="0" marR="0" lvl="0" indent="0" algn="l" defTabSz="457200" rtl="0" eaLnBrk="1" fontAlgn="auto" latinLnBrk="0" hangingPunct="1">
              <a:lnSpc>
                <a:spcPct val="100000"/>
              </a:lnSpc>
              <a:spcBef>
                <a:spcPts val="0"/>
              </a:spcBef>
              <a:spcAft>
                <a:spcPts val="400"/>
              </a:spcAft>
              <a:buClrTx/>
              <a:buSzTx/>
              <a:buFontTx/>
              <a:buNone/>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Apprenticeships have equivalent educational levels and offer a good alternative to traditional routes through education beyond age 16:</a:t>
            </a:r>
          </a:p>
          <a:p>
            <a:pPr marL="266700" marR="0" lvl="0" algn="l" defTabSz="466725" rtl="0" eaLnBrk="1" fontAlgn="auto" latinLnBrk="0" hangingPunct="1">
              <a:lnSpc>
                <a:spcPct val="100000"/>
              </a:lnSpc>
              <a:spcBef>
                <a:spcPts val="0"/>
              </a:spcBef>
              <a:spcAft>
                <a:spcPts val="0"/>
              </a:spcAft>
              <a:buClrTx/>
              <a:buSzTx/>
              <a:buFontTx/>
              <a:buNone/>
              <a:tabLst>
                <a:tab pos="2425700" algn="l"/>
                <a:tab pos="4572000" algn="l"/>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Intermediate	Level 2	5 GCSE grades A*-C</a:t>
            </a:r>
          </a:p>
          <a:p>
            <a:pPr marL="266700" marR="0" lvl="0" algn="l" defTabSz="466725" rtl="0" eaLnBrk="1" fontAlgn="auto" latinLnBrk="0" hangingPunct="1">
              <a:lnSpc>
                <a:spcPct val="100000"/>
              </a:lnSpc>
              <a:spcBef>
                <a:spcPts val="0"/>
              </a:spcBef>
              <a:spcAft>
                <a:spcPts val="0"/>
              </a:spcAft>
              <a:buClrTx/>
              <a:buSzTx/>
              <a:buFontTx/>
              <a:buNone/>
              <a:tabLst>
                <a:tab pos="2425700" algn="l"/>
                <a:tab pos="4572000" algn="l"/>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Advanced	Level 3	2 A Level passes</a:t>
            </a:r>
          </a:p>
          <a:p>
            <a:pPr marL="266700" marR="0" lvl="0" algn="l" defTabSz="466725" rtl="0" eaLnBrk="1" fontAlgn="auto" latinLnBrk="0" hangingPunct="1">
              <a:lnSpc>
                <a:spcPct val="100000"/>
              </a:lnSpc>
              <a:spcBef>
                <a:spcPts val="0"/>
              </a:spcBef>
              <a:spcAft>
                <a:spcPts val="0"/>
              </a:spcAft>
              <a:buClrTx/>
              <a:buSzTx/>
              <a:buFontTx/>
              <a:buNone/>
              <a:tabLst>
                <a:tab pos="2425700" algn="l"/>
                <a:tab pos="4572000" algn="l"/>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Higher	Level 4-7	Foundation degree</a:t>
            </a:r>
          </a:p>
          <a:p>
            <a:pPr marL="266700" marR="0" lvl="0" algn="l" defTabSz="466725" rtl="0" eaLnBrk="1" fontAlgn="auto" latinLnBrk="0" hangingPunct="1">
              <a:lnSpc>
                <a:spcPct val="100000"/>
              </a:lnSpc>
              <a:spcBef>
                <a:spcPts val="0"/>
              </a:spcBef>
              <a:spcAft>
                <a:spcPts val="0"/>
              </a:spcAft>
              <a:buClrTx/>
              <a:buSzTx/>
              <a:buFontTx/>
              <a:buNone/>
              <a:tabLst>
                <a:tab pos="2425700" algn="l"/>
                <a:tab pos="4572000" algn="l"/>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Degree	Level 6-7	Bachelors or Masters degree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mn-cs"/>
              </a:rPr>
              <a:t>What do like about the idea of an apprenticeship? </a:t>
            </a:r>
            <a:b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mn-cs"/>
              </a:rPr>
            </a:b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mn-cs"/>
              </a:rPr>
              <a:t>How will you find out more?</a:t>
            </a:r>
            <a:endPar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mn-cs"/>
            </a:endParaRPr>
          </a:p>
        </p:txBody>
      </p:sp>
      <p:sp>
        <p:nvSpPr>
          <p:cNvPr id="4" name="Rectangle 3"/>
          <p:cNvSpPr/>
          <p:nvPr/>
        </p:nvSpPr>
        <p:spPr>
          <a:xfrm>
            <a:off x="8826500" y="1066104"/>
            <a:ext cx="2866736" cy="4585871"/>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Talk to family member about your future. Discuss what career you would like to do, and a back up if you find your first choice doesn’t go to plan. Look at:</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The qualifications you might need.</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The pay and conditions of the job.</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Local employers who might be able to employ you doing this.</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The subjects you would need to take to achieve this.</a:t>
            </a:r>
          </a:p>
        </p:txBody>
      </p:sp>
    </p:spTree>
    <p:extLst>
      <p:ext uri="{BB962C8B-B14F-4D97-AF65-F5344CB8AC3E}">
        <p14:creationId xmlns:p14="http://schemas.microsoft.com/office/powerpoint/2010/main" val="2005112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7 Starter</a:t>
            </a:r>
          </a:p>
        </p:txBody>
      </p:sp>
      <p:sp>
        <p:nvSpPr>
          <p:cNvPr id="6" name="Rectangle 5"/>
          <p:cNvSpPr/>
          <p:nvPr/>
        </p:nvSpPr>
        <p:spPr>
          <a:xfrm>
            <a:off x="8975558" y="994047"/>
            <a:ext cx="2606842"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7" name="Rectangle 6"/>
          <p:cNvSpPr/>
          <p:nvPr/>
        </p:nvSpPr>
        <p:spPr>
          <a:xfrm>
            <a:off x="609600" y="964504"/>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extBox 2"/>
          <p:cNvSpPr txBox="1"/>
          <p:nvPr/>
        </p:nvSpPr>
        <p:spPr>
          <a:xfrm>
            <a:off x="609601" y="1066104"/>
            <a:ext cx="8093014" cy="43088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What jobs/careers take place here? List as many as you can</a:t>
            </a:r>
            <a:endParaRPr kumimoji="0" lang="en-GB" sz="2200" b="1" i="0" u="none" strike="noStrike" kern="1200" cap="none" spc="0" normalizeH="0" baseline="0" noProof="0" dirty="0">
              <a:ln>
                <a:noFill/>
              </a:ln>
              <a:solidFill>
                <a:srgbClr val="318AAC"/>
              </a:solidFill>
              <a:effectLst/>
              <a:uLnTx/>
              <a:uFillTx/>
              <a:latin typeface="Calibri"/>
              <a:ea typeface="+mn-ea"/>
            </a:endParaRPr>
          </a:p>
        </p:txBody>
      </p:sp>
      <p:pic>
        <p:nvPicPr>
          <p:cNvPr id="4" name="Picture 3"/>
          <p:cNvPicPr>
            <a:picLocks noChangeAspect="1"/>
          </p:cNvPicPr>
          <p:nvPr/>
        </p:nvPicPr>
        <p:blipFill>
          <a:blip r:embed="rId3"/>
          <a:stretch>
            <a:fillRect/>
          </a:stretch>
        </p:blipFill>
        <p:spPr>
          <a:xfrm>
            <a:off x="1745672" y="1520999"/>
            <a:ext cx="5652654" cy="2851402"/>
          </a:xfrm>
          <a:prstGeom prst="rect">
            <a:avLst/>
          </a:prstGeom>
        </p:spPr>
      </p:pic>
      <p:sp>
        <p:nvSpPr>
          <p:cNvPr id="13" name="TextBox 12"/>
          <p:cNvSpPr txBox="1"/>
          <p:nvPr/>
        </p:nvSpPr>
        <p:spPr>
          <a:xfrm>
            <a:off x="808439" y="4821426"/>
            <a:ext cx="7894175"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TextBox 13"/>
          <p:cNvSpPr txBox="1"/>
          <p:nvPr/>
        </p:nvSpPr>
        <p:spPr>
          <a:xfrm>
            <a:off x="808439" y="4457964"/>
            <a:ext cx="7894175" cy="125162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400"/>
              </a:spcAft>
              <a:buClrTx/>
              <a:buSzTx/>
              <a:buFontTx/>
              <a:buNone/>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From the businesses below, choose one and list the jobs and careers that might take place within:</a:t>
            </a:r>
          </a:p>
          <a:p>
            <a:pPr marL="342900" marR="0" lvl="0" indent="12700" algn="l" defTabSz="457200" rtl="0" eaLnBrk="1" fontAlgn="auto" latinLnBrk="0" hangingPunct="1">
              <a:lnSpc>
                <a:spcPct val="100000"/>
              </a:lnSpc>
              <a:spcBef>
                <a:spcPts val="0"/>
              </a:spcBef>
              <a:spcAft>
                <a:spcPts val="0"/>
              </a:spcAft>
              <a:buClrTx/>
              <a:buSzTx/>
              <a:buFontTx/>
              <a:buAutoNum type="arabicPeriod"/>
              <a:tabLst>
                <a:tab pos="4216400" algn="l"/>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 Severn Trent Water</a:t>
            </a:r>
            <a:r>
              <a:rPr lang="en-GB" dirty="0">
                <a:latin typeface="Arial" panose="020B0604020202020204" pitchFamily="34" charset="0"/>
                <a:cs typeface="Arial" panose="020B0604020202020204" pitchFamily="34" charset="0"/>
              </a:rPr>
              <a:t>	</a:t>
            </a: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3. A shopping centre</a:t>
            </a:r>
          </a:p>
          <a:p>
            <a:pPr marL="342900" marR="0" lvl="0" indent="12700" algn="l" defTabSz="457200" rtl="0" eaLnBrk="1" fontAlgn="auto" latinLnBrk="0" hangingPunct="1">
              <a:lnSpc>
                <a:spcPct val="100000"/>
              </a:lnSpc>
              <a:spcBef>
                <a:spcPts val="0"/>
              </a:spcBef>
              <a:spcAft>
                <a:spcPts val="0"/>
              </a:spcAft>
              <a:buClrTx/>
              <a:buSzTx/>
              <a:buFontTx/>
              <a:buAutoNum type="arabicPeriod"/>
              <a:tabLst>
                <a:tab pos="4216400" algn="l"/>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 A factory	4. A large construction company</a:t>
            </a:r>
          </a:p>
        </p:txBody>
      </p:sp>
      <p:sp>
        <p:nvSpPr>
          <p:cNvPr id="5" name="Rectangle 4"/>
          <p:cNvSpPr/>
          <p:nvPr/>
        </p:nvSpPr>
        <p:spPr>
          <a:xfrm>
            <a:off x="8991694" y="1066104"/>
            <a:ext cx="2590706" cy="4339650"/>
          </a:xfrm>
          <a:prstGeom prst="rect">
            <a:avLst/>
          </a:prstGeom>
        </p:spPr>
        <p:txBody>
          <a:bodyPr wrap="square">
            <a:spAutoFit/>
          </a:bodyPr>
          <a:lstStyle/>
          <a:p>
            <a:pPr lvl="0" defTabSz="457200">
              <a:spcBef>
                <a:spcPct val="20000"/>
              </a:spcBef>
            </a:pPr>
            <a:r>
              <a:rPr lang="en-GB" sz="2000" b="1" dirty="0">
                <a:solidFill>
                  <a:srgbClr val="318AAC"/>
                </a:solidFill>
                <a:latin typeface="Cambria" panose="02040503050406030204" pitchFamily="18" charset="0"/>
                <a:cs typeface="Arial" panose="020B0604020202020204" pitchFamily="34" charset="0"/>
              </a:rPr>
              <a:t>Homework activity</a:t>
            </a:r>
          </a:p>
          <a:p>
            <a:pPr lvl="0" defTabSz="457200">
              <a:spcBef>
                <a:spcPct val="20000"/>
              </a:spcBef>
            </a:pPr>
            <a:r>
              <a:rPr lang="en-GB" sz="1600" dirty="0">
                <a:latin typeface="Arial" panose="020B0604020202020204" pitchFamily="34" charset="0"/>
                <a:cs typeface="Arial" panose="020B0604020202020204" pitchFamily="34" charset="0"/>
              </a:rPr>
              <a:t>Talk to a family member who works and list all of the careers in their place of work. </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Ask them about their job and the promotion ladder in terms of how they can achieve a more senior position and/or earn more money. </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What would they do if they could start their career path over again?</a:t>
            </a:r>
          </a:p>
        </p:txBody>
      </p:sp>
    </p:spTree>
    <p:extLst>
      <p:ext uri="{BB962C8B-B14F-4D97-AF65-F5344CB8AC3E}">
        <p14:creationId xmlns:p14="http://schemas.microsoft.com/office/powerpoint/2010/main" val="1279653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Lessons 6 &amp; 7 objectives</a:t>
            </a:r>
          </a:p>
        </p:txBody>
      </p:sp>
      <p:sp>
        <p:nvSpPr>
          <p:cNvPr id="16" name="Rectangle 15"/>
          <p:cNvSpPr/>
          <p:nvPr/>
        </p:nvSpPr>
        <p:spPr>
          <a:xfrm>
            <a:off x="609600" y="1219200"/>
            <a:ext cx="5723467" cy="4459682"/>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Know</a:t>
            </a:r>
            <a:endParaRPr lang="en-GB" sz="2000" dirty="0">
              <a:solidFill>
                <a:srgbClr val="318AAC"/>
              </a:solidFill>
              <a:latin typeface="Cambria" panose="02040503050406030204" pitchFamily="18" charset="0"/>
              <a:cs typeface="Arial"/>
            </a:endParaRP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The 3D Warehouse in </a:t>
            </a:r>
            <a:r>
              <a:rPr lang="en-GB" dirty="0" err="1">
                <a:latin typeface="Arial" panose="020B0604020202020204" pitchFamily="34" charset="0"/>
                <a:ea typeface="Calibri" panose="020F0502020204030204" pitchFamily="34" charset="0"/>
                <a:cs typeface="Arial" panose="020B0604020202020204" pitchFamily="34" charset="0"/>
              </a:rPr>
              <a:t>SketchUp</a:t>
            </a:r>
            <a:r>
              <a:rPr lang="en-GB" dirty="0">
                <a:latin typeface="Arial" panose="020B0604020202020204" pitchFamily="34" charset="0"/>
                <a:ea typeface="Calibri" panose="020F0502020204030204" pitchFamily="34" charset="0"/>
                <a:cs typeface="Arial" panose="020B0604020202020204" pitchFamily="34" charset="0"/>
              </a:rPr>
              <a:t> is a library of drawings that can be used to enhance your own designs and drawings.</a:t>
            </a:r>
          </a:p>
          <a:p>
            <a:pPr>
              <a:spcBef>
                <a:spcPct val="20000"/>
              </a:spcBef>
            </a:pPr>
            <a:endParaRPr lang="en-GB" sz="1050"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Understand</a:t>
            </a:r>
            <a:endParaRPr lang="en-GB" sz="2000" b="1" dirty="0">
              <a:solidFill>
                <a:srgbClr val="318AAC"/>
              </a:solidFill>
              <a:latin typeface="Cambria" panose="02040503050406030204" pitchFamily="18" charset="0"/>
              <a:cs typeface="Arial"/>
            </a:endParaRP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understand how to combine the functions they have learnt so far, and use 3D Warehouse to develop industry standard design drawings.</a:t>
            </a:r>
          </a:p>
          <a:p>
            <a:pPr>
              <a:spcBef>
                <a:spcPct val="20000"/>
              </a:spcBef>
            </a:pPr>
            <a:endParaRPr lang="en-GB" sz="1050"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work on their </a:t>
            </a:r>
            <a:r>
              <a:rPr lang="en-GB" dirty="0" err="1">
                <a:latin typeface="Arial" panose="020B0604020202020204" pitchFamily="34" charset="0"/>
                <a:ea typeface="Calibri" panose="020F0502020204030204" pitchFamily="34" charset="0"/>
                <a:cs typeface="Arial" panose="020B0604020202020204" pitchFamily="34" charset="0"/>
              </a:rPr>
              <a:t>SketchUp</a:t>
            </a:r>
            <a:r>
              <a:rPr lang="en-GB" dirty="0">
                <a:latin typeface="Arial" panose="020B0604020202020204" pitchFamily="34" charset="0"/>
                <a:ea typeface="Calibri" panose="020F0502020204030204" pitchFamily="34" charset="0"/>
                <a:cs typeface="Arial" panose="020B0604020202020204" pitchFamily="34" charset="0"/>
              </a:rPr>
              <a:t> design for the bike/social space using the 3D Warehouse to populate their drawing with ready drawn features.</a:t>
            </a:r>
            <a:endParaRPr lang="en-GB" dirty="0">
              <a:solidFill>
                <a:srgbClr val="318AAC"/>
              </a:solidFill>
              <a:latin typeface="Arial" panose="020B0604020202020204" pitchFamily="34" charset="0"/>
              <a:cs typeface="Arial" panose="020B0604020202020204" pitchFamily="34" charset="0"/>
            </a:endParaRPr>
          </a:p>
        </p:txBody>
      </p:sp>
      <p:sp>
        <p:nvSpPr>
          <p:cNvPr id="8" name="Rectangle 7"/>
          <p:cNvSpPr/>
          <p:nvPr/>
        </p:nvSpPr>
        <p:spPr>
          <a:xfrm>
            <a:off x="6743700" y="274638"/>
            <a:ext cx="5092700" cy="5389562"/>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743700" y="274638"/>
            <a:ext cx="5092700" cy="5389562"/>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9548" y="4720206"/>
            <a:ext cx="1172461" cy="817915"/>
          </a:xfrm>
          <a:prstGeom prst="rect">
            <a:avLst/>
          </a:prstGeom>
        </p:spPr>
      </p:pic>
    </p:spTree>
    <p:extLst>
      <p:ext uri="{BB962C8B-B14F-4D97-AF65-F5344CB8AC3E}">
        <p14:creationId xmlns:p14="http://schemas.microsoft.com/office/powerpoint/2010/main" val="130844489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822865"/>
            <a:ext cx="3025423" cy="3380264"/>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098284" y="1860676"/>
            <a:ext cx="2935672" cy="3096232"/>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Because of the roof structure sometimes getting in the way, it is easier to draw our floor layout on a copy of the original floor. We can slide the copy back into the original drawing when its done. </a:t>
            </a:r>
          </a:p>
          <a:p>
            <a:pPr marL="174625" lvl="0" indent="-17462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Draw a rectangle starting anywhere on the red axis line, type 6000,10000 and press Enter on the keyboard.</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p:cNvPicPr>
            <a:picLocks noChangeAspect="1"/>
          </p:cNvPicPr>
          <p:nvPr/>
        </p:nvPicPr>
        <p:blipFill>
          <a:blip r:embed="rId3"/>
          <a:stretch>
            <a:fillRect/>
          </a:stretch>
        </p:blipFill>
        <p:spPr>
          <a:xfrm>
            <a:off x="272574" y="920332"/>
            <a:ext cx="8450321" cy="4753306"/>
          </a:xfrm>
          <a:prstGeom prst="rect">
            <a:avLst/>
          </a:prstGeom>
        </p:spPr>
      </p:pic>
      <p:cxnSp>
        <p:nvCxnSpPr>
          <p:cNvPr id="12" name="Straight Arrow Connector 11"/>
          <p:cNvCxnSpPr>
            <a:cxnSpLocks/>
          </p:cNvCxnSpPr>
          <p:nvPr/>
        </p:nvCxnSpPr>
        <p:spPr>
          <a:xfrm flipH="1" flipV="1">
            <a:off x="2790092" y="3667408"/>
            <a:ext cx="6308192" cy="10817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1459982" y="1274834"/>
            <a:ext cx="7638302" cy="250075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257598849"/>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8"/>
            <a:ext cx="3025423" cy="32482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406813"/>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Push/Pull and pull the floor up any distance but then type 10 and press Enter on the keyboard.</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It will resize to the same thickness as the floor in our original drawing</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0" name="Straight Arrow Connector 9"/>
          <p:cNvCxnSpPr>
            <a:cxnSpLocks/>
          </p:cNvCxnSpPr>
          <p:nvPr/>
        </p:nvCxnSpPr>
        <p:spPr>
          <a:xfrm flipH="1">
            <a:off x="5486104" y="2250831"/>
            <a:ext cx="3522429" cy="142948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1833331" y="1319686"/>
            <a:ext cx="7218582" cy="93114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a:off x="7737231" y="3860800"/>
            <a:ext cx="1314682" cy="145719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87340580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42593" y="260180"/>
            <a:ext cx="3025423" cy="563652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044847" y="260180"/>
            <a:ext cx="2767264" cy="5564600"/>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Use the Tape Measure tool to draw guides on to the floor of the shelter. These can be deleted later. This will give us the same grid as we had in the colour coded grid for planning the space.</a:t>
            </a:r>
          </a:p>
          <a:p>
            <a:pPr lvl="0">
              <a:spcBef>
                <a:spcPct val="20000"/>
              </a:spcBef>
            </a:pPr>
            <a:endParaRPr lang="en-GB" sz="1100" dirty="0">
              <a:latin typeface="Arial" panose="020B0604020202020204" pitchFamily="34" charset="0"/>
              <a:cs typeface="Arial" panose="020B0604020202020204" pitchFamily="34" charset="0"/>
            </a:endParaRP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To use the Tape Measure tool, click on it. Click on an edge of the floor and move the cursor in the direction you want the guideline to appear. Type 1000 and then press Enter. Repeat this process until you get to the other side of the rectangle.</a:t>
            </a:r>
          </a:p>
          <a:p>
            <a:pPr lvl="0">
              <a:spcBef>
                <a:spcPct val="20000"/>
              </a:spcBef>
            </a:pPr>
            <a:r>
              <a:rPr lang="en-GB" sz="1600" dirty="0">
                <a:latin typeface="Arial" panose="020B0604020202020204" pitchFamily="34" charset="0"/>
                <a:cs typeface="Arial" panose="020B0604020202020204" pitchFamily="34" charset="0"/>
              </a:rPr>
              <a:t>Each new guideline should be drawn from the previous one, typing in a distance of 1000 each time.</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p:cNvPicPr>
            <a:picLocks noChangeAspect="1"/>
          </p:cNvPicPr>
          <p:nvPr/>
        </p:nvPicPr>
        <p:blipFill>
          <a:blip r:embed="rId3"/>
          <a:stretch>
            <a:fillRect/>
          </a:stretch>
        </p:blipFill>
        <p:spPr>
          <a:xfrm>
            <a:off x="272574" y="938085"/>
            <a:ext cx="8450321" cy="4753306"/>
          </a:xfrm>
          <a:prstGeom prst="rect">
            <a:avLst/>
          </a:prstGeom>
        </p:spPr>
      </p:pic>
      <p:cxnSp>
        <p:nvCxnSpPr>
          <p:cNvPr id="12" name="Straight Arrow Connector 11"/>
          <p:cNvCxnSpPr>
            <a:cxnSpLocks/>
          </p:cNvCxnSpPr>
          <p:nvPr/>
        </p:nvCxnSpPr>
        <p:spPr>
          <a:xfrm flipH="1">
            <a:off x="3188677" y="4168516"/>
            <a:ext cx="5619917" cy="38003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a:off x="440860" y="2364059"/>
            <a:ext cx="8587432" cy="105578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a:off x="3621912" y="4168516"/>
            <a:ext cx="5186682" cy="23280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6" name="Straight Arrow Connector 15"/>
          <p:cNvCxnSpPr>
            <a:cxnSpLocks/>
          </p:cNvCxnSpPr>
          <p:nvPr/>
        </p:nvCxnSpPr>
        <p:spPr>
          <a:xfrm flipH="1">
            <a:off x="4055147" y="4174455"/>
            <a:ext cx="4753447" cy="9964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Straight Arrow Connector 16"/>
          <p:cNvCxnSpPr>
            <a:cxnSpLocks/>
          </p:cNvCxnSpPr>
          <p:nvPr/>
        </p:nvCxnSpPr>
        <p:spPr>
          <a:xfrm flipH="1" flipV="1">
            <a:off x="4488382" y="4144621"/>
            <a:ext cx="4320212" cy="5127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Straight Arrow Connector 17"/>
          <p:cNvCxnSpPr>
            <a:cxnSpLocks/>
          </p:cNvCxnSpPr>
          <p:nvPr/>
        </p:nvCxnSpPr>
        <p:spPr>
          <a:xfrm flipH="1" flipV="1">
            <a:off x="4796134" y="4028219"/>
            <a:ext cx="3978919" cy="16767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9" name="Straight Arrow Connector 18"/>
          <p:cNvCxnSpPr>
            <a:cxnSpLocks/>
          </p:cNvCxnSpPr>
          <p:nvPr/>
        </p:nvCxnSpPr>
        <p:spPr>
          <a:xfrm flipH="1" flipV="1">
            <a:off x="5215690" y="3910583"/>
            <a:ext cx="3592904" cy="26387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0" name="Straight Arrow Connector 19"/>
          <p:cNvCxnSpPr>
            <a:cxnSpLocks/>
          </p:cNvCxnSpPr>
          <p:nvPr/>
        </p:nvCxnSpPr>
        <p:spPr>
          <a:xfrm flipH="1" flipV="1">
            <a:off x="5492726" y="3794181"/>
            <a:ext cx="3289933" cy="39223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1" name="Straight Arrow Connector 20"/>
          <p:cNvCxnSpPr>
            <a:cxnSpLocks/>
          </p:cNvCxnSpPr>
          <p:nvPr/>
        </p:nvCxnSpPr>
        <p:spPr>
          <a:xfrm flipH="1" flipV="1">
            <a:off x="5769762" y="3664698"/>
            <a:ext cx="3012897" cy="52171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2" name="Straight Arrow Connector 21"/>
          <p:cNvCxnSpPr>
            <a:cxnSpLocks/>
          </p:cNvCxnSpPr>
          <p:nvPr/>
        </p:nvCxnSpPr>
        <p:spPr>
          <a:xfrm flipH="1" flipV="1">
            <a:off x="6039556" y="3567125"/>
            <a:ext cx="2735497" cy="62876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3" name="Straight Arrow Connector 22"/>
          <p:cNvCxnSpPr>
            <a:cxnSpLocks/>
          </p:cNvCxnSpPr>
          <p:nvPr/>
        </p:nvCxnSpPr>
        <p:spPr>
          <a:xfrm flipH="1" flipV="1">
            <a:off x="6327003" y="3484589"/>
            <a:ext cx="2455656" cy="71130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780368341"/>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406813"/>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Now use the Tape Measure tool to drop grid lines at 1000mm divisions going through the other axis.</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This provides us with a grid the same shape and size as our layout grid. </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a:stretch>
            <a:fillRect/>
          </a:stretch>
        </p:blipFill>
        <p:spPr>
          <a:xfrm>
            <a:off x="272574" y="938085"/>
            <a:ext cx="8450321" cy="4753306"/>
          </a:xfrm>
          <a:prstGeom prst="rect">
            <a:avLst/>
          </a:prstGeom>
        </p:spPr>
      </p:pic>
      <p:cxnSp>
        <p:nvCxnSpPr>
          <p:cNvPr id="17" name="Straight Arrow Connector 16"/>
          <p:cNvCxnSpPr>
            <a:cxnSpLocks/>
          </p:cNvCxnSpPr>
          <p:nvPr/>
        </p:nvCxnSpPr>
        <p:spPr>
          <a:xfrm flipH="1">
            <a:off x="6721018" y="2602040"/>
            <a:ext cx="2130956" cy="50962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Straight Arrow Connector 17"/>
          <p:cNvCxnSpPr>
            <a:cxnSpLocks/>
          </p:cNvCxnSpPr>
          <p:nvPr/>
        </p:nvCxnSpPr>
        <p:spPr>
          <a:xfrm flipH="1">
            <a:off x="6438806" y="2616581"/>
            <a:ext cx="2413168" cy="38300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9" name="Straight Arrow Connector 18"/>
          <p:cNvCxnSpPr>
            <a:cxnSpLocks/>
          </p:cNvCxnSpPr>
          <p:nvPr/>
        </p:nvCxnSpPr>
        <p:spPr>
          <a:xfrm flipH="1">
            <a:off x="6216923" y="2616581"/>
            <a:ext cx="2662531" cy="28594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0" name="Straight Arrow Connector 19"/>
          <p:cNvCxnSpPr>
            <a:cxnSpLocks/>
          </p:cNvCxnSpPr>
          <p:nvPr/>
        </p:nvCxnSpPr>
        <p:spPr>
          <a:xfrm flipH="1">
            <a:off x="5949829" y="2616581"/>
            <a:ext cx="2881813" cy="18893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1" name="Straight Arrow Connector 20"/>
          <p:cNvCxnSpPr>
            <a:cxnSpLocks/>
          </p:cNvCxnSpPr>
          <p:nvPr/>
        </p:nvCxnSpPr>
        <p:spPr>
          <a:xfrm flipH="1">
            <a:off x="5783181" y="2616581"/>
            <a:ext cx="3068793" cy="9223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2403716"/>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232615"/>
            <a:ext cx="3025423" cy="4179606"/>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66873" y="1232614"/>
            <a:ext cx="2767264" cy="4179606"/>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In Lesson 4 you worked on developing a simple layout plan based on the size of 10mx6m.</a:t>
            </a:r>
          </a:p>
          <a:p>
            <a:pPr lvl="0">
              <a:spcBef>
                <a:spcPct val="20000"/>
              </a:spcBef>
            </a:pPr>
            <a:r>
              <a:rPr lang="en-GB" sz="1600" dirty="0">
                <a:latin typeface="Arial" panose="020B0604020202020204" pitchFamily="34" charset="0"/>
                <a:cs typeface="Arial" panose="020B0604020202020204" pitchFamily="34" charset="0"/>
              </a:rPr>
              <a:t>The grid drawn on </a:t>
            </a:r>
            <a:r>
              <a:rPr lang="en-GB" sz="1600" dirty="0" err="1">
                <a:latin typeface="Arial" panose="020B0604020202020204" pitchFamily="34" charset="0"/>
                <a:cs typeface="Arial" panose="020B0604020202020204" pitchFamily="34" charset="0"/>
              </a:rPr>
              <a:t>SketchUp</a:t>
            </a:r>
            <a:r>
              <a:rPr lang="en-GB" sz="1600" dirty="0">
                <a:latin typeface="Arial" panose="020B0604020202020204" pitchFamily="34" charset="0"/>
                <a:cs typeface="Arial" panose="020B0604020202020204" pitchFamily="34" charset="0"/>
              </a:rPr>
              <a:t> now matches that grid in size and shape.</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the Rectangle tool.</a:t>
            </a:r>
          </a:p>
          <a:p>
            <a:pPr lvl="0">
              <a:spcBef>
                <a:spcPct val="20000"/>
              </a:spcBef>
            </a:pPr>
            <a:r>
              <a:rPr lang="en-GB" sz="1600" dirty="0">
                <a:latin typeface="Arial" panose="020B0604020202020204" pitchFamily="34" charset="0"/>
                <a:cs typeface="Arial" panose="020B0604020202020204" pitchFamily="34" charset="0"/>
              </a:rPr>
              <a:t>Using the grid you can begin to draw the walls on the floor in the same location as on your layout drawing. I am going to start with the yellow area, and draw a rectangle that matches the same size and location.</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a:stretch>
            <a:fillRect/>
          </a:stretch>
        </p:blipFill>
        <p:spPr>
          <a:xfrm>
            <a:off x="272574" y="938085"/>
            <a:ext cx="8565281" cy="4817971"/>
          </a:xfrm>
          <a:prstGeom prst="rect">
            <a:avLst/>
          </a:prstGeom>
        </p:spPr>
      </p:pic>
      <p:pic>
        <p:nvPicPr>
          <p:cNvPr id="10" name="Picture 9"/>
          <p:cNvPicPr>
            <a:picLocks noChangeAspect="1"/>
          </p:cNvPicPr>
          <p:nvPr/>
        </p:nvPicPr>
        <p:blipFill>
          <a:blip r:embed="rId4"/>
          <a:stretch>
            <a:fillRect/>
          </a:stretch>
        </p:blipFill>
        <p:spPr>
          <a:xfrm>
            <a:off x="6917449" y="1391556"/>
            <a:ext cx="1920406" cy="993734"/>
          </a:xfrm>
          <a:prstGeom prst="rect">
            <a:avLst/>
          </a:prstGeom>
        </p:spPr>
      </p:pic>
      <p:cxnSp>
        <p:nvCxnSpPr>
          <p:cNvPr id="12" name="Straight Arrow Connector 11"/>
          <p:cNvCxnSpPr>
            <a:cxnSpLocks/>
          </p:cNvCxnSpPr>
          <p:nvPr/>
        </p:nvCxnSpPr>
        <p:spPr>
          <a:xfrm flipH="1">
            <a:off x="8343524" y="1536700"/>
            <a:ext cx="823349" cy="32596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1463970" y="1329113"/>
            <a:ext cx="7702903" cy="185858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903636034"/>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612750"/>
            <a:ext cx="3025423" cy="361574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1798637"/>
            <a:ext cx="2767264" cy="3243965"/>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But walls have thickness!</a:t>
            </a:r>
          </a:p>
          <a:p>
            <a:pPr lvl="0">
              <a:spcBef>
                <a:spcPct val="20000"/>
              </a:spcBef>
            </a:pPr>
            <a:r>
              <a:rPr lang="en-GB" sz="1600" dirty="0">
                <a:latin typeface="Arial" panose="020B0604020202020204" pitchFamily="34" charset="0"/>
                <a:cs typeface="Arial" panose="020B0604020202020204" pitchFamily="34" charset="0"/>
              </a:rPr>
              <a:t>In the next step we will give all of the walls a 100mm thickness to keep things simple.</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Offset tool to make a wall thickness of 100mm.</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Offset tool. </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Rectangle and drag inside. Type 100 and press Enter.</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04141" y="1365140"/>
            <a:ext cx="1918754" cy="995052"/>
          </a:xfrm>
          <a:prstGeom prst="rect">
            <a:avLst/>
          </a:prstGeom>
        </p:spPr>
      </p:pic>
      <p:cxnSp>
        <p:nvCxnSpPr>
          <p:cNvPr id="12" name="Straight Arrow Connector 11"/>
          <p:cNvCxnSpPr>
            <a:cxnSpLocks/>
          </p:cNvCxnSpPr>
          <p:nvPr/>
        </p:nvCxnSpPr>
        <p:spPr>
          <a:xfrm flipH="1" flipV="1">
            <a:off x="5003228" y="4253824"/>
            <a:ext cx="4134384" cy="13797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640152" y="3175547"/>
            <a:ext cx="8497460" cy="10922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Arrow Connector 14"/>
          <p:cNvCxnSpPr>
            <a:cxnSpLocks/>
          </p:cNvCxnSpPr>
          <p:nvPr/>
        </p:nvCxnSpPr>
        <p:spPr>
          <a:xfrm flipH="1">
            <a:off x="7763518" y="4398278"/>
            <a:ext cx="1374094" cy="95640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0108248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Rectangle 8"/>
          <p:cNvSpPr/>
          <p:nvPr/>
        </p:nvSpPr>
        <p:spPr>
          <a:xfrm>
            <a:off x="9131968" y="2247715"/>
            <a:ext cx="2767264" cy="2357568"/>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Use the Zoom tool to look closely at the feet of the person. This will get our screen to roughly the correct scale before we start to draw.</a:t>
            </a:r>
          </a:p>
          <a:p>
            <a:pPr lvl="0">
              <a:spcBef>
                <a:spcPct val="20000"/>
              </a:spcBef>
            </a:pPr>
            <a:r>
              <a:rPr lang="en-GB" sz="1600" dirty="0">
                <a:latin typeface="Arial" panose="020B0604020202020204" pitchFamily="34" charset="0"/>
                <a:cs typeface="Arial" panose="020B0604020202020204" pitchFamily="34" charset="0"/>
              </a:rPr>
              <a:t>If you are using a mouse the scroll wheel will zoom in and out for you.</a:t>
            </a:r>
          </a:p>
        </p:txBody>
      </p:sp>
      <p:pic>
        <p:nvPicPr>
          <p:cNvPr id="6" name="Picture 5"/>
          <p:cNvPicPr>
            <a:picLocks noChangeAspect="1"/>
          </p:cNvPicPr>
          <p:nvPr/>
        </p:nvPicPr>
        <p:blipFill>
          <a:blip r:embed="rId3"/>
          <a:stretch>
            <a:fillRect/>
          </a:stretch>
        </p:blipFill>
        <p:spPr>
          <a:xfrm>
            <a:off x="149139" y="971821"/>
            <a:ext cx="8511172" cy="4787534"/>
          </a:xfrm>
          <a:prstGeom prst="rect">
            <a:avLst/>
          </a:prstGeom>
        </p:spPr>
      </p:pic>
      <p:cxnSp>
        <p:nvCxnSpPr>
          <p:cNvPr id="12" name="Straight Arrow Connector 11"/>
          <p:cNvCxnSpPr>
            <a:cxnSpLocks/>
          </p:cNvCxnSpPr>
          <p:nvPr/>
        </p:nvCxnSpPr>
        <p:spPr>
          <a:xfrm flipH="1" flipV="1">
            <a:off x="3588088" y="1319687"/>
            <a:ext cx="5543880" cy="113613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358264114"/>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641232"/>
            <a:ext cx="3025423" cy="389206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1862666"/>
            <a:ext cx="2767264" cy="3588675"/>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Begin to draw in the other walls. I’m now looking at the blue area.</a:t>
            </a:r>
          </a:p>
          <a:p>
            <a:pPr lvl="0">
              <a:spcBef>
                <a:spcPct val="20000"/>
              </a:spcBef>
            </a:pPr>
            <a:r>
              <a:rPr lang="en-GB" sz="1600" dirty="0">
                <a:latin typeface="Arial" panose="020B0604020202020204" pitchFamily="34" charset="0"/>
                <a:cs typeface="Arial" panose="020B0604020202020204" pitchFamily="34" charset="0"/>
              </a:rPr>
              <a:t>I have drawn in four rectangles in my example</a:t>
            </a:r>
          </a:p>
          <a:p>
            <a:pPr lvl="0">
              <a:spcBef>
                <a:spcPct val="20000"/>
              </a:spcBef>
            </a:pPr>
            <a:r>
              <a:rPr lang="en-GB" sz="1600" dirty="0">
                <a:latin typeface="Arial" panose="020B0604020202020204" pitchFamily="34" charset="0"/>
                <a:cs typeface="Arial" panose="020B0604020202020204" pitchFamily="34" charset="0"/>
              </a:rPr>
              <a:t>1.</a:t>
            </a:r>
          </a:p>
          <a:p>
            <a:pPr lvl="0">
              <a:spcBef>
                <a:spcPct val="20000"/>
              </a:spcBef>
            </a:pPr>
            <a:r>
              <a:rPr lang="en-GB" sz="1600" dirty="0">
                <a:latin typeface="Arial" panose="020B0604020202020204" pitchFamily="34" charset="0"/>
                <a:cs typeface="Arial" panose="020B0604020202020204" pitchFamily="34" charset="0"/>
              </a:rPr>
              <a:t>2.</a:t>
            </a:r>
          </a:p>
          <a:p>
            <a:pPr lvl="0">
              <a:spcBef>
                <a:spcPct val="20000"/>
              </a:spcBef>
            </a:pPr>
            <a:r>
              <a:rPr lang="en-GB" sz="1600" dirty="0">
                <a:latin typeface="Arial" panose="020B0604020202020204" pitchFamily="34" charset="0"/>
                <a:cs typeface="Arial" panose="020B0604020202020204" pitchFamily="34" charset="0"/>
              </a:rPr>
              <a:t>3.</a:t>
            </a:r>
          </a:p>
          <a:p>
            <a:pPr lvl="0">
              <a:spcBef>
                <a:spcPct val="20000"/>
              </a:spcBef>
            </a:pPr>
            <a:r>
              <a:rPr lang="en-GB" sz="1600" dirty="0">
                <a:latin typeface="Arial" panose="020B0604020202020204" pitchFamily="34" charset="0"/>
                <a:cs typeface="Arial" panose="020B0604020202020204" pitchFamily="34" charset="0"/>
              </a:rPr>
              <a:t>4.</a:t>
            </a:r>
          </a:p>
          <a:p>
            <a:pPr lvl="0">
              <a:spcBef>
                <a:spcPct val="20000"/>
              </a:spcBef>
            </a:pPr>
            <a:r>
              <a:rPr lang="en-GB" sz="1600" dirty="0">
                <a:latin typeface="Arial" panose="020B0604020202020204" pitchFamily="34" charset="0"/>
                <a:cs typeface="Arial" panose="020B0604020202020204" pitchFamily="34" charset="0"/>
              </a:rPr>
              <a:t>I drew these by eye, keeping an eye on the measurement box to make each one 100mm thick.</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pic>
        <p:nvPicPr>
          <p:cNvPr id="6" name="Picture 5"/>
          <p:cNvPicPr>
            <a:picLocks noChangeAspect="1"/>
          </p:cNvPicPr>
          <p:nvPr/>
        </p:nvPicPr>
        <p:blipFill>
          <a:blip r:embed="rId4"/>
          <a:stretch>
            <a:fillRect/>
          </a:stretch>
        </p:blipFill>
        <p:spPr>
          <a:xfrm>
            <a:off x="6802489" y="1391556"/>
            <a:ext cx="1920406" cy="993734"/>
          </a:xfrm>
          <a:prstGeom prst="rect">
            <a:avLst/>
          </a:prstGeom>
        </p:spPr>
      </p:pic>
      <p:cxnSp>
        <p:nvCxnSpPr>
          <p:cNvPr id="13" name="Straight Arrow Connector 12"/>
          <p:cNvCxnSpPr>
            <a:cxnSpLocks/>
          </p:cNvCxnSpPr>
          <p:nvPr/>
        </p:nvCxnSpPr>
        <p:spPr>
          <a:xfrm flipH="1" flipV="1">
            <a:off x="5509848" y="3075156"/>
            <a:ext cx="3627764" cy="33905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flipV="1">
            <a:off x="5316230" y="3414208"/>
            <a:ext cx="3821382" cy="25101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6" name="Straight Arrow Connector 15"/>
          <p:cNvCxnSpPr>
            <a:cxnSpLocks/>
          </p:cNvCxnSpPr>
          <p:nvPr/>
        </p:nvCxnSpPr>
        <p:spPr>
          <a:xfrm flipH="1">
            <a:off x="4128866" y="3970020"/>
            <a:ext cx="5008746" cy="27940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Straight Arrow Connector 17"/>
          <p:cNvCxnSpPr>
            <a:cxnSpLocks/>
          </p:cNvCxnSpPr>
          <p:nvPr/>
        </p:nvCxnSpPr>
        <p:spPr>
          <a:xfrm flipH="1">
            <a:off x="3578032" y="4249425"/>
            <a:ext cx="5559580" cy="16379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3" name="Straight Arrow Connector 22"/>
          <p:cNvCxnSpPr>
            <a:cxnSpLocks/>
          </p:cNvCxnSpPr>
          <p:nvPr/>
        </p:nvCxnSpPr>
        <p:spPr>
          <a:xfrm flipH="1">
            <a:off x="7762692" y="4831643"/>
            <a:ext cx="1374920" cy="55247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818482339"/>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lIns="270000" rtlCol="0" anchor="ctr"/>
          <a:lstStyle/>
          <a:p>
            <a:r>
              <a:rPr lang="en-GB" sz="1600" dirty="0">
                <a:solidFill>
                  <a:schemeClr val="tx1"/>
                </a:solidFill>
                <a:latin typeface="Arial" panose="020B0604020202020204" pitchFamily="34" charset="0"/>
                <a:cs typeface="Arial" panose="020B0604020202020204" pitchFamily="34" charset="0"/>
              </a:rPr>
              <a:t>I can now think about building the walls up to the height that I want. I’ve decided to push/pull to a height of 800mm. I need to think about the wall in use and just considered 800 to be about waist height.</a:t>
            </a:r>
            <a:endParaRPr lang="en-GB" dirty="0">
              <a:solidFill>
                <a:schemeClr val="tx1"/>
              </a:solidFill>
              <a:latin typeface="Arial" panose="020B0604020202020204" pitchFamily="34" charset="0"/>
              <a:cs typeface="Arial" panose="020B0604020202020204" pitchFamily="34" charset="0"/>
            </a:endParaRPr>
          </a:p>
        </p:txBody>
      </p:sp>
      <p:sp>
        <p:nvSpPr>
          <p:cNvPr id="8" name="Rectangle 7"/>
          <p:cNvSpPr/>
          <p:nvPr/>
        </p:nvSpPr>
        <p:spPr>
          <a:xfrm>
            <a:off x="9137612" y="2081099"/>
            <a:ext cx="2767264" cy="634020"/>
          </a:xfrm>
          <a:prstGeom prst="rect">
            <a:avLst/>
          </a:prstGeom>
        </p:spPr>
        <p:txBody>
          <a:bodyPr wrap="square">
            <a:spAutoFit/>
          </a:bodyPr>
          <a:lstStyle/>
          <a:p>
            <a:pPr lvl="0">
              <a:spcBef>
                <a:spcPct val="20000"/>
              </a:spcBef>
            </a:pPr>
            <a:endParaRPr lang="en-GB" sz="1600" dirty="0">
              <a:solidFill>
                <a:srgbClr val="318AAC"/>
              </a:solidFill>
              <a:latin typeface="Cambria" panose="02040503050406030204" pitchFamily="18" charset="0"/>
              <a:cs typeface="Arial"/>
            </a:endParaRPr>
          </a:p>
          <a:p>
            <a:pPr lvl="0">
              <a:spcBef>
                <a:spcPct val="20000"/>
              </a:spcBef>
            </a:pPr>
            <a:endParaRPr lang="en-GB" sz="1600" dirty="0">
              <a:solidFill>
                <a:srgbClr val="318AAC"/>
              </a:solidFill>
              <a:latin typeface="Cambria" panose="02040503050406030204" pitchFamily="18" charset="0"/>
              <a:cs typeface="Arial"/>
            </a:endParaRP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11"/>
          <p:cNvPicPr>
            <a:picLocks noChangeAspect="1"/>
          </p:cNvPicPr>
          <p:nvPr/>
        </p:nvPicPr>
        <p:blipFill>
          <a:blip r:embed="rId3"/>
          <a:stretch>
            <a:fillRect/>
          </a:stretch>
        </p:blipFill>
        <p:spPr>
          <a:xfrm>
            <a:off x="272574" y="938085"/>
            <a:ext cx="8450321" cy="4753306"/>
          </a:xfrm>
          <a:prstGeom prst="rect">
            <a:avLst/>
          </a:prstGeom>
        </p:spPr>
      </p:pic>
      <p:pic>
        <p:nvPicPr>
          <p:cNvPr id="6" name="Picture 5"/>
          <p:cNvPicPr>
            <a:picLocks noChangeAspect="1"/>
          </p:cNvPicPr>
          <p:nvPr/>
        </p:nvPicPr>
        <p:blipFill>
          <a:blip r:embed="rId4"/>
          <a:stretch>
            <a:fillRect/>
          </a:stretch>
        </p:blipFill>
        <p:spPr>
          <a:xfrm>
            <a:off x="6802489" y="1391556"/>
            <a:ext cx="1920406" cy="993734"/>
          </a:xfrm>
          <a:prstGeom prst="rect">
            <a:avLst/>
          </a:prstGeom>
        </p:spPr>
      </p:pic>
      <p:cxnSp>
        <p:nvCxnSpPr>
          <p:cNvPr id="13" name="Straight Arrow Connector 12"/>
          <p:cNvCxnSpPr>
            <a:cxnSpLocks/>
          </p:cNvCxnSpPr>
          <p:nvPr/>
        </p:nvCxnSpPr>
        <p:spPr>
          <a:xfrm flipH="1">
            <a:off x="2119351" y="3254571"/>
            <a:ext cx="6972645" cy="88188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flipV="1">
            <a:off x="1755051" y="1319687"/>
            <a:ext cx="7336945" cy="193488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68912540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406813"/>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SketchUp has a really useful function. </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I can select Push/Pull and now double click inside the walls that I want to be the same height. Each wall is now exactly the same height using a very useful shortcut.</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pic>
        <p:nvPicPr>
          <p:cNvPr id="6" name="Picture 5"/>
          <p:cNvPicPr>
            <a:picLocks noChangeAspect="1"/>
          </p:cNvPicPr>
          <p:nvPr/>
        </p:nvPicPr>
        <p:blipFill>
          <a:blip r:embed="rId4"/>
          <a:stretch>
            <a:fillRect/>
          </a:stretch>
        </p:blipFill>
        <p:spPr>
          <a:xfrm>
            <a:off x="6802489" y="1391556"/>
            <a:ext cx="1920406" cy="993734"/>
          </a:xfrm>
          <a:prstGeom prst="rect">
            <a:avLst/>
          </a:prstGeom>
        </p:spPr>
      </p:pic>
      <p:cxnSp>
        <p:nvCxnSpPr>
          <p:cNvPr id="12" name="Straight Arrow Connector 11"/>
          <p:cNvCxnSpPr>
            <a:cxnSpLocks/>
          </p:cNvCxnSpPr>
          <p:nvPr/>
        </p:nvCxnSpPr>
        <p:spPr>
          <a:xfrm flipH="1" flipV="1">
            <a:off x="4280010" y="2283751"/>
            <a:ext cx="4857602" cy="78099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1780069" y="1319687"/>
            <a:ext cx="7357543" cy="174506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a:off x="2697732" y="3064747"/>
            <a:ext cx="6439880" cy="71900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673886565"/>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16514" y="1117600"/>
            <a:ext cx="3025423" cy="424468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08462" y="1206527"/>
            <a:ext cx="2767264" cy="4130361"/>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SketchUp has another useful Push/Pull function we can use here.</a:t>
            </a:r>
          </a:p>
          <a:p>
            <a:pPr lvl="0">
              <a:spcBef>
                <a:spcPct val="20000"/>
              </a:spcBef>
            </a:pPr>
            <a:r>
              <a:rPr lang="en-GB" sz="1600" dirty="0">
                <a:latin typeface="Arial" panose="020B0604020202020204" pitchFamily="34" charset="0"/>
                <a:cs typeface="Arial" panose="020B0604020202020204" pitchFamily="34" charset="0"/>
              </a:rPr>
              <a:t>I want to pull the walls up to the same height as the beam on the roof but forgot its height! </a:t>
            </a:r>
          </a:p>
          <a:p>
            <a:pPr lvl="0">
              <a:spcBef>
                <a:spcPct val="20000"/>
              </a:spcBef>
            </a:pPr>
            <a:r>
              <a:rPr lang="en-GB" sz="1600" dirty="0">
                <a:latin typeface="Arial" panose="020B0604020202020204" pitchFamily="34" charset="0"/>
                <a:cs typeface="Arial" panose="020B0604020202020204" pitchFamily="34" charset="0"/>
              </a:rPr>
              <a:t>Drag the wall up but then drag across to touch a point on the original drawing that is the same height. You will see that the item you are pulling up matches the height of what your cursor is touching. This is called inference.</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pic>
        <p:nvPicPr>
          <p:cNvPr id="6" name="Picture 5"/>
          <p:cNvPicPr>
            <a:picLocks noChangeAspect="1"/>
          </p:cNvPicPr>
          <p:nvPr/>
        </p:nvPicPr>
        <p:blipFill>
          <a:blip r:embed="rId4"/>
          <a:stretch>
            <a:fillRect/>
          </a:stretch>
        </p:blipFill>
        <p:spPr>
          <a:xfrm>
            <a:off x="6722103" y="4267783"/>
            <a:ext cx="1920406" cy="993734"/>
          </a:xfrm>
          <a:prstGeom prst="rect">
            <a:avLst/>
          </a:prstGeom>
        </p:spPr>
      </p:pic>
      <p:cxnSp>
        <p:nvCxnSpPr>
          <p:cNvPr id="12" name="Straight Arrow Connector 11"/>
          <p:cNvCxnSpPr>
            <a:cxnSpLocks/>
          </p:cNvCxnSpPr>
          <p:nvPr/>
        </p:nvCxnSpPr>
        <p:spPr>
          <a:xfrm flipH="1" flipV="1">
            <a:off x="4802867" y="2424243"/>
            <a:ext cx="1835113" cy="140825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1897538" y="2385290"/>
            <a:ext cx="4740442" cy="144720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Connector 10"/>
          <p:cNvCxnSpPr>
            <a:cxnSpLocks/>
          </p:cNvCxnSpPr>
          <p:nvPr/>
        </p:nvCxnSpPr>
        <p:spPr>
          <a:xfrm flipV="1">
            <a:off x="6637980" y="3213100"/>
            <a:ext cx="2470482" cy="619396"/>
          </a:xfrm>
          <a:prstGeom prst="line">
            <a:avLst/>
          </a:prstGeom>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flipV="1">
            <a:off x="1798655" y="1282359"/>
            <a:ext cx="7309807" cy="12683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248163635"/>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406813"/>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I have decided where doors will go and decided that they are all going to be 1000mm wide and 2000mm high.</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the Rectangle tool and draw a rectangle 1000mm x 2000mm from the floor upwards.</a:t>
            </a:r>
          </a:p>
          <a:p>
            <a:pPr lvl="0">
              <a:spcBef>
                <a:spcPct val="20000"/>
              </a:spcBef>
            </a:pPr>
            <a:endParaRPr lang="en-GB" sz="1600" dirty="0">
              <a:latin typeface="Arial" panose="020B0604020202020204" pitchFamily="34" charset="0"/>
              <a:cs typeface="Arial" panose="020B0604020202020204" pitchFamily="34" charset="0"/>
            </a:endParaRP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pic>
        <p:nvPicPr>
          <p:cNvPr id="6" name="Picture 5"/>
          <p:cNvPicPr>
            <a:picLocks noChangeAspect="1"/>
          </p:cNvPicPr>
          <p:nvPr/>
        </p:nvPicPr>
        <p:blipFill>
          <a:blip r:embed="rId4"/>
          <a:stretch>
            <a:fillRect/>
          </a:stretch>
        </p:blipFill>
        <p:spPr>
          <a:xfrm>
            <a:off x="6784940" y="4291975"/>
            <a:ext cx="1920406" cy="993734"/>
          </a:xfrm>
          <a:prstGeom prst="rect">
            <a:avLst/>
          </a:prstGeom>
        </p:spPr>
      </p:pic>
      <p:cxnSp>
        <p:nvCxnSpPr>
          <p:cNvPr id="12" name="Straight Arrow Connector 11"/>
          <p:cNvCxnSpPr>
            <a:cxnSpLocks/>
          </p:cNvCxnSpPr>
          <p:nvPr/>
        </p:nvCxnSpPr>
        <p:spPr>
          <a:xfrm flipH="1" flipV="1">
            <a:off x="466156" y="2047940"/>
            <a:ext cx="8671456" cy="122866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4432268" y="2984500"/>
            <a:ext cx="4705344" cy="29210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872387725"/>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1077218"/>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Push/Pull to push the door surface back until it disappears and leaves a hole.</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p:cNvPicPr>
            <a:picLocks noChangeAspect="1"/>
          </p:cNvPicPr>
          <p:nvPr/>
        </p:nvPicPr>
        <p:blipFill>
          <a:blip r:embed="rId3"/>
          <a:stretch>
            <a:fillRect/>
          </a:stretch>
        </p:blipFill>
        <p:spPr>
          <a:xfrm>
            <a:off x="272574" y="938085"/>
            <a:ext cx="8450321" cy="4753306"/>
          </a:xfrm>
          <a:prstGeom prst="rect">
            <a:avLst/>
          </a:prstGeom>
        </p:spPr>
      </p:pic>
      <p:pic>
        <p:nvPicPr>
          <p:cNvPr id="6" name="Picture 5"/>
          <p:cNvPicPr>
            <a:picLocks noChangeAspect="1"/>
          </p:cNvPicPr>
          <p:nvPr/>
        </p:nvPicPr>
        <p:blipFill>
          <a:blip r:embed="rId4"/>
          <a:stretch>
            <a:fillRect/>
          </a:stretch>
        </p:blipFill>
        <p:spPr>
          <a:xfrm>
            <a:off x="6691957" y="4255335"/>
            <a:ext cx="1920406" cy="993734"/>
          </a:xfrm>
          <a:prstGeom prst="rect">
            <a:avLst/>
          </a:prstGeom>
        </p:spPr>
      </p:pic>
      <p:cxnSp>
        <p:nvCxnSpPr>
          <p:cNvPr id="12" name="Straight Arrow Connector 11"/>
          <p:cNvCxnSpPr>
            <a:cxnSpLocks/>
          </p:cNvCxnSpPr>
          <p:nvPr/>
        </p:nvCxnSpPr>
        <p:spPr>
          <a:xfrm flipH="1">
            <a:off x="4221008" y="2805809"/>
            <a:ext cx="4916604" cy="62215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1776409" y="1357497"/>
            <a:ext cx="7361203" cy="90338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040452663"/>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8"/>
            <a:ext cx="3025423" cy="362320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3637919"/>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I’ve decided to delete my dotted guidelines. I’ve finished with them and they are just confusing my drawing. Too many lines make it difficult to make progress. </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the Eraser and drag them across all of the lines. They will turn blue and then disappear when you release the mouse button.</a:t>
            </a:r>
          </a:p>
          <a:p>
            <a:pPr lvl="0">
              <a:spcBef>
                <a:spcPct val="20000"/>
              </a:spcBef>
            </a:pPr>
            <a:endParaRPr lang="en-GB" sz="1600" dirty="0">
              <a:latin typeface="Arial" panose="020B0604020202020204" pitchFamily="34" charset="0"/>
              <a:cs typeface="Arial" panose="020B0604020202020204" pitchFamily="34" charset="0"/>
            </a:endParaRP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a:stretch>
            <a:fillRect/>
          </a:stretch>
        </p:blipFill>
        <p:spPr>
          <a:xfrm>
            <a:off x="6802489" y="1391556"/>
            <a:ext cx="1920406" cy="993734"/>
          </a:xfrm>
          <a:prstGeom prst="rect">
            <a:avLst/>
          </a:prstGeom>
        </p:spPr>
      </p:pic>
      <p:pic>
        <p:nvPicPr>
          <p:cNvPr id="3" name="Picture 2"/>
          <p:cNvPicPr>
            <a:picLocks noChangeAspect="1"/>
          </p:cNvPicPr>
          <p:nvPr/>
        </p:nvPicPr>
        <p:blipFill>
          <a:blip r:embed="rId4"/>
          <a:stretch>
            <a:fillRect/>
          </a:stretch>
        </p:blipFill>
        <p:spPr>
          <a:xfrm>
            <a:off x="272574" y="938085"/>
            <a:ext cx="8450321" cy="4753306"/>
          </a:xfrm>
          <a:prstGeom prst="rect">
            <a:avLst/>
          </a:prstGeom>
        </p:spPr>
      </p:pic>
      <p:cxnSp>
        <p:nvCxnSpPr>
          <p:cNvPr id="12" name="Straight Arrow Connector 11"/>
          <p:cNvCxnSpPr>
            <a:cxnSpLocks/>
          </p:cNvCxnSpPr>
          <p:nvPr/>
        </p:nvCxnSpPr>
        <p:spPr>
          <a:xfrm flipH="1">
            <a:off x="3167729" y="3999244"/>
            <a:ext cx="5969883" cy="102125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705465" y="1357497"/>
            <a:ext cx="8432147" cy="264174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11" name="Picture 10"/>
          <p:cNvPicPr>
            <a:picLocks noChangeAspect="1"/>
          </p:cNvPicPr>
          <p:nvPr/>
        </p:nvPicPr>
        <p:blipFill>
          <a:blip r:embed="rId3"/>
          <a:stretch>
            <a:fillRect/>
          </a:stretch>
        </p:blipFill>
        <p:spPr>
          <a:xfrm>
            <a:off x="6700889" y="1391556"/>
            <a:ext cx="1920406" cy="993734"/>
          </a:xfrm>
          <a:prstGeom prst="rect">
            <a:avLst/>
          </a:prstGeom>
        </p:spPr>
      </p:pic>
    </p:spTree>
    <p:extLst>
      <p:ext uri="{BB962C8B-B14F-4D97-AF65-F5344CB8AC3E}">
        <p14:creationId xmlns:p14="http://schemas.microsoft.com/office/powerpoint/2010/main" val="902350537"/>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653034"/>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Measurement tool to put in more guidelines to help us line things up. Drag from the floor upwards</a:t>
            </a:r>
          </a:p>
          <a:p>
            <a:pPr lvl="0">
              <a:spcBef>
                <a:spcPct val="20000"/>
              </a:spcBef>
            </a:pPr>
            <a:r>
              <a:rPr lang="en-GB" sz="1600" dirty="0">
                <a:latin typeface="Arial" panose="020B0604020202020204" pitchFamily="34" charset="0"/>
                <a:cs typeface="Arial" panose="020B0604020202020204" pitchFamily="34" charset="0"/>
              </a:rPr>
              <a:t>I want all of the windows to line up with the top of the wall and the top of the door.</a:t>
            </a:r>
          </a:p>
          <a:p>
            <a:pPr lvl="0">
              <a:spcBef>
                <a:spcPct val="20000"/>
              </a:spcBef>
            </a:pPr>
            <a:r>
              <a:rPr lang="en-GB" sz="1600" dirty="0">
                <a:latin typeface="Arial" panose="020B0604020202020204" pitchFamily="34" charset="0"/>
                <a:cs typeface="Arial" panose="020B0604020202020204" pitchFamily="34" charset="0"/>
              </a:rPr>
              <a:t>I will put in guides to help me.</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p:cNvPicPr>
            <a:picLocks noChangeAspect="1"/>
          </p:cNvPicPr>
          <p:nvPr/>
        </p:nvPicPr>
        <p:blipFill>
          <a:blip r:embed="rId3"/>
          <a:stretch>
            <a:fillRect/>
          </a:stretch>
        </p:blipFill>
        <p:spPr>
          <a:xfrm>
            <a:off x="272574" y="938085"/>
            <a:ext cx="8450321" cy="4753306"/>
          </a:xfrm>
          <a:prstGeom prst="rect">
            <a:avLst/>
          </a:prstGeom>
        </p:spPr>
      </p:pic>
      <p:pic>
        <p:nvPicPr>
          <p:cNvPr id="6" name="Picture 5"/>
          <p:cNvPicPr>
            <a:picLocks noChangeAspect="1"/>
          </p:cNvPicPr>
          <p:nvPr/>
        </p:nvPicPr>
        <p:blipFill>
          <a:blip r:embed="rId4"/>
          <a:stretch>
            <a:fillRect/>
          </a:stretch>
        </p:blipFill>
        <p:spPr>
          <a:xfrm>
            <a:off x="672994" y="4334776"/>
            <a:ext cx="1920406" cy="993734"/>
          </a:xfrm>
          <a:prstGeom prst="rect">
            <a:avLst/>
          </a:prstGeom>
        </p:spPr>
      </p:pic>
      <p:cxnSp>
        <p:nvCxnSpPr>
          <p:cNvPr id="12" name="Straight Arrow Connector 11"/>
          <p:cNvCxnSpPr>
            <a:cxnSpLocks/>
          </p:cNvCxnSpPr>
          <p:nvPr/>
        </p:nvCxnSpPr>
        <p:spPr>
          <a:xfrm flipH="1">
            <a:off x="5579334" y="3302289"/>
            <a:ext cx="3558278" cy="14448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a:off x="444208" y="1500680"/>
            <a:ext cx="6346356" cy="194609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Connector 10"/>
          <p:cNvCxnSpPr/>
          <p:nvPr/>
        </p:nvCxnSpPr>
        <p:spPr>
          <a:xfrm>
            <a:off x="6790564" y="1500680"/>
            <a:ext cx="2314633" cy="750151"/>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08259265"/>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168363"/>
            <a:ext cx="2767264" cy="2062103"/>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I worked around the box dragging guide lines with the measuring tool until I have dotted line all the way around in line with the top of the door, and another dotted line all the way around in line with the low wall.</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pic>
        <p:nvPicPr>
          <p:cNvPr id="6" name="Picture 5"/>
          <p:cNvPicPr>
            <a:picLocks noChangeAspect="1"/>
          </p:cNvPicPr>
          <p:nvPr/>
        </p:nvPicPr>
        <p:blipFill>
          <a:blip r:embed="rId4"/>
          <a:stretch>
            <a:fillRect/>
          </a:stretch>
        </p:blipFill>
        <p:spPr>
          <a:xfrm>
            <a:off x="6802489" y="1391556"/>
            <a:ext cx="1920406" cy="993734"/>
          </a:xfrm>
          <a:prstGeom prst="rect">
            <a:avLst/>
          </a:prstGeom>
        </p:spPr>
      </p:pic>
      <p:cxnSp>
        <p:nvCxnSpPr>
          <p:cNvPr id="12" name="Straight Arrow Connector 11"/>
          <p:cNvCxnSpPr>
            <a:cxnSpLocks/>
          </p:cNvCxnSpPr>
          <p:nvPr/>
        </p:nvCxnSpPr>
        <p:spPr>
          <a:xfrm flipH="1" flipV="1">
            <a:off x="2615069" y="2939711"/>
            <a:ext cx="6522543" cy="77817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a:off x="2323249" y="3717890"/>
            <a:ext cx="6814363" cy="19522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flipV="1">
            <a:off x="6292767" y="2557025"/>
            <a:ext cx="2844845" cy="116086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Arrow Connector 14"/>
          <p:cNvCxnSpPr>
            <a:cxnSpLocks/>
          </p:cNvCxnSpPr>
          <p:nvPr/>
        </p:nvCxnSpPr>
        <p:spPr>
          <a:xfrm flipH="1" flipV="1">
            <a:off x="6207069" y="3318081"/>
            <a:ext cx="2913443" cy="39980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12791644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653034"/>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Rectangle tool to draw where you would like any windows to be placed.</a:t>
            </a:r>
          </a:p>
          <a:p>
            <a:pPr marL="177800" lvl="0" indent="-177800">
              <a:spcBef>
                <a:spcPct val="20000"/>
              </a:spcBef>
              <a:buFont typeface="Arial" panose="020B0604020202020204" pitchFamily="34" charset="0"/>
              <a:buChar char="•"/>
            </a:pPr>
            <a:endParaRPr lang="en-GB" sz="12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The dotted guidelines have helped me to make sure all of the tops and bottoms of the windows are aligned. You can delete them once they have done their job</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pic>
        <p:nvPicPr>
          <p:cNvPr id="6" name="Picture 5"/>
          <p:cNvPicPr>
            <a:picLocks noChangeAspect="1"/>
          </p:cNvPicPr>
          <p:nvPr/>
        </p:nvPicPr>
        <p:blipFill>
          <a:blip r:embed="rId4"/>
          <a:stretch>
            <a:fillRect/>
          </a:stretch>
        </p:blipFill>
        <p:spPr>
          <a:xfrm>
            <a:off x="6722102" y="4295086"/>
            <a:ext cx="1920406" cy="993734"/>
          </a:xfrm>
          <a:prstGeom prst="rect">
            <a:avLst/>
          </a:prstGeom>
        </p:spPr>
      </p:pic>
      <p:cxnSp>
        <p:nvCxnSpPr>
          <p:cNvPr id="12" name="Straight Arrow Connector 11"/>
          <p:cNvCxnSpPr>
            <a:cxnSpLocks/>
          </p:cNvCxnSpPr>
          <p:nvPr/>
        </p:nvCxnSpPr>
        <p:spPr>
          <a:xfrm flipH="1">
            <a:off x="2142797" y="2301073"/>
            <a:ext cx="6994815" cy="68986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1459981" y="1300072"/>
            <a:ext cx="7677631" cy="100100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a:off x="3953999" y="2326941"/>
            <a:ext cx="5097914" cy="106754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Arrow Connector 14"/>
          <p:cNvCxnSpPr>
            <a:cxnSpLocks/>
          </p:cNvCxnSpPr>
          <p:nvPr/>
        </p:nvCxnSpPr>
        <p:spPr>
          <a:xfrm flipH="1">
            <a:off x="5409505" y="2326941"/>
            <a:ext cx="3642408" cy="133273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1319619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Rectangle 8"/>
          <p:cNvSpPr/>
          <p:nvPr/>
        </p:nvSpPr>
        <p:spPr>
          <a:xfrm>
            <a:off x="9131968" y="2247715"/>
            <a:ext cx="2767264" cy="1865126"/>
          </a:xfrm>
          <a:prstGeom prst="rect">
            <a:avLst/>
          </a:prstGeom>
        </p:spPr>
        <p:txBody>
          <a:bodyPr wrap="square">
            <a:spAutoFit/>
          </a:bodyPr>
          <a:lstStyle/>
          <a:p>
            <a:pPr marL="285750" lvl="0" indent="-28575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Select tool. </a:t>
            </a:r>
          </a:p>
          <a:p>
            <a:pPr marL="285750" lvl="0" indent="-28575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person. A blue highlight will show that this item has been selected. Press Delete on the keyboard. It will disappear.</a:t>
            </a:r>
          </a:p>
        </p:txBody>
      </p:sp>
      <p:pic>
        <p:nvPicPr>
          <p:cNvPr id="3" name="Picture 2"/>
          <p:cNvPicPr>
            <a:picLocks noChangeAspect="1"/>
          </p:cNvPicPr>
          <p:nvPr/>
        </p:nvPicPr>
        <p:blipFill>
          <a:blip r:embed="rId3"/>
          <a:stretch>
            <a:fillRect/>
          </a:stretch>
        </p:blipFill>
        <p:spPr>
          <a:xfrm>
            <a:off x="149138" y="971821"/>
            <a:ext cx="8608223" cy="4842125"/>
          </a:xfrm>
          <a:prstGeom prst="rect">
            <a:avLst/>
          </a:prstGeom>
        </p:spPr>
      </p:pic>
      <p:cxnSp>
        <p:nvCxnSpPr>
          <p:cNvPr id="10" name="Straight Arrow Connector 9"/>
          <p:cNvCxnSpPr>
            <a:cxnSpLocks/>
          </p:cNvCxnSpPr>
          <p:nvPr/>
        </p:nvCxnSpPr>
        <p:spPr>
          <a:xfrm flipH="1">
            <a:off x="6443350" y="2679882"/>
            <a:ext cx="2688618" cy="31008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367217" y="1319687"/>
            <a:ext cx="8764751" cy="112729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023818507"/>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406813"/>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Push/Pull.</a:t>
            </a:r>
          </a:p>
          <a:p>
            <a:pPr lvl="0">
              <a:spcBef>
                <a:spcPct val="20000"/>
              </a:spcBef>
            </a:pPr>
            <a:r>
              <a:rPr lang="en-GB" sz="1600" dirty="0">
                <a:latin typeface="Arial" panose="020B0604020202020204" pitchFamily="34" charset="0"/>
                <a:cs typeface="Arial" panose="020B0604020202020204" pitchFamily="34" charset="0"/>
              </a:rPr>
              <a:t>The windows need to be pushed the same distance as the door.</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Double click inside each window and they should disappear. (If not then just push them back and type 100, then press Enter.</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pic>
        <p:nvPicPr>
          <p:cNvPr id="6" name="Picture 5"/>
          <p:cNvPicPr>
            <a:picLocks noChangeAspect="1"/>
          </p:cNvPicPr>
          <p:nvPr/>
        </p:nvPicPr>
        <p:blipFill>
          <a:blip r:embed="rId4"/>
          <a:stretch>
            <a:fillRect/>
          </a:stretch>
        </p:blipFill>
        <p:spPr>
          <a:xfrm>
            <a:off x="693091" y="4286510"/>
            <a:ext cx="1920406" cy="993734"/>
          </a:xfrm>
          <a:prstGeom prst="rect">
            <a:avLst/>
          </a:prstGeom>
        </p:spPr>
      </p:pic>
      <p:cxnSp>
        <p:nvCxnSpPr>
          <p:cNvPr id="12" name="Straight Arrow Connector 11"/>
          <p:cNvCxnSpPr>
            <a:cxnSpLocks/>
          </p:cNvCxnSpPr>
          <p:nvPr/>
        </p:nvCxnSpPr>
        <p:spPr>
          <a:xfrm flipH="1">
            <a:off x="6805232" y="3347154"/>
            <a:ext cx="2332380" cy="32733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1819591" y="1300072"/>
            <a:ext cx="7318021" cy="93066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949126376"/>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8"/>
            <a:ext cx="3025423" cy="362320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3687163"/>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3D Warehouse.</a:t>
            </a:r>
          </a:p>
          <a:p>
            <a:pPr lvl="0">
              <a:spcBef>
                <a:spcPct val="20000"/>
              </a:spcBef>
            </a:pPr>
            <a:r>
              <a:rPr lang="en-GB" sz="1600" dirty="0">
                <a:latin typeface="Arial" panose="020B0604020202020204" pitchFamily="34" charset="0"/>
                <a:cs typeface="Arial" panose="020B0604020202020204" pitchFamily="34" charset="0"/>
              </a:rPr>
              <a:t>This is an area on the internet that is a library of all </a:t>
            </a:r>
            <a:r>
              <a:rPr lang="en-GB" sz="1600" dirty="0" err="1">
                <a:latin typeface="Arial" panose="020B0604020202020204" pitchFamily="34" charset="0"/>
                <a:cs typeface="Arial" panose="020B0604020202020204" pitchFamily="34" charset="0"/>
              </a:rPr>
              <a:t>SketchUp</a:t>
            </a:r>
            <a:r>
              <a:rPr lang="en-GB" sz="1600" dirty="0">
                <a:latin typeface="Arial" panose="020B0604020202020204" pitchFamily="34" charset="0"/>
                <a:cs typeface="Arial" panose="020B0604020202020204" pitchFamily="34" charset="0"/>
              </a:rPr>
              <a:t> drawings we can download into our drawing.</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Type bench in the search box and click Search.</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Find a bench. </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download button.</a:t>
            </a:r>
          </a:p>
          <a:p>
            <a:pPr lvl="0">
              <a:spcBef>
                <a:spcPct val="20000"/>
              </a:spcBef>
            </a:pPr>
            <a:r>
              <a:rPr lang="en-GB" sz="1600" dirty="0">
                <a:latin typeface="Arial" panose="020B0604020202020204" pitchFamily="34" charset="0"/>
                <a:cs typeface="Arial" panose="020B0604020202020204" pitchFamily="34" charset="0"/>
              </a:rPr>
              <a:t>A new window will appear.</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yes.</a:t>
            </a:r>
          </a:p>
          <a:p>
            <a:pPr marL="177800" lvl="0" indent="-177800">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marL="177800" lvl="0" indent="-177800">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0" name="Straight Arrow Connector 9"/>
          <p:cNvCxnSpPr>
            <a:cxnSpLocks/>
          </p:cNvCxnSpPr>
          <p:nvPr/>
        </p:nvCxnSpPr>
        <p:spPr>
          <a:xfrm flipH="1" flipV="1">
            <a:off x="2291024" y="1852371"/>
            <a:ext cx="6889968" cy="172484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046993" y="1319687"/>
            <a:ext cx="5004920" cy="93114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5133872" y="1852371"/>
            <a:ext cx="4047120" cy="173251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Straight Arrow Connector 16"/>
          <p:cNvCxnSpPr>
            <a:cxnSpLocks/>
          </p:cNvCxnSpPr>
          <p:nvPr/>
        </p:nvCxnSpPr>
        <p:spPr>
          <a:xfrm flipH="1" flipV="1">
            <a:off x="4355406" y="2903088"/>
            <a:ext cx="4825586" cy="148355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67797261"/>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357568"/>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The bench will eventually appear and will be attached to your mouse cursor.</a:t>
            </a:r>
          </a:p>
          <a:p>
            <a:pPr lvl="0">
              <a:spcBef>
                <a:spcPct val="20000"/>
              </a:spcBef>
            </a:pPr>
            <a:r>
              <a:rPr lang="en-GB" sz="1600" dirty="0">
                <a:latin typeface="Arial" panose="020B0604020202020204" pitchFamily="34" charset="0"/>
                <a:cs typeface="Arial" panose="020B0604020202020204" pitchFamily="34" charset="0"/>
              </a:rPr>
              <a:t>Move the mouse to the area you want your bench to go and then click the left mouse button to drop it. At this stage you only need to get it into a rough position.</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spTree>
    <p:extLst>
      <p:ext uri="{BB962C8B-B14F-4D97-AF65-F5344CB8AC3E}">
        <p14:creationId xmlns:p14="http://schemas.microsoft.com/office/powerpoint/2010/main" val="3509520310"/>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155560"/>
            <a:ext cx="3025423" cy="414996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45232" y="1261730"/>
            <a:ext cx="2767264" cy="4031873"/>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Whilst the bench is still blue (selected) you can do a number of tasks.</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Move to move it (always grab from the bottom corner).</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Scale to make the object bigger or smaller.</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Move and hover over the red crosses to rotate the object.</a:t>
            </a:r>
          </a:p>
          <a:p>
            <a:pPr lvl="0">
              <a:spcBef>
                <a:spcPct val="20000"/>
              </a:spcBef>
            </a:pPr>
            <a:r>
              <a:rPr lang="en-GB" sz="1600" dirty="0">
                <a:latin typeface="Arial" panose="020B0604020202020204" pitchFamily="34" charset="0"/>
                <a:cs typeface="Arial" panose="020B0604020202020204" pitchFamily="34" charset="0"/>
              </a:rPr>
              <a:t>Edit&gt;Undo anything you get wrong and have another go!</a:t>
            </a:r>
          </a:p>
          <a:p>
            <a:pPr lvl="0">
              <a:spcBef>
                <a:spcPct val="20000"/>
              </a:spcBef>
            </a:pPr>
            <a:r>
              <a:rPr lang="en-GB" sz="1600" dirty="0">
                <a:latin typeface="Arial" panose="020B0604020202020204" pitchFamily="34" charset="0"/>
                <a:cs typeface="Arial" panose="020B0604020202020204" pitchFamily="34" charset="0"/>
              </a:rPr>
              <a:t>Copy out more benches if you want more than one.</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a:stretch>
            <a:fillRect/>
          </a:stretch>
        </p:blipFill>
        <p:spPr>
          <a:xfrm>
            <a:off x="272574" y="897000"/>
            <a:ext cx="8479100" cy="4769494"/>
          </a:xfrm>
          <a:prstGeom prst="rect">
            <a:avLst/>
          </a:prstGeom>
        </p:spPr>
      </p:pic>
      <p:cxnSp>
        <p:nvCxnSpPr>
          <p:cNvPr id="10" name="Straight Arrow Connector 9"/>
          <p:cNvCxnSpPr>
            <a:cxnSpLocks/>
          </p:cNvCxnSpPr>
          <p:nvPr/>
        </p:nvCxnSpPr>
        <p:spPr>
          <a:xfrm flipH="1">
            <a:off x="444208" y="2984500"/>
            <a:ext cx="8701024" cy="14420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a:off x="444208" y="2204121"/>
            <a:ext cx="8701024" cy="59126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29136016"/>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938085"/>
            <a:ext cx="3025423" cy="4753306"/>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266692" y="1170377"/>
            <a:ext cx="2767264" cy="4425827"/>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To rotate the bench (turn it around):</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the bench</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Hover your mouse over any of the red crosses that appear on the top surface.</a:t>
            </a:r>
          </a:p>
          <a:p>
            <a:pPr lvl="0">
              <a:spcBef>
                <a:spcPct val="20000"/>
              </a:spcBef>
            </a:pPr>
            <a:r>
              <a:rPr lang="en-GB" sz="1600" dirty="0">
                <a:latin typeface="Arial" panose="020B0604020202020204" pitchFamily="34" charset="0"/>
                <a:cs typeface="Arial" panose="020B0604020202020204" pitchFamily="34" charset="0"/>
              </a:rPr>
              <a:t>A protractor will appear (the item used in maths for measuring angles). Click anywhere to get the object rotating but pay attention to the angle box bottom right. By typing one of 90, 180, 270 or 360 and then pressing Enter the object will jump to the correct rotation you need.</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0" name="Straight Arrow Connector 9"/>
          <p:cNvCxnSpPr>
            <a:cxnSpLocks/>
          </p:cNvCxnSpPr>
          <p:nvPr/>
        </p:nvCxnSpPr>
        <p:spPr>
          <a:xfrm flipH="1">
            <a:off x="6179737" y="1862666"/>
            <a:ext cx="3086955" cy="75707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393589" y="1300072"/>
            <a:ext cx="8873103" cy="56259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Arrow Connector 14"/>
          <p:cNvCxnSpPr>
            <a:cxnSpLocks/>
          </p:cNvCxnSpPr>
          <p:nvPr/>
        </p:nvCxnSpPr>
        <p:spPr>
          <a:xfrm flipH="1">
            <a:off x="5328126" y="2199756"/>
            <a:ext cx="3938566" cy="81506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9" name="Straight Arrow Connector 18"/>
          <p:cNvCxnSpPr>
            <a:cxnSpLocks/>
          </p:cNvCxnSpPr>
          <p:nvPr/>
        </p:nvCxnSpPr>
        <p:spPr>
          <a:xfrm flipH="1">
            <a:off x="7847763" y="4853984"/>
            <a:ext cx="1418929" cy="54025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531489113"/>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308324"/>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For items to remain on the floor it is always best practice to move an item by clicking on it at its point of contact with the floor. I clicked the bottom front left leg and moved it to the bottom right leg of the bench next to it.</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0" name="Straight Arrow Connector 9"/>
          <p:cNvCxnSpPr>
            <a:cxnSpLocks/>
          </p:cNvCxnSpPr>
          <p:nvPr/>
        </p:nvCxnSpPr>
        <p:spPr>
          <a:xfrm flipH="1">
            <a:off x="4062033" y="3619500"/>
            <a:ext cx="5075579" cy="54226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a:off x="424112" y="1627951"/>
            <a:ext cx="5979362" cy="117748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Connector 10"/>
          <p:cNvCxnSpPr>
            <a:cxnSpLocks/>
          </p:cNvCxnSpPr>
          <p:nvPr/>
        </p:nvCxnSpPr>
        <p:spPr>
          <a:xfrm>
            <a:off x="6403474" y="1627951"/>
            <a:ext cx="2734138" cy="1407349"/>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988441018"/>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406813"/>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I want my benches to look like this so I decided to move the original bench. </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This is a design decision not a SketchUp decision. I’m thinking I want to drop a plant pot in this corner from the 3D Warehouse</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spTree>
    <p:extLst>
      <p:ext uri="{BB962C8B-B14F-4D97-AF65-F5344CB8AC3E}">
        <p14:creationId xmlns:p14="http://schemas.microsoft.com/office/powerpoint/2010/main" val="4028735654"/>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259080"/>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3D Warehouse tool.</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Type in plant pot.</a:t>
            </a:r>
          </a:p>
          <a:p>
            <a:pPr marL="177800" lvl="0" indent="-177800">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download icon and select yes in the next window.</a:t>
            </a:r>
          </a:p>
          <a:p>
            <a:pPr marL="177800" lvl="0" indent="-177800">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860600"/>
            <a:ext cx="8450321" cy="4753306"/>
          </a:xfrm>
          <a:prstGeom prst="rect">
            <a:avLst/>
          </a:prstGeom>
        </p:spPr>
      </p:pic>
      <p:cxnSp>
        <p:nvCxnSpPr>
          <p:cNvPr id="10" name="Straight Arrow Connector 9"/>
          <p:cNvCxnSpPr>
            <a:cxnSpLocks/>
          </p:cNvCxnSpPr>
          <p:nvPr/>
        </p:nvCxnSpPr>
        <p:spPr>
          <a:xfrm flipH="1" flipV="1">
            <a:off x="2966762" y="1811059"/>
            <a:ext cx="6170850" cy="97976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046993" y="1216549"/>
            <a:ext cx="5090619" cy="101418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Arrow Connector 14"/>
          <p:cNvCxnSpPr>
            <a:cxnSpLocks/>
          </p:cNvCxnSpPr>
          <p:nvPr/>
        </p:nvCxnSpPr>
        <p:spPr>
          <a:xfrm flipH="1">
            <a:off x="4046993" y="3364089"/>
            <a:ext cx="5090619" cy="11096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6" name="Straight Arrow Connector 15"/>
          <p:cNvCxnSpPr>
            <a:cxnSpLocks/>
          </p:cNvCxnSpPr>
          <p:nvPr/>
        </p:nvCxnSpPr>
        <p:spPr>
          <a:xfrm flipH="1" flipV="1">
            <a:off x="5654730" y="2835653"/>
            <a:ext cx="3482882" cy="52843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654789179"/>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702278"/>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When the plant pot appeared it was too small. I dropped the plant pot into the space where it will go and then selected the Scale tool.</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Use the corner drag handles to make it the correct size.</a:t>
            </a:r>
          </a:p>
          <a:p>
            <a:pPr lvl="0">
              <a:spcBef>
                <a:spcPct val="20000"/>
              </a:spcBef>
            </a:pPr>
            <a:endParaRPr lang="en-GB" sz="1600" dirty="0">
              <a:latin typeface="Arial" panose="020B0604020202020204" pitchFamily="34" charset="0"/>
              <a:cs typeface="Arial" panose="020B0604020202020204" pitchFamily="34" charset="0"/>
            </a:endParaRP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3" y="925636"/>
            <a:ext cx="8450321" cy="4753306"/>
          </a:xfrm>
          <a:prstGeom prst="rect">
            <a:avLst/>
          </a:prstGeom>
        </p:spPr>
      </p:pic>
      <p:cxnSp>
        <p:nvCxnSpPr>
          <p:cNvPr id="10" name="Straight Arrow Connector 9"/>
          <p:cNvCxnSpPr>
            <a:cxnSpLocks/>
          </p:cNvCxnSpPr>
          <p:nvPr/>
        </p:nvCxnSpPr>
        <p:spPr>
          <a:xfrm flipH="1" flipV="1">
            <a:off x="5457138" y="2177637"/>
            <a:ext cx="3680474" cy="188903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a:off x="434159" y="1627951"/>
            <a:ext cx="5243160" cy="160973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Connector 10"/>
          <p:cNvCxnSpPr/>
          <p:nvPr/>
        </p:nvCxnSpPr>
        <p:spPr>
          <a:xfrm>
            <a:off x="5677319" y="1627951"/>
            <a:ext cx="3460293" cy="1609734"/>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01174494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357568"/>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You may need to use the Move and Scale tools a few times to get the position and size you want.</a:t>
            </a:r>
          </a:p>
          <a:p>
            <a:pPr lvl="0">
              <a:spcBef>
                <a:spcPct val="20000"/>
              </a:spcBef>
            </a:pPr>
            <a:r>
              <a:rPr lang="en-GB" sz="1600" dirty="0">
                <a:latin typeface="Arial" panose="020B0604020202020204" pitchFamily="34" charset="0"/>
                <a:cs typeface="Arial" panose="020B0604020202020204" pitchFamily="34" charset="0"/>
              </a:rPr>
              <a:t>Remember to always move the object from a surface touching the floor and scale from a corner to avoid problems.</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spTree>
    <p:extLst>
      <p:ext uri="{BB962C8B-B14F-4D97-AF65-F5344CB8AC3E}">
        <p14:creationId xmlns:p14="http://schemas.microsoft.com/office/powerpoint/2010/main" val="5042366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8"/>
            <a:ext cx="3025423" cy="388414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128195" y="971821"/>
            <a:ext cx="8517876" cy="4791305"/>
          </a:xfrm>
          <a:prstGeom prst="rect">
            <a:avLst/>
          </a:prstGeom>
        </p:spPr>
      </p:pic>
      <p:sp>
        <p:nvSpPr>
          <p:cNvPr id="9" name="Rectangle 8"/>
          <p:cNvSpPr/>
          <p:nvPr/>
        </p:nvSpPr>
        <p:spPr>
          <a:xfrm>
            <a:off x="9131968" y="2043289"/>
            <a:ext cx="2767264" cy="3884140"/>
          </a:xfrm>
          <a:prstGeom prst="rect">
            <a:avLst/>
          </a:prstGeom>
        </p:spPr>
        <p:txBody>
          <a:bodyPr wrap="square">
            <a:spAutoFit/>
          </a:bodyPr>
          <a:lstStyle/>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Draw a rectangle away from the red, blue and green axis. This is called the origin. </a:t>
            </a:r>
          </a:p>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To draw a rectangle click to start left corner, move to the right and click to finish right corner. </a:t>
            </a:r>
          </a:p>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Before doing anything else type 30,30 and press Enter. You will see the rectangle become a 30mm square. </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A measurement has been applied to the drawing.</a:t>
            </a:r>
          </a:p>
        </p:txBody>
      </p:sp>
      <p:cxnSp>
        <p:nvCxnSpPr>
          <p:cNvPr id="10" name="Straight Arrow Connector 9"/>
          <p:cNvCxnSpPr>
            <a:cxnSpLocks/>
          </p:cNvCxnSpPr>
          <p:nvPr/>
        </p:nvCxnSpPr>
        <p:spPr>
          <a:xfrm flipH="1">
            <a:off x="4833492" y="3268980"/>
            <a:ext cx="4298476" cy="54682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272574" y="2173772"/>
            <a:ext cx="8859394" cy="5888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a:off x="7651556" y="4290060"/>
            <a:ext cx="1480412" cy="110490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781886501"/>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702278"/>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Select tool to draw a box around the three objects.</a:t>
            </a: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When all are blue, right click and make a group.</a:t>
            </a:r>
          </a:p>
          <a:p>
            <a:pPr lvl="0">
              <a:spcBef>
                <a:spcPct val="20000"/>
              </a:spcBef>
            </a:pPr>
            <a:r>
              <a:rPr lang="en-GB" sz="1600" dirty="0">
                <a:latin typeface="Arial" panose="020B0604020202020204" pitchFamily="34" charset="0"/>
                <a:cs typeface="Arial" panose="020B0604020202020204" pitchFamily="34" charset="0"/>
              </a:rPr>
              <a:t>I’m going to use these objects in other parts of my drawing and it’s easy to copy them.</a:t>
            </a:r>
          </a:p>
          <a:p>
            <a:pPr lvl="0">
              <a:spcBef>
                <a:spcPct val="20000"/>
              </a:spcBef>
            </a:pPr>
            <a:endParaRPr lang="en-GB" sz="1600" dirty="0">
              <a:latin typeface="Arial" panose="020B0604020202020204" pitchFamily="34" charset="0"/>
              <a:cs typeface="Arial" panose="020B0604020202020204" pitchFamily="34" charset="0"/>
            </a:endParaRP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71821"/>
            <a:ext cx="8450321" cy="4753306"/>
          </a:xfrm>
          <a:prstGeom prst="rect">
            <a:avLst/>
          </a:prstGeom>
        </p:spPr>
      </p:pic>
      <p:cxnSp>
        <p:nvCxnSpPr>
          <p:cNvPr id="10" name="Straight Arrow Connector 9"/>
          <p:cNvCxnSpPr>
            <a:cxnSpLocks/>
          </p:cNvCxnSpPr>
          <p:nvPr/>
        </p:nvCxnSpPr>
        <p:spPr>
          <a:xfrm flipH="1">
            <a:off x="6039556" y="2270927"/>
            <a:ext cx="3098056" cy="165056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74353" y="1319687"/>
            <a:ext cx="8663259" cy="95124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004559379"/>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1372683"/>
          </a:xfrm>
          <a:prstGeom prst="rect">
            <a:avLst/>
          </a:prstGeom>
        </p:spPr>
        <p:txBody>
          <a:bodyPr wrap="square">
            <a:spAutoFit/>
          </a:bodyPr>
          <a:lstStyle/>
          <a:p>
            <a:pPr marL="285750" lvl="0" indent="-28575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Move tool.</a:t>
            </a:r>
          </a:p>
          <a:p>
            <a:pPr marL="285750" lvl="0" indent="-28575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Hold down Ctrl on the keyboard and drag another copy to where you want it to go.</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0" name="Straight Arrow Connector 9"/>
          <p:cNvCxnSpPr>
            <a:cxnSpLocks/>
          </p:cNvCxnSpPr>
          <p:nvPr/>
        </p:nvCxnSpPr>
        <p:spPr>
          <a:xfrm flipH="1">
            <a:off x="444626" y="2270927"/>
            <a:ext cx="8692986" cy="57372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a:off x="7395115" y="2578100"/>
            <a:ext cx="1742497" cy="91536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809681645"/>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357568"/>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Hover over any of the small red crosses to rotate as we did before.</a:t>
            </a:r>
          </a:p>
          <a:p>
            <a:pPr lvl="0">
              <a:spcBef>
                <a:spcPct val="20000"/>
              </a:spcBef>
            </a:pPr>
            <a:r>
              <a:rPr lang="en-GB" sz="1600" dirty="0">
                <a:latin typeface="Arial" panose="020B0604020202020204" pitchFamily="34" charset="0"/>
                <a:cs typeface="Arial" panose="020B0604020202020204" pitchFamily="34" charset="0"/>
              </a:rPr>
              <a:t>Remember that the object must be selected (blue) and the Move tool selected to do this. If not blue, then click Select and then click on the object.</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868789"/>
            <a:ext cx="8529253" cy="4797705"/>
          </a:xfrm>
          <a:prstGeom prst="rect">
            <a:avLst/>
          </a:prstGeom>
        </p:spPr>
      </p:pic>
      <p:cxnSp>
        <p:nvCxnSpPr>
          <p:cNvPr id="12" name="Straight Arrow Connector 11"/>
          <p:cNvCxnSpPr>
            <a:cxnSpLocks/>
          </p:cNvCxnSpPr>
          <p:nvPr/>
        </p:nvCxnSpPr>
        <p:spPr>
          <a:xfrm flipH="1">
            <a:off x="6491348" y="2260879"/>
            <a:ext cx="2639497" cy="47333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741328839"/>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1077218"/>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Move the drawing with the Move tool from the bottom right corner to the corner of the floor as shown.</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164892" y="938085"/>
            <a:ext cx="8558003" cy="4813877"/>
          </a:xfrm>
          <a:prstGeom prst="rect">
            <a:avLst/>
          </a:prstGeom>
        </p:spPr>
      </p:pic>
      <p:cxnSp>
        <p:nvCxnSpPr>
          <p:cNvPr id="10" name="Straight Arrow Connector 9"/>
          <p:cNvCxnSpPr>
            <a:cxnSpLocks/>
          </p:cNvCxnSpPr>
          <p:nvPr/>
        </p:nvCxnSpPr>
        <p:spPr>
          <a:xfrm flipH="1">
            <a:off x="7779922" y="2362200"/>
            <a:ext cx="1357690" cy="22547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079654123"/>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603790"/>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Use the same technique from the 3D Warehouse to include the vending machines, people, bicycles and anything else that brings your design to life.</a:t>
            </a:r>
          </a:p>
          <a:p>
            <a:pPr lvl="0">
              <a:spcBef>
                <a:spcPct val="20000"/>
              </a:spcBef>
            </a:pPr>
            <a:r>
              <a:rPr lang="en-GB" sz="1600" dirty="0">
                <a:latin typeface="Arial" panose="020B0604020202020204" pitchFamily="34" charset="0"/>
                <a:cs typeface="Arial" panose="020B0604020202020204" pitchFamily="34" charset="0"/>
              </a:rPr>
              <a:t>You need to master the Move and Scale tools to achieve the best finish on your drawing.</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spTree>
    <p:extLst>
      <p:ext uri="{BB962C8B-B14F-4D97-AF65-F5344CB8AC3E}">
        <p14:creationId xmlns:p14="http://schemas.microsoft.com/office/powerpoint/2010/main" val="1361057487"/>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617786"/>
            <a:ext cx="3025423" cy="3658034"/>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1704928"/>
            <a:ext cx="2767264" cy="3194721"/>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I am happy with what I have downloaded from the warehouse.</a:t>
            </a:r>
          </a:p>
          <a:p>
            <a:pPr lvl="0">
              <a:spcBef>
                <a:spcPct val="20000"/>
              </a:spcBef>
            </a:pPr>
            <a:r>
              <a:rPr lang="en-GB" sz="1600" dirty="0">
                <a:latin typeface="Arial" panose="020B0604020202020204" pitchFamily="34" charset="0"/>
                <a:cs typeface="Arial" panose="020B0604020202020204" pitchFamily="34" charset="0"/>
              </a:rPr>
              <a:t>I aim to colour/render my design with colours and materials and then move it back under the roof space to show my finished design.</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Paint tool to get started with colour and materials.</a:t>
            </a:r>
          </a:p>
          <a:p>
            <a:pPr lvl="0">
              <a:spcBef>
                <a:spcPct val="20000"/>
              </a:spcBef>
            </a:pPr>
            <a:endParaRPr lang="en-GB" sz="1600" dirty="0">
              <a:latin typeface="Arial" panose="020B0604020202020204" pitchFamily="34" charset="0"/>
              <a:cs typeface="Arial" panose="020B0604020202020204" pitchFamily="34" charset="0"/>
            </a:endParaRP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505279" cy="4753306"/>
          </a:xfrm>
          <a:prstGeom prst="rect">
            <a:avLst/>
          </a:prstGeom>
        </p:spPr>
      </p:pic>
      <p:cxnSp>
        <p:nvCxnSpPr>
          <p:cNvPr id="11" name="Straight Arrow Connector 10"/>
          <p:cNvCxnSpPr>
            <a:cxnSpLocks/>
          </p:cNvCxnSpPr>
          <p:nvPr/>
        </p:nvCxnSpPr>
        <p:spPr>
          <a:xfrm flipH="1" flipV="1">
            <a:off x="3157263" y="1391934"/>
            <a:ext cx="6004247" cy="255706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281383698"/>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2603790"/>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Orbit the drawing until you can draw a box with the Select tool around everything you have been working on (without grabbing anything of the original roof structure drawing).</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Right click and Make Group.</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0" name="Straight Arrow Connector 9"/>
          <p:cNvCxnSpPr>
            <a:cxnSpLocks/>
          </p:cNvCxnSpPr>
          <p:nvPr/>
        </p:nvCxnSpPr>
        <p:spPr>
          <a:xfrm flipH="1" flipV="1">
            <a:off x="3348599" y="1385471"/>
            <a:ext cx="5789013" cy="90459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Arrow Connector 10"/>
          <p:cNvCxnSpPr>
            <a:cxnSpLocks/>
          </p:cNvCxnSpPr>
          <p:nvPr/>
        </p:nvCxnSpPr>
        <p:spPr>
          <a:xfrm flipH="1">
            <a:off x="5758975" y="4048063"/>
            <a:ext cx="3431275" cy="42209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922559602"/>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81099"/>
            <a:ext cx="2767264" cy="1569660"/>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Move tool to slide the bottom corner of the grouped drawing back into the original floor so that they line up underneath the roof.</a:t>
            </a:r>
          </a:p>
        </p:txBody>
      </p:sp>
      <p:sp>
        <p:nvSpPr>
          <p:cNvPr id="9" name="Rectangle 8"/>
          <p:cNvSpPr/>
          <p:nvPr/>
        </p:nvSpPr>
        <p:spPr>
          <a:xfrm>
            <a:off x="272574" y="938085"/>
            <a:ext cx="8450321" cy="472840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38085"/>
            <a:ext cx="8450321" cy="4753306"/>
          </a:xfrm>
          <a:prstGeom prst="rect">
            <a:avLst/>
          </a:prstGeom>
        </p:spPr>
      </p:pic>
      <p:cxnSp>
        <p:nvCxnSpPr>
          <p:cNvPr id="12" name="Straight Arrow Connector 11"/>
          <p:cNvCxnSpPr>
            <a:cxnSpLocks/>
          </p:cNvCxnSpPr>
          <p:nvPr/>
        </p:nvCxnSpPr>
        <p:spPr>
          <a:xfrm flipH="1" flipV="1">
            <a:off x="2195001" y="1357497"/>
            <a:ext cx="6813531" cy="89333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21606780"/>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510632" y="894303"/>
            <a:ext cx="11211467" cy="5011196"/>
            <a:chOff x="342503" y="820152"/>
            <a:chExt cx="10033397" cy="4910242"/>
          </a:xfrm>
        </p:grpSpPr>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25795" y="855356"/>
              <a:ext cx="2747721" cy="2247283"/>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a:ext>
              </a:extLst>
            </a:blip>
            <a:srcRect r="-7"/>
            <a:stretch/>
          </p:blipFill>
          <p:spPr>
            <a:xfrm>
              <a:off x="3925795" y="3163657"/>
              <a:ext cx="2747721" cy="2566737"/>
            </a:xfrm>
            <a:prstGeom prst="rect">
              <a:avLst/>
            </a:prstGeom>
          </p:spPr>
        </p:pic>
        <p:pic>
          <p:nvPicPr>
            <p:cNvPr id="12" name="Picture 11"/>
            <p:cNvPicPr>
              <a:picLocks noChangeAspect="1"/>
            </p:cNvPicPr>
            <p:nvPr/>
          </p:nvPicPr>
          <p:blipFill>
            <a:blip r:embed="rId5"/>
            <a:stretch>
              <a:fillRect/>
            </a:stretch>
          </p:blipFill>
          <p:spPr>
            <a:xfrm>
              <a:off x="342503" y="820152"/>
              <a:ext cx="3513363" cy="4910242"/>
            </a:xfrm>
            <a:prstGeom prst="rect">
              <a:avLst/>
            </a:prstGeom>
          </p:spPr>
        </p:pic>
        <p:pic>
          <p:nvPicPr>
            <p:cNvPr id="13" name="Picture 12"/>
            <p:cNvPicPr>
              <a:picLocks noChangeAspect="1"/>
            </p:cNvPicPr>
            <p:nvPr/>
          </p:nvPicPr>
          <p:blipFill>
            <a:blip r:embed="rId6"/>
            <a:stretch>
              <a:fillRect/>
            </a:stretch>
          </p:blipFill>
          <p:spPr>
            <a:xfrm>
              <a:off x="6743445" y="857421"/>
              <a:ext cx="3632455" cy="4872973"/>
            </a:xfrm>
            <a:prstGeom prst="rect">
              <a:avLst/>
            </a:prstGeom>
          </p:spPr>
        </p:pic>
      </p:grpSp>
      <p:sp>
        <p:nvSpPr>
          <p:cNvPr id="2" name="Rectangle 1"/>
          <p:cNvSpPr/>
          <p:nvPr/>
        </p:nvSpPr>
        <p:spPr>
          <a:xfrm>
            <a:off x="432492" y="124862"/>
            <a:ext cx="11301299" cy="769441"/>
          </a:xfrm>
          <a:prstGeom prst="rect">
            <a:avLst/>
          </a:prstGeom>
        </p:spPr>
        <p:txBody>
          <a:bodyPr wrap="none">
            <a:spAutoFit/>
          </a:bodyPr>
          <a:lstStyle/>
          <a:p>
            <a:r>
              <a:rPr lang="en-GB" sz="4400" b="1" dirty="0">
                <a:solidFill>
                  <a:srgbClr val="92D050"/>
                </a:solidFill>
                <a:latin typeface="Cambria" panose="02040503050406030204" pitchFamily="18" charset="0"/>
                <a:ea typeface="+mj-ea"/>
                <a:cs typeface="Arial"/>
              </a:rPr>
              <a:t>Copy and paste your views into PowerPoint</a:t>
            </a:r>
            <a:endParaRPr lang="en-GB" dirty="0"/>
          </a:p>
        </p:txBody>
      </p:sp>
    </p:spTree>
    <p:extLst>
      <p:ext uri="{BB962C8B-B14F-4D97-AF65-F5344CB8AC3E}">
        <p14:creationId xmlns:p14="http://schemas.microsoft.com/office/powerpoint/2010/main" val="3743995267"/>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rallelogram 19"/>
          <p:cNvSpPr/>
          <p:nvPr/>
        </p:nvSpPr>
        <p:spPr>
          <a:xfrm>
            <a:off x="207037" y="3639689"/>
            <a:ext cx="9749475" cy="1872111"/>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Title 1"/>
          <p:cNvSpPr txBox="1">
            <a:spLocks/>
          </p:cNvSpPr>
          <p:nvPr/>
        </p:nvSpPr>
        <p:spPr>
          <a:xfrm>
            <a:off x="914400" y="3637274"/>
            <a:ext cx="10397404"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3200" dirty="0">
                <a:solidFill>
                  <a:srgbClr val="318AAC"/>
                </a:solidFill>
              </a:rPr>
              <a:t>An interesting construction fact </a:t>
            </a:r>
          </a:p>
        </p:txBody>
      </p:sp>
      <p:sp>
        <p:nvSpPr>
          <p:cNvPr id="2" name="Title 1"/>
          <p:cNvSpPr>
            <a:spLocks noGrp="1"/>
          </p:cNvSpPr>
          <p:nvPr>
            <p:ph type="title"/>
          </p:nvPr>
        </p:nvSpPr>
        <p:spPr>
          <a:xfrm>
            <a:off x="339004" y="274638"/>
            <a:ext cx="10972800" cy="689866"/>
          </a:xfrm>
        </p:spPr>
        <p:txBody>
          <a:bodyPr>
            <a:normAutofit fontScale="90000"/>
          </a:bodyPr>
          <a:lstStyle/>
          <a:p>
            <a:r>
              <a:rPr lang="en-GB" dirty="0"/>
              <a:t>What have we learnt?</a:t>
            </a:r>
          </a:p>
        </p:txBody>
      </p:sp>
      <p:sp>
        <p:nvSpPr>
          <p:cNvPr id="7" name="Rectangle 6"/>
          <p:cNvSpPr/>
          <p:nvPr/>
        </p:nvSpPr>
        <p:spPr>
          <a:xfrm>
            <a:off x="609596" y="4385047"/>
            <a:ext cx="9029703" cy="978729"/>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It is estimated that it took 100,000 workers 20 years to build the Great Pyramid of Giza.</a:t>
            </a:r>
          </a:p>
          <a:p>
            <a:pPr lvl="0">
              <a:spcBef>
                <a:spcPct val="20000"/>
              </a:spcBef>
            </a:pPr>
            <a:r>
              <a:rPr lang="en-GB" dirty="0">
                <a:latin typeface="Arial" panose="020B0604020202020204" pitchFamily="34" charset="0"/>
                <a:cs typeface="Arial" panose="020B0604020202020204" pitchFamily="34" charset="0"/>
              </a:rPr>
              <a:t>It is also estimated to weigh more than 6.5 million tons. That is approximately the weight of five million average family cars.</a:t>
            </a:r>
          </a:p>
        </p:txBody>
      </p:sp>
      <p:sp>
        <p:nvSpPr>
          <p:cNvPr id="8" name="Rectangle 7"/>
          <p:cNvSpPr/>
          <p:nvPr/>
        </p:nvSpPr>
        <p:spPr>
          <a:xfrm>
            <a:off x="609596" y="1342945"/>
            <a:ext cx="9527005" cy="369332"/>
          </a:xfrm>
          <a:prstGeom prst="rect">
            <a:avLst/>
          </a:prstGeom>
        </p:spPr>
        <p:txBody>
          <a:bodyPr wrap="square">
            <a:spAutoFit/>
          </a:bodyPr>
          <a:lstStyle/>
          <a:p>
            <a:pPr marL="285750" lvl="0" indent="-285750">
              <a:spcBef>
                <a:spcPct val="20000"/>
              </a:spcBef>
              <a:buFont typeface="Arial" panose="020B0604020202020204" pitchFamily="34" charset="0"/>
              <a:buChar char="•"/>
              <a:defRPr/>
            </a:pPr>
            <a:endParaRPr lang="en-GB" dirty="0">
              <a:solidFill>
                <a:srgbClr val="318AAC"/>
              </a:solidFill>
              <a:latin typeface="Cambria" panose="02040503050406030204" pitchFamily="18" charset="0"/>
              <a:cs typeface="Arial"/>
            </a:endParaRPr>
          </a:p>
        </p:txBody>
      </p:sp>
      <p:grpSp>
        <p:nvGrpSpPr>
          <p:cNvPr id="12" name="Group 11"/>
          <p:cNvGrpSpPr/>
          <p:nvPr/>
        </p:nvGrpSpPr>
        <p:grpSpPr>
          <a:xfrm>
            <a:off x="10228873" y="274639"/>
            <a:ext cx="2165862" cy="6583362"/>
            <a:chOff x="10228873" y="274638"/>
            <a:chExt cx="2165862" cy="6864817"/>
          </a:xfrm>
        </p:grpSpPr>
        <p:sp>
          <p:nvSpPr>
            <p:cNvPr id="13" name="Rectangle 12"/>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4" name="Picture 13"/>
            <p:cNvPicPr>
              <a:picLocks noChangeAspect="1"/>
            </p:cNvPicPr>
            <p:nvPr/>
          </p:nvPicPr>
          <p:blipFill>
            <a:blip r:embed="rId3"/>
            <a:stretch>
              <a:fillRect/>
            </a:stretch>
          </p:blipFill>
          <p:spPr>
            <a:xfrm>
              <a:off x="10228873" y="1814354"/>
              <a:ext cx="2165862" cy="5325101"/>
            </a:xfrm>
            <a:prstGeom prst="rect">
              <a:avLst/>
            </a:prstGeom>
          </p:spPr>
        </p:pic>
        <p:sp>
          <p:nvSpPr>
            <p:cNvPr id="15" name="Rectangle 14"/>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6" name="Rectangle 15"/>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7" name="Rectangle 16"/>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8" name="Rectangle 17"/>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
        <p:nvSpPr>
          <p:cNvPr id="19" name="Rectangle 18"/>
          <p:cNvSpPr/>
          <p:nvPr/>
        </p:nvSpPr>
        <p:spPr>
          <a:xfrm>
            <a:off x="400052" y="997959"/>
            <a:ext cx="9647324" cy="2197525"/>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The tape measure tool is useful for creating a grid of construction lines that match our 6mx10m space.</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draw a 2D grid plan on to a piece of software that can develop it into a 3D drawing.</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use the 3D Warehouse to populate the drawing with objects that bring the drawing to life.</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rotate, scale, copy and move the 3D Warehouse objects to suit our needs in the drawing.</a:t>
            </a:r>
          </a:p>
        </p:txBody>
      </p:sp>
    </p:spTree>
    <p:extLst>
      <p:ext uri="{BB962C8B-B14F-4D97-AF65-F5344CB8AC3E}">
        <p14:creationId xmlns:p14="http://schemas.microsoft.com/office/powerpoint/2010/main" val="27838658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8"/>
            <a:ext cx="3025423" cy="350661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pic>
        <p:nvPicPr>
          <p:cNvPr id="3" name="Picture 2"/>
          <p:cNvPicPr>
            <a:picLocks noChangeAspect="1"/>
          </p:cNvPicPr>
          <p:nvPr/>
        </p:nvPicPr>
        <p:blipFill>
          <a:blip r:embed="rId3"/>
          <a:stretch>
            <a:fillRect/>
          </a:stretch>
        </p:blipFill>
        <p:spPr>
          <a:xfrm>
            <a:off x="128194" y="971821"/>
            <a:ext cx="8606731" cy="4841286"/>
          </a:xfrm>
          <a:prstGeom prst="rect">
            <a:avLst/>
          </a:prstGeom>
        </p:spPr>
      </p:pic>
      <p:sp>
        <p:nvSpPr>
          <p:cNvPr id="9" name="Rectangle 8"/>
          <p:cNvSpPr/>
          <p:nvPr/>
        </p:nvSpPr>
        <p:spPr>
          <a:xfrm>
            <a:off x="9137612" y="2078438"/>
            <a:ext cx="2896344" cy="2800767"/>
          </a:xfrm>
          <a:prstGeom prst="rect">
            <a:avLst/>
          </a:prstGeom>
        </p:spPr>
        <p:txBody>
          <a:bodyPr wrap="square">
            <a:spAutoFit/>
          </a:bodyPr>
          <a:lstStyle/>
          <a:p>
            <a:pPr marL="285750" lvl="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Use the Zoom tool to see the rectangle you drew more clearly. (The mouse wheel will also zoom in and out much more easily.) </a:t>
            </a:r>
          </a:p>
          <a:p>
            <a:pPr marL="285750" lvl="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The Pan tool will move the drawing around the screen. This will allow you to centre your drawing into the middle of your screen.</a:t>
            </a:r>
          </a:p>
        </p:txBody>
      </p:sp>
      <p:cxnSp>
        <p:nvCxnSpPr>
          <p:cNvPr id="10" name="Straight Arrow Connector 9"/>
          <p:cNvCxnSpPr>
            <a:cxnSpLocks/>
          </p:cNvCxnSpPr>
          <p:nvPr/>
        </p:nvCxnSpPr>
        <p:spPr>
          <a:xfrm flipH="1" flipV="1">
            <a:off x="3552825" y="1367525"/>
            <a:ext cx="5584787" cy="233923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3765550" y="1354836"/>
            <a:ext cx="5372063" cy="91184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34773168"/>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8</a:t>
            </a:r>
          </a:p>
        </p:txBody>
      </p:sp>
      <p:sp>
        <p:nvSpPr>
          <p:cNvPr id="3" name="Content Placeholder 2"/>
          <p:cNvSpPr>
            <a:spLocks noGrp="1"/>
          </p:cNvSpPr>
          <p:nvPr>
            <p:ph idx="1"/>
          </p:nvPr>
        </p:nvSpPr>
        <p:spPr>
          <a:xfrm>
            <a:off x="609600" y="964504"/>
            <a:ext cx="8642684" cy="4791671"/>
          </a:xfrm>
        </p:spPr>
        <p:txBody>
          <a:bodyPr>
            <a:noAutofit/>
          </a:bodyPr>
          <a:lstStyle/>
          <a:p>
            <a:pPr marL="0" indent="0">
              <a:buNone/>
            </a:pPr>
            <a:r>
              <a:rPr lang="en-GB" sz="2400" dirty="0"/>
              <a:t>Lesson Synopsis </a:t>
            </a:r>
          </a:p>
          <a:p>
            <a:pPr marL="0" indent="0">
              <a:buNone/>
            </a:pPr>
            <a:r>
              <a:rPr lang="en-GB" sz="1600" b="0" dirty="0">
                <a:solidFill>
                  <a:schemeClr val="tx1"/>
                </a:solidFill>
                <a:latin typeface="Arial" panose="020B0604020202020204" pitchFamily="34" charset="0"/>
                <a:ea typeface="Calibri" panose="020F0502020204030204" pitchFamily="34" charset="0"/>
                <a:cs typeface="Arial" panose="020B0604020202020204" pitchFamily="34" charset="0"/>
              </a:rPr>
              <a:t>Pupils evaluate their work and their knowledge of employability issues taught throughout this project. They should be specific about their thoughts on the features taught through each lesson and think about the areas that they need to develop and those that they have mastered. They should explain how they are likely to use what they have learned going forward.</a:t>
            </a:r>
            <a:endParaRPr lang="en-GB" sz="1600" b="0" dirty="0">
              <a:solidFill>
                <a:schemeClr val="tx1"/>
              </a:solidFill>
              <a:latin typeface="Arial" panose="020B0604020202020204" pitchFamily="34" charset="0"/>
              <a:cs typeface="Arial" panose="020B0604020202020204" pitchFamily="34" charset="0"/>
            </a:endParaRPr>
          </a:p>
          <a:p>
            <a:pPr marL="0" indent="0">
              <a:buNone/>
            </a:pPr>
            <a:endParaRPr lang="en-GB" sz="1600" b="0" u="sng" dirty="0">
              <a:solidFill>
                <a:schemeClr val="tx1"/>
              </a:solidFill>
              <a:latin typeface="Arial" panose="020B0604020202020204" pitchFamily="34" charset="0"/>
              <a:cs typeface="Arial" panose="020B0604020202020204" pitchFamily="34" charset="0"/>
            </a:endParaRPr>
          </a:p>
          <a:p>
            <a:pPr marL="0" indent="0">
              <a:buNone/>
            </a:pPr>
            <a:r>
              <a:rPr lang="en-GB" sz="1600" dirty="0">
                <a:solidFill>
                  <a:schemeClr val="tx1"/>
                </a:solidFill>
                <a:latin typeface="Arial" panose="020B0604020202020204" pitchFamily="34" charset="0"/>
                <a:cs typeface="Arial" panose="020B0604020202020204" pitchFamily="34" charset="0"/>
              </a:rPr>
              <a:t>Learning Objectives</a:t>
            </a:r>
          </a:p>
          <a:p>
            <a:pPr marL="0" indent="0">
              <a:buNone/>
            </a:pPr>
            <a:r>
              <a:rPr lang="en-GB" sz="1600" b="0" dirty="0">
                <a:solidFill>
                  <a:schemeClr val="tx1"/>
                </a:solidFill>
                <a:latin typeface="Arial" panose="020B0604020202020204" pitchFamily="34" charset="0"/>
                <a:cs typeface="Arial" panose="020B0604020202020204" pitchFamily="34" charset="0"/>
              </a:rPr>
              <a:t>EA1 </a:t>
            </a:r>
          </a:p>
          <a:p>
            <a:pPr marL="0" indent="0">
              <a:buNone/>
            </a:pPr>
            <a:endParaRPr lang="en-GB" sz="1600" b="0" u="sng" dirty="0">
              <a:solidFill>
                <a:schemeClr val="tx1"/>
              </a:solidFill>
              <a:latin typeface="Arial" panose="020B0604020202020204" pitchFamily="34" charset="0"/>
              <a:cs typeface="Arial" panose="020B0604020202020204" pitchFamily="34" charset="0"/>
            </a:endParaRPr>
          </a:p>
          <a:p>
            <a:pPr marL="0" indent="0">
              <a:buNone/>
            </a:pPr>
            <a:r>
              <a:rPr lang="en-GB" sz="1600" dirty="0">
                <a:solidFill>
                  <a:schemeClr val="tx1"/>
                </a:solidFill>
                <a:latin typeface="Arial" panose="020B0604020202020204" pitchFamily="34" charset="0"/>
                <a:cs typeface="Arial" panose="020B0604020202020204" pitchFamily="34" charset="0"/>
              </a:rPr>
              <a:t>Resources</a:t>
            </a:r>
          </a:p>
          <a:p>
            <a:pPr marL="0" indent="0">
              <a:buNone/>
            </a:pPr>
            <a:r>
              <a:rPr lang="en-GB" sz="1600" b="0" dirty="0">
                <a:solidFill>
                  <a:schemeClr val="tx1"/>
                </a:solidFill>
                <a:latin typeface="Arial" panose="020B0604020202020204" pitchFamily="34" charset="0"/>
                <a:cs typeface="Arial" panose="020B0604020202020204" pitchFamily="34" charset="0"/>
              </a:rPr>
              <a:t>You may wish to develop your own evaluation sheets that are based on those you use within your departments, and convey the questions shown within each of the slides.</a:t>
            </a:r>
          </a:p>
          <a:p>
            <a:pPr marL="0" indent="0">
              <a:buNone/>
            </a:pPr>
            <a:endParaRPr lang="en-GB" sz="1600" b="0" dirty="0">
              <a:solidFill>
                <a:schemeClr val="tx1"/>
              </a:solidFill>
              <a:latin typeface="Arial" panose="020B0604020202020204" pitchFamily="34" charset="0"/>
              <a:cs typeface="Arial" panose="020B0604020202020204" pitchFamily="34" charset="0"/>
            </a:endParaRPr>
          </a:p>
          <a:p>
            <a:endParaRPr lang="en-GB" dirty="0"/>
          </a:p>
        </p:txBody>
      </p:sp>
      <p:grpSp>
        <p:nvGrpSpPr>
          <p:cNvPr id="10" name="Group 9"/>
          <p:cNvGrpSpPr/>
          <p:nvPr/>
        </p:nvGrpSpPr>
        <p:grpSpPr>
          <a:xfrm>
            <a:off x="9388679" y="1100982"/>
            <a:ext cx="2043289" cy="4487780"/>
            <a:chOff x="9539111" y="737362"/>
            <a:chExt cx="2043289" cy="4487780"/>
          </a:xfrm>
        </p:grpSpPr>
        <p:sp>
          <p:nvSpPr>
            <p:cNvPr id="11" name="Rectangle 10"/>
            <p:cNvSpPr/>
            <p:nvPr/>
          </p:nvSpPr>
          <p:spPr>
            <a:xfrm>
              <a:off x="9539111" y="737362"/>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11"/>
            <p:cNvPicPr>
              <a:picLocks noChangeAspect="1"/>
            </p:cNvPicPr>
            <p:nvPr/>
          </p:nvPicPr>
          <p:blipFill>
            <a:blip r:embed="rId3"/>
            <a:stretch>
              <a:fillRect/>
            </a:stretch>
          </p:blipFill>
          <p:spPr>
            <a:xfrm>
              <a:off x="9691456" y="2643385"/>
              <a:ext cx="1771650" cy="791222"/>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688608" y="4061580"/>
              <a:ext cx="1774498" cy="818082"/>
            </a:xfrm>
            <a:prstGeom prst="rect">
              <a:avLst/>
            </a:prstGeom>
          </p:spPr>
        </p:pic>
        <p:pic>
          <p:nvPicPr>
            <p:cNvPr id="19" name="Picture 18"/>
            <p:cNvPicPr>
              <a:picLocks noChangeAspect="1"/>
            </p:cNvPicPr>
            <p:nvPr/>
          </p:nvPicPr>
          <p:blipFill>
            <a:blip r:embed="rId5"/>
            <a:stretch>
              <a:fillRect/>
            </a:stretch>
          </p:blipFill>
          <p:spPr>
            <a:xfrm>
              <a:off x="9673506" y="873900"/>
              <a:ext cx="1774498" cy="1238453"/>
            </a:xfrm>
            <a:prstGeom prst="rect">
              <a:avLst/>
            </a:prstGeom>
          </p:spPr>
        </p:pic>
      </p:grpSp>
    </p:spTree>
    <p:extLst>
      <p:ext uri="{BB962C8B-B14F-4D97-AF65-F5344CB8AC3E}">
        <p14:creationId xmlns:p14="http://schemas.microsoft.com/office/powerpoint/2010/main" val="1010782615"/>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8 Starter</a:t>
            </a:r>
          </a:p>
        </p:txBody>
      </p:sp>
      <p:sp>
        <p:nvSpPr>
          <p:cNvPr id="6" name="Rectangle 5"/>
          <p:cNvSpPr/>
          <p:nvPr/>
        </p:nvSpPr>
        <p:spPr>
          <a:xfrm>
            <a:off x="8975558" y="994047"/>
            <a:ext cx="2606842"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7" name="Rectangle 6"/>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extBox 2"/>
          <p:cNvSpPr txBox="1"/>
          <p:nvPr/>
        </p:nvSpPr>
        <p:spPr>
          <a:xfrm>
            <a:off x="808440" y="1066103"/>
            <a:ext cx="4011630"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A career in </a:t>
            </a:r>
            <a:br>
              <a:rPr kumimoji="0" lang="en-GB" sz="2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br>
            <a:r>
              <a:rPr kumimoji="0" lang="en-GB" sz="2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Design and Technology</a:t>
            </a:r>
            <a:endParaRPr kumimoji="0" lang="en-GB" sz="2400" b="1"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TextBox 12"/>
          <p:cNvSpPr txBox="1"/>
          <p:nvPr/>
        </p:nvSpPr>
        <p:spPr>
          <a:xfrm>
            <a:off x="808439" y="4821426"/>
            <a:ext cx="7894175"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TextBox 13"/>
          <p:cNvSpPr txBox="1"/>
          <p:nvPr/>
        </p:nvSpPr>
        <p:spPr>
          <a:xfrm>
            <a:off x="609601" y="1936746"/>
            <a:ext cx="4121888" cy="3754874"/>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GB" sz="1700" b="0" i="0" u="none" strike="noStrike" kern="1200" cap="none" spc="0" normalizeH="0" baseline="0" noProof="0" dirty="0">
                <a:ln>
                  <a:noFill/>
                </a:ln>
                <a:effectLst/>
                <a:uLnTx/>
                <a:uFillTx/>
                <a:latin typeface="Arial" panose="020B0604020202020204" pitchFamily="34" charset="0"/>
                <a:cs typeface="Arial" panose="020B0604020202020204" pitchFamily="34" charset="0"/>
              </a:rPr>
              <a:t>Use the internet to look for suitable careers for a pupil who loves Design and Technology.</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GB" sz="1700" b="0" i="0" u="none" strike="noStrike" kern="1200" cap="none" spc="0" normalizeH="0" baseline="0" noProof="0" dirty="0">
                <a:ln>
                  <a:noFill/>
                </a:ln>
                <a:effectLst/>
                <a:uLnTx/>
                <a:uFillTx/>
                <a:latin typeface="Arial" panose="020B0604020202020204" pitchFamily="34" charset="0"/>
                <a:cs typeface="Arial" panose="020B0604020202020204" pitchFamily="34" charset="0"/>
              </a:rPr>
              <a:t>What careers would you advise them to do in this area if they want to </a:t>
            </a:r>
            <a:r>
              <a:rPr lang="en-GB" sz="1700" dirty="0">
                <a:latin typeface="Arial" panose="020B0604020202020204" pitchFamily="34" charset="0"/>
                <a:cs typeface="Arial" panose="020B0604020202020204" pitchFamily="34" charset="0"/>
              </a:rPr>
              <a:t>start with the following qualifications:</a:t>
            </a:r>
          </a:p>
          <a:p>
            <a:pPr marL="622300" lvl="1" indent="-165100" defTabSz="457200">
              <a:buFont typeface="Arial" panose="020B0604020202020204" pitchFamily="34" charset="0"/>
              <a:buChar char="•"/>
            </a:pPr>
            <a:r>
              <a:rPr kumimoji="0" lang="en-GB" sz="1700" b="0" i="0" u="none" strike="noStrike" kern="1200" cap="none" spc="0" normalizeH="0" baseline="0" noProof="0" dirty="0">
                <a:ln>
                  <a:noFill/>
                </a:ln>
                <a:effectLst/>
                <a:uLnTx/>
                <a:uFillTx/>
                <a:latin typeface="Arial" panose="020B0604020202020204" pitchFamily="34" charset="0"/>
                <a:cs typeface="Arial" panose="020B0604020202020204" pitchFamily="34" charset="0"/>
              </a:rPr>
              <a:t>5 GCSEs including English and Maths</a:t>
            </a:r>
          </a:p>
          <a:p>
            <a:pPr marL="622300" lvl="1" indent="-165100" defTabSz="457200">
              <a:buFont typeface="Arial" panose="020B0604020202020204" pitchFamily="34" charset="0"/>
              <a:buChar char="•"/>
            </a:pPr>
            <a:r>
              <a:rPr lang="en-GB" sz="1700" dirty="0">
                <a:latin typeface="Arial" panose="020B0604020202020204" pitchFamily="34" charset="0"/>
                <a:cs typeface="Arial" panose="020B0604020202020204" pitchFamily="34" charset="0"/>
              </a:rPr>
              <a:t>A levels or an Advanced apprenticeship</a:t>
            </a:r>
          </a:p>
          <a:p>
            <a:pPr marL="622300" lvl="1" indent="-165100" defTabSz="457200">
              <a:buFont typeface="Arial" panose="020B0604020202020204" pitchFamily="34" charset="0"/>
              <a:buChar char="•"/>
            </a:pPr>
            <a:r>
              <a:rPr kumimoji="0" lang="en-GB" sz="1700" b="0" i="0" u="none" strike="noStrike" kern="1200" cap="none" spc="0" normalizeH="0" baseline="0" noProof="0" dirty="0">
                <a:ln>
                  <a:noFill/>
                </a:ln>
                <a:effectLst/>
                <a:uLnTx/>
                <a:uFillTx/>
                <a:latin typeface="Arial" panose="020B0604020202020204" pitchFamily="34" charset="0"/>
                <a:cs typeface="Arial" panose="020B0604020202020204" pitchFamily="34" charset="0"/>
              </a:rPr>
              <a:t>A university degree </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GB" sz="1700" b="0" i="0" u="none" strike="noStrike" kern="1200" cap="none" spc="0" normalizeH="0" baseline="0" noProof="0" dirty="0">
                <a:ln>
                  <a:noFill/>
                </a:ln>
                <a:effectLst/>
                <a:uLnTx/>
                <a:uFillTx/>
                <a:latin typeface="Arial" panose="020B0604020202020204" pitchFamily="34" charset="0"/>
                <a:cs typeface="Arial" panose="020B0604020202020204" pitchFamily="34" charset="0"/>
              </a:rPr>
              <a:t>Can you find out the pay and conditions for the three careers you recommended above?</a:t>
            </a:r>
          </a:p>
        </p:txBody>
      </p:sp>
      <p:pic>
        <p:nvPicPr>
          <p:cNvPr id="5" name="Picture 4"/>
          <p:cNvPicPr>
            <a:picLocks noChangeAspect="1"/>
          </p:cNvPicPr>
          <p:nvPr/>
        </p:nvPicPr>
        <p:blipFill>
          <a:blip r:embed="rId3"/>
          <a:stretch>
            <a:fillRect/>
          </a:stretch>
        </p:blipFill>
        <p:spPr>
          <a:xfrm>
            <a:off x="4908072" y="1138161"/>
            <a:ext cx="3529955" cy="2349626"/>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a:ext>
            </a:extLst>
          </a:blip>
          <a:srcRect b="-58"/>
          <a:stretch/>
        </p:blipFill>
        <p:spPr>
          <a:xfrm>
            <a:off x="4919200" y="3559844"/>
            <a:ext cx="3507700" cy="2135101"/>
          </a:xfrm>
          <a:prstGeom prst="rect">
            <a:avLst/>
          </a:prstGeom>
        </p:spPr>
      </p:pic>
      <p:sp>
        <p:nvSpPr>
          <p:cNvPr id="9" name="Rectangle 8"/>
          <p:cNvSpPr/>
          <p:nvPr/>
        </p:nvSpPr>
        <p:spPr>
          <a:xfrm>
            <a:off x="8975558" y="1046178"/>
            <a:ext cx="2492542" cy="3502497"/>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panose="020B0604020202020204" pitchFamily="34" charset="0"/>
              </a:rPr>
              <a:t>Homework activity</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Repeat the starter activity for another subject that you enjoy doing and have some talent for.</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Look for careers that can combine the subject in 1 above with a Design and Technology qualification.</a:t>
            </a:r>
          </a:p>
          <a:p>
            <a:pPr lvl="0" defTabSz="457200">
              <a:spcBef>
                <a:spcPct val="20000"/>
              </a:spcBef>
            </a:pP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6006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8 objectives</a:t>
            </a:r>
          </a:p>
        </p:txBody>
      </p:sp>
      <p:sp>
        <p:nvSpPr>
          <p:cNvPr id="16" name="Rectangle 15"/>
          <p:cNvSpPr/>
          <p:nvPr/>
        </p:nvSpPr>
        <p:spPr>
          <a:xfrm>
            <a:off x="609600" y="1219200"/>
            <a:ext cx="5723467" cy="4219617"/>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Know</a:t>
            </a: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Evaluation is an important process to recognise what you do well and where improvements are needed and why.</a:t>
            </a:r>
          </a:p>
          <a:p>
            <a:pPr>
              <a:spcBef>
                <a:spcPct val="20000"/>
              </a:spcBef>
            </a:pPr>
            <a:endParaRPr lang="en-GB" sz="1050"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Understand</a:t>
            </a:r>
            <a:endParaRPr lang="en-GB" sz="2000" b="1" dirty="0">
              <a:solidFill>
                <a:srgbClr val="318AAC"/>
              </a:solidFill>
              <a:latin typeface="Cambria" panose="02040503050406030204" pitchFamily="18" charset="0"/>
              <a:cs typeface="Arial"/>
            </a:endParaRP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understand the importance of evaluating their progress on this project and their knowledge and skills going forward.</a:t>
            </a:r>
          </a:p>
          <a:p>
            <a:pPr>
              <a:spcBef>
                <a:spcPct val="20000"/>
              </a:spcBef>
            </a:pPr>
            <a:endParaRPr lang="en-GB" sz="1050"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evaluate their work and their skills and qualities in relation to future employability.</a:t>
            </a:r>
            <a:endParaRPr lang="en-GB" dirty="0">
              <a:solidFill>
                <a:srgbClr val="318AAC"/>
              </a:solidFill>
              <a:latin typeface="Arial" panose="020B0604020202020204" pitchFamily="34" charset="0"/>
              <a:cs typeface="Arial" panose="020B0604020202020204" pitchFamily="34" charset="0"/>
            </a:endParaRPr>
          </a:p>
        </p:txBody>
      </p:sp>
      <p:sp>
        <p:nvSpPr>
          <p:cNvPr id="8" name="Rectangle 7"/>
          <p:cNvSpPr/>
          <p:nvPr/>
        </p:nvSpPr>
        <p:spPr>
          <a:xfrm>
            <a:off x="6743700" y="274638"/>
            <a:ext cx="5092700" cy="5389562"/>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743699" y="274638"/>
            <a:ext cx="5092701" cy="5389562"/>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9548" y="4720206"/>
            <a:ext cx="1172461" cy="817915"/>
          </a:xfrm>
          <a:prstGeom prst="rect">
            <a:avLst/>
          </a:prstGeom>
        </p:spPr>
      </p:pic>
    </p:spTree>
    <p:extLst>
      <p:ext uri="{BB962C8B-B14F-4D97-AF65-F5344CB8AC3E}">
        <p14:creationId xmlns:p14="http://schemas.microsoft.com/office/powerpoint/2010/main" val="391333919"/>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02172"/>
            <a:ext cx="10972800" cy="689866"/>
          </a:xfrm>
        </p:spPr>
        <p:txBody>
          <a:bodyPr>
            <a:normAutofit fontScale="90000"/>
          </a:bodyPr>
          <a:lstStyle/>
          <a:p>
            <a:r>
              <a:rPr lang="en-GB" dirty="0"/>
              <a:t>Evaluation</a:t>
            </a:r>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ackgroundRemoval t="4069" b="68858" l="9778" r="89778"/>
                    </a14:imgEffect>
                  </a14:imgLayer>
                </a14:imgProps>
              </a:ext>
            </a:extLst>
          </a:blip>
          <a:stretch>
            <a:fillRect/>
          </a:stretch>
        </p:blipFill>
        <p:spPr>
          <a:xfrm>
            <a:off x="-127554" y="880212"/>
            <a:ext cx="2323591" cy="6598998"/>
          </a:xfrm>
          <a:prstGeom prst="rect">
            <a:avLst/>
          </a:prstGeom>
        </p:spPr>
      </p:pic>
      <p:sp>
        <p:nvSpPr>
          <p:cNvPr id="8" name="Rectangle 7"/>
          <p:cNvSpPr/>
          <p:nvPr/>
        </p:nvSpPr>
        <p:spPr>
          <a:xfrm>
            <a:off x="1678193" y="1287087"/>
            <a:ext cx="10262795" cy="4610493"/>
          </a:xfrm>
          <a:prstGeom prst="rect">
            <a:avLst/>
          </a:prstGeom>
        </p:spPr>
        <p:txBody>
          <a:bodyPr wrap="square">
            <a:spAutoFit/>
          </a:bodyPr>
          <a:lstStyle/>
          <a:p>
            <a:pPr marL="342900" lvl="0" indent="-342900">
              <a:spcBef>
                <a:spcPct val="20000"/>
              </a:spcBef>
              <a:buFont typeface="+mj-lt"/>
              <a:buAutoNum type="arabicPeriod"/>
            </a:pPr>
            <a:r>
              <a:rPr lang="en-GB" sz="1600" dirty="0">
                <a:latin typeface="Arial" panose="020B0604020202020204" pitchFamily="34" charset="0"/>
                <a:cs typeface="Arial" panose="020B0604020202020204" pitchFamily="34" charset="0"/>
              </a:rPr>
              <a:t>What do you feel has been the most fun or valuable activity on this project?</a:t>
            </a:r>
          </a:p>
          <a:p>
            <a:pPr marL="342900" lvl="0" indent="-342900">
              <a:spcBef>
                <a:spcPct val="20000"/>
              </a:spcBef>
              <a:buFont typeface="+mj-lt"/>
              <a:buAutoNum type="arabicPeriod"/>
            </a:pPr>
            <a:r>
              <a:rPr lang="en-GB" sz="1600" dirty="0">
                <a:latin typeface="Arial" panose="020B0604020202020204" pitchFamily="34" charset="0"/>
                <a:cs typeface="Arial" panose="020B0604020202020204" pitchFamily="34" charset="0"/>
              </a:rPr>
              <a:t>Are you happy with your results? Did the project look good and work well?</a:t>
            </a:r>
          </a:p>
          <a:p>
            <a:pPr marL="342900" lvl="0" indent="-342900">
              <a:spcBef>
                <a:spcPct val="20000"/>
              </a:spcBef>
              <a:buFont typeface="+mj-lt"/>
              <a:buAutoNum type="arabicPeriod"/>
            </a:pPr>
            <a:r>
              <a:rPr lang="en-GB" sz="1600" dirty="0">
                <a:latin typeface="Arial" panose="020B0604020202020204" pitchFamily="34" charset="0"/>
                <a:cs typeface="Arial" panose="020B0604020202020204" pitchFamily="34" charset="0"/>
              </a:rPr>
              <a:t>Could your work on this project be improved? How?</a:t>
            </a:r>
          </a:p>
          <a:p>
            <a:pPr marL="342900" lvl="0" indent="-342900">
              <a:spcBef>
                <a:spcPct val="20000"/>
              </a:spcBef>
              <a:buFont typeface="+mj-lt"/>
              <a:buAutoNum type="arabicPeriod"/>
            </a:pPr>
            <a:r>
              <a:rPr lang="en-GB" sz="1600" dirty="0">
                <a:latin typeface="Arial" panose="020B0604020202020204" pitchFamily="34" charset="0"/>
                <a:cs typeface="Arial" panose="020B0604020202020204" pitchFamily="34" charset="0"/>
              </a:rPr>
              <a:t>What features of </a:t>
            </a:r>
            <a:r>
              <a:rPr lang="en-GB" sz="1600" dirty="0" err="1">
                <a:latin typeface="Arial" panose="020B0604020202020204" pitchFamily="34" charset="0"/>
                <a:cs typeface="Arial" panose="020B0604020202020204" pitchFamily="34" charset="0"/>
              </a:rPr>
              <a:t>SketchUp</a:t>
            </a:r>
            <a:r>
              <a:rPr lang="en-GB" sz="1600" dirty="0">
                <a:latin typeface="Arial" panose="020B0604020202020204" pitchFamily="34" charset="0"/>
                <a:cs typeface="Arial" panose="020B0604020202020204" pitchFamily="34" charset="0"/>
              </a:rPr>
              <a:t> did you find the most difficult to achieve? Do you feel that you can now do this? Will you need further help on achieving this?</a:t>
            </a:r>
          </a:p>
          <a:p>
            <a:pPr marL="342900" lvl="0" indent="-342900">
              <a:spcBef>
                <a:spcPct val="20000"/>
              </a:spcBef>
              <a:buFont typeface="+mj-lt"/>
              <a:buAutoNum type="arabicPeriod"/>
            </a:pPr>
            <a:r>
              <a:rPr lang="en-GB" sz="1600" dirty="0">
                <a:latin typeface="Arial" panose="020B0604020202020204" pitchFamily="34" charset="0"/>
                <a:cs typeface="Arial" panose="020B0604020202020204" pitchFamily="34" charset="0"/>
              </a:rPr>
              <a:t>Are you likely to download the Goggle </a:t>
            </a:r>
            <a:r>
              <a:rPr lang="en-GB" sz="1600" dirty="0" err="1">
                <a:latin typeface="Arial" panose="020B0604020202020204" pitchFamily="34" charset="0"/>
                <a:cs typeface="Arial" panose="020B0604020202020204" pitchFamily="34" charset="0"/>
              </a:rPr>
              <a:t>SketchUp</a:t>
            </a:r>
            <a:r>
              <a:rPr lang="en-GB" sz="1600" dirty="0">
                <a:latin typeface="Arial" panose="020B0604020202020204" pitchFamily="34" charset="0"/>
                <a:cs typeface="Arial" panose="020B0604020202020204" pitchFamily="34" charset="0"/>
              </a:rPr>
              <a:t> Make software at home and do some further work using this software on your own? (There are many YouTube instructional videos on how to use the software. Why not have a go and show your design and technology teacher what you manage to draw).</a:t>
            </a:r>
          </a:p>
          <a:p>
            <a:pPr marL="342900" lvl="0" indent="-342900">
              <a:spcBef>
                <a:spcPct val="20000"/>
              </a:spcBef>
              <a:buFont typeface="+mj-lt"/>
              <a:buAutoNum type="arabicPeriod"/>
            </a:pPr>
            <a:r>
              <a:rPr lang="en-GB" sz="1600" dirty="0">
                <a:latin typeface="Arial" panose="020B0604020202020204" pitchFamily="34" charset="0"/>
                <a:cs typeface="Arial" panose="020B0604020202020204" pitchFamily="34" charset="0"/>
              </a:rPr>
              <a:t>What would you change about the project? </a:t>
            </a:r>
          </a:p>
          <a:p>
            <a:pPr marL="342900" lvl="0" indent="-342900">
              <a:spcBef>
                <a:spcPct val="20000"/>
              </a:spcBef>
              <a:buFont typeface="+mj-lt"/>
              <a:buAutoNum type="arabicPeriod"/>
            </a:pPr>
            <a:r>
              <a:rPr lang="en-GB" sz="1600" dirty="0">
                <a:latin typeface="Arial" panose="020B0604020202020204" pitchFamily="34" charset="0"/>
                <a:cs typeface="Arial" panose="020B0604020202020204" pitchFamily="34" charset="0"/>
              </a:rPr>
              <a:t>Do you feel more knowledgeable about employability skills and interview skills?</a:t>
            </a:r>
          </a:p>
          <a:p>
            <a:pPr marL="342900" lvl="0" indent="-342900">
              <a:spcBef>
                <a:spcPct val="20000"/>
              </a:spcBef>
              <a:buFont typeface="+mj-lt"/>
              <a:buAutoNum type="arabicPeriod"/>
            </a:pPr>
            <a:r>
              <a:rPr lang="en-GB" sz="1600" dirty="0">
                <a:latin typeface="Arial" panose="020B0604020202020204" pitchFamily="34" charset="0"/>
                <a:cs typeface="Arial" panose="020B0604020202020204" pitchFamily="34" charset="0"/>
              </a:rPr>
              <a:t>Has this project made you think more about your future? What D&amp;T related jobs would you consider in the future?</a:t>
            </a:r>
          </a:p>
          <a:p>
            <a:pPr marL="342900" lvl="0" indent="-342900">
              <a:spcBef>
                <a:spcPct val="20000"/>
              </a:spcBef>
              <a:buFont typeface="+mj-lt"/>
              <a:buAutoNum type="arabicPeriod"/>
            </a:pPr>
            <a:r>
              <a:rPr lang="en-GB" sz="1600" dirty="0">
                <a:latin typeface="Arial" panose="020B0604020202020204" pitchFamily="34" charset="0"/>
                <a:cs typeface="Arial" panose="020B0604020202020204" pitchFamily="34" charset="0"/>
              </a:rPr>
              <a:t>Do you feel that working with the help of a business made this project better in any way?</a:t>
            </a:r>
          </a:p>
          <a:p>
            <a:pPr marL="342900" lvl="0" indent="-342900">
              <a:spcBef>
                <a:spcPct val="20000"/>
              </a:spcBef>
              <a:buFont typeface="+mj-lt"/>
              <a:buAutoNum type="arabicPeriod"/>
            </a:pPr>
            <a:r>
              <a:rPr lang="en-GB" sz="1600" dirty="0">
                <a:latin typeface="Arial" panose="020B0604020202020204" pitchFamily="34" charset="0"/>
                <a:cs typeface="Arial" panose="020B0604020202020204" pitchFamily="34" charset="0"/>
              </a:rPr>
              <a:t>Would you consider taking this subject for GCSE or A level?</a:t>
            </a:r>
          </a:p>
          <a:p>
            <a:pPr marL="342900" lvl="0" indent="-342900">
              <a:spcBef>
                <a:spcPct val="20000"/>
              </a:spcBef>
              <a:buAutoNum type="arabicPeriod"/>
            </a:pPr>
            <a:r>
              <a:rPr lang="en-GB" sz="1600" dirty="0">
                <a:latin typeface="Arial" panose="020B0604020202020204" pitchFamily="34" charset="0"/>
                <a:cs typeface="Arial" panose="020B0604020202020204" pitchFamily="34" charset="0"/>
              </a:rPr>
              <a:t>Think of two targets that would improve your chances of better success on your next D&amp;T project.</a:t>
            </a:r>
          </a:p>
          <a:p>
            <a:pPr marL="342900" lvl="0" indent="-342900">
              <a:spcBef>
                <a:spcPct val="20000"/>
              </a:spcBef>
              <a:buAutoNum type="arabicPeriod"/>
            </a:pPr>
            <a:r>
              <a:rPr lang="en-GB" sz="1600" dirty="0">
                <a:latin typeface="Arial" panose="020B0604020202020204" pitchFamily="34" charset="0"/>
                <a:cs typeface="Arial" panose="020B0604020202020204" pitchFamily="34" charset="0"/>
              </a:rPr>
              <a:t>Think of two further targets that could help you to succeed at interview for a job or college course.</a:t>
            </a:r>
            <a:endParaRPr lang="en-GB" dirty="0">
              <a:latin typeface="Arial" panose="020B0604020202020204" pitchFamily="34" charset="0"/>
              <a:cs typeface="Arial" panose="020B0604020202020204" pitchFamily="34" charset="0"/>
            </a:endParaRPr>
          </a:p>
        </p:txBody>
      </p:sp>
      <p:sp>
        <p:nvSpPr>
          <p:cNvPr id="5" name="Content Placeholder 2"/>
          <p:cNvSpPr>
            <a:spLocks noGrp="1"/>
          </p:cNvSpPr>
          <p:nvPr>
            <p:ph idx="1"/>
          </p:nvPr>
        </p:nvSpPr>
        <p:spPr>
          <a:xfrm>
            <a:off x="6501493" y="102172"/>
            <a:ext cx="5439495" cy="1273628"/>
          </a:xfrm>
        </p:spPr>
        <p:txBody>
          <a:bodyPr>
            <a:normAutofit/>
          </a:bodyPr>
          <a:lstStyle/>
          <a:p>
            <a:pPr marL="0" indent="0">
              <a:buNone/>
            </a:pPr>
            <a:r>
              <a:rPr lang="en-GB" sz="1400" b="0" dirty="0">
                <a:solidFill>
                  <a:schemeClr val="tx1"/>
                </a:solidFill>
                <a:latin typeface="Arial" panose="020B0604020202020204" pitchFamily="34" charset="0"/>
                <a:cs typeface="Arial" panose="020B0604020202020204" pitchFamily="34" charset="0"/>
              </a:rPr>
              <a:t>Let’s evaluate the success of the product against our specification:</a:t>
            </a:r>
          </a:p>
          <a:p>
            <a:pPr marL="0" indent="0">
              <a:buNone/>
            </a:pPr>
            <a:r>
              <a:rPr lang="en-GB" sz="1400" dirty="0">
                <a:solidFill>
                  <a:srgbClr val="00B050"/>
                </a:solidFill>
              </a:rPr>
              <a:t>Green</a:t>
            </a:r>
            <a:r>
              <a:rPr lang="en-GB" sz="1400" dirty="0"/>
              <a:t> 	</a:t>
            </a:r>
            <a:r>
              <a:rPr lang="en-GB" sz="1400" b="0" dirty="0">
                <a:solidFill>
                  <a:schemeClr val="tx1"/>
                </a:solidFill>
                <a:latin typeface="Arial" panose="020B0604020202020204" pitchFamily="34" charset="0"/>
                <a:cs typeface="Arial" panose="020B0604020202020204" pitchFamily="34" charset="0"/>
              </a:rPr>
              <a:t>Achieved to a high standard</a:t>
            </a:r>
          </a:p>
          <a:p>
            <a:pPr marL="0" indent="0">
              <a:buNone/>
            </a:pPr>
            <a:r>
              <a:rPr lang="en-GB" sz="1400" dirty="0">
                <a:solidFill>
                  <a:srgbClr val="FFC000"/>
                </a:solidFill>
              </a:rPr>
              <a:t>Amber</a:t>
            </a:r>
            <a:r>
              <a:rPr lang="en-GB" sz="1400" dirty="0"/>
              <a:t> 	</a:t>
            </a:r>
            <a:r>
              <a:rPr lang="en-GB" sz="1400" b="0" dirty="0">
                <a:solidFill>
                  <a:schemeClr val="tx1"/>
                </a:solidFill>
                <a:latin typeface="Arial" panose="020B0604020202020204" pitchFamily="34" charset="0"/>
                <a:cs typeface="Arial" panose="020B0604020202020204" pitchFamily="34" charset="0"/>
              </a:rPr>
              <a:t>Some success in achieving this</a:t>
            </a:r>
          </a:p>
          <a:p>
            <a:pPr marL="0" indent="0">
              <a:buNone/>
            </a:pPr>
            <a:r>
              <a:rPr lang="en-GB" sz="1400" dirty="0">
                <a:solidFill>
                  <a:srgbClr val="FF0000"/>
                </a:solidFill>
              </a:rPr>
              <a:t>Red</a:t>
            </a:r>
            <a:r>
              <a:rPr lang="en-GB" sz="1400" dirty="0"/>
              <a:t> 		</a:t>
            </a:r>
            <a:r>
              <a:rPr lang="en-GB" sz="1400" b="0" dirty="0">
                <a:solidFill>
                  <a:schemeClr val="tx1"/>
                </a:solidFill>
                <a:latin typeface="Arial" panose="020B0604020202020204" pitchFamily="34" charset="0"/>
                <a:cs typeface="Arial" panose="020B0604020202020204" pitchFamily="34" charset="0"/>
              </a:rPr>
              <a:t>Not achieved</a:t>
            </a:r>
          </a:p>
        </p:txBody>
      </p:sp>
    </p:spTree>
    <p:extLst>
      <p:ext uri="{BB962C8B-B14F-4D97-AF65-F5344CB8AC3E}">
        <p14:creationId xmlns:p14="http://schemas.microsoft.com/office/powerpoint/2010/main" val="1658381939"/>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02172"/>
            <a:ext cx="10972800" cy="689866"/>
          </a:xfrm>
        </p:spPr>
        <p:txBody>
          <a:bodyPr>
            <a:normAutofit fontScale="90000"/>
          </a:bodyPr>
          <a:lstStyle/>
          <a:p>
            <a:r>
              <a:rPr lang="en-GB" dirty="0"/>
              <a:t>Evaluation</a:t>
            </a:r>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ackgroundRemoval t="4069" b="68858" l="9778" r="89778"/>
                    </a14:imgEffect>
                  </a14:imgLayer>
                </a14:imgProps>
              </a:ext>
            </a:extLst>
          </a:blip>
          <a:stretch>
            <a:fillRect/>
          </a:stretch>
        </p:blipFill>
        <p:spPr>
          <a:xfrm>
            <a:off x="130629" y="619571"/>
            <a:ext cx="2608549" cy="7408279"/>
          </a:xfrm>
          <a:prstGeom prst="rect">
            <a:avLst/>
          </a:prstGeom>
        </p:spPr>
      </p:pic>
      <p:sp>
        <p:nvSpPr>
          <p:cNvPr id="8" name="Rectangle 7"/>
          <p:cNvSpPr/>
          <p:nvPr/>
        </p:nvSpPr>
        <p:spPr>
          <a:xfrm>
            <a:off x="2207623" y="940102"/>
            <a:ext cx="9636034" cy="4690515"/>
          </a:xfrm>
          <a:prstGeom prst="rect">
            <a:avLst/>
          </a:prstGeom>
        </p:spPr>
        <p:txBody>
          <a:bodyPr wrap="square">
            <a:spAutoFit/>
          </a:bodyPr>
          <a:lstStyle/>
          <a:p>
            <a:pPr marL="266700" lvl="0" indent="-266700">
              <a:spcBef>
                <a:spcPct val="20000"/>
              </a:spcBef>
            </a:pPr>
            <a:r>
              <a:rPr lang="en-GB" dirty="0">
                <a:latin typeface="Arial" panose="020B0604020202020204" pitchFamily="34" charset="0"/>
                <a:cs typeface="Arial" panose="020B0604020202020204" pitchFamily="34" charset="0"/>
              </a:rPr>
              <a:t>1. 	What subjects are you going to take for your options?</a:t>
            </a:r>
          </a:p>
          <a:p>
            <a:pPr marL="266700" lvl="0" indent="-266700">
              <a:spcBef>
                <a:spcPct val="20000"/>
              </a:spcBef>
            </a:pPr>
            <a:r>
              <a:rPr lang="en-GB" dirty="0">
                <a:latin typeface="Arial" panose="020B0604020202020204" pitchFamily="34" charset="0"/>
                <a:cs typeface="Arial" panose="020B0604020202020204" pitchFamily="34" charset="0"/>
              </a:rPr>
              <a:t>2. 	Put these subjects in order of which you enjoy most and which you enjoy least.</a:t>
            </a:r>
          </a:p>
          <a:p>
            <a:pPr marL="266700" lvl="0" indent="-266700">
              <a:spcBef>
                <a:spcPct val="20000"/>
              </a:spcBef>
            </a:pPr>
            <a:r>
              <a:rPr lang="en-GB" dirty="0">
                <a:latin typeface="Arial" panose="020B0604020202020204" pitchFamily="34" charset="0"/>
                <a:cs typeface="Arial" panose="020B0604020202020204" pitchFamily="34" charset="0"/>
              </a:rPr>
              <a:t>3. 	Mark each of the subjects with a smiley, sad or neutral face to show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which subjects you are good at, ok at and those you struggle with.</a:t>
            </a:r>
          </a:p>
          <a:p>
            <a:pPr marL="266700" lvl="0" indent="-266700">
              <a:spcBef>
                <a:spcPct val="20000"/>
              </a:spcBef>
            </a:pPr>
            <a:r>
              <a:rPr lang="en-GB" dirty="0">
                <a:latin typeface="Arial" panose="020B0604020202020204" pitchFamily="34" charset="0"/>
                <a:cs typeface="Arial" panose="020B0604020202020204" pitchFamily="34" charset="0"/>
              </a:rPr>
              <a:t>4. 	What advice would you give to somebody with this information in terms of what type of career they should pursue?</a:t>
            </a:r>
          </a:p>
          <a:p>
            <a:pPr marL="266700" lvl="0" indent="-266700">
              <a:spcBef>
                <a:spcPct val="20000"/>
              </a:spcBef>
            </a:pPr>
            <a:r>
              <a:rPr lang="en-GB" dirty="0">
                <a:latin typeface="Arial" panose="020B0604020202020204" pitchFamily="34" charset="0"/>
                <a:cs typeface="Arial" panose="020B0604020202020204" pitchFamily="34" charset="0"/>
              </a:rPr>
              <a:t>5. 	Think of two targets that would improve your chances of better success on your next D&amp;T project.</a:t>
            </a:r>
          </a:p>
          <a:p>
            <a:pPr marL="266700" lvl="0" indent="-266700">
              <a:spcBef>
                <a:spcPct val="20000"/>
              </a:spcBef>
            </a:pPr>
            <a:r>
              <a:rPr lang="en-GB" dirty="0">
                <a:latin typeface="Arial" panose="020B0604020202020204" pitchFamily="34" charset="0"/>
                <a:cs typeface="Arial" panose="020B0604020202020204" pitchFamily="34" charset="0"/>
              </a:rPr>
              <a:t>6. 	Think of two further targets that could help you to succeed at interview for a job or college course.</a:t>
            </a: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r>
              <a:rPr lang="en-GB" dirty="0">
                <a:latin typeface="Arial" panose="020B0604020202020204" pitchFamily="34" charset="0"/>
                <a:cs typeface="Arial" panose="020B0604020202020204" pitchFamily="34" charset="0"/>
              </a:rPr>
              <a:t>Would you like to use </a:t>
            </a:r>
            <a:r>
              <a:rPr lang="en-GB" dirty="0" err="1">
                <a:latin typeface="Arial" panose="020B0604020202020204" pitchFamily="34" charset="0"/>
                <a:cs typeface="Arial" panose="020B0604020202020204" pitchFamily="34" charset="0"/>
              </a:rPr>
              <a:t>SketchUp</a:t>
            </a:r>
            <a:r>
              <a:rPr lang="en-GB" dirty="0">
                <a:latin typeface="Arial" panose="020B0604020202020204" pitchFamily="34" charset="0"/>
                <a:cs typeface="Arial" panose="020B0604020202020204" pitchFamily="34" charset="0"/>
              </a:rPr>
              <a:t> on future projects? What do you think the advantages of using this software is against drawing by hand or other CAD software you might have used?</a:t>
            </a:r>
          </a:p>
          <a:p>
            <a:pPr lvl="0">
              <a:spcBef>
                <a:spcPct val="20000"/>
              </a:spcBef>
            </a:pPr>
            <a:r>
              <a:rPr lang="en-GB" dirty="0">
                <a:latin typeface="Arial" panose="020B0604020202020204" pitchFamily="34" charset="0"/>
                <a:cs typeface="Arial" panose="020B0604020202020204" pitchFamily="34" charset="0"/>
              </a:rPr>
              <a:t>Why not look at some of the drawings that other people have used </a:t>
            </a:r>
            <a:r>
              <a:rPr lang="en-GB" dirty="0" err="1">
                <a:latin typeface="Arial" panose="020B0604020202020204" pitchFamily="34" charset="0"/>
                <a:cs typeface="Arial" panose="020B0604020202020204" pitchFamily="34" charset="0"/>
              </a:rPr>
              <a:t>SketchUp</a:t>
            </a:r>
            <a:r>
              <a:rPr lang="en-GB" dirty="0">
                <a:latin typeface="Arial" panose="020B0604020202020204" pitchFamily="34" charset="0"/>
                <a:cs typeface="Arial" panose="020B0604020202020204" pitchFamily="34" charset="0"/>
              </a:rPr>
              <a:t> to draw by searching online. This might inspire you to learn more!</a:t>
            </a:r>
          </a:p>
        </p:txBody>
      </p:sp>
      <p:pic>
        <p:nvPicPr>
          <p:cNvPr id="3" name="Picture 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607669" y="1687782"/>
            <a:ext cx="1531991" cy="445818"/>
          </a:xfrm>
          <a:prstGeom prst="rect">
            <a:avLst/>
          </a:prstGeom>
        </p:spPr>
      </p:pic>
    </p:spTree>
    <p:extLst>
      <p:ext uri="{BB962C8B-B14F-4D97-AF65-F5344CB8AC3E}">
        <p14:creationId xmlns:p14="http://schemas.microsoft.com/office/powerpoint/2010/main" val="2040569059"/>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arallelogram 14"/>
          <p:cNvSpPr/>
          <p:nvPr/>
        </p:nvSpPr>
        <p:spPr>
          <a:xfrm>
            <a:off x="207037" y="3576189"/>
            <a:ext cx="9749475" cy="2194286"/>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7" name="Title 1"/>
          <p:cNvSpPr txBox="1">
            <a:spLocks/>
          </p:cNvSpPr>
          <p:nvPr/>
        </p:nvSpPr>
        <p:spPr>
          <a:xfrm>
            <a:off x="914400" y="3573774"/>
            <a:ext cx="10397404"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3200" dirty="0">
                <a:solidFill>
                  <a:srgbClr val="318AAC"/>
                </a:solidFill>
              </a:rPr>
              <a:t>An interesting construction fact </a:t>
            </a:r>
          </a:p>
        </p:txBody>
      </p:sp>
      <p:sp>
        <p:nvSpPr>
          <p:cNvPr id="2" name="Title 1"/>
          <p:cNvSpPr>
            <a:spLocks noGrp="1"/>
          </p:cNvSpPr>
          <p:nvPr>
            <p:ph type="title"/>
          </p:nvPr>
        </p:nvSpPr>
        <p:spPr/>
        <p:txBody>
          <a:bodyPr>
            <a:normAutofit fontScale="90000"/>
          </a:bodyPr>
          <a:lstStyle/>
          <a:p>
            <a:r>
              <a:rPr lang="en-GB" dirty="0"/>
              <a:t>What have we learnt?</a:t>
            </a:r>
          </a:p>
        </p:txBody>
      </p:sp>
      <p:sp>
        <p:nvSpPr>
          <p:cNvPr id="7" name="Rectangle 6"/>
          <p:cNvSpPr/>
          <p:nvPr/>
        </p:nvSpPr>
        <p:spPr>
          <a:xfrm>
            <a:off x="641711" y="4159948"/>
            <a:ext cx="8845190" cy="1532727"/>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Our time on this project has come to an end, but when is time going to end? Physicists suggest that time will come to an end on earth in about 4 billion years.</a:t>
            </a:r>
          </a:p>
          <a:p>
            <a:pPr lvl="0">
              <a:spcBef>
                <a:spcPct val="20000"/>
              </a:spcBef>
            </a:pPr>
            <a:r>
              <a:rPr lang="en-GB" dirty="0">
                <a:latin typeface="Arial" panose="020B0604020202020204" pitchFamily="34" charset="0"/>
                <a:cs typeface="Arial" panose="020B0604020202020204" pitchFamily="34" charset="0"/>
              </a:rPr>
              <a:t>I don’t think we need to worry too much about that; unless of course you return your library book 4 billion years too late. Imagine the fine on that! How much would that cost at 10p per day?</a:t>
            </a:r>
          </a:p>
        </p:txBody>
      </p:sp>
      <p:sp>
        <p:nvSpPr>
          <p:cNvPr id="8" name="Rectangle 7"/>
          <p:cNvSpPr/>
          <p:nvPr/>
        </p:nvSpPr>
        <p:spPr>
          <a:xfrm>
            <a:off x="567278" y="1308376"/>
            <a:ext cx="9527005" cy="1698927"/>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learned about why it is important to evaluate our progress.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learned that a specification is a useful checklist for evaluation purposes.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learned about our progress in terms of the product and the person.</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evaluated our product and looked at our skills in terms of employability skills.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know the importance of setting targets and have set D&amp;T and employability targets.</a:t>
            </a:r>
          </a:p>
        </p:txBody>
      </p:sp>
      <p:grpSp>
        <p:nvGrpSpPr>
          <p:cNvPr id="16" name="Group 15"/>
          <p:cNvGrpSpPr/>
          <p:nvPr/>
        </p:nvGrpSpPr>
        <p:grpSpPr>
          <a:xfrm>
            <a:off x="10228873" y="274639"/>
            <a:ext cx="2165862" cy="6583362"/>
            <a:chOff x="10228873" y="274638"/>
            <a:chExt cx="2165862" cy="6864817"/>
          </a:xfrm>
        </p:grpSpPr>
        <p:sp>
          <p:nvSpPr>
            <p:cNvPr id="9" name="Rectangle 8"/>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p:cNvPicPr>
              <a:picLocks noChangeAspect="1"/>
            </p:cNvPicPr>
            <p:nvPr/>
          </p:nvPicPr>
          <p:blipFill>
            <a:blip r:embed="rId3"/>
            <a:stretch>
              <a:fillRect/>
            </a:stretch>
          </p:blipFill>
          <p:spPr>
            <a:xfrm>
              <a:off x="10228873" y="1814354"/>
              <a:ext cx="2165862" cy="5325101"/>
            </a:xfrm>
            <a:prstGeom prst="rect">
              <a:avLst/>
            </a:prstGeom>
          </p:spPr>
        </p:pic>
        <p:sp>
          <p:nvSpPr>
            <p:cNvPr id="14" name="Rectangle 13"/>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10"/>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2" name="Rectangle 11"/>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3" name="Rectangle 12"/>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Tree>
    <p:extLst>
      <p:ext uri="{BB962C8B-B14F-4D97-AF65-F5344CB8AC3E}">
        <p14:creationId xmlns:p14="http://schemas.microsoft.com/office/powerpoint/2010/main" val="3748331059"/>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With thanks</a:t>
            </a:r>
          </a:p>
        </p:txBody>
      </p:sp>
      <p:sp>
        <p:nvSpPr>
          <p:cNvPr id="3" name="Content Placeholder 2"/>
          <p:cNvSpPr>
            <a:spLocks noGrp="1"/>
          </p:cNvSpPr>
          <p:nvPr>
            <p:ph idx="1"/>
          </p:nvPr>
        </p:nvSpPr>
        <p:spPr>
          <a:xfrm>
            <a:off x="609600" y="1102864"/>
            <a:ext cx="8082844" cy="4487780"/>
          </a:xfrm>
        </p:spPr>
        <p:txBody>
          <a:bodyPr>
            <a:normAutofit/>
          </a:bodyPr>
          <a:lstStyle/>
          <a:p>
            <a:pPr marL="0" indent="0">
              <a:buNone/>
            </a:pPr>
            <a:r>
              <a:rPr lang="en-GB" sz="2000" b="0" dirty="0">
                <a:solidFill>
                  <a:schemeClr val="tx1"/>
                </a:solidFill>
                <a:latin typeface="Arial" panose="020B0604020202020204" pitchFamily="34" charset="0"/>
                <a:cs typeface="Arial" panose="020B0604020202020204" pitchFamily="34" charset="0"/>
              </a:rPr>
              <a:t>The Design and Technology Association would like to thank Warwickshire County Council for funding the project, and </a:t>
            </a:r>
            <a:r>
              <a:rPr lang="en-GB" sz="2000" b="0" dirty="0" err="1">
                <a:solidFill>
                  <a:schemeClr val="tx1"/>
                </a:solidFill>
                <a:latin typeface="Arial" panose="020B0604020202020204" pitchFamily="34" charset="0"/>
                <a:cs typeface="Arial" panose="020B0604020202020204" pitchFamily="34" charset="0"/>
              </a:rPr>
              <a:t>UnPS</a:t>
            </a:r>
            <a:r>
              <a:rPr lang="en-GB" sz="2000" b="0" dirty="0">
                <a:solidFill>
                  <a:schemeClr val="tx1"/>
                </a:solidFill>
                <a:latin typeface="Arial" panose="020B0604020202020204" pitchFamily="34" charset="0"/>
                <a:cs typeface="Arial" panose="020B0604020202020204" pitchFamily="34" charset="0"/>
              </a:rPr>
              <a:t> and WCG for their time and contribution to the programme. Their input has made a huge difference to the staff and pupils of:</a:t>
            </a:r>
            <a:endParaRPr lang="en-GB" sz="2000" b="0" dirty="0">
              <a:latin typeface="Arial" panose="020B0604020202020204" pitchFamily="34" charset="0"/>
              <a:cs typeface="Arial" panose="020B0604020202020204" pitchFamily="34" charset="0"/>
            </a:endParaRPr>
          </a:p>
          <a:p>
            <a:r>
              <a:rPr lang="en-GB" sz="2000" b="0" dirty="0">
                <a:latin typeface="Arial" panose="020B0604020202020204" pitchFamily="34" charset="0"/>
                <a:cs typeface="Arial" panose="020B0604020202020204" pitchFamily="34" charset="0"/>
              </a:rPr>
              <a:t>Harris Church of England Academy</a:t>
            </a:r>
          </a:p>
          <a:p>
            <a:r>
              <a:rPr lang="en-GB" sz="2000" b="0" dirty="0">
                <a:latin typeface="Arial" panose="020B0604020202020204" pitchFamily="34" charset="0"/>
                <a:cs typeface="Arial" panose="020B0604020202020204" pitchFamily="34" charset="0"/>
              </a:rPr>
              <a:t>Kineton High School</a:t>
            </a:r>
          </a:p>
          <a:p>
            <a:r>
              <a:rPr lang="en-GB" sz="2000" b="0" dirty="0">
                <a:latin typeface="Arial" panose="020B0604020202020204" pitchFamily="34" charset="0"/>
                <a:cs typeface="Arial" panose="020B0604020202020204" pitchFamily="34" charset="0"/>
              </a:rPr>
              <a:t>Southam College</a:t>
            </a:r>
          </a:p>
          <a:p>
            <a:r>
              <a:rPr lang="en-GB" sz="2000" b="0" dirty="0">
                <a:latin typeface="Arial" panose="020B0604020202020204" pitchFamily="34" charset="0"/>
                <a:cs typeface="Arial" panose="020B0604020202020204" pitchFamily="34" charset="0"/>
              </a:rPr>
              <a:t>Rugby Free Secondary School</a:t>
            </a:r>
          </a:p>
          <a:p>
            <a:r>
              <a:rPr lang="en-GB" sz="2000" b="0" dirty="0">
                <a:latin typeface="Arial" panose="020B0604020202020204" pitchFamily="34" charset="0"/>
                <a:cs typeface="Arial" panose="020B0604020202020204" pitchFamily="34" charset="0"/>
              </a:rPr>
              <a:t>Avon Valley</a:t>
            </a:r>
          </a:p>
          <a:p>
            <a:pPr marL="0" indent="0">
              <a:buNone/>
            </a:pPr>
            <a:endParaRPr lang="en-GB" sz="2000" b="0" dirty="0">
              <a:latin typeface="Arial" panose="020B0604020202020204" pitchFamily="34" charset="0"/>
              <a:cs typeface="Arial" panose="020B0604020202020204" pitchFamily="34" charset="0"/>
            </a:endParaRPr>
          </a:p>
          <a:p>
            <a:pPr marL="0" indent="0">
              <a:buNone/>
            </a:pPr>
            <a:r>
              <a:rPr lang="en-GB" sz="2000" b="0" dirty="0">
                <a:solidFill>
                  <a:schemeClr val="tx1"/>
                </a:solidFill>
                <a:latin typeface="Arial" panose="020B0604020202020204" pitchFamily="34" charset="0"/>
                <a:cs typeface="Arial" panose="020B0604020202020204" pitchFamily="34" charset="0"/>
              </a:rPr>
              <a:t>We hope that this project will promote future collaborative working between each of the partners involved, for the benefit of Warwickshire pupils and teachers.</a:t>
            </a:r>
            <a:endParaRPr lang="en-GB" sz="2000" b="0" dirty="0">
              <a:latin typeface="Arial" panose="020B0604020202020204" pitchFamily="34" charset="0"/>
              <a:cs typeface="Arial" panose="020B0604020202020204" pitchFamily="34" charset="0"/>
            </a:endParaRPr>
          </a:p>
        </p:txBody>
      </p:sp>
      <p:grpSp>
        <p:nvGrpSpPr>
          <p:cNvPr id="9" name="Group 8"/>
          <p:cNvGrpSpPr/>
          <p:nvPr/>
        </p:nvGrpSpPr>
        <p:grpSpPr>
          <a:xfrm>
            <a:off x="9643861" y="763115"/>
            <a:ext cx="2043289" cy="4487780"/>
            <a:chOff x="9539111" y="737362"/>
            <a:chExt cx="2043289" cy="4487780"/>
          </a:xfrm>
        </p:grpSpPr>
        <p:sp>
          <p:nvSpPr>
            <p:cNvPr id="15" name="Rectangle 14"/>
            <p:cNvSpPr/>
            <p:nvPr/>
          </p:nvSpPr>
          <p:spPr>
            <a:xfrm>
              <a:off x="9539111" y="737362"/>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Picture 15"/>
            <p:cNvPicPr>
              <a:picLocks noChangeAspect="1"/>
            </p:cNvPicPr>
            <p:nvPr/>
          </p:nvPicPr>
          <p:blipFill>
            <a:blip r:embed="rId3"/>
            <a:stretch>
              <a:fillRect/>
            </a:stretch>
          </p:blipFill>
          <p:spPr>
            <a:xfrm>
              <a:off x="9691456" y="2643385"/>
              <a:ext cx="1771650" cy="791222"/>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688608" y="4061580"/>
              <a:ext cx="1774498" cy="818082"/>
            </a:xfrm>
            <a:prstGeom prst="rect">
              <a:avLst/>
            </a:prstGeom>
          </p:spPr>
        </p:pic>
        <p:pic>
          <p:nvPicPr>
            <p:cNvPr id="18" name="Picture 17"/>
            <p:cNvPicPr>
              <a:picLocks noChangeAspect="1"/>
            </p:cNvPicPr>
            <p:nvPr/>
          </p:nvPicPr>
          <p:blipFill>
            <a:blip r:embed="rId5"/>
            <a:stretch>
              <a:fillRect/>
            </a:stretch>
          </p:blipFill>
          <p:spPr>
            <a:xfrm>
              <a:off x="9673506" y="873900"/>
              <a:ext cx="1774498" cy="1238453"/>
            </a:xfrm>
            <a:prstGeom prst="rect">
              <a:avLst/>
            </a:prstGeom>
          </p:spPr>
        </p:pic>
      </p:grpSp>
    </p:spTree>
    <p:extLst>
      <p:ext uri="{BB962C8B-B14F-4D97-AF65-F5344CB8AC3E}">
        <p14:creationId xmlns:p14="http://schemas.microsoft.com/office/powerpoint/2010/main" val="1306985491"/>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114271" y="502839"/>
            <a:ext cx="6096000" cy="400110"/>
          </a:xfrm>
          <a:prstGeom prst="rect">
            <a:avLst/>
          </a:prstGeom>
        </p:spPr>
        <p:txBody>
          <a:bodyPr>
            <a:spAutoFit/>
          </a:bodyPr>
          <a:lstStyle/>
          <a:p>
            <a:pPr defTabSz="914400" eaLnBrk="0" fontAlgn="base" hangingPunct="0">
              <a:spcBef>
                <a:spcPct val="0"/>
              </a:spcBef>
              <a:spcAft>
                <a:spcPct val="0"/>
              </a:spcAft>
            </a:pPr>
            <a:endParaRPr lang="en-GB" altLang="en-US" sz="1100" dirty="0"/>
          </a:p>
          <a:p>
            <a:pPr lvl="0" defTabSz="914400" eaLnBrk="0" fontAlgn="base" hangingPunct="0">
              <a:spcBef>
                <a:spcPct val="0"/>
              </a:spcBef>
              <a:spcAft>
                <a:spcPct val="0"/>
              </a:spcAft>
            </a:pPr>
            <a:endParaRPr lang="en-GB" altLang="en-US" sz="900" dirty="0">
              <a:solidFill>
                <a:prstClr val="black"/>
              </a:solidFill>
            </a:endParaRPr>
          </a:p>
        </p:txBody>
      </p:sp>
      <p:sp>
        <p:nvSpPr>
          <p:cNvPr id="7" name="TextBox 6"/>
          <p:cNvSpPr txBox="1"/>
          <p:nvPr/>
        </p:nvSpPr>
        <p:spPr>
          <a:xfrm>
            <a:off x="247135" y="284205"/>
            <a:ext cx="5636133" cy="1985159"/>
          </a:xfrm>
          <a:prstGeom prst="rect">
            <a:avLst/>
          </a:prstGeom>
          <a:noFill/>
        </p:spPr>
        <p:txBody>
          <a:bodyPr wrap="square" rtlCol="0">
            <a:spAutoFit/>
          </a:bodyPr>
          <a:lstStyle/>
          <a:p>
            <a:pPr lvl="0" defTabSz="914400" eaLnBrk="0" fontAlgn="base" hangingPunct="0">
              <a:spcBef>
                <a:spcPct val="0"/>
              </a:spcBef>
              <a:spcAft>
                <a:spcPct val="0"/>
              </a:spcAft>
            </a:pPr>
            <a:r>
              <a:rPr lang="en-GB" altLang="en-US" sz="1500" b="1" dirty="0">
                <a:solidFill>
                  <a:prstClr val="black"/>
                </a:solidFill>
                <a:latin typeface="Arial" panose="020B0604020202020204" pitchFamily="34" charset="0"/>
                <a:ea typeface="Calibri" panose="020F0502020204030204" pitchFamily="34" charset="0"/>
                <a:cs typeface="Arial" panose="020B0604020202020204" pitchFamily="34" charset="0"/>
              </a:rPr>
              <a:t>Handout text – UnPS / D&amp;T Association Surveying Activity</a:t>
            </a:r>
            <a:endParaRPr lang="en-GB" altLang="en-US" sz="1500" b="1" dirty="0">
              <a:solidFill>
                <a:prstClr val="black"/>
              </a:solidFill>
              <a:latin typeface="Arial" panose="020B0604020202020204" pitchFamily="34" charset="0"/>
              <a:cs typeface="Arial" panose="020B0604020202020204" pitchFamily="34" charset="0"/>
            </a:endParaRPr>
          </a:p>
          <a:p>
            <a:pPr lvl="0" defTabSz="914400" eaLnBrk="0" fontAlgn="base" hangingPunct="0">
              <a:spcBef>
                <a:spcPct val="0"/>
              </a:spcBef>
              <a:spcAft>
                <a:spcPct val="0"/>
              </a:spcAft>
            </a:pPr>
            <a:r>
              <a:rPr lang="en-GB" altLang="en-US" sz="1200" b="1" dirty="0">
                <a:solidFill>
                  <a:prstClr val="black"/>
                </a:solidFill>
                <a:latin typeface="Arial" panose="020B0604020202020204" pitchFamily="34" charset="0"/>
                <a:ea typeface="Calibri" panose="020F0502020204030204" pitchFamily="34" charset="0"/>
                <a:cs typeface="Arial" panose="020B0604020202020204" pitchFamily="34" charset="0"/>
              </a:rPr>
              <a:t>Context</a:t>
            </a:r>
            <a:r>
              <a:rPr lang="en-GB" altLang="en-US" sz="1200" dirty="0">
                <a:solidFill>
                  <a:prstClr val="black"/>
                </a:solidFill>
                <a:latin typeface="Arial" panose="020B0604020202020204" pitchFamily="34" charset="0"/>
                <a:ea typeface="Calibri" panose="020F0502020204030204" pitchFamily="34" charset="0"/>
                <a:cs typeface="Arial" panose="020B0604020202020204" pitchFamily="34" charset="0"/>
              </a:rPr>
              <a:t>: This is an exercise in surveying. Surveying is:</a:t>
            </a:r>
          </a:p>
          <a:p>
            <a:pPr marL="177800" lvl="0" indent="-177800" defTabSz="914400" eaLnBrk="0" fontAlgn="base" hangingPunct="0">
              <a:spcBef>
                <a:spcPct val="0"/>
              </a:spcBef>
              <a:spcAft>
                <a:spcPct val="0"/>
              </a:spcAft>
            </a:pPr>
            <a:r>
              <a:rPr lang="en-GB" altLang="en-US" sz="1200" dirty="0">
                <a:solidFill>
                  <a:prstClr val="black"/>
                </a:solidFill>
                <a:latin typeface="Arial" panose="020B0604020202020204" pitchFamily="34" charset="0"/>
                <a:ea typeface="Calibri" panose="020F0502020204030204" pitchFamily="34" charset="0"/>
                <a:cs typeface="Arial" panose="020B0604020202020204" pitchFamily="34" charset="0"/>
              </a:rPr>
              <a:t>1. The process of measuring the features of a piece of land before something is built.</a:t>
            </a:r>
          </a:p>
          <a:p>
            <a:pPr marL="177800" lvl="0" indent="-177800" defTabSz="914400" eaLnBrk="0" fontAlgn="base" hangingPunct="0">
              <a:spcBef>
                <a:spcPct val="0"/>
              </a:spcBef>
              <a:spcAft>
                <a:spcPct val="0"/>
              </a:spcAft>
            </a:pPr>
            <a:r>
              <a:rPr lang="en-GB" altLang="en-US" sz="1200" dirty="0">
                <a:solidFill>
                  <a:prstClr val="black"/>
                </a:solidFill>
                <a:latin typeface="Arial" panose="020B0604020202020204" pitchFamily="34" charset="0"/>
                <a:cs typeface="Arial" panose="020B0604020202020204" pitchFamily="34" charset="0"/>
              </a:rPr>
              <a:t>2. Using equipment to mark out the plan of a building before construction begins.</a:t>
            </a:r>
          </a:p>
          <a:p>
            <a:pPr lvl="0" defTabSz="914400" eaLnBrk="0" fontAlgn="base" hangingPunct="0">
              <a:spcBef>
                <a:spcPct val="0"/>
              </a:spcBef>
              <a:spcAft>
                <a:spcPct val="0"/>
              </a:spcAft>
            </a:pPr>
            <a:r>
              <a:rPr lang="en-GB" altLang="en-US" sz="1200" b="1" dirty="0">
                <a:solidFill>
                  <a:prstClr val="black"/>
                </a:solidFill>
                <a:latin typeface="Arial" panose="020B0604020202020204" pitchFamily="34" charset="0"/>
                <a:ea typeface="Calibri" panose="020F0502020204030204" pitchFamily="34" charset="0"/>
                <a:cs typeface="Arial" panose="020B0604020202020204" pitchFamily="34" charset="0"/>
              </a:rPr>
              <a:t>Aim</a:t>
            </a:r>
            <a:r>
              <a:rPr lang="en-GB" altLang="en-US" sz="1200" dirty="0">
                <a:solidFill>
                  <a:prstClr val="black"/>
                </a:solidFill>
                <a:latin typeface="Arial" panose="020B0604020202020204" pitchFamily="34" charset="0"/>
                <a:ea typeface="Calibri" panose="020F0502020204030204" pitchFamily="34" charset="0"/>
                <a:cs typeface="Arial" panose="020B0604020202020204" pitchFamily="34" charset="0"/>
              </a:rPr>
              <a:t>: To use construction setting out skills to mark a 10m x 6m rectangle on the ground, and to check your own work. Pupils work in two groups (max seven pupils per group).</a:t>
            </a:r>
            <a:endParaRPr lang="en-GB" altLang="en-US" sz="1200" dirty="0">
              <a:solidFill>
                <a:prstClr val="black"/>
              </a:solidFill>
              <a:latin typeface="Arial" panose="020B0604020202020204" pitchFamily="34" charset="0"/>
              <a:cs typeface="Arial" panose="020B0604020202020204" pitchFamily="34" charset="0"/>
            </a:endParaRPr>
          </a:p>
          <a:p>
            <a:pPr lvl="0" defTabSz="914400" eaLnBrk="0" fontAlgn="base" hangingPunct="0">
              <a:spcBef>
                <a:spcPct val="0"/>
              </a:spcBef>
              <a:spcAft>
                <a:spcPct val="0"/>
              </a:spcAft>
            </a:pPr>
            <a:r>
              <a:rPr lang="en-GB" altLang="en-US" sz="1200" b="1" dirty="0">
                <a:solidFill>
                  <a:prstClr val="black"/>
                </a:solidFill>
                <a:latin typeface="Arial" panose="020B0604020202020204" pitchFamily="34" charset="0"/>
                <a:ea typeface="Calibri" panose="020F0502020204030204" pitchFamily="34" charset="0"/>
                <a:cs typeface="Arial" panose="020B0604020202020204" pitchFamily="34" charset="0"/>
              </a:rPr>
              <a:t>Age Group</a:t>
            </a:r>
            <a:r>
              <a:rPr lang="en-GB" altLang="en-US" sz="1200" dirty="0">
                <a:solidFill>
                  <a:prstClr val="black"/>
                </a:solidFill>
                <a:latin typeface="Arial" panose="020B0604020202020204" pitchFamily="34" charset="0"/>
                <a:ea typeface="Calibri" panose="020F0502020204030204" pitchFamily="34" charset="0"/>
                <a:cs typeface="Arial" panose="020B0604020202020204" pitchFamily="34" charset="0"/>
              </a:rPr>
              <a:t>: Year 7/8</a:t>
            </a:r>
          </a:p>
          <a:p>
            <a:pPr defTabSz="914400" eaLnBrk="0" fontAlgn="base" hangingPunct="0">
              <a:spcBef>
                <a:spcPct val="0"/>
              </a:spcBef>
              <a:spcAft>
                <a:spcPct val="0"/>
              </a:spcAft>
            </a:pPr>
            <a:r>
              <a:rPr lang="en-GB" altLang="en-US" sz="1200" b="1" dirty="0">
                <a:latin typeface="Arial" panose="020B0604020202020204" pitchFamily="34" charset="0"/>
                <a:ea typeface="Calibri" panose="020F0502020204030204" pitchFamily="34" charset="0"/>
                <a:cs typeface="Arial" panose="020B0604020202020204" pitchFamily="34" charset="0"/>
              </a:rPr>
              <a:t>Equipment needed</a:t>
            </a:r>
            <a:r>
              <a:rPr lang="en-GB" altLang="en-US" sz="1200" dirty="0">
                <a:latin typeface="Arial" panose="020B0604020202020204" pitchFamily="34" charset="0"/>
                <a:ea typeface="Calibri" panose="020F0502020204030204" pitchFamily="34" charset="0"/>
                <a:cs typeface="Arial" panose="020B0604020202020204" pitchFamily="34" charset="0"/>
              </a:rPr>
              <a:t>:</a:t>
            </a:r>
            <a:endParaRPr lang="en-GB" altLang="en-US" sz="1200" u="sng" dirty="0">
              <a:latin typeface="Arial" panose="020B0604020202020204" pitchFamily="34" charset="0"/>
              <a:ea typeface="Calibri" panose="020F0502020204030204" pitchFamily="34" charset="0"/>
              <a:cs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861750116"/>
              </p:ext>
            </p:extLst>
          </p:nvPr>
        </p:nvGraphicFramePr>
        <p:xfrm>
          <a:off x="339124" y="2246057"/>
          <a:ext cx="5443838" cy="3697543"/>
        </p:xfrm>
        <a:graphic>
          <a:graphicData uri="http://schemas.openxmlformats.org/drawingml/2006/table">
            <a:tbl>
              <a:tblPr firstRow="1" bandRow="1">
                <a:tableStyleId>{2D5ABB26-0587-4C30-8999-92F81FD0307C}</a:tableStyleId>
              </a:tblPr>
              <a:tblGrid>
                <a:gridCol w="1927826">
                  <a:extLst>
                    <a:ext uri="{9D8B030D-6E8A-4147-A177-3AD203B41FA5}">
                      <a16:colId xmlns:a16="http://schemas.microsoft.com/office/drawing/2014/main" val="3800243060"/>
                    </a:ext>
                  </a:extLst>
                </a:gridCol>
                <a:gridCol w="3516012">
                  <a:extLst>
                    <a:ext uri="{9D8B030D-6E8A-4147-A177-3AD203B41FA5}">
                      <a16:colId xmlns:a16="http://schemas.microsoft.com/office/drawing/2014/main" val="3247087000"/>
                    </a:ext>
                  </a:extLst>
                </a:gridCol>
              </a:tblGrid>
              <a:tr h="31426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dirty="0">
                          <a:latin typeface="Arial" panose="020B0604020202020204" pitchFamily="34" charset="0"/>
                          <a:cs typeface="Arial" panose="020B0604020202020204" pitchFamily="34" charset="0"/>
                        </a:rPr>
                        <a:t>Theodolite &amp; tripod legs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200" b="0" i="0" dirty="0">
                          <a:latin typeface="Arial" panose="020B0604020202020204" pitchFamily="34" charset="0"/>
                          <a:cs typeface="Arial" panose="020B0604020202020204" pitchFamily="34" charset="0"/>
                        </a:rPr>
                        <a:t>1 set (supplied by </a:t>
                      </a:r>
                      <a:r>
                        <a:rPr lang="en-GB" sz="1200" b="0" i="0" dirty="0" err="1">
                          <a:latin typeface="Arial" panose="020B0604020202020204" pitchFamily="34" charset="0"/>
                          <a:cs typeface="Arial" panose="020B0604020202020204" pitchFamily="34" charset="0"/>
                        </a:rPr>
                        <a:t>UnPS</a:t>
                      </a:r>
                      <a:r>
                        <a:rPr lang="en-GB" sz="1200" b="0" i="0" dirty="0">
                          <a:latin typeface="Arial" panose="020B0604020202020204" pitchFamily="34" charset="0"/>
                          <a:cs typeface="Arial" panose="020B0604020202020204" pitchFamily="34"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757201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dirty="0">
                          <a:latin typeface="Arial" panose="020B0604020202020204" pitchFamily="34" charset="0"/>
                          <a:cs typeface="Arial" panose="020B0604020202020204" pitchFamily="34" charset="0"/>
                        </a:rPr>
                        <a:t>Measuring tape (20 metre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200" b="0" i="0" dirty="0">
                          <a:latin typeface="Arial" panose="020B0604020202020204" pitchFamily="34" charset="0"/>
                          <a:cs typeface="Arial" panose="020B0604020202020204" pitchFamily="34" charset="0"/>
                        </a:rPr>
                        <a:t>2 per group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28019153"/>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dirty="0">
                          <a:latin typeface="Arial" panose="020B0604020202020204" pitchFamily="34" charset="0"/>
                          <a:cs typeface="Arial" panose="020B0604020202020204" pitchFamily="34" charset="0"/>
                        </a:rPr>
                        <a:t>Chalk and board markers if indoors or on tarmac/ concrete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200" b="0" i="0" dirty="0">
                          <a:latin typeface="Arial" panose="020B0604020202020204" pitchFamily="34" charset="0"/>
                          <a:cs typeface="Arial" panose="020B0604020202020204" pitchFamily="34" charset="0"/>
                        </a:rPr>
                        <a:t>5 of each depending on activity location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6456505"/>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dirty="0">
                          <a:latin typeface="Arial" panose="020B0604020202020204" pitchFamily="34" charset="0"/>
                          <a:cs typeface="Arial" panose="020B0604020202020204" pitchFamily="34" charset="0"/>
                        </a:rPr>
                        <a:t>Lollipop sticks if outside on grass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200" b="0" i="0" dirty="0">
                          <a:latin typeface="Arial" panose="020B0604020202020204" pitchFamily="34" charset="0"/>
                          <a:cs typeface="Arial" panose="020B0604020202020204" pitchFamily="34" charset="0"/>
                        </a:rPr>
                        <a:t>50 per group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82003"/>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dirty="0">
                          <a:latin typeface="Arial" panose="020B0604020202020204" pitchFamily="34" charset="0"/>
                          <a:cs typeface="Arial" panose="020B0604020202020204" pitchFamily="34" charset="0"/>
                        </a:rPr>
                        <a:t>Ball of String (min 200m long)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200" b="0" i="0" dirty="0">
                          <a:latin typeface="Arial" panose="020B0604020202020204" pitchFamily="34" charset="0"/>
                          <a:cs typeface="Arial" panose="020B0604020202020204" pitchFamily="34" charset="0"/>
                        </a:rPr>
                        <a:t>1 ball per group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2217191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dirty="0">
                          <a:latin typeface="Arial" panose="020B0604020202020204" pitchFamily="34" charset="0"/>
                          <a:cs typeface="Arial" panose="020B0604020202020204" pitchFamily="34" charset="0"/>
                        </a:rPr>
                        <a:t>Hard hats and hi-vis vests (optional)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200" b="0" i="0" dirty="0">
                          <a:latin typeface="Arial" panose="020B0604020202020204" pitchFamily="34" charset="0"/>
                          <a:cs typeface="Arial" panose="020B0604020202020204" pitchFamily="34" charset="0"/>
                        </a:rPr>
                        <a:t>1 per student (supplied by </a:t>
                      </a:r>
                      <a:r>
                        <a:rPr lang="en-GB" sz="1200" b="0" i="0" dirty="0" err="1">
                          <a:latin typeface="Arial" panose="020B0604020202020204" pitchFamily="34" charset="0"/>
                          <a:cs typeface="Arial" panose="020B0604020202020204" pitchFamily="34" charset="0"/>
                        </a:rPr>
                        <a:t>UnPS</a:t>
                      </a:r>
                      <a:r>
                        <a:rPr lang="en-GB" sz="1200" b="0" i="0" dirty="0">
                          <a:latin typeface="Arial" panose="020B0604020202020204" pitchFamily="34" charset="0"/>
                          <a:cs typeface="Arial" panose="020B0604020202020204" pitchFamily="34" charset="0"/>
                        </a:rPr>
                        <a:t>; not a dangerous activity but a good photo opportunity)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7819122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dirty="0">
                          <a:latin typeface="Arial" panose="020B0604020202020204" pitchFamily="34" charset="0"/>
                          <a:cs typeface="Arial" panose="020B0604020202020204" pitchFamily="34" charset="0"/>
                        </a:rPr>
                        <a:t>Calculator (with square root function)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200" b="0" i="0" dirty="0">
                          <a:latin typeface="Arial" panose="020B0604020202020204" pitchFamily="34" charset="0"/>
                          <a:cs typeface="Arial" panose="020B0604020202020204" pitchFamily="34" charset="0"/>
                        </a:rPr>
                        <a:t>1 per group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83506643"/>
                  </a:ext>
                </a:extLst>
              </a:tr>
              <a:tr h="370840">
                <a:tc>
                  <a:txBody>
                    <a:bodyPr/>
                    <a:lstStyle/>
                    <a:p>
                      <a:r>
                        <a:rPr lang="en-GB" sz="1200" b="0" i="0" dirty="0">
                          <a:latin typeface="Arial" panose="020B0604020202020204" pitchFamily="34" charset="0"/>
                          <a:cs typeface="Arial" panose="020B0604020202020204" pitchFamily="34" charset="0"/>
                        </a:rPr>
                        <a:t>Instruction sheets, squared paper &amp; pencils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200" b="0" i="0" dirty="0">
                          <a:latin typeface="Arial" panose="020B0604020202020204" pitchFamily="34" charset="0"/>
                          <a:cs typeface="Arial" panose="020B0604020202020204" pitchFamily="34" charset="0"/>
                        </a:rPr>
                        <a:t>At least three per group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93156267"/>
                  </a:ext>
                </a:extLst>
              </a:tr>
            </a:tbl>
          </a:graphicData>
        </a:graphic>
      </p:graphicFrame>
      <p:cxnSp>
        <p:nvCxnSpPr>
          <p:cNvPr id="11" name="Straight Connector 10"/>
          <p:cNvCxnSpPr>
            <a:cxnSpLocks/>
          </p:cNvCxnSpPr>
          <p:nvPr/>
        </p:nvCxnSpPr>
        <p:spPr>
          <a:xfrm flipH="1">
            <a:off x="6042454" y="284205"/>
            <a:ext cx="24714" cy="5770606"/>
          </a:xfrm>
          <a:prstGeom prst="line">
            <a:avLst/>
          </a:prstGeom>
        </p:spPr>
        <p:style>
          <a:lnRef idx="2">
            <a:schemeClr val="dk1"/>
          </a:lnRef>
          <a:fillRef idx="0">
            <a:schemeClr val="dk1"/>
          </a:fillRef>
          <a:effectRef idx="1">
            <a:schemeClr val="dk1"/>
          </a:effectRef>
          <a:fontRef idx="minor">
            <a:schemeClr val="tx1"/>
          </a:fontRef>
        </p:style>
      </p:cxnSp>
      <p:sp>
        <p:nvSpPr>
          <p:cNvPr id="13" name="Rectangle 12"/>
          <p:cNvSpPr/>
          <p:nvPr/>
        </p:nvSpPr>
        <p:spPr>
          <a:xfrm>
            <a:off x="6226354" y="293749"/>
            <a:ext cx="5561992" cy="3713837"/>
          </a:xfrm>
          <a:prstGeom prst="rect">
            <a:avLst/>
          </a:prstGeom>
        </p:spPr>
        <p:txBody>
          <a:bodyPr wrap="square">
            <a:spAutoFit/>
          </a:bodyPr>
          <a:lstStyle/>
          <a:p>
            <a:pPr lvl="0" defTabSz="914400" eaLnBrk="0" fontAlgn="base" hangingPunct="0">
              <a:spcBef>
                <a:spcPct val="0"/>
              </a:spcBef>
              <a:spcAft>
                <a:spcPts val="400"/>
              </a:spcAft>
            </a:pPr>
            <a:r>
              <a:rPr lang="en-GB" altLang="en-US" sz="1400" b="1" dirty="0">
                <a:latin typeface="Arial" panose="020B0604020202020204" pitchFamily="34" charset="0"/>
                <a:ea typeface="Calibri" panose="020F0502020204030204" pitchFamily="34" charset="0"/>
                <a:cs typeface="Arial" panose="020B0604020202020204" pitchFamily="34" charset="0"/>
              </a:rPr>
              <a:t>Setting up the activity before students arrive (</a:t>
            </a:r>
            <a:r>
              <a:rPr lang="en-GB" altLang="en-US" sz="1400" b="1" dirty="0" err="1">
                <a:latin typeface="Arial" panose="020B0604020202020204" pitchFamily="34" charset="0"/>
                <a:ea typeface="Calibri" panose="020F0502020204030204" pitchFamily="34" charset="0"/>
                <a:cs typeface="Arial" panose="020B0604020202020204" pitchFamily="34" charset="0"/>
              </a:rPr>
              <a:t>UnPS</a:t>
            </a:r>
            <a:r>
              <a:rPr lang="en-GB" altLang="en-US" sz="1400" b="1" dirty="0">
                <a:latin typeface="Arial" panose="020B0604020202020204" pitchFamily="34" charset="0"/>
                <a:ea typeface="Calibri" panose="020F0502020204030204" pitchFamily="34" charset="0"/>
                <a:cs typeface="Arial" panose="020B0604020202020204" pitchFamily="34" charset="0"/>
              </a:rPr>
              <a:t> staff and consultant will do this)</a:t>
            </a:r>
            <a:endParaRPr lang="en-GB" altLang="en-US" sz="1400" b="1" dirty="0">
              <a:latin typeface="Arial" panose="020B0604020202020204" pitchFamily="34" charset="0"/>
              <a:cs typeface="Arial" panose="020B0604020202020204" pitchFamily="34" charset="0"/>
            </a:endParaRPr>
          </a:p>
          <a:p>
            <a:pPr lvl="0" defTabSz="914400" eaLnBrk="0" fontAlgn="base" hangingPunct="0">
              <a:spcBef>
                <a:spcPct val="0"/>
              </a:spcBef>
              <a:spcAft>
                <a:spcPct val="0"/>
              </a:spcAft>
            </a:pPr>
            <a:r>
              <a:rPr lang="en-GB" altLang="en-US" sz="1200" b="1" dirty="0">
                <a:latin typeface="Arial" panose="020B0604020202020204" pitchFamily="34" charset="0"/>
                <a:ea typeface="Calibri" panose="020F0502020204030204" pitchFamily="34" charset="0"/>
                <a:cs typeface="Arial" panose="020B0604020202020204" pitchFamily="34" charset="0"/>
              </a:rPr>
              <a:t>Set up Theodolite</a:t>
            </a:r>
            <a:r>
              <a:rPr lang="en-GB" altLang="en-US" sz="1200" dirty="0">
                <a:latin typeface="Arial" panose="020B0604020202020204" pitchFamily="34" charset="0"/>
                <a:ea typeface="Calibri" panose="020F0502020204030204" pitchFamily="34" charset="0"/>
                <a:cs typeface="Arial" panose="020B0604020202020204" pitchFamily="34" charset="0"/>
              </a:rPr>
              <a:t>:</a:t>
            </a:r>
            <a:endParaRPr lang="en-GB" altLang="en-US" sz="1200" dirty="0">
              <a:latin typeface="Arial" panose="020B0604020202020204" pitchFamily="34" charset="0"/>
              <a:cs typeface="Arial" panose="020B0604020202020204" pitchFamily="34" charset="0"/>
            </a:endParaRPr>
          </a:p>
          <a:p>
            <a:pPr marL="266700" lvl="1" indent="-177800" defTabSz="914400" eaLnBrk="0" fontAlgn="base" hangingPunct="0">
              <a:spcBef>
                <a:spcPct val="0"/>
              </a:spcBef>
              <a:spcAft>
                <a:spcPct val="0"/>
              </a:spcAft>
              <a:buFont typeface="Arial" panose="020B0604020202020204" pitchFamily="34" charset="0"/>
              <a:buChar char="•"/>
            </a:pPr>
            <a:r>
              <a:rPr lang="en-GB" altLang="en-US" sz="1200" dirty="0">
                <a:latin typeface="Arial" panose="020B0604020202020204" pitchFamily="34" charset="0"/>
                <a:ea typeface="Calibri" panose="020F0502020204030204" pitchFamily="34" charset="0"/>
                <a:cs typeface="Arial" panose="020B0604020202020204" pitchFamily="34" charset="0"/>
              </a:rPr>
              <a:t>Extend tripod legs to ~1.5metres. Set the tripod at a reasonable height. Legs ~1metre apart. </a:t>
            </a:r>
            <a:endParaRPr lang="en-GB" altLang="en-US" sz="1200" dirty="0">
              <a:latin typeface="Arial" panose="020B0604020202020204" pitchFamily="34" charset="0"/>
              <a:cs typeface="Arial" panose="020B0604020202020204" pitchFamily="34" charset="0"/>
            </a:endParaRPr>
          </a:p>
          <a:p>
            <a:pPr marL="266700" lvl="1" indent="-177800" defTabSz="914400" eaLnBrk="0" fontAlgn="base" hangingPunct="0">
              <a:spcBef>
                <a:spcPct val="0"/>
              </a:spcBef>
              <a:spcAft>
                <a:spcPct val="0"/>
              </a:spcAft>
              <a:buFont typeface="Arial" panose="020B0604020202020204" pitchFamily="34" charset="0"/>
              <a:buChar char="•"/>
            </a:pPr>
            <a:r>
              <a:rPr lang="en-GB" altLang="en-US" sz="1200" dirty="0">
                <a:latin typeface="Arial" panose="020B0604020202020204" pitchFamily="34" charset="0"/>
                <a:ea typeface="Calibri" panose="020F0502020204030204" pitchFamily="34" charset="0"/>
                <a:cs typeface="Arial" panose="020B0604020202020204" pitchFamily="34" charset="0"/>
              </a:rPr>
              <a:t>Place theodolite on the tripod and screw it tightly to the tripod (look underneath theodolite to see where it screws into).</a:t>
            </a:r>
            <a:endParaRPr lang="en-GB" altLang="en-US" sz="1200" dirty="0">
              <a:latin typeface="Arial" panose="020B0604020202020204" pitchFamily="34" charset="0"/>
              <a:cs typeface="Arial" panose="020B0604020202020204" pitchFamily="34" charset="0"/>
            </a:endParaRPr>
          </a:p>
          <a:p>
            <a:pPr marL="266700" lvl="1" indent="-177800" defTabSz="914400" eaLnBrk="0" fontAlgn="base" hangingPunct="0">
              <a:spcBef>
                <a:spcPct val="0"/>
              </a:spcBef>
              <a:spcAft>
                <a:spcPct val="0"/>
              </a:spcAft>
              <a:buFont typeface="Arial" panose="020B0604020202020204" pitchFamily="34" charset="0"/>
              <a:buChar char="•"/>
            </a:pPr>
            <a:r>
              <a:rPr lang="en-GB" altLang="en-US" sz="1200" dirty="0">
                <a:latin typeface="Arial" panose="020B0604020202020204" pitchFamily="34" charset="0"/>
                <a:ea typeface="Calibri" panose="020F0502020204030204" pitchFamily="34" charset="0"/>
                <a:cs typeface="Arial" panose="020B0604020202020204" pitchFamily="34" charset="0"/>
              </a:rPr>
              <a:t>Check tripod is at reasonable height for looking through. Adjust level and height by extending/retracting legs. Anchor into the ground if on grass, by standing on the three feet in turn.</a:t>
            </a:r>
            <a:endParaRPr lang="en-GB" altLang="en-US" sz="1200" dirty="0">
              <a:latin typeface="Arial" panose="020B0604020202020204" pitchFamily="34" charset="0"/>
              <a:cs typeface="Arial" panose="020B0604020202020204" pitchFamily="34" charset="0"/>
            </a:endParaRPr>
          </a:p>
          <a:p>
            <a:pPr marL="266700" lvl="1" indent="-177800" defTabSz="914400" eaLnBrk="0" fontAlgn="base" hangingPunct="0">
              <a:spcBef>
                <a:spcPct val="0"/>
              </a:spcBef>
              <a:spcAft>
                <a:spcPct val="0"/>
              </a:spcAft>
              <a:buFont typeface="Arial" panose="020B0604020202020204" pitchFamily="34" charset="0"/>
              <a:buChar char="•"/>
            </a:pPr>
            <a:r>
              <a:rPr lang="en-GB" altLang="en-US" sz="1200" dirty="0">
                <a:latin typeface="Arial" panose="020B0604020202020204" pitchFamily="34" charset="0"/>
                <a:ea typeface="Calibri" panose="020F0502020204030204" pitchFamily="34" charset="0"/>
                <a:cs typeface="Arial" panose="020B0604020202020204" pitchFamily="34" charset="0"/>
              </a:rPr>
              <a:t>Place a peg in the ground below the theodolite using the optical plummet to sight (refer to manual if unsure).</a:t>
            </a:r>
            <a:endParaRPr lang="en-GB" altLang="en-US" sz="1200" dirty="0">
              <a:latin typeface="Arial" panose="020B0604020202020204" pitchFamily="34" charset="0"/>
              <a:cs typeface="Arial" panose="020B0604020202020204" pitchFamily="34" charset="0"/>
            </a:endParaRPr>
          </a:p>
          <a:p>
            <a:pPr marL="266700" lvl="1" indent="-177800" defTabSz="914400" eaLnBrk="0" fontAlgn="base" hangingPunct="0">
              <a:spcBef>
                <a:spcPct val="0"/>
              </a:spcBef>
              <a:spcAft>
                <a:spcPct val="0"/>
              </a:spcAft>
              <a:buFont typeface="Arial" panose="020B0604020202020204" pitchFamily="34" charset="0"/>
              <a:buChar char="•"/>
            </a:pPr>
            <a:r>
              <a:rPr lang="en-GB" altLang="en-US" sz="1200" dirty="0">
                <a:latin typeface="Arial" panose="020B0604020202020204" pitchFamily="34" charset="0"/>
                <a:ea typeface="Calibri" panose="020F0502020204030204" pitchFamily="34" charset="0"/>
                <a:cs typeface="Arial" panose="020B0604020202020204" pitchFamily="34" charset="0"/>
              </a:rPr>
              <a:t>Turn the three levelling feet on the theodolite (usually black) to centre the spirit level bubble. Turn the theodolite roughly 90° and repeat.</a:t>
            </a:r>
          </a:p>
          <a:p>
            <a:pPr marL="266700" lvl="0" indent="-177800" defTabSz="914400" eaLnBrk="0" fontAlgn="base" hangingPunct="0">
              <a:spcBef>
                <a:spcPct val="0"/>
              </a:spcBef>
              <a:spcAft>
                <a:spcPct val="0"/>
              </a:spcAft>
              <a:buFont typeface="Arial" panose="020B0604020202020204" pitchFamily="34" charset="0"/>
              <a:buChar char="•"/>
            </a:pPr>
            <a:r>
              <a:rPr lang="en-GB" altLang="en-US" sz="1200" dirty="0">
                <a:latin typeface="Arial" panose="020B0604020202020204" pitchFamily="34" charset="0"/>
                <a:ea typeface="Calibri" panose="020F0502020204030204" pitchFamily="34" charset="0"/>
                <a:cs typeface="Arial" panose="020B0604020202020204" pitchFamily="34" charset="0"/>
              </a:rPr>
              <a:t>Place four pegs at 90° angle to each other.</a:t>
            </a:r>
            <a:endParaRPr lang="en-GB" altLang="en-US" sz="1200" dirty="0">
              <a:latin typeface="Arial" panose="020B0604020202020204" pitchFamily="34" charset="0"/>
              <a:cs typeface="Arial" panose="020B0604020202020204" pitchFamily="34" charset="0"/>
            </a:endParaRPr>
          </a:p>
          <a:p>
            <a:pPr marL="266700" lvl="0" indent="-177800" defTabSz="914400" eaLnBrk="0" fontAlgn="base" hangingPunct="0">
              <a:spcBef>
                <a:spcPct val="0"/>
              </a:spcBef>
              <a:spcAft>
                <a:spcPct val="0"/>
              </a:spcAft>
              <a:buFont typeface="Arial" panose="020B0604020202020204" pitchFamily="34" charset="0"/>
              <a:buChar char="•"/>
            </a:pPr>
            <a:r>
              <a:rPr lang="en-GB" altLang="en-US" sz="1200" dirty="0">
                <a:latin typeface="Arial" panose="020B0604020202020204" pitchFamily="34" charset="0"/>
                <a:ea typeface="Calibri" panose="020F0502020204030204" pitchFamily="34" charset="0"/>
                <a:cs typeface="Arial" panose="020B0604020202020204" pitchFamily="34" charset="0"/>
              </a:rPr>
              <a:t>Push a stick in the ground (or mark if on hard ground) a minimum of 15 metres away. Sight it through theodolite using the cross hairs. Set horizontal angle to 0°.</a:t>
            </a:r>
            <a:endParaRPr lang="en-GB" altLang="en-US" sz="1200" dirty="0">
              <a:latin typeface="Arial" panose="020B0604020202020204" pitchFamily="34" charset="0"/>
              <a:cs typeface="Arial" panose="020B0604020202020204" pitchFamily="34" charset="0"/>
            </a:endParaRPr>
          </a:p>
          <a:p>
            <a:pPr marL="266700" lvl="1" indent="-177800" defTabSz="914400" eaLnBrk="0" fontAlgn="base" hangingPunct="0">
              <a:spcBef>
                <a:spcPct val="0"/>
              </a:spcBef>
              <a:spcAft>
                <a:spcPct val="0"/>
              </a:spcAft>
              <a:buFont typeface="Symbol" panose="05050102010706020507" pitchFamily="18" charset="2"/>
              <a:buChar char=""/>
            </a:pPr>
            <a:endParaRPr lang="en-GB" altLang="en-US" sz="1200" dirty="0">
              <a:latin typeface="Arial" panose="020B0604020202020204" pitchFamily="34" charset="0"/>
              <a:cs typeface="Arial" panose="020B0604020202020204" pitchFamily="34" charset="0"/>
            </a:endParaRPr>
          </a:p>
        </p:txBody>
      </p:sp>
      <p:sp>
        <p:nvSpPr>
          <p:cNvPr id="14" name="Rectangle 13"/>
          <p:cNvSpPr/>
          <p:nvPr/>
        </p:nvSpPr>
        <p:spPr>
          <a:xfrm>
            <a:off x="6226354" y="3707410"/>
            <a:ext cx="3070046" cy="1938992"/>
          </a:xfrm>
          <a:prstGeom prst="rect">
            <a:avLst/>
          </a:prstGeom>
        </p:spPr>
        <p:txBody>
          <a:bodyPr wrap="square">
            <a:spAutoFit/>
          </a:bodyPr>
          <a:lstStyle/>
          <a:p>
            <a:pPr marL="266700" lvl="0" indent="-177800" defTabSz="914400" eaLnBrk="0" fontAlgn="base" hangingPunct="0">
              <a:spcBef>
                <a:spcPct val="0"/>
              </a:spcBef>
              <a:spcAft>
                <a:spcPct val="0"/>
              </a:spcAft>
              <a:buFontTx/>
              <a:buChar char="•"/>
            </a:pPr>
            <a:r>
              <a:rPr lang="en-GB" altLang="en-US" sz="1200" dirty="0">
                <a:latin typeface="Arial" panose="020B0604020202020204" pitchFamily="34" charset="0"/>
                <a:ea typeface="Calibri" panose="020F0502020204030204" pitchFamily="34" charset="0"/>
                <a:cs typeface="Arial" panose="020B0604020202020204" pitchFamily="34" charset="0"/>
              </a:rPr>
              <a:t>Turn theodolite to 90°, send someone with another stick approximately 15 metres away. Line the stick up with the crosshairs (left a bit, right a bit) and push into the ground.</a:t>
            </a:r>
            <a:endParaRPr lang="en-GB" altLang="en-US" sz="1200" dirty="0">
              <a:latin typeface="Arial" panose="020B0604020202020204" pitchFamily="34" charset="0"/>
              <a:cs typeface="Arial" panose="020B0604020202020204" pitchFamily="34" charset="0"/>
            </a:endParaRPr>
          </a:p>
          <a:p>
            <a:pPr marL="266700" lvl="0" indent="-177800" defTabSz="914400" eaLnBrk="0" fontAlgn="base" hangingPunct="0">
              <a:spcBef>
                <a:spcPct val="0"/>
              </a:spcBef>
              <a:spcAft>
                <a:spcPct val="0"/>
              </a:spcAft>
              <a:buFontTx/>
              <a:buChar char="•"/>
            </a:pPr>
            <a:r>
              <a:rPr lang="en-GB" altLang="en-US" sz="1200" dirty="0">
                <a:latin typeface="Arial" panose="020B0604020202020204" pitchFamily="34" charset="0"/>
                <a:ea typeface="Calibri" panose="020F0502020204030204" pitchFamily="34" charset="0"/>
                <a:cs typeface="Arial" panose="020B0604020202020204" pitchFamily="34" charset="0"/>
              </a:rPr>
              <a:t>Turn to 180° and repeat.</a:t>
            </a:r>
            <a:endParaRPr lang="en-GB" altLang="en-US" sz="1200" dirty="0">
              <a:latin typeface="Arial" panose="020B0604020202020204" pitchFamily="34" charset="0"/>
              <a:cs typeface="Arial" panose="020B0604020202020204" pitchFamily="34" charset="0"/>
            </a:endParaRPr>
          </a:p>
          <a:p>
            <a:pPr marL="266700" lvl="0" indent="-177800" defTabSz="914400" eaLnBrk="0" fontAlgn="base" hangingPunct="0">
              <a:spcBef>
                <a:spcPct val="0"/>
              </a:spcBef>
              <a:spcAft>
                <a:spcPct val="0"/>
              </a:spcAft>
              <a:buFontTx/>
              <a:buChar char="•"/>
            </a:pPr>
            <a:r>
              <a:rPr lang="en-GB" altLang="en-US" sz="1200" dirty="0">
                <a:latin typeface="Arial" panose="020B0604020202020204" pitchFamily="34" charset="0"/>
                <a:ea typeface="Calibri" panose="020F0502020204030204" pitchFamily="34" charset="0"/>
                <a:cs typeface="Arial" panose="020B0604020202020204" pitchFamily="34" charset="0"/>
              </a:rPr>
              <a:t>Turn to 270° and repeat.</a:t>
            </a:r>
            <a:endParaRPr lang="en-GB" altLang="en-US" sz="1200" dirty="0">
              <a:latin typeface="Arial" panose="020B0604020202020204" pitchFamily="34" charset="0"/>
              <a:cs typeface="Arial" panose="020B0604020202020204" pitchFamily="34" charset="0"/>
            </a:endParaRPr>
          </a:p>
          <a:p>
            <a:pPr marL="266700" lvl="0" indent="-177800" defTabSz="914400" eaLnBrk="0" fontAlgn="base" hangingPunct="0">
              <a:spcBef>
                <a:spcPct val="0"/>
              </a:spcBef>
              <a:spcAft>
                <a:spcPct val="0"/>
              </a:spcAft>
              <a:buFontTx/>
              <a:buChar char="•"/>
            </a:pPr>
            <a:r>
              <a:rPr lang="en-GB" altLang="en-US" sz="1200" dirty="0">
                <a:latin typeface="Arial" panose="020B0604020202020204" pitchFamily="34" charset="0"/>
                <a:ea typeface="Calibri" panose="020F0502020204030204" pitchFamily="34" charset="0"/>
                <a:cs typeface="Arial" panose="020B0604020202020204" pitchFamily="34" charset="0"/>
              </a:rPr>
              <a:t>Turn to 360°. You should be able to sight the first stick in the crosshairs. Setup complete.</a:t>
            </a:r>
            <a:endParaRPr lang="en-GB" altLang="en-US" sz="1200" u="sng" dirty="0">
              <a:latin typeface="Arial" panose="020B0604020202020204" pitchFamily="34" charset="0"/>
              <a:ea typeface="Calibri" panose="020F0502020204030204" pitchFamily="34" charset="0"/>
              <a:cs typeface="Arial" panose="020B0604020202020204" pitchFamily="34" charset="0"/>
            </a:endParaRPr>
          </a:p>
        </p:txBody>
      </p:sp>
      <p:pic>
        <p:nvPicPr>
          <p:cNvPr id="19" name="Picture 18"/>
          <p:cNvPicPr>
            <a:picLocks noChangeAspect="1"/>
          </p:cNvPicPr>
          <p:nvPr/>
        </p:nvPicPr>
        <p:blipFill rotWithShape="1">
          <a:blip r:embed="rId3" cstate="print">
            <a:extLst>
              <a:ext uri="{28A0092B-C50C-407E-A947-70E740481C1C}">
                <a14:useLocalDpi xmlns:a14="http://schemas.microsoft.com/office/drawing/2010/main"/>
              </a:ext>
            </a:extLst>
          </a:blip>
          <a:srcRect r="-18"/>
          <a:stretch/>
        </p:blipFill>
        <p:spPr>
          <a:xfrm>
            <a:off x="9316199" y="3707410"/>
            <a:ext cx="2488698" cy="2215887"/>
          </a:xfrm>
          <a:prstGeom prst="rect">
            <a:avLst/>
          </a:prstGeom>
        </p:spPr>
      </p:pic>
    </p:spTree>
    <p:extLst>
      <p:ext uri="{BB962C8B-B14F-4D97-AF65-F5344CB8AC3E}">
        <p14:creationId xmlns:p14="http://schemas.microsoft.com/office/powerpoint/2010/main" val="1527764687"/>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24247" y="2274820"/>
            <a:ext cx="5543761" cy="2456894"/>
          </a:xfrm>
          <a:prstGeom prst="rect">
            <a:avLst/>
          </a:prstGeom>
        </p:spPr>
      </p:pic>
      <p:sp>
        <p:nvSpPr>
          <p:cNvPr id="6" name="Rectangle 5"/>
          <p:cNvSpPr/>
          <p:nvPr/>
        </p:nvSpPr>
        <p:spPr>
          <a:xfrm>
            <a:off x="8114271" y="502839"/>
            <a:ext cx="6096000" cy="400110"/>
          </a:xfrm>
          <a:prstGeom prst="rect">
            <a:avLst/>
          </a:prstGeom>
        </p:spPr>
        <p:txBody>
          <a:bodyPr>
            <a:spAutoFit/>
          </a:bodyPr>
          <a:lstStyle/>
          <a:p>
            <a:pPr defTabSz="914400" eaLnBrk="0" fontAlgn="base" hangingPunct="0">
              <a:spcBef>
                <a:spcPct val="0"/>
              </a:spcBef>
              <a:spcAft>
                <a:spcPct val="0"/>
              </a:spcAft>
            </a:pPr>
            <a:endParaRPr lang="en-GB" altLang="en-US" sz="1100" dirty="0">
              <a:latin typeface="Arial" panose="020B0604020202020204" pitchFamily="34" charset="0"/>
              <a:cs typeface="Arial" panose="020B0604020202020204" pitchFamily="34" charset="0"/>
            </a:endParaRPr>
          </a:p>
          <a:p>
            <a:pPr lvl="0" defTabSz="914400" eaLnBrk="0" fontAlgn="base" hangingPunct="0">
              <a:spcBef>
                <a:spcPct val="0"/>
              </a:spcBef>
              <a:spcAft>
                <a:spcPct val="0"/>
              </a:spcAft>
            </a:pPr>
            <a:endParaRPr lang="en-GB" altLang="en-US" sz="900" dirty="0">
              <a:solidFill>
                <a:prstClr val="black"/>
              </a:solidFill>
              <a:latin typeface="Arial" panose="020B0604020202020204" pitchFamily="34" charset="0"/>
              <a:cs typeface="Arial" panose="020B0604020202020204" pitchFamily="34" charset="0"/>
            </a:endParaRPr>
          </a:p>
        </p:txBody>
      </p:sp>
      <p:cxnSp>
        <p:nvCxnSpPr>
          <p:cNvPr id="11" name="Straight Connector 10"/>
          <p:cNvCxnSpPr>
            <a:cxnSpLocks/>
          </p:cNvCxnSpPr>
          <p:nvPr/>
        </p:nvCxnSpPr>
        <p:spPr>
          <a:xfrm flipH="1">
            <a:off x="6042454" y="284205"/>
            <a:ext cx="24714" cy="5770606"/>
          </a:xfrm>
          <a:prstGeom prst="line">
            <a:avLst/>
          </a:prstGeom>
        </p:spPr>
        <p:style>
          <a:lnRef idx="2">
            <a:schemeClr val="dk1"/>
          </a:lnRef>
          <a:fillRef idx="0">
            <a:schemeClr val="dk1"/>
          </a:fillRef>
          <a:effectRef idx="1">
            <a:schemeClr val="dk1"/>
          </a:effectRef>
          <a:fontRef idx="minor">
            <a:schemeClr val="tx1"/>
          </a:fontRef>
        </p:style>
      </p:cxnSp>
      <p:sp>
        <p:nvSpPr>
          <p:cNvPr id="2" name="Rectangle 1"/>
          <p:cNvSpPr/>
          <p:nvPr/>
        </p:nvSpPr>
        <p:spPr>
          <a:xfrm>
            <a:off x="130354" y="243347"/>
            <a:ext cx="5578468" cy="2185214"/>
          </a:xfrm>
          <a:prstGeom prst="rect">
            <a:avLst/>
          </a:prstGeom>
        </p:spPr>
        <p:txBody>
          <a:bodyPr wrap="square">
            <a:spAutoFit/>
          </a:bodyPr>
          <a:lstStyle/>
          <a:p>
            <a:pPr lvl="0" defTabSz="914400" eaLnBrk="0" fontAlgn="base" hangingPunct="0">
              <a:spcBef>
                <a:spcPct val="0"/>
              </a:spcBef>
              <a:spcAft>
                <a:spcPct val="0"/>
              </a:spcAft>
            </a:pPr>
            <a:r>
              <a:rPr lang="en-GB" altLang="en-US" sz="1600" b="1" dirty="0">
                <a:latin typeface="Arial" panose="020B0604020202020204" pitchFamily="34" charset="0"/>
                <a:ea typeface="Calibri" panose="020F0502020204030204" pitchFamily="34" charset="0"/>
                <a:cs typeface="Arial" panose="020B0604020202020204" pitchFamily="34" charset="0"/>
              </a:rPr>
              <a:t>Method (for students):</a:t>
            </a:r>
          </a:p>
          <a:p>
            <a:pPr lvl="0" defTabSz="914400" eaLnBrk="0" fontAlgn="base" hangingPunct="0">
              <a:spcBef>
                <a:spcPct val="0"/>
              </a:spcBef>
              <a:spcAft>
                <a:spcPct val="0"/>
              </a:spcAft>
            </a:pPr>
            <a:endParaRPr lang="en-GB" altLang="en-US" sz="1200" dirty="0">
              <a:latin typeface="Arial" panose="020B0604020202020204" pitchFamily="34" charset="0"/>
              <a:cs typeface="Arial" panose="020B0604020202020204" pitchFamily="34" charset="0"/>
            </a:endParaRPr>
          </a:p>
          <a:p>
            <a:pPr marL="177800" lvl="0" indent="-177800" defTabSz="914400" eaLnBrk="0" fontAlgn="base" hangingPunct="0">
              <a:spcBef>
                <a:spcPct val="0"/>
              </a:spcBef>
              <a:spcAft>
                <a:spcPct val="0"/>
              </a:spcAft>
            </a:pPr>
            <a:r>
              <a:rPr lang="en-GB" altLang="en-US" sz="1200" dirty="0">
                <a:latin typeface="Arial" panose="020B0604020202020204" pitchFamily="34" charset="0"/>
                <a:ea typeface="Calibri" panose="020F0502020204030204" pitchFamily="34" charset="0"/>
                <a:cs typeface="Arial" panose="020B0604020202020204" pitchFamily="34" charset="0"/>
              </a:rPr>
              <a:t>1. Push a lollipop stick in the ground 4 metres from the theodolite stick, in the direction of your far stick set out by the teacher. This is one corner of your rectangle.</a:t>
            </a:r>
            <a:endParaRPr lang="en-GB" altLang="en-US" sz="1200" dirty="0">
              <a:latin typeface="Arial" panose="020B0604020202020204" pitchFamily="34" charset="0"/>
              <a:cs typeface="Arial" panose="020B0604020202020204" pitchFamily="34" charset="0"/>
            </a:endParaRPr>
          </a:p>
          <a:p>
            <a:pPr lvl="0" defTabSz="914400" eaLnBrk="0" fontAlgn="base" hangingPunct="0">
              <a:spcBef>
                <a:spcPct val="0"/>
              </a:spcBef>
              <a:spcAft>
                <a:spcPct val="0"/>
              </a:spcAft>
            </a:pPr>
            <a:endParaRPr lang="en-GB" altLang="en-US" sz="1200" dirty="0">
              <a:latin typeface="Arial" panose="020B0604020202020204" pitchFamily="34" charset="0"/>
              <a:ea typeface="Calibri" panose="020F0502020204030204" pitchFamily="34" charset="0"/>
              <a:cs typeface="Arial" panose="020B0604020202020204" pitchFamily="34" charset="0"/>
            </a:endParaRPr>
          </a:p>
          <a:p>
            <a:pPr lvl="0" defTabSz="914400" eaLnBrk="0" fontAlgn="base" hangingPunct="0">
              <a:spcBef>
                <a:spcPct val="0"/>
              </a:spcBef>
              <a:spcAft>
                <a:spcPct val="0"/>
              </a:spcAft>
            </a:pPr>
            <a:r>
              <a:rPr lang="en-GB" altLang="en-US" sz="1200" b="1" dirty="0">
                <a:latin typeface="Arial" panose="020B0604020202020204" pitchFamily="34" charset="0"/>
                <a:ea typeface="Calibri" panose="020F0502020204030204" pitchFamily="34" charset="0"/>
                <a:cs typeface="Arial" panose="020B0604020202020204" pitchFamily="34" charset="0"/>
              </a:rPr>
              <a:t>Tip</a:t>
            </a:r>
            <a:r>
              <a:rPr lang="en-GB" altLang="en-US" sz="1200" dirty="0">
                <a:latin typeface="Arial" panose="020B0604020202020204" pitchFamily="34" charset="0"/>
                <a:ea typeface="Calibri" panose="020F0502020204030204" pitchFamily="34" charset="0"/>
                <a:cs typeface="Arial" panose="020B0604020202020204" pitchFamily="34" charset="0"/>
              </a:rPr>
              <a:t>: Using the string will give you a good line between the theodolite stick and the far away stick. Remember to pull it tight.</a:t>
            </a:r>
            <a:endParaRPr lang="en-GB" altLang="en-US" sz="1200" dirty="0">
              <a:latin typeface="Arial" panose="020B0604020202020204" pitchFamily="34" charset="0"/>
              <a:cs typeface="Arial" panose="020B0604020202020204" pitchFamily="34" charset="0"/>
            </a:endParaRPr>
          </a:p>
          <a:p>
            <a:pPr lvl="0" defTabSz="914400" eaLnBrk="0" fontAlgn="base" hangingPunct="0">
              <a:spcBef>
                <a:spcPct val="0"/>
              </a:spcBef>
              <a:spcAft>
                <a:spcPct val="0"/>
              </a:spcAft>
            </a:pPr>
            <a:r>
              <a:rPr lang="en-GB" altLang="en-US" sz="1200" dirty="0">
                <a:latin typeface="Arial" panose="020B0604020202020204" pitchFamily="34" charset="0"/>
                <a:ea typeface="Calibri" panose="020F0502020204030204" pitchFamily="34" charset="0"/>
                <a:cs typeface="Arial" panose="020B0604020202020204" pitchFamily="34" charset="0"/>
              </a:rPr>
              <a:t> </a:t>
            </a:r>
            <a:endParaRPr lang="en-GB" altLang="en-US" sz="1200" dirty="0">
              <a:latin typeface="Arial" panose="020B0604020202020204" pitchFamily="34" charset="0"/>
              <a:cs typeface="Arial" panose="020B0604020202020204" pitchFamily="34" charset="0"/>
            </a:endParaRPr>
          </a:p>
          <a:p>
            <a:pPr marL="177800" lvl="0" indent="-177800" defTabSz="914400" eaLnBrk="0" fontAlgn="base" hangingPunct="0">
              <a:spcBef>
                <a:spcPct val="0"/>
              </a:spcBef>
              <a:spcAft>
                <a:spcPct val="0"/>
              </a:spcAft>
            </a:pPr>
            <a:r>
              <a:rPr lang="en-GB" altLang="en-US" sz="1200" dirty="0">
                <a:latin typeface="Arial" panose="020B0604020202020204" pitchFamily="34" charset="0"/>
                <a:ea typeface="Calibri" panose="020F0502020204030204" pitchFamily="34" charset="0"/>
                <a:cs typeface="Arial" panose="020B0604020202020204" pitchFamily="34" charset="0"/>
              </a:rPr>
              <a:t>2. Use three more sticks to mark the remaining corners. Use the measurements below:</a:t>
            </a:r>
          </a:p>
        </p:txBody>
      </p:sp>
      <p:sp>
        <p:nvSpPr>
          <p:cNvPr id="4" name="Rectangle 3"/>
          <p:cNvSpPr/>
          <p:nvPr/>
        </p:nvSpPr>
        <p:spPr>
          <a:xfrm>
            <a:off x="6226354" y="243347"/>
            <a:ext cx="5671863" cy="1938992"/>
          </a:xfrm>
          <a:prstGeom prst="rect">
            <a:avLst/>
          </a:prstGeom>
        </p:spPr>
        <p:txBody>
          <a:bodyPr wrap="square">
            <a:spAutoFit/>
          </a:bodyPr>
          <a:lstStyle/>
          <a:p>
            <a:pPr lvl="0" defTabSz="914400" eaLnBrk="0" fontAlgn="base" hangingPunct="0">
              <a:spcBef>
                <a:spcPct val="0"/>
              </a:spcBef>
              <a:spcAft>
                <a:spcPct val="0"/>
              </a:spcAft>
            </a:pPr>
            <a:r>
              <a:rPr lang="en-GB" altLang="en-US" sz="1200" b="1" dirty="0">
                <a:latin typeface="Arial" panose="020B0604020202020204" pitchFamily="34" charset="0"/>
                <a:ea typeface="Calibri" panose="020F0502020204030204" pitchFamily="34" charset="0"/>
                <a:cs typeface="Arial" panose="020B0604020202020204" pitchFamily="34" charset="0"/>
              </a:rPr>
              <a:t>Tip</a:t>
            </a:r>
            <a:r>
              <a:rPr lang="en-GB" altLang="en-US" sz="1200" dirty="0">
                <a:latin typeface="Arial" panose="020B0604020202020204" pitchFamily="34" charset="0"/>
                <a:ea typeface="Calibri" panose="020F0502020204030204" pitchFamily="34" charset="0"/>
                <a:cs typeface="Arial" panose="020B0604020202020204" pitchFamily="34" charset="0"/>
              </a:rPr>
              <a:t>:</a:t>
            </a:r>
            <a:endParaRPr lang="en-GB" altLang="en-US" sz="1200" dirty="0">
              <a:latin typeface="Arial" panose="020B0604020202020204" pitchFamily="34" charset="0"/>
              <a:cs typeface="Arial" panose="020B0604020202020204" pitchFamily="34" charset="0"/>
            </a:endParaRPr>
          </a:p>
          <a:p>
            <a:pPr lvl="0" defTabSz="914400" eaLnBrk="0" fontAlgn="base" hangingPunct="0">
              <a:spcBef>
                <a:spcPct val="0"/>
              </a:spcBef>
              <a:spcAft>
                <a:spcPct val="0"/>
              </a:spcAft>
            </a:pPr>
            <a:r>
              <a:rPr lang="en-GB" altLang="en-US" sz="1200" dirty="0">
                <a:latin typeface="Arial" panose="020B0604020202020204" pitchFamily="34" charset="0"/>
                <a:ea typeface="Calibri" panose="020F0502020204030204" pitchFamily="34" charset="0"/>
                <a:cs typeface="Arial" panose="020B0604020202020204" pitchFamily="34" charset="0"/>
              </a:rPr>
              <a:t>Pythagoras’ theorem, 		    can be used to calculate the length of the diagonal distance across the corners of a right-angled triangle. In the previous diagram you can see that the blue dotted line is the ‘C’ in the Pythagoras equation.</a:t>
            </a:r>
          </a:p>
          <a:p>
            <a:pPr lvl="0" defTabSz="914400" eaLnBrk="0" fontAlgn="base" hangingPunct="0">
              <a:spcBef>
                <a:spcPct val="0"/>
              </a:spcBef>
              <a:spcAft>
                <a:spcPct val="0"/>
              </a:spcAft>
            </a:pPr>
            <a:r>
              <a:rPr lang="en-GB" altLang="en-US" sz="1200" dirty="0">
                <a:latin typeface="Arial" panose="020B0604020202020204" pitchFamily="34" charset="0"/>
                <a:ea typeface="Calibri" panose="020F0502020204030204" pitchFamily="34" charset="0"/>
                <a:cs typeface="Arial" panose="020B0604020202020204" pitchFamily="34" charset="0"/>
              </a:rPr>
              <a:t>The rectangle can be split into two triangles. You can use this to work out the location of another corner point on the line between the theodolite and the far stick.</a:t>
            </a:r>
          </a:p>
          <a:p>
            <a:pPr lvl="0" defTabSz="914400" eaLnBrk="0" fontAlgn="base" hangingPunct="0">
              <a:spcBef>
                <a:spcPct val="0"/>
              </a:spcBef>
              <a:spcAft>
                <a:spcPct val="0"/>
              </a:spcAft>
            </a:pPr>
            <a:r>
              <a:rPr lang="en-GB" altLang="en-US" sz="1200" dirty="0">
                <a:latin typeface="Arial" panose="020B0604020202020204" pitchFamily="34" charset="0"/>
                <a:ea typeface="Calibri" panose="020F0502020204030204" pitchFamily="34" charset="0"/>
                <a:cs typeface="Arial" panose="020B0604020202020204" pitchFamily="34" charset="0"/>
              </a:rPr>
              <a:t>The hypotenuse of a triangle with sides of 6m and 10m is between 11 and 12 metres long. Pythagoras theorem will give us the exact size of the diagonal.</a:t>
            </a:r>
            <a:endParaRPr lang="en-GB" altLang="en-US" sz="1200"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894477" y="2441831"/>
            <a:ext cx="2003739" cy="3342424"/>
          </a:xfrm>
          <a:prstGeom prst="rect">
            <a:avLst/>
          </a:prstGeom>
        </p:spPr>
      </p:pic>
      <p:sp>
        <p:nvSpPr>
          <p:cNvPr id="10" name="Rectangle 9"/>
          <p:cNvSpPr/>
          <p:nvPr/>
        </p:nvSpPr>
        <p:spPr>
          <a:xfrm>
            <a:off x="6270422" y="2274820"/>
            <a:ext cx="3519748" cy="3231654"/>
          </a:xfrm>
          <a:prstGeom prst="rect">
            <a:avLst/>
          </a:prstGeom>
        </p:spPr>
        <p:txBody>
          <a:bodyPr wrap="square">
            <a:spAutoFit/>
          </a:bodyPr>
          <a:lstStyle/>
          <a:p>
            <a:pPr defTabSz="914400" eaLnBrk="0" fontAlgn="base" hangingPunct="0">
              <a:spcBef>
                <a:spcPct val="0"/>
              </a:spcBef>
              <a:spcAft>
                <a:spcPct val="0"/>
              </a:spcAft>
            </a:pPr>
            <a:r>
              <a:rPr lang="en-GB" altLang="en-US" sz="1200" dirty="0">
                <a:latin typeface="Arial" panose="020B0604020202020204" pitchFamily="34" charset="0"/>
                <a:cs typeface="Arial" panose="020B0604020202020204" pitchFamily="34" charset="0"/>
              </a:rPr>
              <a:t>With both ends of the line ‘C’ marked on to the floor, you can now use two tape measures to find the other corners of </a:t>
            </a:r>
            <a:r>
              <a:rPr lang="en-GB" altLang="en-US" sz="1200">
                <a:latin typeface="Arial" panose="020B0604020202020204" pitchFamily="34" charset="0"/>
                <a:cs typeface="Arial" panose="020B0604020202020204" pitchFamily="34" charset="0"/>
              </a:rPr>
              <a:t>the rectangle.</a:t>
            </a:r>
            <a:endParaRPr lang="en-GB" altLang="en-US" sz="1200" dirty="0">
              <a:latin typeface="Arial" panose="020B0604020202020204" pitchFamily="34" charset="0"/>
              <a:cs typeface="Arial" panose="020B0604020202020204" pitchFamily="34" charset="0"/>
            </a:endParaRPr>
          </a:p>
          <a:p>
            <a:pPr defTabSz="914400" eaLnBrk="0" fontAlgn="base" hangingPunct="0">
              <a:spcBef>
                <a:spcPct val="0"/>
              </a:spcBef>
              <a:spcAft>
                <a:spcPct val="0"/>
              </a:spcAft>
            </a:pPr>
            <a:endParaRPr lang="en-GB" altLang="en-US" sz="1200" dirty="0">
              <a:latin typeface="Arial" panose="020B0604020202020204" pitchFamily="34" charset="0"/>
              <a:cs typeface="Arial" panose="020B0604020202020204" pitchFamily="34" charset="0"/>
            </a:endParaRPr>
          </a:p>
          <a:p>
            <a:pPr defTabSz="914400" eaLnBrk="0" fontAlgn="base" hangingPunct="0">
              <a:spcBef>
                <a:spcPct val="0"/>
              </a:spcBef>
              <a:spcAft>
                <a:spcPct val="0"/>
              </a:spcAft>
            </a:pPr>
            <a:r>
              <a:rPr lang="en-GB" altLang="en-US" sz="1200" dirty="0">
                <a:latin typeface="Arial" panose="020B0604020202020204" pitchFamily="34" charset="0"/>
                <a:cs typeface="Arial" panose="020B0604020202020204" pitchFamily="34" charset="0"/>
              </a:rPr>
              <a:t>Can you figure out how?</a:t>
            </a:r>
          </a:p>
          <a:p>
            <a:pPr lvl="0" defTabSz="914400" eaLnBrk="0" fontAlgn="base" hangingPunct="0">
              <a:spcBef>
                <a:spcPct val="0"/>
              </a:spcBef>
              <a:spcAft>
                <a:spcPct val="0"/>
              </a:spcAft>
            </a:pPr>
            <a:endParaRPr lang="en-GB" altLang="en-US" sz="1200" dirty="0">
              <a:solidFill>
                <a:prstClr val="black"/>
              </a:solidFill>
              <a:latin typeface="Arial" panose="020B0604020202020204" pitchFamily="34" charset="0"/>
              <a:cs typeface="Arial" panose="020B0604020202020204" pitchFamily="34" charset="0"/>
            </a:endParaRPr>
          </a:p>
          <a:p>
            <a:pPr lvl="0" defTabSz="914400" eaLnBrk="0" fontAlgn="base" hangingPunct="0">
              <a:spcBef>
                <a:spcPct val="0"/>
              </a:spcBef>
              <a:spcAft>
                <a:spcPct val="0"/>
              </a:spcAft>
            </a:pPr>
            <a:r>
              <a:rPr lang="en-GB" altLang="en-US" sz="1200" dirty="0">
                <a:solidFill>
                  <a:prstClr val="black"/>
                </a:solidFill>
                <a:latin typeface="Arial" panose="020B0604020202020204" pitchFamily="34" charset="0"/>
                <a:ea typeface="Calibri" panose="020F0502020204030204" pitchFamily="34" charset="0"/>
                <a:cs typeface="Arial" panose="020B0604020202020204" pitchFamily="34" charset="0"/>
              </a:rPr>
              <a:t>Show your teacher when you have finished.</a:t>
            </a:r>
          </a:p>
          <a:p>
            <a:pPr lvl="0" defTabSz="914400" eaLnBrk="0" fontAlgn="base" hangingPunct="0">
              <a:spcBef>
                <a:spcPct val="0"/>
              </a:spcBef>
              <a:spcAft>
                <a:spcPct val="0"/>
              </a:spcAft>
            </a:pPr>
            <a:endParaRPr lang="en-GB" altLang="en-US" sz="1200" dirty="0">
              <a:solidFill>
                <a:prstClr val="black"/>
              </a:solidFill>
              <a:latin typeface="Arial" panose="020B0604020202020204" pitchFamily="34" charset="0"/>
              <a:cs typeface="Arial" panose="020B0604020202020204" pitchFamily="34" charset="0"/>
            </a:endParaRPr>
          </a:p>
          <a:p>
            <a:pPr lvl="0" defTabSz="914400" eaLnBrk="0" fontAlgn="base" hangingPunct="0">
              <a:spcBef>
                <a:spcPct val="0"/>
              </a:spcBef>
              <a:spcAft>
                <a:spcPct val="0"/>
              </a:spcAft>
            </a:pPr>
            <a:r>
              <a:rPr lang="en-GB" altLang="en-US" sz="1400" b="1" dirty="0">
                <a:solidFill>
                  <a:prstClr val="black"/>
                </a:solidFill>
                <a:latin typeface="Arial" panose="020B0604020202020204" pitchFamily="34" charset="0"/>
                <a:cs typeface="Arial" panose="020B0604020202020204" pitchFamily="34" charset="0"/>
              </a:rPr>
              <a:t>Extension Activity</a:t>
            </a:r>
          </a:p>
          <a:p>
            <a:pPr marL="228600" lvl="0" indent="-228600" defTabSz="914400" eaLnBrk="0" fontAlgn="base" hangingPunct="0">
              <a:spcBef>
                <a:spcPct val="0"/>
              </a:spcBef>
              <a:spcAft>
                <a:spcPct val="0"/>
              </a:spcAft>
              <a:buFontTx/>
              <a:buAutoNum type="arabicPeriod"/>
            </a:pPr>
            <a:r>
              <a:rPr lang="en-GB" altLang="en-US" sz="1200" dirty="0">
                <a:solidFill>
                  <a:prstClr val="black"/>
                </a:solidFill>
                <a:latin typeface="Arial" panose="020B0604020202020204" pitchFamily="34" charset="0"/>
                <a:cs typeface="Arial" panose="020B0604020202020204" pitchFamily="34" charset="0"/>
              </a:rPr>
              <a:t>Mark out a grid inside your 10mx6m space using string and lolly sticks. This grid should be placed at 1 metre intervals. This will give an exact copy of the size and shape of the social/bike space we are designing.</a:t>
            </a:r>
          </a:p>
          <a:p>
            <a:pPr marL="228600" lvl="0" indent="-228600" defTabSz="914400" eaLnBrk="0" fontAlgn="base" hangingPunct="0">
              <a:spcBef>
                <a:spcPct val="0"/>
              </a:spcBef>
              <a:spcAft>
                <a:spcPct val="0"/>
              </a:spcAft>
              <a:buFontTx/>
              <a:buAutoNum type="arabicPeriod"/>
            </a:pPr>
            <a:r>
              <a:rPr lang="en-GB" altLang="en-US" sz="1200" dirty="0">
                <a:solidFill>
                  <a:prstClr val="black"/>
                </a:solidFill>
                <a:latin typeface="Arial" panose="020B0604020202020204" pitchFamily="34" charset="0"/>
                <a:cs typeface="Arial" panose="020B0604020202020204" pitchFamily="34" charset="0"/>
              </a:rPr>
              <a:t>Allocate uses to each of the squares showing which squares will store bicycles, which will have seating etc.</a:t>
            </a:r>
          </a:p>
        </p:txBody>
      </p:sp>
      <p:pic>
        <p:nvPicPr>
          <p:cNvPr id="12" name="Picture 11"/>
          <p:cNvPicPr>
            <a:picLocks noChangeAspect="1"/>
          </p:cNvPicPr>
          <p:nvPr/>
        </p:nvPicPr>
        <p:blipFill>
          <a:blip r:embed="rId5"/>
          <a:stretch>
            <a:fillRect/>
          </a:stretch>
        </p:blipFill>
        <p:spPr>
          <a:xfrm>
            <a:off x="7817379" y="345676"/>
            <a:ext cx="1333500" cy="314325"/>
          </a:xfrm>
          <a:prstGeom prst="rect">
            <a:avLst/>
          </a:prstGeom>
        </p:spPr>
      </p:pic>
      <p:sp>
        <p:nvSpPr>
          <p:cNvPr id="14" name="Rectangle 13"/>
          <p:cNvSpPr/>
          <p:nvPr/>
        </p:nvSpPr>
        <p:spPr>
          <a:xfrm>
            <a:off x="215153" y="4943223"/>
            <a:ext cx="5747708" cy="1015663"/>
          </a:xfrm>
          <a:prstGeom prst="rect">
            <a:avLst/>
          </a:prstGeom>
        </p:spPr>
        <p:txBody>
          <a:bodyPr wrap="square">
            <a:spAutoFit/>
          </a:bodyPr>
          <a:lstStyle/>
          <a:p>
            <a:pPr marL="177800" lvl="0" indent="-177800" defTabSz="914400" eaLnBrk="0" fontAlgn="base" hangingPunct="0">
              <a:spcBef>
                <a:spcPct val="0"/>
              </a:spcBef>
              <a:spcAft>
                <a:spcPct val="0"/>
              </a:spcAft>
            </a:pPr>
            <a:r>
              <a:rPr lang="en-GB" altLang="en-US" sz="1200" dirty="0">
                <a:solidFill>
                  <a:prstClr val="black"/>
                </a:solidFill>
                <a:latin typeface="Arial" panose="020B0604020202020204" pitchFamily="34" charset="0"/>
                <a:ea typeface="Calibri" panose="020F0502020204030204" pitchFamily="34" charset="0"/>
                <a:cs typeface="Arial" panose="020B0604020202020204" pitchFamily="34" charset="0"/>
              </a:rPr>
              <a:t>3. When you have all four sticks in the ground, check the diagonal distances. If they are both the same then your rectangle has four right-angled corners, well done! Now move on to the extension task. If not the same then you need to move your sticks so that you have a rectangle of 6m x 10m with diagonals of equal length.</a:t>
            </a:r>
            <a:endParaRPr lang="en-GB" altLang="en-US" sz="1200" dirty="0">
              <a:solidFill>
                <a:prstClr val="black"/>
              </a:solidFill>
              <a:latin typeface="Arial" panose="020B0604020202020204" pitchFamily="34" charset="0"/>
              <a:cs typeface="Arial" panose="020B0604020202020204" pitchFamily="34" charset="0"/>
            </a:endParaRPr>
          </a:p>
        </p:txBody>
      </p:sp>
      <p:sp>
        <p:nvSpPr>
          <p:cNvPr id="15" name="TextBox 14"/>
          <p:cNvSpPr txBox="1"/>
          <p:nvPr/>
        </p:nvSpPr>
        <p:spPr>
          <a:xfrm>
            <a:off x="2776437" y="3197684"/>
            <a:ext cx="252724"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C</a:t>
            </a:r>
          </a:p>
        </p:txBody>
      </p:sp>
    </p:spTree>
    <p:extLst>
      <p:ext uri="{BB962C8B-B14F-4D97-AF65-F5344CB8AC3E}">
        <p14:creationId xmlns:p14="http://schemas.microsoft.com/office/powerpoint/2010/main" val="21238987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North Warwickshire 2</a:t>
            </a:r>
          </a:p>
        </p:txBody>
      </p:sp>
      <p:sp>
        <p:nvSpPr>
          <p:cNvPr id="3" name="Content Placeholder 2"/>
          <p:cNvSpPr>
            <a:spLocks noGrp="1"/>
          </p:cNvSpPr>
          <p:nvPr>
            <p:ph idx="1"/>
          </p:nvPr>
        </p:nvSpPr>
        <p:spPr>
          <a:xfrm>
            <a:off x="609601" y="1600201"/>
            <a:ext cx="7646126" cy="4155974"/>
          </a:xfrm>
        </p:spPr>
        <p:txBody>
          <a:bodyPr>
            <a:normAutofit fontScale="92500"/>
          </a:bodyPr>
          <a:lstStyle/>
          <a:p>
            <a:pPr marL="0" indent="0">
              <a:buNone/>
            </a:pPr>
            <a:r>
              <a:rPr lang="en-GB" sz="2400" b="0" dirty="0">
                <a:solidFill>
                  <a:schemeClr val="tx1"/>
                </a:solidFill>
                <a:latin typeface="Arial" panose="020B0604020202020204" pitchFamily="34" charset="0"/>
                <a:cs typeface="Arial" panose="020B0604020202020204" pitchFamily="34" charset="0"/>
              </a:rPr>
              <a:t>The Skills for Industry programme provides an opportunity to link five secondary schools with a local industry partner to help design and technology teachers to develop and teach the industry-relevant knowledge and skills needed by the industry partner. </a:t>
            </a:r>
          </a:p>
          <a:p>
            <a:pPr marL="0" indent="0">
              <a:buNone/>
            </a:pPr>
            <a:endParaRPr lang="en-GB" sz="2400" b="0" dirty="0">
              <a:solidFill>
                <a:schemeClr val="tx1"/>
              </a:solidFill>
              <a:latin typeface="Arial" panose="020B0604020202020204" pitchFamily="34" charset="0"/>
              <a:cs typeface="Arial" panose="020B0604020202020204" pitchFamily="34" charset="0"/>
            </a:endParaRPr>
          </a:p>
          <a:p>
            <a:pPr marL="0" indent="0">
              <a:buNone/>
            </a:pPr>
            <a:r>
              <a:rPr lang="en-GB" sz="2400" b="0" dirty="0">
                <a:solidFill>
                  <a:schemeClr val="tx1"/>
                </a:solidFill>
                <a:latin typeface="Arial" panose="020B0604020202020204" pitchFamily="34" charset="0"/>
                <a:cs typeface="Arial" panose="020B0604020202020204" pitchFamily="34" charset="0"/>
              </a:rPr>
              <a:t>Our appreciation goes to Warwickshire County Council for providing the funding to develop this piece of work, and the skills and knowledge of WCG (WCG) and Underground Professional Services who provided valuable input into the materials delivered in the classroom.</a:t>
            </a:r>
          </a:p>
        </p:txBody>
      </p:sp>
      <p:grpSp>
        <p:nvGrpSpPr>
          <p:cNvPr id="9" name="Group 8"/>
          <p:cNvGrpSpPr/>
          <p:nvPr/>
        </p:nvGrpSpPr>
        <p:grpSpPr>
          <a:xfrm>
            <a:off x="9539111" y="737362"/>
            <a:ext cx="2043289" cy="4487780"/>
            <a:chOff x="9539111" y="737362"/>
            <a:chExt cx="2043289" cy="4487780"/>
          </a:xfrm>
        </p:grpSpPr>
        <p:sp>
          <p:nvSpPr>
            <p:cNvPr id="10" name="Rectangle 9"/>
            <p:cNvSpPr/>
            <p:nvPr/>
          </p:nvSpPr>
          <p:spPr>
            <a:xfrm>
              <a:off x="9539111" y="737362"/>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1" name="Picture 10"/>
            <p:cNvPicPr>
              <a:picLocks noChangeAspect="1"/>
            </p:cNvPicPr>
            <p:nvPr/>
          </p:nvPicPr>
          <p:blipFill>
            <a:blip r:embed="rId3"/>
            <a:stretch>
              <a:fillRect/>
            </a:stretch>
          </p:blipFill>
          <p:spPr>
            <a:xfrm>
              <a:off x="9691456" y="2643385"/>
              <a:ext cx="1771650" cy="791222"/>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688608" y="4061580"/>
              <a:ext cx="1774498" cy="818082"/>
            </a:xfrm>
            <a:prstGeom prst="rect">
              <a:avLst/>
            </a:prstGeom>
          </p:spPr>
        </p:pic>
        <p:pic>
          <p:nvPicPr>
            <p:cNvPr id="13" name="Picture 12"/>
            <p:cNvPicPr>
              <a:picLocks noChangeAspect="1"/>
            </p:cNvPicPr>
            <p:nvPr/>
          </p:nvPicPr>
          <p:blipFill>
            <a:blip r:embed="rId5"/>
            <a:stretch>
              <a:fillRect/>
            </a:stretch>
          </p:blipFill>
          <p:spPr>
            <a:xfrm>
              <a:off x="9673506" y="873900"/>
              <a:ext cx="1774498" cy="1238453"/>
            </a:xfrm>
            <a:prstGeom prst="rect">
              <a:avLst/>
            </a:prstGeom>
          </p:spPr>
        </p:pic>
      </p:grpSp>
    </p:spTree>
    <p:extLst>
      <p:ext uri="{BB962C8B-B14F-4D97-AF65-F5344CB8AC3E}">
        <p14:creationId xmlns:p14="http://schemas.microsoft.com/office/powerpoint/2010/main" val="703804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188720"/>
            <a:ext cx="3025423" cy="389273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128195" y="971821"/>
            <a:ext cx="8582044" cy="4827400"/>
          </a:xfrm>
          <a:prstGeom prst="rect">
            <a:avLst/>
          </a:prstGeom>
        </p:spPr>
      </p:pic>
      <p:sp>
        <p:nvSpPr>
          <p:cNvPr id="10" name="Rectangle 9"/>
          <p:cNvSpPr/>
          <p:nvPr/>
        </p:nvSpPr>
        <p:spPr>
          <a:xfrm>
            <a:off x="9137612" y="1344962"/>
            <a:ext cx="2767264" cy="3639458"/>
          </a:xfrm>
          <a:prstGeom prst="rect">
            <a:avLst/>
          </a:prstGeom>
        </p:spPr>
        <p:txBody>
          <a:bodyPr wrap="square">
            <a:spAutoFit/>
          </a:bodyPr>
          <a:lstStyle/>
          <a:p>
            <a:pPr marL="182563" lvl="0" indent="-182563">
              <a:spcAft>
                <a:spcPts val="900"/>
              </a:spcAft>
              <a:buFont typeface="Arial" panose="020B0604020202020204" pitchFamily="34" charset="0"/>
              <a:buChar char="•"/>
            </a:pPr>
            <a:r>
              <a:rPr lang="en-GB" sz="1600" dirty="0">
                <a:latin typeface="Arial" panose="020B0604020202020204" pitchFamily="34" charset="0"/>
                <a:cs typeface="Arial" panose="020B0604020202020204" pitchFamily="34" charset="0"/>
              </a:rPr>
              <a:t>Use the Push/Pull icon to pull the top of the square upwards. You will notice that it acts only when the area turns blue.</a:t>
            </a:r>
          </a:p>
          <a:p>
            <a:pPr marL="182563" lvl="0" indent="-182563">
              <a:spcAft>
                <a:spcPts val="900"/>
              </a:spcAft>
              <a:buFont typeface="Arial" panose="020B0604020202020204" pitchFamily="34" charset="0"/>
              <a:buChar char="•"/>
            </a:pPr>
            <a:r>
              <a:rPr lang="en-GB" sz="1600" dirty="0">
                <a:latin typeface="Arial" panose="020B0604020202020204" pitchFamily="34" charset="0"/>
                <a:cs typeface="Arial" panose="020B0604020202020204" pitchFamily="34" charset="0"/>
              </a:rPr>
              <a:t>Pull up any distance then type 20.</a:t>
            </a:r>
          </a:p>
          <a:p>
            <a:pPr marL="182563" lvl="0" indent="-182563">
              <a:spcAft>
                <a:spcPts val="900"/>
              </a:spcAft>
              <a:buFont typeface="Arial" panose="020B0604020202020204" pitchFamily="34" charset="0"/>
              <a:buChar char="•"/>
            </a:pPr>
            <a:r>
              <a:rPr lang="en-GB" sz="1600" dirty="0">
                <a:latin typeface="Arial" panose="020B0604020202020204" pitchFamily="34" charset="0"/>
                <a:cs typeface="Arial" panose="020B0604020202020204" pitchFamily="34" charset="0"/>
              </a:rPr>
              <a:t>You will see that this number appears in the distance box here.</a:t>
            </a:r>
          </a:p>
          <a:p>
            <a:pPr marL="182563" lvl="0" indent="-182563">
              <a:spcAft>
                <a:spcPts val="900"/>
              </a:spcAft>
              <a:buFont typeface="Arial" panose="020B0604020202020204" pitchFamily="34" charset="0"/>
              <a:buChar char="•"/>
            </a:pPr>
            <a:r>
              <a:rPr lang="en-GB" sz="1600" dirty="0">
                <a:latin typeface="Arial" panose="020B0604020202020204" pitchFamily="34" charset="0"/>
                <a:cs typeface="Arial" panose="020B0604020202020204" pitchFamily="34" charset="0"/>
              </a:rPr>
              <a:t>Press Enter and the block will have been made 20mm high.</a:t>
            </a:r>
          </a:p>
        </p:txBody>
      </p:sp>
      <p:cxnSp>
        <p:nvCxnSpPr>
          <p:cNvPr id="9" name="Straight Arrow Connector 8"/>
          <p:cNvCxnSpPr>
            <a:cxnSpLocks/>
          </p:cNvCxnSpPr>
          <p:nvPr/>
        </p:nvCxnSpPr>
        <p:spPr>
          <a:xfrm flipH="1">
            <a:off x="7727326" y="3474720"/>
            <a:ext cx="1410286" cy="198285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1664116" y="1344964"/>
            <a:ext cx="7473496" cy="15726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6047372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Rectangle 8"/>
          <p:cNvSpPr/>
          <p:nvPr/>
        </p:nvSpPr>
        <p:spPr>
          <a:xfrm>
            <a:off x="9131968" y="2247715"/>
            <a:ext cx="2767264" cy="2357568"/>
          </a:xfrm>
          <a:prstGeom prst="rect">
            <a:avLst/>
          </a:prstGeom>
        </p:spPr>
        <p:txBody>
          <a:bodyPr wrap="square">
            <a:spAutoFit/>
          </a:bodyPr>
          <a:lstStyle/>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Orbit tool to spin the drawing around so you are looking at the top of the block.</a:t>
            </a:r>
          </a:p>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You may need to use the Pan and Zoom tools you used earlier to get the drawing looking the same as this one on screen.</a:t>
            </a:r>
          </a:p>
        </p:txBody>
      </p:sp>
      <p:pic>
        <p:nvPicPr>
          <p:cNvPr id="3" name="Picture 2"/>
          <p:cNvPicPr>
            <a:picLocks noChangeAspect="1"/>
          </p:cNvPicPr>
          <p:nvPr/>
        </p:nvPicPr>
        <p:blipFill>
          <a:blip r:embed="rId3"/>
          <a:stretch>
            <a:fillRect/>
          </a:stretch>
        </p:blipFill>
        <p:spPr>
          <a:xfrm>
            <a:off x="128194" y="938085"/>
            <a:ext cx="8642019" cy="4861136"/>
          </a:xfrm>
          <a:prstGeom prst="rect">
            <a:avLst/>
          </a:prstGeom>
        </p:spPr>
      </p:pic>
      <p:cxnSp>
        <p:nvCxnSpPr>
          <p:cNvPr id="12" name="Straight Arrow Connector 11"/>
          <p:cNvCxnSpPr>
            <a:cxnSpLocks/>
          </p:cNvCxnSpPr>
          <p:nvPr/>
        </p:nvCxnSpPr>
        <p:spPr>
          <a:xfrm flipH="1" flipV="1">
            <a:off x="3250670" y="1331274"/>
            <a:ext cx="5957124" cy="109694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9529840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901988" cy="2357568"/>
          </a:xfrm>
          <a:prstGeom prst="rect">
            <a:avLst/>
          </a:prstGeom>
        </p:spPr>
        <p:txBody>
          <a:bodyPr wrap="square">
            <a:spAutoFit/>
          </a:bodyPr>
          <a:lstStyle/>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Draw a circle. Type 5 and it will become a circle with a radius of 5mm.</a:t>
            </a:r>
          </a:p>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Circles are always drawn from their centre. Aim to get the centre of the circle here. (The blue dotted lines wont be on your screen. I have added these to help you).</a:t>
            </a:r>
          </a:p>
        </p:txBody>
      </p:sp>
      <p:pic>
        <p:nvPicPr>
          <p:cNvPr id="3" name="Picture 2"/>
          <p:cNvPicPr>
            <a:picLocks noChangeAspect="1"/>
          </p:cNvPicPr>
          <p:nvPr/>
        </p:nvPicPr>
        <p:blipFill>
          <a:blip r:embed="rId3"/>
          <a:stretch>
            <a:fillRect/>
          </a:stretch>
        </p:blipFill>
        <p:spPr>
          <a:xfrm>
            <a:off x="128195" y="971821"/>
            <a:ext cx="8709660" cy="4899184"/>
          </a:xfrm>
          <a:prstGeom prst="rect">
            <a:avLst/>
          </a:prstGeom>
        </p:spPr>
      </p:pic>
      <p:cxnSp>
        <p:nvCxnSpPr>
          <p:cNvPr id="9" name="Straight Arrow Connector 8"/>
          <p:cNvCxnSpPr>
            <a:cxnSpLocks/>
          </p:cNvCxnSpPr>
          <p:nvPr/>
        </p:nvCxnSpPr>
        <p:spPr>
          <a:xfrm flipH="1" flipV="1">
            <a:off x="3929573" y="3153565"/>
            <a:ext cx="5166802" cy="4207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272574" y="2355110"/>
            <a:ext cx="8859394" cy="5471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Connector 14"/>
          <p:cNvCxnSpPr/>
          <p:nvPr/>
        </p:nvCxnSpPr>
        <p:spPr>
          <a:xfrm>
            <a:off x="3929573" y="2535733"/>
            <a:ext cx="0" cy="617832"/>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 name="Straight Connector 15"/>
          <p:cNvCxnSpPr>
            <a:cxnSpLocks/>
          </p:cNvCxnSpPr>
          <p:nvPr/>
        </p:nvCxnSpPr>
        <p:spPr>
          <a:xfrm>
            <a:off x="3331984" y="3153565"/>
            <a:ext cx="597589" cy="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8810239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2406813"/>
          </a:xfrm>
          <a:prstGeom prst="rect">
            <a:avLst/>
          </a:prstGeom>
        </p:spPr>
        <p:txBody>
          <a:bodyPr wrap="square">
            <a:spAutoFit/>
          </a:bodyPr>
          <a:lstStyle/>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Select tool. This is the black arrow.</a:t>
            </a:r>
          </a:p>
          <a:p>
            <a:pPr marL="182563" lvl="0" indent="-182563">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Now click on the circle. The circle edge will turn blue. If the inside of the circle has turned blue try again. You have selected the area and not the edge.</a:t>
            </a:r>
          </a:p>
        </p:txBody>
      </p:sp>
      <p:pic>
        <p:nvPicPr>
          <p:cNvPr id="3" name="Picture 2"/>
          <p:cNvPicPr>
            <a:picLocks noChangeAspect="1"/>
          </p:cNvPicPr>
          <p:nvPr/>
        </p:nvPicPr>
        <p:blipFill>
          <a:blip r:embed="rId3"/>
          <a:stretch>
            <a:fillRect/>
          </a:stretch>
        </p:blipFill>
        <p:spPr>
          <a:xfrm>
            <a:off x="128194" y="971821"/>
            <a:ext cx="8582045" cy="4827400"/>
          </a:xfrm>
          <a:prstGeom prst="rect">
            <a:avLst/>
          </a:prstGeom>
        </p:spPr>
      </p:pic>
      <p:cxnSp>
        <p:nvCxnSpPr>
          <p:cNvPr id="9" name="Straight Arrow Connector 8"/>
          <p:cNvCxnSpPr>
            <a:cxnSpLocks/>
          </p:cNvCxnSpPr>
          <p:nvPr/>
        </p:nvCxnSpPr>
        <p:spPr>
          <a:xfrm flipH="1">
            <a:off x="4194128" y="3252788"/>
            <a:ext cx="4937840" cy="5504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363193" y="1323975"/>
            <a:ext cx="8768776" cy="109301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9037939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2357568"/>
          </a:xfrm>
          <a:prstGeom prst="rect">
            <a:avLst/>
          </a:prstGeom>
        </p:spPr>
        <p:txBody>
          <a:bodyPr wrap="square">
            <a:spAutoFit/>
          </a:bodyPr>
          <a:lstStyle/>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Move tool. This will allow us to move anything that has been selected as blue. </a:t>
            </a:r>
          </a:p>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However, it will also allow us to drag another copy out if we hold down Control (Ctrl) whilst Move is selected. </a:t>
            </a:r>
          </a:p>
        </p:txBody>
      </p:sp>
      <p:pic>
        <p:nvPicPr>
          <p:cNvPr id="3" name="Picture 2"/>
          <p:cNvPicPr>
            <a:picLocks noChangeAspect="1"/>
          </p:cNvPicPr>
          <p:nvPr/>
        </p:nvPicPr>
        <p:blipFill>
          <a:blip r:embed="rId3"/>
          <a:stretch>
            <a:fillRect/>
          </a:stretch>
        </p:blipFill>
        <p:spPr>
          <a:xfrm>
            <a:off x="128194" y="938084"/>
            <a:ext cx="8577851" cy="4825041"/>
          </a:xfrm>
          <a:prstGeom prst="rect">
            <a:avLst/>
          </a:prstGeom>
        </p:spPr>
      </p:pic>
      <p:cxnSp>
        <p:nvCxnSpPr>
          <p:cNvPr id="9" name="Straight Arrow Connector 8"/>
          <p:cNvCxnSpPr>
            <a:cxnSpLocks/>
          </p:cNvCxnSpPr>
          <p:nvPr/>
        </p:nvCxnSpPr>
        <p:spPr>
          <a:xfrm flipH="1" flipV="1">
            <a:off x="4140394" y="3303388"/>
            <a:ext cx="4991574" cy="14520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2041697" y="1319687"/>
            <a:ext cx="7090271" cy="107331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5068644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2406813"/>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Remember to hold Ctrl down as you drag out the copy. </a:t>
            </a:r>
          </a:p>
          <a:p>
            <a:pPr lvl="0">
              <a:spcBef>
                <a:spcPct val="20000"/>
              </a:spcBef>
            </a:pPr>
            <a:r>
              <a:rPr lang="en-GB" sz="1600" dirty="0">
                <a:latin typeface="Arial" panose="020B0604020202020204" pitchFamily="34" charset="0"/>
                <a:cs typeface="Arial" panose="020B0604020202020204" pitchFamily="34" charset="0"/>
              </a:rPr>
              <a:t>Release Ctrl when the circle is clear of the original.</a:t>
            </a:r>
          </a:p>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Drag the circle to the position shown. Guides should appear to help you locate it exactly.</a:t>
            </a:r>
          </a:p>
        </p:txBody>
      </p:sp>
      <p:pic>
        <p:nvPicPr>
          <p:cNvPr id="3" name="Picture 2"/>
          <p:cNvPicPr>
            <a:picLocks noChangeAspect="1"/>
          </p:cNvPicPr>
          <p:nvPr/>
        </p:nvPicPr>
        <p:blipFill>
          <a:blip r:embed="rId3"/>
          <a:stretch>
            <a:fillRect/>
          </a:stretch>
        </p:blipFill>
        <p:spPr>
          <a:xfrm>
            <a:off x="128195" y="971821"/>
            <a:ext cx="8539265" cy="4803337"/>
          </a:xfrm>
          <a:prstGeom prst="rect">
            <a:avLst/>
          </a:prstGeom>
        </p:spPr>
      </p:pic>
      <p:cxnSp>
        <p:nvCxnSpPr>
          <p:cNvPr id="10" name="Straight Arrow Connector 9"/>
          <p:cNvCxnSpPr>
            <a:cxnSpLocks/>
          </p:cNvCxnSpPr>
          <p:nvPr/>
        </p:nvCxnSpPr>
        <p:spPr>
          <a:xfrm flipH="1" flipV="1">
            <a:off x="5195430" y="3237685"/>
            <a:ext cx="3936538" cy="48800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6610826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0309" y="2043289"/>
            <a:ext cx="3033647"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lvl="0">
              <a:spcBef>
                <a:spcPct val="20000"/>
              </a:spcBef>
            </a:pPr>
            <a:r>
              <a:rPr lang="en-GB" sz="1600" dirty="0">
                <a:solidFill>
                  <a:schemeClr val="tx1"/>
                </a:solidFill>
                <a:latin typeface="Arial" panose="020B0604020202020204" pitchFamily="34" charset="0"/>
                <a:cs typeface="Arial" panose="020B0604020202020204" pitchFamily="34" charset="0"/>
              </a:rPr>
              <a:t>We will now do the same task with two circles highlighted.</a:t>
            </a:r>
          </a:p>
          <a:p>
            <a:pPr marL="285750" lvl="0" indent="-285750">
              <a:spcBef>
                <a:spcPct val="20000"/>
              </a:spcBef>
              <a:buFont typeface="Arial" panose="020B0604020202020204" pitchFamily="34" charset="0"/>
              <a:buChar char="•"/>
            </a:pPr>
            <a:r>
              <a:rPr lang="en-GB" sz="1600" dirty="0">
                <a:solidFill>
                  <a:schemeClr val="tx1"/>
                </a:solidFill>
                <a:latin typeface="Arial" panose="020B0604020202020204" pitchFamily="34" charset="0"/>
                <a:cs typeface="Arial" panose="020B0604020202020204" pitchFamily="34" charset="0"/>
              </a:rPr>
              <a:t>Hold Shift and click the other circle until both circles show a blue line. (Important! if the area inside the circle turns blue click anywhere on the grey background and try again). This is called multi selecting.</a:t>
            </a:r>
          </a:p>
        </p:txBody>
      </p:sp>
      <p:sp>
        <p:nvSpPr>
          <p:cNvPr id="8" name="Rectangle 7"/>
          <p:cNvSpPr/>
          <p:nvPr/>
        </p:nvSpPr>
        <p:spPr>
          <a:xfrm>
            <a:off x="9131968" y="2247715"/>
            <a:ext cx="2767264" cy="338554"/>
          </a:xfrm>
          <a:prstGeom prst="rect">
            <a:avLst/>
          </a:prstGeom>
        </p:spPr>
        <p:txBody>
          <a:bodyPr wrap="square">
            <a:spAutoFit/>
          </a:bodyPr>
          <a:lstStyle/>
          <a:p>
            <a:pPr lvl="0">
              <a:spcBef>
                <a:spcPct val="20000"/>
              </a:spcBef>
            </a:pPr>
            <a:endParaRPr lang="en-GB" sz="1600" dirty="0">
              <a:solidFill>
                <a:srgbClr val="318AAC"/>
              </a:solidFill>
              <a:latin typeface="Cambria" panose="02040503050406030204" pitchFamily="18" charset="0"/>
              <a:cs typeface="Arial"/>
            </a:endParaRPr>
          </a:p>
        </p:txBody>
      </p:sp>
      <p:pic>
        <p:nvPicPr>
          <p:cNvPr id="3" name="Picture 2"/>
          <p:cNvPicPr>
            <a:picLocks noChangeAspect="1"/>
          </p:cNvPicPr>
          <p:nvPr/>
        </p:nvPicPr>
        <p:blipFill>
          <a:blip r:embed="rId3"/>
          <a:stretch>
            <a:fillRect/>
          </a:stretch>
        </p:blipFill>
        <p:spPr>
          <a:xfrm>
            <a:off x="128194" y="971820"/>
            <a:ext cx="8558605" cy="4814215"/>
          </a:xfrm>
          <a:prstGeom prst="rect">
            <a:avLst/>
          </a:prstGeom>
        </p:spPr>
      </p:pic>
      <p:cxnSp>
        <p:nvCxnSpPr>
          <p:cNvPr id="10" name="Straight Arrow Connector 9"/>
          <p:cNvCxnSpPr>
            <a:cxnSpLocks/>
          </p:cNvCxnSpPr>
          <p:nvPr/>
        </p:nvCxnSpPr>
        <p:spPr>
          <a:xfrm flipH="1">
            <a:off x="5165387" y="2794000"/>
            <a:ext cx="3886538" cy="39667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389288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8"/>
            <a:ext cx="3025423" cy="290576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99047"/>
            <a:ext cx="2767264" cy="2603790"/>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Move tool and hold down Ctrl. Drag away and </a:t>
            </a:r>
            <a:r>
              <a:rPr lang="en-GB" sz="1600" dirty="0" err="1">
                <a:latin typeface="Arial" panose="020B0604020202020204" pitchFamily="34" charset="0"/>
                <a:cs typeface="Arial" panose="020B0604020202020204" pitchFamily="34" charset="0"/>
              </a:rPr>
              <a:t>SketchUp</a:t>
            </a:r>
            <a:r>
              <a:rPr lang="en-GB" sz="1600" dirty="0">
                <a:latin typeface="Arial" panose="020B0604020202020204" pitchFamily="34" charset="0"/>
                <a:cs typeface="Arial" panose="020B0604020202020204" pitchFamily="34" charset="0"/>
              </a:rPr>
              <a:t> will make another copy of the two circles. </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Drag these into a position that aligns with the first two circles as shown. Again, guidelines will help you to locate.</a:t>
            </a:r>
          </a:p>
        </p:txBody>
      </p:sp>
      <p:pic>
        <p:nvPicPr>
          <p:cNvPr id="3" name="Picture 2"/>
          <p:cNvPicPr>
            <a:picLocks noChangeAspect="1"/>
          </p:cNvPicPr>
          <p:nvPr/>
        </p:nvPicPr>
        <p:blipFill>
          <a:blip r:embed="rId3"/>
          <a:stretch>
            <a:fillRect/>
          </a:stretch>
        </p:blipFill>
        <p:spPr>
          <a:xfrm>
            <a:off x="128195" y="971821"/>
            <a:ext cx="8539266" cy="4803337"/>
          </a:xfrm>
          <a:prstGeom prst="rect">
            <a:avLst/>
          </a:prstGeom>
        </p:spPr>
      </p:pic>
      <p:cxnSp>
        <p:nvCxnSpPr>
          <p:cNvPr id="9" name="Straight Arrow Connector 8"/>
          <p:cNvCxnSpPr>
            <a:cxnSpLocks/>
          </p:cNvCxnSpPr>
          <p:nvPr/>
        </p:nvCxnSpPr>
        <p:spPr>
          <a:xfrm flipH="1">
            <a:off x="5158710" y="3517900"/>
            <a:ext cx="3978902" cy="57580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2022406" y="1319688"/>
            <a:ext cx="7109562" cy="95361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3147349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2111347"/>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Orbit and Pan tools to move the screen around until you have a 3D view of your block.</a:t>
            </a:r>
          </a:p>
          <a:p>
            <a:pPr lvl="0">
              <a:spcBef>
                <a:spcPct val="20000"/>
              </a:spcBef>
            </a:pPr>
            <a:r>
              <a:rPr lang="en-GB" sz="1600" dirty="0">
                <a:latin typeface="Arial" panose="020B0604020202020204" pitchFamily="34" charset="0"/>
                <a:cs typeface="Arial" panose="020B0604020202020204" pitchFamily="34" charset="0"/>
              </a:rPr>
              <a:t>We will use Push/Pull again shortly and it’s difficult to judge unless in a three dimensional view.</a:t>
            </a:r>
          </a:p>
        </p:txBody>
      </p:sp>
      <p:pic>
        <p:nvPicPr>
          <p:cNvPr id="3" name="Picture 2"/>
          <p:cNvPicPr>
            <a:picLocks noChangeAspect="1"/>
          </p:cNvPicPr>
          <p:nvPr/>
        </p:nvPicPr>
        <p:blipFill>
          <a:blip r:embed="rId3"/>
          <a:stretch>
            <a:fillRect/>
          </a:stretch>
        </p:blipFill>
        <p:spPr>
          <a:xfrm>
            <a:off x="128195" y="971821"/>
            <a:ext cx="8603435" cy="4839432"/>
          </a:xfrm>
          <a:prstGeom prst="rect">
            <a:avLst/>
          </a:prstGeom>
        </p:spPr>
      </p:pic>
      <p:cxnSp>
        <p:nvCxnSpPr>
          <p:cNvPr id="9" name="Straight Arrow Connector 8"/>
          <p:cNvCxnSpPr>
            <a:cxnSpLocks/>
          </p:cNvCxnSpPr>
          <p:nvPr/>
        </p:nvCxnSpPr>
        <p:spPr>
          <a:xfrm flipH="1" flipV="1">
            <a:off x="3201908" y="1372492"/>
            <a:ext cx="278819" cy="34951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3431767" y="1372493"/>
            <a:ext cx="5700201" cy="105320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Connector 12"/>
          <p:cNvCxnSpPr>
            <a:cxnSpLocks/>
          </p:cNvCxnSpPr>
          <p:nvPr/>
        </p:nvCxnSpPr>
        <p:spPr>
          <a:xfrm flipV="1">
            <a:off x="3480727" y="1524000"/>
            <a:ext cx="776948" cy="198009"/>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5742465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1618905"/>
          </a:xfrm>
          <a:prstGeom prst="rect">
            <a:avLst/>
          </a:prstGeom>
        </p:spPr>
        <p:txBody>
          <a:bodyPr wrap="square">
            <a:spAutoFit/>
          </a:bodyPr>
          <a:lstStyle/>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Push/Pull tool and hover your mouse cursor over the top surface outside of the circles.</a:t>
            </a:r>
          </a:p>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The area will turn blue.</a:t>
            </a:r>
          </a:p>
        </p:txBody>
      </p:sp>
      <p:pic>
        <p:nvPicPr>
          <p:cNvPr id="3" name="Picture 2"/>
          <p:cNvPicPr>
            <a:picLocks noChangeAspect="1"/>
          </p:cNvPicPr>
          <p:nvPr/>
        </p:nvPicPr>
        <p:blipFill>
          <a:blip r:embed="rId3"/>
          <a:stretch>
            <a:fillRect/>
          </a:stretch>
        </p:blipFill>
        <p:spPr>
          <a:xfrm>
            <a:off x="128195" y="971821"/>
            <a:ext cx="8646213" cy="4863495"/>
          </a:xfrm>
          <a:prstGeom prst="rect">
            <a:avLst/>
          </a:prstGeom>
        </p:spPr>
      </p:pic>
      <p:cxnSp>
        <p:nvCxnSpPr>
          <p:cNvPr id="9" name="Straight Arrow Connector 8"/>
          <p:cNvCxnSpPr>
            <a:cxnSpLocks/>
          </p:cNvCxnSpPr>
          <p:nvPr/>
        </p:nvCxnSpPr>
        <p:spPr>
          <a:xfrm flipH="1">
            <a:off x="5205522" y="2914650"/>
            <a:ext cx="3926446" cy="6493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1728581" y="1300072"/>
            <a:ext cx="7403387" cy="111692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835188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1</a:t>
            </a:r>
          </a:p>
        </p:txBody>
      </p:sp>
      <p:sp>
        <p:nvSpPr>
          <p:cNvPr id="3" name="Content Placeholder 2"/>
          <p:cNvSpPr>
            <a:spLocks noGrp="1"/>
          </p:cNvSpPr>
          <p:nvPr>
            <p:ph idx="1"/>
          </p:nvPr>
        </p:nvSpPr>
        <p:spPr>
          <a:xfrm>
            <a:off x="609601" y="1082843"/>
            <a:ext cx="8469086" cy="4685364"/>
          </a:xfrm>
        </p:spPr>
        <p:txBody>
          <a:bodyPr>
            <a:noAutofit/>
          </a:bodyPr>
          <a:lstStyle/>
          <a:p>
            <a:pPr marL="0" indent="0">
              <a:buNone/>
            </a:pPr>
            <a:r>
              <a:rPr lang="en-GB" sz="2400" dirty="0"/>
              <a:t>Lesson Synopsis </a:t>
            </a:r>
          </a:p>
          <a:p>
            <a:pPr marL="0" indent="0">
              <a:buNone/>
            </a:pPr>
            <a:r>
              <a:rPr lang="en-GB" sz="1600" b="0" dirty="0">
                <a:solidFill>
                  <a:schemeClr val="tx1"/>
                </a:solidFill>
                <a:latin typeface="Arial" panose="020B0604020202020204" pitchFamily="34" charset="0"/>
                <a:cs typeface="Arial" panose="020B0604020202020204" pitchFamily="34" charset="0"/>
              </a:rPr>
              <a:t>Introduce the project and give an idea of what it aims to achieve by the end of the scheme of work. To get pupils using some of the basic functions of SketchUp we start by drawing a simple building block. The key to today’s work is for the pupils to experience SketchUp with a positive, can-do approach. Blocks must be drawn to a scale and the ability to size drawings accurately will be an essential skill required for later lessons. Pupils must draw to scale and apply measurements to their drawings which is essential skill for a later lesson.</a:t>
            </a:r>
          </a:p>
          <a:p>
            <a:pPr marL="0" indent="0">
              <a:buNone/>
            </a:pPr>
            <a:endParaRPr lang="en-GB" sz="1200" b="0" dirty="0">
              <a:solidFill>
                <a:schemeClr val="tx1"/>
              </a:solidFill>
              <a:latin typeface="Arial" panose="020B0604020202020204" pitchFamily="34" charset="0"/>
              <a:cs typeface="Arial" panose="020B0604020202020204" pitchFamily="34" charset="0"/>
            </a:endParaRPr>
          </a:p>
          <a:p>
            <a:pPr marL="0" indent="0">
              <a:buNone/>
            </a:pPr>
            <a:r>
              <a:rPr lang="en-GB" sz="1600" dirty="0">
                <a:solidFill>
                  <a:schemeClr val="tx1"/>
                </a:solidFill>
                <a:latin typeface="Arial" panose="020B0604020202020204" pitchFamily="34" charset="0"/>
                <a:cs typeface="Arial" panose="020B0604020202020204" pitchFamily="34" charset="0"/>
              </a:rPr>
              <a:t>Learning Objectives </a:t>
            </a:r>
          </a:p>
          <a:p>
            <a:pPr marL="0" indent="0">
              <a:buNone/>
            </a:pPr>
            <a:r>
              <a:rPr lang="en-GB" sz="1600" b="0" dirty="0">
                <a:solidFill>
                  <a:schemeClr val="tx1"/>
                </a:solidFill>
                <a:latin typeface="Arial" panose="020B0604020202020204" pitchFamily="34" charset="0"/>
                <a:cs typeface="Arial" panose="020B0604020202020204" pitchFamily="34" charset="0"/>
              </a:rPr>
              <a:t>DB 3</a:t>
            </a:r>
          </a:p>
          <a:p>
            <a:pPr marL="0" indent="0">
              <a:buNone/>
            </a:pPr>
            <a:endParaRPr lang="en-GB" sz="1200" b="0" u="sng" dirty="0">
              <a:solidFill>
                <a:schemeClr val="tx1"/>
              </a:solidFill>
              <a:latin typeface="Arial" panose="020B0604020202020204" pitchFamily="34" charset="0"/>
              <a:cs typeface="Arial" panose="020B0604020202020204" pitchFamily="34" charset="0"/>
            </a:endParaRPr>
          </a:p>
          <a:p>
            <a:pPr marL="0" indent="0">
              <a:buNone/>
            </a:pPr>
            <a:r>
              <a:rPr lang="en-GB" sz="1600" dirty="0">
                <a:solidFill>
                  <a:schemeClr val="tx1"/>
                </a:solidFill>
                <a:latin typeface="Arial" panose="020B0604020202020204" pitchFamily="34" charset="0"/>
                <a:cs typeface="Arial" panose="020B0604020202020204" pitchFamily="34" charset="0"/>
              </a:rPr>
              <a:t>Resources</a:t>
            </a:r>
          </a:p>
          <a:p>
            <a:r>
              <a:rPr lang="en-GB" sz="1600" b="0" dirty="0">
                <a:solidFill>
                  <a:schemeClr val="tx1"/>
                </a:solidFill>
                <a:latin typeface="Arial" panose="020B0604020202020204" pitchFamily="34" charset="0"/>
                <a:cs typeface="Arial" panose="020B0604020202020204" pitchFamily="34" charset="0"/>
              </a:rPr>
              <a:t>PCs or laptops with Google Sketch Up installed.</a:t>
            </a:r>
          </a:p>
          <a:p>
            <a:r>
              <a:rPr lang="en-GB" sz="1600" b="0" dirty="0">
                <a:solidFill>
                  <a:schemeClr val="tx1"/>
                </a:solidFill>
                <a:latin typeface="Arial" panose="020B0604020202020204" pitchFamily="34" charset="0"/>
                <a:cs typeface="Arial" panose="020B0604020202020204" pitchFamily="34" charset="0"/>
              </a:rPr>
              <a:t>Printing facilities.</a:t>
            </a:r>
          </a:p>
          <a:p>
            <a:r>
              <a:rPr lang="en-GB" sz="1600" b="0" dirty="0">
                <a:solidFill>
                  <a:schemeClr val="tx1"/>
                </a:solidFill>
                <a:latin typeface="Arial" panose="020B0604020202020204" pitchFamily="34" charset="0"/>
                <a:cs typeface="Arial" panose="020B0604020202020204" pitchFamily="34" charset="0"/>
              </a:rPr>
              <a:t>A mouse would make the use of Sketch Up much easier than using an integral touchpad.</a:t>
            </a:r>
          </a:p>
          <a:p>
            <a:pPr marL="0" indent="0">
              <a:buNone/>
            </a:pPr>
            <a:endParaRPr lang="en-GB" sz="1600" b="0" dirty="0">
              <a:solidFill>
                <a:schemeClr val="tx1"/>
              </a:solidFill>
              <a:latin typeface="Arial" panose="020B0604020202020204" pitchFamily="34" charset="0"/>
              <a:cs typeface="Arial" panose="020B0604020202020204" pitchFamily="34" charset="0"/>
            </a:endParaRPr>
          </a:p>
          <a:p>
            <a:pPr marL="0" indent="0">
              <a:buNone/>
            </a:pPr>
            <a:endParaRPr lang="en-GB" dirty="0"/>
          </a:p>
        </p:txBody>
      </p:sp>
      <p:grpSp>
        <p:nvGrpSpPr>
          <p:cNvPr id="10" name="Group 9"/>
          <p:cNvGrpSpPr/>
          <p:nvPr/>
        </p:nvGrpSpPr>
        <p:grpSpPr>
          <a:xfrm>
            <a:off x="9388679" y="1100982"/>
            <a:ext cx="2043289" cy="4487780"/>
            <a:chOff x="9539111" y="737362"/>
            <a:chExt cx="2043289" cy="4487780"/>
          </a:xfrm>
        </p:grpSpPr>
        <p:sp>
          <p:nvSpPr>
            <p:cNvPr id="12" name="Rectangle 11"/>
            <p:cNvSpPr/>
            <p:nvPr/>
          </p:nvSpPr>
          <p:spPr>
            <a:xfrm>
              <a:off x="9539111" y="737362"/>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3" name="Picture 12"/>
            <p:cNvPicPr>
              <a:picLocks noChangeAspect="1"/>
            </p:cNvPicPr>
            <p:nvPr/>
          </p:nvPicPr>
          <p:blipFill>
            <a:blip r:embed="rId3"/>
            <a:stretch>
              <a:fillRect/>
            </a:stretch>
          </p:blipFill>
          <p:spPr>
            <a:xfrm>
              <a:off x="9691456" y="2643385"/>
              <a:ext cx="1771650" cy="791222"/>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688608" y="4061580"/>
              <a:ext cx="1774498" cy="818082"/>
            </a:xfrm>
            <a:prstGeom prst="rect">
              <a:avLst/>
            </a:prstGeom>
          </p:spPr>
        </p:pic>
        <p:pic>
          <p:nvPicPr>
            <p:cNvPr id="19" name="Picture 18"/>
            <p:cNvPicPr>
              <a:picLocks noChangeAspect="1"/>
            </p:cNvPicPr>
            <p:nvPr/>
          </p:nvPicPr>
          <p:blipFill>
            <a:blip r:embed="rId5"/>
            <a:stretch>
              <a:fillRect/>
            </a:stretch>
          </p:blipFill>
          <p:spPr>
            <a:xfrm>
              <a:off x="9673506" y="873900"/>
              <a:ext cx="1774498" cy="1238453"/>
            </a:xfrm>
            <a:prstGeom prst="rect">
              <a:avLst/>
            </a:prstGeom>
          </p:spPr>
        </p:pic>
      </p:grpSp>
    </p:spTree>
    <p:extLst>
      <p:ext uri="{BB962C8B-B14F-4D97-AF65-F5344CB8AC3E}">
        <p14:creationId xmlns:p14="http://schemas.microsoft.com/office/powerpoint/2010/main" val="10149636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2357568"/>
          </a:xfrm>
          <a:prstGeom prst="rect">
            <a:avLst/>
          </a:prstGeom>
        </p:spPr>
        <p:txBody>
          <a:bodyPr wrap="square">
            <a:spAutoFit/>
          </a:bodyPr>
          <a:lstStyle/>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Holding the left mouse button down, drag down the surface until -5mm appears in the distance box.</a:t>
            </a:r>
          </a:p>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The number will change every time you move the mouse. When it is -5 let go of the mouse button.</a:t>
            </a:r>
          </a:p>
        </p:txBody>
      </p:sp>
      <p:pic>
        <p:nvPicPr>
          <p:cNvPr id="3" name="Picture 2"/>
          <p:cNvPicPr>
            <a:picLocks noChangeAspect="1"/>
          </p:cNvPicPr>
          <p:nvPr/>
        </p:nvPicPr>
        <p:blipFill>
          <a:blip r:embed="rId3"/>
          <a:stretch>
            <a:fillRect/>
          </a:stretch>
        </p:blipFill>
        <p:spPr>
          <a:xfrm>
            <a:off x="128195" y="971821"/>
            <a:ext cx="8624822" cy="4851463"/>
          </a:xfrm>
          <a:prstGeom prst="rect">
            <a:avLst/>
          </a:prstGeom>
        </p:spPr>
      </p:pic>
      <p:cxnSp>
        <p:nvCxnSpPr>
          <p:cNvPr id="9" name="Straight Arrow Connector 8"/>
          <p:cNvCxnSpPr>
            <a:cxnSpLocks/>
          </p:cNvCxnSpPr>
          <p:nvPr/>
        </p:nvCxnSpPr>
        <p:spPr>
          <a:xfrm flipH="1">
            <a:off x="7831988" y="3775166"/>
            <a:ext cx="1299980" cy="170443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a:off x="5447722" y="2425261"/>
            <a:ext cx="3684246" cy="3433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5671154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1372683"/>
          </a:xfrm>
          <a:prstGeom prst="rect">
            <a:avLst/>
          </a:prstGeom>
        </p:spPr>
        <p:txBody>
          <a:bodyPr wrap="square">
            <a:spAutoFit/>
          </a:bodyPr>
          <a:lstStyle/>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Orbit and Pan tools to move the screen around until you have a 3D view of your block.</a:t>
            </a:r>
          </a:p>
          <a:p>
            <a:pPr marL="182563" lvl="0" indent="-182563">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128195" y="973659"/>
            <a:ext cx="8642946" cy="4861657"/>
          </a:xfrm>
          <a:prstGeom prst="rect">
            <a:avLst/>
          </a:prstGeom>
        </p:spPr>
      </p:pic>
      <p:cxnSp>
        <p:nvCxnSpPr>
          <p:cNvPr id="9" name="Straight Arrow Connector 8"/>
          <p:cNvCxnSpPr>
            <a:cxnSpLocks/>
          </p:cNvCxnSpPr>
          <p:nvPr/>
        </p:nvCxnSpPr>
        <p:spPr>
          <a:xfrm flipH="1" flipV="1">
            <a:off x="3201908" y="1372492"/>
            <a:ext cx="278819" cy="34951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3431767" y="1372493"/>
            <a:ext cx="5700201" cy="105320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Connector 10"/>
          <p:cNvCxnSpPr>
            <a:cxnSpLocks/>
          </p:cNvCxnSpPr>
          <p:nvPr/>
        </p:nvCxnSpPr>
        <p:spPr>
          <a:xfrm flipV="1">
            <a:off x="3480727" y="1524000"/>
            <a:ext cx="776948" cy="198009"/>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9816456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2111347"/>
          </a:xfrm>
          <a:prstGeom prst="rect">
            <a:avLst/>
          </a:prstGeom>
        </p:spPr>
        <p:txBody>
          <a:bodyPr wrap="square">
            <a:spAutoFit/>
          </a:bodyPr>
          <a:lstStyle/>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Line drawing tool to draw a straight line as shown on this block. Measurement is not essential but get it something like this.</a:t>
            </a:r>
          </a:p>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to start line. Click to finish.</a:t>
            </a:r>
          </a:p>
        </p:txBody>
      </p:sp>
      <p:pic>
        <p:nvPicPr>
          <p:cNvPr id="3" name="Picture 2"/>
          <p:cNvPicPr>
            <a:picLocks noChangeAspect="1"/>
          </p:cNvPicPr>
          <p:nvPr/>
        </p:nvPicPr>
        <p:blipFill>
          <a:blip r:embed="rId3"/>
          <a:stretch>
            <a:fillRect/>
          </a:stretch>
        </p:blipFill>
        <p:spPr>
          <a:xfrm>
            <a:off x="128194" y="971821"/>
            <a:ext cx="8603435" cy="4839432"/>
          </a:xfrm>
          <a:prstGeom prst="rect">
            <a:avLst/>
          </a:prstGeom>
        </p:spPr>
      </p:pic>
      <p:cxnSp>
        <p:nvCxnSpPr>
          <p:cNvPr id="9" name="Straight Arrow Connector 8"/>
          <p:cNvCxnSpPr>
            <a:cxnSpLocks/>
          </p:cNvCxnSpPr>
          <p:nvPr/>
        </p:nvCxnSpPr>
        <p:spPr>
          <a:xfrm flipH="1" flipV="1">
            <a:off x="703153" y="1376632"/>
            <a:ext cx="8428815" cy="103857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5315364" y="3150644"/>
            <a:ext cx="3816604" cy="77365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5157369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1126462"/>
          </a:xfrm>
          <a:prstGeom prst="rect">
            <a:avLst/>
          </a:prstGeom>
        </p:spPr>
        <p:txBody>
          <a:bodyPr wrap="square">
            <a:spAutoFit/>
          </a:bodyPr>
          <a:lstStyle/>
          <a:p>
            <a:pPr marL="174625" lvl="0" indent="-17462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Select tool to select the top surface of the block. </a:t>
            </a:r>
          </a:p>
          <a:p>
            <a:pPr marL="174625" lvl="0" indent="-17462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It will turn blue.</a:t>
            </a:r>
          </a:p>
        </p:txBody>
      </p:sp>
      <p:pic>
        <p:nvPicPr>
          <p:cNvPr id="3" name="Picture 2"/>
          <p:cNvPicPr>
            <a:picLocks noChangeAspect="1"/>
          </p:cNvPicPr>
          <p:nvPr/>
        </p:nvPicPr>
        <p:blipFill>
          <a:blip r:embed="rId3"/>
          <a:stretch>
            <a:fillRect/>
          </a:stretch>
        </p:blipFill>
        <p:spPr>
          <a:xfrm>
            <a:off x="128195" y="938085"/>
            <a:ext cx="8642019" cy="4861136"/>
          </a:xfrm>
          <a:prstGeom prst="rect">
            <a:avLst/>
          </a:prstGeom>
        </p:spPr>
      </p:pic>
      <p:cxnSp>
        <p:nvCxnSpPr>
          <p:cNvPr id="9" name="Straight Arrow Connector 8"/>
          <p:cNvCxnSpPr>
            <a:cxnSpLocks/>
          </p:cNvCxnSpPr>
          <p:nvPr/>
        </p:nvCxnSpPr>
        <p:spPr>
          <a:xfrm flipH="1">
            <a:off x="6587118" y="3187700"/>
            <a:ext cx="2537832" cy="6791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375618" y="1319688"/>
            <a:ext cx="8756350" cy="109966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734545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1323439"/>
          </a:xfrm>
          <a:prstGeom prst="rect">
            <a:avLst/>
          </a:prstGeom>
        </p:spPr>
        <p:txBody>
          <a:bodyPr wrap="square">
            <a:spAutoFit/>
          </a:bodyPr>
          <a:lstStyle/>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Follow Me tool and then click inside the small triangle that was formed when we drew the line.</a:t>
            </a:r>
          </a:p>
        </p:txBody>
      </p:sp>
      <p:pic>
        <p:nvPicPr>
          <p:cNvPr id="3" name="Picture 2"/>
          <p:cNvPicPr>
            <a:picLocks noChangeAspect="1"/>
          </p:cNvPicPr>
          <p:nvPr/>
        </p:nvPicPr>
        <p:blipFill>
          <a:blip r:embed="rId3"/>
          <a:stretch>
            <a:fillRect/>
          </a:stretch>
        </p:blipFill>
        <p:spPr>
          <a:xfrm>
            <a:off x="128195" y="960069"/>
            <a:ext cx="8624326" cy="4851184"/>
          </a:xfrm>
          <a:prstGeom prst="rect">
            <a:avLst/>
          </a:prstGeom>
        </p:spPr>
      </p:pic>
      <p:cxnSp>
        <p:nvCxnSpPr>
          <p:cNvPr id="9" name="Straight Arrow Connector 8"/>
          <p:cNvCxnSpPr>
            <a:cxnSpLocks/>
          </p:cNvCxnSpPr>
          <p:nvPr/>
        </p:nvCxnSpPr>
        <p:spPr>
          <a:xfrm flipH="1">
            <a:off x="5921196" y="3158660"/>
            <a:ext cx="3210772" cy="142441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a:off x="475008" y="2435087"/>
            <a:ext cx="8656960" cy="70158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0431487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1323439"/>
          </a:xfrm>
          <a:prstGeom prst="rect">
            <a:avLst/>
          </a:prstGeom>
        </p:spPr>
        <p:txBody>
          <a:bodyPr wrap="square">
            <a:spAutoFit/>
          </a:bodyPr>
          <a:lstStyle/>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You should now see that the Follow Me tool has made what is called a chamfered edge on the block.</a:t>
            </a:r>
          </a:p>
        </p:txBody>
      </p:sp>
      <p:pic>
        <p:nvPicPr>
          <p:cNvPr id="3" name="Picture 2"/>
          <p:cNvPicPr>
            <a:picLocks noChangeAspect="1"/>
          </p:cNvPicPr>
          <p:nvPr/>
        </p:nvPicPr>
        <p:blipFill>
          <a:blip r:embed="rId3"/>
          <a:stretch>
            <a:fillRect/>
          </a:stretch>
        </p:blipFill>
        <p:spPr>
          <a:xfrm>
            <a:off x="128195" y="971821"/>
            <a:ext cx="8539265" cy="4803337"/>
          </a:xfrm>
          <a:prstGeom prst="rect">
            <a:avLst/>
          </a:prstGeom>
        </p:spPr>
      </p:pic>
      <p:cxnSp>
        <p:nvCxnSpPr>
          <p:cNvPr id="10" name="Straight Arrow Connector 9"/>
          <p:cNvCxnSpPr>
            <a:cxnSpLocks/>
          </p:cNvCxnSpPr>
          <p:nvPr/>
        </p:nvCxnSpPr>
        <p:spPr>
          <a:xfrm flipH="1">
            <a:off x="5563844" y="2403566"/>
            <a:ext cx="3568124" cy="66952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2570660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1323439"/>
          </a:xfrm>
          <a:prstGeom prst="rect">
            <a:avLst/>
          </a:prstGeom>
        </p:spPr>
        <p:txBody>
          <a:bodyPr wrap="square">
            <a:spAutoFit/>
          </a:bodyPr>
          <a:lstStyle/>
          <a:p>
            <a:pPr marL="285750" lvl="0" indent="-28575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Pan, Zoom and Orbit tools to drag your block on screen until you can clearly see the bottom.</a:t>
            </a:r>
          </a:p>
        </p:txBody>
      </p:sp>
      <p:pic>
        <p:nvPicPr>
          <p:cNvPr id="3" name="Picture 2"/>
          <p:cNvPicPr>
            <a:picLocks noChangeAspect="1"/>
          </p:cNvPicPr>
          <p:nvPr/>
        </p:nvPicPr>
        <p:blipFill>
          <a:blip r:embed="rId3"/>
          <a:stretch>
            <a:fillRect/>
          </a:stretch>
        </p:blipFill>
        <p:spPr>
          <a:xfrm>
            <a:off x="128195" y="973659"/>
            <a:ext cx="8600166" cy="4837594"/>
          </a:xfrm>
          <a:prstGeom prst="rect">
            <a:avLst/>
          </a:prstGeom>
        </p:spPr>
      </p:pic>
      <p:cxnSp>
        <p:nvCxnSpPr>
          <p:cNvPr id="9" name="Straight Arrow Connector 8"/>
          <p:cNvCxnSpPr>
            <a:cxnSpLocks/>
          </p:cNvCxnSpPr>
          <p:nvPr/>
        </p:nvCxnSpPr>
        <p:spPr>
          <a:xfrm flipH="1" flipV="1">
            <a:off x="3201908" y="1372492"/>
            <a:ext cx="278819" cy="34951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3431767" y="1372493"/>
            <a:ext cx="5700201" cy="105320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Connector 10"/>
          <p:cNvCxnSpPr>
            <a:cxnSpLocks/>
          </p:cNvCxnSpPr>
          <p:nvPr/>
        </p:nvCxnSpPr>
        <p:spPr>
          <a:xfrm flipV="1">
            <a:off x="3480727" y="1524000"/>
            <a:ext cx="776948" cy="198009"/>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416890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2357568"/>
          </a:xfrm>
          <a:prstGeom prst="rect">
            <a:avLst/>
          </a:prstGeom>
        </p:spPr>
        <p:txBody>
          <a:bodyPr wrap="square">
            <a:spAutoFit/>
          </a:bodyPr>
          <a:lstStyle/>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offset tool and drag into the centre of the block from any edge on the base</a:t>
            </a:r>
          </a:p>
          <a:p>
            <a:pPr marL="182563" lvl="0" indent="-182563">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This will give you a square parallel to the edge of the base. The distance is not important but I chose to pull it in 2mm.</a:t>
            </a:r>
          </a:p>
        </p:txBody>
      </p:sp>
      <p:pic>
        <p:nvPicPr>
          <p:cNvPr id="3" name="Picture 2"/>
          <p:cNvPicPr>
            <a:picLocks noChangeAspect="1"/>
          </p:cNvPicPr>
          <p:nvPr/>
        </p:nvPicPr>
        <p:blipFill>
          <a:blip r:embed="rId3"/>
          <a:stretch>
            <a:fillRect/>
          </a:stretch>
        </p:blipFill>
        <p:spPr>
          <a:xfrm>
            <a:off x="128195" y="971820"/>
            <a:ext cx="8624822" cy="4851463"/>
          </a:xfrm>
          <a:prstGeom prst="rect">
            <a:avLst/>
          </a:prstGeom>
        </p:spPr>
      </p:pic>
      <p:cxnSp>
        <p:nvCxnSpPr>
          <p:cNvPr id="9" name="Straight Arrow Connector 8"/>
          <p:cNvCxnSpPr>
            <a:cxnSpLocks/>
          </p:cNvCxnSpPr>
          <p:nvPr/>
        </p:nvCxnSpPr>
        <p:spPr>
          <a:xfrm flipH="1">
            <a:off x="6095095" y="3758831"/>
            <a:ext cx="3036873" cy="57767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a:off x="534643" y="2454965"/>
            <a:ext cx="8597325" cy="89219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4531387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1865126"/>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Push/Pull tool to push the bottom of the block upwards. </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In my example I pushed it 10mm. This has now made the bottom of the block hollow.</a:t>
            </a:r>
          </a:p>
        </p:txBody>
      </p:sp>
      <p:pic>
        <p:nvPicPr>
          <p:cNvPr id="3" name="Picture 2"/>
          <p:cNvPicPr>
            <a:picLocks noChangeAspect="1"/>
          </p:cNvPicPr>
          <p:nvPr/>
        </p:nvPicPr>
        <p:blipFill>
          <a:blip r:embed="rId3"/>
          <a:stretch>
            <a:fillRect/>
          </a:stretch>
        </p:blipFill>
        <p:spPr>
          <a:xfrm>
            <a:off x="128195" y="938085"/>
            <a:ext cx="8577850" cy="4825041"/>
          </a:xfrm>
          <a:prstGeom prst="rect">
            <a:avLst/>
          </a:prstGeom>
        </p:spPr>
      </p:pic>
      <p:cxnSp>
        <p:nvCxnSpPr>
          <p:cNvPr id="9" name="Straight Arrow Connector 8"/>
          <p:cNvCxnSpPr>
            <a:cxnSpLocks/>
          </p:cNvCxnSpPr>
          <p:nvPr/>
        </p:nvCxnSpPr>
        <p:spPr>
          <a:xfrm flipH="1">
            <a:off x="4833576" y="3195638"/>
            <a:ext cx="4298392" cy="75244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1709915" y="1319688"/>
            <a:ext cx="7422053" cy="108061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6315427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1372683"/>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Paint tool. </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The paint bucket will then make a menu appear on the right hand side of the screen.</a:t>
            </a:r>
          </a:p>
        </p:txBody>
      </p:sp>
      <p:pic>
        <p:nvPicPr>
          <p:cNvPr id="3" name="Picture 2"/>
          <p:cNvPicPr>
            <a:picLocks noChangeAspect="1"/>
          </p:cNvPicPr>
          <p:nvPr/>
        </p:nvPicPr>
        <p:blipFill>
          <a:blip r:embed="rId3"/>
          <a:stretch>
            <a:fillRect/>
          </a:stretch>
        </p:blipFill>
        <p:spPr>
          <a:xfrm>
            <a:off x="128195" y="971821"/>
            <a:ext cx="8603435" cy="4839432"/>
          </a:xfrm>
          <a:prstGeom prst="rect">
            <a:avLst/>
          </a:prstGeom>
        </p:spPr>
      </p:pic>
      <p:cxnSp>
        <p:nvCxnSpPr>
          <p:cNvPr id="9" name="Straight Arrow Connector 8"/>
          <p:cNvCxnSpPr>
            <a:cxnSpLocks/>
          </p:cNvCxnSpPr>
          <p:nvPr/>
        </p:nvCxnSpPr>
        <p:spPr>
          <a:xfrm flipH="1">
            <a:off x="7952252" y="2717800"/>
            <a:ext cx="1179716" cy="24217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3009486" y="1319687"/>
            <a:ext cx="6122482" cy="109730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04116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1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1" i="0" u="sng"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609601" y="1066104"/>
            <a:ext cx="8005010" cy="4791671"/>
          </a:xfrm>
        </p:spPr>
        <p:txBody>
          <a:bodyPr>
            <a:normAutofit/>
          </a:bodyPr>
          <a:lstStyle/>
          <a:p>
            <a:pPr marL="0" indent="0" algn="ctr">
              <a:buNone/>
            </a:pPr>
            <a:r>
              <a:rPr lang="en-GB" sz="2400" dirty="0"/>
              <a:t>Who do you think you should talk to about your career?</a:t>
            </a:r>
          </a:p>
          <a:p>
            <a:pPr marL="0" indent="0">
              <a:buNone/>
            </a:pPr>
            <a:r>
              <a:rPr lang="en-GB" sz="1800" b="0" dirty="0">
                <a:solidFill>
                  <a:schemeClr val="tx1"/>
                </a:solidFill>
                <a:latin typeface="Arial" panose="020B0604020202020204" pitchFamily="34" charset="0"/>
                <a:cs typeface="Arial" panose="020B0604020202020204" pitchFamily="34" charset="0"/>
              </a:rPr>
              <a:t>When asking pupils who they would talk to about their future career, they usually respond with:</a:t>
            </a: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r>
              <a:rPr lang="en-GB" sz="1800" b="0" dirty="0">
                <a:solidFill>
                  <a:schemeClr val="tx1"/>
                </a:solidFill>
                <a:latin typeface="Arial" panose="020B0604020202020204" pitchFamily="34" charset="0"/>
                <a:cs typeface="Arial" panose="020B0604020202020204" pitchFamily="34" charset="0"/>
              </a:rPr>
              <a:t>Think about the advantages and disadvantages of asking these groups of people their opinions on your future.</a:t>
            </a:r>
          </a:p>
          <a:p>
            <a:pPr marL="0" indent="0">
              <a:buNone/>
            </a:pPr>
            <a:endParaRPr lang="en-GB" sz="1800" b="0" dirty="0"/>
          </a:p>
        </p:txBody>
      </p:sp>
      <p:graphicFrame>
        <p:nvGraphicFramePr>
          <p:cNvPr id="4" name="Table 3"/>
          <p:cNvGraphicFramePr>
            <a:graphicFrameLocks noGrp="1"/>
          </p:cNvGraphicFramePr>
          <p:nvPr>
            <p:extLst/>
          </p:nvPr>
        </p:nvGraphicFramePr>
        <p:xfrm>
          <a:off x="719813" y="2258410"/>
          <a:ext cx="7784583" cy="2573385"/>
        </p:xfrm>
        <a:graphic>
          <a:graphicData uri="http://schemas.openxmlformats.org/drawingml/2006/table">
            <a:tbl>
              <a:tblPr firstRow="1" bandRow="1">
                <a:tableStyleId>{2D5ABB26-0587-4C30-8999-92F81FD0307C}</a:tableStyleId>
              </a:tblPr>
              <a:tblGrid>
                <a:gridCol w="2594861">
                  <a:extLst>
                    <a:ext uri="{9D8B030D-6E8A-4147-A177-3AD203B41FA5}">
                      <a16:colId xmlns:a16="http://schemas.microsoft.com/office/drawing/2014/main" val="1035203952"/>
                    </a:ext>
                  </a:extLst>
                </a:gridCol>
                <a:gridCol w="2594861">
                  <a:extLst>
                    <a:ext uri="{9D8B030D-6E8A-4147-A177-3AD203B41FA5}">
                      <a16:colId xmlns:a16="http://schemas.microsoft.com/office/drawing/2014/main" val="2769848120"/>
                    </a:ext>
                  </a:extLst>
                </a:gridCol>
                <a:gridCol w="2594861">
                  <a:extLst>
                    <a:ext uri="{9D8B030D-6E8A-4147-A177-3AD203B41FA5}">
                      <a16:colId xmlns:a16="http://schemas.microsoft.com/office/drawing/2014/main" val="3059464315"/>
                    </a:ext>
                  </a:extLst>
                </a:gridCol>
              </a:tblGrid>
              <a:tr h="482405">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b="1" dirty="0">
                          <a:solidFill>
                            <a:schemeClr val="tx1"/>
                          </a:solidFill>
                          <a:latin typeface="Arial" panose="020B0604020202020204" pitchFamily="34" charset="0"/>
                          <a:cs typeface="Arial" panose="020B0604020202020204" pitchFamily="34" charset="0"/>
                        </a:rPr>
                        <a:t>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b="1" dirty="0">
                          <a:solidFill>
                            <a:schemeClr val="tx1"/>
                          </a:solidFill>
                          <a:latin typeface="Arial" panose="020B0604020202020204" pitchFamily="34" charset="0"/>
                          <a:cs typeface="Arial" panose="020B0604020202020204" pitchFamily="34" charset="0"/>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8349280"/>
                  </a:ext>
                </a:extLst>
              </a:tr>
              <a:tr h="418196">
                <a:tc>
                  <a:txBody>
                    <a:bodyPr/>
                    <a:lstStyle/>
                    <a:p>
                      <a:r>
                        <a:rPr lang="en-GB" b="1" dirty="0">
                          <a:solidFill>
                            <a:schemeClr val="tx1"/>
                          </a:solidFill>
                          <a:latin typeface="Arial" panose="020B0604020202020204" pitchFamily="34" charset="0"/>
                          <a:cs typeface="Arial" panose="020B0604020202020204" pitchFamily="34" charset="0"/>
                        </a:rPr>
                        <a:t>Friends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1439729"/>
                  </a:ext>
                </a:extLst>
              </a:tr>
              <a:tr h="418196">
                <a:tc>
                  <a:txBody>
                    <a:bodyPr/>
                    <a:lstStyle/>
                    <a:p>
                      <a:r>
                        <a:rPr lang="en-GB" b="1" dirty="0">
                          <a:solidFill>
                            <a:schemeClr val="tx1"/>
                          </a:solidFill>
                          <a:latin typeface="Arial" panose="020B0604020202020204" pitchFamily="34" charset="0"/>
                          <a:cs typeface="Arial" panose="020B0604020202020204" pitchFamily="34" charset="0"/>
                        </a:rPr>
                        <a:t>Family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5322790"/>
                  </a:ext>
                </a:extLst>
              </a:tr>
              <a:tr h="418196">
                <a:tc>
                  <a:txBody>
                    <a:bodyPr/>
                    <a:lstStyle/>
                    <a:p>
                      <a:r>
                        <a:rPr lang="en-GB" b="1" dirty="0">
                          <a:solidFill>
                            <a:schemeClr val="tx1"/>
                          </a:solidFill>
                          <a:latin typeface="Arial" panose="020B0604020202020204" pitchFamily="34" charset="0"/>
                          <a:cs typeface="Arial" panose="020B0604020202020204" pitchFamily="34" charset="0"/>
                        </a:rPr>
                        <a:t>Teachers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8530888"/>
                  </a:ext>
                </a:extLst>
              </a:tr>
              <a:tr h="418196">
                <a:tc>
                  <a:txBody>
                    <a:bodyPr/>
                    <a:lstStyle/>
                    <a:p>
                      <a:r>
                        <a:rPr lang="en-GB" b="1" dirty="0">
                          <a:solidFill>
                            <a:schemeClr val="tx1"/>
                          </a:solidFill>
                          <a:latin typeface="Arial" panose="020B0604020202020204" pitchFamily="34" charset="0"/>
                          <a:cs typeface="Arial" panose="020B0604020202020204" pitchFamily="34" charset="0"/>
                        </a:rPr>
                        <a:t>Careers Advisor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027090"/>
                  </a:ext>
                </a:extLst>
              </a:tr>
              <a:tr h="418196">
                <a:tc>
                  <a:txBody>
                    <a:bodyPr/>
                    <a:lstStyle/>
                    <a:p>
                      <a:r>
                        <a:rPr lang="en-GB" b="1" dirty="0">
                          <a:solidFill>
                            <a:schemeClr val="tx1"/>
                          </a:solidFill>
                          <a:latin typeface="Arial" panose="020B0604020202020204" pitchFamily="34" charset="0"/>
                          <a:cs typeface="Arial" panose="020B0604020202020204" pitchFamily="34" charset="0"/>
                        </a:rPr>
                        <a:t>Business People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5817108"/>
                  </a:ext>
                </a:extLst>
              </a:tr>
            </a:tbl>
          </a:graphicData>
        </a:graphic>
      </p:graphicFrame>
      <p:sp>
        <p:nvSpPr>
          <p:cNvPr id="5" name="Rectangle 4"/>
          <p:cNvSpPr/>
          <p:nvPr/>
        </p:nvSpPr>
        <p:spPr>
          <a:xfrm>
            <a:off x="8975557" y="1102120"/>
            <a:ext cx="2662793" cy="2911566"/>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Find out who your school careers education and guidance person is. Know their name and their contact details. Find out where the local office for careers guidance is, and provide details of how they can be contacted for advice.</a:t>
            </a:r>
          </a:p>
        </p:txBody>
      </p:sp>
    </p:spTree>
    <p:extLst>
      <p:ext uri="{BB962C8B-B14F-4D97-AF65-F5344CB8AC3E}">
        <p14:creationId xmlns:p14="http://schemas.microsoft.com/office/powerpoint/2010/main" val="53659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901988" cy="2406813"/>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Colours from the drop down menu or from the folders.</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Chose a colour by clicking on it. Click on the surface you want to be that colour.</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Move the block around using the orbit tool to colour all surfaces of the block.</a:t>
            </a:r>
          </a:p>
        </p:txBody>
      </p:sp>
      <p:pic>
        <p:nvPicPr>
          <p:cNvPr id="3" name="Picture 2"/>
          <p:cNvPicPr>
            <a:picLocks noChangeAspect="1"/>
          </p:cNvPicPr>
          <p:nvPr/>
        </p:nvPicPr>
        <p:blipFill>
          <a:blip r:embed="rId3"/>
          <a:stretch>
            <a:fillRect/>
          </a:stretch>
        </p:blipFill>
        <p:spPr>
          <a:xfrm>
            <a:off x="128195" y="971821"/>
            <a:ext cx="8582044" cy="4827400"/>
          </a:xfrm>
          <a:prstGeom prst="rect">
            <a:avLst/>
          </a:prstGeom>
        </p:spPr>
      </p:pic>
      <p:cxnSp>
        <p:nvCxnSpPr>
          <p:cNvPr id="9" name="Straight Arrow Connector 8"/>
          <p:cNvCxnSpPr>
            <a:cxnSpLocks/>
          </p:cNvCxnSpPr>
          <p:nvPr/>
        </p:nvCxnSpPr>
        <p:spPr>
          <a:xfrm flipH="1">
            <a:off x="8393364" y="2474843"/>
            <a:ext cx="820210" cy="67455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4021546" y="3149399"/>
            <a:ext cx="5046254" cy="5862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a:off x="7353300" y="3208020"/>
            <a:ext cx="1714500" cy="44005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4847571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1077218"/>
          </a:xfrm>
          <a:prstGeom prst="rect">
            <a:avLst/>
          </a:prstGeom>
        </p:spPr>
        <p:txBody>
          <a:bodyPr wrap="square">
            <a:spAutoFit/>
          </a:bodyPr>
          <a:lstStyle/>
          <a:p>
            <a:pPr marL="174625" lvl="0" indent="-17462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Once you have finished colouring all of the surfaces of the block click View&gt;Shadows.</a:t>
            </a:r>
          </a:p>
        </p:txBody>
      </p:sp>
      <p:pic>
        <p:nvPicPr>
          <p:cNvPr id="3" name="Picture 2"/>
          <p:cNvPicPr>
            <a:picLocks noChangeAspect="1"/>
          </p:cNvPicPr>
          <p:nvPr/>
        </p:nvPicPr>
        <p:blipFill>
          <a:blip r:embed="rId3"/>
          <a:stretch>
            <a:fillRect/>
          </a:stretch>
        </p:blipFill>
        <p:spPr>
          <a:xfrm>
            <a:off x="128195" y="938085"/>
            <a:ext cx="8606731" cy="4841286"/>
          </a:xfrm>
          <a:prstGeom prst="rect">
            <a:avLst/>
          </a:prstGeom>
        </p:spPr>
      </p:pic>
      <p:cxnSp>
        <p:nvCxnSpPr>
          <p:cNvPr id="9" name="Straight Arrow Connector 8"/>
          <p:cNvCxnSpPr>
            <a:cxnSpLocks/>
          </p:cNvCxnSpPr>
          <p:nvPr/>
        </p:nvCxnSpPr>
        <p:spPr>
          <a:xfrm flipH="1" flipV="1">
            <a:off x="1339256" y="2116772"/>
            <a:ext cx="7792712" cy="32000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663851" y="1091946"/>
            <a:ext cx="8468117" cy="132326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2481163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1668149"/>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This is the finished block.</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If you have the time experiment with the other materials and colours available.</a:t>
            </a:r>
          </a:p>
        </p:txBody>
      </p:sp>
      <p:pic>
        <p:nvPicPr>
          <p:cNvPr id="3" name="Picture 2"/>
          <p:cNvPicPr>
            <a:picLocks noChangeAspect="1"/>
          </p:cNvPicPr>
          <p:nvPr/>
        </p:nvPicPr>
        <p:blipFill>
          <a:blip r:embed="rId3"/>
          <a:stretch>
            <a:fillRect/>
          </a:stretch>
        </p:blipFill>
        <p:spPr>
          <a:xfrm>
            <a:off x="128195" y="938085"/>
            <a:ext cx="8599240" cy="4837073"/>
          </a:xfrm>
          <a:prstGeom prst="rect">
            <a:avLst/>
          </a:prstGeom>
        </p:spPr>
      </p:pic>
    </p:spTree>
    <p:extLst>
      <p:ext uri="{BB962C8B-B14F-4D97-AF65-F5344CB8AC3E}">
        <p14:creationId xmlns:p14="http://schemas.microsoft.com/office/powerpoint/2010/main" val="26866363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arallelogram 16"/>
          <p:cNvSpPr/>
          <p:nvPr/>
        </p:nvSpPr>
        <p:spPr>
          <a:xfrm>
            <a:off x="339003" y="3322410"/>
            <a:ext cx="9749475" cy="2381764"/>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339004" y="274638"/>
            <a:ext cx="10972800" cy="689866"/>
          </a:xfrm>
        </p:spPr>
        <p:txBody>
          <a:bodyPr>
            <a:normAutofit fontScale="90000"/>
          </a:bodyPr>
          <a:lstStyle/>
          <a:p>
            <a:r>
              <a:rPr lang="en-GB" dirty="0"/>
              <a:t>What have we learnt?</a:t>
            </a:r>
          </a:p>
        </p:txBody>
      </p:sp>
      <p:sp>
        <p:nvSpPr>
          <p:cNvPr id="6" name="Title 1"/>
          <p:cNvSpPr txBox="1">
            <a:spLocks/>
          </p:cNvSpPr>
          <p:nvPr/>
        </p:nvSpPr>
        <p:spPr>
          <a:xfrm>
            <a:off x="914400" y="3319995"/>
            <a:ext cx="10397404"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3200" dirty="0">
                <a:solidFill>
                  <a:srgbClr val="318AAC"/>
                </a:solidFill>
              </a:rPr>
              <a:t>An interesting construction fact </a:t>
            </a:r>
          </a:p>
        </p:txBody>
      </p:sp>
      <p:sp>
        <p:nvSpPr>
          <p:cNvPr id="7" name="Rectangle 6"/>
          <p:cNvSpPr/>
          <p:nvPr/>
        </p:nvSpPr>
        <p:spPr>
          <a:xfrm>
            <a:off x="812800" y="4016763"/>
            <a:ext cx="8694057" cy="1532727"/>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Did you know that it’s possible to build a three bedroom home in three hours? Hundreds of workers successfully broke a world record to achieve this in 1983. However, the new owners were not happy about the quality of the build and complained of numerous leaks, uneven floors and walls, and problems with the roof.</a:t>
            </a:r>
          </a:p>
          <a:p>
            <a:pPr lvl="0">
              <a:spcBef>
                <a:spcPct val="20000"/>
              </a:spcBef>
            </a:pPr>
            <a:r>
              <a:rPr lang="en-GB" dirty="0">
                <a:latin typeface="Arial" panose="020B0604020202020204" pitchFamily="34" charset="0"/>
                <a:cs typeface="Arial" panose="020B0604020202020204" pitchFamily="34" charset="0"/>
              </a:rPr>
              <a:t>It just goes to show that the old saying ‘more haste and less speed’ rings true!</a:t>
            </a:r>
          </a:p>
        </p:txBody>
      </p:sp>
      <p:sp>
        <p:nvSpPr>
          <p:cNvPr id="8" name="Rectangle 7"/>
          <p:cNvSpPr/>
          <p:nvPr/>
        </p:nvSpPr>
        <p:spPr>
          <a:xfrm>
            <a:off x="609598" y="1006128"/>
            <a:ext cx="9527005" cy="369332"/>
          </a:xfrm>
          <a:prstGeom prst="rect">
            <a:avLst/>
          </a:prstGeom>
        </p:spPr>
        <p:txBody>
          <a:bodyPr wrap="square">
            <a:spAutoFit/>
          </a:bodyPr>
          <a:lstStyle/>
          <a:p>
            <a:pPr lvl="0">
              <a:spcBef>
                <a:spcPct val="20000"/>
              </a:spcBef>
            </a:pPr>
            <a:endParaRPr lang="en-GB" dirty="0">
              <a:solidFill>
                <a:srgbClr val="318AAC"/>
              </a:solidFill>
              <a:latin typeface="Cambria" panose="02040503050406030204" pitchFamily="18" charset="0"/>
              <a:cs typeface="Arial"/>
            </a:endParaRPr>
          </a:p>
        </p:txBody>
      </p:sp>
      <p:grpSp>
        <p:nvGrpSpPr>
          <p:cNvPr id="10" name="Group 9"/>
          <p:cNvGrpSpPr/>
          <p:nvPr/>
        </p:nvGrpSpPr>
        <p:grpSpPr>
          <a:xfrm>
            <a:off x="10228873" y="274639"/>
            <a:ext cx="2165862" cy="6583362"/>
            <a:chOff x="10228873" y="274638"/>
            <a:chExt cx="2165862" cy="6864817"/>
          </a:xfrm>
        </p:grpSpPr>
        <p:sp>
          <p:nvSpPr>
            <p:cNvPr id="11" name="Rectangle 10"/>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11"/>
            <p:cNvPicPr>
              <a:picLocks noChangeAspect="1"/>
            </p:cNvPicPr>
            <p:nvPr/>
          </p:nvPicPr>
          <p:blipFill>
            <a:blip r:embed="rId3"/>
            <a:stretch>
              <a:fillRect/>
            </a:stretch>
          </p:blipFill>
          <p:spPr>
            <a:xfrm>
              <a:off x="10228873" y="1814354"/>
              <a:ext cx="2165862" cy="5325101"/>
            </a:xfrm>
            <a:prstGeom prst="rect">
              <a:avLst/>
            </a:prstGeom>
          </p:spPr>
        </p:pic>
        <p:sp>
          <p:nvSpPr>
            <p:cNvPr id="13" name="Rectangle 12"/>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13"/>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5" name="Rectangle 14"/>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6" name="Rectangle 15"/>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
        <p:nvSpPr>
          <p:cNvPr id="9" name="Rectangle 8"/>
          <p:cNvSpPr/>
          <p:nvPr/>
        </p:nvSpPr>
        <p:spPr>
          <a:xfrm>
            <a:off x="609598" y="997959"/>
            <a:ext cx="9406450" cy="2363724"/>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Google </a:t>
            </a:r>
            <a:r>
              <a:rPr lang="en-GB" dirty="0" err="1">
                <a:latin typeface="Arial" panose="020B0604020202020204" pitchFamily="34" charset="0"/>
                <a:cs typeface="Arial" panose="020B0604020202020204" pitchFamily="34" charset="0"/>
              </a:rPr>
              <a:t>SketchUp</a:t>
            </a:r>
            <a:r>
              <a:rPr lang="en-GB" dirty="0">
                <a:latin typeface="Arial" panose="020B0604020202020204" pitchFamily="34" charset="0"/>
                <a:cs typeface="Arial" panose="020B0604020202020204" pitchFamily="34" charset="0"/>
              </a:rPr>
              <a:t> is software used for Computer Aided Design (CAD).</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open the software and set up the toolbars for use.</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draw sketches and objects to scale using basic functions of the software.</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select, copy, paste, undo and delete sketches and objects.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manipulate drawings, meaning how to Zoom, Pan and Orbit within the drawing.</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use the Follow Me and Offset tools.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use the Shadow and Colour functions to make the objects look more realistic.</a:t>
            </a:r>
          </a:p>
        </p:txBody>
      </p:sp>
    </p:spTree>
    <p:extLst>
      <p:ext uri="{BB962C8B-B14F-4D97-AF65-F5344CB8AC3E}">
        <p14:creationId xmlns:p14="http://schemas.microsoft.com/office/powerpoint/2010/main" val="10654943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2</a:t>
            </a:r>
          </a:p>
        </p:txBody>
      </p:sp>
      <p:sp>
        <p:nvSpPr>
          <p:cNvPr id="3" name="Content Placeholder 2"/>
          <p:cNvSpPr>
            <a:spLocks noGrp="1"/>
          </p:cNvSpPr>
          <p:nvPr>
            <p:ph idx="1"/>
          </p:nvPr>
        </p:nvSpPr>
        <p:spPr>
          <a:xfrm>
            <a:off x="609601" y="964505"/>
            <a:ext cx="8737600" cy="4624258"/>
          </a:xfrm>
        </p:spPr>
        <p:txBody>
          <a:bodyPr>
            <a:noAutofit/>
          </a:bodyPr>
          <a:lstStyle/>
          <a:p>
            <a:pPr marL="0" indent="0">
              <a:buNone/>
            </a:pPr>
            <a:r>
              <a:rPr lang="en-GB" sz="2400" dirty="0"/>
              <a:t>Lesson Synopsis </a:t>
            </a:r>
          </a:p>
          <a:p>
            <a:pPr marL="0" indent="0">
              <a:buNone/>
            </a:pPr>
            <a:r>
              <a:rPr lang="en-GB" sz="1800" b="0" dirty="0">
                <a:solidFill>
                  <a:schemeClr val="tx1"/>
                </a:solidFill>
                <a:latin typeface="Arial" panose="020B0604020202020204" pitchFamily="34" charset="0"/>
                <a:cs typeface="Arial" panose="020B0604020202020204" pitchFamily="34" charset="0"/>
              </a:rPr>
              <a:t>The specification is the focus of this lesson and pupils will apply their ability to developing two specifications:</a:t>
            </a:r>
          </a:p>
          <a:p>
            <a:pPr>
              <a:buFont typeface="+mj-lt"/>
              <a:buAutoNum type="arabicPeriod"/>
            </a:pPr>
            <a:r>
              <a:rPr lang="en-GB" sz="1800" b="0" dirty="0">
                <a:solidFill>
                  <a:schemeClr val="tx1"/>
                </a:solidFill>
                <a:latin typeface="Arial" panose="020B0604020202020204" pitchFamily="34" charset="0"/>
                <a:cs typeface="Arial" panose="020B0604020202020204" pitchFamily="34" charset="0"/>
              </a:rPr>
              <a:t>Pupils will specify the essential and desirable elements of a shelter to satisfy basic human needs. </a:t>
            </a:r>
          </a:p>
          <a:p>
            <a:pPr>
              <a:buFont typeface="+mj-lt"/>
              <a:buAutoNum type="arabicPeriod"/>
            </a:pPr>
            <a:r>
              <a:rPr lang="en-GB" sz="1800" b="0" dirty="0">
                <a:solidFill>
                  <a:schemeClr val="tx1"/>
                </a:solidFill>
                <a:latin typeface="Arial" panose="020B0604020202020204" pitchFamily="34" charset="0"/>
                <a:cs typeface="Arial" panose="020B0604020202020204" pitchFamily="34" charset="0"/>
              </a:rPr>
              <a:t>Pupils specify a perfect employee and draw comparisons to people as a product.</a:t>
            </a:r>
          </a:p>
          <a:p>
            <a:pPr marL="0" indent="0">
              <a:buNone/>
            </a:pPr>
            <a:r>
              <a:rPr lang="en-GB" sz="1800" b="0" dirty="0">
                <a:solidFill>
                  <a:schemeClr val="tx1"/>
                </a:solidFill>
                <a:latin typeface="Arial" panose="020B0604020202020204" pitchFamily="34" charset="0"/>
                <a:cs typeface="Arial" panose="020B0604020202020204" pitchFamily="34" charset="0"/>
              </a:rPr>
              <a:t>In terms of employability, pupils should think of themselves as a product and what a business looking to employ them would expect as the desirable and essential elements of the ideal employee. You should draw the obvious comparisons between a product specification and a person/job specification in an application pack.</a:t>
            </a:r>
          </a:p>
          <a:p>
            <a:pPr marL="0" indent="0">
              <a:spcBef>
                <a:spcPts val="600"/>
              </a:spcBef>
              <a:buNone/>
            </a:pPr>
            <a:r>
              <a:rPr lang="en-GB" sz="1800" dirty="0">
                <a:solidFill>
                  <a:schemeClr val="tx1"/>
                </a:solidFill>
                <a:latin typeface="Arial" panose="020B0604020202020204" pitchFamily="34" charset="0"/>
                <a:cs typeface="Arial" panose="020B0604020202020204" pitchFamily="34" charset="0"/>
              </a:rPr>
              <a:t>Learning Objectives</a:t>
            </a:r>
          </a:p>
          <a:p>
            <a:pPr marL="0" indent="0">
              <a:buNone/>
            </a:pPr>
            <a:r>
              <a:rPr lang="en-GB" sz="1800" b="0" dirty="0">
                <a:solidFill>
                  <a:schemeClr val="tx1"/>
                </a:solidFill>
                <a:latin typeface="Arial" panose="020B0604020202020204" pitchFamily="34" charset="0"/>
                <a:cs typeface="Arial" panose="020B0604020202020204" pitchFamily="34" charset="0"/>
              </a:rPr>
              <a:t>DA 1, DA 4</a:t>
            </a:r>
          </a:p>
          <a:p>
            <a:pPr marL="0" indent="0">
              <a:spcBef>
                <a:spcPts val="600"/>
              </a:spcBef>
              <a:buNone/>
            </a:pPr>
            <a:r>
              <a:rPr lang="en-GB" sz="1800" dirty="0">
                <a:solidFill>
                  <a:schemeClr val="tx1"/>
                </a:solidFill>
                <a:latin typeface="Arial" panose="020B0604020202020204" pitchFamily="34" charset="0"/>
                <a:cs typeface="Arial" panose="020B0604020202020204" pitchFamily="34" charset="0"/>
              </a:rPr>
              <a:t>Resources</a:t>
            </a:r>
          </a:p>
          <a:p>
            <a:r>
              <a:rPr lang="en-GB" sz="1800" b="0" dirty="0">
                <a:solidFill>
                  <a:schemeClr val="tx1"/>
                </a:solidFill>
                <a:latin typeface="Arial" panose="020B0604020202020204" pitchFamily="34" charset="0"/>
                <a:cs typeface="Arial" panose="020B0604020202020204" pitchFamily="34" charset="0"/>
              </a:rPr>
              <a:t>Printed word searches.</a:t>
            </a:r>
            <a:endParaRPr lang="en-GB" sz="1600" b="0" dirty="0">
              <a:solidFill>
                <a:schemeClr val="tx1"/>
              </a:solidFill>
              <a:latin typeface="Arial" panose="020B0604020202020204" pitchFamily="34" charset="0"/>
              <a:cs typeface="Arial" panose="020B0604020202020204" pitchFamily="34" charset="0"/>
            </a:endParaRPr>
          </a:p>
        </p:txBody>
      </p:sp>
      <p:grpSp>
        <p:nvGrpSpPr>
          <p:cNvPr id="10" name="Group 9"/>
          <p:cNvGrpSpPr/>
          <p:nvPr/>
        </p:nvGrpSpPr>
        <p:grpSpPr>
          <a:xfrm>
            <a:off x="9388679" y="1100982"/>
            <a:ext cx="2043289" cy="4487780"/>
            <a:chOff x="9539111" y="737362"/>
            <a:chExt cx="2043289" cy="4487780"/>
          </a:xfrm>
        </p:grpSpPr>
        <p:sp>
          <p:nvSpPr>
            <p:cNvPr id="11" name="Rectangle 10"/>
            <p:cNvSpPr/>
            <p:nvPr/>
          </p:nvSpPr>
          <p:spPr>
            <a:xfrm>
              <a:off x="9539111" y="737362"/>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11"/>
            <p:cNvPicPr>
              <a:picLocks noChangeAspect="1"/>
            </p:cNvPicPr>
            <p:nvPr/>
          </p:nvPicPr>
          <p:blipFill>
            <a:blip r:embed="rId3"/>
            <a:stretch>
              <a:fillRect/>
            </a:stretch>
          </p:blipFill>
          <p:spPr>
            <a:xfrm>
              <a:off x="9691456" y="2643385"/>
              <a:ext cx="1771650" cy="791222"/>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688608" y="4061580"/>
              <a:ext cx="1774498" cy="818082"/>
            </a:xfrm>
            <a:prstGeom prst="rect">
              <a:avLst/>
            </a:prstGeom>
          </p:spPr>
        </p:pic>
        <p:pic>
          <p:nvPicPr>
            <p:cNvPr id="19" name="Picture 18"/>
            <p:cNvPicPr>
              <a:picLocks noChangeAspect="1"/>
            </p:cNvPicPr>
            <p:nvPr/>
          </p:nvPicPr>
          <p:blipFill>
            <a:blip r:embed="rId5"/>
            <a:stretch>
              <a:fillRect/>
            </a:stretch>
          </p:blipFill>
          <p:spPr>
            <a:xfrm>
              <a:off x="9673506" y="873900"/>
              <a:ext cx="1774498" cy="1238453"/>
            </a:xfrm>
            <a:prstGeom prst="rect">
              <a:avLst/>
            </a:prstGeom>
          </p:spPr>
        </p:pic>
      </p:grpSp>
    </p:spTree>
    <p:extLst>
      <p:ext uri="{BB962C8B-B14F-4D97-AF65-F5344CB8AC3E}">
        <p14:creationId xmlns:p14="http://schemas.microsoft.com/office/powerpoint/2010/main" val="310022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2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lang="en-GB" dirty="0">
              <a:solidFill>
                <a:srgbClr val="318AAC"/>
              </a:solidFill>
              <a:latin typeface="Cambria" panose="02040503050406030204" pitchFamily="18" charset="0"/>
              <a:cs typeface="Arial"/>
            </a:endParaRPr>
          </a:p>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609601" y="1066104"/>
            <a:ext cx="6205148" cy="4791671"/>
          </a:xfrm>
        </p:spPr>
        <p:txBody>
          <a:bodyPr>
            <a:normAutofit/>
          </a:bodyPr>
          <a:lstStyle/>
          <a:p>
            <a:pPr marL="0" indent="0">
              <a:buNone/>
            </a:pPr>
            <a:endParaRPr lang="en-GB" sz="1600" dirty="0"/>
          </a:p>
          <a:p>
            <a:pPr marL="0" indent="0">
              <a:buNone/>
            </a:pPr>
            <a:endParaRPr lang="en-GB" sz="1600" dirty="0"/>
          </a:p>
          <a:p>
            <a:pPr marL="0" indent="0">
              <a:buNone/>
            </a:pPr>
            <a:endParaRPr lang="en-GB" sz="1600" dirty="0"/>
          </a:p>
        </p:txBody>
      </p:sp>
      <p:pic>
        <p:nvPicPr>
          <p:cNvPr id="6" name="Picture 5"/>
          <p:cNvPicPr>
            <a:picLocks noChangeAspect="1"/>
          </p:cNvPicPr>
          <p:nvPr/>
        </p:nvPicPr>
        <p:blipFill>
          <a:blip r:embed="rId3"/>
          <a:stretch>
            <a:fillRect/>
          </a:stretch>
        </p:blipFill>
        <p:spPr>
          <a:xfrm>
            <a:off x="1329391" y="1097464"/>
            <a:ext cx="6565427" cy="4553901"/>
          </a:xfrm>
          <a:prstGeom prst="rect">
            <a:avLst/>
          </a:prstGeom>
        </p:spPr>
      </p:pic>
      <p:sp>
        <p:nvSpPr>
          <p:cNvPr id="5" name="Rectangle 4"/>
          <p:cNvSpPr/>
          <p:nvPr/>
        </p:nvSpPr>
        <p:spPr>
          <a:xfrm>
            <a:off x="8975557" y="1066104"/>
            <a:ext cx="2662793" cy="1434239"/>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Complete the word search and find out the meanings of each of the words on the list.</a:t>
            </a:r>
          </a:p>
        </p:txBody>
      </p:sp>
    </p:spTree>
    <p:extLst>
      <p:ext uri="{BB962C8B-B14F-4D97-AF65-F5344CB8AC3E}">
        <p14:creationId xmlns:p14="http://schemas.microsoft.com/office/powerpoint/2010/main" val="978905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2 objectives</a:t>
            </a:r>
          </a:p>
        </p:txBody>
      </p:sp>
      <p:sp>
        <p:nvSpPr>
          <p:cNvPr id="16" name="Rectangle 15"/>
          <p:cNvSpPr/>
          <p:nvPr/>
        </p:nvSpPr>
        <p:spPr>
          <a:xfrm>
            <a:off x="450111" y="1052314"/>
            <a:ext cx="6110346" cy="4302716"/>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panose="020B0604020202020204" pitchFamily="34" charset="0"/>
              </a:rPr>
              <a:t>Know</a:t>
            </a:r>
          </a:p>
          <a:p>
            <a:pPr>
              <a:spcBef>
                <a:spcPct val="20000"/>
              </a:spcBef>
            </a:pPr>
            <a:r>
              <a:rPr lang="en-GB" sz="2000" dirty="0">
                <a:latin typeface="Arial" panose="020B0604020202020204" pitchFamily="34" charset="0"/>
                <a:ea typeface="Calibri" panose="020F0502020204030204" pitchFamily="34" charset="0"/>
                <a:cs typeface="Arial" panose="020B0604020202020204" pitchFamily="34" charset="0"/>
              </a:rPr>
              <a:t>A specification is a way of breaking down the features of a product into smaller criteria for success.</a:t>
            </a:r>
          </a:p>
          <a:p>
            <a:pPr lvl="0">
              <a:spcBef>
                <a:spcPct val="20000"/>
              </a:spcBef>
            </a:pPr>
            <a:r>
              <a:rPr lang="en-GB" sz="2400" b="1" dirty="0">
                <a:solidFill>
                  <a:srgbClr val="318AAC"/>
                </a:solidFill>
                <a:latin typeface="Cambria" panose="02040503050406030204" pitchFamily="18" charset="0"/>
                <a:cs typeface="Arial" panose="020B0604020202020204" pitchFamily="34" charset="0"/>
              </a:rPr>
              <a:t>Understand</a:t>
            </a:r>
          </a:p>
          <a:p>
            <a:pPr>
              <a:spcBef>
                <a:spcPct val="20000"/>
              </a:spcBef>
            </a:pPr>
            <a:r>
              <a:rPr lang="en-GB" sz="2000" dirty="0">
                <a:latin typeface="Arial" panose="020B0604020202020204" pitchFamily="34" charset="0"/>
                <a:ea typeface="Calibri" panose="020F0502020204030204" pitchFamily="34" charset="0"/>
                <a:cs typeface="Arial" panose="020B0604020202020204" pitchFamily="34" charset="0"/>
              </a:rPr>
              <a:t>Pupils understand that a specification is a checklist for success and apply this to both the shelter design and people as employees of a business. </a:t>
            </a:r>
            <a:endParaRPr lang="en-GB" sz="2000"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panose="020B0604020202020204" pitchFamily="34" charset="0"/>
              </a:rPr>
              <a:t>Do</a:t>
            </a:r>
          </a:p>
          <a:p>
            <a:pPr lvl="0">
              <a:spcBef>
                <a:spcPct val="20000"/>
              </a:spcBef>
            </a:pPr>
            <a:r>
              <a:rPr lang="en-GB" sz="2000" dirty="0">
                <a:latin typeface="Arial" panose="020B0604020202020204" pitchFamily="34" charset="0"/>
                <a:ea typeface="Calibri" panose="020F0502020204030204" pitchFamily="34" charset="0"/>
                <a:cs typeface="Arial" panose="020B0604020202020204" pitchFamily="34" charset="0"/>
              </a:rPr>
              <a:t>Pupils will specify the basic and desirable features of a shelter and then apply the same principles to specifying an ideal employee for a job.</a:t>
            </a:r>
            <a:endParaRPr lang="en-GB" sz="2000" dirty="0">
              <a:solidFill>
                <a:srgbClr val="318AAC"/>
              </a:solidFill>
              <a:latin typeface="Arial" panose="020B0604020202020204" pitchFamily="34" charset="0"/>
              <a:cs typeface="Arial" panose="020B0604020202020204" pitchFamily="34" charset="0"/>
            </a:endParaRPr>
          </a:p>
        </p:txBody>
      </p:sp>
      <p:sp>
        <p:nvSpPr>
          <p:cNvPr id="8" name="Rectangle 7"/>
          <p:cNvSpPr/>
          <p:nvPr/>
        </p:nvSpPr>
        <p:spPr>
          <a:xfrm>
            <a:off x="6743700" y="274638"/>
            <a:ext cx="5092700" cy="5389562"/>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r="-114"/>
          <a:stretch/>
        </p:blipFill>
        <p:spPr>
          <a:xfrm>
            <a:off x="6743700" y="274637"/>
            <a:ext cx="5092700" cy="5468937"/>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9548" y="4720206"/>
            <a:ext cx="1172461" cy="817915"/>
          </a:xfrm>
          <a:prstGeom prst="rect">
            <a:avLst/>
          </a:prstGeom>
        </p:spPr>
      </p:pic>
    </p:spTree>
    <p:extLst>
      <p:ext uri="{BB962C8B-B14F-4D97-AF65-F5344CB8AC3E}">
        <p14:creationId xmlns:p14="http://schemas.microsoft.com/office/powerpoint/2010/main" val="22197436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What makes any product a good one?</a:t>
            </a:r>
          </a:p>
        </p:txBody>
      </p:sp>
      <p:sp>
        <p:nvSpPr>
          <p:cNvPr id="21" name="Rectangle 20"/>
          <p:cNvSpPr/>
          <p:nvPr/>
        </p:nvSpPr>
        <p:spPr>
          <a:xfrm>
            <a:off x="5782024" y="1573678"/>
            <a:ext cx="184731" cy="369332"/>
          </a:xfrm>
          <a:prstGeom prst="rect">
            <a:avLst/>
          </a:prstGeom>
        </p:spPr>
        <p:txBody>
          <a:bodyPr wrap="none">
            <a:spAutoFit/>
          </a:bodyPr>
          <a:lstStyle/>
          <a:p>
            <a:endParaRPr lang="en-GB" dirty="0">
              <a:latin typeface="Arial" panose="020B0604020202020204" pitchFamily="34" charset="0"/>
              <a:cs typeface="Arial" panose="020B0604020202020204" pitchFamily="34" charset="0"/>
            </a:endParaRPr>
          </a:p>
        </p:txBody>
      </p:sp>
      <p:sp>
        <p:nvSpPr>
          <p:cNvPr id="5" name="Rectangle 4"/>
          <p:cNvSpPr/>
          <p:nvPr/>
        </p:nvSpPr>
        <p:spPr>
          <a:xfrm>
            <a:off x="580371" y="1109487"/>
            <a:ext cx="11475271" cy="646331"/>
          </a:xfrm>
          <a:prstGeom prst="rect">
            <a:avLst/>
          </a:prstGeom>
        </p:spPr>
        <p:txBody>
          <a:bodyPr wrap="square">
            <a:spAutoFit/>
          </a:bodyPr>
          <a:lstStyle/>
          <a:p>
            <a:r>
              <a:rPr lang="en-GB" b="1" dirty="0">
                <a:latin typeface="Arial" panose="020B0604020202020204" pitchFamily="34" charset="0"/>
                <a:cs typeface="Arial" panose="020B0604020202020204" pitchFamily="34" charset="0"/>
              </a:rPr>
              <a:t>It’s a simple question. </a:t>
            </a:r>
          </a:p>
          <a:p>
            <a:r>
              <a:rPr lang="en-GB" dirty="0">
                <a:latin typeface="Arial" panose="020B0604020202020204" pitchFamily="34" charset="0"/>
                <a:cs typeface="Arial" panose="020B0604020202020204" pitchFamily="34" charset="0"/>
              </a:rPr>
              <a:t>In pairs, try to think of as many statements as you can that could apply to most products: </a:t>
            </a:r>
          </a:p>
        </p:txBody>
      </p:sp>
      <p:grpSp>
        <p:nvGrpSpPr>
          <p:cNvPr id="24" name="Group 23"/>
          <p:cNvGrpSpPr/>
          <p:nvPr/>
        </p:nvGrpSpPr>
        <p:grpSpPr>
          <a:xfrm>
            <a:off x="2241176" y="2025877"/>
            <a:ext cx="6849036" cy="2888153"/>
            <a:chOff x="2241176" y="2047637"/>
            <a:chExt cx="7255436" cy="3445371"/>
          </a:xfrm>
        </p:grpSpPr>
        <p:grpSp>
          <p:nvGrpSpPr>
            <p:cNvPr id="6" name="Group 5"/>
            <p:cNvGrpSpPr/>
            <p:nvPr/>
          </p:nvGrpSpPr>
          <p:grpSpPr>
            <a:xfrm>
              <a:off x="2849502" y="2761778"/>
              <a:ext cx="6054922" cy="1997185"/>
              <a:chOff x="2849502" y="2364736"/>
              <a:chExt cx="6054922" cy="1997185"/>
            </a:xfrm>
          </p:grpSpPr>
          <p:sp>
            <p:nvSpPr>
              <p:cNvPr id="11" name="Rectangle 10"/>
              <p:cNvSpPr/>
              <p:nvPr/>
            </p:nvSpPr>
            <p:spPr>
              <a:xfrm>
                <a:off x="3345360" y="2836156"/>
                <a:ext cx="5242789" cy="991323"/>
              </a:xfrm>
              <a:prstGeom prst="rect">
                <a:avLst/>
              </a:prstGeom>
            </p:spPr>
            <p:txBody>
              <a:bodyPr wrap="square">
                <a:spAutoFit/>
              </a:bodyPr>
              <a:lstStyle/>
              <a:p>
                <a:pPr lvl="0" algn="ctr">
                  <a:spcBef>
                    <a:spcPct val="20000"/>
                  </a:spcBef>
                </a:pPr>
                <a:r>
                  <a:rPr lang="en-GB" sz="2400" b="1" dirty="0">
                    <a:solidFill>
                      <a:srgbClr val="318AAC"/>
                    </a:solidFill>
                    <a:latin typeface="Cambria" panose="02040503050406030204" pitchFamily="18" charset="0"/>
                    <a:cs typeface="Arial" panose="020B0604020202020204" pitchFamily="34" charset="0"/>
                  </a:rPr>
                  <a:t>What are the ingredients for a successful product?</a:t>
                </a:r>
              </a:p>
            </p:txBody>
          </p:sp>
          <p:sp>
            <p:nvSpPr>
              <p:cNvPr id="4" name="Oval 3"/>
              <p:cNvSpPr/>
              <p:nvPr/>
            </p:nvSpPr>
            <p:spPr>
              <a:xfrm>
                <a:off x="2849502" y="2364736"/>
                <a:ext cx="6054922" cy="1997185"/>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grpSp>
        <p:cxnSp>
          <p:nvCxnSpPr>
            <p:cNvPr id="8" name="Straight Connector 7"/>
            <p:cNvCxnSpPr>
              <a:endCxn id="4" idx="0"/>
            </p:cNvCxnSpPr>
            <p:nvPr/>
          </p:nvCxnSpPr>
          <p:spPr>
            <a:xfrm>
              <a:off x="5876963" y="2047637"/>
              <a:ext cx="0" cy="714141"/>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Straight Connector 11"/>
            <p:cNvCxnSpPr>
              <a:cxnSpLocks/>
            </p:cNvCxnSpPr>
            <p:nvPr/>
          </p:nvCxnSpPr>
          <p:spPr>
            <a:xfrm flipH="1">
              <a:off x="7580789" y="2468282"/>
              <a:ext cx="475493" cy="463789"/>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p:cNvCxnSpPr>
              <a:cxnSpLocks/>
            </p:cNvCxnSpPr>
            <p:nvPr/>
          </p:nvCxnSpPr>
          <p:spPr>
            <a:xfrm flipH="1">
              <a:off x="8904425" y="3758101"/>
              <a:ext cx="59218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Straight Connector 13"/>
            <p:cNvCxnSpPr>
              <a:cxnSpLocks/>
            </p:cNvCxnSpPr>
            <p:nvPr/>
          </p:nvCxnSpPr>
          <p:spPr>
            <a:xfrm>
              <a:off x="2241176" y="3758101"/>
              <a:ext cx="60575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p:cNvCxnSpPr>
              <a:cxnSpLocks/>
            </p:cNvCxnSpPr>
            <p:nvPr/>
          </p:nvCxnSpPr>
          <p:spPr>
            <a:xfrm>
              <a:off x="3645646" y="2490133"/>
              <a:ext cx="445962" cy="463789"/>
            </a:xfrm>
            <a:prstGeom prst="line">
              <a:avLst/>
            </a:prstGeom>
          </p:spPr>
          <p:style>
            <a:lnRef idx="2">
              <a:schemeClr val="accent1"/>
            </a:lnRef>
            <a:fillRef idx="0">
              <a:schemeClr val="accent1"/>
            </a:fillRef>
            <a:effectRef idx="1">
              <a:schemeClr val="accent1"/>
            </a:effectRef>
            <a:fontRef idx="minor">
              <a:schemeClr val="tx1"/>
            </a:fontRef>
          </p:style>
        </p:cxnSp>
        <p:grpSp>
          <p:nvGrpSpPr>
            <p:cNvPr id="17" name="Group 16"/>
            <p:cNvGrpSpPr/>
            <p:nvPr/>
          </p:nvGrpSpPr>
          <p:grpSpPr>
            <a:xfrm flipV="1">
              <a:off x="3648153" y="4559131"/>
              <a:ext cx="4410636" cy="933877"/>
              <a:chOff x="3798046" y="2197768"/>
              <a:chExt cx="4410636" cy="908554"/>
            </a:xfrm>
          </p:grpSpPr>
          <p:cxnSp>
            <p:nvCxnSpPr>
              <p:cNvPr id="18" name="Straight Connector 17"/>
              <p:cNvCxnSpPr/>
              <p:nvPr/>
            </p:nvCxnSpPr>
            <p:spPr>
              <a:xfrm>
                <a:off x="6026789" y="2197768"/>
                <a:ext cx="0" cy="714141"/>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Connector 18"/>
              <p:cNvCxnSpPr>
                <a:cxnSpLocks/>
              </p:cNvCxnSpPr>
              <p:nvPr/>
            </p:nvCxnSpPr>
            <p:spPr>
              <a:xfrm flipH="1">
                <a:off x="7733189" y="2620682"/>
                <a:ext cx="475493" cy="463789"/>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Straight Connector 19"/>
              <p:cNvCxnSpPr>
                <a:cxnSpLocks/>
              </p:cNvCxnSpPr>
              <p:nvPr/>
            </p:nvCxnSpPr>
            <p:spPr>
              <a:xfrm>
                <a:off x="3798046" y="2642533"/>
                <a:ext cx="445962" cy="463789"/>
              </a:xfrm>
              <a:prstGeom prst="line">
                <a:avLst/>
              </a:prstGeom>
            </p:spPr>
            <p:style>
              <a:lnRef idx="2">
                <a:schemeClr val="accent1"/>
              </a:lnRef>
              <a:fillRef idx="0">
                <a:schemeClr val="accent1"/>
              </a:fillRef>
              <a:effectRef idx="1">
                <a:schemeClr val="accent1"/>
              </a:effectRef>
              <a:fontRef idx="minor">
                <a:schemeClr val="tx1"/>
              </a:fontRef>
            </p:style>
          </p:cxnSp>
        </p:grpSp>
      </p:grpSp>
      <p:sp>
        <p:nvSpPr>
          <p:cNvPr id="25" name="Rectangle 24"/>
          <p:cNvSpPr/>
          <p:nvPr/>
        </p:nvSpPr>
        <p:spPr>
          <a:xfrm>
            <a:off x="960268" y="5308342"/>
            <a:ext cx="10443949" cy="369332"/>
          </a:xfrm>
          <a:prstGeom prst="rect">
            <a:avLst/>
          </a:prstGeom>
        </p:spPr>
        <p:txBody>
          <a:bodyPr wrap="none">
            <a:spAutoFit/>
          </a:bodyPr>
          <a:lstStyle/>
          <a:p>
            <a:r>
              <a:rPr lang="en-GB" b="1" dirty="0">
                <a:latin typeface="Arial" panose="020B0604020202020204" pitchFamily="34" charset="0"/>
                <a:cs typeface="Arial" panose="020B0604020202020204" pitchFamily="34" charset="0"/>
              </a:rPr>
              <a:t>Tip</a:t>
            </a:r>
            <a:r>
              <a:rPr lang="en-GB" dirty="0">
                <a:latin typeface="Arial" panose="020B0604020202020204" pitchFamily="34" charset="0"/>
                <a:cs typeface="Arial" panose="020B0604020202020204" pitchFamily="34" charset="0"/>
              </a:rPr>
              <a:t>: think of a few products you really like and try to describe the best features that could apply to all.</a:t>
            </a:r>
          </a:p>
        </p:txBody>
      </p:sp>
      <p:sp>
        <p:nvSpPr>
          <p:cNvPr id="3" name="Rectangle 2"/>
          <p:cNvSpPr/>
          <p:nvPr/>
        </p:nvSpPr>
        <p:spPr>
          <a:xfrm>
            <a:off x="7847169" y="2075972"/>
            <a:ext cx="2903359"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It must be value for money</a:t>
            </a:r>
          </a:p>
        </p:txBody>
      </p:sp>
    </p:spTree>
    <p:extLst>
      <p:ext uri="{BB962C8B-B14F-4D97-AF65-F5344CB8AC3E}">
        <p14:creationId xmlns:p14="http://schemas.microsoft.com/office/powerpoint/2010/main" val="16602475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The specification</a:t>
            </a:r>
          </a:p>
        </p:txBody>
      </p:sp>
      <p:sp>
        <p:nvSpPr>
          <p:cNvPr id="3" name="TextBox 2"/>
          <p:cNvSpPr txBox="1"/>
          <p:nvPr/>
        </p:nvSpPr>
        <p:spPr>
          <a:xfrm>
            <a:off x="609599" y="944586"/>
            <a:ext cx="11306629" cy="1138773"/>
          </a:xfrm>
          <a:prstGeom prst="rect">
            <a:avLst/>
          </a:prstGeom>
          <a:noFill/>
        </p:spPr>
        <p:txBody>
          <a:bodyPr wrap="square" rtlCol="0">
            <a:spAutoFit/>
          </a:bodyPr>
          <a:lstStyle/>
          <a:p>
            <a:r>
              <a:rPr lang="en-GB" sz="1700" dirty="0">
                <a:latin typeface="Arial" panose="020B0604020202020204" pitchFamily="34" charset="0"/>
                <a:cs typeface="Arial" panose="020B0604020202020204" pitchFamily="34" charset="0"/>
              </a:rPr>
              <a:t>A specification is just a way of writing down the features of a product or object that will make something a success. </a:t>
            </a:r>
            <a:br>
              <a:rPr lang="en-GB" sz="1700" dirty="0">
                <a:latin typeface="Arial" panose="020B0604020202020204" pitchFamily="34" charset="0"/>
                <a:cs typeface="Arial" panose="020B0604020202020204" pitchFamily="34" charset="0"/>
              </a:rPr>
            </a:br>
            <a:r>
              <a:rPr lang="en-GB" sz="1700" dirty="0">
                <a:latin typeface="Arial" panose="020B0604020202020204" pitchFamily="34" charset="0"/>
                <a:cs typeface="Arial" panose="020B0604020202020204" pitchFamily="34" charset="0"/>
              </a:rPr>
              <a:t>It is often written after a period of research, so that the designer can summarise what they need to do to design and make a product well. Discuss the features of the bike sheds that you have seen or used. Decide which features are a necessity (must have) and those which would be desirable (nice if it had) to make it function at its best. </a:t>
            </a:r>
          </a:p>
        </p:txBody>
      </p:sp>
      <p:pic>
        <p:nvPicPr>
          <p:cNvPr id="26" name="Picture 25"/>
          <p:cNvPicPr>
            <a:picLocks noChangeAspect="1"/>
          </p:cNvPicPr>
          <p:nvPr/>
        </p:nvPicPr>
        <p:blipFill>
          <a:blip r:embed="rId3"/>
          <a:stretch>
            <a:fillRect/>
          </a:stretch>
        </p:blipFill>
        <p:spPr>
          <a:xfrm>
            <a:off x="4173807" y="2331300"/>
            <a:ext cx="4191000" cy="2574338"/>
          </a:xfrm>
          <a:prstGeom prst="rect">
            <a:avLst/>
          </a:prstGeom>
        </p:spPr>
      </p:pic>
      <p:sp>
        <p:nvSpPr>
          <p:cNvPr id="27" name="Arrow: Right 26"/>
          <p:cNvSpPr/>
          <p:nvPr/>
        </p:nvSpPr>
        <p:spPr>
          <a:xfrm rot="10800000">
            <a:off x="3363745" y="2826942"/>
            <a:ext cx="661737" cy="296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sp>
        <p:nvSpPr>
          <p:cNvPr id="28" name="Arrow: Right 27"/>
          <p:cNvSpPr/>
          <p:nvPr/>
        </p:nvSpPr>
        <p:spPr>
          <a:xfrm rot="10800000">
            <a:off x="3363745" y="3929398"/>
            <a:ext cx="661737" cy="296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sp>
        <p:nvSpPr>
          <p:cNvPr id="30" name="Arrow: Right 29"/>
          <p:cNvSpPr/>
          <p:nvPr/>
        </p:nvSpPr>
        <p:spPr>
          <a:xfrm rot="10800000">
            <a:off x="3005097" y="3383763"/>
            <a:ext cx="661737" cy="296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sp>
        <p:nvSpPr>
          <p:cNvPr id="31" name="Arrow: Right 30"/>
          <p:cNvSpPr/>
          <p:nvPr/>
        </p:nvSpPr>
        <p:spPr>
          <a:xfrm rot="10800000">
            <a:off x="3005097" y="4516809"/>
            <a:ext cx="661737" cy="296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sp>
        <p:nvSpPr>
          <p:cNvPr id="32" name="Arrow: Right 31"/>
          <p:cNvSpPr/>
          <p:nvPr/>
        </p:nvSpPr>
        <p:spPr>
          <a:xfrm rot="10800000" flipH="1">
            <a:off x="8527267" y="2826943"/>
            <a:ext cx="691128" cy="296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sp>
        <p:nvSpPr>
          <p:cNvPr id="33" name="Arrow: Right 32"/>
          <p:cNvSpPr/>
          <p:nvPr/>
        </p:nvSpPr>
        <p:spPr>
          <a:xfrm rot="10800000" flipH="1">
            <a:off x="8527267" y="3929399"/>
            <a:ext cx="691128" cy="296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sp>
        <p:nvSpPr>
          <p:cNvPr id="35" name="Arrow: Right 34"/>
          <p:cNvSpPr/>
          <p:nvPr/>
        </p:nvSpPr>
        <p:spPr>
          <a:xfrm rot="10800000" flipH="1">
            <a:off x="8842388" y="3372579"/>
            <a:ext cx="691128" cy="296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sp>
        <p:nvSpPr>
          <p:cNvPr id="36" name="Arrow: Right 35"/>
          <p:cNvSpPr/>
          <p:nvPr/>
        </p:nvSpPr>
        <p:spPr>
          <a:xfrm rot="10800000" flipH="1">
            <a:off x="8842388" y="4531549"/>
            <a:ext cx="691128" cy="296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sp>
        <p:nvSpPr>
          <p:cNvPr id="4" name="Rectangle 3"/>
          <p:cNvSpPr/>
          <p:nvPr/>
        </p:nvSpPr>
        <p:spPr>
          <a:xfrm>
            <a:off x="9070631" y="2223348"/>
            <a:ext cx="2504212" cy="338554"/>
          </a:xfrm>
          <a:prstGeom prst="rect">
            <a:avLst/>
          </a:prstGeom>
        </p:spPr>
        <p:txBody>
          <a:bodyPr wrap="none">
            <a:spAutoFit/>
          </a:bodyPr>
          <a:lstStyle/>
          <a:p>
            <a:r>
              <a:rPr lang="en-GB" sz="1600" b="1" dirty="0">
                <a:latin typeface="Arial" panose="020B0604020202020204" pitchFamily="34" charset="0"/>
                <a:cs typeface="Arial" panose="020B0604020202020204" pitchFamily="34" charset="0"/>
              </a:rPr>
              <a:t>Desirable (nice if it had)</a:t>
            </a:r>
            <a:endParaRPr lang="en-GB" b="1" dirty="0">
              <a:latin typeface="Arial" panose="020B0604020202020204" pitchFamily="34" charset="0"/>
              <a:cs typeface="Arial" panose="020B0604020202020204" pitchFamily="34" charset="0"/>
            </a:endParaRPr>
          </a:p>
        </p:txBody>
      </p:sp>
      <p:sp>
        <p:nvSpPr>
          <p:cNvPr id="5" name="Rectangle 4"/>
          <p:cNvSpPr/>
          <p:nvPr/>
        </p:nvSpPr>
        <p:spPr>
          <a:xfrm>
            <a:off x="600535" y="2223348"/>
            <a:ext cx="2351926" cy="338554"/>
          </a:xfrm>
          <a:prstGeom prst="rect">
            <a:avLst/>
          </a:prstGeom>
        </p:spPr>
        <p:txBody>
          <a:bodyPr wrap="none">
            <a:spAutoFit/>
          </a:bodyPr>
          <a:lstStyle/>
          <a:p>
            <a:r>
              <a:rPr lang="en-GB" sz="1600" b="1" dirty="0">
                <a:latin typeface="Arial" panose="020B0604020202020204" pitchFamily="34" charset="0"/>
                <a:cs typeface="Arial" panose="020B0604020202020204" pitchFamily="34" charset="0"/>
              </a:rPr>
              <a:t>Necessity (must have)</a:t>
            </a:r>
            <a:endParaRPr lang="en-GB" b="1" dirty="0">
              <a:latin typeface="Arial" panose="020B0604020202020204" pitchFamily="34" charset="0"/>
              <a:cs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948793450"/>
              </p:ext>
            </p:extLst>
          </p:nvPr>
        </p:nvGraphicFramePr>
        <p:xfrm>
          <a:off x="609602" y="5481569"/>
          <a:ext cx="11039744" cy="370840"/>
        </p:xfrm>
        <a:graphic>
          <a:graphicData uri="http://schemas.openxmlformats.org/drawingml/2006/table">
            <a:tbl>
              <a:tblPr firstRow="1" bandRow="1">
                <a:tableStyleId>{2D5ABB26-0587-4C30-8999-92F81FD0307C}</a:tableStyleId>
              </a:tblPr>
              <a:tblGrid>
                <a:gridCol w="1379968">
                  <a:extLst>
                    <a:ext uri="{9D8B030D-6E8A-4147-A177-3AD203B41FA5}">
                      <a16:colId xmlns:a16="http://schemas.microsoft.com/office/drawing/2014/main" val="1283595812"/>
                    </a:ext>
                  </a:extLst>
                </a:gridCol>
                <a:gridCol w="1379968">
                  <a:extLst>
                    <a:ext uri="{9D8B030D-6E8A-4147-A177-3AD203B41FA5}">
                      <a16:colId xmlns:a16="http://schemas.microsoft.com/office/drawing/2014/main" val="393693200"/>
                    </a:ext>
                  </a:extLst>
                </a:gridCol>
                <a:gridCol w="1379968">
                  <a:extLst>
                    <a:ext uri="{9D8B030D-6E8A-4147-A177-3AD203B41FA5}">
                      <a16:colId xmlns:a16="http://schemas.microsoft.com/office/drawing/2014/main" val="987307304"/>
                    </a:ext>
                  </a:extLst>
                </a:gridCol>
                <a:gridCol w="1379968">
                  <a:extLst>
                    <a:ext uri="{9D8B030D-6E8A-4147-A177-3AD203B41FA5}">
                      <a16:colId xmlns:a16="http://schemas.microsoft.com/office/drawing/2014/main" val="3259658849"/>
                    </a:ext>
                  </a:extLst>
                </a:gridCol>
                <a:gridCol w="1379968">
                  <a:extLst>
                    <a:ext uri="{9D8B030D-6E8A-4147-A177-3AD203B41FA5}">
                      <a16:colId xmlns:a16="http://schemas.microsoft.com/office/drawing/2014/main" val="4027214167"/>
                    </a:ext>
                  </a:extLst>
                </a:gridCol>
                <a:gridCol w="1379968">
                  <a:extLst>
                    <a:ext uri="{9D8B030D-6E8A-4147-A177-3AD203B41FA5}">
                      <a16:colId xmlns:a16="http://schemas.microsoft.com/office/drawing/2014/main" val="4204613143"/>
                    </a:ext>
                  </a:extLst>
                </a:gridCol>
                <a:gridCol w="1379968">
                  <a:extLst>
                    <a:ext uri="{9D8B030D-6E8A-4147-A177-3AD203B41FA5}">
                      <a16:colId xmlns:a16="http://schemas.microsoft.com/office/drawing/2014/main" val="2801646412"/>
                    </a:ext>
                  </a:extLst>
                </a:gridCol>
                <a:gridCol w="1379968">
                  <a:extLst>
                    <a:ext uri="{9D8B030D-6E8A-4147-A177-3AD203B41FA5}">
                      <a16:colId xmlns:a16="http://schemas.microsoft.com/office/drawing/2014/main" val="569114419"/>
                    </a:ext>
                  </a:extLst>
                </a:gridCol>
              </a:tblGrid>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Security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Safe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Rain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Wind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Visibility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Dry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Rust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Large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8419521"/>
                  </a:ext>
                </a:extLst>
              </a:tr>
            </a:tbl>
          </a:graphicData>
        </a:graphic>
      </p:graphicFrame>
      <p:sp>
        <p:nvSpPr>
          <p:cNvPr id="37" name="Rectangle 36"/>
          <p:cNvSpPr/>
          <p:nvPr/>
        </p:nvSpPr>
        <p:spPr>
          <a:xfrm>
            <a:off x="5791726" y="4974504"/>
            <a:ext cx="813043" cy="369332"/>
          </a:xfrm>
          <a:prstGeom prst="rect">
            <a:avLst/>
          </a:prstGeom>
        </p:spPr>
        <p:txBody>
          <a:bodyPr wrap="none">
            <a:spAutoFit/>
          </a:bodyPr>
          <a:lstStyle/>
          <a:p>
            <a:r>
              <a:rPr lang="en-GB" b="1" dirty="0">
                <a:latin typeface="Arial" panose="020B0604020202020204" pitchFamily="34" charset="0"/>
                <a:cs typeface="Arial" panose="020B0604020202020204" pitchFamily="34" charset="0"/>
              </a:rPr>
              <a:t>Clues</a:t>
            </a:r>
          </a:p>
        </p:txBody>
      </p:sp>
    </p:spTree>
    <p:extLst>
      <p:ext uri="{BB962C8B-B14F-4D97-AF65-F5344CB8AC3E}">
        <p14:creationId xmlns:p14="http://schemas.microsoft.com/office/powerpoint/2010/main" val="20576642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The specification</a:t>
            </a:r>
          </a:p>
        </p:txBody>
      </p:sp>
      <p:sp>
        <p:nvSpPr>
          <p:cNvPr id="3" name="TextBox 2"/>
          <p:cNvSpPr txBox="1"/>
          <p:nvPr/>
        </p:nvSpPr>
        <p:spPr>
          <a:xfrm>
            <a:off x="612902" y="1150474"/>
            <a:ext cx="11039746" cy="338554"/>
          </a:xfrm>
          <a:prstGeom prst="rect">
            <a:avLst/>
          </a:prstGeom>
          <a:noFill/>
        </p:spPr>
        <p:txBody>
          <a:bodyPr wrap="square" rtlCol="0">
            <a:spAutoFit/>
          </a:bodyPr>
          <a:lstStyle/>
          <a:p>
            <a:r>
              <a:rPr lang="en-GB" sz="1600" dirty="0">
                <a:latin typeface="Arial" panose="020B0604020202020204" pitchFamily="34" charset="0"/>
                <a:cs typeface="Arial" panose="020B0604020202020204" pitchFamily="34" charset="0"/>
              </a:rPr>
              <a:t>Now think of an outdoor social space in the same way. An area where you and your friends can gather at break times.</a:t>
            </a:r>
          </a:p>
        </p:txBody>
      </p:sp>
      <p:sp>
        <p:nvSpPr>
          <p:cNvPr id="27" name="Arrow: Right 26"/>
          <p:cNvSpPr/>
          <p:nvPr/>
        </p:nvSpPr>
        <p:spPr>
          <a:xfrm rot="10800000">
            <a:off x="3874251" y="2308748"/>
            <a:ext cx="661737" cy="296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8" name="Arrow: Right 27"/>
          <p:cNvSpPr/>
          <p:nvPr/>
        </p:nvSpPr>
        <p:spPr>
          <a:xfrm rot="10800000">
            <a:off x="3874251" y="3411204"/>
            <a:ext cx="661737" cy="296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0" name="Arrow: Right 29"/>
          <p:cNvSpPr/>
          <p:nvPr/>
        </p:nvSpPr>
        <p:spPr>
          <a:xfrm rot="10800000">
            <a:off x="3515603" y="2865569"/>
            <a:ext cx="661737" cy="296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1" name="Arrow: Right 30"/>
          <p:cNvSpPr/>
          <p:nvPr/>
        </p:nvSpPr>
        <p:spPr>
          <a:xfrm rot="10800000">
            <a:off x="3515603" y="3998615"/>
            <a:ext cx="661737" cy="296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2" name="Arrow: Right 31"/>
          <p:cNvSpPr/>
          <p:nvPr/>
        </p:nvSpPr>
        <p:spPr>
          <a:xfrm rot="10800000" flipH="1">
            <a:off x="7872245" y="2308749"/>
            <a:ext cx="691128" cy="296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3" name="Arrow: Right 32"/>
          <p:cNvSpPr/>
          <p:nvPr/>
        </p:nvSpPr>
        <p:spPr>
          <a:xfrm rot="10800000" flipH="1">
            <a:off x="7872245" y="3411205"/>
            <a:ext cx="691128" cy="296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5" name="Arrow: Right 34"/>
          <p:cNvSpPr/>
          <p:nvPr/>
        </p:nvSpPr>
        <p:spPr>
          <a:xfrm rot="10800000" flipH="1">
            <a:off x="8187366" y="2854385"/>
            <a:ext cx="691128" cy="296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6" name="Arrow: Right 35"/>
          <p:cNvSpPr/>
          <p:nvPr/>
        </p:nvSpPr>
        <p:spPr>
          <a:xfrm rot="10800000" flipH="1">
            <a:off x="8187366" y="4013355"/>
            <a:ext cx="691128" cy="296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4" name="Rectangle 3"/>
          <p:cNvSpPr/>
          <p:nvPr/>
        </p:nvSpPr>
        <p:spPr>
          <a:xfrm>
            <a:off x="9082998" y="1705183"/>
            <a:ext cx="2504212" cy="338554"/>
          </a:xfrm>
          <a:prstGeom prst="rect">
            <a:avLst/>
          </a:prstGeom>
        </p:spPr>
        <p:txBody>
          <a:bodyPr wrap="none">
            <a:spAutoFit/>
          </a:bodyPr>
          <a:lstStyle/>
          <a:p>
            <a:r>
              <a:rPr lang="en-GB" sz="1600" b="1" dirty="0">
                <a:latin typeface="Arial" panose="020B0604020202020204" pitchFamily="34" charset="0"/>
                <a:cs typeface="Arial" panose="020B0604020202020204" pitchFamily="34" charset="0"/>
              </a:rPr>
              <a:t>Desirable (nice if it had)</a:t>
            </a:r>
            <a:endParaRPr lang="en-GB" b="1" dirty="0">
              <a:latin typeface="Arial" panose="020B0604020202020204" pitchFamily="34" charset="0"/>
              <a:cs typeface="Arial" panose="020B0604020202020204" pitchFamily="34" charset="0"/>
            </a:endParaRPr>
          </a:p>
        </p:txBody>
      </p:sp>
      <p:sp>
        <p:nvSpPr>
          <p:cNvPr id="5" name="Rectangle 4"/>
          <p:cNvSpPr/>
          <p:nvPr/>
        </p:nvSpPr>
        <p:spPr>
          <a:xfrm>
            <a:off x="612902" y="1641996"/>
            <a:ext cx="2351926" cy="338554"/>
          </a:xfrm>
          <a:prstGeom prst="rect">
            <a:avLst/>
          </a:prstGeom>
        </p:spPr>
        <p:txBody>
          <a:bodyPr wrap="none">
            <a:spAutoFit/>
          </a:bodyPr>
          <a:lstStyle/>
          <a:p>
            <a:r>
              <a:rPr lang="en-GB" sz="1600" b="1" dirty="0">
                <a:latin typeface="Arial" panose="020B0604020202020204" pitchFamily="34" charset="0"/>
                <a:cs typeface="Arial" panose="020B0604020202020204" pitchFamily="34" charset="0"/>
              </a:rPr>
              <a:t>Necessity (must have)</a:t>
            </a:r>
            <a:endParaRPr lang="en-GB" b="1"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973083" y="2042401"/>
            <a:ext cx="2444708" cy="2575478"/>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427002040"/>
              </p:ext>
            </p:extLst>
          </p:nvPr>
        </p:nvGraphicFramePr>
        <p:xfrm>
          <a:off x="612902" y="5259464"/>
          <a:ext cx="11039744" cy="579120"/>
        </p:xfrm>
        <a:graphic>
          <a:graphicData uri="http://schemas.openxmlformats.org/drawingml/2006/table">
            <a:tbl>
              <a:tblPr firstRow="1" bandRow="1">
                <a:tableStyleId>{2D5ABB26-0587-4C30-8999-92F81FD0307C}</a:tableStyleId>
              </a:tblPr>
              <a:tblGrid>
                <a:gridCol w="1379968">
                  <a:extLst>
                    <a:ext uri="{9D8B030D-6E8A-4147-A177-3AD203B41FA5}">
                      <a16:colId xmlns:a16="http://schemas.microsoft.com/office/drawing/2014/main" val="1992429286"/>
                    </a:ext>
                  </a:extLst>
                </a:gridCol>
                <a:gridCol w="1379968">
                  <a:extLst>
                    <a:ext uri="{9D8B030D-6E8A-4147-A177-3AD203B41FA5}">
                      <a16:colId xmlns:a16="http://schemas.microsoft.com/office/drawing/2014/main" val="3640114413"/>
                    </a:ext>
                  </a:extLst>
                </a:gridCol>
                <a:gridCol w="1379968">
                  <a:extLst>
                    <a:ext uri="{9D8B030D-6E8A-4147-A177-3AD203B41FA5}">
                      <a16:colId xmlns:a16="http://schemas.microsoft.com/office/drawing/2014/main" val="2968744620"/>
                    </a:ext>
                  </a:extLst>
                </a:gridCol>
                <a:gridCol w="1379968">
                  <a:extLst>
                    <a:ext uri="{9D8B030D-6E8A-4147-A177-3AD203B41FA5}">
                      <a16:colId xmlns:a16="http://schemas.microsoft.com/office/drawing/2014/main" val="1043559854"/>
                    </a:ext>
                  </a:extLst>
                </a:gridCol>
                <a:gridCol w="1379968">
                  <a:extLst>
                    <a:ext uri="{9D8B030D-6E8A-4147-A177-3AD203B41FA5}">
                      <a16:colId xmlns:a16="http://schemas.microsoft.com/office/drawing/2014/main" val="3264057292"/>
                    </a:ext>
                  </a:extLst>
                </a:gridCol>
                <a:gridCol w="1379968">
                  <a:extLst>
                    <a:ext uri="{9D8B030D-6E8A-4147-A177-3AD203B41FA5}">
                      <a16:colId xmlns:a16="http://schemas.microsoft.com/office/drawing/2014/main" val="3927761475"/>
                    </a:ext>
                  </a:extLst>
                </a:gridCol>
                <a:gridCol w="1379968">
                  <a:extLst>
                    <a:ext uri="{9D8B030D-6E8A-4147-A177-3AD203B41FA5}">
                      <a16:colId xmlns:a16="http://schemas.microsoft.com/office/drawing/2014/main" val="1085423431"/>
                    </a:ext>
                  </a:extLst>
                </a:gridCol>
                <a:gridCol w="1379968">
                  <a:extLst>
                    <a:ext uri="{9D8B030D-6E8A-4147-A177-3AD203B41FA5}">
                      <a16:colId xmlns:a16="http://schemas.microsoft.com/office/drawing/2014/main" val="3860212607"/>
                    </a:ext>
                  </a:extLst>
                </a:gridCol>
              </a:tblGrid>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Hard seating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Standing room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Rain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Wind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Litter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Vending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Phones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Safe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18981077"/>
                  </a:ext>
                </a:extLst>
              </a:tr>
            </a:tbl>
          </a:graphicData>
        </a:graphic>
      </p:graphicFrame>
      <p:sp>
        <p:nvSpPr>
          <p:cNvPr id="21" name="Rectangle 20"/>
          <p:cNvSpPr/>
          <p:nvPr/>
        </p:nvSpPr>
        <p:spPr>
          <a:xfrm>
            <a:off x="5791726" y="4785822"/>
            <a:ext cx="813043" cy="369332"/>
          </a:xfrm>
          <a:prstGeom prst="rect">
            <a:avLst/>
          </a:prstGeom>
        </p:spPr>
        <p:txBody>
          <a:bodyPr wrap="none">
            <a:spAutoFit/>
          </a:bodyPr>
          <a:lstStyle/>
          <a:p>
            <a:r>
              <a:rPr lang="en-GB" b="1" dirty="0">
                <a:latin typeface="Arial" panose="020B0604020202020204" pitchFamily="34" charset="0"/>
                <a:cs typeface="Arial" panose="020B0604020202020204" pitchFamily="34" charset="0"/>
              </a:rPr>
              <a:t>Clues</a:t>
            </a:r>
          </a:p>
        </p:txBody>
      </p:sp>
    </p:spTree>
    <p:extLst>
      <p:ext uri="{BB962C8B-B14F-4D97-AF65-F5344CB8AC3E}">
        <p14:creationId xmlns:p14="http://schemas.microsoft.com/office/powerpoint/2010/main" val="592810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447609416"/>
              </p:ext>
            </p:extLst>
          </p:nvPr>
        </p:nvGraphicFramePr>
        <p:xfrm>
          <a:off x="332377" y="222069"/>
          <a:ext cx="11594013" cy="5767009"/>
        </p:xfrm>
        <a:graphic>
          <a:graphicData uri="http://schemas.openxmlformats.org/drawingml/2006/table">
            <a:tbl>
              <a:tblPr firstRow="1" bandRow="1">
                <a:tableStyleId>{2D5ABB26-0587-4C30-8999-92F81FD0307C}</a:tableStyleId>
              </a:tblPr>
              <a:tblGrid>
                <a:gridCol w="1209040">
                  <a:extLst>
                    <a:ext uri="{9D8B030D-6E8A-4147-A177-3AD203B41FA5}">
                      <a16:colId xmlns:a16="http://schemas.microsoft.com/office/drawing/2014/main" val="1154298120"/>
                    </a:ext>
                  </a:extLst>
                </a:gridCol>
                <a:gridCol w="4336869">
                  <a:extLst>
                    <a:ext uri="{9D8B030D-6E8A-4147-A177-3AD203B41FA5}">
                      <a16:colId xmlns:a16="http://schemas.microsoft.com/office/drawing/2014/main" val="1815033367"/>
                    </a:ext>
                  </a:extLst>
                </a:gridCol>
                <a:gridCol w="6048104">
                  <a:extLst>
                    <a:ext uri="{9D8B030D-6E8A-4147-A177-3AD203B41FA5}">
                      <a16:colId xmlns:a16="http://schemas.microsoft.com/office/drawing/2014/main" val="1796919584"/>
                    </a:ext>
                  </a:extLst>
                </a:gridCol>
              </a:tblGrid>
              <a:tr h="554929">
                <a:tc>
                  <a:txBody>
                    <a:bodyPr/>
                    <a:lstStyle/>
                    <a:p>
                      <a:endParaRPr lang="en-GB" sz="18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1" dirty="0">
                          <a:solidFill>
                            <a:schemeClr val="tx1"/>
                          </a:solidFill>
                          <a:latin typeface="Arial" panose="020B0604020202020204" pitchFamily="34" charset="0"/>
                          <a:cs typeface="Arial" panose="020B0604020202020204" pitchFamily="34" charset="0"/>
                        </a:rPr>
                        <a:t>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1" dirty="0">
                          <a:solidFill>
                            <a:schemeClr val="tx1"/>
                          </a:solidFill>
                          <a:latin typeface="Arial" panose="020B0604020202020204" pitchFamily="34" charset="0"/>
                          <a:cs typeface="Arial" panose="020B0604020202020204" pitchFamily="34" charset="0"/>
                        </a:rPr>
                        <a:t>Disadvantages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9929913"/>
                  </a:ext>
                </a:extLst>
              </a:tr>
              <a:tr h="370840">
                <a:tc>
                  <a:txBody>
                    <a:bodyPr/>
                    <a:lstStyle/>
                    <a:p>
                      <a:r>
                        <a:rPr lang="en-GB" sz="1800" b="1" dirty="0">
                          <a:solidFill>
                            <a:schemeClr val="tx1"/>
                          </a:solidFill>
                          <a:latin typeface="Arial" panose="020B0604020202020204" pitchFamily="34" charset="0"/>
                          <a:cs typeface="Arial" panose="020B0604020202020204" pitchFamily="34" charset="0"/>
                        </a:rPr>
                        <a:t>Friends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Your friends are </a:t>
                      </a:r>
                      <a:r>
                        <a:rPr lang="en-GB" sz="1800">
                          <a:solidFill>
                            <a:schemeClr val="tx1"/>
                          </a:solidFill>
                          <a:latin typeface="Arial" panose="020B0604020202020204" pitchFamily="34" charset="0"/>
                          <a:cs typeface="Arial" panose="020B0604020202020204" pitchFamily="34" charset="0"/>
                        </a:rPr>
                        <a:t>in the </a:t>
                      </a:r>
                      <a:r>
                        <a:rPr lang="en-GB" sz="1800" dirty="0">
                          <a:solidFill>
                            <a:schemeClr val="tx1"/>
                          </a:solidFill>
                          <a:latin typeface="Arial" panose="020B0604020202020204" pitchFamily="34" charset="0"/>
                          <a:cs typeface="Arial" panose="020B0604020202020204" pitchFamily="34" charset="0"/>
                        </a:rPr>
                        <a:t>same situation. They can relate to how you feel.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At this age they have absolutely no experience of giving careers advice. Young people can exaggerate the pay of certain jobs and give very misleading information. They can convince you to make choices on decisions that aren’t the best for you. They can sometimes steer you to make decisions that are best for their own reasons (for example: so they have a friend to sit next to in a class).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300305"/>
                  </a:ext>
                </a:extLst>
              </a:tr>
              <a:tr h="370840">
                <a:tc>
                  <a:txBody>
                    <a:bodyPr/>
                    <a:lstStyle/>
                    <a:p>
                      <a:r>
                        <a:rPr lang="en-GB" sz="1800" b="1" dirty="0">
                          <a:solidFill>
                            <a:schemeClr val="tx1"/>
                          </a:solidFill>
                          <a:latin typeface="Arial" panose="020B0604020202020204" pitchFamily="34" charset="0"/>
                          <a:cs typeface="Arial" panose="020B0604020202020204" pitchFamily="34" charset="0"/>
                        </a:rPr>
                        <a:t>Family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They probably know you best. They can tell you what you might be suited to. They care and only have your interests at heart. Family will help you look for local opportunities on your behalf.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Family can sometimes steer you to the line of work that is tradition within the family without exploring other options. They can give similar careers information and guidance to you that they experienced when they were your age. It is not always up to date.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8612515"/>
                  </a:ext>
                </a:extLst>
              </a:tr>
              <a:tr h="370840">
                <a:tc>
                  <a:txBody>
                    <a:bodyPr/>
                    <a:lstStyle/>
                    <a:p>
                      <a:r>
                        <a:rPr lang="en-GB" sz="1800" b="1" dirty="0">
                          <a:solidFill>
                            <a:schemeClr val="tx1"/>
                          </a:solidFill>
                          <a:latin typeface="Arial" panose="020B0604020202020204" pitchFamily="34" charset="0"/>
                          <a:cs typeface="Arial" panose="020B0604020202020204" pitchFamily="34" charset="0"/>
                        </a:rPr>
                        <a:t>Teachers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You see them everyday and they know you well. A great place to start if you decide on a career related to their subject. They know you best in terms of how you work, your strengths and weaknesses.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Teachers may steer you to careers and options biased to their subject. You are also unlikely to approach teachers you don’t like and go to those you do, meaning you don’t get a balanced view and opinion.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18718993"/>
                  </a:ext>
                </a:extLst>
              </a:tr>
            </a:tbl>
          </a:graphicData>
        </a:graphic>
      </p:graphicFrame>
    </p:spTree>
    <p:extLst>
      <p:ext uri="{BB962C8B-B14F-4D97-AF65-F5344CB8AC3E}">
        <p14:creationId xmlns:p14="http://schemas.microsoft.com/office/powerpoint/2010/main" val="1617679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Meet Christian</a:t>
            </a:r>
          </a:p>
        </p:txBody>
      </p:sp>
      <p:sp>
        <p:nvSpPr>
          <p:cNvPr id="11" name="Rectangle 10"/>
          <p:cNvSpPr/>
          <p:nvPr/>
        </p:nvSpPr>
        <p:spPr>
          <a:xfrm>
            <a:off x="609601" y="1594416"/>
            <a:ext cx="7518400" cy="3914918"/>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Christian is a 16 year old boy who is in need of a little help. </a:t>
            </a: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r>
              <a:rPr lang="en-GB" dirty="0">
                <a:latin typeface="Arial" panose="020B0604020202020204" pitchFamily="34" charset="0"/>
                <a:cs typeface="Arial" panose="020B0604020202020204" pitchFamily="34" charset="0"/>
              </a:rPr>
              <a:t>He is leaving school and has little idea of what to do next in his life. </a:t>
            </a: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r>
              <a:rPr lang="en-GB" dirty="0">
                <a:latin typeface="Arial" panose="020B0604020202020204" pitchFamily="34" charset="0"/>
                <a:cs typeface="Arial" panose="020B0604020202020204" pitchFamily="34" charset="0"/>
              </a:rPr>
              <a:t>He’s been told by his parents to look for work or a college course. </a:t>
            </a: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r>
              <a:rPr lang="en-GB" dirty="0">
                <a:latin typeface="Arial" panose="020B0604020202020204" pitchFamily="34" charset="0"/>
                <a:cs typeface="Arial" panose="020B0604020202020204" pitchFamily="34" charset="0"/>
              </a:rPr>
              <a:t>He’s not too bothered about it all, and will just go along with it to keep his parents off of his back!</a:t>
            </a: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r>
              <a:rPr lang="en-GB" dirty="0">
                <a:latin typeface="Arial" panose="020B0604020202020204" pitchFamily="34" charset="0"/>
                <a:cs typeface="Arial" panose="020B0604020202020204" pitchFamily="34" charset="0"/>
              </a:rPr>
              <a:t>He’s seen a job and a course at a college but he’s not sure which to apply for.</a:t>
            </a:r>
          </a:p>
          <a:p>
            <a:pPr lvl="0">
              <a:spcBef>
                <a:spcPct val="20000"/>
              </a:spcBef>
            </a:pPr>
            <a:endParaRPr lang="en-GB" dirty="0">
              <a:latin typeface="Arial" panose="020B0604020202020204" pitchFamily="34" charset="0"/>
              <a:cs typeface="Arial" panose="020B0604020202020204" pitchFamily="34" charset="0"/>
            </a:endParaRP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pic>
        <p:nvPicPr>
          <p:cNvPr id="3" name="Picture 2"/>
          <p:cNvPicPr>
            <a:picLocks noChangeAspect="1"/>
          </p:cNvPicPr>
          <p:nvPr/>
        </p:nvPicPr>
        <p:blipFill>
          <a:blip r:embed="rId3"/>
          <a:stretch>
            <a:fillRect/>
          </a:stretch>
        </p:blipFill>
        <p:spPr>
          <a:xfrm>
            <a:off x="8799118" y="619571"/>
            <a:ext cx="2720560" cy="4907776"/>
          </a:xfrm>
          <a:prstGeom prst="rect">
            <a:avLst/>
          </a:prstGeom>
        </p:spPr>
      </p:pic>
    </p:spTree>
    <p:extLst>
      <p:ext uri="{BB962C8B-B14F-4D97-AF65-F5344CB8AC3E}">
        <p14:creationId xmlns:p14="http://schemas.microsoft.com/office/powerpoint/2010/main" val="27021498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How does Christian see himself?</a:t>
            </a:r>
          </a:p>
        </p:txBody>
      </p:sp>
      <p:sp>
        <p:nvSpPr>
          <p:cNvPr id="11" name="Rectangle 10"/>
          <p:cNvSpPr/>
          <p:nvPr/>
        </p:nvSpPr>
        <p:spPr>
          <a:xfrm>
            <a:off x="609600" y="1080236"/>
            <a:ext cx="8598946" cy="4579715"/>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He sees himself as a typical pupil of school leaving age. He looks around at other pupils and believes he is Mr Average. He doesn’t really stand out for doing anything really bad or good. He never really gets into any trouble. He rarely gets praised for the things he does, which he does half heartedly.</a:t>
            </a: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r>
              <a:rPr lang="en-GB" dirty="0">
                <a:latin typeface="Arial" panose="020B0604020202020204" pitchFamily="34" charset="0"/>
                <a:cs typeface="Arial" panose="020B0604020202020204" pitchFamily="34" charset="0"/>
              </a:rPr>
              <a:t>He judges himself by what he sees in others and he thinks he is going to do OK in life without too much effort. In his eyes he is much better than most of the other kids his age.</a:t>
            </a: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r>
              <a:rPr lang="en-GB" dirty="0">
                <a:latin typeface="Arial" panose="020B0604020202020204" pitchFamily="34" charset="0"/>
                <a:cs typeface="Arial" panose="020B0604020202020204" pitchFamily="34" charset="0"/>
              </a:rPr>
              <a:t>He’s not too interested in what comes after school and just interested in whatever job will earn him a lot of money. The money is the only reason he will apply for a college course or job. He believes what his friends say about how much money you can earn in different jobs.</a:t>
            </a: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r>
              <a:rPr lang="en-GB" b="1" dirty="0">
                <a:latin typeface="Arial" panose="020B0604020202020204" pitchFamily="34" charset="0"/>
                <a:cs typeface="Arial" panose="020B0604020202020204" pitchFamily="34" charset="0"/>
              </a:rPr>
              <a:t>Discuss how employers would see him when they learn this about him?</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pic>
        <p:nvPicPr>
          <p:cNvPr id="3" name="Picture 2"/>
          <p:cNvPicPr>
            <a:picLocks noChangeAspect="1"/>
          </p:cNvPicPr>
          <p:nvPr/>
        </p:nvPicPr>
        <p:blipFill>
          <a:blip r:embed="rId3"/>
          <a:stretch>
            <a:fillRect/>
          </a:stretch>
        </p:blipFill>
        <p:spPr>
          <a:xfrm>
            <a:off x="9474421" y="1268157"/>
            <a:ext cx="2330360" cy="4203872"/>
          </a:xfrm>
          <a:prstGeom prst="rect">
            <a:avLst/>
          </a:prstGeom>
        </p:spPr>
      </p:pic>
    </p:spTree>
    <p:extLst>
      <p:ext uri="{BB962C8B-B14F-4D97-AF65-F5344CB8AC3E}">
        <p14:creationId xmlns:p14="http://schemas.microsoft.com/office/powerpoint/2010/main" val="27378603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en-GB" dirty="0"/>
              <a:t>Think of Christian as a product</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pic>
        <p:nvPicPr>
          <p:cNvPr id="3" name="Picture 2"/>
          <p:cNvPicPr>
            <a:picLocks noChangeAspect="1"/>
          </p:cNvPicPr>
          <p:nvPr/>
        </p:nvPicPr>
        <p:blipFill>
          <a:blip r:embed="rId3"/>
          <a:stretch>
            <a:fillRect/>
          </a:stretch>
        </p:blipFill>
        <p:spPr>
          <a:xfrm>
            <a:off x="298148" y="447449"/>
            <a:ext cx="3165813" cy="5248244"/>
          </a:xfrm>
          <a:prstGeom prst="rect">
            <a:avLst/>
          </a:prstGeom>
        </p:spPr>
      </p:pic>
      <p:sp>
        <p:nvSpPr>
          <p:cNvPr id="4" name="Rectangle 3"/>
          <p:cNvSpPr/>
          <p:nvPr/>
        </p:nvSpPr>
        <p:spPr>
          <a:xfrm>
            <a:off x="4277957" y="1999446"/>
            <a:ext cx="7082117" cy="2862322"/>
          </a:xfrm>
          <a:prstGeom prst="rect">
            <a:avLst/>
          </a:prstGeom>
        </p:spPr>
        <p:txBody>
          <a:bodyPr wrap="square">
            <a:spAutoFit/>
          </a:bodyPr>
          <a:lstStyle/>
          <a:p>
            <a:r>
              <a:rPr lang="en-GB" dirty="0">
                <a:latin typeface="Arial" panose="020B0604020202020204" pitchFamily="34" charset="0"/>
                <a:cs typeface="Arial" panose="020B0604020202020204" pitchFamily="34" charset="0"/>
              </a:rPr>
              <a:t>Christian is about to attend an interview.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How can we help him to improve his chances of being employed?</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To the employer, Christian will be compared to all of the other people attending the interview.</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How can Christian become a more attractive product to the business, so they can use him to help them do better in the business world?</a:t>
            </a:r>
          </a:p>
        </p:txBody>
      </p:sp>
    </p:spTree>
    <p:extLst>
      <p:ext uri="{BB962C8B-B14F-4D97-AF65-F5344CB8AC3E}">
        <p14:creationId xmlns:p14="http://schemas.microsoft.com/office/powerpoint/2010/main" val="1987900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4595855" y="1789237"/>
            <a:ext cx="2137718" cy="3856355"/>
          </a:xfrm>
          <a:prstGeom prst="rect">
            <a:avLst/>
          </a:prstGeom>
        </p:spPr>
      </p:pic>
      <p:sp>
        <p:nvSpPr>
          <p:cNvPr id="20" name="Thought Bubble: Cloud 19"/>
          <p:cNvSpPr/>
          <p:nvPr/>
        </p:nvSpPr>
        <p:spPr>
          <a:xfrm>
            <a:off x="8685941" y="185272"/>
            <a:ext cx="3409527" cy="2783215"/>
          </a:xfrm>
          <a:prstGeom prst="cloudCallout">
            <a:avLst>
              <a:gd name="adj1" fmla="val -130166"/>
              <a:gd name="adj2" fmla="val 21599"/>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sp>
        <p:nvSpPr>
          <p:cNvPr id="2" name="Title 1"/>
          <p:cNvSpPr>
            <a:spLocks noGrp="1"/>
          </p:cNvSpPr>
          <p:nvPr>
            <p:ph type="title"/>
          </p:nvPr>
        </p:nvSpPr>
        <p:spPr>
          <a:xfrm>
            <a:off x="295624" y="61530"/>
            <a:ext cx="10972800" cy="689866"/>
          </a:xfrm>
        </p:spPr>
        <p:txBody>
          <a:bodyPr>
            <a:normAutofit fontScale="90000"/>
          </a:bodyPr>
          <a:lstStyle/>
          <a:p>
            <a:r>
              <a:rPr lang="en-GB" dirty="0"/>
              <a:t>Person Specification. Appearance.</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9" name="Rectangle 8"/>
          <p:cNvSpPr/>
          <p:nvPr/>
        </p:nvSpPr>
        <p:spPr>
          <a:xfrm>
            <a:off x="294066" y="867783"/>
            <a:ext cx="7564831" cy="954107"/>
          </a:xfrm>
          <a:prstGeom prst="rect">
            <a:avLst/>
          </a:prstGeom>
        </p:spPr>
        <p:txBody>
          <a:bodyPr wrap="square">
            <a:spAutoFit/>
          </a:bodyPr>
          <a:lstStyle/>
          <a:p>
            <a:r>
              <a:rPr lang="en-GB" sz="2000" b="1" dirty="0">
                <a:latin typeface="Arial" panose="020B0604020202020204" pitchFamily="34" charset="0"/>
                <a:cs typeface="Arial" panose="020B0604020202020204" pitchFamily="34" charset="0"/>
              </a:rPr>
              <a:t>Task</a:t>
            </a:r>
          </a:p>
          <a:p>
            <a:r>
              <a:rPr lang="en-GB" dirty="0">
                <a:latin typeface="Arial" panose="020B0604020202020204" pitchFamily="34" charset="0"/>
                <a:cs typeface="Arial" panose="020B0604020202020204" pitchFamily="34" charset="0"/>
              </a:rPr>
              <a:t>What are the essential and desirable features of Christian’s appearance for an interview? Point out the problems and suggest improvements.</a:t>
            </a:r>
          </a:p>
        </p:txBody>
      </p:sp>
      <p:sp>
        <p:nvSpPr>
          <p:cNvPr id="12" name="TextBox 11"/>
          <p:cNvSpPr txBox="1"/>
          <p:nvPr/>
        </p:nvSpPr>
        <p:spPr>
          <a:xfrm>
            <a:off x="9104473" y="751396"/>
            <a:ext cx="2383903" cy="1815882"/>
          </a:xfrm>
          <a:prstGeom prst="rect">
            <a:avLst/>
          </a:prstGeom>
          <a:noFill/>
          <a:ln>
            <a:noFill/>
          </a:ln>
        </p:spPr>
        <p:txBody>
          <a:bodyPr wrap="square" rtlCol="0">
            <a:spAutoFit/>
          </a:bodyPr>
          <a:lstStyle/>
          <a:p>
            <a:pPr algn="ctr"/>
            <a:r>
              <a:rPr lang="en-GB" sz="1600" b="1" i="1" dirty="0">
                <a:latin typeface="Cambria" panose="02040503050406030204" pitchFamily="18" charset="0"/>
              </a:rPr>
              <a:t>Yo! I’m lookin’ good! I’ve got my best jeans and trainers  on and no way am I going to wear that blazer Dad got me! I got more style than he will ever have </a:t>
            </a:r>
          </a:p>
        </p:txBody>
      </p:sp>
      <p:cxnSp>
        <p:nvCxnSpPr>
          <p:cNvPr id="4" name="Straight Arrow Connector 3"/>
          <p:cNvCxnSpPr>
            <a:cxnSpLocks/>
          </p:cNvCxnSpPr>
          <p:nvPr/>
        </p:nvCxnSpPr>
        <p:spPr>
          <a:xfrm flipV="1">
            <a:off x="3768811" y="2245592"/>
            <a:ext cx="1401154" cy="23668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cxnSpLocks/>
          </p:cNvCxnSpPr>
          <p:nvPr/>
        </p:nvCxnSpPr>
        <p:spPr>
          <a:xfrm flipH="1" flipV="1">
            <a:off x="6436313" y="2843627"/>
            <a:ext cx="2744757" cy="6517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cxnSpLocks/>
          </p:cNvCxnSpPr>
          <p:nvPr/>
        </p:nvCxnSpPr>
        <p:spPr>
          <a:xfrm flipH="1" flipV="1">
            <a:off x="5966756" y="3495415"/>
            <a:ext cx="2126920" cy="62026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a:cxnSpLocks/>
          </p:cNvCxnSpPr>
          <p:nvPr/>
        </p:nvCxnSpPr>
        <p:spPr>
          <a:xfrm flipV="1">
            <a:off x="4034725" y="4114543"/>
            <a:ext cx="1546313" cy="43433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cxnSpLocks/>
          </p:cNvCxnSpPr>
          <p:nvPr/>
        </p:nvCxnSpPr>
        <p:spPr>
          <a:xfrm>
            <a:off x="2505024" y="3681354"/>
            <a:ext cx="2804986" cy="13597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a:cxnSpLocks/>
          </p:cNvCxnSpPr>
          <p:nvPr/>
        </p:nvCxnSpPr>
        <p:spPr>
          <a:xfrm flipH="1">
            <a:off x="6136500" y="5095979"/>
            <a:ext cx="2050069" cy="35035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a:cxnSpLocks/>
          </p:cNvCxnSpPr>
          <p:nvPr/>
        </p:nvCxnSpPr>
        <p:spPr>
          <a:xfrm flipV="1">
            <a:off x="3768811" y="5139516"/>
            <a:ext cx="1453215" cy="30682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cxnSpLocks/>
          </p:cNvCxnSpPr>
          <p:nvPr/>
        </p:nvCxnSpPr>
        <p:spPr>
          <a:xfrm flipH="1">
            <a:off x="5754985" y="4537734"/>
            <a:ext cx="2237947" cy="17210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 name="Rectangle 4"/>
          <p:cNvSpPr/>
          <p:nvPr/>
        </p:nvSpPr>
        <p:spPr>
          <a:xfrm>
            <a:off x="7294703" y="5483416"/>
            <a:ext cx="4797532"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Why is it important to look smart at interview?</a:t>
            </a:r>
          </a:p>
        </p:txBody>
      </p:sp>
    </p:spTree>
    <p:extLst>
      <p:ext uri="{BB962C8B-B14F-4D97-AF65-F5344CB8AC3E}">
        <p14:creationId xmlns:p14="http://schemas.microsoft.com/office/powerpoint/2010/main" val="9617448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624" y="61530"/>
            <a:ext cx="10972800" cy="689866"/>
          </a:xfrm>
        </p:spPr>
        <p:txBody>
          <a:bodyPr>
            <a:normAutofit fontScale="90000"/>
          </a:bodyPr>
          <a:lstStyle/>
          <a:p>
            <a:r>
              <a:rPr lang="en-GB" dirty="0"/>
              <a:t>Person specification: skills and qualities</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9" name="Rectangle 8"/>
          <p:cNvSpPr/>
          <p:nvPr/>
        </p:nvSpPr>
        <p:spPr>
          <a:xfrm>
            <a:off x="560461" y="2576110"/>
            <a:ext cx="3889101" cy="2893100"/>
          </a:xfrm>
          <a:prstGeom prst="rect">
            <a:avLst/>
          </a:prstGeom>
        </p:spPr>
        <p:txBody>
          <a:bodyPr wrap="square">
            <a:spAutoFit/>
          </a:bodyPr>
          <a:lstStyle/>
          <a:p>
            <a:r>
              <a:rPr lang="en-GB" sz="2000" b="1" dirty="0">
                <a:latin typeface="Arial" panose="020B0604020202020204" pitchFamily="34" charset="0"/>
                <a:cs typeface="Arial" panose="020B0604020202020204" pitchFamily="34" charset="0"/>
              </a:rPr>
              <a:t>Task</a:t>
            </a:r>
          </a:p>
          <a:p>
            <a:r>
              <a:rPr lang="en-GB" dirty="0">
                <a:latin typeface="Arial" panose="020B0604020202020204" pitchFamily="34" charset="0"/>
                <a:cs typeface="Arial" panose="020B0604020202020204" pitchFamily="34" charset="0"/>
              </a:rPr>
              <a:t>We have dealt with Christian’s appearance.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What qualities and skills do you think they would want to see in him?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Think of the skills and qualities any employer would want to see from all of their employees.</a:t>
            </a:r>
          </a:p>
        </p:txBody>
      </p:sp>
      <p:sp>
        <p:nvSpPr>
          <p:cNvPr id="13" name="Rectangle 12"/>
          <p:cNvSpPr/>
          <p:nvPr/>
        </p:nvSpPr>
        <p:spPr>
          <a:xfrm>
            <a:off x="258839" y="852080"/>
            <a:ext cx="7950601" cy="1200329"/>
          </a:xfrm>
          <a:prstGeom prst="rect">
            <a:avLst/>
          </a:prstGeom>
        </p:spPr>
        <p:txBody>
          <a:bodyPr wrap="square">
            <a:spAutoFit/>
          </a:bodyPr>
          <a:lstStyle/>
          <a:p>
            <a:r>
              <a:rPr lang="en-GB" dirty="0">
                <a:latin typeface="Arial" panose="020B0604020202020204" pitchFamily="34" charset="0"/>
                <a:cs typeface="Arial" panose="020B0604020202020204" pitchFamily="34" charset="0"/>
              </a:rPr>
              <a:t>Employers always have a good idea of the type of person they wish to employ. They think about the job they need doing and then write what is called a Job and Person Specification. It is a checklist. A list of skills and qualities they want from the successful candidate.</a:t>
            </a:r>
          </a:p>
        </p:txBody>
      </p:sp>
      <p:pic>
        <p:nvPicPr>
          <p:cNvPr id="14" name="Picture 13"/>
          <p:cNvPicPr>
            <a:picLocks noChangeAspect="1"/>
          </p:cNvPicPr>
          <p:nvPr/>
        </p:nvPicPr>
        <p:blipFill>
          <a:blip r:embed="rId3"/>
          <a:stretch>
            <a:fillRect/>
          </a:stretch>
        </p:blipFill>
        <p:spPr>
          <a:xfrm>
            <a:off x="5651395" y="2168482"/>
            <a:ext cx="2137718" cy="3708356"/>
          </a:xfrm>
          <a:prstGeom prst="rect">
            <a:avLst/>
          </a:prstGeom>
        </p:spPr>
      </p:pic>
      <p:sp>
        <p:nvSpPr>
          <p:cNvPr id="15" name="Thought Bubble: Cloud 14"/>
          <p:cNvSpPr/>
          <p:nvPr/>
        </p:nvSpPr>
        <p:spPr>
          <a:xfrm>
            <a:off x="8428383" y="1249860"/>
            <a:ext cx="3763617" cy="3397940"/>
          </a:xfrm>
          <a:prstGeom prst="cloudCallout">
            <a:avLst>
              <a:gd name="adj1" fmla="val -82088"/>
              <a:gd name="adj2" fmla="val -12011"/>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sp>
        <p:nvSpPr>
          <p:cNvPr id="16" name="TextBox 15"/>
          <p:cNvSpPr txBox="1"/>
          <p:nvPr/>
        </p:nvSpPr>
        <p:spPr>
          <a:xfrm>
            <a:off x="8704520" y="1815983"/>
            <a:ext cx="3028134" cy="2308324"/>
          </a:xfrm>
          <a:prstGeom prst="rect">
            <a:avLst/>
          </a:prstGeom>
          <a:noFill/>
          <a:ln>
            <a:noFill/>
          </a:ln>
        </p:spPr>
        <p:txBody>
          <a:bodyPr wrap="square" rtlCol="0">
            <a:spAutoFit/>
          </a:bodyPr>
          <a:lstStyle/>
          <a:p>
            <a:pPr algn="ctr"/>
            <a:r>
              <a:rPr lang="en-GB" sz="1600" b="1" i="1" dirty="0">
                <a:latin typeface="Cambria" panose="02040503050406030204" pitchFamily="18" charset="0"/>
              </a:rPr>
              <a:t>I got this covered!</a:t>
            </a:r>
          </a:p>
          <a:p>
            <a:pPr algn="ctr"/>
            <a:r>
              <a:rPr lang="en-GB" sz="1600" b="1" i="1" dirty="0">
                <a:latin typeface="Cambria" panose="02040503050406030204" pitchFamily="18" charset="0"/>
              </a:rPr>
              <a:t>I’m mostly in school except when I cant be bothered. I’m not always on time but I’m worth waiting for, and I really try hard on the stuff on don’t mind doin’.</a:t>
            </a:r>
          </a:p>
          <a:p>
            <a:pPr algn="ctr"/>
            <a:r>
              <a:rPr lang="en-GB" sz="1600" b="1" i="1" dirty="0">
                <a:latin typeface="Cambria" panose="02040503050406030204" pitchFamily="18" charset="0"/>
              </a:rPr>
              <a:t>They will soon get used to the way I am.</a:t>
            </a:r>
          </a:p>
        </p:txBody>
      </p:sp>
    </p:spTree>
    <p:extLst>
      <p:ext uri="{BB962C8B-B14F-4D97-AF65-F5344CB8AC3E}">
        <p14:creationId xmlns:p14="http://schemas.microsoft.com/office/powerpoint/2010/main" val="42344243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13" name="Rectangle 12"/>
          <p:cNvSpPr/>
          <p:nvPr/>
        </p:nvSpPr>
        <p:spPr>
          <a:xfrm>
            <a:off x="0" y="284728"/>
            <a:ext cx="12192000" cy="1077218"/>
          </a:xfrm>
          <a:prstGeom prst="rect">
            <a:avLst/>
          </a:prstGeom>
        </p:spPr>
        <p:txBody>
          <a:bodyPr wrap="square">
            <a:spAutoFit/>
          </a:bodyPr>
          <a:lstStyle/>
          <a:p>
            <a:pPr algn="ctr"/>
            <a:r>
              <a:rPr lang="en-GB" sz="3200" b="1" dirty="0">
                <a:solidFill>
                  <a:srgbClr val="318AAC"/>
                </a:solidFill>
                <a:latin typeface="Cambria" panose="02040503050406030204" pitchFamily="18" charset="0"/>
                <a:cs typeface="Arial"/>
              </a:rPr>
              <a:t>When high standards are expected, </a:t>
            </a:r>
            <a:br>
              <a:rPr lang="en-GB" sz="3200" b="1" dirty="0">
                <a:solidFill>
                  <a:srgbClr val="318AAC"/>
                </a:solidFill>
                <a:latin typeface="Cambria" panose="02040503050406030204" pitchFamily="18" charset="0"/>
                <a:cs typeface="Arial"/>
              </a:rPr>
            </a:br>
            <a:r>
              <a:rPr lang="en-GB" sz="3200" b="1" dirty="0">
                <a:solidFill>
                  <a:srgbClr val="318AAC"/>
                </a:solidFill>
                <a:latin typeface="Cambria" panose="02040503050406030204" pitchFamily="18" charset="0"/>
                <a:cs typeface="Arial"/>
              </a:rPr>
              <a:t>remember two memorable sayings:</a:t>
            </a:r>
          </a:p>
        </p:txBody>
      </p:sp>
      <p:grpSp>
        <p:nvGrpSpPr>
          <p:cNvPr id="9" name="Group 8"/>
          <p:cNvGrpSpPr/>
          <p:nvPr/>
        </p:nvGrpSpPr>
        <p:grpSpPr>
          <a:xfrm>
            <a:off x="6983124" y="1604157"/>
            <a:ext cx="3105530" cy="3075231"/>
            <a:chOff x="1443789" y="2164936"/>
            <a:chExt cx="3597443" cy="3802727"/>
          </a:xfrm>
        </p:grpSpPr>
        <p:sp>
          <p:nvSpPr>
            <p:cNvPr id="8" name="Rectangle 7"/>
            <p:cNvSpPr/>
            <p:nvPr/>
          </p:nvSpPr>
          <p:spPr>
            <a:xfrm>
              <a:off x="1443789" y="2164936"/>
              <a:ext cx="3597443" cy="380272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b="-15"/>
            <a:stretch/>
          </p:blipFill>
          <p:spPr>
            <a:xfrm>
              <a:off x="1576137" y="2298092"/>
              <a:ext cx="3344780" cy="3561287"/>
            </a:xfrm>
            <a:prstGeom prst="rect">
              <a:avLst/>
            </a:prstGeom>
          </p:spPr>
        </p:pic>
      </p:grpSp>
      <p:sp>
        <p:nvSpPr>
          <p:cNvPr id="3" name="Rectangle 2"/>
          <p:cNvSpPr/>
          <p:nvPr/>
        </p:nvSpPr>
        <p:spPr>
          <a:xfrm>
            <a:off x="5260369" y="2271943"/>
            <a:ext cx="1095172" cy="1569660"/>
          </a:xfrm>
          <a:prstGeom prst="rect">
            <a:avLst/>
          </a:prstGeom>
        </p:spPr>
        <p:txBody>
          <a:bodyPr wrap="none">
            <a:spAutoFit/>
          </a:bodyPr>
          <a:lstStyle/>
          <a:p>
            <a:r>
              <a:rPr lang="en-GB" sz="9600" b="1" dirty="0">
                <a:solidFill>
                  <a:srgbClr val="FF0000"/>
                </a:solidFill>
                <a:latin typeface="Cambria" panose="02040503050406030204" pitchFamily="18" charset="0"/>
                <a:cs typeface="Arial"/>
              </a:rPr>
              <a:t>&amp;</a:t>
            </a:r>
            <a:endParaRPr lang="en-GB" sz="9600" dirty="0">
              <a:solidFill>
                <a:srgbClr val="FF0000"/>
              </a:solidFill>
            </a:endParaRPr>
          </a:p>
        </p:txBody>
      </p:sp>
      <p:grpSp>
        <p:nvGrpSpPr>
          <p:cNvPr id="7" name="Group 6"/>
          <p:cNvGrpSpPr/>
          <p:nvPr/>
        </p:nvGrpSpPr>
        <p:grpSpPr>
          <a:xfrm>
            <a:off x="6983124" y="4891120"/>
            <a:ext cx="4102768" cy="980199"/>
            <a:chOff x="721895" y="4662612"/>
            <a:chExt cx="4752473" cy="1239806"/>
          </a:xfrm>
        </p:grpSpPr>
        <p:sp>
          <p:nvSpPr>
            <p:cNvPr id="5" name="Rectangle 4"/>
            <p:cNvSpPr/>
            <p:nvPr/>
          </p:nvSpPr>
          <p:spPr>
            <a:xfrm>
              <a:off x="721895" y="4662612"/>
              <a:ext cx="4752473" cy="123980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4" name="Picture 3"/>
            <p:cNvPicPr>
              <a:picLocks noChangeAspect="1"/>
            </p:cNvPicPr>
            <p:nvPr/>
          </p:nvPicPr>
          <p:blipFill>
            <a:blip r:embed="rId4"/>
            <a:stretch>
              <a:fillRect/>
            </a:stretch>
          </p:blipFill>
          <p:spPr>
            <a:xfrm>
              <a:off x="886716" y="4831035"/>
              <a:ext cx="4464809" cy="932994"/>
            </a:xfrm>
            <a:prstGeom prst="rect">
              <a:avLst/>
            </a:prstGeom>
          </p:spPr>
        </p:pic>
      </p:grpSp>
      <p:grpSp>
        <p:nvGrpSpPr>
          <p:cNvPr id="15" name="Group 14"/>
          <p:cNvGrpSpPr/>
          <p:nvPr/>
        </p:nvGrpSpPr>
        <p:grpSpPr>
          <a:xfrm>
            <a:off x="1413689" y="1604157"/>
            <a:ext cx="3219097" cy="3062265"/>
            <a:chOff x="4516695" y="934659"/>
            <a:chExt cx="3219097" cy="3062265"/>
          </a:xfrm>
        </p:grpSpPr>
        <p:grpSp>
          <p:nvGrpSpPr>
            <p:cNvPr id="12" name="Group 11"/>
            <p:cNvGrpSpPr/>
            <p:nvPr/>
          </p:nvGrpSpPr>
          <p:grpSpPr>
            <a:xfrm>
              <a:off x="4516695" y="934659"/>
              <a:ext cx="3219097" cy="3062265"/>
              <a:chOff x="5429917" y="1046213"/>
              <a:chExt cx="3219097" cy="3062265"/>
            </a:xfrm>
          </p:grpSpPr>
          <p:sp>
            <p:nvSpPr>
              <p:cNvPr id="10" name="Rectangle 9"/>
              <p:cNvSpPr/>
              <p:nvPr/>
            </p:nvSpPr>
            <p:spPr>
              <a:xfrm>
                <a:off x="5429917" y="1046213"/>
                <a:ext cx="3219097" cy="306226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10"/>
              <p:cNvSpPr/>
              <p:nvPr/>
            </p:nvSpPr>
            <p:spPr>
              <a:xfrm>
                <a:off x="5541550" y="1179504"/>
                <a:ext cx="2995829" cy="281742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sp>
          <p:nvSpPr>
            <p:cNvPr id="14" name="Rectangle 13"/>
            <p:cNvSpPr/>
            <p:nvPr/>
          </p:nvSpPr>
          <p:spPr>
            <a:xfrm>
              <a:off x="4628328" y="1025785"/>
              <a:ext cx="2937022" cy="2862322"/>
            </a:xfrm>
            <a:prstGeom prst="rect">
              <a:avLst/>
            </a:prstGeom>
          </p:spPr>
          <p:txBody>
            <a:bodyPr wrap="none">
              <a:spAutoFit/>
            </a:bodyPr>
            <a:lstStyle/>
            <a:p>
              <a:pPr algn="ctr"/>
              <a:r>
                <a:rPr lang="en-GB" sz="3600" b="1" dirty="0">
                  <a:solidFill>
                    <a:srgbClr val="92D050"/>
                  </a:solidFill>
                  <a:latin typeface="Cambria" panose="02040503050406030204" pitchFamily="18" charset="0"/>
                  <a:ea typeface="+mj-ea"/>
                  <a:cs typeface="Arial"/>
                </a:rPr>
                <a:t>Perfect</a:t>
              </a:r>
            </a:p>
            <a:p>
              <a:pPr algn="ctr"/>
              <a:r>
                <a:rPr lang="en-GB" sz="3600" b="1" dirty="0">
                  <a:solidFill>
                    <a:srgbClr val="92D050"/>
                  </a:solidFill>
                  <a:latin typeface="Cambria" panose="02040503050406030204" pitchFamily="18" charset="0"/>
                  <a:ea typeface="+mj-ea"/>
                  <a:cs typeface="Arial"/>
                </a:rPr>
                <a:t>Planning</a:t>
              </a:r>
            </a:p>
            <a:p>
              <a:pPr algn="ctr"/>
              <a:r>
                <a:rPr lang="en-GB" sz="3600" b="1" dirty="0">
                  <a:solidFill>
                    <a:srgbClr val="92D050"/>
                  </a:solidFill>
                  <a:latin typeface="Cambria" panose="02040503050406030204" pitchFamily="18" charset="0"/>
                  <a:ea typeface="+mj-ea"/>
                  <a:cs typeface="Arial"/>
                </a:rPr>
                <a:t>Prevents</a:t>
              </a:r>
            </a:p>
            <a:p>
              <a:pPr algn="ctr"/>
              <a:r>
                <a:rPr lang="en-GB" sz="3600" b="1" dirty="0">
                  <a:solidFill>
                    <a:srgbClr val="92D050"/>
                  </a:solidFill>
                  <a:latin typeface="Cambria" panose="02040503050406030204" pitchFamily="18" charset="0"/>
                  <a:ea typeface="+mj-ea"/>
                  <a:cs typeface="Arial"/>
                </a:rPr>
                <a:t>Poor </a:t>
              </a:r>
            </a:p>
            <a:p>
              <a:pPr algn="ctr"/>
              <a:r>
                <a:rPr lang="en-GB" sz="3600" b="1" dirty="0">
                  <a:solidFill>
                    <a:srgbClr val="92D050"/>
                  </a:solidFill>
                  <a:latin typeface="Cambria" panose="02040503050406030204" pitchFamily="18" charset="0"/>
                  <a:ea typeface="+mj-ea"/>
                  <a:cs typeface="Arial"/>
                </a:rPr>
                <a:t>Performance</a:t>
              </a:r>
              <a:endParaRPr lang="en-GB" sz="3600" dirty="0"/>
            </a:p>
          </p:txBody>
        </p:sp>
      </p:grpSp>
    </p:spTree>
    <p:extLst>
      <p:ext uri="{BB962C8B-B14F-4D97-AF65-F5344CB8AC3E}">
        <p14:creationId xmlns:p14="http://schemas.microsoft.com/office/powerpoint/2010/main" val="30540518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rallelogram 12"/>
          <p:cNvSpPr/>
          <p:nvPr/>
        </p:nvSpPr>
        <p:spPr>
          <a:xfrm>
            <a:off x="339003" y="3322410"/>
            <a:ext cx="9749475" cy="2578806"/>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Title 1"/>
          <p:cNvSpPr txBox="1">
            <a:spLocks/>
          </p:cNvSpPr>
          <p:nvPr/>
        </p:nvSpPr>
        <p:spPr>
          <a:xfrm>
            <a:off x="914400" y="3319995"/>
            <a:ext cx="10397404"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3200" dirty="0">
                <a:solidFill>
                  <a:srgbClr val="318AAC"/>
                </a:solidFill>
              </a:rPr>
              <a:t>An interesting construction fact </a:t>
            </a:r>
          </a:p>
        </p:txBody>
      </p:sp>
      <p:sp>
        <p:nvSpPr>
          <p:cNvPr id="2" name="Title 1"/>
          <p:cNvSpPr>
            <a:spLocks noGrp="1"/>
          </p:cNvSpPr>
          <p:nvPr>
            <p:ph type="title"/>
          </p:nvPr>
        </p:nvSpPr>
        <p:spPr>
          <a:xfrm>
            <a:off x="339004" y="258069"/>
            <a:ext cx="10972800" cy="689866"/>
          </a:xfrm>
        </p:spPr>
        <p:txBody>
          <a:bodyPr>
            <a:normAutofit fontScale="90000"/>
          </a:bodyPr>
          <a:lstStyle/>
          <a:p>
            <a:r>
              <a:rPr lang="en-GB" dirty="0"/>
              <a:t>What have we learnt?</a:t>
            </a:r>
          </a:p>
        </p:txBody>
      </p:sp>
      <p:sp>
        <p:nvSpPr>
          <p:cNvPr id="7" name="Rectangle 6"/>
          <p:cNvSpPr/>
          <p:nvPr/>
        </p:nvSpPr>
        <p:spPr>
          <a:xfrm>
            <a:off x="914399" y="4036090"/>
            <a:ext cx="8694057" cy="1865126"/>
          </a:xfrm>
          <a:prstGeom prst="rect">
            <a:avLst/>
          </a:prstGeom>
        </p:spPr>
        <p:txBody>
          <a:bodyPr wrap="square">
            <a:spAutoFit/>
          </a:bodyPr>
          <a:lstStyle/>
          <a:p>
            <a:pPr marL="0" marR="0" lvl="0" indent="0" algn="l" defTabSz="457200" rtl="0" eaLnBrk="1" fontAlgn="auto" latinLnBrk="0" hangingPunct="1">
              <a:lnSpc>
                <a:spcPct val="100000"/>
              </a:lnSpc>
              <a:spcBef>
                <a:spcPct val="20000"/>
              </a:spcBef>
              <a:spcAft>
                <a:spcPts val="0"/>
              </a:spcAft>
              <a:buClrTx/>
              <a:buSzTx/>
              <a:buFontTx/>
              <a:buNone/>
              <a:tabLst/>
              <a:defRPr/>
            </a:pPr>
            <a:r>
              <a:rPr lang="en-GB" dirty="0">
                <a:latin typeface="Arial" panose="020B0604020202020204" pitchFamily="34" charset="0"/>
                <a:cs typeface="Arial" panose="020B0604020202020204" pitchFamily="34" charset="0"/>
              </a:rPr>
              <a:t>Can you build a 30 storey hotel in a couple of weeks? A C</a:t>
            </a:r>
            <a:r>
              <a:rPr kumimoji="0" lang="en-GB" u="none" strike="noStrike" kern="1200" cap="none" spc="0" normalizeH="0" baseline="0" noProof="0" dirty="0">
                <a:ln>
                  <a:noFill/>
                </a:ln>
                <a:effectLst/>
                <a:uLnTx/>
                <a:uFillTx/>
                <a:latin typeface="Arial" panose="020B0604020202020204" pitchFamily="34" charset="0"/>
                <a:cs typeface="Arial" panose="020B0604020202020204" pitchFamily="34" charset="0"/>
              </a:rPr>
              <a:t>hinese construction achieved this.  </a:t>
            </a:r>
          </a:p>
          <a:p>
            <a:pPr marL="0" marR="0" lvl="0" indent="0" algn="l" defTabSz="457200" rtl="0" eaLnBrk="1" fontAlgn="auto" latinLnBrk="0" hangingPunct="1">
              <a:lnSpc>
                <a:spcPct val="100000"/>
              </a:lnSpc>
              <a:spcBef>
                <a:spcPct val="20000"/>
              </a:spcBef>
              <a:spcAft>
                <a:spcPts val="0"/>
              </a:spcAft>
              <a:buClrTx/>
              <a:buSzTx/>
              <a:buFontTx/>
              <a:buNone/>
              <a:tabLst/>
              <a:defRPr/>
            </a:pPr>
            <a:r>
              <a:rPr lang="en-GB" dirty="0">
                <a:latin typeface="Arial" panose="020B0604020202020204" pitchFamily="34" charset="0"/>
                <a:cs typeface="Arial" panose="020B0604020202020204" pitchFamily="34" charset="0"/>
              </a:rPr>
              <a:t>It was built with features that other hotel companies would be jealous of such as energy efficiency and the ability to stay standing through magnitude 9 earthquakes.</a:t>
            </a:r>
            <a:endParaRPr kumimoji="0" lang="en-GB"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ct val="20000"/>
              </a:spcBef>
              <a:spcAft>
                <a:spcPts val="0"/>
              </a:spcAft>
              <a:buClrTx/>
              <a:buSzTx/>
              <a:buFontTx/>
              <a:buNone/>
              <a:tabLst/>
              <a:defRPr/>
            </a:pPr>
            <a:r>
              <a:rPr kumimoji="0" lang="en-GB" u="none" strike="noStrike" kern="1200" cap="none" spc="0" normalizeH="0" baseline="0" noProof="0" dirty="0">
                <a:ln>
                  <a:noFill/>
                </a:ln>
                <a:effectLst/>
                <a:uLnTx/>
                <a:uFillTx/>
                <a:latin typeface="Arial" panose="020B0604020202020204" pitchFamily="34" charset="0"/>
                <a:cs typeface="Arial" panose="020B0604020202020204" pitchFamily="34" charset="0"/>
              </a:rPr>
              <a:t>In theory it’s possible the guests booked their hotel reservation days or weeks before it was even built!</a:t>
            </a:r>
          </a:p>
        </p:txBody>
      </p:sp>
      <p:grpSp>
        <p:nvGrpSpPr>
          <p:cNvPr id="14" name="Group 13"/>
          <p:cNvGrpSpPr/>
          <p:nvPr/>
        </p:nvGrpSpPr>
        <p:grpSpPr>
          <a:xfrm>
            <a:off x="10228873" y="274639"/>
            <a:ext cx="2165862" cy="6583362"/>
            <a:chOff x="10228873" y="274638"/>
            <a:chExt cx="2165862" cy="6864817"/>
          </a:xfrm>
        </p:grpSpPr>
        <p:sp>
          <p:nvSpPr>
            <p:cNvPr id="15" name="Rectangle 14"/>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Picture 15"/>
            <p:cNvPicPr>
              <a:picLocks noChangeAspect="1"/>
            </p:cNvPicPr>
            <p:nvPr/>
          </p:nvPicPr>
          <p:blipFill>
            <a:blip r:embed="rId3"/>
            <a:stretch>
              <a:fillRect/>
            </a:stretch>
          </p:blipFill>
          <p:spPr>
            <a:xfrm>
              <a:off x="10228873" y="1814354"/>
              <a:ext cx="2165862" cy="5325101"/>
            </a:xfrm>
            <a:prstGeom prst="rect">
              <a:avLst/>
            </a:prstGeom>
          </p:spPr>
        </p:pic>
        <p:sp>
          <p:nvSpPr>
            <p:cNvPr id="17" name="Rectangle 16"/>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8" name="Rectangle 17"/>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9" name="Rectangle 18"/>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20" name="Rectangle 19"/>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
        <p:nvSpPr>
          <p:cNvPr id="21" name="Rectangle 20"/>
          <p:cNvSpPr/>
          <p:nvPr/>
        </p:nvSpPr>
        <p:spPr>
          <a:xfrm>
            <a:off x="609598" y="997959"/>
            <a:ext cx="9406450" cy="2197525"/>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That a specification is a piece of work that breaks down the features of a product into smaller criteria for success; we’ve developed a specification for the project based on this knowledge.</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That a specification is a checklist for success when a project is finished.</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A specification can be developed in terms of what is necessary and what is desirable.</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A person and a job specification are standard documents that employers produce to detail the type of person who would be suited to a role.</a:t>
            </a:r>
          </a:p>
        </p:txBody>
      </p:sp>
    </p:spTree>
    <p:extLst>
      <p:ext uri="{BB962C8B-B14F-4D97-AF65-F5344CB8AC3E}">
        <p14:creationId xmlns:p14="http://schemas.microsoft.com/office/powerpoint/2010/main" val="25973192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3</a:t>
            </a:r>
          </a:p>
        </p:txBody>
      </p:sp>
      <p:sp>
        <p:nvSpPr>
          <p:cNvPr id="3" name="Content Placeholder 2"/>
          <p:cNvSpPr>
            <a:spLocks noGrp="1"/>
          </p:cNvSpPr>
          <p:nvPr>
            <p:ph idx="1"/>
          </p:nvPr>
        </p:nvSpPr>
        <p:spPr>
          <a:xfrm>
            <a:off x="609600" y="964504"/>
            <a:ext cx="8737600" cy="4791671"/>
          </a:xfrm>
        </p:spPr>
        <p:txBody>
          <a:bodyPr>
            <a:noAutofit/>
          </a:bodyPr>
          <a:lstStyle/>
          <a:p>
            <a:pPr marL="0" indent="0">
              <a:buNone/>
            </a:pPr>
            <a:r>
              <a:rPr lang="en-GB" sz="2400" dirty="0"/>
              <a:t>Lesson Synopsis </a:t>
            </a:r>
          </a:p>
          <a:p>
            <a:pPr marL="0" indent="0">
              <a:buNone/>
            </a:pPr>
            <a:r>
              <a:rPr lang="en-GB" sz="1600" b="0" dirty="0">
                <a:solidFill>
                  <a:schemeClr val="tx1"/>
                </a:solidFill>
                <a:latin typeface="Arial" panose="020B0604020202020204" pitchFamily="34" charset="0"/>
                <a:cs typeface="Arial" panose="020B0604020202020204" pitchFamily="34" charset="0"/>
              </a:rPr>
              <a:t>Using the building block drawn last lesson, the purpose of today is to learn about the functions within SketchUp that can allow us to manipulate a drawing. How to duplicate models and align copies so that they can work together to build larger models. Why and how we should group the elements of a model. We also present how to use the Tape Measure tool to provide measured construction lines that can help us draw on models, or allow us to align different models with accuracy. Pupils learn how to dimension models, rotate them and add 3D text. To finish the activity we look at the styles that can be applied to the model to present the work when complete.</a:t>
            </a:r>
          </a:p>
          <a:p>
            <a:pPr marL="0" indent="0">
              <a:buNone/>
            </a:pPr>
            <a:endParaRPr lang="en-GB" sz="1200" b="0" u="sng" dirty="0">
              <a:solidFill>
                <a:schemeClr val="tx1"/>
              </a:solidFill>
              <a:latin typeface="Arial" panose="020B0604020202020204" pitchFamily="34" charset="0"/>
              <a:cs typeface="Arial" panose="020B0604020202020204" pitchFamily="34" charset="0"/>
            </a:endParaRPr>
          </a:p>
          <a:p>
            <a:pPr marL="0" indent="0">
              <a:buNone/>
            </a:pPr>
            <a:r>
              <a:rPr lang="en-GB" sz="1600" dirty="0">
                <a:solidFill>
                  <a:schemeClr val="tx1"/>
                </a:solidFill>
                <a:latin typeface="Arial" panose="020B0604020202020204" pitchFamily="34" charset="0"/>
                <a:cs typeface="Arial" panose="020B0604020202020204" pitchFamily="34" charset="0"/>
              </a:rPr>
              <a:t>Learning Objectives </a:t>
            </a:r>
          </a:p>
          <a:p>
            <a:pPr marL="0" indent="0">
              <a:buNone/>
            </a:pPr>
            <a:r>
              <a:rPr lang="en-GB" sz="1600" b="0" dirty="0">
                <a:solidFill>
                  <a:schemeClr val="tx1"/>
                </a:solidFill>
                <a:latin typeface="Arial" panose="020B0604020202020204" pitchFamily="34" charset="0"/>
                <a:cs typeface="Arial" panose="020B0604020202020204" pitchFamily="34" charset="0"/>
              </a:rPr>
              <a:t>DB 3</a:t>
            </a:r>
          </a:p>
          <a:p>
            <a:pPr marL="0" indent="0">
              <a:buNone/>
            </a:pPr>
            <a:endParaRPr lang="en-GB" sz="1200" b="0" u="sng" dirty="0">
              <a:solidFill>
                <a:schemeClr val="tx1"/>
              </a:solidFill>
              <a:latin typeface="Arial" panose="020B0604020202020204" pitchFamily="34" charset="0"/>
              <a:cs typeface="Arial" panose="020B0604020202020204" pitchFamily="34" charset="0"/>
            </a:endParaRPr>
          </a:p>
          <a:p>
            <a:pPr marL="0" indent="0">
              <a:buNone/>
            </a:pPr>
            <a:r>
              <a:rPr lang="en-GB" sz="1600" dirty="0">
                <a:solidFill>
                  <a:schemeClr val="tx1"/>
                </a:solidFill>
                <a:latin typeface="Arial" panose="020B0604020202020204" pitchFamily="34" charset="0"/>
                <a:cs typeface="Arial" panose="020B0604020202020204" pitchFamily="34" charset="0"/>
              </a:rPr>
              <a:t>Resources</a:t>
            </a:r>
          </a:p>
          <a:p>
            <a:r>
              <a:rPr lang="en-GB" sz="1600" b="0" dirty="0">
                <a:solidFill>
                  <a:schemeClr val="tx1"/>
                </a:solidFill>
                <a:latin typeface="Arial" panose="020B0604020202020204" pitchFamily="34" charset="0"/>
                <a:cs typeface="Arial" panose="020B0604020202020204" pitchFamily="34" charset="0"/>
              </a:rPr>
              <a:t>PCs or laptops with Google Sketch Up installed.</a:t>
            </a:r>
          </a:p>
          <a:p>
            <a:r>
              <a:rPr lang="en-GB" sz="1600" b="0" dirty="0">
                <a:solidFill>
                  <a:schemeClr val="tx1"/>
                </a:solidFill>
                <a:latin typeface="Arial" panose="020B0604020202020204" pitchFamily="34" charset="0"/>
                <a:cs typeface="Arial" panose="020B0604020202020204" pitchFamily="34" charset="0"/>
              </a:rPr>
              <a:t>Printing facilities.</a:t>
            </a:r>
          </a:p>
          <a:p>
            <a:r>
              <a:rPr lang="en-GB" sz="1600" b="0" dirty="0">
                <a:solidFill>
                  <a:schemeClr val="tx1"/>
                </a:solidFill>
                <a:latin typeface="Arial" panose="020B0604020202020204" pitchFamily="34" charset="0"/>
                <a:cs typeface="Arial" panose="020B0604020202020204" pitchFamily="34" charset="0"/>
              </a:rPr>
              <a:t>A mouse would make the use of </a:t>
            </a:r>
            <a:r>
              <a:rPr lang="en-GB" sz="1600" b="0" dirty="0" err="1">
                <a:solidFill>
                  <a:schemeClr val="tx1"/>
                </a:solidFill>
                <a:latin typeface="Arial" panose="020B0604020202020204" pitchFamily="34" charset="0"/>
                <a:cs typeface="Arial" panose="020B0604020202020204" pitchFamily="34" charset="0"/>
              </a:rPr>
              <a:t>SketchUp</a:t>
            </a:r>
            <a:r>
              <a:rPr lang="en-GB" sz="1600" b="0" dirty="0">
                <a:solidFill>
                  <a:schemeClr val="tx1"/>
                </a:solidFill>
                <a:latin typeface="Arial" panose="020B0604020202020204" pitchFamily="34" charset="0"/>
                <a:cs typeface="Arial" panose="020B0604020202020204" pitchFamily="34" charset="0"/>
              </a:rPr>
              <a:t> much easier than using an integral touchpad.</a:t>
            </a:r>
          </a:p>
          <a:p>
            <a:pPr marL="0" indent="0">
              <a:buNone/>
            </a:pPr>
            <a:endParaRPr lang="en-GB" sz="1400" b="0" dirty="0"/>
          </a:p>
          <a:p>
            <a:pPr marL="0" indent="0">
              <a:buNone/>
            </a:pPr>
            <a:endParaRPr lang="en-GB" dirty="0"/>
          </a:p>
          <a:p>
            <a:endParaRPr lang="en-GB" dirty="0"/>
          </a:p>
          <a:p>
            <a:endParaRPr lang="en-GB" dirty="0"/>
          </a:p>
        </p:txBody>
      </p:sp>
      <p:grpSp>
        <p:nvGrpSpPr>
          <p:cNvPr id="10" name="Group 9"/>
          <p:cNvGrpSpPr/>
          <p:nvPr/>
        </p:nvGrpSpPr>
        <p:grpSpPr>
          <a:xfrm>
            <a:off x="9388679" y="1100982"/>
            <a:ext cx="2043289" cy="4487780"/>
            <a:chOff x="9539111" y="737362"/>
            <a:chExt cx="2043289" cy="4487780"/>
          </a:xfrm>
        </p:grpSpPr>
        <p:sp>
          <p:nvSpPr>
            <p:cNvPr id="11" name="Rectangle 10"/>
            <p:cNvSpPr/>
            <p:nvPr/>
          </p:nvSpPr>
          <p:spPr>
            <a:xfrm>
              <a:off x="9539111" y="737362"/>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11"/>
            <p:cNvPicPr>
              <a:picLocks noChangeAspect="1"/>
            </p:cNvPicPr>
            <p:nvPr/>
          </p:nvPicPr>
          <p:blipFill>
            <a:blip r:embed="rId3"/>
            <a:stretch>
              <a:fillRect/>
            </a:stretch>
          </p:blipFill>
          <p:spPr>
            <a:xfrm>
              <a:off x="9691456" y="2643385"/>
              <a:ext cx="1771650" cy="79122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688608" y="4061580"/>
              <a:ext cx="1774498" cy="818082"/>
            </a:xfrm>
            <a:prstGeom prst="rect">
              <a:avLst/>
            </a:prstGeom>
          </p:spPr>
        </p:pic>
        <p:pic>
          <p:nvPicPr>
            <p:cNvPr id="19" name="Picture 18"/>
            <p:cNvPicPr>
              <a:picLocks noChangeAspect="1"/>
            </p:cNvPicPr>
            <p:nvPr/>
          </p:nvPicPr>
          <p:blipFill>
            <a:blip r:embed="rId5"/>
            <a:stretch>
              <a:fillRect/>
            </a:stretch>
          </p:blipFill>
          <p:spPr>
            <a:xfrm>
              <a:off x="9673506" y="873900"/>
              <a:ext cx="1774498" cy="1238453"/>
            </a:xfrm>
            <a:prstGeom prst="rect">
              <a:avLst/>
            </a:prstGeom>
          </p:spPr>
        </p:pic>
      </p:grpSp>
    </p:spTree>
    <p:extLst>
      <p:ext uri="{BB962C8B-B14F-4D97-AF65-F5344CB8AC3E}">
        <p14:creationId xmlns:p14="http://schemas.microsoft.com/office/powerpoint/2010/main" val="53475311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3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1" y="103007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Strengths About </a:t>
            </a:r>
          </a:p>
        </p:txBody>
      </p:sp>
      <p:sp>
        <p:nvSpPr>
          <p:cNvPr id="3" name="Content Placeholder 2"/>
          <p:cNvSpPr>
            <a:spLocks noGrp="1"/>
          </p:cNvSpPr>
          <p:nvPr>
            <p:ph idx="1"/>
          </p:nvPr>
        </p:nvSpPr>
        <p:spPr>
          <a:xfrm>
            <a:off x="609601" y="1066104"/>
            <a:ext cx="7907382" cy="4791671"/>
          </a:xfrm>
        </p:spPr>
        <p:txBody>
          <a:bodyPr>
            <a:normAutofit/>
          </a:bodyPr>
          <a:lstStyle/>
          <a:p>
            <a:pPr marL="0" indent="0">
              <a:buNone/>
            </a:pPr>
            <a:r>
              <a:rPr lang="en-GB" sz="2400" dirty="0"/>
              <a:t>Who are you? </a:t>
            </a:r>
          </a:p>
          <a:p>
            <a:pPr marL="0" indent="0">
              <a:buNone/>
            </a:pPr>
            <a:r>
              <a:rPr lang="en-GB" sz="1600" b="0" dirty="0">
                <a:solidFill>
                  <a:schemeClr val="tx1"/>
                </a:solidFill>
                <a:latin typeface="Arial" panose="020B0604020202020204" pitchFamily="34" charset="0"/>
                <a:cs typeface="Arial" panose="020B0604020202020204" pitchFamily="34" charset="0"/>
              </a:rPr>
              <a:t>Have you ever really thought about yourself and recorded some details? Complete…</a:t>
            </a:r>
            <a:endParaRPr lang="en-GB" sz="1800" dirty="0">
              <a:solidFill>
                <a:schemeClr val="accent1"/>
              </a:solidFill>
            </a:endParaRPr>
          </a:p>
          <a:p>
            <a:pPr marL="0" indent="0">
              <a:buNone/>
            </a:pPr>
            <a:endParaRPr lang="en-GB" sz="1800" dirty="0">
              <a:solidFill>
                <a:schemeClr val="accent1"/>
              </a:solidFill>
            </a:endParaRPr>
          </a:p>
          <a:p>
            <a:pPr marL="0" indent="0">
              <a:buNone/>
            </a:pPr>
            <a:endParaRPr lang="en-GB" sz="1800" dirty="0">
              <a:solidFill>
                <a:schemeClr val="accent1"/>
              </a:solidFill>
            </a:endParaRPr>
          </a:p>
          <a:p>
            <a:pPr marL="0" indent="0">
              <a:buNone/>
            </a:pPr>
            <a:endParaRPr lang="en-GB" sz="1800" dirty="0">
              <a:solidFill>
                <a:schemeClr val="accent1"/>
              </a:solidFill>
            </a:endParaRPr>
          </a:p>
          <a:p>
            <a:pPr marL="0" indent="0">
              <a:buNone/>
            </a:pPr>
            <a:endParaRPr lang="en-GB" sz="1600" dirty="0"/>
          </a:p>
        </p:txBody>
      </p:sp>
      <p:grpSp>
        <p:nvGrpSpPr>
          <p:cNvPr id="63" name="Group 62"/>
          <p:cNvGrpSpPr/>
          <p:nvPr/>
        </p:nvGrpSpPr>
        <p:grpSpPr>
          <a:xfrm>
            <a:off x="1429643" y="1958136"/>
            <a:ext cx="6367923" cy="3513169"/>
            <a:chOff x="1429643" y="1685848"/>
            <a:chExt cx="6367923" cy="3513169"/>
          </a:xfrm>
        </p:grpSpPr>
        <p:grpSp>
          <p:nvGrpSpPr>
            <p:cNvPr id="6" name="Group 5"/>
            <p:cNvGrpSpPr/>
            <p:nvPr/>
          </p:nvGrpSpPr>
          <p:grpSpPr>
            <a:xfrm>
              <a:off x="1907179" y="2103120"/>
              <a:ext cx="5408022" cy="2581145"/>
              <a:chOff x="2039638" y="2325189"/>
              <a:chExt cx="5144933" cy="2359076"/>
            </a:xfrm>
          </p:grpSpPr>
          <p:sp>
            <p:nvSpPr>
              <p:cNvPr id="4" name="Oval 3"/>
              <p:cNvSpPr/>
              <p:nvPr/>
            </p:nvSpPr>
            <p:spPr>
              <a:xfrm>
                <a:off x="3410322" y="2437454"/>
                <a:ext cx="2403566" cy="2246811"/>
              </a:xfrm>
              <a:prstGeom prst="ellipse">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This is me</a:t>
                </a:r>
              </a:p>
            </p:txBody>
          </p:sp>
          <p:sp>
            <p:nvSpPr>
              <p:cNvPr id="5" name="Rectangle 4"/>
              <p:cNvSpPr/>
              <p:nvPr/>
            </p:nvSpPr>
            <p:spPr>
              <a:xfrm>
                <a:off x="5813888" y="2325189"/>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Interests</a:t>
                </a:r>
                <a:endParaRPr kumimoji="0" lang="en-GB" sz="1800" b="0" i="0" u="none" strike="noStrike" kern="1200" cap="none" spc="0" normalizeH="0" baseline="0" noProof="0" dirty="0">
                  <a:ln>
                    <a:noFill/>
                  </a:ln>
                  <a:solidFill>
                    <a:srgbClr val="318AAC"/>
                  </a:solidFill>
                  <a:effectLst/>
                  <a:uLnTx/>
                  <a:uFillTx/>
                  <a:latin typeface="Calibri"/>
                  <a:ea typeface="+mn-ea"/>
                </a:endParaRPr>
              </a:p>
            </p:txBody>
          </p:sp>
          <p:sp>
            <p:nvSpPr>
              <p:cNvPr id="8" name="Rectangle 7"/>
              <p:cNvSpPr/>
              <p:nvPr/>
            </p:nvSpPr>
            <p:spPr>
              <a:xfrm>
                <a:off x="5813888" y="4122563"/>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Ambitions</a:t>
                </a:r>
                <a:endParaRPr kumimoji="0" lang="en-GB" sz="1800" b="0" i="0" u="none" strike="noStrike" kern="1200" cap="none" spc="0" normalizeH="0" baseline="0" noProof="0" dirty="0">
                  <a:ln>
                    <a:noFill/>
                  </a:ln>
                  <a:solidFill>
                    <a:srgbClr val="318AAC"/>
                  </a:solidFill>
                  <a:effectLst/>
                  <a:uLnTx/>
                  <a:uFillTx/>
                  <a:latin typeface="Calibri"/>
                  <a:ea typeface="+mn-ea"/>
                </a:endParaRPr>
              </a:p>
            </p:txBody>
          </p:sp>
          <p:sp>
            <p:nvSpPr>
              <p:cNvPr id="10" name="Rectangle 9"/>
              <p:cNvSpPr/>
              <p:nvPr/>
            </p:nvSpPr>
            <p:spPr>
              <a:xfrm>
                <a:off x="2039638" y="2351314"/>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Strengths</a:t>
                </a:r>
                <a:endParaRPr kumimoji="0" lang="en-GB" sz="1800" b="0" i="0" u="none" strike="noStrike" kern="1200" cap="none" spc="0" normalizeH="0" baseline="0" noProof="0" dirty="0">
                  <a:ln>
                    <a:noFill/>
                  </a:ln>
                  <a:solidFill>
                    <a:srgbClr val="318AAC"/>
                  </a:solidFill>
                  <a:effectLst/>
                  <a:uLnTx/>
                  <a:uFillTx/>
                  <a:latin typeface="Calibri"/>
                  <a:ea typeface="+mn-ea"/>
                </a:endParaRPr>
              </a:p>
            </p:txBody>
          </p:sp>
          <p:sp>
            <p:nvSpPr>
              <p:cNvPr id="11" name="Rectangle 10"/>
              <p:cNvSpPr/>
              <p:nvPr/>
            </p:nvSpPr>
            <p:spPr>
              <a:xfrm>
                <a:off x="2039638" y="4148688"/>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Skills</a:t>
                </a:r>
                <a:endParaRPr kumimoji="0" lang="en-GB" sz="1800" b="0" i="0" u="none" strike="noStrike" kern="1200" cap="none" spc="0" normalizeH="0" baseline="0" noProof="0" dirty="0">
                  <a:ln>
                    <a:noFill/>
                  </a:ln>
                  <a:solidFill>
                    <a:srgbClr val="318AAC"/>
                  </a:solidFill>
                  <a:effectLst/>
                  <a:uLnTx/>
                  <a:uFillTx/>
                  <a:latin typeface="Calibri"/>
                  <a:ea typeface="+mn-ea"/>
                </a:endParaRPr>
              </a:p>
            </p:txBody>
          </p:sp>
        </p:grpSp>
        <p:grpSp>
          <p:nvGrpSpPr>
            <p:cNvPr id="23" name="Group 22"/>
            <p:cNvGrpSpPr/>
            <p:nvPr/>
          </p:nvGrpSpPr>
          <p:grpSpPr>
            <a:xfrm>
              <a:off x="6594814" y="3760060"/>
              <a:ext cx="1200823" cy="1438957"/>
              <a:chOff x="6594814" y="3760060"/>
              <a:chExt cx="1200823" cy="1438957"/>
            </a:xfrm>
          </p:grpSpPr>
          <p:cxnSp>
            <p:nvCxnSpPr>
              <p:cNvPr id="12" name="Straight Arrow Connector 11"/>
              <p:cNvCxnSpPr>
                <a:stCxn id="8" idx="2"/>
              </p:cNvCxnSpPr>
              <p:nvPr/>
            </p:nvCxnSpPr>
            <p:spPr>
              <a:xfrm>
                <a:off x="6594814" y="4655681"/>
                <a:ext cx="1929" cy="5433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cxnSpLocks/>
              </p:cNvCxnSpPr>
              <p:nvPr/>
            </p:nvCxnSpPr>
            <p:spPr>
              <a:xfrm>
                <a:off x="7315201" y="4669973"/>
                <a:ext cx="432586" cy="5147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cxnSpLocks/>
                <a:stCxn id="8" idx="3"/>
              </p:cNvCxnSpPr>
              <p:nvPr/>
            </p:nvCxnSpPr>
            <p:spPr>
              <a:xfrm>
                <a:off x="7315201" y="4362685"/>
                <a:ext cx="48043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cxnSpLocks/>
              </p:cNvCxnSpPr>
              <p:nvPr/>
            </p:nvCxnSpPr>
            <p:spPr>
              <a:xfrm flipV="1">
                <a:off x="7315201" y="3760060"/>
                <a:ext cx="444616" cy="30330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cxnSp>
          <p:nvCxnSpPr>
            <p:cNvPr id="25" name="Straight Arrow Connector 24"/>
            <p:cNvCxnSpPr>
              <a:cxnSpLocks/>
              <a:stCxn id="5" idx="0"/>
            </p:cNvCxnSpPr>
            <p:nvPr/>
          </p:nvCxnSpPr>
          <p:spPr>
            <a:xfrm flipV="1">
              <a:off x="6594814" y="1685848"/>
              <a:ext cx="3858" cy="41727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a:cxnSpLocks/>
            </p:cNvCxnSpPr>
            <p:nvPr/>
          </p:nvCxnSpPr>
          <p:spPr>
            <a:xfrm>
              <a:off x="7315201" y="2680261"/>
              <a:ext cx="432586" cy="5147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cxnSpLocks/>
            </p:cNvCxnSpPr>
            <p:nvPr/>
          </p:nvCxnSpPr>
          <p:spPr>
            <a:xfrm>
              <a:off x="7317130" y="2414534"/>
              <a:ext cx="48043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cxnSpLocks/>
            </p:cNvCxnSpPr>
            <p:nvPr/>
          </p:nvCxnSpPr>
          <p:spPr>
            <a:xfrm flipV="1">
              <a:off x="7317130" y="1811909"/>
              <a:ext cx="444616" cy="30330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cxnSpLocks/>
              <a:stCxn id="10" idx="0"/>
            </p:cNvCxnSpPr>
            <p:nvPr/>
          </p:nvCxnSpPr>
          <p:spPr>
            <a:xfrm flipV="1">
              <a:off x="2627566" y="1719886"/>
              <a:ext cx="0" cy="4118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a:cxnSpLocks/>
            </p:cNvCxnSpPr>
            <p:nvPr/>
          </p:nvCxnSpPr>
          <p:spPr>
            <a:xfrm flipH="1">
              <a:off x="1477377" y="2720641"/>
              <a:ext cx="431542" cy="5147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a:cxnSpLocks/>
            </p:cNvCxnSpPr>
            <p:nvPr/>
          </p:nvCxnSpPr>
          <p:spPr>
            <a:xfrm flipH="1">
              <a:off x="1429643" y="2413353"/>
              <a:ext cx="47927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a:cxnSpLocks/>
            </p:cNvCxnSpPr>
            <p:nvPr/>
          </p:nvCxnSpPr>
          <p:spPr>
            <a:xfrm flipH="1" flipV="1">
              <a:off x="1465376" y="1810728"/>
              <a:ext cx="441803" cy="32097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34" name="Group 33"/>
            <p:cNvGrpSpPr/>
            <p:nvPr/>
          </p:nvGrpSpPr>
          <p:grpSpPr>
            <a:xfrm flipH="1">
              <a:off x="1432608" y="3826692"/>
              <a:ext cx="1197923" cy="1372325"/>
              <a:chOff x="6594814" y="3760060"/>
              <a:chExt cx="1200823" cy="1438957"/>
            </a:xfrm>
          </p:grpSpPr>
          <p:cxnSp>
            <p:nvCxnSpPr>
              <p:cNvPr id="35" name="Straight Arrow Connector 34"/>
              <p:cNvCxnSpPr/>
              <p:nvPr/>
            </p:nvCxnSpPr>
            <p:spPr>
              <a:xfrm>
                <a:off x="6594814" y="4655681"/>
                <a:ext cx="1929" cy="5433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cxnSpLocks/>
              </p:cNvCxnSpPr>
              <p:nvPr/>
            </p:nvCxnSpPr>
            <p:spPr>
              <a:xfrm>
                <a:off x="7315201" y="4669973"/>
                <a:ext cx="432586" cy="5147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a:cxnSpLocks/>
              </p:cNvCxnSpPr>
              <p:nvPr/>
            </p:nvCxnSpPr>
            <p:spPr>
              <a:xfrm>
                <a:off x="7315201" y="4362685"/>
                <a:ext cx="48043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a:cxnSpLocks/>
              </p:cNvCxnSpPr>
              <p:nvPr/>
            </p:nvCxnSpPr>
            <p:spPr>
              <a:xfrm flipV="1">
                <a:off x="7315201" y="3760060"/>
                <a:ext cx="444616" cy="30330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cxnSp>
          <p:nvCxnSpPr>
            <p:cNvPr id="54" name="Straight Arrow Connector 53"/>
            <p:cNvCxnSpPr>
              <a:cxnSpLocks/>
            </p:cNvCxnSpPr>
            <p:nvPr/>
          </p:nvCxnSpPr>
          <p:spPr>
            <a:xfrm flipV="1">
              <a:off x="5453769" y="2689113"/>
              <a:ext cx="420658" cy="3041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5" name="Straight Arrow Connector 54"/>
            <p:cNvCxnSpPr>
              <a:cxnSpLocks/>
            </p:cNvCxnSpPr>
            <p:nvPr/>
          </p:nvCxnSpPr>
          <p:spPr>
            <a:xfrm flipH="1" flipV="1">
              <a:off x="3330289" y="2715152"/>
              <a:ext cx="402244" cy="27811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7" name="Straight Arrow Connector 56"/>
            <p:cNvCxnSpPr>
              <a:cxnSpLocks/>
            </p:cNvCxnSpPr>
            <p:nvPr/>
          </p:nvCxnSpPr>
          <p:spPr>
            <a:xfrm>
              <a:off x="5430889" y="3856141"/>
              <a:ext cx="443537" cy="21354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8" name="Straight Arrow Connector 57"/>
            <p:cNvCxnSpPr>
              <a:cxnSpLocks/>
            </p:cNvCxnSpPr>
            <p:nvPr/>
          </p:nvCxnSpPr>
          <p:spPr>
            <a:xfrm flipH="1">
              <a:off x="3347953" y="3856141"/>
              <a:ext cx="384580" cy="24213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6" name="Rectangle 15"/>
          <p:cNvSpPr/>
          <p:nvPr/>
        </p:nvSpPr>
        <p:spPr>
          <a:xfrm>
            <a:off x="8994518" y="1030077"/>
            <a:ext cx="2628427" cy="3305520"/>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Write down five sentences for each of the following that show:</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What you do well that employers might be impressed with.</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The areas of your life that you might need to develop to be more employable.</a:t>
            </a:r>
          </a:p>
          <a:p>
            <a:pPr marL="342900" lvl="0" indent="-342900" defTabSz="457200">
              <a:spcBef>
                <a:spcPct val="20000"/>
              </a:spcBef>
              <a:buAutoNum type="arabicPeriod"/>
            </a:pPr>
            <a:endParaRPr lang="en-GB" sz="1600" dirty="0">
              <a:solidFill>
                <a:srgbClr val="318AAC"/>
              </a:solidFill>
              <a:latin typeface="Cambria" panose="02040503050406030204" pitchFamily="18" charset="0"/>
              <a:cs typeface="Arial"/>
            </a:endParaRPr>
          </a:p>
        </p:txBody>
      </p:sp>
    </p:spTree>
    <p:extLst>
      <p:ext uri="{BB962C8B-B14F-4D97-AF65-F5344CB8AC3E}">
        <p14:creationId xmlns:p14="http://schemas.microsoft.com/office/powerpoint/2010/main" val="1786896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3 Objectives</a:t>
            </a:r>
          </a:p>
        </p:txBody>
      </p:sp>
      <p:sp>
        <p:nvSpPr>
          <p:cNvPr id="16" name="Rectangle 15"/>
          <p:cNvSpPr/>
          <p:nvPr/>
        </p:nvSpPr>
        <p:spPr>
          <a:xfrm>
            <a:off x="609600" y="1219200"/>
            <a:ext cx="5723467" cy="4210383"/>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Know</a:t>
            </a:r>
            <a:endParaRPr lang="en-GB" sz="2000" b="1" dirty="0">
              <a:solidFill>
                <a:srgbClr val="318AAC"/>
              </a:solidFill>
              <a:latin typeface="Cambria" panose="02040503050406030204" pitchFamily="18" charset="0"/>
              <a:cs typeface="Arial"/>
            </a:endParaRP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Computer Aided Design software can be used to quickly and accurately, modify and develop designs.</a:t>
            </a:r>
          </a:p>
          <a:p>
            <a:pPr>
              <a:spcBef>
                <a:spcPct val="20000"/>
              </a:spcBef>
            </a:pPr>
            <a:endParaRPr lang="en-GB" sz="1050" dirty="0">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Understand</a:t>
            </a:r>
            <a:endParaRPr lang="en-GB" sz="2000" b="1" dirty="0">
              <a:solidFill>
                <a:srgbClr val="318AAC"/>
              </a:solidFill>
              <a:latin typeface="Cambria" panose="02040503050406030204" pitchFamily="18" charset="0"/>
              <a:cs typeface="Arial"/>
            </a:endParaRP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understand how to manipulate objects they have drawn to make more complex designs and drawings.</a:t>
            </a:r>
          </a:p>
          <a:p>
            <a:pPr>
              <a:spcBef>
                <a:spcPct val="20000"/>
              </a:spcBef>
            </a:pPr>
            <a:endParaRPr lang="en-GB" sz="1050" dirty="0">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use </a:t>
            </a:r>
            <a:r>
              <a:rPr lang="en-GB" dirty="0" err="1">
                <a:latin typeface="Arial" panose="020B0604020202020204" pitchFamily="34" charset="0"/>
                <a:ea typeface="Calibri" panose="020F0502020204030204" pitchFamily="34" charset="0"/>
                <a:cs typeface="Arial" panose="020B0604020202020204" pitchFamily="34" charset="0"/>
              </a:rPr>
              <a:t>SketchUp</a:t>
            </a:r>
            <a:r>
              <a:rPr lang="en-GB" dirty="0">
                <a:latin typeface="Arial" panose="020B0604020202020204" pitchFamily="34" charset="0"/>
                <a:ea typeface="Calibri" panose="020F0502020204030204" pitchFamily="34" charset="0"/>
                <a:cs typeface="Arial" panose="020B0604020202020204" pitchFamily="34" charset="0"/>
              </a:rPr>
              <a:t> tools and features to produce drawings that use one block as the basis for a much larger drawing.</a:t>
            </a:r>
            <a:endParaRPr lang="en-GB" dirty="0">
              <a:latin typeface="Arial" panose="020B0604020202020204" pitchFamily="34" charset="0"/>
              <a:cs typeface="Arial" panose="020B0604020202020204" pitchFamily="34" charset="0"/>
            </a:endParaRPr>
          </a:p>
        </p:txBody>
      </p:sp>
      <p:sp>
        <p:nvSpPr>
          <p:cNvPr id="8" name="Rectangle 7"/>
          <p:cNvSpPr/>
          <p:nvPr/>
        </p:nvSpPr>
        <p:spPr>
          <a:xfrm>
            <a:off x="6743700" y="274638"/>
            <a:ext cx="5092700" cy="5389562"/>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r="-50"/>
          <a:stretch/>
        </p:blipFill>
        <p:spPr>
          <a:xfrm>
            <a:off x="6743700" y="274638"/>
            <a:ext cx="5092700" cy="5478462"/>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9548" y="4720206"/>
            <a:ext cx="1172461" cy="817915"/>
          </a:xfrm>
          <a:prstGeom prst="rect">
            <a:avLst/>
          </a:prstGeom>
        </p:spPr>
      </p:pic>
    </p:spTree>
    <p:extLst>
      <p:ext uri="{BB962C8B-B14F-4D97-AF65-F5344CB8AC3E}">
        <p14:creationId xmlns:p14="http://schemas.microsoft.com/office/powerpoint/2010/main" val="812830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374468" y="313507"/>
          <a:ext cx="11486607" cy="5303520"/>
        </p:xfrm>
        <a:graphic>
          <a:graphicData uri="http://schemas.openxmlformats.org/drawingml/2006/table">
            <a:tbl>
              <a:tblPr firstRow="1" bandRow="1">
                <a:tableStyleId>{2D5ABB26-0587-4C30-8999-92F81FD0307C}</a:tableStyleId>
              </a:tblPr>
              <a:tblGrid>
                <a:gridCol w="1368988">
                  <a:extLst>
                    <a:ext uri="{9D8B030D-6E8A-4147-A177-3AD203B41FA5}">
                      <a16:colId xmlns:a16="http://schemas.microsoft.com/office/drawing/2014/main" val="1783376461"/>
                    </a:ext>
                  </a:extLst>
                </a:gridCol>
                <a:gridCol w="5192921">
                  <a:extLst>
                    <a:ext uri="{9D8B030D-6E8A-4147-A177-3AD203B41FA5}">
                      <a16:colId xmlns:a16="http://schemas.microsoft.com/office/drawing/2014/main" val="1774038730"/>
                    </a:ext>
                  </a:extLst>
                </a:gridCol>
                <a:gridCol w="4924698">
                  <a:extLst>
                    <a:ext uri="{9D8B030D-6E8A-4147-A177-3AD203B41FA5}">
                      <a16:colId xmlns:a16="http://schemas.microsoft.com/office/drawing/2014/main" val="2329291793"/>
                    </a:ext>
                  </a:extLst>
                </a:gridCol>
              </a:tblGrid>
              <a:tr h="309011">
                <a:tc>
                  <a:txBody>
                    <a:bodyPr/>
                    <a:lstStyle/>
                    <a:p>
                      <a:endParaRPr lang="en-GB" sz="18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1" dirty="0">
                          <a:solidFill>
                            <a:schemeClr val="tx1"/>
                          </a:solidFill>
                          <a:latin typeface="Arial" panose="020B0604020202020204" pitchFamily="34" charset="0"/>
                          <a:cs typeface="Arial" panose="020B0604020202020204" pitchFamily="34" charset="0"/>
                        </a:rPr>
                        <a:t>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1" dirty="0">
                          <a:solidFill>
                            <a:schemeClr val="tx1"/>
                          </a:solidFill>
                          <a:latin typeface="Arial" panose="020B0604020202020204" pitchFamily="34" charset="0"/>
                          <a:cs typeface="Arial" panose="020B0604020202020204" pitchFamily="34" charset="0"/>
                        </a:rPr>
                        <a:t>Disadvantages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37557855"/>
                  </a:ext>
                </a:extLst>
              </a:tr>
              <a:tr h="1000129">
                <a:tc>
                  <a:txBody>
                    <a:bodyPr/>
                    <a:lstStyle/>
                    <a:p>
                      <a:r>
                        <a:rPr lang="en-GB" sz="1800" b="1" dirty="0">
                          <a:solidFill>
                            <a:schemeClr val="tx1"/>
                          </a:solidFill>
                          <a:latin typeface="Arial" panose="020B0604020202020204" pitchFamily="34" charset="0"/>
                          <a:cs typeface="Arial" panose="020B0604020202020204" pitchFamily="34" charset="0"/>
                        </a:rPr>
                        <a:t>Careers Advisor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Are specifically trained to help people just like you. They can point you to the answers to all of your career related questions. They know about qualifications, training and education. They know the pros and cons of each job. They can help you to complete application forms and prepare for interviews.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They aren’t always easy to see. You may need to make an appointment and only have a limited time with them. Some may not have offices in your school and you may need to travel to the nearest town to see them.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1504714"/>
                  </a:ext>
                </a:extLst>
              </a:tr>
              <a:tr h="814058">
                <a:tc>
                  <a:txBody>
                    <a:bodyPr/>
                    <a:lstStyle/>
                    <a:p>
                      <a:r>
                        <a:rPr lang="en-GB" sz="1800" b="1" dirty="0">
                          <a:solidFill>
                            <a:schemeClr val="tx1"/>
                          </a:solidFill>
                          <a:latin typeface="Arial" panose="020B0604020202020204" pitchFamily="34" charset="0"/>
                          <a:cs typeface="Arial" panose="020B0604020202020204" pitchFamily="34" charset="0"/>
                        </a:rPr>
                        <a:t>Business People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They can tell you about their industry in detail, and give you a lot of information about each of the jobs they have knowledge of. They would be a great contact to have when you have decided on the job you want to 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They are likely to be biased to their own industry. They might be too busy to see you. They are a difficult contact for you to make, and this should only be done with the consent of your family.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17150386"/>
                  </a:ext>
                </a:extLst>
              </a:tr>
              <a:tr h="672255">
                <a:tc gridSpan="3">
                  <a:txBody>
                    <a:bodyPr/>
                    <a:lstStyle/>
                    <a:p>
                      <a:endParaRPr lang="en-GB" sz="2000" u="none" dirty="0">
                        <a:solidFill>
                          <a:schemeClr val="tx1"/>
                        </a:solidFill>
                        <a:latin typeface="Arial" panose="020B0604020202020204" pitchFamily="34" charset="0"/>
                        <a:cs typeface="Arial" panose="020B0604020202020204" pitchFamily="34" charset="0"/>
                      </a:endParaRPr>
                    </a:p>
                    <a:p>
                      <a:pPr algn="ctr"/>
                      <a:r>
                        <a:rPr lang="en-GB" sz="2800" b="1" u="none" dirty="0">
                          <a:solidFill>
                            <a:srgbClr val="318AAC"/>
                          </a:solidFill>
                          <a:latin typeface="Cambria" panose="02040503050406030204" pitchFamily="18" charset="0"/>
                          <a:cs typeface="Arial" panose="020B0604020202020204" pitchFamily="34" charset="0"/>
                        </a:rPr>
                        <a:t>Conclusion</a:t>
                      </a:r>
                      <a:endParaRPr lang="en-GB" sz="2400" b="1" u="none" dirty="0">
                        <a:solidFill>
                          <a:srgbClr val="318AAC"/>
                        </a:solidFill>
                        <a:latin typeface="Cambria" panose="02040503050406030204" pitchFamily="18" charset="0"/>
                        <a:cs typeface="Arial" panose="020B0604020202020204" pitchFamily="34" charset="0"/>
                      </a:endParaRPr>
                    </a:p>
                    <a:p>
                      <a:pPr algn="ctr"/>
                      <a:r>
                        <a:rPr lang="en-GB" sz="1800" u="none" dirty="0">
                          <a:solidFill>
                            <a:schemeClr val="tx1"/>
                          </a:solidFill>
                          <a:latin typeface="Arial" panose="020B0604020202020204" pitchFamily="34" charset="0"/>
                          <a:cs typeface="Arial" panose="020B0604020202020204" pitchFamily="34" charset="0"/>
                        </a:rPr>
                        <a:t>All of the people have something to offer but it’s </a:t>
                      </a:r>
                      <a:r>
                        <a:rPr lang="en-GB" sz="1800" b="1" u="none" dirty="0">
                          <a:solidFill>
                            <a:schemeClr val="tx1"/>
                          </a:solidFill>
                          <a:latin typeface="Arial" panose="020B0604020202020204" pitchFamily="34" charset="0"/>
                          <a:cs typeface="Arial" panose="020B0604020202020204" pitchFamily="34" charset="0"/>
                        </a:rPr>
                        <a:t>your choice.</a:t>
                      </a:r>
                    </a:p>
                    <a:p>
                      <a:pPr algn="ctr"/>
                      <a:endParaRPr lang="en-GB" sz="2400" b="1" u="sng"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65862525"/>
                  </a:ext>
                </a:extLst>
              </a:tr>
            </a:tbl>
          </a:graphicData>
        </a:graphic>
      </p:graphicFrame>
    </p:spTree>
    <p:extLst>
      <p:ext uri="{BB962C8B-B14F-4D97-AF65-F5344CB8AC3E}">
        <p14:creationId xmlns:p14="http://schemas.microsoft.com/office/powerpoint/2010/main" val="38573108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2406813"/>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the whole block by clicking on the Select tool and then drawing a box around the drawing.</a:t>
            </a:r>
          </a:p>
          <a:p>
            <a:pPr marL="180975" lvl="0" indent="-180975">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You must make sure that you include everything on the drawing. If you misjudge it just try again!</a:t>
            </a:r>
          </a:p>
        </p:txBody>
      </p:sp>
      <p:pic>
        <p:nvPicPr>
          <p:cNvPr id="3" name="Picture 2"/>
          <p:cNvPicPr>
            <a:picLocks noChangeAspect="1"/>
          </p:cNvPicPr>
          <p:nvPr/>
        </p:nvPicPr>
        <p:blipFill>
          <a:blip r:embed="rId3"/>
          <a:stretch>
            <a:fillRect/>
          </a:stretch>
        </p:blipFill>
        <p:spPr>
          <a:xfrm>
            <a:off x="128195" y="938085"/>
            <a:ext cx="8594700" cy="4834519"/>
          </a:xfrm>
          <a:prstGeom prst="rect">
            <a:avLst/>
          </a:prstGeom>
        </p:spPr>
      </p:pic>
      <p:cxnSp>
        <p:nvCxnSpPr>
          <p:cNvPr id="9" name="Straight Arrow Connector 8"/>
          <p:cNvCxnSpPr>
            <a:cxnSpLocks/>
          </p:cNvCxnSpPr>
          <p:nvPr/>
        </p:nvCxnSpPr>
        <p:spPr>
          <a:xfrm flipH="1">
            <a:off x="5672717" y="2988005"/>
            <a:ext cx="3459251" cy="57987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365678" y="1319688"/>
            <a:ext cx="8766290" cy="108537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190888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2406813"/>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Move tool and then hold down the Ctrl button the keyboard. You can now drag away a copy of the block.</a:t>
            </a:r>
          </a:p>
          <a:p>
            <a:pPr marL="177800" lvl="0" indent="-177800">
              <a:spcBef>
                <a:spcPct val="20000"/>
              </a:spcBef>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When the copy is totally clear of the original just click to drop it.</a:t>
            </a:r>
          </a:p>
        </p:txBody>
      </p:sp>
      <p:pic>
        <p:nvPicPr>
          <p:cNvPr id="3" name="Picture 2"/>
          <p:cNvPicPr>
            <a:picLocks noChangeAspect="1"/>
          </p:cNvPicPr>
          <p:nvPr/>
        </p:nvPicPr>
        <p:blipFill>
          <a:blip r:embed="rId3"/>
          <a:stretch>
            <a:fillRect/>
          </a:stretch>
        </p:blipFill>
        <p:spPr>
          <a:xfrm>
            <a:off x="128195" y="938085"/>
            <a:ext cx="8727576" cy="4909262"/>
          </a:xfrm>
          <a:prstGeom prst="rect">
            <a:avLst/>
          </a:prstGeom>
        </p:spPr>
      </p:pic>
      <p:cxnSp>
        <p:nvCxnSpPr>
          <p:cNvPr id="9" name="Straight Arrow Connector 8"/>
          <p:cNvCxnSpPr>
            <a:cxnSpLocks/>
          </p:cNvCxnSpPr>
          <p:nvPr/>
        </p:nvCxnSpPr>
        <p:spPr>
          <a:xfrm flipH="1">
            <a:off x="6738731" y="4005470"/>
            <a:ext cx="2393237"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a:off x="272574" y="2454965"/>
            <a:ext cx="8859394" cy="42266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98646326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77396"/>
            <a:ext cx="2767264" cy="2653034"/>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I’m going to make a deliberate mistake now so please don’t copy me!</a:t>
            </a:r>
          </a:p>
          <a:p>
            <a:pPr lvl="0">
              <a:spcBef>
                <a:spcPct val="20000"/>
              </a:spcBef>
            </a:pPr>
            <a:endParaRPr lang="en-GB" sz="12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I’ve drawn a box around the copy to highlight it all. Then used the Move tool (Without Ctrl pressed) to move it to touch the original block. Looks great doesn’t it!</a:t>
            </a:r>
          </a:p>
        </p:txBody>
      </p:sp>
      <p:pic>
        <p:nvPicPr>
          <p:cNvPr id="3" name="Picture 2"/>
          <p:cNvPicPr>
            <a:picLocks noChangeAspect="1"/>
          </p:cNvPicPr>
          <p:nvPr/>
        </p:nvPicPr>
        <p:blipFill>
          <a:blip r:embed="rId3"/>
          <a:stretch>
            <a:fillRect/>
          </a:stretch>
        </p:blipFill>
        <p:spPr>
          <a:xfrm>
            <a:off x="128195" y="938085"/>
            <a:ext cx="8642020" cy="4861136"/>
          </a:xfrm>
          <a:prstGeom prst="rect">
            <a:avLst/>
          </a:prstGeom>
        </p:spPr>
      </p:pic>
    </p:spTree>
    <p:extLst>
      <p:ext uri="{BB962C8B-B14F-4D97-AF65-F5344CB8AC3E}">
        <p14:creationId xmlns:p14="http://schemas.microsoft.com/office/powerpoint/2010/main" val="257503685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099630"/>
            <a:ext cx="2896344" cy="2653034"/>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I change my mind and try to move it again and look what happens! It distorts the whole drawing because the blocks have not been grouped first.</a:t>
            </a:r>
          </a:p>
          <a:p>
            <a:pPr lvl="0">
              <a:spcBef>
                <a:spcPct val="20000"/>
              </a:spcBef>
            </a:pPr>
            <a:endParaRPr lang="en-GB" sz="11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Let’s look at grouping models. It is always good practice to group models together regularly.</a:t>
            </a:r>
          </a:p>
        </p:txBody>
      </p:sp>
      <p:pic>
        <p:nvPicPr>
          <p:cNvPr id="3" name="Picture 2"/>
          <p:cNvPicPr>
            <a:picLocks noChangeAspect="1"/>
          </p:cNvPicPr>
          <p:nvPr/>
        </p:nvPicPr>
        <p:blipFill>
          <a:blip r:embed="rId3"/>
          <a:stretch>
            <a:fillRect/>
          </a:stretch>
        </p:blipFill>
        <p:spPr>
          <a:xfrm>
            <a:off x="128195" y="971821"/>
            <a:ext cx="8624822" cy="4851463"/>
          </a:xfrm>
          <a:prstGeom prst="rect">
            <a:avLst/>
          </a:prstGeom>
        </p:spPr>
      </p:pic>
    </p:spTree>
    <p:extLst>
      <p:ext uri="{BB962C8B-B14F-4D97-AF65-F5344CB8AC3E}">
        <p14:creationId xmlns:p14="http://schemas.microsoft.com/office/powerpoint/2010/main" val="57305356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084733" y="2105232"/>
            <a:ext cx="3025423" cy="2357568"/>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With the block selected right click the mouse anywhere on the grey background. A menu will appear.</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Make Group. I can now move this to touch other blocks and the lines within the object will stay locked together as a grouped object.</a:t>
            </a:r>
          </a:p>
        </p:txBody>
      </p:sp>
      <p:pic>
        <p:nvPicPr>
          <p:cNvPr id="3" name="Picture 2"/>
          <p:cNvPicPr>
            <a:picLocks noChangeAspect="1"/>
          </p:cNvPicPr>
          <p:nvPr/>
        </p:nvPicPr>
        <p:blipFill>
          <a:blip r:embed="rId3"/>
          <a:stretch>
            <a:fillRect/>
          </a:stretch>
        </p:blipFill>
        <p:spPr>
          <a:xfrm>
            <a:off x="128194" y="938085"/>
            <a:ext cx="8663409" cy="4873168"/>
          </a:xfrm>
          <a:prstGeom prst="rect">
            <a:avLst/>
          </a:prstGeom>
        </p:spPr>
      </p:pic>
      <p:cxnSp>
        <p:nvCxnSpPr>
          <p:cNvPr id="10" name="Straight Arrow Connector 9"/>
          <p:cNvCxnSpPr>
            <a:cxnSpLocks/>
          </p:cNvCxnSpPr>
          <p:nvPr/>
        </p:nvCxnSpPr>
        <p:spPr>
          <a:xfrm flipH="1" flipV="1">
            <a:off x="6219826" y="2552534"/>
            <a:ext cx="2917786" cy="72406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26732372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8"/>
            <a:ext cx="3025423" cy="3349903"/>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145501"/>
            <a:ext cx="2767264" cy="3145476"/>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Drag some copies of the block out of the grouped block using Ctrl and the Move tool.</a:t>
            </a:r>
          </a:p>
          <a:p>
            <a:pPr lvl="0">
              <a:spcBef>
                <a:spcPct val="20000"/>
              </a:spcBef>
            </a:pPr>
            <a:r>
              <a:rPr lang="en-GB" sz="1600" dirty="0">
                <a:latin typeface="Arial" panose="020B0604020202020204" pitchFamily="34" charset="0"/>
                <a:cs typeface="Arial" panose="020B0604020202020204" pitchFamily="34" charset="0"/>
              </a:rPr>
              <a:t>Try to move them on top of one another. (Tip: always grab and move from a bottom corner).</a:t>
            </a:r>
          </a:p>
          <a:p>
            <a:pPr lvl="0">
              <a:spcBef>
                <a:spcPct val="20000"/>
              </a:spcBef>
            </a:pPr>
            <a:r>
              <a:rPr lang="en-GB" sz="1600" dirty="0">
                <a:latin typeface="Arial" panose="020B0604020202020204" pitchFamily="34" charset="0"/>
                <a:cs typeface="Arial" panose="020B0604020202020204" pitchFamily="34" charset="0"/>
              </a:rPr>
              <a:t>If you now change the colour of the block, because it is grouped, it will change entirely when clicked.</a:t>
            </a:r>
          </a:p>
        </p:txBody>
      </p:sp>
      <p:pic>
        <p:nvPicPr>
          <p:cNvPr id="3" name="Picture 2"/>
          <p:cNvPicPr>
            <a:picLocks noChangeAspect="1"/>
          </p:cNvPicPr>
          <p:nvPr/>
        </p:nvPicPr>
        <p:blipFill>
          <a:blip r:embed="rId3"/>
          <a:stretch>
            <a:fillRect/>
          </a:stretch>
        </p:blipFill>
        <p:spPr>
          <a:xfrm>
            <a:off x="128195" y="938085"/>
            <a:ext cx="8577850" cy="4825041"/>
          </a:xfrm>
          <a:prstGeom prst="rect">
            <a:avLst/>
          </a:prstGeom>
        </p:spPr>
      </p:pic>
    </p:spTree>
    <p:extLst>
      <p:ext uri="{BB962C8B-B14F-4D97-AF65-F5344CB8AC3E}">
        <p14:creationId xmlns:p14="http://schemas.microsoft.com/office/powerpoint/2010/main" val="24538209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3596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059398" y="2093614"/>
            <a:ext cx="2767264" cy="2603790"/>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I only want to work with one block for the next stage so let’s drag a single block away far enough so the rest of them cannot be seen on screen.</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Use the Pan, Zoom and Orbit tools to get the screen looking something like mine.</a:t>
            </a:r>
          </a:p>
        </p:txBody>
      </p:sp>
      <p:pic>
        <p:nvPicPr>
          <p:cNvPr id="6" name="Picture 5"/>
          <p:cNvPicPr>
            <a:picLocks noChangeAspect="1"/>
          </p:cNvPicPr>
          <p:nvPr/>
        </p:nvPicPr>
        <p:blipFill>
          <a:blip r:embed="rId3"/>
          <a:stretch>
            <a:fillRect/>
          </a:stretch>
        </p:blipFill>
        <p:spPr>
          <a:xfrm>
            <a:off x="128194" y="971821"/>
            <a:ext cx="8603435" cy="4839432"/>
          </a:xfrm>
          <a:prstGeom prst="rect">
            <a:avLst/>
          </a:prstGeom>
        </p:spPr>
      </p:pic>
      <p:cxnSp>
        <p:nvCxnSpPr>
          <p:cNvPr id="12" name="Straight Arrow Connector 11"/>
          <p:cNvCxnSpPr>
            <a:cxnSpLocks/>
          </p:cNvCxnSpPr>
          <p:nvPr/>
        </p:nvCxnSpPr>
        <p:spPr>
          <a:xfrm flipH="1" flipV="1">
            <a:off x="3201909" y="1372493"/>
            <a:ext cx="278818" cy="34951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3431767" y="1372494"/>
            <a:ext cx="5627631" cy="238670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Connector 13"/>
          <p:cNvCxnSpPr>
            <a:cxnSpLocks/>
          </p:cNvCxnSpPr>
          <p:nvPr/>
        </p:nvCxnSpPr>
        <p:spPr>
          <a:xfrm>
            <a:off x="3480727" y="1722009"/>
            <a:ext cx="79201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86451660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704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093868" y="2184215"/>
            <a:ext cx="2901988" cy="2406813"/>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Rectangle tool.</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Draw a rectangle any size but then type 150,150 and press Enter.</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A 150mmx150mm sized rectangle will appear. If this clashes with your block just click Move and move the block away.</a:t>
            </a:r>
          </a:p>
        </p:txBody>
      </p:sp>
      <p:pic>
        <p:nvPicPr>
          <p:cNvPr id="3" name="Picture 2"/>
          <p:cNvPicPr>
            <a:picLocks noChangeAspect="1"/>
          </p:cNvPicPr>
          <p:nvPr/>
        </p:nvPicPr>
        <p:blipFill>
          <a:blip r:embed="rId3"/>
          <a:stretch>
            <a:fillRect/>
          </a:stretch>
        </p:blipFill>
        <p:spPr>
          <a:xfrm>
            <a:off x="128193" y="971821"/>
            <a:ext cx="8582045" cy="4827400"/>
          </a:xfrm>
          <a:prstGeom prst="rect">
            <a:avLst/>
          </a:prstGeom>
        </p:spPr>
      </p:pic>
      <p:cxnSp>
        <p:nvCxnSpPr>
          <p:cNvPr id="9" name="Straight Arrow Connector 8"/>
          <p:cNvCxnSpPr>
            <a:cxnSpLocks/>
          </p:cNvCxnSpPr>
          <p:nvPr/>
        </p:nvCxnSpPr>
        <p:spPr>
          <a:xfrm flipH="1">
            <a:off x="5863591" y="3441700"/>
            <a:ext cx="3230277" cy="97405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272574" y="2166481"/>
            <a:ext cx="8859394" cy="17666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6707895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3596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8970925" y="2160682"/>
            <a:ext cx="2950255" cy="2357568"/>
          </a:xfrm>
          <a:prstGeom prst="rect">
            <a:avLst/>
          </a:prstGeom>
        </p:spPr>
        <p:txBody>
          <a:bodyPr wrap="square">
            <a:spAutoFit/>
          </a:bodyPr>
          <a:lstStyle/>
          <a:p>
            <a:pPr marL="174625" lvl="0" indent="-17462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Select the Tape Measure tool and drag away from the left edge of the rectangle as shown. Type 30 and then press Enter.</a:t>
            </a:r>
          </a:p>
          <a:p>
            <a:pPr marL="174625" lvl="0" indent="-17462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You will now see a construction line (a dotted line appears 30mm from the left edge of the square).</a:t>
            </a:r>
          </a:p>
        </p:txBody>
      </p:sp>
      <p:pic>
        <p:nvPicPr>
          <p:cNvPr id="3" name="Picture 2"/>
          <p:cNvPicPr>
            <a:picLocks noChangeAspect="1"/>
          </p:cNvPicPr>
          <p:nvPr/>
        </p:nvPicPr>
        <p:blipFill>
          <a:blip r:embed="rId3"/>
          <a:stretch>
            <a:fillRect/>
          </a:stretch>
        </p:blipFill>
        <p:spPr>
          <a:xfrm>
            <a:off x="128194" y="921615"/>
            <a:ext cx="8564352" cy="4817448"/>
          </a:xfrm>
          <a:prstGeom prst="rect">
            <a:avLst/>
          </a:prstGeom>
        </p:spPr>
      </p:pic>
      <p:cxnSp>
        <p:nvCxnSpPr>
          <p:cNvPr id="9" name="Straight Arrow Connector 8"/>
          <p:cNvCxnSpPr>
            <a:cxnSpLocks/>
          </p:cNvCxnSpPr>
          <p:nvPr/>
        </p:nvCxnSpPr>
        <p:spPr>
          <a:xfrm flipH="1">
            <a:off x="2729245" y="2889965"/>
            <a:ext cx="6276643" cy="39437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a:off x="272574" y="2328863"/>
            <a:ext cx="8733314" cy="108505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a:off x="3043486" y="3605213"/>
            <a:ext cx="5962402" cy="12328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80888693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2357568"/>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From the dotted line you just drew, use the Tape Measure tool again and repeat the process typing 30 and Enter each time. </a:t>
            </a:r>
          </a:p>
          <a:p>
            <a:pPr lvl="0">
              <a:spcBef>
                <a:spcPct val="20000"/>
              </a:spcBef>
            </a:pPr>
            <a:r>
              <a:rPr lang="en-GB" sz="1600" dirty="0">
                <a:latin typeface="Arial" panose="020B0604020202020204" pitchFamily="34" charset="0"/>
                <a:cs typeface="Arial" panose="020B0604020202020204" pitchFamily="34" charset="0"/>
              </a:rPr>
              <a:t>This will result in evenly spaced dotted (construction) lines all the way across the square.</a:t>
            </a:r>
          </a:p>
        </p:txBody>
      </p:sp>
      <p:pic>
        <p:nvPicPr>
          <p:cNvPr id="3" name="Picture 2"/>
          <p:cNvPicPr>
            <a:picLocks noChangeAspect="1"/>
          </p:cNvPicPr>
          <p:nvPr/>
        </p:nvPicPr>
        <p:blipFill>
          <a:blip r:embed="rId3"/>
          <a:stretch>
            <a:fillRect/>
          </a:stretch>
        </p:blipFill>
        <p:spPr>
          <a:xfrm>
            <a:off x="128194" y="938084"/>
            <a:ext cx="8606732" cy="4841287"/>
          </a:xfrm>
          <a:prstGeom prst="rect">
            <a:avLst/>
          </a:prstGeom>
        </p:spPr>
      </p:pic>
      <p:cxnSp>
        <p:nvCxnSpPr>
          <p:cNvPr id="10" name="Straight Arrow Connector 9"/>
          <p:cNvCxnSpPr>
            <a:cxnSpLocks/>
          </p:cNvCxnSpPr>
          <p:nvPr/>
        </p:nvCxnSpPr>
        <p:spPr>
          <a:xfrm flipH="1" flipV="1">
            <a:off x="3895063" y="2475091"/>
            <a:ext cx="5236905" cy="73673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094676" y="2978785"/>
            <a:ext cx="5037292" cy="20822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a:off x="4294288" y="3211830"/>
            <a:ext cx="4837680" cy="31594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a:off x="4495215" y="3211830"/>
            <a:ext cx="4636753" cy="88342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63853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226595" y="1749632"/>
            <a:ext cx="11718758" cy="246647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p:cNvSpPr/>
          <p:nvPr/>
        </p:nvSpPr>
        <p:spPr>
          <a:xfrm>
            <a:off x="226595" y="926154"/>
            <a:ext cx="11718758" cy="369332"/>
          </a:xfrm>
          <a:prstGeom prst="rect">
            <a:avLst/>
          </a:prstGeom>
        </p:spPr>
        <p:txBody>
          <a:bodyPr wrap="square">
            <a:spAutoFit/>
          </a:bodyPr>
          <a:lstStyle/>
          <a:p>
            <a:pPr algn="ctr"/>
            <a:r>
              <a:rPr lang="en-GB" dirty="0">
                <a:latin typeface="Arial" panose="020B0604020202020204" pitchFamily="34" charset="0"/>
                <a:cs typeface="Arial" panose="020B0604020202020204" pitchFamily="34" charset="0"/>
              </a:rPr>
              <a:t>You are going to design a bike storage area and social space for an area of your school using Google </a:t>
            </a:r>
            <a:r>
              <a:rPr lang="en-GB" dirty="0" err="1">
                <a:latin typeface="Arial" panose="020B0604020202020204" pitchFamily="34" charset="0"/>
                <a:cs typeface="Arial" panose="020B0604020202020204" pitchFamily="34" charset="0"/>
              </a:rPr>
              <a:t>SketchUp</a:t>
            </a:r>
            <a:r>
              <a:rPr lang="en-GB" dirty="0">
                <a:latin typeface="Arial" panose="020B0604020202020204" pitchFamily="34" charset="0"/>
                <a:cs typeface="Arial" panose="020B0604020202020204" pitchFamily="34" charset="0"/>
              </a:rPr>
              <a:t>.</a:t>
            </a:r>
          </a:p>
        </p:txBody>
      </p:sp>
      <p:sp>
        <p:nvSpPr>
          <p:cNvPr id="15" name="Rectangle 14"/>
          <p:cNvSpPr/>
          <p:nvPr/>
        </p:nvSpPr>
        <p:spPr>
          <a:xfrm>
            <a:off x="550077" y="1403249"/>
            <a:ext cx="5025569" cy="32890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11"/>
          <p:cNvPicPr>
            <a:picLocks noChangeAspect="1"/>
          </p:cNvPicPr>
          <p:nvPr/>
        </p:nvPicPr>
        <p:blipFill>
          <a:blip r:embed="rId3"/>
          <a:stretch>
            <a:fillRect/>
          </a:stretch>
        </p:blipFill>
        <p:spPr>
          <a:xfrm>
            <a:off x="6269153" y="2495146"/>
            <a:ext cx="938865" cy="975445"/>
          </a:xfrm>
          <a:prstGeom prst="rect">
            <a:avLst/>
          </a:prstGeom>
        </p:spPr>
      </p:pic>
      <p:sp>
        <p:nvSpPr>
          <p:cNvPr id="13" name="Title 1"/>
          <p:cNvSpPr txBox="1">
            <a:spLocks/>
          </p:cNvSpPr>
          <p:nvPr/>
        </p:nvSpPr>
        <p:spPr>
          <a:xfrm>
            <a:off x="629660" y="122099"/>
            <a:ext cx="10972800" cy="689866"/>
          </a:xfrm>
          <a:prstGeom prst="rect">
            <a:avLst/>
          </a:prstGeom>
        </p:spPr>
        <p:txBody>
          <a:bodyPr vert="horz" lIns="91440" tIns="45720" rIns="91440" bIns="45720" rtlCol="0" anchor="ctr">
            <a:normAutofit fontScale="90000" lnSpcReduction="100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pPr algn="ctr"/>
            <a:r>
              <a:rPr lang="en-GB" dirty="0"/>
              <a:t>Our project</a:t>
            </a:r>
          </a:p>
        </p:txBody>
      </p:sp>
      <p:pic>
        <p:nvPicPr>
          <p:cNvPr id="5" name="Picture 4"/>
          <p:cNvPicPr>
            <a:picLocks noChangeAspect="1"/>
          </p:cNvPicPr>
          <p:nvPr/>
        </p:nvPicPr>
        <p:blipFill>
          <a:blip r:embed="rId4"/>
          <a:stretch>
            <a:fillRect/>
          </a:stretch>
        </p:blipFill>
        <p:spPr>
          <a:xfrm>
            <a:off x="697644" y="1563466"/>
            <a:ext cx="4738327" cy="2984472"/>
          </a:xfrm>
          <a:prstGeom prst="rect">
            <a:avLst/>
          </a:prstGeom>
        </p:spPr>
      </p:pic>
      <p:sp>
        <p:nvSpPr>
          <p:cNvPr id="16" name="Rectangle 15"/>
          <p:cNvSpPr/>
          <p:nvPr/>
        </p:nvSpPr>
        <p:spPr>
          <a:xfrm>
            <a:off x="7901526" y="1377617"/>
            <a:ext cx="2781836" cy="331469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1" name="Picture 10"/>
          <p:cNvPicPr>
            <a:picLocks noChangeAspect="1"/>
          </p:cNvPicPr>
          <p:nvPr/>
        </p:nvPicPr>
        <p:blipFill>
          <a:blip r:embed="rId5"/>
          <a:stretch>
            <a:fillRect/>
          </a:stretch>
        </p:blipFill>
        <p:spPr>
          <a:xfrm>
            <a:off x="8070050" y="1509802"/>
            <a:ext cx="2444788" cy="3038136"/>
          </a:xfrm>
          <a:prstGeom prst="rect">
            <a:avLst/>
          </a:prstGeom>
        </p:spPr>
      </p:pic>
      <p:sp>
        <p:nvSpPr>
          <p:cNvPr id="2" name="Title 1"/>
          <p:cNvSpPr>
            <a:spLocks noGrp="1"/>
          </p:cNvSpPr>
          <p:nvPr>
            <p:ph type="title"/>
          </p:nvPr>
        </p:nvSpPr>
        <p:spPr>
          <a:xfrm>
            <a:off x="1568525" y="4643300"/>
            <a:ext cx="10972800" cy="689866"/>
          </a:xfrm>
        </p:spPr>
        <p:txBody>
          <a:bodyPr>
            <a:normAutofit/>
          </a:bodyPr>
          <a:lstStyle/>
          <a:p>
            <a:r>
              <a:rPr lang="en-GB" sz="3600" b="0" dirty="0">
                <a:ln w="22225">
                  <a:solidFill>
                    <a:schemeClr val="accent2"/>
                  </a:solidFill>
                  <a:prstDash val="solid"/>
                </a:ln>
                <a:solidFill>
                  <a:schemeClr val="accent2">
                    <a:lumMod val="40000"/>
                    <a:lumOff val="60000"/>
                  </a:schemeClr>
                </a:solidFill>
                <a:latin typeface="Arial" panose="020B0604020202020204" pitchFamily="34" charset="0"/>
                <a:cs typeface="Arial" panose="020B0604020202020204" pitchFamily="34" charset="0"/>
              </a:rPr>
              <a:t>A bike shed</a:t>
            </a:r>
          </a:p>
        </p:txBody>
      </p:sp>
      <p:sp>
        <p:nvSpPr>
          <p:cNvPr id="10" name="Title 1"/>
          <p:cNvSpPr txBox="1">
            <a:spLocks/>
          </p:cNvSpPr>
          <p:nvPr/>
        </p:nvSpPr>
        <p:spPr>
          <a:xfrm>
            <a:off x="-50429" y="4630199"/>
            <a:ext cx="10972800"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pPr algn="r"/>
            <a:r>
              <a:rPr lang="en-GB" sz="3600" b="0" dirty="0">
                <a:ln w="22225">
                  <a:solidFill>
                    <a:schemeClr val="accent2"/>
                  </a:solidFill>
                  <a:prstDash val="solid"/>
                </a:ln>
                <a:solidFill>
                  <a:schemeClr val="accent2">
                    <a:lumMod val="40000"/>
                    <a:lumOff val="60000"/>
                  </a:schemeClr>
                </a:solidFill>
                <a:latin typeface="Arial" panose="020B0604020202020204" pitchFamily="34" charset="0"/>
                <a:cs typeface="Arial" panose="020B0604020202020204" pitchFamily="34" charset="0"/>
              </a:rPr>
              <a:t>A social space</a:t>
            </a:r>
          </a:p>
        </p:txBody>
      </p:sp>
      <p:sp>
        <p:nvSpPr>
          <p:cNvPr id="3" name="Rectangle 2"/>
          <p:cNvSpPr/>
          <p:nvPr/>
        </p:nvSpPr>
        <p:spPr>
          <a:xfrm>
            <a:off x="226595" y="5253164"/>
            <a:ext cx="11718758" cy="646331"/>
          </a:xfrm>
          <a:prstGeom prst="rect">
            <a:avLst/>
          </a:prstGeom>
        </p:spPr>
        <p:txBody>
          <a:bodyPr wrap="square">
            <a:spAutoFit/>
          </a:bodyPr>
          <a:lstStyle/>
          <a:p>
            <a:pPr algn="ctr"/>
            <a:r>
              <a:rPr lang="en-GB" dirty="0">
                <a:latin typeface="Arial" panose="020B0604020202020204" pitchFamily="34" charset="0"/>
                <a:cs typeface="Arial" panose="020B0604020202020204" pitchFamily="34" charset="0"/>
              </a:rPr>
              <a:t>We are going to have the help of WCG and UnPS Construction to look at our design and employability skills and knowledge throughout this project.  </a:t>
            </a:r>
          </a:p>
        </p:txBody>
      </p:sp>
    </p:spTree>
    <p:extLst>
      <p:ext uri="{BB962C8B-B14F-4D97-AF65-F5344CB8AC3E}">
        <p14:creationId xmlns:p14="http://schemas.microsoft.com/office/powerpoint/2010/main" val="289214986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767264" cy="1323439"/>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Repeat the Tape Measure tool function from the top line. Again we are dragging the line, entering 30 and pressing Enter each time. </a:t>
            </a:r>
          </a:p>
        </p:txBody>
      </p:sp>
      <p:pic>
        <p:nvPicPr>
          <p:cNvPr id="3" name="Picture 2"/>
          <p:cNvPicPr>
            <a:picLocks noChangeAspect="1"/>
          </p:cNvPicPr>
          <p:nvPr/>
        </p:nvPicPr>
        <p:blipFill>
          <a:blip r:embed="rId3"/>
          <a:stretch>
            <a:fillRect/>
          </a:stretch>
        </p:blipFill>
        <p:spPr>
          <a:xfrm>
            <a:off x="128193" y="938084"/>
            <a:ext cx="8709661" cy="4899185"/>
          </a:xfrm>
          <a:prstGeom prst="rect">
            <a:avLst/>
          </a:prstGeom>
        </p:spPr>
      </p:pic>
      <p:cxnSp>
        <p:nvCxnSpPr>
          <p:cNvPr id="10" name="Straight Arrow Connector 9"/>
          <p:cNvCxnSpPr>
            <a:cxnSpLocks/>
          </p:cNvCxnSpPr>
          <p:nvPr/>
        </p:nvCxnSpPr>
        <p:spPr>
          <a:xfrm flipH="1" flipV="1">
            <a:off x="4718023" y="2419416"/>
            <a:ext cx="4413945" cy="23234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a:off x="4923764" y="2682069"/>
            <a:ext cx="4208204" cy="26265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a:off x="5565440" y="2651760"/>
            <a:ext cx="3566528" cy="105589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5919041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640932" cy="830997"/>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When you have finished the screen should look something like this.</a:t>
            </a:r>
          </a:p>
        </p:txBody>
      </p:sp>
      <p:pic>
        <p:nvPicPr>
          <p:cNvPr id="3" name="Picture 2"/>
          <p:cNvPicPr>
            <a:picLocks noChangeAspect="1"/>
          </p:cNvPicPr>
          <p:nvPr/>
        </p:nvPicPr>
        <p:blipFill>
          <a:blip r:embed="rId3"/>
          <a:stretch>
            <a:fillRect/>
          </a:stretch>
        </p:blipFill>
        <p:spPr>
          <a:xfrm>
            <a:off x="128194" y="938085"/>
            <a:ext cx="8663410" cy="4873168"/>
          </a:xfrm>
          <a:prstGeom prst="rect">
            <a:avLst/>
          </a:prstGeom>
        </p:spPr>
      </p:pic>
    </p:spTree>
    <p:extLst>
      <p:ext uri="{BB962C8B-B14F-4D97-AF65-F5344CB8AC3E}">
        <p14:creationId xmlns:p14="http://schemas.microsoft.com/office/powerpoint/2010/main" val="55391272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894233" y="1188720"/>
            <a:ext cx="3025423" cy="452627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006783" y="1238945"/>
            <a:ext cx="2912871" cy="4425827"/>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You can now evenly space the blocks using the Copy/Drag function shown earlier.</a:t>
            </a:r>
          </a:p>
          <a:p>
            <a:pPr lvl="0">
              <a:spcBef>
                <a:spcPct val="20000"/>
              </a:spcBef>
            </a:pPr>
            <a:r>
              <a:rPr lang="en-GB" sz="1600" dirty="0">
                <a:latin typeface="Arial" panose="020B0604020202020204" pitchFamily="34" charset="0"/>
                <a:cs typeface="Arial" panose="020B0604020202020204" pitchFamily="34" charset="0"/>
              </a:rPr>
              <a:t>We are going to create a grid of nine evenly spaced blocks on the construction lines.</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Move tool and move each block one at a time.</a:t>
            </a:r>
          </a:p>
          <a:p>
            <a:pPr lvl="0">
              <a:spcBef>
                <a:spcPct val="20000"/>
              </a:spcBef>
            </a:pPr>
            <a:r>
              <a:rPr lang="en-GB" sz="1600" dirty="0">
                <a:latin typeface="Arial" panose="020B0604020202020204" pitchFamily="34" charset="0"/>
                <a:cs typeface="Arial" panose="020B0604020202020204" pitchFamily="34" charset="0"/>
              </a:rPr>
              <a:t>It helps to locate blocks perfectly if you drag them from a bottom corner and move to the corner of the dotted line it needs to touch. Sometimes it helps to zoom in and out to perform this task.</a:t>
            </a:r>
          </a:p>
        </p:txBody>
      </p:sp>
      <p:pic>
        <p:nvPicPr>
          <p:cNvPr id="9" name="Picture 8"/>
          <p:cNvPicPr>
            <a:picLocks noChangeAspect="1"/>
          </p:cNvPicPr>
          <p:nvPr/>
        </p:nvPicPr>
        <p:blipFill>
          <a:blip r:embed="rId3"/>
          <a:stretch>
            <a:fillRect/>
          </a:stretch>
        </p:blipFill>
        <p:spPr>
          <a:xfrm>
            <a:off x="128194" y="938084"/>
            <a:ext cx="8492294" cy="4776915"/>
          </a:xfrm>
          <a:prstGeom prst="rect">
            <a:avLst/>
          </a:prstGeom>
        </p:spPr>
      </p:pic>
      <p:cxnSp>
        <p:nvCxnSpPr>
          <p:cNvPr id="12" name="Straight Arrow Connector 11"/>
          <p:cNvCxnSpPr>
            <a:cxnSpLocks/>
          </p:cNvCxnSpPr>
          <p:nvPr/>
        </p:nvCxnSpPr>
        <p:spPr>
          <a:xfrm flipH="1" flipV="1">
            <a:off x="2012425" y="1319688"/>
            <a:ext cx="6994358" cy="188071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26315197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1968" y="2247715"/>
            <a:ext cx="2901988" cy="2357568"/>
          </a:xfrm>
          <a:prstGeom prst="rect">
            <a:avLst/>
          </a:prstGeom>
        </p:spPr>
        <p:txBody>
          <a:bodyPr wrap="square">
            <a:spAutoFit/>
          </a:bodyPr>
          <a:lstStyle/>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Select tool.</a:t>
            </a:r>
          </a:p>
          <a:p>
            <a:pPr lvl="0">
              <a:spcBef>
                <a:spcPct val="20000"/>
              </a:spcBef>
            </a:pPr>
            <a:r>
              <a:rPr lang="en-GB" sz="1600" dirty="0">
                <a:latin typeface="Arial" panose="020B0604020202020204" pitchFamily="34" charset="0"/>
                <a:cs typeface="Arial" panose="020B0604020202020204" pitchFamily="34" charset="0"/>
              </a:rPr>
              <a:t>Previously we had to draw a box around the block to select it all, but because each block is grouped we can now just click on each one whilst holding down the Shift key to multi-select all nine blocks at the same time.</a:t>
            </a:r>
          </a:p>
        </p:txBody>
      </p:sp>
      <p:pic>
        <p:nvPicPr>
          <p:cNvPr id="3" name="Picture 2"/>
          <p:cNvPicPr>
            <a:picLocks noChangeAspect="1"/>
          </p:cNvPicPr>
          <p:nvPr/>
        </p:nvPicPr>
        <p:blipFill>
          <a:blip r:embed="rId3"/>
          <a:stretch>
            <a:fillRect/>
          </a:stretch>
        </p:blipFill>
        <p:spPr>
          <a:xfrm>
            <a:off x="128194" y="971821"/>
            <a:ext cx="8688991" cy="4887558"/>
          </a:xfrm>
          <a:prstGeom prst="rect">
            <a:avLst/>
          </a:prstGeom>
        </p:spPr>
      </p:pic>
      <p:cxnSp>
        <p:nvCxnSpPr>
          <p:cNvPr id="10" name="Straight Arrow Connector 9"/>
          <p:cNvCxnSpPr>
            <a:cxnSpLocks/>
          </p:cNvCxnSpPr>
          <p:nvPr/>
        </p:nvCxnSpPr>
        <p:spPr>
          <a:xfrm flipH="1" flipV="1">
            <a:off x="285697" y="1319687"/>
            <a:ext cx="8846271" cy="109730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81535578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70543" y="1197863"/>
            <a:ext cx="3025423" cy="429858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81162" y="1281973"/>
            <a:ext cx="2767264" cy="4158061"/>
          </a:xfrm>
          <a:prstGeom prst="rect">
            <a:avLst/>
          </a:prstGeom>
        </p:spPr>
        <p:txBody>
          <a:bodyPr wrap="square">
            <a:spAutoFit/>
          </a:bodyPr>
          <a:lstStyle/>
          <a:p>
            <a:pPr lvl="0">
              <a:spcAft>
                <a:spcPts val="600"/>
              </a:spcAft>
            </a:pPr>
            <a:r>
              <a:rPr lang="en-GB" sz="1600" dirty="0">
                <a:latin typeface="Arial" panose="020B0604020202020204" pitchFamily="34" charset="0"/>
                <a:cs typeface="Arial" panose="020B0604020202020204" pitchFamily="34" charset="0"/>
              </a:rPr>
              <a:t>You can now drag copies (Move tool and Ctrl) of all nine blocks at the same time. In this drawing I have repeated this move three times.</a:t>
            </a:r>
          </a:p>
          <a:p>
            <a:pPr lvl="0">
              <a:spcBef>
                <a:spcPct val="20000"/>
              </a:spcBef>
            </a:pPr>
            <a:r>
              <a:rPr lang="en-GB" sz="1600" dirty="0">
                <a:latin typeface="Arial" panose="020B0604020202020204" pitchFamily="34" charset="0"/>
                <a:cs typeface="Arial" panose="020B0604020202020204" pitchFamily="34" charset="0"/>
              </a:rPr>
              <a:t>Sometimes the blocks move around the screen where you don’t want them to and they are hard to drop in the correct place. By tapping the Up arrow key on your keyboard they will be locked to only an up and down movement to make it easier for you to drop.</a:t>
            </a:r>
          </a:p>
        </p:txBody>
      </p:sp>
      <p:pic>
        <p:nvPicPr>
          <p:cNvPr id="3" name="Picture 2"/>
          <p:cNvPicPr>
            <a:picLocks noChangeAspect="1"/>
          </p:cNvPicPr>
          <p:nvPr/>
        </p:nvPicPr>
        <p:blipFill>
          <a:blip r:embed="rId3"/>
          <a:stretch>
            <a:fillRect/>
          </a:stretch>
        </p:blipFill>
        <p:spPr>
          <a:xfrm>
            <a:off x="128194" y="971821"/>
            <a:ext cx="8667602" cy="4875526"/>
          </a:xfrm>
          <a:prstGeom prst="rect">
            <a:avLst/>
          </a:prstGeom>
        </p:spPr>
      </p:pic>
    </p:spTree>
    <p:extLst>
      <p:ext uri="{BB962C8B-B14F-4D97-AF65-F5344CB8AC3E}">
        <p14:creationId xmlns:p14="http://schemas.microsoft.com/office/powerpoint/2010/main" val="121920914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067525" y="2194145"/>
            <a:ext cx="2896343" cy="1914370"/>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We can now copy/drag whole armies of blocks if we wish. What a useful function!</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Select what you wish to copy and use the Move tool and Ctrl keyboard key. It’s easy.</a:t>
            </a:r>
          </a:p>
        </p:txBody>
      </p:sp>
      <p:pic>
        <p:nvPicPr>
          <p:cNvPr id="6" name="Picture 5"/>
          <p:cNvPicPr>
            <a:picLocks noChangeAspect="1"/>
          </p:cNvPicPr>
          <p:nvPr/>
        </p:nvPicPr>
        <p:blipFill>
          <a:blip r:embed="rId3"/>
          <a:stretch>
            <a:fillRect/>
          </a:stretch>
        </p:blipFill>
        <p:spPr>
          <a:xfrm>
            <a:off x="128194" y="971821"/>
            <a:ext cx="8624822" cy="4851463"/>
          </a:xfrm>
          <a:prstGeom prst="rect">
            <a:avLst/>
          </a:prstGeom>
        </p:spPr>
      </p:pic>
    </p:spTree>
    <p:extLst>
      <p:ext uri="{BB962C8B-B14F-4D97-AF65-F5344CB8AC3E}">
        <p14:creationId xmlns:p14="http://schemas.microsoft.com/office/powerpoint/2010/main" val="16697254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054897"/>
            <a:ext cx="3025423" cy="422202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1146556"/>
            <a:ext cx="2767264" cy="4130361"/>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Drag a single block away from the drawing again as we did before. We will look at some other tools which will come in handy later on.</a:t>
            </a:r>
          </a:p>
          <a:p>
            <a:pPr lvl="0">
              <a:spcBef>
                <a:spcPct val="20000"/>
              </a:spcBef>
            </a:pPr>
            <a:r>
              <a:rPr lang="en-GB" sz="1600" dirty="0">
                <a:latin typeface="Arial" panose="020B0604020202020204" pitchFamily="34" charset="0"/>
                <a:cs typeface="Arial" panose="020B0604020202020204" pitchFamily="34" charset="0"/>
              </a:rPr>
              <a:t>The Dimension tool is very useful if we want to communicate drawing sizes to somebody who will manufacture the object.</a:t>
            </a:r>
          </a:p>
          <a:p>
            <a:pPr marL="180975" lvl="0" indent="-180975">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the Dimension tool and click between the two points you want measured, then drag away to where you want the measurement to show.</a:t>
            </a:r>
          </a:p>
        </p:txBody>
      </p:sp>
      <p:pic>
        <p:nvPicPr>
          <p:cNvPr id="9" name="Picture 8"/>
          <p:cNvPicPr>
            <a:picLocks noChangeAspect="1"/>
          </p:cNvPicPr>
          <p:nvPr/>
        </p:nvPicPr>
        <p:blipFill>
          <a:blip r:embed="rId3"/>
          <a:stretch>
            <a:fillRect/>
          </a:stretch>
        </p:blipFill>
        <p:spPr>
          <a:xfrm>
            <a:off x="128193" y="971821"/>
            <a:ext cx="8594701" cy="4834520"/>
          </a:xfrm>
          <a:prstGeom prst="rect">
            <a:avLst/>
          </a:prstGeom>
        </p:spPr>
      </p:pic>
      <p:cxnSp>
        <p:nvCxnSpPr>
          <p:cNvPr id="10" name="Straight Arrow Connector 9"/>
          <p:cNvCxnSpPr>
            <a:cxnSpLocks/>
          </p:cNvCxnSpPr>
          <p:nvPr/>
        </p:nvCxnSpPr>
        <p:spPr>
          <a:xfrm flipH="1" flipV="1">
            <a:off x="4034494" y="4413081"/>
            <a:ext cx="5103118" cy="26178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434340" y="3446064"/>
            <a:ext cx="8703272" cy="42108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08371953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247715"/>
            <a:ext cx="2767264" cy="1323439"/>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You can use the Eraser tool to lose the dimension lines again, just by dragging the eraser over the top of them and then letting go.</a:t>
            </a:r>
          </a:p>
        </p:txBody>
      </p:sp>
      <p:pic>
        <p:nvPicPr>
          <p:cNvPr id="3" name="Picture 2"/>
          <p:cNvPicPr>
            <a:picLocks noChangeAspect="1"/>
          </p:cNvPicPr>
          <p:nvPr/>
        </p:nvPicPr>
        <p:blipFill>
          <a:blip r:embed="rId3"/>
          <a:stretch>
            <a:fillRect/>
          </a:stretch>
        </p:blipFill>
        <p:spPr>
          <a:xfrm>
            <a:off x="128194" y="971821"/>
            <a:ext cx="8667601" cy="4875526"/>
          </a:xfrm>
          <a:prstGeom prst="rect">
            <a:avLst/>
          </a:prstGeom>
        </p:spPr>
      </p:pic>
      <p:cxnSp>
        <p:nvCxnSpPr>
          <p:cNvPr id="9" name="Straight Arrow Connector 8"/>
          <p:cNvCxnSpPr>
            <a:cxnSpLocks/>
          </p:cNvCxnSpPr>
          <p:nvPr/>
        </p:nvCxnSpPr>
        <p:spPr>
          <a:xfrm flipH="1">
            <a:off x="3531870" y="3180818"/>
            <a:ext cx="5605742" cy="150407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557503" y="1319687"/>
            <a:ext cx="8580109" cy="111490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flipV="1">
            <a:off x="3188138" y="3669186"/>
            <a:ext cx="980637" cy="84248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7443900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8"/>
            <a:ext cx="3025423" cy="277042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111438"/>
            <a:ext cx="2767264" cy="2702278"/>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We are now going to look at rotating the block.</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Select and click the block. It will turn blue.</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Move tool.</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Hover over each of  the faces of the block. You will notice some small red crosses appear. These are very useful!</a:t>
            </a:r>
          </a:p>
        </p:txBody>
      </p:sp>
      <p:pic>
        <p:nvPicPr>
          <p:cNvPr id="3" name="Picture 2"/>
          <p:cNvPicPr>
            <a:picLocks noChangeAspect="1"/>
          </p:cNvPicPr>
          <p:nvPr/>
        </p:nvPicPr>
        <p:blipFill>
          <a:blip r:embed="rId3"/>
          <a:stretch>
            <a:fillRect/>
          </a:stretch>
        </p:blipFill>
        <p:spPr>
          <a:xfrm>
            <a:off x="128194" y="979306"/>
            <a:ext cx="8654295" cy="4868041"/>
          </a:xfrm>
          <a:prstGeom prst="rect">
            <a:avLst/>
          </a:prstGeom>
        </p:spPr>
      </p:pic>
      <p:cxnSp>
        <p:nvCxnSpPr>
          <p:cNvPr id="9" name="Straight Arrow Connector 8"/>
          <p:cNvCxnSpPr>
            <a:cxnSpLocks/>
          </p:cNvCxnSpPr>
          <p:nvPr/>
        </p:nvCxnSpPr>
        <p:spPr>
          <a:xfrm flipH="1" flipV="1">
            <a:off x="2043444" y="1369147"/>
            <a:ext cx="7094167" cy="197031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272575" y="1387836"/>
            <a:ext cx="8865036" cy="139346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flipV="1">
            <a:off x="3601336" y="3339466"/>
            <a:ext cx="5536275" cy="32519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6" name="Straight Arrow Connector 15"/>
          <p:cNvCxnSpPr>
            <a:cxnSpLocks/>
          </p:cNvCxnSpPr>
          <p:nvPr/>
        </p:nvCxnSpPr>
        <p:spPr>
          <a:xfrm flipH="1">
            <a:off x="3070950" y="3387725"/>
            <a:ext cx="1281975" cy="7275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1" name="Straight Arrow Connector 20"/>
          <p:cNvCxnSpPr>
            <a:cxnSpLocks/>
          </p:cNvCxnSpPr>
          <p:nvPr/>
        </p:nvCxnSpPr>
        <p:spPr>
          <a:xfrm flipH="1">
            <a:off x="4133850" y="3387725"/>
            <a:ext cx="219075" cy="56197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4" name="Straight Arrow Connector 23"/>
          <p:cNvCxnSpPr>
            <a:cxnSpLocks/>
          </p:cNvCxnSpPr>
          <p:nvPr/>
        </p:nvCxnSpPr>
        <p:spPr>
          <a:xfrm flipH="1">
            <a:off x="3601337" y="3387725"/>
            <a:ext cx="751588" cy="66040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41565592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247715"/>
            <a:ext cx="2767264" cy="2357568"/>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By hovering over any of the four crosses that appeared on the surface you will now see that we can rotate the block in that plane. </a:t>
            </a:r>
          </a:p>
          <a:p>
            <a:pPr lvl="0">
              <a:spcBef>
                <a:spcPct val="20000"/>
              </a:spcBef>
            </a:pPr>
            <a:r>
              <a:rPr lang="en-GB" sz="1600" dirty="0">
                <a:latin typeface="Arial" panose="020B0604020202020204" pitchFamily="34" charset="0"/>
                <a:cs typeface="Arial" panose="020B0604020202020204" pitchFamily="34" charset="0"/>
              </a:rPr>
              <a:t>Hover over some of the other surfaces and see how you can rotate it in other ways.</a:t>
            </a:r>
          </a:p>
        </p:txBody>
      </p:sp>
      <p:pic>
        <p:nvPicPr>
          <p:cNvPr id="3" name="Picture 2"/>
          <p:cNvPicPr>
            <a:picLocks noChangeAspect="1"/>
          </p:cNvPicPr>
          <p:nvPr/>
        </p:nvPicPr>
        <p:blipFill>
          <a:blip r:embed="rId3"/>
          <a:stretch>
            <a:fillRect/>
          </a:stretch>
        </p:blipFill>
        <p:spPr>
          <a:xfrm>
            <a:off x="128194" y="938085"/>
            <a:ext cx="8570638" cy="4820984"/>
          </a:xfrm>
          <a:prstGeom prst="rect">
            <a:avLst/>
          </a:prstGeom>
        </p:spPr>
      </p:pic>
    </p:spTree>
    <p:extLst>
      <p:ext uri="{BB962C8B-B14F-4D97-AF65-F5344CB8AC3E}">
        <p14:creationId xmlns:p14="http://schemas.microsoft.com/office/powerpoint/2010/main" val="1044154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226595" y="2196752"/>
            <a:ext cx="11718758" cy="246647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a:xfrm>
            <a:off x="409074" y="274638"/>
            <a:ext cx="11353800" cy="689866"/>
          </a:xfrm>
        </p:spPr>
        <p:txBody>
          <a:bodyPr>
            <a:normAutofit fontScale="90000"/>
          </a:bodyPr>
          <a:lstStyle/>
          <a:p>
            <a:r>
              <a:rPr lang="en-GB" dirty="0"/>
              <a:t>WCG (WCG)</a:t>
            </a:r>
          </a:p>
        </p:txBody>
      </p:sp>
      <p:pic>
        <p:nvPicPr>
          <p:cNvPr id="7" name="Picture 6"/>
          <p:cNvPicPr>
            <a:picLocks noChangeAspect="1"/>
          </p:cNvPicPr>
          <p:nvPr/>
        </p:nvPicPr>
        <p:blipFill>
          <a:blip r:embed="rId4"/>
          <a:stretch>
            <a:fillRect/>
          </a:stretch>
        </p:blipFill>
        <p:spPr>
          <a:xfrm>
            <a:off x="7912732" y="506185"/>
            <a:ext cx="1198642" cy="1192961"/>
          </a:xfrm>
          <a:prstGeom prst="rect">
            <a:avLst/>
          </a:prstGeom>
        </p:spPr>
      </p:pic>
      <p:sp>
        <p:nvSpPr>
          <p:cNvPr id="12" name="Rectangle 11"/>
          <p:cNvSpPr/>
          <p:nvPr/>
        </p:nvSpPr>
        <p:spPr>
          <a:xfrm>
            <a:off x="409074" y="953982"/>
            <a:ext cx="4944979" cy="646331"/>
          </a:xfrm>
          <a:prstGeom prst="rect">
            <a:avLst/>
          </a:prstGeom>
        </p:spPr>
        <p:txBody>
          <a:bodyPr wrap="square">
            <a:spAutoFit/>
          </a:bodyPr>
          <a:lstStyle/>
          <a:p>
            <a:pPr lvl="0">
              <a:spcBef>
                <a:spcPct val="20000"/>
              </a:spcBef>
            </a:pPr>
            <a:r>
              <a:rPr lang="en-GB" dirty="0">
                <a:solidFill>
                  <a:srgbClr val="318AAC"/>
                </a:solidFill>
                <a:latin typeface="Arial" panose="020B0604020202020204" pitchFamily="34" charset="0"/>
                <a:cs typeface="Arial" panose="020B0604020202020204" pitchFamily="34" charset="0"/>
              </a:rPr>
              <a:t>Have you a smart phone and QR code reader? Scan away to find out more.</a:t>
            </a:r>
          </a:p>
        </p:txBody>
      </p:sp>
      <p:sp>
        <p:nvSpPr>
          <p:cNvPr id="14" name="Rectangle 13"/>
          <p:cNvSpPr/>
          <p:nvPr/>
        </p:nvSpPr>
        <p:spPr>
          <a:xfrm>
            <a:off x="409074" y="1840832"/>
            <a:ext cx="5249604" cy="3844351"/>
          </a:xfrm>
          <a:prstGeom prst="rect">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6" name="TextBox 15"/>
          <p:cNvSpPr txBox="1"/>
          <p:nvPr/>
        </p:nvSpPr>
        <p:spPr>
          <a:xfrm>
            <a:off x="625642" y="1882661"/>
            <a:ext cx="4728411" cy="3693319"/>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WCG is a place for students who choose to develop their education beyond the legal school leaving age.</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There’s a huge range of courses available and students choose the course they want to do so that they can specialise in an area that they will be interested in working later in life.</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WCG also run courses to support businesses that have apprentices. Apprenticeships are a way of studying and working for money at the same time.</a:t>
            </a:r>
          </a:p>
        </p:txBody>
      </p:sp>
      <p:pic>
        <p:nvPicPr>
          <p:cNvPr id="4" name="Picture 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244229" y="146490"/>
            <a:ext cx="2385790" cy="1488383"/>
          </a:xfrm>
          <a:prstGeom prst="rect">
            <a:avLst/>
          </a:prstGeom>
        </p:spPr>
      </p:pic>
      <p:sp>
        <p:nvSpPr>
          <p:cNvPr id="13" name="Rectangle 12"/>
          <p:cNvSpPr/>
          <p:nvPr/>
        </p:nvSpPr>
        <p:spPr>
          <a:xfrm>
            <a:off x="8196420" y="5691497"/>
            <a:ext cx="1688283" cy="307777"/>
          </a:xfrm>
          <a:prstGeom prst="rect">
            <a:avLst/>
          </a:prstGeom>
        </p:spPr>
        <p:txBody>
          <a:bodyPr wrap="none">
            <a:spAutoFit/>
          </a:bodyPr>
          <a:lstStyle/>
          <a:p>
            <a:r>
              <a:rPr lang="en-GB" sz="1400" dirty="0">
                <a:latin typeface="Arial" panose="020B0604020202020204" pitchFamily="34" charset="0"/>
                <a:cs typeface="Arial" panose="020B0604020202020204" pitchFamily="34" charset="0"/>
              </a:rPr>
              <a:t>Click image to play</a:t>
            </a:r>
            <a:endParaRPr lang="en-GB" sz="1400" dirty="0"/>
          </a:p>
        </p:txBody>
      </p:sp>
      <p:pic>
        <p:nvPicPr>
          <p:cNvPr id="15" name="BiUprnteAVo">
            <a:hlinkClick r:id="" action="ppaction://media"/>
          </p:cNvPr>
          <p:cNvPicPr>
            <a:picLocks noRot="1" noChangeAspect="1"/>
          </p:cNvPicPr>
          <p:nvPr>
            <a:videoFile r:link="rId1"/>
          </p:nvPr>
        </p:nvPicPr>
        <p:blipFill>
          <a:blip r:embed="rId6"/>
          <a:stretch>
            <a:fillRect/>
          </a:stretch>
        </p:blipFill>
        <p:spPr>
          <a:xfrm>
            <a:off x="6451105" y="1763419"/>
            <a:ext cx="5178914" cy="3884186"/>
          </a:xfrm>
          <a:prstGeom prst="rect">
            <a:avLst/>
          </a:prstGeom>
        </p:spPr>
      </p:pic>
    </p:spTree>
    <p:extLst>
      <p:ext uri="{BB962C8B-B14F-4D97-AF65-F5344CB8AC3E}">
        <p14:creationId xmlns:p14="http://schemas.microsoft.com/office/powerpoint/2010/main" val="555504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5"/>
                                        </p:tgtEl>
                                      </p:cBhvr>
                                    </p:cmd>
                                  </p:childTnLst>
                                </p:cTn>
                              </p:par>
                            </p:childTnLst>
                          </p:cTn>
                        </p:par>
                      </p:childTnLst>
                    </p:cTn>
                  </p:par>
                </p:childTnLst>
              </p:cTn>
              <p:nextCondLst>
                <p:cond evt="onClick" delay="0">
                  <p:tgtEl>
                    <p:spTgt spid="15"/>
                  </p:tgtEl>
                </p:cond>
              </p:nextCondLst>
            </p:seq>
            <p:video>
              <p:cMediaNode vol="80000">
                <p:cTn id="12" fill="hold" display="0">
                  <p:stCondLst>
                    <p:cond delay="indefinite"/>
                  </p:stCondLst>
                </p:cTn>
                <p:tgtEl>
                  <p:spTgt spid="15"/>
                </p:tgtEl>
              </p:cMediaNode>
            </p:video>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247715"/>
            <a:ext cx="2767264" cy="1914370"/>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This will become very useful to us in a future drawing.</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Now use Alt and Backspace or Edit&gt;Undo to return to the straight block with no rotation.</a:t>
            </a:r>
          </a:p>
        </p:txBody>
      </p:sp>
      <p:pic>
        <p:nvPicPr>
          <p:cNvPr id="3" name="Picture 2"/>
          <p:cNvPicPr>
            <a:picLocks noChangeAspect="1"/>
          </p:cNvPicPr>
          <p:nvPr/>
        </p:nvPicPr>
        <p:blipFill>
          <a:blip r:embed="rId3"/>
          <a:stretch>
            <a:fillRect/>
          </a:stretch>
        </p:blipFill>
        <p:spPr>
          <a:xfrm>
            <a:off x="128194" y="979306"/>
            <a:ext cx="8718464" cy="4904136"/>
          </a:xfrm>
          <a:prstGeom prst="rect">
            <a:avLst/>
          </a:prstGeom>
        </p:spPr>
      </p:pic>
    </p:spTree>
    <p:extLst>
      <p:ext uri="{BB962C8B-B14F-4D97-AF65-F5344CB8AC3E}">
        <p14:creationId xmlns:p14="http://schemas.microsoft.com/office/powerpoint/2010/main" val="201050721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219640"/>
            <a:ext cx="3025423" cy="373640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49761" y="1219640"/>
            <a:ext cx="2837207" cy="3736407"/>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We can also add text to surfaces to form a part of the model. </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Text icon and wait for the window to appear.</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inside the Height box and type 10.</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inside the Extrusion box and type 2. </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This means the text will be 10mm high and 2mm thick.</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Place but don’t touch any further buttons yet! </a:t>
            </a:r>
          </a:p>
        </p:txBody>
      </p:sp>
      <p:pic>
        <p:nvPicPr>
          <p:cNvPr id="3" name="Picture 2"/>
          <p:cNvPicPr>
            <a:picLocks noChangeAspect="1"/>
          </p:cNvPicPr>
          <p:nvPr/>
        </p:nvPicPr>
        <p:blipFill>
          <a:blip r:embed="rId3"/>
          <a:stretch>
            <a:fillRect/>
          </a:stretch>
        </p:blipFill>
        <p:spPr>
          <a:xfrm>
            <a:off x="128194" y="938085"/>
            <a:ext cx="8684798" cy="4885199"/>
          </a:xfrm>
          <a:prstGeom prst="rect">
            <a:avLst/>
          </a:prstGeom>
        </p:spPr>
      </p:pic>
      <p:cxnSp>
        <p:nvCxnSpPr>
          <p:cNvPr id="9" name="Straight Arrow Connector 8"/>
          <p:cNvCxnSpPr>
            <a:cxnSpLocks/>
          </p:cNvCxnSpPr>
          <p:nvPr/>
        </p:nvCxnSpPr>
        <p:spPr>
          <a:xfrm flipH="1">
            <a:off x="5003815" y="2946943"/>
            <a:ext cx="4167912" cy="5592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a:off x="477493" y="1862666"/>
            <a:ext cx="2837207" cy="201759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Connector 12"/>
          <p:cNvCxnSpPr/>
          <p:nvPr/>
        </p:nvCxnSpPr>
        <p:spPr>
          <a:xfrm>
            <a:off x="3314700" y="1862666"/>
            <a:ext cx="5835062" cy="320464"/>
          </a:xfrm>
          <a:prstGeom prst="line">
            <a:avLst/>
          </a:prstGeom>
        </p:spPr>
        <p:style>
          <a:lnRef idx="2">
            <a:schemeClr val="dk1"/>
          </a:lnRef>
          <a:fillRef idx="0">
            <a:schemeClr val="dk1"/>
          </a:fillRef>
          <a:effectRef idx="1">
            <a:schemeClr val="dk1"/>
          </a:effectRef>
          <a:fontRef idx="minor">
            <a:schemeClr val="tx1"/>
          </a:fontRef>
        </p:style>
      </p:cxnSp>
      <p:cxnSp>
        <p:nvCxnSpPr>
          <p:cNvPr id="15" name="Straight Arrow Connector 14"/>
          <p:cNvCxnSpPr>
            <a:cxnSpLocks/>
          </p:cNvCxnSpPr>
          <p:nvPr/>
        </p:nvCxnSpPr>
        <p:spPr>
          <a:xfrm flipH="1">
            <a:off x="4980125" y="3535972"/>
            <a:ext cx="4182166" cy="12434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6" name="Straight Arrow Connector 15"/>
          <p:cNvCxnSpPr>
            <a:cxnSpLocks/>
          </p:cNvCxnSpPr>
          <p:nvPr/>
        </p:nvCxnSpPr>
        <p:spPr>
          <a:xfrm flipH="1" flipV="1">
            <a:off x="4674533" y="3877750"/>
            <a:ext cx="4444052" cy="64302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96736656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637414"/>
            <a:ext cx="3025423" cy="330568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1772219"/>
            <a:ext cx="2767264" cy="3145476"/>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Where you click next is where the text will drop.</a:t>
            </a:r>
          </a:p>
          <a:p>
            <a:pPr lvl="0">
              <a:spcBef>
                <a:spcPct val="20000"/>
              </a:spcBef>
            </a:pPr>
            <a:r>
              <a:rPr lang="en-GB" sz="1600" dirty="0">
                <a:latin typeface="Arial" panose="020B0604020202020204" pitchFamily="34" charset="0"/>
                <a:cs typeface="Arial" panose="020B0604020202020204" pitchFamily="34" charset="0"/>
              </a:rPr>
              <a:t>Move the text until you have located the first letter of the word on to the block where you want it to be. </a:t>
            </a:r>
          </a:p>
          <a:p>
            <a:pPr lvl="0">
              <a:spcBef>
                <a:spcPct val="20000"/>
              </a:spcBef>
            </a:pPr>
            <a:r>
              <a:rPr lang="en-GB" sz="1600" dirty="0">
                <a:latin typeface="Arial" panose="020B0604020202020204" pitchFamily="34" charset="0"/>
                <a:cs typeface="Arial" panose="020B0604020202020204" pitchFamily="34" charset="0"/>
              </a:rPr>
              <a:t>In my case the text aligns perfectly but don’t worry if your word hangs off the block. We can change the size and shape shortly with the Scale tool.</a:t>
            </a:r>
          </a:p>
        </p:txBody>
      </p:sp>
      <p:pic>
        <p:nvPicPr>
          <p:cNvPr id="3" name="Picture 2"/>
          <p:cNvPicPr>
            <a:picLocks noChangeAspect="1"/>
          </p:cNvPicPr>
          <p:nvPr/>
        </p:nvPicPr>
        <p:blipFill>
          <a:blip r:embed="rId3"/>
          <a:stretch>
            <a:fillRect/>
          </a:stretch>
        </p:blipFill>
        <p:spPr>
          <a:xfrm>
            <a:off x="128194" y="979306"/>
            <a:ext cx="8709661" cy="4899185"/>
          </a:xfrm>
          <a:prstGeom prst="rect">
            <a:avLst/>
          </a:prstGeom>
        </p:spPr>
      </p:pic>
    </p:spTree>
    <p:extLst>
      <p:ext uri="{BB962C8B-B14F-4D97-AF65-F5344CB8AC3E}">
        <p14:creationId xmlns:p14="http://schemas.microsoft.com/office/powerpoint/2010/main" val="3590458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1491885"/>
            <a:ext cx="3025423" cy="362621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099512" y="1618748"/>
            <a:ext cx="2934444" cy="3391698"/>
          </a:xfrm>
          <a:prstGeom prst="rect">
            <a:avLst/>
          </a:prstGeom>
        </p:spPr>
        <p:txBody>
          <a:bodyPr wrap="square">
            <a:spAutoFit/>
          </a:bodyPr>
          <a:lstStyle/>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Click on the scale icon. Small drag handles will now appear around your word. You may have to orbit the block to see them all. </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By moving the drag handles that are attached to the block and the word you can resize the word. Move the other drag handles too to see what they do.</a:t>
            </a:r>
          </a:p>
          <a:p>
            <a:pPr marL="177800" lvl="0" indent="-177800">
              <a:spcBef>
                <a:spcPct val="20000"/>
              </a:spcBef>
              <a:buFont typeface="Arial" panose="020B0604020202020204" pitchFamily="34" charset="0"/>
              <a:buChar char="•"/>
            </a:pPr>
            <a:r>
              <a:rPr lang="en-GB" sz="1600" dirty="0">
                <a:latin typeface="Arial" panose="020B0604020202020204" pitchFamily="34" charset="0"/>
                <a:cs typeface="Arial" panose="020B0604020202020204" pitchFamily="34" charset="0"/>
              </a:rPr>
              <a:t>Edit&gt;Undo anything that goes wrong.</a:t>
            </a:r>
          </a:p>
        </p:txBody>
      </p:sp>
      <p:pic>
        <p:nvPicPr>
          <p:cNvPr id="3" name="Picture 2"/>
          <p:cNvPicPr>
            <a:picLocks noChangeAspect="1"/>
          </p:cNvPicPr>
          <p:nvPr/>
        </p:nvPicPr>
        <p:blipFill>
          <a:blip r:embed="rId3"/>
          <a:stretch>
            <a:fillRect/>
          </a:stretch>
        </p:blipFill>
        <p:spPr>
          <a:xfrm>
            <a:off x="128193" y="979305"/>
            <a:ext cx="8709661" cy="4899185"/>
          </a:xfrm>
          <a:prstGeom prst="rect">
            <a:avLst/>
          </a:prstGeom>
        </p:spPr>
      </p:pic>
      <p:cxnSp>
        <p:nvCxnSpPr>
          <p:cNvPr id="9" name="Straight Arrow Connector 8"/>
          <p:cNvCxnSpPr>
            <a:cxnSpLocks/>
          </p:cNvCxnSpPr>
          <p:nvPr/>
        </p:nvCxnSpPr>
        <p:spPr>
          <a:xfrm flipH="1">
            <a:off x="4157331" y="2072640"/>
            <a:ext cx="4942181" cy="126831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a:off x="272575" y="1862666"/>
            <a:ext cx="3587044" cy="147828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Connector 12"/>
          <p:cNvCxnSpPr>
            <a:cxnSpLocks/>
          </p:cNvCxnSpPr>
          <p:nvPr/>
        </p:nvCxnSpPr>
        <p:spPr>
          <a:xfrm flipV="1">
            <a:off x="3859619" y="1790700"/>
            <a:ext cx="5239893" cy="71966"/>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01824471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247715"/>
            <a:ext cx="2767264" cy="2160591"/>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You can use the colour tools to edit the text as much as you like.</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sz="1600" dirty="0">
                <a:latin typeface="Arial" panose="020B0604020202020204" pitchFamily="34" charset="0"/>
                <a:cs typeface="Arial" panose="020B0604020202020204" pitchFamily="34" charset="0"/>
              </a:rPr>
              <a:t>Now we move on to one final great function of SketchUp which will make any drawing look great.</a:t>
            </a:r>
          </a:p>
        </p:txBody>
      </p:sp>
      <p:pic>
        <p:nvPicPr>
          <p:cNvPr id="6" name="Picture 5"/>
          <p:cNvPicPr>
            <a:picLocks noChangeAspect="1"/>
          </p:cNvPicPr>
          <p:nvPr/>
        </p:nvPicPr>
        <p:blipFill>
          <a:blip r:embed="rId3"/>
          <a:stretch>
            <a:fillRect/>
          </a:stretch>
        </p:blipFill>
        <p:spPr>
          <a:xfrm>
            <a:off x="128193" y="971820"/>
            <a:ext cx="8661210" cy="4871931"/>
          </a:xfrm>
          <a:prstGeom prst="rect">
            <a:avLst/>
          </a:prstGeom>
        </p:spPr>
      </p:pic>
      <p:cxnSp>
        <p:nvCxnSpPr>
          <p:cNvPr id="9" name="Straight Arrow Connector 8"/>
          <p:cNvCxnSpPr>
            <a:cxnSpLocks/>
          </p:cNvCxnSpPr>
          <p:nvPr/>
        </p:nvCxnSpPr>
        <p:spPr>
          <a:xfrm flipH="1">
            <a:off x="7408927" y="2641441"/>
            <a:ext cx="1728685" cy="97456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a:off x="3253780" y="2641441"/>
            <a:ext cx="5883832" cy="44652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89562803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37349" y="2007173"/>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ZZ</a:t>
            </a:r>
          </a:p>
        </p:txBody>
      </p:sp>
      <p:sp>
        <p:nvSpPr>
          <p:cNvPr id="8" name="Rectangle 7"/>
          <p:cNvSpPr/>
          <p:nvPr/>
        </p:nvSpPr>
        <p:spPr>
          <a:xfrm>
            <a:off x="9137612" y="2045259"/>
            <a:ext cx="2767264" cy="2357568"/>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We are looking for the ‘Styles’ option. </a:t>
            </a:r>
          </a:p>
          <a:p>
            <a:pPr lvl="0">
              <a:spcBef>
                <a:spcPct val="20000"/>
              </a:spcBef>
            </a:pPr>
            <a:r>
              <a:rPr lang="en-GB" sz="1600" dirty="0">
                <a:latin typeface="Arial" panose="020B0604020202020204" pitchFamily="34" charset="0"/>
                <a:cs typeface="Arial" panose="020B0604020202020204" pitchFamily="34" charset="0"/>
              </a:rPr>
              <a:t>It may already be installed on your default tray (the menu on the right where the colours are), but if not, right click on Default Tray&gt;select Default Tray&gt; click ‘Styles’&gt; click Close.</a:t>
            </a:r>
          </a:p>
        </p:txBody>
      </p:sp>
      <p:pic>
        <p:nvPicPr>
          <p:cNvPr id="3" name="Picture 2"/>
          <p:cNvPicPr>
            <a:picLocks noChangeAspect="1"/>
          </p:cNvPicPr>
          <p:nvPr/>
        </p:nvPicPr>
        <p:blipFill>
          <a:blip r:embed="rId3"/>
          <a:stretch>
            <a:fillRect/>
          </a:stretch>
        </p:blipFill>
        <p:spPr>
          <a:xfrm>
            <a:off x="128193" y="938085"/>
            <a:ext cx="8646444" cy="4863625"/>
          </a:xfrm>
          <a:prstGeom prst="rect">
            <a:avLst/>
          </a:prstGeom>
        </p:spPr>
      </p:pic>
      <p:cxnSp>
        <p:nvCxnSpPr>
          <p:cNvPr id="9" name="Straight Arrow Connector 8"/>
          <p:cNvCxnSpPr>
            <a:cxnSpLocks/>
          </p:cNvCxnSpPr>
          <p:nvPr/>
        </p:nvCxnSpPr>
        <p:spPr>
          <a:xfrm flipH="1" flipV="1">
            <a:off x="7367504" y="2894967"/>
            <a:ext cx="1770108" cy="102767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7712242" y="1500681"/>
            <a:ext cx="1425370" cy="218908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cxnSpLocks/>
          </p:cNvCxnSpPr>
          <p:nvPr/>
        </p:nvCxnSpPr>
        <p:spPr>
          <a:xfrm flipH="1" flipV="1">
            <a:off x="7496584" y="3283319"/>
            <a:ext cx="1641028" cy="64847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6" name="Straight Arrow Connector 15"/>
          <p:cNvCxnSpPr>
            <a:cxnSpLocks/>
          </p:cNvCxnSpPr>
          <p:nvPr/>
        </p:nvCxnSpPr>
        <p:spPr>
          <a:xfrm flipH="1" flipV="1">
            <a:off x="8669168" y="4177745"/>
            <a:ext cx="468444" cy="176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2743363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247715"/>
            <a:ext cx="2767264" cy="1372683"/>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You can select any of the options in a moment to experiment.</a:t>
            </a:r>
          </a:p>
          <a:p>
            <a:pPr lvl="0">
              <a:spcBef>
                <a:spcPct val="20000"/>
              </a:spcBef>
            </a:pPr>
            <a:r>
              <a:rPr lang="en-GB" sz="1600" dirty="0">
                <a:latin typeface="Arial" panose="020B0604020202020204" pitchFamily="34" charset="0"/>
                <a:cs typeface="Arial" panose="020B0604020202020204" pitchFamily="34" charset="0"/>
              </a:rPr>
              <a:t>For now, stay with me and select Sketchy Edges.</a:t>
            </a:r>
          </a:p>
        </p:txBody>
      </p:sp>
      <p:pic>
        <p:nvPicPr>
          <p:cNvPr id="6" name="Picture 5"/>
          <p:cNvPicPr>
            <a:picLocks noChangeAspect="1"/>
          </p:cNvPicPr>
          <p:nvPr/>
        </p:nvPicPr>
        <p:blipFill>
          <a:blip r:embed="rId3"/>
          <a:stretch>
            <a:fillRect/>
          </a:stretch>
        </p:blipFill>
        <p:spPr>
          <a:xfrm>
            <a:off x="128193" y="971821"/>
            <a:ext cx="8623841" cy="4850910"/>
          </a:xfrm>
          <a:prstGeom prst="rect">
            <a:avLst/>
          </a:prstGeom>
        </p:spPr>
      </p:pic>
      <p:cxnSp>
        <p:nvCxnSpPr>
          <p:cNvPr id="9" name="Straight Arrow Connector 8"/>
          <p:cNvCxnSpPr>
            <a:cxnSpLocks/>
          </p:cNvCxnSpPr>
          <p:nvPr/>
        </p:nvCxnSpPr>
        <p:spPr>
          <a:xfrm flipH="1" flipV="1">
            <a:off x="8353482" y="2950034"/>
            <a:ext cx="784130" cy="23423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flipV="1">
            <a:off x="8516817" y="2341371"/>
            <a:ext cx="620795" cy="84289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55269004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137612" y="2247715"/>
            <a:ext cx="2896344" cy="2357568"/>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I have chosen one of the blackboard options. </a:t>
            </a:r>
          </a:p>
          <a:p>
            <a:pPr lvl="0">
              <a:spcBef>
                <a:spcPct val="20000"/>
              </a:spcBef>
            </a:pPr>
            <a:r>
              <a:rPr lang="en-GB" sz="1600" dirty="0">
                <a:latin typeface="Arial" panose="020B0604020202020204" pitchFamily="34" charset="0"/>
                <a:cs typeface="Arial" panose="020B0604020202020204" pitchFamily="34" charset="0"/>
              </a:rPr>
              <a:t>You can still rotate the drawing, change it or move it around, but now you are seeing it in a different drawing style. There are other great options. Have a play with some of the other functions.</a:t>
            </a:r>
          </a:p>
        </p:txBody>
      </p:sp>
      <p:pic>
        <p:nvPicPr>
          <p:cNvPr id="3" name="Picture 2"/>
          <p:cNvPicPr>
            <a:picLocks noChangeAspect="1"/>
          </p:cNvPicPr>
          <p:nvPr/>
        </p:nvPicPr>
        <p:blipFill>
          <a:blip r:embed="rId3"/>
          <a:stretch>
            <a:fillRect/>
          </a:stretch>
        </p:blipFill>
        <p:spPr>
          <a:xfrm>
            <a:off x="128193" y="938085"/>
            <a:ext cx="8646444" cy="4863625"/>
          </a:xfrm>
          <a:prstGeom prst="rect">
            <a:avLst/>
          </a:prstGeom>
        </p:spPr>
      </p:pic>
      <p:cxnSp>
        <p:nvCxnSpPr>
          <p:cNvPr id="10" name="Straight Arrow Connector 9"/>
          <p:cNvCxnSpPr>
            <a:cxnSpLocks/>
          </p:cNvCxnSpPr>
          <p:nvPr/>
        </p:nvCxnSpPr>
        <p:spPr>
          <a:xfrm flipH="1">
            <a:off x="7395114" y="2653990"/>
            <a:ext cx="1742498" cy="18884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48708131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err="1"/>
              <a:t>SketchUp</a:t>
            </a:r>
            <a:endParaRPr lang="en-GB" dirty="0"/>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61070" y="1858487"/>
            <a:ext cx="3025423" cy="297476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9090149" y="1896297"/>
            <a:ext cx="2767264" cy="2850011"/>
          </a:xfrm>
          <a:prstGeom prst="rect">
            <a:avLst/>
          </a:prstGeom>
        </p:spPr>
        <p:txBody>
          <a:bodyPr wrap="square">
            <a:spAutoFit/>
          </a:bodyPr>
          <a:lstStyle/>
          <a:p>
            <a:pPr lvl="0">
              <a:spcBef>
                <a:spcPct val="20000"/>
              </a:spcBef>
            </a:pPr>
            <a:r>
              <a:rPr lang="en-GB" sz="1600" dirty="0">
                <a:latin typeface="Arial" panose="020B0604020202020204" pitchFamily="34" charset="0"/>
                <a:cs typeface="Arial" panose="020B0604020202020204" pitchFamily="34" charset="0"/>
              </a:rPr>
              <a:t>I always choose to draw in the default styles because it can be difficult to see your drawing develop with some of the styles.</a:t>
            </a:r>
          </a:p>
          <a:p>
            <a:pPr lvl="0">
              <a:spcBef>
                <a:spcPct val="20000"/>
              </a:spcBef>
            </a:pPr>
            <a:r>
              <a:rPr lang="en-GB" sz="1600" dirty="0">
                <a:latin typeface="Arial" panose="020B0604020202020204" pitchFamily="34" charset="0"/>
                <a:cs typeface="Arial" panose="020B0604020202020204" pitchFamily="34" charset="0"/>
              </a:rPr>
              <a:t>However the styles on offer can transform your drawing and are great for presenting your work in your design folder on completion of your design.</a:t>
            </a:r>
          </a:p>
        </p:txBody>
      </p:sp>
      <p:pic>
        <p:nvPicPr>
          <p:cNvPr id="3" name="Picture 2"/>
          <p:cNvPicPr>
            <a:picLocks noChangeAspect="1"/>
          </p:cNvPicPr>
          <p:nvPr/>
        </p:nvPicPr>
        <p:blipFill>
          <a:blip r:embed="rId3"/>
          <a:stretch>
            <a:fillRect/>
          </a:stretch>
        </p:blipFill>
        <p:spPr>
          <a:xfrm>
            <a:off x="128193" y="938085"/>
            <a:ext cx="8683815" cy="4884646"/>
          </a:xfrm>
          <a:prstGeom prst="rect">
            <a:avLst/>
          </a:prstGeom>
        </p:spPr>
      </p:pic>
    </p:spTree>
    <p:extLst>
      <p:ext uri="{BB962C8B-B14F-4D97-AF65-F5344CB8AC3E}">
        <p14:creationId xmlns:p14="http://schemas.microsoft.com/office/powerpoint/2010/main" val="140156254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arallelogram 18"/>
          <p:cNvSpPr/>
          <p:nvPr/>
        </p:nvSpPr>
        <p:spPr>
          <a:xfrm>
            <a:off x="339003" y="3849299"/>
            <a:ext cx="9749475" cy="1940440"/>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0" name="Title 1"/>
          <p:cNvSpPr txBox="1">
            <a:spLocks/>
          </p:cNvSpPr>
          <p:nvPr/>
        </p:nvSpPr>
        <p:spPr>
          <a:xfrm>
            <a:off x="914400" y="3846884"/>
            <a:ext cx="10397404"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3200" dirty="0">
                <a:solidFill>
                  <a:srgbClr val="318AAC"/>
                </a:solidFill>
              </a:rPr>
              <a:t>An interesting construction fact </a:t>
            </a:r>
          </a:p>
        </p:txBody>
      </p:sp>
      <p:sp>
        <p:nvSpPr>
          <p:cNvPr id="2" name="Title 1"/>
          <p:cNvSpPr>
            <a:spLocks noGrp="1"/>
          </p:cNvSpPr>
          <p:nvPr>
            <p:ph type="title"/>
          </p:nvPr>
        </p:nvSpPr>
        <p:spPr>
          <a:xfrm>
            <a:off x="506093" y="274638"/>
            <a:ext cx="10972800" cy="689866"/>
          </a:xfrm>
        </p:spPr>
        <p:txBody>
          <a:bodyPr>
            <a:normAutofit fontScale="90000"/>
          </a:bodyPr>
          <a:lstStyle/>
          <a:p>
            <a:r>
              <a:rPr lang="en-GB" dirty="0"/>
              <a:t>What have we learnt?</a:t>
            </a:r>
          </a:p>
        </p:txBody>
      </p:sp>
      <p:sp>
        <p:nvSpPr>
          <p:cNvPr id="3" name="Content Placeholder 2"/>
          <p:cNvSpPr>
            <a:spLocks noGrp="1"/>
          </p:cNvSpPr>
          <p:nvPr>
            <p:ph idx="1"/>
          </p:nvPr>
        </p:nvSpPr>
        <p:spPr>
          <a:xfrm>
            <a:off x="609600" y="3613670"/>
            <a:ext cx="9527005" cy="2142505"/>
          </a:xfrm>
        </p:spPr>
        <p:txBody>
          <a:bodyPr/>
          <a:lstStyle/>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
        <p:nvSpPr>
          <p:cNvPr id="7" name="Rectangle 6"/>
          <p:cNvSpPr/>
          <p:nvPr/>
        </p:nvSpPr>
        <p:spPr>
          <a:xfrm>
            <a:off x="787400" y="4447855"/>
            <a:ext cx="8646809" cy="1255728"/>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The skyscrapers of New York were so tall the industry at the time struggled to find construction workers who would work at that height. They then discovered that Mohawk Indians have no fear of heights and employed them to do this work.</a:t>
            </a:r>
          </a:p>
          <a:p>
            <a:pPr lvl="0">
              <a:spcBef>
                <a:spcPct val="20000"/>
              </a:spcBef>
            </a:pPr>
            <a:r>
              <a:rPr lang="en-GB" dirty="0">
                <a:latin typeface="Arial" panose="020B0604020202020204" pitchFamily="34" charset="0"/>
                <a:cs typeface="Arial" panose="020B0604020202020204" pitchFamily="34" charset="0"/>
              </a:rPr>
              <a:t>I know who I will employ the next time I need some work doing on my roof.</a:t>
            </a:r>
          </a:p>
        </p:txBody>
      </p:sp>
      <p:grpSp>
        <p:nvGrpSpPr>
          <p:cNvPr id="11" name="Group 10"/>
          <p:cNvGrpSpPr/>
          <p:nvPr/>
        </p:nvGrpSpPr>
        <p:grpSpPr>
          <a:xfrm>
            <a:off x="10228873" y="274639"/>
            <a:ext cx="2165862" cy="6583362"/>
            <a:chOff x="10228873" y="274638"/>
            <a:chExt cx="2165862" cy="6864817"/>
          </a:xfrm>
        </p:grpSpPr>
        <p:sp>
          <p:nvSpPr>
            <p:cNvPr id="12" name="Rectangle 11"/>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3" name="Picture 12"/>
            <p:cNvPicPr>
              <a:picLocks noChangeAspect="1"/>
            </p:cNvPicPr>
            <p:nvPr/>
          </p:nvPicPr>
          <p:blipFill>
            <a:blip r:embed="rId3"/>
            <a:stretch>
              <a:fillRect/>
            </a:stretch>
          </p:blipFill>
          <p:spPr>
            <a:xfrm>
              <a:off x="10228873" y="1814354"/>
              <a:ext cx="2165862" cy="5325101"/>
            </a:xfrm>
            <a:prstGeom prst="rect">
              <a:avLst/>
            </a:prstGeom>
          </p:spPr>
        </p:pic>
        <p:sp>
          <p:nvSpPr>
            <p:cNvPr id="14" name="Rectangle 13"/>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14"/>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6" name="Rectangle 15"/>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7" name="Rectangle 16"/>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
        <p:nvSpPr>
          <p:cNvPr id="18" name="Rectangle 17"/>
          <p:cNvSpPr/>
          <p:nvPr/>
        </p:nvSpPr>
        <p:spPr>
          <a:xfrm>
            <a:off x="609598" y="997959"/>
            <a:ext cx="9406450" cy="2696123"/>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Computer Aided Design (CAD) can be used to modify designs quickly and accurately.</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select and copy objects using </a:t>
            </a:r>
            <a:r>
              <a:rPr lang="en-GB" dirty="0" err="1">
                <a:latin typeface="Arial" panose="020B0604020202020204" pitchFamily="34" charset="0"/>
                <a:cs typeface="Arial" panose="020B0604020202020204" pitchFamily="34" charset="0"/>
              </a:rPr>
              <a:t>Ctrl+Move+Drag</a:t>
            </a:r>
            <a:r>
              <a:rPr lang="en-GB" dirty="0">
                <a:latin typeface="Arial" panose="020B0604020202020204" pitchFamily="34" charset="0"/>
                <a:cs typeface="Arial" panose="020B0604020202020204" pitchFamily="34" charset="0"/>
              </a:rPr>
              <a:t> function.</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manipulate objects using Move, Rotate and Scale functions.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make and edit groups, and why this is necessary.</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use guides (construction lines) and why we might use them.</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dimension drawings if we wish to see sizes of objects.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apply lettering to objects.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apply different drawing styles.</a:t>
            </a:r>
          </a:p>
        </p:txBody>
      </p:sp>
    </p:spTree>
    <p:extLst>
      <p:ext uri="{BB962C8B-B14F-4D97-AF65-F5344CB8AC3E}">
        <p14:creationId xmlns:p14="http://schemas.microsoft.com/office/powerpoint/2010/main" val="779938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6595" y="2196752"/>
            <a:ext cx="11718758" cy="246647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5" name="Picture 4"/>
          <p:cNvPicPr>
            <a:picLocks noChangeAspect="1"/>
          </p:cNvPicPr>
          <p:nvPr/>
        </p:nvPicPr>
        <p:blipFill>
          <a:blip r:embed="rId3"/>
          <a:stretch>
            <a:fillRect/>
          </a:stretch>
        </p:blipFill>
        <p:spPr>
          <a:xfrm>
            <a:off x="6349831" y="1246369"/>
            <a:ext cx="5292672" cy="4266905"/>
          </a:xfrm>
          <a:prstGeom prst="rect">
            <a:avLst/>
          </a:prstGeom>
        </p:spPr>
      </p:pic>
      <p:sp>
        <p:nvSpPr>
          <p:cNvPr id="2" name="Title 1"/>
          <p:cNvSpPr>
            <a:spLocks noGrp="1"/>
          </p:cNvSpPr>
          <p:nvPr>
            <p:ph type="title"/>
          </p:nvPr>
        </p:nvSpPr>
        <p:spPr>
          <a:xfrm>
            <a:off x="409074" y="156941"/>
            <a:ext cx="11353800" cy="689866"/>
          </a:xfrm>
        </p:spPr>
        <p:txBody>
          <a:bodyPr>
            <a:normAutofit fontScale="90000"/>
          </a:bodyPr>
          <a:lstStyle/>
          <a:p>
            <a:r>
              <a:rPr lang="en-GB" dirty="0"/>
              <a:t>Underground Professional Services</a:t>
            </a:r>
          </a:p>
        </p:txBody>
      </p:sp>
      <p:sp>
        <p:nvSpPr>
          <p:cNvPr id="12" name="Rectangle 11"/>
          <p:cNvSpPr/>
          <p:nvPr/>
        </p:nvSpPr>
        <p:spPr>
          <a:xfrm>
            <a:off x="409073" y="831303"/>
            <a:ext cx="9452681" cy="369332"/>
          </a:xfrm>
          <a:prstGeom prst="rect">
            <a:avLst/>
          </a:prstGeom>
        </p:spPr>
        <p:txBody>
          <a:bodyPr wrap="square">
            <a:spAutoFit/>
          </a:bodyPr>
          <a:lstStyle/>
          <a:p>
            <a:pPr lvl="0">
              <a:spcBef>
                <a:spcPct val="20000"/>
              </a:spcBef>
            </a:pPr>
            <a:r>
              <a:rPr lang="en-GB" dirty="0">
                <a:solidFill>
                  <a:srgbClr val="318AAC"/>
                </a:solidFill>
                <a:latin typeface="Arial" panose="020B0604020202020204" pitchFamily="34" charset="0"/>
                <a:cs typeface="Arial" panose="020B0604020202020204" pitchFamily="34" charset="0"/>
              </a:rPr>
              <a:t>Have you a smart phone and QR code reader? Scan away to find out more.</a:t>
            </a:r>
          </a:p>
        </p:txBody>
      </p:sp>
      <p:sp>
        <p:nvSpPr>
          <p:cNvPr id="11" name="Rectangle 10"/>
          <p:cNvSpPr/>
          <p:nvPr/>
        </p:nvSpPr>
        <p:spPr>
          <a:xfrm>
            <a:off x="409074" y="1405675"/>
            <a:ext cx="4944979" cy="4048627"/>
          </a:xfrm>
          <a:prstGeom prst="rect">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TextBox 5"/>
          <p:cNvSpPr txBox="1"/>
          <p:nvPr/>
        </p:nvSpPr>
        <p:spPr>
          <a:xfrm>
            <a:off x="492877" y="1583328"/>
            <a:ext cx="4475747" cy="3693319"/>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UnPS are a construction company who specialise in tunnelling.</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They have worked on huge tunnelling and underground projects costing more than £2 billion in the UK.</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They do very important work for the London Underground and many companies who provide services to the public such as flood prevention. Services that you cannot necessarily see but are essential to our lives.</a:t>
            </a:r>
          </a:p>
        </p:txBody>
      </p:sp>
      <p:pic>
        <p:nvPicPr>
          <p:cNvPr id="3" name="Picture 2"/>
          <p:cNvPicPr>
            <a:picLocks noChangeAspect="1"/>
          </p:cNvPicPr>
          <p:nvPr/>
        </p:nvPicPr>
        <p:blipFill>
          <a:blip r:embed="rId4"/>
          <a:stretch>
            <a:fillRect/>
          </a:stretch>
        </p:blipFill>
        <p:spPr>
          <a:xfrm>
            <a:off x="4968624" y="2329834"/>
            <a:ext cx="2019300" cy="1981200"/>
          </a:xfrm>
          <a:prstGeom prst="rect">
            <a:avLst/>
          </a:prstGeom>
        </p:spPr>
      </p:pic>
    </p:spTree>
    <p:extLst>
      <p:ext uri="{BB962C8B-B14F-4D97-AF65-F5344CB8AC3E}">
        <p14:creationId xmlns:p14="http://schemas.microsoft.com/office/powerpoint/2010/main" val="19852337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4</a:t>
            </a:r>
          </a:p>
        </p:txBody>
      </p:sp>
      <p:sp>
        <p:nvSpPr>
          <p:cNvPr id="3" name="Content Placeholder 2"/>
          <p:cNvSpPr>
            <a:spLocks noGrp="1"/>
          </p:cNvSpPr>
          <p:nvPr>
            <p:ph idx="1"/>
          </p:nvPr>
        </p:nvSpPr>
        <p:spPr>
          <a:xfrm>
            <a:off x="609600" y="964504"/>
            <a:ext cx="8737600" cy="4760737"/>
          </a:xfrm>
        </p:spPr>
        <p:txBody>
          <a:bodyPr>
            <a:noAutofit/>
          </a:bodyPr>
          <a:lstStyle/>
          <a:p>
            <a:pPr marL="0" indent="0">
              <a:buNone/>
            </a:pPr>
            <a:r>
              <a:rPr lang="en-GB" sz="2400" dirty="0"/>
              <a:t>Lesson Synopsis</a:t>
            </a:r>
          </a:p>
          <a:p>
            <a:pPr marL="0" indent="0">
              <a:buNone/>
            </a:pPr>
            <a:r>
              <a:rPr lang="en-GB" sz="1500" b="0" dirty="0">
                <a:solidFill>
                  <a:schemeClr val="tx1"/>
                </a:solidFill>
                <a:latin typeface="Arial" panose="020B0604020202020204" pitchFamily="34" charset="0"/>
                <a:cs typeface="Arial" panose="020B0604020202020204" pitchFamily="34" charset="0"/>
              </a:rPr>
              <a:t>This lesson is delivered in two halves. Lesson 4a will be delivered in the classroom to half of the class by the normal classroom teacher. Lesson 4b will be delivered to the other half of the class outside with </a:t>
            </a:r>
            <a:r>
              <a:rPr lang="en-GB" sz="1500" b="0" dirty="0" err="1">
                <a:solidFill>
                  <a:schemeClr val="tx1"/>
                </a:solidFill>
                <a:latin typeface="Arial" panose="020B0604020202020204" pitchFamily="34" charset="0"/>
                <a:cs typeface="Arial" panose="020B0604020202020204" pitchFamily="34" charset="0"/>
              </a:rPr>
              <a:t>UnPS</a:t>
            </a:r>
            <a:r>
              <a:rPr lang="en-GB" sz="1500" b="0" dirty="0">
                <a:solidFill>
                  <a:schemeClr val="tx1"/>
                </a:solidFill>
                <a:latin typeface="Arial" panose="020B0604020202020204" pitchFamily="34" charset="0"/>
                <a:cs typeface="Arial" panose="020B0604020202020204" pitchFamily="34" charset="0"/>
              </a:rPr>
              <a:t> staff, the consultant and a member of staff from the school for child protection and behaviour management purposes. This activity will look at surveying land in order to start construction of a building project.</a:t>
            </a:r>
          </a:p>
          <a:p>
            <a:pPr marL="533400" lvl="0" indent="-355600">
              <a:buNone/>
            </a:pPr>
            <a:r>
              <a:rPr lang="en-GB" sz="1400" dirty="0">
                <a:solidFill>
                  <a:schemeClr val="tx1"/>
                </a:solidFill>
                <a:latin typeface="Arial" panose="020B0604020202020204" pitchFamily="34" charset="0"/>
                <a:ea typeface="Calibri" panose="020F0502020204030204" pitchFamily="34" charset="0"/>
                <a:cs typeface="Arial" panose="020B0604020202020204" pitchFamily="34" charset="0"/>
              </a:rPr>
              <a:t>4a</a:t>
            </a:r>
            <a:r>
              <a:rPr lang="en-GB" sz="1400" b="0" dirty="0">
                <a:solidFill>
                  <a:schemeClr val="tx1"/>
                </a:solidFill>
                <a:latin typeface="Arial" panose="020B0604020202020204" pitchFamily="34" charset="0"/>
                <a:ea typeface="Calibri" panose="020F0502020204030204" pitchFamily="34" charset="0"/>
                <a:cs typeface="Arial" panose="020B0604020202020204" pitchFamily="34" charset="0"/>
              </a:rPr>
              <a:t> 	</a:t>
            </a:r>
            <a:r>
              <a:rPr lang="en-GB" sz="1400" b="0" dirty="0">
                <a:solidFill>
                  <a:schemeClr val="tx1"/>
                </a:solidFill>
                <a:latin typeface="Arial" panose="020B0604020202020204" pitchFamily="34" charset="0"/>
                <a:cs typeface="Arial" panose="020B0604020202020204" pitchFamily="34" charset="0"/>
              </a:rPr>
              <a:t>Pupils think about the needs and functions of space and create block plans to assign functions to spaces on a grid. They will develop plans that can be drawn using </a:t>
            </a:r>
            <a:r>
              <a:rPr lang="en-GB" sz="1400" b="0" dirty="0" err="1">
                <a:solidFill>
                  <a:schemeClr val="tx1"/>
                </a:solidFill>
                <a:latin typeface="Arial" panose="020B0604020202020204" pitchFamily="34" charset="0"/>
                <a:cs typeface="Arial" panose="020B0604020202020204" pitchFamily="34" charset="0"/>
              </a:rPr>
              <a:t>SketchUp</a:t>
            </a:r>
            <a:r>
              <a:rPr lang="en-GB" sz="1400" b="0" dirty="0">
                <a:solidFill>
                  <a:schemeClr val="tx1"/>
                </a:solidFill>
                <a:latin typeface="Arial" panose="020B0604020202020204" pitchFamily="34" charset="0"/>
                <a:cs typeface="Arial" panose="020B0604020202020204" pitchFamily="34" charset="0"/>
              </a:rPr>
              <a:t> in a future lesson.</a:t>
            </a:r>
            <a:endParaRPr lang="en-GB" sz="1400" b="0"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marL="533400" lvl="0" indent="-355600">
              <a:buNone/>
            </a:pPr>
            <a:r>
              <a:rPr lang="en-GB" sz="1400" dirty="0">
                <a:solidFill>
                  <a:schemeClr val="tx1"/>
                </a:solidFill>
                <a:latin typeface="Arial" panose="020B0604020202020204" pitchFamily="34" charset="0"/>
                <a:ea typeface="Calibri" panose="020F0502020204030204" pitchFamily="34" charset="0"/>
                <a:cs typeface="Arial" panose="020B0604020202020204" pitchFamily="34" charset="0"/>
              </a:rPr>
              <a:t>4b</a:t>
            </a:r>
            <a:r>
              <a:rPr lang="en-GB" sz="1400" b="0" dirty="0">
                <a:solidFill>
                  <a:schemeClr val="tx1"/>
                </a:solidFill>
                <a:latin typeface="Arial" panose="020B0604020202020204" pitchFamily="34" charset="0"/>
                <a:ea typeface="Calibri" panose="020F0502020204030204" pitchFamily="34" charset="0"/>
                <a:cs typeface="Arial" panose="020B0604020202020204" pitchFamily="34" charset="0"/>
              </a:rPr>
              <a:t> 	Pupils learn about surveying techniques from UnPS staff survey an outdoor area using a theodolite and datum lines.</a:t>
            </a:r>
          </a:p>
          <a:p>
            <a:pPr marL="0" lvl="0" indent="0">
              <a:buNone/>
            </a:pPr>
            <a:r>
              <a:rPr lang="en-GB" sz="1400" dirty="0">
                <a:solidFill>
                  <a:schemeClr val="tx1"/>
                </a:solidFill>
                <a:latin typeface="Arial" panose="020B0604020202020204" pitchFamily="34" charset="0"/>
                <a:cs typeface="Arial" panose="020B0604020202020204" pitchFamily="34" charset="0"/>
              </a:rPr>
              <a:t>Learning Objectives </a:t>
            </a:r>
          </a:p>
          <a:p>
            <a:pPr marL="533400" indent="-355600">
              <a:buNone/>
            </a:pPr>
            <a:r>
              <a:rPr lang="en-GB" sz="1400" dirty="0">
                <a:solidFill>
                  <a:schemeClr val="tx1"/>
                </a:solidFill>
                <a:latin typeface="Arial" panose="020B0604020202020204" pitchFamily="34" charset="0"/>
                <a:cs typeface="Arial" panose="020B0604020202020204" pitchFamily="34" charset="0"/>
              </a:rPr>
              <a:t>4a</a:t>
            </a:r>
            <a:r>
              <a:rPr lang="en-GB" sz="1400" b="0" dirty="0">
                <a:solidFill>
                  <a:schemeClr val="tx1"/>
                </a:solidFill>
                <a:latin typeface="Arial" panose="020B0604020202020204" pitchFamily="34" charset="0"/>
                <a:cs typeface="Arial" panose="020B0604020202020204" pitchFamily="34" charset="0"/>
              </a:rPr>
              <a:t> 	DA 1, DA 3, DB 1, DB </a:t>
            </a:r>
          </a:p>
          <a:p>
            <a:pPr marL="533400" indent="-355600">
              <a:buNone/>
            </a:pPr>
            <a:r>
              <a:rPr lang="en-GB" sz="1400" dirty="0">
                <a:solidFill>
                  <a:schemeClr val="tx1"/>
                </a:solidFill>
                <a:latin typeface="Arial" panose="020B0604020202020204" pitchFamily="34" charset="0"/>
                <a:cs typeface="Arial" panose="020B0604020202020204" pitchFamily="34" charset="0"/>
              </a:rPr>
              <a:t>4b 	</a:t>
            </a:r>
            <a:r>
              <a:rPr lang="en-GB" sz="1400" b="0" dirty="0">
                <a:solidFill>
                  <a:schemeClr val="tx1"/>
                </a:solidFill>
                <a:latin typeface="Arial" panose="020B0604020202020204" pitchFamily="34" charset="0"/>
                <a:ea typeface="Calibri" panose="020F0502020204030204" pitchFamily="34" charset="0"/>
                <a:cs typeface="Arial" panose="020B0604020202020204" pitchFamily="34" charset="0"/>
              </a:rPr>
              <a:t>TK 16, TK 17, EC 1</a:t>
            </a:r>
            <a:endParaRPr lang="en-GB" sz="1400" b="0" u="sng" dirty="0">
              <a:solidFill>
                <a:schemeClr val="tx1"/>
              </a:solidFill>
              <a:latin typeface="Arial" panose="020B0604020202020204" pitchFamily="34" charset="0"/>
              <a:cs typeface="Arial" panose="020B0604020202020204" pitchFamily="34" charset="0"/>
            </a:endParaRPr>
          </a:p>
          <a:p>
            <a:pPr marL="0" indent="0">
              <a:buNone/>
            </a:pPr>
            <a:r>
              <a:rPr lang="en-GB" sz="1400" dirty="0">
                <a:solidFill>
                  <a:schemeClr val="tx1"/>
                </a:solidFill>
                <a:latin typeface="Arial" panose="020B0604020202020204" pitchFamily="34" charset="0"/>
                <a:cs typeface="Arial" panose="020B0604020202020204" pitchFamily="34" charset="0"/>
              </a:rPr>
              <a:t>Resources</a:t>
            </a:r>
          </a:p>
          <a:p>
            <a:pPr marL="533400" indent="-355600">
              <a:buNone/>
            </a:pPr>
            <a:r>
              <a:rPr lang="en-GB" sz="1400" dirty="0">
                <a:solidFill>
                  <a:schemeClr val="tx1"/>
                </a:solidFill>
                <a:latin typeface="Arial" panose="020B0604020202020204" pitchFamily="34" charset="0"/>
                <a:cs typeface="Arial" panose="020B0604020202020204" pitchFamily="34" charset="0"/>
              </a:rPr>
              <a:t>4a 	</a:t>
            </a:r>
            <a:r>
              <a:rPr lang="en-GB" sz="1400" b="0" dirty="0">
                <a:solidFill>
                  <a:schemeClr val="tx1"/>
                </a:solidFill>
                <a:latin typeface="Arial" panose="020B0604020202020204" pitchFamily="34" charset="0"/>
                <a:cs typeface="Arial" panose="020B0604020202020204" pitchFamily="34" charset="0"/>
              </a:rPr>
              <a:t>PCs or laptops with PowerPoint or 2D Design installed or pre-printed 6cmx10cm grids for the floor plan activity.</a:t>
            </a:r>
          </a:p>
          <a:p>
            <a:pPr marL="533400" indent="-355600">
              <a:buNone/>
            </a:pPr>
            <a:r>
              <a:rPr lang="en-GB" sz="1400" dirty="0">
                <a:solidFill>
                  <a:schemeClr val="tx1"/>
                </a:solidFill>
                <a:latin typeface="Arial" panose="020B0604020202020204" pitchFamily="34" charset="0"/>
                <a:cs typeface="Arial" panose="020B0604020202020204" pitchFamily="34" charset="0"/>
              </a:rPr>
              <a:t>4b  	</a:t>
            </a:r>
            <a:r>
              <a:rPr lang="en-GB" sz="1400" b="0" dirty="0">
                <a:solidFill>
                  <a:schemeClr val="tx1"/>
                </a:solidFill>
                <a:latin typeface="Arial" panose="020B0604020202020204" pitchFamily="34" charset="0"/>
                <a:cs typeface="Arial" panose="020B0604020202020204" pitchFamily="34" charset="0"/>
              </a:rPr>
              <a:t>A booked outdoor space not used by PE, a tray of kit to help with surveying exercise (see notes and final slides) and a further member of staff from the school who know the children well to help with the activity and to help control the activity.</a:t>
            </a:r>
            <a:endParaRPr lang="en-GB" dirty="0"/>
          </a:p>
        </p:txBody>
      </p:sp>
      <p:grpSp>
        <p:nvGrpSpPr>
          <p:cNvPr id="10" name="Group 9"/>
          <p:cNvGrpSpPr/>
          <p:nvPr/>
        </p:nvGrpSpPr>
        <p:grpSpPr>
          <a:xfrm>
            <a:off x="9388679" y="1100982"/>
            <a:ext cx="2043289" cy="4487780"/>
            <a:chOff x="9539111" y="737362"/>
            <a:chExt cx="2043289" cy="4487780"/>
          </a:xfrm>
        </p:grpSpPr>
        <p:sp>
          <p:nvSpPr>
            <p:cNvPr id="11" name="Rectangle 10"/>
            <p:cNvSpPr/>
            <p:nvPr/>
          </p:nvSpPr>
          <p:spPr>
            <a:xfrm>
              <a:off x="9539111" y="737362"/>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11"/>
            <p:cNvPicPr>
              <a:picLocks noChangeAspect="1"/>
            </p:cNvPicPr>
            <p:nvPr/>
          </p:nvPicPr>
          <p:blipFill>
            <a:blip r:embed="rId3"/>
            <a:stretch>
              <a:fillRect/>
            </a:stretch>
          </p:blipFill>
          <p:spPr>
            <a:xfrm>
              <a:off x="9691456" y="2643385"/>
              <a:ext cx="1771650" cy="791222"/>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688608" y="4061580"/>
              <a:ext cx="1774498" cy="818082"/>
            </a:xfrm>
            <a:prstGeom prst="rect">
              <a:avLst/>
            </a:prstGeom>
          </p:spPr>
        </p:pic>
        <p:pic>
          <p:nvPicPr>
            <p:cNvPr id="19" name="Picture 18"/>
            <p:cNvPicPr>
              <a:picLocks noChangeAspect="1"/>
            </p:cNvPicPr>
            <p:nvPr/>
          </p:nvPicPr>
          <p:blipFill>
            <a:blip r:embed="rId5"/>
            <a:stretch>
              <a:fillRect/>
            </a:stretch>
          </p:blipFill>
          <p:spPr>
            <a:xfrm>
              <a:off x="9673506" y="873900"/>
              <a:ext cx="1774498" cy="1238453"/>
            </a:xfrm>
            <a:prstGeom prst="rect">
              <a:avLst/>
            </a:prstGeom>
          </p:spPr>
        </p:pic>
      </p:grpSp>
    </p:spTree>
    <p:extLst>
      <p:ext uri="{BB962C8B-B14F-4D97-AF65-F5344CB8AC3E}">
        <p14:creationId xmlns:p14="http://schemas.microsoft.com/office/powerpoint/2010/main" val="158341679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4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lang="en-GB" sz="1600" dirty="0">
              <a:solidFill>
                <a:srgbClr val="318AAC"/>
              </a:solidFill>
              <a:latin typeface="Cambria" panose="02040503050406030204" pitchFamily="18" charset="0"/>
              <a:cs typeface="Arial"/>
            </a:endParaRPr>
          </a:p>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609601" y="1066104"/>
            <a:ext cx="8005010" cy="4791671"/>
          </a:xfrm>
        </p:spPr>
        <p:txBody>
          <a:bodyPr>
            <a:normAutofit/>
          </a:bodyPr>
          <a:lstStyle/>
          <a:p>
            <a:pPr marL="0" indent="0">
              <a:buNone/>
            </a:pPr>
            <a:r>
              <a:rPr lang="en-GB" sz="2400" dirty="0"/>
              <a:t>What are your employment contract options?</a:t>
            </a:r>
          </a:p>
          <a:p>
            <a:pPr marL="0" indent="0">
              <a:buNone/>
            </a:pPr>
            <a:r>
              <a:rPr lang="en-GB" sz="1600" b="0" dirty="0">
                <a:solidFill>
                  <a:schemeClr val="tx1"/>
                </a:solidFill>
                <a:latin typeface="Arial" panose="020B0604020202020204" pitchFamily="34" charset="0"/>
                <a:cs typeface="Arial" panose="020B0604020202020204" pitchFamily="34" charset="0"/>
              </a:rPr>
              <a:t>People work in different ways to suit their lifestyle. There are a number of options, each with their own advantages and disadvantages. </a:t>
            </a:r>
          </a:p>
          <a:p>
            <a:pPr>
              <a:buAutoNum type="arabicPeriod"/>
            </a:pPr>
            <a:r>
              <a:rPr lang="en-GB" sz="1600" b="0" dirty="0">
                <a:solidFill>
                  <a:schemeClr val="tx1"/>
                </a:solidFill>
                <a:latin typeface="Arial" panose="020B0604020202020204" pitchFamily="34" charset="0"/>
                <a:cs typeface="Arial" panose="020B0604020202020204" pitchFamily="34" charset="0"/>
              </a:rPr>
              <a:t>Match the correct definition to the correct type of work.</a:t>
            </a:r>
          </a:p>
          <a:p>
            <a:pPr>
              <a:buAutoNum type="arabicPeriod"/>
            </a:pPr>
            <a:r>
              <a:rPr lang="en-GB" sz="1600" b="0" dirty="0">
                <a:solidFill>
                  <a:schemeClr val="tx1"/>
                </a:solidFill>
                <a:latin typeface="Arial" panose="020B0604020202020204" pitchFamily="34" charset="0"/>
                <a:cs typeface="Arial" panose="020B0604020202020204" pitchFamily="34" charset="0"/>
              </a:rPr>
              <a:t>Think of an advantage and disadvantage for each type of work</a:t>
            </a:r>
          </a:p>
          <a:p>
            <a:pPr>
              <a:buAutoNum type="arabicPeriod"/>
            </a:pPr>
            <a:r>
              <a:rPr lang="en-GB" sz="1600" b="0" dirty="0">
                <a:solidFill>
                  <a:schemeClr val="tx1"/>
                </a:solidFill>
                <a:latin typeface="Arial" panose="020B0604020202020204" pitchFamily="34" charset="0"/>
                <a:cs typeface="Arial" panose="020B0604020202020204" pitchFamily="34" charset="0"/>
              </a:rPr>
              <a:t>Think about yourself and each type of work. Mark with the relevant face to show whether you would be happy to work in this way.</a:t>
            </a:r>
          </a:p>
          <a:p>
            <a:pPr marL="0" indent="0">
              <a:buNone/>
            </a:pPr>
            <a:endParaRPr lang="en-GB" sz="1600" b="0" dirty="0"/>
          </a:p>
          <a:p>
            <a:pPr marL="0" indent="0">
              <a:buNone/>
            </a:pPr>
            <a:endParaRPr lang="en-GB" sz="1600" dirty="0"/>
          </a:p>
          <a:p>
            <a:pPr marL="0" indent="0">
              <a:buNone/>
            </a:pPr>
            <a:endParaRPr lang="en-GB" sz="1600" dirty="0"/>
          </a:p>
          <a:p>
            <a:pPr marL="0" indent="0">
              <a:buNone/>
            </a:pPr>
            <a:endParaRPr lang="en-GB" sz="1600" dirty="0"/>
          </a:p>
        </p:txBody>
      </p:sp>
      <p:sp>
        <p:nvSpPr>
          <p:cNvPr id="4" name="Rectangle 3"/>
          <p:cNvSpPr/>
          <p:nvPr/>
        </p:nvSpPr>
        <p:spPr>
          <a:xfrm>
            <a:off x="784057" y="3715747"/>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Full time</a:t>
            </a:r>
          </a:p>
        </p:txBody>
      </p:sp>
      <p:sp>
        <p:nvSpPr>
          <p:cNvPr id="7" name="Rectangle 6"/>
          <p:cNvSpPr/>
          <p:nvPr/>
        </p:nvSpPr>
        <p:spPr>
          <a:xfrm>
            <a:off x="6282485" y="3715747"/>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Temporary</a:t>
            </a:r>
            <a:endParaRPr kumimoji="0" lang="en-GB" sz="2000" b="0" i="0" u="none" strike="noStrike" kern="1200" cap="none" spc="0" normalizeH="0" baseline="0" noProof="0" dirty="0">
              <a:ln>
                <a:noFill/>
              </a:ln>
              <a:solidFill>
                <a:srgbClr val="318AAC"/>
              </a:solidFill>
              <a:effectLst/>
              <a:uLnTx/>
              <a:uFillTx/>
              <a:latin typeface="Calibri"/>
              <a:ea typeface="+mn-ea"/>
            </a:endParaRPr>
          </a:p>
        </p:txBody>
      </p:sp>
      <p:sp>
        <p:nvSpPr>
          <p:cNvPr id="12" name="Rectangle 11"/>
          <p:cNvSpPr/>
          <p:nvPr/>
        </p:nvSpPr>
        <p:spPr>
          <a:xfrm>
            <a:off x="2045366" y="4347115"/>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Part time</a:t>
            </a:r>
          </a:p>
        </p:txBody>
      </p:sp>
      <p:sp>
        <p:nvSpPr>
          <p:cNvPr id="14" name="Rectangle 13"/>
          <p:cNvSpPr/>
          <p:nvPr/>
        </p:nvSpPr>
        <p:spPr>
          <a:xfrm>
            <a:off x="5037220" y="4347115"/>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Flexible working</a:t>
            </a:r>
          </a:p>
        </p:txBody>
      </p:sp>
      <p:sp>
        <p:nvSpPr>
          <p:cNvPr id="15" name="Rectangle 14"/>
          <p:cNvSpPr/>
          <p:nvPr/>
        </p:nvSpPr>
        <p:spPr>
          <a:xfrm>
            <a:off x="784056" y="4955564"/>
            <a:ext cx="2408323"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Shift and night work</a:t>
            </a:r>
          </a:p>
        </p:txBody>
      </p:sp>
      <p:sp>
        <p:nvSpPr>
          <p:cNvPr id="16" name="Rectangle 15"/>
          <p:cNvSpPr/>
          <p:nvPr/>
        </p:nvSpPr>
        <p:spPr>
          <a:xfrm>
            <a:off x="6282485" y="4955564"/>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Apprenticeship</a:t>
            </a:r>
          </a:p>
        </p:txBody>
      </p:sp>
      <p:sp>
        <p:nvSpPr>
          <p:cNvPr id="17" name="Rectangle 16"/>
          <p:cNvSpPr/>
          <p:nvPr/>
        </p:nvSpPr>
        <p:spPr>
          <a:xfrm>
            <a:off x="3553325" y="4955564"/>
            <a:ext cx="2368214"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Working from home</a:t>
            </a:r>
          </a:p>
        </p:txBody>
      </p:sp>
      <p:sp>
        <p:nvSpPr>
          <p:cNvPr id="18" name="Rectangle 17"/>
          <p:cNvSpPr/>
          <p:nvPr/>
        </p:nvSpPr>
        <p:spPr>
          <a:xfrm>
            <a:off x="3541294" y="3715747"/>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Own business</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42076" y="2981256"/>
            <a:ext cx="2073529" cy="604306"/>
          </a:xfrm>
          <a:prstGeom prst="rect">
            <a:avLst/>
          </a:prstGeom>
        </p:spPr>
      </p:pic>
      <p:sp>
        <p:nvSpPr>
          <p:cNvPr id="6" name="Rectangle 5"/>
          <p:cNvSpPr/>
          <p:nvPr/>
        </p:nvSpPr>
        <p:spPr>
          <a:xfrm>
            <a:off x="8975557" y="994047"/>
            <a:ext cx="2662793" cy="4684359"/>
          </a:xfrm>
          <a:prstGeom prst="rect">
            <a:avLst/>
          </a:prstGeom>
        </p:spPr>
        <p:txBody>
          <a:bodyPr wrap="square">
            <a:spAutoFit/>
          </a:bodyPr>
          <a:lstStyle/>
          <a:p>
            <a:pPr lvl="0" defTabSz="457200">
              <a:spcBef>
                <a:spcPct val="20000"/>
              </a:spcBef>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You have become the head teacher of a new school. </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Write down 10 statements that describe what you will expect your teaching staff to do to be great employees. </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Put these statements in order of the most important to least important.</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Now decide what you will pay them and the hours they should work!</a:t>
            </a:r>
          </a:p>
        </p:txBody>
      </p:sp>
    </p:spTree>
    <p:extLst>
      <p:ext uri="{BB962C8B-B14F-4D97-AF65-F5344CB8AC3E}">
        <p14:creationId xmlns:p14="http://schemas.microsoft.com/office/powerpoint/2010/main" val="3702410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457200" y="324853"/>
          <a:ext cx="11321716" cy="5402180"/>
        </p:xfrm>
        <a:graphic>
          <a:graphicData uri="http://schemas.openxmlformats.org/drawingml/2006/table">
            <a:tbl>
              <a:tblPr firstRow="1" bandRow="1">
                <a:tableStyleId>{2D5ABB26-0587-4C30-8999-92F81FD0307C}</a:tableStyleId>
              </a:tblPr>
              <a:tblGrid>
                <a:gridCol w="2830429">
                  <a:extLst>
                    <a:ext uri="{9D8B030D-6E8A-4147-A177-3AD203B41FA5}">
                      <a16:colId xmlns:a16="http://schemas.microsoft.com/office/drawing/2014/main" val="2872650161"/>
                    </a:ext>
                  </a:extLst>
                </a:gridCol>
                <a:gridCol w="2830429">
                  <a:extLst>
                    <a:ext uri="{9D8B030D-6E8A-4147-A177-3AD203B41FA5}">
                      <a16:colId xmlns:a16="http://schemas.microsoft.com/office/drawing/2014/main" val="1426492005"/>
                    </a:ext>
                  </a:extLst>
                </a:gridCol>
                <a:gridCol w="2830429">
                  <a:extLst>
                    <a:ext uri="{9D8B030D-6E8A-4147-A177-3AD203B41FA5}">
                      <a16:colId xmlns:a16="http://schemas.microsoft.com/office/drawing/2014/main" val="3762684141"/>
                    </a:ext>
                  </a:extLst>
                </a:gridCol>
                <a:gridCol w="2830429">
                  <a:extLst>
                    <a:ext uri="{9D8B030D-6E8A-4147-A177-3AD203B41FA5}">
                      <a16:colId xmlns:a16="http://schemas.microsoft.com/office/drawing/2014/main" val="1433854843"/>
                    </a:ext>
                  </a:extLst>
                </a:gridCol>
              </a:tblGrid>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9413653"/>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0171729"/>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6249202"/>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4447140"/>
                  </a:ext>
                </a:extLst>
              </a:tr>
            </a:tbl>
          </a:graphicData>
        </a:graphic>
      </p:graphicFrame>
      <p:sp>
        <p:nvSpPr>
          <p:cNvPr id="7" name="Rectangle 6"/>
          <p:cNvSpPr/>
          <p:nvPr/>
        </p:nvSpPr>
        <p:spPr>
          <a:xfrm>
            <a:off x="575741" y="749488"/>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Full time</a:t>
            </a:r>
          </a:p>
        </p:txBody>
      </p:sp>
      <p:sp>
        <p:nvSpPr>
          <p:cNvPr id="8" name="Rectangle 7"/>
          <p:cNvSpPr/>
          <p:nvPr/>
        </p:nvSpPr>
        <p:spPr>
          <a:xfrm>
            <a:off x="6218579" y="2094059"/>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Temporary</a:t>
            </a:r>
            <a:endParaRPr kumimoji="0" lang="en-GB" sz="2000" b="1" i="0" u="none" strike="noStrike" kern="1200" cap="none" spc="0" normalizeH="0" baseline="0" noProof="0" dirty="0">
              <a:ln>
                <a:noFill/>
              </a:ln>
              <a:solidFill>
                <a:srgbClr val="318AAC"/>
              </a:solidFill>
              <a:effectLst/>
              <a:uLnTx/>
              <a:uFillTx/>
              <a:latin typeface="Calibri"/>
              <a:ea typeface="+mn-ea"/>
            </a:endParaRPr>
          </a:p>
        </p:txBody>
      </p:sp>
      <p:sp>
        <p:nvSpPr>
          <p:cNvPr id="9" name="Rectangle 8"/>
          <p:cNvSpPr/>
          <p:nvPr/>
        </p:nvSpPr>
        <p:spPr>
          <a:xfrm>
            <a:off x="9046029" y="3437940"/>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Part time</a:t>
            </a:r>
          </a:p>
        </p:txBody>
      </p:sp>
      <p:sp>
        <p:nvSpPr>
          <p:cNvPr id="10" name="Rectangle 9"/>
          <p:cNvSpPr/>
          <p:nvPr/>
        </p:nvSpPr>
        <p:spPr>
          <a:xfrm>
            <a:off x="9046029" y="4794109"/>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Flexible working</a:t>
            </a:r>
          </a:p>
        </p:txBody>
      </p:sp>
      <p:sp>
        <p:nvSpPr>
          <p:cNvPr id="11" name="Rectangle 10"/>
          <p:cNvSpPr/>
          <p:nvPr/>
        </p:nvSpPr>
        <p:spPr>
          <a:xfrm>
            <a:off x="575741" y="4753328"/>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Shift and night work</a:t>
            </a:r>
          </a:p>
        </p:txBody>
      </p:sp>
      <p:sp>
        <p:nvSpPr>
          <p:cNvPr id="12" name="Rectangle 11"/>
          <p:cNvSpPr/>
          <p:nvPr/>
        </p:nvSpPr>
        <p:spPr>
          <a:xfrm>
            <a:off x="575741" y="3445796"/>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Apprenticeship</a:t>
            </a:r>
          </a:p>
        </p:txBody>
      </p:sp>
      <p:sp>
        <p:nvSpPr>
          <p:cNvPr id="13" name="Rectangle 12"/>
          <p:cNvSpPr/>
          <p:nvPr/>
        </p:nvSpPr>
        <p:spPr>
          <a:xfrm>
            <a:off x="3391128" y="3437940"/>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Working from home</a:t>
            </a:r>
          </a:p>
        </p:txBody>
      </p:sp>
      <p:sp>
        <p:nvSpPr>
          <p:cNvPr id="14" name="Rectangle 13"/>
          <p:cNvSpPr/>
          <p:nvPr/>
        </p:nvSpPr>
        <p:spPr>
          <a:xfrm>
            <a:off x="6218579" y="4794109"/>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Own business</a:t>
            </a:r>
          </a:p>
        </p:txBody>
      </p:sp>
      <p:sp>
        <p:nvSpPr>
          <p:cNvPr id="15" name="Rectangle 14"/>
          <p:cNvSpPr/>
          <p:nvPr/>
        </p:nvSpPr>
        <p:spPr>
          <a:xfrm>
            <a:off x="3416967" y="448128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a way or earning some money whilst you learn. Linked to a college course and a business.</a:t>
            </a:r>
          </a:p>
        </p:txBody>
      </p:sp>
      <p:sp>
        <p:nvSpPr>
          <p:cNvPr id="18" name="Rectangle 17"/>
          <p:cNvSpPr/>
          <p:nvPr/>
        </p:nvSpPr>
        <p:spPr>
          <a:xfrm>
            <a:off x="6244417" y="423311"/>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type of contract means you will work at least 35 hours per week.</a:t>
            </a:r>
          </a:p>
        </p:txBody>
      </p:sp>
      <p:sp>
        <p:nvSpPr>
          <p:cNvPr id="19" name="Rectangle 18"/>
          <p:cNvSpPr/>
          <p:nvPr/>
        </p:nvSpPr>
        <p:spPr>
          <a:xfrm>
            <a:off x="575741" y="178247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You are your own boss and trade with what can be big gains or losses to you.</a:t>
            </a:r>
          </a:p>
        </p:txBody>
      </p:sp>
      <p:sp>
        <p:nvSpPr>
          <p:cNvPr id="20" name="Rectangle 19"/>
          <p:cNvSpPr/>
          <p:nvPr/>
        </p:nvSpPr>
        <p:spPr>
          <a:xfrm>
            <a:off x="3416966" y="1781238"/>
            <a:ext cx="2574758"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To save on office space and costs, some businesses prefer you to work here and stay in touch electronically.</a:t>
            </a:r>
          </a:p>
        </p:txBody>
      </p:sp>
      <p:sp>
        <p:nvSpPr>
          <p:cNvPr id="21" name="Rectangle 20"/>
          <p:cNvSpPr/>
          <p:nvPr/>
        </p:nvSpPr>
        <p:spPr>
          <a:xfrm>
            <a:off x="6244417" y="3125119"/>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If agreed by your employer you could work compressed hours, flexitime or job share.</a:t>
            </a:r>
          </a:p>
        </p:txBody>
      </p:sp>
      <p:sp>
        <p:nvSpPr>
          <p:cNvPr id="22" name="Rectangle 21"/>
          <p:cNvSpPr/>
          <p:nvPr/>
        </p:nvSpPr>
        <p:spPr>
          <a:xfrm>
            <a:off x="3416967" y="423310"/>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Your hours will include time before or after the 9-5 day on a regular basis.</a:t>
            </a:r>
          </a:p>
        </p:txBody>
      </p:sp>
      <p:sp>
        <p:nvSpPr>
          <p:cNvPr id="23" name="Rectangle 22"/>
          <p:cNvSpPr/>
          <p:nvPr/>
        </p:nvSpPr>
        <p:spPr>
          <a:xfrm>
            <a:off x="9071868" y="42075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is a contract that has a definite start and end date. You will need to find other work when contract ends.</a:t>
            </a:r>
          </a:p>
        </p:txBody>
      </p:sp>
      <p:sp>
        <p:nvSpPr>
          <p:cNvPr id="24" name="Rectangle 23"/>
          <p:cNvSpPr/>
          <p:nvPr/>
        </p:nvSpPr>
        <p:spPr>
          <a:xfrm>
            <a:off x="9071866" y="178123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type of contract means you will work anything from 1 to 34 hours per week.</a:t>
            </a:r>
          </a:p>
        </p:txBody>
      </p:sp>
    </p:spTree>
    <p:extLst>
      <p:ext uri="{BB962C8B-B14F-4D97-AF65-F5344CB8AC3E}">
        <p14:creationId xmlns:p14="http://schemas.microsoft.com/office/powerpoint/2010/main" val="107146882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457200" y="324853"/>
          <a:ext cx="11321716" cy="5402180"/>
        </p:xfrm>
        <a:graphic>
          <a:graphicData uri="http://schemas.openxmlformats.org/drawingml/2006/table">
            <a:tbl>
              <a:tblPr firstRow="1" bandRow="1">
                <a:tableStyleId>{2D5ABB26-0587-4C30-8999-92F81FD0307C}</a:tableStyleId>
              </a:tblPr>
              <a:tblGrid>
                <a:gridCol w="2830429">
                  <a:extLst>
                    <a:ext uri="{9D8B030D-6E8A-4147-A177-3AD203B41FA5}">
                      <a16:colId xmlns:a16="http://schemas.microsoft.com/office/drawing/2014/main" val="2872650161"/>
                    </a:ext>
                  </a:extLst>
                </a:gridCol>
                <a:gridCol w="2830429">
                  <a:extLst>
                    <a:ext uri="{9D8B030D-6E8A-4147-A177-3AD203B41FA5}">
                      <a16:colId xmlns:a16="http://schemas.microsoft.com/office/drawing/2014/main" val="1426492005"/>
                    </a:ext>
                  </a:extLst>
                </a:gridCol>
                <a:gridCol w="2830429">
                  <a:extLst>
                    <a:ext uri="{9D8B030D-6E8A-4147-A177-3AD203B41FA5}">
                      <a16:colId xmlns:a16="http://schemas.microsoft.com/office/drawing/2014/main" val="3762684141"/>
                    </a:ext>
                  </a:extLst>
                </a:gridCol>
                <a:gridCol w="2830429">
                  <a:extLst>
                    <a:ext uri="{9D8B030D-6E8A-4147-A177-3AD203B41FA5}">
                      <a16:colId xmlns:a16="http://schemas.microsoft.com/office/drawing/2014/main" val="1433854843"/>
                    </a:ext>
                  </a:extLst>
                </a:gridCol>
              </a:tblGrid>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9413653"/>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0171729"/>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6249202"/>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4447140"/>
                  </a:ext>
                </a:extLst>
              </a:tr>
            </a:tbl>
          </a:graphicData>
        </a:graphic>
      </p:graphicFrame>
      <p:sp>
        <p:nvSpPr>
          <p:cNvPr id="7" name="Rectangle 6"/>
          <p:cNvSpPr/>
          <p:nvPr/>
        </p:nvSpPr>
        <p:spPr>
          <a:xfrm>
            <a:off x="546100" y="749488"/>
            <a:ext cx="2585392"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Full time</a:t>
            </a:r>
          </a:p>
        </p:txBody>
      </p:sp>
      <p:sp>
        <p:nvSpPr>
          <p:cNvPr id="8" name="Rectangle 7"/>
          <p:cNvSpPr/>
          <p:nvPr/>
        </p:nvSpPr>
        <p:spPr>
          <a:xfrm>
            <a:off x="6284495" y="749488"/>
            <a:ext cx="2501899"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Temporary</a:t>
            </a:r>
            <a:endParaRPr kumimoji="0" lang="en-GB" sz="2400" b="1"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angle 8"/>
          <p:cNvSpPr/>
          <p:nvPr/>
        </p:nvSpPr>
        <p:spPr>
          <a:xfrm>
            <a:off x="6252438" y="2094060"/>
            <a:ext cx="2501899"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Part time</a:t>
            </a:r>
          </a:p>
        </p:txBody>
      </p:sp>
      <p:sp>
        <p:nvSpPr>
          <p:cNvPr id="10" name="Rectangle 9"/>
          <p:cNvSpPr/>
          <p:nvPr/>
        </p:nvSpPr>
        <p:spPr>
          <a:xfrm>
            <a:off x="6284495" y="3403793"/>
            <a:ext cx="2501899"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Flexible working</a:t>
            </a:r>
          </a:p>
        </p:txBody>
      </p:sp>
      <p:sp>
        <p:nvSpPr>
          <p:cNvPr id="11" name="Rectangle 10"/>
          <p:cNvSpPr/>
          <p:nvPr/>
        </p:nvSpPr>
        <p:spPr>
          <a:xfrm>
            <a:off x="546100" y="4753328"/>
            <a:ext cx="2585392"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Shift and night work</a:t>
            </a:r>
          </a:p>
        </p:txBody>
      </p:sp>
      <p:sp>
        <p:nvSpPr>
          <p:cNvPr id="12" name="Rectangle 11"/>
          <p:cNvSpPr/>
          <p:nvPr/>
        </p:nvSpPr>
        <p:spPr>
          <a:xfrm>
            <a:off x="546100" y="3423694"/>
            <a:ext cx="2585392"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Apprenticeship</a:t>
            </a:r>
          </a:p>
        </p:txBody>
      </p:sp>
      <p:sp>
        <p:nvSpPr>
          <p:cNvPr id="13" name="Rectangle 12"/>
          <p:cNvSpPr/>
          <p:nvPr/>
        </p:nvSpPr>
        <p:spPr>
          <a:xfrm>
            <a:off x="546100" y="2094060"/>
            <a:ext cx="2585392"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Working from home</a:t>
            </a:r>
          </a:p>
        </p:txBody>
      </p:sp>
      <p:sp>
        <p:nvSpPr>
          <p:cNvPr id="14" name="Rectangle 13"/>
          <p:cNvSpPr/>
          <p:nvPr/>
        </p:nvSpPr>
        <p:spPr>
          <a:xfrm>
            <a:off x="6284495" y="4748903"/>
            <a:ext cx="2501899"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Own business</a:t>
            </a:r>
          </a:p>
        </p:txBody>
      </p:sp>
      <p:sp>
        <p:nvSpPr>
          <p:cNvPr id="15" name="Rectangle 14"/>
          <p:cNvSpPr/>
          <p:nvPr/>
        </p:nvSpPr>
        <p:spPr>
          <a:xfrm>
            <a:off x="3416968" y="3140242"/>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a way or earning some money whilst you learn. Linked to a college course and a business.</a:t>
            </a:r>
          </a:p>
        </p:txBody>
      </p:sp>
      <p:sp>
        <p:nvSpPr>
          <p:cNvPr id="18" name="Rectangle 17"/>
          <p:cNvSpPr/>
          <p:nvPr/>
        </p:nvSpPr>
        <p:spPr>
          <a:xfrm>
            <a:off x="3416967" y="436666"/>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type of contract means you will work at least 35 hours per week.</a:t>
            </a:r>
          </a:p>
        </p:txBody>
      </p:sp>
      <p:sp>
        <p:nvSpPr>
          <p:cNvPr id="19" name="Rectangle 18"/>
          <p:cNvSpPr/>
          <p:nvPr/>
        </p:nvSpPr>
        <p:spPr>
          <a:xfrm>
            <a:off x="9071867" y="448128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You are your own boss and trade with what can be big gains or losses to you.</a:t>
            </a:r>
          </a:p>
        </p:txBody>
      </p:sp>
      <p:sp>
        <p:nvSpPr>
          <p:cNvPr id="20" name="Rectangle 19"/>
          <p:cNvSpPr/>
          <p:nvPr/>
        </p:nvSpPr>
        <p:spPr>
          <a:xfrm>
            <a:off x="3416966" y="1781238"/>
            <a:ext cx="2574758"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To save on office space and costs, some businesses prefer you to work here and stay in touch electronically.</a:t>
            </a:r>
          </a:p>
        </p:txBody>
      </p:sp>
      <p:sp>
        <p:nvSpPr>
          <p:cNvPr id="21" name="Rectangle 20"/>
          <p:cNvSpPr/>
          <p:nvPr/>
        </p:nvSpPr>
        <p:spPr>
          <a:xfrm>
            <a:off x="9071868" y="3125119"/>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If agreed by your employer you could work compressed hours, flexitime or job share.</a:t>
            </a:r>
          </a:p>
        </p:txBody>
      </p:sp>
      <p:sp>
        <p:nvSpPr>
          <p:cNvPr id="22" name="Rectangle 21"/>
          <p:cNvSpPr/>
          <p:nvPr/>
        </p:nvSpPr>
        <p:spPr>
          <a:xfrm>
            <a:off x="3416965" y="4478239"/>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Your hours will include time before or after the 9-5 day on a regular basis.</a:t>
            </a:r>
          </a:p>
        </p:txBody>
      </p:sp>
      <p:sp>
        <p:nvSpPr>
          <p:cNvPr id="23" name="Rectangle 22"/>
          <p:cNvSpPr/>
          <p:nvPr/>
        </p:nvSpPr>
        <p:spPr>
          <a:xfrm>
            <a:off x="9071868" y="44247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is a contract that has a definite start and end date. You will need to find other work when contract ends.</a:t>
            </a:r>
          </a:p>
        </p:txBody>
      </p:sp>
      <p:sp>
        <p:nvSpPr>
          <p:cNvPr id="24" name="Rectangle 23"/>
          <p:cNvSpPr/>
          <p:nvPr/>
        </p:nvSpPr>
        <p:spPr>
          <a:xfrm>
            <a:off x="9071868" y="178123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type of contract means you will work anything from 1 to 34 hours per week.</a:t>
            </a:r>
          </a:p>
        </p:txBody>
      </p:sp>
    </p:spTree>
    <p:extLst>
      <p:ext uri="{BB962C8B-B14F-4D97-AF65-F5344CB8AC3E}">
        <p14:creationId xmlns:p14="http://schemas.microsoft.com/office/powerpoint/2010/main" val="218840640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4a objectives</a:t>
            </a:r>
          </a:p>
        </p:txBody>
      </p:sp>
      <p:sp>
        <p:nvSpPr>
          <p:cNvPr id="16" name="Rectangle 15"/>
          <p:cNvSpPr/>
          <p:nvPr/>
        </p:nvSpPr>
        <p:spPr>
          <a:xfrm>
            <a:off x="609600" y="1219200"/>
            <a:ext cx="5723467" cy="4736681"/>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Know</a:t>
            </a:r>
            <a:endParaRPr lang="en-GB" sz="2400" dirty="0">
              <a:solidFill>
                <a:srgbClr val="318AAC"/>
              </a:solidFill>
              <a:latin typeface="Cambria" panose="02040503050406030204" pitchFamily="18" charset="0"/>
              <a:cs typeface="Arial"/>
            </a:endParaRP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A good starting point for any architect is to think about how spaces will be used before planning in detail what buildings will look like.</a:t>
            </a:r>
          </a:p>
          <a:p>
            <a:pPr>
              <a:spcBef>
                <a:spcPct val="20000"/>
              </a:spcBef>
            </a:pPr>
            <a:endParaRPr lang="en-GB" sz="1050"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Understand</a:t>
            </a:r>
            <a:endParaRPr lang="en-GB" sz="2000" b="1" dirty="0">
              <a:solidFill>
                <a:srgbClr val="318AAC"/>
              </a:solidFill>
              <a:latin typeface="Cambria" panose="02040503050406030204" pitchFamily="18" charset="0"/>
              <a:cs typeface="Arial"/>
            </a:endParaRP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understand how to think about spaces as a series of functions or activities and start to develop schematic floor plans.</a:t>
            </a:r>
          </a:p>
          <a:p>
            <a:pPr>
              <a:spcBef>
                <a:spcPct val="20000"/>
              </a:spcBef>
            </a:pPr>
            <a:endParaRPr lang="en-GB" sz="1050"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think about the uses of space and the needs of users and then apply this knowledge when developing a block floor plan for the design of a bike/social space.</a:t>
            </a:r>
            <a:endParaRPr lang="en-GB" dirty="0">
              <a:solidFill>
                <a:srgbClr val="318AAC"/>
              </a:solidFill>
              <a:latin typeface="Arial" panose="020B0604020202020204" pitchFamily="34" charset="0"/>
              <a:cs typeface="Arial" panose="020B0604020202020204" pitchFamily="34" charset="0"/>
            </a:endParaRPr>
          </a:p>
        </p:txBody>
      </p:sp>
      <p:sp>
        <p:nvSpPr>
          <p:cNvPr id="8" name="Rectangle 7"/>
          <p:cNvSpPr/>
          <p:nvPr/>
        </p:nvSpPr>
        <p:spPr>
          <a:xfrm>
            <a:off x="6743700" y="274638"/>
            <a:ext cx="5092700" cy="5389562"/>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743701" y="274638"/>
            <a:ext cx="5092700" cy="5459412"/>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9548" y="4720206"/>
            <a:ext cx="1172461" cy="817915"/>
          </a:xfrm>
          <a:prstGeom prst="rect">
            <a:avLst/>
          </a:prstGeom>
        </p:spPr>
      </p:pic>
    </p:spTree>
    <p:extLst>
      <p:ext uri="{BB962C8B-B14F-4D97-AF65-F5344CB8AC3E}">
        <p14:creationId xmlns:p14="http://schemas.microsoft.com/office/powerpoint/2010/main" val="368294658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4b objectives</a:t>
            </a:r>
          </a:p>
        </p:txBody>
      </p:sp>
      <p:sp>
        <p:nvSpPr>
          <p:cNvPr id="16" name="Rectangle 15"/>
          <p:cNvSpPr/>
          <p:nvPr/>
        </p:nvSpPr>
        <p:spPr>
          <a:xfrm>
            <a:off x="609600" y="1219200"/>
            <a:ext cx="5723467" cy="4459682"/>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Know</a:t>
            </a:r>
            <a:endParaRPr lang="en-GB" sz="2400" dirty="0">
              <a:solidFill>
                <a:srgbClr val="318AAC"/>
              </a:solidFill>
              <a:latin typeface="Cambria" panose="02040503050406030204" pitchFamily="18" charset="0"/>
              <a:cs typeface="Arial"/>
            </a:endParaRP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A surveyor uses their skills and equipment to record the altitudes, angles and distances on a plot of land, which is necessary for a construction project to run smoothly.</a:t>
            </a:r>
          </a:p>
          <a:p>
            <a:pPr>
              <a:spcBef>
                <a:spcPct val="20000"/>
              </a:spcBef>
            </a:pPr>
            <a:endParaRPr lang="en-GB" sz="1050" dirty="0">
              <a:latin typeface="Arial" panose="020B0604020202020204" pitchFamily="34" charset="0"/>
              <a:ea typeface="Calibri" panose="020F050202020403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Understand</a:t>
            </a: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understand how to measure the features of an outdoor space using a theodolite and mark out an area using a tape and datum lines.</a:t>
            </a:r>
          </a:p>
          <a:p>
            <a:pPr>
              <a:spcBef>
                <a:spcPct val="20000"/>
              </a:spcBef>
            </a:pPr>
            <a:endParaRPr lang="en-GB" sz="1050" dirty="0">
              <a:latin typeface="Arial" panose="020B0604020202020204" pitchFamily="34" charset="0"/>
              <a:ea typeface="Calibri" panose="020F050202020403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p>
          <a:p>
            <a:pPr lvl="0">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use a theodolite and surveying techniques to mark an outdoor space on the school grounds.</a:t>
            </a:r>
            <a:endParaRPr lang="en-GB" dirty="0">
              <a:solidFill>
                <a:srgbClr val="318AAC"/>
              </a:solidFill>
              <a:latin typeface="Arial" panose="020B0604020202020204" pitchFamily="34" charset="0"/>
              <a:cs typeface="Arial" panose="020B0604020202020204" pitchFamily="34" charset="0"/>
            </a:endParaRPr>
          </a:p>
        </p:txBody>
      </p:sp>
      <p:sp>
        <p:nvSpPr>
          <p:cNvPr id="8" name="Rectangle 7"/>
          <p:cNvSpPr/>
          <p:nvPr/>
        </p:nvSpPr>
        <p:spPr>
          <a:xfrm>
            <a:off x="6743700" y="274638"/>
            <a:ext cx="5092700" cy="5389562"/>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743701" y="274638"/>
            <a:ext cx="5092700" cy="5459412"/>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9548" y="4720206"/>
            <a:ext cx="1172461" cy="817915"/>
          </a:xfrm>
          <a:prstGeom prst="rect">
            <a:avLst/>
          </a:prstGeom>
        </p:spPr>
      </p:pic>
    </p:spTree>
    <p:extLst>
      <p:ext uri="{BB962C8B-B14F-4D97-AF65-F5344CB8AC3E}">
        <p14:creationId xmlns:p14="http://schemas.microsoft.com/office/powerpoint/2010/main" val="116511944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0302" y="632983"/>
            <a:ext cx="10972800" cy="689866"/>
          </a:xfrm>
        </p:spPr>
        <p:txBody>
          <a:bodyPr>
            <a:normAutofit fontScale="90000"/>
          </a:bodyPr>
          <a:lstStyle/>
          <a:p>
            <a:pPr algn="r"/>
            <a:r>
              <a:rPr lang="en-GB" dirty="0"/>
              <a:t>Underground</a:t>
            </a:r>
            <a:br>
              <a:rPr lang="en-GB" dirty="0"/>
            </a:br>
            <a:r>
              <a:rPr lang="en-GB" dirty="0"/>
              <a:t>Professional</a:t>
            </a:r>
            <a:br>
              <a:rPr lang="en-GB" dirty="0"/>
            </a:br>
            <a:r>
              <a:rPr lang="en-GB" dirty="0"/>
              <a:t>Services</a:t>
            </a:r>
          </a:p>
        </p:txBody>
      </p:sp>
      <p:sp>
        <p:nvSpPr>
          <p:cNvPr id="7" name="Rectangle 6"/>
          <p:cNvSpPr/>
          <p:nvPr/>
        </p:nvSpPr>
        <p:spPr>
          <a:xfrm>
            <a:off x="7636476" y="2091995"/>
            <a:ext cx="4316626" cy="3693319"/>
          </a:xfrm>
          <a:prstGeom prst="rect">
            <a:avLst/>
          </a:prstGeom>
        </p:spPr>
        <p:txBody>
          <a:bodyPr wrap="square">
            <a:spAutoFit/>
          </a:bodyPr>
          <a:lstStyle/>
          <a:p>
            <a:r>
              <a:rPr lang="en-GB" dirty="0">
                <a:solidFill>
                  <a:srgbClr val="318AAC"/>
                </a:solidFill>
                <a:latin typeface="Cambria" panose="02040503050406030204" pitchFamily="18" charset="0"/>
                <a:cs typeface="Arial"/>
              </a:rPr>
              <a:t>A warm welcome to the staff of </a:t>
            </a:r>
            <a:r>
              <a:rPr lang="en-GB" dirty="0" err="1">
                <a:solidFill>
                  <a:srgbClr val="318AAC"/>
                </a:solidFill>
                <a:latin typeface="Cambria" panose="02040503050406030204" pitchFamily="18" charset="0"/>
                <a:cs typeface="Arial"/>
              </a:rPr>
              <a:t>UnPS</a:t>
            </a:r>
            <a:r>
              <a:rPr lang="en-GB" dirty="0">
                <a:solidFill>
                  <a:srgbClr val="318AAC"/>
                </a:solidFill>
                <a:latin typeface="Cambria" panose="02040503050406030204" pitchFamily="18" charset="0"/>
                <a:cs typeface="Arial"/>
              </a:rPr>
              <a:t> who have kindly agreed to join us today to help us with the activities of this lesson.</a:t>
            </a:r>
          </a:p>
          <a:p>
            <a:endParaRPr lang="en-GB" dirty="0">
              <a:solidFill>
                <a:srgbClr val="318AAC"/>
              </a:solidFill>
              <a:latin typeface="Cambria" panose="02040503050406030204" pitchFamily="18" charset="0"/>
              <a:cs typeface="Arial"/>
            </a:endParaRPr>
          </a:p>
          <a:p>
            <a:r>
              <a:rPr lang="en-GB" dirty="0">
                <a:solidFill>
                  <a:srgbClr val="318AAC"/>
                </a:solidFill>
                <a:latin typeface="Cambria" panose="02040503050406030204" pitchFamily="18" charset="0"/>
                <a:cs typeface="Arial"/>
              </a:rPr>
              <a:t>During the course of this lesson you will learn about an important part of their work called surveying and how this is achieved with a piece of equipment called a theodolite.</a:t>
            </a:r>
          </a:p>
          <a:p>
            <a:endParaRPr lang="en-GB" dirty="0">
              <a:solidFill>
                <a:srgbClr val="318AAC"/>
              </a:solidFill>
              <a:latin typeface="Cambria" panose="02040503050406030204" pitchFamily="18" charset="0"/>
              <a:cs typeface="Arial"/>
            </a:endParaRPr>
          </a:p>
          <a:p>
            <a:r>
              <a:rPr lang="en-GB" dirty="0">
                <a:solidFill>
                  <a:srgbClr val="318AAC"/>
                </a:solidFill>
                <a:latin typeface="Cambria" panose="02040503050406030204" pitchFamily="18" charset="0"/>
                <a:cs typeface="Arial"/>
              </a:rPr>
              <a:t>Interested in a career in construction? Ask the staff your questions and they will do their best to answer them.</a:t>
            </a:r>
            <a:endParaRPr lang="en-GB" dirty="0"/>
          </a:p>
        </p:txBody>
      </p:sp>
      <p:pic>
        <p:nvPicPr>
          <p:cNvPr id="3" name="Picture 2"/>
          <p:cNvPicPr>
            <a:picLocks noChangeAspect="1"/>
          </p:cNvPicPr>
          <p:nvPr/>
        </p:nvPicPr>
        <p:blipFill>
          <a:blip r:embed="rId3"/>
          <a:stretch>
            <a:fillRect/>
          </a:stretch>
        </p:blipFill>
        <p:spPr>
          <a:xfrm>
            <a:off x="284205" y="197708"/>
            <a:ext cx="7133775" cy="5587606"/>
          </a:xfrm>
          <a:prstGeom prst="rect">
            <a:avLst/>
          </a:prstGeom>
        </p:spPr>
      </p:pic>
      <p:pic>
        <p:nvPicPr>
          <p:cNvPr id="4" name="Picture 3"/>
          <p:cNvPicPr>
            <a:picLocks noChangeAspect="1"/>
          </p:cNvPicPr>
          <p:nvPr/>
        </p:nvPicPr>
        <p:blipFill>
          <a:blip r:embed="rId4"/>
          <a:stretch>
            <a:fillRect/>
          </a:stretch>
        </p:blipFill>
        <p:spPr>
          <a:xfrm>
            <a:off x="444844" y="4205710"/>
            <a:ext cx="2039624" cy="1423488"/>
          </a:xfrm>
          <a:prstGeom prst="rect">
            <a:avLst/>
          </a:prstGeom>
        </p:spPr>
      </p:pic>
    </p:spTree>
    <p:extLst>
      <p:ext uri="{BB962C8B-B14F-4D97-AF65-F5344CB8AC3E}">
        <p14:creationId xmlns:p14="http://schemas.microsoft.com/office/powerpoint/2010/main" val="202326464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Think like an architect </a:t>
            </a:r>
          </a:p>
        </p:txBody>
      </p:sp>
      <p:sp>
        <p:nvSpPr>
          <p:cNvPr id="11" name="Rectangle 10"/>
          <p:cNvSpPr/>
          <p:nvPr/>
        </p:nvSpPr>
        <p:spPr>
          <a:xfrm>
            <a:off x="609599" y="1135175"/>
            <a:ext cx="7480301" cy="4782848"/>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What is an architect?</a:t>
            </a:r>
          </a:p>
          <a:p>
            <a:pPr lvl="0">
              <a:spcBef>
                <a:spcPct val="20000"/>
              </a:spcBef>
            </a:pPr>
            <a:r>
              <a:rPr lang="en-GB" dirty="0">
                <a:latin typeface="Arial" panose="020B0604020202020204" pitchFamily="34" charset="0"/>
                <a:cs typeface="Arial" panose="020B0604020202020204" pitchFamily="34" charset="0"/>
              </a:rPr>
              <a:t>An architect is a person who designs buildings. The architect will talk to the client, find out what they need from each of the spaces inside the new building and what they would see as desirable. They would design the building and then keep an eye on the whole process of building them, from surveying the land through to handing over to the client. </a:t>
            </a: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panose="020B0604020202020204" pitchFamily="34" charset="0"/>
              </a:rPr>
              <a:t>Task</a:t>
            </a:r>
            <a:endParaRPr lang="en-GB" b="1" dirty="0">
              <a:solidFill>
                <a:srgbClr val="318AAC"/>
              </a:solidFill>
              <a:latin typeface="Cambria" panose="02040503050406030204" pitchFamily="18" charset="0"/>
              <a:cs typeface="Arial" panose="020B0604020202020204" pitchFamily="34" charset="0"/>
            </a:endParaRPr>
          </a:p>
          <a:p>
            <a:pPr marL="177800" lvl="0" indent="-17780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Look at the workshop space you are probably sitting in right now. Draw a simple plan of the room and allocate how different spaces are used. To do this you must think about the main activity that takes place in each area.</a:t>
            </a:r>
          </a:p>
          <a:p>
            <a:pPr marL="177800" lvl="0" indent="-17780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E.G. Writing, Drawing, Drilling, Sanding, Washing, Filing, Storage (work), Storage (personal items). </a:t>
            </a:r>
          </a:p>
          <a:p>
            <a:pPr marL="177800" lvl="0" indent="-17780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Using a key, colour code each area to each space.</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001000" y="130259"/>
            <a:ext cx="3811947" cy="5582653"/>
          </a:xfrm>
          <a:prstGeom prst="rect">
            <a:avLst/>
          </a:prstGeom>
        </p:spPr>
      </p:pic>
    </p:spTree>
    <p:extLst>
      <p:ext uri="{BB962C8B-B14F-4D97-AF65-F5344CB8AC3E}">
        <p14:creationId xmlns:p14="http://schemas.microsoft.com/office/powerpoint/2010/main" val="279926328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a:t>Plan your space</a:t>
            </a:r>
          </a:p>
        </p:txBody>
      </p:sp>
      <p:sp>
        <p:nvSpPr>
          <p:cNvPr id="8" name="Rectangle 7"/>
          <p:cNvSpPr/>
          <p:nvPr/>
        </p:nvSpPr>
        <p:spPr>
          <a:xfrm>
            <a:off x="272573" y="1276639"/>
            <a:ext cx="9943143" cy="1311128"/>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Your task this term is to design an outside space for your school which can be used for the secure storage of bikes and also serve as a social space for the pupils during break times.</a:t>
            </a: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r>
              <a:rPr lang="en-GB" dirty="0">
                <a:latin typeface="Arial" panose="020B0604020202020204" pitchFamily="34" charset="0"/>
                <a:cs typeface="Arial" panose="020B0604020202020204" pitchFamily="34" charset="0"/>
              </a:rPr>
              <a:t>You are given a 6mx10m space to do this.</a:t>
            </a:r>
          </a:p>
        </p:txBody>
      </p:sp>
      <p:pic>
        <p:nvPicPr>
          <p:cNvPr id="7" name="Picture 6"/>
          <p:cNvPicPr>
            <a:picLocks noChangeAspect="1"/>
          </p:cNvPicPr>
          <p:nvPr/>
        </p:nvPicPr>
        <p:blipFill>
          <a:blip r:embed="rId3"/>
          <a:stretch>
            <a:fillRect/>
          </a:stretch>
        </p:blipFill>
        <p:spPr>
          <a:xfrm>
            <a:off x="6216107" y="2075201"/>
            <a:ext cx="3271969" cy="2051450"/>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9581544" y="2074407"/>
            <a:ext cx="1908616" cy="2052358"/>
          </a:xfrm>
          <a:prstGeom prst="rect">
            <a:avLst/>
          </a:prstGeom>
        </p:spPr>
      </p:pic>
      <p:sp>
        <p:nvSpPr>
          <p:cNvPr id="4" name="Rectangle 3"/>
          <p:cNvSpPr/>
          <p:nvPr/>
        </p:nvSpPr>
        <p:spPr>
          <a:xfrm>
            <a:off x="272573" y="2926321"/>
            <a:ext cx="5943534" cy="1200329"/>
          </a:xfrm>
          <a:prstGeom prst="rect">
            <a:avLst/>
          </a:prstGeom>
        </p:spPr>
        <p:txBody>
          <a:bodyPr wrap="square">
            <a:spAutoFit/>
          </a:bodyPr>
          <a:lstStyle/>
          <a:p>
            <a:r>
              <a:rPr lang="en-GB" dirty="0">
                <a:latin typeface="Arial" panose="020B0604020202020204" pitchFamily="34" charset="0"/>
                <a:cs typeface="Arial" panose="020B0604020202020204" pitchFamily="34" charset="0"/>
              </a:rPr>
              <a:t>Think back to Lesson 2 where you wrote down the necessary and desirable features for:</a:t>
            </a:r>
          </a:p>
          <a:p>
            <a:pPr marL="342900" indent="-342900">
              <a:buFont typeface="+mj-lt"/>
              <a:buAutoNum type="arabicPeriod"/>
            </a:pPr>
            <a:r>
              <a:rPr lang="en-GB" dirty="0">
                <a:latin typeface="Arial" panose="020B0604020202020204" pitchFamily="34" charset="0"/>
                <a:cs typeface="Arial" panose="020B0604020202020204" pitchFamily="34" charset="0"/>
              </a:rPr>
              <a:t>A break time social space</a:t>
            </a:r>
          </a:p>
          <a:p>
            <a:pPr marL="342900" indent="-342900">
              <a:buFont typeface="+mj-lt"/>
              <a:buAutoNum type="arabicPeriod"/>
            </a:pPr>
            <a:r>
              <a:rPr lang="en-GB" dirty="0">
                <a:latin typeface="Arial" panose="020B0604020202020204" pitchFamily="34" charset="0"/>
                <a:cs typeface="Arial" panose="020B0604020202020204" pitchFamily="34" charset="0"/>
              </a:rPr>
              <a:t>A bike storage facility</a:t>
            </a:r>
          </a:p>
        </p:txBody>
      </p:sp>
      <p:sp>
        <p:nvSpPr>
          <p:cNvPr id="5" name="Rectangle 4"/>
          <p:cNvSpPr/>
          <p:nvPr/>
        </p:nvSpPr>
        <p:spPr>
          <a:xfrm>
            <a:off x="272574" y="4338441"/>
            <a:ext cx="9461361" cy="1477328"/>
          </a:xfrm>
          <a:prstGeom prst="rect">
            <a:avLst/>
          </a:prstGeom>
        </p:spPr>
        <p:txBody>
          <a:bodyPr wrap="square">
            <a:spAutoFit/>
          </a:bodyPr>
          <a:lstStyle/>
          <a:p>
            <a:r>
              <a:rPr lang="en-GB" dirty="0">
                <a:latin typeface="Arial" panose="020B0604020202020204" pitchFamily="34" charset="0"/>
                <a:cs typeface="Arial" panose="020B0604020202020204" pitchFamily="34" charset="0"/>
              </a:rPr>
              <a:t>Your task this lesson is to plan the 6mx10m space to include all of the necessary features and as many of the desirable features you recorded previously.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By the end of the lesson you should aim to produce a couple of different solutions and produce one in detail which might look something like this…</a:t>
            </a:r>
          </a:p>
        </p:txBody>
      </p:sp>
    </p:spTree>
    <p:extLst>
      <p:ext uri="{BB962C8B-B14F-4D97-AF65-F5344CB8AC3E}">
        <p14:creationId xmlns:p14="http://schemas.microsoft.com/office/powerpoint/2010/main" val="108326415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a:t>Plan your space in detail</a:t>
            </a:r>
          </a:p>
        </p:txBody>
      </p:sp>
      <p:sp>
        <p:nvSpPr>
          <p:cNvPr id="13" name="Rectangle 12"/>
          <p:cNvSpPr/>
          <p:nvPr/>
        </p:nvSpPr>
        <p:spPr>
          <a:xfrm>
            <a:off x="6706904" y="185820"/>
            <a:ext cx="5256496" cy="2074414"/>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panose="020B0604020202020204" pitchFamily="34" charset="0"/>
              </a:rPr>
              <a:t>The key:</a:t>
            </a:r>
          </a:p>
          <a:p>
            <a:pPr marL="177800" lvl="0" indent="-177800" defTabSz="390525">
              <a:spcBef>
                <a:spcPct val="20000"/>
              </a:spcBef>
              <a:buFont typeface="Arial" panose="020B0604020202020204" pitchFamily="34" charset="0"/>
              <a:buChar char="•"/>
            </a:pPr>
            <a:r>
              <a:rPr lang="en-GB" sz="1600" b="1" dirty="0">
                <a:solidFill>
                  <a:schemeClr val="tx2">
                    <a:lumMod val="60000"/>
                    <a:lumOff val="40000"/>
                  </a:schemeClr>
                </a:solidFill>
                <a:latin typeface="Arial" panose="020B0604020202020204" pitchFamily="34" charset="0"/>
                <a:cs typeface="Arial" panose="020B0604020202020204" pitchFamily="34" charset="0"/>
              </a:rPr>
              <a:t>BLUE</a:t>
            </a:r>
            <a:r>
              <a:rPr lang="en-GB" sz="1600" dirty="0">
                <a:latin typeface="Arial" panose="020B0604020202020204" pitchFamily="34" charset="0"/>
                <a:cs typeface="Arial" panose="020B0604020202020204" pitchFamily="34" charset="0"/>
              </a:rPr>
              <a:t>:	Bike storage</a:t>
            </a:r>
          </a:p>
          <a:p>
            <a:pPr marL="177800" lvl="0" indent="-177800" defTabSz="390525">
              <a:spcBef>
                <a:spcPct val="20000"/>
              </a:spcBef>
              <a:buFont typeface="Arial" panose="020B0604020202020204" pitchFamily="34" charset="0"/>
              <a:buChar char="•"/>
            </a:pPr>
            <a:r>
              <a:rPr lang="en-GB" sz="1600" b="1" dirty="0">
                <a:solidFill>
                  <a:srgbClr val="C40C20"/>
                </a:solidFill>
                <a:latin typeface="Arial" panose="020B0604020202020204" pitchFamily="34" charset="0"/>
                <a:cs typeface="Arial" panose="020B0604020202020204" pitchFamily="34" charset="0"/>
              </a:rPr>
              <a:t>RED</a:t>
            </a:r>
            <a:r>
              <a:rPr lang="en-GB" sz="1600" dirty="0">
                <a:latin typeface="Arial" panose="020B0604020202020204" pitchFamily="34" charset="0"/>
                <a:cs typeface="Arial" panose="020B0604020202020204" pitchFamily="34" charset="0"/>
              </a:rPr>
              <a:t>: 		Outside space seating </a:t>
            </a:r>
          </a:p>
          <a:p>
            <a:pPr marL="177800" lvl="0" indent="-177800" defTabSz="390525">
              <a:spcBef>
                <a:spcPct val="20000"/>
              </a:spcBef>
              <a:buFont typeface="Arial" panose="020B0604020202020204" pitchFamily="34" charset="0"/>
              <a:buChar char="•"/>
            </a:pPr>
            <a:r>
              <a:rPr lang="en-GB" sz="1600" b="1" dirty="0">
                <a:solidFill>
                  <a:srgbClr val="92D050"/>
                </a:solidFill>
                <a:latin typeface="Arial" panose="020B0604020202020204" pitchFamily="34" charset="0"/>
                <a:cs typeface="Arial" panose="020B0604020202020204" pitchFamily="34" charset="0"/>
              </a:rPr>
              <a:t>GREEN</a:t>
            </a:r>
            <a:r>
              <a:rPr lang="en-GB" sz="1600" dirty="0">
                <a:latin typeface="Arial" panose="020B0604020202020204" pitchFamily="34" charset="0"/>
                <a:cs typeface="Arial" panose="020B0604020202020204" pitchFamily="34" charset="0"/>
              </a:rPr>
              <a:t>:	Standing space under cover</a:t>
            </a:r>
          </a:p>
          <a:p>
            <a:pPr marL="177800" lvl="0" indent="-177800" defTabSz="390525">
              <a:spcBef>
                <a:spcPct val="20000"/>
              </a:spcBef>
              <a:buFont typeface="Arial" panose="020B0604020202020204" pitchFamily="34" charset="0"/>
              <a:buChar char="•"/>
            </a:pPr>
            <a:r>
              <a:rPr lang="en-GB" sz="1600" b="1" dirty="0">
                <a:solidFill>
                  <a:srgbClr val="E7E200"/>
                </a:solidFill>
                <a:latin typeface="Arial" panose="020B0604020202020204" pitchFamily="34" charset="0"/>
                <a:cs typeface="Arial" panose="020B0604020202020204" pitchFamily="34" charset="0"/>
              </a:rPr>
              <a:t>YELLOW</a:t>
            </a:r>
            <a:r>
              <a:rPr lang="en-GB" sz="1600" dirty="0">
                <a:latin typeface="Arial" panose="020B0604020202020204" pitchFamily="34" charset="0"/>
                <a:cs typeface="Arial" panose="020B0604020202020204" pitchFamily="34" charset="0"/>
              </a:rPr>
              <a:t>:	Inside space with seating and vending.</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			Space must have a lot of windows for</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			security and 	safety.</a:t>
            </a:r>
          </a:p>
        </p:txBody>
      </p:sp>
      <p:graphicFrame>
        <p:nvGraphicFramePr>
          <p:cNvPr id="14" name="Table 13"/>
          <p:cNvGraphicFramePr>
            <a:graphicFrameLocks noGrp="1"/>
          </p:cNvGraphicFramePr>
          <p:nvPr>
            <p:extLst>
              <p:ext uri="{D42A27DB-BD31-4B8C-83A1-F6EECF244321}">
                <p14:modId xmlns:p14="http://schemas.microsoft.com/office/powerpoint/2010/main" val="3575943979"/>
              </p:ext>
            </p:extLst>
          </p:nvPr>
        </p:nvGraphicFramePr>
        <p:xfrm>
          <a:off x="3062367" y="2511269"/>
          <a:ext cx="6021980" cy="3094662"/>
        </p:xfrm>
        <a:graphic>
          <a:graphicData uri="http://schemas.openxmlformats.org/drawingml/2006/table">
            <a:tbl>
              <a:tblPr firstRow="1" bandRow="1">
                <a:tableStyleId>{2D5ABB26-0587-4C30-8999-92F81FD0307C}</a:tableStyleId>
              </a:tblPr>
              <a:tblGrid>
                <a:gridCol w="602198">
                  <a:extLst>
                    <a:ext uri="{9D8B030D-6E8A-4147-A177-3AD203B41FA5}">
                      <a16:colId xmlns:a16="http://schemas.microsoft.com/office/drawing/2014/main" val="1902540223"/>
                    </a:ext>
                  </a:extLst>
                </a:gridCol>
                <a:gridCol w="602198">
                  <a:extLst>
                    <a:ext uri="{9D8B030D-6E8A-4147-A177-3AD203B41FA5}">
                      <a16:colId xmlns:a16="http://schemas.microsoft.com/office/drawing/2014/main" val="304782127"/>
                    </a:ext>
                  </a:extLst>
                </a:gridCol>
                <a:gridCol w="602198">
                  <a:extLst>
                    <a:ext uri="{9D8B030D-6E8A-4147-A177-3AD203B41FA5}">
                      <a16:colId xmlns:a16="http://schemas.microsoft.com/office/drawing/2014/main" val="2915117338"/>
                    </a:ext>
                  </a:extLst>
                </a:gridCol>
                <a:gridCol w="602198">
                  <a:extLst>
                    <a:ext uri="{9D8B030D-6E8A-4147-A177-3AD203B41FA5}">
                      <a16:colId xmlns:a16="http://schemas.microsoft.com/office/drawing/2014/main" val="2296488600"/>
                    </a:ext>
                  </a:extLst>
                </a:gridCol>
                <a:gridCol w="602198">
                  <a:extLst>
                    <a:ext uri="{9D8B030D-6E8A-4147-A177-3AD203B41FA5}">
                      <a16:colId xmlns:a16="http://schemas.microsoft.com/office/drawing/2014/main" val="2019806792"/>
                    </a:ext>
                  </a:extLst>
                </a:gridCol>
                <a:gridCol w="602198">
                  <a:extLst>
                    <a:ext uri="{9D8B030D-6E8A-4147-A177-3AD203B41FA5}">
                      <a16:colId xmlns:a16="http://schemas.microsoft.com/office/drawing/2014/main" val="2618693109"/>
                    </a:ext>
                  </a:extLst>
                </a:gridCol>
                <a:gridCol w="602198">
                  <a:extLst>
                    <a:ext uri="{9D8B030D-6E8A-4147-A177-3AD203B41FA5}">
                      <a16:colId xmlns:a16="http://schemas.microsoft.com/office/drawing/2014/main" val="2123145198"/>
                    </a:ext>
                  </a:extLst>
                </a:gridCol>
                <a:gridCol w="602198">
                  <a:extLst>
                    <a:ext uri="{9D8B030D-6E8A-4147-A177-3AD203B41FA5}">
                      <a16:colId xmlns:a16="http://schemas.microsoft.com/office/drawing/2014/main" val="1432572688"/>
                    </a:ext>
                  </a:extLst>
                </a:gridCol>
                <a:gridCol w="602198">
                  <a:extLst>
                    <a:ext uri="{9D8B030D-6E8A-4147-A177-3AD203B41FA5}">
                      <a16:colId xmlns:a16="http://schemas.microsoft.com/office/drawing/2014/main" val="3715413820"/>
                    </a:ext>
                  </a:extLst>
                </a:gridCol>
                <a:gridCol w="602198">
                  <a:extLst>
                    <a:ext uri="{9D8B030D-6E8A-4147-A177-3AD203B41FA5}">
                      <a16:colId xmlns:a16="http://schemas.microsoft.com/office/drawing/2014/main" val="245377334"/>
                    </a:ext>
                  </a:extLst>
                </a:gridCol>
              </a:tblGrid>
              <a:tr h="515777">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2339076636"/>
                  </a:ext>
                </a:extLst>
              </a:tr>
              <a:tr h="515777">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3487805797"/>
                  </a:ext>
                </a:extLst>
              </a:tr>
              <a:tr h="515777">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01726459"/>
                  </a:ext>
                </a:extLst>
              </a:tr>
              <a:tr h="515777">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extLst>
                  <a:ext uri="{0D108BD9-81ED-4DB2-BD59-A6C34878D82A}">
                    <a16:rowId xmlns:a16="http://schemas.microsoft.com/office/drawing/2014/main" val="1926577037"/>
                  </a:ext>
                </a:extLst>
              </a:tr>
              <a:tr h="515777">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2D05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extLst>
                  <a:ext uri="{0D108BD9-81ED-4DB2-BD59-A6C34878D82A}">
                    <a16:rowId xmlns:a16="http://schemas.microsoft.com/office/drawing/2014/main" val="3102021100"/>
                  </a:ext>
                </a:extLst>
              </a:tr>
              <a:tr h="515777">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tc>
                  <a:txBody>
                    <a:bodyPr/>
                    <a:lstStyle/>
                    <a:p>
                      <a:endParaRPr lang="en-GB"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50202"/>
                    </a:solidFill>
                  </a:tcPr>
                </a:tc>
                <a:extLst>
                  <a:ext uri="{0D108BD9-81ED-4DB2-BD59-A6C34878D82A}">
                    <a16:rowId xmlns:a16="http://schemas.microsoft.com/office/drawing/2014/main" val="1892890611"/>
                  </a:ext>
                </a:extLst>
              </a:tr>
            </a:tbl>
          </a:graphicData>
        </a:graphic>
      </p:graphicFrame>
      <p:sp>
        <p:nvSpPr>
          <p:cNvPr id="3" name="Rectangle 2"/>
          <p:cNvSpPr/>
          <p:nvPr/>
        </p:nvSpPr>
        <p:spPr>
          <a:xfrm>
            <a:off x="4872445" y="3540033"/>
            <a:ext cx="2390503" cy="2065897"/>
          </a:xfrm>
          <a:prstGeom prst="rect">
            <a:avLst/>
          </a:prstGeom>
          <a:noFill/>
          <a:ln w="76200">
            <a:solidFill>
              <a:schemeClr val="tx1"/>
            </a:solidFill>
            <a:prstDash val="lg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cxnSp>
        <p:nvCxnSpPr>
          <p:cNvPr id="5" name="Straight Connector 4"/>
          <p:cNvCxnSpPr>
            <a:cxnSpLocks/>
          </p:cNvCxnSpPr>
          <p:nvPr/>
        </p:nvCxnSpPr>
        <p:spPr>
          <a:xfrm>
            <a:off x="3062367" y="3540033"/>
            <a:ext cx="6021980" cy="0"/>
          </a:xfrm>
          <a:prstGeom prst="line">
            <a:avLst/>
          </a:prstGeom>
          <a:ln w="76200">
            <a:solidFill>
              <a:schemeClr val="tx1"/>
            </a:solidFill>
            <a:prstDash val="lgDash"/>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a:cxnSpLocks/>
          </p:cNvCxnSpPr>
          <p:nvPr/>
        </p:nvCxnSpPr>
        <p:spPr>
          <a:xfrm>
            <a:off x="1511300" y="1549400"/>
            <a:ext cx="1803202" cy="122022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0" name="Rectangle 9"/>
          <p:cNvSpPr/>
          <p:nvPr/>
        </p:nvSpPr>
        <p:spPr>
          <a:xfrm>
            <a:off x="221283" y="1255374"/>
            <a:ext cx="1429717" cy="584775"/>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Storage for 20-25 bikes. </a:t>
            </a:r>
            <a:endParaRPr lang="en-GB" dirty="0">
              <a:latin typeface="Arial" panose="020B0604020202020204" pitchFamily="34" charset="0"/>
              <a:cs typeface="Arial" panose="020B0604020202020204" pitchFamily="34" charset="0"/>
            </a:endParaRPr>
          </a:p>
        </p:txBody>
      </p:sp>
      <p:cxnSp>
        <p:nvCxnSpPr>
          <p:cNvPr id="12" name="Straight Connector 11"/>
          <p:cNvCxnSpPr>
            <a:cxnSpLocks/>
          </p:cNvCxnSpPr>
          <p:nvPr/>
        </p:nvCxnSpPr>
        <p:spPr>
          <a:xfrm>
            <a:off x="3062367" y="2511269"/>
            <a:ext cx="0" cy="1028764"/>
          </a:xfrm>
          <a:prstGeom prst="line">
            <a:avLst/>
          </a:prstGeom>
          <a:ln w="76200"/>
        </p:spPr>
        <p:style>
          <a:lnRef idx="2">
            <a:schemeClr val="dk1"/>
          </a:lnRef>
          <a:fillRef idx="0">
            <a:schemeClr val="dk1"/>
          </a:fillRef>
          <a:effectRef idx="1">
            <a:schemeClr val="dk1"/>
          </a:effectRef>
          <a:fontRef idx="minor">
            <a:schemeClr val="tx1"/>
          </a:fontRef>
        </p:style>
      </p:cxnSp>
      <p:cxnSp>
        <p:nvCxnSpPr>
          <p:cNvPr id="17" name="Straight Connector 16"/>
          <p:cNvCxnSpPr>
            <a:cxnSpLocks/>
          </p:cNvCxnSpPr>
          <p:nvPr/>
        </p:nvCxnSpPr>
        <p:spPr>
          <a:xfrm>
            <a:off x="9084347" y="2511269"/>
            <a:ext cx="0" cy="1028764"/>
          </a:xfrm>
          <a:prstGeom prst="line">
            <a:avLst/>
          </a:prstGeom>
          <a:ln w="76200"/>
        </p:spPr>
        <p:style>
          <a:lnRef idx="2">
            <a:schemeClr val="dk1"/>
          </a:lnRef>
          <a:fillRef idx="0">
            <a:schemeClr val="dk1"/>
          </a:fillRef>
          <a:effectRef idx="1">
            <a:schemeClr val="dk1"/>
          </a:effectRef>
          <a:fontRef idx="minor">
            <a:schemeClr val="tx1"/>
          </a:fontRef>
        </p:style>
      </p:cxnSp>
      <p:cxnSp>
        <p:nvCxnSpPr>
          <p:cNvPr id="18" name="Straight Arrow Connector 17"/>
          <p:cNvCxnSpPr>
            <a:cxnSpLocks/>
          </p:cNvCxnSpPr>
          <p:nvPr/>
        </p:nvCxnSpPr>
        <p:spPr>
          <a:xfrm>
            <a:off x="2246811" y="4762500"/>
            <a:ext cx="976314" cy="59033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Rectangle 18"/>
          <p:cNvSpPr/>
          <p:nvPr/>
        </p:nvSpPr>
        <p:spPr>
          <a:xfrm>
            <a:off x="141571" y="3956276"/>
            <a:ext cx="2246029" cy="1569660"/>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No back to seating. It can be used facing out to take advantage of the view or facing inwards to sit talking to those in standing area.</a:t>
            </a:r>
            <a:endParaRPr lang="en-GB" dirty="0">
              <a:latin typeface="Arial" panose="020B0604020202020204" pitchFamily="34" charset="0"/>
              <a:cs typeface="Arial" panose="020B0604020202020204" pitchFamily="34" charset="0"/>
            </a:endParaRPr>
          </a:p>
        </p:txBody>
      </p:sp>
      <p:cxnSp>
        <p:nvCxnSpPr>
          <p:cNvPr id="21" name="Straight Arrow Connector 20"/>
          <p:cNvCxnSpPr>
            <a:cxnSpLocks/>
          </p:cNvCxnSpPr>
          <p:nvPr/>
        </p:nvCxnSpPr>
        <p:spPr>
          <a:xfrm flipH="1">
            <a:off x="7299814" y="3791068"/>
            <a:ext cx="2539852" cy="16520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5" name="Straight Arrow Connector 24"/>
          <p:cNvCxnSpPr>
            <a:cxnSpLocks/>
          </p:cNvCxnSpPr>
          <p:nvPr/>
        </p:nvCxnSpPr>
        <p:spPr>
          <a:xfrm>
            <a:off x="1409700" y="3340100"/>
            <a:ext cx="3402508" cy="63208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8" name="Rectangle 27"/>
          <p:cNvSpPr/>
          <p:nvPr/>
        </p:nvSpPr>
        <p:spPr>
          <a:xfrm>
            <a:off x="116937" y="2443902"/>
            <a:ext cx="2270663" cy="1077218"/>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One of two entrances into indoor seating and vending area. Shutters at night.</a:t>
            </a:r>
            <a:endParaRPr lang="en-GB" dirty="0">
              <a:latin typeface="Arial" panose="020B0604020202020204" pitchFamily="34" charset="0"/>
              <a:cs typeface="Arial" panose="020B0604020202020204" pitchFamily="34" charset="0"/>
            </a:endParaRPr>
          </a:p>
        </p:txBody>
      </p:sp>
      <p:cxnSp>
        <p:nvCxnSpPr>
          <p:cNvPr id="34" name="Straight Arrow Connector 33"/>
          <p:cNvCxnSpPr>
            <a:cxnSpLocks/>
          </p:cNvCxnSpPr>
          <p:nvPr/>
        </p:nvCxnSpPr>
        <p:spPr>
          <a:xfrm flipH="1">
            <a:off x="9084347" y="2546823"/>
            <a:ext cx="815556" cy="63604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37" name="Rectangle 36"/>
          <p:cNvSpPr/>
          <p:nvPr/>
        </p:nvSpPr>
        <p:spPr>
          <a:xfrm>
            <a:off x="9899903" y="2355985"/>
            <a:ext cx="2063497" cy="3293209"/>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Thick black lines show where solid walls will be. Walls that rise to the roof.</a:t>
            </a:r>
          </a:p>
          <a:p>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rPr>
              <a:t>Dotted lines show where there will be a lot of windows or open space above.</a:t>
            </a:r>
          </a:p>
          <a:p>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rPr>
              <a:t>I don’t want any uprights holding the roof in red corners.</a:t>
            </a:r>
            <a:endParaRPr lang="en-GB" dirty="0">
              <a:latin typeface="Arial" panose="020B0604020202020204" pitchFamily="34" charset="0"/>
              <a:cs typeface="Arial" panose="020B0604020202020204" pitchFamily="34" charset="0"/>
            </a:endParaRPr>
          </a:p>
        </p:txBody>
      </p:sp>
      <p:sp>
        <p:nvSpPr>
          <p:cNvPr id="40" name="Rectangle 39"/>
          <p:cNvSpPr/>
          <p:nvPr/>
        </p:nvSpPr>
        <p:spPr>
          <a:xfrm>
            <a:off x="2898802" y="1065488"/>
            <a:ext cx="3708400" cy="1077218"/>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I want the inside seating/vending area to have solid wall base but a glass top giving the space a lot of light. Windows will make it safer and less secluded.</a:t>
            </a:r>
            <a:endParaRPr lang="en-GB" dirty="0">
              <a:latin typeface="Arial" panose="020B0604020202020204" pitchFamily="34" charset="0"/>
              <a:cs typeface="Arial" panose="020B0604020202020204" pitchFamily="34" charset="0"/>
            </a:endParaRPr>
          </a:p>
        </p:txBody>
      </p:sp>
      <p:sp>
        <p:nvSpPr>
          <p:cNvPr id="41" name="Rectangle 40"/>
          <p:cNvSpPr/>
          <p:nvPr/>
        </p:nvSpPr>
        <p:spPr>
          <a:xfrm>
            <a:off x="6706658" y="185820"/>
            <a:ext cx="5373047" cy="207441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cxnSp>
        <p:nvCxnSpPr>
          <p:cNvPr id="42" name="Straight Arrow Connector 41"/>
          <p:cNvCxnSpPr>
            <a:cxnSpLocks/>
            <a:stCxn id="40" idx="2"/>
          </p:cNvCxnSpPr>
          <p:nvPr/>
        </p:nvCxnSpPr>
        <p:spPr>
          <a:xfrm>
            <a:off x="4753002" y="2142706"/>
            <a:ext cx="934886" cy="208639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44" name="Straight Arrow Connector 43"/>
          <p:cNvCxnSpPr>
            <a:cxnSpLocks/>
          </p:cNvCxnSpPr>
          <p:nvPr/>
        </p:nvCxnSpPr>
        <p:spPr>
          <a:xfrm flipH="1">
            <a:off x="8665248" y="4991100"/>
            <a:ext cx="1174418" cy="41909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7372615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36427</TotalTime>
  <Words>15973</Words>
  <Application>Microsoft Office PowerPoint</Application>
  <PresentationFormat>Widescreen</PresentationFormat>
  <Paragraphs>1501</Paragraphs>
  <Slides>198</Slides>
  <Notes>198</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198</vt:i4>
      </vt:variant>
    </vt:vector>
  </HeadingPairs>
  <TitlesOfParts>
    <vt:vector size="203" baseType="lpstr">
      <vt:lpstr>Arial</vt:lpstr>
      <vt:lpstr>Calibri</vt:lpstr>
      <vt:lpstr>Cambria</vt:lpstr>
      <vt:lpstr>Symbol</vt:lpstr>
      <vt:lpstr>Office Theme</vt:lpstr>
      <vt:lpstr>Skills for Industry</vt:lpstr>
      <vt:lpstr>North Warwickshire 2</vt:lpstr>
      <vt:lpstr>Lesson 1</vt:lpstr>
      <vt:lpstr>Lesson 1 Starter</vt:lpstr>
      <vt:lpstr>PowerPoint Presentation</vt:lpstr>
      <vt:lpstr>PowerPoint Presentation</vt:lpstr>
      <vt:lpstr>A bike shed</vt:lpstr>
      <vt:lpstr>WCG (WCG)</vt:lpstr>
      <vt:lpstr>Underground Professional Services</vt:lpstr>
      <vt:lpstr>Lesson 1 objectives</vt:lpstr>
      <vt:lpstr>SketchUp – Let’s learn some basics</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What have we learnt?</vt:lpstr>
      <vt:lpstr>Lesson 2</vt:lpstr>
      <vt:lpstr>Lesson 2 Starter</vt:lpstr>
      <vt:lpstr>Lesson 2 objectives</vt:lpstr>
      <vt:lpstr>What makes any product a good one?</vt:lpstr>
      <vt:lpstr>The specification</vt:lpstr>
      <vt:lpstr>The specification</vt:lpstr>
      <vt:lpstr>Meet Christian</vt:lpstr>
      <vt:lpstr>How does Christian see himself?</vt:lpstr>
      <vt:lpstr>Think of Christian as a product</vt:lpstr>
      <vt:lpstr>Person Specification. Appearance.</vt:lpstr>
      <vt:lpstr>Person specification: skills and qualities</vt:lpstr>
      <vt:lpstr>PowerPoint Presentation</vt:lpstr>
      <vt:lpstr>What have we learnt?</vt:lpstr>
      <vt:lpstr>Lesson 3</vt:lpstr>
      <vt:lpstr>Lesson 3 Starter</vt:lpstr>
      <vt:lpstr>Lesson 3 Objectives</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What have we learnt?</vt:lpstr>
      <vt:lpstr>Lesson 4</vt:lpstr>
      <vt:lpstr>Lesson 4 Starter</vt:lpstr>
      <vt:lpstr>PowerPoint Presentation</vt:lpstr>
      <vt:lpstr>PowerPoint Presentation</vt:lpstr>
      <vt:lpstr>Lesson 4a objectives</vt:lpstr>
      <vt:lpstr>Lesson 4b objectives</vt:lpstr>
      <vt:lpstr>Underground Professional Services</vt:lpstr>
      <vt:lpstr>Think like an architect </vt:lpstr>
      <vt:lpstr>Plan your space</vt:lpstr>
      <vt:lpstr>Plan your space in detail</vt:lpstr>
      <vt:lpstr>Plan your space</vt:lpstr>
      <vt:lpstr>What have we learnt?</vt:lpstr>
      <vt:lpstr>Lesson 5</vt:lpstr>
      <vt:lpstr>Lesson 5 Starter</vt:lpstr>
      <vt:lpstr>PowerPoint Presentation</vt:lpstr>
      <vt:lpstr>Lesson 5 objectives</vt:lpstr>
      <vt:lpstr>What is a truss?</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What have we learnt?</vt:lpstr>
      <vt:lpstr>Lessons 6 &amp; 7</vt:lpstr>
      <vt:lpstr>Lesson 6 Starter</vt:lpstr>
      <vt:lpstr>Lesson 7 Starter</vt:lpstr>
      <vt:lpstr>Lessons 6 &amp; 7 objectives</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SketchUp</vt:lpstr>
      <vt:lpstr>PowerPoint Presentation</vt:lpstr>
      <vt:lpstr>What have we learnt?</vt:lpstr>
      <vt:lpstr>Lesson 8</vt:lpstr>
      <vt:lpstr>Lesson 8 Starter</vt:lpstr>
      <vt:lpstr>Lesson 8 objectives</vt:lpstr>
      <vt:lpstr>Evaluation</vt:lpstr>
      <vt:lpstr>Evaluation</vt:lpstr>
      <vt:lpstr>What have we learnt?</vt:lpstr>
      <vt:lpstr>With thanks</vt:lpstr>
      <vt:lpstr>PowerPoint Presentation</vt:lpstr>
      <vt:lpstr>PowerPoint Presentation</vt:lpstr>
    </vt:vector>
  </TitlesOfParts>
  <Company>D&amp;T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Whitton</dc:creator>
  <cp:lastModifiedBy>Willy Adam</cp:lastModifiedBy>
  <cp:revision>1471</cp:revision>
  <dcterms:created xsi:type="dcterms:W3CDTF">2015-07-03T11:21:15Z</dcterms:created>
  <dcterms:modified xsi:type="dcterms:W3CDTF">2017-08-11T10:33:54Z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25586053</vt:lpwstr>
  </property>
  <property fmtid="{D5CDD505-2E9C-101B-9397-08002B2CF9AE}" name="NXPowerLiteSettings" pid="3">
    <vt:lpwstr>B74006B004C800</vt:lpwstr>
  </property>
  <property fmtid="{D5CDD505-2E9C-101B-9397-08002B2CF9AE}" name="NXPowerLiteVersion" pid="4">
    <vt:lpwstr>D7.1.1</vt:lpwstr>
  </property>
</Properties>
</file>