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2"/>
  </p:notesMasterIdLst>
  <p:sldIdLst>
    <p:sldId id="258" r:id="rId2"/>
    <p:sldId id="259" r:id="rId3"/>
    <p:sldId id="260" r:id="rId4"/>
    <p:sldId id="476" r:id="rId5"/>
    <p:sldId id="477" r:id="rId6"/>
    <p:sldId id="478" r:id="rId7"/>
    <p:sldId id="461" r:id="rId8"/>
    <p:sldId id="391" r:id="rId9"/>
    <p:sldId id="423" r:id="rId10"/>
    <p:sldId id="422" r:id="rId11"/>
    <p:sldId id="431" r:id="rId12"/>
    <p:sldId id="475" r:id="rId13"/>
    <p:sldId id="396" r:id="rId14"/>
    <p:sldId id="424" r:id="rId15"/>
    <p:sldId id="425" r:id="rId16"/>
    <p:sldId id="397" r:id="rId17"/>
    <p:sldId id="489" r:id="rId18"/>
    <p:sldId id="436" r:id="rId19"/>
    <p:sldId id="446" r:id="rId20"/>
    <p:sldId id="479" r:id="rId21"/>
    <p:sldId id="393" r:id="rId22"/>
    <p:sldId id="399" r:id="rId23"/>
    <p:sldId id="480" r:id="rId24"/>
    <p:sldId id="462" r:id="rId25"/>
    <p:sldId id="433" r:id="rId26"/>
    <p:sldId id="426" r:id="rId27"/>
    <p:sldId id="429" r:id="rId28"/>
    <p:sldId id="437" r:id="rId29"/>
    <p:sldId id="403" r:id="rId30"/>
    <p:sldId id="438" r:id="rId31"/>
    <p:sldId id="439" r:id="rId32"/>
    <p:sldId id="440" r:id="rId33"/>
    <p:sldId id="481" r:id="rId34"/>
    <p:sldId id="482" r:id="rId35"/>
    <p:sldId id="483" r:id="rId36"/>
    <p:sldId id="405" r:id="rId37"/>
    <p:sldId id="406" r:id="rId38"/>
    <p:sldId id="484" r:id="rId39"/>
    <p:sldId id="469" r:id="rId40"/>
    <p:sldId id="463" r:id="rId41"/>
    <p:sldId id="434" r:id="rId42"/>
    <p:sldId id="427" r:id="rId43"/>
    <p:sldId id="430" r:id="rId44"/>
    <p:sldId id="410" r:id="rId45"/>
    <p:sldId id="441" r:id="rId46"/>
    <p:sldId id="442" r:id="rId47"/>
    <p:sldId id="443" r:id="rId48"/>
    <p:sldId id="444" r:id="rId49"/>
    <p:sldId id="485" r:id="rId50"/>
    <p:sldId id="486" r:id="rId51"/>
    <p:sldId id="412" r:id="rId52"/>
    <p:sldId id="413" r:id="rId53"/>
    <p:sldId id="435" r:id="rId54"/>
    <p:sldId id="487" r:id="rId55"/>
    <p:sldId id="468" r:id="rId56"/>
    <p:sldId id="465" r:id="rId57"/>
    <p:sldId id="428" r:id="rId58"/>
    <p:sldId id="470" r:id="rId59"/>
    <p:sldId id="471" r:id="rId60"/>
    <p:sldId id="472" r:id="rId61"/>
    <p:sldId id="474" r:id="rId62"/>
    <p:sldId id="473" r:id="rId63"/>
    <p:sldId id="419" r:id="rId64"/>
    <p:sldId id="282" r:id="rId65"/>
    <p:sldId id="488" r:id="rId66"/>
    <p:sldId id="464" r:id="rId67"/>
    <p:sldId id="383" r:id="rId68"/>
    <p:sldId id="466" r:id="rId69"/>
    <p:sldId id="269" r:id="rId70"/>
    <p:sldId id="400"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8AAC"/>
    <a:srgbClr val="F50202"/>
    <a:srgbClr val="D00EB9"/>
    <a:srgbClr val="286D90"/>
    <a:srgbClr val="C40C20"/>
    <a:srgbClr val="C61E27"/>
    <a:srgbClr val="BC0E20"/>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61" autoAdjust="0"/>
    <p:restoredTop sz="77151" autoAdjust="0"/>
  </p:normalViewPr>
  <p:slideViewPr>
    <p:cSldViewPr snapToGrid="0" snapToObjects="1">
      <p:cViewPr varScale="1">
        <p:scale>
          <a:sx n="56" d="100"/>
          <a:sy n="56" d="100"/>
        </p:scale>
        <p:origin x="1302" y="60"/>
      </p:cViewPr>
      <p:guideLst>
        <p:guide orient="horz" pos="2160"/>
        <p:guide pos="3840"/>
      </p:guideLst>
    </p:cSldViewPr>
  </p:slideViewPr>
  <p:notesTextViewPr>
    <p:cViewPr>
      <p:scale>
        <a:sx n="100" d="100"/>
        <a:sy n="100" d="100"/>
      </p:scale>
      <p:origin x="0" y="0"/>
    </p:cViewPr>
  </p:notesTextViewPr>
  <p:notesViewPr>
    <p:cSldViewPr snapToGrid="0" snapToObjects="1">
      <p:cViewPr>
        <p:scale>
          <a:sx n="150" d="100"/>
          <a:sy n="150" d="100"/>
        </p:scale>
        <p:origin x="1134" y="-232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97794E-FC91-4B31-8179-79DBE4236042}" type="datetimeFigureOut">
              <a:rPr lang="en-GB" smtClean="0"/>
              <a:t>20/04/2017</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3BB9C6-F4AD-4930-90CC-498063DE5E63}" type="slidenum">
              <a:rPr lang="en-GB" smtClean="0"/>
              <a:t>‹#›</a:t>
            </a:fld>
            <a:endParaRPr lang="en-GB" dirty="0"/>
          </a:p>
        </p:txBody>
      </p:sp>
    </p:spTree>
    <p:extLst>
      <p:ext uri="{BB962C8B-B14F-4D97-AF65-F5344CB8AC3E}">
        <p14:creationId xmlns:p14="http://schemas.microsoft.com/office/powerpoint/2010/main" val="2729236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youtube.com/watch?v=NXqmvFy9cX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pixabay.com/en/ball-physics-swing-1020349/" TargetMode="External"/><Relationship Id="rId3" Type="http://schemas.openxmlformats.org/officeDocument/2006/relationships/hyperlink" Target="https://www.youtube.com/watch?v=ZhomWdppKP8" TargetMode="External"/><Relationship Id="rId7" Type="http://schemas.openxmlformats.org/officeDocument/2006/relationships/hyperlink" Target="https://www.flickr.com/photos/121935927@N06/13580583833"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www.google.co.uk/search?q=balloon&amp;source=lnms&amp;tbm=isch&amp;sa=X&amp;ved=0ahUKEwj2wdHygePSAhXpCsAKHYXuBH4Q_AUIBigB&amp;biw=1600&amp;bih=805#q=balloon&amp;tbm=isch&amp;tbs=sur:fc&amp;*&amp;imgrc=1xPPQsJrpK5_lM:&amp;spf=381" TargetMode="External"/><Relationship Id="rId5" Type="http://schemas.openxmlformats.org/officeDocument/2006/relationships/hyperlink" Target="https://www.youtube.com/watch?v=-OENIttg1dU" TargetMode="External"/><Relationship Id="rId4" Type="http://schemas.openxmlformats.org/officeDocument/2006/relationships/hyperlink" Target="https://www.youtube.com/watch?v=HJJZoekmvCE"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commons.wikimedia.org/wiki/File:Friction_diagram.png"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commons.wikimedia.org/wiki/File:Aerodynamics_of_model_car.jpg"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youtube.com/watch?v=tEgIh7dt1C4"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www.youtube.com/watch?v=ql5NykrDHN0"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youtube.com/watch?v=tEgIh7dt1C4"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torange.biz/20875.html" TargetMode="External"/><Relationship Id="rId5" Type="http://schemas.openxmlformats.org/officeDocument/2006/relationships/hyperlink" Target="https://www.flickr.com/photos/romtomtom/6897541193" TargetMode="External"/><Relationship Id="rId4" Type="http://schemas.openxmlformats.org/officeDocument/2006/relationships/hyperlink" Target="http://www.youtube.com/watch?v=ql5NykrDHN0"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careerkey.org/choose-a-career/holland-personality-types.html#.WMfcSeSmmM9"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geograph.org.uk/photo/3072443"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aircommandrockets.com/construction_9.ht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youtube.com/watch?v=8JY6-vrV1Gg"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gov.uk/government/news/new-gcse-9-to-1-grades-coming-soon"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000" dirty="0">
                <a:solidFill>
                  <a:srgbClr val="318AAC"/>
                </a:solidFill>
                <a:latin typeface="Cambria" panose="02040503050406030204" pitchFamily="18" charset="0"/>
                <a:cs typeface="Arial"/>
              </a:rPr>
              <a:t>A variety of attachments must be included with this PPT.</a:t>
            </a:r>
          </a:p>
          <a:p>
            <a:pPr marL="914400" lvl="1" indent="-457200">
              <a:buFont typeface="+mj-lt"/>
              <a:buAutoNum type="arabicPeriod"/>
            </a:pPr>
            <a:r>
              <a:rPr lang="en-GB" sz="2000" dirty="0">
                <a:solidFill>
                  <a:srgbClr val="318AAC"/>
                </a:solidFill>
                <a:latin typeface="Cambria" panose="02040503050406030204" pitchFamily="18" charset="0"/>
                <a:cs typeface="Arial"/>
              </a:rPr>
              <a:t>Excel file for costing the water game </a:t>
            </a:r>
          </a:p>
          <a:p>
            <a:pPr marL="914400" lvl="1" indent="-457200">
              <a:buFont typeface="+mj-lt"/>
              <a:buAutoNum type="arabicPeriod"/>
            </a:pPr>
            <a:r>
              <a:rPr lang="en-GB" sz="2000" dirty="0">
                <a:solidFill>
                  <a:srgbClr val="318AAC"/>
                </a:solidFill>
                <a:latin typeface="Cambria" panose="02040503050406030204" pitchFamily="18" charset="0"/>
                <a:cs typeface="Arial"/>
              </a:rPr>
              <a:t>Water supply game point system (Word doc)</a:t>
            </a:r>
          </a:p>
          <a:p>
            <a:pPr marL="914400" lvl="1" indent="-457200">
              <a:buFont typeface="+mj-lt"/>
              <a:buAutoNum type="arabicPeriod"/>
            </a:pPr>
            <a:r>
              <a:rPr lang="en-GB" sz="2000" dirty="0">
                <a:solidFill>
                  <a:srgbClr val="318AAC"/>
                </a:solidFill>
                <a:latin typeface="Cambria" panose="02040503050406030204" pitchFamily="18" charset="0"/>
                <a:cs typeface="Arial"/>
              </a:rPr>
              <a:t>Excel file for costing the parts for other challenges </a:t>
            </a:r>
          </a:p>
          <a:p>
            <a:pPr marL="914400" lvl="1" indent="-457200">
              <a:buFont typeface="+mj-lt"/>
              <a:buAutoNum type="arabicPeriod"/>
            </a:pPr>
            <a:r>
              <a:rPr lang="en-GB" sz="2000" dirty="0">
                <a:solidFill>
                  <a:srgbClr val="318AAC"/>
                </a:solidFill>
                <a:latin typeface="Cambria" panose="02040503050406030204" pitchFamily="18" charset="0"/>
                <a:cs typeface="Arial"/>
              </a:rPr>
              <a:t>Excel leader board file</a:t>
            </a:r>
          </a:p>
          <a:p>
            <a:pPr marL="914400" lvl="1" indent="-457200">
              <a:buFont typeface="+mj-lt"/>
              <a:buAutoNum type="arabicPeriod"/>
            </a:pPr>
            <a:r>
              <a:rPr lang="en-GB" sz="2000" dirty="0">
                <a:solidFill>
                  <a:srgbClr val="318AAC"/>
                </a:solidFill>
                <a:latin typeface="Cambria" panose="02040503050406030204" pitchFamily="18" charset="0"/>
                <a:cs typeface="Arial"/>
              </a:rPr>
              <a:t>Excel file for challenges (pupils)</a:t>
            </a:r>
          </a:p>
          <a:p>
            <a:pPr marL="914400" lvl="1" indent="-457200">
              <a:buFont typeface="+mj-lt"/>
              <a:buAutoNum type="arabicPeriod"/>
            </a:pPr>
            <a:r>
              <a:rPr lang="en-GB" sz="2000" dirty="0">
                <a:solidFill>
                  <a:srgbClr val="318AAC"/>
                </a:solidFill>
                <a:latin typeface="Cambria" panose="02040503050406030204" pitchFamily="18" charset="0"/>
                <a:cs typeface="Arial"/>
              </a:rPr>
              <a:t>The scheme of work</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a:t>
            </a:fld>
            <a:endParaRPr lang="en-GB" dirty="0"/>
          </a:p>
        </p:txBody>
      </p:sp>
    </p:spTree>
    <p:extLst>
      <p:ext uri="{BB962C8B-B14F-4D97-AF65-F5344CB8AC3E}">
        <p14:creationId xmlns:p14="http://schemas.microsoft.com/office/powerpoint/2010/main" val="4228819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10</a:t>
            </a:fld>
            <a:endParaRPr lang="en-GB" dirty="0"/>
          </a:p>
        </p:txBody>
      </p:sp>
    </p:spTree>
    <p:extLst>
      <p:ext uri="{BB962C8B-B14F-4D97-AF65-F5344CB8AC3E}">
        <p14:creationId xmlns:p14="http://schemas.microsoft.com/office/powerpoint/2010/main" val="4119107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effectLst/>
              </a:rPr>
              <a:t>A safety note:</a:t>
            </a:r>
            <a:r>
              <a:rPr lang="en-GB" dirty="0">
                <a:effectLst/>
              </a:rPr>
              <a:t> Some people are violently allergic to latex. Do check!</a:t>
            </a:r>
          </a:p>
          <a:p>
            <a:r>
              <a:rPr lang="en-GB" dirty="0"/>
              <a:t>The following video is a variety of tricks relating to balloons which you may want to show the pupils to get them inspired. The video is seven minutes long but you should avoid the last couple of tricks because they encourage chemicals and fire which we wouldn’t want to promote as a try at home activity! I would choose a couple of those shown in the video and replicate in the classroom myself</a:t>
            </a:r>
          </a:p>
          <a:p>
            <a:r>
              <a:rPr lang="en-GB" dirty="0">
                <a:hlinkClick r:id="rId3"/>
              </a:rPr>
              <a:t>www.youtube.com/watch?v=NXqmvFy9cXE</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11</a:t>
            </a:fld>
            <a:endParaRPr lang="en-GB" dirty="0"/>
          </a:p>
        </p:txBody>
      </p:sp>
    </p:spTree>
    <p:extLst>
      <p:ext uri="{BB962C8B-B14F-4D97-AF65-F5344CB8AC3E}">
        <p14:creationId xmlns:p14="http://schemas.microsoft.com/office/powerpoint/2010/main" val="3359151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have a copy of this with Teams A-H as tabs along the bottom and an overview tab so that you can control and keep a track of all spending by each team.</a:t>
            </a:r>
          </a:p>
          <a:p>
            <a:r>
              <a:rPr lang="en-GB" dirty="0"/>
              <a:t>The spending represents all spending required to attempt the challenges on each of the themes within each double lesson. When you move to a new theme the spending is set to zero again, and a new kit of parts used. For example, pupils cannot re-use parts from balloon powered car on future challenges</a:t>
            </a:r>
          </a:p>
          <a:p>
            <a:r>
              <a:rPr lang="en-GB" dirty="0"/>
              <a:t>You will need to set the budget based on the availability of the contents within your kit. You must amend the Excel documents to reflect this. You may wish to vastly increase the price of objects you only have in limited supply. The budget is set only to control your kit of parts, (to stop pupils taking huge amounts of unnecessary components to make the task easier) and for you to assess which team achieved the cheapest successful solution at the end of individual challenge. Displaying the overview tab to the class from time to time will allow teams to tailor their thinking and adapt designs in order to be more competitive. It should also steer their thinking about attempting more difficult challenges to achieve more points.</a:t>
            </a:r>
          </a:p>
        </p:txBody>
      </p:sp>
      <p:sp>
        <p:nvSpPr>
          <p:cNvPr id="4" name="Slide Number Placeholder 3"/>
          <p:cNvSpPr>
            <a:spLocks noGrp="1"/>
          </p:cNvSpPr>
          <p:nvPr>
            <p:ph type="sldNum" sz="quarter" idx="10"/>
          </p:nvPr>
        </p:nvSpPr>
        <p:spPr/>
        <p:txBody>
          <a:bodyPr/>
          <a:lstStyle/>
          <a:p>
            <a:fld id="{A43BB9C6-F4AD-4930-90CC-498063DE5E63}" type="slidenum">
              <a:rPr lang="en-GB" smtClean="0"/>
              <a:t>12</a:t>
            </a:fld>
            <a:endParaRPr lang="en-GB" dirty="0"/>
          </a:p>
        </p:txBody>
      </p:sp>
    </p:spTree>
    <p:extLst>
      <p:ext uri="{BB962C8B-B14F-4D97-AF65-F5344CB8AC3E}">
        <p14:creationId xmlns:p14="http://schemas.microsoft.com/office/powerpoint/2010/main" val="1840017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decide which of the challenges are compulsory and those that pupils elect to do in order to gain the most points in the remaining time to allow them to challenge for first place at the end of the project. </a:t>
            </a:r>
          </a:p>
          <a:p>
            <a:r>
              <a:rPr lang="en-GB" b="1" dirty="0"/>
              <a:t>Challenge 1</a:t>
            </a:r>
            <a:r>
              <a:rPr lang="en-GB" dirty="0"/>
              <a:t>. Pupils will look at the budget and try to build the a car using the smallest budget, experimenting with the materials on offer to achieve the most efficient chassis and wheel arrangement possible. The two cheapest builds that achieve the  two metre course get 15 and 10 points. All other successful teams get 5 for completion.</a:t>
            </a:r>
          </a:p>
          <a:p>
            <a:r>
              <a:rPr lang="en-GB" b="1" dirty="0"/>
              <a:t>Challenge 2</a:t>
            </a:r>
            <a:r>
              <a:rPr lang="en-GB" dirty="0"/>
              <a:t>. Pupils will need to look at the angles of the front and rear axle and study the size of the concentric circles on the test track.</a:t>
            </a:r>
          </a:p>
        </p:txBody>
      </p:sp>
      <p:sp>
        <p:nvSpPr>
          <p:cNvPr id="4" name="Slide Number Placeholder 3"/>
          <p:cNvSpPr>
            <a:spLocks noGrp="1"/>
          </p:cNvSpPr>
          <p:nvPr>
            <p:ph type="sldNum" sz="quarter" idx="10"/>
          </p:nvPr>
        </p:nvSpPr>
        <p:spPr/>
        <p:txBody>
          <a:bodyPr/>
          <a:lstStyle/>
          <a:p>
            <a:fld id="{A43BB9C6-F4AD-4930-90CC-498063DE5E63}" type="slidenum">
              <a:rPr lang="en-GB" smtClean="0"/>
              <a:t>13</a:t>
            </a:fld>
            <a:endParaRPr lang="en-GB" dirty="0"/>
          </a:p>
        </p:txBody>
      </p:sp>
    </p:spTree>
    <p:extLst>
      <p:ext uri="{BB962C8B-B14F-4D97-AF65-F5344CB8AC3E}">
        <p14:creationId xmlns:p14="http://schemas.microsoft.com/office/powerpoint/2010/main" val="688433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Challenge 3</a:t>
            </a:r>
            <a:r>
              <a:rPr lang="en-GB" dirty="0"/>
              <a:t> will require pupils to test different sized wheels, aerodynamics and by looking at ways of reducing the friction forces involved between wheel and floor and axle and body. Some testing of restricting the flow of air out of the exhaust will result a relationship between the speed and distance achieved.</a:t>
            </a:r>
          </a:p>
          <a:p>
            <a:r>
              <a:rPr lang="en-GB" b="1" dirty="0"/>
              <a:t>Challenge 4</a:t>
            </a:r>
            <a:r>
              <a:rPr lang="en-GB" dirty="0"/>
              <a:t> will require pupils to test and compare distances achieved with different rates of inflation. A flexible table measure to measure the circumference of the balloon and a table/graph of results should allow pupils to estimate the distance it will travel. Best score from five official attempts counts.</a:t>
            </a:r>
          </a:p>
        </p:txBody>
      </p:sp>
      <p:sp>
        <p:nvSpPr>
          <p:cNvPr id="4" name="Slide Number Placeholder 3"/>
          <p:cNvSpPr>
            <a:spLocks noGrp="1"/>
          </p:cNvSpPr>
          <p:nvPr>
            <p:ph type="sldNum" sz="quarter" idx="10"/>
          </p:nvPr>
        </p:nvSpPr>
        <p:spPr/>
        <p:txBody>
          <a:bodyPr/>
          <a:lstStyle/>
          <a:p>
            <a:fld id="{A43BB9C6-F4AD-4930-90CC-498063DE5E63}" type="slidenum">
              <a:rPr lang="en-GB" smtClean="0"/>
              <a:t>14</a:t>
            </a:fld>
            <a:endParaRPr lang="en-GB" dirty="0"/>
          </a:p>
        </p:txBody>
      </p:sp>
    </p:spTree>
    <p:extLst>
      <p:ext uri="{BB962C8B-B14F-4D97-AF65-F5344CB8AC3E}">
        <p14:creationId xmlns:p14="http://schemas.microsoft.com/office/powerpoint/2010/main" val="4124688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Challenge 5</a:t>
            </a:r>
            <a:r>
              <a:rPr lang="en-GB" dirty="0"/>
              <a:t> will require pupils to test different sized wheels, aerodynamics and by looking at ways of reducing the friction forces involved between wheel and floor and axle and body. Some testing of restricting the flow of air out of the exhaust will result a relationship between the speed and distance achieved. Points achieved on sliding scale of first, second and third best team.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Challenge 6</a:t>
            </a:r>
            <a:r>
              <a:rPr lang="en-GB" dirty="0"/>
              <a:t>. Looking at each of the cars produced by each team, a teacher or other person should judge the design of each from an aesthetic and aerodynamic perspective. Points achieved on sliding scale of first, second and third best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15</a:t>
            </a:fld>
            <a:endParaRPr lang="en-GB" dirty="0"/>
          </a:p>
        </p:txBody>
      </p:sp>
    </p:spTree>
    <p:extLst>
      <p:ext uri="{BB962C8B-B14F-4D97-AF65-F5344CB8AC3E}">
        <p14:creationId xmlns:p14="http://schemas.microsoft.com/office/powerpoint/2010/main" val="792642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useful videos for teachers to watch showing the development of balloon powered cars:</a:t>
            </a:r>
          </a:p>
          <a:p>
            <a:pPr marL="171450" indent="-171450">
              <a:buFont typeface="Arial" panose="020B0604020202020204" pitchFamily="34" charset="0"/>
              <a:buChar char="•"/>
            </a:pPr>
            <a:r>
              <a:rPr lang="en-GB" dirty="0">
                <a:hlinkClick r:id="rId3"/>
              </a:rPr>
              <a:t>https://www.youtube.com/watch?v=ZhomWdppKP8</a:t>
            </a:r>
            <a:r>
              <a:rPr lang="en-GB" dirty="0"/>
              <a:t> </a:t>
            </a:r>
          </a:p>
          <a:p>
            <a:pPr marL="171450" indent="-171450">
              <a:buFont typeface="Arial" panose="020B0604020202020204" pitchFamily="34" charset="0"/>
              <a:buChar char="•"/>
            </a:pPr>
            <a:r>
              <a:rPr lang="en-GB" dirty="0">
                <a:hlinkClick r:id="rId4"/>
              </a:rPr>
              <a:t>https://www.youtube.com/watch?v=HJJZoekmvCE</a:t>
            </a:r>
            <a:r>
              <a:rPr lang="en-GB" dirty="0"/>
              <a:t> </a:t>
            </a:r>
          </a:p>
          <a:p>
            <a:pPr marL="171450" indent="-171450">
              <a:buFont typeface="Arial" panose="020B0604020202020204" pitchFamily="34" charset="0"/>
              <a:buChar char="•"/>
            </a:pPr>
            <a:r>
              <a:rPr lang="en-GB" dirty="0">
                <a:hlinkClick r:id="rId5"/>
              </a:rPr>
              <a:t>https://www.youtube.com/watch?v=-OENIttg1dU</a:t>
            </a:r>
            <a:r>
              <a:rPr lang="en-GB" dirty="0"/>
              <a:t> </a:t>
            </a:r>
          </a:p>
          <a:p>
            <a:r>
              <a:rPr lang="en-GB" dirty="0"/>
              <a:t>Images</a:t>
            </a:r>
          </a:p>
          <a:p>
            <a:r>
              <a:rPr lang="en-GB" dirty="0">
                <a:hlinkClick r:id="rId6"/>
              </a:rPr>
              <a:t>https://www.google.co.uk/search?q=balloon&amp;source=lnms&amp;tbm=isch&amp;sa=X&amp;ved=0ahUKEwj2wdHygePSAhXpCsAKHYXuBH4Q_AUIBigB&amp;biw=1600&amp;bih=805#q=balloon&amp;tbm=isch&amp;tbs=sur:fc&amp;*&amp;imgrc=1xPPQsJrpK5_lM:&amp;spf=381</a:t>
            </a:r>
            <a:r>
              <a:rPr lang="en-GB" dirty="0"/>
              <a:t> </a:t>
            </a:r>
          </a:p>
          <a:p>
            <a:r>
              <a:rPr lang="en-GB" dirty="0">
                <a:hlinkClick r:id="rId7"/>
              </a:rPr>
              <a:t>https://www.flickr.com/photos/121935927@N06/13580583833</a:t>
            </a:r>
            <a:r>
              <a:rPr lang="en-GB" dirty="0"/>
              <a:t> </a:t>
            </a:r>
          </a:p>
          <a:p>
            <a:r>
              <a:rPr lang="en-GB" dirty="0">
                <a:hlinkClick r:id="rId8"/>
              </a:rPr>
              <a:t>https://pixabay.com/en/ball-physics-swing-1020349/</a:t>
            </a:r>
            <a:r>
              <a:rPr lang="en-GB" dirty="0"/>
              <a:t> </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16</a:t>
            </a:fld>
            <a:endParaRPr lang="en-GB" dirty="0"/>
          </a:p>
        </p:txBody>
      </p:sp>
    </p:spTree>
    <p:extLst>
      <p:ext uri="{BB962C8B-B14F-4D97-AF65-F5344CB8AC3E}">
        <p14:creationId xmlns:p14="http://schemas.microsoft.com/office/powerpoint/2010/main" val="37161252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p>
          <a:p>
            <a:r>
              <a:rPr lang="en-GB" dirty="0">
                <a:hlinkClick r:id="rId3"/>
              </a:rPr>
              <a:t>https://commons.wikimedia.org/wiki/File:Friction_diagram.png</a:t>
            </a:r>
            <a:r>
              <a:rPr lang="en-GB" dirty="0"/>
              <a:t> </a:t>
            </a:r>
          </a:p>
          <a:p>
            <a:r>
              <a:rPr lang="en-GB" dirty="0">
                <a:hlinkClick r:id="rId4"/>
              </a:rPr>
              <a:t>https://commons.wikimedia.org/wiki/File:Aerodynamics_of_model_car.jpg</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17</a:t>
            </a:fld>
            <a:endParaRPr lang="en-GB" dirty="0"/>
          </a:p>
        </p:txBody>
      </p:sp>
    </p:spTree>
    <p:extLst>
      <p:ext uri="{BB962C8B-B14F-4D97-AF65-F5344CB8AC3E}">
        <p14:creationId xmlns:p14="http://schemas.microsoft.com/office/powerpoint/2010/main" val="1305636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18</a:t>
            </a:fld>
            <a:endParaRPr lang="en-GB" dirty="0"/>
          </a:p>
        </p:txBody>
      </p:sp>
    </p:spTree>
    <p:extLst>
      <p:ext uri="{BB962C8B-B14F-4D97-AF65-F5344CB8AC3E}">
        <p14:creationId xmlns:p14="http://schemas.microsoft.com/office/powerpoint/2010/main" val="1302342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19</a:t>
            </a:fld>
            <a:endParaRPr lang="en-GB" dirty="0"/>
          </a:p>
        </p:txBody>
      </p:sp>
    </p:spTree>
    <p:extLst>
      <p:ext uri="{BB962C8B-B14F-4D97-AF65-F5344CB8AC3E}">
        <p14:creationId xmlns:p14="http://schemas.microsoft.com/office/powerpoint/2010/main" val="265327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a:t>
            </a:fld>
            <a:endParaRPr lang="en-GB" dirty="0"/>
          </a:p>
        </p:txBody>
      </p:sp>
    </p:spTree>
    <p:extLst>
      <p:ext uri="{BB962C8B-B14F-4D97-AF65-F5344CB8AC3E}">
        <p14:creationId xmlns:p14="http://schemas.microsoft.com/office/powerpoint/2010/main" val="1518784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the word search and ask pupils to find as many words as they can in the time given.</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0000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with Severn Trent they will be related to water.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21</a:t>
            </a:fld>
            <a:endParaRPr lang="en-GB" dirty="0"/>
          </a:p>
        </p:txBody>
      </p:sp>
    </p:spTree>
    <p:extLst>
      <p:ext uri="{BB962C8B-B14F-4D97-AF65-F5344CB8AC3E}">
        <p14:creationId xmlns:p14="http://schemas.microsoft.com/office/powerpoint/2010/main" val="18765082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22</a:t>
            </a:fld>
            <a:endParaRPr lang="en-GB" dirty="0"/>
          </a:p>
        </p:txBody>
      </p:sp>
    </p:spTree>
    <p:extLst>
      <p:ext uri="{BB962C8B-B14F-4D97-AF65-F5344CB8AC3E}">
        <p14:creationId xmlns:p14="http://schemas.microsoft.com/office/powerpoint/2010/main" val="1683819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Define each of the terms Strengths, Skills, Interests and Ambitions and give an example for each before asking pupils to complete.</a:t>
            </a:r>
          </a:p>
          <a:p>
            <a:r>
              <a:rPr lang="en-GB" b="1" dirty="0">
                <a:effectLst/>
              </a:rPr>
              <a:t>Strengths</a:t>
            </a:r>
            <a:r>
              <a:rPr lang="en-GB" dirty="0">
                <a:effectLst/>
              </a:rPr>
              <a:t> are things you’re naturally good at without having to put in too much effort like being organised or working methodically. This will help you see which jobs you would be naturally good at.</a:t>
            </a:r>
          </a:p>
          <a:p>
            <a:r>
              <a:rPr lang="en-GB" b="1" dirty="0">
                <a:effectLst/>
              </a:rPr>
              <a:t>Skills</a:t>
            </a:r>
            <a:r>
              <a:rPr lang="en-GB" dirty="0">
                <a:effectLst/>
              </a:rPr>
              <a:t> are developed through your work at school or through hobbies or part time jobs. You will be able to match your skills to jobs or develop the skills that jobs require.</a:t>
            </a:r>
          </a:p>
          <a:p>
            <a:r>
              <a:rPr lang="en-GB" b="1" dirty="0">
                <a:effectLst/>
              </a:rPr>
              <a:t>Interests</a:t>
            </a:r>
            <a:r>
              <a:rPr lang="en-GB" dirty="0">
                <a:effectLst/>
              </a:rPr>
              <a:t> are what you love to do. If you can match your future job to your interests you will love to go to work and you are likely to be very good at it meaning you are likely to be successful.</a:t>
            </a:r>
          </a:p>
          <a:p>
            <a:r>
              <a:rPr lang="en-GB" b="1" dirty="0">
                <a:effectLst/>
              </a:rPr>
              <a:t>Ambitions</a:t>
            </a:r>
            <a:r>
              <a:rPr lang="en-GB" dirty="0">
                <a:effectLst/>
              </a:rPr>
              <a:t> are what you want to achieve in life. They can be linked to what you want to achieve from your career or linked to the things you want to be or own as a result of the earnings from your career.</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6032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24</a:t>
            </a:fld>
            <a:endParaRPr lang="en-GB" dirty="0"/>
          </a:p>
        </p:txBody>
      </p:sp>
    </p:spTree>
    <p:extLst>
      <p:ext uri="{BB962C8B-B14F-4D97-AF65-F5344CB8AC3E}">
        <p14:creationId xmlns:p14="http://schemas.microsoft.com/office/powerpoint/2010/main" val="1270469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25</a:t>
            </a:fld>
            <a:endParaRPr lang="en-GB" dirty="0"/>
          </a:p>
        </p:txBody>
      </p:sp>
    </p:spTree>
    <p:extLst>
      <p:ext uri="{BB962C8B-B14F-4D97-AF65-F5344CB8AC3E}">
        <p14:creationId xmlns:p14="http://schemas.microsoft.com/office/powerpoint/2010/main" val="31624312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Challenge 7</a:t>
            </a:r>
            <a:r>
              <a:rPr lang="en-GB" dirty="0"/>
              <a:t>. Teachers should watch these videos before you plan this lesson in more detail. You may choose to show pupils clips from these if they require clues to achieve challenge A, or use the video to sum up the activity at the end to explain the science behind the task. Points awarded to every team who succeeds in making. A bonus of a further 10 points to any team that successfully hooks something and floats to surface.</a:t>
            </a:r>
          </a:p>
          <a:p>
            <a:pPr marL="171450" indent="-171450">
              <a:buFont typeface="Arial" panose="020B0604020202020204" pitchFamily="34" charset="0"/>
              <a:buChar char="•"/>
            </a:pPr>
            <a:r>
              <a:rPr lang="en-GB" dirty="0">
                <a:hlinkClick r:id="rId3"/>
              </a:rPr>
              <a:t>www.youtube.com/watch?v=tEgIh7dt1C4</a:t>
            </a:r>
            <a:r>
              <a:rPr lang="en-GB" dirty="0"/>
              <a:t> </a:t>
            </a:r>
          </a:p>
          <a:p>
            <a:pPr marL="171450" indent="-171450">
              <a:buFont typeface="Arial" panose="020B0604020202020204" pitchFamily="34" charset="0"/>
              <a:buChar char="•"/>
            </a:pPr>
            <a:r>
              <a:rPr lang="en-GB" dirty="0">
                <a:hlinkClick r:id="rId4"/>
              </a:rPr>
              <a:t>www.youtube.com/watch?v=ql5NykrDHN0</a:t>
            </a:r>
            <a:r>
              <a:rPr lang="en-GB" dirty="0"/>
              <a:t> </a:t>
            </a:r>
          </a:p>
          <a:p>
            <a:r>
              <a:rPr lang="en-GB" b="1" dirty="0"/>
              <a:t>Challenge 8</a:t>
            </a:r>
            <a:r>
              <a:rPr lang="en-GB" dirty="0"/>
              <a:t>. A look at the slide showing hull designs and thinking about displacing the largest amount of water should help pupils. Use of a glue gun will help to fix and waterproof any joins. Teacher will need a number of weights that they can load evenly until the boat is breached. If working to budgets you could do a simple calculation of efficiency by measuring this in money spent per gram/kilo by dividing the cost of the boat by the load achieved. Top two achieve 15 and 10 points. All other successes 5 points for carrying the load.</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26</a:t>
            </a:fld>
            <a:endParaRPr lang="en-GB" dirty="0"/>
          </a:p>
        </p:txBody>
      </p:sp>
    </p:spTree>
    <p:extLst>
      <p:ext uri="{BB962C8B-B14F-4D97-AF65-F5344CB8AC3E}">
        <p14:creationId xmlns:p14="http://schemas.microsoft.com/office/powerpoint/2010/main" val="29457273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these videos. </a:t>
            </a:r>
          </a:p>
          <a:p>
            <a:pPr marL="171450" indent="-171450">
              <a:buFont typeface="Arial" panose="020B0604020202020204" pitchFamily="34" charset="0"/>
              <a:buChar char="•"/>
            </a:pPr>
            <a:r>
              <a:rPr lang="en-GB" dirty="0">
                <a:hlinkClick r:id="rId3"/>
              </a:rPr>
              <a:t>www.youtube.com/watch?v=tEgIh7dt1C4</a:t>
            </a:r>
            <a:r>
              <a:rPr lang="en-GB" dirty="0"/>
              <a:t> </a:t>
            </a:r>
          </a:p>
          <a:p>
            <a:pPr marL="171450" indent="-171450">
              <a:buFont typeface="Arial" panose="020B0604020202020204" pitchFamily="34" charset="0"/>
              <a:buChar char="•"/>
            </a:pPr>
            <a:r>
              <a:rPr lang="en-GB" dirty="0">
                <a:hlinkClick r:id="rId4"/>
              </a:rPr>
              <a:t>www.youtube.com/watch?v=ql5NykrDHN0</a:t>
            </a:r>
            <a:r>
              <a:rPr lang="en-GB" dirty="0"/>
              <a:t> </a:t>
            </a:r>
          </a:p>
          <a:p>
            <a:r>
              <a:rPr lang="en-GB" b="1" dirty="0"/>
              <a:t>Challenge 9</a:t>
            </a:r>
            <a:r>
              <a:rPr lang="en-GB" dirty="0"/>
              <a:t>. Pupils can experiment with hull design and then look at the best way of propelling the boat using a rubber band (steam boat paddle wheel, propeller) or balloon (jet ski method). Top two teams achieve 15 and 10 points. All other successful attempts 5 points.</a:t>
            </a:r>
          </a:p>
          <a:p>
            <a:r>
              <a:rPr lang="en-GB" b="1" dirty="0"/>
              <a:t>Challenge 10</a:t>
            </a:r>
            <a:r>
              <a:rPr lang="en-GB" dirty="0"/>
              <a:t>. Pupils will need to find an efficient way of building the tower to hold the weight and find a hull shape and size to hold this structure and balance it with the higher centre of gravity. 20 points to any successful attempt.</a:t>
            </a:r>
          </a:p>
          <a:p>
            <a:r>
              <a:rPr lang="en-GB" dirty="0"/>
              <a:t>Image 1: </a:t>
            </a:r>
            <a:r>
              <a:rPr lang="en-GB" dirty="0">
                <a:hlinkClick r:id="rId5"/>
              </a:rPr>
              <a:t>https://www.flickr.com/photos/romtomtom/6897541193</a:t>
            </a:r>
            <a:r>
              <a:rPr lang="en-GB" dirty="0"/>
              <a:t> </a:t>
            </a:r>
          </a:p>
          <a:p>
            <a:r>
              <a:rPr lang="en-GB" dirty="0"/>
              <a:t>Image 2: </a:t>
            </a:r>
            <a:r>
              <a:rPr lang="en-GB" dirty="0">
                <a:hlinkClick r:id="rId6"/>
              </a:rPr>
              <a:t>http://torange.biz/20875.html</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27</a:t>
            </a:fld>
            <a:endParaRPr lang="en-GB" dirty="0"/>
          </a:p>
        </p:txBody>
      </p:sp>
    </p:spTree>
    <p:extLst>
      <p:ext uri="{BB962C8B-B14F-4D97-AF65-F5344CB8AC3E}">
        <p14:creationId xmlns:p14="http://schemas.microsoft.com/office/powerpoint/2010/main" val="8127649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28</a:t>
            </a:fld>
            <a:endParaRPr lang="en-GB" dirty="0"/>
          </a:p>
        </p:txBody>
      </p:sp>
    </p:spTree>
    <p:extLst>
      <p:ext uri="{BB962C8B-B14F-4D97-AF65-F5344CB8AC3E}">
        <p14:creationId xmlns:p14="http://schemas.microsoft.com/office/powerpoint/2010/main" val="3227254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29</a:t>
            </a:fld>
            <a:endParaRPr lang="en-GB" dirty="0"/>
          </a:p>
        </p:txBody>
      </p:sp>
    </p:spTree>
    <p:extLst>
      <p:ext uri="{BB962C8B-B14F-4D97-AF65-F5344CB8AC3E}">
        <p14:creationId xmlns:p14="http://schemas.microsoft.com/office/powerpoint/2010/main" val="1694201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a:t>
            </a:fld>
            <a:endParaRPr lang="en-GB" dirty="0"/>
          </a:p>
        </p:txBody>
      </p:sp>
    </p:spTree>
    <p:extLst>
      <p:ext uri="{BB962C8B-B14F-4D97-AF65-F5344CB8AC3E}">
        <p14:creationId xmlns:p14="http://schemas.microsoft.com/office/powerpoint/2010/main" val="28472328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30</a:t>
            </a:fld>
            <a:endParaRPr lang="en-GB" dirty="0"/>
          </a:p>
        </p:txBody>
      </p:sp>
    </p:spTree>
    <p:extLst>
      <p:ext uri="{BB962C8B-B14F-4D97-AF65-F5344CB8AC3E}">
        <p14:creationId xmlns:p14="http://schemas.microsoft.com/office/powerpoint/2010/main" val="12109826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31</a:t>
            </a:fld>
            <a:endParaRPr lang="en-GB" dirty="0"/>
          </a:p>
        </p:txBody>
      </p:sp>
    </p:spTree>
    <p:extLst>
      <p:ext uri="{BB962C8B-B14F-4D97-AF65-F5344CB8AC3E}">
        <p14:creationId xmlns:p14="http://schemas.microsoft.com/office/powerpoint/2010/main" val="1436725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32</a:t>
            </a:fld>
            <a:endParaRPr lang="en-GB" dirty="0"/>
          </a:p>
        </p:txBody>
      </p:sp>
    </p:spTree>
    <p:extLst>
      <p:ext uri="{BB962C8B-B14F-4D97-AF65-F5344CB8AC3E}">
        <p14:creationId xmlns:p14="http://schemas.microsoft.com/office/powerpoint/2010/main" val="10051687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out the definitions and the types of work on the next slide so that pupils can match, cut and stick down each into their books.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9656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Flexitime</a:t>
            </a:r>
            <a:r>
              <a:rPr lang="en-GB" dirty="0"/>
              <a:t> = some flexibility over what time you start and finish. You can also build time to entitle you to extra days off.</a:t>
            </a:r>
          </a:p>
          <a:p>
            <a:r>
              <a:rPr lang="en-GB" b="1" dirty="0"/>
              <a:t>Compressed hours</a:t>
            </a:r>
            <a:r>
              <a:rPr lang="en-GB" dirty="0"/>
              <a:t> = work your weekly hours over just a few longer days to build in regular days off each week.</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5468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12871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with Severn Trent they will be related to water.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36</a:t>
            </a:fld>
            <a:endParaRPr lang="en-GB" dirty="0"/>
          </a:p>
        </p:txBody>
      </p:sp>
    </p:spTree>
    <p:extLst>
      <p:ext uri="{BB962C8B-B14F-4D97-AF65-F5344CB8AC3E}">
        <p14:creationId xmlns:p14="http://schemas.microsoft.com/office/powerpoint/2010/main" val="2133432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37</a:t>
            </a:fld>
            <a:endParaRPr lang="en-GB" dirty="0"/>
          </a:p>
        </p:txBody>
      </p:sp>
    </p:spTree>
    <p:extLst>
      <p:ext uri="{BB962C8B-B14F-4D97-AF65-F5344CB8AC3E}">
        <p14:creationId xmlns:p14="http://schemas.microsoft.com/office/powerpoint/2010/main" val="774185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rPr>
              <a:t>Why is the options process so important?</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rPr>
              <a:t>Introduce with something along the lines of… ‘The subjects that you choose to take for school options are the first stepping stone to your chosen career. You will take examinations in these subjects and with success you will be qualified to start work or take the next step in terms of education or training to get you to your career. This activity looks at how you might start to think about the best subjects for you.’</a:t>
            </a: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GB" sz="1100" b="0" i="0" u="none" strike="noStrike" kern="1200" cap="none" spc="0" normalizeH="0" baseline="0" noProof="0" dirty="0">
              <a:ln>
                <a:noFill/>
              </a:ln>
              <a:effectLst/>
              <a:uLnTx/>
              <a:uFillTx/>
              <a:cs typeface="Arial" panose="020B0604020202020204" pitchFamily="34" charset="0"/>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rPr>
              <a:t>Most of this self explanatory but the ‘how do I like to learn?’ is likely to raise questions. This should be about learning styles. Look at the link for more information:</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GB" sz="1100" b="0" i="0" u="none" strike="noStrike" kern="1200" cap="none" spc="0" normalizeH="0" baseline="0" noProof="0" dirty="0">
                <a:ln>
                  <a:noFill/>
                </a:ln>
                <a:effectLst/>
                <a:uLnTx/>
                <a:uFillTx/>
                <a:cs typeface="Arial" panose="020B0604020202020204" pitchFamily="34" charset="0"/>
                <a:hlinkClick r:id="rId3"/>
              </a:rPr>
              <a:t>www.careerkey.org/choose-a-career/holland-personality-types.html#.WMfcSeSmmM9</a:t>
            </a:r>
            <a:r>
              <a:rPr kumimoji="0" lang="en-GB" sz="1100" b="0" i="0" u="none" strike="noStrike" kern="1200" cap="none" spc="0" normalizeH="0" baseline="0" noProof="0" dirty="0">
                <a:ln>
                  <a:noFill/>
                </a:ln>
                <a:effectLst/>
                <a:uLnTx/>
                <a:uFillTx/>
                <a:cs typeface="Arial" panose="020B0604020202020204" pitchFamily="34" charset="0"/>
              </a:rPr>
              <a:t> </a:t>
            </a:r>
          </a:p>
          <a:p>
            <a:endParaRPr lang="en-GB" sz="1000" dirty="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3421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39</a:t>
            </a:fld>
            <a:endParaRPr lang="en-GB" dirty="0"/>
          </a:p>
        </p:txBody>
      </p:sp>
    </p:spTree>
    <p:extLst>
      <p:ext uri="{BB962C8B-B14F-4D97-AF65-F5344CB8AC3E}">
        <p14:creationId xmlns:p14="http://schemas.microsoft.com/office/powerpoint/2010/main" val="2831144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Tell the pupils that this project is going to be done with the help of a business and a focus of some our activities each lesson is to help you make decisions about your future. The staff from the business are well placed to help you think about your future.</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02158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40</a:t>
            </a:fld>
            <a:endParaRPr lang="en-GB" dirty="0"/>
          </a:p>
        </p:txBody>
      </p:sp>
    </p:spTree>
    <p:extLst>
      <p:ext uri="{BB962C8B-B14F-4D97-AF65-F5344CB8AC3E}">
        <p14:creationId xmlns:p14="http://schemas.microsoft.com/office/powerpoint/2010/main" val="39915576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41</a:t>
            </a:fld>
            <a:endParaRPr lang="en-GB" dirty="0"/>
          </a:p>
        </p:txBody>
      </p:sp>
    </p:spTree>
    <p:extLst>
      <p:ext uri="{BB962C8B-B14F-4D97-AF65-F5344CB8AC3E}">
        <p14:creationId xmlns:p14="http://schemas.microsoft.com/office/powerpoint/2010/main" val="2537525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Challenge 11</a:t>
            </a:r>
            <a:r>
              <a:rPr lang="en-GB" dirty="0"/>
              <a:t>. Pupils get to grips with the bottle rocket science and find a way of applying weight to the nose, in order to get it to land nose first. Pupils experiment with the ideal balance of water to air ratios. A simple way of measuring an approximate height would be to tape a length of cotton to the rocket with small masking tape increments attached to the cotton with number in metres marked. Top two on cheapest budget, 20 and 15 points. All other successful challenge attempts achieve 10.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Challenge 12</a:t>
            </a:r>
            <a:r>
              <a:rPr lang="en-GB" dirty="0"/>
              <a:t>. Looking at each of the rockets produced by each team, a teacher or other person should judge the design of each from an aesthetic and aerodynamic perspective. Points achieved on sliding scale of first, second and third best team.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a:t>
            </a:r>
            <a:r>
              <a:rPr lang="en-GB" dirty="0">
                <a:hlinkClick r:id="rId3"/>
              </a:rPr>
              <a:t>http://www.geograph.org.uk/photo/3072443</a:t>
            </a:r>
            <a:r>
              <a:rPr lang="en-GB" dirty="0"/>
              <a:t> </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42</a:t>
            </a:fld>
            <a:endParaRPr lang="en-GB" dirty="0"/>
          </a:p>
        </p:txBody>
      </p:sp>
    </p:spTree>
    <p:extLst>
      <p:ext uri="{BB962C8B-B14F-4D97-AF65-F5344CB8AC3E}">
        <p14:creationId xmlns:p14="http://schemas.microsoft.com/office/powerpoint/2010/main" val="19705500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Challenge 13</a:t>
            </a:r>
            <a:r>
              <a:rPr lang="en-GB" dirty="0"/>
              <a:t>. Pupils will need to experiment with fins and think about how rifling in a gun helps to improve accuracy because of the rotation that is generated. Points awarded to all who land within distances set by teacher (depends on wind conditions!). 20 points within nearest ring, 15 for middle ring and so on. No need to draw rings. You will just need a large tape measure and state the crucial distances.</a:t>
            </a:r>
          </a:p>
          <a:p>
            <a:r>
              <a:rPr lang="en-GB" b="1" dirty="0"/>
              <a:t>Challenge 14</a:t>
            </a:r>
            <a:r>
              <a:rPr lang="en-GB" dirty="0"/>
              <a:t>. Links provided on parachute slide for guidance. Pupils will need to find the ideal size and explore methods of attaching it to the rocket so it only deploys at the top of the rocket’s flight. All successful attempts get 20 points.</a:t>
            </a:r>
          </a:p>
        </p:txBody>
      </p:sp>
      <p:sp>
        <p:nvSpPr>
          <p:cNvPr id="4" name="Slide Number Placeholder 3"/>
          <p:cNvSpPr>
            <a:spLocks noGrp="1"/>
          </p:cNvSpPr>
          <p:nvPr>
            <p:ph type="sldNum" sz="quarter" idx="10"/>
          </p:nvPr>
        </p:nvSpPr>
        <p:spPr/>
        <p:txBody>
          <a:bodyPr/>
          <a:lstStyle/>
          <a:p>
            <a:fld id="{A43BB9C6-F4AD-4930-90CC-498063DE5E63}" type="slidenum">
              <a:rPr lang="en-GB" smtClean="0"/>
              <a:t>43</a:t>
            </a:fld>
            <a:endParaRPr lang="en-GB" dirty="0"/>
          </a:p>
        </p:txBody>
      </p:sp>
    </p:spTree>
    <p:extLst>
      <p:ext uri="{BB962C8B-B14F-4D97-AF65-F5344CB8AC3E}">
        <p14:creationId xmlns:p14="http://schemas.microsoft.com/office/powerpoint/2010/main" val="22900536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Your school may require you to update your risk assessment policy to carry out this activity. Please check.</a:t>
            </a:r>
          </a:p>
        </p:txBody>
      </p:sp>
      <p:sp>
        <p:nvSpPr>
          <p:cNvPr id="4" name="Slide Number Placeholder 3"/>
          <p:cNvSpPr>
            <a:spLocks noGrp="1"/>
          </p:cNvSpPr>
          <p:nvPr>
            <p:ph type="sldNum" sz="quarter" idx="10"/>
          </p:nvPr>
        </p:nvSpPr>
        <p:spPr/>
        <p:txBody>
          <a:bodyPr/>
          <a:lstStyle/>
          <a:p>
            <a:fld id="{A43BB9C6-F4AD-4930-90CC-498063DE5E63}" type="slidenum">
              <a:rPr lang="en-GB" smtClean="0"/>
              <a:t>44</a:t>
            </a:fld>
            <a:endParaRPr lang="en-GB" dirty="0"/>
          </a:p>
        </p:txBody>
      </p:sp>
    </p:spTree>
    <p:extLst>
      <p:ext uri="{BB962C8B-B14F-4D97-AF65-F5344CB8AC3E}">
        <p14:creationId xmlns:p14="http://schemas.microsoft.com/office/powerpoint/2010/main" val="35631287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Because of the cork and the friction force, the pump will only be able to create a pressure that reaches a point where the cork is forced out of the bottle. It is possible to create a launch platform where much greater pressures can be applied. See this link for instructions on how this can be made:</a:t>
            </a:r>
          </a:p>
          <a:p>
            <a:r>
              <a:rPr lang="en-GB" dirty="0">
                <a:hlinkClick r:id="rId3"/>
              </a:rPr>
              <a:t>http://www.aircommandrockets.com/construction_9.htm</a:t>
            </a:r>
            <a:r>
              <a:rPr lang="en-GB" dirty="0"/>
              <a:t> </a:t>
            </a:r>
          </a:p>
          <a:p>
            <a:r>
              <a:rPr lang="en-GB" dirty="0"/>
              <a:t>With increased pressure, a greater emphasis on safety should be adopted. You should look to the internet and your own experimentation when dealing with this type of launch platform and the safe levels of pressure that you can apply.</a:t>
            </a:r>
          </a:p>
        </p:txBody>
      </p:sp>
      <p:sp>
        <p:nvSpPr>
          <p:cNvPr id="4" name="Slide Number Placeholder 3"/>
          <p:cNvSpPr>
            <a:spLocks noGrp="1"/>
          </p:cNvSpPr>
          <p:nvPr>
            <p:ph type="sldNum" sz="quarter" idx="10"/>
          </p:nvPr>
        </p:nvSpPr>
        <p:spPr/>
        <p:txBody>
          <a:bodyPr/>
          <a:lstStyle/>
          <a:p>
            <a:fld id="{A43BB9C6-F4AD-4930-90CC-498063DE5E63}" type="slidenum">
              <a:rPr lang="en-GB" smtClean="0"/>
              <a:t>45</a:t>
            </a:fld>
            <a:endParaRPr lang="en-GB" dirty="0"/>
          </a:p>
        </p:txBody>
      </p:sp>
    </p:spTree>
    <p:extLst>
      <p:ext uri="{BB962C8B-B14F-4D97-AF65-F5344CB8AC3E}">
        <p14:creationId xmlns:p14="http://schemas.microsoft.com/office/powerpoint/2010/main" val="35896229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46</a:t>
            </a:fld>
            <a:endParaRPr lang="en-GB" dirty="0"/>
          </a:p>
        </p:txBody>
      </p:sp>
    </p:spTree>
    <p:extLst>
      <p:ext uri="{BB962C8B-B14F-4D97-AF65-F5344CB8AC3E}">
        <p14:creationId xmlns:p14="http://schemas.microsoft.com/office/powerpoint/2010/main" val="9152883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Are you electronically minded? Want to develop a more precise way of deploying a parachute? You might wish to look at this solution: </a:t>
            </a:r>
          </a:p>
          <a:p>
            <a:r>
              <a:rPr lang="en-GB" dirty="0">
                <a:hlinkClick r:id="rId3"/>
              </a:rPr>
              <a:t>https://www.youtube.com/watch?v=8JY6-vrV1Gg</a:t>
            </a:r>
            <a:r>
              <a:rPr lang="en-GB" dirty="0"/>
              <a:t> </a:t>
            </a:r>
          </a:p>
        </p:txBody>
      </p:sp>
      <p:sp>
        <p:nvSpPr>
          <p:cNvPr id="4" name="Slide Number Placeholder 3"/>
          <p:cNvSpPr>
            <a:spLocks noGrp="1"/>
          </p:cNvSpPr>
          <p:nvPr>
            <p:ph type="sldNum" sz="quarter" idx="10"/>
          </p:nvPr>
        </p:nvSpPr>
        <p:spPr/>
        <p:txBody>
          <a:bodyPr/>
          <a:lstStyle/>
          <a:p>
            <a:fld id="{A43BB9C6-F4AD-4930-90CC-498063DE5E63}" type="slidenum">
              <a:rPr lang="en-GB" smtClean="0"/>
              <a:t>47</a:t>
            </a:fld>
            <a:endParaRPr lang="en-GB" dirty="0"/>
          </a:p>
        </p:txBody>
      </p:sp>
    </p:spTree>
    <p:extLst>
      <p:ext uri="{BB962C8B-B14F-4D97-AF65-F5344CB8AC3E}">
        <p14:creationId xmlns:p14="http://schemas.microsoft.com/office/powerpoint/2010/main" val="34209591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48</a:t>
            </a:fld>
            <a:endParaRPr lang="en-GB" dirty="0"/>
          </a:p>
        </p:txBody>
      </p:sp>
    </p:spTree>
    <p:extLst>
      <p:ext uri="{BB962C8B-B14F-4D97-AF65-F5344CB8AC3E}">
        <p14:creationId xmlns:p14="http://schemas.microsoft.com/office/powerpoint/2010/main" val="34339727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link to the video on the next slide looks at an explanation of the new GCSE grading system. You can look at this before or after the activity on this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9443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Feedback. Some of the common responses.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98911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video and associated information can be found at:</a:t>
            </a:r>
          </a:p>
          <a:p>
            <a:r>
              <a:rPr lang="en-GB" dirty="0">
                <a:hlinkClick r:id="rId3"/>
              </a:rPr>
              <a:t>www.gov.uk/government/news/new-gcse-9-to-1-grades-coming-soon</a:t>
            </a:r>
            <a:r>
              <a:rPr lang="en-GB" dirty="0"/>
              <a: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519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with Severn Trent they will be related to water.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51</a:t>
            </a:fld>
            <a:endParaRPr lang="en-GB" dirty="0"/>
          </a:p>
        </p:txBody>
      </p:sp>
    </p:spTree>
    <p:extLst>
      <p:ext uri="{BB962C8B-B14F-4D97-AF65-F5344CB8AC3E}">
        <p14:creationId xmlns:p14="http://schemas.microsoft.com/office/powerpoint/2010/main" val="27096300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52</a:t>
            </a:fld>
            <a:endParaRPr lang="en-GB" dirty="0"/>
          </a:p>
        </p:txBody>
      </p:sp>
    </p:spTree>
    <p:extLst>
      <p:ext uri="{BB962C8B-B14F-4D97-AF65-F5344CB8AC3E}">
        <p14:creationId xmlns:p14="http://schemas.microsoft.com/office/powerpoint/2010/main" val="9278011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53</a:t>
            </a:fld>
            <a:endParaRPr lang="en-GB" dirty="0"/>
          </a:p>
        </p:txBody>
      </p:sp>
    </p:spTree>
    <p:extLst>
      <p:ext uri="{BB962C8B-B14F-4D97-AF65-F5344CB8AC3E}">
        <p14:creationId xmlns:p14="http://schemas.microsoft.com/office/powerpoint/2010/main" val="32891293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03937B7-126B-4DBB-9FC9-B946C00483A2}" type="slidenum">
              <a:rPr lang="en-GB" smtClean="0"/>
              <a:t>54</a:t>
            </a:fld>
            <a:endParaRPr lang="en-GB" dirty="0"/>
          </a:p>
        </p:txBody>
      </p:sp>
    </p:spTree>
    <p:extLst>
      <p:ext uri="{BB962C8B-B14F-4D97-AF65-F5344CB8AC3E}">
        <p14:creationId xmlns:p14="http://schemas.microsoft.com/office/powerpoint/2010/main" val="8071641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55</a:t>
            </a:fld>
            <a:endParaRPr lang="en-GB" dirty="0"/>
          </a:p>
        </p:txBody>
      </p:sp>
    </p:spTree>
    <p:extLst>
      <p:ext uri="{BB962C8B-B14F-4D97-AF65-F5344CB8AC3E}">
        <p14:creationId xmlns:p14="http://schemas.microsoft.com/office/powerpoint/2010/main" val="41521864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56</a:t>
            </a:fld>
            <a:endParaRPr lang="en-GB" dirty="0"/>
          </a:p>
        </p:txBody>
      </p:sp>
    </p:spTree>
    <p:extLst>
      <p:ext uri="{BB962C8B-B14F-4D97-AF65-F5344CB8AC3E}">
        <p14:creationId xmlns:p14="http://schemas.microsoft.com/office/powerpoint/2010/main" val="32286134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57</a:t>
            </a:fld>
            <a:endParaRPr lang="en-GB" dirty="0"/>
          </a:p>
        </p:txBody>
      </p:sp>
    </p:spTree>
    <p:extLst>
      <p:ext uri="{BB962C8B-B14F-4D97-AF65-F5344CB8AC3E}">
        <p14:creationId xmlns:p14="http://schemas.microsoft.com/office/powerpoint/2010/main" val="6189113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58</a:t>
            </a:fld>
            <a:endParaRPr lang="en-GB" dirty="0"/>
          </a:p>
        </p:txBody>
      </p:sp>
    </p:spTree>
    <p:extLst>
      <p:ext uri="{BB962C8B-B14F-4D97-AF65-F5344CB8AC3E}">
        <p14:creationId xmlns:p14="http://schemas.microsoft.com/office/powerpoint/2010/main" val="13957847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59</a:t>
            </a:fld>
            <a:endParaRPr lang="en-GB" dirty="0"/>
          </a:p>
        </p:txBody>
      </p:sp>
    </p:spTree>
    <p:extLst>
      <p:ext uri="{BB962C8B-B14F-4D97-AF65-F5344CB8AC3E}">
        <p14:creationId xmlns:p14="http://schemas.microsoft.com/office/powerpoint/2010/main" val="2153657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u="none" dirty="0"/>
              <a:t>In conclusion, talk to pupils about how a</a:t>
            </a:r>
            <a:r>
              <a:rPr lang="en-GB" sz="1100" dirty="0"/>
              <a:t>ll of the people we have looked at have a part to play and can offer you good advice about your future, but they need to be the best judge of what they hear. Be clear that it is </a:t>
            </a:r>
            <a:r>
              <a:rPr lang="en-GB" sz="1100" b="1" dirty="0"/>
              <a:t>their</a:t>
            </a:r>
            <a:r>
              <a:rPr lang="en-GB" sz="1100" dirty="0"/>
              <a:t> decision and future activities will be looking at the decisions you need to make to find the best solutions for you.</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77830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60</a:t>
            </a:fld>
            <a:endParaRPr lang="en-GB" dirty="0"/>
          </a:p>
        </p:txBody>
      </p:sp>
    </p:spTree>
    <p:extLst>
      <p:ext uri="{BB962C8B-B14F-4D97-AF65-F5344CB8AC3E}">
        <p14:creationId xmlns:p14="http://schemas.microsoft.com/office/powerpoint/2010/main" val="19863322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61</a:t>
            </a:fld>
            <a:endParaRPr lang="en-GB" dirty="0"/>
          </a:p>
        </p:txBody>
      </p:sp>
    </p:spTree>
    <p:extLst>
      <p:ext uri="{BB962C8B-B14F-4D97-AF65-F5344CB8AC3E}">
        <p14:creationId xmlns:p14="http://schemas.microsoft.com/office/powerpoint/2010/main" val="41537249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an Excel file attached that is set up and ready to use if you wish but care should be taken. This task involves the use of water and laptops should be kept away from tables where water is used.</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62</a:t>
            </a:fld>
            <a:endParaRPr lang="en-GB" dirty="0"/>
          </a:p>
        </p:txBody>
      </p:sp>
    </p:spTree>
    <p:extLst>
      <p:ext uri="{BB962C8B-B14F-4D97-AF65-F5344CB8AC3E}">
        <p14:creationId xmlns:p14="http://schemas.microsoft.com/office/powerpoint/2010/main" val="10829422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your preferred method of checking progress with pupils and to see whether the learning objectives were achieved with all pupils. E.g. RAG rated show of cards or thumbs up/down etc. Develop questions to check learning from the lesson. Extend to related scenarios to push further. I like to end lessons on a fun fact and because we are working with Severn Trent they will be related to water. A nice challenge for younger pupils as a fun homework task for reward points is to find out a fun fact on the subject to close the next lesson. I have prepared all of them for this project but considered the thought worth sharing.</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63</a:t>
            </a:fld>
            <a:endParaRPr lang="en-GB" dirty="0"/>
          </a:p>
        </p:txBody>
      </p:sp>
    </p:spTree>
    <p:extLst>
      <p:ext uri="{BB962C8B-B14F-4D97-AF65-F5344CB8AC3E}">
        <p14:creationId xmlns:p14="http://schemas.microsoft.com/office/powerpoint/2010/main" val="35692059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64</a:t>
            </a:fld>
            <a:endParaRPr lang="en-GB" dirty="0"/>
          </a:p>
        </p:txBody>
      </p:sp>
    </p:spTree>
    <p:extLst>
      <p:ext uri="{BB962C8B-B14F-4D97-AF65-F5344CB8AC3E}">
        <p14:creationId xmlns:p14="http://schemas.microsoft.com/office/powerpoint/2010/main" val="25747098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point of this activity is to open the minds of pupils who have a stereotyped view of the types of jobs that take place in different workplaces. Pupils are put off by certain job sectors because of a belief that, for example, construction jobs mean getting cold and wet.</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53981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66</a:t>
            </a:fld>
            <a:endParaRPr lang="en-GB" dirty="0"/>
          </a:p>
        </p:txBody>
      </p:sp>
    </p:spTree>
    <p:extLst>
      <p:ext uri="{BB962C8B-B14F-4D97-AF65-F5344CB8AC3E}">
        <p14:creationId xmlns:p14="http://schemas.microsoft.com/office/powerpoint/2010/main" val="33458270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whole lesson might be better presented to the pupils as some form of worksheet. Feel free to adapt your own worksheets but please include the questions on the slides for the purpose of evaluating the project back to the organisations who funded the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RAG rating if necessary. </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67</a:t>
            </a:fld>
            <a:endParaRPr lang="en-GB" dirty="0"/>
          </a:p>
        </p:txBody>
      </p:sp>
    </p:spTree>
    <p:extLst>
      <p:ext uri="{BB962C8B-B14F-4D97-AF65-F5344CB8AC3E}">
        <p14:creationId xmlns:p14="http://schemas.microsoft.com/office/powerpoint/2010/main" val="15447587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whole lesson might be better presented to the pupils as some form of worksheet. Feel free to adapt your own worksheets but please include the questions on the slides for the purpose of evaluating the project back to the organisations who funded the project.</a:t>
            </a:r>
          </a:p>
          <a:p>
            <a:pPr lvl="0">
              <a:defRPr/>
            </a:pPr>
            <a:r>
              <a:rPr lang="en-GB" dirty="0"/>
              <a:t>Explain RAG rating if necessary. </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68</a:t>
            </a:fld>
            <a:endParaRPr lang="en-GB" dirty="0"/>
          </a:p>
        </p:txBody>
      </p:sp>
    </p:spTree>
    <p:extLst>
      <p:ext uri="{BB962C8B-B14F-4D97-AF65-F5344CB8AC3E}">
        <p14:creationId xmlns:p14="http://schemas.microsoft.com/office/powerpoint/2010/main" val="41619224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69</a:t>
            </a:fld>
            <a:endParaRPr lang="en-GB" dirty="0"/>
          </a:p>
        </p:txBody>
      </p:sp>
    </p:spTree>
    <p:extLst>
      <p:ext uri="{BB962C8B-B14F-4D97-AF65-F5344CB8AC3E}">
        <p14:creationId xmlns:p14="http://schemas.microsoft.com/office/powerpoint/2010/main" val="3728741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a:t>
            </a:fld>
            <a:endParaRPr lang="en-GB" dirty="0"/>
          </a:p>
        </p:txBody>
      </p:sp>
    </p:spTree>
    <p:extLst>
      <p:ext uri="{BB962C8B-B14F-4D97-AF65-F5344CB8AC3E}">
        <p14:creationId xmlns:p14="http://schemas.microsoft.com/office/powerpoint/2010/main" val="5612130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may or may not be used depending on time available.</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70</a:t>
            </a:fld>
            <a:endParaRPr lang="en-GB" dirty="0"/>
          </a:p>
        </p:txBody>
      </p:sp>
    </p:spTree>
    <p:extLst>
      <p:ext uri="{BB962C8B-B14F-4D97-AF65-F5344CB8AC3E}">
        <p14:creationId xmlns:p14="http://schemas.microsoft.com/office/powerpoint/2010/main" val="4288162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Introduce the project in terms of building careers knowledge and skills alongside a series of challenges set by the staff of Severn Trent Water who will be supporting on this project. There is a short piece on what employers look for in their employees and the link should be made to pupils needing to use many of these skills in order to succeed on the challenges ahead</a:t>
            </a:r>
          </a:p>
          <a:p>
            <a:endParaRPr lang="en-GB" dirty="0"/>
          </a:p>
        </p:txBody>
      </p:sp>
      <p:sp>
        <p:nvSpPr>
          <p:cNvPr id="4" name="Slide Number Placeholder 3"/>
          <p:cNvSpPr>
            <a:spLocks noGrp="1"/>
          </p:cNvSpPr>
          <p:nvPr>
            <p:ph type="sldNum" sz="quarter" idx="10"/>
          </p:nvPr>
        </p:nvSpPr>
        <p:spPr/>
        <p:txBody>
          <a:bodyPr/>
          <a:lstStyle/>
          <a:p>
            <a:fld id="{A43BB9C6-F4AD-4930-90CC-498063DE5E63}" type="slidenum">
              <a:rPr lang="en-GB" smtClean="0"/>
              <a:t>8</a:t>
            </a:fld>
            <a:endParaRPr lang="en-GB" dirty="0"/>
          </a:p>
        </p:txBody>
      </p:sp>
    </p:spTree>
    <p:extLst>
      <p:ext uri="{BB962C8B-B14F-4D97-AF65-F5344CB8AC3E}">
        <p14:creationId xmlns:p14="http://schemas.microsoft.com/office/powerpoint/2010/main" val="2023046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3BB9C6-F4AD-4930-90CC-498063DE5E63}" type="slidenum">
              <a:rPr lang="en-GB" smtClean="0"/>
              <a:t>9</a:t>
            </a:fld>
            <a:endParaRPr lang="en-GB" dirty="0"/>
          </a:p>
        </p:txBody>
      </p:sp>
    </p:spTree>
    <p:extLst>
      <p:ext uri="{BB962C8B-B14F-4D97-AF65-F5344CB8AC3E}">
        <p14:creationId xmlns:p14="http://schemas.microsoft.com/office/powerpoint/2010/main" val="2652692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92D050"/>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50404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ectangle 9"/>
          <p:cNvSpPr/>
          <p:nvPr userDrawn="1"/>
        </p:nvSpPr>
        <p:spPr>
          <a:xfrm>
            <a:off x="0" y="6000750"/>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1" name="Title 1"/>
          <p:cNvSpPr txBox="1">
            <a:spLocks/>
          </p:cNvSpPr>
          <p:nvPr userDrawn="1"/>
        </p:nvSpPr>
        <p:spPr>
          <a:xfrm>
            <a:off x="609601"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pic>
        <p:nvPicPr>
          <p:cNvPr id="12" name="Picture 11" descr="DATA07whitesmall.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80700" y="6178554"/>
            <a:ext cx="1028194" cy="476250"/>
          </a:xfrm>
          <a:prstGeom prst="rect">
            <a:avLst/>
          </a:prstGeom>
        </p:spPr>
      </p:pic>
      <p:sp>
        <p:nvSpPr>
          <p:cNvPr id="13" name="Title 1"/>
          <p:cNvSpPr txBox="1">
            <a:spLocks/>
          </p:cNvSpPr>
          <p:nvPr userDrawn="1"/>
        </p:nvSpPr>
        <p:spPr>
          <a:xfrm>
            <a:off x="5059500"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Skills for Industry</a:t>
            </a:r>
          </a:p>
        </p:txBody>
      </p:sp>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457200" rtl="0" eaLnBrk="1" latinLnBrk="0" hangingPunct="1">
        <a:spcBef>
          <a:spcPct val="0"/>
        </a:spcBef>
        <a:buNone/>
        <a:defRPr sz="4400" b="1" kern="1200">
          <a:solidFill>
            <a:srgbClr val="B0D235"/>
          </a:solidFill>
          <a:latin typeface="Cambria" panose="02040503050406030204" pitchFamily="18" charset="0"/>
          <a:ea typeface="+mj-ea"/>
          <a:cs typeface="Arial"/>
        </a:defRPr>
      </a:lvl1pPr>
    </p:titleStyle>
    <p:body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4.wdp"/><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5.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microsoft.com/office/2007/relationships/hdphoto" Target="../media/hdphoto8.wdp"/><Relationship Id="rId5" Type="http://schemas.openxmlformats.org/officeDocument/2006/relationships/image" Target="../media/image37.png"/><Relationship Id="rId10" Type="http://schemas.microsoft.com/office/2007/relationships/hdphoto" Target="../media/hdphoto10.wdp"/><Relationship Id="rId4" Type="http://schemas.microsoft.com/office/2007/relationships/hdphoto" Target="../media/hdphoto7.wdp"/><Relationship Id="rId9" Type="http://schemas.openxmlformats.org/officeDocument/2006/relationships/image" Target="../media/image39.png"/></Relationships>
</file>

<file path=ppt/slides/_rels/slide2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2.jpeg"/><Relationship Id="rId5" Type="http://schemas.microsoft.com/office/2007/relationships/hdphoto" Target="../media/hdphoto11.wdp"/><Relationship Id="rId4" Type="http://schemas.openxmlformats.org/officeDocument/2006/relationships/image" Target="../media/image41.png"/><Relationship Id="rId9" Type="http://schemas.microsoft.com/office/2007/relationships/hdphoto" Target="../media/hdphoto12.wdp"/></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hyperlink" Target="http://www.youtube.com/watch?v=y0SnFCs9z1g&amp;list=WL" TargetMode="External"/><Relationship Id="rId4" Type="http://schemas.microsoft.com/office/2007/relationships/hdphoto" Target="../media/hdphoto13.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hyperlink" Target="http://www.youtube.com/watch?v=zlkpZZW29b0" TargetMode="External"/><Relationship Id="rId4" Type="http://schemas.microsoft.com/office/2007/relationships/hdphoto" Target="../media/hdphoto14.wdp"/></Relationships>
</file>

<file path=ppt/slides/_rels/slide3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51.JPG"/><Relationship Id="rId4" Type="http://schemas.openxmlformats.org/officeDocument/2006/relationships/image" Target="../media/image50.JP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56.jpeg"/><Relationship Id="rId5" Type="http://schemas.openxmlformats.org/officeDocument/2006/relationships/image" Target="../media/image5.png"/><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58.jpe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microsoft.com/office/2007/relationships/hdphoto" Target="../media/hdphoto16.wdp"/><Relationship Id="rId5" Type="http://schemas.openxmlformats.org/officeDocument/2006/relationships/image" Target="../media/image60.png"/><Relationship Id="rId4" Type="http://schemas.microsoft.com/office/2007/relationships/hdphoto" Target="../media/hdphoto15.wdp"/></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64.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microsoft.com/office/2007/relationships/hdphoto" Target="../media/hdphoto17.wdp"/><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69.emf"/></Relationships>
</file>

<file path=ppt/slides/_rels/slide47.xml.rels><?xml version="1.0" encoding="UTF-8" standalone="yes"?>
<Relationships xmlns="http://schemas.openxmlformats.org/package/2006/relationships"><Relationship Id="rId3" Type="http://schemas.openxmlformats.org/officeDocument/2006/relationships/hyperlink" Target="http://www.youtube.com/watch?v=w4Jgh9V9gwE" TargetMode="External"/><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hyperlink" Target="http://www.youtube.com/watch?v=AcKwmW8x96I"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microsoft.com/office/2007/relationships/hdphoto" Target="../media/hdphoto17.wdp"/></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http://www.gov.uk/government/news/new-gcse-9-to-1-grades-coming-soon"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73.jpeg"/></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www.youtube.com/user/ApprenticeshipsNAS" TargetMode="External"/><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hyperlink" Target="https://www.youtube.com/watch?v=LWx3opcJlSE"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56.jpeg"/><Relationship Id="rId5" Type="http://schemas.openxmlformats.org/officeDocument/2006/relationships/image" Target="../media/image5.png"/><Relationship Id="rId4" Type="http://schemas.openxmlformats.org/officeDocument/2006/relationships/image" Target="../media/image55.jpeg"/></Relationships>
</file>

<file path=ppt/slides/_rels/slide5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6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81.png"/></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6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microsoft.com/office/2007/relationships/hdphoto" Target="../media/hdphoto18.wdp"/></Relationships>
</file>

<file path=ppt/slides/_rels/slide6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87.png"/><Relationship Id="rId4" Type="http://schemas.microsoft.com/office/2007/relationships/hdphoto" Target="../media/hdphoto18.wdp"/></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89.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22285"/>
            <a:ext cx="10972800" cy="3433889"/>
          </a:xfrm>
        </p:spPr>
        <p:txBody>
          <a:bodyPr>
            <a:normAutofit/>
          </a:bodyPr>
          <a:lstStyle/>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GB" sz="2400" b="0" dirty="0">
              <a:solidFill>
                <a:schemeClr val="tx1"/>
              </a:solidFill>
              <a:latin typeface="Arial" panose="020B0604020202020204" pitchFamily="34" charset="0"/>
              <a:cs typeface="Arial" panose="020B0604020202020204" pitchFamily="34" charset="0"/>
            </a:endParaRPr>
          </a:p>
          <a:p>
            <a:pPr marL="0" indent="0">
              <a:buNone/>
            </a:pPr>
            <a:endParaRPr lang="en-US" sz="2400" b="0" dirty="0">
              <a:solidFill>
                <a:schemeClr val="tx1"/>
              </a:solidFill>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609600" y="2197625"/>
            <a:ext cx="7870103" cy="85254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4000" dirty="0"/>
              <a:t>Coventry Project </a:t>
            </a:r>
          </a:p>
          <a:p>
            <a:pPr marL="0" indent="0" algn="ctr">
              <a:buNone/>
            </a:pPr>
            <a:r>
              <a:rPr lang="en-GB" sz="4000" dirty="0"/>
              <a:t>Severn Trent Water</a:t>
            </a:r>
            <a:endParaRPr lang="en-US" sz="4000" b="0" dirty="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title"/>
          </p:nvPr>
        </p:nvSpPr>
        <p:spPr>
          <a:xfrm>
            <a:off x="609600" y="445791"/>
            <a:ext cx="7870103" cy="970577"/>
          </a:xfrm>
        </p:spPr>
        <p:txBody>
          <a:bodyPr>
            <a:normAutofit/>
          </a:bodyPr>
          <a:lstStyle/>
          <a:p>
            <a:pPr algn="ctr"/>
            <a:r>
              <a:rPr lang="en-GB" dirty="0"/>
              <a:t>Skills for Industry</a:t>
            </a:r>
            <a:endParaRPr lang="en-US" dirty="0"/>
          </a:p>
        </p:txBody>
      </p:sp>
      <p:grpSp>
        <p:nvGrpSpPr>
          <p:cNvPr id="11" name="Group 10"/>
          <p:cNvGrpSpPr/>
          <p:nvPr/>
        </p:nvGrpSpPr>
        <p:grpSpPr>
          <a:xfrm>
            <a:off x="8307587" y="445791"/>
            <a:ext cx="3446929" cy="5039721"/>
            <a:chOff x="8307587" y="445791"/>
            <a:chExt cx="3446929" cy="5039721"/>
          </a:xfrm>
        </p:grpSpPr>
        <p:sp>
          <p:nvSpPr>
            <p:cNvPr id="5" name="Rectangle 4"/>
            <p:cNvSpPr/>
            <p:nvPr/>
          </p:nvSpPr>
          <p:spPr>
            <a:xfrm>
              <a:off x="8307587" y="445791"/>
              <a:ext cx="3446929" cy="50397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8479703" y="597505"/>
              <a:ext cx="3102693" cy="1303855"/>
            </a:xfrm>
            <a:prstGeom prst="rect">
              <a:avLst/>
            </a:prstGeom>
          </p:spPr>
        </p:pic>
        <p:grpSp>
          <p:nvGrpSpPr>
            <p:cNvPr id="10" name="Group 9"/>
            <p:cNvGrpSpPr/>
            <p:nvPr/>
          </p:nvGrpSpPr>
          <p:grpSpPr>
            <a:xfrm>
              <a:off x="8479703" y="2197625"/>
              <a:ext cx="3102693" cy="3102693"/>
              <a:chOff x="8479703" y="2197625"/>
              <a:chExt cx="3102693" cy="3102693"/>
            </a:xfrm>
          </p:grpSpPr>
          <p:sp>
            <p:nvSpPr>
              <p:cNvPr id="8" name="Rectangle 7"/>
              <p:cNvSpPr/>
              <p:nvPr/>
            </p:nvSpPr>
            <p:spPr>
              <a:xfrm>
                <a:off x="8479703" y="2197625"/>
                <a:ext cx="3102693" cy="3102693"/>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4"/>
              <a:stretch>
                <a:fillRect/>
              </a:stretch>
            </p:blipFill>
            <p:spPr>
              <a:xfrm>
                <a:off x="8651818" y="2335338"/>
                <a:ext cx="2786327" cy="2780947"/>
              </a:xfrm>
              <a:prstGeom prst="rect">
                <a:avLst/>
              </a:prstGeom>
              <a:ln>
                <a:solidFill>
                  <a:schemeClr val="bg1"/>
                </a:solidFill>
              </a:ln>
            </p:spPr>
          </p:pic>
        </p:grpSp>
      </p:grpSp>
    </p:spTree>
    <p:extLst>
      <p:ext uri="{BB962C8B-B14F-4D97-AF65-F5344CB8AC3E}">
        <p14:creationId xmlns:p14="http://schemas.microsoft.com/office/powerpoint/2010/main" val="154098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6353"/>
            <a:ext cx="10972800" cy="689866"/>
          </a:xfrm>
        </p:spPr>
        <p:txBody>
          <a:bodyPr>
            <a:normAutofit fontScale="90000"/>
          </a:bodyPr>
          <a:lstStyle/>
          <a:p>
            <a:r>
              <a:rPr lang="en-GB" dirty="0"/>
              <a:t>Use your skills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8" name="Rectangle 7"/>
          <p:cNvSpPr/>
          <p:nvPr/>
        </p:nvSpPr>
        <p:spPr>
          <a:xfrm>
            <a:off x="609600" y="1001753"/>
            <a:ext cx="9263449" cy="978729"/>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Over the next few lessons you will be confronted with a series of </a:t>
            </a:r>
            <a:r>
              <a:rPr lang="en-GB" dirty="0">
                <a:solidFill>
                  <a:srgbClr val="FF0000"/>
                </a:solidFill>
                <a:latin typeface="Arial" panose="020B0604020202020204" pitchFamily="34" charset="0"/>
                <a:cs typeface="Arial" panose="020B0604020202020204" pitchFamily="34" charset="0"/>
              </a:rPr>
              <a:t>S</a:t>
            </a:r>
            <a:r>
              <a:rPr lang="en-GB" dirty="0">
                <a:solidFill>
                  <a:srgbClr val="00B050"/>
                </a:solidFill>
                <a:latin typeface="Arial" panose="020B0604020202020204" pitchFamily="34" charset="0"/>
                <a:cs typeface="Arial" panose="020B0604020202020204" pitchFamily="34" charset="0"/>
              </a:rPr>
              <a:t>T</a:t>
            </a:r>
            <a:r>
              <a:rPr lang="en-GB" dirty="0">
                <a:solidFill>
                  <a:srgbClr val="0070C0"/>
                </a:solidFill>
                <a:latin typeface="Arial" panose="020B0604020202020204" pitchFamily="34" charset="0"/>
                <a:cs typeface="Arial" panose="020B0604020202020204" pitchFamily="34" charset="0"/>
              </a:rPr>
              <a:t>E</a:t>
            </a:r>
            <a:r>
              <a:rPr lang="en-GB" dirty="0">
                <a:solidFill>
                  <a:srgbClr val="FFC000"/>
                </a:solidFill>
                <a:latin typeface="Arial" panose="020B0604020202020204" pitchFamily="34" charset="0"/>
                <a:cs typeface="Arial" panose="020B0604020202020204" pitchFamily="34" charset="0"/>
              </a:rPr>
              <a:t>A</a:t>
            </a:r>
            <a:r>
              <a:rPr lang="en-GB" dirty="0">
                <a:solidFill>
                  <a:srgbClr val="002060"/>
                </a:solidFill>
                <a:latin typeface="Arial" panose="020B0604020202020204" pitchFamily="34" charset="0"/>
                <a:cs typeface="Arial" panose="020B0604020202020204" pitchFamily="34" charset="0"/>
              </a:rPr>
              <a:t>M</a:t>
            </a:r>
            <a:r>
              <a:rPr lang="en-GB" dirty="0">
                <a:latin typeface="Arial" panose="020B0604020202020204" pitchFamily="34" charset="0"/>
                <a:cs typeface="Arial" panose="020B0604020202020204" pitchFamily="34" charset="0"/>
              </a:rPr>
              <a:t> challenges which will use some of the essential skills that employers want. </a:t>
            </a:r>
            <a:r>
              <a:rPr lang="en-GB" dirty="0">
                <a:solidFill>
                  <a:srgbClr val="318AAC"/>
                </a:solidFill>
                <a:latin typeface="Arial" panose="020B0604020202020204" pitchFamily="34" charset="0"/>
                <a:cs typeface="Arial" panose="020B0604020202020204" pitchFamily="34" charset="0"/>
              </a:rPr>
              <a:t> </a:t>
            </a:r>
            <a:endParaRPr lang="en-GB" dirty="0">
              <a:solidFill>
                <a:srgbClr val="002060"/>
              </a:solidFill>
              <a:latin typeface="Arial" panose="020B0604020202020204" pitchFamily="34" charset="0"/>
              <a:cs typeface="Arial" panose="020B0604020202020204" pitchFamily="34" charset="0"/>
            </a:endParaRPr>
          </a:p>
          <a:p>
            <a:pPr lvl="0">
              <a:spcBef>
                <a:spcPct val="20000"/>
              </a:spcBef>
            </a:pPr>
            <a:r>
              <a:rPr lang="en-GB" dirty="0">
                <a:solidFill>
                  <a:srgbClr val="318AAC"/>
                </a:solidFill>
                <a:latin typeface="Arial" panose="020B0604020202020204" pitchFamily="34" charset="0"/>
                <a:cs typeface="Arial" panose="020B0604020202020204" pitchFamily="34" charset="0"/>
              </a:rPr>
              <a:t> </a:t>
            </a:r>
          </a:p>
        </p:txBody>
      </p:sp>
      <p:sp>
        <p:nvSpPr>
          <p:cNvPr id="9" name="Rectangle 8"/>
          <p:cNvSpPr/>
          <p:nvPr/>
        </p:nvSpPr>
        <p:spPr>
          <a:xfrm>
            <a:off x="800159" y="2462841"/>
            <a:ext cx="6096000" cy="2944396"/>
          </a:xfrm>
          <a:prstGeom prst="rect">
            <a:avLst/>
          </a:prstGeom>
        </p:spPr>
        <p:txBody>
          <a:bodyPr>
            <a:spAutoFit/>
          </a:bodyPr>
          <a:lstStyle/>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Work well as part of a team and individually</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Have excellent attendance and punctuality to support your team on these projects</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Be determined to achieve tasks well</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Have knowledge and skills related to the work</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Be flexible</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Be ambitious and aim to do well</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Have good Maths and English skills</a:t>
            </a:r>
          </a:p>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Solve problems</a:t>
            </a:r>
          </a:p>
        </p:txBody>
      </p:sp>
      <p:sp>
        <p:nvSpPr>
          <p:cNvPr id="13" name="Rectangle 12"/>
          <p:cNvSpPr/>
          <p:nvPr/>
        </p:nvSpPr>
        <p:spPr>
          <a:xfrm>
            <a:off x="609600" y="1915444"/>
            <a:ext cx="1920398" cy="369332"/>
          </a:xfrm>
          <a:prstGeom prst="rect">
            <a:avLst/>
          </a:prstGeom>
        </p:spPr>
        <p:txBody>
          <a:bodyPr wrap="none">
            <a:spAutoFit/>
          </a:bodyPr>
          <a:lstStyle/>
          <a:p>
            <a:pPr lvl="0">
              <a:spcBef>
                <a:spcPct val="20000"/>
              </a:spcBef>
            </a:pPr>
            <a:r>
              <a:rPr lang="en-GB" dirty="0">
                <a:latin typeface="Arial" panose="020B0604020202020204" pitchFamily="34" charset="0"/>
                <a:cs typeface="Arial" panose="020B0604020202020204" pitchFamily="34" charset="0"/>
              </a:rPr>
              <a:t>You will need to: </a:t>
            </a:r>
          </a:p>
        </p:txBody>
      </p:sp>
      <p:pic>
        <p:nvPicPr>
          <p:cNvPr id="16" name="Picture 15"/>
          <p:cNvPicPr>
            <a:picLocks noChangeAspect="1"/>
          </p:cNvPicPr>
          <p:nvPr/>
        </p:nvPicPr>
        <p:blipFill>
          <a:blip r:embed="rId3"/>
          <a:stretch>
            <a:fillRect/>
          </a:stretch>
        </p:blipFill>
        <p:spPr>
          <a:xfrm>
            <a:off x="7825562" y="1672955"/>
            <a:ext cx="2813629" cy="3929207"/>
          </a:xfrm>
          <a:prstGeom prst="rect">
            <a:avLst/>
          </a:prstGeom>
        </p:spPr>
      </p:pic>
    </p:spTree>
    <p:extLst>
      <p:ext uri="{BB962C8B-B14F-4D97-AF65-F5344CB8AC3E}">
        <p14:creationId xmlns:p14="http://schemas.microsoft.com/office/powerpoint/2010/main" val="2666929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0574"/>
            <a:ext cx="10972800" cy="689866"/>
          </a:xfrm>
        </p:spPr>
        <p:txBody>
          <a:bodyPr>
            <a:normAutofit fontScale="90000"/>
          </a:bodyPr>
          <a:lstStyle/>
          <a:p>
            <a:r>
              <a:rPr lang="en-GB" dirty="0"/>
              <a:t>1 Balloon powered car</a:t>
            </a:r>
          </a:p>
        </p:txBody>
      </p:sp>
      <p:sp>
        <p:nvSpPr>
          <p:cNvPr id="11" name="Rectangle 10"/>
          <p:cNvSpPr/>
          <p:nvPr/>
        </p:nvSpPr>
        <p:spPr>
          <a:xfrm>
            <a:off x="452417" y="1201848"/>
            <a:ext cx="6833950" cy="4302716"/>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are going to design and build a small car using the materials that are on offer.</a:t>
            </a:r>
          </a:p>
          <a:p>
            <a:pPr marL="28575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The car must be able to move using the air stored in a balloon.</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There is an imaginary budget which you must adhere to. </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There are a series of challenges that can provide you with points by successfully completing them. You must aim to complete as many of these challenges as you can to gain as many points as possible.</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have to experiment with changing your car design to try to achieve each of the challenges.</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be working in teams and the management of the team will be very important to the success of each challenge.</a:t>
            </a:r>
          </a:p>
          <a:p>
            <a:pPr marL="28575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Points will be awarded to the teams who show the best team and leadership skills.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8" name="Rectangle 7"/>
          <p:cNvSpPr/>
          <p:nvPr/>
        </p:nvSpPr>
        <p:spPr>
          <a:xfrm>
            <a:off x="7673545" y="212651"/>
            <a:ext cx="3521677" cy="559272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8679845" y="5489038"/>
            <a:ext cx="1688283" cy="307777"/>
          </a:xfrm>
          <a:prstGeom prst="rect">
            <a:avLst/>
          </a:prstGeom>
        </p:spPr>
        <p:txBody>
          <a:bodyPr wrap="none">
            <a:spAutoFit/>
          </a:bodyPr>
          <a:lstStyle/>
          <a:p>
            <a:r>
              <a:rPr lang="en-GB" sz="1400" dirty="0">
                <a:solidFill>
                  <a:schemeClr val="bg1"/>
                </a:solidFill>
                <a:latin typeface="Arial" panose="020B0604020202020204" pitchFamily="34" charset="0"/>
                <a:cs typeface="Arial" panose="020B0604020202020204" pitchFamily="34" charset="0"/>
              </a:rPr>
              <a:t>Click image to play</a:t>
            </a:r>
            <a:endParaRPr lang="en-GB" sz="1400" dirty="0">
              <a:solidFill>
                <a:schemeClr val="bg1"/>
              </a:solidFill>
            </a:endParaRPr>
          </a:p>
        </p:txBody>
      </p:sp>
      <p:pic>
        <p:nvPicPr>
          <p:cNvPr id="4" name="balloonCarRotated_x26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34429" t="12968" r="34612" b="12694"/>
          <a:stretch/>
        </p:blipFill>
        <p:spPr>
          <a:xfrm>
            <a:off x="8085000" y="513463"/>
            <a:ext cx="2771471" cy="4991101"/>
          </a:xfrm>
          <a:prstGeom prst="rect">
            <a:avLst/>
          </a:prstGeom>
        </p:spPr>
      </p:pic>
    </p:spTree>
    <p:extLst>
      <p:ext uri="{BB962C8B-B14F-4D97-AF65-F5344CB8AC3E}">
        <p14:creationId xmlns:p14="http://schemas.microsoft.com/office/powerpoint/2010/main" val="19186396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58905" y="245661"/>
            <a:ext cx="10806953" cy="5643406"/>
          </a:xfrm>
          <a:prstGeom prst="rect">
            <a:avLst/>
          </a:prstGeom>
        </p:spPr>
      </p:pic>
      <p:grpSp>
        <p:nvGrpSpPr>
          <p:cNvPr id="8" name="Group 7"/>
          <p:cNvGrpSpPr/>
          <p:nvPr/>
        </p:nvGrpSpPr>
        <p:grpSpPr>
          <a:xfrm>
            <a:off x="5042647" y="2581835"/>
            <a:ext cx="5876365" cy="3025589"/>
            <a:chOff x="5042647" y="2985247"/>
            <a:chExt cx="5876365" cy="2097741"/>
          </a:xfrm>
        </p:grpSpPr>
        <p:sp>
          <p:nvSpPr>
            <p:cNvPr id="6" name="Rectangle 5"/>
            <p:cNvSpPr/>
            <p:nvPr/>
          </p:nvSpPr>
          <p:spPr>
            <a:xfrm>
              <a:off x="5042647" y="2985247"/>
              <a:ext cx="5876365" cy="209774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ectangle 6"/>
            <p:cNvSpPr/>
            <p:nvPr/>
          </p:nvSpPr>
          <p:spPr>
            <a:xfrm>
              <a:off x="5190564" y="3086816"/>
              <a:ext cx="5580529" cy="189460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
        <p:nvSpPr>
          <p:cNvPr id="10" name="Rectangle 9"/>
          <p:cNvSpPr/>
          <p:nvPr/>
        </p:nvSpPr>
        <p:spPr>
          <a:xfrm>
            <a:off x="5400647" y="2823679"/>
            <a:ext cx="5160362" cy="2585323"/>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For each of the challenges you will receive the same kit of parts to work with. </a:t>
            </a:r>
          </a:p>
          <a:p>
            <a:endParaRPr lang="en-GB" dirty="0">
              <a:latin typeface="Arial" panose="020B0604020202020204" pitchFamily="34" charset="0"/>
              <a:cs typeface="Arial" panose="020B0604020202020204" pitchFamily="34" charset="0"/>
            </a:endParaRPr>
          </a:p>
          <a:p>
            <a:pPr algn="ctr"/>
            <a:r>
              <a:rPr lang="en-GB" dirty="0">
                <a:latin typeface="Arial" panose="020B0604020202020204" pitchFamily="34" charset="0"/>
                <a:cs typeface="Arial" panose="020B0604020202020204" pitchFamily="34" charset="0"/>
              </a:rPr>
              <a:t>Each part in the kit has a cost attached. You must complete each challenge with a small budget in mind.</a:t>
            </a:r>
          </a:p>
          <a:p>
            <a:pPr algn="ctr"/>
            <a:endParaRPr lang="en-GB" dirty="0">
              <a:latin typeface="Arial" panose="020B0604020202020204" pitchFamily="34" charset="0"/>
              <a:cs typeface="Arial" panose="020B0604020202020204" pitchFamily="34" charset="0"/>
            </a:endParaRPr>
          </a:p>
          <a:p>
            <a:pPr algn="ctr"/>
            <a:r>
              <a:rPr lang="en-GB" dirty="0">
                <a:latin typeface="Arial" panose="020B0604020202020204" pitchFamily="34" charset="0"/>
                <a:cs typeface="Arial" panose="020B0604020202020204" pitchFamily="34" charset="0"/>
              </a:rPr>
              <a:t>There will be points awarded for success and points removed for every £ over budget.</a:t>
            </a:r>
          </a:p>
        </p:txBody>
      </p:sp>
    </p:spTree>
    <p:extLst>
      <p:ext uri="{BB962C8B-B14F-4D97-AF65-F5344CB8AC3E}">
        <p14:creationId xmlns:p14="http://schemas.microsoft.com/office/powerpoint/2010/main" val="748963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7879" y="1102751"/>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10"/>
          <p:cNvSpPr/>
          <p:nvPr/>
        </p:nvSpPr>
        <p:spPr>
          <a:xfrm>
            <a:off x="794807" y="1222812"/>
            <a:ext cx="3859256" cy="1188018"/>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1</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Build a car powered by a balloon that can travel two metres using the smallest budget.</a:t>
            </a:r>
          </a:p>
        </p:txBody>
      </p:sp>
      <p:sp>
        <p:nvSpPr>
          <p:cNvPr id="10" name="Rectangle 9"/>
          <p:cNvSpPr/>
          <p:nvPr/>
        </p:nvSpPr>
        <p:spPr>
          <a:xfrm>
            <a:off x="7599319" y="1222811"/>
            <a:ext cx="3830681" cy="1434239"/>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2</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Build a balloon powered car that can travel in a circular motion between two concentric circles without touching either of the marked circles.</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ackgroundRemoval t="5220" b="95269" l="9764" r="89764"/>
                    </a14:imgEffect>
                  </a14:imgLayer>
                </a14:imgProps>
              </a:ext>
            </a:extLst>
          </a:blip>
          <a:stretch>
            <a:fillRect/>
          </a:stretch>
        </p:blipFill>
        <p:spPr>
          <a:xfrm>
            <a:off x="4800066" y="3386480"/>
            <a:ext cx="2721298" cy="2627017"/>
          </a:xfrm>
          <a:prstGeom prst="rect">
            <a:avLst/>
          </a:prstGeom>
        </p:spPr>
      </p:pic>
      <p:pic>
        <p:nvPicPr>
          <p:cNvPr id="8" name="Picture 7"/>
          <p:cNvPicPr>
            <a:picLocks noChangeAspect="1"/>
          </p:cNvPicPr>
          <p:nvPr/>
        </p:nvPicPr>
        <p:blipFill>
          <a:blip r:embed="rId5">
            <a:extLst>
              <a:ext uri="{BEBA8EAE-BF5A-486C-A8C5-ECC9F3942E4B}">
                <a14:imgProps xmlns:a14="http://schemas.microsoft.com/office/drawing/2010/main">
                  <a14:imgLayer r:embed="rId6">
                    <a14:imgEffect>
                      <a14:backgroundRemoval t="9827" b="95087" l="4729" r="98774"/>
                    </a14:imgEffect>
                  </a14:imgLayer>
                </a14:imgProps>
              </a:ext>
            </a:extLst>
          </a:blip>
          <a:stretch>
            <a:fillRect/>
          </a:stretch>
        </p:blipFill>
        <p:spPr>
          <a:xfrm>
            <a:off x="609600" y="2158117"/>
            <a:ext cx="3987657" cy="2416339"/>
          </a:xfrm>
          <a:prstGeom prst="rect">
            <a:avLst/>
          </a:prstGeom>
        </p:spPr>
      </p:pic>
      <p:cxnSp>
        <p:nvCxnSpPr>
          <p:cNvPr id="13" name="Straight Arrow Connector 12"/>
          <p:cNvCxnSpPr>
            <a:cxnSpLocks/>
          </p:cNvCxnSpPr>
          <p:nvPr/>
        </p:nvCxnSpPr>
        <p:spPr>
          <a:xfrm flipH="1">
            <a:off x="2060589" y="3040912"/>
            <a:ext cx="1458788" cy="56943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9" name="Picture 18"/>
          <p:cNvPicPr>
            <a:picLocks noChangeAspect="1"/>
          </p:cNvPicPr>
          <p:nvPr/>
        </p:nvPicPr>
        <p:blipFill>
          <a:blip r:embed="rId7">
            <a:extLst>
              <a:ext uri="{BEBA8EAE-BF5A-486C-A8C5-ECC9F3942E4B}">
                <a14:imgProps xmlns:a14="http://schemas.microsoft.com/office/drawing/2010/main">
                  <a14:imgLayer r:embed="rId8">
                    <a14:imgEffect>
                      <a14:backgroundRemoval t="5634" b="96831" l="3843" r="93923">
                        <a14:foregroundMark x1="66399" y1="75528" x2="66399" y2="75528"/>
                        <a14:foregroundMark x1="71314" y1="70423" x2="71314" y2="70423"/>
                        <a14:backgroundMark x1="35836" y1="55986" x2="35836" y2="55986"/>
                        <a14:backgroundMark x1="29133" y1="41725" x2="29133" y2="41725"/>
                        <a14:backgroundMark x1="34763" y1="28169" x2="34763" y2="28169"/>
                        <a14:backgroundMark x1="47096" y1="21479" x2="47096" y2="21479"/>
                        <a14:backgroundMark x1="60500" y1="23239" x2="60500" y2="23239"/>
                        <a14:backgroundMark x1="68811" y1="32923" x2="68811" y2="32923"/>
                        <a14:backgroundMark x1="67560" y1="47887" x2="67560" y2="47887"/>
                        <a14:backgroundMark x1="53530" y1="59155" x2="53530" y2="59155"/>
                        <a14:backgroundMark x1="35925" y1="55810" x2="35925" y2="55810"/>
                        <a14:backgroundMark x1="35925" y1="55810" x2="29223" y2="41373"/>
                        <a14:backgroundMark x1="29223" y1="41373" x2="34584" y2="28697"/>
                        <a14:backgroundMark x1="34584" y1="28697" x2="46917" y2="21831"/>
                        <a14:backgroundMark x1="46917" y1="21831" x2="60322" y2="23592"/>
                        <a14:backgroundMark x1="60322" y1="23592" x2="60322" y2="23592"/>
                      </a14:backgroundRemoval>
                    </a14:imgEffect>
                  </a14:imgLayer>
                </a14:imgProps>
              </a:ext>
            </a:extLst>
          </a:blip>
          <a:stretch>
            <a:fillRect/>
          </a:stretch>
        </p:blipFill>
        <p:spPr>
          <a:xfrm>
            <a:off x="7622673" y="2592067"/>
            <a:ext cx="3858418" cy="1958518"/>
          </a:xfrm>
          <a:prstGeom prst="rect">
            <a:avLst/>
          </a:prstGeom>
        </p:spPr>
      </p:pic>
      <p:sp>
        <p:nvSpPr>
          <p:cNvPr id="12" name="Rectangle 11"/>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6" name="Rectangle 15"/>
          <p:cNvSpPr/>
          <p:nvPr/>
        </p:nvSpPr>
        <p:spPr>
          <a:xfrm>
            <a:off x="7537936" y="5201693"/>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7" name="Rectangle 16"/>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15, 10 &amp; 5</a:t>
            </a:r>
          </a:p>
        </p:txBody>
      </p:sp>
      <p:sp>
        <p:nvSpPr>
          <p:cNvPr id="18" name="Rectangle 17"/>
          <p:cNvSpPr/>
          <p:nvPr/>
        </p:nvSpPr>
        <p:spPr>
          <a:xfrm>
            <a:off x="7537936"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10</a:t>
            </a:r>
          </a:p>
        </p:txBody>
      </p:sp>
      <p:sp>
        <p:nvSpPr>
          <p:cNvPr id="20" name="Rectangle 19"/>
          <p:cNvSpPr/>
          <p:nvPr/>
        </p:nvSpPr>
        <p:spPr>
          <a:xfrm>
            <a:off x="7521364" y="4574456"/>
            <a:ext cx="3780272" cy="58477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For each quarter segment successfully negotiated:</a:t>
            </a:r>
          </a:p>
        </p:txBody>
      </p:sp>
    </p:spTree>
    <p:extLst>
      <p:ext uri="{BB962C8B-B14F-4D97-AF65-F5344CB8AC3E}">
        <p14:creationId xmlns:p14="http://schemas.microsoft.com/office/powerpoint/2010/main" val="2559830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8065" y="1067745"/>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10"/>
          <p:cNvSpPr/>
          <p:nvPr/>
        </p:nvSpPr>
        <p:spPr>
          <a:xfrm>
            <a:off x="794807" y="1222812"/>
            <a:ext cx="3859256" cy="1237262"/>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3</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Speed test.</a:t>
            </a:r>
          </a:p>
          <a:p>
            <a:pPr lvl="0">
              <a:spcBef>
                <a:spcPct val="20000"/>
              </a:spcBef>
            </a:pPr>
            <a:r>
              <a:rPr lang="en-GB" sz="1600" dirty="0">
                <a:latin typeface="Arial" panose="020B0604020202020204" pitchFamily="34" charset="0"/>
                <a:cs typeface="Arial" panose="020B0604020202020204" pitchFamily="34" charset="0"/>
              </a:rPr>
              <a:t>Make your car move as fast as possible over a three metre long track.</a:t>
            </a:r>
            <a:endParaRPr lang="en-GB" dirty="0">
              <a:latin typeface="Arial" panose="020B0604020202020204" pitchFamily="34" charset="0"/>
              <a:cs typeface="Arial" panose="020B0604020202020204" pitchFamily="34" charset="0"/>
            </a:endParaRPr>
          </a:p>
        </p:txBody>
      </p:sp>
      <p:sp>
        <p:nvSpPr>
          <p:cNvPr id="10" name="Rectangle 9"/>
          <p:cNvSpPr/>
          <p:nvPr/>
        </p:nvSpPr>
        <p:spPr>
          <a:xfrm>
            <a:off x="7599319" y="1222811"/>
            <a:ext cx="2044411" cy="1975926"/>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4</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Stopping power.</a:t>
            </a:r>
          </a:p>
          <a:p>
            <a:pPr lvl="0">
              <a:spcBef>
                <a:spcPct val="20000"/>
              </a:spcBef>
            </a:pPr>
            <a:r>
              <a:rPr lang="en-GB" sz="1600" dirty="0">
                <a:latin typeface="Arial" panose="020B0604020202020204" pitchFamily="34" charset="0"/>
                <a:cs typeface="Arial" panose="020B0604020202020204" pitchFamily="34" charset="0"/>
              </a:rPr>
              <a:t>Make your car travel a set distance and get it to stop with its front wheels in the point zones.</a:t>
            </a:r>
          </a:p>
        </p:txBody>
      </p:sp>
      <p:pic>
        <p:nvPicPr>
          <p:cNvPr id="7" name="Picture 6"/>
          <p:cNvPicPr>
            <a:picLocks noChangeAspect="1"/>
          </p:cNvPicPr>
          <p:nvPr/>
        </p:nvPicPr>
        <p:blipFill>
          <a:blip r:embed="rId3"/>
          <a:stretch>
            <a:fillRect/>
          </a:stretch>
        </p:blipFill>
        <p:spPr>
          <a:xfrm>
            <a:off x="4733426" y="3366287"/>
            <a:ext cx="2725148" cy="2621507"/>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9985" b="96621" l="1837" r="98530"/>
                    </a14:imgEffect>
                  </a14:imgLayer>
                </a14:imgProps>
              </a:ext>
            </a:extLst>
          </a:blip>
          <a:stretch>
            <a:fillRect/>
          </a:stretch>
        </p:blipFill>
        <p:spPr>
          <a:xfrm>
            <a:off x="716505" y="2372817"/>
            <a:ext cx="4000001" cy="2325930"/>
          </a:xfrm>
          <a:prstGeom prst="rect">
            <a:avLst/>
          </a:prstGeom>
        </p:spPr>
      </p:pic>
      <p:pic>
        <p:nvPicPr>
          <p:cNvPr id="12" name="Picture 11"/>
          <p:cNvPicPr>
            <a:picLocks noChangeAspect="1"/>
          </p:cNvPicPr>
          <p:nvPr/>
        </p:nvPicPr>
        <p:blipFill>
          <a:blip r:embed="rId6"/>
          <a:stretch>
            <a:fillRect/>
          </a:stretch>
        </p:blipFill>
        <p:spPr>
          <a:xfrm>
            <a:off x="9428956" y="1121464"/>
            <a:ext cx="2170364" cy="3951196"/>
          </a:xfrm>
          <a:prstGeom prst="rect">
            <a:avLst/>
          </a:prstGeom>
        </p:spPr>
      </p:pic>
      <p:sp>
        <p:nvSpPr>
          <p:cNvPr id="14" name="Rectangle 13"/>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5" name="Rectangle 14"/>
          <p:cNvSpPr/>
          <p:nvPr/>
        </p:nvSpPr>
        <p:spPr>
          <a:xfrm>
            <a:off x="7537936" y="5170105"/>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6" name="Rectangle 15"/>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10</a:t>
            </a:r>
          </a:p>
        </p:txBody>
      </p:sp>
      <p:sp>
        <p:nvSpPr>
          <p:cNvPr id="17" name="Rectangle 16"/>
          <p:cNvSpPr/>
          <p:nvPr/>
        </p:nvSpPr>
        <p:spPr>
          <a:xfrm>
            <a:off x="7521016" y="5170105"/>
            <a:ext cx="3780272" cy="338554"/>
          </a:xfrm>
          <a:prstGeom prst="rect">
            <a:avLst/>
          </a:prstGeom>
        </p:spPr>
        <p:txBody>
          <a:bodyPr wrap="square">
            <a:spAutoFit/>
          </a:bodyPr>
          <a:lstStyle/>
          <a:p>
            <a:pPr algn="r"/>
            <a:r>
              <a:rPr lang="en-GB" sz="1600" dirty="0">
                <a:latin typeface="Arial" panose="020B0604020202020204" pitchFamily="34" charset="0"/>
                <a:cs typeface="Arial" panose="020B0604020202020204" pitchFamily="34" charset="0"/>
              </a:rPr>
              <a:t>As shown on test area. </a:t>
            </a:r>
          </a:p>
        </p:txBody>
      </p:sp>
    </p:spTree>
    <p:extLst>
      <p:ext uri="{BB962C8B-B14F-4D97-AF65-F5344CB8AC3E}">
        <p14:creationId xmlns:p14="http://schemas.microsoft.com/office/powerpoint/2010/main" val="1316905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9955" y="1081486"/>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p:cNvSpPr/>
          <p:nvPr/>
        </p:nvSpPr>
        <p:spPr>
          <a:xfrm>
            <a:off x="7599319" y="1222811"/>
            <a:ext cx="1815183" cy="2960811"/>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6</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Looking good</a:t>
            </a:r>
          </a:p>
          <a:p>
            <a:pPr lvl="0">
              <a:spcBef>
                <a:spcPct val="20000"/>
              </a:spcBef>
            </a:pPr>
            <a:r>
              <a:rPr lang="en-GB" sz="1600" dirty="0">
                <a:latin typeface="Arial" panose="020B0604020202020204" pitchFamily="34" charset="0"/>
                <a:cs typeface="Arial" panose="020B0604020202020204" pitchFamily="34" charset="0"/>
              </a:rPr>
              <a:t>Which team has thought about the aerodynamics of the car and introduced the best design, judged by the teacher or another person.</a:t>
            </a:r>
          </a:p>
        </p:txBody>
      </p:sp>
      <p:pic>
        <p:nvPicPr>
          <p:cNvPr id="7" name="Picture 6"/>
          <p:cNvPicPr>
            <a:picLocks noChangeAspect="1"/>
          </p:cNvPicPr>
          <p:nvPr/>
        </p:nvPicPr>
        <p:blipFill>
          <a:blip r:embed="rId3"/>
          <a:stretch>
            <a:fillRect/>
          </a:stretch>
        </p:blipFill>
        <p:spPr>
          <a:xfrm>
            <a:off x="4683358" y="3366287"/>
            <a:ext cx="2725148" cy="2621507"/>
          </a:xfrm>
          <a:prstGeom prst="rect">
            <a:avLst/>
          </a:prstGeom>
        </p:spPr>
      </p:pic>
      <p:pic>
        <p:nvPicPr>
          <p:cNvPr id="8" name="Picture 7"/>
          <p:cNvPicPr>
            <a:picLocks noChangeAspect="1"/>
          </p:cNvPicPr>
          <p:nvPr/>
        </p:nvPicPr>
        <p:blipFill>
          <a:blip r:embed="rId4"/>
          <a:stretch>
            <a:fillRect/>
          </a:stretch>
        </p:blipFill>
        <p:spPr>
          <a:xfrm>
            <a:off x="535596" y="2640783"/>
            <a:ext cx="4249280" cy="2030144"/>
          </a:xfrm>
          <a:prstGeom prst="rect">
            <a:avLst/>
          </a:prstGeom>
        </p:spPr>
      </p:pic>
      <p:grpSp>
        <p:nvGrpSpPr>
          <p:cNvPr id="15" name="Group 14"/>
          <p:cNvGrpSpPr/>
          <p:nvPr/>
        </p:nvGrpSpPr>
        <p:grpSpPr>
          <a:xfrm>
            <a:off x="9470380" y="1904045"/>
            <a:ext cx="2230979" cy="2470778"/>
            <a:chOff x="9470380" y="1904045"/>
            <a:chExt cx="2230979" cy="2470778"/>
          </a:xfrm>
        </p:grpSpPr>
        <p:pic>
          <p:nvPicPr>
            <p:cNvPr id="12" name="Picture 11"/>
            <p:cNvPicPr>
              <a:picLocks noChangeAspect="1"/>
            </p:cNvPicPr>
            <p:nvPr/>
          </p:nvPicPr>
          <p:blipFill>
            <a:blip r:embed="rId5">
              <a:extLst>
                <a:ext uri="{BEBA8EAE-BF5A-486C-A8C5-ECC9F3942E4B}">
                  <a14:imgProps xmlns:a14="http://schemas.microsoft.com/office/drawing/2010/main">
                    <a14:imgLayer r:embed="rId6">
                      <a14:imgEffect>
                        <a14:backgroundRemoval t="9434" b="89308" l="3145" r="100000"/>
                      </a14:imgEffect>
                    </a14:imgLayer>
                  </a14:imgProps>
                </a:ext>
              </a:extLst>
            </a:blip>
            <a:stretch>
              <a:fillRect/>
            </a:stretch>
          </p:blipFill>
          <p:spPr>
            <a:xfrm>
              <a:off x="9470380" y="3672861"/>
              <a:ext cx="1479428" cy="701962"/>
            </a:xfrm>
            <a:prstGeom prst="rect">
              <a:avLst/>
            </a:prstGeom>
          </p:spPr>
        </p:pic>
        <p:pic>
          <p:nvPicPr>
            <p:cNvPr id="13" name="Picture 12"/>
            <p:cNvPicPr>
              <a:picLocks noChangeAspect="1"/>
            </p:cNvPicPr>
            <p:nvPr/>
          </p:nvPicPr>
          <p:blipFill>
            <a:blip r:embed="rId7">
              <a:extLst>
                <a:ext uri="{BEBA8EAE-BF5A-486C-A8C5-ECC9F3942E4B}">
                  <a14:imgProps xmlns:a14="http://schemas.microsoft.com/office/drawing/2010/main">
                    <a14:imgLayer r:embed="rId8">
                      <a14:imgEffect>
                        <a14:backgroundRemoval t="3952" b="89863" l="2959" r="89941">
                          <a14:backgroundMark x1="36686" y1="85739" x2="63708" y2="71993"/>
                        </a14:backgroundRemoval>
                      </a14:imgEffect>
                    </a14:imgLayer>
                  </a14:imgProps>
                </a:ext>
              </a:extLst>
            </a:blip>
            <a:stretch>
              <a:fillRect/>
            </a:stretch>
          </p:blipFill>
          <p:spPr>
            <a:xfrm>
              <a:off x="9605315" y="1904045"/>
              <a:ext cx="2096044" cy="2283312"/>
            </a:xfrm>
            <a:prstGeom prst="rect">
              <a:avLst/>
            </a:prstGeom>
          </p:spPr>
        </p:pic>
      </p:grpSp>
      <p:sp>
        <p:nvSpPr>
          <p:cNvPr id="16" name="Rectangle 15"/>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7" name="Rectangle 16"/>
          <p:cNvSpPr/>
          <p:nvPr/>
        </p:nvSpPr>
        <p:spPr>
          <a:xfrm>
            <a:off x="7537936" y="5201693"/>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8" name="Rectangle 17"/>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15, 10 &amp; 5</a:t>
            </a:r>
            <a:endParaRPr lang="en-GB" sz="4400" dirty="0">
              <a:latin typeface="Arial" panose="020B0604020202020204" pitchFamily="34" charset="0"/>
              <a:cs typeface="Arial" panose="020B0604020202020204" pitchFamily="34" charset="0"/>
            </a:endParaRPr>
          </a:p>
        </p:txBody>
      </p:sp>
      <p:sp>
        <p:nvSpPr>
          <p:cNvPr id="19" name="Rectangle 18"/>
          <p:cNvSpPr/>
          <p:nvPr/>
        </p:nvSpPr>
        <p:spPr>
          <a:xfrm>
            <a:off x="7537936"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15, 10 &amp; 5</a:t>
            </a:r>
            <a:endParaRPr lang="en-GB" sz="4400" dirty="0">
              <a:latin typeface="Arial" panose="020B0604020202020204" pitchFamily="34" charset="0"/>
              <a:cs typeface="Arial" panose="020B0604020202020204" pitchFamily="34" charset="0"/>
            </a:endParaRPr>
          </a:p>
        </p:txBody>
      </p:sp>
      <p:sp>
        <p:nvSpPr>
          <p:cNvPr id="11" name="Rectangle 10"/>
          <p:cNvSpPr/>
          <p:nvPr/>
        </p:nvSpPr>
        <p:spPr>
          <a:xfrm>
            <a:off x="794807" y="1222812"/>
            <a:ext cx="3859256" cy="1483483"/>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5</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Distance test</a:t>
            </a:r>
          </a:p>
          <a:p>
            <a:pPr lvl="0">
              <a:spcBef>
                <a:spcPct val="20000"/>
              </a:spcBef>
            </a:pPr>
            <a:r>
              <a:rPr lang="en-GB" sz="1600" dirty="0">
                <a:latin typeface="Arial" panose="020B0604020202020204" pitchFamily="34" charset="0"/>
                <a:cs typeface="Arial" panose="020B0604020202020204" pitchFamily="34" charset="0"/>
              </a:rPr>
              <a:t>It doesn’t matter how quickly it travels: we measure the distance. Who can go furthest?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0130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10319"/>
            <a:ext cx="10972800" cy="689866"/>
          </a:xfrm>
        </p:spPr>
        <p:txBody>
          <a:bodyPr>
            <a:normAutofit fontScale="90000"/>
          </a:bodyPr>
          <a:lstStyle/>
          <a:p>
            <a:r>
              <a:rPr lang="en-GB" dirty="0"/>
              <a:t>What is the science?</a:t>
            </a:r>
          </a:p>
        </p:txBody>
      </p:sp>
      <p:sp>
        <p:nvSpPr>
          <p:cNvPr id="11" name="Rectangle 10"/>
          <p:cNvSpPr/>
          <p:nvPr/>
        </p:nvSpPr>
        <p:spPr>
          <a:xfrm>
            <a:off x="2622645" y="915313"/>
            <a:ext cx="7374795" cy="1545038"/>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How does a balloon work?</a:t>
            </a:r>
          </a:p>
          <a:p>
            <a:pPr lvl="0">
              <a:spcBef>
                <a:spcPct val="20000"/>
              </a:spcBef>
            </a:pPr>
            <a:r>
              <a:rPr lang="en-GB" sz="1600" dirty="0">
                <a:latin typeface="Arial" panose="020B0604020202020204" pitchFamily="34" charset="0"/>
                <a:cs typeface="Arial" panose="020B0604020202020204" pitchFamily="34" charset="0"/>
              </a:rPr>
              <a:t>As it is inflated, air pressure pushes the balloons skin outwards by exerting a force on the inside surface. The pressure inside the balloon is greater than the pressure acting on the balloon outside its skin, so it stays inflated.</a:t>
            </a:r>
          </a:p>
          <a:p>
            <a:pPr lvl="0">
              <a:spcBef>
                <a:spcPct val="20000"/>
              </a:spcBef>
            </a:pPr>
            <a:endParaRPr lang="en-GB" sz="1600" u="sng" dirty="0">
              <a:solidFill>
                <a:srgbClr val="318AAC"/>
              </a:solidFill>
              <a:latin typeface="Cambria" panose="02040503050406030204" pitchFamily="18" charset="0"/>
              <a:cs typeface="Arial"/>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6" name="Picture 5"/>
          <p:cNvPicPr>
            <a:picLocks noChangeAspect="1"/>
          </p:cNvPicPr>
          <p:nvPr/>
        </p:nvPicPr>
        <p:blipFill>
          <a:blip r:embed="rId3"/>
          <a:stretch>
            <a:fillRect/>
          </a:stretch>
        </p:blipFill>
        <p:spPr>
          <a:xfrm>
            <a:off x="721428" y="977508"/>
            <a:ext cx="1326385" cy="2175271"/>
          </a:xfrm>
          <a:prstGeom prst="rect">
            <a:avLst/>
          </a:prstGeom>
        </p:spPr>
      </p:pic>
      <p:sp>
        <p:nvSpPr>
          <p:cNvPr id="7" name="Rectangle 6"/>
          <p:cNvSpPr/>
          <p:nvPr/>
        </p:nvSpPr>
        <p:spPr>
          <a:xfrm>
            <a:off x="4157027" y="2481172"/>
            <a:ext cx="3949005" cy="3157788"/>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A transfer of energy.</a:t>
            </a:r>
          </a:p>
          <a:p>
            <a:pPr lvl="0">
              <a:spcBef>
                <a:spcPct val="20000"/>
              </a:spcBef>
            </a:pPr>
            <a:r>
              <a:rPr lang="en-GB" sz="1600" dirty="0">
                <a:latin typeface="Arial" panose="020B0604020202020204" pitchFamily="34" charset="0"/>
                <a:cs typeface="Arial" panose="020B0604020202020204" pitchFamily="34" charset="0"/>
              </a:rPr>
              <a:t>When a balloon is inflated the energy stored within is called elastic potential energy. It is stored and waiting to be released. As the air escapes, the stored energy is converted to kinetic energy, used to make the car move. The car will use thrust to accelerate to a maximum speed and then decelerate due to the kinetic energy reducing and the friction forces acting on the car trying to stop it from moving freely.</a:t>
            </a:r>
          </a:p>
        </p:txBody>
      </p:sp>
      <p:pic>
        <p:nvPicPr>
          <p:cNvPr id="8" name="Picture 7"/>
          <p:cNvPicPr>
            <a:picLocks noChangeAspect="1"/>
          </p:cNvPicPr>
          <p:nvPr/>
        </p:nvPicPr>
        <p:blipFill>
          <a:blip r:embed="rId4"/>
          <a:stretch>
            <a:fillRect/>
          </a:stretch>
        </p:blipFill>
        <p:spPr>
          <a:xfrm>
            <a:off x="106675" y="2514564"/>
            <a:ext cx="3882275" cy="3275670"/>
          </a:xfrm>
          <a:prstGeom prst="rect">
            <a:avLst/>
          </a:prstGeom>
        </p:spPr>
      </p:pic>
      <p:pic>
        <p:nvPicPr>
          <p:cNvPr id="9" name="Picture 8"/>
          <p:cNvPicPr>
            <a:picLocks noChangeAspect="1"/>
          </p:cNvPicPr>
          <p:nvPr/>
        </p:nvPicPr>
        <p:blipFill rotWithShape="1">
          <a:blip r:embed="rId5"/>
          <a:srcRect b="-66"/>
          <a:stretch/>
        </p:blipFill>
        <p:spPr>
          <a:xfrm>
            <a:off x="8475266" y="2778099"/>
            <a:ext cx="3234916" cy="2090587"/>
          </a:xfrm>
          <a:prstGeom prst="rect">
            <a:avLst/>
          </a:prstGeom>
        </p:spPr>
      </p:pic>
      <p:sp>
        <p:nvSpPr>
          <p:cNvPr id="12" name="Rectangle 11"/>
          <p:cNvSpPr/>
          <p:nvPr/>
        </p:nvSpPr>
        <p:spPr>
          <a:xfrm>
            <a:off x="8574584" y="5017156"/>
            <a:ext cx="3260450" cy="584775"/>
          </a:xfrm>
          <a:prstGeom prst="rect">
            <a:avLst/>
          </a:prstGeom>
        </p:spPr>
        <p:txBody>
          <a:bodyPr wrap="square">
            <a:spAutoFit/>
          </a:bodyPr>
          <a:lstStyle/>
          <a:p>
            <a:pPr algn="ctr"/>
            <a:r>
              <a:rPr lang="en-GB" sz="1600" dirty="0">
                <a:latin typeface="Arial" panose="020B0604020202020204" pitchFamily="34" charset="0"/>
                <a:cs typeface="Arial" panose="020B0604020202020204" pitchFamily="34" charset="0"/>
              </a:rPr>
              <a:t>The ‘movement’ energy is called kinetic energy.</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4059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10319"/>
            <a:ext cx="10972800" cy="689866"/>
          </a:xfrm>
        </p:spPr>
        <p:txBody>
          <a:bodyPr>
            <a:normAutofit fontScale="90000"/>
          </a:bodyPr>
          <a:lstStyle/>
          <a:p>
            <a:r>
              <a:rPr lang="en-GB" dirty="0"/>
              <a:t>What is the science?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10" name="Picture 9"/>
          <p:cNvPicPr>
            <a:picLocks noChangeAspect="1"/>
          </p:cNvPicPr>
          <p:nvPr/>
        </p:nvPicPr>
        <p:blipFill>
          <a:blip r:embed="rId3"/>
          <a:stretch>
            <a:fillRect/>
          </a:stretch>
        </p:blipFill>
        <p:spPr>
          <a:xfrm>
            <a:off x="9466852" y="3187818"/>
            <a:ext cx="2725148" cy="2621507"/>
          </a:xfrm>
          <a:prstGeom prst="rect">
            <a:avLst/>
          </a:prstGeom>
        </p:spPr>
      </p:pic>
      <p:sp>
        <p:nvSpPr>
          <p:cNvPr id="7" name="Rectangle 6"/>
          <p:cNvSpPr/>
          <p:nvPr/>
        </p:nvSpPr>
        <p:spPr>
          <a:xfrm>
            <a:off x="5313045" y="3342634"/>
            <a:ext cx="3855668" cy="1434239"/>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Aerodynamics</a:t>
            </a:r>
          </a:p>
          <a:p>
            <a:pPr lvl="0">
              <a:spcBef>
                <a:spcPct val="20000"/>
              </a:spcBef>
            </a:pPr>
            <a:r>
              <a:rPr lang="en-GB" sz="1600" dirty="0">
                <a:latin typeface="Arial" panose="020B0604020202020204" pitchFamily="34" charset="0"/>
                <a:cs typeface="Arial" panose="020B0604020202020204" pitchFamily="34" charset="0"/>
              </a:rPr>
              <a:t>This is the study of how air flows around an object. How can you design your car to try and stop the air hitting the front of the car from slowing it down so quickly? </a:t>
            </a:r>
          </a:p>
        </p:txBody>
      </p:sp>
      <p:pic>
        <p:nvPicPr>
          <p:cNvPr id="9" name="Picture 8"/>
          <p:cNvPicPr>
            <a:picLocks noChangeAspect="1"/>
          </p:cNvPicPr>
          <p:nvPr/>
        </p:nvPicPr>
        <p:blipFill>
          <a:blip r:embed="rId4"/>
          <a:stretch>
            <a:fillRect/>
          </a:stretch>
        </p:blipFill>
        <p:spPr>
          <a:xfrm>
            <a:off x="6205299" y="1021637"/>
            <a:ext cx="3731764" cy="1463656"/>
          </a:xfrm>
          <a:prstGeom prst="rect">
            <a:avLst/>
          </a:prstGeom>
        </p:spPr>
      </p:pic>
      <p:pic>
        <p:nvPicPr>
          <p:cNvPr id="12" name="Picture 11"/>
          <p:cNvPicPr>
            <a:picLocks noChangeAspect="1"/>
          </p:cNvPicPr>
          <p:nvPr/>
        </p:nvPicPr>
        <p:blipFill rotWithShape="1">
          <a:blip r:embed="rId5"/>
          <a:srcRect t="7582"/>
          <a:stretch/>
        </p:blipFill>
        <p:spPr>
          <a:xfrm>
            <a:off x="495639" y="3068320"/>
            <a:ext cx="4052888" cy="2492518"/>
          </a:xfrm>
          <a:prstGeom prst="rect">
            <a:avLst/>
          </a:prstGeom>
        </p:spPr>
      </p:pic>
      <p:sp>
        <p:nvSpPr>
          <p:cNvPr id="8" name="Rectangle 7"/>
          <p:cNvSpPr/>
          <p:nvPr/>
        </p:nvSpPr>
        <p:spPr>
          <a:xfrm>
            <a:off x="384429" y="885730"/>
            <a:ext cx="5488051" cy="1926681"/>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Friction</a:t>
            </a:r>
          </a:p>
          <a:p>
            <a:pPr lvl="0">
              <a:spcBef>
                <a:spcPct val="20000"/>
              </a:spcBef>
            </a:pPr>
            <a:r>
              <a:rPr lang="en-GB" sz="1600" dirty="0">
                <a:latin typeface="Arial" panose="020B0604020202020204" pitchFamily="34" charset="0"/>
                <a:cs typeface="Arial" panose="020B0604020202020204" pitchFamily="34" charset="0"/>
              </a:rPr>
              <a:t>Friction is the force that slows things down when surfaces are rubbed together. There are friction forces at work on this project that are doing their best to make you fail. Where are the friction forces and how can you create design solutions in each of these areas to reduce the negative effect of friction?</a:t>
            </a:r>
          </a:p>
        </p:txBody>
      </p:sp>
    </p:spTree>
    <p:extLst>
      <p:ext uri="{BB962C8B-B14F-4D97-AF65-F5344CB8AC3E}">
        <p14:creationId xmlns:p14="http://schemas.microsoft.com/office/powerpoint/2010/main" val="221753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1641"/>
            <a:ext cx="10972800" cy="689866"/>
          </a:xfrm>
        </p:spPr>
        <p:txBody>
          <a:bodyPr>
            <a:normAutofit fontScale="90000"/>
          </a:bodyPr>
          <a:lstStyle/>
          <a:p>
            <a:r>
              <a:rPr lang="en-GB" dirty="0"/>
              <a:t>What is the science?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12" name="Rectangle 11"/>
          <p:cNvSpPr/>
          <p:nvPr/>
        </p:nvSpPr>
        <p:spPr>
          <a:xfrm>
            <a:off x="609600" y="989571"/>
            <a:ext cx="9345840" cy="1588127"/>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The balloon provides </a:t>
            </a:r>
            <a:r>
              <a:rPr lang="en-GB" b="1" dirty="0">
                <a:solidFill>
                  <a:srgbClr val="FF0000"/>
                </a:solidFill>
                <a:latin typeface="Arial" panose="020B0604020202020204" pitchFamily="34" charset="0"/>
                <a:cs typeface="Arial" panose="020B0604020202020204" pitchFamily="34" charset="0"/>
              </a:rPr>
              <a:t>thrust</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and moves the car forwards.</a:t>
            </a:r>
          </a:p>
          <a:p>
            <a:pPr lvl="0">
              <a:spcBef>
                <a:spcPct val="20000"/>
              </a:spcBef>
            </a:pPr>
            <a:r>
              <a:rPr lang="en-GB" dirty="0">
                <a:latin typeface="Arial" panose="020B0604020202020204" pitchFamily="34" charset="0"/>
                <a:cs typeface="Arial" panose="020B0604020202020204" pitchFamily="34" charset="0"/>
              </a:rPr>
              <a:t>Friction and movement of air against the car causes </a:t>
            </a:r>
            <a:r>
              <a:rPr lang="en-GB" b="1" dirty="0">
                <a:solidFill>
                  <a:srgbClr val="FF0000"/>
                </a:solidFill>
                <a:latin typeface="Arial" panose="020B0604020202020204" pitchFamily="34" charset="0"/>
                <a:cs typeface="Arial" panose="020B0604020202020204" pitchFamily="34" charset="0"/>
              </a:rPr>
              <a:t>drag</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and tries to stop it from moving.</a:t>
            </a:r>
          </a:p>
          <a:p>
            <a:pPr lvl="0">
              <a:spcBef>
                <a:spcPct val="20000"/>
              </a:spcBef>
            </a:pPr>
            <a:r>
              <a:rPr lang="en-GB" dirty="0">
                <a:latin typeface="Arial" panose="020B0604020202020204" pitchFamily="34" charset="0"/>
                <a:cs typeface="Arial" panose="020B0604020202020204" pitchFamily="34" charset="0"/>
              </a:rPr>
              <a:t>Your car is a rocket on wheels. Rockets are very inefficient if the air coming out (thrust) is travelling much faster than the speed of the vehicle it pushes forward. You will need to find the ideal speed of the air coming out of the balloon. This is called exhaust velocity.</a:t>
            </a:r>
          </a:p>
        </p:txBody>
      </p:sp>
      <p:pic>
        <p:nvPicPr>
          <p:cNvPr id="9" name="Picture 8"/>
          <p:cNvPicPr>
            <a:picLocks noChangeAspect="1"/>
          </p:cNvPicPr>
          <p:nvPr/>
        </p:nvPicPr>
        <p:blipFill>
          <a:blip r:embed="rId3"/>
          <a:stretch>
            <a:fillRect/>
          </a:stretch>
        </p:blipFill>
        <p:spPr>
          <a:xfrm>
            <a:off x="394070" y="2485293"/>
            <a:ext cx="3743590" cy="3267784"/>
          </a:xfrm>
          <a:prstGeom prst="rect">
            <a:avLst/>
          </a:prstGeom>
        </p:spPr>
      </p:pic>
      <p:sp>
        <p:nvSpPr>
          <p:cNvPr id="13" name="Arrow: Right 12"/>
          <p:cNvSpPr/>
          <p:nvPr/>
        </p:nvSpPr>
        <p:spPr>
          <a:xfrm>
            <a:off x="3808049" y="3095306"/>
            <a:ext cx="982980" cy="4914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Rectangle 15"/>
          <p:cNvSpPr/>
          <p:nvPr/>
        </p:nvSpPr>
        <p:spPr>
          <a:xfrm>
            <a:off x="5147714" y="3156385"/>
            <a:ext cx="5724644" cy="369332"/>
          </a:xfrm>
          <a:prstGeom prst="rect">
            <a:avLst/>
          </a:prstGeom>
        </p:spPr>
        <p:txBody>
          <a:bodyPr wrap="none">
            <a:spAutoFit/>
          </a:bodyPr>
          <a:lstStyle/>
          <a:p>
            <a:r>
              <a:rPr lang="en-GB" b="1" dirty="0">
                <a:solidFill>
                  <a:srgbClr val="F50202"/>
                </a:solidFill>
                <a:latin typeface="Arial" panose="020B0604020202020204" pitchFamily="34" charset="0"/>
                <a:cs typeface="Arial" panose="020B0604020202020204" pitchFamily="34" charset="0"/>
              </a:rPr>
              <a:t>Air escapes from the rear of the car causing thrust</a:t>
            </a:r>
            <a:endParaRPr lang="en-GB" dirty="0">
              <a:latin typeface="Arial" panose="020B0604020202020204" pitchFamily="34" charset="0"/>
              <a:cs typeface="Arial" panose="020B0604020202020204" pitchFamily="34" charset="0"/>
            </a:endParaRPr>
          </a:p>
        </p:txBody>
      </p:sp>
      <p:sp>
        <p:nvSpPr>
          <p:cNvPr id="18" name="Arrow: Right 17"/>
          <p:cNvSpPr/>
          <p:nvPr/>
        </p:nvSpPr>
        <p:spPr>
          <a:xfrm rot="10800000">
            <a:off x="3808049" y="3849290"/>
            <a:ext cx="982980" cy="4914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Rectangle 18"/>
          <p:cNvSpPr/>
          <p:nvPr/>
        </p:nvSpPr>
        <p:spPr>
          <a:xfrm>
            <a:off x="5147714" y="3910369"/>
            <a:ext cx="6776214" cy="369332"/>
          </a:xfrm>
          <a:prstGeom prst="rect">
            <a:avLst/>
          </a:prstGeom>
        </p:spPr>
        <p:txBody>
          <a:bodyPr wrap="none">
            <a:spAutoFit/>
          </a:bodyPr>
          <a:lstStyle/>
          <a:p>
            <a:r>
              <a:rPr lang="en-GB" b="1" dirty="0">
                <a:solidFill>
                  <a:srgbClr val="F50202"/>
                </a:solidFill>
                <a:latin typeface="Arial" panose="020B0604020202020204" pitchFamily="34" charset="0"/>
                <a:cs typeface="Arial" panose="020B0604020202020204" pitchFamily="34" charset="0"/>
              </a:rPr>
              <a:t>Car moves forwards due to thrust until balloon is exhausted</a:t>
            </a:r>
            <a:endParaRPr lang="en-GB" dirty="0">
              <a:latin typeface="Arial" panose="020B0604020202020204" pitchFamily="34" charset="0"/>
              <a:cs typeface="Arial" panose="020B0604020202020204" pitchFamily="34" charset="0"/>
            </a:endParaRPr>
          </a:p>
        </p:txBody>
      </p:sp>
      <p:sp>
        <p:nvSpPr>
          <p:cNvPr id="20" name="Arrow: Right 19"/>
          <p:cNvSpPr/>
          <p:nvPr/>
        </p:nvSpPr>
        <p:spPr>
          <a:xfrm>
            <a:off x="3808048" y="4664353"/>
            <a:ext cx="982980" cy="4914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Rectangle 21"/>
          <p:cNvSpPr/>
          <p:nvPr/>
        </p:nvSpPr>
        <p:spPr>
          <a:xfrm>
            <a:off x="5147714" y="4725432"/>
            <a:ext cx="6727764" cy="369332"/>
          </a:xfrm>
          <a:prstGeom prst="rect">
            <a:avLst/>
          </a:prstGeom>
        </p:spPr>
        <p:txBody>
          <a:bodyPr wrap="square">
            <a:spAutoFit/>
          </a:bodyPr>
          <a:lstStyle/>
          <a:p>
            <a:r>
              <a:rPr lang="en-GB" b="1" dirty="0">
                <a:solidFill>
                  <a:srgbClr val="F50202"/>
                </a:solidFill>
                <a:latin typeface="Arial" panose="020B0604020202020204" pitchFamily="34" charset="0"/>
                <a:cs typeface="Arial" panose="020B0604020202020204" pitchFamily="34" charset="0"/>
              </a:rPr>
              <a:t>Friction and drag slows the car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29097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1641"/>
            <a:ext cx="10972800" cy="689866"/>
          </a:xfrm>
        </p:spPr>
        <p:txBody>
          <a:bodyPr>
            <a:normAutofit fontScale="90000"/>
          </a:bodyPr>
          <a:lstStyle/>
          <a:p>
            <a:r>
              <a:rPr lang="en-GB" dirty="0"/>
              <a:t>Keywords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9" name="Picture 8"/>
          <p:cNvPicPr>
            <a:picLocks noChangeAspect="1"/>
          </p:cNvPicPr>
          <p:nvPr/>
        </p:nvPicPr>
        <p:blipFill>
          <a:blip r:embed="rId3"/>
          <a:stretch>
            <a:fillRect/>
          </a:stretch>
        </p:blipFill>
        <p:spPr>
          <a:xfrm>
            <a:off x="9006840" y="2767401"/>
            <a:ext cx="3519268" cy="3385426"/>
          </a:xfrm>
          <a:prstGeom prst="rect">
            <a:avLst/>
          </a:prstGeom>
        </p:spPr>
      </p:pic>
      <p:sp>
        <p:nvSpPr>
          <p:cNvPr id="8" name="Rectangle 7"/>
          <p:cNvSpPr/>
          <p:nvPr/>
        </p:nvSpPr>
        <p:spPr>
          <a:xfrm>
            <a:off x="609600" y="1123615"/>
            <a:ext cx="9345840" cy="3826689"/>
          </a:xfrm>
          <a:prstGeom prst="rect">
            <a:avLst/>
          </a:prstGeom>
        </p:spPr>
        <p:txBody>
          <a:bodyPr wrap="square">
            <a:spAutoFit/>
          </a:bodyPr>
          <a:lstStyle/>
          <a:p>
            <a:pPr marL="2149475" indent="-2149475">
              <a:spcAft>
                <a:spcPts val="400"/>
              </a:spcAft>
            </a:pPr>
            <a:r>
              <a:rPr lang="en-GB" sz="2000" b="1" dirty="0">
                <a:solidFill>
                  <a:srgbClr val="318AAC"/>
                </a:solidFill>
                <a:latin typeface="Cambria" panose="02040503050406030204" pitchFamily="18" charset="0"/>
                <a:cs typeface="Arial"/>
              </a:rPr>
              <a:t>Air pressure</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force that air particles can effect against a surface.</a:t>
            </a:r>
          </a:p>
          <a:p>
            <a:pPr marL="2149475" indent="-2149475">
              <a:spcAft>
                <a:spcPts val="400"/>
              </a:spcAft>
            </a:pPr>
            <a:r>
              <a:rPr lang="en-GB" sz="2000" b="1" dirty="0">
                <a:solidFill>
                  <a:srgbClr val="318AAC"/>
                </a:solidFill>
                <a:latin typeface="Cambria" panose="02040503050406030204" pitchFamily="18" charset="0"/>
                <a:cs typeface="Arial"/>
              </a:rPr>
              <a:t>Balloon</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An inflatable and flexible bag that can be filled with a gas.</a:t>
            </a:r>
          </a:p>
          <a:p>
            <a:pPr marL="2149475" indent="-2149475">
              <a:spcAft>
                <a:spcPts val="400"/>
              </a:spcAft>
            </a:pPr>
            <a:r>
              <a:rPr lang="en-GB" sz="2000" b="1" dirty="0">
                <a:solidFill>
                  <a:srgbClr val="318AAC"/>
                </a:solidFill>
                <a:latin typeface="Cambria" panose="02040503050406030204" pitchFamily="18" charset="0"/>
                <a:cs typeface="Arial"/>
              </a:rPr>
              <a:t>Deflate</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To collapse by releasing the gas contained within.</a:t>
            </a:r>
          </a:p>
          <a:p>
            <a:pPr marL="2149475" indent="-2149475">
              <a:spcAft>
                <a:spcPts val="400"/>
              </a:spcAft>
            </a:pPr>
            <a:r>
              <a:rPr lang="en-GB" sz="2000" b="1" dirty="0">
                <a:solidFill>
                  <a:srgbClr val="318AAC"/>
                </a:solidFill>
                <a:latin typeface="Cambria" panose="02040503050406030204" pitchFamily="18" charset="0"/>
                <a:cs typeface="Arial"/>
              </a:rPr>
              <a:t>Elasticity</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ability of a material to return to its original size and shape after being stretched.</a:t>
            </a:r>
          </a:p>
          <a:p>
            <a:pPr marL="2149475" indent="-2149475">
              <a:spcAft>
                <a:spcPts val="400"/>
              </a:spcAft>
            </a:pPr>
            <a:r>
              <a:rPr lang="en-GB" sz="2000" b="1" dirty="0">
                <a:solidFill>
                  <a:srgbClr val="318AAC"/>
                </a:solidFill>
                <a:latin typeface="Cambria" panose="02040503050406030204" pitchFamily="18" charset="0"/>
                <a:cs typeface="Arial"/>
              </a:rPr>
              <a:t>Force</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A push or pull action that causes an object to change its shape, velocity or direction.</a:t>
            </a:r>
          </a:p>
          <a:p>
            <a:pPr marL="2149475" indent="-2149475">
              <a:spcAft>
                <a:spcPts val="400"/>
              </a:spcAft>
            </a:pPr>
            <a:r>
              <a:rPr lang="en-GB" sz="2000" b="1" dirty="0">
                <a:solidFill>
                  <a:srgbClr val="318AAC"/>
                </a:solidFill>
                <a:latin typeface="Cambria" panose="02040503050406030204" pitchFamily="18" charset="0"/>
                <a:cs typeface="Arial"/>
              </a:rPr>
              <a:t>Friction</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force that slows things down when surfaces rub together.</a:t>
            </a:r>
          </a:p>
          <a:p>
            <a:pPr marL="2149475" indent="-2149475">
              <a:spcAft>
                <a:spcPts val="400"/>
              </a:spcAft>
            </a:pPr>
            <a:r>
              <a:rPr lang="en-GB" sz="2000" b="1" dirty="0">
                <a:solidFill>
                  <a:srgbClr val="318AAC"/>
                </a:solidFill>
                <a:latin typeface="Cambria" panose="02040503050406030204" pitchFamily="18" charset="0"/>
                <a:cs typeface="Arial"/>
              </a:rPr>
              <a:t>Inflate</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To fill something with a gas.</a:t>
            </a:r>
          </a:p>
          <a:p>
            <a:pPr marL="2149475" indent="-2149475">
              <a:spcAft>
                <a:spcPts val="400"/>
              </a:spcAft>
            </a:pPr>
            <a:r>
              <a:rPr lang="en-GB" sz="2000" b="1" dirty="0">
                <a:solidFill>
                  <a:srgbClr val="318AAC"/>
                </a:solidFill>
                <a:latin typeface="Cambria" panose="02040503050406030204" pitchFamily="18" charset="0"/>
                <a:cs typeface="Arial"/>
              </a:rPr>
              <a:t>Kinetic energy</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energy that is in motion.</a:t>
            </a:r>
          </a:p>
          <a:p>
            <a:pPr marL="2149475" indent="-2149475">
              <a:spcAft>
                <a:spcPts val="400"/>
              </a:spcAft>
            </a:pPr>
            <a:r>
              <a:rPr lang="en-GB" sz="2000" b="1" dirty="0">
                <a:solidFill>
                  <a:srgbClr val="318AAC"/>
                </a:solidFill>
                <a:latin typeface="Cambria" panose="02040503050406030204" pitchFamily="18" charset="0"/>
                <a:cs typeface="Arial"/>
              </a:rPr>
              <a:t>Potential energy</a:t>
            </a:r>
            <a:r>
              <a:rPr lang="en-GB" dirty="0">
                <a:solidFill>
                  <a:schemeClr val="accent1"/>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energy that is stored within an object waiting to be released.</a:t>
            </a:r>
          </a:p>
        </p:txBody>
      </p:sp>
    </p:spTree>
    <p:extLst>
      <p:ext uri="{BB962C8B-B14F-4D97-AF65-F5344CB8AC3E}">
        <p14:creationId xmlns:p14="http://schemas.microsoft.com/office/powerpoint/2010/main" val="4068815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Coventry Project</a:t>
            </a:r>
          </a:p>
        </p:txBody>
      </p:sp>
      <p:sp>
        <p:nvSpPr>
          <p:cNvPr id="3" name="Content Placeholder 2"/>
          <p:cNvSpPr>
            <a:spLocks noGrp="1"/>
          </p:cNvSpPr>
          <p:nvPr>
            <p:ph idx="1"/>
          </p:nvPr>
        </p:nvSpPr>
        <p:spPr>
          <a:xfrm>
            <a:off x="609600" y="1430768"/>
            <a:ext cx="7146664" cy="3969572"/>
          </a:xfrm>
        </p:spPr>
        <p:txBody>
          <a:bodyPr>
            <a:noAutofit/>
          </a:bodyPr>
          <a:lstStyle/>
          <a:p>
            <a:pPr marL="0" indent="0">
              <a:spcBef>
                <a:spcPts val="600"/>
              </a:spcBef>
              <a:buNone/>
            </a:pPr>
            <a:r>
              <a:rPr lang="en-GB" sz="2000" b="0" dirty="0">
                <a:solidFill>
                  <a:schemeClr val="tx1"/>
                </a:solidFill>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Skills for Industry</a:t>
            </a:r>
            <a:r>
              <a:rPr lang="en-GB" sz="2000" b="0" dirty="0">
                <a:solidFill>
                  <a:schemeClr val="tx1"/>
                </a:solidFill>
                <a:latin typeface="Arial" panose="020B0604020202020204" pitchFamily="34" charset="0"/>
                <a:cs typeface="Arial" panose="020B0604020202020204" pitchFamily="34" charset="0"/>
              </a:rPr>
              <a:t> programme provides an opportunity to link five secondary schools with a local industry partner to help design and technology teachers to develop and teach the industry-relevant knowledge and skills needed by the industry partner. </a:t>
            </a:r>
          </a:p>
          <a:p>
            <a:pPr marL="0" indent="0">
              <a:spcBef>
                <a:spcPts val="600"/>
              </a:spcBef>
              <a:buNone/>
            </a:pPr>
            <a:r>
              <a:rPr lang="en-GB" sz="2000" b="0" dirty="0">
                <a:solidFill>
                  <a:schemeClr val="tx1"/>
                </a:solidFill>
                <a:latin typeface="Arial" panose="020B0604020202020204" pitchFamily="34" charset="0"/>
                <a:cs typeface="Arial" panose="020B0604020202020204" pitchFamily="34" charset="0"/>
              </a:rPr>
              <a:t>Our appreciation goes to each of the organisations who have provided the funding to develop this piece of work, and the skills and knowledge of the staff at </a:t>
            </a:r>
            <a:r>
              <a:rPr lang="en-GB" sz="2000" dirty="0">
                <a:latin typeface="Arial" panose="020B0604020202020204" pitchFamily="34" charset="0"/>
                <a:cs typeface="Arial" panose="020B0604020202020204" pitchFamily="34" charset="0"/>
              </a:rPr>
              <a:t>Severn Trent Water</a:t>
            </a:r>
            <a:r>
              <a:rPr lang="en-GB" sz="2000" b="0" dirty="0">
                <a:solidFill>
                  <a:schemeClr val="tx1"/>
                </a:solidFill>
                <a:latin typeface="Arial" panose="020B0604020202020204" pitchFamily="34" charset="0"/>
                <a:cs typeface="Arial" panose="020B0604020202020204" pitchFamily="34" charset="0"/>
              </a:rPr>
              <a:t> who provided valuable input into the materials delivered in the classroom.</a:t>
            </a:r>
          </a:p>
          <a:p>
            <a:pPr marL="0" indent="0">
              <a:spcBef>
                <a:spcPts val="600"/>
              </a:spcBef>
              <a:buNone/>
            </a:pPr>
            <a:r>
              <a:rPr lang="en-GB" sz="2000" dirty="0"/>
              <a:t>Alan Edwards Higgs Charity</a:t>
            </a:r>
          </a:p>
          <a:p>
            <a:pPr marL="0" indent="0">
              <a:spcBef>
                <a:spcPts val="600"/>
              </a:spcBef>
              <a:buNone/>
            </a:pPr>
            <a:r>
              <a:rPr lang="en-GB" sz="2000" dirty="0"/>
              <a:t>The Michael Marsh Charitable Trust</a:t>
            </a:r>
          </a:p>
          <a:p>
            <a:pPr marL="0" indent="0">
              <a:spcBef>
                <a:spcPts val="600"/>
              </a:spcBef>
              <a:buNone/>
            </a:pPr>
            <a:r>
              <a:rPr lang="en-GB" sz="2000" dirty="0"/>
              <a:t>The Ernest Cook Trust</a:t>
            </a:r>
          </a:p>
        </p:txBody>
      </p:sp>
      <p:grpSp>
        <p:nvGrpSpPr>
          <p:cNvPr id="5" name="Group 4"/>
          <p:cNvGrpSpPr/>
          <p:nvPr/>
        </p:nvGrpSpPr>
        <p:grpSpPr>
          <a:xfrm>
            <a:off x="8307587" y="445791"/>
            <a:ext cx="3446929" cy="5039721"/>
            <a:chOff x="8307587" y="445791"/>
            <a:chExt cx="3446929" cy="5039721"/>
          </a:xfrm>
        </p:grpSpPr>
        <p:sp>
          <p:nvSpPr>
            <p:cNvPr id="6" name="Rectangle 5"/>
            <p:cNvSpPr/>
            <p:nvPr/>
          </p:nvSpPr>
          <p:spPr>
            <a:xfrm>
              <a:off x="8307587" y="445791"/>
              <a:ext cx="3446929" cy="50397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8479703" y="597505"/>
              <a:ext cx="3102693" cy="1303855"/>
            </a:xfrm>
            <a:prstGeom prst="rect">
              <a:avLst/>
            </a:prstGeom>
          </p:spPr>
        </p:pic>
        <p:grpSp>
          <p:nvGrpSpPr>
            <p:cNvPr id="8" name="Group 7"/>
            <p:cNvGrpSpPr/>
            <p:nvPr/>
          </p:nvGrpSpPr>
          <p:grpSpPr>
            <a:xfrm>
              <a:off x="8479703" y="2197625"/>
              <a:ext cx="3102693" cy="3102693"/>
              <a:chOff x="8479703" y="2197625"/>
              <a:chExt cx="3102693" cy="3102693"/>
            </a:xfrm>
          </p:grpSpPr>
          <p:sp>
            <p:nvSpPr>
              <p:cNvPr id="9" name="Rectangle 8"/>
              <p:cNvSpPr/>
              <p:nvPr/>
            </p:nvSpPr>
            <p:spPr>
              <a:xfrm>
                <a:off x="8479703" y="2197625"/>
                <a:ext cx="3102693" cy="3102693"/>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4"/>
              <a:stretch>
                <a:fillRect/>
              </a:stretch>
            </p:blipFill>
            <p:spPr>
              <a:xfrm>
                <a:off x="8651818" y="2335338"/>
                <a:ext cx="2786327" cy="2780947"/>
              </a:xfrm>
              <a:prstGeom prst="rect">
                <a:avLst/>
              </a:prstGeom>
              <a:ln>
                <a:solidFill>
                  <a:schemeClr val="bg1"/>
                </a:solidFill>
              </a:ln>
            </p:spPr>
          </p:pic>
        </p:grpSp>
      </p:grpSp>
    </p:spTree>
    <p:extLst>
      <p:ext uri="{BB962C8B-B14F-4D97-AF65-F5344CB8AC3E}">
        <p14:creationId xmlns:p14="http://schemas.microsoft.com/office/powerpoint/2010/main" val="70380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2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lang="en-GB"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6205148" cy="4791671"/>
          </a:xfrm>
        </p:spPr>
        <p:txBody>
          <a:bodyPr>
            <a:normAutofit/>
          </a:bodyPr>
          <a:lstStyle/>
          <a:p>
            <a:pPr marL="0" indent="0">
              <a:buNone/>
            </a:pPr>
            <a:endParaRPr lang="en-GB" sz="1600" dirty="0"/>
          </a:p>
          <a:p>
            <a:pPr marL="0" indent="0">
              <a:buNone/>
            </a:pPr>
            <a:endParaRPr lang="en-GB" sz="1600" dirty="0"/>
          </a:p>
          <a:p>
            <a:pPr marL="0" indent="0">
              <a:buNone/>
            </a:pPr>
            <a:endParaRPr lang="en-GB" sz="1600" dirty="0"/>
          </a:p>
        </p:txBody>
      </p:sp>
      <p:pic>
        <p:nvPicPr>
          <p:cNvPr id="6" name="Picture 5"/>
          <p:cNvPicPr>
            <a:picLocks noChangeAspect="1"/>
          </p:cNvPicPr>
          <p:nvPr/>
        </p:nvPicPr>
        <p:blipFill>
          <a:blip r:embed="rId3"/>
          <a:stretch>
            <a:fillRect/>
          </a:stretch>
        </p:blipFill>
        <p:spPr>
          <a:xfrm>
            <a:off x="1329391" y="1097464"/>
            <a:ext cx="6565427" cy="4553901"/>
          </a:xfrm>
          <a:prstGeom prst="rect">
            <a:avLst/>
          </a:prstGeom>
        </p:spPr>
      </p:pic>
      <p:sp>
        <p:nvSpPr>
          <p:cNvPr id="5" name="Rectangle 4"/>
          <p:cNvSpPr/>
          <p:nvPr/>
        </p:nvSpPr>
        <p:spPr>
          <a:xfrm>
            <a:off x="8975557" y="1066104"/>
            <a:ext cx="2662793" cy="1434239"/>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Complete the word search and find out the meanings of each of the words on the list.</a:t>
            </a:r>
          </a:p>
        </p:txBody>
      </p:sp>
    </p:spTree>
    <p:extLst>
      <p:ext uri="{BB962C8B-B14F-4D97-AF65-F5344CB8AC3E}">
        <p14:creationId xmlns:p14="http://schemas.microsoft.com/office/powerpoint/2010/main" val="407455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04" y="249729"/>
            <a:ext cx="10972800" cy="689866"/>
          </a:xfrm>
        </p:spPr>
        <p:txBody>
          <a:bodyPr>
            <a:normAutofit fontScale="90000"/>
          </a:bodyPr>
          <a:lstStyle/>
          <a:p>
            <a:r>
              <a:rPr lang="en-GB" dirty="0"/>
              <a:t>What have we learnt?</a:t>
            </a:r>
          </a:p>
        </p:txBody>
      </p:sp>
      <p:sp>
        <p:nvSpPr>
          <p:cNvPr id="6" name="Title 1"/>
          <p:cNvSpPr txBox="1">
            <a:spLocks/>
          </p:cNvSpPr>
          <p:nvPr/>
        </p:nvSpPr>
        <p:spPr>
          <a:xfrm>
            <a:off x="845631" y="3855308"/>
            <a:ext cx="3207385" cy="541218"/>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2800" dirty="0">
                <a:solidFill>
                  <a:srgbClr val="318AAC"/>
                </a:solidFill>
              </a:rPr>
              <a:t>That’s interesting!</a:t>
            </a:r>
          </a:p>
        </p:txBody>
      </p:sp>
      <p:sp>
        <p:nvSpPr>
          <p:cNvPr id="7" name="Rectangle 6"/>
          <p:cNvSpPr/>
          <p:nvPr/>
        </p:nvSpPr>
        <p:spPr>
          <a:xfrm>
            <a:off x="845631" y="4334741"/>
            <a:ext cx="8211872" cy="1200329"/>
          </a:xfrm>
          <a:prstGeom prst="rect">
            <a:avLst/>
          </a:prstGeom>
        </p:spPr>
        <p:txBody>
          <a:bodyPr wrap="square">
            <a:spAutoFit/>
          </a:bodyPr>
          <a:lstStyle/>
          <a:p>
            <a:pPr>
              <a:spcBef>
                <a:spcPct val="20000"/>
              </a:spcBef>
            </a:pPr>
            <a:r>
              <a:rPr lang="en-GB" dirty="0">
                <a:latin typeface="Arial" panose="020B0604020202020204" pitchFamily="34" charset="0"/>
                <a:cs typeface="Arial" panose="020B0604020202020204" pitchFamily="34" charset="0"/>
              </a:rPr>
              <a:t>Severn Trent Water supply 1.8bn litres of drinking water each day which is the equivalent of 720 Olympic-sized swimming pools of drinking water every day. That’s also 75m litres of water every hour. That’s 825,000 bath tubs full of water. Enough for you to have a bath every night for the next 2,500 years! </a:t>
            </a:r>
          </a:p>
        </p:txBody>
      </p:sp>
      <p:sp>
        <p:nvSpPr>
          <p:cNvPr id="8" name="Rectangle 7"/>
          <p:cNvSpPr/>
          <p:nvPr/>
        </p:nvSpPr>
        <p:spPr>
          <a:xfrm>
            <a:off x="339003" y="1071132"/>
            <a:ext cx="9527005" cy="2529923"/>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about the skills and qualities that employers look for in new and existing employees.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know that the skills and qualities we need to display in our challenges are largely the same as those employers look for.</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about the scientific principles of friction, aerodynamics, drag and thrust.</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understand the transfer of energy from potential to kinetic.</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learnt how to apply knowledge to a practical challenge and how to test, analyse and adapt designs to improve performance. </a:t>
            </a:r>
          </a:p>
        </p:txBody>
      </p:sp>
      <p:grpSp>
        <p:nvGrpSpPr>
          <p:cNvPr id="16" name="Group 15"/>
          <p:cNvGrpSpPr/>
          <p:nvPr/>
        </p:nvGrpSpPr>
        <p:grpSpPr>
          <a:xfrm>
            <a:off x="10228873" y="274639"/>
            <a:ext cx="2165862" cy="6583362"/>
            <a:chOff x="10228873" y="274638"/>
            <a:chExt cx="2165862" cy="6864817"/>
          </a:xfrm>
        </p:grpSpPr>
        <p:sp>
          <p:nvSpPr>
            <p:cNvPr id="9" name="Rectangle 8"/>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2" name="Rectangle 11"/>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3" name="Rectangle 12"/>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5" name="Parallelogram 14"/>
          <p:cNvSpPr/>
          <p:nvPr/>
        </p:nvSpPr>
        <p:spPr>
          <a:xfrm>
            <a:off x="339004" y="3732592"/>
            <a:ext cx="9225126" cy="1971582"/>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8622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3 &amp; 4</a:t>
            </a:r>
          </a:p>
        </p:txBody>
      </p:sp>
      <p:sp>
        <p:nvSpPr>
          <p:cNvPr id="3" name="Content Placeholder 2"/>
          <p:cNvSpPr>
            <a:spLocks noGrp="1"/>
          </p:cNvSpPr>
          <p:nvPr>
            <p:ph idx="1"/>
          </p:nvPr>
        </p:nvSpPr>
        <p:spPr>
          <a:xfrm>
            <a:off x="609600" y="1082843"/>
            <a:ext cx="10934700" cy="4685364"/>
          </a:xfrm>
        </p:spPr>
        <p:txBody>
          <a:bodyPr>
            <a:noAutofit/>
          </a:bodyPr>
          <a:lstStyle/>
          <a:p>
            <a:pPr marL="0" indent="0">
              <a:buNone/>
            </a:pPr>
            <a:r>
              <a:rPr lang="en-GB" sz="2400" dirty="0"/>
              <a:t>Lesson Synopsis </a:t>
            </a:r>
          </a:p>
          <a:p>
            <a:pPr marL="0" indent="0">
              <a:buNone/>
            </a:pPr>
            <a:r>
              <a:rPr lang="en-GB" sz="1800" b="0" dirty="0">
                <a:solidFill>
                  <a:schemeClr val="tx1"/>
                </a:solidFill>
                <a:latin typeface="Arial" panose="020B0604020202020204" pitchFamily="34" charset="0"/>
                <a:cs typeface="Arial" panose="020B0604020202020204" pitchFamily="34" charset="0"/>
              </a:rPr>
              <a:t>Pupils will be developing and using skills that employers want by working on a series of challenges that are based on designing and making a boat. In teams pupils will need to adapt their designs to succeed in each of the challenges set, applying the science they have learnt behind the challenges and combining this with the experimentation, analysis and development of their work.</a:t>
            </a:r>
          </a:p>
          <a:p>
            <a:pPr marL="0" indent="0">
              <a:buNone/>
            </a:pPr>
            <a:r>
              <a:rPr lang="en-GB" sz="2400" dirty="0"/>
              <a:t>Learning Objectives </a:t>
            </a:r>
          </a:p>
          <a:p>
            <a:pPr marL="0" indent="0">
              <a:buNone/>
            </a:pPr>
            <a:endParaRPr lang="en-GB" sz="1800" b="0" u="sng" dirty="0"/>
          </a:p>
          <a:p>
            <a:pPr marL="0" indent="0">
              <a:buNone/>
            </a:pPr>
            <a:endParaRPr lang="en-GB" sz="1800" b="0" u="sng" dirty="0"/>
          </a:p>
          <a:p>
            <a:pPr marL="0" indent="0">
              <a:buNone/>
            </a:pPr>
            <a:endParaRPr lang="en-GB" sz="1800" b="0" u="sng" dirty="0"/>
          </a:p>
          <a:p>
            <a:pPr marL="0" indent="0">
              <a:buNone/>
            </a:pPr>
            <a:r>
              <a:rPr lang="en-GB" sz="2400" dirty="0"/>
              <a:t>Resources</a:t>
            </a:r>
          </a:p>
          <a:p>
            <a:pPr marL="0" indent="0">
              <a:buNone/>
            </a:pPr>
            <a:r>
              <a:rPr lang="en-GB" sz="1800" b="0" dirty="0">
                <a:solidFill>
                  <a:schemeClr val="tx1"/>
                </a:solidFill>
                <a:latin typeface="Arial" panose="020B0604020202020204" pitchFamily="34" charset="0"/>
                <a:cs typeface="Arial" panose="020B0604020202020204" pitchFamily="34" charset="0"/>
              </a:rPr>
              <a:t>Each team will be presented with a the same range of materials and a price list. Pupils will need to build to a budget. The challenges will require you to create a suitable environment to test the boats in. A large plastic sheet placed over a simple frame can achieve this. See the challenges on slides 26-27 for details of what will be required of the test area. Use a digital camera to record pupil progress on each challenge.</a:t>
            </a:r>
          </a:p>
          <a:p>
            <a:pPr marL="0" indent="0">
              <a:buNone/>
            </a:pPr>
            <a:endParaRPr lang="en-GB" sz="1800" b="0" dirty="0"/>
          </a:p>
          <a:p>
            <a:pPr marL="0" indent="0">
              <a:buNone/>
            </a:pPr>
            <a:endParaRPr lang="en-GB" sz="1600" b="0" dirty="0"/>
          </a:p>
          <a:p>
            <a:pPr marL="0" indent="0">
              <a:buNone/>
            </a:pPr>
            <a:endParaRPr lang="en-GB" sz="1600" b="0" dirty="0"/>
          </a:p>
          <a:p>
            <a:pPr marL="0" indent="0">
              <a:buNone/>
            </a:pPr>
            <a:endParaRPr lang="en-GB" sz="1600" b="0" dirty="0"/>
          </a:p>
          <a:p>
            <a:pPr marL="0" indent="0">
              <a:buNone/>
            </a:pPr>
            <a:endParaRPr lang="en-GB" sz="1600" b="0" dirty="0"/>
          </a:p>
          <a:p>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4055402525"/>
              </p:ext>
            </p:extLst>
          </p:nvPr>
        </p:nvGraphicFramePr>
        <p:xfrm>
          <a:off x="1993899" y="3297282"/>
          <a:ext cx="8128001" cy="741680"/>
        </p:xfrm>
        <a:graphic>
          <a:graphicData uri="http://schemas.openxmlformats.org/drawingml/2006/table">
            <a:tbl>
              <a:tblPr firstRow="1" bandRow="1">
                <a:tableStyleId>{2D5ABB26-0587-4C30-8999-92F81FD0307C}</a:tableStyleId>
              </a:tblPr>
              <a:tblGrid>
                <a:gridCol w="1161143">
                  <a:extLst>
                    <a:ext uri="{9D8B030D-6E8A-4147-A177-3AD203B41FA5}">
                      <a16:colId xmlns:a16="http://schemas.microsoft.com/office/drawing/2014/main" val="1967052371"/>
                    </a:ext>
                  </a:extLst>
                </a:gridCol>
                <a:gridCol w="1161143">
                  <a:extLst>
                    <a:ext uri="{9D8B030D-6E8A-4147-A177-3AD203B41FA5}">
                      <a16:colId xmlns:a16="http://schemas.microsoft.com/office/drawing/2014/main" val="2410067177"/>
                    </a:ext>
                  </a:extLst>
                </a:gridCol>
                <a:gridCol w="1161143">
                  <a:extLst>
                    <a:ext uri="{9D8B030D-6E8A-4147-A177-3AD203B41FA5}">
                      <a16:colId xmlns:a16="http://schemas.microsoft.com/office/drawing/2014/main" val="3022972133"/>
                    </a:ext>
                  </a:extLst>
                </a:gridCol>
                <a:gridCol w="1161143">
                  <a:extLst>
                    <a:ext uri="{9D8B030D-6E8A-4147-A177-3AD203B41FA5}">
                      <a16:colId xmlns:a16="http://schemas.microsoft.com/office/drawing/2014/main" val="1200154265"/>
                    </a:ext>
                  </a:extLst>
                </a:gridCol>
                <a:gridCol w="1161143">
                  <a:extLst>
                    <a:ext uri="{9D8B030D-6E8A-4147-A177-3AD203B41FA5}">
                      <a16:colId xmlns:a16="http://schemas.microsoft.com/office/drawing/2014/main" val="2737543312"/>
                    </a:ext>
                  </a:extLst>
                </a:gridCol>
                <a:gridCol w="1161143">
                  <a:extLst>
                    <a:ext uri="{9D8B030D-6E8A-4147-A177-3AD203B41FA5}">
                      <a16:colId xmlns:a16="http://schemas.microsoft.com/office/drawing/2014/main" val="1203507396"/>
                    </a:ext>
                  </a:extLst>
                </a:gridCol>
                <a:gridCol w="1161143">
                  <a:extLst>
                    <a:ext uri="{9D8B030D-6E8A-4147-A177-3AD203B41FA5}">
                      <a16:colId xmlns:a16="http://schemas.microsoft.com/office/drawing/2014/main" val="627805645"/>
                    </a:ext>
                  </a:extLst>
                </a:gridCol>
              </a:tblGrid>
              <a:tr h="370840">
                <a:tc>
                  <a:txBody>
                    <a:bodyPr/>
                    <a:lstStyle/>
                    <a:p>
                      <a:pPr algn="ctr"/>
                      <a:r>
                        <a:rPr lang="en-GB" sz="1800" b="0" dirty="0">
                          <a:solidFill>
                            <a:schemeClr val="tx1"/>
                          </a:solidFill>
                          <a:latin typeface="Arial" panose="020B0604020202020204" pitchFamily="34" charset="0"/>
                          <a:cs typeface="Arial" panose="020B0604020202020204" pitchFamily="34" charset="0"/>
                        </a:rPr>
                        <a:t>TK16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MA2</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EA2</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DA3</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DA9</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DB10</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MB7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387119"/>
                  </a:ext>
                </a:extLst>
              </a:tr>
              <a:tr h="370840">
                <a:tc>
                  <a:txBody>
                    <a:bodyPr/>
                    <a:lstStyle/>
                    <a:p>
                      <a:pPr algn="ctr"/>
                      <a:r>
                        <a:rPr lang="en-GB" sz="1800" b="0" dirty="0">
                          <a:solidFill>
                            <a:schemeClr val="tx1"/>
                          </a:solidFill>
                          <a:latin typeface="Arial" panose="020B0604020202020204" pitchFamily="34" charset="0"/>
                          <a:cs typeface="Arial" panose="020B0604020202020204" pitchFamily="34" charset="0"/>
                        </a:rPr>
                        <a:t>TK17</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MA6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EA3</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DB11</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927814"/>
                  </a:ext>
                </a:extLst>
              </a:tr>
            </a:tbl>
          </a:graphicData>
        </a:graphic>
      </p:graphicFrame>
    </p:spTree>
    <p:extLst>
      <p:ext uri="{BB962C8B-B14F-4D97-AF65-F5344CB8AC3E}">
        <p14:creationId xmlns:p14="http://schemas.microsoft.com/office/powerpoint/2010/main" val="3957734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3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1" y="103007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Strengths About </a:t>
            </a:r>
          </a:p>
        </p:txBody>
      </p:sp>
      <p:sp>
        <p:nvSpPr>
          <p:cNvPr id="3" name="Content Placeholder 2"/>
          <p:cNvSpPr>
            <a:spLocks noGrp="1"/>
          </p:cNvSpPr>
          <p:nvPr>
            <p:ph idx="1"/>
          </p:nvPr>
        </p:nvSpPr>
        <p:spPr>
          <a:xfrm>
            <a:off x="609601" y="1066104"/>
            <a:ext cx="7907382" cy="4791671"/>
          </a:xfrm>
        </p:spPr>
        <p:txBody>
          <a:bodyPr>
            <a:normAutofit/>
          </a:bodyPr>
          <a:lstStyle/>
          <a:p>
            <a:pPr marL="0" indent="0">
              <a:buNone/>
            </a:pPr>
            <a:r>
              <a:rPr lang="en-GB" sz="2400" dirty="0"/>
              <a:t>Who are you? </a:t>
            </a:r>
          </a:p>
          <a:p>
            <a:pPr marL="0" indent="0">
              <a:buNone/>
            </a:pPr>
            <a:r>
              <a:rPr lang="en-GB" sz="1600" b="0" dirty="0">
                <a:solidFill>
                  <a:schemeClr val="tx1"/>
                </a:solidFill>
                <a:latin typeface="Arial" panose="020B0604020202020204" pitchFamily="34" charset="0"/>
                <a:cs typeface="Arial" panose="020B0604020202020204" pitchFamily="34" charset="0"/>
              </a:rPr>
              <a:t>Have you ever really thought about yourself and recorded some details? Complete…</a:t>
            </a: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800" dirty="0">
              <a:solidFill>
                <a:schemeClr val="accent1"/>
              </a:solidFill>
            </a:endParaRPr>
          </a:p>
          <a:p>
            <a:pPr marL="0" indent="0">
              <a:buNone/>
            </a:pPr>
            <a:endParaRPr lang="en-GB" sz="1600" dirty="0"/>
          </a:p>
        </p:txBody>
      </p:sp>
      <p:grpSp>
        <p:nvGrpSpPr>
          <p:cNvPr id="63" name="Group 62"/>
          <p:cNvGrpSpPr/>
          <p:nvPr/>
        </p:nvGrpSpPr>
        <p:grpSpPr>
          <a:xfrm>
            <a:off x="1429643" y="1958136"/>
            <a:ext cx="6367923" cy="3513169"/>
            <a:chOff x="1429643" y="1685848"/>
            <a:chExt cx="6367923" cy="3513169"/>
          </a:xfrm>
        </p:grpSpPr>
        <p:grpSp>
          <p:nvGrpSpPr>
            <p:cNvPr id="6" name="Group 5"/>
            <p:cNvGrpSpPr/>
            <p:nvPr/>
          </p:nvGrpSpPr>
          <p:grpSpPr>
            <a:xfrm>
              <a:off x="1907179" y="2103120"/>
              <a:ext cx="5408022" cy="2581145"/>
              <a:chOff x="2039638" y="2325189"/>
              <a:chExt cx="5144933" cy="2359076"/>
            </a:xfrm>
          </p:grpSpPr>
          <p:sp>
            <p:nvSpPr>
              <p:cNvPr id="4" name="Oval 3"/>
              <p:cNvSpPr/>
              <p:nvPr/>
            </p:nvSpPr>
            <p:spPr>
              <a:xfrm>
                <a:off x="3410322" y="2437454"/>
                <a:ext cx="2403566" cy="2246811"/>
              </a:xfrm>
              <a:prstGeom prst="ellipse">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This is me</a:t>
                </a:r>
              </a:p>
            </p:txBody>
          </p:sp>
          <p:sp>
            <p:nvSpPr>
              <p:cNvPr id="5" name="Rectangle 4"/>
              <p:cNvSpPr/>
              <p:nvPr/>
            </p:nvSpPr>
            <p:spPr>
              <a:xfrm>
                <a:off x="5813888" y="2325189"/>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Interests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8" name="Rectangle 7"/>
              <p:cNvSpPr/>
              <p:nvPr/>
            </p:nvSpPr>
            <p:spPr>
              <a:xfrm>
                <a:off x="5813888" y="4122563"/>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Ambitions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10" name="Rectangle 9"/>
              <p:cNvSpPr/>
              <p:nvPr/>
            </p:nvSpPr>
            <p:spPr>
              <a:xfrm>
                <a:off x="2039638" y="2351314"/>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Strengths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sp>
            <p:nvSpPr>
              <p:cNvPr id="11" name="Rectangle 10"/>
              <p:cNvSpPr/>
              <p:nvPr/>
            </p:nvSpPr>
            <p:spPr>
              <a:xfrm>
                <a:off x="2039638" y="4148688"/>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Skills</a:t>
                </a:r>
                <a:endParaRPr kumimoji="0" lang="en-GB" sz="1800" b="0" i="0" u="none" strike="noStrike" kern="1200" cap="none" spc="0" normalizeH="0" baseline="0" noProof="0" dirty="0">
                  <a:ln>
                    <a:noFill/>
                  </a:ln>
                  <a:solidFill>
                    <a:srgbClr val="318AAC"/>
                  </a:solidFill>
                  <a:effectLst/>
                  <a:uLnTx/>
                  <a:uFillTx/>
                  <a:latin typeface="Calibri"/>
                  <a:ea typeface="+mn-ea"/>
                </a:endParaRPr>
              </a:p>
            </p:txBody>
          </p:sp>
        </p:grpSp>
        <p:grpSp>
          <p:nvGrpSpPr>
            <p:cNvPr id="23" name="Group 22"/>
            <p:cNvGrpSpPr/>
            <p:nvPr/>
          </p:nvGrpSpPr>
          <p:grpSpPr>
            <a:xfrm>
              <a:off x="6594814" y="3760060"/>
              <a:ext cx="1200823" cy="1438957"/>
              <a:chOff x="6594814" y="3760060"/>
              <a:chExt cx="1200823" cy="1438957"/>
            </a:xfrm>
          </p:grpSpPr>
          <p:cxnSp>
            <p:nvCxnSpPr>
              <p:cNvPr id="12" name="Straight Arrow Connector 11"/>
              <p:cNvCxnSpPr>
                <a:stCxn id="8" idx="2"/>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cxnSpLocks/>
              </p:cNvCxnSpPr>
              <p:nvPr/>
            </p:nvCxnSpPr>
            <p:spPr>
              <a:xfrm>
                <a:off x="7315201" y="4669973"/>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a:stCxn id="8" idx="3"/>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flipV="1">
                <a:off x="7315201" y="3760060"/>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25" name="Straight Arrow Connector 24"/>
            <p:cNvCxnSpPr>
              <a:cxnSpLocks/>
              <a:stCxn id="5" idx="0"/>
            </p:cNvCxnSpPr>
            <p:nvPr/>
          </p:nvCxnSpPr>
          <p:spPr>
            <a:xfrm flipV="1">
              <a:off x="6594814" y="1685848"/>
              <a:ext cx="3858" cy="4172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cxnSpLocks/>
            </p:cNvCxnSpPr>
            <p:nvPr/>
          </p:nvCxnSpPr>
          <p:spPr>
            <a:xfrm>
              <a:off x="7315201" y="2680261"/>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cxnSpLocks/>
            </p:cNvCxnSpPr>
            <p:nvPr/>
          </p:nvCxnSpPr>
          <p:spPr>
            <a:xfrm>
              <a:off x="7317130" y="2414534"/>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cxnSpLocks/>
            </p:cNvCxnSpPr>
            <p:nvPr/>
          </p:nvCxnSpPr>
          <p:spPr>
            <a:xfrm flipV="1">
              <a:off x="7317130" y="1811909"/>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cxnSpLocks/>
              <a:stCxn id="10" idx="0"/>
            </p:cNvCxnSpPr>
            <p:nvPr/>
          </p:nvCxnSpPr>
          <p:spPr>
            <a:xfrm flipV="1">
              <a:off x="2627566" y="1719886"/>
              <a:ext cx="0" cy="411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cxnSpLocks/>
            </p:cNvCxnSpPr>
            <p:nvPr/>
          </p:nvCxnSpPr>
          <p:spPr>
            <a:xfrm flipH="1">
              <a:off x="1477377" y="2720641"/>
              <a:ext cx="431542"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cxnSpLocks/>
            </p:cNvCxnSpPr>
            <p:nvPr/>
          </p:nvCxnSpPr>
          <p:spPr>
            <a:xfrm flipH="1">
              <a:off x="1429643" y="2413353"/>
              <a:ext cx="4792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cxnSpLocks/>
            </p:cNvCxnSpPr>
            <p:nvPr/>
          </p:nvCxnSpPr>
          <p:spPr>
            <a:xfrm flipH="1" flipV="1">
              <a:off x="1465376" y="1810728"/>
              <a:ext cx="441803" cy="32097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flipH="1">
              <a:off x="1432608" y="3826692"/>
              <a:ext cx="1197923" cy="1372325"/>
              <a:chOff x="6594814" y="3760060"/>
              <a:chExt cx="1200823" cy="1438957"/>
            </a:xfrm>
          </p:grpSpPr>
          <p:cxnSp>
            <p:nvCxnSpPr>
              <p:cNvPr id="35" name="Straight Arrow Connector 34"/>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cxnSpLocks/>
              </p:cNvCxnSpPr>
              <p:nvPr/>
            </p:nvCxnSpPr>
            <p:spPr>
              <a:xfrm>
                <a:off x="7315201" y="4669973"/>
                <a:ext cx="432586"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cxnSpLocks/>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cxnSpLocks/>
              </p:cNvCxnSpPr>
              <p:nvPr/>
            </p:nvCxnSpPr>
            <p:spPr>
              <a:xfrm flipV="1">
                <a:off x="7315201" y="3760060"/>
                <a:ext cx="444616" cy="30330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54" name="Straight Arrow Connector 53"/>
            <p:cNvCxnSpPr>
              <a:cxnSpLocks/>
            </p:cNvCxnSpPr>
            <p:nvPr/>
          </p:nvCxnSpPr>
          <p:spPr>
            <a:xfrm flipV="1">
              <a:off x="5453769" y="2689113"/>
              <a:ext cx="420658" cy="304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a:cxnSpLocks/>
            </p:cNvCxnSpPr>
            <p:nvPr/>
          </p:nvCxnSpPr>
          <p:spPr>
            <a:xfrm flipH="1" flipV="1">
              <a:off x="3330289" y="2715152"/>
              <a:ext cx="402244" cy="2781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cxnSpLocks/>
            </p:cNvCxnSpPr>
            <p:nvPr/>
          </p:nvCxnSpPr>
          <p:spPr>
            <a:xfrm>
              <a:off x="5430889" y="3856141"/>
              <a:ext cx="443537" cy="21354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a:cxnSpLocks/>
            </p:cNvCxnSpPr>
            <p:nvPr/>
          </p:nvCxnSpPr>
          <p:spPr>
            <a:xfrm flipH="1">
              <a:off x="3347953" y="3856141"/>
              <a:ext cx="384580" cy="24213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16" name="Rectangle 15"/>
          <p:cNvSpPr/>
          <p:nvPr/>
        </p:nvSpPr>
        <p:spPr>
          <a:xfrm>
            <a:off x="8994518" y="1030077"/>
            <a:ext cx="2628427" cy="3305520"/>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Write down five sentences for each of the following that show:</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What you do well that employers might be impressed with.</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areas of your life that you might need to develop to be more employable.</a:t>
            </a:r>
          </a:p>
          <a:p>
            <a:pPr marL="342900" lvl="0" indent="-342900" defTabSz="457200">
              <a:spcBef>
                <a:spcPct val="20000"/>
              </a:spcBef>
              <a:buAutoNum type="arabicPeriod"/>
            </a:pPr>
            <a:endParaRPr lang="en-GB" sz="1600" dirty="0">
              <a:solidFill>
                <a:srgbClr val="318AAC"/>
              </a:solidFill>
              <a:latin typeface="Cambria" panose="02040503050406030204" pitchFamily="18" charset="0"/>
              <a:cs typeface="Arial"/>
            </a:endParaRPr>
          </a:p>
        </p:txBody>
      </p:sp>
    </p:spTree>
    <p:extLst>
      <p:ext uri="{BB962C8B-B14F-4D97-AF65-F5344CB8AC3E}">
        <p14:creationId xmlns:p14="http://schemas.microsoft.com/office/powerpoint/2010/main" val="190751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objectives</a:t>
            </a:r>
          </a:p>
        </p:txBody>
      </p:sp>
      <p:sp>
        <p:nvSpPr>
          <p:cNvPr id="16" name="Rectangle 15"/>
          <p:cNvSpPr/>
          <p:nvPr/>
        </p:nvSpPr>
        <p:spPr>
          <a:xfrm>
            <a:off x="609600" y="1219200"/>
            <a:ext cx="5825067" cy="4598182"/>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p>
          <a:p>
            <a:pPr lvl="0">
              <a:spcBef>
                <a:spcPct val="20000"/>
              </a:spcBef>
            </a:pPr>
            <a:r>
              <a:rPr lang="en-GB" dirty="0">
                <a:latin typeface="Arial" panose="020B0604020202020204" pitchFamily="34" charset="0"/>
                <a:cs typeface="Arial" panose="020B0604020202020204" pitchFamily="34" charset="0"/>
              </a:rPr>
              <a:t>Good teamwork relies on clearly defining the roles and tasks of each team member.</a:t>
            </a:r>
          </a:p>
          <a:p>
            <a:pPr lvl="0">
              <a:spcBef>
                <a:spcPct val="20000"/>
              </a:spcBef>
            </a:pPr>
            <a:endParaRPr lang="en-GB" sz="1200" dirty="0">
              <a:solidFill>
                <a:srgbClr val="318AAC"/>
              </a:solidFill>
              <a:latin typeface="Cambria" panose="02040503050406030204" pitchFamily="18" charset="0"/>
              <a:cs typeface="Arial"/>
            </a:endParaRPr>
          </a:p>
          <a:p>
            <a:pPr lvl="0">
              <a:spcBef>
                <a:spcPct val="20000"/>
              </a:spcBef>
            </a:pPr>
            <a:r>
              <a:rPr lang="en-GB" sz="2400" b="1" dirty="0">
                <a:solidFill>
                  <a:srgbClr val="318AAC"/>
                </a:solidFill>
                <a:latin typeface="Cambria" panose="02040503050406030204" pitchFamily="18" charset="0"/>
                <a:cs typeface="Arial"/>
              </a:rPr>
              <a:t>Understand</a:t>
            </a:r>
          </a:p>
          <a:p>
            <a:pPr lvl="0">
              <a:spcBef>
                <a:spcPct val="20000"/>
              </a:spcBef>
            </a:pPr>
            <a:r>
              <a:rPr lang="en-GB" dirty="0">
                <a:latin typeface="Arial" panose="020B0604020202020204" pitchFamily="34" charset="0"/>
                <a:cs typeface="Arial" panose="020B0604020202020204" pitchFamily="34" charset="0"/>
              </a:rPr>
              <a:t>The scientific principles working for and against the boat and use this knowledge to achieve the best outcome.</a:t>
            </a:r>
          </a:p>
          <a:p>
            <a:pPr lvl="0">
              <a:spcBef>
                <a:spcPct val="20000"/>
              </a:spcBef>
            </a:pPr>
            <a:endParaRPr lang="en-GB" sz="1200"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p>
          <a:p>
            <a:pPr lvl="0">
              <a:spcBef>
                <a:spcPct val="20000"/>
              </a:spcBef>
            </a:pPr>
            <a:r>
              <a:rPr lang="en-GB" dirty="0">
                <a:latin typeface="Arial" panose="020B0604020202020204" pitchFamily="34" charset="0"/>
                <a:cs typeface="Arial" panose="020B0604020202020204" pitchFamily="34" charset="0"/>
              </a:rPr>
              <a:t>Pupils use a range of skills that employers value and apply knowledge gained within the lesson to solve a series of team challenges based on the theme of a floating and sinking.</a:t>
            </a: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3"/>
          <a:srcRect r="116"/>
          <a:stretch/>
        </p:blipFill>
        <p:spPr>
          <a:xfrm>
            <a:off x="6743700" y="274638"/>
            <a:ext cx="5092700" cy="5389562"/>
          </a:xfrm>
          <a:prstGeom prst="rect">
            <a:avLst/>
          </a:prstGeom>
        </p:spPr>
      </p:pic>
      <p:pic>
        <p:nvPicPr>
          <p:cNvPr id="4" name="Picture 3"/>
          <p:cNvPicPr>
            <a:picLocks noChangeAspect="1"/>
          </p:cNvPicPr>
          <p:nvPr/>
        </p:nvPicPr>
        <p:blipFill>
          <a:blip r:embed="rId4"/>
          <a:stretch>
            <a:fillRect/>
          </a:stretch>
        </p:blipFill>
        <p:spPr>
          <a:xfrm>
            <a:off x="6910290" y="4732125"/>
            <a:ext cx="1835055" cy="774259"/>
          </a:xfrm>
          <a:prstGeom prst="rect">
            <a:avLst/>
          </a:prstGeom>
        </p:spPr>
      </p:pic>
    </p:spTree>
    <p:extLst>
      <p:ext uri="{BB962C8B-B14F-4D97-AF65-F5344CB8AC3E}">
        <p14:creationId xmlns:p14="http://schemas.microsoft.com/office/powerpoint/2010/main" val="17932795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0574"/>
            <a:ext cx="10972800" cy="689866"/>
          </a:xfrm>
        </p:spPr>
        <p:txBody>
          <a:bodyPr>
            <a:normAutofit fontScale="90000"/>
          </a:bodyPr>
          <a:lstStyle/>
          <a:p>
            <a:r>
              <a:rPr lang="en-GB" dirty="0"/>
              <a:t>2 Stay afloat</a:t>
            </a:r>
          </a:p>
        </p:txBody>
      </p:sp>
      <p:sp>
        <p:nvSpPr>
          <p:cNvPr id="11" name="Rectangle 10"/>
          <p:cNvSpPr/>
          <p:nvPr/>
        </p:nvSpPr>
        <p:spPr>
          <a:xfrm>
            <a:off x="452416" y="1102141"/>
            <a:ext cx="7181773" cy="4078039"/>
          </a:xfrm>
          <a:prstGeom prst="rect">
            <a:avLst/>
          </a:prstGeom>
        </p:spPr>
        <p:txBody>
          <a:bodyPr wrap="square">
            <a:spAutoFit/>
          </a:bodyPr>
          <a:lstStyle/>
          <a:p>
            <a:pPr marL="285750" lvl="0" indent="-285750">
              <a:spcBef>
                <a:spcPts val="600"/>
              </a:spcBef>
              <a:buFont typeface="Arial" panose="020B0604020202020204" pitchFamily="34" charset="0"/>
              <a:buChar char="•"/>
            </a:pPr>
            <a:r>
              <a:rPr lang="en-GB" dirty="0">
                <a:latin typeface="Arial" panose="020B0604020202020204" pitchFamily="34" charset="0"/>
                <a:cs typeface="Arial" panose="020B0604020202020204" pitchFamily="34" charset="0"/>
              </a:rPr>
              <a:t>You are going to design and build a small boat using the materials that are on offer.</a:t>
            </a:r>
          </a:p>
          <a:p>
            <a:pPr marL="285750" lvl="0" indent="-285750">
              <a:spcBef>
                <a:spcPts val="600"/>
              </a:spcBef>
              <a:buFont typeface="Arial" panose="020B0604020202020204" pitchFamily="34" charset="0"/>
              <a:buChar char="•"/>
            </a:pPr>
            <a:r>
              <a:rPr lang="en-GB" dirty="0">
                <a:latin typeface="Arial" panose="020B0604020202020204" pitchFamily="34" charset="0"/>
                <a:cs typeface="Arial" panose="020B0604020202020204" pitchFamily="34" charset="0"/>
              </a:rPr>
              <a:t>There is an imaginary budget which you must adhere to, to buy the components for your boat. </a:t>
            </a:r>
          </a:p>
          <a:p>
            <a:pPr marL="285750" lvl="0" indent="-285750">
              <a:spcBef>
                <a:spcPts val="600"/>
              </a:spcBef>
              <a:buFont typeface="Arial" panose="020B0604020202020204" pitchFamily="34" charset="0"/>
              <a:buChar char="•"/>
            </a:pPr>
            <a:r>
              <a:rPr lang="en-GB" dirty="0">
                <a:latin typeface="Arial" panose="020B0604020202020204" pitchFamily="34" charset="0"/>
                <a:cs typeface="Arial" panose="020B0604020202020204" pitchFamily="34" charset="0"/>
              </a:rPr>
              <a:t>There’s a series of challenges that can provide you with points by successfully completing them. You must aim to complete as many of these challenges as you can to gain a many points as possible.</a:t>
            </a:r>
          </a:p>
          <a:p>
            <a:pPr marL="285750" lvl="0" indent="-285750">
              <a:spcBef>
                <a:spcPts val="6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have to experiment with changing your boat design to try to achieve each of the challenges.</a:t>
            </a:r>
          </a:p>
          <a:p>
            <a:pPr marL="285750" lvl="0" indent="-285750">
              <a:spcBef>
                <a:spcPts val="6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be working in teams and the management of the team will be very important to the success of each challenge.</a:t>
            </a:r>
          </a:p>
          <a:p>
            <a:pPr marL="285750" lvl="0" indent="-285750">
              <a:spcBef>
                <a:spcPts val="600"/>
              </a:spcBef>
              <a:buFont typeface="Arial" panose="020B0604020202020204" pitchFamily="34" charset="0"/>
              <a:buChar char="•"/>
            </a:pPr>
            <a:r>
              <a:rPr lang="en-GB" dirty="0">
                <a:latin typeface="Arial" panose="020B0604020202020204" pitchFamily="34" charset="0"/>
                <a:cs typeface="Arial" panose="020B0604020202020204" pitchFamily="34" charset="0"/>
              </a:rPr>
              <a:t>Points will be awarded to the teams who show the best team and leadership skills.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8" name="Rectangle 7"/>
          <p:cNvSpPr/>
          <p:nvPr/>
        </p:nvSpPr>
        <p:spPr>
          <a:xfrm>
            <a:off x="8093675" y="212651"/>
            <a:ext cx="3622815" cy="559272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ectangle 6"/>
          <p:cNvSpPr/>
          <p:nvPr/>
        </p:nvSpPr>
        <p:spPr>
          <a:xfrm>
            <a:off x="9157365" y="5461000"/>
            <a:ext cx="1688283" cy="307777"/>
          </a:xfrm>
          <a:prstGeom prst="rect">
            <a:avLst/>
          </a:prstGeom>
        </p:spPr>
        <p:txBody>
          <a:bodyPr wrap="none">
            <a:spAutoFit/>
          </a:bodyPr>
          <a:lstStyle/>
          <a:p>
            <a:r>
              <a:rPr lang="en-GB" sz="1400" dirty="0">
                <a:solidFill>
                  <a:schemeClr val="bg1"/>
                </a:solidFill>
                <a:latin typeface="Arial" panose="020B0604020202020204" pitchFamily="34" charset="0"/>
                <a:cs typeface="Arial" panose="020B0604020202020204" pitchFamily="34" charset="0"/>
              </a:rPr>
              <a:t>Click image to play</a:t>
            </a:r>
            <a:endParaRPr lang="en-GB" sz="1400" dirty="0">
              <a:solidFill>
                <a:schemeClr val="bg1"/>
              </a:solidFill>
            </a:endParaRPr>
          </a:p>
        </p:txBody>
      </p:sp>
      <p:pic>
        <p:nvPicPr>
          <p:cNvPr id="3" name="StayAfloatRotated_x26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34155" t="13333" r="34613" b="12694"/>
          <a:stretch/>
        </p:blipFill>
        <p:spPr>
          <a:xfrm>
            <a:off x="8538106" y="604639"/>
            <a:ext cx="2733951" cy="4856361"/>
          </a:xfrm>
          <a:prstGeom prst="rect">
            <a:avLst/>
          </a:prstGeom>
        </p:spPr>
      </p:pic>
    </p:spTree>
    <p:extLst>
      <p:ext uri="{BB962C8B-B14F-4D97-AF65-F5344CB8AC3E}">
        <p14:creationId xmlns:p14="http://schemas.microsoft.com/office/powerpoint/2010/main" val="18810005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7879" y="1102751"/>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10"/>
          <p:cNvSpPr/>
          <p:nvPr/>
        </p:nvSpPr>
        <p:spPr>
          <a:xfrm>
            <a:off x="634314" y="1222812"/>
            <a:ext cx="1806765" cy="2911566"/>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7</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Make a Cartesian diver and use it to go fishing. Your task is to discover how to retrieve the items at the bottom of the bottle using only the materials given.</a:t>
            </a:r>
          </a:p>
        </p:txBody>
      </p:sp>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backgroundRemoval t="4575" b="89869" l="10000" r="90000"/>
                    </a14:imgEffect>
                  </a14:imgLayer>
                </a14:imgProps>
              </a:ext>
            </a:extLst>
          </a:blip>
          <a:stretch>
            <a:fillRect/>
          </a:stretch>
        </p:blipFill>
        <p:spPr>
          <a:xfrm>
            <a:off x="5158820" y="3549369"/>
            <a:ext cx="1905818" cy="2481618"/>
          </a:xfrm>
          <a:prstGeom prst="rect">
            <a:avLst/>
          </a:prstGeom>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ackgroundRemoval t="0" b="97636" l="9799" r="89950"/>
                    </a14:imgEffect>
                  </a14:imgLayer>
                </a14:imgProps>
              </a:ext>
            </a:extLst>
          </a:blip>
          <a:stretch>
            <a:fillRect/>
          </a:stretch>
        </p:blipFill>
        <p:spPr>
          <a:xfrm>
            <a:off x="2568765" y="1251299"/>
            <a:ext cx="2214357" cy="3794352"/>
          </a:xfrm>
          <a:prstGeom prst="rect">
            <a:avLst/>
          </a:prstGeom>
        </p:spPr>
      </p:pic>
      <p:pic>
        <p:nvPicPr>
          <p:cNvPr id="8" name="Picture 7"/>
          <p:cNvPicPr>
            <a:picLocks noChangeAspect="1"/>
          </p:cNvPicPr>
          <p:nvPr/>
        </p:nvPicPr>
        <p:blipFill>
          <a:blip r:embed="rId7">
            <a:extLst>
              <a:ext uri="{BEBA8EAE-BF5A-486C-A8C5-ECC9F3942E4B}">
                <a14:imgProps xmlns:a14="http://schemas.microsoft.com/office/drawing/2010/main">
                  <a14:imgLayer r:embed="rId8">
                    <a14:imgEffect>
                      <a14:backgroundRemoval t="8365" b="99620" l="9630" r="89630"/>
                    </a14:imgEffect>
                  </a14:imgLayer>
                </a14:imgProps>
              </a:ext>
            </a:extLst>
          </a:blip>
          <a:stretch>
            <a:fillRect/>
          </a:stretch>
        </p:blipFill>
        <p:spPr>
          <a:xfrm>
            <a:off x="2384071" y="1222812"/>
            <a:ext cx="653890" cy="1273874"/>
          </a:xfrm>
          <a:prstGeom prst="rect">
            <a:avLst/>
          </a:prstGeom>
        </p:spPr>
      </p:pic>
      <p:pic>
        <p:nvPicPr>
          <p:cNvPr id="13" name="Picture 12"/>
          <p:cNvPicPr>
            <a:picLocks noChangeAspect="1"/>
          </p:cNvPicPr>
          <p:nvPr/>
        </p:nvPicPr>
        <p:blipFill>
          <a:blip r:embed="rId9">
            <a:extLst>
              <a:ext uri="{BEBA8EAE-BF5A-486C-A8C5-ECC9F3942E4B}">
                <a14:imgProps xmlns:a14="http://schemas.microsoft.com/office/drawing/2010/main">
                  <a14:imgLayer r:embed="rId10">
                    <a14:imgEffect>
                      <a14:backgroundRemoval t="8037" b="94766" l="4551" r="89989"/>
                    </a14:imgEffect>
                  </a14:imgLayer>
                </a14:imgProps>
              </a:ext>
            </a:extLst>
          </a:blip>
          <a:stretch>
            <a:fillRect/>
          </a:stretch>
        </p:blipFill>
        <p:spPr>
          <a:xfrm>
            <a:off x="7836402" y="2865399"/>
            <a:ext cx="3745998" cy="2279988"/>
          </a:xfrm>
          <a:prstGeom prst="rect">
            <a:avLst/>
          </a:prstGeom>
        </p:spPr>
      </p:pic>
      <p:sp>
        <p:nvSpPr>
          <p:cNvPr id="15" name="Rectangle 14"/>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6" name="Rectangle 15"/>
          <p:cNvSpPr/>
          <p:nvPr/>
        </p:nvSpPr>
        <p:spPr>
          <a:xfrm>
            <a:off x="7537936" y="5201693"/>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7" name="Rectangle 16"/>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10 + Bonus</a:t>
            </a:r>
            <a:endParaRPr lang="en-GB" sz="4400" dirty="0">
              <a:latin typeface="Arial" panose="020B0604020202020204" pitchFamily="34" charset="0"/>
              <a:cs typeface="Arial" panose="020B0604020202020204" pitchFamily="34" charset="0"/>
            </a:endParaRPr>
          </a:p>
        </p:txBody>
      </p:sp>
      <p:sp>
        <p:nvSpPr>
          <p:cNvPr id="18" name="Rectangle 17"/>
          <p:cNvSpPr/>
          <p:nvPr/>
        </p:nvSpPr>
        <p:spPr>
          <a:xfrm>
            <a:off x="7537936"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15, 10 &amp; 5</a:t>
            </a:r>
            <a:endParaRPr lang="en-GB" sz="4400" dirty="0">
              <a:latin typeface="Arial" panose="020B0604020202020204" pitchFamily="34" charset="0"/>
              <a:cs typeface="Arial" panose="020B0604020202020204" pitchFamily="34" charset="0"/>
            </a:endParaRPr>
          </a:p>
        </p:txBody>
      </p:sp>
      <p:sp>
        <p:nvSpPr>
          <p:cNvPr id="10" name="Rectangle 9"/>
          <p:cNvSpPr/>
          <p:nvPr/>
        </p:nvSpPr>
        <p:spPr>
          <a:xfrm>
            <a:off x="7537937" y="1222811"/>
            <a:ext cx="4044464" cy="1975926"/>
          </a:xfrm>
          <a:prstGeom prst="rect">
            <a:avLst/>
          </a:prstGeom>
        </p:spPr>
        <p:txBody>
          <a:bodyPr wrap="square">
            <a:spAutoFit/>
          </a:bodyPr>
          <a:lstStyle/>
          <a:p>
            <a:pPr>
              <a:spcBef>
                <a:spcPct val="20000"/>
              </a:spcBef>
            </a:pPr>
            <a:r>
              <a:rPr lang="en-GB" sz="2000" b="1" dirty="0">
                <a:solidFill>
                  <a:srgbClr val="318AAC"/>
                </a:solidFill>
                <a:latin typeface="Cambria" panose="02040503050406030204" pitchFamily="18" charset="0"/>
                <a:cs typeface="Arial"/>
              </a:rPr>
              <a:t>Challenge 8</a:t>
            </a:r>
            <a:endParaRPr lang="en-GB" sz="2000" dirty="0">
              <a:solidFill>
                <a:srgbClr val="318AAC"/>
              </a:solidFill>
              <a:latin typeface="Cambria" panose="02040503050406030204" pitchFamily="18" charset="0"/>
              <a:cs typeface="Arial"/>
            </a:endParaRPr>
          </a:p>
          <a:p>
            <a:pPr>
              <a:spcBef>
                <a:spcPct val="20000"/>
              </a:spcBef>
            </a:pPr>
            <a:r>
              <a:rPr lang="en-GB" sz="1600" dirty="0">
                <a:latin typeface="Arial" panose="020B0604020202020204" pitchFamily="34" charset="0"/>
                <a:cs typeface="Arial" panose="020B0604020202020204" pitchFamily="34" charset="0"/>
              </a:rPr>
              <a:t>Stay afloat</a:t>
            </a:r>
          </a:p>
          <a:p>
            <a:pPr>
              <a:spcBef>
                <a:spcPct val="20000"/>
              </a:spcBef>
            </a:pPr>
            <a:r>
              <a:rPr lang="en-GB" sz="1600" dirty="0">
                <a:latin typeface="Arial" panose="020B0604020202020204" pitchFamily="34" charset="0"/>
                <a:cs typeface="Arial" panose="020B0604020202020204" pitchFamily="34" charset="0"/>
              </a:rPr>
              <a:t>Create a boat with the materials provided, keeping on a tight budget to hold as much weight as possible before the device sinks or water breaches the top surface to touch the load.</a:t>
            </a:r>
          </a:p>
        </p:txBody>
      </p:sp>
    </p:spTree>
    <p:extLst>
      <p:ext uri="{BB962C8B-B14F-4D97-AF65-F5344CB8AC3E}">
        <p14:creationId xmlns:p14="http://schemas.microsoft.com/office/powerpoint/2010/main" val="3724006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7879" y="1102751"/>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p:cNvSpPr/>
          <p:nvPr/>
        </p:nvSpPr>
        <p:spPr>
          <a:xfrm>
            <a:off x="781206" y="1202618"/>
            <a:ext cx="3830681" cy="1434239"/>
          </a:xfrm>
          <a:prstGeom prst="rect">
            <a:avLst/>
          </a:prstGeom>
        </p:spPr>
        <p:txBody>
          <a:bodyPr wrap="square">
            <a:spAutoFit/>
          </a:bodyPr>
          <a:lstStyle/>
          <a:p>
            <a:pPr>
              <a:spcBef>
                <a:spcPct val="20000"/>
              </a:spcBef>
            </a:pPr>
            <a:r>
              <a:rPr lang="en-GB" sz="2000" b="1" dirty="0">
                <a:solidFill>
                  <a:srgbClr val="318AAC"/>
                </a:solidFill>
                <a:latin typeface="Cambria" panose="02040503050406030204" pitchFamily="18" charset="0"/>
                <a:cs typeface="Arial"/>
              </a:rPr>
              <a:t>Challenge 9</a:t>
            </a:r>
            <a:endParaRPr lang="en-GB" sz="2000" dirty="0">
              <a:solidFill>
                <a:srgbClr val="318AAC"/>
              </a:solidFill>
              <a:latin typeface="Cambria" panose="02040503050406030204" pitchFamily="18" charset="0"/>
              <a:cs typeface="Arial"/>
            </a:endParaRPr>
          </a:p>
          <a:p>
            <a:pPr>
              <a:spcBef>
                <a:spcPct val="20000"/>
              </a:spcBef>
            </a:pPr>
            <a:r>
              <a:rPr lang="en-GB" sz="1600" dirty="0">
                <a:latin typeface="Arial" panose="020B0604020202020204" pitchFamily="34" charset="0"/>
                <a:cs typeface="Arial" panose="020B0604020202020204" pitchFamily="34" charset="0"/>
              </a:rPr>
              <a:t>Make a boat that can hold the weight provided by your teacher. You must then make your boat travel between the start and finish lines as quickly as possible.</a:t>
            </a:r>
          </a:p>
        </p:txBody>
      </p:sp>
      <p:pic>
        <p:nvPicPr>
          <p:cNvPr id="7" name="Picture 6"/>
          <p:cNvPicPr>
            <a:picLocks noChangeAspect="1"/>
          </p:cNvPicPr>
          <p:nvPr/>
        </p:nvPicPr>
        <p:blipFill>
          <a:blip r:embed="rId3"/>
          <a:stretch>
            <a:fillRect/>
          </a:stretch>
        </p:blipFill>
        <p:spPr>
          <a:xfrm>
            <a:off x="5116644" y="3549369"/>
            <a:ext cx="1908213" cy="2481287"/>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10000" b="94524" l="2922" r="98115"/>
                    </a14:imgEffect>
                  </a14:imgLayer>
                </a14:imgProps>
              </a:ext>
            </a:extLst>
          </a:blip>
          <a:stretch>
            <a:fillRect/>
          </a:stretch>
        </p:blipFill>
        <p:spPr>
          <a:xfrm>
            <a:off x="637936" y="3389521"/>
            <a:ext cx="3965629" cy="1569806"/>
          </a:xfrm>
          <a:prstGeom prst="rect">
            <a:avLst/>
          </a:prstGeom>
        </p:spPr>
      </p:pic>
      <p:pic>
        <p:nvPicPr>
          <p:cNvPr id="12" name="Picture 11"/>
          <p:cNvPicPr>
            <a:picLocks noChangeAspect="1"/>
          </p:cNvPicPr>
          <p:nvPr/>
        </p:nvPicPr>
        <p:blipFill>
          <a:blip r:embed="rId6"/>
          <a:stretch>
            <a:fillRect/>
          </a:stretch>
        </p:blipFill>
        <p:spPr>
          <a:xfrm>
            <a:off x="2791080" y="2692285"/>
            <a:ext cx="1882667" cy="834280"/>
          </a:xfrm>
          <a:prstGeom prst="rect">
            <a:avLst/>
          </a:prstGeom>
        </p:spPr>
      </p:pic>
      <p:pic>
        <p:nvPicPr>
          <p:cNvPr id="13" name="Picture 12"/>
          <p:cNvPicPr>
            <a:picLocks noChangeAspect="1"/>
          </p:cNvPicPr>
          <p:nvPr/>
        </p:nvPicPr>
        <p:blipFill rotWithShape="1">
          <a:blip r:embed="rId7"/>
          <a:srcRect b="-31"/>
          <a:stretch/>
        </p:blipFill>
        <p:spPr>
          <a:xfrm>
            <a:off x="768508" y="2692285"/>
            <a:ext cx="1882667" cy="834280"/>
          </a:xfrm>
          <a:prstGeom prst="rect">
            <a:avLst/>
          </a:prstGeom>
        </p:spPr>
      </p:pic>
      <p:pic>
        <p:nvPicPr>
          <p:cNvPr id="14" name="Picture 13"/>
          <p:cNvPicPr>
            <a:picLocks noChangeAspect="1"/>
          </p:cNvPicPr>
          <p:nvPr/>
        </p:nvPicPr>
        <p:blipFill rotWithShape="1">
          <a:blip r:embed="rId8">
            <a:extLst>
              <a:ext uri="{BEBA8EAE-BF5A-486C-A8C5-ECC9F3942E4B}">
                <a14:imgProps xmlns:a14="http://schemas.microsoft.com/office/drawing/2010/main">
                  <a14:imgLayer r:embed="rId9">
                    <a14:imgEffect>
                      <a14:backgroundRemoval t="3863" b="92704" l="9644" r="89727"/>
                    </a14:imgEffect>
                  </a14:imgLayer>
                </a14:imgProps>
              </a:ext>
            </a:extLst>
          </a:blip>
          <a:srcRect l="15044" r="23351" b="5319"/>
          <a:stretch/>
        </p:blipFill>
        <p:spPr>
          <a:xfrm>
            <a:off x="9044559" y="1516762"/>
            <a:ext cx="2464276" cy="3699990"/>
          </a:xfrm>
          <a:prstGeom prst="rect">
            <a:avLst/>
          </a:prstGeom>
        </p:spPr>
      </p:pic>
      <p:sp>
        <p:nvSpPr>
          <p:cNvPr id="16" name="Rectangle 15"/>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7" name="Rectangle 16"/>
          <p:cNvSpPr/>
          <p:nvPr/>
        </p:nvSpPr>
        <p:spPr>
          <a:xfrm>
            <a:off x="7537936" y="5201693"/>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8" name="Rectangle 17"/>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15, 10 &amp; 5</a:t>
            </a:r>
            <a:endParaRPr lang="en-GB" sz="4400" dirty="0">
              <a:latin typeface="Arial" panose="020B0604020202020204" pitchFamily="34" charset="0"/>
              <a:cs typeface="Arial" panose="020B0604020202020204" pitchFamily="34" charset="0"/>
            </a:endParaRPr>
          </a:p>
        </p:txBody>
      </p:sp>
      <p:sp>
        <p:nvSpPr>
          <p:cNvPr id="19" name="Rectangle 18"/>
          <p:cNvSpPr/>
          <p:nvPr/>
        </p:nvSpPr>
        <p:spPr>
          <a:xfrm>
            <a:off x="7537936"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20</a:t>
            </a:r>
            <a:endParaRPr lang="en-GB" sz="4400" dirty="0">
              <a:latin typeface="Arial" panose="020B0604020202020204" pitchFamily="34" charset="0"/>
              <a:cs typeface="Arial" panose="020B0604020202020204" pitchFamily="34" charset="0"/>
            </a:endParaRPr>
          </a:p>
        </p:txBody>
      </p:sp>
      <p:sp>
        <p:nvSpPr>
          <p:cNvPr id="11" name="Rectangle 10"/>
          <p:cNvSpPr/>
          <p:nvPr/>
        </p:nvSpPr>
        <p:spPr>
          <a:xfrm>
            <a:off x="7599133" y="1143087"/>
            <a:ext cx="1825078" cy="2419124"/>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10</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Make a boat that can hold the weight provided by your teacher at a height of 200mm above the surface of the water.</a:t>
            </a:r>
          </a:p>
        </p:txBody>
      </p:sp>
    </p:spTree>
    <p:extLst>
      <p:ext uri="{BB962C8B-B14F-4D97-AF65-F5344CB8AC3E}">
        <p14:creationId xmlns:p14="http://schemas.microsoft.com/office/powerpoint/2010/main" val="22270299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is the science?</a:t>
            </a:r>
          </a:p>
        </p:txBody>
      </p:sp>
      <p:sp>
        <p:nvSpPr>
          <p:cNvPr id="11" name="Rectangle 10"/>
          <p:cNvSpPr/>
          <p:nvPr/>
        </p:nvSpPr>
        <p:spPr>
          <a:xfrm>
            <a:off x="6166349" y="3801237"/>
            <a:ext cx="5813679" cy="1902059"/>
          </a:xfrm>
          <a:prstGeom prst="rect">
            <a:avLst/>
          </a:prstGeom>
        </p:spPr>
        <p:txBody>
          <a:bodyPr wrap="square">
            <a:spAutoFit/>
          </a:bodyPr>
          <a:lstStyle/>
          <a:p>
            <a:pPr>
              <a:spcBef>
                <a:spcPct val="20000"/>
              </a:spcBef>
            </a:pPr>
            <a:r>
              <a:rPr lang="en-GB" sz="2400" b="1" dirty="0">
                <a:solidFill>
                  <a:srgbClr val="318AAC"/>
                </a:solidFill>
                <a:latin typeface="Cambria" panose="02040503050406030204" pitchFamily="18" charset="0"/>
                <a:cs typeface="Arial"/>
              </a:rPr>
              <a:t>Buoyancy and the Archimedes principle</a:t>
            </a:r>
          </a:p>
          <a:p>
            <a:pPr lvl="0">
              <a:spcBef>
                <a:spcPct val="20000"/>
              </a:spcBef>
            </a:pPr>
            <a:r>
              <a:rPr lang="en-GB" dirty="0">
                <a:latin typeface="Arial" panose="020B0604020202020204" pitchFamily="34" charset="0"/>
                <a:cs typeface="Arial" panose="020B0604020202020204" pitchFamily="34" charset="0"/>
              </a:rPr>
              <a:t>In Ancient Greece a mathematician called Archimedes discovered something about water whilst he was sitting in his bath. When he got into the bath he found that the water rose and overflowed. The water rose and overflowed because of something called displacement. </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979714"/>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9" name="Picture 8"/>
          <p:cNvPicPr>
            <a:picLocks noChangeAspect="1"/>
          </p:cNvPicPr>
          <p:nvPr/>
        </p:nvPicPr>
        <p:blipFill>
          <a:blip r:embed="rId3"/>
          <a:stretch>
            <a:fillRect/>
          </a:stretch>
        </p:blipFill>
        <p:spPr>
          <a:xfrm>
            <a:off x="710975" y="964504"/>
            <a:ext cx="5327366" cy="4772723"/>
          </a:xfrm>
          <a:prstGeom prst="rect">
            <a:avLst/>
          </a:prstGeom>
        </p:spPr>
      </p:pic>
      <p:pic>
        <p:nvPicPr>
          <p:cNvPr id="10" name="Picture 9"/>
          <p:cNvPicPr>
            <a:picLocks noChangeAspect="1"/>
          </p:cNvPicPr>
          <p:nvPr/>
        </p:nvPicPr>
        <p:blipFill>
          <a:blip r:embed="rId4"/>
          <a:stretch>
            <a:fillRect/>
          </a:stretch>
        </p:blipFill>
        <p:spPr>
          <a:xfrm>
            <a:off x="6281544" y="946791"/>
            <a:ext cx="3894086" cy="2597325"/>
          </a:xfrm>
          <a:prstGeom prst="rect">
            <a:avLst/>
          </a:prstGeom>
        </p:spPr>
      </p:pic>
    </p:spTree>
    <p:extLst>
      <p:ext uri="{BB962C8B-B14F-4D97-AF65-F5344CB8AC3E}">
        <p14:creationId xmlns:p14="http://schemas.microsoft.com/office/powerpoint/2010/main" val="1926224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is the science?</a:t>
            </a:r>
          </a:p>
        </p:txBody>
      </p:sp>
      <p:sp>
        <p:nvSpPr>
          <p:cNvPr id="11" name="Rectangle 10"/>
          <p:cNvSpPr/>
          <p:nvPr/>
        </p:nvSpPr>
        <p:spPr>
          <a:xfrm>
            <a:off x="594145" y="1130379"/>
            <a:ext cx="9476935" cy="923330"/>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Archimedes started to think about this and discovered that if the weight of an object being placed in water is less that the weight of the water being displaced, the object will float. This is called buoyancy or the Archimedes principle.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backgroundRemoval t="9309" b="95745" l="3299" r="99132">
                        <a14:foregroundMark x1="5816" y1="57979" x2="7205" y2="86436"/>
                        <a14:foregroundMark x1="98003" y1="35106" x2="97656" y2="48138"/>
                        <a14:foregroundMark x1="36719" y1="59043" x2="37240" y2="85638"/>
                        <a14:foregroundMark x1="36806" y1="57181" x2="46007" y2="57979"/>
                        <a14:foregroundMark x1="46007" y1="57979" x2="46528" y2="85372"/>
                        <a14:foregroundMark x1="46528" y1="85372" x2="36979" y2="84840"/>
                        <a14:foregroundMark x1="44878" y1="58777" x2="44878" y2="85106"/>
                        <a14:foregroundMark x1="42622" y1="57713" x2="43316" y2="85638"/>
                        <a14:foregroundMark x1="40017" y1="57979" x2="40712" y2="85372"/>
                      </a14:backgroundRemoval>
                    </a14:imgEffect>
                  </a14:imgLayer>
                </a14:imgProps>
              </a:ext>
            </a:extLst>
          </a:blip>
          <a:stretch>
            <a:fillRect/>
          </a:stretch>
        </p:blipFill>
        <p:spPr>
          <a:xfrm>
            <a:off x="2171118" y="2224338"/>
            <a:ext cx="7753473" cy="2530648"/>
          </a:xfrm>
          <a:prstGeom prst="rect">
            <a:avLst/>
          </a:prstGeom>
        </p:spPr>
      </p:pic>
      <p:cxnSp>
        <p:nvCxnSpPr>
          <p:cNvPr id="14" name="Straight Arrow Connector 13"/>
          <p:cNvCxnSpPr>
            <a:cxnSpLocks/>
          </p:cNvCxnSpPr>
          <p:nvPr/>
        </p:nvCxnSpPr>
        <p:spPr>
          <a:xfrm>
            <a:off x="1621381" y="2720895"/>
            <a:ext cx="2382208" cy="40056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Rectangle 15"/>
          <p:cNvSpPr/>
          <p:nvPr/>
        </p:nvSpPr>
        <p:spPr>
          <a:xfrm>
            <a:off x="400896" y="2502663"/>
            <a:ext cx="1203215" cy="369332"/>
          </a:xfrm>
          <a:prstGeom prst="rect">
            <a:avLst/>
          </a:prstGeom>
        </p:spPr>
        <p:txBody>
          <a:bodyPr wrap="none">
            <a:spAutoFit/>
          </a:bodyPr>
          <a:lstStyle/>
          <a:p>
            <a:pPr lvl="0">
              <a:spcBef>
                <a:spcPct val="20000"/>
              </a:spcBef>
            </a:pPr>
            <a:r>
              <a:rPr lang="en-GB" dirty="0">
                <a:latin typeface="Arial" panose="020B0604020202020204" pitchFamily="34" charset="0"/>
                <a:cs typeface="Arial" panose="020B0604020202020204" pitchFamily="34" charset="0"/>
              </a:rPr>
              <a:t>Water line</a:t>
            </a:r>
          </a:p>
        </p:txBody>
      </p:sp>
      <p:cxnSp>
        <p:nvCxnSpPr>
          <p:cNvPr id="22" name="Straight Arrow Connector 21"/>
          <p:cNvCxnSpPr>
            <a:cxnSpLocks/>
          </p:cNvCxnSpPr>
          <p:nvPr/>
        </p:nvCxnSpPr>
        <p:spPr>
          <a:xfrm flipH="1" flipV="1">
            <a:off x="9540733" y="3293549"/>
            <a:ext cx="401128" cy="4393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4" name="Straight Arrow Connector 23"/>
          <p:cNvCxnSpPr>
            <a:cxnSpLocks/>
          </p:cNvCxnSpPr>
          <p:nvPr/>
        </p:nvCxnSpPr>
        <p:spPr>
          <a:xfrm flipH="1" flipV="1">
            <a:off x="7605179" y="3293549"/>
            <a:ext cx="2336682" cy="43529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Connector 26"/>
          <p:cNvCxnSpPr>
            <a:cxnSpLocks/>
          </p:cNvCxnSpPr>
          <p:nvPr/>
        </p:nvCxnSpPr>
        <p:spPr>
          <a:xfrm>
            <a:off x="6925577" y="3121460"/>
            <a:ext cx="797396"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Rectangle 42"/>
          <p:cNvSpPr/>
          <p:nvPr/>
        </p:nvSpPr>
        <p:spPr>
          <a:xfrm>
            <a:off x="400896" y="3609024"/>
            <a:ext cx="1752952" cy="2308324"/>
          </a:xfrm>
          <a:prstGeom prst="rect">
            <a:avLst/>
          </a:prstGeom>
        </p:spPr>
        <p:txBody>
          <a:bodyPr wrap="square">
            <a:spAutoFit/>
          </a:bodyPr>
          <a:lstStyle/>
          <a:p>
            <a:pPr lvl="0"/>
            <a:r>
              <a:rPr lang="en-GB" dirty="0">
                <a:latin typeface="Arial" panose="020B0604020202020204" pitchFamily="34" charset="0"/>
                <a:cs typeface="Arial" panose="020B0604020202020204" pitchFamily="34" charset="0"/>
              </a:rPr>
              <a:t>The metal block weighs more than the weight of the water displaced, so the metal block sinks.</a:t>
            </a:r>
          </a:p>
        </p:txBody>
      </p:sp>
      <p:sp>
        <p:nvSpPr>
          <p:cNvPr id="44" name="Rectangle 43"/>
          <p:cNvSpPr/>
          <p:nvPr/>
        </p:nvSpPr>
        <p:spPr>
          <a:xfrm>
            <a:off x="9983887" y="3241092"/>
            <a:ext cx="1891591" cy="1754326"/>
          </a:xfrm>
          <a:prstGeom prst="rect">
            <a:avLst/>
          </a:prstGeom>
        </p:spPr>
        <p:txBody>
          <a:bodyPr wrap="square">
            <a:spAutoFit/>
          </a:bodyPr>
          <a:lstStyle/>
          <a:p>
            <a:pPr lvl="0"/>
            <a:r>
              <a:rPr lang="en-GB" dirty="0">
                <a:latin typeface="Arial" panose="020B0604020202020204" pitchFamily="34" charset="0"/>
                <a:cs typeface="Arial" panose="020B0604020202020204" pitchFamily="34" charset="0"/>
              </a:rPr>
              <a:t>The foam block weighs less than the weight of the water displaced, so the foam block floats.</a:t>
            </a:r>
          </a:p>
        </p:txBody>
      </p:sp>
      <p:cxnSp>
        <p:nvCxnSpPr>
          <p:cNvPr id="47" name="Straight Arrow Connector 46"/>
          <p:cNvCxnSpPr>
            <a:cxnSpLocks/>
          </p:cNvCxnSpPr>
          <p:nvPr/>
        </p:nvCxnSpPr>
        <p:spPr>
          <a:xfrm flipV="1">
            <a:off x="2070543" y="4255671"/>
            <a:ext cx="3239670" cy="66994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8" name="Straight Arrow Connector 47"/>
          <p:cNvCxnSpPr>
            <a:cxnSpLocks/>
          </p:cNvCxnSpPr>
          <p:nvPr/>
        </p:nvCxnSpPr>
        <p:spPr>
          <a:xfrm flipV="1">
            <a:off x="2053273" y="4323759"/>
            <a:ext cx="788781" cy="60185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51" name="Rectangle 50"/>
          <p:cNvSpPr/>
          <p:nvPr/>
        </p:nvSpPr>
        <p:spPr>
          <a:xfrm>
            <a:off x="6069230" y="5138183"/>
            <a:ext cx="184731" cy="369332"/>
          </a:xfrm>
          <a:prstGeom prst="rect">
            <a:avLst/>
          </a:prstGeom>
        </p:spPr>
        <p:txBody>
          <a:bodyPr wrap="none">
            <a:spAutoFit/>
          </a:bodyPr>
          <a:lstStyle/>
          <a:p>
            <a:pPr lvl="0" algn="ctr">
              <a:spcBef>
                <a:spcPct val="20000"/>
              </a:spcBef>
            </a:pPr>
            <a:endParaRPr lang="en-GB" dirty="0">
              <a:solidFill>
                <a:srgbClr val="318AAC"/>
              </a:solidFill>
              <a:latin typeface="Cambria" panose="02040503050406030204" pitchFamily="18" charset="0"/>
              <a:cs typeface="Arial"/>
            </a:endParaRPr>
          </a:p>
        </p:txBody>
      </p:sp>
      <p:sp>
        <p:nvSpPr>
          <p:cNvPr id="63" name="Rectangle 62"/>
          <p:cNvSpPr/>
          <p:nvPr/>
        </p:nvSpPr>
        <p:spPr>
          <a:xfrm>
            <a:off x="3113595" y="4997407"/>
            <a:ext cx="6096000" cy="701731"/>
          </a:xfrm>
          <a:prstGeom prst="rect">
            <a:avLst/>
          </a:prstGeom>
        </p:spPr>
        <p:txBody>
          <a:bodyPr>
            <a:spAutoFit/>
          </a:bodyPr>
          <a:lstStyle/>
          <a:p>
            <a:pPr lvl="0" algn="ctr">
              <a:spcBef>
                <a:spcPct val="20000"/>
              </a:spcBef>
            </a:pPr>
            <a:r>
              <a:rPr lang="en-GB" dirty="0">
                <a:latin typeface="Arial" panose="020B0604020202020204" pitchFamily="34" charset="0"/>
                <a:cs typeface="Arial" panose="020B0604020202020204" pitchFamily="34" charset="0"/>
              </a:rPr>
              <a:t>Watch this video on sinking and floating</a:t>
            </a:r>
          </a:p>
          <a:p>
            <a:pPr lvl="0" algn="ctr">
              <a:spcBef>
                <a:spcPct val="20000"/>
              </a:spcBef>
            </a:pPr>
            <a:r>
              <a:rPr lang="en-GB" dirty="0">
                <a:latin typeface="Arial" panose="020B0604020202020204" pitchFamily="34" charset="0"/>
                <a:cs typeface="Arial" panose="020B0604020202020204" pitchFamily="34" charset="0"/>
                <a:hlinkClick r:id="rId5"/>
              </a:rPr>
              <a:t>www.youtube.com/watch?v=y0SnFCs9z1g&amp;list=WL</a:t>
            </a:r>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98765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1 &amp; 2</a:t>
            </a:r>
          </a:p>
        </p:txBody>
      </p:sp>
      <p:sp>
        <p:nvSpPr>
          <p:cNvPr id="3" name="Content Placeholder 2"/>
          <p:cNvSpPr>
            <a:spLocks noGrp="1"/>
          </p:cNvSpPr>
          <p:nvPr>
            <p:ph idx="1"/>
          </p:nvPr>
        </p:nvSpPr>
        <p:spPr>
          <a:xfrm>
            <a:off x="609600" y="1015985"/>
            <a:ext cx="10934700" cy="4803703"/>
          </a:xfrm>
        </p:spPr>
        <p:txBody>
          <a:bodyPr>
            <a:noAutofit/>
          </a:bodyPr>
          <a:lstStyle/>
          <a:p>
            <a:pPr marL="0" indent="0">
              <a:buNone/>
            </a:pPr>
            <a:r>
              <a:rPr lang="en-GB" sz="2400" dirty="0"/>
              <a:t>Lesson Synopsis </a:t>
            </a:r>
          </a:p>
          <a:p>
            <a:pPr marL="0" indent="0">
              <a:buNone/>
            </a:pPr>
            <a:r>
              <a:rPr lang="en-GB" sz="1800" b="0" dirty="0">
                <a:solidFill>
                  <a:schemeClr val="tx1"/>
                </a:solidFill>
                <a:latin typeface="Arial" panose="020B0604020202020204" pitchFamily="34" charset="0"/>
                <a:cs typeface="Arial" panose="020B0604020202020204" pitchFamily="34" charset="0"/>
              </a:rPr>
              <a:t>Pupils will be developing and using skills that employers want by working on a series of challenges that are based on designing and making a balloon powered car. In teams pupils will need to adapt their designs to succeed in each of the challenges set, applying the science they have learnt behind the challenges and combining this with the experimentation, analysis and development of their work.</a:t>
            </a:r>
          </a:p>
          <a:p>
            <a:pPr marL="0" indent="0">
              <a:buNone/>
            </a:pPr>
            <a:r>
              <a:rPr lang="en-GB" sz="2400" dirty="0"/>
              <a:t>Learning Objectives </a:t>
            </a:r>
          </a:p>
          <a:p>
            <a:pPr marL="0" indent="0">
              <a:buNone/>
            </a:pPr>
            <a:endParaRPr lang="en-GB" sz="1050" b="0" u="sng" dirty="0"/>
          </a:p>
          <a:p>
            <a:pPr marL="0" indent="0">
              <a:buNone/>
            </a:pPr>
            <a:endParaRPr lang="en-GB" sz="1200" b="0" dirty="0"/>
          </a:p>
          <a:p>
            <a:pPr marL="0" indent="0">
              <a:buNone/>
            </a:pPr>
            <a:endParaRPr lang="en-GB" sz="1200" b="0" dirty="0"/>
          </a:p>
          <a:p>
            <a:pPr marL="0" indent="0">
              <a:buNone/>
            </a:pPr>
            <a:r>
              <a:rPr lang="en-GB" sz="1400" b="0" dirty="0"/>
              <a:t>	</a:t>
            </a:r>
            <a:r>
              <a:rPr lang="en-GB" sz="1100" b="0" dirty="0"/>
              <a:t>	</a:t>
            </a:r>
            <a:r>
              <a:rPr lang="en-GB" sz="1400" b="0" dirty="0"/>
              <a:t>					</a:t>
            </a:r>
          </a:p>
          <a:p>
            <a:pPr marL="0" indent="0">
              <a:buNone/>
            </a:pPr>
            <a:r>
              <a:rPr lang="en-GB" sz="2400" dirty="0"/>
              <a:t>Resources</a:t>
            </a:r>
          </a:p>
          <a:p>
            <a:pPr marL="0" indent="0">
              <a:buNone/>
            </a:pPr>
            <a:r>
              <a:rPr lang="en-GB" sz="1800" b="0" dirty="0">
                <a:solidFill>
                  <a:schemeClr val="tx1"/>
                </a:solidFill>
                <a:latin typeface="Arial" panose="020B0604020202020204" pitchFamily="34" charset="0"/>
                <a:cs typeface="Arial" panose="020B0604020202020204" pitchFamily="34" charset="0"/>
              </a:rPr>
              <a:t>Each team will be presented with a the same range of materials and a price list. Pupils will need to build to a budget. The challenges will require you to measure a variety of markings on the floor or on tables using a tape measure and tape/chalk /card/pen; see the challenges on slides 13-15. Use a digital camera to record pupil progress on each challenge</a:t>
            </a:r>
          </a:p>
          <a:p>
            <a:pPr marL="0" indent="0">
              <a:buNone/>
            </a:pPr>
            <a:endParaRPr lang="en-GB" sz="1600" b="0" dirty="0"/>
          </a:p>
        </p:txBody>
      </p:sp>
      <p:graphicFrame>
        <p:nvGraphicFramePr>
          <p:cNvPr id="12" name="Table 11"/>
          <p:cNvGraphicFramePr>
            <a:graphicFrameLocks noGrp="1"/>
          </p:cNvGraphicFramePr>
          <p:nvPr>
            <p:extLst>
              <p:ext uri="{D42A27DB-BD31-4B8C-83A1-F6EECF244321}">
                <p14:modId xmlns:p14="http://schemas.microsoft.com/office/powerpoint/2010/main" val="782936138"/>
              </p:ext>
            </p:extLst>
          </p:nvPr>
        </p:nvGraphicFramePr>
        <p:xfrm>
          <a:off x="1700530" y="3166739"/>
          <a:ext cx="8128001" cy="741680"/>
        </p:xfrm>
        <a:graphic>
          <a:graphicData uri="http://schemas.openxmlformats.org/drawingml/2006/table">
            <a:tbl>
              <a:tblPr firstRow="1" bandRow="1">
                <a:tableStyleId>{2D5ABB26-0587-4C30-8999-92F81FD0307C}</a:tableStyleId>
              </a:tblPr>
              <a:tblGrid>
                <a:gridCol w="1161143">
                  <a:extLst>
                    <a:ext uri="{9D8B030D-6E8A-4147-A177-3AD203B41FA5}">
                      <a16:colId xmlns:a16="http://schemas.microsoft.com/office/drawing/2014/main" val="1967052371"/>
                    </a:ext>
                  </a:extLst>
                </a:gridCol>
                <a:gridCol w="1161143">
                  <a:extLst>
                    <a:ext uri="{9D8B030D-6E8A-4147-A177-3AD203B41FA5}">
                      <a16:colId xmlns:a16="http://schemas.microsoft.com/office/drawing/2014/main" val="2410067177"/>
                    </a:ext>
                  </a:extLst>
                </a:gridCol>
                <a:gridCol w="1161143">
                  <a:extLst>
                    <a:ext uri="{9D8B030D-6E8A-4147-A177-3AD203B41FA5}">
                      <a16:colId xmlns:a16="http://schemas.microsoft.com/office/drawing/2014/main" val="3022972133"/>
                    </a:ext>
                  </a:extLst>
                </a:gridCol>
                <a:gridCol w="1161143">
                  <a:extLst>
                    <a:ext uri="{9D8B030D-6E8A-4147-A177-3AD203B41FA5}">
                      <a16:colId xmlns:a16="http://schemas.microsoft.com/office/drawing/2014/main" val="1200154265"/>
                    </a:ext>
                  </a:extLst>
                </a:gridCol>
                <a:gridCol w="1161143">
                  <a:extLst>
                    <a:ext uri="{9D8B030D-6E8A-4147-A177-3AD203B41FA5}">
                      <a16:colId xmlns:a16="http://schemas.microsoft.com/office/drawing/2014/main" val="2737543312"/>
                    </a:ext>
                  </a:extLst>
                </a:gridCol>
                <a:gridCol w="1161143">
                  <a:extLst>
                    <a:ext uri="{9D8B030D-6E8A-4147-A177-3AD203B41FA5}">
                      <a16:colId xmlns:a16="http://schemas.microsoft.com/office/drawing/2014/main" val="1203507396"/>
                    </a:ext>
                  </a:extLst>
                </a:gridCol>
                <a:gridCol w="1161143">
                  <a:extLst>
                    <a:ext uri="{9D8B030D-6E8A-4147-A177-3AD203B41FA5}">
                      <a16:colId xmlns:a16="http://schemas.microsoft.com/office/drawing/2014/main" val="627805645"/>
                    </a:ext>
                  </a:extLst>
                </a:gridCol>
              </a:tblGrid>
              <a:tr h="370840">
                <a:tc>
                  <a:txBody>
                    <a:bodyPr/>
                    <a:lstStyle/>
                    <a:p>
                      <a:pPr algn="ctr"/>
                      <a:r>
                        <a:rPr lang="en-GB" sz="1800" b="0" dirty="0">
                          <a:solidFill>
                            <a:schemeClr val="tx1"/>
                          </a:solidFill>
                          <a:latin typeface="Arial" panose="020B0604020202020204" pitchFamily="34" charset="0"/>
                          <a:cs typeface="Arial" panose="020B0604020202020204" pitchFamily="34" charset="0"/>
                        </a:rPr>
                        <a:t>TK16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MA2</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EA2</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DA3</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DA9</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DB10</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MB7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387119"/>
                  </a:ext>
                </a:extLst>
              </a:tr>
              <a:tr h="370840">
                <a:tc>
                  <a:txBody>
                    <a:bodyPr/>
                    <a:lstStyle/>
                    <a:p>
                      <a:pPr algn="ctr"/>
                      <a:r>
                        <a:rPr lang="en-GB" sz="1800" b="0" dirty="0">
                          <a:solidFill>
                            <a:schemeClr val="tx1"/>
                          </a:solidFill>
                          <a:latin typeface="Arial" panose="020B0604020202020204" pitchFamily="34" charset="0"/>
                          <a:cs typeface="Arial" panose="020B0604020202020204" pitchFamily="34" charset="0"/>
                        </a:rPr>
                        <a:t>TK17</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MA6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EA3</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DB11</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927814"/>
                  </a:ext>
                </a:extLst>
              </a:tr>
            </a:tbl>
          </a:graphicData>
        </a:graphic>
      </p:graphicFrame>
    </p:spTree>
    <p:extLst>
      <p:ext uri="{BB962C8B-B14F-4D97-AF65-F5344CB8AC3E}">
        <p14:creationId xmlns:p14="http://schemas.microsoft.com/office/powerpoint/2010/main" val="1014963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is the science?</a:t>
            </a:r>
          </a:p>
        </p:txBody>
      </p:sp>
      <p:sp>
        <p:nvSpPr>
          <p:cNvPr id="11" name="Rectangle 10"/>
          <p:cNvSpPr/>
          <p:nvPr/>
        </p:nvSpPr>
        <p:spPr>
          <a:xfrm>
            <a:off x="594146" y="986473"/>
            <a:ext cx="9078174" cy="5078313"/>
          </a:xfrm>
          <a:prstGeom prst="rect">
            <a:avLst/>
          </a:prstGeom>
        </p:spPr>
        <p:txBody>
          <a:bodyPr wrap="square">
            <a:spAutoFit/>
          </a:bodyPr>
          <a:lstStyle/>
          <a:p>
            <a:pPr>
              <a:spcBef>
                <a:spcPct val="20000"/>
              </a:spcBef>
            </a:pPr>
            <a:r>
              <a:rPr lang="en-GB" dirty="0">
                <a:latin typeface="Arial" panose="020B0604020202020204" pitchFamily="34" charset="0"/>
                <a:cs typeface="Arial" panose="020B0604020202020204" pitchFamily="34" charset="0"/>
              </a:rPr>
              <a:t>The density of the object that you wish to float has an effect. In simple terms, density is a material’s mass (weight) compared to its volume. Everything is made up of molecules. Molecules can only be seen through a microscope. Some materials have tightly packed molecules and are dense; others have molecules which are packed much more loosely and are less dense. When thinking of solids, dense materials will sink; less dense materials will float. </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endParaRPr lang="en-GB" dirty="0">
              <a:latin typeface="Arial" panose="020B0604020202020204" pitchFamily="34" charset="0"/>
              <a:cs typeface="Arial" panose="020B0604020202020204" pitchFamily="34" charset="0"/>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ackgroundRemoval t="9842" b="99297" l="1205" r="95829"/>
                    </a14:imgEffect>
                  </a14:imgLayer>
                </a14:imgProps>
              </a:ext>
            </a:extLst>
          </a:blip>
          <a:stretch>
            <a:fillRect/>
          </a:stretch>
        </p:blipFill>
        <p:spPr>
          <a:xfrm>
            <a:off x="356920" y="2496261"/>
            <a:ext cx="5478504" cy="2889035"/>
          </a:xfrm>
          <a:prstGeom prst="rect">
            <a:avLst/>
          </a:prstGeom>
        </p:spPr>
      </p:pic>
      <p:cxnSp>
        <p:nvCxnSpPr>
          <p:cNvPr id="10" name="Straight Arrow Connector 9"/>
          <p:cNvCxnSpPr>
            <a:cxnSpLocks/>
          </p:cNvCxnSpPr>
          <p:nvPr/>
        </p:nvCxnSpPr>
        <p:spPr>
          <a:xfrm flipH="1">
            <a:off x="2809934" y="3394813"/>
            <a:ext cx="4734378"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p:cNvCxnSpPr>
            <a:cxnSpLocks/>
          </p:cNvCxnSpPr>
          <p:nvPr/>
        </p:nvCxnSpPr>
        <p:spPr>
          <a:xfrm flipH="1">
            <a:off x="4197818" y="3938510"/>
            <a:ext cx="334649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p:cNvCxnSpPr>
            <a:cxnSpLocks/>
          </p:cNvCxnSpPr>
          <p:nvPr/>
        </p:nvCxnSpPr>
        <p:spPr>
          <a:xfrm flipH="1">
            <a:off x="5071221" y="4543991"/>
            <a:ext cx="2473091"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3" name="Arrow: Down 22"/>
          <p:cNvSpPr/>
          <p:nvPr/>
        </p:nvSpPr>
        <p:spPr>
          <a:xfrm>
            <a:off x="7828005" y="4138282"/>
            <a:ext cx="383060" cy="1025611"/>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Arrow: Down 23"/>
          <p:cNvSpPr/>
          <p:nvPr/>
        </p:nvSpPr>
        <p:spPr>
          <a:xfrm rot="10800000">
            <a:off x="7828005" y="2709699"/>
            <a:ext cx="383060" cy="1025611"/>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Rectangle 24"/>
          <p:cNvSpPr/>
          <p:nvPr/>
        </p:nvSpPr>
        <p:spPr>
          <a:xfrm>
            <a:off x="8396763" y="4288500"/>
            <a:ext cx="372409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Materials with greater density sink.</a:t>
            </a:r>
          </a:p>
        </p:txBody>
      </p:sp>
      <p:sp>
        <p:nvSpPr>
          <p:cNvPr id="26" name="Rectangle 25"/>
          <p:cNvSpPr/>
          <p:nvPr/>
        </p:nvSpPr>
        <p:spPr>
          <a:xfrm>
            <a:off x="8410087" y="3061909"/>
            <a:ext cx="3429144"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Materials with less density float.</a:t>
            </a:r>
          </a:p>
        </p:txBody>
      </p:sp>
      <p:sp>
        <p:nvSpPr>
          <p:cNvPr id="27" name="Rectangle 26"/>
          <p:cNvSpPr/>
          <p:nvPr/>
        </p:nvSpPr>
        <p:spPr>
          <a:xfrm>
            <a:off x="-402070" y="5102231"/>
            <a:ext cx="11158385" cy="646331"/>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Watch this video on the density</a:t>
            </a:r>
          </a:p>
          <a:p>
            <a:pPr algn="ctr"/>
            <a:r>
              <a:rPr lang="en-GB" dirty="0">
                <a:latin typeface="Arial" panose="020B0604020202020204" pitchFamily="34" charset="0"/>
                <a:cs typeface="Arial" panose="020B0604020202020204" pitchFamily="34" charset="0"/>
                <a:hlinkClick r:id="rId5"/>
              </a:rPr>
              <a:t>www.youtube.com/watch?v=zlkpZZW29b0</a:t>
            </a:r>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227728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209854"/>
            <a:ext cx="10972800" cy="689866"/>
          </a:xfrm>
        </p:spPr>
        <p:txBody>
          <a:bodyPr>
            <a:normAutofit fontScale="90000"/>
          </a:bodyPr>
          <a:lstStyle/>
          <a:p>
            <a:r>
              <a:rPr lang="en-GB" dirty="0"/>
              <a:t>What is the science?</a:t>
            </a:r>
          </a:p>
        </p:txBody>
      </p:sp>
      <p:sp>
        <p:nvSpPr>
          <p:cNvPr id="11" name="Rectangle 10"/>
          <p:cNvSpPr/>
          <p:nvPr/>
        </p:nvSpPr>
        <p:spPr>
          <a:xfrm>
            <a:off x="594145" y="986473"/>
            <a:ext cx="9476935" cy="3360920"/>
          </a:xfrm>
          <a:prstGeom prst="rect">
            <a:avLst/>
          </a:prstGeom>
        </p:spPr>
        <p:txBody>
          <a:bodyPr wrap="square">
            <a:spAutoFit/>
          </a:bodyPr>
          <a:lstStyle/>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369263" y="933726"/>
            <a:ext cx="5597492" cy="1717393"/>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So why do ships float when made of very dense materials such as metal?</a:t>
            </a:r>
          </a:p>
          <a:p>
            <a:pPr lvl="0">
              <a:spcBef>
                <a:spcPct val="20000"/>
              </a:spcBef>
            </a:pPr>
            <a:r>
              <a:rPr lang="en-GB" dirty="0">
                <a:latin typeface="Arial" panose="020B0604020202020204" pitchFamily="34" charset="0"/>
                <a:cs typeface="Arial" panose="020B0604020202020204" pitchFamily="34" charset="0"/>
              </a:rPr>
              <a:t>The shape of an object also helps to make it float.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 ball of Plasticine will sink but if it is shaped into a slightly concave shape it will float. </a:t>
            </a:r>
          </a:p>
        </p:txBody>
      </p:sp>
      <p:pic>
        <p:nvPicPr>
          <p:cNvPr id="8" name="Picture 7"/>
          <p:cNvPicPr>
            <a:picLocks noChangeAspect="1"/>
          </p:cNvPicPr>
          <p:nvPr/>
        </p:nvPicPr>
        <p:blipFill>
          <a:blip r:embed="rId3"/>
          <a:stretch>
            <a:fillRect/>
          </a:stretch>
        </p:blipFill>
        <p:spPr>
          <a:xfrm>
            <a:off x="6366810" y="329235"/>
            <a:ext cx="3597292" cy="2978514"/>
          </a:xfrm>
          <a:prstGeom prst="rect">
            <a:avLst/>
          </a:prstGeom>
        </p:spPr>
      </p:pic>
      <p:sp>
        <p:nvSpPr>
          <p:cNvPr id="10" name="Rectangle 9"/>
          <p:cNvSpPr/>
          <p:nvPr/>
        </p:nvSpPr>
        <p:spPr>
          <a:xfrm>
            <a:off x="6366810" y="3455462"/>
            <a:ext cx="5508668" cy="2354491"/>
          </a:xfrm>
          <a:prstGeom prst="rect">
            <a:avLst/>
          </a:prstGeom>
        </p:spPr>
        <p:txBody>
          <a:bodyPr wrap="square">
            <a:spAutoFit/>
          </a:bodyPr>
          <a:lstStyle/>
          <a:p>
            <a:pPr lvl="0">
              <a:spcBef>
                <a:spcPts val="600"/>
              </a:spcBef>
            </a:pPr>
            <a:r>
              <a:rPr lang="en-GB" dirty="0">
                <a:latin typeface="Arial" panose="020B0604020202020204" pitchFamily="34" charset="0"/>
                <a:cs typeface="Arial" panose="020B0604020202020204" pitchFamily="34" charset="0"/>
              </a:rPr>
              <a:t>The diagram shows a variety of common hull shapes. Some have been developed to create a high degree of buoyancy for carrying a lot of weight. Others have been developed to carry less weight but shaped so they can move through the water at speed creating less drag. </a:t>
            </a:r>
          </a:p>
          <a:p>
            <a:pPr lvl="0">
              <a:spcBef>
                <a:spcPts val="600"/>
              </a:spcBef>
            </a:pPr>
            <a:endParaRPr lang="en-GB" sz="1100" dirty="0">
              <a:latin typeface="Arial" panose="020B0604020202020204" pitchFamily="34" charset="0"/>
              <a:cs typeface="Arial" panose="020B0604020202020204" pitchFamily="34" charset="0"/>
            </a:endParaRPr>
          </a:p>
          <a:p>
            <a:pPr lvl="0">
              <a:spcBef>
                <a:spcPts val="600"/>
              </a:spcBef>
            </a:pPr>
            <a:r>
              <a:rPr lang="en-GB" dirty="0">
                <a:latin typeface="Arial" panose="020B0604020202020204" pitchFamily="34" charset="0"/>
                <a:cs typeface="Arial" panose="020B0604020202020204" pitchFamily="34" charset="0"/>
              </a:rPr>
              <a:t>Which do you think were created for each purpose?</a:t>
            </a:r>
          </a:p>
        </p:txBody>
      </p:sp>
      <p:pic>
        <p:nvPicPr>
          <p:cNvPr id="13" name="Picture 12"/>
          <p:cNvPicPr>
            <a:picLocks noChangeAspect="1"/>
          </p:cNvPicPr>
          <p:nvPr/>
        </p:nvPicPr>
        <p:blipFill rotWithShape="1">
          <a:blip r:embed="rId4"/>
          <a:srcRect r="2"/>
          <a:stretch/>
        </p:blipFill>
        <p:spPr>
          <a:xfrm rot="5400000">
            <a:off x="3689606" y="2502137"/>
            <a:ext cx="1665711" cy="2259142"/>
          </a:xfrm>
          <a:prstGeom prst="rect">
            <a:avLst/>
          </a:prstGeom>
        </p:spPr>
      </p:pic>
      <p:pic>
        <p:nvPicPr>
          <p:cNvPr id="15" name="Picture 14"/>
          <p:cNvPicPr>
            <a:picLocks noChangeAspect="1"/>
          </p:cNvPicPr>
          <p:nvPr/>
        </p:nvPicPr>
        <p:blipFill rotWithShape="1">
          <a:blip r:embed="rId5"/>
          <a:srcRect r="11"/>
          <a:stretch/>
        </p:blipFill>
        <p:spPr>
          <a:xfrm rot="5400000">
            <a:off x="982054" y="2309857"/>
            <a:ext cx="1659712" cy="2712197"/>
          </a:xfrm>
          <a:prstGeom prst="rect">
            <a:avLst/>
          </a:prstGeom>
        </p:spPr>
      </p:pic>
      <p:sp>
        <p:nvSpPr>
          <p:cNvPr id="17" name="Rectangle 16"/>
          <p:cNvSpPr/>
          <p:nvPr/>
        </p:nvSpPr>
        <p:spPr>
          <a:xfrm>
            <a:off x="371680" y="4654867"/>
            <a:ext cx="5637742" cy="1200329"/>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This concave shape on a boat is called a </a:t>
            </a:r>
            <a:r>
              <a:rPr lang="en-GB" dirty="0">
                <a:solidFill>
                  <a:srgbClr val="F50202"/>
                </a:solidFill>
                <a:latin typeface="Arial" panose="020B0604020202020204" pitchFamily="34" charset="0"/>
                <a:cs typeface="Arial" panose="020B0604020202020204" pitchFamily="34" charset="0"/>
              </a:rPr>
              <a:t>hull</a:t>
            </a:r>
            <a:r>
              <a:rPr lang="en-GB" dirty="0">
                <a:latin typeface="Arial" panose="020B0604020202020204" pitchFamily="34" charset="0"/>
                <a:cs typeface="Arial" panose="020B0604020202020204" pitchFamily="34" charset="0"/>
              </a:rPr>
              <a:t>. The hull uses its shape to displace a much greater volume of water making the object (and its materials) less dense collectively, and therefore more buoyant. </a:t>
            </a:r>
          </a:p>
        </p:txBody>
      </p:sp>
    </p:spTree>
    <p:extLst>
      <p:ext uri="{BB962C8B-B14F-4D97-AF65-F5344CB8AC3E}">
        <p14:creationId xmlns:p14="http://schemas.microsoft.com/office/powerpoint/2010/main" val="1963111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209854"/>
            <a:ext cx="10972800" cy="689866"/>
          </a:xfrm>
        </p:spPr>
        <p:txBody>
          <a:bodyPr>
            <a:normAutofit fontScale="90000"/>
          </a:bodyPr>
          <a:lstStyle/>
          <a:p>
            <a:r>
              <a:rPr lang="en-GB" dirty="0"/>
              <a:t>Keywords</a:t>
            </a:r>
          </a:p>
        </p:txBody>
      </p:sp>
      <p:sp>
        <p:nvSpPr>
          <p:cNvPr id="11" name="Rectangle 10"/>
          <p:cNvSpPr/>
          <p:nvPr/>
        </p:nvSpPr>
        <p:spPr>
          <a:xfrm>
            <a:off x="594145" y="986473"/>
            <a:ext cx="9476935" cy="3360920"/>
          </a:xfrm>
          <a:prstGeom prst="rect">
            <a:avLst/>
          </a:prstGeom>
        </p:spPr>
        <p:txBody>
          <a:bodyPr wrap="square">
            <a:spAutoFit/>
          </a:bodyPr>
          <a:lstStyle/>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a:p>
            <a:pPr lvl="0">
              <a:spcBef>
                <a:spcPct val="20000"/>
              </a:spcBef>
            </a:pPr>
            <a:endParaRPr lang="en-GB" dirty="0">
              <a:solidFill>
                <a:srgbClr val="318AAC"/>
              </a:solidFill>
              <a:latin typeface="Cambria" panose="02040503050406030204" pitchFamily="18" charset="0"/>
              <a:cs typeface="Arial"/>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369262" y="1173756"/>
            <a:ext cx="9417289" cy="4657685"/>
          </a:xfrm>
          <a:prstGeom prst="rect">
            <a:avLst/>
          </a:prstGeom>
        </p:spPr>
        <p:txBody>
          <a:bodyPr wrap="square">
            <a:spAutoFit/>
          </a:bodyPr>
          <a:lstStyle/>
          <a:p>
            <a:pPr marL="2149475" indent="-2149475">
              <a:spcAft>
                <a:spcPts val="400"/>
              </a:spcAft>
            </a:pPr>
            <a:r>
              <a:rPr lang="en-GB" sz="2000" b="1" dirty="0">
                <a:solidFill>
                  <a:srgbClr val="318AAC"/>
                </a:solidFill>
                <a:latin typeface="Cambria" panose="02040503050406030204" pitchFamily="18" charset="0"/>
                <a:cs typeface="Arial"/>
              </a:rPr>
              <a:t>Buoyancy	</a:t>
            </a:r>
            <a:r>
              <a:rPr lang="en-GB" dirty="0">
                <a:latin typeface="Arial" panose="020B0604020202020204" pitchFamily="34" charset="0"/>
                <a:cs typeface="Arial" panose="020B0604020202020204" pitchFamily="34" charset="0"/>
              </a:rPr>
              <a:t>The ability of something to float in a fluid.</a:t>
            </a:r>
          </a:p>
          <a:p>
            <a:pPr marL="2149475" indent="-2149475">
              <a:spcAft>
                <a:spcPts val="400"/>
              </a:spcAft>
            </a:pPr>
            <a:r>
              <a:rPr lang="en-GB" sz="2000" b="1" dirty="0">
                <a:solidFill>
                  <a:srgbClr val="318AAC"/>
                </a:solidFill>
                <a:latin typeface="Cambria" panose="02040503050406030204" pitchFamily="18" charset="0"/>
                <a:cs typeface="Arial"/>
              </a:rPr>
              <a:t>Density</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An object’s mass per unit volume. 	</a:t>
            </a:r>
          </a:p>
          <a:p>
            <a:pPr marL="2149475" indent="-2149475">
              <a:spcAft>
                <a:spcPts val="400"/>
              </a:spcAft>
            </a:pPr>
            <a:r>
              <a:rPr lang="en-GB" sz="2000" b="1" dirty="0">
                <a:solidFill>
                  <a:srgbClr val="318AAC"/>
                </a:solidFill>
                <a:latin typeface="Cambria" panose="02040503050406030204" pitchFamily="18" charset="0"/>
                <a:cs typeface="Arial"/>
              </a:rPr>
              <a:t>Displacement</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volume of a fluid that has been occupied by the volume of a solid.</a:t>
            </a:r>
          </a:p>
          <a:p>
            <a:pPr marL="2149475" indent="-2149475">
              <a:spcAft>
                <a:spcPts val="400"/>
              </a:spcAft>
            </a:pPr>
            <a:r>
              <a:rPr lang="en-GB" sz="2000" b="1" dirty="0">
                <a:solidFill>
                  <a:srgbClr val="318AAC"/>
                </a:solidFill>
                <a:latin typeface="Cambria" panose="02040503050406030204" pitchFamily="18" charset="0"/>
                <a:cs typeface="Arial"/>
              </a:rPr>
              <a:t>Drag</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force that acts on the surface of an object when travelling through air or a fluid which slows the object down.</a:t>
            </a:r>
          </a:p>
          <a:p>
            <a:pPr marL="2149475" indent="-2149475">
              <a:spcAft>
                <a:spcPts val="400"/>
              </a:spcAft>
            </a:pPr>
            <a:r>
              <a:rPr lang="en-GB" sz="2000" b="1" dirty="0">
                <a:solidFill>
                  <a:srgbClr val="318AAC"/>
                </a:solidFill>
                <a:latin typeface="Cambria" panose="02040503050406030204" pitchFamily="18" charset="0"/>
                <a:cs typeface="Arial"/>
              </a:rPr>
              <a:t>Float</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ability of an object to rest on or near the surface of a liquid without sinking.</a:t>
            </a:r>
          </a:p>
          <a:p>
            <a:pPr marL="2149475" indent="-2149475">
              <a:spcAft>
                <a:spcPts val="400"/>
              </a:spcAft>
            </a:pPr>
            <a:r>
              <a:rPr lang="en-GB" sz="2000" b="1" dirty="0">
                <a:solidFill>
                  <a:srgbClr val="318AAC"/>
                </a:solidFill>
                <a:latin typeface="Cambria" panose="02040503050406030204" pitchFamily="18" charset="0"/>
                <a:cs typeface="Arial"/>
              </a:rPr>
              <a:t>Hydrodynamics</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shape of a body designed to efficiently cut its way through a fluid by reducing drag.</a:t>
            </a:r>
          </a:p>
          <a:p>
            <a:pPr marL="2149475" indent="-2149475">
              <a:spcAft>
                <a:spcPts val="400"/>
              </a:spcAft>
            </a:pPr>
            <a:r>
              <a:rPr lang="en-GB" sz="2000" b="1" dirty="0">
                <a:solidFill>
                  <a:srgbClr val="318AAC"/>
                </a:solidFill>
                <a:latin typeface="Cambria" panose="02040503050406030204" pitchFamily="18" charset="0"/>
                <a:cs typeface="Arial"/>
              </a:rPr>
              <a:t>Molecules</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Small microscopic substances that when combined form materials and compounds.	</a:t>
            </a:r>
            <a:r>
              <a:rPr lang="en-GB" dirty="0">
                <a:solidFill>
                  <a:srgbClr val="318AAC"/>
                </a:solidFill>
                <a:latin typeface="Cambria" panose="02040503050406030204" pitchFamily="18" charset="0"/>
                <a:cs typeface="Arial"/>
              </a:rPr>
              <a:t>	</a:t>
            </a:r>
          </a:p>
          <a:p>
            <a:pPr marL="2149475" indent="-2149475">
              <a:spcAft>
                <a:spcPts val="400"/>
              </a:spcAft>
            </a:pPr>
            <a:r>
              <a:rPr lang="en-GB" sz="2000" b="1" dirty="0">
                <a:solidFill>
                  <a:srgbClr val="318AAC"/>
                </a:solidFill>
                <a:latin typeface="Cambria" panose="02040503050406030204" pitchFamily="18" charset="0"/>
                <a:cs typeface="Arial"/>
              </a:rPr>
              <a:t>Sink</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action of an object descending in a fluid when it cannot float on the surface.</a:t>
            </a:r>
            <a:r>
              <a:rPr lang="en-GB" dirty="0">
                <a:solidFill>
                  <a:srgbClr val="318AAC"/>
                </a:solidFill>
                <a:latin typeface="Cambria" panose="02040503050406030204" pitchFamily="18" charset="0"/>
                <a:cs typeface="Arial"/>
              </a:rPr>
              <a:t>	</a:t>
            </a:r>
          </a:p>
          <a:p>
            <a:pPr marL="2149475" indent="-2149475">
              <a:spcAft>
                <a:spcPts val="400"/>
              </a:spcAft>
            </a:pPr>
            <a:r>
              <a:rPr lang="en-GB" sz="2000" b="1" dirty="0">
                <a:solidFill>
                  <a:srgbClr val="318AAC"/>
                </a:solidFill>
                <a:latin typeface="Cambria" panose="02040503050406030204" pitchFamily="18" charset="0"/>
                <a:cs typeface="Arial"/>
              </a:rPr>
              <a:t>Volume</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amount of space that a substance or object occupies.	</a:t>
            </a:r>
          </a:p>
        </p:txBody>
      </p:sp>
      <p:pic>
        <p:nvPicPr>
          <p:cNvPr id="12" name="Picture 11"/>
          <p:cNvPicPr>
            <a:picLocks noChangeAspect="1"/>
          </p:cNvPicPr>
          <p:nvPr/>
        </p:nvPicPr>
        <p:blipFill>
          <a:blip r:embed="rId3"/>
          <a:stretch>
            <a:fillRect/>
          </a:stretch>
        </p:blipFill>
        <p:spPr>
          <a:xfrm>
            <a:off x="9243727" y="2618382"/>
            <a:ext cx="2735566" cy="3557110"/>
          </a:xfrm>
          <a:prstGeom prst="rect">
            <a:avLst/>
          </a:prstGeom>
        </p:spPr>
      </p:pic>
    </p:spTree>
    <p:extLst>
      <p:ext uri="{BB962C8B-B14F-4D97-AF65-F5344CB8AC3E}">
        <p14:creationId xmlns:p14="http://schemas.microsoft.com/office/powerpoint/2010/main" val="15351821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4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lang="en-GB" sz="1600" dirty="0">
              <a:solidFill>
                <a:srgbClr val="318AAC"/>
              </a:solidFill>
              <a:latin typeface="Cambria" panose="02040503050406030204" pitchFamily="18" charset="0"/>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8005010" cy="4791671"/>
          </a:xfrm>
        </p:spPr>
        <p:txBody>
          <a:bodyPr>
            <a:normAutofit/>
          </a:bodyPr>
          <a:lstStyle/>
          <a:p>
            <a:pPr marL="0" indent="0">
              <a:buNone/>
            </a:pPr>
            <a:r>
              <a:rPr lang="en-GB" sz="2400" dirty="0"/>
              <a:t>What are your employment contract options?</a:t>
            </a:r>
          </a:p>
          <a:p>
            <a:pPr marL="0" indent="0">
              <a:buNone/>
            </a:pPr>
            <a:r>
              <a:rPr lang="en-GB" sz="1600" b="0" dirty="0">
                <a:solidFill>
                  <a:schemeClr val="tx1"/>
                </a:solidFill>
                <a:latin typeface="Arial" panose="020B0604020202020204" pitchFamily="34" charset="0"/>
                <a:cs typeface="Arial" panose="020B0604020202020204" pitchFamily="34" charset="0"/>
              </a:rPr>
              <a:t>People work in different ways to suit their lifestyle. There are a number of options, each with their own advantages and disadvantages. </a:t>
            </a:r>
          </a:p>
          <a:p>
            <a:pPr>
              <a:buAutoNum type="arabicPeriod"/>
            </a:pPr>
            <a:r>
              <a:rPr lang="en-GB" sz="1600" b="0" dirty="0">
                <a:solidFill>
                  <a:schemeClr val="tx1"/>
                </a:solidFill>
                <a:latin typeface="Arial" panose="020B0604020202020204" pitchFamily="34" charset="0"/>
                <a:cs typeface="Arial" panose="020B0604020202020204" pitchFamily="34" charset="0"/>
              </a:rPr>
              <a:t>Match the correct definition to the correct type of work.</a:t>
            </a:r>
          </a:p>
          <a:p>
            <a:pPr>
              <a:buAutoNum type="arabicPeriod"/>
            </a:pPr>
            <a:r>
              <a:rPr lang="en-GB" sz="1600" b="0" dirty="0">
                <a:solidFill>
                  <a:schemeClr val="tx1"/>
                </a:solidFill>
                <a:latin typeface="Arial" panose="020B0604020202020204" pitchFamily="34" charset="0"/>
                <a:cs typeface="Arial" panose="020B0604020202020204" pitchFamily="34" charset="0"/>
              </a:rPr>
              <a:t>Think of an advantage and disadvantage for each type of work</a:t>
            </a:r>
          </a:p>
          <a:p>
            <a:pPr>
              <a:buAutoNum type="arabicPeriod"/>
            </a:pPr>
            <a:r>
              <a:rPr lang="en-GB" sz="1600" b="0" dirty="0">
                <a:solidFill>
                  <a:schemeClr val="tx1"/>
                </a:solidFill>
                <a:latin typeface="Arial" panose="020B0604020202020204" pitchFamily="34" charset="0"/>
                <a:cs typeface="Arial" panose="020B0604020202020204" pitchFamily="34" charset="0"/>
              </a:rPr>
              <a:t>Think about yourself and each type of work. Mark with the relevant face to show whether you would be happy to work in this way.</a:t>
            </a:r>
          </a:p>
          <a:p>
            <a:pPr marL="0" indent="0">
              <a:buNone/>
            </a:pPr>
            <a:endParaRPr lang="en-GB" sz="1600" b="0" dirty="0"/>
          </a:p>
          <a:p>
            <a:pPr marL="0" indent="0">
              <a:buNone/>
            </a:pPr>
            <a:endParaRPr lang="en-GB" sz="1600" dirty="0"/>
          </a:p>
          <a:p>
            <a:pPr marL="0" indent="0">
              <a:buNone/>
            </a:pPr>
            <a:endParaRPr lang="en-GB" sz="1600" dirty="0"/>
          </a:p>
          <a:p>
            <a:pPr marL="0" indent="0">
              <a:buNone/>
            </a:pPr>
            <a:endParaRPr lang="en-GB" sz="1600" dirty="0"/>
          </a:p>
        </p:txBody>
      </p:sp>
      <p:sp>
        <p:nvSpPr>
          <p:cNvPr id="4" name="Rectangle 3"/>
          <p:cNvSpPr/>
          <p:nvPr/>
        </p:nvSpPr>
        <p:spPr>
          <a:xfrm>
            <a:off x="784057"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7" name="Rectangle 6"/>
          <p:cNvSpPr/>
          <p:nvPr/>
        </p:nvSpPr>
        <p:spPr>
          <a:xfrm>
            <a:off x="6282485"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000" b="0" i="0" u="none" strike="noStrike" kern="1200" cap="none" spc="0" normalizeH="0" baseline="0" noProof="0" dirty="0">
              <a:ln>
                <a:noFill/>
              </a:ln>
              <a:solidFill>
                <a:srgbClr val="318AAC"/>
              </a:solidFill>
              <a:effectLst/>
              <a:uLnTx/>
              <a:uFillTx/>
              <a:latin typeface="Calibri"/>
              <a:ea typeface="+mn-ea"/>
            </a:endParaRPr>
          </a:p>
        </p:txBody>
      </p:sp>
      <p:sp>
        <p:nvSpPr>
          <p:cNvPr id="12" name="Rectangle 11"/>
          <p:cNvSpPr/>
          <p:nvPr/>
        </p:nvSpPr>
        <p:spPr>
          <a:xfrm>
            <a:off x="2045366" y="4347115"/>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4" name="Rectangle 13"/>
          <p:cNvSpPr/>
          <p:nvPr/>
        </p:nvSpPr>
        <p:spPr>
          <a:xfrm>
            <a:off x="5037220" y="4347115"/>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5" name="Rectangle 14"/>
          <p:cNvSpPr/>
          <p:nvPr/>
        </p:nvSpPr>
        <p:spPr>
          <a:xfrm>
            <a:off x="784056" y="4955564"/>
            <a:ext cx="2408323"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6" name="Rectangle 15"/>
          <p:cNvSpPr/>
          <p:nvPr/>
        </p:nvSpPr>
        <p:spPr>
          <a:xfrm>
            <a:off x="6282485" y="4955564"/>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7" name="Rectangle 16"/>
          <p:cNvSpPr/>
          <p:nvPr/>
        </p:nvSpPr>
        <p:spPr>
          <a:xfrm>
            <a:off x="3553325" y="4955564"/>
            <a:ext cx="2368214"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8" name="Rectangle 17"/>
          <p:cNvSpPr/>
          <p:nvPr/>
        </p:nvSpPr>
        <p:spPr>
          <a:xfrm>
            <a:off x="3541294" y="3715747"/>
            <a:ext cx="2141621"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pic>
        <p:nvPicPr>
          <p:cNvPr id="5" name="Picture 4"/>
          <p:cNvPicPr>
            <a:picLocks noChangeAspect="1"/>
          </p:cNvPicPr>
          <p:nvPr/>
        </p:nvPicPr>
        <p:blipFill>
          <a:blip r:embed="rId3"/>
          <a:stretch>
            <a:fillRect/>
          </a:stretch>
        </p:blipFill>
        <p:spPr>
          <a:xfrm>
            <a:off x="6142076" y="2981256"/>
            <a:ext cx="2073529" cy="604306"/>
          </a:xfrm>
          <a:prstGeom prst="rect">
            <a:avLst/>
          </a:prstGeom>
        </p:spPr>
      </p:pic>
      <p:sp>
        <p:nvSpPr>
          <p:cNvPr id="6" name="Rectangle 5"/>
          <p:cNvSpPr/>
          <p:nvPr/>
        </p:nvSpPr>
        <p:spPr>
          <a:xfrm>
            <a:off x="8975557" y="994047"/>
            <a:ext cx="2662793" cy="4684359"/>
          </a:xfrm>
          <a:prstGeom prst="rect">
            <a:avLst/>
          </a:prstGeom>
        </p:spPr>
        <p:txBody>
          <a:bodyPr wrap="square">
            <a:spAutoFit/>
          </a:bodyPr>
          <a:lstStyle/>
          <a:p>
            <a:pPr lvl="0" defTabSz="457200">
              <a:spcBef>
                <a:spcPct val="20000"/>
              </a:spcBef>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You have become the head teacher of a new school.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Write down 10 statements that describe what you will expect your teaching staff to do to be great employees. </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Put these statements in order of the most important to least important.</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Now decide what you will pay them and the hours they should work!</a:t>
            </a:r>
          </a:p>
        </p:txBody>
      </p:sp>
    </p:spTree>
    <p:extLst>
      <p:ext uri="{BB962C8B-B14F-4D97-AF65-F5344CB8AC3E}">
        <p14:creationId xmlns:p14="http://schemas.microsoft.com/office/powerpoint/2010/main" val="233179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324853"/>
          <a:ext cx="11321716" cy="5402180"/>
        </p:xfrm>
        <a:graphic>
          <a:graphicData uri="http://schemas.openxmlformats.org/drawingml/2006/table">
            <a:tbl>
              <a:tblPr firstRow="1" bandRow="1">
                <a:tableStyleId>{2D5ABB26-0587-4C30-8999-92F81FD0307C}</a:tableStyleId>
              </a:tblPr>
              <a:tblGrid>
                <a:gridCol w="2830429">
                  <a:extLst>
                    <a:ext uri="{9D8B030D-6E8A-4147-A177-3AD203B41FA5}">
                      <a16:colId xmlns:a16="http://schemas.microsoft.com/office/drawing/2014/main" val="2872650161"/>
                    </a:ext>
                  </a:extLst>
                </a:gridCol>
                <a:gridCol w="2830429">
                  <a:extLst>
                    <a:ext uri="{9D8B030D-6E8A-4147-A177-3AD203B41FA5}">
                      <a16:colId xmlns:a16="http://schemas.microsoft.com/office/drawing/2014/main" val="1426492005"/>
                    </a:ext>
                  </a:extLst>
                </a:gridCol>
                <a:gridCol w="2830429">
                  <a:extLst>
                    <a:ext uri="{9D8B030D-6E8A-4147-A177-3AD203B41FA5}">
                      <a16:colId xmlns:a16="http://schemas.microsoft.com/office/drawing/2014/main" val="3762684141"/>
                    </a:ext>
                  </a:extLst>
                </a:gridCol>
                <a:gridCol w="2830429">
                  <a:extLst>
                    <a:ext uri="{9D8B030D-6E8A-4147-A177-3AD203B41FA5}">
                      <a16:colId xmlns:a16="http://schemas.microsoft.com/office/drawing/2014/main" val="1433854843"/>
                    </a:ext>
                  </a:extLst>
                </a:gridCol>
              </a:tblGrid>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9413653"/>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0171729"/>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249202"/>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447140"/>
                  </a:ext>
                </a:extLst>
              </a:tr>
            </a:tbl>
          </a:graphicData>
        </a:graphic>
      </p:graphicFrame>
      <p:sp>
        <p:nvSpPr>
          <p:cNvPr id="7" name="Rectangle 6"/>
          <p:cNvSpPr/>
          <p:nvPr/>
        </p:nvSpPr>
        <p:spPr>
          <a:xfrm>
            <a:off x="575741" y="749488"/>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8" name="Rectangle 7"/>
          <p:cNvSpPr/>
          <p:nvPr/>
        </p:nvSpPr>
        <p:spPr>
          <a:xfrm>
            <a:off x="6218579" y="209405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000" b="1" i="0" u="none" strike="noStrike" kern="1200" cap="none" spc="0" normalizeH="0" baseline="0" noProof="0" dirty="0">
              <a:ln>
                <a:noFill/>
              </a:ln>
              <a:solidFill>
                <a:srgbClr val="318AAC"/>
              </a:solidFill>
              <a:effectLst/>
              <a:uLnTx/>
              <a:uFillTx/>
              <a:latin typeface="Calibri"/>
              <a:ea typeface="+mn-ea"/>
            </a:endParaRPr>
          </a:p>
        </p:txBody>
      </p:sp>
      <p:sp>
        <p:nvSpPr>
          <p:cNvPr id="9" name="Rectangle 8"/>
          <p:cNvSpPr/>
          <p:nvPr/>
        </p:nvSpPr>
        <p:spPr>
          <a:xfrm>
            <a:off x="9046029" y="3437940"/>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0" name="Rectangle 9"/>
          <p:cNvSpPr/>
          <p:nvPr/>
        </p:nvSpPr>
        <p:spPr>
          <a:xfrm>
            <a:off x="9046029" y="479410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1" name="Rectangle 10"/>
          <p:cNvSpPr/>
          <p:nvPr/>
        </p:nvSpPr>
        <p:spPr>
          <a:xfrm>
            <a:off x="575741" y="4753328"/>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2" name="Rectangle 11"/>
          <p:cNvSpPr/>
          <p:nvPr/>
        </p:nvSpPr>
        <p:spPr>
          <a:xfrm>
            <a:off x="575741" y="3445796"/>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3" name="Rectangle 12"/>
          <p:cNvSpPr/>
          <p:nvPr/>
        </p:nvSpPr>
        <p:spPr>
          <a:xfrm>
            <a:off x="3391128" y="3437940"/>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4" name="Rectangle 13"/>
          <p:cNvSpPr/>
          <p:nvPr/>
        </p:nvSpPr>
        <p:spPr>
          <a:xfrm>
            <a:off x="6218579" y="4794109"/>
            <a:ext cx="2574757"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sp>
        <p:nvSpPr>
          <p:cNvPr id="15" name="Rectangle 14"/>
          <p:cNvSpPr/>
          <p:nvPr/>
        </p:nvSpPr>
        <p:spPr>
          <a:xfrm>
            <a:off x="3416967" y="448128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a way or earning some money whilst you learn. Linked to a college course and a business.</a:t>
            </a:r>
          </a:p>
        </p:txBody>
      </p:sp>
      <p:sp>
        <p:nvSpPr>
          <p:cNvPr id="18" name="Rectangle 17"/>
          <p:cNvSpPr/>
          <p:nvPr/>
        </p:nvSpPr>
        <p:spPr>
          <a:xfrm>
            <a:off x="6244417" y="423311"/>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at least 35 hours per week.</a:t>
            </a:r>
          </a:p>
        </p:txBody>
      </p:sp>
      <p:sp>
        <p:nvSpPr>
          <p:cNvPr id="19" name="Rectangle 18"/>
          <p:cNvSpPr/>
          <p:nvPr/>
        </p:nvSpPr>
        <p:spPr>
          <a:xfrm>
            <a:off x="575741" y="178247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 are your own boss and trade with what can be big gains or losses to you.</a:t>
            </a:r>
          </a:p>
        </p:txBody>
      </p:sp>
      <p:sp>
        <p:nvSpPr>
          <p:cNvPr id="20" name="Rectangle 19"/>
          <p:cNvSpPr/>
          <p:nvPr/>
        </p:nvSpPr>
        <p:spPr>
          <a:xfrm>
            <a:off x="3416966" y="1781238"/>
            <a:ext cx="2574758"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To save on office space and costs, some businesses prefer you to work here and stay in touch electronically.</a:t>
            </a:r>
          </a:p>
        </p:txBody>
      </p:sp>
      <p:sp>
        <p:nvSpPr>
          <p:cNvPr id="21" name="Rectangle 20"/>
          <p:cNvSpPr/>
          <p:nvPr/>
        </p:nvSpPr>
        <p:spPr>
          <a:xfrm>
            <a:off x="6244417" y="312511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If agreed by your employer you could work compressed hours, flexitime or job share.</a:t>
            </a:r>
          </a:p>
        </p:txBody>
      </p:sp>
      <p:sp>
        <p:nvSpPr>
          <p:cNvPr id="22" name="Rectangle 21"/>
          <p:cNvSpPr/>
          <p:nvPr/>
        </p:nvSpPr>
        <p:spPr>
          <a:xfrm>
            <a:off x="3416967" y="423310"/>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Your hours will include time before or after the 9-5 day on a regular basis.</a:t>
            </a:r>
          </a:p>
        </p:txBody>
      </p:sp>
      <p:sp>
        <p:nvSpPr>
          <p:cNvPr id="23" name="Rectangle 22"/>
          <p:cNvSpPr/>
          <p:nvPr/>
        </p:nvSpPr>
        <p:spPr>
          <a:xfrm>
            <a:off x="9071868" y="42075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is a contract that has a definite start and end date. You will need to find other work when contract ends.</a:t>
            </a:r>
          </a:p>
        </p:txBody>
      </p:sp>
      <p:sp>
        <p:nvSpPr>
          <p:cNvPr id="24" name="Rectangle 23"/>
          <p:cNvSpPr/>
          <p:nvPr/>
        </p:nvSpPr>
        <p:spPr>
          <a:xfrm>
            <a:off x="9071866" y="178123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anything from 1 to 34 hours per week.</a:t>
            </a:r>
          </a:p>
        </p:txBody>
      </p:sp>
    </p:spTree>
    <p:extLst>
      <p:ext uri="{BB962C8B-B14F-4D97-AF65-F5344CB8AC3E}">
        <p14:creationId xmlns:p14="http://schemas.microsoft.com/office/powerpoint/2010/main" val="41506290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457200" y="324853"/>
          <a:ext cx="11321716" cy="5402180"/>
        </p:xfrm>
        <a:graphic>
          <a:graphicData uri="http://schemas.openxmlformats.org/drawingml/2006/table">
            <a:tbl>
              <a:tblPr firstRow="1" bandRow="1">
                <a:tableStyleId>{2D5ABB26-0587-4C30-8999-92F81FD0307C}</a:tableStyleId>
              </a:tblPr>
              <a:tblGrid>
                <a:gridCol w="2830429">
                  <a:extLst>
                    <a:ext uri="{9D8B030D-6E8A-4147-A177-3AD203B41FA5}">
                      <a16:colId xmlns:a16="http://schemas.microsoft.com/office/drawing/2014/main" val="2872650161"/>
                    </a:ext>
                  </a:extLst>
                </a:gridCol>
                <a:gridCol w="2830429">
                  <a:extLst>
                    <a:ext uri="{9D8B030D-6E8A-4147-A177-3AD203B41FA5}">
                      <a16:colId xmlns:a16="http://schemas.microsoft.com/office/drawing/2014/main" val="1426492005"/>
                    </a:ext>
                  </a:extLst>
                </a:gridCol>
                <a:gridCol w="2830429">
                  <a:extLst>
                    <a:ext uri="{9D8B030D-6E8A-4147-A177-3AD203B41FA5}">
                      <a16:colId xmlns:a16="http://schemas.microsoft.com/office/drawing/2014/main" val="3762684141"/>
                    </a:ext>
                  </a:extLst>
                </a:gridCol>
                <a:gridCol w="2830429">
                  <a:extLst>
                    <a:ext uri="{9D8B030D-6E8A-4147-A177-3AD203B41FA5}">
                      <a16:colId xmlns:a16="http://schemas.microsoft.com/office/drawing/2014/main" val="1433854843"/>
                    </a:ext>
                  </a:extLst>
                </a:gridCol>
              </a:tblGrid>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9413653"/>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0171729"/>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6249202"/>
                  </a:ext>
                </a:extLst>
              </a:tr>
              <a:tr h="1350545">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latin typeface="Cambria" panose="020405030504060302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4447140"/>
                  </a:ext>
                </a:extLst>
              </a:tr>
            </a:tbl>
          </a:graphicData>
        </a:graphic>
      </p:graphicFrame>
      <p:sp>
        <p:nvSpPr>
          <p:cNvPr id="7" name="Rectangle 6"/>
          <p:cNvSpPr/>
          <p:nvPr/>
        </p:nvSpPr>
        <p:spPr>
          <a:xfrm>
            <a:off x="546100" y="749488"/>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Full time</a:t>
            </a:r>
          </a:p>
        </p:txBody>
      </p:sp>
      <p:sp>
        <p:nvSpPr>
          <p:cNvPr id="8" name="Rectangle 7"/>
          <p:cNvSpPr/>
          <p:nvPr/>
        </p:nvSpPr>
        <p:spPr>
          <a:xfrm>
            <a:off x="6284495" y="749488"/>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Temporary</a:t>
            </a:r>
            <a:endParaRPr kumimoji="0" lang="en-GB" sz="2400" b="1"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p:cNvSpPr/>
          <p:nvPr/>
        </p:nvSpPr>
        <p:spPr>
          <a:xfrm>
            <a:off x="6252438" y="2094060"/>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Part time</a:t>
            </a:r>
          </a:p>
        </p:txBody>
      </p:sp>
      <p:sp>
        <p:nvSpPr>
          <p:cNvPr id="10" name="Rectangle 9"/>
          <p:cNvSpPr/>
          <p:nvPr/>
        </p:nvSpPr>
        <p:spPr>
          <a:xfrm>
            <a:off x="6284495" y="3403793"/>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Flexible working</a:t>
            </a:r>
          </a:p>
        </p:txBody>
      </p:sp>
      <p:sp>
        <p:nvSpPr>
          <p:cNvPr id="11" name="Rectangle 10"/>
          <p:cNvSpPr/>
          <p:nvPr/>
        </p:nvSpPr>
        <p:spPr>
          <a:xfrm>
            <a:off x="546100" y="4753328"/>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Shift and night work</a:t>
            </a:r>
          </a:p>
        </p:txBody>
      </p:sp>
      <p:sp>
        <p:nvSpPr>
          <p:cNvPr id="12" name="Rectangle 11"/>
          <p:cNvSpPr/>
          <p:nvPr/>
        </p:nvSpPr>
        <p:spPr>
          <a:xfrm>
            <a:off x="546100" y="3423694"/>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Apprenticeship</a:t>
            </a:r>
          </a:p>
        </p:txBody>
      </p:sp>
      <p:sp>
        <p:nvSpPr>
          <p:cNvPr id="13" name="Rectangle 12"/>
          <p:cNvSpPr/>
          <p:nvPr/>
        </p:nvSpPr>
        <p:spPr>
          <a:xfrm>
            <a:off x="546100" y="2094060"/>
            <a:ext cx="2585392"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Working from home</a:t>
            </a:r>
          </a:p>
        </p:txBody>
      </p:sp>
      <p:sp>
        <p:nvSpPr>
          <p:cNvPr id="14" name="Rectangle 13"/>
          <p:cNvSpPr/>
          <p:nvPr/>
        </p:nvSpPr>
        <p:spPr>
          <a:xfrm>
            <a:off x="6284495" y="4748903"/>
            <a:ext cx="2501899" cy="505326"/>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Own business</a:t>
            </a:r>
          </a:p>
        </p:txBody>
      </p:sp>
      <p:sp>
        <p:nvSpPr>
          <p:cNvPr id="15" name="Rectangle 14"/>
          <p:cNvSpPr/>
          <p:nvPr/>
        </p:nvSpPr>
        <p:spPr>
          <a:xfrm>
            <a:off x="3416968" y="3140242"/>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a way or earning some money whilst you learn. Linked to a college course and a business.</a:t>
            </a:r>
          </a:p>
        </p:txBody>
      </p:sp>
      <p:sp>
        <p:nvSpPr>
          <p:cNvPr id="18" name="Rectangle 17"/>
          <p:cNvSpPr/>
          <p:nvPr/>
        </p:nvSpPr>
        <p:spPr>
          <a:xfrm>
            <a:off x="3416967" y="436666"/>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at least 35 hours per week.</a:t>
            </a:r>
          </a:p>
        </p:txBody>
      </p:sp>
      <p:sp>
        <p:nvSpPr>
          <p:cNvPr id="19" name="Rectangle 18"/>
          <p:cNvSpPr/>
          <p:nvPr/>
        </p:nvSpPr>
        <p:spPr>
          <a:xfrm>
            <a:off x="9071867" y="448128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 are your own boss and trade with what can be big gains or losses to you.</a:t>
            </a:r>
          </a:p>
        </p:txBody>
      </p:sp>
      <p:sp>
        <p:nvSpPr>
          <p:cNvPr id="20" name="Rectangle 19"/>
          <p:cNvSpPr/>
          <p:nvPr/>
        </p:nvSpPr>
        <p:spPr>
          <a:xfrm>
            <a:off x="3416966" y="1781238"/>
            <a:ext cx="2574758"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To save on office space and costs, some businesses prefer you to work here and stay in touch electronically.</a:t>
            </a:r>
          </a:p>
        </p:txBody>
      </p:sp>
      <p:sp>
        <p:nvSpPr>
          <p:cNvPr id="21" name="Rectangle 20"/>
          <p:cNvSpPr/>
          <p:nvPr/>
        </p:nvSpPr>
        <p:spPr>
          <a:xfrm>
            <a:off x="9071868" y="312511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If agreed by your employer you could work compressed hours, flexitime or job share.</a:t>
            </a:r>
          </a:p>
        </p:txBody>
      </p:sp>
      <p:sp>
        <p:nvSpPr>
          <p:cNvPr id="22" name="Rectangle 21"/>
          <p:cNvSpPr/>
          <p:nvPr/>
        </p:nvSpPr>
        <p:spPr>
          <a:xfrm>
            <a:off x="3416965" y="4478239"/>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Your hours will include time before or after the 9-5 day on a regular basis.</a:t>
            </a:r>
          </a:p>
        </p:txBody>
      </p:sp>
      <p:sp>
        <p:nvSpPr>
          <p:cNvPr id="23" name="Rectangle 22"/>
          <p:cNvSpPr/>
          <p:nvPr/>
        </p:nvSpPr>
        <p:spPr>
          <a:xfrm>
            <a:off x="9071868" y="44247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is a contract that has a definite start and end date. You will need to find other work when contract ends.</a:t>
            </a:r>
          </a:p>
        </p:txBody>
      </p:sp>
      <p:sp>
        <p:nvSpPr>
          <p:cNvPr id="24" name="Rectangle 23"/>
          <p:cNvSpPr/>
          <p:nvPr/>
        </p:nvSpPr>
        <p:spPr>
          <a:xfrm>
            <a:off x="9071868" y="1781238"/>
            <a:ext cx="2574757" cy="1130969"/>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This type of contract means you will work anything from 1 to 34 hours per week.</a:t>
            </a:r>
          </a:p>
        </p:txBody>
      </p:sp>
    </p:spTree>
    <p:extLst>
      <p:ext uri="{BB962C8B-B14F-4D97-AF65-F5344CB8AC3E}">
        <p14:creationId xmlns:p14="http://schemas.microsoft.com/office/powerpoint/2010/main" val="41490555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845631" y="3427524"/>
            <a:ext cx="3207385" cy="541218"/>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2800" dirty="0">
                <a:solidFill>
                  <a:srgbClr val="318AAC"/>
                </a:solidFill>
              </a:rPr>
              <a:t>That’s interesting!</a:t>
            </a:r>
          </a:p>
        </p:txBody>
      </p:sp>
      <p:sp>
        <p:nvSpPr>
          <p:cNvPr id="20" name="Parallelogram 19"/>
          <p:cNvSpPr/>
          <p:nvPr/>
        </p:nvSpPr>
        <p:spPr>
          <a:xfrm>
            <a:off x="339004" y="3341878"/>
            <a:ext cx="9225126" cy="2196661"/>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ectangle 6"/>
          <p:cNvSpPr/>
          <p:nvPr/>
        </p:nvSpPr>
        <p:spPr>
          <a:xfrm>
            <a:off x="845631" y="3968742"/>
            <a:ext cx="8236586" cy="1532727"/>
          </a:xfrm>
          <a:prstGeom prst="rect">
            <a:avLst/>
          </a:prstGeom>
        </p:spPr>
        <p:txBody>
          <a:bodyPr wrap="square">
            <a:spAutoFit/>
          </a:bodyPr>
          <a:lstStyle/>
          <a:p>
            <a:pPr>
              <a:spcBef>
                <a:spcPct val="20000"/>
              </a:spcBef>
            </a:pPr>
            <a:r>
              <a:rPr lang="en-GB" dirty="0">
                <a:latin typeface="Arial" panose="020B0604020202020204" pitchFamily="34" charset="0"/>
                <a:cs typeface="Arial" panose="020B0604020202020204" pitchFamily="34" charset="0"/>
              </a:rPr>
              <a:t>Severn Trent Water have 4.3 million customer connections, and serve almost eight million people which means they collect around 32,000 litres of waste water a second, every day.</a:t>
            </a:r>
          </a:p>
          <a:p>
            <a:pPr>
              <a:spcBef>
                <a:spcPct val="20000"/>
              </a:spcBef>
            </a:pPr>
            <a:r>
              <a:rPr lang="en-GB" dirty="0">
                <a:latin typeface="Arial" panose="020B0604020202020204" pitchFamily="34" charset="0"/>
                <a:cs typeface="Arial" panose="020B0604020202020204" pitchFamily="34" charset="0"/>
              </a:rPr>
              <a:t>Think of that the next time you empty the bath. 400 baths full of water every second is being collected and treated for re-use.</a:t>
            </a:r>
          </a:p>
        </p:txBody>
      </p:sp>
      <p:grpSp>
        <p:nvGrpSpPr>
          <p:cNvPr id="16" name="Group 15"/>
          <p:cNvGrpSpPr/>
          <p:nvPr/>
        </p:nvGrpSpPr>
        <p:grpSpPr>
          <a:xfrm>
            <a:off x="10228873" y="274639"/>
            <a:ext cx="2165862" cy="6583362"/>
            <a:chOff x="10228873" y="274638"/>
            <a:chExt cx="2165862" cy="6864817"/>
          </a:xfrm>
        </p:grpSpPr>
        <p:sp>
          <p:nvSpPr>
            <p:cNvPr id="9" name="Rectangle 8"/>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2" name="Rectangle 11"/>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3" name="Rectangle 12"/>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5" name="Title 1"/>
          <p:cNvSpPr>
            <a:spLocks noGrp="1"/>
          </p:cNvSpPr>
          <p:nvPr>
            <p:ph type="title"/>
          </p:nvPr>
        </p:nvSpPr>
        <p:spPr>
          <a:xfrm>
            <a:off x="339003" y="397776"/>
            <a:ext cx="10972800" cy="689866"/>
          </a:xfrm>
        </p:spPr>
        <p:txBody>
          <a:bodyPr>
            <a:normAutofit fontScale="90000"/>
          </a:bodyPr>
          <a:lstStyle/>
          <a:p>
            <a:r>
              <a:rPr lang="en-GB" dirty="0"/>
              <a:t>What have we learnt?</a:t>
            </a:r>
          </a:p>
        </p:txBody>
      </p:sp>
      <p:sp>
        <p:nvSpPr>
          <p:cNvPr id="18" name="Rectangle 17"/>
          <p:cNvSpPr/>
          <p:nvPr/>
        </p:nvSpPr>
        <p:spPr>
          <a:xfrm>
            <a:off x="339003" y="1384282"/>
            <a:ext cx="9527005" cy="1588127"/>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about the scientific principles of buoyancy, displacement and density.</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learned that hull shapes on boats are designed to adapt to different needs such as achieving heavier cargos, or faster movement through water.</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We have learnt how to apply knowledge to a practical challenge and how to test, analyse and adapt designs to improve performance. </a:t>
            </a:r>
          </a:p>
        </p:txBody>
      </p:sp>
    </p:spTree>
    <p:extLst>
      <p:ext uri="{BB962C8B-B14F-4D97-AF65-F5344CB8AC3E}">
        <p14:creationId xmlns:p14="http://schemas.microsoft.com/office/powerpoint/2010/main" val="33227843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Content Placeholder 2"/>
          <p:cNvSpPr>
            <a:spLocks noGrp="1"/>
          </p:cNvSpPr>
          <p:nvPr>
            <p:ph idx="1"/>
          </p:nvPr>
        </p:nvSpPr>
        <p:spPr>
          <a:xfrm>
            <a:off x="609600" y="1082843"/>
            <a:ext cx="10840720" cy="4685364"/>
          </a:xfrm>
        </p:spPr>
        <p:txBody>
          <a:bodyPr>
            <a:noAutofit/>
          </a:bodyPr>
          <a:lstStyle/>
          <a:p>
            <a:pPr marL="0" indent="0">
              <a:buNone/>
            </a:pPr>
            <a:r>
              <a:rPr lang="en-GB" sz="2000" dirty="0"/>
              <a:t>Lesson Synopsis </a:t>
            </a:r>
          </a:p>
          <a:p>
            <a:pPr marL="0" indent="0">
              <a:buNone/>
            </a:pPr>
            <a:r>
              <a:rPr lang="en-GB" sz="1800" b="0" dirty="0">
                <a:solidFill>
                  <a:schemeClr val="tx1"/>
                </a:solidFill>
                <a:latin typeface="Arial" panose="020B0604020202020204" pitchFamily="34" charset="0"/>
                <a:cs typeface="Arial" panose="020B0604020202020204" pitchFamily="34" charset="0"/>
              </a:rPr>
              <a:t>Pupils will be developing and using skills that employers want by working on a series of challenges that are based on designing and making a bottle rocket. In teams pupils will need to adapt their designs to succeed in each of the challenges set, applying the science they have learnt behind the challenges and combining this with the experimentation, analysis and development of their work.</a:t>
            </a:r>
          </a:p>
          <a:p>
            <a:pPr marL="0" indent="0">
              <a:buNone/>
            </a:pPr>
            <a:r>
              <a:rPr lang="en-GB" sz="2000" dirty="0"/>
              <a:t>Learning Objectives </a:t>
            </a:r>
          </a:p>
          <a:p>
            <a:pPr marL="0" indent="0">
              <a:buNone/>
            </a:pPr>
            <a:endParaRPr lang="en-GB" sz="1800" b="0" u="sng" dirty="0"/>
          </a:p>
          <a:p>
            <a:pPr marL="0" indent="0">
              <a:buNone/>
            </a:pPr>
            <a:endParaRPr lang="en-GB" sz="1800" b="0" u="sng" dirty="0"/>
          </a:p>
          <a:p>
            <a:pPr marL="0" indent="0">
              <a:buNone/>
            </a:pPr>
            <a:r>
              <a:rPr lang="en-GB" sz="2000" dirty="0"/>
              <a:t>Resources</a:t>
            </a:r>
          </a:p>
          <a:p>
            <a:pPr marL="0" indent="0">
              <a:buNone/>
            </a:pPr>
            <a:r>
              <a:rPr lang="en-GB" sz="1800" b="0" dirty="0">
                <a:solidFill>
                  <a:schemeClr val="tx1"/>
                </a:solidFill>
                <a:latin typeface="Arial" panose="020B0604020202020204" pitchFamily="34" charset="0"/>
                <a:cs typeface="Arial" panose="020B0604020202020204" pitchFamily="34" charset="0"/>
              </a:rPr>
              <a:t>Each team will be presented with the same range of materials and a price list. Pupils will need to build to a budget. Teachers will require a suitable tape measure, foot pump or floor pump (preferably with an integrated pressure gauge) and a launch platform to test the rockets. It would be beneficial to have a simple rocket on hand you made earlier to show an initial demonstration. Teachers should identify a suitable outdoor space: refer to the safety guidelines on slide 44. Use a digital camera to record pupil progress on each challenge.</a:t>
            </a:r>
          </a:p>
          <a:p>
            <a:pPr marL="0" indent="0">
              <a:buNone/>
            </a:pPr>
            <a:endParaRPr lang="en-GB" sz="1800" b="0" dirty="0">
              <a:solidFill>
                <a:srgbClr val="FF0000"/>
              </a:solidFill>
            </a:endParaRPr>
          </a:p>
          <a:p>
            <a:pPr marL="0" indent="0">
              <a:buNone/>
            </a:pPr>
            <a:endParaRPr lang="en-GB" sz="1600" b="0" dirty="0"/>
          </a:p>
          <a:p>
            <a:pPr marL="0" indent="0">
              <a:buNone/>
            </a:pPr>
            <a:endParaRPr lang="en-GB" sz="1600" b="0" dirty="0"/>
          </a:p>
          <a:p>
            <a:pPr marL="0" indent="0">
              <a:buNone/>
            </a:pPr>
            <a:endParaRPr lang="en-GB" sz="1600" b="0" dirty="0"/>
          </a:p>
          <a:p>
            <a:pPr marL="0" indent="0">
              <a:buNone/>
            </a:pPr>
            <a:endParaRPr lang="en-GB" sz="1600" b="0" dirty="0"/>
          </a:p>
          <a:p>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2454547197"/>
              </p:ext>
            </p:extLst>
          </p:nvPr>
        </p:nvGraphicFramePr>
        <p:xfrm>
          <a:off x="2438742" y="3054685"/>
          <a:ext cx="8128001" cy="741680"/>
        </p:xfrm>
        <a:graphic>
          <a:graphicData uri="http://schemas.openxmlformats.org/drawingml/2006/table">
            <a:tbl>
              <a:tblPr firstRow="1" bandRow="1">
                <a:tableStyleId>{2D5ABB26-0587-4C30-8999-92F81FD0307C}</a:tableStyleId>
              </a:tblPr>
              <a:tblGrid>
                <a:gridCol w="1161143">
                  <a:extLst>
                    <a:ext uri="{9D8B030D-6E8A-4147-A177-3AD203B41FA5}">
                      <a16:colId xmlns:a16="http://schemas.microsoft.com/office/drawing/2014/main" val="1967052371"/>
                    </a:ext>
                  </a:extLst>
                </a:gridCol>
                <a:gridCol w="1161143">
                  <a:extLst>
                    <a:ext uri="{9D8B030D-6E8A-4147-A177-3AD203B41FA5}">
                      <a16:colId xmlns:a16="http://schemas.microsoft.com/office/drawing/2014/main" val="2410067177"/>
                    </a:ext>
                  </a:extLst>
                </a:gridCol>
                <a:gridCol w="1161143">
                  <a:extLst>
                    <a:ext uri="{9D8B030D-6E8A-4147-A177-3AD203B41FA5}">
                      <a16:colId xmlns:a16="http://schemas.microsoft.com/office/drawing/2014/main" val="3022972133"/>
                    </a:ext>
                  </a:extLst>
                </a:gridCol>
                <a:gridCol w="1161143">
                  <a:extLst>
                    <a:ext uri="{9D8B030D-6E8A-4147-A177-3AD203B41FA5}">
                      <a16:colId xmlns:a16="http://schemas.microsoft.com/office/drawing/2014/main" val="1200154265"/>
                    </a:ext>
                  </a:extLst>
                </a:gridCol>
                <a:gridCol w="1161143">
                  <a:extLst>
                    <a:ext uri="{9D8B030D-6E8A-4147-A177-3AD203B41FA5}">
                      <a16:colId xmlns:a16="http://schemas.microsoft.com/office/drawing/2014/main" val="2737543312"/>
                    </a:ext>
                  </a:extLst>
                </a:gridCol>
                <a:gridCol w="1161143">
                  <a:extLst>
                    <a:ext uri="{9D8B030D-6E8A-4147-A177-3AD203B41FA5}">
                      <a16:colId xmlns:a16="http://schemas.microsoft.com/office/drawing/2014/main" val="1203507396"/>
                    </a:ext>
                  </a:extLst>
                </a:gridCol>
                <a:gridCol w="1161143">
                  <a:extLst>
                    <a:ext uri="{9D8B030D-6E8A-4147-A177-3AD203B41FA5}">
                      <a16:colId xmlns:a16="http://schemas.microsoft.com/office/drawing/2014/main" val="627805645"/>
                    </a:ext>
                  </a:extLst>
                </a:gridCol>
              </a:tblGrid>
              <a:tr h="370840">
                <a:tc>
                  <a:txBody>
                    <a:bodyPr/>
                    <a:lstStyle/>
                    <a:p>
                      <a:pPr algn="ctr"/>
                      <a:r>
                        <a:rPr lang="en-GB" sz="1800" b="0" dirty="0">
                          <a:solidFill>
                            <a:schemeClr val="tx1"/>
                          </a:solidFill>
                          <a:latin typeface="Arial" panose="020B0604020202020204" pitchFamily="34" charset="0"/>
                          <a:cs typeface="Arial" panose="020B0604020202020204" pitchFamily="34" charset="0"/>
                        </a:rPr>
                        <a:t>TK16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MA2</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EA2</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DA3</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DA9</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DB10</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MB7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387119"/>
                  </a:ext>
                </a:extLst>
              </a:tr>
              <a:tr h="370840">
                <a:tc>
                  <a:txBody>
                    <a:bodyPr/>
                    <a:lstStyle/>
                    <a:p>
                      <a:pPr algn="ctr"/>
                      <a:r>
                        <a:rPr lang="en-GB" sz="1800" b="0" dirty="0">
                          <a:solidFill>
                            <a:schemeClr val="tx1"/>
                          </a:solidFill>
                          <a:latin typeface="Arial" panose="020B0604020202020204" pitchFamily="34" charset="0"/>
                          <a:cs typeface="Arial" panose="020B0604020202020204" pitchFamily="34" charset="0"/>
                        </a:rPr>
                        <a:t>TK17</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MA6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EA3</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DA6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DB6</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0" dirty="0">
                          <a:solidFill>
                            <a:schemeClr val="tx1"/>
                          </a:solidFill>
                          <a:latin typeface="Arial" panose="020B0604020202020204" pitchFamily="34" charset="0"/>
                          <a:cs typeface="Arial" panose="020B0604020202020204" pitchFamily="34" charset="0"/>
                        </a:rPr>
                        <a:t>DB11</a:t>
                      </a: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927814"/>
                  </a:ext>
                </a:extLst>
              </a:tr>
            </a:tbl>
          </a:graphicData>
        </a:graphic>
      </p:graphicFrame>
      <p:sp>
        <p:nvSpPr>
          <p:cNvPr id="2" name="Title 1"/>
          <p:cNvSpPr>
            <a:spLocks noGrp="1"/>
          </p:cNvSpPr>
          <p:nvPr>
            <p:ph type="title"/>
          </p:nvPr>
        </p:nvSpPr>
        <p:spPr/>
        <p:txBody>
          <a:bodyPr>
            <a:normAutofit fontScale="90000"/>
          </a:bodyPr>
          <a:lstStyle/>
          <a:p>
            <a:r>
              <a:rPr lang="en-GB" dirty="0"/>
              <a:t>Lesson 5 &amp; 6</a:t>
            </a:r>
          </a:p>
        </p:txBody>
      </p:sp>
    </p:spTree>
    <p:extLst>
      <p:ext uri="{BB962C8B-B14F-4D97-AF65-F5344CB8AC3E}">
        <p14:creationId xmlns:p14="http://schemas.microsoft.com/office/powerpoint/2010/main" val="21567246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5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0" y="1066104"/>
            <a:ext cx="8178799" cy="4791671"/>
          </a:xfrm>
        </p:spPr>
        <p:txBody>
          <a:bodyPr>
            <a:normAutofit/>
          </a:bodyPr>
          <a:lstStyle/>
          <a:p>
            <a:pPr marL="0" indent="0" algn="ctr">
              <a:buNone/>
            </a:pPr>
            <a:r>
              <a:rPr lang="en-GB" sz="2000" dirty="0"/>
              <a:t>Write down as much as you can about yourself </a:t>
            </a:r>
            <a:br>
              <a:rPr lang="en-GB" sz="2000" dirty="0"/>
            </a:br>
            <a:r>
              <a:rPr lang="en-GB" sz="2000" dirty="0"/>
              <a:t>on the following statements</a:t>
            </a:r>
          </a:p>
          <a:p>
            <a:pPr marL="0" indent="0">
              <a:buNone/>
            </a:pPr>
            <a:endParaRPr lang="en-GB" sz="1600" dirty="0"/>
          </a:p>
        </p:txBody>
      </p:sp>
      <p:grpSp>
        <p:nvGrpSpPr>
          <p:cNvPr id="6" name="Group 5"/>
          <p:cNvGrpSpPr/>
          <p:nvPr/>
        </p:nvGrpSpPr>
        <p:grpSpPr>
          <a:xfrm>
            <a:off x="997527" y="1556328"/>
            <a:ext cx="7259782" cy="3835224"/>
            <a:chOff x="1429643" y="1685848"/>
            <a:chExt cx="6367923" cy="3513169"/>
          </a:xfrm>
        </p:grpSpPr>
        <p:grpSp>
          <p:nvGrpSpPr>
            <p:cNvPr id="7" name="Group 6"/>
            <p:cNvGrpSpPr/>
            <p:nvPr/>
          </p:nvGrpSpPr>
          <p:grpSpPr>
            <a:xfrm>
              <a:off x="1907179" y="2103120"/>
              <a:ext cx="5408022" cy="2581145"/>
              <a:chOff x="2039638" y="2325189"/>
              <a:chExt cx="5144933" cy="2359076"/>
            </a:xfrm>
          </p:grpSpPr>
          <p:sp>
            <p:nvSpPr>
              <p:cNvPr id="32" name="Oval 31"/>
              <p:cNvSpPr/>
              <p:nvPr/>
            </p:nvSpPr>
            <p:spPr>
              <a:xfrm>
                <a:off x="3410322" y="2437454"/>
                <a:ext cx="2403566" cy="2246811"/>
              </a:xfrm>
              <a:prstGeom prst="ellipse">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This is me</a:t>
                </a:r>
              </a:p>
            </p:txBody>
          </p:sp>
          <p:sp>
            <p:nvSpPr>
              <p:cNvPr id="33" name="Rectangle 32"/>
              <p:cNvSpPr/>
              <p:nvPr/>
            </p:nvSpPr>
            <p:spPr>
              <a:xfrm>
                <a:off x="5813888" y="2325189"/>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Subjects and things I’m good at</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sp>
            <p:nvSpPr>
              <p:cNvPr id="34" name="Rectangle 33"/>
              <p:cNvSpPr/>
              <p:nvPr/>
            </p:nvSpPr>
            <p:spPr>
              <a:xfrm>
                <a:off x="5813888" y="4122563"/>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How do I like to learn?</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sp>
            <p:nvSpPr>
              <p:cNvPr id="35" name="Rectangle 34"/>
              <p:cNvSpPr/>
              <p:nvPr/>
            </p:nvSpPr>
            <p:spPr>
              <a:xfrm>
                <a:off x="2039638" y="2351314"/>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Subjects I enjoy</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sp>
            <p:nvSpPr>
              <p:cNvPr id="36" name="Rectangle 35"/>
              <p:cNvSpPr/>
              <p:nvPr/>
            </p:nvSpPr>
            <p:spPr>
              <a:xfrm>
                <a:off x="2039638" y="4148688"/>
                <a:ext cx="1370683" cy="535577"/>
              </a:xfrm>
              <a:prstGeom prst="rect">
                <a:avLst/>
              </a:prstGeom>
              <a:solidFill>
                <a:schemeClr val="tx2">
                  <a:lumMod val="20000"/>
                  <a:lumOff val="80000"/>
                </a:schemeClr>
              </a:solidFill>
              <a:ln>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The careers that may relate to my subjects</a:t>
                </a:r>
                <a:endParaRPr kumimoji="0" lang="en-GB" sz="1400" b="0" i="0" u="none" strike="noStrike" kern="1200" cap="none" spc="0" normalizeH="0" baseline="0" noProof="0" dirty="0">
                  <a:ln>
                    <a:noFill/>
                  </a:ln>
                  <a:solidFill>
                    <a:srgbClr val="318AAC"/>
                  </a:solidFill>
                  <a:effectLst/>
                  <a:uLnTx/>
                  <a:uFillTx/>
                  <a:latin typeface="Calibri"/>
                  <a:ea typeface="+mn-ea"/>
                </a:endParaRPr>
              </a:p>
            </p:txBody>
          </p:sp>
        </p:grpSp>
        <p:grpSp>
          <p:nvGrpSpPr>
            <p:cNvPr id="8" name="Group 7"/>
            <p:cNvGrpSpPr/>
            <p:nvPr/>
          </p:nvGrpSpPr>
          <p:grpSpPr>
            <a:xfrm>
              <a:off x="6594814" y="3760060"/>
              <a:ext cx="1200823" cy="1438957"/>
              <a:chOff x="6594814" y="3760060"/>
              <a:chExt cx="1200823" cy="1438957"/>
            </a:xfrm>
          </p:grpSpPr>
          <p:cxnSp>
            <p:nvCxnSpPr>
              <p:cNvPr id="28" name="Straight Arrow Connector 27"/>
              <p:cNvCxnSpPr>
                <a:stCxn id="34" idx="2"/>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cxnSpLocks/>
              </p:cNvCxnSpPr>
              <p:nvPr/>
            </p:nvCxnSpPr>
            <p:spPr>
              <a:xfrm>
                <a:off x="7315200" y="4655681"/>
                <a:ext cx="432587" cy="52904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cxnSpLocks/>
                <a:stCxn id="34" idx="3"/>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cxnSpLocks/>
              </p:cNvCxnSpPr>
              <p:nvPr/>
            </p:nvCxnSpPr>
            <p:spPr>
              <a:xfrm flipV="1">
                <a:off x="7315200" y="3760060"/>
                <a:ext cx="444617" cy="3096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10" name="Straight Arrow Connector 9"/>
            <p:cNvCxnSpPr>
              <a:cxnSpLocks/>
              <a:stCxn id="33" idx="0"/>
            </p:cNvCxnSpPr>
            <p:nvPr/>
          </p:nvCxnSpPr>
          <p:spPr>
            <a:xfrm flipV="1">
              <a:off x="6594814" y="1685848"/>
              <a:ext cx="3858" cy="4172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cxnSpLocks/>
            </p:cNvCxnSpPr>
            <p:nvPr/>
          </p:nvCxnSpPr>
          <p:spPr>
            <a:xfrm>
              <a:off x="7315201" y="2689113"/>
              <a:ext cx="434516" cy="5474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cxnSpLocks/>
            </p:cNvCxnSpPr>
            <p:nvPr/>
          </p:nvCxnSpPr>
          <p:spPr>
            <a:xfrm>
              <a:off x="7317130" y="2414534"/>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cxnSpLocks/>
            </p:cNvCxnSpPr>
            <p:nvPr/>
          </p:nvCxnSpPr>
          <p:spPr>
            <a:xfrm flipV="1">
              <a:off x="7315201" y="1811909"/>
              <a:ext cx="446546" cy="29121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cxnSpLocks/>
              <a:stCxn id="35" idx="0"/>
            </p:cNvCxnSpPr>
            <p:nvPr/>
          </p:nvCxnSpPr>
          <p:spPr>
            <a:xfrm flipV="1">
              <a:off x="2627566" y="1719887"/>
              <a:ext cx="1" cy="4118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cxnSpLocks/>
            </p:cNvCxnSpPr>
            <p:nvPr/>
          </p:nvCxnSpPr>
          <p:spPr>
            <a:xfrm flipH="1">
              <a:off x="1477377" y="2720641"/>
              <a:ext cx="431542" cy="51475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cxnSpLocks/>
            </p:cNvCxnSpPr>
            <p:nvPr/>
          </p:nvCxnSpPr>
          <p:spPr>
            <a:xfrm flipH="1">
              <a:off x="1429643" y="2413353"/>
              <a:ext cx="47927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cxnSpLocks/>
            </p:cNvCxnSpPr>
            <p:nvPr/>
          </p:nvCxnSpPr>
          <p:spPr>
            <a:xfrm flipH="1" flipV="1">
              <a:off x="1465376" y="1810728"/>
              <a:ext cx="441802" cy="32097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nvGrpSpPr>
            <p:cNvPr id="19" name="Group 18"/>
            <p:cNvGrpSpPr/>
            <p:nvPr/>
          </p:nvGrpSpPr>
          <p:grpSpPr>
            <a:xfrm flipH="1">
              <a:off x="1432608" y="3826692"/>
              <a:ext cx="1197923" cy="1372325"/>
              <a:chOff x="6594814" y="3760060"/>
              <a:chExt cx="1200823" cy="1438957"/>
            </a:xfrm>
          </p:grpSpPr>
          <p:cxnSp>
            <p:nvCxnSpPr>
              <p:cNvPr id="24" name="Straight Arrow Connector 23"/>
              <p:cNvCxnSpPr/>
              <p:nvPr/>
            </p:nvCxnSpPr>
            <p:spPr>
              <a:xfrm>
                <a:off x="6594814" y="4655681"/>
                <a:ext cx="1929" cy="5433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cxnSpLocks/>
              </p:cNvCxnSpPr>
              <p:nvPr/>
            </p:nvCxnSpPr>
            <p:spPr>
              <a:xfrm>
                <a:off x="7319917" y="4655681"/>
                <a:ext cx="427869" cy="52904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cxnSpLocks/>
              </p:cNvCxnSpPr>
              <p:nvPr/>
            </p:nvCxnSpPr>
            <p:spPr>
              <a:xfrm>
                <a:off x="7315201" y="4362685"/>
                <a:ext cx="4804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cxnSpLocks/>
              </p:cNvCxnSpPr>
              <p:nvPr/>
            </p:nvCxnSpPr>
            <p:spPr>
              <a:xfrm flipV="1">
                <a:off x="7319917" y="3760060"/>
                <a:ext cx="439899" cy="28476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cxnSp>
          <p:nvCxnSpPr>
            <p:cNvPr id="20" name="Straight Arrow Connector 19"/>
            <p:cNvCxnSpPr>
              <a:cxnSpLocks/>
            </p:cNvCxnSpPr>
            <p:nvPr/>
          </p:nvCxnSpPr>
          <p:spPr>
            <a:xfrm flipV="1">
              <a:off x="5453769" y="2689113"/>
              <a:ext cx="420658" cy="304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flipH="1" flipV="1">
              <a:off x="3330289" y="2715152"/>
              <a:ext cx="402244" cy="27811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cxnSpLocks/>
            </p:cNvCxnSpPr>
            <p:nvPr/>
          </p:nvCxnSpPr>
          <p:spPr>
            <a:xfrm>
              <a:off x="5430889" y="3856141"/>
              <a:ext cx="443538" cy="2135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cxnSpLocks/>
            </p:cNvCxnSpPr>
            <p:nvPr/>
          </p:nvCxnSpPr>
          <p:spPr>
            <a:xfrm flipH="1">
              <a:off x="3307409" y="3856141"/>
              <a:ext cx="425124" cy="2739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
        <p:nvSpPr>
          <p:cNvPr id="4" name="Rectangle 3"/>
          <p:cNvSpPr/>
          <p:nvPr/>
        </p:nvSpPr>
        <p:spPr>
          <a:xfrm>
            <a:off x="8976745" y="1046683"/>
            <a:ext cx="2661605" cy="3010055"/>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Pay is an important part of working, but what other benefits are there to you from going to work every day?</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Talk to a variety of people who work to find out what they like about going to work each day.</a:t>
            </a:r>
          </a:p>
        </p:txBody>
      </p:sp>
    </p:spTree>
    <p:extLst>
      <p:ext uri="{BB962C8B-B14F-4D97-AF65-F5344CB8AC3E}">
        <p14:creationId xmlns:p14="http://schemas.microsoft.com/office/powerpoint/2010/main" val="277636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301849" y="3268011"/>
            <a:ext cx="4657922" cy="2554545"/>
          </a:xfrm>
          <a:prstGeom prst="rect">
            <a:avLst/>
          </a:prstGeom>
        </p:spPr>
        <p:txBody>
          <a:bodyPr wrap="square">
            <a:spAutoFit/>
          </a:bodyPr>
          <a:lstStyle/>
          <a:p>
            <a:r>
              <a:rPr lang="en-GB" sz="2000" dirty="0">
                <a:solidFill>
                  <a:srgbClr val="318AAC"/>
                </a:solidFill>
                <a:latin typeface="Cambria" panose="02040503050406030204" pitchFamily="18" charset="0"/>
                <a:cs typeface="Arial"/>
              </a:rPr>
              <a:t>A warm welcome to the staff of Severn Trent Water, who have kindly agreed to help us with your challenges today.</a:t>
            </a:r>
          </a:p>
          <a:p>
            <a:endParaRPr lang="en-GB" sz="2000" dirty="0">
              <a:solidFill>
                <a:srgbClr val="318AAC"/>
              </a:solidFill>
              <a:latin typeface="Cambria" panose="02040503050406030204" pitchFamily="18" charset="0"/>
              <a:cs typeface="Arial"/>
            </a:endParaRPr>
          </a:p>
          <a:p>
            <a:r>
              <a:rPr lang="en-GB" sz="2000" dirty="0">
                <a:solidFill>
                  <a:srgbClr val="318AAC"/>
                </a:solidFill>
                <a:latin typeface="Cambria" panose="02040503050406030204" pitchFamily="18" charset="0"/>
                <a:cs typeface="Arial"/>
              </a:rPr>
              <a:t>If you need help today, feel free to approach them, and take the opportunity to find out more about their jobs, and what they do at Severn Trent Water.</a:t>
            </a:r>
            <a:endParaRPr lang="en-GB" sz="2000" dirty="0"/>
          </a:p>
        </p:txBody>
      </p:sp>
      <p:grpSp>
        <p:nvGrpSpPr>
          <p:cNvPr id="16" name="Group 15"/>
          <p:cNvGrpSpPr/>
          <p:nvPr/>
        </p:nvGrpSpPr>
        <p:grpSpPr>
          <a:xfrm>
            <a:off x="262627" y="372550"/>
            <a:ext cx="10847408" cy="4049623"/>
            <a:chOff x="262627" y="1005740"/>
            <a:chExt cx="10847408" cy="4049623"/>
          </a:xfrm>
        </p:grpSpPr>
        <p:sp>
          <p:nvSpPr>
            <p:cNvPr id="11" name="Rectangle 10"/>
            <p:cNvSpPr/>
            <p:nvPr/>
          </p:nvSpPr>
          <p:spPr>
            <a:xfrm>
              <a:off x="262627" y="1005740"/>
              <a:ext cx="6913830" cy="40496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3"/>
            <a:stretch>
              <a:fillRect/>
            </a:stretch>
          </p:blipFill>
          <p:spPr>
            <a:xfrm>
              <a:off x="500920" y="1189722"/>
              <a:ext cx="6494498" cy="3681658"/>
            </a:xfrm>
            <a:prstGeom prst="rect">
              <a:avLst/>
            </a:prstGeom>
          </p:spPr>
        </p:pic>
        <p:grpSp>
          <p:nvGrpSpPr>
            <p:cNvPr id="13" name="Group 12"/>
            <p:cNvGrpSpPr/>
            <p:nvPr/>
          </p:nvGrpSpPr>
          <p:grpSpPr>
            <a:xfrm>
              <a:off x="6251515" y="1657698"/>
              <a:ext cx="4858520" cy="1987232"/>
              <a:chOff x="6615953" y="1035035"/>
              <a:chExt cx="5123329" cy="2102778"/>
            </a:xfrm>
          </p:grpSpPr>
          <p:sp>
            <p:nvSpPr>
              <p:cNvPr id="12" name="Rectangle 11"/>
              <p:cNvSpPr/>
              <p:nvPr/>
            </p:nvSpPr>
            <p:spPr>
              <a:xfrm>
                <a:off x="6615953" y="1035035"/>
                <a:ext cx="5123329" cy="21027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stretch>
                <a:fillRect/>
              </a:stretch>
            </p:blipFill>
            <p:spPr>
              <a:xfrm>
                <a:off x="6832460" y="1189952"/>
                <a:ext cx="4720477" cy="1814433"/>
              </a:xfrm>
              <a:prstGeom prst="rect">
                <a:avLst/>
              </a:prstGeom>
            </p:spPr>
          </p:pic>
        </p:grpSp>
      </p:grpSp>
      <p:grpSp>
        <p:nvGrpSpPr>
          <p:cNvPr id="15" name="Group 14"/>
          <p:cNvGrpSpPr/>
          <p:nvPr/>
        </p:nvGrpSpPr>
        <p:grpSpPr>
          <a:xfrm>
            <a:off x="700764" y="795187"/>
            <a:ext cx="2139063" cy="974211"/>
            <a:chOff x="-2359963" y="4078871"/>
            <a:chExt cx="2139063" cy="974211"/>
          </a:xfrm>
        </p:grpSpPr>
        <p:sp>
          <p:nvSpPr>
            <p:cNvPr id="10" name="Rectangle 9"/>
            <p:cNvSpPr/>
            <p:nvPr/>
          </p:nvSpPr>
          <p:spPr>
            <a:xfrm>
              <a:off x="-2359963" y="4078871"/>
              <a:ext cx="2139063" cy="9742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5"/>
            <a:stretch>
              <a:fillRect/>
            </a:stretch>
          </p:blipFill>
          <p:spPr>
            <a:xfrm>
              <a:off x="-2160534" y="4200120"/>
              <a:ext cx="1740207" cy="731714"/>
            </a:xfrm>
            <a:prstGeom prst="rect">
              <a:avLst/>
            </a:prstGeom>
          </p:spPr>
        </p:pic>
      </p:grpSp>
      <p:sp>
        <p:nvSpPr>
          <p:cNvPr id="17" name="Title 1"/>
          <p:cNvSpPr txBox="1">
            <a:spLocks/>
          </p:cNvSpPr>
          <p:nvPr/>
        </p:nvSpPr>
        <p:spPr>
          <a:xfrm>
            <a:off x="137235" y="252154"/>
            <a:ext cx="10972800" cy="689866"/>
          </a:xfrm>
          <a:prstGeom prst="rect">
            <a:avLst/>
          </a:prstGeom>
        </p:spPr>
        <p:txBody>
          <a:bodyPr vert="horz" lIns="91440" tIns="45720" rIns="91440" bIns="45720" rtlCol="0" anchor="ctr">
            <a:normAutofit fontScale="90000" lnSpcReduction="100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pPr algn="r"/>
            <a:r>
              <a:rPr lang="en-GB" dirty="0"/>
              <a:t>Welcome</a:t>
            </a:r>
          </a:p>
        </p:txBody>
      </p:sp>
      <p:grpSp>
        <p:nvGrpSpPr>
          <p:cNvPr id="18" name="Group 17"/>
          <p:cNvGrpSpPr/>
          <p:nvPr/>
        </p:nvGrpSpPr>
        <p:grpSpPr>
          <a:xfrm>
            <a:off x="997708" y="3568585"/>
            <a:ext cx="2877671" cy="2087984"/>
            <a:chOff x="833717" y="3505748"/>
            <a:chExt cx="2877671" cy="2087984"/>
          </a:xfrm>
        </p:grpSpPr>
        <p:sp>
          <p:nvSpPr>
            <p:cNvPr id="19" name="Rectangle 18"/>
            <p:cNvSpPr/>
            <p:nvPr/>
          </p:nvSpPr>
          <p:spPr>
            <a:xfrm>
              <a:off x="833717" y="3505748"/>
              <a:ext cx="2877671" cy="2087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0" name="Picture 19"/>
            <p:cNvPicPr>
              <a:picLocks noChangeAspect="1"/>
            </p:cNvPicPr>
            <p:nvPr/>
          </p:nvPicPr>
          <p:blipFill>
            <a:blip r:embed="rId6"/>
            <a:stretch>
              <a:fillRect/>
            </a:stretch>
          </p:blipFill>
          <p:spPr>
            <a:xfrm>
              <a:off x="997708" y="3696211"/>
              <a:ext cx="2544336" cy="1693574"/>
            </a:xfrm>
            <a:prstGeom prst="rect">
              <a:avLst/>
            </a:prstGeom>
          </p:spPr>
        </p:pic>
      </p:grpSp>
    </p:spTree>
    <p:extLst>
      <p:ext uri="{BB962C8B-B14F-4D97-AF65-F5344CB8AC3E}">
        <p14:creationId xmlns:p14="http://schemas.microsoft.com/office/powerpoint/2010/main" val="1921859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1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1" i="0" u="sng"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4"/>
            <a:ext cx="8005010" cy="4791671"/>
          </a:xfrm>
        </p:spPr>
        <p:txBody>
          <a:bodyPr>
            <a:normAutofit/>
          </a:bodyPr>
          <a:lstStyle/>
          <a:p>
            <a:pPr marL="0" indent="0" algn="ctr">
              <a:buNone/>
            </a:pPr>
            <a:r>
              <a:rPr lang="en-GB" sz="2400" dirty="0"/>
              <a:t>Who do you think you should talk to about your career?</a:t>
            </a:r>
          </a:p>
          <a:p>
            <a:pPr marL="0" indent="0">
              <a:buNone/>
            </a:pPr>
            <a:r>
              <a:rPr lang="en-GB" sz="1800" b="0" dirty="0">
                <a:solidFill>
                  <a:schemeClr val="tx1"/>
                </a:solidFill>
                <a:latin typeface="Arial" panose="020B0604020202020204" pitchFamily="34" charset="0"/>
                <a:cs typeface="Arial" panose="020B0604020202020204" pitchFamily="34" charset="0"/>
              </a:rPr>
              <a:t>When asking pupils who they would talk to about their future career, they usually respond with:</a:t>
            </a: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Think about the advantages and disadvantages of asking these groups of people their opinions on your future.</a:t>
            </a:r>
          </a:p>
          <a:p>
            <a:pPr marL="0" indent="0">
              <a:buNone/>
            </a:pPr>
            <a:endParaRPr lang="en-GB" sz="1800" b="0" dirty="0"/>
          </a:p>
        </p:txBody>
      </p:sp>
      <p:graphicFrame>
        <p:nvGraphicFramePr>
          <p:cNvPr id="4" name="Table 3"/>
          <p:cNvGraphicFramePr>
            <a:graphicFrameLocks noGrp="1"/>
          </p:cNvGraphicFramePr>
          <p:nvPr>
            <p:extLst/>
          </p:nvPr>
        </p:nvGraphicFramePr>
        <p:xfrm>
          <a:off x="719813" y="2258410"/>
          <a:ext cx="7784583" cy="2573385"/>
        </p:xfrm>
        <a:graphic>
          <a:graphicData uri="http://schemas.openxmlformats.org/drawingml/2006/table">
            <a:tbl>
              <a:tblPr firstRow="1" bandRow="1">
                <a:tableStyleId>{2D5ABB26-0587-4C30-8999-92F81FD0307C}</a:tableStyleId>
              </a:tblPr>
              <a:tblGrid>
                <a:gridCol w="2594861">
                  <a:extLst>
                    <a:ext uri="{9D8B030D-6E8A-4147-A177-3AD203B41FA5}">
                      <a16:colId xmlns:a16="http://schemas.microsoft.com/office/drawing/2014/main" val="1035203952"/>
                    </a:ext>
                  </a:extLst>
                </a:gridCol>
                <a:gridCol w="2594861">
                  <a:extLst>
                    <a:ext uri="{9D8B030D-6E8A-4147-A177-3AD203B41FA5}">
                      <a16:colId xmlns:a16="http://schemas.microsoft.com/office/drawing/2014/main" val="2769848120"/>
                    </a:ext>
                  </a:extLst>
                </a:gridCol>
                <a:gridCol w="2594861">
                  <a:extLst>
                    <a:ext uri="{9D8B030D-6E8A-4147-A177-3AD203B41FA5}">
                      <a16:colId xmlns:a16="http://schemas.microsoft.com/office/drawing/2014/main" val="3059464315"/>
                    </a:ext>
                  </a:extLst>
                </a:gridCol>
              </a:tblGrid>
              <a:tr h="482405">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a:solidFill>
                            <a:schemeClr val="tx1"/>
                          </a:solidFill>
                          <a:latin typeface="Arial" panose="020B0604020202020204" pitchFamily="34" charset="0"/>
                          <a:cs typeface="Arial" panose="020B0604020202020204" pitchFamily="34" charset="0"/>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b="1" dirty="0">
                          <a:solidFill>
                            <a:schemeClr val="tx1"/>
                          </a:solidFill>
                          <a:latin typeface="Arial" panose="020B0604020202020204" pitchFamily="34" charset="0"/>
                          <a:cs typeface="Arial" panose="020B0604020202020204" pitchFamily="34" charset="0"/>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8349280"/>
                  </a:ext>
                </a:extLst>
              </a:tr>
              <a:tr h="418196">
                <a:tc>
                  <a:txBody>
                    <a:bodyPr/>
                    <a:lstStyle/>
                    <a:p>
                      <a:r>
                        <a:rPr lang="en-GB" b="1" dirty="0">
                          <a:solidFill>
                            <a:schemeClr val="tx1"/>
                          </a:solidFill>
                          <a:latin typeface="Arial" panose="020B0604020202020204" pitchFamily="34" charset="0"/>
                          <a:cs typeface="Arial" panose="020B0604020202020204" pitchFamily="34" charset="0"/>
                        </a:rPr>
                        <a:t>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1439729"/>
                  </a:ext>
                </a:extLst>
              </a:tr>
              <a:tr h="418196">
                <a:tc>
                  <a:txBody>
                    <a:bodyPr/>
                    <a:lstStyle/>
                    <a:p>
                      <a:r>
                        <a:rPr lang="en-GB" b="1" dirty="0">
                          <a:solidFill>
                            <a:schemeClr val="tx1"/>
                          </a:solidFill>
                          <a:latin typeface="Arial" panose="020B0604020202020204" pitchFamily="34" charset="0"/>
                          <a:cs typeface="Arial" panose="020B0604020202020204" pitchFamily="34" charset="0"/>
                        </a:rPr>
                        <a:t>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5322790"/>
                  </a:ext>
                </a:extLst>
              </a:tr>
              <a:tr h="418196">
                <a:tc>
                  <a:txBody>
                    <a:bodyPr/>
                    <a:lstStyle/>
                    <a:p>
                      <a:r>
                        <a:rPr lang="en-GB" b="1" dirty="0">
                          <a:solidFill>
                            <a:schemeClr val="tx1"/>
                          </a:solidFill>
                          <a:latin typeface="Arial" panose="020B0604020202020204" pitchFamily="34" charset="0"/>
                          <a:cs typeface="Arial" panose="020B0604020202020204" pitchFamily="34" charset="0"/>
                        </a:rPr>
                        <a:t>Teachers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8530888"/>
                  </a:ext>
                </a:extLst>
              </a:tr>
              <a:tr h="418196">
                <a:tc>
                  <a:txBody>
                    <a:bodyPr/>
                    <a:lstStyle/>
                    <a:p>
                      <a:r>
                        <a:rPr lang="en-GB" b="1" dirty="0">
                          <a:solidFill>
                            <a:schemeClr val="tx1"/>
                          </a:solidFill>
                          <a:latin typeface="Arial" panose="020B0604020202020204" pitchFamily="34" charset="0"/>
                          <a:cs typeface="Arial" panose="020B0604020202020204" pitchFamily="34" charset="0"/>
                        </a:rPr>
                        <a:t>Careers Advisor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027090"/>
                  </a:ext>
                </a:extLst>
              </a:tr>
              <a:tr h="418196">
                <a:tc>
                  <a:txBody>
                    <a:bodyPr/>
                    <a:lstStyle/>
                    <a:p>
                      <a:r>
                        <a:rPr lang="en-GB" b="1" dirty="0">
                          <a:solidFill>
                            <a:schemeClr val="tx1"/>
                          </a:solidFill>
                          <a:latin typeface="Arial" panose="020B0604020202020204" pitchFamily="34" charset="0"/>
                          <a:cs typeface="Arial" panose="020B0604020202020204" pitchFamily="34" charset="0"/>
                        </a:rPr>
                        <a:t>Business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817108"/>
                  </a:ext>
                </a:extLst>
              </a:tr>
            </a:tbl>
          </a:graphicData>
        </a:graphic>
      </p:graphicFrame>
      <p:sp>
        <p:nvSpPr>
          <p:cNvPr id="5" name="Rectangle 4"/>
          <p:cNvSpPr/>
          <p:nvPr/>
        </p:nvSpPr>
        <p:spPr>
          <a:xfrm>
            <a:off x="8975557" y="1102120"/>
            <a:ext cx="2662793" cy="2911566"/>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Find out who your school careers education and guidance person is. Know their name and their contact details. Find out where the local office for careers guidance is, and provide details of how they can be contacted for advice.</a:t>
            </a:r>
          </a:p>
        </p:txBody>
      </p:sp>
    </p:spTree>
    <p:extLst>
      <p:ext uri="{BB962C8B-B14F-4D97-AF65-F5344CB8AC3E}">
        <p14:creationId xmlns:p14="http://schemas.microsoft.com/office/powerpoint/2010/main" val="919605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objectives</a:t>
            </a:r>
          </a:p>
        </p:txBody>
      </p:sp>
      <p:sp>
        <p:nvSpPr>
          <p:cNvPr id="16" name="Rectangle 15"/>
          <p:cNvSpPr/>
          <p:nvPr/>
        </p:nvSpPr>
        <p:spPr>
          <a:xfrm>
            <a:off x="609600" y="1219200"/>
            <a:ext cx="5825067" cy="4659737"/>
          </a:xfrm>
          <a:prstGeom prst="rect">
            <a:avLst/>
          </a:prstGeom>
        </p:spPr>
        <p:txBody>
          <a:bodyPr wrap="square">
            <a:spAutoFit/>
          </a:bodyPr>
          <a:lstStyle/>
          <a:p>
            <a:pPr lvl="0">
              <a:spcBef>
                <a:spcPct val="20000"/>
              </a:spcBef>
            </a:pPr>
            <a:r>
              <a:rPr lang="en-GB" sz="28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cs typeface="Arial" panose="020B0604020202020204" pitchFamily="34" charset="0"/>
              </a:rPr>
              <a:t>That an effective team recognises and uses the individual strengths of each member.</a:t>
            </a:r>
          </a:p>
          <a:p>
            <a:pPr lvl="0">
              <a:spcBef>
                <a:spcPct val="20000"/>
              </a:spcBef>
            </a:pPr>
            <a:endParaRPr lang="en-GB" sz="1200" b="1" dirty="0">
              <a:latin typeface="Arial" panose="020B0604020202020204" pitchFamily="34" charset="0"/>
              <a:cs typeface="Arial" panose="020B0604020202020204" pitchFamily="34" charset="0"/>
            </a:endParaRPr>
          </a:p>
          <a:p>
            <a:pPr lvl="0">
              <a:spcBef>
                <a:spcPct val="20000"/>
              </a:spcBef>
            </a:pPr>
            <a:r>
              <a:rPr lang="en-GB" sz="2800" b="1" dirty="0">
                <a:solidFill>
                  <a:srgbClr val="318AAC"/>
                </a:solidFill>
                <a:latin typeface="Cambria" panose="02040503050406030204" pitchFamily="18" charset="0"/>
                <a:cs typeface="Arial"/>
              </a:rPr>
              <a:t>Understand</a:t>
            </a:r>
          </a:p>
          <a:p>
            <a:pPr lvl="0">
              <a:spcBef>
                <a:spcPct val="20000"/>
              </a:spcBef>
            </a:pPr>
            <a:r>
              <a:rPr lang="en-GB" dirty="0">
                <a:latin typeface="Arial" panose="020B0604020202020204" pitchFamily="34" charset="0"/>
                <a:cs typeface="Arial" panose="020B0604020202020204" pitchFamily="34" charset="0"/>
              </a:rPr>
              <a:t>The scientific principles working for and against the bottle rocket and use this knowledge to achieve the best outcome.</a:t>
            </a:r>
          </a:p>
          <a:p>
            <a:pPr lvl="0">
              <a:spcBef>
                <a:spcPct val="20000"/>
              </a:spcBef>
            </a:pPr>
            <a:endParaRPr lang="en-GB" sz="1200" b="1" dirty="0">
              <a:latin typeface="Arial" panose="020B0604020202020204" pitchFamily="34" charset="0"/>
              <a:cs typeface="Arial" panose="020B0604020202020204" pitchFamily="34" charset="0"/>
            </a:endParaRPr>
          </a:p>
          <a:p>
            <a:pPr lvl="0">
              <a:spcBef>
                <a:spcPct val="20000"/>
              </a:spcBef>
            </a:pPr>
            <a:r>
              <a:rPr lang="en-GB" sz="28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cs typeface="Arial" panose="020B0604020202020204" pitchFamily="34" charset="0"/>
              </a:rPr>
              <a:t>Pupils use a range of skills that employers value, and apply knowledge gained within the lesson, to solve a series of team challenges based on the theme of using air pressure to make a flying rocket.</a:t>
            </a: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3"/>
          <a:srcRect r="114"/>
          <a:stretch/>
        </p:blipFill>
        <p:spPr>
          <a:xfrm>
            <a:off x="6743700" y="274638"/>
            <a:ext cx="5092700" cy="5389562"/>
          </a:xfrm>
          <a:prstGeom prst="rect">
            <a:avLst/>
          </a:prstGeom>
        </p:spPr>
      </p:pic>
      <p:pic>
        <p:nvPicPr>
          <p:cNvPr id="4" name="Picture 3"/>
          <p:cNvPicPr>
            <a:picLocks noChangeAspect="1"/>
          </p:cNvPicPr>
          <p:nvPr/>
        </p:nvPicPr>
        <p:blipFill>
          <a:blip r:embed="rId4"/>
          <a:stretch>
            <a:fillRect/>
          </a:stretch>
        </p:blipFill>
        <p:spPr>
          <a:xfrm>
            <a:off x="6896436" y="4704415"/>
            <a:ext cx="1835055" cy="774259"/>
          </a:xfrm>
          <a:prstGeom prst="rect">
            <a:avLst/>
          </a:prstGeom>
        </p:spPr>
      </p:pic>
    </p:spTree>
    <p:extLst>
      <p:ext uri="{BB962C8B-B14F-4D97-AF65-F5344CB8AC3E}">
        <p14:creationId xmlns:p14="http://schemas.microsoft.com/office/powerpoint/2010/main" val="10188044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0574"/>
            <a:ext cx="10972800" cy="689866"/>
          </a:xfrm>
        </p:spPr>
        <p:txBody>
          <a:bodyPr>
            <a:normAutofit fontScale="90000"/>
          </a:bodyPr>
          <a:lstStyle/>
          <a:p>
            <a:r>
              <a:rPr lang="en-GB" dirty="0"/>
              <a:t>3 Bottle rocket</a:t>
            </a:r>
          </a:p>
        </p:txBody>
      </p:sp>
      <p:sp>
        <p:nvSpPr>
          <p:cNvPr id="11" name="Rectangle 10"/>
          <p:cNvSpPr/>
          <p:nvPr/>
        </p:nvSpPr>
        <p:spPr>
          <a:xfrm>
            <a:off x="452417" y="1102141"/>
            <a:ext cx="5897526" cy="4524315"/>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are going to design and build a bottle rocket using the materials that are on offer.</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There is an imaginary budget which you must adhere to, to buy the components for your rocket. </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There’s a series of challenges that can provide you with points by successfully completing them. You must aim to complete as many of these challenges as you can to gain as many points as possible.</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have to experiment with changing your design to try to achieve each of the challenges.</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be working in teams and the management of the team will be very important to the success of each challenge.</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Points will be awarded to the teams who show the best team and leadership skills.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8" name="Rectangle 7"/>
          <p:cNvSpPr/>
          <p:nvPr/>
        </p:nvSpPr>
        <p:spPr>
          <a:xfrm>
            <a:off x="6644640" y="831376"/>
            <a:ext cx="5295723" cy="316333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 name="bottle rocket v2_x26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lum bright="20000" contrast="20000"/>
          </a:blip>
          <a:srcRect t="14016" b="13312"/>
          <a:stretch/>
        </p:blipFill>
        <p:spPr>
          <a:xfrm>
            <a:off x="7071123" y="1177839"/>
            <a:ext cx="4442755" cy="2421451"/>
          </a:xfrm>
          <a:prstGeom prst="rect">
            <a:avLst/>
          </a:prstGeom>
        </p:spPr>
      </p:pic>
      <p:sp>
        <p:nvSpPr>
          <p:cNvPr id="7" name="Rectangle 6"/>
          <p:cNvSpPr/>
          <p:nvPr/>
        </p:nvSpPr>
        <p:spPr>
          <a:xfrm>
            <a:off x="8527445" y="3637976"/>
            <a:ext cx="1688283" cy="307777"/>
          </a:xfrm>
          <a:prstGeom prst="rect">
            <a:avLst/>
          </a:prstGeom>
        </p:spPr>
        <p:txBody>
          <a:bodyPr wrap="none">
            <a:spAutoFit/>
          </a:bodyPr>
          <a:lstStyle/>
          <a:p>
            <a:r>
              <a:rPr lang="en-GB" sz="1400" dirty="0">
                <a:solidFill>
                  <a:schemeClr val="bg1"/>
                </a:solidFill>
                <a:latin typeface="Arial" panose="020B0604020202020204" pitchFamily="34" charset="0"/>
                <a:cs typeface="Arial" panose="020B0604020202020204" pitchFamily="34" charset="0"/>
              </a:rPr>
              <a:t>Click image to play</a:t>
            </a:r>
            <a:endParaRPr lang="en-GB" sz="1400" dirty="0">
              <a:solidFill>
                <a:schemeClr val="bg1"/>
              </a:solidFill>
            </a:endParaRPr>
          </a:p>
        </p:txBody>
      </p:sp>
    </p:spTree>
    <p:extLst>
      <p:ext uri="{BB962C8B-B14F-4D97-AF65-F5344CB8AC3E}">
        <p14:creationId xmlns:p14="http://schemas.microsoft.com/office/powerpoint/2010/main" val="37421900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7879" y="1102751"/>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10"/>
          <p:cNvSpPr/>
          <p:nvPr/>
        </p:nvSpPr>
        <p:spPr>
          <a:xfrm>
            <a:off x="794807" y="1222812"/>
            <a:ext cx="3859256" cy="941796"/>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11</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Build a bottle rocket that flies and lands nose first.</a:t>
            </a:r>
            <a:endParaRPr lang="en-GB" dirty="0">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backgroundRemoval t="4341" b="96141" l="9589" r="89589"/>
                    </a14:imgEffect>
                  </a14:imgLayer>
                </a14:imgProps>
              </a:ext>
            </a:extLst>
          </a:blip>
          <a:stretch>
            <a:fillRect/>
          </a:stretch>
        </p:blipFill>
        <p:spPr>
          <a:xfrm>
            <a:off x="5185775" y="3271249"/>
            <a:ext cx="1667678" cy="2841906"/>
          </a:xfrm>
          <a:prstGeom prst="rect">
            <a:avLst/>
          </a:prstGeom>
        </p:spPr>
      </p:pic>
      <p:pic>
        <p:nvPicPr>
          <p:cNvPr id="8" name="Picture 7"/>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backgroundMark x1="55781" y1="41667" x2="55781" y2="45417"/>
                        <a14:backgroundMark x1="58125" y1="59792" x2="57656" y2="67708"/>
                        <a14:backgroundMark x1="57969" y1="67500" x2="65469" y2="84375"/>
                        <a14:backgroundMark x1="55781" y1="42708" x2="58594" y2="38958"/>
                        <a14:backgroundMark x1="55781" y1="43750" x2="55781" y2="43750"/>
                        <a14:backgroundMark x1="57969" y1="61875" x2="56406" y2="39583"/>
                      </a14:backgroundRemoval>
                    </a14:imgEffect>
                    <a14:imgEffect>
                      <a14:artisticMarker/>
                    </a14:imgEffect>
                  </a14:imgLayer>
                </a14:imgProps>
              </a:ext>
            </a:extLst>
          </a:blip>
          <a:srcRect l="31728" r="34682"/>
          <a:stretch/>
        </p:blipFill>
        <p:spPr>
          <a:xfrm rot="17548679">
            <a:off x="8717546" y="1897986"/>
            <a:ext cx="1642123" cy="3666514"/>
          </a:xfrm>
          <a:prstGeom prst="rect">
            <a:avLst/>
          </a:prstGeom>
        </p:spPr>
      </p:pic>
      <p:grpSp>
        <p:nvGrpSpPr>
          <p:cNvPr id="13" name="Group 12"/>
          <p:cNvGrpSpPr/>
          <p:nvPr/>
        </p:nvGrpSpPr>
        <p:grpSpPr>
          <a:xfrm>
            <a:off x="1308005" y="2176407"/>
            <a:ext cx="2769310" cy="2627242"/>
            <a:chOff x="1048512" y="1807614"/>
            <a:chExt cx="3158045" cy="2996035"/>
          </a:xfrm>
        </p:grpSpPr>
        <p:pic>
          <p:nvPicPr>
            <p:cNvPr id="7" name="Picture 6"/>
            <p:cNvPicPr>
              <a:picLocks noChangeAspect="1"/>
            </p:cNvPicPr>
            <p:nvPr/>
          </p:nvPicPr>
          <p:blipFill>
            <a:blip r:embed="rId7"/>
            <a:stretch>
              <a:fillRect/>
            </a:stretch>
          </p:blipFill>
          <p:spPr>
            <a:xfrm>
              <a:off x="1484197" y="1807614"/>
              <a:ext cx="2333625" cy="2993435"/>
            </a:xfrm>
            <a:prstGeom prst="rect">
              <a:avLst/>
            </a:prstGeom>
          </p:spPr>
        </p:pic>
        <p:sp>
          <p:nvSpPr>
            <p:cNvPr id="14" name="Arrow: Down 13"/>
            <p:cNvSpPr/>
            <p:nvPr/>
          </p:nvSpPr>
          <p:spPr>
            <a:xfrm>
              <a:off x="1048512" y="3458971"/>
              <a:ext cx="907643" cy="134467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Arrow: Down 15"/>
            <p:cNvSpPr/>
            <p:nvPr/>
          </p:nvSpPr>
          <p:spPr>
            <a:xfrm rot="10800000">
              <a:off x="3298914" y="3458971"/>
              <a:ext cx="907643" cy="134467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Arrow: Curved Down 14"/>
            <p:cNvSpPr/>
            <p:nvPr/>
          </p:nvSpPr>
          <p:spPr>
            <a:xfrm flipH="1">
              <a:off x="1182623" y="1943011"/>
              <a:ext cx="2763091" cy="1218891"/>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grpSp>
      <p:sp>
        <p:nvSpPr>
          <p:cNvPr id="19" name="Rectangle 18"/>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20" name="Rectangle 19"/>
          <p:cNvSpPr/>
          <p:nvPr/>
        </p:nvSpPr>
        <p:spPr>
          <a:xfrm>
            <a:off x="7537936" y="5201693"/>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22" name="Rectangle 21"/>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20, 15 &amp; 10</a:t>
            </a:r>
            <a:endParaRPr lang="en-GB" sz="4400" dirty="0">
              <a:latin typeface="Arial" panose="020B0604020202020204" pitchFamily="34" charset="0"/>
              <a:cs typeface="Arial" panose="020B0604020202020204" pitchFamily="34" charset="0"/>
            </a:endParaRPr>
          </a:p>
        </p:txBody>
      </p:sp>
      <p:sp>
        <p:nvSpPr>
          <p:cNvPr id="23" name="Rectangle 22"/>
          <p:cNvSpPr/>
          <p:nvPr/>
        </p:nvSpPr>
        <p:spPr>
          <a:xfrm>
            <a:off x="7537936"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15, 10 &amp; 5</a:t>
            </a:r>
            <a:endParaRPr lang="en-GB" sz="4400" dirty="0">
              <a:latin typeface="Arial" panose="020B0604020202020204" pitchFamily="34" charset="0"/>
              <a:cs typeface="Arial" panose="020B0604020202020204" pitchFamily="34" charset="0"/>
            </a:endParaRPr>
          </a:p>
        </p:txBody>
      </p:sp>
      <p:sp>
        <p:nvSpPr>
          <p:cNvPr id="10" name="Rectangle 9"/>
          <p:cNvSpPr/>
          <p:nvPr/>
        </p:nvSpPr>
        <p:spPr>
          <a:xfrm>
            <a:off x="7599319" y="1222811"/>
            <a:ext cx="3830681" cy="1729704"/>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12</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Looking good. </a:t>
            </a:r>
          </a:p>
          <a:p>
            <a:pPr lvl="0">
              <a:spcBef>
                <a:spcPct val="20000"/>
              </a:spcBef>
            </a:pPr>
            <a:r>
              <a:rPr lang="en-GB" sz="1600" dirty="0">
                <a:latin typeface="Arial" panose="020B0604020202020204" pitchFamily="34" charset="0"/>
                <a:cs typeface="Arial" panose="020B0604020202020204" pitchFamily="34" charset="0"/>
              </a:rPr>
              <a:t>Which team has thought about the aerodynamics of the bottle rocket and introduced the best design, judged by the teacher or another person.</a:t>
            </a:r>
          </a:p>
        </p:txBody>
      </p:sp>
    </p:spTree>
    <p:extLst>
      <p:ext uri="{BB962C8B-B14F-4D97-AF65-F5344CB8AC3E}">
        <p14:creationId xmlns:p14="http://schemas.microsoft.com/office/powerpoint/2010/main" val="25526894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dirty="0"/>
              <a:t>The challenges</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5287879" y="1102751"/>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sp>
        <p:nvSpPr>
          <p:cNvPr id="6" name="Rectangle 5"/>
          <p:cNvSpPr/>
          <p:nvPr/>
        </p:nvSpPr>
        <p:spPr>
          <a:xfrm>
            <a:off x="609600"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7408506" y="1063294"/>
            <a:ext cx="4173894" cy="4605986"/>
          </a:xfrm>
          <a:prstGeom prst="rect">
            <a:avLst/>
          </a:prstGeom>
          <a:solidFill>
            <a:schemeClr val="accent5">
              <a:lumMod val="20000"/>
              <a:lumOff val="80000"/>
            </a:schemeClr>
          </a:solidFill>
          <a:ln w="571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10"/>
          <p:cNvSpPr/>
          <p:nvPr/>
        </p:nvSpPr>
        <p:spPr>
          <a:xfrm>
            <a:off x="794807" y="1222812"/>
            <a:ext cx="3859256" cy="1434239"/>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a:rPr>
              <a:t>Challenge 13</a:t>
            </a:r>
            <a:endParaRPr lang="en-GB" sz="2000" dirty="0">
              <a:solidFill>
                <a:srgbClr val="318AAC"/>
              </a:solidFill>
              <a:latin typeface="Cambria" panose="02040503050406030204" pitchFamily="18" charset="0"/>
              <a:cs typeface="Arial"/>
            </a:endParaRPr>
          </a:p>
          <a:p>
            <a:pPr lvl="0">
              <a:spcBef>
                <a:spcPct val="20000"/>
              </a:spcBef>
            </a:pPr>
            <a:r>
              <a:rPr lang="en-GB" sz="1600" dirty="0">
                <a:latin typeface="Arial" panose="020B0604020202020204" pitchFamily="34" charset="0"/>
                <a:cs typeface="Arial" panose="020B0604020202020204" pitchFamily="34" charset="0"/>
              </a:rPr>
              <a:t>Apply aerodynamics that make the bottle rocket fly with a clockwise rotation and land as close to the launch platform as possible. </a:t>
            </a:r>
          </a:p>
        </p:txBody>
      </p:sp>
      <p:sp>
        <p:nvSpPr>
          <p:cNvPr id="10" name="Rectangle 9"/>
          <p:cNvSpPr/>
          <p:nvPr/>
        </p:nvSpPr>
        <p:spPr>
          <a:xfrm>
            <a:off x="7599319" y="1222811"/>
            <a:ext cx="3830681" cy="1188018"/>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panose="020B0604020202020204" pitchFamily="34" charset="0"/>
              </a:rPr>
              <a:t>Challenge 14</a:t>
            </a:r>
          </a:p>
          <a:p>
            <a:pPr lvl="0">
              <a:spcBef>
                <a:spcPct val="20000"/>
              </a:spcBef>
            </a:pPr>
            <a:r>
              <a:rPr lang="en-GB" sz="1600" dirty="0">
                <a:latin typeface="Arial" panose="020B0604020202020204" pitchFamily="34" charset="0"/>
                <a:cs typeface="Arial" panose="020B0604020202020204" pitchFamily="34" charset="0"/>
              </a:rPr>
              <a:t>Develop a parachute that will deploy at the top of the rocket’s flight and bring it slowly and safely back down to earth.</a:t>
            </a:r>
          </a:p>
        </p:txBody>
      </p:sp>
      <p:pic>
        <p:nvPicPr>
          <p:cNvPr id="7" name="Picture 6"/>
          <p:cNvPicPr>
            <a:picLocks noChangeAspect="1"/>
          </p:cNvPicPr>
          <p:nvPr/>
        </p:nvPicPr>
        <p:blipFill>
          <a:blip r:embed="rId3"/>
          <a:stretch>
            <a:fillRect/>
          </a:stretch>
        </p:blipFill>
        <p:spPr>
          <a:xfrm>
            <a:off x="5199108" y="3273518"/>
            <a:ext cx="1664352" cy="2840982"/>
          </a:xfrm>
          <a:prstGeom prst="rect">
            <a:avLst/>
          </a:prstGeom>
        </p:spPr>
      </p:pic>
      <p:pic>
        <p:nvPicPr>
          <p:cNvPr id="12" name="Picture 11"/>
          <p:cNvPicPr>
            <a:picLocks noChangeAspect="1"/>
          </p:cNvPicPr>
          <p:nvPr/>
        </p:nvPicPr>
        <p:blipFill>
          <a:blip r:embed="rId4"/>
          <a:stretch>
            <a:fillRect/>
          </a:stretch>
        </p:blipFill>
        <p:spPr>
          <a:xfrm flipH="1">
            <a:off x="1264504" y="2743363"/>
            <a:ext cx="2919862" cy="2107081"/>
          </a:xfrm>
          <a:prstGeom prst="rect">
            <a:avLst/>
          </a:prstGeom>
        </p:spPr>
      </p:pic>
      <p:pic>
        <p:nvPicPr>
          <p:cNvPr id="13" name="Picture 12"/>
          <p:cNvPicPr>
            <a:picLocks noChangeAspect="1"/>
          </p:cNvPicPr>
          <p:nvPr/>
        </p:nvPicPr>
        <p:blipFill rotWithShape="1">
          <a:blip r:embed="rId5"/>
          <a:srcRect l="6790" t="5860" r="4920" b="5295"/>
          <a:stretch/>
        </p:blipFill>
        <p:spPr>
          <a:xfrm>
            <a:off x="8136880" y="2596881"/>
            <a:ext cx="2755558" cy="2291430"/>
          </a:xfrm>
          <a:prstGeom prst="rect">
            <a:avLst/>
          </a:prstGeom>
        </p:spPr>
      </p:pic>
      <p:sp>
        <p:nvSpPr>
          <p:cNvPr id="15" name="Rectangle 14"/>
          <p:cNvSpPr/>
          <p:nvPr/>
        </p:nvSpPr>
        <p:spPr>
          <a:xfrm>
            <a:off x="739030" y="5188188"/>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6" name="Rectangle 15"/>
          <p:cNvSpPr/>
          <p:nvPr/>
        </p:nvSpPr>
        <p:spPr>
          <a:xfrm>
            <a:off x="7537936" y="5201693"/>
            <a:ext cx="3780272" cy="338554"/>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Points:</a:t>
            </a:r>
            <a:endParaRPr lang="en-GB" dirty="0">
              <a:latin typeface="Arial" panose="020B0604020202020204" pitchFamily="34" charset="0"/>
              <a:cs typeface="Arial" panose="020B0604020202020204" pitchFamily="34" charset="0"/>
            </a:endParaRPr>
          </a:p>
        </p:txBody>
      </p:sp>
      <p:sp>
        <p:nvSpPr>
          <p:cNvPr id="17" name="Rectangle 16"/>
          <p:cNvSpPr/>
          <p:nvPr/>
        </p:nvSpPr>
        <p:spPr>
          <a:xfrm>
            <a:off x="722458"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20, 15 &amp; 10</a:t>
            </a:r>
            <a:endParaRPr lang="en-GB" sz="4400" dirty="0">
              <a:latin typeface="Arial" panose="020B0604020202020204" pitchFamily="34" charset="0"/>
              <a:cs typeface="Arial" panose="020B0604020202020204" pitchFamily="34" charset="0"/>
            </a:endParaRPr>
          </a:p>
        </p:txBody>
      </p:sp>
      <p:sp>
        <p:nvSpPr>
          <p:cNvPr id="18" name="Rectangle 17"/>
          <p:cNvSpPr/>
          <p:nvPr/>
        </p:nvSpPr>
        <p:spPr>
          <a:xfrm>
            <a:off x="7537936" y="4899839"/>
            <a:ext cx="3780272" cy="769441"/>
          </a:xfrm>
          <a:prstGeom prst="rect">
            <a:avLst/>
          </a:prstGeom>
        </p:spPr>
        <p:txBody>
          <a:bodyPr wrap="square">
            <a:spAutoFit/>
          </a:bodyPr>
          <a:lstStyle/>
          <a:p>
            <a:pPr algn="r"/>
            <a:r>
              <a:rPr lang="en-GB" sz="4400" dirty="0">
                <a:solidFill>
                  <a:srgbClr val="318AAC"/>
                </a:solidFill>
                <a:latin typeface="Arial" panose="020B0604020202020204" pitchFamily="34" charset="0"/>
                <a:cs typeface="Arial" panose="020B0604020202020204" pitchFamily="34" charset="0"/>
              </a:rPr>
              <a:t>20</a:t>
            </a:r>
            <a:endParaRPr lang="en-GB"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0034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245" y="119571"/>
            <a:ext cx="10972800" cy="689866"/>
          </a:xfrm>
        </p:spPr>
        <p:txBody>
          <a:bodyPr>
            <a:normAutofit fontScale="90000"/>
          </a:bodyPr>
          <a:lstStyle/>
          <a:p>
            <a:r>
              <a:rPr lang="en-GB" dirty="0"/>
              <a:t>Safety First</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7" name="Rectangle 6"/>
          <p:cNvSpPr/>
          <p:nvPr/>
        </p:nvSpPr>
        <p:spPr>
          <a:xfrm>
            <a:off x="561953" y="1160538"/>
            <a:ext cx="5693704" cy="4729500"/>
          </a:xfrm>
          <a:prstGeom prst="rect">
            <a:avLst/>
          </a:prstGeom>
        </p:spPr>
        <p:txBody>
          <a:bodyPr wrap="square">
            <a:spAutoFit/>
          </a:bodyPr>
          <a:lstStyle/>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The bottle must be made entirely from plastic.</a:t>
            </a:r>
          </a:p>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The bottle has to withstand high pressures. Only use bottles that were used to contain fizzy drinks because they are manufactured to withstand higher pressures. </a:t>
            </a:r>
          </a:p>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Care must be taken when making the hole through the cork stopper. </a:t>
            </a:r>
          </a:p>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Always launch the rocket vertically (and directed slightly away from spectators) in a large open area away from people, cars, animals, pylons and buildings.</a:t>
            </a:r>
          </a:p>
          <a:p>
            <a:pPr marL="342900" indent="-342900">
              <a:spcAft>
                <a:spcPts val="400"/>
              </a:spcAft>
              <a:buFont typeface="+mj-lt"/>
              <a:buAutoNum type="arabicPeriod"/>
            </a:pPr>
            <a:r>
              <a:rPr lang="en-GB" dirty="0">
                <a:latin typeface="Arial" panose="020B0604020202020204" pitchFamily="34" charset="0"/>
                <a:cs typeface="Arial" panose="020B0604020202020204" pitchFamily="34" charset="0"/>
              </a:rPr>
              <a:t>When the pressure reaches a critical point, the rocket can launch without warning and at great speed, reaching altitudes of beyond 50 metres. Spectators should be at least three metres away from the launch area.</a:t>
            </a:r>
          </a:p>
        </p:txBody>
      </p:sp>
      <p:pic>
        <p:nvPicPr>
          <p:cNvPr id="8" name="Picture 7"/>
          <p:cNvPicPr>
            <a:picLocks noChangeAspect="1"/>
          </p:cNvPicPr>
          <p:nvPr/>
        </p:nvPicPr>
        <p:blipFill>
          <a:blip r:embed="rId3"/>
          <a:stretch>
            <a:fillRect/>
          </a:stretch>
        </p:blipFill>
        <p:spPr>
          <a:xfrm>
            <a:off x="9311754" y="446875"/>
            <a:ext cx="2538436" cy="2253605"/>
          </a:xfrm>
          <a:prstGeom prst="rect">
            <a:avLst/>
          </a:prstGeom>
        </p:spPr>
      </p:pic>
      <p:pic>
        <p:nvPicPr>
          <p:cNvPr id="9" name="Picture 8"/>
          <p:cNvPicPr>
            <a:picLocks noChangeAspect="1"/>
          </p:cNvPicPr>
          <p:nvPr/>
        </p:nvPicPr>
        <p:blipFill rotWithShape="1">
          <a:blip r:embed="rId4">
            <a:extLst>
              <a:ext uri="{BEBA8EAE-BF5A-486C-A8C5-ECC9F3942E4B}">
                <a14:imgProps xmlns:a14="http://schemas.microsoft.com/office/drawing/2010/main">
                  <a14:imgLayer r:embed="rId5">
                    <a14:imgEffect>
                      <a14:backgroundRemoval t="9966" b="94158" l="9722" r="89931"/>
                    </a14:imgEffect>
                  </a14:imgLayer>
                </a14:imgProps>
              </a:ext>
            </a:extLst>
          </a:blip>
          <a:srcRect l="27538" t="9634" r="9353" b="5720"/>
          <a:stretch/>
        </p:blipFill>
        <p:spPr>
          <a:xfrm rot="19865956">
            <a:off x="7057708" y="250559"/>
            <a:ext cx="2152293" cy="5833759"/>
          </a:xfrm>
          <a:prstGeom prst="rect">
            <a:avLst/>
          </a:prstGeom>
        </p:spPr>
      </p:pic>
    </p:spTree>
    <p:extLst>
      <p:ext uri="{BB962C8B-B14F-4D97-AF65-F5344CB8AC3E}">
        <p14:creationId xmlns:p14="http://schemas.microsoft.com/office/powerpoint/2010/main" val="8613723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is the science?</a:t>
            </a:r>
          </a:p>
        </p:txBody>
      </p:sp>
      <p:sp>
        <p:nvSpPr>
          <p:cNvPr id="11" name="Rectangle 10"/>
          <p:cNvSpPr/>
          <p:nvPr/>
        </p:nvSpPr>
        <p:spPr>
          <a:xfrm>
            <a:off x="3976254" y="1063294"/>
            <a:ext cx="6387904" cy="1560427"/>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What is happening?</a:t>
            </a:r>
          </a:p>
          <a:p>
            <a:pPr lvl="0">
              <a:spcBef>
                <a:spcPct val="20000"/>
              </a:spcBef>
            </a:pPr>
            <a:r>
              <a:rPr lang="en-GB" sz="1700" dirty="0">
                <a:latin typeface="Arial" panose="020B0604020202020204" pitchFamily="34" charset="0"/>
                <a:cs typeface="Arial" panose="020B0604020202020204" pitchFamily="34" charset="0"/>
              </a:rPr>
              <a:t>By pumping air into the bottle, the air pressure inside is increasing. The cork stops the air and water from escaping. The air inside will eventually reach a pressure that means the cork can no longer hold. Friction is currently holding the cork in place. </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10" name="Picture 9"/>
          <p:cNvPicPr>
            <a:picLocks noChangeAspect="1"/>
          </p:cNvPicPr>
          <p:nvPr/>
        </p:nvPicPr>
        <p:blipFill>
          <a:blip r:embed="rId3"/>
          <a:stretch>
            <a:fillRect/>
          </a:stretch>
        </p:blipFill>
        <p:spPr>
          <a:xfrm rot="16200000" flipV="1">
            <a:off x="497866" y="2433442"/>
            <a:ext cx="4715689" cy="1816360"/>
          </a:xfrm>
          <a:prstGeom prst="rect">
            <a:avLst/>
          </a:prstGeom>
        </p:spPr>
      </p:pic>
      <p:sp>
        <p:nvSpPr>
          <p:cNvPr id="12" name="Rectangle 11"/>
          <p:cNvSpPr/>
          <p:nvPr/>
        </p:nvSpPr>
        <p:spPr>
          <a:xfrm>
            <a:off x="3985555" y="2613111"/>
            <a:ext cx="7802242" cy="3175228"/>
          </a:xfrm>
          <a:prstGeom prst="rect">
            <a:avLst/>
          </a:prstGeom>
        </p:spPr>
        <p:txBody>
          <a:bodyPr wrap="square">
            <a:spAutoFit/>
          </a:bodyPr>
          <a:lstStyle/>
          <a:p>
            <a:pPr lvl="0">
              <a:spcBef>
                <a:spcPts val="800"/>
              </a:spcBef>
            </a:pPr>
            <a:r>
              <a:rPr lang="en-GB" sz="1700" dirty="0">
                <a:latin typeface="Arial" panose="020B0604020202020204" pitchFamily="34" charset="0"/>
                <a:cs typeface="Arial" panose="020B0604020202020204" pitchFamily="34" charset="0"/>
              </a:rPr>
              <a:t>When the air pressure overcomes the friction force acting between the cork and the bottle neck, the cork will be ejected from the neck of the bottle and the bottle rocket begins the first stage of its launch. </a:t>
            </a:r>
          </a:p>
          <a:p>
            <a:pPr lvl="0">
              <a:spcBef>
                <a:spcPts val="800"/>
              </a:spcBef>
            </a:pPr>
            <a:r>
              <a:rPr lang="en-GB" sz="1700" dirty="0">
                <a:latin typeface="Arial" panose="020B0604020202020204" pitchFamily="34" charset="0"/>
                <a:cs typeface="Arial" panose="020B0604020202020204" pitchFamily="34" charset="0"/>
              </a:rPr>
              <a:t>The air inside is trying to escape and forces the water below it out of the bottle neck at great speed. The fast moving water escaping through the narrow bottle neck gives the bottle rocket thrust and moves the bottle at speed until the fuel (the water) has all gone.</a:t>
            </a:r>
          </a:p>
          <a:p>
            <a:pPr lvl="0">
              <a:spcBef>
                <a:spcPts val="800"/>
              </a:spcBef>
            </a:pPr>
            <a:r>
              <a:rPr lang="en-GB" sz="1700" dirty="0">
                <a:latin typeface="Arial" panose="020B0604020202020204" pitchFamily="34" charset="0"/>
                <a:cs typeface="Arial" panose="020B0604020202020204" pitchFamily="34" charset="0"/>
              </a:rPr>
              <a:t>There is a balance to achieve. Too much water means not enough space for air pressure to build. Too much air and not enough water means a lack of thrust. Experiment with the ideal proportions of water and air. A graph could help to record this. </a:t>
            </a:r>
          </a:p>
        </p:txBody>
      </p:sp>
      <p:sp>
        <p:nvSpPr>
          <p:cNvPr id="13" name="Arrow: Down 12"/>
          <p:cNvSpPr/>
          <p:nvPr/>
        </p:nvSpPr>
        <p:spPr>
          <a:xfrm rot="16200000">
            <a:off x="1579125" y="5232422"/>
            <a:ext cx="433137" cy="80482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Arrow: Down 14"/>
          <p:cNvSpPr/>
          <p:nvPr/>
        </p:nvSpPr>
        <p:spPr>
          <a:xfrm rot="10800000">
            <a:off x="2337984" y="1218561"/>
            <a:ext cx="433137" cy="80482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8" name="Straight Arrow Connector 17"/>
          <p:cNvCxnSpPr>
            <a:cxnSpLocks/>
          </p:cNvCxnSpPr>
          <p:nvPr/>
        </p:nvCxnSpPr>
        <p:spPr>
          <a:xfrm>
            <a:off x="1725866" y="4113419"/>
            <a:ext cx="828686" cy="2025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601095" y="4909394"/>
            <a:ext cx="942366" cy="830997"/>
          </a:xfrm>
          <a:prstGeom prst="rect">
            <a:avLst/>
          </a:prstGeom>
        </p:spPr>
        <p:txBody>
          <a:bodyPr wrap="square">
            <a:spAutoFit/>
          </a:bodyPr>
          <a:lstStyle/>
          <a:p>
            <a:pPr algn="ctr"/>
            <a:r>
              <a:rPr lang="en-GB" sz="1600" dirty="0">
                <a:solidFill>
                  <a:srgbClr val="FF0000"/>
                </a:solidFill>
                <a:latin typeface="Arial" panose="020B0604020202020204" pitchFamily="34" charset="0"/>
                <a:cs typeface="Arial" panose="020B0604020202020204" pitchFamily="34" charset="0"/>
              </a:rPr>
              <a:t>Air pumped in</a:t>
            </a:r>
            <a:endParaRPr lang="en-GB" dirty="0">
              <a:solidFill>
                <a:srgbClr val="FF0000"/>
              </a:solidFill>
              <a:latin typeface="Arial" panose="020B0604020202020204" pitchFamily="34" charset="0"/>
              <a:cs typeface="Arial" panose="020B0604020202020204" pitchFamily="34" charset="0"/>
            </a:endParaRPr>
          </a:p>
        </p:txBody>
      </p:sp>
      <p:sp>
        <p:nvSpPr>
          <p:cNvPr id="22" name="Rectangle 21"/>
          <p:cNvSpPr/>
          <p:nvPr/>
        </p:nvSpPr>
        <p:spPr>
          <a:xfrm>
            <a:off x="440133" y="3189013"/>
            <a:ext cx="1312018" cy="1323439"/>
          </a:xfrm>
          <a:prstGeom prst="rect">
            <a:avLst/>
          </a:prstGeom>
        </p:spPr>
        <p:txBody>
          <a:bodyPr wrap="square">
            <a:spAutoFit/>
          </a:bodyPr>
          <a:lstStyle/>
          <a:p>
            <a:pPr algn="ctr"/>
            <a:r>
              <a:rPr lang="en-GB" sz="1600" dirty="0">
                <a:solidFill>
                  <a:srgbClr val="FF0000"/>
                </a:solidFill>
                <a:latin typeface="Arial" panose="020B0604020202020204" pitchFamily="34" charset="0"/>
                <a:cs typeface="Arial" panose="020B0604020202020204" pitchFamily="34" charset="0"/>
              </a:rPr>
              <a:t>Friction holds cork in place until pressure forces it out</a:t>
            </a:r>
            <a:endParaRPr lang="en-GB" dirty="0">
              <a:solidFill>
                <a:srgbClr val="FF0000"/>
              </a:solidFill>
              <a:latin typeface="Arial" panose="020B0604020202020204" pitchFamily="34" charset="0"/>
              <a:cs typeface="Arial" panose="020B0604020202020204" pitchFamily="34" charset="0"/>
            </a:endParaRPr>
          </a:p>
        </p:txBody>
      </p:sp>
      <p:sp>
        <p:nvSpPr>
          <p:cNvPr id="23" name="Rectangle 22"/>
          <p:cNvSpPr/>
          <p:nvPr/>
        </p:nvSpPr>
        <p:spPr>
          <a:xfrm>
            <a:off x="303792" y="1159162"/>
            <a:ext cx="1492543" cy="1323439"/>
          </a:xfrm>
          <a:prstGeom prst="rect">
            <a:avLst/>
          </a:prstGeom>
        </p:spPr>
        <p:txBody>
          <a:bodyPr wrap="square">
            <a:spAutoFit/>
          </a:bodyPr>
          <a:lstStyle/>
          <a:p>
            <a:pPr algn="ctr"/>
            <a:r>
              <a:rPr lang="en-GB" sz="1600" dirty="0">
                <a:solidFill>
                  <a:srgbClr val="FF0000"/>
                </a:solidFill>
                <a:latin typeface="Arial" panose="020B0604020202020204" pitchFamily="34" charset="0"/>
                <a:cs typeface="Arial" panose="020B0604020202020204" pitchFamily="34" charset="0"/>
              </a:rPr>
              <a:t>Air has nowhere to go. Air pressure builds inside</a:t>
            </a:r>
            <a:endParaRPr lang="en-GB"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2455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is the science?</a:t>
            </a:r>
          </a:p>
        </p:txBody>
      </p:sp>
      <p:sp>
        <p:nvSpPr>
          <p:cNvPr id="11" name="Rectangle 10"/>
          <p:cNvSpPr/>
          <p:nvPr/>
        </p:nvSpPr>
        <p:spPr>
          <a:xfrm>
            <a:off x="609600" y="1058715"/>
            <a:ext cx="9268326" cy="1865126"/>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Sir Isaac Newton’s third law of motion states that for every action (force) there is an equal and opposite reaction (force) and that forces can be found in pairs.</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When applying Newton’s third law to the bottle rocket we can see that the thrust created by the air pressure forcing the water out of the neck of the bottle results in the bottle moving forwards at speed.</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6" name="Picture 5"/>
          <p:cNvPicPr>
            <a:picLocks noChangeAspect="1"/>
          </p:cNvPicPr>
          <p:nvPr/>
        </p:nvPicPr>
        <p:blipFill>
          <a:blip r:embed="rId3"/>
          <a:stretch>
            <a:fillRect/>
          </a:stretch>
        </p:blipFill>
        <p:spPr>
          <a:xfrm>
            <a:off x="609600" y="3188368"/>
            <a:ext cx="1971429" cy="2706234"/>
          </a:xfrm>
          <a:prstGeom prst="rect">
            <a:avLst/>
          </a:prstGeom>
        </p:spPr>
      </p:pic>
      <p:pic>
        <p:nvPicPr>
          <p:cNvPr id="7" name="Picture 6"/>
          <p:cNvPicPr>
            <a:picLocks noChangeAspect="1"/>
          </p:cNvPicPr>
          <p:nvPr/>
        </p:nvPicPr>
        <p:blipFill>
          <a:blip r:embed="rId4"/>
          <a:stretch>
            <a:fillRect/>
          </a:stretch>
        </p:blipFill>
        <p:spPr>
          <a:xfrm>
            <a:off x="3484029" y="3438804"/>
            <a:ext cx="7654740" cy="1493228"/>
          </a:xfrm>
          <a:prstGeom prst="rect">
            <a:avLst/>
          </a:prstGeom>
        </p:spPr>
      </p:pic>
      <p:sp>
        <p:nvSpPr>
          <p:cNvPr id="9" name="Arrow: Right 8"/>
          <p:cNvSpPr/>
          <p:nvPr/>
        </p:nvSpPr>
        <p:spPr>
          <a:xfrm>
            <a:off x="9983737" y="2693597"/>
            <a:ext cx="1155032" cy="60157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Arrow: Right 11"/>
          <p:cNvSpPr/>
          <p:nvPr/>
        </p:nvSpPr>
        <p:spPr>
          <a:xfrm rot="10800000">
            <a:off x="3931853" y="2743014"/>
            <a:ext cx="1155032" cy="60157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12"/>
          <p:cNvSpPr/>
          <p:nvPr/>
        </p:nvSpPr>
        <p:spPr>
          <a:xfrm>
            <a:off x="3024704" y="5022956"/>
            <a:ext cx="8557696"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The rocket’s </a:t>
            </a:r>
            <a:r>
              <a:rPr lang="en-GB" dirty="0">
                <a:solidFill>
                  <a:srgbClr val="F50202"/>
                </a:solidFill>
                <a:latin typeface="Arial" panose="020B0604020202020204" pitchFamily="34" charset="0"/>
                <a:cs typeface="Arial" panose="020B0604020202020204" pitchFamily="34" charset="0"/>
              </a:rPr>
              <a:t>action</a:t>
            </a:r>
            <a:r>
              <a:rPr lang="en-GB" dirty="0">
                <a:latin typeface="Arial" panose="020B0604020202020204" pitchFamily="34" charset="0"/>
                <a:cs typeface="Arial" panose="020B0604020202020204" pitchFamily="34" charset="0"/>
              </a:rPr>
              <a:t> is to push down on the ground with the force created by the water rushing out of the neck of the bottle. The </a:t>
            </a:r>
            <a:r>
              <a:rPr lang="en-GB" dirty="0">
                <a:solidFill>
                  <a:srgbClr val="F50202"/>
                </a:solidFill>
                <a:latin typeface="Arial" panose="020B0604020202020204" pitchFamily="34" charset="0"/>
                <a:cs typeface="Arial" panose="020B0604020202020204" pitchFamily="34" charset="0"/>
              </a:rPr>
              <a:t>reaction</a:t>
            </a:r>
            <a:r>
              <a:rPr lang="en-GB" dirty="0">
                <a:latin typeface="Arial" panose="020B0604020202020204" pitchFamily="34" charset="0"/>
                <a:cs typeface="Arial" panose="020B0604020202020204" pitchFamily="34" charset="0"/>
              </a:rPr>
              <a:t> is that the ground pushes back on the rocket upwards with an equal force.</a:t>
            </a:r>
          </a:p>
        </p:txBody>
      </p:sp>
      <p:sp>
        <p:nvSpPr>
          <p:cNvPr id="14" name="Rectangle 13"/>
          <p:cNvSpPr/>
          <p:nvPr/>
        </p:nvSpPr>
        <p:spPr>
          <a:xfrm>
            <a:off x="5234710" y="2871439"/>
            <a:ext cx="820866"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Action</a:t>
            </a:r>
            <a:endParaRPr lang="en-GB" dirty="0">
              <a:latin typeface="Arial" panose="020B0604020202020204" pitchFamily="34" charset="0"/>
              <a:cs typeface="Arial" panose="020B0604020202020204" pitchFamily="34" charset="0"/>
            </a:endParaRPr>
          </a:p>
        </p:txBody>
      </p:sp>
      <p:sp>
        <p:nvSpPr>
          <p:cNvPr id="15" name="Rectangle 14"/>
          <p:cNvSpPr/>
          <p:nvPr/>
        </p:nvSpPr>
        <p:spPr>
          <a:xfrm>
            <a:off x="8836035" y="2823312"/>
            <a:ext cx="1095172" cy="369332"/>
          </a:xfrm>
          <a:prstGeom prst="rect">
            <a:avLst/>
          </a:prstGeom>
        </p:spPr>
        <p:txBody>
          <a:bodyPr wrap="none">
            <a:spAutoFit/>
          </a:bodyPr>
          <a:lstStyle/>
          <a:p>
            <a:r>
              <a:rPr lang="en-GB" dirty="0">
                <a:solidFill>
                  <a:srgbClr val="FF0000"/>
                </a:solidFill>
                <a:latin typeface="Arial" panose="020B0604020202020204" pitchFamily="34" charset="0"/>
                <a:cs typeface="Arial" panose="020B0604020202020204" pitchFamily="34" charset="0"/>
              </a:rPr>
              <a:t>Reaction</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29089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What is the science?</a:t>
            </a:r>
          </a:p>
        </p:txBody>
      </p:sp>
      <p:sp>
        <p:nvSpPr>
          <p:cNvPr id="11" name="Rectangle 10"/>
          <p:cNvSpPr/>
          <p:nvPr/>
        </p:nvSpPr>
        <p:spPr>
          <a:xfrm>
            <a:off x="609600" y="1058715"/>
            <a:ext cx="7679078" cy="3826689"/>
          </a:xfrm>
          <a:prstGeom prst="rect">
            <a:avLst/>
          </a:prstGeom>
        </p:spPr>
        <p:txBody>
          <a:bodyPr wrap="square">
            <a:spAutoFit/>
          </a:bodyPr>
          <a:lstStyle/>
          <a:p>
            <a:pPr lvl="0">
              <a:spcBef>
                <a:spcPts val="800"/>
              </a:spcBef>
            </a:pPr>
            <a:r>
              <a:rPr lang="en-GB" dirty="0">
                <a:latin typeface="Arial" panose="020B0604020202020204" pitchFamily="34" charset="0"/>
                <a:cs typeface="Arial" panose="020B0604020202020204" pitchFamily="34" charset="0"/>
              </a:rPr>
              <a:t>A parachute is designed to slow down objects that are travelling at speed by increasing the air resistance that the object encounters. Parachutes are used by skydivers to slow their flight to land safely and used by some military aircraft as a means of braking, to allow them to land on shorter runways.</a:t>
            </a:r>
          </a:p>
          <a:p>
            <a:pPr lvl="0">
              <a:spcBef>
                <a:spcPts val="800"/>
              </a:spcBef>
            </a:pPr>
            <a:r>
              <a:rPr lang="en-GB" dirty="0">
                <a:latin typeface="Arial" panose="020B0604020202020204" pitchFamily="34" charset="0"/>
                <a:cs typeface="Arial" panose="020B0604020202020204" pitchFamily="34" charset="0"/>
              </a:rPr>
              <a:t>A parachute should be lightweight and cover a large area to trap as much air as possible. It is this air that causes drag on the parachute slowing the descent.</a:t>
            </a:r>
          </a:p>
          <a:p>
            <a:pPr lvl="0" algn="ctr">
              <a:spcBef>
                <a:spcPts val="800"/>
              </a:spcBef>
            </a:pPr>
            <a:r>
              <a:rPr lang="en-GB" dirty="0">
                <a:latin typeface="Arial" panose="020B0604020202020204" pitchFamily="34" charset="0"/>
                <a:cs typeface="Arial" panose="020B0604020202020204" pitchFamily="34" charset="0"/>
              </a:rPr>
              <a:t>Watch these short videos on simple parachute theory and experimentation</a:t>
            </a:r>
          </a:p>
          <a:p>
            <a:pPr lvl="0" algn="ctr">
              <a:spcBef>
                <a:spcPts val="800"/>
              </a:spcBef>
            </a:pPr>
            <a:r>
              <a:rPr lang="en-GB" dirty="0">
                <a:latin typeface="Arial" panose="020B0604020202020204" pitchFamily="34" charset="0"/>
                <a:cs typeface="Arial" panose="020B0604020202020204" pitchFamily="34" charset="0"/>
                <a:hlinkClick r:id="rId3"/>
              </a:rPr>
              <a:t>www.youtube.com/watch?v=w4Jgh9V9gwE</a:t>
            </a:r>
            <a:endParaRPr lang="en-GB" dirty="0">
              <a:latin typeface="Arial" panose="020B0604020202020204" pitchFamily="34" charset="0"/>
              <a:cs typeface="Arial" panose="020B0604020202020204" pitchFamily="34" charset="0"/>
            </a:endParaRPr>
          </a:p>
          <a:p>
            <a:pPr lvl="0" algn="ctr">
              <a:spcBef>
                <a:spcPts val="800"/>
              </a:spcBef>
            </a:pPr>
            <a:r>
              <a:rPr lang="en-GB" dirty="0">
                <a:latin typeface="Arial" panose="020B0604020202020204" pitchFamily="34" charset="0"/>
                <a:cs typeface="Arial" panose="020B0604020202020204" pitchFamily="34" charset="0"/>
                <a:hlinkClick r:id="rId4"/>
              </a:rPr>
              <a:t>www.youtube.com/watch?v=AcKwmW8x96I</a:t>
            </a:r>
            <a:endParaRPr lang="en-GB" dirty="0">
              <a:latin typeface="Arial" panose="020B0604020202020204" pitchFamily="34" charset="0"/>
              <a:cs typeface="Arial" panose="020B0604020202020204" pitchFamily="34" charset="0"/>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10" name="Picture 9"/>
          <p:cNvPicPr>
            <a:picLocks noChangeAspect="1"/>
          </p:cNvPicPr>
          <p:nvPr/>
        </p:nvPicPr>
        <p:blipFill>
          <a:blip r:embed="rId5"/>
          <a:stretch>
            <a:fillRect/>
          </a:stretch>
        </p:blipFill>
        <p:spPr>
          <a:xfrm>
            <a:off x="8393228" y="186472"/>
            <a:ext cx="1721509" cy="2298822"/>
          </a:xfrm>
          <a:prstGeom prst="rect">
            <a:avLst/>
          </a:prstGeom>
        </p:spPr>
      </p:pic>
      <p:pic>
        <p:nvPicPr>
          <p:cNvPr id="16" name="Picture 15"/>
          <p:cNvPicPr>
            <a:picLocks noChangeAspect="1"/>
          </p:cNvPicPr>
          <p:nvPr/>
        </p:nvPicPr>
        <p:blipFill>
          <a:blip r:embed="rId6"/>
          <a:stretch>
            <a:fillRect/>
          </a:stretch>
        </p:blipFill>
        <p:spPr>
          <a:xfrm>
            <a:off x="8393228" y="2702749"/>
            <a:ext cx="3586800" cy="2337881"/>
          </a:xfrm>
          <a:prstGeom prst="rect">
            <a:avLst/>
          </a:prstGeom>
        </p:spPr>
      </p:pic>
      <p:sp>
        <p:nvSpPr>
          <p:cNvPr id="18" name="Rectangle 17"/>
          <p:cNvSpPr/>
          <p:nvPr/>
        </p:nvSpPr>
        <p:spPr>
          <a:xfrm>
            <a:off x="457200" y="5106788"/>
            <a:ext cx="11522828" cy="646331"/>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The Frenchman Louis-Sebastien </a:t>
            </a:r>
            <a:r>
              <a:rPr lang="en-GB" dirty="0" err="1">
                <a:latin typeface="Arial" panose="020B0604020202020204" pitchFamily="34" charset="0"/>
                <a:cs typeface="Arial" panose="020B0604020202020204" pitchFamily="34" charset="0"/>
              </a:rPr>
              <a:t>Lenormand</a:t>
            </a:r>
            <a:r>
              <a:rPr lang="en-GB" dirty="0">
                <a:latin typeface="Arial" panose="020B0604020202020204" pitchFamily="34" charset="0"/>
                <a:cs typeface="Arial" panose="020B0604020202020204" pitchFamily="34" charset="0"/>
              </a:rPr>
              <a:t> made the first successful parachute jump in 1783. The word parachute is made up of two French words: ‘</a:t>
            </a:r>
            <a:r>
              <a:rPr lang="en-GB" dirty="0">
                <a:solidFill>
                  <a:srgbClr val="FF0000"/>
                </a:solidFill>
                <a:latin typeface="Arial" panose="020B0604020202020204" pitchFamily="34" charset="0"/>
                <a:cs typeface="Arial" panose="020B0604020202020204" pitchFamily="34" charset="0"/>
              </a:rPr>
              <a:t>Para</a:t>
            </a:r>
            <a:r>
              <a:rPr lang="en-GB" dirty="0">
                <a:latin typeface="Arial" panose="020B0604020202020204" pitchFamily="34" charset="0"/>
                <a:cs typeface="Arial" panose="020B0604020202020204" pitchFamily="34" charset="0"/>
              </a:rPr>
              <a:t>’ meaning </a:t>
            </a:r>
            <a:r>
              <a:rPr lang="en-GB" dirty="0">
                <a:solidFill>
                  <a:srgbClr val="FF0000"/>
                </a:solidFill>
                <a:latin typeface="Arial" panose="020B0604020202020204" pitchFamily="34" charset="0"/>
                <a:cs typeface="Arial" panose="020B0604020202020204" pitchFamily="34" charset="0"/>
              </a:rPr>
              <a:t>defence against</a:t>
            </a:r>
            <a:r>
              <a:rPr lang="en-GB" dirty="0">
                <a:latin typeface="Arial" panose="020B0604020202020204" pitchFamily="34" charset="0"/>
                <a:cs typeface="Arial" panose="020B0604020202020204" pitchFamily="34" charset="0"/>
              </a:rPr>
              <a:t> and ‘</a:t>
            </a:r>
            <a:r>
              <a:rPr lang="en-GB" dirty="0">
                <a:solidFill>
                  <a:srgbClr val="FF0000"/>
                </a:solidFill>
                <a:latin typeface="Arial" panose="020B0604020202020204" pitchFamily="34" charset="0"/>
                <a:cs typeface="Arial" panose="020B0604020202020204" pitchFamily="34" charset="0"/>
              </a:rPr>
              <a:t>Chute</a:t>
            </a:r>
            <a:r>
              <a:rPr lang="en-GB" dirty="0">
                <a:latin typeface="Arial" panose="020B0604020202020204" pitchFamily="34" charset="0"/>
                <a:cs typeface="Arial" panose="020B0604020202020204" pitchFamily="34" charset="0"/>
              </a:rPr>
              <a:t>’ meaning </a:t>
            </a:r>
            <a:r>
              <a:rPr lang="en-GB" dirty="0">
                <a:solidFill>
                  <a:srgbClr val="FF0000"/>
                </a:solidFill>
                <a:latin typeface="Arial" panose="020B0604020202020204" pitchFamily="34" charset="0"/>
                <a:cs typeface="Arial" panose="020B0604020202020204" pitchFamily="34" charset="0"/>
              </a:rPr>
              <a:t>fall</a:t>
            </a:r>
            <a:r>
              <a:rPr lang="en-GB"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756875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Keywords</a:t>
            </a:r>
          </a:p>
        </p:txBody>
      </p:sp>
      <p:sp>
        <p:nvSpPr>
          <p:cNvPr id="11" name="Rectangle 10"/>
          <p:cNvSpPr/>
          <p:nvPr/>
        </p:nvSpPr>
        <p:spPr>
          <a:xfrm>
            <a:off x="609599" y="1213558"/>
            <a:ext cx="9528379" cy="4739759"/>
          </a:xfrm>
          <a:prstGeom prst="rect">
            <a:avLst/>
          </a:prstGeom>
        </p:spPr>
        <p:txBody>
          <a:bodyPr wrap="square">
            <a:spAutoFit/>
          </a:bodyPr>
          <a:lstStyle/>
          <a:p>
            <a:pPr marL="1973263" indent="-1973263">
              <a:spcAft>
                <a:spcPts val="400"/>
              </a:spcAft>
            </a:pPr>
            <a:r>
              <a:rPr lang="en-GB" sz="2000" b="1" dirty="0">
                <a:solidFill>
                  <a:srgbClr val="318AAC"/>
                </a:solidFill>
                <a:latin typeface="Cambria" panose="02040503050406030204" pitchFamily="18" charset="0"/>
                <a:cs typeface="Arial"/>
              </a:rPr>
              <a:t>Action</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first force that prompts a reaction in Newton’s third law of motion.</a:t>
            </a:r>
          </a:p>
          <a:p>
            <a:pPr marL="1973263" indent="-1973263">
              <a:spcAft>
                <a:spcPts val="400"/>
              </a:spcAft>
            </a:pPr>
            <a:r>
              <a:rPr lang="en-GB" sz="2000" b="1" dirty="0">
                <a:solidFill>
                  <a:srgbClr val="318AAC"/>
                </a:solidFill>
                <a:latin typeface="Cambria" panose="02040503050406030204" pitchFamily="18" charset="0"/>
                <a:cs typeface="Arial"/>
              </a:rPr>
              <a:t>Aerodynamics</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shape of a body designed to efficiently cut its way through air or a fluid by reducing drag.</a:t>
            </a:r>
          </a:p>
          <a:p>
            <a:pPr marL="1973263" indent="-1973263">
              <a:spcAft>
                <a:spcPts val="400"/>
              </a:spcAft>
            </a:pPr>
            <a:r>
              <a:rPr lang="en-GB" sz="2000" b="1" dirty="0">
                <a:solidFill>
                  <a:srgbClr val="318AAC"/>
                </a:solidFill>
                <a:latin typeface="Cambria" panose="02040503050406030204" pitchFamily="18" charset="0"/>
                <a:cs typeface="Arial"/>
              </a:rPr>
              <a:t>Air pressure</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Is the force exerted on a surface caused by the weight of air.		</a:t>
            </a:r>
          </a:p>
          <a:p>
            <a:pPr marL="1973263" indent="-1973263">
              <a:spcAft>
                <a:spcPts val="400"/>
              </a:spcAft>
            </a:pPr>
            <a:r>
              <a:rPr lang="en-GB" sz="2000" b="1" dirty="0">
                <a:solidFill>
                  <a:srgbClr val="318AAC"/>
                </a:solidFill>
                <a:latin typeface="Cambria" panose="02040503050406030204" pitchFamily="18" charset="0"/>
                <a:cs typeface="Arial"/>
              </a:rPr>
              <a:t>Drag</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force that acts on the surface of an object when travelling through air or a fluid which slows the object down.</a:t>
            </a:r>
          </a:p>
          <a:p>
            <a:pPr marL="1973263" indent="-1973263">
              <a:spcAft>
                <a:spcPts val="400"/>
              </a:spcAft>
            </a:pPr>
            <a:r>
              <a:rPr lang="en-GB" sz="2000" b="1" dirty="0">
                <a:solidFill>
                  <a:srgbClr val="318AAC"/>
                </a:solidFill>
                <a:latin typeface="Cambria" panose="02040503050406030204" pitchFamily="18" charset="0"/>
                <a:cs typeface="Arial"/>
              </a:rPr>
              <a:t>Force</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In Physics, an influence on a stationary or moving object to produce motion or stress in the object.</a:t>
            </a:r>
          </a:p>
          <a:p>
            <a:pPr marL="1973263" indent="-1973263">
              <a:spcAft>
                <a:spcPts val="400"/>
              </a:spcAft>
            </a:pPr>
            <a:r>
              <a:rPr lang="en-GB" sz="2000" b="1" dirty="0">
                <a:solidFill>
                  <a:srgbClr val="318AAC"/>
                </a:solidFill>
                <a:latin typeface="Cambria" panose="02040503050406030204" pitchFamily="18" charset="0"/>
                <a:cs typeface="Arial"/>
              </a:rPr>
              <a:t>Friction</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force generated by two or more objects rubbing together.</a:t>
            </a:r>
          </a:p>
          <a:p>
            <a:pPr marL="1973263" indent="-1973263">
              <a:spcAft>
                <a:spcPts val="400"/>
              </a:spcAft>
            </a:pPr>
            <a:r>
              <a:rPr lang="en-GB" sz="2000" b="1" dirty="0">
                <a:solidFill>
                  <a:srgbClr val="318AAC"/>
                </a:solidFill>
                <a:latin typeface="Cambria" panose="02040503050406030204" pitchFamily="18" charset="0"/>
                <a:cs typeface="Arial"/>
              </a:rPr>
              <a:t>Launch</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To start or set something in motion. The beginning of something moving.</a:t>
            </a:r>
          </a:p>
          <a:p>
            <a:pPr marL="1973263" indent="-1973263">
              <a:spcAft>
                <a:spcPts val="400"/>
              </a:spcAft>
            </a:pPr>
            <a:r>
              <a:rPr lang="en-GB" sz="2000" b="1" dirty="0">
                <a:solidFill>
                  <a:srgbClr val="318AAC"/>
                </a:solidFill>
                <a:latin typeface="Cambria" panose="02040503050406030204" pitchFamily="18" charset="0"/>
                <a:cs typeface="Arial"/>
              </a:rPr>
              <a:t>Parachute</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A device used to increase air resistance to slow something down.</a:t>
            </a:r>
          </a:p>
          <a:p>
            <a:pPr marL="1973263" lvl="0" indent="-1973263">
              <a:spcAft>
                <a:spcPts val="400"/>
              </a:spcAft>
            </a:pPr>
            <a:r>
              <a:rPr lang="en-GB" sz="2000" b="1" dirty="0">
                <a:solidFill>
                  <a:srgbClr val="318AAC"/>
                </a:solidFill>
                <a:latin typeface="Cambria" panose="02040503050406030204" pitchFamily="18" charset="0"/>
                <a:cs typeface="Arial"/>
              </a:rPr>
              <a:t>Reaction</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force that occurs as a result of an action in Newton’s third law of motion.</a:t>
            </a:r>
          </a:p>
          <a:p>
            <a:pPr marL="1973263" indent="-1973263">
              <a:spcAft>
                <a:spcPts val="400"/>
              </a:spcAft>
            </a:pPr>
            <a:r>
              <a:rPr lang="en-GB" sz="2000" b="1" dirty="0">
                <a:solidFill>
                  <a:srgbClr val="318AAC"/>
                </a:solidFill>
                <a:latin typeface="Cambria" panose="02040503050406030204" pitchFamily="18" charset="0"/>
                <a:cs typeface="Arial"/>
              </a:rPr>
              <a:t>Thrust</a:t>
            </a:r>
            <a:r>
              <a:rPr lang="en-GB" dirty="0">
                <a:solidFill>
                  <a:srgbClr val="318AAC"/>
                </a:solidFill>
                <a:latin typeface="Cambria" panose="02040503050406030204" pitchFamily="18" charset="0"/>
                <a:cs typeface="Arial"/>
              </a:rPr>
              <a:t>	</a:t>
            </a:r>
            <a:r>
              <a:rPr lang="en-GB" dirty="0">
                <a:latin typeface="Arial" panose="020B0604020202020204" pitchFamily="34" charset="0"/>
                <a:cs typeface="Arial" panose="020B0604020202020204" pitchFamily="34" charset="0"/>
              </a:rPr>
              <a:t>The propulsive force of a jet or rocket engine.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grpSp>
        <p:nvGrpSpPr>
          <p:cNvPr id="5" name="Group 4"/>
          <p:cNvGrpSpPr/>
          <p:nvPr/>
        </p:nvGrpSpPr>
        <p:grpSpPr>
          <a:xfrm>
            <a:off x="10364158" y="175848"/>
            <a:ext cx="1615870" cy="2309445"/>
            <a:chOff x="10468708" y="128954"/>
            <a:chExt cx="1615870" cy="2309445"/>
          </a:xfrm>
        </p:grpSpPr>
        <p:sp>
          <p:nvSpPr>
            <p:cNvPr id="4" name="Rectangle 3"/>
            <p:cNvSpPr/>
            <p:nvPr/>
          </p:nvSpPr>
          <p:spPr>
            <a:xfrm>
              <a:off x="10468708" y="128954"/>
              <a:ext cx="1615870" cy="2309445"/>
            </a:xfrm>
            <a:prstGeom prst="rect">
              <a:avLst/>
            </a:prstGeom>
            <a:solidFill>
              <a:schemeClr val="accent5">
                <a:lumMod val="20000"/>
                <a:lumOff val="80000"/>
              </a:schemeClr>
            </a:solid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0573258" y="266127"/>
              <a:ext cx="1406770" cy="2031325"/>
            </a:xfrm>
            <a:prstGeom prst="rect">
              <a:avLst/>
            </a:prstGeom>
            <a:noFill/>
          </p:spPr>
          <p:txBody>
            <a:bodyPr wrap="square" rtlCol="0">
              <a:spAutoFit/>
            </a:bodyPr>
            <a:lstStyle/>
            <a:p>
              <a:r>
                <a:rPr lang="en-GB" dirty="0">
                  <a:solidFill>
                    <a:srgbClr val="FF0000"/>
                  </a:solidFill>
                </a:rPr>
                <a:t>S</a:t>
              </a:r>
              <a:r>
                <a:rPr lang="en-GB" dirty="0">
                  <a:solidFill>
                    <a:srgbClr val="00B050"/>
                  </a:solidFill>
                </a:rPr>
                <a:t>T</a:t>
              </a:r>
              <a:r>
                <a:rPr lang="en-GB" dirty="0">
                  <a:solidFill>
                    <a:srgbClr val="0070C0"/>
                  </a:solidFill>
                </a:rPr>
                <a:t>E</a:t>
              </a:r>
              <a:r>
                <a:rPr lang="en-GB" dirty="0">
                  <a:solidFill>
                    <a:srgbClr val="FFC000"/>
                  </a:solidFill>
                </a:rPr>
                <a:t>A</a:t>
              </a:r>
              <a:r>
                <a:rPr lang="en-GB" dirty="0">
                  <a:solidFill>
                    <a:srgbClr val="002060"/>
                  </a:solidFill>
                </a:rPr>
                <a:t>M</a:t>
              </a:r>
            </a:p>
            <a:p>
              <a:endParaRPr lang="en-GB" dirty="0">
                <a:solidFill>
                  <a:srgbClr val="002060"/>
                </a:solidFill>
              </a:endParaRPr>
            </a:p>
            <a:p>
              <a:r>
                <a:rPr lang="en-GB" dirty="0">
                  <a:solidFill>
                    <a:srgbClr val="FF0000"/>
                  </a:solidFill>
                </a:rPr>
                <a:t>S</a:t>
              </a:r>
              <a:r>
                <a:rPr lang="en-GB" dirty="0"/>
                <a:t>cience</a:t>
              </a:r>
            </a:p>
            <a:p>
              <a:r>
                <a:rPr lang="en-GB" dirty="0">
                  <a:solidFill>
                    <a:srgbClr val="00B050"/>
                  </a:solidFill>
                </a:rPr>
                <a:t>T</a:t>
              </a:r>
              <a:r>
                <a:rPr lang="en-GB" dirty="0"/>
                <a:t>echnology</a:t>
              </a:r>
            </a:p>
            <a:p>
              <a:r>
                <a:rPr lang="en-GB" dirty="0">
                  <a:solidFill>
                    <a:srgbClr val="0070C0"/>
                  </a:solidFill>
                </a:rPr>
                <a:t>E</a:t>
              </a:r>
              <a:r>
                <a:rPr lang="en-GB" dirty="0"/>
                <a:t>ngineering</a:t>
              </a:r>
            </a:p>
            <a:p>
              <a:r>
                <a:rPr lang="en-GB" dirty="0">
                  <a:solidFill>
                    <a:srgbClr val="FFC000"/>
                  </a:solidFill>
                </a:rPr>
                <a:t>A</a:t>
              </a:r>
              <a:r>
                <a:rPr lang="en-GB" dirty="0"/>
                <a:t>rts</a:t>
              </a:r>
            </a:p>
            <a:p>
              <a:r>
                <a:rPr lang="en-GB" dirty="0">
                  <a:solidFill>
                    <a:srgbClr val="002060"/>
                  </a:solidFill>
                </a:rPr>
                <a:t>M</a:t>
              </a:r>
              <a:r>
                <a:rPr lang="en-GB" dirty="0"/>
                <a:t>aths</a:t>
              </a:r>
            </a:p>
          </p:txBody>
        </p:sp>
      </p:gr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7904" b="95189" l="9375" r="92014"/>
                    </a14:imgEffect>
                  </a14:imgLayer>
                </a14:imgProps>
              </a:ext>
            </a:extLst>
          </a:blip>
          <a:stretch>
            <a:fillRect/>
          </a:stretch>
        </p:blipFill>
        <p:spPr>
          <a:xfrm>
            <a:off x="10014604" y="2481519"/>
            <a:ext cx="1739245" cy="3514725"/>
          </a:xfrm>
          <a:prstGeom prst="rect">
            <a:avLst/>
          </a:prstGeom>
        </p:spPr>
      </p:pic>
    </p:spTree>
    <p:extLst>
      <p:ext uri="{BB962C8B-B14F-4D97-AF65-F5344CB8AC3E}">
        <p14:creationId xmlns:p14="http://schemas.microsoft.com/office/powerpoint/2010/main" val="28657739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6 Starter</a:t>
            </a:r>
          </a:p>
        </p:txBody>
      </p:sp>
      <p:sp>
        <p:nvSpPr>
          <p:cNvPr id="9" name="Rectangle 8"/>
          <p:cNvSpPr/>
          <p:nvPr/>
        </p:nvSpPr>
        <p:spPr>
          <a:xfrm>
            <a:off x="8975557" y="994047"/>
            <a:ext cx="2662793"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6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13" name="Rectangle 12"/>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609601" y="1066105"/>
            <a:ext cx="8005010" cy="4688680"/>
          </a:xfrm>
        </p:spPr>
        <p:txBody>
          <a:bodyPr>
            <a:normAutofit fontScale="85000" lnSpcReduction="10000"/>
          </a:bodyPr>
          <a:lstStyle/>
          <a:p>
            <a:pPr marL="0" indent="0">
              <a:lnSpc>
                <a:spcPct val="120000"/>
              </a:lnSpc>
              <a:spcBef>
                <a:spcPts val="0"/>
              </a:spcBef>
              <a:spcAft>
                <a:spcPts val="400"/>
              </a:spcAft>
              <a:buNone/>
            </a:pPr>
            <a:r>
              <a:rPr lang="en-GB" sz="1900" b="0" dirty="0">
                <a:solidFill>
                  <a:schemeClr val="tx1"/>
                </a:solidFill>
                <a:latin typeface="Arial" panose="020B0604020202020204" pitchFamily="34" charset="0"/>
                <a:cs typeface="Arial" panose="020B0604020202020204" pitchFamily="34" charset="0"/>
              </a:rPr>
              <a:t>Most qualifications have a difficulty level. The higher the level, the more difficult the qualification is. Qualification levels in England and Wales run from level 1-8. At school you are likely to be working towards qualifications at level 2 up to the age of 16 and Level 3 beyond. At these levels, common qualifications might include:</a:t>
            </a:r>
          </a:p>
          <a:p>
            <a:pPr marL="0" indent="0">
              <a:buNone/>
            </a:pPr>
            <a:r>
              <a:rPr lang="en-GB" sz="2400" dirty="0">
                <a:cs typeface="Arial" panose="020B0604020202020204" pitchFamily="34" charset="0"/>
              </a:rPr>
              <a:t>Level 2</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GCSE grade A*-C (new grades: 9 to 4)</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Intermediate apprenticeship</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Level 3 awards, certificates, diplomas, NVQs</a:t>
            </a:r>
          </a:p>
          <a:p>
            <a:pPr marL="0" indent="0">
              <a:lnSpc>
                <a:spcPct val="110000"/>
              </a:lnSpc>
              <a:spcBef>
                <a:spcPts val="600"/>
              </a:spcBef>
              <a:buNone/>
            </a:pPr>
            <a:r>
              <a:rPr lang="en-GB" sz="2400" dirty="0">
                <a:cs typeface="Arial" panose="020B0604020202020204" pitchFamily="34" charset="0"/>
              </a:rPr>
              <a:t>Level 3</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AS and A level</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International Baccalaureate Diploma</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Advanced apprenticeship</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Level 3 awards, certificates, diplomas, NVQs</a:t>
            </a:r>
          </a:p>
          <a:p>
            <a:pPr marL="285750" indent="-285750">
              <a:buFont typeface="Arial" panose="020B0604020202020204" pitchFamily="34" charset="0"/>
              <a:buChar char="•"/>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2400" dirty="0"/>
              <a:t>Write down a list of the Level 2 and Level 3 subjects that you think your school offers.</a:t>
            </a:r>
            <a:endParaRPr lang="en-GB" sz="2100" b="0" dirty="0"/>
          </a:p>
        </p:txBody>
      </p:sp>
      <p:sp>
        <p:nvSpPr>
          <p:cNvPr id="4" name="Rectangle 3"/>
          <p:cNvSpPr/>
          <p:nvPr/>
        </p:nvSpPr>
        <p:spPr>
          <a:xfrm>
            <a:off x="8975557" y="1066104"/>
            <a:ext cx="2662793" cy="4585871"/>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We go to work and we get paid for what we do.</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Talk to a family member about living costs and decide how much it costs to run the house for a month. This could include costs attached to running a car, fun things you want to do each month and holidays.</a:t>
            </a:r>
          </a:p>
          <a:p>
            <a:pPr lvl="0" defTabSz="457200">
              <a:spcBef>
                <a:spcPct val="20000"/>
              </a:spcBef>
            </a:pPr>
            <a:endParaRPr lang="en-GB" sz="1600" dirty="0">
              <a:latin typeface="Arial" panose="020B0604020202020204" pitchFamily="34" charset="0"/>
              <a:cs typeface="Arial" panose="020B0604020202020204" pitchFamily="34" charset="0"/>
            </a:endParaRPr>
          </a:p>
          <a:p>
            <a:pPr lvl="0" defTabSz="457200">
              <a:spcBef>
                <a:spcPct val="20000"/>
              </a:spcBef>
            </a:pPr>
            <a:r>
              <a:rPr lang="en-GB" sz="1600" dirty="0">
                <a:latin typeface="Arial" panose="020B0604020202020204" pitchFamily="34" charset="0"/>
                <a:cs typeface="Arial" panose="020B0604020202020204" pitchFamily="34" charset="0"/>
              </a:rPr>
              <a:t>How much money would you need to earn each month to live like this?</a:t>
            </a:r>
          </a:p>
        </p:txBody>
      </p:sp>
    </p:spTree>
    <p:extLst>
      <p:ext uri="{BB962C8B-B14F-4D97-AF65-F5344CB8AC3E}">
        <p14:creationId xmlns:p14="http://schemas.microsoft.com/office/powerpoint/2010/main" val="95578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963783289"/>
              </p:ext>
            </p:extLst>
          </p:nvPr>
        </p:nvGraphicFramePr>
        <p:xfrm>
          <a:off x="332377" y="222069"/>
          <a:ext cx="11594013" cy="5767009"/>
        </p:xfrm>
        <a:graphic>
          <a:graphicData uri="http://schemas.openxmlformats.org/drawingml/2006/table">
            <a:tbl>
              <a:tblPr firstRow="1" bandRow="1">
                <a:tableStyleId>{2D5ABB26-0587-4C30-8999-92F81FD0307C}</a:tableStyleId>
              </a:tblPr>
              <a:tblGrid>
                <a:gridCol w="1209040">
                  <a:extLst>
                    <a:ext uri="{9D8B030D-6E8A-4147-A177-3AD203B41FA5}">
                      <a16:colId xmlns:a16="http://schemas.microsoft.com/office/drawing/2014/main" val="1154298120"/>
                    </a:ext>
                  </a:extLst>
                </a:gridCol>
                <a:gridCol w="4336869">
                  <a:extLst>
                    <a:ext uri="{9D8B030D-6E8A-4147-A177-3AD203B41FA5}">
                      <a16:colId xmlns:a16="http://schemas.microsoft.com/office/drawing/2014/main" val="1815033367"/>
                    </a:ext>
                  </a:extLst>
                </a:gridCol>
                <a:gridCol w="6048104">
                  <a:extLst>
                    <a:ext uri="{9D8B030D-6E8A-4147-A177-3AD203B41FA5}">
                      <a16:colId xmlns:a16="http://schemas.microsoft.com/office/drawing/2014/main" val="1796919584"/>
                    </a:ext>
                  </a:extLst>
                </a:gridCol>
              </a:tblGrid>
              <a:tr h="554929">
                <a:tc>
                  <a:txBody>
                    <a:bodyPr/>
                    <a:lstStyle/>
                    <a:p>
                      <a:endParaRPr lang="en-GB" sz="180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9929913"/>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Friends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Your friends are in the same situation. They can relate to how you feel.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At this age they have absolutely no experience of giving careers advice. Young people can exaggerate the pay of certain jobs and give very misleading information. They can convince you to make choices on decisions that aren’t the best for you. They can sometimes steer you to make decisions that are best for their own reasons (for example: so they have a friend to sit next to in a class).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300305"/>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probably know you best. They can tell you what you might be suited to. They care and only have your interests at heart. Family will help you look for local opportunities on your behalf.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Family can sometimes steer you to the line of work that is tradition within the family without exploring other options. They can give similar careers information and guidance to you that they experienced when they were your age. It is not always up to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8612515"/>
                  </a:ext>
                </a:extLst>
              </a:tr>
              <a:tr h="370840">
                <a:tc>
                  <a:txBody>
                    <a:bodyPr/>
                    <a:lstStyle/>
                    <a:p>
                      <a:r>
                        <a:rPr lang="en-GB" sz="1800" b="1" dirty="0">
                          <a:solidFill>
                            <a:schemeClr val="tx1"/>
                          </a:solidFill>
                          <a:latin typeface="Arial" panose="020B0604020202020204" pitchFamily="34" charset="0"/>
                          <a:cs typeface="Arial" panose="020B0604020202020204" pitchFamily="34" charset="0"/>
                        </a:rPr>
                        <a:t>Teachers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You see them everyday and they know you well. A great place to start if you decide on a career related to their subject. They know you best in terms of how you work, your strengths and weaknesses.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Teachers may steer you to careers and options biased to their subject. You are also unlikely to approach teachers you don’t like and go to those you do, meaning you don’t get a balanced view and opinion.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8718993"/>
                  </a:ext>
                </a:extLst>
              </a:tr>
            </a:tbl>
          </a:graphicData>
        </a:graphic>
      </p:graphicFrame>
    </p:spTree>
    <p:extLst>
      <p:ext uri="{BB962C8B-B14F-4D97-AF65-F5344CB8AC3E}">
        <p14:creationId xmlns:p14="http://schemas.microsoft.com/office/powerpoint/2010/main" val="3977131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782024" y="1573678"/>
            <a:ext cx="184731"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8475916" y="1943010"/>
            <a:ext cx="3120340" cy="2123658"/>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srgbClr val="92D050"/>
                </a:solidFill>
                <a:effectLst/>
                <a:uLnTx/>
                <a:uFillTx/>
                <a:latin typeface="Cambria" panose="02040503050406030204" pitchFamily="18" charset="0"/>
                <a:ea typeface="+mn-ea"/>
                <a:cs typeface="Arial"/>
              </a:rPr>
              <a:t>New GCSE grades explained</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 name="Picture 1">
            <a:hlinkClick r:id="rId3"/>
          </p:cNvPr>
          <p:cNvPicPr>
            <a:picLocks noChangeAspect="1"/>
          </p:cNvPicPr>
          <p:nvPr/>
        </p:nvPicPr>
        <p:blipFill>
          <a:blip r:embed="rId4"/>
          <a:stretch>
            <a:fillRect/>
          </a:stretch>
        </p:blipFill>
        <p:spPr>
          <a:xfrm>
            <a:off x="731837" y="1573678"/>
            <a:ext cx="7477125" cy="3571875"/>
          </a:xfrm>
          <a:prstGeom prst="rect">
            <a:avLst/>
          </a:prstGeom>
        </p:spPr>
      </p:pic>
    </p:spTree>
    <p:extLst>
      <p:ext uri="{BB962C8B-B14F-4D97-AF65-F5344CB8AC3E}">
        <p14:creationId xmlns:p14="http://schemas.microsoft.com/office/powerpoint/2010/main" val="37467677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845631" y="4163206"/>
            <a:ext cx="3207385" cy="541218"/>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2800" dirty="0">
                <a:solidFill>
                  <a:srgbClr val="318AAC"/>
                </a:solidFill>
              </a:rPr>
              <a:t>That’s interesting!</a:t>
            </a:r>
          </a:p>
        </p:txBody>
      </p:sp>
      <p:sp>
        <p:nvSpPr>
          <p:cNvPr id="20" name="Parallelogram 19"/>
          <p:cNvSpPr/>
          <p:nvPr/>
        </p:nvSpPr>
        <p:spPr>
          <a:xfrm>
            <a:off x="339004" y="4077560"/>
            <a:ext cx="9225126" cy="1825400"/>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Rectangle 6"/>
          <p:cNvSpPr/>
          <p:nvPr/>
        </p:nvSpPr>
        <p:spPr>
          <a:xfrm>
            <a:off x="845631" y="4704424"/>
            <a:ext cx="8288209" cy="1126462"/>
          </a:xfrm>
          <a:prstGeom prst="rect">
            <a:avLst/>
          </a:prstGeom>
        </p:spPr>
        <p:txBody>
          <a:bodyPr wrap="square">
            <a:spAutoFit/>
          </a:bodyPr>
          <a:lstStyle/>
          <a:p>
            <a:pPr>
              <a:spcBef>
                <a:spcPct val="20000"/>
              </a:spcBef>
            </a:pPr>
            <a:r>
              <a:rPr lang="en-GB" sz="1600" dirty="0">
                <a:latin typeface="Arial" panose="020B0604020202020204" pitchFamily="34" charset="0"/>
                <a:cs typeface="Arial" panose="020B0604020202020204" pitchFamily="34" charset="0"/>
              </a:rPr>
              <a:t>The Severn Trent network of pipes is 46,000km long for water and 91,000km for sewers, which is enough pipes to go round the Earth almost three-and-a-half times.</a:t>
            </a:r>
          </a:p>
          <a:p>
            <a:pPr lvl="0">
              <a:spcBef>
                <a:spcPct val="20000"/>
              </a:spcBef>
            </a:pPr>
            <a:r>
              <a:rPr lang="en-GB" sz="1600" dirty="0">
                <a:latin typeface="Arial" panose="020B0604020202020204" pitchFamily="34" charset="0"/>
                <a:cs typeface="Arial" panose="020B0604020202020204" pitchFamily="34" charset="0"/>
              </a:rPr>
              <a:t>You would have to walk a fast pace for three and a half years, 24 hours per day without stopping to walk to the end of the pipe!</a:t>
            </a:r>
          </a:p>
        </p:txBody>
      </p:sp>
      <p:grpSp>
        <p:nvGrpSpPr>
          <p:cNvPr id="16" name="Group 15"/>
          <p:cNvGrpSpPr/>
          <p:nvPr/>
        </p:nvGrpSpPr>
        <p:grpSpPr>
          <a:xfrm>
            <a:off x="10228873" y="274639"/>
            <a:ext cx="2165862" cy="6583362"/>
            <a:chOff x="10228873" y="274638"/>
            <a:chExt cx="2165862" cy="6864817"/>
          </a:xfrm>
        </p:grpSpPr>
        <p:sp>
          <p:nvSpPr>
            <p:cNvPr id="9" name="Rectangle 8"/>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2" name="Rectangle 11"/>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3" name="Rectangle 12"/>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
        <p:nvSpPr>
          <p:cNvPr id="15" name="Title 1"/>
          <p:cNvSpPr>
            <a:spLocks noGrp="1"/>
          </p:cNvSpPr>
          <p:nvPr>
            <p:ph type="title"/>
          </p:nvPr>
        </p:nvSpPr>
        <p:spPr>
          <a:xfrm>
            <a:off x="339004" y="249729"/>
            <a:ext cx="10972800" cy="689866"/>
          </a:xfrm>
        </p:spPr>
        <p:txBody>
          <a:bodyPr>
            <a:normAutofit fontScale="90000"/>
          </a:bodyPr>
          <a:lstStyle/>
          <a:p>
            <a:r>
              <a:rPr lang="en-GB" dirty="0"/>
              <a:t>What have we learnt?</a:t>
            </a:r>
          </a:p>
        </p:txBody>
      </p:sp>
      <p:sp>
        <p:nvSpPr>
          <p:cNvPr id="18" name="Rectangle 17"/>
          <p:cNvSpPr/>
          <p:nvPr/>
        </p:nvSpPr>
        <p:spPr>
          <a:xfrm>
            <a:off x="339003" y="1125995"/>
            <a:ext cx="8642437" cy="2505301"/>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sz="1600" dirty="0">
                <a:latin typeface="Arial" panose="020B0604020202020204" pitchFamily="34" charset="0"/>
                <a:cs typeface="Arial" panose="020B0604020202020204" pitchFamily="34" charset="0"/>
              </a:rPr>
              <a:t>We have learned about the scientific principles relating to air pressure and water pressure.</a:t>
            </a:r>
          </a:p>
          <a:p>
            <a:pPr marL="285750" lvl="0" indent="-285750">
              <a:spcBef>
                <a:spcPct val="20000"/>
              </a:spcBef>
              <a:buFont typeface="Arial" panose="020B0604020202020204" pitchFamily="34" charset="0"/>
              <a:buChar char="•"/>
              <a:defRPr/>
            </a:pPr>
            <a:r>
              <a:rPr lang="en-GB" sz="1600" dirty="0">
                <a:latin typeface="Arial" panose="020B0604020202020204" pitchFamily="34" charset="0"/>
                <a:cs typeface="Arial" panose="020B0604020202020204" pitchFamily="34" charset="0"/>
              </a:rPr>
              <a:t>We have learned about Newton’s third law of motion concerning pairs of forces (action and reaction).</a:t>
            </a:r>
          </a:p>
          <a:p>
            <a:pPr marL="285750" lvl="0" indent="-285750">
              <a:spcBef>
                <a:spcPct val="20000"/>
              </a:spcBef>
              <a:buFont typeface="Arial" panose="020B0604020202020204" pitchFamily="34" charset="0"/>
              <a:buChar char="•"/>
              <a:defRPr/>
            </a:pPr>
            <a:r>
              <a:rPr lang="en-GB" sz="1600" dirty="0">
                <a:latin typeface="Arial" panose="020B0604020202020204" pitchFamily="34" charset="0"/>
                <a:cs typeface="Arial" panose="020B0604020202020204" pitchFamily="34" charset="0"/>
              </a:rPr>
              <a:t>We understand how parachutes work and can develop working parachutes of our own to slowly descend a bottle rocket.</a:t>
            </a:r>
          </a:p>
          <a:p>
            <a:pPr marL="285750" lvl="0" indent="-285750">
              <a:spcBef>
                <a:spcPct val="20000"/>
              </a:spcBef>
              <a:buFont typeface="Arial" panose="020B0604020202020204" pitchFamily="34" charset="0"/>
              <a:buChar char="•"/>
              <a:defRPr/>
            </a:pPr>
            <a:r>
              <a:rPr lang="en-GB" sz="1600" dirty="0">
                <a:latin typeface="Arial" panose="020B0604020202020204" pitchFamily="34" charset="0"/>
                <a:cs typeface="Arial" panose="020B0604020202020204" pitchFamily="34" charset="0"/>
              </a:rPr>
              <a:t>We have learnt how a bottle rocket flies and how we can use simple aerodynamic additions to control some of its movements in flight.</a:t>
            </a:r>
          </a:p>
          <a:p>
            <a:pPr marL="285750" lvl="0" indent="-285750">
              <a:spcBef>
                <a:spcPct val="20000"/>
              </a:spcBef>
              <a:buFont typeface="Arial" panose="020B0604020202020204" pitchFamily="34" charset="0"/>
              <a:buChar char="•"/>
              <a:defRPr/>
            </a:pPr>
            <a:r>
              <a:rPr lang="en-GB" sz="1600" dirty="0">
                <a:latin typeface="Arial" panose="020B0604020202020204" pitchFamily="34" charset="0"/>
                <a:cs typeface="Arial" panose="020B0604020202020204" pitchFamily="34" charset="0"/>
              </a:rPr>
              <a:t>We have learnt how to apply knowledge to a practical challenge and how to test, analyse and adapt designs improve performance.</a:t>
            </a:r>
          </a:p>
        </p:txBody>
      </p:sp>
    </p:spTree>
    <p:extLst>
      <p:ext uri="{BB962C8B-B14F-4D97-AF65-F5344CB8AC3E}">
        <p14:creationId xmlns:p14="http://schemas.microsoft.com/office/powerpoint/2010/main" val="15274759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7</a:t>
            </a:r>
          </a:p>
        </p:txBody>
      </p:sp>
      <p:sp>
        <p:nvSpPr>
          <p:cNvPr id="3" name="Content Placeholder 2"/>
          <p:cNvSpPr>
            <a:spLocks noGrp="1"/>
          </p:cNvSpPr>
          <p:nvPr>
            <p:ph idx="1"/>
          </p:nvPr>
        </p:nvSpPr>
        <p:spPr>
          <a:xfrm>
            <a:off x="609600" y="1082843"/>
            <a:ext cx="10934700" cy="4434037"/>
          </a:xfrm>
        </p:spPr>
        <p:txBody>
          <a:bodyPr>
            <a:noAutofit/>
          </a:bodyPr>
          <a:lstStyle/>
          <a:p>
            <a:pPr marL="0" indent="0">
              <a:buNone/>
            </a:pPr>
            <a:r>
              <a:rPr lang="en-GB" sz="2400" dirty="0"/>
              <a:t>Lesson Synopsis </a:t>
            </a:r>
          </a:p>
          <a:p>
            <a:pPr marL="0" indent="0">
              <a:buNone/>
            </a:pPr>
            <a:r>
              <a:rPr lang="en-GB" sz="1800" b="0" dirty="0">
                <a:solidFill>
                  <a:schemeClr val="tx1"/>
                </a:solidFill>
                <a:latin typeface="Arial" panose="020B0604020202020204" pitchFamily="34" charset="0"/>
                <a:cs typeface="Arial" panose="020B0604020202020204" pitchFamily="34" charset="0"/>
              </a:rPr>
              <a:t>Pupils will be developing and using skills that employers want by working on a series of challenges that are based on designing and making a balloon powered car. In teams pupils will need to adapt their designs to succeed in each of the challenges set, applying the science they have learnt behind the challenges and combining this with the experimentation, analysis and development of their work.</a:t>
            </a:r>
          </a:p>
          <a:p>
            <a:pPr marL="0" indent="0">
              <a:buNone/>
            </a:pPr>
            <a:r>
              <a:rPr lang="en-GB" sz="2400" dirty="0"/>
              <a:t>Learning Objectives </a:t>
            </a:r>
          </a:p>
          <a:p>
            <a:pPr marL="0" indent="0">
              <a:buNone/>
            </a:pPr>
            <a:endParaRPr lang="en-GB" sz="1800" b="0" u="sng" dirty="0"/>
          </a:p>
          <a:p>
            <a:pPr marL="0" indent="0">
              <a:buNone/>
            </a:pPr>
            <a:endParaRPr lang="en-GB" sz="1800" b="0" u="sng" dirty="0"/>
          </a:p>
          <a:p>
            <a:pPr marL="0" indent="0">
              <a:buNone/>
            </a:pPr>
            <a:endParaRPr lang="en-GB" sz="1800" b="0" u="sng" dirty="0"/>
          </a:p>
          <a:p>
            <a:pPr marL="0" indent="0">
              <a:buNone/>
            </a:pPr>
            <a:r>
              <a:rPr lang="en-GB" sz="2400" dirty="0"/>
              <a:t>Resources</a:t>
            </a:r>
            <a:endParaRPr lang="en-GB" sz="1800" dirty="0"/>
          </a:p>
          <a:p>
            <a:pPr marL="0" indent="0">
              <a:buNone/>
            </a:pPr>
            <a:r>
              <a:rPr lang="en-GB" sz="1800" b="0" dirty="0">
                <a:solidFill>
                  <a:schemeClr val="tx1"/>
                </a:solidFill>
                <a:latin typeface="Arial" panose="020B0604020202020204" pitchFamily="34" charset="0"/>
                <a:cs typeface="Arial" panose="020B0604020202020204" pitchFamily="34" charset="0"/>
              </a:rPr>
              <a:t>Each team will be presented with a the same range of materials and a price list. Should you wish to use the Excel version of the spreadsheet you will need to have IT access (one laptop per group).The games will be provided by the Severn Trent team.</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137750559"/>
              </p:ext>
            </p:extLst>
          </p:nvPr>
        </p:nvGraphicFramePr>
        <p:xfrm>
          <a:off x="2032000" y="3234266"/>
          <a:ext cx="8128000" cy="741680"/>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589552913"/>
                    </a:ext>
                  </a:extLst>
                </a:gridCol>
                <a:gridCol w="2032000">
                  <a:extLst>
                    <a:ext uri="{9D8B030D-6E8A-4147-A177-3AD203B41FA5}">
                      <a16:colId xmlns:a16="http://schemas.microsoft.com/office/drawing/2014/main" val="1681501787"/>
                    </a:ext>
                  </a:extLst>
                </a:gridCol>
                <a:gridCol w="2032000">
                  <a:extLst>
                    <a:ext uri="{9D8B030D-6E8A-4147-A177-3AD203B41FA5}">
                      <a16:colId xmlns:a16="http://schemas.microsoft.com/office/drawing/2014/main" val="4033390029"/>
                    </a:ext>
                  </a:extLst>
                </a:gridCol>
                <a:gridCol w="2032000">
                  <a:extLst>
                    <a:ext uri="{9D8B030D-6E8A-4147-A177-3AD203B41FA5}">
                      <a16:colId xmlns:a16="http://schemas.microsoft.com/office/drawing/2014/main" val="3283302702"/>
                    </a:ext>
                  </a:extLst>
                </a:gridCol>
              </a:tblGrid>
              <a:tr h="370840">
                <a:tc>
                  <a:txBody>
                    <a:bodyPr/>
                    <a:lstStyle/>
                    <a:p>
                      <a:pPr algn="ctr"/>
                      <a:r>
                        <a:rPr lang="en-GB" dirty="0">
                          <a:solidFill>
                            <a:schemeClr val="tx1"/>
                          </a:solidFill>
                          <a:latin typeface="Arial" panose="020B0604020202020204" pitchFamily="34" charset="0"/>
                          <a:cs typeface="Arial" panose="020B0604020202020204" pitchFamily="34" charset="0"/>
                        </a:rPr>
                        <a:t>TK16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MA6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EA3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DB10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2767182"/>
                  </a:ext>
                </a:extLst>
              </a:tr>
              <a:tr h="370840">
                <a:tc>
                  <a:txBody>
                    <a:bodyPr/>
                    <a:lstStyle/>
                    <a:p>
                      <a:pPr algn="ctr"/>
                      <a:r>
                        <a:rPr lang="en-GB" dirty="0">
                          <a:solidFill>
                            <a:schemeClr val="tx1"/>
                          </a:solidFill>
                          <a:latin typeface="Arial" panose="020B0604020202020204" pitchFamily="34" charset="0"/>
                          <a:cs typeface="Arial" panose="020B0604020202020204" pitchFamily="34" charset="0"/>
                        </a:rPr>
                        <a:t>MB7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EA2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latin typeface="Arial" panose="020B0604020202020204" pitchFamily="34" charset="0"/>
                          <a:cs typeface="Arial" panose="020B0604020202020204" pitchFamily="34" charset="0"/>
                        </a:rPr>
                        <a:t>DA6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8344117"/>
                  </a:ext>
                </a:extLst>
              </a:tr>
            </a:tbl>
          </a:graphicData>
        </a:graphic>
      </p:graphicFrame>
    </p:spTree>
    <p:extLst>
      <p:ext uri="{BB962C8B-B14F-4D97-AF65-F5344CB8AC3E}">
        <p14:creationId xmlns:p14="http://schemas.microsoft.com/office/powerpoint/2010/main" val="24998326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0574"/>
            <a:ext cx="10972800" cy="689866"/>
          </a:xfrm>
        </p:spPr>
        <p:txBody>
          <a:bodyPr>
            <a:normAutofit fontScale="90000"/>
          </a:bodyPr>
          <a:lstStyle/>
          <a:p>
            <a:r>
              <a:rPr lang="en-GB" dirty="0"/>
              <a:t>4 Pipeline activity</a:t>
            </a:r>
          </a:p>
        </p:txBody>
      </p:sp>
      <p:sp>
        <p:nvSpPr>
          <p:cNvPr id="11" name="Rectangle 10"/>
          <p:cNvSpPr/>
          <p:nvPr/>
        </p:nvSpPr>
        <p:spPr>
          <a:xfrm>
            <a:off x="250522" y="1030075"/>
            <a:ext cx="5929078" cy="3859518"/>
          </a:xfrm>
          <a:prstGeom prst="rect">
            <a:avLst/>
          </a:prstGeom>
        </p:spPr>
        <p:txBody>
          <a:bodyPr wrap="square">
            <a:spAutoFit/>
          </a:bodyPr>
          <a:lstStyle/>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There’s a series of challenges within the activity that you must overcome to succeed.</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have to discuss problems with your team and  experiment with changing your design to solve the problems you face.</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face problems with conflicting solutions which you will need to discuss carefully to present the best compromise. In the real world you might have to justify these decisions to the media, your managers and the local people your decisions affect.</a:t>
            </a:r>
          </a:p>
          <a:p>
            <a:pPr marL="285750" lvl="0" indent="-285750">
              <a:spcBef>
                <a:spcPct val="20000"/>
              </a:spcBef>
              <a:buFont typeface="Arial" panose="020B0604020202020204" pitchFamily="34" charset="0"/>
              <a:buChar char="•"/>
            </a:pPr>
            <a:r>
              <a:rPr lang="en-GB" dirty="0">
                <a:latin typeface="Arial" panose="020B0604020202020204" pitchFamily="34" charset="0"/>
                <a:cs typeface="Arial" panose="020B0604020202020204" pitchFamily="34" charset="0"/>
              </a:rPr>
              <a:t>You will be working in teams and the management of the team will be very important to the success of each challenge.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8" name="Rectangle 7"/>
          <p:cNvSpPr/>
          <p:nvPr/>
        </p:nvSpPr>
        <p:spPr>
          <a:xfrm>
            <a:off x="6602819" y="212651"/>
            <a:ext cx="5189000" cy="559272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p:cNvSpPr/>
          <p:nvPr/>
        </p:nvSpPr>
        <p:spPr>
          <a:xfrm>
            <a:off x="12418238" y="3080084"/>
            <a:ext cx="3597460"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Insert video</a:t>
            </a:r>
          </a:p>
        </p:txBody>
      </p:sp>
      <p:pic>
        <p:nvPicPr>
          <p:cNvPr id="3" name="Picture 2"/>
          <p:cNvPicPr>
            <a:picLocks noChangeAspect="1"/>
          </p:cNvPicPr>
          <p:nvPr/>
        </p:nvPicPr>
        <p:blipFill>
          <a:blip r:embed="rId3"/>
          <a:stretch>
            <a:fillRect/>
          </a:stretch>
        </p:blipFill>
        <p:spPr>
          <a:xfrm>
            <a:off x="6744100" y="435507"/>
            <a:ext cx="4906438" cy="5048655"/>
          </a:xfrm>
          <a:prstGeom prst="rect">
            <a:avLst/>
          </a:prstGeom>
        </p:spPr>
      </p:pic>
    </p:spTree>
    <p:extLst>
      <p:ext uri="{BB962C8B-B14F-4D97-AF65-F5344CB8AC3E}">
        <p14:creationId xmlns:p14="http://schemas.microsoft.com/office/powerpoint/2010/main" val="33081192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7 Starter</a:t>
            </a:r>
          </a:p>
        </p:txBody>
      </p:sp>
      <p:sp>
        <p:nvSpPr>
          <p:cNvPr id="6" name="Rectangle 5"/>
          <p:cNvSpPr/>
          <p:nvPr/>
        </p:nvSpPr>
        <p:spPr>
          <a:xfrm>
            <a:off x="8826500" y="994047"/>
            <a:ext cx="2866736"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720436" y="1066104"/>
            <a:ext cx="8106064" cy="4862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strike="noStrike" kern="1200" cap="none" spc="0" normalizeH="0" baseline="0" noProof="0" dirty="0">
                <a:ln>
                  <a:noFill/>
                </a:ln>
                <a:solidFill>
                  <a:srgbClr val="318AAC"/>
                </a:solidFill>
                <a:effectLst/>
                <a:uLnTx/>
                <a:uFillTx/>
                <a:latin typeface="Cambria" panose="02040503050406030204" pitchFamily="18" charset="0"/>
                <a:ea typeface="+mn-ea"/>
                <a:cs typeface="Arial"/>
              </a:rPr>
              <a:t>What is an apprenticeship?</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18AAC"/>
                </a:solidFill>
                <a:effectLst/>
                <a:uLnTx/>
                <a:uFillTx/>
                <a:latin typeface="Arial" panose="020B0604020202020204" pitchFamily="34" charset="0"/>
                <a:cs typeface="Arial" panose="020B0604020202020204" pitchFamily="34" charset="0"/>
                <a:hlinkClick r:id="rId3"/>
              </a:rPr>
              <a:t>https://www.youtube.com/user/ApprenticeshipsNAS</a:t>
            </a:r>
            <a:endParaRPr kumimoji="0" lang="en-GB" sz="1800" b="0" i="0" u="none" strike="noStrike" kern="1200" cap="none" spc="0" normalizeH="0" baseline="0" noProof="0" dirty="0">
              <a:ln>
                <a:noFill/>
              </a:ln>
              <a:solidFill>
                <a:srgbClr val="318AAC"/>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strike="noStrike" kern="1200" cap="none" spc="0" normalizeH="0" baseline="0" noProof="0" dirty="0">
                <a:ln>
                  <a:noFill/>
                </a:ln>
                <a:solidFill>
                  <a:srgbClr val="318AAC"/>
                </a:solidFill>
                <a:effectLst/>
                <a:uLnTx/>
                <a:uFillTx/>
                <a:latin typeface="Cambria" panose="02040503050406030204" pitchFamily="18" charset="0"/>
                <a:ea typeface="+mn-ea"/>
                <a:cs typeface="Arial"/>
              </a:rPr>
              <a:t>An example of how to apply for an apprenticeship through Warwickshire College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4F81BD"/>
                </a:solidFill>
                <a:effectLst/>
                <a:uLnTx/>
                <a:uFillTx/>
                <a:latin typeface="Arial" panose="020B0604020202020204" pitchFamily="34" charset="0"/>
                <a:cs typeface="Arial" panose="020B0604020202020204" pitchFamily="34" charset="0"/>
                <a:hlinkClick r:id="rId4"/>
              </a:rPr>
              <a:t>https://www.youtube.com/watch?v=LWx3opcJlSE</a:t>
            </a:r>
            <a:endParaRPr kumimoji="0" lang="en-GB" sz="1800" b="0" i="0" u="none" strike="noStrike" kern="1200" cap="none" spc="0" normalizeH="0" baseline="0" noProof="0" dirty="0">
              <a:ln>
                <a:noFill/>
              </a:ln>
              <a:solidFill>
                <a:srgbClr val="4F81BD"/>
              </a:solidFill>
              <a:effectLst/>
              <a:uLnTx/>
              <a:uFillTx/>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4F81BD"/>
              </a:solidFill>
              <a:effectLst/>
              <a:uLnTx/>
              <a:uFillTx/>
              <a:latin typeface="Cambria" panose="02040503050406030204" pitchFamily="18" charset="0"/>
              <a:ea typeface="+mn-ea"/>
              <a:cs typeface="+mn-cs"/>
            </a:endParaRPr>
          </a:p>
          <a:p>
            <a:pPr marL="0" marR="0" lvl="0" indent="0" algn="l" defTabSz="457200" rtl="0" eaLnBrk="1" fontAlgn="auto" latinLnBrk="0" hangingPunct="1">
              <a:lnSpc>
                <a:spcPct val="100000"/>
              </a:lnSpc>
              <a:spcBef>
                <a:spcPts val="0"/>
              </a:spcBef>
              <a:spcAft>
                <a:spcPts val="40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Apprenticeships have equivalent educational levels and offer a good alternative to traditional routes through education beyond age 16:</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Intermediate	Level 2	5 GCSE grades A*-C</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Advanced	Level 3	2 A Level passes</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Higher	Level 4-7	Foundation degree</a:t>
            </a:r>
          </a:p>
          <a:p>
            <a:pPr marL="266700" marR="0" lvl="0" algn="l" defTabSz="466725" rtl="0" eaLnBrk="1" fontAlgn="auto" latinLnBrk="0" hangingPunct="1">
              <a:lnSpc>
                <a:spcPct val="100000"/>
              </a:lnSpc>
              <a:spcBef>
                <a:spcPts val="0"/>
              </a:spcBef>
              <a:spcAft>
                <a:spcPts val="0"/>
              </a:spcAft>
              <a:buClrTx/>
              <a:buSzTx/>
              <a:buFontTx/>
              <a:buNone/>
              <a:tabLst>
                <a:tab pos="2425700" algn="l"/>
                <a:tab pos="4572000" algn="l"/>
              </a:tabLst>
              <a:defRPr/>
            </a:pPr>
            <a:r>
              <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rPr>
              <a:t>Degree	Level 6-7	Bachelors or Masters degree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t>What do like about the idea of an apprenticeship? </a:t>
            </a:r>
            <a:b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br>
            <a:r>
              <a:rPr kumimoji="0" lang="en-GB" sz="2000" b="1" i="0" u="none" strike="noStrike" kern="1200" cap="none" spc="0" normalizeH="0" baseline="0" noProof="0" dirty="0">
                <a:ln>
                  <a:noFill/>
                </a:ln>
                <a:solidFill>
                  <a:srgbClr val="318AAC"/>
                </a:solidFill>
                <a:effectLst/>
                <a:uLnTx/>
                <a:uFillTx/>
                <a:latin typeface="Cambria" panose="02040503050406030204" pitchFamily="18" charset="0"/>
                <a:ea typeface="+mn-ea"/>
                <a:cs typeface="+mn-cs"/>
              </a:rPr>
              <a:t>How will you find out more?</a:t>
            </a:r>
            <a:endParaRPr kumimoji="0" lang="en-GB" sz="2000" b="0" i="0" u="none" strike="noStrike" kern="1200" cap="none" spc="0" normalizeH="0" baseline="0" noProof="0" dirty="0">
              <a:ln>
                <a:noFill/>
              </a:ln>
              <a:solidFill>
                <a:srgbClr val="318AAC"/>
              </a:solidFill>
              <a:effectLst/>
              <a:uLnTx/>
              <a:uFillTx/>
              <a:latin typeface="Cambria" panose="02040503050406030204" pitchFamily="18" charset="0"/>
              <a:ea typeface="+mn-ea"/>
              <a:cs typeface="+mn-cs"/>
            </a:endParaRPr>
          </a:p>
        </p:txBody>
      </p:sp>
      <p:sp>
        <p:nvSpPr>
          <p:cNvPr id="4" name="Rectangle 3"/>
          <p:cNvSpPr/>
          <p:nvPr/>
        </p:nvSpPr>
        <p:spPr>
          <a:xfrm>
            <a:off x="8826500" y="1066104"/>
            <a:ext cx="2866736" cy="4585871"/>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a:rPr>
              <a:t>Homework activity</a:t>
            </a:r>
          </a:p>
          <a:p>
            <a:pPr lvl="0" defTabSz="457200">
              <a:spcBef>
                <a:spcPct val="20000"/>
              </a:spcBef>
            </a:pPr>
            <a:r>
              <a:rPr lang="en-GB" sz="1600" dirty="0">
                <a:latin typeface="Arial" panose="020B0604020202020204" pitchFamily="34" charset="0"/>
                <a:cs typeface="Arial" panose="020B0604020202020204" pitchFamily="34" charset="0"/>
              </a:rPr>
              <a:t>Talk to family member about your future. Discuss what career you would like to do, and a back up if you find your first choice doesn’t go to plan. Look at:</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qualifications you might need.</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pay and conditions of the job.</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Local employers who might be able to employ you doing this.</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The subjects you would need to take to achieve this.</a:t>
            </a:r>
          </a:p>
        </p:txBody>
      </p:sp>
    </p:spTree>
    <p:extLst>
      <p:ext uri="{BB962C8B-B14F-4D97-AF65-F5344CB8AC3E}">
        <p14:creationId xmlns:p14="http://schemas.microsoft.com/office/powerpoint/2010/main" val="137086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301849" y="3268011"/>
            <a:ext cx="4657922" cy="2554545"/>
          </a:xfrm>
          <a:prstGeom prst="rect">
            <a:avLst/>
          </a:prstGeom>
        </p:spPr>
        <p:txBody>
          <a:bodyPr wrap="square">
            <a:spAutoFit/>
          </a:bodyPr>
          <a:lstStyle/>
          <a:p>
            <a:r>
              <a:rPr lang="en-GB" sz="2000" dirty="0">
                <a:solidFill>
                  <a:srgbClr val="318AAC"/>
                </a:solidFill>
                <a:latin typeface="Cambria" panose="02040503050406030204" pitchFamily="18" charset="0"/>
                <a:cs typeface="Arial"/>
              </a:rPr>
              <a:t>A warm welcome to the staff of Severn Trent Water, who have kindly agreed to help us with your challenges today</a:t>
            </a:r>
          </a:p>
          <a:p>
            <a:endParaRPr lang="en-GB" sz="2000" dirty="0">
              <a:solidFill>
                <a:srgbClr val="318AAC"/>
              </a:solidFill>
              <a:latin typeface="Cambria" panose="02040503050406030204" pitchFamily="18" charset="0"/>
              <a:cs typeface="Arial"/>
            </a:endParaRPr>
          </a:p>
          <a:p>
            <a:r>
              <a:rPr lang="en-GB" sz="2000" dirty="0">
                <a:solidFill>
                  <a:srgbClr val="318AAC"/>
                </a:solidFill>
                <a:latin typeface="Cambria" panose="02040503050406030204" pitchFamily="18" charset="0"/>
                <a:cs typeface="Arial"/>
              </a:rPr>
              <a:t>If you need help today, feel free to approach them, and take the opportunity to find out more about their jobs, and what they do at Severn Trent Water</a:t>
            </a:r>
            <a:endParaRPr lang="en-GB" sz="2000" dirty="0"/>
          </a:p>
        </p:txBody>
      </p:sp>
      <p:grpSp>
        <p:nvGrpSpPr>
          <p:cNvPr id="16" name="Group 15"/>
          <p:cNvGrpSpPr/>
          <p:nvPr/>
        </p:nvGrpSpPr>
        <p:grpSpPr>
          <a:xfrm>
            <a:off x="262627" y="372550"/>
            <a:ext cx="10847408" cy="4049623"/>
            <a:chOff x="262627" y="1005740"/>
            <a:chExt cx="10847408" cy="4049623"/>
          </a:xfrm>
        </p:grpSpPr>
        <p:sp>
          <p:nvSpPr>
            <p:cNvPr id="11" name="Rectangle 10"/>
            <p:cNvSpPr/>
            <p:nvPr/>
          </p:nvSpPr>
          <p:spPr>
            <a:xfrm>
              <a:off x="262627" y="1005740"/>
              <a:ext cx="6913830" cy="40496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3"/>
            <a:stretch>
              <a:fillRect/>
            </a:stretch>
          </p:blipFill>
          <p:spPr>
            <a:xfrm>
              <a:off x="500920" y="1189722"/>
              <a:ext cx="6494498" cy="3681658"/>
            </a:xfrm>
            <a:prstGeom prst="rect">
              <a:avLst/>
            </a:prstGeom>
          </p:spPr>
        </p:pic>
        <p:grpSp>
          <p:nvGrpSpPr>
            <p:cNvPr id="13" name="Group 12"/>
            <p:cNvGrpSpPr/>
            <p:nvPr/>
          </p:nvGrpSpPr>
          <p:grpSpPr>
            <a:xfrm>
              <a:off x="6251515" y="1657698"/>
              <a:ext cx="4858520" cy="1987232"/>
              <a:chOff x="6615953" y="1035035"/>
              <a:chExt cx="5123329" cy="2102778"/>
            </a:xfrm>
          </p:grpSpPr>
          <p:sp>
            <p:nvSpPr>
              <p:cNvPr id="12" name="Rectangle 11"/>
              <p:cNvSpPr/>
              <p:nvPr/>
            </p:nvSpPr>
            <p:spPr>
              <a:xfrm>
                <a:off x="6615953" y="1035035"/>
                <a:ext cx="5123329" cy="21027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stretch>
                <a:fillRect/>
              </a:stretch>
            </p:blipFill>
            <p:spPr>
              <a:xfrm>
                <a:off x="6832460" y="1189952"/>
                <a:ext cx="4720477" cy="1814433"/>
              </a:xfrm>
              <a:prstGeom prst="rect">
                <a:avLst/>
              </a:prstGeom>
            </p:spPr>
          </p:pic>
        </p:grpSp>
      </p:grpSp>
      <p:grpSp>
        <p:nvGrpSpPr>
          <p:cNvPr id="15" name="Group 14"/>
          <p:cNvGrpSpPr/>
          <p:nvPr/>
        </p:nvGrpSpPr>
        <p:grpSpPr>
          <a:xfrm>
            <a:off x="700764" y="795187"/>
            <a:ext cx="2139063" cy="974211"/>
            <a:chOff x="-2359963" y="4078871"/>
            <a:chExt cx="2139063" cy="974211"/>
          </a:xfrm>
        </p:grpSpPr>
        <p:sp>
          <p:nvSpPr>
            <p:cNvPr id="10" name="Rectangle 9"/>
            <p:cNvSpPr/>
            <p:nvPr/>
          </p:nvSpPr>
          <p:spPr>
            <a:xfrm>
              <a:off x="-2359963" y="4078871"/>
              <a:ext cx="2139063" cy="9742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5"/>
            <a:stretch>
              <a:fillRect/>
            </a:stretch>
          </p:blipFill>
          <p:spPr>
            <a:xfrm>
              <a:off x="-2160534" y="4200120"/>
              <a:ext cx="1740207" cy="731714"/>
            </a:xfrm>
            <a:prstGeom prst="rect">
              <a:avLst/>
            </a:prstGeom>
          </p:spPr>
        </p:pic>
      </p:grpSp>
      <p:sp>
        <p:nvSpPr>
          <p:cNvPr id="17" name="Title 1"/>
          <p:cNvSpPr txBox="1">
            <a:spLocks/>
          </p:cNvSpPr>
          <p:nvPr/>
        </p:nvSpPr>
        <p:spPr>
          <a:xfrm>
            <a:off x="137235" y="252154"/>
            <a:ext cx="10972800" cy="689866"/>
          </a:xfrm>
          <a:prstGeom prst="rect">
            <a:avLst/>
          </a:prstGeom>
        </p:spPr>
        <p:txBody>
          <a:bodyPr vert="horz" lIns="91440" tIns="45720" rIns="91440" bIns="45720" rtlCol="0" anchor="ctr">
            <a:normAutofit fontScale="90000" lnSpcReduction="100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pPr algn="r"/>
            <a:r>
              <a:rPr lang="en-GB" dirty="0"/>
              <a:t>Welcome</a:t>
            </a:r>
          </a:p>
        </p:txBody>
      </p:sp>
      <p:grpSp>
        <p:nvGrpSpPr>
          <p:cNvPr id="18" name="Group 17"/>
          <p:cNvGrpSpPr/>
          <p:nvPr/>
        </p:nvGrpSpPr>
        <p:grpSpPr>
          <a:xfrm>
            <a:off x="997708" y="3568585"/>
            <a:ext cx="2877671" cy="2087984"/>
            <a:chOff x="833717" y="3505748"/>
            <a:chExt cx="2877671" cy="2087984"/>
          </a:xfrm>
        </p:grpSpPr>
        <p:sp>
          <p:nvSpPr>
            <p:cNvPr id="19" name="Rectangle 18"/>
            <p:cNvSpPr/>
            <p:nvPr/>
          </p:nvSpPr>
          <p:spPr>
            <a:xfrm>
              <a:off x="833717" y="3505748"/>
              <a:ext cx="2877671" cy="2087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0" name="Picture 19"/>
            <p:cNvPicPr>
              <a:picLocks noChangeAspect="1"/>
            </p:cNvPicPr>
            <p:nvPr/>
          </p:nvPicPr>
          <p:blipFill>
            <a:blip r:embed="rId6"/>
            <a:stretch>
              <a:fillRect/>
            </a:stretch>
          </p:blipFill>
          <p:spPr>
            <a:xfrm>
              <a:off x="997708" y="3696211"/>
              <a:ext cx="2544336" cy="1693574"/>
            </a:xfrm>
            <a:prstGeom prst="rect">
              <a:avLst/>
            </a:prstGeom>
          </p:spPr>
        </p:pic>
      </p:grpSp>
    </p:spTree>
    <p:extLst>
      <p:ext uri="{BB962C8B-B14F-4D97-AF65-F5344CB8AC3E}">
        <p14:creationId xmlns:p14="http://schemas.microsoft.com/office/powerpoint/2010/main" val="41062368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Objectives</a:t>
            </a:r>
          </a:p>
        </p:txBody>
      </p:sp>
      <p:sp>
        <p:nvSpPr>
          <p:cNvPr id="16" name="Rectangle 15"/>
          <p:cNvSpPr/>
          <p:nvPr/>
        </p:nvSpPr>
        <p:spPr>
          <a:xfrm>
            <a:off x="609599" y="1016774"/>
            <a:ext cx="6984181" cy="5193729"/>
          </a:xfrm>
          <a:prstGeom prst="rect">
            <a:avLst/>
          </a:prstGeom>
        </p:spPr>
        <p:txBody>
          <a:bodyPr wrap="square">
            <a:spAutoFit/>
          </a:bodyPr>
          <a:lstStyle/>
          <a:p>
            <a:pPr lvl="0">
              <a:spcBef>
                <a:spcPts val="300"/>
              </a:spcBef>
            </a:pPr>
            <a:r>
              <a:rPr lang="en-GB" sz="2400" b="1" dirty="0">
                <a:solidFill>
                  <a:srgbClr val="318AAC"/>
                </a:solidFill>
                <a:latin typeface="Cambria" panose="02040503050406030204" pitchFamily="18" charset="0"/>
                <a:cs typeface="Arial"/>
              </a:rPr>
              <a:t>Know</a:t>
            </a:r>
          </a:p>
          <a:p>
            <a:pPr lvl="0">
              <a:spcBef>
                <a:spcPts val="300"/>
              </a:spcBef>
            </a:pPr>
            <a:r>
              <a:rPr lang="en-GB" sz="2000" dirty="0">
                <a:latin typeface="Arial" panose="020B0604020202020204" pitchFamily="34" charset="0"/>
                <a:cs typeface="Arial" panose="020B0604020202020204" pitchFamily="34" charset="0"/>
              </a:rPr>
              <a:t>A team must adapt to address problems as they arise. Like a good football team, players must step in to do unfamiliar roles when the need arises. </a:t>
            </a:r>
          </a:p>
          <a:p>
            <a:pPr lvl="0">
              <a:spcBef>
                <a:spcPts val="300"/>
              </a:spcBef>
            </a:pPr>
            <a:endParaRPr lang="en-GB" sz="600" dirty="0">
              <a:latin typeface="Arial" panose="020B0604020202020204" pitchFamily="34" charset="0"/>
              <a:cs typeface="Arial" panose="020B0604020202020204" pitchFamily="34" charset="0"/>
            </a:endParaRPr>
          </a:p>
          <a:p>
            <a:pPr lvl="0">
              <a:spcBef>
                <a:spcPts val="300"/>
              </a:spcBef>
            </a:pPr>
            <a:r>
              <a:rPr lang="en-GB" sz="2400" b="1" dirty="0">
                <a:solidFill>
                  <a:srgbClr val="318AAC"/>
                </a:solidFill>
                <a:latin typeface="Cambria" panose="02040503050406030204" pitchFamily="18" charset="0"/>
                <a:cs typeface="Arial"/>
              </a:rPr>
              <a:t>Understand</a:t>
            </a:r>
          </a:p>
          <a:p>
            <a:pPr lvl="0">
              <a:spcBef>
                <a:spcPts val="300"/>
              </a:spcBef>
            </a:pPr>
            <a:r>
              <a:rPr lang="en-GB" sz="2000" dirty="0">
                <a:latin typeface="Arial" panose="020B0604020202020204" pitchFamily="34" charset="0"/>
                <a:cs typeface="Arial" panose="020B0604020202020204" pitchFamily="34" charset="0"/>
              </a:rPr>
              <a:t>The role of Severn Trent in supplying and treating the water of homes and businesses and in maintaining the whole infrastructure. </a:t>
            </a:r>
          </a:p>
          <a:p>
            <a:pPr lvl="0">
              <a:spcBef>
                <a:spcPts val="300"/>
              </a:spcBef>
            </a:pPr>
            <a:endParaRPr lang="en-GB" sz="600" b="1" dirty="0">
              <a:latin typeface="Arial" panose="020B0604020202020204" pitchFamily="34" charset="0"/>
              <a:cs typeface="Arial" panose="020B0604020202020204" pitchFamily="34" charset="0"/>
            </a:endParaRPr>
          </a:p>
          <a:p>
            <a:pPr lvl="0">
              <a:spcBef>
                <a:spcPts val="300"/>
              </a:spcBef>
            </a:pPr>
            <a:r>
              <a:rPr lang="en-GB" sz="2400" b="1" dirty="0">
                <a:solidFill>
                  <a:srgbClr val="318AAC"/>
                </a:solidFill>
                <a:latin typeface="Cambria" panose="02040503050406030204" pitchFamily="18" charset="0"/>
                <a:cs typeface="Arial"/>
              </a:rPr>
              <a:t>Do</a:t>
            </a:r>
          </a:p>
          <a:p>
            <a:pPr lvl="0">
              <a:spcBef>
                <a:spcPts val="300"/>
              </a:spcBef>
            </a:pPr>
            <a:r>
              <a:rPr lang="en-GB" sz="2000" dirty="0">
                <a:latin typeface="Arial" panose="020B0604020202020204" pitchFamily="34" charset="0"/>
                <a:cs typeface="Arial" panose="020B0604020202020204" pitchFamily="34" charset="0"/>
              </a:rPr>
              <a:t>Pupils assume the role of supplying water to address the needs of a community. Pupils will need to look at the advantages and disadvantages of their proposals and modify their approaches to find the best compromises to conflicting needs.</a:t>
            </a:r>
          </a:p>
        </p:txBody>
      </p:sp>
      <p:pic>
        <p:nvPicPr>
          <p:cNvPr id="3" name="Picture 2"/>
          <p:cNvPicPr>
            <a:picLocks noChangeAspect="1"/>
          </p:cNvPicPr>
          <p:nvPr/>
        </p:nvPicPr>
        <p:blipFill rotWithShape="1">
          <a:blip r:embed="rId3"/>
          <a:srcRect r="14369"/>
          <a:stretch/>
        </p:blipFill>
        <p:spPr>
          <a:xfrm>
            <a:off x="7593782" y="274638"/>
            <a:ext cx="4365990" cy="5389562"/>
          </a:xfrm>
          <a:prstGeom prst="rect">
            <a:avLst/>
          </a:prstGeom>
        </p:spPr>
      </p:pic>
      <p:pic>
        <p:nvPicPr>
          <p:cNvPr id="4" name="Picture 3"/>
          <p:cNvPicPr>
            <a:picLocks noChangeAspect="1"/>
          </p:cNvPicPr>
          <p:nvPr/>
        </p:nvPicPr>
        <p:blipFill>
          <a:blip r:embed="rId4"/>
          <a:stretch>
            <a:fillRect/>
          </a:stretch>
        </p:blipFill>
        <p:spPr>
          <a:xfrm>
            <a:off x="7732662" y="4759834"/>
            <a:ext cx="1835055" cy="774259"/>
          </a:xfrm>
          <a:prstGeom prst="rect">
            <a:avLst/>
          </a:prstGeom>
        </p:spPr>
      </p:pic>
    </p:spTree>
    <p:extLst>
      <p:ext uri="{BB962C8B-B14F-4D97-AF65-F5344CB8AC3E}">
        <p14:creationId xmlns:p14="http://schemas.microsoft.com/office/powerpoint/2010/main" val="13805330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93415"/>
            <a:ext cx="10972800" cy="689866"/>
          </a:xfrm>
        </p:spPr>
        <p:txBody>
          <a:bodyPr>
            <a:normAutofit/>
          </a:bodyPr>
          <a:lstStyle/>
          <a:p>
            <a:r>
              <a:rPr lang="en-GB" sz="3200" dirty="0"/>
              <a:t>Challenge 15</a:t>
            </a:r>
            <a:endParaRPr lang="en-GB" sz="3200" dirty="0">
              <a:solidFill>
                <a:srgbClr val="FF0000"/>
              </a:solidFill>
            </a:endParaRP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11" name="Rectangle 10"/>
          <p:cNvSpPr/>
          <p:nvPr/>
        </p:nvSpPr>
        <p:spPr>
          <a:xfrm>
            <a:off x="295624" y="946051"/>
            <a:ext cx="5604254" cy="4770537"/>
          </a:xfrm>
          <a:prstGeom prst="rect">
            <a:avLst/>
          </a:prstGeom>
        </p:spPr>
        <p:txBody>
          <a:bodyPr wrap="square">
            <a:spAutoFit/>
          </a:bodyPr>
          <a:lstStyle/>
          <a:p>
            <a:pPr lvl="0">
              <a:spcBef>
                <a:spcPts val="800"/>
              </a:spcBef>
            </a:pPr>
            <a:r>
              <a:rPr lang="en-GB" sz="2400" b="1" dirty="0">
                <a:solidFill>
                  <a:srgbClr val="318AAC"/>
                </a:solidFill>
                <a:latin typeface="Cambria" panose="02040503050406030204" pitchFamily="18" charset="0"/>
                <a:cs typeface="Arial"/>
              </a:rPr>
              <a:t>Introduction</a:t>
            </a:r>
          </a:p>
          <a:p>
            <a:pPr lvl="0">
              <a:spcBef>
                <a:spcPts val="800"/>
              </a:spcBef>
            </a:pPr>
            <a:r>
              <a:rPr lang="en-GB" dirty="0">
                <a:latin typeface="Arial" panose="020B0604020202020204" pitchFamily="34" charset="0"/>
                <a:cs typeface="Arial" panose="020B0604020202020204" pitchFamily="34" charset="0"/>
              </a:rPr>
              <a:t>You are going to work in your teams to solve the problems within this game.</a:t>
            </a:r>
          </a:p>
          <a:p>
            <a:pPr lvl="0">
              <a:spcBef>
                <a:spcPts val="800"/>
              </a:spcBef>
            </a:pPr>
            <a:r>
              <a:rPr lang="en-GB" dirty="0">
                <a:latin typeface="Arial" panose="020B0604020202020204" pitchFamily="34" charset="0"/>
                <a:cs typeface="Arial" panose="020B0604020202020204" pitchFamily="34" charset="0"/>
              </a:rPr>
              <a:t>You are going to pretend to be Severn Trent Civil Engineers to design, build and test a network of water supply pipes to different customers on the map.</a:t>
            </a:r>
          </a:p>
          <a:p>
            <a:pPr lvl="0">
              <a:spcBef>
                <a:spcPts val="800"/>
              </a:spcBef>
            </a:pPr>
            <a:endParaRPr lang="en-GB" dirty="0">
              <a:latin typeface="Arial" panose="020B0604020202020204" pitchFamily="34" charset="0"/>
              <a:cs typeface="Arial" panose="020B0604020202020204" pitchFamily="34" charset="0"/>
            </a:endParaRPr>
          </a:p>
          <a:p>
            <a:pPr lvl="0">
              <a:spcBef>
                <a:spcPts val="800"/>
              </a:spcBef>
            </a:pPr>
            <a:r>
              <a:rPr lang="en-GB" sz="2400" b="1" dirty="0">
                <a:solidFill>
                  <a:srgbClr val="318AAC"/>
                </a:solidFill>
                <a:latin typeface="Cambria" panose="02040503050406030204" pitchFamily="18" charset="0"/>
                <a:cs typeface="Arial"/>
              </a:rPr>
              <a:t>How you win</a:t>
            </a:r>
          </a:p>
          <a:p>
            <a:pPr lvl="0">
              <a:spcBef>
                <a:spcPts val="800"/>
              </a:spcBef>
            </a:pPr>
            <a:r>
              <a:rPr lang="en-GB" dirty="0">
                <a:latin typeface="Arial" panose="020B0604020202020204" pitchFamily="34" charset="0"/>
                <a:cs typeface="Arial" panose="020B0604020202020204" pitchFamily="34" charset="0"/>
              </a:rPr>
              <a:t>To succeed you will need to deliver water to each of the customers on the map, within budget and at a satisfactory flow. Who wants water only just dribbling from their tap? </a:t>
            </a:r>
          </a:p>
          <a:p>
            <a:pPr lvl="0">
              <a:spcBef>
                <a:spcPts val="800"/>
              </a:spcBef>
            </a:pPr>
            <a:r>
              <a:rPr lang="en-GB" dirty="0">
                <a:latin typeface="Arial" panose="020B0604020202020204" pitchFamily="34" charset="0"/>
                <a:cs typeface="Arial" panose="020B0604020202020204" pitchFamily="34" charset="0"/>
              </a:rPr>
              <a:t>In the real world the flow is called water pressure and delivering water to the customers is called the supply.</a:t>
            </a:r>
          </a:p>
        </p:txBody>
      </p:sp>
      <p:pic>
        <p:nvPicPr>
          <p:cNvPr id="12" name="Picture 11"/>
          <p:cNvPicPr>
            <a:picLocks noChangeAspect="1"/>
          </p:cNvPicPr>
          <p:nvPr/>
        </p:nvPicPr>
        <p:blipFill>
          <a:blip r:embed="rId3"/>
          <a:stretch>
            <a:fillRect/>
          </a:stretch>
        </p:blipFill>
        <p:spPr>
          <a:xfrm>
            <a:off x="6284686" y="134257"/>
            <a:ext cx="5756990" cy="5756990"/>
          </a:xfrm>
          <a:prstGeom prst="rect">
            <a:avLst/>
          </a:prstGeom>
        </p:spPr>
      </p:pic>
    </p:spTree>
    <p:extLst>
      <p:ext uri="{BB962C8B-B14F-4D97-AF65-F5344CB8AC3E}">
        <p14:creationId xmlns:p14="http://schemas.microsoft.com/office/powerpoint/2010/main" val="38288548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93415"/>
            <a:ext cx="10972800" cy="689866"/>
          </a:xfrm>
        </p:spPr>
        <p:txBody>
          <a:bodyPr>
            <a:normAutofit/>
          </a:bodyPr>
          <a:lstStyle/>
          <a:p>
            <a:r>
              <a:rPr lang="en-GB" sz="3200" dirty="0"/>
              <a:t>The Water Supply Challenge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11" name="Rectangle 10"/>
          <p:cNvSpPr/>
          <p:nvPr/>
        </p:nvSpPr>
        <p:spPr>
          <a:xfrm>
            <a:off x="295623" y="852162"/>
            <a:ext cx="5671131" cy="5004447"/>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About the map and the customers</a:t>
            </a:r>
          </a:p>
          <a:p>
            <a:pPr lvl="0">
              <a:spcBef>
                <a:spcPct val="20000"/>
              </a:spcBef>
            </a:pPr>
            <a:r>
              <a:rPr lang="en-GB" dirty="0">
                <a:latin typeface="Arial" panose="020B0604020202020204" pitchFamily="34" charset="0"/>
                <a:cs typeface="Arial" panose="020B0604020202020204" pitchFamily="34" charset="0"/>
              </a:rPr>
              <a:t>There are a lot of different squares on the map. You may find a green space, a road, a river or a bridge. Each of the six customers you aim to supply are also on the map. They include an industrial estate, hospital, school, an old town, an eco town and a farm. </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The budget and the land costs</a:t>
            </a:r>
          </a:p>
          <a:p>
            <a:pPr lvl="0">
              <a:spcBef>
                <a:spcPct val="20000"/>
              </a:spcBef>
            </a:pPr>
            <a:r>
              <a:rPr lang="en-GB" dirty="0">
                <a:latin typeface="Arial" panose="020B0604020202020204" pitchFamily="34" charset="0"/>
                <a:cs typeface="Arial" panose="020B0604020202020204" pitchFamily="34" charset="0"/>
              </a:rPr>
              <a:t>You can see that each square on the map has a number. This is the cost of the land if you cross this square with your pipeline, and it must be subtracted from your budget.</a:t>
            </a:r>
          </a:p>
          <a:p>
            <a:pPr lvl="0">
              <a:spcBef>
                <a:spcPct val="20000"/>
              </a:spcBef>
            </a:pPr>
            <a:r>
              <a:rPr lang="en-GB" dirty="0">
                <a:latin typeface="Arial" panose="020B0604020202020204" pitchFamily="34" charset="0"/>
                <a:cs typeface="Arial" panose="020B0604020202020204" pitchFamily="34" charset="0"/>
              </a:rPr>
              <a:t>You will also need to pay for the materials you need to build the pipeline and the cost of these must also be subtracted from your budget. These are detailed on the next slide.</a:t>
            </a:r>
          </a:p>
        </p:txBody>
      </p:sp>
      <p:pic>
        <p:nvPicPr>
          <p:cNvPr id="12" name="Picture 11"/>
          <p:cNvPicPr>
            <a:picLocks noChangeAspect="1"/>
          </p:cNvPicPr>
          <p:nvPr/>
        </p:nvPicPr>
        <p:blipFill>
          <a:blip r:embed="rId3"/>
          <a:stretch>
            <a:fillRect/>
          </a:stretch>
        </p:blipFill>
        <p:spPr>
          <a:xfrm>
            <a:off x="6284686" y="134257"/>
            <a:ext cx="5756990" cy="5756990"/>
          </a:xfrm>
          <a:prstGeom prst="rect">
            <a:avLst/>
          </a:prstGeom>
        </p:spPr>
      </p:pic>
    </p:spTree>
    <p:extLst>
      <p:ext uri="{BB962C8B-B14F-4D97-AF65-F5344CB8AC3E}">
        <p14:creationId xmlns:p14="http://schemas.microsoft.com/office/powerpoint/2010/main" val="14646672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5615"/>
            <a:ext cx="10972800" cy="689866"/>
          </a:xfrm>
        </p:spPr>
        <p:txBody>
          <a:bodyPr>
            <a:normAutofit/>
          </a:bodyPr>
          <a:lstStyle/>
          <a:p>
            <a:r>
              <a:rPr lang="en-GB" sz="3200" dirty="0"/>
              <a:t>The Water Supply Challenge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pic>
        <p:nvPicPr>
          <p:cNvPr id="12" name="Picture 11"/>
          <p:cNvPicPr>
            <a:picLocks noChangeAspect="1"/>
          </p:cNvPicPr>
          <p:nvPr/>
        </p:nvPicPr>
        <p:blipFill>
          <a:blip r:embed="rId3"/>
          <a:stretch>
            <a:fillRect/>
          </a:stretch>
        </p:blipFill>
        <p:spPr>
          <a:xfrm>
            <a:off x="6284686" y="134257"/>
            <a:ext cx="5756990" cy="5756990"/>
          </a:xfrm>
          <a:prstGeom prst="rect">
            <a:avLst/>
          </a:prstGeom>
        </p:spPr>
      </p:pic>
      <p:pic>
        <p:nvPicPr>
          <p:cNvPr id="3" name="Picture 2"/>
          <p:cNvPicPr>
            <a:picLocks noChangeAspect="1"/>
          </p:cNvPicPr>
          <p:nvPr/>
        </p:nvPicPr>
        <p:blipFill>
          <a:blip r:embed="rId4"/>
          <a:stretch>
            <a:fillRect/>
          </a:stretch>
        </p:blipFill>
        <p:spPr>
          <a:xfrm>
            <a:off x="2019731" y="705481"/>
            <a:ext cx="4264955" cy="5266141"/>
          </a:xfrm>
          <a:prstGeom prst="rect">
            <a:avLst/>
          </a:prstGeom>
        </p:spPr>
      </p:pic>
      <p:sp>
        <p:nvSpPr>
          <p:cNvPr id="4" name="Rectangle 3"/>
          <p:cNvSpPr/>
          <p:nvPr/>
        </p:nvSpPr>
        <p:spPr>
          <a:xfrm>
            <a:off x="210614" y="1056978"/>
            <a:ext cx="1809117" cy="4801314"/>
          </a:xfrm>
          <a:prstGeom prst="rect">
            <a:avLst/>
          </a:prstGeom>
        </p:spPr>
        <p:txBody>
          <a:bodyPr wrap="square">
            <a:spAutoFit/>
          </a:bodyPr>
          <a:lstStyle/>
          <a:p>
            <a:r>
              <a:rPr lang="en-GB" dirty="0">
                <a:latin typeface="Arial" panose="020B0604020202020204" pitchFamily="34" charset="0"/>
                <a:cs typeface="Arial" panose="020B0604020202020204" pitchFamily="34" charset="0"/>
              </a:rPr>
              <a:t>Your budget is £7,000 to complete the project.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Any customers you fail to supply because of lack of budget is likely to make big news!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What would you say to defend Severn Trent decisions?</a:t>
            </a:r>
          </a:p>
        </p:txBody>
      </p:sp>
    </p:spTree>
    <p:extLst>
      <p:ext uri="{BB962C8B-B14F-4D97-AF65-F5344CB8AC3E}">
        <p14:creationId xmlns:p14="http://schemas.microsoft.com/office/powerpoint/2010/main" val="706562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74468" y="313507"/>
          <a:ext cx="11486607" cy="5303520"/>
        </p:xfrm>
        <a:graphic>
          <a:graphicData uri="http://schemas.openxmlformats.org/drawingml/2006/table">
            <a:tbl>
              <a:tblPr firstRow="1" bandRow="1">
                <a:tableStyleId>{2D5ABB26-0587-4C30-8999-92F81FD0307C}</a:tableStyleId>
              </a:tblPr>
              <a:tblGrid>
                <a:gridCol w="1368988">
                  <a:extLst>
                    <a:ext uri="{9D8B030D-6E8A-4147-A177-3AD203B41FA5}">
                      <a16:colId xmlns:a16="http://schemas.microsoft.com/office/drawing/2014/main" val="1783376461"/>
                    </a:ext>
                  </a:extLst>
                </a:gridCol>
                <a:gridCol w="5192921">
                  <a:extLst>
                    <a:ext uri="{9D8B030D-6E8A-4147-A177-3AD203B41FA5}">
                      <a16:colId xmlns:a16="http://schemas.microsoft.com/office/drawing/2014/main" val="1774038730"/>
                    </a:ext>
                  </a:extLst>
                </a:gridCol>
                <a:gridCol w="4924698">
                  <a:extLst>
                    <a:ext uri="{9D8B030D-6E8A-4147-A177-3AD203B41FA5}">
                      <a16:colId xmlns:a16="http://schemas.microsoft.com/office/drawing/2014/main" val="2329291793"/>
                    </a:ext>
                  </a:extLst>
                </a:gridCol>
              </a:tblGrid>
              <a:tr h="309011">
                <a:tc>
                  <a:txBody>
                    <a:bodyPr/>
                    <a:lstStyle/>
                    <a:p>
                      <a:endParaRPr lang="en-GB" sz="18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latin typeface="Arial" panose="020B0604020202020204" pitchFamily="34" charset="0"/>
                          <a:cs typeface="Arial" panose="020B0604020202020204" pitchFamily="34" charset="0"/>
                        </a:rPr>
                        <a:t>Disadvantages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7557855"/>
                  </a:ext>
                </a:extLst>
              </a:tr>
              <a:tr h="1000129">
                <a:tc>
                  <a:txBody>
                    <a:bodyPr/>
                    <a:lstStyle/>
                    <a:p>
                      <a:r>
                        <a:rPr lang="en-GB" sz="1800" b="1" dirty="0">
                          <a:solidFill>
                            <a:schemeClr val="tx1"/>
                          </a:solidFill>
                          <a:latin typeface="Arial" panose="020B0604020202020204" pitchFamily="34" charset="0"/>
                          <a:cs typeface="Arial" panose="020B0604020202020204" pitchFamily="34" charset="0"/>
                        </a:rPr>
                        <a:t>Careers Advisor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Are specifically trained to help people just like you. They can point you to the answers to all of your career related questions. They know about qualifications, training and education. They know the pros and cons of each job. They can help you to complete application forms and prepare for interviews.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aren’t always easy to see. You may need to make an appointment and only have a limited time with them. Some may not have offices in your school and you may need to travel to the nearest town to see them.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1504714"/>
                  </a:ext>
                </a:extLst>
              </a:tr>
              <a:tr h="814058">
                <a:tc>
                  <a:txBody>
                    <a:bodyPr/>
                    <a:lstStyle/>
                    <a:p>
                      <a:r>
                        <a:rPr lang="en-GB" sz="1800" b="1" dirty="0">
                          <a:solidFill>
                            <a:schemeClr val="tx1"/>
                          </a:solidFill>
                          <a:latin typeface="Arial" panose="020B0604020202020204" pitchFamily="34" charset="0"/>
                          <a:cs typeface="Arial" panose="020B0604020202020204" pitchFamily="34" charset="0"/>
                        </a:rPr>
                        <a:t>Business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can tell you about their industry in detail, and give you a lot of information about each of the jobs they have knowledge of. They would be a great contact to have when you have decided on the job you want to do.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a:solidFill>
                            <a:schemeClr val="tx1"/>
                          </a:solidFill>
                          <a:latin typeface="Arial" panose="020B0604020202020204" pitchFamily="34" charset="0"/>
                          <a:cs typeface="Arial" panose="020B0604020202020204" pitchFamily="34" charset="0"/>
                        </a:rPr>
                        <a:t>They are likely to be biased to their own industry. They might be too busy to see you. They are a difficult contact for you to make, and this should only be done with the consent of your family.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7150386"/>
                  </a:ext>
                </a:extLst>
              </a:tr>
              <a:tr h="672255">
                <a:tc gridSpan="3">
                  <a:txBody>
                    <a:bodyPr/>
                    <a:lstStyle/>
                    <a:p>
                      <a:endParaRPr lang="en-GB" sz="2000" u="none" dirty="0">
                        <a:solidFill>
                          <a:schemeClr val="tx1"/>
                        </a:solidFill>
                        <a:latin typeface="Arial" panose="020B0604020202020204" pitchFamily="34" charset="0"/>
                        <a:cs typeface="Arial" panose="020B0604020202020204" pitchFamily="34" charset="0"/>
                      </a:endParaRPr>
                    </a:p>
                    <a:p>
                      <a:pPr algn="ctr"/>
                      <a:r>
                        <a:rPr lang="en-GB" sz="2800" b="1" u="none" dirty="0">
                          <a:solidFill>
                            <a:srgbClr val="318AAC"/>
                          </a:solidFill>
                          <a:latin typeface="Cambria" panose="02040503050406030204" pitchFamily="18" charset="0"/>
                          <a:cs typeface="Arial" panose="020B0604020202020204" pitchFamily="34" charset="0"/>
                        </a:rPr>
                        <a:t>Conclusion</a:t>
                      </a:r>
                      <a:endParaRPr lang="en-GB" sz="2400" b="1" u="none" dirty="0">
                        <a:solidFill>
                          <a:srgbClr val="318AAC"/>
                        </a:solidFill>
                        <a:latin typeface="Cambria" panose="02040503050406030204" pitchFamily="18" charset="0"/>
                        <a:cs typeface="Arial" panose="020B0604020202020204" pitchFamily="34" charset="0"/>
                      </a:endParaRPr>
                    </a:p>
                    <a:p>
                      <a:pPr algn="ctr"/>
                      <a:r>
                        <a:rPr lang="en-GB" sz="1800" u="none" dirty="0">
                          <a:solidFill>
                            <a:schemeClr val="tx1"/>
                          </a:solidFill>
                          <a:latin typeface="Arial" panose="020B0604020202020204" pitchFamily="34" charset="0"/>
                          <a:cs typeface="Arial" panose="020B0604020202020204" pitchFamily="34" charset="0"/>
                        </a:rPr>
                        <a:t>All of the people have something to offer but it’s </a:t>
                      </a:r>
                      <a:r>
                        <a:rPr lang="en-GB" sz="1800" b="1" u="none" dirty="0">
                          <a:solidFill>
                            <a:schemeClr val="tx1"/>
                          </a:solidFill>
                          <a:latin typeface="Arial" panose="020B0604020202020204" pitchFamily="34" charset="0"/>
                          <a:cs typeface="Arial" panose="020B0604020202020204" pitchFamily="34" charset="0"/>
                        </a:rPr>
                        <a:t>your choice.</a:t>
                      </a:r>
                    </a:p>
                    <a:p>
                      <a:pPr algn="ctr"/>
                      <a:endParaRPr lang="en-GB" sz="2400" b="1" u="sng"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5862525"/>
                  </a:ext>
                </a:extLst>
              </a:tr>
            </a:tbl>
          </a:graphicData>
        </a:graphic>
      </p:graphicFrame>
    </p:spTree>
    <p:extLst>
      <p:ext uri="{BB962C8B-B14F-4D97-AF65-F5344CB8AC3E}">
        <p14:creationId xmlns:p14="http://schemas.microsoft.com/office/powerpoint/2010/main" val="22109538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93415"/>
            <a:ext cx="10972800" cy="689866"/>
          </a:xfrm>
        </p:spPr>
        <p:txBody>
          <a:bodyPr>
            <a:normAutofit/>
          </a:bodyPr>
          <a:lstStyle/>
          <a:p>
            <a:r>
              <a:rPr lang="en-GB" sz="3200" dirty="0"/>
              <a:t>The Water Supply Challenge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11" name="Rectangle 10"/>
          <p:cNvSpPr/>
          <p:nvPr/>
        </p:nvSpPr>
        <p:spPr>
          <a:xfrm>
            <a:off x="177770" y="994857"/>
            <a:ext cx="6374284" cy="707886"/>
          </a:xfrm>
          <a:prstGeom prst="rect">
            <a:avLst/>
          </a:prstGeom>
        </p:spPr>
        <p:txBody>
          <a:bodyPr wrap="square">
            <a:spAutoFit/>
          </a:bodyPr>
          <a:lstStyle/>
          <a:p>
            <a:pPr lvl="0" algn="ctr">
              <a:spcBef>
                <a:spcPct val="20000"/>
              </a:spcBef>
            </a:pPr>
            <a:r>
              <a:rPr lang="en-GB" sz="2000" b="1" dirty="0">
                <a:solidFill>
                  <a:srgbClr val="318AAC"/>
                </a:solidFill>
                <a:latin typeface="Cambria" panose="02040503050406030204" pitchFamily="18" charset="0"/>
                <a:cs typeface="Arial"/>
              </a:rPr>
              <a:t>Pipes have to be laid on the map horizontally and vertically through squares. </a:t>
            </a:r>
            <a:endParaRPr lang="en-GB" sz="2000" dirty="0">
              <a:solidFill>
                <a:srgbClr val="318AAC"/>
              </a:solidFill>
              <a:latin typeface="Cambria" panose="02040503050406030204" pitchFamily="18" charset="0"/>
              <a:cs typeface="Arial"/>
            </a:endParaRPr>
          </a:p>
        </p:txBody>
      </p:sp>
      <p:sp>
        <p:nvSpPr>
          <p:cNvPr id="3" name="Rectangle 2"/>
          <p:cNvSpPr/>
          <p:nvPr/>
        </p:nvSpPr>
        <p:spPr>
          <a:xfrm>
            <a:off x="6771595" y="191682"/>
            <a:ext cx="5173454" cy="5786199"/>
          </a:xfrm>
          <a:prstGeom prst="rect">
            <a:avLst/>
          </a:prstGeom>
          <a:solidFill>
            <a:schemeClr val="accent5">
              <a:lumMod val="20000"/>
              <a:lumOff val="80000"/>
            </a:schemeClr>
          </a:solidFill>
        </p:spPr>
        <p:txBody>
          <a:bodyPr wrap="square">
            <a:spAutoFit/>
          </a:bodyPr>
          <a:lstStyle/>
          <a:p>
            <a:pPr>
              <a:spcAft>
                <a:spcPts val="600"/>
              </a:spcAft>
            </a:pPr>
            <a:r>
              <a:rPr lang="en-GB" sz="2400" b="1" dirty="0">
                <a:solidFill>
                  <a:srgbClr val="318AAC"/>
                </a:solidFill>
                <a:latin typeface="Cambria" panose="02040503050406030204" pitchFamily="18" charset="0"/>
                <a:cs typeface="Arial"/>
              </a:rPr>
              <a:t>Who are the customers?</a:t>
            </a:r>
          </a:p>
          <a:p>
            <a:pPr>
              <a:spcAft>
                <a:spcPts val="600"/>
              </a:spcAft>
            </a:pPr>
            <a:r>
              <a:rPr lang="en-GB" b="1" dirty="0">
                <a:solidFill>
                  <a:srgbClr val="318AAC"/>
                </a:solidFill>
                <a:latin typeface="Cambria" panose="02040503050406030204" pitchFamily="18" charset="0"/>
                <a:ea typeface="Times New Roman" panose="02020603050405020304" pitchFamily="18" charset="0"/>
              </a:rPr>
              <a:t>The school</a:t>
            </a:r>
            <a:r>
              <a:rPr lang="en-GB" b="1" dirty="0">
                <a:latin typeface="Arial" panose="020B0604020202020204" pitchFamily="34" charset="0"/>
                <a:ea typeface="Times New Roman" panose="02020603050405020304" pitchFamily="18" charset="0"/>
                <a:cs typeface="Arial" panose="020B0604020202020204" pitchFamily="34" charset="0"/>
              </a:rPr>
              <a:t> </a:t>
            </a:r>
            <a:r>
              <a:rPr lang="en-GB" sz="1600" dirty="0">
                <a:latin typeface="Arial" panose="020B0604020202020204" pitchFamily="34" charset="0"/>
                <a:ea typeface="Times New Roman" panose="02020603050405020304" pitchFamily="18" charset="0"/>
                <a:cs typeface="Arial" panose="020B0604020202020204" pitchFamily="34" charset="0"/>
              </a:rPr>
              <a:t>looks after children from 5-16 years old. They will have to move to another school two miles away if disconnected, there is no bus service and the route includes crossing a major road and railway line.</a:t>
            </a:r>
            <a:endParaRPr lang="en-GB" sz="1600" dirty="0">
              <a:solidFill>
                <a:srgbClr val="318AAC"/>
              </a:solidFill>
              <a:latin typeface="Cambria" panose="02040503050406030204" pitchFamily="18" charset="0"/>
              <a:ea typeface="Times New Roman" panose="02020603050405020304" pitchFamily="18" charset="0"/>
            </a:endParaRPr>
          </a:p>
          <a:p>
            <a:pPr>
              <a:spcAft>
                <a:spcPts val="600"/>
              </a:spcAft>
            </a:pPr>
            <a:r>
              <a:rPr lang="en-GB" b="1" dirty="0">
                <a:solidFill>
                  <a:srgbClr val="318AAC"/>
                </a:solidFill>
                <a:latin typeface="Cambria" panose="02040503050406030204" pitchFamily="18" charset="0"/>
                <a:ea typeface="Times New Roman" panose="02020603050405020304" pitchFamily="18" charset="0"/>
              </a:rPr>
              <a:t>The hospital</a:t>
            </a:r>
            <a:r>
              <a:rPr lang="en-GB" b="1" dirty="0">
                <a:latin typeface="Arial" panose="020B0604020202020204" pitchFamily="34" charset="0"/>
                <a:ea typeface="Times New Roman" panose="02020603050405020304" pitchFamily="18" charset="0"/>
                <a:cs typeface="Arial" panose="020B0604020202020204" pitchFamily="34" charset="0"/>
              </a:rPr>
              <a:t> </a:t>
            </a:r>
            <a:r>
              <a:rPr lang="en-GB" sz="1600" dirty="0">
                <a:latin typeface="Arial" panose="020B0604020202020204" pitchFamily="34" charset="0"/>
                <a:ea typeface="Times New Roman" panose="02020603050405020304" pitchFamily="18" charset="0"/>
                <a:cs typeface="Arial" panose="020B0604020202020204" pitchFamily="34" charset="0"/>
              </a:rPr>
              <a:t>looks after all the community needs including A&amp;E and maternity services; it is 15 miles to the next hospital.</a:t>
            </a:r>
            <a:endParaRPr lang="en-GB" sz="1600" b="1" dirty="0">
              <a:solidFill>
                <a:srgbClr val="318AAC"/>
              </a:solidFill>
              <a:latin typeface="Cambria" panose="02040503050406030204" pitchFamily="18" charset="0"/>
              <a:ea typeface="Times New Roman" panose="02020603050405020304" pitchFamily="18" charset="0"/>
            </a:endParaRPr>
          </a:p>
          <a:p>
            <a:pPr>
              <a:spcAft>
                <a:spcPts val="600"/>
              </a:spcAft>
            </a:pPr>
            <a:r>
              <a:rPr lang="en-GB" b="1" dirty="0">
                <a:solidFill>
                  <a:srgbClr val="318AAC"/>
                </a:solidFill>
                <a:latin typeface="Cambria" panose="02040503050406030204" pitchFamily="18" charset="0"/>
                <a:ea typeface="Times New Roman" panose="02020603050405020304" pitchFamily="18" charset="0"/>
              </a:rPr>
              <a:t>The farm </a:t>
            </a:r>
            <a:r>
              <a:rPr lang="en-GB" sz="1600" dirty="0">
                <a:latin typeface="Arial" panose="020B0604020202020204" pitchFamily="34" charset="0"/>
                <a:ea typeface="Times New Roman" panose="02020603050405020304" pitchFamily="18" charset="0"/>
                <a:cs typeface="Arial" panose="020B0604020202020204" pitchFamily="34" charset="0"/>
              </a:rPr>
              <a:t>has been open for over a century and many residents enjoy purchasing local produce including a daily milk round.</a:t>
            </a:r>
            <a:endParaRPr lang="en-GB" sz="1600" dirty="0">
              <a:solidFill>
                <a:srgbClr val="318AAC"/>
              </a:solidFill>
              <a:latin typeface="Cambria" panose="02040503050406030204" pitchFamily="18" charset="0"/>
              <a:ea typeface="Times New Roman" panose="02020603050405020304" pitchFamily="18" charset="0"/>
            </a:endParaRPr>
          </a:p>
          <a:p>
            <a:pPr>
              <a:spcAft>
                <a:spcPts val="600"/>
              </a:spcAft>
            </a:pPr>
            <a:r>
              <a:rPr lang="en-GB" b="1" dirty="0">
                <a:solidFill>
                  <a:srgbClr val="318AAC"/>
                </a:solidFill>
                <a:latin typeface="Cambria" panose="02040503050406030204" pitchFamily="18" charset="0"/>
                <a:ea typeface="Times New Roman" panose="02020603050405020304" pitchFamily="18" charset="0"/>
              </a:rPr>
              <a:t>The industrial estate</a:t>
            </a:r>
            <a:r>
              <a:rPr lang="en-GB" b="1" dirty="0">
                <a:latin typeface="Arial" panose="020B0604020202020204" pitchFamily="34" charset="0"/>
                <a:ea typeface="Times New Roman" panose="02020603050405020304" pitchFamily="18" charset="0"/>
                <a:cs typeface="Arial" panose="020B0604020202020204" pitchFamily="34" charset="0"/>
              </a:rPr>
              <a:t> </a:t>
            </a:r>
            <a:r>
              <a:rPr lang="en-GB" sz="1600" dirty="0">
                <a:latin typeface="Arial" panose="020B0604020202020204" pitchFamily="34" charset="0"/>
                <a:ea typeface="Times New Roman" panose="02020603050405020304" pitchFamily="18" charset="0"/>
                <a:cs typeface="Arial" panose="020B0604020202020204" pitchFamily="34" charset="0"/>
              </a:rPr>
              <a:t>employs 90% of the working population. There are not many other jobs available in this community, so people will struggle to find other work if it closes.</a:t>
            </a:r>
            <a:endParaRPr lang="en-GB" sz="1600" dirty="0">
              <a:solidFill>
                <a:srgbClr val="318AAC"/>
              </a:solidFill>
              <a:latin typeface="Cambria" panose="02040503050406030204" pitchFamily="18" charset="0"/>
              <a:ea typeface="Times New Roman" panose="02020603050405020304" pitchFamily="18" charset="0"/>
            </a:endParaRPr>
          </a:p>
          <a:p>
            <a:pPr>
              <a:spcAft>
                <a:spcPts val="600"/>
              </a:spcAft>
            </a:pPr>
            <a:r>
              <a:rPr lang="en-GB" b="1" dirty="0">
                <a:solidFill>
                  <a:srgbClr val="318AAC"/>
                </a:solidFill>
                <a:latin typeface="Cambria" panose="02040503050406030204" pitchFamily="18" charset="0"/>
                <a:ea typeface="Times New Roman" panose="02020603050405020304" pitchFamily="18" charset="0"/>
              </a:rPr>
              <a:t>Old town</a:t>
            </a:r>
            <a:r>
              <a:rPr lang="en-GB" b="1" dirty="0">
                <a:latin typeface="Arial" panose="020B0604020202020204" pitchFamily="34" charset="0"/>
                <a:ea typeface="Times New Roman" panose="02020603050405020304" pitchFamily="18" charset="0"/>
                <a:cs typeface="Arial" panose="020B0604020202020204" pitchFamily="34" charset="0"/>
              </a:rPr>
              <a:t> </a:t>
            </a:r>
            <a:r>
              <a:rPr lang="en-GB" sz="1600" dirty="0">
                <a:latin typeface="Arial" panose="020B0604020202020204" pitchFamily="34" charset="0"/>
                <a:ea typeface="Times New Roman" panose="02020603050405020304" pitchFamily="18" charset="0"/>
                <a:cs typeface="Arial" panose="020B0604020202020204" pitchFamily="34" charset="0"/>
              </a:rPr>
              <a:t>is home </a:t>
            </a:r>
            <a:r>
              <a:rPr lang="en-GB" sz="1600">
                <a:latin typeface="Arial" panose="020B0604020202020204" pitchFamily="34" charset="0"/>
                <a:ea typeface="Times New Roman" panose="02020603050405020304" pitchFamily="18" charset="0"/>
                <a:cs typeface="Arial" panose="020B0604020202020204" pitchFamily="34" charset="0"/>
              </a:rPr>
              <a:t>to mostly </a:t>
            </a:r>
            <a:r>
              <a:rPr lang="en-GB" sz="1600" dirty="0">
                <a:latin typeface="Arial" panose="020B0604020202020204" pitchFamily="34" charset="0"/>
                <a:ea typeface="Times New Roman" panose="02020603050405020304" pitchFamily="18" charset="0"/>
                <a:cs typeface="Arial" panose="020B0604020202020204" pitchFamily="34" charset="0"/>
              </a:rPr>
              <a:t>elderly people, many of whom have spent their entire lives living there.</a:t>
            </a:r>
            <a:endParaRPr lang="en-GB" sz="1600" dirty="0">
              <a:solidFill>
                <a:srgbClr val="318AAC"/>
              </a:solidFill>
              <a:latin typeface="Cambria" panose="02040503050406030204" pitchFamily="18" charset="0"/>
              <a:ea typeface="Times New Roman" panose="02020603050405020304" pitchFamily="18" charset="0"/>
            </a:endParaRPr>
          </a:p>
          <a:p>
            <a:pPr>
              <a:spcAft>
                <a:spcPts val="600"/>
              </a:spcAft>
            </a:pPr>
            <a:r>
              <a:rPr lang="en-GB" b="1" dirty="0">
                <a:solidFill>
                  <a:srgbClr val="318AAC"/>
                </a:solidFill>
                <a:latin typeface="Cambria" panose="02040503050406030204" pitchFamily="18" charset="0"/>
                <a:ea typeface="Times New Roman" panose="02020603050405020304" pitchFamily="18" charset="0"/>
              </a:rPr>
              <a:t>The eco town</a:t>
            </a:r>
            <a:r>
              <a:rPr lang="en-GB" b="1" dirty="0">
                <a:latin typeface="Arial" panose="020B0604020202020204" pitchFamily="34" charset="0"/>
                <a:ea typeface="Times New Roman" panose="02020603050405020304" pitchFamily="18" charset="0"/>
                <a:cs typeface="Arial" panose="020B0604020202020204" pitchFamily="34" charset="0"/>
              </a:rPr>
              <a:t> </a:t>
            </a:r>
            <a:r>
              <a:rPr lang="en-GB" sz="1600" dirty="0">
                <a:latin typeface="Arial" panose="020B0604020202020204" pitchFamily="34" charset="0"/>
                <a:ea typeface="Times New Roman" panose="02020603050405020304" pitchFamily="18" charset="0"/>
                <a:cs typeface="Arial" panose="020B0604020202020204" pitchFamily="34" charset="0"/>
              </a:rPr>
              <a:t>has won numerous awards for low energy housing. Losing it would harm the area and also remove the homes for the working population.</a:t>
            </a:r>
            <a:endParaRPr lang="en-GB" dirty="0">
              <a:latin typeface="Arial" panose="020B0604020202020204" pitchFamily="34" charset="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500967" y="1922827"/>
            <a:ext cx="3364572" cy="3462096"/>
          </a:xfrm>
          <a:prstGeom prst="rect">
            <a:avLst/>
          </a:prstGeom>
        </p:spPr>
      </p:pic>
      <p:sp>
        <p:nvSpPr>
          <p:cNvPr id="5" name="Rectangle 4"/>
          <p:cNvSpPr/>
          <p:nvPr/>
        </p:nvSpPr>
        <p:spPr>
          <a:xfrm>
            <a:off x="168628" y="5459731"/>
            <a:ext cx="6383426" cy="400110"/>
          </a:xfrm>
          <a:prstGeom prst="rect">
            <a:avLst/>
          </a:prstGeom>
        </p:spPr>
        <p:txBody>
          <a:bodyPr wrap="square">
            <a:spAutoFit/>
          </a:bodyPr>
          <a:lstStyle/>
          <a:p>
            <a:pPr lvl="0" algn="ctr">
              <a:spcBef>
                <a:spcPct val="20000"/>
              </a:spcBef>
            </a:pPr>
            <a:r>
              <a:rPr lang="en-GB" sz="2000" b="1" dirty="0">
                <a:solidFill>
                  <a:srgbClr val="318AAC"/>
                </a:solidFill>
                <a:latin typeface="Cambria" panose="02040503050406030204" pitchFamily="18" charset="0"/>
                <a:cs typeface="Arial"/>
              </a:rPr>
              <a:t>You are not allowed to build in a diagonal direction.</a:t>
            </a:r>
          </a:p>
        </p:txBody>
      </p:sp>
      <p:pic>
        <p:nvPicPr>
          <p:cNvPr id="6" name="Picture 5"/>
          <p:cNvPicPr>
            <a:picLocks noChangeAspect="1"/>
          </p:cNvPicPr>
          <p:nvPr/>
        </p:nvPicPr>
        <p:blipFill>
          <a:blip r:embed="rId4"/>
          <a:stretch>
            <a:fillRect/>
          </a:stretch>
        </p:blipFill>
        <p:spPr>
          <a:xfrm>
            <a:off x="4085079" y="1943010"/>
            <a:ext cx="2466975" cy="1847850"/>
          </a:xfrm>
          <a:prstGeom prst="rect">
            <a:avLst/>
          </a:prstGeom>
        </p:spPr>
      </p:pic>
      <p:sp>
        <p:nvSpPr>
          <p:cNvPr id="7" name="Rectangle 6"/>
          <p:cNvSpPr/>
          <p:nvPr/>
        </p:nvSpPr>
        <p:spPr>
          <a:xfrm>
            <a:off x="4002213" y="3870041"/>
            <a:ext cx="2549841" cy="1015663"/>
          </a:xfrm>
          <a:prstGeom prst="rect">
            <a:avLst/>
          </a:prstGeom>
        </p:spPr>
        <p:txBody>
          <a:bodyPr wrap="square">
            <a:spAutoFit/>
          </a:bodyPr>
          <a:lstStyle/>
          <a:p>
            <a:pPr algn="ctr"/>
            <a:r>
              <a:rPr lang="en-GB" sz="2000" b="1" dirty="0">
                <a:solidFill>
                  <a:srgbClr val="318AAC"/>
                </a:solidFill>
                <a:latin typeface="Cambria" panose="02040503050406030204" pitchFamily="18" charset="0"/>
                <a:cs typeface="Arial"/>
              </a:rPr>
              <a:t>The local news is watching your work waiting to pounce!</a:t>
            </a:r>
            <a:endParaRPr lang="en-GB" sz="2000" dirty="0">
              <a:solidFill>
                <a:srgbClr val="318AAC"/>
              </a:solidFill>
            </a:endParaRPr>
          </a:p>
        </p:txBody>
      </p:sp>
    </p:spTree>
    <p:extLst>
      <p:ext uri="{BB962C8B-B14F-4D97-AF65-F5344CB8AC3E}">
        <p14:creationId xmlns:p14="http://schemas.microsoft.com/office/powerpoint/2010/main" val="411388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93415"/>
            <a:ext cx="10972800" cy="689866"/>
          </a:xfrm>
        </p:spPr>
        <p:txBody>
          <a:bodyPr>
            <a:normAutofit/>
          </a:bodyPr>
          <a:lstStyle/>
          <a:p>
            <a:r>
              <a:rPr lang="en-GB" sz="3200" dirty="0"/>
              <a:t>The Water Supply Challenge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11" name="Rectangle 10"/>
          <p:cNvSpPr/>
          <p:nvPr/>
        </p:nvSpPr>
        <p:spPr>
          <a:xfrm>
            <a:off x="206798" y="1194898"/>
            <a:ext cx="4483130" cy="4579715"/>
          </a:xfrm>
          <a:prstGeom prst="rect">
            <a:avLst/>
          </a:prstGeom>
        </p:spPr>
        <p:txBody>
          <a:bodyPr wrap="square">
            <a:spAutoFit/>
          </a:bodyPr>
          <a:lstStyle/>
          <a:p>
            <a:pPr lvl="0">
              <a:spcBef>
                <a:spcPct val="20000"/>
              </a:spcBef>
            </a:pPr>
            <a:r>
              <a:rPr lang="en-GB" sz="2000" b="1" dirty="0">
                <a:solidFill>
                  <a:srgbClr val="318AAC"/>
                </a:solidFill>
                <a:latin typeface="Cambria" panose="02040503050406030204" pitchFamily="18" charset="0"/>
                <a:cs typeface="Arial" panose="020B0604020202020204" pitchFamily="34" charset="0"/>
              </a:rPr>
              <a:t>How do we test the supply network?</a:t>
            </a:r>
          </a:p>
          <a:p>
            <a:pPr lvl="0">
              <a:spcBef>
                <a:spcPct val="20000"/>
              </a:spcBef>
            </a:pPr>
            <a:endParaRPr lang="en-GB" sz="1600"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The main reservoir will allow water to enter the supply pipes. The height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of this can be adjusted if you wish.</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If the supply has a good flow then each of the containers parked at each of the customer’s locations will fill.</a:t>
            </a:r>
          </a:p>
          <a:p>
            <a:pPr lvl="0">
              <a:spcBef>
                <a:spcPct val="20000"/>
              </a:spcBef>
            </a:pPr>
            <a:endParaRPr lang="en-GB" dirty="0">
              <a:latin typeface="Arial" panose="020B0604020202020204" pitchFamily="34" charset="0"/>
              <a:cs typeface="Arial" panose="020B0604020202020204" pitchFamily="34" charset="0"/>
            </a:endParaRPr>
          </a:p>
          <a:p>
            <a:pPr lvl="0">
              <a:spcBef>
                <a:spcPct val="20000"/>
              </a:spcBef>
            </a:pPr>
            <a:r>
              <a:rPr lang="en-GB" dirty="0">
                <a:latin typeface="Arial" panose="020B0604020202020204" pitchFamily="34" charset="0"/>
                <a:cs typeface="Arial" panose="020B0604020202020204" pitchFamily="34" charset="0"/>
              </a:rPr>
              <a:t>If the customers’ containers don’t fill properly then there is a problem with the network of pipes and the civil engineers in your team will need to address the problem.</a:t>
            </a:r>
          </a:p>
        </p:txBody>
      </p:sp>
      <p:pic>
        <p:nvPicPr>
          <p:cNvPr id="8" name="Picture 7"/>
          <p:cNvPicPr>
            <a:picLocks noChangeAspect="1"/>
          </p:cNvPicPr>
          <p:nvPr/>
        </p:nvPicPr>
        <p:blipFill rotWithShape="1">
          <a:blip r:embed="rId3"/>
          <a:srcRect b="8"/>
          <a:stretch/>
        </p:blipFill>
        <p:spPr>
          <a:xfrm>
            <a:off x="4800600" y="958536"/>
            <a:ext cx="7258050" cy="4900781"/>
          </a:xfrm>
          <a:prstGeom prst="rect">
            <a:avLst/>
          </a:prstGeom>
        </p:spPr>
      </p:pic>
      <p:cxnSp>
        <p:nvCxnSpPr>
          <p:cNvPr id="10" name="Straight Arrow Connector 9"/>
          <p:cNvCxnSpPr/>
          <p:nvPr/>
        </p:nvCxnSpPr>
        <p:spPr>
          <a:xfrm flipV="1">
            <a:off x="4036741" y="3423424"/>
            <a:ext cx="2297152" cy="122664"/>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p:cNvCxnSpPr>
            <a:cxnSpLocks/>
          </p:cNvCxnSpPr>
          <p:nvPr/>
        </p:nvCxnSpPr>
        <p:spPr>
          <a:xfrm>
            <a:off x="4036741" y="3546088"/>
            <a:ext cx="3166947" cy="61331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p:cNvCxnSpPr>
            <a:cxnSpLocks/>
          </p:cNvCxnSpPr>
          <p:nvPr/>
        </p:nvCxnSpPr>
        <p:spPr>
          <a:xfrm flipV="1">
            <a:off x="4036741" y="2371660"/>
            <a:ext cx="6701884" cy="117442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a:cxnSpLocks/>
          </p:cNvCxnSpPr>
          <p:nvPr/>
        </p:nvCxnSpPr>
        <p:spPr>
          <a:xfrm flipV="1">
            <a:off x="4036741" y="2130137"/>
            <a:ext cx="1271239" cy="20389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288572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24" y="15615"/>
            <a:ext cx="10972800" cy="689866"/>
          </a:xfrm>
        </p:spPr>
        <p:txBody>
          <a:bodyPr>
            <a:normAutofit/>
          </a:bodyPr>
          <a:lstStyle/>
          <a:p>
            <a:pPr algn="r"/>
            <a:r>
              <a:rPr lang="en-GB" sz="3200" dirty="0"/>
              <a:t>The Water Supply Challenge</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4" name="Rectangle 3"/>
          <p:cNvSpPr/>
          <p:nvPr/>
        </p:nvSpPr>
        <p:spPr>
          <a:xfrm>
            <a:off x="5376756" y="4958161"/>
            <a:ext cx="6660020" cy="923330"/>
          </a:xfrm>
          <a:prstGeom prst="rect">
            <a:avLst/>
          </a:prstGeom>
        </p:spPr>
        <p:txBody>
          <a:bodyPr wrap="square">
            <a:spAutoFit/>
          </a:bodyPr>
          <a:lstStyle/>
          <a:p>
            <a:pPr algn="ctr"/>
            <a:r>
              <a:rPr lang="en-GB" b="1" dirty="0">
                <a:latin typeface="Arial" panose="020B0604020202020204" pitchFamily="34" charset="0"/>
                <a:cs typeface="Arial" panose="020B0604020202020204" pitchFamily="34" charset="0"/>
              </a:rPr>
              <a:t>Your budget is £7,000 </a:t>
            </a:r>
            <a:r>
              <a:rPr lang="en-GB" dirty="0">
                <a:latin typeface="Arial" panose="020B0604020202020204" pitchFamily="34" charset="0"/>
                <a:cs typeface="Arial" panose="020B0604020202020204" pitchFamily="34" charset="0"/>
              </a:rPr>
              <a:t>to complete the project.</a:t>
            </a:r>
          </a:p>
          <a:p>
            <a:pPr algn="ctr"/>
            <a:r>
              <a:rPr lang="en-GB" dirty="0">
                <a:latin typeface="Arial" panose="020B0604020202020204" pitchFamily="34" charset="0"/>
                <a:cs typeface="Arial" panose="020B0604020202020204" pitchFamily="34" charset="0"/>
              </a:rPr>
              <a:t>You will need to keep a record of what you use and the cost of the squares you pass through.</a:t>
            </a:r>
          </a:p>
        </p:txBody>
      </p:sp>
      <p:grpSp>
        <p:nvGrpSpPr>
          <p:cNvPr id="10" name="Group 9"/>
          <p:cNvGrpSpPr/>
          <p:nvPr/>
        </p:nvGrpSpPr>
        <p:grpSpPr>
          <a:xfrm>
            <a:off x="187006" y="145605"/>
            <a:ext cx="4839662" cy="5772595"/>
            <a:chOff x="7137400" y="-135525"/>
            <a:chExt cx="5133847" cy="6269625"/>
          </a:xfrm>
        </p:grpSpPr>
        <p:sp>
          <p:nvSpPr>
            <p:cNvPr id="9" name="Rectangle 8"/>
            <p:cNvSpPr/>
            <p:nvPr/>
          </p:nvSpPr>
          <p:spPr>
            <a:xfrm>
              <a:off x="7137400" y="-135525"/>
              <a:ext cx="5133847" cy="626962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a:stretch>
              <a:fillRect/>
            </a:stretch>
          </p:blipFill>
          <p:spPr>
            <a:xfrm>
              <a:off x="7365005" y="104953"/>
              <a:ext cx="4703169" cy="5787848"/>
            </a:xfrm>
            <a:prstGeom prst="rect">
              <a:avLst/>
            </a:prstGeom>
          </p:spPr>
        </p:pic>
      </p:grpSp>
      <p:grpSp>
        <p:nvGrpSpPr>
          <p:cNvPr id="16" name="Group 15"/>
          <p:cNvGrpSpPr/>
          <p:nvPr/>
        </p:nvGrpSpPr>
        <p:grpSpPr>
          <a:xfrm>
            <a:off x="5874389" y="742302"/>
            <a:ext cx="5464651" cy="4083788"/>
            <a:chOff x="114300" y="705481"/>
            <a:chExt cx="5464651" cy="4083788"/>
          </a:xfrm>
        </p:grpSpPr>
        <p:grpSp>
          <p:nvGrpSpPr>
            <p:cNvPr id="14" name="Group 13"/>
            <p:cNvGrpSpPr/>
            <p:nvPr/>
          </p:nvGrpSpPr>
          <p:grpSpPr>
            <a:xfrm>
              <a:off x="114300" y="705481"/>
              <a:ext cx="5464651" cy="3164014"/>
              <a:chOff x="114300" y="705481"/>
              <a:chExt cx="5464651" cy="3164014"/>
            </a:xfrm>
          </p:grpSpPr>
          <p:sp>
            <p:nvSpPr>
              <p:cNvPr id="13" name="Rectangle 12"/>
              <p:cNvSpPr/>
              <p:nvPr/>
            </p:nvSpPr>
            <p:spPr>
              <a:xfrm>
                <a:off x="114300" y="705481"/>
                <a:ext cx="5464651" cy="31640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a:stretch>
                <a:fillRect/>
              </a:stretch>
            </p:blipFill>
            <p:spPr>
              <a:xfrm>
                <a:off x="295624" y="856621"/>
                <a:ext cx="5107140" cy="2762879"/>
              </a:xfrm>
              <a:prstGeom prst="rect">
                <a:avLst/>
              </a:prstGeom>
            </p:spPr>
          </p:pic>
        </p:grpSp>
        <p:grpSp>
          <p:nvGrpSpPr>
            <p:cNvPr id="15" name="Group 14"/>
            <p:cNvGrpSpPr/>
            <p:nvPr/>
          </p:nvGrpSpPr>
          <p:grpSpPr>
            <a:xfrm>
              <a:off x="2755900" y="2514600"/>
              <a:ext cx="2324100" cy="2274669"/>
              <a:chOff x="2755900" y="2514600"/>
              <a:chExt cx="2324100" cy="2274669"/>
            </a:xfrm>
          </p:grpSpPr>
          <p:sp>
            <p:nvSpPr>
              <p:cNvPr id="11" name="Rectangle 10"/>
              <p:cNvSpPr/>
              <p:nvPr/>
            </p:nvSpPr>
            <p:spPr>
              <a:xfrm>
                <a:off x="2755900" y="2514600"/>
                <a:ext cx="2324100" cy="227466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6" name="Picture 5"/>
              <p:cNvPicPr>
                <a:picLocks noChangeAspect="1"/>
              </p:cNvPicPr>
              <p:nvPr/>
            </p:nvPicPr>
            <p:blipFill>
              <a:blip r:embed="rId5"/>
              <a:stretch>
                <a:fillRect/>
              </a:stretch>
            </p:blipFill>
            <p:spPr>
              <a:xfrm>
                <a:off x="2946677" y="2647950"/>
                <a:ext cx="1943100" cy="1943100"/>
              </a:xfrm>
              <a:prstGeom prst="rect">
                <a:avLst/>
              </a:prstGeom>
            </p:spPr>
          </p:pic>
        </p:grpSp>
      </p:grpSp>
      <p:sp>
        <p:nvSpPr>
          <p:cNvPr id="8" name="Rectangle 7"/>
          <p:cNvSpPr/>
          <p:nvPr/>
        </p:nvSpPr>
        <p:spPr>
          <a:xfrm>
            <a:off x="6505938" y="1685871"/>
            <a:ext cx="4334151"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Excel would be a great way of keeping records because you can model changes quickly.</a:t>
            </a:r>
          </a:p>
        </p:txBody>
      </p:sp>
    </p:spTree>
    <p:extLst>
      <p:ext uri="{BB962C8B-B14F-4D97-AF65-F5344CB8AC3E}">
        <p14:creationId xmlns:p14="http://schemas.microsoft.com/office/powerpoint/2010/main" val="39592997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67279" y="1257576"/>
            <a:ext cx="9115202" cy="2806922"/>
          </a:xfrm>
          <a:prstGeom prst="rect">
            <a:avLst/>
          </a:prstGeom>
        </p:spPr>
        <p:txBody>
          <a:bodyPr wrap="square">
            <a:spAutoFit/>
          </a:bodyPr>
          <a:lstStyle/>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A water supply needs to have adequate pressure so that customers can use the water effectively.</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Civil engineers face social problems as well as technical problems when designing systems.</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Water companies have a responsibility to supply water to a range of customers and they sometimes have to make difficult decisions to prioritise whose needs are greater.</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Water companies face public criticism and bad press if they fail to deliver the service.</a:t>
            </a:r>
          </a:p>
          <a:p>
            <a:pPr marL="285750" lvl="0" indent="-285750">
              <a:spcBef>
                <a:spcPct val="20000"/>
              </a:spcBef>
              <a:buFont typeface="Arial" panose="020B0604020202020204" pitchFamily="34" charset="0"/>
              <a:buChar char="•"/>
              <a:defRPr/>
            </a:pPr>
            <a:r>
              <a:rPr lang="en-GB" dirty="0">
                <a:latin typeface="Arial" panose="020B0604020202020204" pitchFamily="34" charset="0"/>
                <a:cs typeface="Arial" panose="020B0604020202020204" pitchFamily="34" charset="0"/>
              </a:rPr>
              <a:t>Projects cost money and sometimes civil engineers have to make difficult decisions to balance budgets with where and how they build their solutions.</a:t>
            </a:r>
          </a:p>
        </p:txBody>
      </p:sp>
      <p:sp>
        <p:nvSpPr>
          <p:cNvPr id="15" name="Title 1"/>
          <p:cNvSpPr txBox="1">
            <a:spLocks/>
          </p:cNvSpPr>
          <p:nvPr/>
        </p:nvSpPr>
        <p:spPr>
          <a:xfrm>
            <a:off x="845631" y="4244486"/>
            <a:ext cx="3207385" cy="541218"/>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b="1" kern="1200">
                <a:solidFill>
                  <a:srgbClr val="92D050"/>
                </a:solidFill>
                <a:latin typeface="Cambria" panose="02040503050406030204" pitchFamily="18" charset="0"/>
                <a:ea typeface="+mj-ea"/>
                <a:cs typeface="Arial"/>
              </a:defRPr>
            </a:lvl1pPr>
          </a:lstStyle>
          <a:p>
            <a:r>
              <a:rPr lang="en-GB" sz="2800" dirty="0">
                <a:solidFill>
                  <a:srgbClr val="318AAC"/>
                </a:solidFill>
              </a:rPr>
              <a:t>That’s interesting!</a:t>
            </a:r>
          </a:p>
        </p:txBody>
      </p:sp>
      <p:sp>
        <p:nvSpPr>
          <p:cNvPr id="17" name="Parallelogram 16"/>
          <p:cNvSpPr/>
          <p:nvPr/>
        </p:nvSpPr>
        <p:spPr>
          <a:xfrm>
            <a:off x="339004" y="4158840"/>
            <a:ext cx="9225126" cy="1704931"/>
          </a:xfrm>
          <a:prstGeom prst="parallelogram">
            <a:avLst/>
          </a:prstGeom>
          <a:noFill/>
          <a:ln>
            <a:solidFill>
              <a:srgbClr val="286D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fontScale="90000"/>
          </a:bodyPr>
          <a:lstStyle/>
          <a:p>
            <a:r>
              <a:rPr lang="en-GB" dirty="0"/>
              <a:t>What have we learnt?</a:t>
            </a:r>
          </a:p>
        </p:txBody>
      </p:sp>
      <p:sp>
        <p:nvSpPr>
          <p:cNvPr id="7" name="Rectangle 6"/>
          <p:cNvSpPr/>
          <p:nvPr/>
        </p:nvSpPr>
        <p:spPr>
          <a:xfrm>
            <a:off x="845631" y="4820955"/>
            <a:ext cx="8051626" cy="923330"/>
          </a:xfrm>
          <a:prstGeom prst="rect">
            <a:avLst/>
          </a:prstGeom>
        </p:spPr>
        <p:txBody>
          <a:bodyPr wrap="square">
            <a:spAutoFit/>
          </a:bodyPr>
          <a:lstStyle/>
          <a:p>
            <a:pPr>
              <a:spcBef>
                <a:spcPct val="20000"/>
              </a:spcBef>
            </a:pPr>
            <a:r>
              <a:rPr lang="en-GB" dirty="0">
                <a:latin typeface="Arial" panose="020B0604020202020204" pitchFamily="34" charset="0"/>
                <a:cs typeface="Arial" panose="020B0604020202020204" pitchFamily="34" charset="0"/>
              </a:rPr>
              <a:t>Severn Trent has to cater for the water and waste water needs of 12,500 new homes and businesses each year, which is the equivalent of building a city the size of Coventry every eight years.</a:t>
            </a:r>
          </a:p>
        </p:txBody>
      </p:sp>
      <p:grpSp>
        <p:nvGrpSpPr>
          <p:cNvPr id="16" name="Group 15"/>
          <p:cNvGrpSpPr/>
          <p:nvPr/>
        </p:nvGrpSpPr>
        <p:grpSpPr>
          <a:xfrm>
            <a:off x="10228873" y="274639"/>
            <a:ext cx="2165862" cy="6583362"/>
            <a:chOff x="10228873" y="274638"/>
            <a:chExt cx="2165862" cy="6864817"/>
          </a:xfrm>
        </p:grpSpPr>
        <p:sp>
          <p:nvSpPr>
            <p:cNvPr id="9" name="Rectangle 8"/>
            <p:cNvSpPr/>
            <p:nvPr/>
          </p:nvSpPr>
          <p:spPr>
            <a:xfrm>
              <a:off x="10256920" y="274638"/>
              <a:ext cx="1672389" cy="56440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p:cNvPicPr>
              <a:picLocks noChangeAspect="1"/>
            </p:cNvPicPr>
            <p:nvPr/>
          </p:nvPicPr>
          <p:blipFill>
            <a:blip r:embed="rId3"/>
            <a:stretch>
              <a:fillRect/>
            </a:stretch>
          </p:blipFill>
          <p:spPr>
            <a:xfrm>
              <a:off x="10228873" y="1814354"/>
              <a:ext cx="2165862" cy="5325101"/>
            </a:xfrm>
            <a:prstGeom prst="rect">
              <a:avLst/>
            </a:prstGeom>
          </p:spPr>
        </p:pic>
        <p:sp>
          <p:nvSpPr>
            <p:cNvPr id="14" name="Rectangle 13"/>
            <p:cNvSpPr/>
            <p:nvPr/>
          </p:nvSpPr>
          <p:spPr>
            <a:xfrm>
              <a:off x="10438156" y="404383"/>
              <a:ext cx="1250281" cy="15152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p:cNvSpPr/>
            <p:nvPr/>
          </p:nvSpPr>
          <p:spPr>
            <a:xfrm>
              <a:off x="10403307" y="597106"/>
              <a:ext cx="1319977" cy="338554"/>
            </a:xfrm>
            <a:prstGeom prst="rect">
              <a:avLst/>
            </a:prstGeom>
          </p:spPr>
          <p:txBody>
            <a:bodyPr wrap="none">
              <a:spAutoFit/>
            </a:bodyPr>
            <a:lstStyle/>
            <a:p>
              <a:pPr lvl="0">
                <a:spcBef>
                  <a:spcPct val="20000"/>
                </a:spcBef>
              </a:pPr>
              <a:r>
                <a:rPr lang="en-GB" sz="1600" dirty="0">
                  <a:solidFill>
                    <a:srgbClr val="FF0000"/>
                  </a:solidFill>
                  <a:latin typeface="Cambria" panose="02040503050406030204" pitchFamily="18" charset="0"/>
                  <a:cs typeface="Arial"/>
                </a:rPr>
                <a:t>Not achieved</a:t>
              </a:r>
            </a:p>
          </p:txBody>
        </p:sp>
        <p:sp>
          <p:nvSpPr>
            <p:cNvPr id="12" name="Rectangle 11"/>
            <p:cNvSpPr/>
            <p:nvPr/>
          </p:nvSpPr>
          <p:spPr>
            <a:xfrm>
              <a:off x="10707335" y="1352269"/>
              <a:ext cx="771558" cy="338554"/>
            </a:xfrm>
            <a:prstGeom prst="rect">
              <a:avLst/>
            </a:prstGeom>
          </p:spPr>
          <p:txBody>
            <a:bodyPr wrap="none">
              <a:spAutoFit/>
            </a:bodyPr>
            <a:lstStyle/>
            <a:p>
              <a:pPr lvl="0">
                <a:spcBef>
                  <a:spcPct val="20000"/>
                </a:spcBef>
              </a:pPr>
              <a:r>
                <a:rPr lang="en-GB" sz="1600" dirty="0">
                  <a:solidFill>
                    <a:srgbClr val="00B050"/>
                  </a:solidFill>
                  <a:latin typeface="Cambria" panose="02040503050406030204" pitchFamily="18" charset="0"/>
                  <a:cs typeface="Arial"/>
                </a:rPr>
                <a:t>Secure</a:t>
              </a:r>
            </a:p>
          </p:txBody>
        </p:sp>
        <p:sp>
          <p:nvSpPr>
            <p:cNvPr id="13" name="Rectangle 12"/>
            <p:cNvSpPr/>
            <p:nvPr/>
          </p:nvSpPr>
          <p:spPr>
            <a:xfrm>
              <a:off x="10508467" y="968023"/>
              <a:ext cx="1169294" cy="338554"/>
            </a:xfrm>
            <a:prstGeom prst="rect">
              <a:avLst/>
            </a:prstGeom>
          </p:spPr>
          <p:txBody>
            <a:bodyPr wrap="none">
              <a:spAutoFit/>
            </a:bodyPr>
            <a:lstStyle/>
            <a:p>
              <a:pPr lvl="0">
                <a:spcBef>
                  <a:spcPct val="20000"/>
                </a:spcBef>
              </a:pPr>
              <a:r>
                <a:rPr lang="en-GB" sz="1600" dirty="0">
                  <a:solidFill>
                    <a:srgbClr val="FFC000"/>
                  </a:solidFill>
                  <a:latin typeface="Cambria" panose="02040503050406030204" pitchFamily="18" charset="0"/>
                  <a:cs typeface="Arial"/>
                </a:rPr>
                <a:t>Developing</a:t>
              </a:r>
            </a:p>
          </p:txBody>
        </p:sp>
      </p:grpSp>
    </p:spTree>
    <p:extLst>
      <p:ext uri="{BB962C8B-B14F-4D97-AF65-F5344CB8AC3E}">
        <p14:creationId xmlns:p14="http://schemas.microsoft.com/office/powerpoint/2010/main" val="9626844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500" y="964504"/>
            <a:ext cx="10972800"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dirty="0"/>
              <a:t>Lesson 8</a:t>
            </a:r>
          </a:p>
        </p:txBody>
      </p:sp>
      <p:sp>
        <p:nvSpPr>
          <p:cNvPr id="3" name="Content Placeholder 2"/>
          <p:cNvSpPr>
            <a:spLocks noGrp="1"/>
          </p:cNvSpPr>
          <p:nvPr>
            <p:ph idx="1"/>
          </p:nvPr>
        </p:nvSpPr>
        <p:spPr>
          <a:xfrm>
            <a:off x="609600" y="964505"/>
            <a:ext cx="10576560" cy="4298376"/>
          </a:xfrm>
        </p:spPr>
        <p:txBody>
          <a:bodyPr>
            <a:noAutofit/>
          </a:bodyPr>
          <a:lstStyle/>
          <a:p>
            <a:pPr marL="0" indent="0">
              <a:buNone/>
            </a:pPr>
            <a:r>
              <a:rPr lang="en-GB" sz="2400" dirty="0"/>
              <a:t>Lesson Synopsis </a:t>
            </a:r>
          </a:p>
          <a:p>
            <a:pPr marL="0" indent="0">
              <a:buNone/>
            </a:pPr>
            <a:r>
              <a:rPr lang="en-GB" sz="1800" b="0" dirty="0">
                <a:solidFill>
                  <a:schemeClr val="tx1"/>
                </a:solidFill>
                <a:latin typeface="Arial" panose="020B0604020202020204" pitchFamily="34" charset="0"/>
                <a:cs typeface="Arial" panose="020B0604020202020204" pitchFamily="34" charset="0"/>
              </a:rPr>
              <a:t>Pupils will be reviewing their progress over the project and thinking carefully about their successes and failures and how they dealt with them. Pupils will need to look at the performance of the team too and try to identify where they worked together well and not so well. Links should be made to the skills we identified back in Lesson 1, and thinking about what an employer would think of each member of each team if they were able to watch pupil performance across all of the lessons. Pupils should think about the employability skills and qualities that are in need of development and those that are secure to best prepare them for their future. </a:t>
            </a:r>
          </a:p>
          <a:p>
            <a:pPr marL="0" indent="0">
              <a:buNone/>
            </a:pPr>
            <a:endParaRPr lang="en-GB" sz="1800" b="0" u="sng" dirty="0">
              <a:solidFill>
                <a:schemeClr val="tx1"/>
              </a:solidFill>
              <a:latin typeface="Arial" panose="020B0604020202020204" pitchFamily="34" charset="0"/>
              <a:cs typeface="Arial" panose="020B0604020202020204" pitchFamily="34" charset="0"/>
            </a:endParaRPr>
          </a:p>
          <a:p>
            <a:pPr marL="0" indent="0">
              <a:buNone/>
            </a:pPr>
            <a:r>
              <a:rPr lang="en-GB" sz="2400" dirty="0"/>
              <a:t>Resources</a:t>
            </a:r>
          </a:p>
          <a:p>
            <a:pPr marL="0" indent="0">
              <a:buNone/>
            </a:pPr>
            <a:r>
              <a:rPr lang="en-GB" sz="1800" b="0" dirty="0">
                <a:solidFill>
                  <a:schemeClr val="tx1"/>
                </a:solidFill>
                <a:latin typeface="Arial" panose="020B0604020202020204" pitchFamily="34" charset="0"/>
                <a:cs typeface="Arial" panose="020B0604020202020204" pitchFamily="34" charset="0"/>
              </a:rPr>
              <a:t> You may wish to adapt an evaluation sheet that you use frequently, but it is important that the pupils record information on each of the questions posed on the slides. Funders will require some evaluation of the project and evidence that the money they have donated has achieved the aims of the project. </a:t>
            </a:r>
          </a:p>
        </p:txBody>
      </p:sp>
    </p:spTree>
    <p:extLst>
      <p:ext uri="{BB962C8B-B14F-4D97-AF65-F5344CB8AC3E}">
        <p14:creationId xmlns:p14="http://schemas.microsoft.com/office/powerpoint/2010/main" val="28099957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8 Starter</a:t>
            </a:r>
          </a:p>
        </p:txBody>
      </p:sp>
      <p:sp>
        <p:nvSpPr>
          <p:cNvPr id="6" name="Rectangle 5"/>
          <p:cNvSpPr/>
          <p:nvPr/>
        </p:nvSpPr>
        <p:spPr>
          <a:xfrm>
            <a:off x="8975558" y="994047"/>
            <a:ext cx="2606842" cy="476073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ct val="20000"/>
              </a:spcBef>
              <a:spcAft>
                <a:spcPts val="0"/>
              </a:spcAft>
              <a:buClrTx/>
              <a:buSzTx/>
              <a:buFontTx/>
              <a:buNone/>
              <a:tabLst/>
              <a:defRPr/>
            </a:pPr>
            <a:endParaRPr kumimoji="0" lang="en-GB" sz="18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endParaRPr>
          </a:p>
        </p:txBody>
      </p:sp>
      <p:sp>
        <p:nvSpPr>
          <p:cNvPr id="7" name="Rectangle 6"/>
          <p:cNvSpPr/>
          <p:nvPr/>
        </p:nvSpPr>
        <p:spPr>
          <a:xfrm>
            <a:off x="609600" y="994047"/>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 name="TextBox 2"/>
          <p:cNvSpPr txBox="1"/>
          <p:nvPr/>
        </p:nvSpPr>
        <p:spPr>
          <a:xfrm>
            <a:off x="808440" y="1066103"/>
            <a:ext cx="4011630"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A career in </a:t>
            </a:r>
            <a:b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br>
            <a:r>
              <a:rPr kumimoji="0" lang="en-GB" sz="2400" b="1" i="0" u="none" strike="noStrike" kern="1200" cap="none" spc="0" normalizeH="0" baseline="0" noProof="0" dirty="0">
                <a:ln>
                  <a:noFill/>
                </a:ln>
                <a:solidFill>
                  <a:srgbClr val="318AAC"/>
                </a:solidFill>
                <a:effectLst/>
                <a:uLnTx/>
                <a:uFillTx/>
                <a:latin typeface="Cambria" panose="02040503050406030204" pitchFamily="18" charset="0"/>
                <a:ea typeface="+mn-ea"/>
                <a:cs typeface="Arial"/>
              </a:rPr>
              <a:t>Design and Technology</a:t>
            </a:r>
            <a:endParaRPr kumimoji="0" lang="en-GB" sz="2400" b="1"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extBox 12"/>
          <p:cNvSpPr txBox="1"/>
          <p:nvPr/>
        </p:nvSpPr>
        <p:spPr>
          <a:xfrm>
            <a:off x="808439" y="4821426"/>
            <a:ext cx="789417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TextBox 13"/>
          <p:cNvSpPr txBox="1"/>
          <p:nvPr/>
        </p:nvSpPr>
        <p:spPr>
          <a:xfrm>
            <a:off x="609601" y="1936746"/>
            <a:ext cx="4121888" cy="3754874"/>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Use the internet to look for suitable careers for a pupil who loves Design and Technology.</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What careers would you advise them to do in this area if they want to </a:t>
            </a:r>
            <a:r>
              <a:rPr lang="en-GB" sz="1700" dirty="0">
                <a:latin typeface="Arial" panose="020B0604020202020204" pitchFamily="34" charset="0"/>
                <a:cs typeface="Arial" panose="020B0604020202020204" pitchFamily="34" charset="0"/>
              </a:rPr>
              <a:t>start with the following qualifications:</a:t>
            </a:r>
          </a:p>
          <a:p>
            <a:pPr marL="622300" lvl="1" indent="-165100" defTabSz="457200">
              <a:buFont typeface="Arial" panose="020B0604020202020204" pitchFamily="34" charset="0"/>
              <a:buChar cha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5 GCSEs including English and Maths</a:t>
            </a:r>
          </a:p>
          <a:p>
            <a:pPr marL="622300" lvl="1" indent="-165100" defTabSz="457200">
              <a:buFont typeface="Arial" panose="020B0604020202020204" pitchFamily="34" charset="0"/>
              <a:buChar char="•"/>
            </a:pPr>
            <a:r>
              <a:rPr lang="en-GB" sz="1700" dirty="0">
                <a:latin typeface="Arial" panose="020B0604020202020204" pitchFamily="34" charset="0"/>
                <a:cs typeface="Arial" panose="020B0604020202020204" pitchFamily="34" charset="0"/>
              </a:rPr>
              <a:t>A levels or an Advanced apprenticeship</a:t>
            </a:r>
          </a:p>
          <a:p>
            <a:pPr marL="622300" lvl="1" indent="-165100" defTabSz="457200">
              <a:buFont typeface="Arial" panose="020B0604020202020204" pitchFamily="34" charset="0"/>
              <a:buChar cha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A university degree </a:t>
            </a:r>
          </a:p>
          <a:p>
            <a:pPr marL="342900" marR="0" lvl="0" indent="-342900" algn="l" defTabSz="457200" rtl="0" eaLnBrk="1" fontAlgn="auto" latinLnBrk="0" hangingPunct="1">
              <a:lnSpc>
                <a:spcPct val="100000"/>
              </a:lnSpc>
              <a:spcBef>
                <a:spcPts val="0"/>
              </a:spcBef>
              <a:spcAft>
                <a:spcPts val="0"/>
              </a:spcAft>
              <a:buClrTx/>
              <a:buSzTx/>
              <a:buFontTx/>
              <a:buAutoNum type="arabicPeriod"/>
              <a:tabLst/>
              <a:defRPr/>
            </a:pPr>
            <a:r>
              <a:rPr kumimoji="0" lang="en-GB" sz="1700" b="0" i="0" u="none" strike="noStrike" kern="1200" cap="none" spc="0" normalizeH="0" baseline="0" noProof="0" dirty="0">
                <a:ln>
                  <a:noFill/>
                </a:ln>
                <a:effectLst/>
                <a:uLnTx/>
                <a:uFillTx/>
                <a:latin typeface="Arial" panose="020B0604020202020204" pitchFamily="34" charset="0"/>
                <a:cs typeface="Arial" panose="020B0604020202020204" pitchFamily="34" charset="0"/>
              </a:rPr>
              <a:t>Can you find out the pay and conditions for the three careers you recommended above?</a:t>
            </a:r>
          </a:p>
        </p:txBody>
      </p:sp>
      <p:pic>
        <p:nvPicPr>
          <p:cNvPr id="5" name="Picture 4"/>
          <p:cNvPicPr>
            <a:picLocks noChangeAspect="1"/>
          </p:cNvPicPr>
          <p:nvPr/>
        </p:nvPicPr>
        <p:blipFill>
          <a:blip r:embed="rId3"/>
          <a:stretch>
            <a:fillRect/>
          </a:stretch>
        </p:blipFill>
        <p:spPr>
          <a:xfrm>
            <a:off x="4908072" y="1138161"/>
            <a:ext cx="3529955" cy="2349626"/>
          </a:xfrm>
          <a:prstGeom prst="rect">
            <a:avLst/>
          </a:prstGeom>
        </p:spPr>
      </p:pic>
      <p:pic>
        <p:nvPicPr>
          <p:cNvPr id="8" name="Picture 7"/>
          <p:cNvPicPr>
            <a:picLocks noChangeAspect="1"/>
          </p:cNvPicPr>
          <p:nvPr/>
        </p:nvPicPr>
        <p:blipFill rotWithShape="1">
          <a:blip r:embed="rId4"/>
          <a:srcRect b="-58"/>
          <a:stretch/>
        </p:blipFill>
        <p:spPr>
          <a:xfrm>
            <a:off x="4919200" y="3559844"/>
            <a:ext cx="3507700" cy="2135101"/>
          </a:xfrm>
          <a:prstGeom prst="rect">
            <a:avLst/>
          </a:prstGeom>
        </p:spPr>
      </p:pic>
      <p:sp>
        <p:nvSpPr>
          <p:cNvPr id="9" name="Rectangle 8"/>
          <p:cNvSpPr/>
          <p:nvPr/>
        </p:nvSpPr>
        <p:spPr>
          <a:xfrm>
            <a:off x="8975558" y="1046178"/>
            <a:ext cx="2492542" cy="3502497"/>
          </a:xfrm>
          <a:prstGeom prst="rect">
            <a:avLst/>
          </a:prstGeom>
        </p:spPr>
        <p:txBody>
          <a:bodyPr wrap="square">
            <a:spAutoFit/>
          </a:bodyPr>
          <a:lstStyle/>
          <a:p>
            <a:pPr lvl="0" defTabSz="457200">
              <a:spcBef>
                <a:spcPct val="20000"/>
              </a:spcBef>
              <a:defRPr/>
            </a:pPr>
            <a:r>
              <a:rPr lang="en-GB" sz="2000" b="1" dirty="0">
                <a:solidFill>
                  <a:srgbClr val="318AAC"/>
                </a:solidFill>
                <a:latin typeface="Cambria" panose="02040503050406030204" pitchFamily="18" charset="0"/>
                <a:cs typeface="Arial" panose="020B0604020202020204" pitchFamily="34" charset="0"/>
              </a:rPr>
              <a:t>Homework activity</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Repeat the starter activity for another subject that you enjoy doing and have some talent for.</a:t>
            </a:r>
          </a:p>
          <a:p>
            <a:pPr marL="342900" lvl="0" indent="-342900" defTabSz="457200">
              <a:spcBef>
                <a:spcPct val="20000"/>
              </a:spcBef>
              <a:buAutoNum type="arabicPeriod"/>
            </a:pPr>
            <a:r>
              <a:rPr lang="en-GB" sz="1600" dirty="0">
                <a:latin typeface="Arial" panose="020B0604020202020204" pitchFamily="34" charset="0"/>
                <a:cs typeface="Arial" panose="020B0604020202020204" pitchFamily="34" charset="0"/>
              </a:rPr>
              <a:t>Look for careers that can combine the subject in 1 above with a Design and Technology qualification.</a:t>
            </a:r>
          </a:p>
          <a:p>
            <a:pPr lvl="0" defTabSz="457200">
              <a:spcBef>
                <a:spcPct val="20000"/>
              </a:spcBef>
            </a:pP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7309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Lesson objectives</a:t>
            </a:r>
          </a:p>
        </p:txBody>
      </p:sp>
      <p:sp>
        <p:nvSpPr>
          <p:cNvPr id="16" name="Rectangle 15"/>
          <p:cNvSpPr/>
          <p:nvPr/>
        </p:nvSpPr>
        <p:spPr>
          <a:xfrm>
            <a:off x="609600" y="1219200"/>
            <a:ext cx="5943600" cy="4210383"/>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p>
          <a:p>
            <a:pPr lvl="0">
              <a:spcBef>
                <a:spcPct val="20000"/>
              </a:spcBef>
            </a:pPr>
            <a:r>
              <a:rPr lang="en-GB" dirty="0">
                <a:latin typeface="Arial" panose="020B0604020202020204" pitchFamily="34" charset="0"/>
                <a:cs typeface="Arial" panose="020B0604020202020204" pitchFamily="34" charset="0"/>
              </a:rPr>
              <a:t>A good team will reflect on their performance regularly and adapt their methods to improve on the next activity. </a:t>
            </a:r>
          </a:p>
          <a:p>
            <a:pPr lvl="0">
              <a:spcBef>
                <a:spcPct val="20000"/>
              </a:spcBef>
            </a:pPr>
            <a:endParaRPr lang="en-GB" sz="1200" b="1"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p>
          <a:p>
            <a:pPr lvl="0">
              <a:spcBef>
                <a:spcPct val="20000"/>
              </a:spcBef>
            </a:pPr>
            <a:r>
              <a:rPr lang="en-GB" dirty="0">
                <a:latin typeface="Arial" panose="020B0604020202020204" pitchFamily="34" charset="0"/>
                <a:cs typeface="Arial" panose="020B0604020202020204" pitchFamily="34" charset="0"/>
              </a:rPr>
              <a:t>Pupils will understand the importance of recording their progress to date, and in establishing targets for future improvement.</a:t>
            </a:r>
          </a:p>
          <a:p>
            <a:pPr lvl="0">
              <a:spcBef>
                <a:spcPct val="20000"/>
              </a:spcBef>
            </a:pPr>
            <a:endParaRPr lang="en-GB" sz="1200" b="1"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cs typeface="Arial" panose="020B0604020202020204" pitchFamily="34" charset="0"/>
              </a:rPr>
              <a:t>Pupils evaluate their performance and look at ways in which they can learn from their achievements and their failures on this project.</a:t>
            </a:r>
            <a:endParaRPr lang="en-GB" sz="2000" dirty="0">
              <a:latin typeface="Arial" panose="020B0604020202020204" pitchFamily="34" charset="0"/>
              <a:cs typeface="Arial" panose="020B0604020202020204" pitchFamily="34" charset="0"/>
            </a:endParaRP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3"/>
          <a:srcRect r="116"/>
          <a:stretch/>
        </p:blipFill>
        <p:spPr>
          <a:xfrm>
            <a:off x="6743700" y="274638"/>
            <a:ext cx="5092700" cy="5389562"/>
          </a:xfrm>
          <a:prstGeom prst="rect">
            <a:avLst/>
          </a:prstGeom>
        </p:spPr>
      </p:pic>
      <p:pic>
        <p:nvPicPr>
          <p:cNvPr id="4" name="Picture 3"/>
          <p:cNvPicPr>
            <a:picLocks noChangeAspect="1"/>
          </p:cNvPicPr>
          <p:nvPr/>
        </p:nvPicPr>
        <p:blipFill>
          <a:blip r:embed="rId4"/>
          <a:stretch>
            <a:fillRect/>
          </a:stretch>
        </p:blipFill>
        <p:spPr>
          <a:xfrm>
            <a:off x="6910290" y="4718270"/>
            <a:ext cx="1835055" cy="774259"/>
          </a:xfrm>
          <a:prstGeom prst="rect">
            <a:avLst/>
          </a:prstGeom>
        </p:spPr>
      </p:pic>
    </p:spTree>
    <p:extLst>
      <p:ext uri="{BB962C8B-B14F-4D97-AF65-F5344CB8AC3E}">
        <p14:creationId xmlns:p14="http://schemas.microsoft.com/office/powerpoint/2010/main" val="38501800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Evaluation</a:t>
            </a: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4069" b="68858" l="9778" r="89778"/>
                    </a14:imgEffect>
                  </a14:imgLayer>
                </a14:imgProps>
              </a:ext>
            </a:extLst>
          </a:blip>
          <a:stretch>
            <a:fillRect/>
          </a:stretch>
        </p:blipFill>
        <p:spPr>
          <a:xfrm>
            <a:off x="130629" y="619571"/>
            <a:ext cx="2608549" cy="7408279"/>
          </a:xfrm>
          <a:prstGeom prst="rect">
            <a:avLst/>
          </a:prstGeom>
        </p:spPr>
      </p:pic>
      <p:sp>
        <p:nvSpPr>
          <p:cNvPr id="8" name="Rectangle 7"/>
          <p:cNvSpPr/>
          <p:nvPr/>
        </p:nvSpPr>
        <p:spPr>
          <a:xfrm>
            <a:off x="2207623" y="940102"/>
            <a:ext cx="9171577" cy="4883388"/>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Task</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What do you feel has been the most fun or valuable activity on this project?</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Are you happy with your results individually and as a team? Did the challenge outcomes look good and work well?</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Could your work on this project be improved? How?</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What would you change about the project? What did you think about the balloon powered car, raft, bottle rocket and pipeline challenges? Can they be improved in any way? Did you feel you learnt a lot? Did you find these lessons fun? Difficult? Boring?</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Do you feel more knowledgeable about employability skills and interview skills?</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Has this project made you think more about your future? What D&amp;T related jobs would you consider in the future?</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Do you feel that working with the help of a business made this project better in any way?</a:t>
            </a:r>
          </a:p>
          <a:p>
            <a:pPr marL="342900" lvl="0" indent="-342900">
              <a:spcBef>
                <a:spcPts val="800"/>
              </a:spcBef>
              <a:buFont typeface="+mj-lt"/>
              <a:buAutoNum type="arabicPeriod"/>
            </a:pPr>
            <a:r>
              <a:rPr lang="en-GB" dirty="0">
                <a:latin typeface="Arial" panose="020B0604020202020204" pitchFamily="34" charset="0"/>
                <a:cs typeface="Arial" panose="020B0604020202020204" pitchFamily="34" charset="0"/>
              </a:rPr>
              <a:t>Would you consider taking this subject for GCSE or A level?</a:t>
            </a:r>
          </a:p>
        </p:txBody>
      </p:sp>
    </p:spTree>
    <p:extLst>
      <p:ext uri="{BB962C8B-B14F-4D97-AF65-F5344CB8AC3E}">
        <p14:creationId xmlns:p14="http://schemas.microsoft.com/office/powerpoint/2010/main" val="16583819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2172"/>
            <a:ext cx="10972800" cy="689866"/>
          </a:xfrm>
        </p:spPr>
        <p:txBody>
          <a:bodyPr>
            <a:normAutofit fontScale="90000"/>
          </a:bodyPr>
          <a:lstStyle/>
          <a:p>
            <a:r>
              <a:rPr lang="en-GB" dirty="0"/>
              <a:t>Evaluation</a:t>
            </a: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4069" b="68858" l="9778" r="89778"/>
                    </a14:imgEffect>
                  </a14:imgLayer>
                </a14:imgProps>
              </a:ext>
            </a:extLst>
          </a:blip>
          <a:stretch>
            <a:fillRect/>
          </a:stretch>
        </p:blipFill>
        <p:spPr>
          <a:xfrm>
            <a:off x="130629" y="619571"/>
            <a:ext cx="2608549" cy="7408279"/>
          </a:xfrm>
          <a:prstGeom prst="rect">
            <a:avLst/>
          </a:prstGeom>
        </p:spPr>
      </p:pic>
      <p:sp>
        <p:nvSpPr>
          <p:cNvPr id="8" name="Rectangle 7"/>
          <p:cNvSpPr/>
          <p:nvPr/>
        </p:nvSpPr>
        <p:spPr>
          <a:xfrm>
            <a:off x="2207623" y="940102"/>
            <a:ext cx="9059817" cy="4801314"/>
          </a:xfrm>
          <a:prstGeom prst="rect">
            <a:avLst/>
          </a:prstGeom>
        </p:spPr>
        <p:txBody>
          <a:bodyPr wrap="square">
            <a:spAutoFit/>
          </a:bodyPr>
          <a:lstStyle/>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What subjects are you going to take for your options?</a:t>
            </a:r>
          </a:p>
          <a:p>
            <a:pPr marL="342900" lvl="0" indent="-342900">
              <a:spcBef>
                <a:spcPct val="20000"/>
              </a:spcBef>
              <a:buFont typeface="+mj-lt"/>
              <a:buAutoNum type="arabicPeriod"/>
            </a:pPr>
            <a:endParaRPr lang="en-GB" dirty="0">
              <a:latin typeface="Arial" panose="020B0604020202020204" pitchFamily="34" charset="0"/>
              <a:cs typeface="Arial" panose="020B0604020202020204" pitchFamily="34" charset="0"/>
            </a:endParaRP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Put these subjects in order of which you enjoy most and which you enjoy least.</a:t>
            </a:r>
          </a:p>
          <a:p>
            <a:pPr marL="342900" lvl="0" indent="-342900">
              <a:spcBef>
                <a:spcPct val="20000"/>
              </a:spcBef>
              <a:buFont typeface="+mj-lt"/>
              <a:buAutoNum type="arabicPeriod"/>
            </a:pPr>
            <a:endParaRPr lang="en-GB" dirty="0">
              <a:latin typeface="Arial" panose="020B0604020202020204" pitchFamily="34" charset="0"/>
              <a:cs typeface="Arial" panose="020B0604020202020204" pitchFamily="34" charset="0"/>
            </a:endParaRP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Mark each of the subjects with a smiley face to show which subjects you are good at, ok at and those you struggle with.</a:t>
            </a:r>
          </a:p>
          <a:p>
            <a:pPr marL="342900" lvl="0" indent="-342900">
              <a:spcBef>
                <a:spcPct val="20000"/>
              </a:spcBef>
              <a:buFont typeface="+mj-lt"/>
              <a:buAutoNum type="arabicPeriod"/>
            </a:pPr>
            <a:endParaRPr lang="en-GB" dirty="0">
              <a:latin typeface="Arial" panose="020B0604020202020204" pitchFamily="34" charset="0"/>
              <a:cs typeface="Arial" panose="020B0604020202020204" pitchFamily="34" charset="0"/>
            </a:endParaRP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What advice would you give to somebody with this information in terms of what type of career they should pursue?</a:t>
            </a:r>
          </a:p>
          <a:p>
            <a:pPr marL="342900" lvl="0" indent="-342900">
              <a:spcBef>
                <a:spcPct val="20000"/>
              </a:spcBef>
              <a:buFont typeface="+mj-lt"/>
              <a:buAutoNum type="arabicPeriod"/>
            </a:pPr>
            <a:endParaRPr lang="en-GB" dirty="0">
              <a:latin typeface="Arial" panose="020B0604020202020204" pitchFamily="34" charset="0"/>
              <a:cs typeface="Arial" panose="020B0604020202020204" pitchFamily="34" charset="0"/>
            </a:endParaRP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Think of two targets that would improve your chances of better success on your next D&amp;T project.</a:t>
            </a:r>
          </a:p>
          <a:p>
            <a:pPr marL="342900" lvl="0" indent="-342900">
              <a:spcBef>
                <a:spcPct val="20000"/>
              </a:spcBef>
              <a:buFont typeface="+mj-lt"/>
              <a:buAutoNum type="arabicPeriod"/>
            </a:pPr>
            <a:endParaRPr lang="en-GB" dirty="0">
              <a:latin typeface="Arial" panose="020B0604020202020204" pitchFamily="34" charset="0"/>
              <a:cs typeface="Arial" panose="020B0604020202020204" pitchFamily="34" charset="0"/>
            </a:endParaRPr>
          </a:p>
          <a:p>
            <a:pPr marL="342900" lvl="0" indent="-342900">
              <a:spcBef>
                <a:spcPct val="20000"/>
              </a:spcBef>
              <a:buFont typeface="+mj-lt"/>
              <a:buAutoNum type="arabicPeriod"/>
            </a:pPr>
            <a:r>
              <a:rPr lang="en-GB" dirty="0">
                <a:latin typeface="Arial" panose="020B0604020202020204" pitchFamily="34" charset="0"/>
                <a:cs typeface="Arial" panose="020B0604020202020204" pitchFamily="34" charset="0"/>
              </a:rPr>
              <a:t>Think of two further targets that could help you to succeed at interview for a job or college course.</a:t>
            </a:r>
          </a:p>
        </p:txBody>
      </p:sp>
      <p:pic>
        <p:nvPicPr>
          <p:cNvPr id="3" name="Picture 2"/>
          <p:cNvPicPr>
            <a:picLocks noChangeAspect="1"/>
          </p:cNvPicPr>
          <p:nvPr/>
        </p:nvPicPr>
        <p:blipFill>
          <a:blip r:embed="rId5"/>
          <a:stretch>
            <a:fillRect/>
          </a:stretch>
        </p:blipFill>
        <p:spPr>
          <a:xfrm>
            <a:off x="9959102" y="2678055"/>
            <a:ext cx="1069117" cy="311119"/>
          </a:xfrm>
          <a:prstGeom prst="rect">
            <a:avLst/>
          </a:prstGeom>
        </p:spPr>
      </p:pic>
    </p:spTree>
    <p:extLst>
      <p:ext uri="{BB962C8B-B14F-4D97-AF65-F5344CB8AC3E}">
        <p14:creationId xmlns:p14="http://schemas.microsoft.com/office/powerpoint/2010/main" val="20405690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With thanks</a:t>
            </a:r>
          </a:p>
        </p:txBody>
      </p:sp>
      <p:sp>
        <p:nvSpPr>
          <p:cNvPr id="3" name="Content Placeholder 2"/>
          <p:cNvSpPr>
            <a:spLocks noGrp="1"/>
          </p:cNvSpPr>
          <p:nvPr>
            <p:ph idx="1"/>
          </p:nvPr>
        </p:nvSpPr>
        <p:spPr>
          <a:xfrm>
            <a:off x="609600" y="1102864"/>
            <a:ext cx="7416800" cy="4487780"/>
          </a:xfrm>
        </p:spPr>
        <p:txBody>
          <a:bodyPr>
            <a:normAutofit fontScale="62500" lnSpcReduction="20000"/>
          </a:bodyPr>
          <a:lstStyle/>
          <a:p>
            <a:pPr marL="0" indent="0">
              <a:lnSpc>
                <a:spcPct val="120000"/>
              </a:lnSpc>
              <a:buNone/>
            </a:pPr>
            <a:r>
              <a:rPr lang="en-GB" b="0" dirty="0">
                <a:solidFill>
                  <a:schemeClr val="tx1"/>
                </a:solidFill>
                <a:latin typeface="Arial" panose="020B0604020202020204" pitchFamily="34" charset="0"/>
                <a:cs typeface="Arial" panose="020B0604020202020204" pitchFamily="34" charset="0"/>
              </a:rPr>
              <a:t>The Design and Technology Association would like to thank </a:t>
            </a:r>
            <a:br>
              <a:rPr lang="en-GB" b="0" dirty="0">
                <a:solidFill>
                  <a:schemeClr val="tx1"/>
                </a:solidFill>
                <a:latin typeface="Arial" panose="020B0604020202020204" pitchFamily="34" charset="0"/>
                <a:cs typeface="Arial" panose="020B0604020202020204" pitchFamily="34" charset="0"/>
              </a:rPr>
            </a:br>
            <a:r>
              <a:rPr lang="en-GB" b="0" dirty="0">
                <a:solidFill>
                  <a:schemeClr val="tx1"/>
                </a:solidFill>
                <a:latin typeface="Arial" panose="020B0604020202020204" pitchFamily="34" charset="0"/>
                <a:cs typeface="Arial" panose="020B0604020202020204" pitchFamily="34" charset="0"/>
              </a:rPr>
              <a:t>Alan Edwards Higgs Charity, The Michael Marsh Charitable Trust, The Ernest Cook Trust for funding the project, and Severn Trent Water for their time and contribution to the programme. Their input has made a huge difference to the staff and pupils of:</a:t>
            </a:r>
          </a:p>
          <a:p>
            <a:pPr>
              <a:lnSpc>
                <a:spcPct val="120000"/>
              </a:lnSpc>
            </a:pPr>
            <a:r>
              <a:rPr lang="en-GB" b="0" dirty="0">
                <a:latin typeface="Arial" panose="020B0604020202020204" pitchFamily="34" charset="0"/>
                <a:cs typeface="Arial" panose="020B0604020202020204" pitchFamily="34" charset="0"/>
              </a:rPr>
              <a:t>Cardinal Wiseman School</a:t>
            </a:r>
          </a:p>
          <a:p>
            <a:pPr>
              <a:lnSpc>
                <a:spcPct val="120000"/>
              </a:lnSpc>
            </a:pPr>
            <a:r>
              <a:rPr lang="en-GB" b="0" dirty="0" err="1">
                <a:latin typeface="Arial" panose="020B0604020202020204" pitchFamily="34" charset="0"/>
                <a:cs typeface="Arial" panose="020B0604020202020204" pitchFamily="34" charset="0"/>
              </a:rPr>
              <a:t>Ernesford</a:t>
            </a:r>
            <a:r>
              <a:rPr lang="en-GB" b="0" dirty="0">
                <a:latin typeface="Arial" panose="020B0604020202020204" pitchFamily="34" charset="0"/>
                <a:cs typeface="Arial" panose="020B0604020202020204" pitchFamily="34" charset="0"/>
              </a:rPr>
              <a:t> Grange Community Academy</a:t>
            </a:r>
          </a:p>
          <a:p>
            <a:pPr>
              <a:lnSpc>
                <a:spcPct val="120000"/>
              </a:lnSpc>
            </a:pPr>
            <a:r>
              <a:rPr lang="en-GB" b="0" dirty="0">
                <a:latin typeface="Arial" panose="020B0604020202020204" pitchFamily="34" charset="0"/>
                <a:cs typeface="Arial" panose="020B0604020202020204" pitchFamily="34" charset="0"/>
              </a:rPr>
              <a:t>Westwood Academy</a:t>
            </a:r>
          </a:p>
          <a:p>
            <a:pPr>
              <a:lnSpc>
                <a:spcPct val="120000"/>
              </a:lnSpc>
            </a:pPr>
            <a:r>
              <a:rPr lang="en-GB" b="0" dirty="0">
                <a:latin typeface="Arial" panose="020B0604020202020204" pitchFamily="34" charset="0"/>
                <a:cs typeface="Arial" panose="020B0604020202020204" pitchFamily="34" charset="0"/>
              </a:rPr>
              <a:t>Sidney Stringer Academy</a:t>
            </a:r>
          </a:p>
          <a:p>
            <a:pPr>
              <a:lnSpc>
                <a:spcPct val="120000"/>
              </a:lnSpc>
            </a:pPr>
            <a:r>
              <a:rPr lang="en-GB" b="0" dirty="0" err="1">
                <a:latin typeface="Arial" panose="020B0604020202020204" pitchFamily="34" charset="0"/>
                <a:cs typeface="Arial" panose="020B0604020202020204" pitchFamily="34" charset="0"/>
              </a:rPr>
              <a:t>Finham</a:t>
            </a:r>
            <a:r>
              <a:rPr lang="en-GB" b="0" dirty="0">
                <a:latin typeface="Arial" panose="020B0604020202020204" pitchFamily="34" charset="0"/>
                <a:cs typeface="Arial" panose="020B0604020202020204" pitchFamily="34" charset="0"/>
              </a:rPr>
              <a:t> Park School</a:t>
            </a:r>
          </a:p>
          <a:p>
            <a:pPr marL="0" indent="0">
              <a:lnSpc>
                <a:spcPct val="120000"/>
              </a:lnSpc>
              <a:buNone/>
            </a:pPr>
            <a:endParaRPr lang="en-GB" b="0" dirty="0">
              <a:latin typeface="Arial" panose="020B0604020202020204" pitchFamily="34" charset="0"/>
              <a:cs typeface="Arial" panose="020B0604020202020204" pitchFamily="34" charset="0"/>
            </a:endParaRPr>
          </a:p>
          <a:p>
            <a:pPr marL="0" indent="0">
              <a:lnSpc>
                <a:spcPct val="120000"/>
              </a:lnSpc>
              <a:buNone/>
            </a:pPr>
            <a:r>
              <a:rPr lang="en-GB" b="0" dirty="0">
                <a:solidFill>
                  <a:schemeClr val="tx1"/>
                </a:solidFill>
                <a:latin typeface="Arial" panose="020B0604020202020204" pitchFamily="34" charset="0"/>
                <a:cs typeface="Arial" panose="020B0604020202020204" pitchFamily="34" charset="0"/>
              </a:rPr>
              <a:t>We hope that this project will promote future collaborative working between each of the partners involved, for the benefit of Coventry pupils and teachers.</a:t>
            </a:r>
          </a:p>
          <a:p>
            <a:pPr marL="0" indent="0">
              <a:lnSpc>
                <a:spcPct val="120000"/>
              </a:lnSpc>
              <a:buNone/>
            </a:pPr>
            <a:endParaRPr lang="en-GB" dirty="0">
              <a:latin typeface="Arial" panose="020B0604020202020204" pitchFamily="34" charset="0"/>
              <a:cs typeface="Arial" panose="020B0604020202020204" pitchFamily="34" charset="0"/>
            </a:endParaRPr>
          </a:p>
        </p:txBody>
      </p:sp>
      <p:grpSp>
        <p:nvGrpSpPr>
          <p:cNvPr id="5" name="Group 4"/>
          <p:cNvGrpSpPr/>
          <p:nvPr/>
        </p:nvGrpSpPr>
        <p:grpSpPr>
          <a:xfrm>
            <a:off x="8307587" y="445791"/>
            <a:ext cx="3446929" cy="5039721"/>
            <a:chOff x="8307587" y="445791"/>
            <a:chExt cx="3446929" cy="5039721"/>
          </a:xfrm>
        </p:grpSpPr>
        <p:sp>
          <p:nvSpPr>
            <p:cNvPr id="6" name="Rectangle 5"/>
            <p:cNvSpPr/>
            <p:nvPr/>
          </p:nvSpPr>
          <p:spPr>
            <a:xfrm>
              <a:off x="8307587" y="445791"/>
              <a:ext cx="3446929" cy="50397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p:nvPicPr>
          <p:blipFill>
            <a:blip r:embed="rId3"/>
            <a:stretch>
              <a:fillRect/>
            </a:stretch>
          </p:blipFill>
          <p:spPr>
            <a:xfrm>
              <a:off x="8479703" y="597505"/>
              <a:ext cx="3102693" cy="1303855"/>
            </a:xfrm>
            <a:prstGeom prst="rect">
              <a:avLst/>
            </a:prstGeom>
          </p:spPr>
        </p:pic>
        <p:grpSp>
          <p:nvGrpSpPr>
            <p:cNvPr id="8" name="Group 7"/>
            <p:cNvGrpSpPr/>
            <p:nvPr/>
          </p:nvGrpSpPr>
          <p:grpSpPr>
            <a:xfrm>
              <a:off x="8479703" y="2197625"/>
              <a:ext cx="3102693" cy="3102693"/>
              <a:chOff x="8479703" y="2197625"/>
              <a:chExt cx="3102693" cy="3102693"/>
            </a:xfrm>
          </p:grpSpPr>
          <p:sp>
            <p:nvSpPr>
              <p:cNvPr id="9" name="Rectangle 8"/>
              <p:cNvSpPr/>
              <p:nvPr/>
            </p:nvSpPr>
            <p:spPr>
              <a:xfrm>
                <a:off x="8479703" y="2197625"/>
                <a:ext cx="3102693" cy="3102693"/>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0" name="Picture 9"/>
              <p:cNvPicPr>
                <a:picLocks noChangeAspect="1"/>
              </p:cNvPicPr>
              <p:nvPr/>
            </p:nvPicPr>
            <p:blipFill>
              <a:blip r:embed="rId4"/>
              <a:stretch>
                <a:fillRect/>
              </a:stretch>
            </p:blipFill>
            <p:spPr>
              <a:xfrm>
                <a:off x="8651818" y="2335338"/>
                <a:ext cx="2786327" cy="2780947"/>
              </a:xfrm>
              <a:prstGeom prst="rect">
                <a:avLst/>
              </a:prstGeom>
              <a:ln>
                <a:solidFill>
                  <a:schemeClr val="bg1"/>
                </a:solidFill>
              </a:ln>
            </p:spPr>
          </p:pic>
        </p:grpSp>
      </p:grpSp>
    </p:spTree>
    <p:extLst>
      <p:ext uri="{BB962C8B-B14F-4D97-AF65-F5344CB8AC3E}">
        <p14:creationId xmlns:p14="http://schemas.microsoft.com/office/powerpoint/2010/main" val="1306985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6134100" cy="689866"/>
          </a:xfrm>
        </p:spPr>
        <p:txBody>
          <a:bodyPr>
            <a:normAutofit fontScale="90000"/>
          </a:bodyPr>
          <a:lstStyle/>
          <a:p>
            <a:r>
              <a:rPr lang="en-GB" dirty="0"/>
              <a:t>Lesson objectives</a:t>
            </a:r>
          </a:p>
        </p:txBody>
      </p:sp>
      <p:sp>
        <p:nvSpPr>
          <p:cNvPr id="16" name="Rectangle 15"/>
          <p:cNvSpPr/>
          <p:nvPr/>
        </p:nvSpPr>
        <p:spPr>
          <a:xfrm>
            <a:off x="609600" y="1219200"/>
            <a:ext cx="5723467" cy="4487382"/>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Know</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cs typeface="Arial" panose="020B0604020202020204" pitchFamily="34" charset="0"/>
              </a:rPr>
              <a:t>Employers value employees with a range of skills and qualities that go beyond their qualifications.  </a:t>
            </a:r>
          </a:p>
          <a:p>
            <a:pPr lvl="0">
              <a:spcBef>
                <a:spcPct val="20000"/>
              </a:spcBef>
            </a:pPr>
            <a:endParaRPr lang="en-GB" sz="1200"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Understand</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cs typeface="Arial" panose="020B0604020202020204" pitchFamily="34" charset="0"/>
              </a:rPr>
              <a:t>The scientific principles working for and against the balloon powered car and use this knowledge to achieve the best outcome.</a:t>
            </a:r>
          </a:p>
          <a:p>
            <a:pPr lvl="0">
              <a:spcBef>
                <a:spcPct val="20000"/>
              </a:spcBef>
            </a:pPr>
            <a:endParaRPr lang="en-GB" sz="1200" dirty="0">
              <a:latin typeface="Arial" panose="020B0604020202020204" pitchFamily="34" charset="0"/>
              <a:cs typeface="Arial" panose="020B0604020202020204" pitchFamily="34" charset="0"/>
            </a:endParaRPr>
          </a:p>
          <a:p>
            <a:pPr lvl="0">
              <a:spcBef>
                <a:spcPct val="20000"/>
              </a:spcBef>
            </a:pPr>
            <a:r>
              <a:rPr lang="en-GB" sz="2400" b="1" dirty="0">
                <a:solidFill>
                  <a:srgbClr val="318AAC"/>
                </a:solidFill>
                <a:latin typeface="Cambria" panose="02040503050406030204" pitchFamily="18" charset="0"/>
                <a:cs typeface="Arial"/>
              </a:rPr>
              <a:t>Do</a:t>
            </a:r>
            <a:endParaRPr lang="en-GB" sz="2000" b="1" dirty="0">
              <a:solidFill>
                <a:srgbClr val="318AAC"/>
              </a:solidFill>
              <a:latin typeface="Cambria" panose="02040503050406030204" pitchFamily="18" charset="0"/>
              <a:cs typeface="Arial"/>
            </a:endParaRPr>
          </a:p>
          <a:p>
            <a:pPr lvl="0">
              <a:spcBef>
                <a:spcPct val="20000"/>
              </a:spcBef>
            </a:pPr>
            <a:r>
              <a:rPr lang="en-GB" dirty="0">
                <a:latin typeface="Arial" panose="020B0604020202020204" pitchFamily="34" charset="0"/>
                <a:cs typeface="Arial" panose="020B0604020202020204" pitchFamily="34" charset="0"/>
              </a:rPr>
              <a:t>Pupils use a range of skills that employers value and apply knowledge gained within the lesson, to solve a series of team challenges based on the theme of a balloon powered car.</a:t>
            </a:r>
          </a:p>
        </p:txBody>
      </p:sp>
      <p:sp>
        <p:nvSpPr>
          <p:cNvPr id="8" name="Rectangle 7"/>
          <p:cNvSpPr/>
          <p:nvPr/>
        </p:nvSpPr>
        <p:spPr>
          <a:xfrm>
            <a:off x="6743700" y="274638"/>
            <a:ext cx="5092700" cy="5389562"/>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3"/>
          <a:srcRect r="-11"/>
          <a:stretch/>
        </p:blipFill>
        <p:spPr>
          <a:xfrm>
            <a:off x="6743700" y="274638"/>
            <a:ext cx="5092700" cy="5389562"/>
          </a:xfrm>
          <a:prstGeom prst="rect">
            <a:avLst/>
          </a:prstGeom>
        </p:spPr>
      </p:pic>
      <p:pic>
        <p:nvPicPr>
          <p:cNvPr id="4" name="Picture 3"/>
          <p:cNvPicPr>
            <a:picLocks noChangeAspect="1"/>
          </p:cNvPicPr>
          <p:nvPr/>
        </p:nvPicPr>
        <p:blipFill>
          <a:blip r:embed="rId4"/>
          <a:stretch>
            <a:fillRect/>
          </a:stretch>
        </p:blipFill>
        <p:spPr>
          <a:xfrm>
            <a:off x="6868726" y="4787543"/>
            <a:ext cx="1835055" cy="774259"/>
          </a:xfrm>
          <a:prstGeom prst="rect">
            <a:avLst/>
          </a:prstGeom>
        </p:spPr>
      </p:pic>
    </p:spTree>
    <p:extLst>
      <p:ext uri="{BB962C8B-B14F-4D97-AF65-F5344CB8AC3E}">
        <p14:creationId xmlns:p14="http://schemas.microsoft.com/office/powerpoint/2010/main" val="8128301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574" y="155024"/>
            <a:ext cx="10972800" cy="689866"/>
          </a:xfrm>
        </p:spPr>
        <p:txBody>
          <a:bodyPr>
            <a:normAutofit fontScale="90000"/>
          </a:bodyPr>
          <a:lstStyle/>
          <a:p>
            <a:pPr algn="ctr"/>
            <a:r>
              <a:rPr lang="en-GB" dirty="0"/>
              <a:t>Severn Trent Apprentice Introduction</a:t>
            </a:r>
          </a:p>
        </p:txBody>
      </p:sp>
      <p:sp>
        <p:nvSpPr>
          <p:cNvPr id="13" name="Rectangle 12"/>
          <p:cNvSpPr/>
          <p:nvPr/>
        </p:nvSpPr>
        <p:spPr>
          <a:xfrm>
            <a:off x="1981200" y="998948"/>
            <a:ext cx="8005011" cy="47607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Content Placeholder 2"/>
          <p:cNvSpPr>
            <a:spLocks noGrp="1"/>
          </p:cNvSpPr>
          <p:nvPr>
            <p:ph idx="1"/>
          </p:nvPr>
        </p:nvSpPr>
        <p:spPr>
          <a:xfrm>
            <a:off x="1981201" y="1071005"/>
            <a:ext cx="6205148" cy="4791671"/>
          </a:xfrm>
        </p:spPr>
        <p:txBody>
          <a:bodyPr>
            <a:normAutofit/>
          </a:bodyPr>
          <a:lstStyle/>
          <a:p>
            <a:pPr marL="0" indent="0">
              <a:buNone/>
            </a:pPr>
            <a:endParaRPr lang="en-GB" sz="1600" dirty="0"/>
          </a:p>
          <a:p>
            <a:pPr marL="0" indent="0">
              <a:buNone/>
            </a:pPr>
            <a:endParaRPr lang="en-GB" sz="1600" dirty="0"/>
          </a:p>
          <a:p>
            <a:pPr marL="0" indent="0">
              <a:buNone/>
            </a:pPr>
            <a:endParaRPr lang="en-GB" sz="1600" dirty="0"/>
          </a:p>
        </p:txBody>
      </p:sp>
      <p:grpSp>
        <p:nvGrpSpPr>
          <p:cNvPr id="10" name="Group 9"/>
          <p:cNvGrpSpPr/>
          <p:nvPr/>
        </p:nvGrpSpPr>
        <p:grpSpPr>
          <a:xfrm>
            <a:off x="2095499" y="1119817"/>
            <a:ext cx="5590426" cy="4500278"/>
            <a:chOff x="723899" y="1013316"/>
            <a:chExt cx="5590426" cy="4500278"/>
          </a:xfrm>
        </p:grpSpPr>
        <p:pic>
          <p:nvPicPr>
            <p:cNvPr id="6" name="Picture 5"/>
            <p:cNvPicPr>
              <a:picLocks noChangeAspect="1"/>
            </p:cNvPicPr>
            <p:nvPr/>
          </p:nvPicPr>
          <p:blipFill>
            <a:blip r:embed="rId3"/>
            <a:stretch>
              <a:fillRect/>
            </a:stretch>
          </p:blipFill>
          <p:spPr>
            <a:xfrm>
              <a:off x="723899" y="1013316"/>
              <a:ext cx="2190751" cy="4500278"/>
            </a:xfrm>
            <a:prstGeom prst="rect">
              <a:avLst/>
            </a:prstGeom>
          </p:spPr>
        </p:pic>
        <p:sp>
          <p:nvSpPr>
            <p:cNvPr id="8" name="Rectangle 7"/>
            <p:cNvSpPr/>
            <p:nvPr/>
          </p:nvSpPr>
          <p:spPr>
            <a:xfrm>
              <a:off x="2914650" y="1048992"/>
              <a:ext cx="3399675" cy="2369880"/>
            </a:xfrm>
            <a:prstGeom prst="rect">
              <a:avLst/>
            </a:prstGeom>
          </p:spPr>
          <p:txBody>
            <a:bodyPr wrap="square">
              <a:spAutoFit/>
            </a:bodyPr>
            <a:lstStyle/>
            <a:p>
              <a:pPr algn="ctr"/>
              <a:r>
                <a:rPr lang="en-GB" sz="1600" dirty="0">
                  <a:latin typeface="Arial" panose="020B0604020202020204" pitchFamily="34" charset="0"/>
                  <a:cs typeface="Arial" panose="020B0604020202020204" pitchFamily="34" charset="0"/>
                </a:rPr>
                <a:t>Using nothing more than the materials at hand, your task is simple: </a:t>
              </a:r>
            </a:p>
            <a:p>
              <a:pPr algn="ctr"/>
              <a:endParaRPr lang="en-GB" sz="1600" dirty="0">
                <a:latin typeface="Arial" panose="020B0604020202020204" pitchFamily="34" charset="0"/>
                <a:cs typeface="Arial" panose="020B0604020202020204" pitchFamily="34" charset="0"/>
              </a:endParaRPr>
            </a:p>
            <a:p>
              <a:pPr algn="ctr"/>
              <a:r>
                <a:rPr lang="en-GB" b="1" dirty="0">
                  <a:solidFill>
                    <a:srgbClr val="318AAC"/>
                  </a:solidFill>
                  <a:latin typeface="Cambria" panose="02040503050406030204" pitchFamily="18" charset="0"/>
                  <a:cs typeface="Arial"/>
                </a:rPr>
                <a:t>You have 5 minutes to make the orange sink.</a:t>
              </a:r>
            </a:p>
            <a:p>
              <a:pPr algn="ctr"/>
              <a:endParaRPr lang="en-GB" sz="1600" b="1" dirty="0">
                <a:latin typeface="Arial" panose="020B0604020202020204" pitchFamily="34" charset="0"/>
                <a:cs typeface="Arial" panose="020B0604020202020204" pitchFamily="34" charset="0"/>
              </a:endParaRPr>
            </a:p>
            <a:p>
              <a:pPr algn="ctr"/>
              <a:r>
                <a:rPr lang="en-GB" sz="1600" dirty="0">
                  <a:latin typeface="Arial" panose="020B0604020202020204" pitchFamily="34" charset="0"/>
                  <a:cs typeface="Arial" panose="020B0604020202020204" pitchFamily="34" charset="0"/>
                </a:rPr>
                <a:t>Why might an employer set this as a task for their employees?</a:t>
              </a:r>
              <a:endParaRPr lang="en-GB" dirty="0">
                <a:latin typeface="Arial" panose="020B0604020202020204" pitchFamily="34" charset="0"/>
                <a:cs typeface="Arial" panose="020B0604020202020204" pitchFamily="34" charset="0"/>
              </a:endParaRPr>
            </a:p>
          </p:txBody>
        </p:sp>
      </p:grpSp>
      <p:grpSp>
        <p:nvGrpSpPr>
          <p:cNvPr id="16" name="Group 15"/>
          <p:cNvGrpSpPr/>
          <p:nvPr/>
        </p:nvGrpSpPr>
        <p:grpSpPr>
          <a:xfrm>
            <a:off x="4335138" y="1112473"/>
            <a:ext cx="5554734" cy="4526672"/>
            <a:chOff x="2963538" y="1005972"/>
            <a:chExt cx="5554734" cy="4526672"/>
          </a:xfrm>
        </p:grpSpPr>
        <p:pic>
          <p:nvPicPr>
            <p:cNvPr id="7" name="Picture 6"/>
            <p:cNvPicPr>
              <a:picLocks noChangeAspect="1"/>
            </p:cNvPicPr>
            <p:nvPr/>
          </p:nvPicPr>
          <p:blipFill>
            <a:blip r:embed="rId4"/>
            <a:stretch>
              <a:fillRect/>
            </a:stretch>
          </p:blipFill>
          <p:spPr>
            <a:xfrm>
              <a:off x="6314324" y="1005972"/>
              <a:ext cx="2203948" cy="4526672"/>
            </a:xfrm>
            <a:prstGeom prst="rect">
              <a:avLst/>
            </a:prstGeom>
          </p:spPr>
        </p:pic>
        <p:sp>
          <p:nvSpPr>
            <p:cNvPr id="11" name="Rectangle 10"/>
            <p:cNvSpPr/>
            <p:nvPr/>
          </p:nvSpPr>
          <p:spPr>
            <a:xfrm>
              <a:off x="2963538" y="3513608"/>
              <a:ext cx="3399673" cy="1815882"/>
            </a:xfrm>
            <a:prstGeom prst="rect">
              <a:avLst/>
            </a:prstGeom>
          </p:spPr>
          <p:txBody>
            <a:bodyPr wrap="square">
              <a:spAutoFit/>
            </a:bodyPr>
            <a:lstStyle/>
            <a:p>
              <a:pPr algn="ctr"/>
              <a:r>
                <a:rPr lang="en-GB" sz="1600" dirty="0">
                  <a:latin typeface="Arial" panose="020B0604020202020204" pitchFamily="34" charset="0"/>
                  <a:cs typeface="Arial" panose="020B0604020202020204" pitchFamily="34" charset="0"/>
                </a:rPr>
                <a:t>Employers use this activity as a way of getting their workers to think of simple solutions to problems.</a:t>
              </a:r>
            </a:p>
            <a:p>
              <a:pPr algn="ctr"/>
              <a:endParaRPr lang="en-GB" sz="1600" dirty="0">
                <a:latin typeface="Arial" panose="020B0604020202020204" pitchFamily="34" charset="0"/>
                <a:cs typeface="Arial" panose="020B0604020202020204" pitchFamily="34" charset="0"/>
              </a:endParaRPr>
            </a:p>
            <a:p>
              <a:pPr algn="ctr"/>
              <a:r>
                <a:rPr lang="en-GB" sz="1600" dirty="0">
                  <a:latin typeface="Arial" panose="020B0604020202020204" pitchFamily="34" charset="0"/>
                  <a:cs typeface="Arial" panose="020B0604020202020204" pitchFamily="34" charset="0"/>
                </a:rPr>
                <a:t>Employers want people who can think around problems and work within teams to get results.</a:t>
              </a:r>
            </a:p>
          </p:txBody>
        </p:sp>
      </p:grpSp>
    </p:spTree>
    <p:extLst>
      <p:ext uri="{BB962C8B-B14F-4D97-AF65-F5344CB8AC3E}">
        <p14:creationId xmlns:p14="http://schemas.microsoft.com/office/powerpoint/2010/main" val="1348386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6353"/>
            <a:ext cx="10972800" cy="689866"/>
          </a:xfrm>
        </p:spPr>
        <p:txBody>
          <a:bodyPr>
            <a:normAutofit fontScale="90000"/>
          </a:bodyPr>
          <a:lstStyle/>
          <a:p>
            <a:r>
              <a:rPr lang="en-GB" dirty="0"/>
              <a:t>What do employers want?</a:t>
            </a:r>
          </a:p>
        </p:txBody>
      </p:sp>
      <p:sp>
        <p:nvSpPr>
          <p:cNvPr id="11" name="Rectangle 10"/>
          <p:cNvSpPr/>
          <p:nvPr/>
        </p:nvSpPr>
        <p:spPr>
          <a:xfrm>
            <a:off x="609600" y="930832"/>
            <a:ext cx="9566031" cy="461665"/>
          </a:xfrm>
          <a:prstGeom prst="rect">
            <a:avLst/>
          </a:prstGeom>
        </p:spPr>
        <p:txBody>
          <a:bodyPr wrap="square">
            <a:spAutoFit/>
          </a:bodyPr>
          <a:lstStyle/>
          <a:p>
            <a:pPr lvl="0">
              <a:spcBef>
                <a:spcPct val="20000"/>
              </a:spcBef>
            </a:pPr>
            <a:r>
              <a:rPr lang="en-GB" sz="2400" b="1" dirty="0">
                <a:solidFill>
                  <a:srgbClr val="318AAC"/>
                </a:solidFill>
                <a:latin typeface="Cambria" panose="02040503050406030204" pitchFamily="18" charset="0"/>
                <a:cs typeface="Arial"/>
              </a:rPr>
              <a:t>Employers want people to work for them who:</a:t>
            </a:r>
            <a:endParaRPr lang="en-GB" sz="2000" dirty="0">
              <a:solidFill>
                <a:srgbClr val="318AAC"/>
              </a:solidFill>
              <a:latin typeface="Cambria" panose="02040503050406030204" pitchFamily="18" charset="0"/>
              <a:cs typeface="Arial"/>
            </a:endParaRPr>
          </a:p>
        </p:txBody>
      </p:sp>
      <p:sp>
        <p:nvSpPr>
          <p:cNvPr id="21" name="Rectangle 20"/>
          <p:cNvSpPr/>
          <p:nvPr/>
        </p:nvSpPr>
        <p:spPr>
          <a:xfrm>
            <a:off x="6086824" y="2034405"/>
            <a:ext cx="184731" cy="369332"/>
          </a:xfrm>
          <a:prstGeom prst="rect">
            <a:avLst/>
          </a:prstGeom>
        </p:spPr>
        <p:txBody>
          <a:bodyPr wrap="none">
            <a:spAutoFit/>
          </a:bodyPr>
          <a:lstStyle/>
          <a:p>
            <a:endParaRPr lang="en-GB" dirty="0"/>
          </a:p>
        </p:txBody>
      </p:sp>
      <p:sp>
        <p:nvSpPr>
          <p:cNvPr id="6" name="Rectangle 5"/>
          <p:cNvSpPr/>
          <p:nvPr/>
        </p:nvSpPr>
        <p:spPr>
          <a:xfrm>
            <a:off x="5894173" y="3559397"/>
            <a:ext cx="5957857" cy="2339102"/>
          </a:xfrm>
          <a:prstGeom prst="rect">
            <a:avLst/>
          </a:prstGeom>
        </p:spPr>
        <p:txBody>
          <a:bodyPr wrap="square">
            <a:spAutoFit/>
          </a:bodyPr>
          <a:lstStyle/>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Can work well as part of a team</a:t>
            </a:r>
          </a:p>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Are determined to achieve tasks well</a:t>
            </a:r>
          </a:p>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Have knowledge and skills related to their the work</a:t>
            </a:r>
          </a:p>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 Are honest</a:t>
            </a:r>
          </a:p>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 Are loyal</a:t>
            </a:r>
          </a:p>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 Can solve problems</a:t>
            </a:r>
          </a:p>
          <a:p>
            <a:pPr marL="342900" lvl="0" indent="-342900">
              <a:spcAft>
                <a:spcPts val="400"/>
              </a:spcAft>
              <a:buFontTx/>
              <a:buAutoNum type="arabicPeriod" startAt="7"/>
            </a:pPr>
            <a:r>
              <a:rPr lang="en-GB" dirty="0">
                <a:latin typeface="Arial" panose="020B0604020202020204" pitchFamily="34" charset="0"/>
                <a:cs typeface="Arial" panose="020B0604020202020204" pitchFamily="34" charset="0"/>
              </a:rPr>
              <a:t> Can work alone without the need for support</a:t>
            </a:r>
          </a:p>
        </p:txBody>
      </p:sp>
      <p:sp>
        <p:nvSpPr>
          <p:cNvPr id="7" name="Rectangle 6"/>
          <p:cNvSpPr/>
          <p:nvPr/>
        </p:nvSpPr>
        <p:spPr>
          <a:xfrm>
            <a:off x="609600" y="1485934"/>
            <a:ext cx="6096000" cy="2010807"/>
          </a:xfrm>
          <a:prstGeom prst="rect">
            <a:avLst/>
          </a:prstGeom>
        </p:spPr>
        <p:txBody>
          <a:bodyPr>
            <a:spAutoFit/>
          </a:bodyPr>
          <a:lstStyle/>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Have excellent attendance</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Are punctual</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Want to succeed in their work</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Can be flexible with what is expected of them</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Are ambitious to do well</a:t>
            </a:r>
          </a:p>
          <a:p>
            <a:pPr marL="342900" lvl="0" indent="-342900">
              <a:spcAft>
                <a:spcPts val="400"/>
              </a:spcAft>
              <a:buFont typeface="+mj-lt"/>
              <a:buAutoNum type="arabicPeriod"/>
            </a:pPr>
            <a:r>
              <a:rPr lang="en-GB" dirty="0">
                <a:latin typeface="Arial" panose="020B0604020202020204" pitchFamily="34" charset="0"/>
                <a:cs typeface="Arial" panose="020B0604020202020204" pitchFamily="34" charset="0"/>
              </a:rPr>
              <a:t>Have good Maths and English skills</a:t>
            </a:r>
          </a:p>
        </p:txBody>
      </p:sp>
      <p:pic>
        <p:nvPicPr>
          <p:cNvPr id="9" name="Picture 8"/>
          <p:cNvPicPr>
            <a:picLocks noChangeAspect="1"/>
          </p:cNvPicPr>
          <p:nvPr/>
        </p:nvPicPr>
        <p:blipFill rotWithShape="1">
          <a:blip r:embed="rId3"/>
          <a:srcRect b="20488"/>
          <a:stretch/>
        </p:blipFill>
        <p:spPr>
          <a:xfrm>
            <a:off x="1628841" y="3875253"/>
            <a:ext cx="2850156" cy="1854987"/>
          </a:xfrm>
          <a:prstGeom prst="rect">
            <a:avLst/>
          </a:prstGeom>
        </p:spPr>
      </p:pic>
      <p:pic>
        <p:nvPicPr>
          <p:cNvPr id="10" name="Picture 9"/>
          <p:cNvPicPr>
            <a:picLocks noChangeAspect="1"/>
          </p:cNvPicPr>
          <p:nvPr/>
        </p:nvPicPr>
        <p:blipFill rotWithShape="1">
          <a:blip r:embed="rId4"/>
          <a:srcRect l="12390" r="8556"/>
          <a:stretch/>
        </p:blipFill>
        <p:spPr>
          <a:xfrm>
            <a:off x="7649454" y="1031131"/>
            <a:ext cx="2743200" cy="2313354"/>
          </a:xfrm>
          <a:prstGeom prst="rect">
            <a:avLst/>
          </a:prstGeom>
        </p:spPr>
      </p:pic>
    </p:spTree>
    <p:extLst>
      <p:ext uri="{BB962C8B-B14F-4D97-AF65-F5344CB8AC3E}">
        <p14:creationId xmlns:p14="http://schemas.microsoft.com/office/powerpoint/2010/main" val="270920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990" y="118129"/>
            <a:ext cx="10972800" cy="689866"/>
          </a:xfrm>
        </p:spPr>
        <p:txBody>
          <a:bodyPr>
            <a:normAutofit fontScale="90000"/>
          </a:bodyPr>
          <a:lstStyle/>
          <a:p>
            <a:r>
              <a:rPr lang="en-GB" dirty="0"/>
              <a:t>What is STEAM?</a:t>
            </a:r>
          </a:p>
        </p:txBody>
      </p:sp>
      <p:sp>
        <p:nvSpPr>
          <p:cNvPr id="21" name="Rectangle 20"/>
          <p:cNvSpPr/>
          <p:nvPr/>
        </p:nvSpPr>
        <p:spPr>
          <a:xfrm>
            <a:off x="5782024" y="1573678"/>
            <a:ext cx="184731" cy="369332"/>
          </a:xfrm>
          <a:prstGeom prst="rect">
            <a:avLst/>
          </a:prstGeom>
        </p:spPr>
        <p:txBody>
          <a:bodyPr wrap="none">
            <a:spAutoFit/>
          </a:bodyPr>
          <a:lstStyle/>
          <a:p>
            <a:endParaRPr lang="en-GB" dirty="0"/>
          </a:p>
        </p:txBody>
      </p:sp>
      <p:sp>
        <p:nvSpPr>
          <p:cNvPr id="8" name="Rectangle 7"/>
          <p:cNvSpPr/>
          <p:nvPr/>
        </p:nvSpPr>
        <p:spPr>
          <a:xfrm>
            <a:off x="878990" y="1044981"/>
            <a:ext cx="7939461" cy="2640723"/>
          </a:xfrm>
          <a:prstGeom prst="rect">
            <a:avLst/>
          </a:prstGeom>
        </p:spPr>
        <p:txBody>
          <a:bodyPr wrap="square">
            <a:spAutoFit/>
          </a:bodyPr>
          <a:lstStyle/>
          <a:p>
            <a:pPr lvl="0">
              <a:spcBef>
                <a:spcPct val="20000"/>
              </a:spcBef>
            </a:pPr>
            <a:r>
              <a:rPr lang="en-GB" dirty="0">
                <a:latin typeface="Arial" panose="020B0604020202020204" pitchFamily="34" charset="0"/>
                <a:cs typeface="Arial" panose="020B0604020202020204" pitchFamily="34" charset="0"/>
              </a:rPr>
              <a:t>Over the next few lessons you will be confronted with a series of </a:t>
            </a:r>
            <a:r>
              <a:rPr lang="en-GB" dirty="0">
                <a:solidFill>
                  <a:srgbClr val="FF0000"/>
                </a:solidFill>
                <a:latin typeface="Arial" panose="020B0604020202020204" pitchFamily="34" charset="0"/>
                <a:cs typeface="Arial" panose="020B0604020202020204" pitchFamily="34" charset="0"/>
              </a:rPr>
              <a:t>S</a:t>
            </a:r>
            <a:r>
              <a:rPr lang="en-GB" dirty="0">
                <a:solidFill>
                  <a:srgbClr val="00B050"/>
                </a:solidFill>
                <a:latin typeface="Arial" panose="020B0604020202020204" pitchFamily="34" charset="0"/>
                <a:cs typeface="Arial" panose="020B0604020202020204" pitchFamily="34" charset="0"/>
              </a:rPr>
              <a:t>T</a:t>
            </a:r>
            <a:r>
              <a:rPr lang="en-GB" dirty="0">
                <a:solidFill>
                  <a:srgbClr val="0070C0"/>
                </a:solidFill>
                <a:latin typeface="Arial" panose="020B0604020202020204" pitchFamily="34" charset="0"/>
                <a:cs typeface="Arial" panose="020B0604020202020204" pitchFamily="34" charset="0"/>
              </a:rPr>
              <a:t>E</a:t>
            </a:r>
            <a:r>
              <a:rPr lang="en-GB" dirty="0">
                <a:solidFill>
                  <a:srgbClr val="FFC000"/>
                </a:solidFill>
                <a:latin typeface="Arial" panose="020B0604020202020204" pitchFamily="34" charset="0"/>
                <a:cs typeface="Arial" panose="020B0604020202020204" pitchFamily="34" charset="0"/>
              </a:rPr>
              <a:t>A</a:t>
            </a:r>
            <a:r>
              <a:rPr lang="en-GB" dirty="0">
                <a:solidFill>
                  <a:srgbClr val="002060"/>
                </a:solidFill>
                <a:latin typeface="Arial" panose="020B0604020202020204" pitchFamily="34" charset="0"/>
                <a:cs typeface="Arial" panose="020B0604020202020204" pitchFamily="34" charset="0"/>
              </a:rPr>
              <a:t>M </a:t>
            </a:r>
            <a:r>
              <a:rPr lang="en-GB" dirty="0">
                <a:latin typeface="Arial" panose="020B0604020202020204" pitchFamily="34" charset="0"/>
                <a:cs typeface="Arial" panose="020B0604020202020204" pitchFamily="34" charset="0"/>
              </a:rPr>
              <a:t>challenges which will use some of the essential skills that employers want.  </a:t>
            </a:r>
          </a:p>
          <a:p>
            <a:pPr lvl="0">
              <a:spcBef>
                <a:spcPct val="20000"/>
              </a:spcBef>
            </a:pPr>
            <a:r>
              <a:rPr lang="en-GB" dirty="0">
                <a:latin typeface="Arial" panose="020B0604020202020204" pitchFamily="34" charset="0"/>
                <a:cs typeface="Arial" panose="020B0604020202020204" pitchFamily="34" charset="0"/>
              </a:rPr>
              <a:t> </a:t>
            </a:r>
          </a:p>
          <a:p>
            <a:pPr lvl="0">
              <a:spcBef>
                <a:spcPct val="20000"/>
              </a:spcBef>
              <a:tabLst>
                <a:tab pos="4040188" algn="l"/>
              </a:tabLst>
            </a:pPr>
            <a:r>
              <a:rPr lang="en-GB" dirty="0">
                <a:latin typeface="Arial" panose="020B0604020202020204" pitchFamily="34" charset="0"/>
                <a:cs typeface="Arial" panose="020B0604020202020204" pitchFamily="34" charset="0"/>
              </a:rPr>
              <a:t>Question like a… 		</a:t>
            </a:r>
            <a:r>
              <a:rPr lang="en-GB" dirty="0">
                <a:solidFill>
                  <a:srgbClr val="FF0000"/>
                </a:solidFill>
                <a:latin typeface="Arial" panose="020B0604020202020204" pitchFamily="34" charset="0"/>
                <a:cs typeface="Arial" panose="020B0604020202020204" pitchFamily="34" charset="0"/>
              </a:rPr>
              <a:t>S</a:t>
            </a:r>
            <a:r>
              <a:rPr lang="en-GB" dirty="0">
                <a:latin typeface="Arial" panose="020B0604020202020204" pitchFamily="34" charset="0"/>
                <a:cs typeface="Arial" panose="020B0604020202020204" pitchFamily="34" charset="0"/>
              </a:rPr>
              <a:t>cientist</a:t>
            </a:r>
          </a:p>
          <a:p>
            <a:pPr lvl="0">
              <a:spcBef>
                <a:spcPct val="20000"/>
              </a:spcBef>
              <a:tabLst>
                <a:tab pos="4040188" algn="l"/>
              </a:tabLst>
            </a:pPr>
            <a:r>
              <a:rPr lang="en-GB" dirty="0">
                <a:latin typeface="Arial" panose="020B0604020202020204" pitchFamily="34" charset="0"/>
                <a:cs typeface="Arial" panose="020B0604020202020204" pitchFamily="34" charset="0"/>
              </a:rPr>
              <a:t>Apply principles and design like a…		</a:t>
            </a:r>
            <a:r>
              <a:rPr lang="en-GB" dirty="0">
                <a:solidFill>
                  <a:srgbClr val="00B050"/>
                </a:solidFill>
                <a:latin typeface="Arial" panose="020B0604020202020204" pitchFamily="34" charset="0"/>
                <a:cs typeface="Arial" panose="020B0604020202020204" pitchFamily="34" charset="0"/>
              </a:rPr>
              <a:t>T</a:t>
            </a:r>
            <a:r>
              <a:rPr lang="en-GB" dirty="0">
                <a:latin typeface="Arial" panose="020B0604020202020204" pitchFamily="34" charset="0"/>
                <a:cs typeface="Arial" panose="020B0604020202020204" pitchFamily="34" charset="0"/>
              </a:rPr>
              <a:t>echnologist</a:t>
            </a:r>
          </a:p>
          <a:p>
            <a:pPr lvl="0">
              <a:spcBef>
                <a:spcPct val="20000"/>
              </a:spcBef>
              <a:tabLst>
                <a:tab pos="4040188" algn="l"/>
              </a:tabLst>
            </a:pPr>
            <a:r>
              <a:rPr lang="en-GB" dirty="0">
                <a:latin typeface="Arial" panose="020B0604020202020204" pitchFamily="34" charset="0"/>
                <a:cs typeface="Arial" panose="020B0604020202020204" pitchFamily="34" charset="0"/>
              </a:rPr>
              <a:t>Build like an… 		</a:t>
            </a:r>
            <a:r>
              <a:rPr lang="en-GB" dirty="0">
                <a:solidFill>
                  <a:schemeClr val="tx2">
                    <a:lumMod val="60000"/>
                    <a:lumOff val="40000"/>
                  </a:schemeClr>
                </a:solidFill>
                <a:latin typeface="Arial" panose="020B0604020202020204" pitchFamily="34" charset="0"/>
                <a:cs typeface="Arial" panose="020B0604020202020204" pitchFamily="34" charset="0"/>
              </a:rPr>
              <a:t>E</a:t>
            </a:r>
            <a:r>
              <a:rPr lang="en-GB" dirty="0">
                <a:latin typeface="Arial" panose="020B0604020202020204" pitchFamily="34" charset="0"/>
                <a:cs typeface="Arial" panose="020B0604020202020204" pitchFamily="34" charset="0"/>
              </a:rPr>
              <a:t>ngineer</a:t>
            </a:r>
          </a:p>
          <a:p>
            <a:pPr lvl="0">
              <a:spcBef>
                <a:spcPct val="20000"/>
              </a:spcBef>
              <a:tabLst>
                <a:tab pos="4040188" algn="l"/>
              </a:tabLst>
            </a:pPr>
            <a:r>
              <a:rPr lang="en-GB" dirty="0">
                <a:latin typeface="Arial" panose="020B0604020202020204" pitchFamily="34" charset="0"/>
                <a:cs typeface="Arial" panose="020B0604020202020204" pitchFamily="34" charset="0"/>
              </a:rPr>
              <a:t>Create like an… 		</a:t>
            </a:r>
            <a:r>
              <a:rPr lang="en-GB" dirty="0">
                <a:solidFill>
                  <a:srgbClr val="FFC000"/>
                </a:solidFill>
                <a:latin typeface="Arial" panose="020B0604020202020204" pitchFamily="34" charset="0"/>
                <a:cs typeface="Arial" panose="020B0604020202020204" pitchFamily="34" charset="0"/>
              </a:rPr>
              <a:t>A</a:t>
            </a:r>
            <a:r>
              <a:rPr lang="en-GB" dirty="0">
                <a:latin typeface="Arial" panose="020B0604020202020204" pitchFamily="34" charset="0"/>
                <a:cs typeface="Arial" panose="020B0604020202020204" pitchFamily="34" charset="0"/>
              </a:rPr>
              <a:t>rtist</a:t>
            </a:r>
          </a:p>
          <a:p>
            <a:pPr lvl="0">
              <a:spcBef>
                <a:spcPct val="20000"/>
              </a:spcBef>
              <a:tabLst>
                <a:tab pos="4040188" algn="l"/>
              </a:tabLst>
            </a:pPr>
            <a:r>
              <a:rPr lang="en-GB" dirty="0">
                <a:latin typeface="Arial" panose="020B0604020202020204" pitchFamily="34" charset="0"/>
                <a:cs typeface="Arial" panose="020B0604020202020204" pitchFamily="34" charset="0"/>
              </a:rPr>
              <a:t>Deduce like a… 		</a:t>
            </a:r>
            <a:r>
              <a:rPr lang="en-GB" dirty="0">
                <a:solidFill>
                  <a:srgbClr val="002060"/>
                </a:solidFill>
                <a:latin typeface="Arial" panose="020B0604020202020204" pitchFamily="34" charset="0"/>
                <a:cs typeface="Arial" panose="020B0604020202020204" pitchFamily="34" charset="0"/>
              </a:rPr>
              <a:t>M</a:t>
            </a:r>
            <a:r>
              <a:rPr lang="en-GB" dirty="0">
                <a:latin typeface="Arial" panose="020B0604020202020204" pitchFamily="34" charset="0"/>
                <a:cs typeface="Arial" panose="020B0604020202020204" pitchFamily="34" charset="0"/>
              </a:rPr>
              <a:t>athematician</a:t>
            </a:r>
            <a:r>
              <a:rPr lang="en-GB" dirty="0">
                <a:solidFill>
                  <a:schemeClr val="tx2">
                    <a:lumMod val="60000"/>
                    <a:lumOff val="40000"/>
                  </a:schemeClr>
                </a:solidFill>
                <a:latin typeface="Arial" panose="020B0604020202020204" pitchFamily="34" charset="0"/>
                <a:cs typeface="Arial" panose="020B0604020202020204" pitchFamily="34" charset="0"/>
              </a:rPr>
              <a:t> </a:t>
            </a:r>
          </a:p>
        </p:txBody>
      </p:sp>
      <p:pic>
        <p:nvPicPr>
          <p:cNvPr id="14" name="Picture 13"/>
          <p:cNvPicPr>
            <a:picLocks noChangeAspect="1"/>
          </p:cNvPicPr>
          <p:nvPr/>
        </p:nvPicPr>
        <p:blipFill rotWithShape="1">
          <a:blip r:embed="rId3"/>
          <a:srcRect r="-36"/>
          <a:stretch/>
        </p:blipFill>
        <p:spPr>
          <a:xfrm>
            <a:off x="1008481" y="3909011"/>
            <a:ext cx="1769128" cy="1778160"/>
          </a:xfrm>
          <a:prstGeom prst="rect">
            <a:avLst/>
          </a:prstGeom>
        </p:spPr>
      </p:pic>
      <p:pic>
        <p:nvPicPr>
          <p:cNvPr id="6" name="Picture 5"/>
          <p:cNvPicPr>
            <a:picLocks noChangeAspect="1"/>
          </p:cNvPicPr>
          <p:nvPr/>
        </p:nvPicPr>
        <p:blipFill rotWithShape="1">
          <a:blip r:embed="rId4"/>
          <a:srcRect r="248"/>
          <a:stretch/>
        </p:blipFill>
        <p:spPr>
          <a:xfrm>
            <a:off x="5085777" y="3909011"/>
            <a:ext cx="1791780" cy="1764701"/>
          </a:xfrm>
          <a:prstGeom prst="rect">
            <a:avLst/>
          </a:prstGeom>
        </p:spPr>
      </p:pic>
      <p:pic>
        <p:nvPicPr>
          <p:cNvPr id="7" name="Picture 6"/>
          <p:cNvPicPr>
            <a:picLocks noChangeAspect="1"/>
          </p:cNvPicPr>
          <p:nvPr/>
        </p:nvPicPr>
        <p:blipFill rotWithShape="1">
          <a:blip r:embed="rId5"/>
          <a:srcRect r="212" b="-549"/>
          <a:stretch/>
        </p:blipFill>
        <p:spPr>
          <a:xfrm>
            <a:off x="7135751" y="3909011"/>
            <a:ext cx="1791780" cy="1788074"/>
          </a:xfrm>
          <a:prstGeom prst="rect">
            <a:avLst/>
          </a:prstGeom>
        </p:spPr>
      </p:pic>
      <p:pic>
        <p:nvPicPr>
          <p:cNvPr id="10" name="Picture 9"/>
          <p:cNvPicPr>
            <a:picLocks noChangeAspect="1"/>
          </p:cNvPicPr>
          <p:nvPr/>
        </p:nvPicPr>
        <p:blipFill rotWithShape="1">
          <a:blip r:embed="rId6"/>
          <a:srcRect r="-186"/>
          <a:stretch/>
        </p:blipFill>
        <p:spPr>
          <a:xfrm>
            <a:off x="9185727" y="3909011"/>
            <a:ext cx="1791780" cy="1766169"/>
          </a:xfrm>
          <a:prstGeom prst="rect">
            <a:avLst/>
          </a:prstGeom>
        </p:spPr>
      </p:pic>
      <p:pic>
        <p:nvPicPr>
          <p:cNvPr id="11" name="Picture 10"/>
          <p:cNvPicPr>
            <a:picLocks noChangeAspect="1"/>
          </p:cNvPicPr>
          <p:nvPr/>
        </p:nvPicPr>
        <p:blipFill rotWithShape="1">
          <a:blip r:embed="rId7"/>
          <a:srcRect r="-27"/>
          <a:stretch/>
        </p:blipFill>
        <p:spPr>
          <a:xfrm>
            <a:off x="3035803" y="3909011"/>
            <a:ext cx="1791780" cy="1765942"/>
          </a:xfrm>
          <a:prstGeom prst="rect">
            <a:avLst/>
          </a:prstGeom>
        </p:spPr>
      </p:pic>
      <p:pic>
        <p:nvPicPr>
          <p:cNvPr id="16" name="Picture 15"/>
          <p:cNvPicPr>
            <a:picLocks noChangeAspect="1"/>
          </p:cNvPicPr>
          <p:nvPr/>
        </p:nvPicPr>
        <p:blipFill>
          <a:blip r:embed="rId8"/>
          <a:stretch>
            <a:fillRect/>
          </a:stretch>
        </p:blipFill>
        <p:spPr>
          <a:xfrm>
            <a:off x="9111717" y="1078917"/>
            <a:ext cx="1865790" cy="2606787"/>
          </a:xfrm>
          <a:prstGeom prst="rect">
            <a:avLst/>
          </a:prstGeom>
        </p:spPr>
      </p:pic>
    </p:spTree>
    <p:extLst>
      <p:ext uri="{BB962C8B-B14F-4D97-AF65-F5344CB8AC3E}">
        <p14:creationId xmlns:p14="http://schemas.microsoft.com/office/powerpoint/2010/main" val="207867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3" end="3"/>
                                            </p:txEl>
                                          </p:spTgt>
                                        </p:tgtEl>
                                        <p:attrNameLst>
                                          <p:attrName>style.visibility</p:attrName>
                                        </p:attrNameLst>
                                      </p:cBhvr>
                                      <p:to>
                                        <p:strVal val="visible"/>
                                      </p:to>
                                    </p:set>
                                    <p:animEffect transition="in" filter="fade">
                                      <p:cBhvr>
                                        <p:cTn id="12" dur="500"/>
                                        <p:tgtEl>
                                          <p:spTgt spid="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fade">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44928</TotalTime>
  <Words>10711</Words>
  <Application>Microsoft Office PowerPoint</Application>
  <PresentationFormat>Widescreen</PresentationFormat>
  <Paragraphs>1032</Paragraphs>
  <Slides>70</Slides>
  <Notes>70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Arial</vt:lpstr>
      <vt:lpstr>Calibri</vt:lpstr>
      <vt:lpstr>Cambria</vt:lpstr>
      <vt:lpstr>Times New Roman</vt:lpstr>
      <vt:lpstr>Office Theme</vt:lpstr>
      <vt:lpstr>Skills for Industry</vt:lpstr>
      <vt:lpstr>Coventry Project</vt:lpstr>
      <vt:lpstr>Lesson 1 &amp; 2</vt:lpstr>
      <vt:lpstr>Lesson 1 Starter</vt:lpstr>
      <vt:lpstr>PowerPoint Presentation</vt:lpstr>
      <vt:lpstr>PowerPoint Presentation</vt:lpstr>
      <vt:lpstr>Lesson objectives</vt:lpstr>
      <vt:lpstr>What do employers want?</vt:lpstr>
      <vt:lpstr>What is STEAM?</vt:lpstr>
      <vt:lpstr>Use your skills</vt:lpstr>
      <vt:lpstr>1 Balloon powered car</vt:lpstr>
      <vt:lpstr>PowerPoint Presentation</vt:lpstr>
      <vt:lpstr>The challenges</vt:lpstr>
      <vt:lpstr>The challenges</vt:lpstr>
      <vt:lpstr>The challenges</vt:lpstr>
      <vt:lpstr>What is the science?</vt:lpstr>
      <vt:lpstr>What is the science?</vt:lpstr>
      <vt:lpstr>What is the science?</vt:lpstr>
      <vt:lpstr>Keywords</vt:lpstr>
      <vt:lpstr>Lesson 2 Starter</vt:lpstr>
      <vt:lpstr>What have we learnt?</vt:lpstr>
      <vt:lpstr>Lesson 3 &amp; 4</vt:lpstr>
      <vt:lpstr>Lesson 3 Starter</vt:lpstr>
      <vt:lpstr>Lesson objectives</vt:lpstr>
      <vt:lpstr>2 Stay afloat</vt:lpstr>
      <vt:lpstr>The challenges</vt:lpstr>
      <vt:lpstr>The challenges</vt:lpstr>
      <vt:lpstr>What is the science?</vt:lpstr>
      <vt:lpstr>What is the science?</vt:lpstr>
      <vt:lpstr>What is the science?</vt:lpstr>
      <vt:lpstr>What is the science?</vt:lpstr>
      <vt:lpstr>Keywords</vt:lpstr>
      <vt:lpstr>Lesson 4 Starter</vt:lpstr>
      <vt:lpstr>PowerPoint Presentation</vt:lpstr>
      <vt:lpstr>PowerPoint Presentation</vt:lpstr>
      <vt:lpstr>What have we learnt?</vt:lpstr>
      <vt:lpstr>Lesson 5 &amp; 6</vt:lpstr>
      <vt:lpstr>Lesson 5 Starter</vt:lpstr>
      <vt:lpstr>PowerPoint Presentation</vt:lpstr>
      <vt:lpstr>Lesson objectives</vt:lpstr>
      <vt:lpstr>3 Bottle rocket</vt:lpstr>
      <vt:lpstr>The challenges</vt:lpstr>
      <vt:lpstr>The challenges</vt:lpstr>
      <vt:lpstr>Safety First</vt:lpstr>
      <vt:lpstr>What is the science?</vt:lpstr>
      <vt:lpstr>What is the science?</vt:lpstr>
      <vt:lpstr>What is the science?</vt:lpstr>
      <vt:lpstr>Keywords</vt:lpstr>
      <vt:lpstr>Lesson 6 Starter</vt:lpstr>
      <vt:lpstr>PowerPoint Presentation</vt:lpstr>
      <vt:lpstr>What have we learnt?</vt:lpstr>
      <vt:lpstr>Lesson 7</vt:lpstr>
      <vt:lpstr>4 Pipeline activity</vt:lpstr>
      <vt:lpstr>Lesson 7 Starter</vt:lpstr>
      <vt:lpstr>PowerPoint Presentation</vt:lpstr>
      <vt:lpstr>Lesson Objectives</vt:lpstr>
      <vt:lpstr>Challenge 15</vt:lpstr>
      <vt:lpstr>The Water Supply Challenge</vt:lpstr>
      <vt:lpstr>The Water Supply Challenge</vt:lpstr>
      <vt:lpstr>The Water Supply Challenge</vt:lpstr>
      <vt:lpstr>The Water Supply Challenge</vt:lpstr>
      <vt:lpstr>The Water Supply Challenge</vt:lpstr>
      <vt:lpstr>What have we learnt?</vt:lpstr>
      <vt:lpstr>Lesson 8</vt:lpstr>
      <vt:lpstr>Lesson 8 Starter</vt:lpstr>
      <vt:lpstr>Lesson objectives</vt:lpstr>
      <vt:lpstr>Evaluation</vt:lpstr>
      <vt:lpstr>Evaluation</vt:lpstr>
      <vt:lpstr>With thanks</vt:lpstr>
      <vt:lpstr>Severn Trent Apprentice Introduction</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Donnamarie Davenport</cp:lastModifiedBy>
  <cp:revision>1406</cp:revision>
  <dcterms:created xsi:type="dcterms:W3CDTF">2015-07-03T11:21:15Z</dcterms:created>
  <dcterms:modified xsi:type="dcterms:W3CDTF">2017-04-20T10:31:03Z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12461269</vt:lpwstr>
  </property>
  <property fmtid="{D5CDD505-2E9C-101B-9397-08002B2CF9AE}" pid="3" name="NXPowerLiteSettings">
    <vt:lpwstr>B74006B004C800</vt:lpwstr>
  </property>
  <property fmtid="{D5CDD505-2E9C-101B-9397-08002B2CF9AE}" pid="4" name="NXPowerLiteVersion">
    <vt:lpwstr>D7.1.1</vt:lpwstr>
  </property>
</Properties>
</file>