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7E6_8164E3AE.xml" ContentType="application/vnd.ms-powerpoint.comments+xml"/>
  <Override PartName="/ppt/notesSlides/notesSlide9.xml" ContentType="application/vnd.openxmlformats-officedocument.presentationml.notesSlide+xml"/>
  <Override PartName="/ppt/comments/modernComment_7E5_8267D3A8.xml" ContentType="application/vnd.ms-powerpoint.comments+xml"/>
  <Override PartName="/ppt/notesSlides/notesSlide10.xml" ContentType="application/vnd.openxmlformats-officedocument.presentationml.notesSlide+xml"/>
  <Override PartName="/ppt/comments/modernComment_7E4_5AC7FF5E.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9" r:id="rId4"/>
  </p:sldMasterIdLst>
  <p:notesMasterIdLst>
    <p:notesMasterId r:id="rId49"/>
  </p:notesMasterIdLst>
  <p:sldIdLst>
    <p:sldId id="256" r:id="rId5"/>
    <p:sldId id="1637" r:id="rId6"/>
    <p:sldId id="272" r:id="rId7"/>
    <p:sldId id="1638" r:id="rId8"/>
    <p:sldId id="2043" r:id="rId9"/>
    <p:sldId id="1631" r:id="rId10"/>
    <p:sldId id="1620" r:id="rId11"/>
    <p:sldId id="2018" r:id="rId12"/>
    <p:sldId id="2026" r:id="rId13"/>
    <p:sldId id="2022" r:id="rId14"/>
    <p:sldId id="2028" r:id="rId15"/>
    <p:sldId id="2021" r:id="rId16"/>
    <p:sldId id="2029" r:id="rId17"/>
    <p:sldId id="2020" r:id="rId18"/>
    <p:sldId id="1619" r:id="rId19"/>
    <p:sldId id="1630" r:id="rId20"/>
    <p:sldId id="2042" r:id="rId21"/>
    <p:sldId id="1577" r:id="rId22"/>
    <p:sldId id="1623" r:id="rId23"/>
    <p:sldId id="2041" r:id="rId24"/>
    <p:sldId id="2040" r:id="rId25"/>
    <p:sldId id="1625" r:id="rId26"/>
    <p:sldId id="2016" r:id="rId27"/>
    <p:sldId id="1595" r:id="rId28"/>
    <p:sldId id="2032" r:id="rId29"/>
    <p:sldId id="2034" r:id="rId30"/>
    <p:sldId id="2035" r:id="rId31"/>
    <p:sldId id="2036" r:id="rId32"/>
    <p:sldId id="2031" r:id="rId33"/>
    <p:sldId id="2037" r:id="rId34"/>
    <p:sldId id="2015" r:id="rId35"/>
    <p:sldId id="1626" r:id="rId36"/>
    <p:sldId id="1633" r:id="rId37"/>
    <p:sldId id="2044" r:id="rId38"/>
    <p:sldId id="1579" r:id="rId39"/>
    <p:sldId id="2038" r:id="rId40"/>
    <p:sldId id="1627" r:id="rId41"/>
    <p:sldId id="1587" r:id="rId42"/>
    <p:sldId id="1589" r:id="rId43"/>
    <p:sldId id="2039" r:id="rId44"/>
    <p:sldId id="1629" r:id="rId45"/>
    <p:sldId id="1645" r:id="rId46"/>
    <p:sldId id="1628" r:id="rId47"/>
    <p:sldId id="1640"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F58098E-8711-6168-B646-426C516C14BA}" name="Lol Conway" initials="LC" userId="S::lol.conway@designtechnology.org.uk::d301454f-eacc-486e-ab83-af8c02c6eed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E298"/>
    <a:srgbClr val="0A303F"/>
    <a:srgbClr val="FCB9DA"/>
    <a:srgbClr val="F97369"/>
    <a:srgbClr val="FFFF45"/>
    <a:srgbClr val="FFFFFF"/>
    <a:srgbClr val="DCFFFF"/>
    <a:srgbClr val="2F4F5C"/>
    <a:srgbClr val="4C6B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688C44-C404-488B-A3E4-DA7A0DDA4C34}" v="3" dt="2026-05-15T12:40:31.0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87814" autoAdjust="0"/>
  </p:normalViewPr>
  <p:slideViewPr>
    <p:cSldViewPr snapToGrid="0">
      <p:cViewPr varScale="1">
        <p:scale>
          <a:sx n="97" d="100"/>
          <a:sy n="97" d="100"/>
        </p:scale>
        <p:origin x="1242" y="78"/>
      </p:cViewPr>
      <p:guideLst/>
    </p:cSldViewPr>
  </p:slideViewPr>
  <p:notesTextViewPr>
    <p:cViewPr>
      <p:scale>
        <a:sx n="1" d="1"/>
        <a:sy n="1" d="1"/>
      </p:scale>
      <p:origin x="0" y="0"/>
    </p:cViewPr>
  </p:notesTextViewPr>
  <p:notesViewPr>
    <p:cSldViewPr snapToGrid="0">
      <p:cViewPr varScale="1">
        <p:scale>
          <a:sx n="65" d="100"/>
          <a:sy n="65" d="100"/>
        </p:scale>
        <p:origin x="2299"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Martin" userId="d2a6f3da-8052-454d-9367-ca5307a55705" providerId="ADAL" clId="{D55F71A5-C7E4-4BE9-94C3-5B95C336344F}"/>
    <pc:docChg chg="custSel modSld">
      <pc:chgData name="Laura Martin" userId="d2a6f3da-8052-454d-9367-ca5307a55705" providerId="ADAL" clId="{D55F71A5-C7E4-4BE9-94C3-5B95C336344F}" dt="2026-05-15T13:01:46.760" v="6" actId="20577"/>
      <pc:docMkLst>
        <pc:docMk/>
      </pc:docMkLst>
      <pc:sldChg chg="addSp delSp modSp mod delAnim modAnim modNotesTx">
        <pc:chgData name="Laura Martin" userId="d2a6f3da-8052-454d-9367-ca5307a55705" providerId="ADAL" clId="{D55F71A5-C7E4-4BE9-94C3-5B95C336344F}" dt="2026-05-15T13:01:46.760" v="6" actId="20577"/>
        <pc:sldMkLst>
          <pc:docMk/>
          <pc:sldMk cId="3219747694" sldId="1637"/>
        </pc:sldMkLst>
        <pc:picChg chg="del">
          <ac:chgData name="Laura Martin" userId="d2a6f3da-8052-454d-9367-ca5307a55705" providerId="ADAL" clId="{D55F71A5-C7E4-4BE9-94C3-5B95C336344F}" dt="2026-05-15T12:38:01.451" v="0" actId="478"/>
          <ac:picMkLst>
            <pc:docMk/>
            <pc:sldMk cId="3219747694" sldId="1637"/>
            <ac:picMk id="4" creationId="{10F51EA7-DF54-AB94-5307-DD95D2A82ECE}"/>
          </ac:picMkLst>
        </pc:picChg>
        <pc:picChg chg="add mod">
          <ac:chgData name="Laura Martin" userId="d2a6f3da-8052-454d-9367-ca5307a55705" providerId="ADAL" clId="{D55F71A5-C7E4-4BE9-94C3-5B95C336344F}" dt="2026-05-15T12:40:31.037" v="5"/>
          <ac:picMkLst>
            <pc:docMk/>
            <pc:sldMk cId="3219747694" sldId="1637"/>
            <ac:picMk id="4" creationId="{80B47C34-1DE4-0781-EE5B-E7921EEAC007}"/>
          </ac:picMkLst>
        </pc:picChg>
        <pc:picChg chg="add del mod">
          <ac:chgData name="Laura Martin" userId="d2a6f3da-8052-454d-9367-ca5307a55705" providerId="ADAL" clId="{D55F71A5-C7E4-4BE9-94C3-5B95C336344F}" dt="2026-05-15T12:40:11.684" v="4" actId="478"/>
          <ac:picMkLst>
            <pc:docMk/>
            <pc:sldMk cId="3219747694" sldId="1637"/>
            <ac:picMk id="5" creationId="{4ABF9AE8-EC88-FF00-F52C-BF9E3C27400B}"/>
          </ac:picMkLst>
        </pc:picChg>
      </pc:sldChg>
    </pc:docChg>
  </pc:docChgLst>
</pc:chgInfo>
</file>

<file path=ppt/comments/modernComment_7E4_5AC7FF5E.xml><?xml version="1.0" encoding="utf-8"?>
<p188:cmLst xmlns:a="http://schemas.openxmlformats.org/drawingml/2006/main" xmlns:r="http://schemas.openxmlformats.org/officeDocument/2006/relationships" xmlns:p188="http://schemas.microsoft.com/office/powerpoint/2018/8/main">
  <p188:cm id="{7B4DC132-484E-440A-8387-FABEA60FEC35}" authorId="{6F58098E-8711-6168-B646-426C516C14BA}" created="2025-04-04T14:02:53.195">
    <ac:deMkLst xmlns:ac="http://schemas.microsoft.com/office/drawing/2013/main/command">
      <pc:docMk xmlns:pc="http://schemas.microsoft.com/office/powerpoint/2013/main/command"/>
      <pc:sldMk xmlns:pc="http://schemas.microsoft.com/office/powerpoint/2013/main/command" cId="80996342" sldId="2020"/>
      <ac:picMk id="2052" creationId="{547A37FA-6F4B-8E76-8813-6DC01F80A133}"/>
    </ac:deMkLst>
    <p188:txBody>
      <a:bodyPr/>
      <a:lstStyle/>
      <a:p>
        <a:r>
          <a:rPr lang="en-GB"/>
          <a:t>Get my own example made</a:t>
        </a:r>
      </a:p>
    </p188:txBody>
  </p188:cm>
</p188:cmLst>
</file>

<file path=ppt/comments/modernComment_7E5_8267D3A8.xml><?xml version="1.0" encoding="utf-8"?>
<p188:cmLst xmlns:a="http://schemas.openxmlformats.org/drawingml/2006/main" xmlns:r="http://schemas.openxmlformats.org/officeDocument/2006/relationships" xmlns:p188="http://schemas.microsoft.com/office/powerpoint/2018/8/main">
  <p188:cm id="{28B80813-ABE5-44D3-A568-AD97381C9257}" authorId="{6F58098E-8711-6168-B646-426C516C14BA}" created="2025-04-04T14:02:53.195">
    <ac:deMkLst xmlns:ac="http://schemas.microsoft.com/office/drawing/2013/main/command">
      <pc:docMk xmlns:pc="http://schemas.microsoft.com/office/powerpoint/2013/main/command"/>
      <pc:sldMk xmlns:pc="http://schemas.microsoft.com/office/powerpoint/2013/main/command" cId="80996342" sldId="2020"/>
      <ac:picMk id="2052" creationId="{547A37FA-6F4B-8E76-8813-6DC01F80A133}"/>
    </ac:deMkLst>
    <p188:txBody>
      <a:bodyPr/>
      <a:lstStyle/>
      <a:p>
        <a:r>
          <a:rPr lang="en-GB"/>
          <a:t>Get my own example made</a:t>
        </a:r>
      </a:p>
    </p188:txBody>
  </p188:cm>
</p188:cmLst>
</file>

<file path=ppt/comments/modernComment_7E6_8164E3AE.xml><?xml version="1.0" encoding="utf-8"?>
<p188:cmLst xmlns:a="http://schemas.openxmlformats.org/drawingml/2006/main" xmlns:r="http://schemas.openxmlformats.org/officeDocument/2006/relationships" xmlns:p188="http://schemas.microsoft.com/office/powerpoint/2018/8/main">
  <p188:cm id="{E76D2071-B8C8-4C0C-9EBB-C1F067ABF173}" authorId="{6F58098E-8711-6168-B646-426C516C14BA}" created="2025-04-04T14:02:53.195">
    <ac:deMkLst xmlns:ac="http://schemas.microsoft.com/office/drawing/2013/main/command">
      <pc:docMk xmlns:pc="http://schemas.microsoft.com/office/powerpoint/2013/main/command"/>
      <pc:sldMk xmlns:pc="http://schemas.microsoft.com/office/powerpoint/2013/main/command" cId="80996342" sldId="2020"/>
      <ac:picMk id="2052" creationId="{547A37FA-6F4B-8E76-8813-6DC01F80A133}"/>
    </ac:deMkLst>
    <p188:txBody>
      <a:bodyPr/>
      <a:lstStyle/>
      <a:p>
        <a:r>
          <a:rPr lang="en-GB"/>
          <a:t>Get my own example made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09CE55-8711-5A47-BBC6-C2D354072490}" type="datetimeFigureOut">
              <a:rPr lang="en-GB" smtClean="0"/>
              <a:t>15/05/2026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A6DA57-3A8B-4144-9C79-64E4102434A2}" type="slidenum">
              <a:rPr lang="en-GB" smtClean="0"/>
              <a:t>‹#›</a:t>
            </a:fld>
            <a:endParaRPr lang="en-GB"/>
          </a:p>
        </p:txBody>
      </p:sp>
    </p:spTree>
    <p:extLst>
      <p:ext uri="{BB962C8B-B14F-4D97-AF65-F5344CB8AC3E}">
        <p14:creationId xmlns:p14="http://schemas.microsoft.com/office/powerpoint/2010/main" val="2678880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unit of work is recommended for upper key stage 2. Your pupils will have had some prior experience of programming and control and this will allow for progression. This is based on using Crumble programming and control resources and the focussed task is based on this but </a:t>
            </a:r>
            <a:r>
              <a:rPr lang="en-GB" dirty="0" err="1"/>
              <a:t>micro:bit</a:t>
            </a:r>
            <a:r>
              <a:rPr lang="en-GB" dirty="0"/>
              <a:t> could also be used as an alternative if preferred. You will need a class set of Crumble (or alternatively </a:t>
            </a:r>
            <a:r>
              <a:rPr lang="en-GB" dirty="0" err="1"/>
              <a:t>micro:bit</a:t>
            </a:r>
            <a:r>
              <a:rPr lang="en-GB" dirty="0"/>
              <a:t>) to carry out this unit of work as well as access to computers with internet access and </a:t>
            </a:r>
            <a:r>
              <a:rPr lang="en-GB" dirty="0" err="1"/>
              <a:t>usb</a:t>
            </a:r>
            <a:r>
              <a:rPr lang="en-GB" dirty="0"/>
              <a:t> drives.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666C0-A892-18C5-ECCE-0BBC0B8902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DFCF4E-48A5-EB09-9161-5F73C409F2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C72E13-4D68-537B-751B-1AE17DEE50FF}"/>
              </a:ext>
            </a:extLst>
          </p:cNvPr>
          <p:cNvSpPr>
            <a:spLocks noGrp="1"/>
          </p:cNvSpPr>
          <p:nvPr>
            <p:ph type="body" idx="1"/>
          </p:nvPr>
        </p:nvSpPr>
        <p:spPr/>
        <p:txBody>
          <a:bodyPr/>
          <a:lstStyle/>
          <a:p>
            <a:r>
              <a:rPr lang="en-GB" dirty="0"/>
              <a:t>Some example answers to be used as discussion after they have completed each stage of their </a:t>
            </a:r>
            <a:r>
              <a:rPr lang="en-GB" dirty="0" err="1"/>
              <a:t>mindmap</a:t>
            </a:r>
            <a:r>
              <a:rPr lang="en-GB" dirty="0"/>
              <a:t>. These can be used for the pupils to help add to theirs, but you want to avoid showing them before they have a go themselves.</a:t>
            </a:r>
          </a:p>
        </p:txBody>
      </p:sp>
      <p:sp>
        <p:nvSpPr>
          <p:cNvPr id="4" name="Slide Number Placeholder 3">
            <a:extLst>
              <a:ext uri="{FF2B5EF4-FFF2-40B4-BE49-F238E27FC236}">
                <a16:creationId xmlns:a16="http://schemas.microsoft.com/office/drawing/2014/main" id="{29B556EF-812E-AC73-1C9E-C17DFF33726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1259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“Who are these made for?” → Introduce the term </a:t>
            </a:r>
            <a:r>
              <a:rPr lang="en-GB" i="1" dirty="0"/>
              <a:t>user</a:t>
            </a:r>
            <a:r>
              <a:rPr lang="en-GB" dirty="0"/>
              <a:t>.</a:t>
            </a:r>
          </a:p>
          <a:p>
            <a:r>
              <a:rPr lang="en-GB" dirty="0"/>
              <a:t>Discuss: How does knowing who the user is change the design? (e.g. size, colour, safety, material).</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8911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3CC32-D730-0DA9-0475-E04BE56262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F5839E-A2DF-8D53-C5C5-BA0DE221A7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C13D76-95D4-E061-9A60-4D74CFDD004A}"/>
              </a:ext>
            </a:extLst>
          </p:cNvPr>
          <p:cNvSpPr>
            <a:spLocks noGrp="1"/>
          </p:cNvSpPr>
          <p:nvPr>
            <p:ph type="body" idx="1"/>
          </p:nvPr>
        </p:nvSpPr>
        <p:spPr/>
        <p:txBody>
          <a:bodyPr/>
          <a:lstStyle/>
          <a:p>
            <a:r>
              <a:rPr lang="en-GB" dirty="0"/>
              <a:t>Ideas could include bikes with stabilisers or 3 wheels or coming in different sizes, left-hand and right-hand scissors, seats for the elderly that lift up to help them stand etc. This can be a discussion or </a:t>
            </a:r>
            <a:r>
              <a:rPr lang="en-GB" dirty="0" err="1"/>
              <a:t>mindmap</a:t>
            </a:r>
            <a:r>
              <a:rPr lang="en-GB" dirty="0"/>
              <a:t> exercise or even research based on the computer using the internet.</a:t>
            </a:r>
          </a:p>
          <a:p>
            <a:endParaRPr lang="en-GB" dirty="0"/>
          </a:p>
        </p:txBody>
      </p:sp>
      <p:sp>
        <p:nvSpPr>
          <p:cNvPr id="4" name="Slide Number Placeholder 3">
            <a:extLst>
              <a:ext uri="{FF2B5EF4-FFF2-40B4-BE49-F238E27FC236}">
                <a16:creationId xmlns:a16="http://schemas.microsoft.com/office/drawing/2014/main" id="{2C62B508-4EA2-43CC-4351-0FC6864CE2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8723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think about the context of ‘Keeping safe at night’</a:t>
            </a:r>
          </a:p>
          <a:p>
            <a:r>
              <a:rPr lang="en-GB" dirty="0"/>
              <a:t>Discuss: “Who might use my product?”</a:t>
            </a:r>
          </a:p>
          <a:p>
            <a:r>
              <a:rPr lang="en-GB" dirty="0"/>
              <a:t>Encourage them to be specific (e.g. “Year 3 pupils who like to play on their scooter”).</a:t>
            </a:r>
          </a:p>
          <a:p>
            <a:r>
              <a:rPr lang="en-GB" dirty="0"/>
              <a:t>Record ideas on sticky notes or in books.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3301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290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76D90-41AF-E5B8-D6ED-F068432E6E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FECA4B-9349-9E86-3DDF-EB221293D6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9CB495-419C-0F56-AC1E-6D7DDD83660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CA4C491-52B2-7A08-49C9-2C3B9181D3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3199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2633D-224B-D5A2-727C-156475727B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209027-3EC3-2CDD-5752-B9C415F1D6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AEBAA1-0F53-F1E8-FEAE-A6DD521860AD}"/>
              </a:ext>
            </a:extLst>
          </p:cNvPr>
          <p:cNvSpPr>
            <a:spLocks noGrp="1"/>
          </p:cNvSpPr>
          <p:nvPr>
            <p:ph type="body" idx="1"/>
          </p:nvPr>
        </p:nvSpPr>
        <p:spPr/>
        <p:txBody>
          <a:bodyPr/>
          <a:lstStyle/>
          <a:p>
            <a:r>
              <a:rPr lang="en-GB" dirty="0"/>
              <a:t>Pupils will then, for homework, find out the answers to their questions and bring them in for 2 lessons time to help them with their designing. </a:t>
            </a:r>
          </a:p>
        </p:txBody>
      </p:sp>
      <p:sp>
        <p:nvSpPr>
          <p:cNvPr id="4" name="Slide Number Placeholder 3">
            <a:extLst>
              <a:ext uri="{FF2B5EF4-FFF2-40B4-BE49-F238E27FC236}">
                <a16:creationId xmlns:a16="http://schemas.microsoft.com/office/drawing/2014/main" id="{D375C08D-59A1-0C4C-D8ED-36F46A7FBB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8845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2925353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4051A-9C96-AB2A-A5A9-5D1CF729CB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245F55-A2DC-3C30-0306-02392B8B9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191B7D-A53E-9139-4C8C-5A9BE628F7C4}"/>
              </a:ext>
            </a:extLst>
          </p:cNvPr>
          <p:cNvSpPr>
            <a:spLocks noGrp="1"/>
          </p:cNvSpPr>
          <p:nvPr>
            <p:ph type="body" idx="1"/>
          </p:nvPr>
        </p:nvSpPr>
        <p:spPr/>
        <p:txBody>
          <a:bodyPr/>
          <a:lstStyle/>
          <a:p>
            <a:r>
              <a:rPr lang="en-GB" dirty="0"/>
              <a:t>A great introduction to this lesson is to carry out the challenge of making a jam sandwich. You act as the sandwich maker, with the bread, butter, jam and knife. The children take it in turns to tell you step by step how to make the sandwich. Be annoyingly obtuse in your responses so as to be a bit useless and act as if you have never made a sandwich or seen one before. Deliberately do this to push them to be more specific and break down each step. For example ‘put knife into butter’ should see you placing it sideways into the butter or stabbing into it rather than scraping some butter out etc. Talk about in the conclusion, the need to be specific in their instructions and breaking them down into small step by steps.</a:t>
            </a:r>
          </a:p>
        </p:txBody>
      </p:sp>
      <p:sp>
        <p:nvSpPr>
          <p:cNvPr id="4" name="Slide Number Placeholder 3">
            <a:extLst>
              <a:ext uri="{FF2B5EF4-FFF2-40B4-BE49-F238E27FC236}">
                <a16:creationId xmlns:a16="http://schemas.microsoft.com/office/drawing/2014/main" id="{7F7409D4-B7CD-25C4-45DC-ABCA7BBCA8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7865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 focussed task that can be carried out by your pupils to introduce them to using Crumble. First you teach them how to assemble the Crumble components. Use the diagram to support and guide the students through this. You could also use a real Crumble example and a visualiser for the pupils to see it clearly.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122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1391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A4927-37D4-2A3B-391D-D966672A6E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45A840-0DDA-BEAE-D7D5-58CBA3E013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8857A8-6424-53A0-5827-7816146FF6F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Hints and tips. Encourage understanding of the red crocodile clips being the positive and the black being the negative. You are completing a circuit, just like they will have learn about in KS2 Science. Also introduce talk to them about INPUTS and OUTPUTS. The input is the LDR in this example and the output is the sparkle. The crocodile clips that are providing the power to the Crumble and the sparkle are going to the positive and negative at the top of the Crumble and on the Sparkle, in from the left, out from the right. The yellow and green crocodile clips are connected to the letters, A and D, these are the control for the LDR and Sparkle. I like to explain it as the red and black as the heart and the yellow and green as the brain.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their Crumble does work, typical things to check are the batteries being in the right way around or not being dead. Also, the battery pack not being turned on (little slide switch at the top), the crocodile clips not going to the right places (especially on the battery pack as there are 2 positives next to each other and 2 negatives next to each other). </a:t>
            </a:r>
          </a:p>
          <a:p>
            <a:endParaRPr lang="en-GB" dirty="0"/>
          </a:p>
        </p:txBody>
      </p:sp>
      <p:sp>
        <p:nvSpPr>
          <p:cNvPr id="4" name="Slide Number Placeholder 3">
            <a:extLst>
              <a:ext uri="{FF2B5EF4-FFF2-40B4-BE49-F238E27FC236}">
                <a16:creationId xmlns:a16="http://schemas.microsoft.com/office/drawing/2014/main" id="{4E5749DD-6E84-FDBF-79E3-C0C08333B09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9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E5A70-D0F3-3CE0-D571-6472B47D63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FE131-5268-F885-CBA9-6D75D8924F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641FD3-C706-26BE-47FD-0352BBF322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Pupils can log on to https://code.crumble.tech/ . Start by showing them how to drag and drop the parts of the code into place in the white screen. Explain how the code is built in order down the page.</a:t>
            </a:r>
          </a:p>
        </p:txBody>
      </p:sp>
      <p:sp>
        <p:nvSpPr>
          <p:cNvPr id="4" name="Slide Number Placeholder 3">
            <a:extLst>
              <a:ext uri="{FF2B5EF4-FFF2-40B4-BE49-F238E27FC236}">
                <a16:creationId xmlns:a16="http://schemas.microsoft.com/office/drawing/2014/main" id="{ACBC581A-CA68-2536-3B84-8AB8C120FE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08967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27575-13F6-6B37-33C9-BACB8DAD43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F84262-0C58-1AA1-6FF1-9879F9C34C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03CFCB-D320-B91E-7BC6-2B5BA65299E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 focussed task that can be carried out by your pupils to introduce them to using Crumble. First you teach them how to assemble the Crumble components. Use the diagram to support and guide the students through this. You could also use a real Crumble example and a visualiser for the pupils to see it clearly. </a:t>
            </a:r>
          </a:p>
          <a:p>
            <a:endParaRPr lang="en-GB" dirty="0"/>
          </a:p>
        </p:txBody>
      </p:sp>
      <p:sp>
        <p:nvSpPr>
          <p:cNvPr id="4" name="Slide Number Placeholder 3">
            <a:extLst>
              <a:ext uri="{FF2B5EF4-FFF2-40B4-BE49-F238E27FC236}">
                <a16:creationId xmlns:a16="http://schemas.microsoft.com/office/drawing/2014/main" id="{A420352F-6F13-1DCB-408F-838DF7C1B74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11938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C2E5A-D2E5-EFEE-1BA4-A6CD7D5BF7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DD9B0B-07BB-EA0E-9DF7-02F571B311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E99DE7-D87E-B953-3EAC-F23DDB9608E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 focussed task that can be carried out by your pupils to introduce them to using Crumble. First you teach them how to assemble the Crumble components. Use the diagram to support and guide the students through this. You could also use a real Crumble example and a visualiser for the pupils to see it clearly. </a:t>
            </a:r>
          </a:p>
          <a:p>
            <a:endParaRPr lang="en-GB" dirty="0"/>
          </a:p>
        </p:txBody>
      </p:sp>
      <p:sp>
        <p:nvSpPr>
          <p:cNvPr id="4" name="Slide Number Placeholder 3">
            <a:extLst>
              <a:ext uri="{FF2B5EF4-FFF2-40B4-BE49-F238E27FC236}">
                <a16:creationId xmlns:a16="http://schemas.microsoft.com/office/drawing/2014/main" id="{BF7F3878-EDB1-2F78-B66A-3AC238B2A4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2042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 focussed task that can be carried out by your pupils to introduce them to using Crumble. First</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4567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40534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87338-A66F-C704-C174-2FA946A658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9A38CD-4BA0-CC7B-19A7-1F34F44AB9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792A8F-BE90-DC51-2415-B4965509D69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8B3C19C-69D8-8641-C91F-E30905CE337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9584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27478-9E50-4536-AE31-07B6D5DDDB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9045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design 4 different ideas in total.</a:t>
            </a:r>
          </a:p>
        </p:txBody>
      </p:sp>
      <p:sp>
        <p:nvSpPr>
          <p:cNvPr id="4" name="Slide Number Placeholder 3"/>
          <p:cNvSpPr>
            <a:spLocks noGrp="1"/>
          </p:cNvSpPr>
          <p:nvPr>
            <p:ph type="sldNum" sz="quarter" idx="5"/>
          </p:nvPr>
        </p:nvSpPr>
        <p:spPr/>
        <p:txBody>
          <a:bodyPr/>
          <a:lstStyle/>
          <a:p>
            <a:fld id="{E1A6DA57-3A8B-4144-9C79-64E4102434A2}" type="slidenum">
              <a:rPr lang="en-GB" smtClean="0"/>
              <a:t>36</a:t>
            </a:fld>
            <a:endParaRPr lang="en-GB"/>
          </a:p>
        </p:txBody>
      </p:sp>
    </p:spTree>
    <p:extLst>
      <p:ext uri="{BB962C8B-B14F-4D97-AF65-F5344CB8AC3E}">
        <p14:creationId xmlns:p14="http://schemas.microsoft.com/office/powerpoint/2010/main" val="21647654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2362711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30971556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feedback and them understanding it will form the basis of their evaluation. Instead of the evaluation coming at the end of </a:t>
            </a:r>
            <a:r>
              <a:rPr lang="en-GB"/>
              <a:t>the unit where </a:t>
            </a:r>
            <a:r>
              <a:rPr lang="en-GB" dirty="0"/>
              <a:t>they won't have chance to improve, instead it can be here, and they still have chance to make those changes.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27478-9E50-4536-AE31-07B6D5DDDB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18770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Depending on your own curriculum coverage you could get them to produce their final design in 2D, 3D, an exploded drawing or even with 3D CAD such as </a:t>
            </a:r>
            <a:r>
              <a:rPr lang="en-GB" dirty="0" err="1"/>
              <a:t>TinkerCAD</a:t>
            </a:r>
            <a:r>
              <a:rPr lang="en-GB"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27478-9E50-4536-AE31-07B6D5DDDBF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84964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 teacher, you now have to consider the materials that the students will use to make their designs. The easiest option is to have a preselected choice of materials that you can have out for them to see whilst they are designing. This will allow them to work within a pre-set choice. Depending on your level of confidence, your pupils prior experience and learning, you can restrict or leave more open the choice of materials and making methods. For example, you may only use card modelling of their ideas or they have </a:t>
            </a:r>
            <a:r>
              <a:rPr lang="en-GB" dirty="0" err="1"/>
              <a:t>have</a:t>
            </a:r>
            <a:r>
              <a:rPr lang="en-GB" dirty="0"/>
              <a:t> access to textiles materials to create something portable that can be worn. You may give them timber materials such as strips of timber or dowel to make something more permanent for the home. </a:t>
            </a:r>
          </a:p>
          <a:p>
            <a:endParaRPr lang="en-GB" dirty="0"/>
          </a:p>
          <a:p>
            <a:r>
              <a:rPr lang="en-GB" dirty="0"/>
              <a:t>Alternatively, you can collect in these designs at the end of the lesson and find the materials they will need based on their design ideas. This may be more challenging in terms of organisation. </a:t>
            </a:r>
          </a:p>
        </p:txBody>
      </p:sp>
      <p:sp>
        <p:nvSpPr>
          <p:cNvPr id="4" name="Slide Number Placeholder 3"/>
          <p:cNvSpPr>
            <a:spLocks noGrp="1"/>
          </p:cNvSpPr>
          <p:nvPr>
            <p:ph type="sldNum" sz="quarter" idx="5"/>
          </p:nvPr>
        </p:nvSpPr>
        <p:spPr/>
        <p:txBody>
          <a:bodyPr/>
          <a:lstStyle/>
          <a:p>
            <a:fld id="{E1A6DA57-3A8B-4144-9C79-64E4102434A2}" type="slidenum">
              <a:rPr lang="en-GB" smtClean="0"/>
              <a:t>40</a:t>
            </a:fld>
            <a:endParaRPr lang="en-GB"/>
          </a:p>
        </p:txBody>
      </p:sp>
    </p:spTree>
    <p:extLst>
      <p:ext uri="{BB962C8B-B14F-4D97-AF65-F5344CB8AC3E}">
        <p14:creationId xmlns:p14="http://schemas.microsoft.com/office/powerpoint/2010/main" val="27917336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83706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the ability of your students you may wish to limit them to only using the previous night light code but where possible you may want to push them to adapting and developing the code by playing around with it. It is a great way for them to trial ideas; problem solve and fail with very low stakes at this stage as mistakes are easy to reverse when coding.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68431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 teacher, you now have to consider the materials that the students will use to make their designs. The easiest option is to have a preselected choice of materials that you can have out for them to see whilst they are designing. This will allow them to work within a pre-set choice. Depending on your level of confidence, your pupils prior experience and learning, you can restrict or leave more open the choice of materials and making methods. For example, you may only use card modelling of their ideas or they have </a:t>
            </a:r>
            <a:r>
              <a:rPr lang="en-GB" dirty="0" err="1"/>
              <a:t>have</a:t>
            </a:r>
            <a:r>
              <a:rPr lang="en-GB" dirty="0"/>
              <a:t> access to textiles materials to create something portable that can be worn. You may give them timber materials such as strips of timber or dowel to make something more permanent for the home. </a:t>
            </a:r>
          </a:p>
          <a:p>
            <a:endParaRPr lang="en-GB" dirty="0"/>
          </a:p>
          <a:p>
            <a:r>
              <a:rPr lang="en-GB" dirty="0"/>
              <a:t>Alternatively, you can collect in these designs at the end of the lesson and find the materials they will need based on their design ideas. This may be more challenging in terms of organisation.</a:t>
            </a:r>
          </a:p>
          <a:p>
            <a:endParaRPr lang="en-GB" dirty="0"/>
          </a:p>
        </p:txBody>
      </p:sp>
    </p:spTree>
    <p:extLst>
      <p:ext uri="{BB962C8B-B14F-4D97-AF65-F5344CB8AC3E}">
        <p14:creationId xmlns:p14="http://schemas.microsoft.com/office/powerpoint/2010/main" val="3759036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unit is based on contextual approaches to design where the pupils are given a context as opposed to a design brief. This allows for wider and more creative thinking from the pupils as well as supports them towards contextual led design in KS3 upwards.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5016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the class to consider the word ‘explore’ and how they would normally think of exploring. How can this relate to what they are needing to do to ‘explore’ the context.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3516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8932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F273A-B80D-71E8-30C5-67F707B043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EB0954-7220-2D3A-C3FA-C045147C2C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183498-95B0-FA38-ABE4-87ECBF72A89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F76EAB0-F80C-F40F-4DB4-FF138EDA7CE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88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14F43-DB60-4402-4676-57CF06B49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71C81A-D42D-9E3A-F101-81B7BBA19D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7E9E74-6C20-1889-6447-013D3E17DA1C}"/>
              </a:ext>
            </a:extLst>
          </p:cNvPr>
          <p:cNvSpPr>
            <a:spLocks noGrp="1"/>
          </p:cNvSpPr>
          <p:nvPr>
            <p:ph type="body" idx="1"/>
          </p:nvPr>
        </p:nvSpPr>
        <p:spPr/>
        <p:txBody>
          <a:bodyPr/>
          <a:lstStyle/>
          <a:p>
            <a:r>
              <a:rPr lang="en-GB" dirty="0"/>
              <a:t>Some example answers to be used as discussion after they have completed each stage of their </a:t>
            </a:r>
            <a:r>
              <a:rPr lang="en-GB" dirty="0" err="1"/>
              <a:t>mindmap</a:t>
            </a:r>
            <a:r>
              <a:rPr lang="en-GB" dirty="0"/>
              <a:t>. These can be used for the pupils to help add to theirs, but you want to avoid showing them before they have a go themselves.</a:t>
            </a:r>
          </a:p>
        </p:txBody>
      </p:sp>
      <p:sp>
        <p:nvSpPr>
          <p:cNvPr id="4" name="Slide Number Placeholder 3">
            <a:extLst>
              <a:ext uri="{FF2B5EF4-FFF2-40B4-BE49-F238E27FC236}">
                <a16:creationId xmlns:a16="http://schemas.microsoft.com/office/drawing/2014/main" id="{FAF79975-F0B5-90C3-0022-890D3992D57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7709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C5F01-02F5-7708-F8E5-BEDE72CDED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71780D-6811-7EE3-D9E4-FA148BD7DE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5A6AF7-CB3B-E3F2-4497-C4DDE45D8822}"/>
              </a:ext>
            </a:extLst>
          </p:cNvPr>
          <p:cNvSpPr>
            <a:spLocks noGrp="1"/>
          </p:cNvSpPr>
          <p:nvPr>
            <p:ph type="body" idx="1"/>
          </p:nvPr>
        </p:nvSpPr>
        <p:spPr/>
        <p:txBody>
          <a:bodyPr/>
          <a:lstStyle/>
          <a:p>
            <a:r>
              <a:rPr lang="en-GB" dirty="0"/>
              <a:t>Some example answers to be used as discussion after they have completed each stage of their </a:t>
            </a:r>
            <a:r>
              <a:rPr lang="en-GB" dirty="0" err="1"/>
              <a:t>mindmap</a:t>
            </a:r>
            <a:r>
              <a:rPr lang="en-GB" dirty="0"/>
              <a:t>. These can be used for the pupils to help add to theirs, but you want to avoid showing them before they have a go themselves.</a:t>
            </a:r>
          </a:p>
        </p:txBody>
      </p:sp>
      <p:sp>
        <p:nvSpPr>
          <p:cNvPr id="4" name="Slide Number Placeholder 3">
            <a:extLst>
              <a:ext uri="{FF2B5EF4-FFF2-40B4-BE49-F238E27FC236}">
                <a16:creationId xmlns:a16="http://schemas.microsoft.com/office/drawing/2014/main" id="{373370C4-90A6-40C6-C999-8BD871014F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3315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sv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sv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9.sv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F16AF6-54F0-4AD7-AD2F-D5A888F0EC39}" type="datetimeFigureOut">
              <a:rPr lang="en-GB" smtClean="0"/>
              <a:t>15/05/2026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C17E55-8808-4975-BFC1-22AABDE25C72}" type="slidenum">
              <a:rPr lang="en-GB" smtClean="0"/>
              <a:t>‹#›</a:t>
            </a:fld>
            <a:endParaRPr lang="en-GB"/>
          </a:p>
        </p:txBody>
      </p:sp>
    </p:spTree>
    <p:extLst>
      <p:ext uri="{BB962C8B-B14F-4D97-AF65-F5344CB8AC3E}">
        <p14:creationId xmlns:p14="http://schemas.microsoft.com/office/powerpoint/2010/main" val="63608644"/>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urpose of day_whit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17B287A-9DA7-7643-BA2D-FF22D925EA34}"/>
              </a:ext>
            </a:extLst>
          </p:cNvPr>
          <p:cNvSpPr>
            <a:spLocks noGrp="1"/>
          </p:cNvSpPr>
          <p:nvPr>
            <p:ph type="ctrTitle"/>
          </p:nvPr>
        </p:nvSpPr>
        <p:spPr>
          <a:xfrm>
            <a:off x="467143" y="457200"/>
            <a:ext cx="9144000" cy="664831"/>
          </a:xfrm>
        </p:spPr>
        <p:txBody>
          <a:bodyPr/>
          <a:lstStyle>
            <a:lvl1pPr>
              <a:defRPr b="1" cap="all" baseline="0"/>
            </a:lvl1pPr>
          </a:lstStyle>
          <a:p>
            <a:r>
              <a:rPr lang="en-GB" sz="4400" dirty="0">
                <a:solidFill>
                  <a:srgbClr val="0A303F"/>
                </a:solidFill>
              </a:rPr>
              <a:t>Purpose of today</a:t>
            </a:r>
          </a:p>
        </p:txBody>
      </p:sp>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5400000">
            <a:off x="7494541" y="1636666"/>
            <a:ext cx="6896102" cy="3546566"/>
          </a:xfrm>
          <a:prstGeom prst="rect">
            <a:avLst/>
          </a:prstGeom>
        </p:spPr>
      </p:pic>
      <p:pic>
        <p:nvPicPr>
          <p:cNvPr id="2" name="Picture 1" descr="A black background with blue text&#10;&#10;AI-generated content may be incorrect.">
            <a:extLst>
              <a:ext uri="{FF2B5EF4-FFF2-40B4-BE49-F238E27FC236}">
                <a16:creationId xmlns:a16="http://schemas.microsoft.com/office/drawing/2014/main" id="{99D3E4CF-F532-4DD7-2E0E-419755E77F7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3402328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urpose of day_coral">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5400000">
            <a:off x="7494541" y="1636666"/>
            <a:ext cx="6896102" cy="3546566"/>
          </a:xfrm>
          <a:prstGeom prst="rect">
            <a:avLst/>
          </a:prstGeom>
        </p:spPr>
      </p:pic>
      <p:sp>
        <p:nvSpPr>
          <p:cNvPr id="2" name="Title 1">
            <a:extLst>
              <a:ext uri="{FF2B5EF4-FFF2-40B4-BE49-F238E27FC236}">
                <a16:creationId xmlns:a16="http://schemas.microsoft.com/office/drawing/2014/main" id="{64A6F550-6A00-10F9-27D6-C222552AA2C5}"/>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E21A0395-8A25-B2C4-EF2D-4AD4816F09E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2670287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urpose of day_coral2">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5400000">
            <a:off x="7494541" y="1636666"/>
            <a:ext cx="6896102" cy="3546566"/>
          </a:xfrm>
          <a:prstGeom prst="rect">
            <a:avLst/>
          </a:prstGeom>
        </p:spPr>
      </p:pic>
      <p:sp>
        <p:nvSpPr>
          <p:cNvPr id="2" name="Title 1">
            <a:extLst>
              <a:ext uri="{FF2B5EF4-FFF2-40B4-BE49-F238E27FC236}">
                <a16:creationId xmlns:a16="http://schemas.microsoft.com/office/drawing/2014/main" id="{F3C68268-49AE-4803-84B2-CAA26BA07306}"/>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88530F97-3461-1A72-CACB-07C423C9AF7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1495444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urpose of day_green">
    <p:bg>
      <p:bgPr>
        <a:solidFill>
          <a:srgbClr val="07E298"/>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5400000">
            <a:off x="7494541" y="1636666"/>
            <a:ext cx="6896102" cy="3546566"/>
          </a:xfrm>
          <a:prstGeom prst="rect">
            <a:avLst/>
          </a:prstGeom>
        </p:spPr>
      </p:pic>
      <p:sp>
        <p:nvSpPr>
          <p:cNvPr id="2" name="Title 1">
            <a:extLst>
              <a:ext uri="{FF2B5EF4-FFF2-40B4-BE49-F238E27FC236}">
                <a16:creationId xmlns:a16="http://schemas.microsoft.com/office/drawing/2014/main" id="{E224A400-27C2-6EA9-D7B1-B22373C07C3F}"/>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17A0D17A-3A25-1EEC-F30F-501629566F8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28264519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urpose of day_blue">
    <p:bg>
      <p:bgPr>
        <a:solidFill>
          <a:srgbClr val="DCFFFF"/>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pic>
        <p:nvPicPr>
          <p:cNvPr id="8" name="Graphic 7">
            <a:extLst>
              <a:ext uri="{FF2B5EF4-FFF2-40B4-BE49-F238E27FC236}">
                <a16:creationId xmlns:a16="http://schemas.microsoft.com/office/drawing/2014/main" id="{B303DF0A-8090-3498-7138-DD9647690DE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5400000">
            <a:off x="7494541" y="1636666"/>
            <a:ext cx="6896102" cy="3546566"/>
          </a:xfrm>
          <a:prstGeom prst="rect">
            <a:avLst/>
          </a:prstGeom>
        </p:spPr>
      </p:pic>
      <p:sp>
        <p:nvSpPr>
          <p:cNvPr id="2" name="Title 1">
            <a:extLst>
              <a:ext uri="{FF2B5EF4-FFF2-40B4-BE49-F238E27FC236}">
                <a16:creationId xmlns:a16="http://schemas.microsoft.com/office/drawing/2014/main" id="{1E1057F2-F040-011A-E0CB-83EAF9E52C5D}"/>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3EA808EA-B09D-CE13-2505-1198CE22B87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10904515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urpose of day plain_coral">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sp>
        <p:nvSpPr>
          <p:cNvPr id="2" name="Title 1">
            <a:extLst>
              <a:ext uri="{FF2B5EF4-FFF2-40B4-BE49-F238E27FC236}">
                <a16:creationId xmlns:a16="http://schemas.microsoft.com/office/drawing/2014/main" id="{D8503BA9-568F-B9D2-ABB9-776686A918A7}"/>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47F472B7-0B46-E568-CFAB-71BD775EA65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1221035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urpose of day plain_coral2">
    <p:bg>
      <p:bgPr>
        <a:solidFill>
          <a:srgbClr val="F97369"/>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lvl1pPr>
              <a:defRPr>
                <a:solidFill>
                  <a:schemeClr val="bg1"/>
                </a:solidFill>
              </a:defRPr>
            </a:lvl1p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sp>
        <p:nvSpPr>
          <p:cNvPr id="2" name="Title 1">
            <a:extLst>
              <a:ext uri="{FF2B5EF4-FFF2-40B4-BE49-F238E27FC236}">
                <a16:creationId xmlns:a16="http://schemas.microsoft.com/office/drawing/2014/main" id="{CB8B7571-A06C-8EBE-FFC7-6CE925D94BF2}"/>
              </a:ext>
            </a:extLst>
          </p:cNvPr>
          <p:cNvSpPr>
            <a:spLocks noGrp="1"/>
          </p:cNvSpPr>
          <p:nvPr>
            <p:ph type="title"/>
          </p:nvPr>
        </p:nvSpPr>
        <p:spPr>
          <a:xfrm>
            <a:off x="353875" y="352259"/>
            <a:ext cx="10505982" cy="1047918"/>
          </a:xfrm>
        </p:spPr>
        <p:txBody>
          <a:bodyPr/>
          <a:lstStyle>
            <a:lvl1pPr>
              <a:lnSpc>
                <a:spcPct val="100000"/>
              </a:lnSpc>
              <a:defRPr sz="4400" b="1" cap="all" baseline="0">
                <a:solidFill>
                  <a:schemeClr val="bg1"/>
                </a:solidFill>
              </a:defRPr>
            </a:lvl1pPr>
          </a:lstStyle>
          <a:p>
            <a:r>
              <a:rPr lang="en-US" dirty="0"/>
              <a:t>Click to edit Master title style</a:t>
            </a:r>
            <a:endParaRPr lang="en-GB" dirty="0"/>
          </a:p>
        </p:txBody>
      </p:sp>
      <p:pic>
        <p:nvPicPr>
          <p:cNvPr id="4" name="Picture 3" descr="A black background with white text&#10;&#10;AI-generated content may be incorrect.">
            <a:extLst>
              <a:ext uri="{FF2B5EF4-FFF2-40B4-BE49-F238E27FC236}">
                <a16:creationId xmlns:a16="http://schemas.microsoft.com/office/drawing/2014/main" id="{2F309124-F74A-AA09-D11B-96F3A8A0905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3775" y="6038922"/>
            <a:ext cx="1268697" cy="634349"/>
          </a:xfrm>
          <a:prstGeom prst="rect">
            <a:avLst/>
          </a:prstGeom>
        </p:spPr>
      </p:pic>
    </p:spTree>
    <p:extLst>
      <p:ext uri="{BB962C8B-B14F-4D97-AF65-F5344CB8AC3E}">
        <p14:creationId xmlns:p14="http://schemas.microsoft.com/office/powerpoint/2010/main" val="737252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urpose of day plain_pink">
    <p:bg>
      <p:bgPr>
        <a:solidFill>
          <a:srgbClr val="FCB9DA"/>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sp>
        <p:nvSpPr>
          <p:cNvPr id="2" name="Title 1">
            <a:extLst>
              <a:ext uri="{FF2B5EF4-FFF2-40B4-BE49-F238E27FC236}">
                <a16:creationId xmlns:a16="http://schemas.microsoft.com/office/drawing/2014/main" id="{FB0B9A52-4F5D-F7B7-B4C9-AFD6EBC879B3}"/>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81A93253-F6E0-DE7D-558F-8DB367CC04B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40735234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urpose of day plain_pink2">
    <p:bg>
      <p:bgPr>
        <a:solidFill>
          <a:srgbClr val="FCB9DA"/>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lvl1pPr>
              <a:defRPr>
                <a:solidFill>
                  <a:schemeClr val="bg1"/>
                </a:solidFill>
              </a:defRPr>
            </a:lvl1p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sp>
        <p:nvSpPr>
          <p:cNvPr id="2" name="Title 1">
            <a:extLst>
              <a:ext uri="{FF2B5EF4-FFF2-40B4-BE49-F238E27FC236}">
                <a16:creationId xmlns:a16="http://schemas.microsoft.com/office/drawing/2014/main" id="{5B8F6D6A-2E95-8F8E-F86F-68EB3830BB73}"/>
              </a:ext>
            </a:extLst>
          </p:cNvPr>
          <p:cNvSpPr>
            <a:spLocks noGrp="1"/>
          </p:cNvSpPr>
          <p:nvPr>
            <p:ph type="title"/>
          </p:nvPr>
        </p:nvSpPr>
        <p:spPr>
          <a:xfrm>
            <a:off x="353875" y="352259"/>
            <a:ext cx="10505982" cy="1047918"/>
          </a:xfrm>
        </p:spPr>
        <p:txBody>
          <a:bodyPr/>
          <a:lstStyle>
            <a:lvl1pPr>
              <a:lnSpc>
                <a:spcPct val="100000"/>
              </a:lnSpc>
              <a:defRPr sz="4400" b="1" cap="all" baseline="0">
                <a:solidFill>
                  <a:schemeClr val="bg1"/>
                </a:solidFill>
              </a:defRPr>
            </a:lvl1pPr>
          </a:lstStyle>
          <a:p>
            <a:r>
              <a:rPr lang="en-US" dirty="0"/>
              <a:t>Click to edit Master title style</a:t>
            </a:r>
            <a:endParaRPr lang="en-GB" dirty="0"/>
          </a:p>
        </p:txBody>
      </p:sp>
      <p:pic>
        <p:nvPicPr>
          <p:cNvPr id="6" name="Picture 5" descr="A black background with white text&#10;&#10;AI-generated content may be incorrect.">
            <a:extLst>
              <a:ext uri="{FF2B5EF4-FFF2-40B4-BE49-F238E27FC236}">
                <a16:creationId xmlns:a16="http://schemas.microsoft.com/office/drawing/2014/main" id="{542BA787-B50D-0957-EDAD-F1846D09F8F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3775" y="6038922"/>
            <a:ext cx="1268697" cy="634349"/>
          </a:xfrm>
          <a:prstGeom prst="rect">
            <a:avLst/>
          </a:prstGeom>
        </p:spPr>
      </p:pic>
    </p:spTree>
    <p:extLst>
      <p:ext uri="{BB962C8B-B14F-4D97-AF65-F5344CB8AC3E}">
        <p14:creationId xmlns:p14="http://schemas.microsoft.com/office/powerpoint/2010/main" val="1449959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urpose of day plain_green">
    <p:bg>
      <p:bgPr>
        <a:solidFill>
          <a:srgbClr val="07E298"/>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sp>
        <p:nvSpPr>
          <p:cNvPr id="2" name="Title 1">
            <a:extLst>
              <a:ext uri="{FF2B5EF4-FFF2-40B4-BE49-F238E27FC236}">
                <a16:creationId xmlns:a16="http://schemas.microsoft.com/office/drawing/2014/main" id="{637004EC-9846-0AF8-A893-DE1E6C490DBE}"/>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8A4CD6F9-5BE8-6E58-624A-C1A6DF9ADB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1321386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Generic slide 2">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93C825F-0A43-54F9-10AF-6F775ADE9ADB}"/>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7" name="Picture 6" descr="A black background with blue text&#10;&#10;AI-generated content may be incorrect.">
            <a:extLst>
              <a:ext uri="{FF2B5EF4-FFF2-40B4-BE49-F238E27FC236}">
                <a16:creationId xmlns:a16="http://schemas.microsoft.com/office/drawing/2014/main" id="{9F485B0D-5B14-13A7-8F86-F665F42AA5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2860314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urpose of day plain_blue">
    <p:bg>
      <p:bgPr>
        <a:solidFill>
          <a:srgbClr val="DCFFFF"/>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sp>
        <p:nvSpPr>
          <p:cNvPr id="2" name="Title 1">
            <a:extLst>
              <a:ext uri="{FF2B5EF4-FFF2-40B4-BE49-F238E27FC236}">
                <a16:creationId xmlns:a16="http://schemas.microsoft.com/office/drawing/2014/main" id="{3BDA1745-9589-70FA-61DB-9BD13BA67A3B}"/>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17AFE670-60E0-BBB5-BAC5-C84124EB369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27114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urpose of day plain_whit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E95FBF-87EA-127F-3F8E-B2F43C58B81B}"/>
              </a:ext>
            </a:extLst>
          </p:cNvPr>
          <p:cNvSpPr>
            <a:spLocks noGrp="1"/>
          </p:cNvSpPr>
          <p:nvPr>
            <p:ph type="subTitle" idx="1"/>
          </p:nvPr>
        </p:nvSpPr>
        <p:spPr>
          <a:xfrm>
            <a:off x="685787" y="1897021"/>
            <a:ext cx="8078143" cy="3063957"/>
          </a:xfrm>
        </p:spPr>
        <p:txBody>
          <a:bodyPr/>
          <a:lstStyle/>
          <a:p>
            <a:r>
              <a:rPr lang="en-GB" sz="2400" dirty="0">
                <a:solidFill>
                  <a:srgbClr val="0A303F"/>
                </a:solidFill>
              </a:rPr>
              <a:t>Gain confidence leading a quality D&amp;T curriculum in your school</a:t>
            </a:r>
          </a:p>
          <a:p>
            <a:r>
              <a:rPr lang="en-GB" sz="2400" dirty="0">
                <a:solidFill>
                  <a:srgbClr val="0A303F"/>
                </a:solidFill>
              </a:rPr>
              <a:t>Support your colleagues in delivery and understanding of D&amp;T</a:t>
            </a:r>
          </a:p>
          <a:p>
            <a:r>
              <a:rPr lang="en-GB" sz="2400" dirty="0">
                <a:solidFill>
                  <a:srgbClr val="0A303F"/>
                </a:solidFill>
              </a:rPr>
              <a:t>Managing tools, equipment and materials</a:t>
            </a:r>
          </a:p>
          <a:p>
            <a:r>
              <a:rPr lang="en-GB" sz="2400" dirty="0">
                <a:solidFill>
                  <a:srgbClr val="0A303F"/>
                </a:solidFill>
              </a:rPr>
              <a:t>Leading staff CPD</a:t>
            </a:r>
          </a:p>
          <a:p>
            <a:r>
              <a:rPr lang="en-GB" sz="2400" dirty="0">
                <a:solidFill>
                  <a:srgbClr val="0A303F"/>
                </a:solidFill>
              </a:rPr>
              <a:t>Monitoring and evaluating current practice</a:t>
            </a:r>
          </a:p>
          <a:p>
            <a:r>
              <a:rPr lang="en-GB" sz="2400" dirty="0">
                <a:solidFill>
                  <a:srgbClr val="0A303F"/>
                </a:solidFill>
              </a:rPr>
              <a:t>Systems for assessment</a:t>
            </a:r>
          </a:p>
          <a:p>
            <a:endParaRPr lang="en-GB" sz="2400" dirty="0"/>
          </a:p>
          <a:p>
            <a:endParaRPr lang="en-GB" sz="2400" dirty="0"/>
          </a:p>
          <a:p>
            <a:endParaRPr lang="en-GB" sz="2400" dirty="0"/>
          </a:p>
        </p:txBody>
      </p:sp>
      <p:sp>
        <p:nvSpPr>
          <p:cNvPr id="2" name="Title 1">
            <a:extLst>
              <a:ext uri="{FF2B5EF4-FFF2-40B4-BE49-F238E27FC236}">
                <a16:creationId xmlns:a16="http://schemas.microsoft.com/office/drawing/2014/main" id="{0F93357B-B89A-7C5E-9855-AE54A1EE10F6}"/>
              </a:ext>
            </a:extLst>
          </p:cNvPr>
          <p:cNvSpPr>
            <a:spLocks noGrp="1"/>
          </p:cNvSpPr>
          <p:nvPr>
            <p:ph type="title"/>
          </p:nvPr>
        </p:nvSpPr>
        <p:spPr>
          <a:xfrm>
            <a:off x="353875" y="352259"/>
            <a:ext cx="10505982" cy="1047918"/>
          </a:xfrm>
        </p:spPr>
        <p:txBody>
          <a:bodyPr/>
          <a:lstStyle>
            <a:lvl1pPr>
              <a:lnSpc>
                <a:spcPct val="100000"/>
              </a:lnSpc>
              <a:defRPr sz="4400" b="1" cap="all" baseline="0"/>
            </a:lvl1pPr>
          </a:lstStyle>
          <a:p>
            <a:r>
              <a:rPr lang="en-US" dirty="0"/>
              <a:t>Click to edit Master title style</a:t>
            </a:r>
            <a:endParaRPr lang="en-GB" dirty="0"/>
          </a:p>
        </p:txBody>
      </p:sp>
      <p:pic>
        <p:nvPicPr>
          <p:cNvPr id="3" name="Picture 2" descr="A black background with blue text&#10;&#10;AI-generated content may be incorrect.">
            <a:extLst>
              <a:ext uri="{FF2B5EF4-FFF2-40B4-BE49-F238E27FC236}">
                <a16:creationId xmlns:a16="http://schemas.microsoft.com/office/drawing/2014/main" id="{B49C5BB6-877C-0995-2D3C-9B4F90554C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95" y="5986334"/>
            <a:ext cx="1313414" cy="738796"/>
          </a:xfrm>
          <a:prstGeom prst="rect">
            <a:avLst/>
          </a:prstGeom>
        </p:spPr>
      </p:pic>
    </p:spTree>
    <p:extLst>
      <p:ext uri="{BB962C8B-B14F-4D97-AF65-F5344CB8AC3E}">
        <p14:creationId xmlns:p14="http://schemas.microsoft.com/office/powerpoint/2010/main" val="35790993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_Black">
    <p:bg>
      <p:bgPr>
        <a:solidFill>
          <a:srgbClr val="2F4F5C"/>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6ABF3877-EBF8-5A54-C81E-831A7932ED9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68674" y="-593693"/>
            <a:ext cx="12175340" cy="12612256"/>
          </a:xfrm>
          <a:prstGeom prst="rect">
            <a:avLst/>
          </a:prstGeom>
        </p:spPr>
      </p:pic>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bg1"/>
                </a:solidFill>
                <a:latin typeface="Arial" panose="020B0604020202020204" pitchFamily="34" charset="0"/>
                <a:cs typeface="Arial" panose="020B0604020202020204" pitchFamily="34" charset="0"/>
              </a:defRPr>
            </a:lvl1pPr>
          </a:lstStyle>
          <a:p>
            <a:r>
              <a:rPr lang="en-GB" dirty="0"/>
              <a:t>Click to edit title</a:t>
            </a:r>
          </a:p>
        </p:txBody>
      </p:sp>
      <p:pic>
        <p:nvPicPr>
          <p:cNvPr id="5" name="Picture 4">
            <a:extLst>
              <a:ext uri="{FF2B5EF4-FFF2-40B4-BE49-F238E27FC236}">
                <a16:creationId xmlns:a16="http://schemas.microsoft.com/office/drawing/2014/main" id="{725AF09E-7DEA-9768-5BB2-53E84866528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296" y="6109100"/>
            <a:ext cx="3423436" cy="476237"/>
          </a:xfrm>
          <a:prstGeom prst="rect">
            <a:avLst/>
          </a:prstGeom>
        </p:spPr>
      </p:pic>
    </p:spTree>
    <p:extLst>
      <p:ext uri="{BB962C8B-B14F-4D97-AF65-F5344CB8AC3E}">
        <p14:creationId xmlns:p14="http://schemas.microsoft.com/office/powerpoint/2010/main" val="23671444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_Blu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pic>
        <p:nvPicPr>
          <p:cNvPr id="4" name="Picture 3">
            <a:extLst>
              <a:ext uri="{FF2B5EF4-FFF2-40B4-BE49-F238E27FC236}">
                <a16:creationId xmlns:a16="http://schemas.microsoft.com/office/drawing/2014/main" id="{E64677A2-8D39-20C7-9A0A-A8E5D6CB274F}"/>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296" y="6109100"/>
            <a:ext cx="3423436" cy="476238"/>
          </a:xfrm>
          <a:prstGeom prst="rect">
            <a:avLst/>
          </a:prstGeom>
        </p:spPr>
      </p:pic>
    </p:spTree>
    <p:extLst>
      <p:ext uri="{BB962C8B-B14F-4D97-AF65-F5344CB8AC3E}">
        <p14:creationId xmlns:p14="http://schemas.microsoft.com/office/powerpoint/2010/main" val="38580328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_Cor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pic>
        <p:nvPicPr>
          <p:cNvPr id="4" name="Picture 3">
            <a:extLst>
              <a:ext uri="{FF2B5EF4-FFF2-40B4-BE49-F238E27FC236}">
                <a16:creationId xmlns:a16="http://schemas.microsoft.com/office/drawing/2014/main" id="{47B361B3-BBC8-33DC-4406-01EBAD84B7C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296" y="6109100"/>
            <a:ext cx="3423436" cy="476238"/>
          </a:xfrm>
          <a:prstGeom prst="rect">
            <a:avLst/>
          </a:prstGeom>
        </p:spPr>
      </p:pic>
    </p:spTree>
    <p:extLst>
      <p:ext uri="{BB962C8B-B14F-4D97-AF65-F5344CB8AC3E}">
        <p14:creationId xmlns:p14="http://schemas.microsoft.com/office/powerpoint/2010/main" val="32850892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_Gree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pic>
        <p:nvPicPr>
          <p:cNvPr id="4" name="Picture 3">
            <a:extLst>
              <a:ext uri="{FF2B5EF4-FFF2-40B4-BE49-F238E27FC236}">
                <a16:creationId xmlns:a16="http://schemas.microsoft.com/office/drawing/2014/main" id="{2ECB3A9A-DE04-2C42-CB5F-B40B5163AFB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296" y="6109100"/>
            <a:ext cx="3423436" cy="476238"/>
          </a:xfrm>
          <a:prstGeom prst="rect">
            <a:avLst/>
          </a:prstGeom>
        </p:spPr>
      </p:pic>
    </p:spTree>
    <p:extLst>
      <p:ext uri="{BB962C8B-B14F-4D97-AF65-F5344CB8AC3E}">
        <p14:creationId xmlns:p14="http://schemas.microsoft.com/office/powerpoint/2010/main" val="40106034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unch">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able, indoor, snack food, sandwich&#10;&#10;Description automatically generated">
            <a:extLst>
              <a:ext uri="{FF2B5EF4-FFF2-40B4-BE49-F238E27FC236}">
                <a16:creationId xmlns:a16="http://schemas.microsoft.com/office/drawing/2014/main" id="{8754BC67-9909-CE9F-00B3-A54F6DBA7EE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ECF1E4F6-FBAB-B0AC-02E2-EF50AF58D7A9}"/>
              </a:ext>
            </a:extLst>
          </p:cNvPr>
          <p:cNvSpPr>
            <a:spLocks noGrp="1"/>
          </p:cNvSpPr>
          <p:nvPr>
            <p:ph type="title" hasCustomPrompt="1"/>
          </p:nvPr>
        </p:nvSpPr>
        <p:spPr>
          <a:xfrm>
            <a:off x="353875" y="352259"/>
            <a:ext cx="10505982" cy="1047918"/>
          </a:xfrm>
        </p:spPr>
        <p:txBody>
          <a:bodyPr/>
          <a:lstStyle>
            <a:lvl1pPr>
              <a:lnSpc>
                <a:spcPct val="100000"/>
              </a:lnSpc>
              <a:defRPr sz="4400" b="1" cap="all" baseline="0">
                <a:solidFill>
                  <a:schemeClr val="bg1"/>
                </a:solidFill>
              </a:defRPr>
            </a:lvl1pPr>
          </a:lstStyle>
          <a:p>
            <a:r>
              <a:rPr lang="en-US" dirty="0"/>
              <a:t>lunch</a:t>
            </a:r>
            <a:endParaRPr lang="en-GB" dirty="0"/>
          </a:p>
        </p:txBody>
      </p:sp>
      <p:pic>
        <p:nvPicPr>
          <p:cNvPr id="2" name="Picture 1">
            <a:extLst>
              <a:ext uri="{FF2B5EF4-FFF2-40B4-BE49-F238E27FC236}">
                <a16:creationId xmlns:a16="http://schemas.microsoft.com/office/drawing/2014/main" id="{751A03D3-E777-4EFE-F200-DACBF8FBB6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296" y="6109100"/>
            <a:ext cx="3423436" cy="476237"/>
          </a:xfrm>
          <a:prstGeom prst="rect">
            <a:avLst/>
          </a:prstGeom>
        </p:spPr>
      </p:pic>
    </p:spTree>
    <p:extLst>
      <p:ext uri="{BB962C8B-B14F-4D97-AF65-F5344CB8AC3E}">
        <p14:creationId xmlns:p14="http://schemas.microsoft.com/office/powerpoint/2010/main" val="19990983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reak">
    <p:bg>
      <p:bgPr>
        <a:solidFill>
          <a:schemeClr val="bg1"/>
        </a:solidFill>
        <a:effectLst/>
      </p:bgPr>
    </p:bg>
    <p:spTree>
      <p:nvGrpSpPr>
        <p:cNvPr id="1" name=""/>
        <p:cNvGrpSpPr/>
        <p:nvPr/>
      </p:nvGrpSpPr>
      <p:grpSpPr>
        <a:xfrm>
          <a:off x="0" y="0"/>
          <a:ext cx="0" cy="0"/>
          <a:chOff x="0" y="0"/>
          <a:chExt cx="0" cy="0"/>
        </a:xfrm>
      </p:grpSpPr>
      <p:pic>
        <p:nvPicPr>
          <p:cNvPr id="2" name="Picture 1" descr="A cup of coffee on a saucer&#10;&#10;Description automatically generated with medium confidence">
            <a:extLst>
              <a:ext uri="{FF2B5EF4-FFF2-40B4-BE49-F238E27FC236}">
                <a16:creationId xmlns:a16="http://schemas.microsoft.com/office/drawing/2014/main" id="{35DE26C1-7115-EDD4-55A6-424B9023831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5" name="Title 1">
            <a:extLst>
              <a:ext uri="{FF2B5EF4-FFF2-40B4-BE49-F238E27FC236}">
                <a16:creationId xmlns:a16="http://schemas.microsoft.com/office/drawing/2014/main" id="{ECF1E4F6-FBAB-B0AC-02E2-EF50AF58D7A9}"/>
              </a:ext>
            </a:extLst>
          </p:cNvPr>
          <p:cNvSpPr>
            <a:spLocks noGrp="1"/>
          </p:cNvSpPr>
          <p:nvPr>
            <p:ph type="title" hasCustomPrompt="1"/>
          </p:nvPr>
        </p:nvSpPr>
        <p:spPr>
          <a:xfrm>
            <a:off x="353875" y="352259"/>
            <a:ext cx="10505982" cy="1047918"/>
          </a:xfrm>
        </p:spPr>
        <p:txBody>
          <a:bodyPr/>
          <a:lstStyle>
            <a:lvl1pPr>
              <a:lnSpc>
                <a:spcPct val="100000"/>
              </a:lnSpc>
              <a:defRPr sz="4400" b="1" cap="all" baseline="0">
                <a:solidFill>
                  <a:schemeClr val="bg1"/>
                </a:solidFill>
              </a:defRPr>
            </a:lvl1pPr>
          </a:lstStyle>
          <a:p>
            <a:r>
              <a:rPr lang="en-US" dirty="0"/>
              <a:t>break</a:t>
            </a:r>
            <a:endParaRPr lang="en-GB" dirty="0"/>
          </a:p>
        </p:txBody>
      </p:sp>
      <p:pic>
        <p:nvPicPr>
          <p:cNvPr id="3" name="Picture 2">
            <a:extLst>
              <a:ext uri="{FF2B5EF4-FFF2-40B4-BE49-F238E27FC236}">
                <a16:creationId xmlns:a16="http://schemas.microsoft.com/office/drawing/2014/main" id="{773D13BB-F91E-AA61-CDE7-86342D9E1D4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296" y="6109100"/>
            <a:ext cx="3423436" cy="476237"/>
          </a:xfrm>
          <a:prstGeom prst="rect">
            <a:avLst/>
          </a:prstGeom>
        </p:spPr>
      </p:pic>
    </p:spTree>
    <p:extLst>
      <p:ext uri="{BB962C8B-B14F-4D97-AF65-F5344CB8AC3E}">
        <p14:creationId xmlns:p14="http://schemas.microsoft.com/office/powerpoint/2010/main" val="1021874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Coral">
    <p:bg>
      <p:bgPr>
        <a:solidFill>
          <a:schemeClr val="accent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sp>
        <p:nvSpPr>
          <p:cNvPr id="4" name="Title 1">
            <a:extLst>
              <a:ext uri="{FF2B5EF4-FFF2-40B4-BE49-F238E27FC236}">
                <a16:creationId xmlns:a16="http://schemas.microsoft.com/office/drawing/2014/main" id="{8041D8D9-364F-7787-4942-54AB0E70406B}"/>
              </a:ext>
            </a:extLst>
          </p:cNvPr>
          <p:cNvSpPr>
            <a:spLocks noGrp="1"/>
          </p:cNvSpPr>
          <p:nvPr>
            <p:ph type="ctrTitle"/>
          </p:nvPr>
        </p:nvSpPr>
        <p:spPr>
          <a:xfrm>
            <a:off x="238295" y="2147034"/>
            <a:ext cx="5192806" cy="2387600"/>
          </a:xfrm>
        </p:spPr>
        <p:txBody>
          <a:bodyPr anchor="ctr"/>
          <a:lstStyle>
            <a:lvl1pPr algn="l">
              <a:lnSpc>
                <a:spcPct val="100000"/>
              </a:lnSpc>
              <a:defRPr sz="440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5" name="Subtitle 2">
            <a:extLst>
              <a:ext uri="{FF2B5EF4-FFF2-40B4-BE49-F238E27FC236}">
                <a16:creationId xmlns:a16="http://schemas.microsoft.com/office/drawing/2014/main" id="{50B007D1-589E-7F5D-05AB-7F2156B4120B}"/>
              </a:ext>
            </a:extLst>
          </p:cNvPr>
          <p:cNvSpPr>
            <a:spLocks noGrp="1"/>
          </p:cNvSpPr>
          <p:nvPr>
            <p:ph type="subTitle" idx="1"/>
          </p:nvPr>
        </p:nvSpPr>
        <p:spPr>
          <a:xfrm>
            <a:off x="238295" y="4690743"/>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7" name="Picture 6">
            <a:extLst>
              <a:ext uri="{FF2B5EF4-FFF2-40B4-BE49-F238E27FC236}">
                <a16:creationId xmlns:a16="http://schemas.microsoft.com/office/drawing/2014/main" id="{2FC2E064-C0FB-5EAE-1F6C-92691E7558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95" y="475727"/>
            <a:ext cx="2044700" cy="990600"/>
          </a:xfrm>
          <a:prstGeom prst="rect">
            <a:avLst/>
          </a:prstGeom>
        </p:spPr>
      </p:pic>
      <p:sp>
        <p:nvSpPr>
          <p:cNvPr id="10" name="Text Placeholder 2">
            <a:extLst>
              <a:ext uri="{FF2B5EF4-FFF2-40B4-BE49-F238E27FC236}">
                <a16:creationId xmlns:a16="http://schemas.microsoft.com/office/drawing/2014/main" id="{C3BD0B47-7EDA-3A58-99A7-48038BD3A90C}"/>
              </a:ext>
            </a:extLst>
          </p:cNvPr>
          <p:cNvSpPr>
            <a:spLocks noGrp="1"/>
          </p:cNvSpPr>
          <p:nvPr>
            <p:ph type="body" idx="13"/>
          </p:nvPr>
        </p:nvSpPr>
        <p:spPr>
          <a:xfrm>
            <a:off x="238295" y="5626334"/>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2" name="Picture 11" descr="A white text on a black background&#10;&#10;AI-generated content may be incorrect.">
            <a:extLst>
              <a:ext uri="{FF2B5EF4-FFF2-40B4-BE49-F238E27FC236}">
                <a16:creationId xmlns:a16="http://schemas.microsoft.com/office/drawing/2014/main" id="{3D09D88E-93DA-0F0E-601E-4F1020B9716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6109100"/>
            <a:ext cx="3423438" cy="476238"/>
          </a:xfrm>
          <a:prstGeom prst="rect">
            <a:avLst/>
          </a:prstGeom>
        </p:spPr>
      </p:pic>
    </p:spTree>
    <p:extLst>
      <p:ext uri="{BB962C8B-B14F-4D97-AF65-F5344CB8AC3E}">
        <p14:creationId xmlns:p14="http://schemas.microsoft.com/office/powerpoint/2010/main" val="4065353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Coral2">
    <p:bg>
      <p:bgPr>
        <a:solidFill>
          <a:schemeClr val="accen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4" name="Title 1">
            <a:extLst>
              <a:ext uri="{FF2B5EF4-FFF2-40B4-BE49-F238E27FC236}">
                <a16:creationId xmlns:a16="http://schemas.microsoft.com/office/drawing/2014/main" id="{C53A0F3A-9179-2A5F-2B5C-A2CB93AA32CF}"/>
              </a:ext>
            </a:extLst>
          </p:cNvPr>
          <p:cNvSpPr>
            <a:spLocks noGrp="1"/>
          </p:cNvSpPr>
          <p:nvPr>
            <p:ph type="ctrTitle"/>
          </p:nvPr>
        </p:nvSpPr>
        <p:spPr>
          <a:xfrm>
            <a:off x="238295" y="2147034"/>
            <a:ext cx="5192806" cy="2387600"/>
          </a:xfrm>
        </p:spPr>
        <p:txBody>
          <a:bodyPr anchor="ctr"/>
          <a:lstStyle>
            <a:lvl1pPr algn="l">
              <a:lnSpc>
                <a:spcPct val="100000"/>
              </a:lnSpc>
              <a:defRPr sz="440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5" name="Subtitle 2">
            <a:extLst>
              <a:ext uri="{FF2B5EF4-FFF2-40B4-BE49-F238E27FC236}">
                <a16:creationId xmlns:a16="http://schemas.microsoft.com/office/drawing/2014/main" id="{5DBA5A01-7D64-16F9-35CE-74E99624FEE9}"/>
              </a:ext>
            </a:extLst>
          </p:cNvPr>
          <p:cNvSpPr>
            <a:spLocks noGrp="1"/>
          </p:cNvSpPr>
          <p:nvPr>
            <p:ph type="subTitle" idx="1"/>
          </p:nvPr>
        </p:nvSpPr>
        <p:spPr>
          <a:xfrm>
            <a:off x="238295" y="4690743"/>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9" name="Picture 8">
            <a:extLst>
              <a:ext uri="{FF2B5EF4-FFF2-40B4-BE49-F238E27FC236}">
                <a16:creationId xmlns:a16="http://schemas.microsoft.com/office/drawing/2014/main" id="{A3EF1B31-D8EC-6EAB-E138-9DFF34FC17B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475727"/>
            <a:ext cx="2044700" cy="990600"/>
          </a:xfrm>
          <a:prstGeom prst="rect">
            <a:avLst/>
          </a:prstGeom>
        </p:spPr>
      </p:pic>
      <p:sp>
        <p:nvSpPr>
          <p:cNvPr id="10" name="Text Placeholder 2">
            <a:extLst>
              <a:ext uri="{FF2B5EF4-FFF2-40B4-BE49-F238E27FC236}">
                <a16:creationId xmlns:a16="http://schemas.microsoft.com/office/drawing/2014/main" id="{E38EA330-6746-B8AE-83B0-F4DEA0963830}"/>
              </a:ext>
            </a:extLst>
          </p:cNvPr>
          <p:cNvSpPr>
            <a:spLocks noGrp="1"/>
          </p:cNvSpPr>
          <p:nvPr>
            <p:ph type="body" idx="13"/>
          </p:nvPr>
        </p:nvSpPr>
        <p:spPr>
          <a:xfrm>
            <a:off x="238295" y="5626334"/>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2" name="Picture 11" descr="A white text on a black background&#10;&#10;AI-generated content may be incorrect.">
            <a:extLst>
              <a:ext uri="{FF2B5EF4-FFF2-40B4-BE49-F238E27FC236}">
                <a16:creationId xmlns:a16="http://schemas.microsoft.com/office/drawing/2014/main" id="{EB8442B7-576A-7839-ADE8-CCF7D674609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38295" y="6109100"/>
            <a:ext cx="3423438" cy="476238"/>
          </a:xfrm>
          <a:prstGeom prst="rect">
            <a:avLst/>
          </a:prstGeom>
        </p:spPr>
      </p:pic>
    </p:spTree>
    <p:extLst>
      <p:ext uri="{BB962C8B-B14F-4D97-AF65-F5344CB8AC3E}">
        <p14:creationId xmlns:p14="http://schemas.microsoft.com/office/powerpoint/2010/main" val="1843530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Green2">
    <p:bg>
      <p:bgPr>
        <a:solidFill>
          <a:schemeClr val="accent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4" name="Title 1">
            <a:extLst>
              <a:ext uri="{FF2B5EF4-FFF2-40B4-BE49-F238E27FC236}">
                <a16:creationId xmlns:a16="http://schemas.microsoft.com/office/drawing/2014/main" id="{C4555842-22AE-E15C-53E9-C73BAFCC8A89}"/>
              </a:ext>
            </a:extLst>
          </p:cNvPr>
          <p:cNvSpPr>
            <a:spLocks noGrp="1"/>
          </p:cNvSpPr>
          <p:nvPr>
            <p:ph type="ctrTitle"/>
          </p:nvPr>
        </p:nvSpPr>
        <p:spPr>
          <a:xfrm>
            <a:off x="238295" y="2147034"/>
            <a:ext cx="5192806" cy="2387600"/>
          </a:xfrm>
        </p:spPr>
        <p:txBody>
          <a:bodyPr anchor="ctr"/>
          <a:lstStyle>
            <a:lvl1pPr algn="l">
              <a:lnSpc>
                <a:spcPct val="100000"/>
              </a:lnSpc>
              <a:defRPr sz="440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5" name="Subtitle 2">
            <a:extLst>
              <a:ext uri="{FF2B5EF4-FFF2-40B4-BE49-F238E27FC236}">
                <a16:creationId xmlns:a16="http://schemas.microsoft.com/office/drawing/2014/main" id="{2D5F8C2C-5A57-7D78-4159-54AAD1A911CF}"/>
              </a:ext>
            </a:extLst>
          </p:cNvPr>
          <p:cNvSpPr>
            <a:spLocks noGrp="1"/>
          </p:cNvSpPr>
          <p:nvPr>
            <p:ph type="subTitle" idx="1"/>
          </p:nvPr>
        </p:nvSpPr>
        <p:spPr>
          <a:xfrm>
            <a:off x="238295" y="4690743"/>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9" name="Picture 8">
            <a:extLst>
              <a:ext uri="{FF2B5EF4-FFF2-40B4-BE49-F238E27FC236}">
                <a16:creationId xmlns:a16="http://schemas.microsoft.com/office/drawing/2014/main" id="{7E6C2DE0-3F77-6403-906D-1A51D56BEAA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8295" y="475727"/>
            <a:ext cx="2044700" cy="990600"/>
          </a:xfrm>
          <a:prstGeom prst="rect">
            <a:avLst/>
          </a:prstGeom>
        </p:spPr>
      </p:pic>
      <p:sp>
        <p:nvSpPr>
          <p:cNvPr id="10" name="Text Placeholder 2">
            <a:extLst>
              <a:ext uri="{FF2B5EF4-FFF2-40B4-BE49-F238E27FC236}">
                <a16:creationId xmlns:a16="http://schemas.microsoft.com/office/drawing/2014/main" id="{E083ECE7-D2D6-66CB-B029-22C7180EE7AE}"/>
              </a:ext>
            </a:extLst>
          </p:cNvPr>
          <p:cNvSpPr>
            <a:spLocks noGrp="1"/>
          </p:cNvSpPr>
          <p:nvPr>
            <p:ph type="body" idx="13"/>
          </p:nvPr>
        </p:nvSpPr>
        <p:spPr>
          <a:xfrm>
            <a:off x="238295" y="5626334"/>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2" name="Picture 11" descr="A white text on a black background&#10;&#10;AI-generated content may be incorrect.">
            <a:extLst>
              <a:ext uri="{FF2B5EF4-FFF2-40B4-BE49-F238E27FC236}">
                <a16:creationId xmlns:a16="http://schemas.microsoft.com/office/drawing/2014/main" id="{B55869AB-819D-A2FD-5535-EC3AEAB25AA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38295" y="6109100"/>
            <a:ext cx="3423438" cy="476238"/>
          </a:xfrm>
          <a:prstGeom prst="rect">
            <a:avLst/>
          </a:prstGeom>
        </p:spPr>
      </p:pic>
    </p:spTree>
    <p:extLst>
      <p:ext uri="{BB962C8B-B14F-4D97-AF65-F5344CB8AC3E}">
        <p14:creationId xmlns:p14="http://schemas.microsoft.com/office/powerpoint/2010/main" val="1415933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Black">
    <p:bg>
      <p:bgPr>
        <a:solidFill>
          <a:srgbClr val="0A303F"/>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0B9EAC72-9CA5-251C-816F-1252FF44494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238294" y="472297"/>
            <a:ext cx="2044699" cy="997003"/>
          </a:xfrm>
          <a:prstGeom prst="rect">
            <a:avLst/>
          </a:prstGeom>
        </p:spPr>
      </p:pic>
      <p:sp>
        <p:nvSpPr>
          <p:cNvPr id="10" name="Picture Placeholder 8">
            <a:extLst>
              <a:ext uri="{FF2B5EF4-FFF2-40B4-BE49-F238E27FC236}">
                <a16:creationId xmlns:a16="http://schemas.microsoft.com/office/drawing/2014/main" id="{25E5C51A-FDB4-32C5-F4D3-0F37C6000427}"/>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sp>
        <p:nvSpPr>
          <p:cNvPr id="4" name="Title 1">
            <a:extLst>
              <a:ext uri="{FF2B5EF4-FFF2-40B4-BE49-F238E27FC236}">
                <a16:creationId xmlns:a16="http://schemas.microsoft.com/office/drawing/2014/main" id="{5863862C-DAE9-3B31-5CA2-81BBCE561175}"/>
              </a:ext>
            </a:extLst>
          </p:cNvPr>
          <p:cNvSpPr txBox="1">
            <a:spLocks/>
          </p:cNvSpPr>
          <p:nvPr userDrawn="1"/>
        </p:nvSpPr>
        <p:spPr>
          <a:xfrm>
            <a:off x="238295" y="2147034"/>
            <a:ext cx="5192806" cy="2387600"/>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4400" b="1" i="0" kern="1200" cap="all" baseline="0">
                <a:solidFill>
                  <a:schemeClr val="bg1"/>
                </a:solidFill>
                <a:latin typeface="Arial" panose="020B0604020202020204" pitchFamily="34" charset="0"/>
                <a:ea typeface="+mj-ea"/>
                <a:cs typeface="Arial" panose="020B0604020202020204" pitchFamily="34" charset="0"/>
              </a:defRPr>
            </a:lvl1pPr>
          </a:lstStyle>
          <a:p>
            <a:r>
              <a:rPr lang="en-US" dirty="0">
                <a:solidFill>
                  <a:srgbClr val="F97369"/>
                </a:solidFill>
              </a:rPr>
              <a:t>Click to edit Master title style</a:t>
            </a:r>
            <a:endParaRPr lang="en-GB" dirty="0">
              <a:solidFill>
                <a:srgbClr val="F97369"/>
              </a:solidFill>
            </a:endParaRPr>
          </a:p>
        </p:txBody>
      </p:sp>
      <p:sp>
        <p:nvSpPr>
          <p:cNvPr id="5" name="Subtitle 2">
            <a:extLst>
              <a:ext uri="{FF2B5EF4-FFF2-40B4-BE49-F238E27FC236}">
                <a16:creationId xmlns:a16="http://schemas.microsoft.com/office/drawing/2014/main" id="{F83B1CA7-50F2-BE16-5B7C-78A9FAB54AB7}"/>
              </a:ext>
            </a:extLst>
          </p:cNvPr>
          <p:cNvSpPr txBox="1">
            <a:spLocks/>
          </p:cNvSpPr>
          <p:nvPr userDrawn="1"/>
        </p:nvSpPr>
        <p:spPr>
          <a:xfrm>
            <a:off x="238295" y="4690743"/>
            <a:ext cx="5192806" cy="56477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0"/>
              </a:spcBef>
              <a:buFont typeface="Arial" panose="020B0604020202020204" pitchFamily="34" charset="0"/>
              <a:buNone/>
              <a:defRPr sz="1900" kern="1200" spc="-2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solidFill>
                  <a:srgbClr val="F97369"/>
                </a:solidFill>
              </a:rPr>
              <a:t>Click to edit Master subtitle style</a:t>
            </a:r>
            <a:endParaRPr lang="en-GB" dirty="0">
              <a:solidFill>
                <a:srgbClr val="F97369"/>
              </a:solidFill>
            </a:endParaRPr>
          </a:p>
        </p:txBody>
      </p:sp>
      <p:sp>
        <p:nvSpPr>
          <p:cNvPr id="11" name="Text Placeholder 2">
            <a:extLst>
              <a:ext uri="{FF2B5EF4-FFF2-40B4-BE49-F238E27FC236}">
                <a16:creationId xmlns:a16="http://schemas.microsoft.com/office/drawing/2014/main" id="{B2C4459A-42D2-3A40-8920-E6DF385A7EDF}"/>
              </a:ext>
            </a:extLst>
          </p:cNvPr>
          <p:cNvSpPr>
            <a:spLocks noGrp="1"/>
          </p:cNvSpPr>
          <p:nvPr>
            <p:ph type="body" idx="14"/>
          </p:nvPr>
        </p:nvSpPr>
        <p:spPr>
          <a:xfrm>
            <a:off x="238295" y="5626334"/>
            <a:ext cx="6480000" cy="360000"/>
          </a:xfrm>
        </p:spPr>
        <p:txBody>
          <a:bodyPr anchor="t"/>
          <a:lstStyle>
            <a:lvl1pPr marL="0" indent="0">
              <a:buNone/>
              <a:defRPr sz="1900" b="0" spc="-20" baseline="0">
                <a:solidFill>
                  <a:srgbClr val="F9736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5" name="Picture 14" descr="A red text on a black background&#10;&#10;AI-generated content may be incorrect.">
            <a:extLst>
              <a:ext uri="{FF2B5EF4-FFF2-40B4-BE49-F238E27FC236}">
                <a16:creationId xmlns:a16="http://schemas.microsoft.com/office/drawing/2014/main" id="{9B90D6E6-9DC8-0187-FFA8-9C6CE3DAE98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7137" y="6109100"/>
            <a:ext cx="3423438" cy="476238"/>
          </a:xfrm>
          <a:prstGeom prst="rect">
            <a:avLst/>
          </a:prstGeom>
        </p:spPr>
      </p:pic>
    </p:spTree>
    <p:extLst>
      <p:ext uri="{BB962C8B-B14F-4D97-AF65-F5344CB8AC3E}">
        <p14:creationId xmlns:p14="http://schemas.microsoft.com/office/powerpoint/2010/main" val="3721164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Black2">
    <p:bg>
      <p:bgPr>
        <a:solidFill>
          <a:srgbClr val="0A303F"/>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63DFAA55-EA1E-ACDD-413B-8E999E9CEEF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5400000">
            <a:off x="7494541" y="1636666"/>
            <a:ext cx="6896102" cy="3546566"/>
          </a:xfrm>
          <a:prstGeom prst="rect">
            <a:avLst/>
          </a:prstGeom>
        </p:spPr>
      </p:pic>
      <p:pic>
        <p:nvPicPr>
          <p:cNvPr id="4" name="Graphic 3">
            <a:extLst>
              <a:ext uri="{FF2B5EF4-FFF2-40B4-BE49-F238E27FC236}">
                <a16:creationId xmlns:a16="http://schemas.microsoft.com/office/drawing/2014/main" id="{42AB0B2D-8B11-CEC9-B401-35AF5BD843DD}"/>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238294" y="472297"/>
            <a:ext cx="2044699" cy="997003"/>
          </a:xfrm>
          <a:prstGeom prst="rect">
            <a:avLst/>
          </a:prstGeom>
        </p:spPr>
      </p:pic>
      <p:sp>
        <p:nvSpPr>
          <p:cNvPr id="5" name="Title 1">
            <a:extLst>
              <a:ext uri="{FF2B5EF4-FFF2-40B4-BE49-F238E27FC236}">
                <a16:creationId xmlns:a16="http://schemas.microsoft.com/office/drawing/2014/main" id="{F68EBA11-A9F7-D18E-9222-30FDE0AB2397}"/>
              </a:ext>
            </a:extLst>
          </p:cNvPr>
          <p:cNvSpPr txBox="1">
            <a:spLocks/>
          </p:cNvSpPr>
          <p:nvPr userDrawn="1"/>
        </p:nvSpPr>
        <p:spPr>
          <a:xfrm>
            <a:off x="238295" y="2147034"/>
            <a:ext cx="5192806" cy="2387600"/>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4400" b="1" i="0" kern="1200" cap="all" baseline="0">
                <a:solidFill>
                  <a:schemeClr val="bg1"/>
                </a:solidFill>
                <a:latin typeface="Arial" panose="020B0604020202020204" pitchFamily="34" charset="0"/>
                <a:ea typeface="+mj-ea"/>
                <a:cs typeface="Arial" panose="020B0604020202020204" pitchFamily="34" charset="0"/>
              </a:defRPr>
            </a:lvl1pPr>
          </a:lstStyle>
          <a:p>
            <a:r>
              <a:rPr lang="en-US" dirty="0">
                <a:solidFill>
                  <a:srgbClr val="F97369"/>
                </a:solidFill>
              </a:rPr>
              <a:t>Click to edit Master title style</a:t>
            </a:r>
            <a:endParaRPr lang="en-GB" dirty="0">
              <a:solidFill>
                <a:srgbClr val="F97369"/>
              </a:solidFill>
            </a:endParaRPr>
          </a:p>
        </p:txBody>
      </p:sp>
      <p:sp>
        <p:nvSpPr>
          <p:cNvPr id="10" name="Subtitle 2">
            <a:extLst>
              <a:ext uri="{FF2B5EF4-FFF2-40B4-BE49-F238E27FC236}">
                <a16:creationId xmlns:a16="http://schemas.microsoft.com/office/drawing/2014/main" id="{8D7172FA-541F-DB64-39EF-95691321575F}"/>
              </a:ext>
            </a:extLst>
          </p:cNvPr>
          <p:cNvSpPr txBox="1">
            <a:spLocks/>
          </p:cNvSpPr>
          <p:nvPr userDrawn="1"/>
        </p:nvSpPr>
        <p:spPr>
          <a:xfrm>
            <a:off x="238295" y="4690743"/>
            <a:ext cx="5192806" cy="56477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0"/>
              </a:spcBef>
              <a:buFont typeface="Arial" panose="020B0604020202020204" pitchFamily="34" charset="0"/>
              <a:buNone/>
              <a:defRPr sz="1900" kern="1200" spc="-2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solidFill>
                  <a:srgbClr val="F97369"/>
                </a:solidFill>
              </a:rPr>
              <a:t>Click to edit Master subtitle style</a:t>
            </a:r>
            <a:endParaRPr lang="en-GB" dirty="0">
              <a:solidFill>
                <a:srgbClr val="F97369"/>
              </a:solidFill>
            </a:endParaRPr>
          </a:p>
        </p:txBody>
      </p:sp>
      <p:sp>
        <p:nvSpPr>
          <p:cNvPr id="11" name="Text Placeholder 2">
            <a:extLst>
              <a:ext uri="{FF2B5EF4-FFF2-40B4-BE49-F238E27FC236}">
                <a16:creationId xmlns:a16="http://schemas.microsoft.com/office/drawing/2014/main" id="{12D3DD33-1AC0-B400-B4BA-D9846F45BEF2}"/>
              </a:ext>
            </a:extLst>
          </p:cNvPr>
          <p:cNvSpPr>
            <a:spLocks noGrp="1"/>
          </p:cNvSpPr>
          <p:nvPr>
            <p:ph type="body" idx="14"/>
          </p:nvPr>
        </p:nvSpPr>
        <p:spPr>
          <a:xfrm>
            <a:off x="238295" y="5626334"/>
            <a:ext cx="6480000" cy="360000"/>
          </a:xfrm>
        </p:spPr>
        <p:txBody>
          <a:bodyPr anchor="t"/>
          <a:lstStyle>
            <a:lvl1pPr marL="0" indent="0">
              <a:buNone/>
              <a:defRPr sz="1900" b="0" spc="-20" baseline="0">
                <a:solidFill>
                  <a:srgbClr val="F9736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3" name="Picture 12" descr="A red text on a black background&#10;&#10;AI-generated content may be incorrect.">
            <a:extLst>
              <a:ext uri="{FF2B5EF4-FFF2-40B4-BE49-F238E27FC236}">
                <a16:creationId xmlns:a16="http://schemas.microsoft.com/office/drawing/2014/main" id="{7EFF0E8D-CBF6-89AE-F660-1148BE4ED602}"/>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37137" y="6109100"/>
            <a:ext cx="3423438" cy="476238"/>
          </a:xfrm>
          <a:prstGeom prst="rect">
            <a:avLst/>
          </a:prstGeom>
        </p:spPr>
      </p:pic>
    </p:spTree>
    <p:extLst>
      <p:ext uri="{BB962C8B-B14F-4D97-AF65-F5344CB8AC3E}">
        <p14:creationId xmlns:p14="http://schemas.microsoft.com/office/powerpoint/2010/main" val="3460778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_White">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sp>
        <p:nvSpPr>
          <p:cNvPr id="13" name="Title 1">
            <a:extLst>
              <a:ext uri="{FF2B5EF4-FFF2-40B4-BE49-F238E27FC236}">
                <a16:creationId xmlns:a16="http://schemas.microsoft.com/office/drawing/2014/main" id="{6DC05C02-7531-C96C-F6BD-8A2723A8239E}"/>
              </a:ext>
            </a:extLst>
          </p:cNvPr>
          <p:cNvSpPr>
            <a:spLocks noGrp="1"/>
          </p:cNvSpPr>
          <p:nvPr>
            <p:ph type="ctrTitle"/>
          </p:nvPr>
        </p:nvSpPr>
        <p:spPr>
          <a:xfrm>
            <a:off x="238295" y="2147034"/>
            <a:ext cx="5192806" cy="2387600"/>
          </a:xfrm>
        </p:spPr>
        <p:txBody>
          <a:bodyPr anchor="ctr"/>
          <a:lstStyle>
            <a:lvl1pPr algn="l">
              <a:lnSpc>
                <a:spcPct val="100000"/>
              </a:lnSpc>
              <a:defRPr sz="4400" b="1" i="0" cap="all" baseline="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7A4E2285-4CA5-8854-7108-BB1B18CE3960}"/>
              </a:ext>
            </a:extLst>
          </p:cNvPr>
          <p:cNvSpPr>
            <a:spLocks noGrp="1"/>
          </p:cNvSpPr>
          <p:nvPr>
            <p:ph type="subTitle" idx="1"/>
          </p:nvPr>
        </p:nvSpPr>
        <p:spPr>
          <a:xfrm>
            <a:off x="238295" y="4690743"/>
            <a:ext cx="5192806" cy="564776"/>
          </a:xfrm>
        </p:spPr>
        <p:txBody>
          <a:bodyPr/>
          <a:lstStyle>
            <a:lvl1pPr marL="0" indent="0" algn="l">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5" name="Picture 14">
            <a:extLst>
              <a:ext uri="{FF2B5EF4-FFF2-40B4-BE49-F238E27FC236}">
                <a16:creationId xmlns:a16="http://schemas.microsoft.com/office/drawing/2014/main" id="{2552AA82-471C-1F5B-99D3-7502AF5D81A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38489" y="475727"/>
            <a:ext cx="2044311" cy="990600"/>
          </a:xfrm>
          <a:prstGeom prst="rect">
            <a:avLst/>
          </a:prstGeom>
        </p:spPr>
      </p:pic>
      <p:sp>
        <p:nvSpPr>
          <p:cNvPr id="16" name="Text Placeholder 2">
            <a:extLst>
              <a:ext uri="{FF2B5EF4-FFF2-40B4-BE49-F238E27FC236}">
                <a16:creationId xmlns:a16="http://schemas.microsoft.com/office/drawing/2014/main" id="{45AEB40A-3AB5-8A31-91CB-EA681AA22F46}"/>
              </a:ext>
            </a:extLst>
          </p:cNvPr>
          <p:cNvSpPr>
            <a:spLocks noGrp="1"/>
          </p:cNvSpPr>
          <p:nvPr>
            <p:ph type="body" idx="13"/>
          </p:nvPr>
        </p:nvSpPr>
        <p:spPr>
          <a:xfrm>
            <a:off x="238295" y="5626334"/>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7" name="Picture 16">
            <a:extLst>
              <a:ext uri="{FF2B5EF4-FFF2-40B4-BE49-F238E27FC236}">
                <a16:creationId xmlns:a16="http://schemas.microsoft.com/office/drawing/2014/main" id="{C9749ED3-4AF0-8060-973A-65C1B99F0D7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296" y="6109100"/>
            <a:ext cx="3423436" cy="476238"/>
          </a:xfrm>
          <a:prstGeom prst="rect">
            <a:avLst/>
          </a:prstGeom>
        </p:spPr>
      </p:pic>
    </p:spTree>
    <p:extLst>
      <p:ext uri="{BB962C8B-B14F-4D97-AF65-F5344CB8AC3E}">
        <p14:creationId xmlns:p14="http://schemas.microsoft.com/office/powerpoint/2010/main" val="3719565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White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14783" y="161925"/>
            <a:ext cx="2832100" cy="6565899"/>
          </a:xfrm>
          <a:prstGeom prst="rect">
            <a:avLst/>
          </a:prstGeom>
        </p:spPr>
      </p:pic>
      <p:sp>
        <p:nvSpPr>
          <p:cNvPr id="4" name="Title 1">
            <a:extLst>
              <a:ext uri="{FF2B5EF4-FFF2-40B4-BE49-F238E27FC236}">
                <a16:creationId xmlns:a16="http://schemas.microsoft.com/office/drawing/2014/main" id="{A747C79A-7B9B-C913-E735-670DD00ADA79}"/>
              </a:ext>
            </a:extLst>
          </p:cNvPr>
          <p:cNvSpPr>
            <a:spLocks noGrp="1"/>
          </p:cNvSpPr>
          <p:nvPr>
            <p:ph type="ctrTitle"/>
          </p:nvPr>
        </p:nvSpPr>
        <p:spPr>
          <a:xfrm>
            <a:off x="238295" y="2147034"/>
            <a:ext cx="5192806" cy="2387600"/>
          </a:xfrm>
        </p:spPr>
        <p:txBody>
          <a:bodyPr anchor="ctr"/>
          <a:lstStyle>
            <a:lvl1pPr algn="l">
              <a:lnSpc>
                <a:spcPct val="100000"/>
              </a:lnSpc>
              <a:defRPr sz="4400" b="1" i="0" cap="all" baseline="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5" name="Subtitle 2">
            <a:extLst>
              <a:ext uri="{FF2B5EF4-FFF2-40B4-BE49-F238E27FC236}">
                <a16:creationId xmlns:a16="http://schemas.microsoft.com/office/drawing/2014/main" id="{6CC0FF53-6337-8E98-8795-B73E682AD954}"/>
              </a:ext>
            </a:extLst>
          </p:cNvPr>
          <p:cNvSpPr>
            <a:spLocks noGrp="1"/>
          </p:cNvSpPr>
          <p:nvPr>
            <p:ph type="subTitle" idx="1"/>
          </p:nvPr>
        </p:nvSpPr>
        <p:spPr>
          <a:xfrm>
            <a:off x="238295" y="4690743"/>
            <a:ext cx="5192806" cy="564776"/>
          </a:xfrm>
        </p:spPr>
        <p:txBody>
          <a:bodyPr/>
          <a:lstStyle>
            <a:lvl1pPr marL="0" indent="0" algn="l">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9" name="Picture 8">
            <a:extLst>
              <a:ext uri="{FF2B5EF4-FFF2-40B4-BE49-F238E27FC236}">
                <a16:creationId xmlns:a16="http://schemas.microsoft.com/office/drawing/2014/main" id="{B4A698AD-6CCE-DE26-2173-8AC6789E22D0}"/>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38489" y="475727"/>
            <a:ext cx="2044311" cy="990600"/>
          </a:xfrm>
          <a:prstGeom prst="rect">
            <a:avLst/>
          </a:prstGeom>
        </p:spPr>
      </p:pic>
      <p:sp>
        <p:nvSpPr>
          <p:cNvPr id="10" name="Text Placeholder 2">
            <a:extLst>
              <a:ext uri="{FF2B5EF4-FFF2-40B4-BE49-F238E27FC236}">
                <a16:creationId xmlns:a16="http://schemas.microsoft.com/office/drawing/2014/main" id="{4C4D6D58-B9D4-EB1E-609A-D15C3CCD6661}"/>
              </a:ext>
            </a:extLst>
          </p:cNvPr>
          <p:cNvSpPr>
            <a:spLocks noGrp="1"/>
          </p:cNvSpPr>
          <p:nvPr>
            <p:ph type="body" idx="13"/>
          </p:nvPr>
        </p:nvSpPr>
        <p:spPr>
          <a:xfrm>
            <a:off x="238295" y="5626334"/>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2" name="Picture 11">
            <a:extLst>
              <a:ext uri="{FF2B5EF4-FFF2-40B4-BE49-F238E27FC236}">
                <a16:creationId xmlns:a16="http://schemas.microsoft.com/office/drawing/2014/main" id="{F9A350F9-E92B-2BFA-A81F-827FA421CBD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238296" y="6109100"/>
            <a:ext cx="3423436" cy="476238"/>
          </a:xfrm>
          <a:prstGeom prst="rect">
            <a:avLst/>
          </a:prstGeom>
        </p:spPr>
      </p:pic>
    </p:spTree>
    <p:extLst>
      <p:ext uri="{BB962C8B-B14F-4D97-AF65-F5344CB8AC3E}">
        <p14:creationId xmlns:p14="http://schemas.microsoft.com/office/powerpoint/2010/main" val="758662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F16AF6-54F0-4AD7-AD2F-D5A888F0EC39}" type="datetimeFigureOut">
              <a:rPr lang="en-GB" smtClean="0"/>
              <a:t>15/05/2026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C17E55-8808-4975-BFC1-22AABDE25C72}" type="slidenum">
              <a:rPr lang="en-GB" smtClean="0"/>
              <a:t>‹#›</a:t>
            </a:fld>
            <a:endParaRPr lang="en-GB"/>
          </a:p>
        </p:txBody>
      </p:sp>
    </p:spTree>
    <p:extLst>
      <p:ext uri="{BB962C8B-B14F-4D97-AF65-F5344CB8AC3E}">
        <p14:creationId xmlns:p14="http://schemas.microsoft.com/office/powerpoint/2010/main" val="1769166498"/>
      </p:ext>
    </p:extLst>
  </p:cSld>
  <p:clrMap bg1="lt1" tx1="dk1" bg2="lt2" tx2="dk2" accent1="accent1" accent2="accent2" accent3="accent3" accent4="accent4" accent5="accent5" accent6="accent6" hlink="hlink" folHlink="folHlink"/>
  <p:sldLayoutIdLst>
    <p:sldLayoutId id="2147483731" r:id="rId1"/>
    <p:sldLayoutId id="2147483742" r:id="rId2"/>
    <p:sldLayoutId id="2147483649" r:id="rId3"/>
    <p:sldLayoutId id="2147483661" r:id="rId4"/>
    <p:sldLayoutId id="2147483663" r:id="rId5"/>
    <p:sldLayoutId id="2147483688" r:id="rId6"/>
    <p:sldLayoutId id="2147483689" r:id="rId7"/>
    <p:sldLayoutId id="2147483664" r:id="rId8"/>
    <p:sldLayoutId id="2147483665" r:id="rId9"/>
    <p:sldLayoutId id="2147483692" r:id="rId10"/>
    <p:sldLayoutId id="2147483693" r:id="rId11"/>
    <p:sldLayoutId id="2147483697" r:id="rId12"/>
    <p:sldLayoutId id="2147483695" r:id="rId13"/>
    <p:sldLayoutId id="2147483696" r:id="rId14"/>
    <p:sldLayoutId id="2147483700" r:id="rId15"/>
    <p:sldLayoutId id="2147483701" r:id="rId16"/>
    <p:sldLayoutId id="2147483702" r:id="rId17"/>
    <p:sldLayoutId id="2147483706" r:id="rId18"/>
    <p:sldLayoutId id="2147483704" r:id="rId19"/>
    <p:sldLayoutId id="2147483705" r:id="rId20"/>
    <p:sldLayoutId id="2147483699" r:id="rId21"/>
    <p:sldLayoutId id="2147483690" r:id="rId22"/>
    <p:sldLayoutId id="2147483691" r:id="rId23"/>
    <p:sldLayoutId id="2147483673" r:id="rId24"/>
    <p:sldLayoutId id="2147483674" r:id="rId25"/>
    <p:sldLayoutId id="2147483747" r:id="rId26"/>
    <p:sldLayoutId id="2147483748" r:id="rId27"/>
  </p:sldLayoutIdLst>
  <p:hf sldNum="0"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29"/>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0"/>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0.xml.rels><?xml version="1.0" encoding="UTF-8" standalone="yes"?>
<Relationships xmlns="http://schemas.openxmlformats.org/package/2006/relationships"><Relationship Id="rId3" Type="http://schemas.microsoft.com/office/2018/10/relationships/comments" Target="../comments/modernComment_7E6_8164E3AE.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7E5_8267D3A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7E4_5AC7FF5E.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F1OE3ffTu9k?feature=oembed" TargetMode="External"/><Relationship Id="rId5" Type="http://schemas.openxmlformats.org/officeDocument/2006/relationships/image" Target="../media/image27.jpeg"/><Relationship Id="rId4" Type="http://schemas.openxmlformats.org/officeDocument/2006/relationships/image" Target="../media/image26.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47.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9.png"/><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52.png"/><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5.xml"/><Relationship Id="rId5" Type="http://schemas.openxmlformats.org/officeDocument/2006/relationships/image" Target="../media/image53.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7.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29.png"/><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p:txBody>
          <a:bodyPr anchor="ctr">
            <a:normAutofit/>
          </a:bodyPr>
          <a:lstStyle/>
          <a:p>
            <a:r>
              <a:rPr lang="en-GB" dirty="0"/>
              <a:t>Safety at night</a:t>
            </a:r>
            <a:br>
              <a:rPr lang="en-GB" dirty="0"/>
            </a:br>
            <a:r>
              <a:rPr lang="en-GB" dirty="0"/>
              <a:t>programming and control</a:t>
            </a:r>
          </a:p>
        </p:txBody>
      </p:sp>
      <p:sp>
        <p:nvSpPr>
          <p:cNvPr id="4" name="Text Placeholder 3">
            <a:extLst>
              <a:ext uri="{FF2B5EF4-FFF2-40B4-BE49-F238E27FC236}">
                <a16:creationId xmlns:a16="http://schemas.microsoft.com/office/drawing/2014/main" id="{D2F4DBC1-D759-3920-285A-A77035C7AEB3}"/>
              </a:ext>
            </a:extLst>
          </p:cNvPr>
          <p:cNvSpPr>
            <a:spLocks noGrp="1"/>
          </p:cNvSpPr>
          <p:nvPr>
            <p:ph type="body" idx="13"/>
          </p:nvPr>
        </p:nvSpPr>
        <p:spPr/>
        <p:txBody>
          <a:bodyPr anchor="t">
            <a:normAutofit fontScale="92500" lnSpcReduction="20000"/>
          </a:bodyPr>
          <a:lstStyle/>
          <a:p>
            <a:pPr>
              <a:lnSpc>
                <a:spcPct val="90000"/>
              </a:lnSpc>
              <a:spcAft>
                <a:spcPts val="600"/>
              </a:spcAft>
            </a:pPr>
            <a:r>
              <a:rPr lang="en-GB" dirty="0"/>
              <a:t>designtechnology.org.uk</a:t>
            </a:r>
          </a:p>
          <a:p>
            <a:pPr>
              <a:lnSpc>
                <a:spcPct val="90000"/>
              </a:lnSpc>
              <a:spcAft>
                <a:spcPts val="600"/>
              </a:spcAft>
            </a:pPr>
            <a:endParaRPr lang="en-GB" dirty="0"/>
          </a:p>
          <a:p>
            <a:pPr>
              <a:lnSpc>
                <a:spcPct val="90000"/>
              </a:lnSpc>
              <a:spcAft>
                <a:spcPts val="600"/>
              </a:spcAft>
            </a:pPr>
            <a:endParaRPr lang="en-GB" dirty="0"/>
          </a:p>
        </p:txBody>
      </p:sp>
      <p:pic>
        <p:nvPicPr>
          <p:cNvPr id="12" name="Picture 11">
            <a:extLst>
              <a:ext uri="{FF2B5EF4-FFF2-40B4-BE49-F238E27FC236}">
                <a16:creationId xmlns:a16="http://schemas.microsoft.com/office/drawing/2014/main" id="{9CB5812C-4D7D-150E-C0EB-A1E31A6E80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55287" y="0"/>
            <a:ext cx="5636713" cy="6858000"/>
          </a:xfrm>
          <a:prstGeom prst="rect">
            <a:avLst/>
          </a:prstGeom>
        </p:spPr>
      </p:pic>
      <p:pic>
        <p:nvPicPr>
          <p:cNvPr id="6" name="Picture 5">
            <a:extLst>
              <a:ext uri="{FF2B5EF4-FFF2-40B4-BE49-F238E27FC236}">
                <a16:creationId xmlns:a16="http://schemas.microsoft.com/office/drawing/2014/main" id="{9627E870-694C-015D-B2E4-54F037DDC14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7551" y="56325"/>
            <a:ext cx="3374450" cy="983336"/>
          </a:xfrm>
          <a:prstGeom prst="rect">
            <a:avLst/>
          </a:prstGeom>
        </p:spPr>
      </p:pic>
    </p:spTree>
    <p:extLst>
      <p:ext uri="{BB962C8B-B14F-4D97-AF65-F5344CB8AC3E}">
        <p14:creationId xmlns:p14="http://schemas.microsoft.com/office/powerpoint/2010/main" val="226935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628FE-955A-E0CD-4BCB-CA7CB04749C7}"/>
            </a:ext>
          </a:extLst>
        </p:cNvPr>
        <p:cNvGrpSpPr/>
        <p:nvPr/>
      </p:nvGrpSpPr>
      <p:grpSpPr>
        <a:xfrm>
          <a:off x="0" y="0"/>
          <a:ext cx="0" cy="0"/>
          <a:chOff x="0" y="0"/>
          <a:chExt cx="0" cy="0"/>
        </a:xfrm>
      </p:grpSpPr>
      <p:cxnSp>
        <p:nvCxnSpPr>
          <p:cNvPr id="38" name="Straight Connector 37">
            <a:extLst>
              <a:ext uri="{FF2B5EF4-FFF2-40B4-BE49-F238E27FC236}">
                <a16:creationId xmlns:a16="http://schemas.microsoft.com/office/drawing/2014/main" id="{FF6F6685-CFD0-30F8-3B3C-7B6D01FF9095}"/>
              </a:ext>
            </a:extLst>
          </p:cNvPr>
          <p:cNvCxnSpPr>
            <a:cxnSpLocks/>
          </p:cNvCxnSpPr>
          <p:nvPr/>
        </p:nvCxnSpPr>
        <p:spPr>
          <a:xfrm>
            <a:off x="1754666" y="2070291"/>
            <a:ext cx="5245902" cy="282118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835D2FE-5705-9D73-35DD-FF4AF6580F02}"/>
              </a:ext>
            </a:extLst>
          </p:cNvPr>
          <p:cNvCxnSpPr>
            <a:cxnSpLocks/>
          </p:cNvCxnSpPr>
          <p:nvPr/>
        </p:nvCxnSpPr>
        <p:spPr>
          <a:xfrm>
            <a:off x="2466143" y="2019197"/>
            <a:ext cx="4882871" cy="121270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EEDADD0-9A57-B28D-C28A-4753B3BE0064}"/>
              </a:ext>
            </a:extLst>
          </p:cNvPr>
          <p:cNvCxnSpPr>
            <a:cxnSpLocks/>
          </p:cNvCxnSpPr>
          <p:nvPr/>
        </p:nvCxnSpPr>
        <p:spPr>
          <a:xfrm>
            <a:off x="1336366" y="2059346"/>
            <a:ext cx="487108" cy="283212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E92F9B0A-ADC4-70CD-0D25-D975F6C471E7}"/>
              </a:ext>
            </a:extLst>
          </p:cNvPr>
          <p:cNvSpPr/>
          <p:nvPr/>
        </p:nvSpPr>
        <p:spPr>
          <a:xfrm>
            <a:off x="7113636" y="4462443"/>
            <a:ext cx="4549193" cy="858064"/>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7A215B1F-DF82-D189-4C63-42F25824DB45}"/>
              </a:ext>
            </a:extLst>
          </p:cNvPr>
          <p:cNvSpPr/>
          <p:nvPr/>
        </p:nvSpPr>
        <p:spPr>
          <a:xfrm>
            <a:off x="1453267" y="4991309"/>
            <a:ext cx="4927869" cy="1004691"/>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18EFB91B-9CAE-7831-1B51-A8C0418F58BD}"/>
              </a:ext>
            </a:extLst>
          </p:cNvPr>
          <p:cNvSpPr/>
          <p:nvPr/>
        </p:nvSpPr>
        <p:spPr>
          <a:xfrm>
            <a:off x="104245" y="3141472"/>
            <a:ext cx="6089234" cy="1004691"/>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6F167A2D-9E8D-26F6-7600-9E1D876815DB}"/>
              </a:ext>
            </a:extLst>
          </p:cNvPr>
          <p:cNvSpPr/>
          <p:nvPr/>
        </p:nvSpPr>
        <p:spPr>
          <a:xfrm>
            <a:off x="7393858" y="2853165"/>
            <a:ext cx="4517304" cy="794603"/>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26D45B1E-E933-BB3D-8F30-7BE50E0D2C17}"/>
              </a:ext>
            </a:extLst>
          </p:cNvPr>
          <p:cNvSpPr/>
          <p:nvPr/>
        </p:nvSpPr>
        <p:spPr>
          <a:xfrm>
            <a:off x="4124723" y="1964958"/>
            <a:ext cx="3096974" cy="791191"/>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1" name="Rectangle: Rounded Corners 20">
            <a:extLst>
              <a:ext uri="{FF2B5EF4-FFF2-40B4-BE49-F238E27FC236}">
                <a16:creationId xmlns:a16="http://schemas.microsoft.com/office/drawing/2014/main" id="{AA70F8C0-6A0C-B509-01F8-580C440A47B8}"/>
              </a:ext>
            </a:extLst>
          </p:cNvPr>
          <p:cNvSpPr/>
          <p:nvPr/>
        </p:nvSpPr>
        <p:spPr>
          <a:xfrm>
            <a:off x="6469626" y="593808"/>
            <a:ext cx="5580118" cy="79119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a:extLst>
              <a:ext uri="{FF2B5EF4-FFF2-40B4-BE49-F238E27FC236}">
                <a16:creationId xmlns:a16="http://schemas.microsoft.com/office/drawing/2014/main" id="{14594F53-C97A-5CBD-CE08-92D6FDE2DEA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65581CA6-7035-E3A5-C5A8-63B4E5E5CD69}"/>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MINDMAPS</a:t>
            </a:r>
          </a:p>
        </p:txBody>
      </p:sp>
      <p:sp>
        <p:nvSpPr>
          <p:cNvPr id="5" name="TextBox 4">
            <a:extLst>
              <a:ext uri="{FF2B5EF4-FFF2-40B4-BE49-F238E27FC236}">
                <a16:creationId xmlns:a16="http://schemas.microsoft.com/office/drawing/2014/main" id="{D99BDB26-6522-F8ED-66C2-E7F99BA104C4}"/>
              </a:ext>
            </a:extLst>
          </p:cNvPr>
          <p:cNvSpPr txBox="1"/>
          <p:nvPr/>
        </p:nvSpPr>
        <p:spPr>
          <a:xfrm>
            <a:off x="4232785" y="2032427"/>
            <a:ext cx="2880851" cy="923330"/>
          </a:xfrm>
          <a:prstGeom prst="rect">
            <a:avLst/>
          </a:prstGeom>
          <a:noFill/>
        </p:spPr>
        <p:txBody>
          <a:bodyPr wrap="square" rtlCol="0">
            <a:spAutoFit/>
          </a:bodyPr>
          <a:lstStyle/>
          <a:p>
            <a:pPr lvl="0" defTabSz="914400" eaLnBrk="0" fontAlgn="base" hangingPunct="0">
              <a:spcBef>
                <a:spcPct val="0"/>
              </a:spcBef>
              <a:spcAft>
                <a:spcPct val="0"/>
              </a:spcAft>
            </a:pPr>
            <a:r>
              <a:rPr lang="en-GB" b="1" dirty="0"/>
              <a:t>Children</a:t>
            </a:r>
            <a:r>
              <a:rPr lang="en-GB" dirty="0"/>
              <a:t> - </a:t>
            </a:r>
            <a:r>
              <a:rPr lang="en-US" dirty="0">
                <a:latin typeface="Arial" panose="020B0604020202020204" pitchFamily="34" charset="0"/>
              </a:rPr>
              <a:t>w</a:t>
            </a:r>
            <a:r>
              <a:rPr lang="en-US" altLang="en-US" dirty="0">
                <a:latin typeface="Arial" panose="020B0604020202020204" pitchFamily="34" charset="0"/>
              </a:rPr>
              <a:t>alking or cycling home after clubs</a:t>
            </a:r>
          </a:p>
          <a:p>
            <a:r>
              <a:rPr lang="en-GB" dirty="0"/>
              <a:t> </a:t>
            </a:r>
          </a:p>
        </p:txBody>
      </p:sp>
      <p:sp>
        <p:nvSpPr>
          <p:cNvPr id="7" name="TextBox 6">
            <a:extLst>
              <a:ext uri="{FF2B5EF4-FFF2-40B4-BE49-F238E27FC236}">
                <a16:creationId xmlns:a16="http://schemas.microsoft.com/office/drawing/2014/main" id="{6CA0A346-B2D9-935A-951A-C3BED754D37E}"/>
              </a:ext>
            </a:extLst>
          </p:cNvPr>
          <p:cNvSpPr txBox="1"/>
          <p:nvPr/>
        </p:nvSpPr>
        <p:spPr>
          <a:xfrm>
            <a:off x="7500551" y="2899667"/>
            <a:ext cx="4340257"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Parents</a:t>
            </a:r>
            <a:r>
              <a:rPr lang="en-US" altLang="en-US" dirty="0">
                <a:latin typeface="Arial" panose="020B0604020202020204" pitchFamily="34" charset="0"/>
              </a:rPr>
              <a:t> - w</a:t>
            </a:r>
            <a:r>
              <a:rPr kumimoji="0" lang="en-US" altLang="en-US" sz="1800" b="0" i="0" u="none" strike="noStrike" cap="none" normalizeH="0" baseline="0" dirty="0">
                <a:ln>
                  <a:noFill/>
                </a:ln>
                <a:solidFill>
                  <a:schemeClr val="tx1"/>
                </a:solidFill>
                <a:effectLst/>
                <a:latin typeface="Arial" panose="020B0604020202020204" pitchFamily="34" charset="0"/>
              </a:rPr>
              <a:t>ant to know their child is safe and visible</a:t>
            </a:r>
          </a:p>
        </p:txBody>
      </p:sp>
      <p:sp>
        <p:nvSpPr>
          <p:cNvPr id="9" name="TextBox 8">
            <a:extLst>
              <a:ext uri="{FF2B5EF4-FFF2-40B4-BE49-F238E27FC236}">
                <a16:creationId xmlns:a16="http://schemas.microsoft.com/office/drawing/2014/main" id="{DE9EBA2A-A4F0-5CA1-23AB-E9581F7E9A80}"/>
              </a:ext>
            </a:extLst>
          </p:cNvPr>
          <p:cNvSpPr txBox="1"/>
          <p:nvPr/>
        </p:nvSpPr>
        <p:spPr>
          <a:xfrm>
            <a:off x="7265104" y="4573007"/>
            <a:ext cx="4365836" cy="646331"/>
          </a:xfrm>
          <a:prstGeom prst="rect">
            <a:avLst/>
          </a:prstGeom>
          <a:noFill/>
        </p:spPr>
        <p:txBody>
          <a:bodyPr wrap="square">
            <a:spAutoFit/>
          </a:bodyPr>
          <a:lstStyle/>
          <a:p>
            <a:pPr lvl="0" defTabSz="914400" eaLnBrk="0" fontAlgn="base" hangingPunct="0">
              <a:spcBef>
                <a:spcPct val="0"/>
              </a:spcBef>
              <a:spcAft>
                <a:spcPct val="0"/>
              </a:spcAft>
            </a:pPr>
            <a:r>
              <a:rPr lang="en-US" altLang="en-US" b="1" dirty="0">
                <a:latin typeface="Arial" panose="020B0604020202020204" pitchFamily="34" charset="0"/>
              </a:rPr>
              <a:t>Dog walkers </a:t>
            </a:r>
            <a:r>
              <a:rPr lang="en-US" altLang="en-US" dirty="0">
                <a:latin typeface="Arial" panose="020B0604020202020204" pitchFamily="34" charset="0"/>
              </a:rPr>
              <a:t>- need to see and be seen and their hands are normally full</a:t>
            </a:r>
          </a:p>
        </p:txBody>
      </p:sp>
      <p:sp>
        <p:nvSpPr>
          <p:cNvPr id="11" name="TextBox 10">
            <a:extLst>
              <a:ext uri="{FF2B5EF4-FFF2-40B4-BE49-F238E27FC236}">
                <a16:creationId xmlns:a16="http://schemas.microsoft.com/office/drawing/2014/main" id="{3CE72B8D-60E0-C2F2-5327-3270561EE1F2}"/>
              </a:ext>
            </a:extLst>
          </p:cNvPr>
          <p:cNvSpPr txBox="1"/>
          <p:nvPr/>
        </p:nvSpPr>
        <p:spPr>
          <a:xfrm>
            <a:off x="6567947" y="666237"/>
            <a:ext cx="5751873"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Cyclists / scooter riders</a:t>
            </a:r>
            <a:r>
              <a:rPr lang="en-US" altLang="en-US" dirty="0">
                <a:latin typeface="Arial" panose="020B0604020202020204" pitchFamily="34" charset="0"/>
              </a:rPr>
              <a:t> – need to be seen in the dark on the roads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TextBox 12">
            <a:extLst>
              <a:ext uri="{FF2B5EF4-FFF2-40B4-BE49-F238E27FC236}">
                <a16:creationId xmlns:a16="http://schemas.microsoft.com/office/drawing/2014/main" id="{0192FCA9-89B1-DAB4-9DCF-935D1459C62C}"/>
              </a:ext>
            </a:extLst>
          </p:cNvPr>
          <p:cNvSpPr txBox="1"/>
          <p:nvPr/>
        </p:nvSpPr>
        <p:spPr>
          <a:xfrm>
            <a:off x="280838" y="3222833"/>
            <a:ext cx="5736049" cy="92333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Elderly people</a:t>
            </a:r>
            <a:r>
              <a:rPr lang="en-US" altLang="en-US" dirty="0">
                <a:latin typeface="Arial" panose="020B0604020202020204" pitchFamily="34" charset="0"/>
              </a:rPr>
              <a:t> – they need </a:t>
            </a:r>
            <a:r>
              <a:rPr kumimoji="0" lang="en-US" altLang="en-US" sz="1800" b="0" i="0" u="none" strike="noStrike" cap="none" normalizeH="0" baseline="0" dirty="0">
                <a:ln>
                  <a:noFill/>
                </a:ln>
                <a:solidFill>
                  <a:schemeClr val="tx1"/>
                </a:solidFill>
                <a:effectLst/>
                <a:latin typeface="Arial" panose="020B0604020202020204" pitchFamily="34" charset="0"/>
              </a:rPr>
              <a:t>lightweight, easy-to-use products</a:t>
            </a:r>
            <a:r>
              <a:rPr lang="en-US" altLang="en-US" dirty="0">
                <a:latin typeface="Arial" panose="020B0604020202020204" pitchFamily="34" charset="0"/>
              </a:rPr>
              <a:t> and they are worried</a:t>
            </a:r>
            <a:r>
              <a:rPr kumimoji="0" lang="en-US" altLang="en-US" sz="1800" b="0" i="0" u="none" strike="noStrike" cap="none" normalizeH="0" baseline="0" dirty="0">
                <a:ln>
                  <a:noFill/>
                </a:ln>
                <a:solidFill>
                  <a:schemeClr val="tx1"/>
                </a:solidFill>
                <a:effectLst/>
                <a:latin typeface="Arial" panose="020B0604020202020204" pitchFamily="34" charset="0"/>
              </a:rPr>
              <a:t> about tripping or fall</a:t>
            </a:r>
            <a:r>
              <a:rPr lang="en-US" altLang="en-US" dirty="0">
                <a:latin typeface="Arial" panose="020B0604020202020204" pitchFamily="34" charset="0"/>
              </a:rPr>
              <a:t>ing over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TextBox 14">
            <a:extLst>
              <a:ext uri="{FF2B5EF4-FFF2-40B4-BE49-F238E27FC236}">
                <a16:creationId xmlns:a16="http://schemas.microsoft.com/office/drawing/2014/main" id="{6DD4D2E1-20AA-3A8A-8B0F-E67BE20CE063}"/>
              </a:ext>
            </a:extLst>
          </p:cNvPr>
          <p:cNvSpPr txBox="1"/>
          <p:nvPr/>
        </p:nvSpPr>
        <p:spPr>
          <a:xfrm>
            <a:off x="1498377" y="5031990"/>
            <a:ext cx="5144730" cy="923330"/>
          </a:xfrm>
          <a:prstGeom prst="rect">
            <a:avLst/>
          </a:prstGeom>
          <a:noFill/>
        </p:spPr>
        <p:txBody>
          <a:bodyPr wrap="square">
            <a:spAutoFit/>
          </a:bodyPr>
          <a:lstStyle/>
          <a:p>
            <a:pPr>
              <a:buNone/>
            </a:pPr>
            <a:r>
              <a:rPr lang="en-GB" b="1" dirty="0"/>
              <a:t>Delivery drivers </a:t>
            </a:r>
            <a:r>
              <a:rPr lang="en-GB" dirty="0"/>
              <a:t>- need practical safety gear (reflective and weatherproof) for dropping off parcels in the dark</a:t>
            </a:r>
          </a:p>
        </p:txBody>
      </p:sp>
      <p:sp>
        <p:nvSpPr>
          <p:cNvPr id="16" name="Rectangle 15">
            <a:extLst>
              <a:ext uri="{FF2B5EF4-FFF2-40B4-BE49-F238E27FC236}">
                <a16:creationId xmlns:a16="http://schemas.microsoft.com/office/drawing/2014/main" id="{C90BB04A-C976-DC24-FAA5-FF413EC74087}"/>
              </a:ext>
            </a:extLst>
          </p:cNvPr>
          <p:cNvSpPr/>
          <p:nvPr/>
        </p:nvSpPr>
        <p:spPr>
          <a:xfrm>
            <a:off x="360744" y="1271935"/>
            <a:ext cx="2453833" cy="601696"/>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9" name="TextBox 18">
            <a:extLst>
              <a:ext uri="{FF2B5EF4-FFF2-40B4-BE49-F238E27FC236}">
                <a16:creationId xmlns:a16="http://schemas.microsoft.com/office/drawing/2014/main" id="{02978826-D75A-D078-5D84-4EE1D71252D8}"/>
              </a:ext>
            </a:extLst>
          </p:cNvPr>
          <p:cNvSpPr txBox="1"/>
          <p:nvPr/>
        </p:nvSpPr>
        <p:spPr>
          <a:xfrm>
            <a:off x="141617" y="1364345"/>
            <a:ext cx="2800281"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PERSON</a:t>
            </a:r>
          </a:p>
        </p:txBody>
      </p:sp>
      <p:cxnSp>
        <p:nvCxnSpPr>
          <p:cNvPr id="27" name="Straight Connector 26">
            <a:extLst>
              <a:ext uri="{FF2B5EF4-FFF2-40B4-BE49-F238E27FC236}">
                <a16:creationId xmlns:a16="http://schemas.microsoft.com/office/drawing/2014/main" id="{4D9FF1E5-3864-E366-DFD3-F8139EA795AD}"/>
              </a:ext>
            </a:extLst>
          </p:cNvPr>
          <p:cNvCxnSpPr>
            <a:cxnSpLocks/>
          </p:cNvCxnSpPr>
          <p:nvPr/>
        </p:nvCxnSpPr>
        <p:spPr>
          <a:xfrm flipV="1">
            <a:off x="2941894" y="1130710"/>
            <a:ext cx="3251585" cy="43708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20FBB28-FCC3-C330-011D-E271AB65F3C4}"/>
              </a:ext>
            </a:extLst>
          </p:cNvPr>
          <p:cNvCxnSpPr>
            <a:cxnSpLocks/>
          </p:cNvCxnSpPr>
          <p:nvPr/>
        </p:nvCxnSpPr>
        <p:spPr>
          <a:xfrm>
            <a:off x="2941894" y="1755312"/>
            <a:ext cx="1120460" cy="20580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6C1811E-B51B-694A-9A89-BD5E02DDDD42}"/>
              </a:ext>
            </a:extLst>
          </p:cNvPr>
          <p:cNvCxnSpPr>
            <a:cxnSpLocks/>
          </p:cNvCxnSpPr>
          <p:nvPr/>
        </p:nvCxnSpPr>
        <p:spPr>
          <a:xfrm flipH="1">
            <a:off x="599768" y="2011704"/>
            <a:ext cx="139701" cy="1060442"/>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0872750"/>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A262E-F088-0730-DB69-40403D62FC1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DE59F609-33BF-BBF8-A152-0A55A82C457B}"/>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MINDMAPS</a:t>
            </a:r>
          </a:p>
        </p:txBody>
      </p:sp>
      <p:sp>
        <p:nvSpPr>
          <p:cNvPr id="4" name="TextBox 3">
            <a:extLst>
              <a:ext uri="{FF2B5EF4-FFF2-40B4-BE49-F238E27FC236}">
                <a16:creationId xmlns:a16="http://schemas.microsoft.com/office/drawing/2014/main" id="{67B5545A-2B70-3A75-E028-F1D502BF7100}"/>
              </a:ext>
            </a:extLst>
          </p:cNvPr>
          <p:cNvSpPr txBox="1"/>
          <p:nvPr/>
        </p:nvSpPr>
        <p:spPr>
          <a:xfrm>
            <a:off x="301734" y="1641987"/>
            <a:ext cx="11546137" cy="230832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a:ea typeface="+mn-ea"/>
                <a:cs typeface="+mn-cs"/>
              </a:rPr>
              <a:t>Task:</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342900" lvl="0" indent="-342900">
              <a:buFontTx/>
              <a:buAutoNum type="arabicPeriod"/>
            </a:pPr>
            <a:r>
              <a:rPr lang="en-GB" sz="2400" dirty="0"/>
              <a:t>Think about all the </a:t>
            </a:r>
            <a:r>
              <a:rPr lang="en-GB" sz="2400" b="1" dirty="0"/>
              <a:t>places</a:t>
            </a:r>
            <a:r>
              <a:rPr lang="en-GB" sz="2400" dirty="0"/>
              <a:t> where it would be helpful to have something that helps people </a:t>
            </a:r>
            <a:r>
              <a:rPr lang="en-GB" sz="2400" b="1" dirty="0"/>
              <a:t>‘keep safe at night’.</a:t>
            </a:r>
          </a:p>
          <a:p>
            <a:pPr marL="342900" lvl="0" indent="-342900">
              <a:buFontTx/>
              <a:buAutoNum type="arabicPeriod"/>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Write all your different ideas down onto your </a:t>
            </a:r>
            <a:r>
              <a:rPr kumimoji="0" lang="en-GB" sz="2400" b="0" i="0" u="none" strike="noStrike" kern="1200" cap="none" spc="0" normalizeH="0" baseline="0" noProof="0" dirty="0" err="1">
                <a:ln>
                  <a:noFill/>
                </a:ln>
                <a:solidFill>
                  <a:srgbClr val="000000"/>
                </a:solidFill>
                <a:effectLst/>
                <a:uLnTx/>
                <a:uFillTx/>
                <a:latin typeface="Arial"/>
                <a:ea typeface="+mn-ea"/>
                <a:cs typeface="+mn-cs"/>
              </a:rPr>
              <a:t>mindmap</a:t>
            </a:r>
            <a:r>
              <a:rPr kumimoji="0" lang="en-GB" sz="2400" b="0" i="0" u="none" strike="noStrike" kern="1200" cap="none" spc="0" normalizeH="0" baseline="0" noProof="0" dirty="0">
                <a:ln>
                  <a:noFill/>
                </a:ln>
                <a:solidFill>
                  <a:srgbClr val="000000"/>
                </a:solidFill>
                <a:effectLst/>
                <a:uLnTx/>
                <a:uFillTx/>
                <a:latin typeface="Arial"/>
                <a:ea typeface="+mn-ea"/>
                <a:cs typeface="+mn-cs"/>
              </a:rPr>
              <a:t>.</a:t>
            </a:r>
          </a:p>
        </p:txBody>
      </p:sp>
      <p:pic>
        <p:nvPicPr>
          <p:cNvPr id="2" name="Picture 2">
            <a:extLst>
              <a:ext uri="{FF2B5EF4-FFF2-40B4-BE49-F238E27FC236}">
                <a16:creationId xmlns:a16="http://schemas.microsoft.com/office/drawing/2014/main" id="{01F0BBEF-9CF1-20C1-AD7D-96792511352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744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2D04C-9D2A-F094-31B9-95C8C0D562C4}"/>
            </a:ext>
          </a:extLst>
        </p:cNvPr>
        <p:cNvGrpSpPr/>
        <p:nvPr/>
      </p:nvGrpSpPr>
      <p:grpSpPr>
        <a:xfrm>
          <a:off x="0" y="0"/>
          <a:ext cx="0" cy="0"/>
          <a:chOff x="0" y="0"/>
          <a:chExt cx="0" cy="0"/>
        </a:xfrm>
      </p:grpSpPr>
      <p:cxnSp>
        <p:nvCxnSpPr>
          <p:cNvPr id="34" name="Straight Connector 33">
            <a:extLst>
              <a:ext uri="{FF2B5EF4-FFF2-40B4-BE49-F238E27FC236}">
                <a16:creationId xmlns:a16="http://schemas.microsoft.com/office/drawing/2014/main" id="{9ABDFF5A-A935-6602-CA5A-0827DC06D480}"/>
              </a:ext>
            </a:extLst>
          </p:cNvPr>
          <p:cNvCxnSpPr>
            <a:cxnSpLocks/>
          </p:cNvCxnSpPr>
          <p:nvPr/>
        </p:nvCxnSpPr>
        <p:spPr>
          <a:xfrm>
            <a:off x="2596346" y="2144849"/>
            <a:ext cx="1566181" cy="35006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2EB714D-C4C1-8668-928E-08E0F25FBBD1}"/>
              </a:ext>
            </a:extLst>
          </p:cNvPr>
          <p:cNvCxnSpPr>
            <a:cxnSpLocks/>
          </p:cNvCxnSpPr>
          <p:nvPr/>
        </p:nvCxnSpPr>
        <p:spPr>
          <a:xfrm>
            <a:off x="2010702" y="2073700"/>
            <a:ext cx="706456" cy="225056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5F0A75EB-3837-99CC-FC73-6ACE5393C31B}"/>
              </a:ext>
            </a:extLst>
          </p:cNvPr>
          <p:cNvSpPr/>
          <p:nvPr/>
        </p:nvSpPr>
        <p:spPr>
          <a:xfrm>
            <a:off x="3303639" y="5790990"/>
            <a:ext cx="3982064" cy="7778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C9AD0A84-6199-E013-D5FA-7D2F5A4A8A51}"/>
              </a:ext>
            </a:extLst>
          </p:cNvPr>
          <p:cNvSpPr/>
          <p:nvPr/>
        </p:nvSpPr>
        <p:spPr>
          <a:xfrm>
            <a:off x="1877961" y="4424572"/>
            <a:ext cx="4943715" cy="777880"/>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7C85C305-26DD-416F-E879-7D9CFB20C08A}"/>
              </a:ext>
            </a:extLst>
          </p:cNvPr>
          <p:cNvSpPr/>
          <p:nvPr/>
        </p:nvSpPr>
        <p:spPr>
          <a:xfrm>
            <a:off x="7924800" y="3662787"/>
            <a:ext cx="4119716" cy="878813"/>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A6306A15-5337-C5D2-9658-8A5AE5EDF14C}"/>
              </a:ext>
            </a:extLst>
          </p:cNvPr>
          <p:cNvSpPr/>
          <p:nvPr/>
        </p:nvSpPr>
        <p:spPr>
          <a:xfrm>
            <a:off x="5447071" y="1877026"/>
            <a:ext cx="4734227" cy="77788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151EE7F2-0AF5-43CC-49E1-3F28C59993FD}"/>
              </a:ext>
            </a:extLst>
          </p:cNvPr>
          <p:cNvSpPr/>
          <p:nvPr/>
        </p:nvSpPr>
        <p:spPr>
          <a:xfrm>
            <a:off x="301735" y="3097994"/>
            <a:ext cx="5027350" cy="469641"/>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C5389FE6-B91D-8FFA-2C91-611133DDFFA2}"/>
              </a:ext>
            </a:extLst>
          </p:cNvPr>
          <p:cNvSpPr/>
          <p:nvPr/>
        </p:nvSpPr>
        <p:spPr>
          <a:xfrm>
            <a:off x="4424516" y="629265"/>
            <a:ext cx="4041058" cy="646065"/>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GB"/>
          </a:p>
        </p:txBody>
      </p:sp>
      <p:pic>
        <p:nvPicPr>
          <p:cNvPr id="1026" name="Picture 2">
            <a:extLst>
              <a:ext uri="{FF2B5EF4-FFF2-40B4-BE49-F238E27FC236}">
                <a16:creationId xmlns:a16="http://schemas.microsoft.com/office/drawing/2014/main" id="{6D9C270A-4518-8FAC-6C5F-C2136701600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5A31705A-4186-9F87-B0D1-E9AE22F7E8CD}"/>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MINDMAPS</a:t>
            </a:r>
          </a:p>
        </p:txBody>
      </p:sp>
      <p:sp>
        <p:nvSpPr>
          <p:cNvPr id="15" name="Rectangle 14">
            <a:extLst>
              <a:ext uri="{FF2B5EF4-FFF2-40B4-BE49-F238E27FC236}">
                <a16:creationId xmlns:a16="http://schemas.microsoft.com/office/drawing/2014/main" id="{2A749003-74B1-7D46-9A12-9E6C5CB3F795}"/>
              </a:ext>
            </a:extLst>
          </p:cNvPr>
          <p:cNvSpPr/>
          <p:nvPr/>
        </p:nvSpPr>
        <p:spPr>
          <a:xfrm>
            <a:off x="360740" y="1275330"/>
            <a:ext cx="2453833" cy="60169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ED83B53F-FCFC-D4D4-C91D-3B1D88C93198}"/>
              </a:ext>
            </a:extLst>
          </p:cNvPr>
          <p:cNvSpPr txBox="1"/>
          <p:nvPr/>
        </p:nvSpPr>
        <p:spPr>
          <a:xfrm>
            <a:off x="141613" y="1367740"/>
            <a:ext cx="2800281"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PLACE</a:t>
            </a:r>
          </a:p>
        </p:txBody>
      </p:sp>
      <p:sp>
        <p:nvSpPr>
          <p:cNvPr id="2" name="Rectangle 1">
            <a:extLst>
              <a:ext uri="{FF2B5EF4-FFF2-40B4-BE49-F238E27FC236}">
                <a16:creationId xmlns:a16="http://schemas.microsoft.com/office/drawing/2014/main" id="{01E0F66B-6C02-5FD3-8F43-5C353FA7F8AA}"/>
              </a:ext>
            </a:extLst>
          </p:cNvPr>
          <p:cNvSpPr>
            <a:spLocks noChangeArrowheads="1"/>
          </p:cNvSpPr>
          <p:nvPr/>
        </p:nvSpPr>
        <p:spPr bwMode="auto">
          <a:xfrm>
            <a:off x="1961487" y="4424572"/>
            <a:ext cx="4860189"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Weather conditions</a:t>
            </a:r>
            <a:r>
              <a:rPr lang="en-US" altLang="en-US" dirty="0">
                <a:latin typeface="Arial" panose="020B0604020202020204" pitchFamily="34" charset="0"/>
              </a:rPr>
              <a:t> - r</a:t>
            </a:r>
            <a:r>
              <a:rPr kumimoji="0" lang="en-US" altLang="en-US" sz="1800" b="0" i="0" u="none" strike="noStrike" cap="none" normalizeH="0" baseline="0" dirty="0">
                <a:ln>
                  <a:noFill/>
                </a:ln>
                <a:solidFill>
                  <a:schemeClr val="tx1"/>
                </a:solidFill>
                <a:effectLst/>
                <a:latin typeface="Arial" panose="020B0604020202020204" pitchFamily="34" charset="0"/>
              </a:rPr>
              <a:t>ain, fog, or snow may reduce visibility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TextBox 4">
            <a:extLst>
              <a:ext uri="{FF2B5EF4-FFF2-40B4-BE49-F238E27FC236}">
                <a16:creationId xmlns:a16="http://schemas.microsoft.com/office/drawing/2014/main" id="{1C803837-179E-E382-4B86-93729023F9C2}"/>
              </a:ext>
            </a:extLst>
          </p:cNvPr>
          <p:cNvSpPr txBox="1"/>
          <p:nvPr/>
        </p:nvSpPr>
        <p:spPr>
          <a:xfrm>
            <a:off x="4519402" y="743844"/>
            <a:ext cx="6115664"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Streets / pavements</a:t>
            </a:r>
            <a:r>
              <a:rPr lang="en-US" altLang="en-US" dirty="0">
                <a:latin typeface="Arial" panose="020B0604020202020204" pitchFamily="34" charset="0"/>
              </a:rPr>
              <a:t> – bad </a:t>
            </a:r>
            <a:r>
              <a:rPr kumimoji="0" lang="en-US" altLang="en-US" sz="1800" b="0" i="0" u="none" strike="noStrike" cap="none" normalizeH="0" baseline="0" dirty="0">
                <a:ln>
                  <a:noFill/>
                </a:ln>
                <a:solidFill>
                  <a:schemeClr val="tx1"/>
                </a:solidFill>
                <a:effectLst/>
                <a:latin typeface="Arial" panose="020B0604020202020204" pitchFamily="34" charset="0"/>
              </a:rPr>
              <a:t>lighting</a:t>
            </a:r>
          </a:p>
        </p:txBody>
      </p:sp>
      <p:sp>
        <p:nvSpPr>
          <p:cNvPr id="7" name="TextBox 6">
            <a:extLst>
              <a:ext uri="{FF2B5EF4-FFF2-40B4-BE49-F238E27FC236}">
                <a16:creationId xmlns:a16="http://schemas.microsoft.com/office/drawing/2014/main" id="{462A640C-2E5B-D7D5-8009-F6651E7845B1}"/>
              </a:ext>
            </a:extLst>
          </p:cNvPr>
          <p:cNvSpPr txBox="1"/>
          <p:nvPr/>
        </p:nvSpPr>
        <p:spPr>
          <a:xfrm>
            <a:off x="5519401" y="1964058"/>
            <a:ext cx="4886633"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Parks / fields / rural paths</a:t>
            </a:r>
            <a:r>
              <a:rPr lang="en-US" altLang="en-US" dirty="0">
                <a:latin typeface="Arial" panose="020B0604020202020204" pitchFamily="34" charset="0"/>
              </a:rPr>
              <a:t> - bumpy</a:t>
            </a:r>
            <a:r>
              <a:rPr kumimoji="0" lang="en-US" altLang="en-US" sz="1800" b="0" i="0" u="none" strike="noStrike" cap="none" normalizeH="0" baseline="0" dirty="0">
                <a:ln>
                  <a:noFill/>
                </a:ln>
                <a:solidFill>
                  <a:schemeClr val="tx1"/>
                </a:solidFill>
                <a:effectLst/>
                <a:latin typeface="Arial" panose="020B0604020202020204" pitchFamily="34" charset="0"/>
              </a:rPr>
              <a:t> ground</a:t>
            </a:r>
            <a:r>
              <a:rPr lang="en-US" altLang="en-US" dirty="0">
                <a:latin typeface="Arial" panose="020B0604020202020204" pitchFamily="34" charset="0"/>
              </a:rPr>
              <a:t> and </a:t>
            </a:r>
            <a:r>
              <a:rPr kumimoji="0" lang="en-US" altLang="en-US" sz="1800" b="0" i="0" u="none" strike="noStrike" cap="none" normalizeH="0" baseline="0" dirty="0">
                <a:ln>
                  <a:noFill/>
                </a:ln>
                <a:solidFill>
                  <a:schemeClr val="tx1"/>
                </a:solidFill>
                <a:effectLst/>
                <a:latin typeface="Arial" panose="020B0604020202020204" pitchFamily="34" charset="0"/>
              </a:rPr>
              <a:t>no streetlights</a:t>
            </a:r>
          </a:p>
        </p:txBody>
      </p:sp>
      <p:sp>
        <p:nvSpPr>
          <p:cNvPr id="9" name="TextBox 8">
            <a:extLst>
              <a:ext uri="{FF2B5EF4-FFF2-40B4-BE49-F238E27FC236}">
                <a16:creationId xmlns:a16="http://schemas.microsoft.com/office/drawing/2014/main" id="{94E58E75-E98A-72FC-3522-31DD72B8169B}"/>
              </a:ext>
            </a:extLst>
          </p:cNvPr>
          <p:cNvSpPr txBox="1"/>
          <p:nvPr/>
        </p:nvSpPr>
        <p:spPr>
          <a:xfrm>
            <a:off x="8069175" y="3783129"/>
            <a:ext cx="4224245"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Homes / gardens</a:t>
            </a:r>
            <a:r>
              <a:rPr lang="en-US" altLang="en-US" dirty="0">
                <a:latin typeface="Arial" panose="020B0604020202020204" pitchFamily="34" charset="0"/>
              </a:rPr>
              <a:t> - s</a:t>
            </a:r>
            <a:r>
              <a:rPr kumimoji="0" lang="en-US" altLang="en-US" sz="1800" b="0" i="0" u="none" strike="noStrike" cap="none" normalizeH="0" baseline="0" dirty="0">
                <a:ln>
                  <a:noFill/>
                </a:ln>
                <a:solidFill>
                  <a:schemeClr val="tx1"/>
                </a:solidFill>
                <a:effectLst/>
                <a:latin typeface="Arial" panose="020B0604020202020204" pitchFamily="34" charset="0"/>
              </a:rPr>
              <a:t>ecurity lighting, alarms, Ring doorbells</a:t>
            </a:r>
          </a:p>
        </p:txBody>
      </p:sp>
      <p:sp>
        <p:nvSpPr>
          <p:cNvPr id="11" name="TextBox 10">
            <a:extLst>
              <a:ext uri="{FF2B5EF4-FFF2-40B4-BE49-F238E27FC236}">
                <a16:creationId xmlns:a16="http://schemas.microsoft.com/office/drawing/2014/main" id="{999D17E2-0F17-3B08-48A5-7E9D29BF32EF}"/>
              </a:ext>
            </a:extLst>
          </p:cNvPr>
          <p:cNvSpPr txBox="1"/>
          <p:nvPr/>
        </p:nvSpPr>
        <p:spPr>
          <a:xfrm>
            <a:off x="3457863" y="5790990"/>
            <a:ext cx="3714136"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Vehicles / bikes</a:t>
            </a:r>
            <a:r>
              <a:rPr lang="en-US" altLang="en-US" dirty="0">
                <a:latin typeface="Arial" panose="020B0604020202020204" pitchFamily="34" charset="0"/>
              </a:rPr>
              <a:t> - r</a:t>
            </a:r>
            <a:r>
              <a:rPr kumimoji="0" lang="en-US" altLang="en-US" sz="1800" b="0" i="0" u="none" strike="noStrike" cap="none" normalizeH="0" baseline="0" dirty="0">
                <a:ln>
                  <a:noFill/>
                </a:ln>
                <a:solidFill>
                  <a:schemeClr val="tx1"/>
                </a:solidFill>
                <a:effectLst/>
                <a:latin typeface="Arial" panose="020B0604020202020204" pitchFamily="34" charset="0"/>
              </a:rPr>
              <a:t>eflective strips, lights, signals</a:t>
            </a:r>
          </a:p>
        </p:txBody>
      </p:sp>
      <p:sp>
        <p:nvSpPr>
          <p:cNvPr id="13" name="TextBox 12">
            <a:extLst>
              <a:ext uri="{FF2B5EF4-FFF2-40B4-BE49-F238E27FC236}">
                <a16:creationId xmlns:a16="http://schemas.microsoft.com/office/drawing/2014/main" id="{29C090BE-25E5-6040-B24F-7FDB18BA26AC}"/>
              </a:ext>
            </a:extLst>
          </p:cNvPr>
          <p:cNvSpPr txBox="1"/>
          <p:nvPr/>
        </p:nvSpPr>
        <p:spPr>
          <a:xfrm>
            <a:off x="301734" y="3097994"/>
            <a:ext cx="5027350"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Public spaces </a:t>
            </a:r>
            <a:r>
              <a:rPr kumimoji="0" lang="en-US" altLang="en-US" sz="1800" i="0" u="none" strike="noStrike" cap="none" normalizeH="0" baseline="0" dirty="0">
                <a:ln>
                  <a:noFill/>
                </a:ln>
                <a:solidFill>
                  <a:schemeClr val="tx1"/>
                </a:solidFill>
                <a:effectLst/>
                <a:latin typeface="Arial" panose="020B0604020202020204" pitchFamily="34" charset="0"/>
              </a:rPr>
              <a:t>- safe </a:t>
            </a:r>
            <a:r>
              <a:rPr kumimoji="0" lang="en-US" altLang="en-US" sz="1800" b="0" i="0" u="none" strike="noStrike" cap="none" normalizeH="0" baseline="0" dirty="0">
                <a:ln>
                  <a:noFill/>
                </a:ln>
                <a:solidFill>
                  <a:schemeClr val="tx1"/>
                </a:solidFill>
                <a:effectLst/>
                <a:latin typeface="Arial" panose="020B0604020202020204" pitchFamily="34" charset="0"/>
              </a:rPr>
              <a:t>meeting points</a:t>
            </a:r>
            <a:r>
              <a:rPr lang="en-US" altLang="en-US" dirty="0">
                <a:latin typeface="Arial" panose="020B0604020202020204" pitchFamily="34" charset="0"/>
              </a:rPr>
              <a:t> and signs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23" name="Straight Connector 22">
            <a:extLst>
              <a:ext uri="{FF2B5EF4-FFF2-40B4-BE49-F238E27FC236}">
                <a16:creationId xmlns:a16="http://schemas.microsoft.com/office/drawing/2014/main" id="{F070F797-30FA-6082-6ACD-174D0DF26EE8}"/>
              </a:ext>
            </a:extLst>
          </p:cNvPr>
          <p:cNvCxnSpPr>
            <a:cxnSpLocks/>
            <a:stCxn id="16" idx="3"/>
          </p:cNvCxnSpPr>
          <p:nvPr/>
        </p:nvCxnSpPr>
        <p:spPr>
          <a:xfrm flipV="1">
            <a:off x="2941894" y="1001849"/>
            <a:ext cx="1325306" cy="5659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53910FE-80DC-08AA-EA9E-A557A5E3CD6D}"/>
              </a:ext>
            </a:extLst>
          </p:cNvPr>
          <p:cNvCxnSpPr>
            <a:cxnSpLocks/>
          </p:cNvCxnSpPr>
          <p:nvPr/>
        </p:nvCxnSpPr>
        <p:spPr>
          <a:xfrm>
            <a:off x="3094294" y="1720195"/>
            <a:ext cx="2136467" cy="4920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9FE8A8E-23F0-22C5-A5A1-6636D7BF6124}"/>
              </a:ext>
            </a:extLst>
          </p:cNvPr>
          <p:cNvCxnSpPr>
            <a:cxnSpLocks/>
          </p:cNvCxnSpPr>
          <p:nvPr/>
        </p:nvCxnSpPr>
        <p:spPr>
          <a:xfrm flipV="1">
            <a:off x="1466919" y="2004250"/>
            <a:ext cx="0" cy="98456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F98DBCD-162E-5FDD-0A0C-3FD546FA69DA}"/>
              </a:ext>
            </a:extLst>
          </p:cNvPr>
          <p:cNvCxnSpPr>
            <a:cxnSpLocks/>
          </p:cNvCxnSpPr>
          <p:nvPr/>
        </p:nvCxnSpPr>
        <p:spPr>
          <a:xfrm>
            <a:off x="3094294" y="2070422"/>
            <a:ext cx="4719890" cy="1776908"/>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7842472"/>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E4A3-EF35-DDC2-FCDB-2C9A69CF32C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DDF7F55-9CC0-D5CC-54AC-B11104A1360E}"/>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MINDMAPS</a:t>
            </a:r>
          </a:p>
        </p:txBody>
      </p:sp>
      <p:sp>
        <p:nvSpPr>
          <p:cNvPr id="4" name="TextBox 3">
            <a:extLst>
              <a:ext uri="{FF2B5EF4-FFF2-40B4-BE49-F238E27FC236}">
                <a16:creationId xmlns:a16="http://schemas.microsoft.com/office/drawing/2014/main" id="{C30AD44D-FE06-84C5-96C7-7EB92C2FE0B2}"/>
              </a:ext>
            </a:extLst>
          </p:cNvPr>
          <p:cNvSpPr txBox="1"/>
          <p:nvPr/>
        </p:nvSpPr>
        <p:spPr>
          <a:xfrm>
            <a:off x="301734" y="1641987"/>
            <a:ext cx="11546137" cy="230832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a:ea typeface="+mn-ea"/>
                <a:cs typeface="+mn-cs"/>
              </a:rPr>
              <a:t>Task:</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Think of all the different</a:t>
            </a:r>
            <a:r>
              <a:rPr kumimoji="0" lang="en-GB" sz="2400" b="1" i="0" u="none" strike="noStrike" kern="1200" cap="none" spc="0" normalizeH="0" baseline="0" noProof="0" dirty="0">
                <a:ln>
                  <a:noFill/>
                </a:ln>
                <a:solidFill>
                  <a:srgbClr val="000000"/>
                </a:solidFill>
                <a:effectLst/>
                <a:uLnTx/>
                <a:uFillTx/>
                <a:latin typeface="Arial"/>
                <a:ea typeface="+mn-ea"/>
                <a:cs typeface="+mn-cs"/>
              </a:rPr>
              <a:t> purposes </a:t>
            </a:r>
            <a:r>
              <a:rPr kumimoji="0" lang="en-GB" sz="2400" i="0" u="none" strike="noStrike" kern="1200" cap="none" spc="0" normalizeH="0" baseline="0" noProof="0" dirty="0">
                <a:ln>
                  <a:noFill/>
                </a:ln>
                <a:solidFill>
                  <a:srgbClr val="000000"/>
                </a:solidFill>
                <a:effectLst/>
                <a:uLnTx/>
                <a:uFillTx/>
                <a:latin typeface="Arial"/>
                <a:ea typeface="+mn-ea"/>
                <a:cs typeface="+mn-cs"/>
              </a:rPr>
              <a:t>of a product </a:t>
            </a:r>
            <a:r>
              <a:rPr kumimoji="0" lang="en-GB" sz="2400" b="0" i="0" u="none" strike="noStrike" kern="1200" cap="none" spc="0" normalizeH="0" baseline="0" noProof="0" dirty="0">
                <a:ln>
                  <a:noFill/>
                </a:ln>
                <a:solidFill>
                  <a:srgbClr val="000000"/>
                </a:solidFill>
                <a:effectLst/>
                <a:uLnTx/>
                <a:uFillTx/>
                <a:latin typeface="Arial"/>
                <a:ea typeface="+mn-ea"/>
                <a:cs typeface="+mn-cs"/>
              </a:rPr>
              <a:t>that help with </a:t>
            </a:r>
            <a:r>
              <a:rPr kumimoji="0" lang="en-GB" sz="2400" b="1" i="0" u="none" strike="noStrike" kern="1200" cap="none" spc="0" normalizeH="0" baseline="0" noProof="0" dirty="0">
                <a:ln>
                  <a:noFill/>
                </a:ln>
                <a:solidFill>
                  <a:srgbClr val="000000"/>
                </a:solidFill>
                <a:effectLst/>
                <a:uLnTx/>
                <a:uFillTx/>
                <a:latin typeface="Arial"/>
                <a:ea typeface="+mn-ea"/>
                <a:cs typeface="+mn-cs"/>
              </a:rPr>
              <a:t>‘keeping safe at night’.</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Write all your different ideas down onto your </a:t>
            </a:r>
            <a:r>
              <a:rPr kumimoji="0" lang="en-GB" sz="2400" b="0" i="0" u="none" strike="noStrike" kern="1200" cap="none" spc="0" normalizeH="0" baseline="0" noProof="0" dirty="0" err="1">
                <a:ln>
                  <a:noFill/>
                </a:ln>
                <a:solidFill>
                  <a:srgbClr val="000000"/>
                </a:solidFill>
                <a:effectLst/>
                <a:uLnTx/>
                <a:uFillTx/>
                <a:latin typeface="Arial"/>
                <a:ea typeface="+mn-ea"/>
                <a:cs typeface="+mn-cs"/>
              </a:rPr>
              <a:t>mindmap</a:t>
            </a:r>
            <a:r>
              <a:rPr kumimoji="0" lang="en-GB" sz="2400" b="0" i="0" u="none" strike="noStrike" kern="1200" cap="none" spc="0" normalizeH="0" baseline="0" noProof="0" dirty="0">
                <a:ln>
                  <a:noFill/>
                </a:ln>
                <a:solidFill>
                  <a:srgbClr val="000000"/>
                </a:solidFill>
                <a:effectLst/>
                <a:uLnTx/>
                <a:uFillTx/>
                <a:latin typeface="Arial"/>
                <a:ea typeface="+mn-ea"/>
                <a:cs typeface="+mn-cs"/>
              </a:rPr>
              <a:t>.</a:t>
            </a:r>
          </a:p>
        </p:txBody>
      </p:sp>
      <p:pic>
        <p:nvPicPr>
          <p:cNvPr id="2" name="Picture 2">
            <a:extLst>
              <a:ext uri="{FF2B5EF4-FFF2-40B4-BE49-F238E27FC236}">
                <a16:creationId xmlns:a16="http://schemas.microsoft.com/office/drawing/2014/main" id="{80DCA102-BD7A-143F-33F6-6824E007F33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496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64BA1-65E1-05BF-6CF6-3DDFCF358380}"/>
            </a:ext>
          </a:extLst>
        </p:cNvPr>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D29B0223-C5E2-39E9-46BC-FB25D0F51DF0}"/>
              </a:ext>
            </a:extLst>
          </p:cNvPr>
          <p:cNvCxnSpPr>
            <a:cxnSpLocks/>
          </p:cNvCxnSpPr>
          <p:nvPr/>
        </p:nvCxnSpPr>
        <p:spPr>
          <a:xfrm>
            <a:off x="2063169" y="2035772"/>
            <a:ext cx="3334742" cy="341924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389D6A1-4693-1275-E46F-6B972A885F8C}"/>
              </a:ext>
            </a:extLst>
          </p:cNvPr>
          <p:cNvCxnSpPr>
            <a:cxnSpLocks/>
          </p:cNvCxnSpPr>
          <p:nvPr/>
        </p:nvCxnSpPr>
        <p:spPr>
          <a:xfrm>
            <a:off x="2986534" y="1850679"/>
            <a:ext cx="3872851" cy="186843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20E12A7-62A2-EF6C-B9C8-F5B3C99A0E8E}"/>
              </a:ext>
            </a:extLst>
          </p:cNvPr>
          <p:cNvCxnSpPr>
            <a:cxnSpLocks/>
          </p:cNvCxnSpPr>
          <p:nvPr/>
        </p:nvCxnSpPr>
        <p:spPr>
          <a:xfrm>
            <a:off x="1344152" y="1996152"/>
            <a:ext cx="227797" cy="202288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7A958AC1-9F18-24EB-7808-67819060BC61}"/>
              </a:ext>
            </a:extLst>
          </p:cNvPr>
          <p:cNvSpPr/>
          <p:nvPr/>
        </p:nvSpPr>
        <p:spPr>
          <a:xfrm>
            <a:off x="5247350" y="5547164"/>
            <a:ext cx="4918899" cy="725817"/>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1" name="Rectangle: Rounded Corners 20">
            <a:extLst>
              <a:ext uri="{FF2B5EF4-FFF2-40B4-BE49-F238E27FC236}">
                <a16:creationId xmlns:a16="http://schemas.microsoft.com/office/drawing/2014/main" id="{12CBD6C2-DD06-A5AC-2DEC-1206CC16BA12}"/>
              </a:ext>
            </a:extLst>
          </p:cNvPr>
          <p:cNvSpPr/>
          <p:nvPr/>
        </p:nvSpPr>
        <p:spPr>
          <a:xfrm>
            <a:off x="973394" y="4144656"/>
            <a:ext cx="4391941" cy="831185"/>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7A3570B-6104-5C59-CBC3-F2FCE8EDF41F}"/>
              </a:ext>
            </a:extLst>
          </p:cNvPr>
          <p:cNvSpPr/>
          <p:nvPr/>
        </p:nvSpPr>
        <p:spPr>
          <a:xfrm>
            <a:off x="6931741" y="3313471"/>
            <a:ext cx="4918899" cy="83118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7D72DC1C-7EF4-D992-D398-805F5175DA38}"/>
              </a:ext>
            </a:extLst>
          </p:cNvPr>
          <p:cNvSpPr/>
          <p:nvPr/>
        </p:nvSpPr>
        <p:spPr>
          <a:xfrm>
            <a:off x="339436" y="2470250"/>
            <a:ext cx="5025899" cy="726209"/>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87912FE4-F6E6-020F-F325-3E465F81457D}"/>
              </a:ext>
            </a:extLst>
          </p:cNvPr>
          <p:cNvSpPr/>
          <p:nvPr/>
        </p:nvSpPr>
        <p:spPr>
          <a:xfrm>
            <a:off x="4365523" y="698090"/>
            <a:ext cx="4987725" cy="106976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a:extLst>
              <a:ext uri="{FF2B5EF4-FFF2-40B4-BE49-F238E27FC236}">
                <a16:creationId xmlns:a16="http://schemas.microsoft.com/office/drawing/2014/main" id="{301671C9-3269-27F8-C693-B2371B13FBC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760B1743-B030-6B2A-5AD9-5F27075551D7}"/>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MINDMAPS</a:t>
            </a:r>
          </a:p>
        </p:txBody>
      </p:sp>
      <p:sp>
        <p:nvSpPr>
          <p:cNvPr id="2" name="Rectangle 1">
            <a:extLst>
              <a:ext uri="{FF2B5EF4-FFF2-40B4-BE49-F238E27FC236}">
                <a16:creationId xmlns:a16="http://schemas.microsoft.com/office/drawing/2014/main" id="{D065590E-87DC-A0F9-1FB8-6F3D7F2AAF5C}"/>
              </a:ext>
            </a:extLst>
          </p:cNvPr>
          <p:cNvSpPr/>
          <p:nvPr/>
        </p:nvSpPr>
        <p:spPr>
          <a:xfrm>
            <a:off x="369784" y="1275338"/>
            <a:ext cx="2453833" cy="601696"/>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TextBox 2">
            <a:extLst>
              <a:ext uri="{FF2B5EF4-FFF2-40B4-BE49-F238E27FC236}">
                <a16:creationId xmlns:a16="http://schemas.microsoft.com/office/drawing/2014/main" id="{1C37A8FE-BC1C-C46E-7293-AF1EF89546E2}"/>
              </a:ext>
            </a:extLst>
          </p:cNvPr>
          <p:cNvSpPr txBox="1"/>
          <p:nvPr/>
        </p:nvSpPr>
        <p:spPr>
          <a:xfrm>
            <a:off x="150657" y="1367748"/>
            <a:ext cx="2800281"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PURPOSE</a:t>
            </a:r>
          </a:p>
        </p:txBody>
      </p:sp>
      <p:sp>
        <p:nvSpPr>
          <p:cNvPr id="5" name="Rectangle 1">
            <a:extLst>
              <a:ext uri="{FF2B5EF4-FFF2-40B4-BE49-F238E27FC236}">
                <a16:creationId xmlns:a16="http://schemas.microsoft.com/office/drawing/2014/main" id="{0653CD15-C963-3895-1944-D2483C13E645}"/>
              </a:ext>
            </a:extLst>
          </p:cNvPr>
          <p:cNvSpPr>
            <a:spLocks noChangeArrowheads="1"/>
          </p:cNvSpPr>
          <p:nvPr/>
        </p:nvSpPr>
        <p:spPr bwMode="auto">
          <a:xfrm>
            <a:off x="1019490" y="4198289"/>
            <a:ext cx="437842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Sustainability</a:t>
            </a:r>
            <a:r>
              <a:rPr lang="en-US" altLang="en-US" dirty="0">
                <a:latin typeface="Arial" panose="020B0604020202020204" pitchFamily="34" charset="0"/>
              </a:rPr>
              <a:t> - r</a:t>
            </a:r>
            <a:r>
              <a:rPr kumimoji="0" lang="en-US" altLang="en-US" sz="1800" b="0" i="0" u="none" strike="noStrike" cap="none" normalizeH="0" baseline="0" dirty="0">
                <a:ln>
                  <a:noFill/>
                </a:ln>
                <a:solidFill>
                  <a:schemeClr val="tx1"/>
                </a:solidFill>
                <a:effectLst/>
                <a:latin typeface="Arial" panose="020B0604020202020204" pitchFamily="34" charset="0"/>
              </a:rPr>
              <a:t>echargeable or solar-powered lights and sustainable materials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TextBox 6">
            <a:extLst>
              <a:ext uri="{FF2B5EF4-FFF2-40B4-BE49-F238E27FC236}">
                <a16:creationId xmlns:a16="http://schemas.microsoft.com/office/drawing/2014/main" id="{B9BB7A8C-1EF3-8F82-C9BF-E978AD15EEAF}"/>
              </a:ext>
            </a:extLst>
          </p:cNvPr>
          <p:cNvSpPr txBox="1"/>
          <p:nvPr/>
        </p:nvSpPr>
        <p:spPr>
          <a:xfrm>
            <a:off x="4434349" y="780911"/>
            <a:ext cx="4918899" cy="92333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Visibility</a:t>
            </a:r>
            <a:r>
              <a:rPr lang="en-US" altLang="en-US" dirty="0">
                <a:latin typeface="Arial" panose="020B0604020202020204" pitchFamily="34" charset="0"/>
              </a:rPr>
              <a:t> – to b</a:t>
            </a:r>
            <a:r>
              <a:rPr kumimoji="0" lang="en-US" altLang="en-US" sz="1800" b="0" i="0" u="none" strike="noStrike" cap="none" normalizeH="0" baseline="0" dirty="0">
                <a:ln>
                  <a:noFill/>
                </a:ln>
                <a:solidFill>
                  <a:schemeClr val="tx1"/>
                </a:solidFill>
                <a:effectLst/>
                <a:latin typeface="Arial" panose="020B0604020202020204" pitchFamily="34" charset="0"/>
              </a:rPr>
              <a:t>e seen by others (cars, people, cyclists). </a:t>
            </a:r>
            <a:r>
              <a:rPr lang="en-US" altLang="en-US" dirty="0">
                <a:latin typeface="Arial" panose="020B0604020202020204" pitchFamily="34" charset="0"/>
              </a:rPr>
              <a:t>R</a:t>
            </a:r>
            <a:r>
              <a:rPr kumimoji="0" lang="en-US" altLang="en-US" sz="1800" b="0" i="0" u="none" strike="noStrike" cap="none" normalizeH="0" baseline="0" dirty="0">
                <a:ln>
                  <a:noFill/>
                </a:ln>
                <a:solidFill>
                  <a:schemeClr val="tx1"/>
                </a:solidFill>
                <a:effectLst/>
                <a:latin typeface="Arial" panose="020B0604020202020204" pitchFamily="34" charset="0"/>
              </a:rPr>
              <a:t>eflective, glowing, or light-up materials</a:t>
            </a:r>
          </a:p>
        </p:txBody>
      </p:sp>
      <p:sp>
        <p:nvSpPr>
          <p:cNvPr id="9" name="TextBox 8">
            <a:extLst>
              <a:ext uri="{FF2B5EF4-FFF2-40B4-BE49-F238E27FC236}">
                <a16:creationId xmlns:a16="http://schemas.microsoft.com/office/drawing/2014/main" id="{3F4DEA57-FA65-F295-948E-8E3EE54A8196}"/>
              </a:ext>
            </a:extLst>
          </p:cNvPr>
          <p:cNvSpPr txBox="1"/>
          <p:nvPr/>
        </p:nvSpPr>
        <p:spPr>
          <a:xfrm>
            <a:off x="6993506" y="3415989"/>
            <a:ext cx="5112774"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Safety / Protection</a:t>
            </a:r>
            <a:r>
              <a:rPr lang="en-US" altLang="en-US" dirty="0">
                <a:latin typeface="Arial" panose="020B0604020202020204" pitchFamily="34" charset="0"/>
              </a:rPr>
              <a:t> – to p</a:t>
            </a:r>
            <a:r>
              <a:rPr kumimoji="0" lang="en-US" altLang="en-US" sz="1800" b="0" i="0" u="none" strike="noStrike" cap="none" normalizeH="0" baseline="0" dirty="0">
                <a:ln>
                  <a:noFill/>
                </a:ln>
                <a:solidFill>
                  <a:schemeClr val="tx1"/>
                </a:solidFill>
                <a:effectLst/>
                <a:latin typeface="Arial" panose="020B0604020202020204" pitchFamily="34" charset="0"/>
              </a:rPr>
              <a:t>revent accidents or injuries</a:t>
            </a:r>
          </a:p>
        </p:txBody>
      </p:sp>
      <p:sp>
        <p:nvSpPr>
          <p:cNvPr id="11" name="TextBox 10">
            <a:extLst>
              <a:ext uri="{FF2B5EF4-FFF2-40B4-BE49-F238E27FC236}">
                <a16:creationId xmlns:a16="http://schemas.microsoft.com/office/drawing/2014/main" id="{59026EFB-C482-1A63-DA85-211A2D61E952}"/>
              </a:ext>
            </a:extLst>
          </p:cNvPr>
          <p:cNvSpPr txBox="1"/>
          <p:nvPr/>
        </p:nvSpPr>
        <p:spPr>
          <a:xfrm>
            <a:off x="5257182" y="5556996"/>
            <a:ext cx="4924116"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Security</a:t>
            </a:r>
            <a:r>
              <a:rPr lang="en-US" altLang="en-US" dirty="0">
                <a:latin typeface="Arial" panose="020B0604020202020204" pitchFamily="34" charset="0"/>
              </a:rPr>
              <a:t> - avoid</a:t>
            </a:r>
            <a:r>
              <a:rPr kumimoji="0" lang="en-US" altLang="en-US" sz="1800" b="0" i="0" u="none" strike="noStrike" cap="none" normalizeH="0" baseline="0" dirty="0">
                <a:ln>
                  <a:noFill/>
                </a:ln>
                <a:solidFill>
                  <a:schemeClr val="tx1"/>
                </a:solidFill>
                <a:effectLst/>
                <a:latin typeface="Arial" panose="020B0604020202020204" pitchFamily="34" charset="0"/>
              </a:rPr>
              <a:t> danger or unwanted attention and encourage safe routes home</a:t>
            </a:r>
          </a:p>
        </p:txBody>
      </p:sp>
      <p:sp>
        <p:nvSpPr>
          <p:cNvPr id="17" name="TextBox 16">
            <a:extLst>
              <a:ext uri="{FF2B5EF4-FFF2-40B4-BE49-F238E27FC236}">
                <a16:creationId xmlns:a16="http://schemas.microsoft.com/office/drawing/2014/main" id="{1966E6E4-09DB-2FD7-7D98-CF2ECCF3696B}"/>
              </a:ext>
            </a:extLst>
          </p:cNvPr>
          <p:cNvSpPr txBox="1"/>
          <p:nvPr/>
        </p:nvSpPr>
        <p:spPr>
          <a:xfrm>
            <a:off x="339436" y="2470250"/>
            <a:ext cx="5184667"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Useful</a:t>
            </a:r>
            <a:r>
              <a:rPr kumimoji="0" lang="en-US" altLang="en-US" sz="1800" b="0" i="0" u="none" strike="noStrike" cap="none" normalizeH="0" baseline="0" dirty="0">
                <a:ln>
                  <a:noFill/>
                </a:ln>
                <a:solidFill>
                  <a:schemeClr val="tx1"/>
                </a:solidFill>
                <a:effectLst/>
                <a:latin typeface="Arial" panose="020B0604020202020204" pitchFamily="34" charset="0"/>
              </a:rPr>
              <a:t> – </a:t>
            </a:r>
            <a:r>
              <a:rPr lang="en-US" altLang="en-US" dirty="0">
                <a:latin typeface="Arial" panose="020B0604020202020204" pitchFamily="34" charset="0"/>
              </a:rPr>
              <a:t>something that’s e</a:t>
            </a:r>
            <a:r>
              <a:rPr kumimoji="0" lang="en-US" altLang="en-US" sz="1800" b="0" i="0" u="none" strike="noStrike" cap="none" normalizeH="0" baseline="0" dirty="0">
                <a:ln>
                  <a:noFill/>
                </a:ln>
                <a:solidFill>
                  <a:schemeClr val="tx1"/>
                </a:solidFill>
                <a:effectLst/>
                <a:latin typeface="Arial" panose="020B0604020202020204" pitchFamily="34" charset="0"/>
              </a:rPr>
              <a:t>asy to wear, carry, charge, or use hands-free</a:t>
            </a:r>
          </a:p>
        </p:txBody>
      </p:sp>
      <p:cxnSp>
        <p:nvCxnSpPr>
          <p:cNvPr id="23" name="Straight Connector 22">
            <a:extLst>
              <a:ext uri="{FF2B5EF4-FFF2-40B4-BE49-F238E27FC236}">
                <a16:creationId xmlns:a16="http://schemas.microsoft.com/office/drawing/2014/main" id="{106E0EE7-171B-64A5-1EAF-6CDFE16389B0}"/>
              </a:ext>
            </a:extLst>
          </p:cNvPr>
          <p:cNvCxnSpPr>
            <a:cxnSpLocks/>
          </p:cNvCxnSpPr>
          <p:nvPr/>
        </p:nvCxnSpPr>
        <p:spPr>
          <a:xfrm flipV="1">
            <a:off x="2941894" y="1001849"/>
            <a:ext cx="1325306" cy="56594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E9BBF11-6F27-6591-5792-3BB339DD1929}"/>
              </a:ext>
            </a:extLst>
          </p:cNvPr>
          <p:cNvCxnSpPr>
            <a:cxnSpLocks/>
          </p:cNvCxnSpPr>
          <p:nvPr/>
        </p:nvCxnSpPr>
        <p:spPr>
          <a:xfrm flipV="1">
            <a:off x="835742" y="1959960"/>
            <a:ext cx="196695" cy="401114"/>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056478"/>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lstStyle/>
          <a:p>
            <a:r>
              <a:rPr lang="en-GB" dirty="0"/>
              <a:t>Lesson 2 – </a:t>
            </a:r>
            <a:br>
              <a:rPr lang="en-GB" dirty="0"/>
            </a:br>
            <a:r>
              <a:rPr lang="en-GB" sz="4400" dirty="0"/>
              <a:t>The user</a:t>
            </a:r>
          </a:p>
        </p:txBody>
      </p:sp>
    </p:spTree>
    <p:extLst>
      <p:ext uri="{BB962C8B-B14F-4D97-AF65-F5344CB8AC3E}">
        <p14:creationId xmlns:p14="http://schemas.microsoft.com/office/powerpoint/2010/main" val="4261012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326786" y="255072"/>
            <a:ext cx="11748304" cy="733044"/>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So, what is a user?</a:t>
            </a:r>
          </a:p>
        </p:txBody>
      </p:sp>
      <p:pic>
        <p:nvPicPr>
          <p:cNvPr id="7" name="Picture 2">
            <a:extLst>
              <a:ext uri="{FF2B5EF4-FFF2-40B4-BE49-F238E27FC236}">
                <a16:creationId xmlns:a16="http://schemas.microsoft.com/office/drawing/2014/main" id="{DBD612EC-F963-600F-09C4-6984CDCABA2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6582B86C-0CF7-31BC-67B2-6667AF8DA6AD}"/>
              </a:ext>
            </a:extLst>
          </p:cNvPr>
          <p:cNvSpPr txBox="1"/>
          <p:nvPr/>
        </p:nvSpPr>
        <p:spPr>
          <a:xfrm>
            <a:off x="5360531" y="3092876"/>
            <a:ext cx="988598" cy="19389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0" b="1" i="0" u="none" strike="noStrike" kern="1200" cap="none" spc="0" normalizeH="0" baseline="0" noProof="0" dirty="0">
                <a:ln>
                  <a:noFill/>
                </a:ln>
                <a:solidFill>
                  <a:srgbClr val="FFFFFF"/>
                </a:solidFill>
                <a:effectLst/>
                <a:uLnTx/>
                <a:uFillTx/>
                <a:latin typeface="Arial"/>
                <a:ea typeface="+mn-ea"/>
                <a:cs typeface="+mn-cs"/>
              </a:rPr>
              <a:t>?</a:t>
            </a:r>
          </a:p>
        </p:txBody>
      </p:sp>
      <p:pic>
        <p:nvPicPr>
          <p:cNvPr id="15" name="Picture 14" descr="A yellow and black background&#10;&#10;Description automatically generated">
            <a:extLst>
              <a:ext uri="{FF2B5EF4-FFF2-40B4-BE49-F238E27FC236}">
                <a16:creationId xmlns:a16="http://schemas.microsoft.com/office/drawing/2014/main" id="{C9844864-28CF-45D3-7989-31B7A5A50D1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6200000" flipH="1" flipV="1">
            <a:off x="8675496" y="908749"/>
            <a:ext cx="7360935" cy="2587757"/>
          </a:xfrm>
          <a:prstGeom prst="rect">
            <a:avLst/>
          </a:prstGeom>
        </p:spPr>
      </p:pic>
      <p:pic>
        <p:nvPicPr>
          <p:cNvPr id="6" name="Picture 5">
            <a:extLst>
              <a:ext uri="{FF2B5EF4-FFF2-40B4-BE49-F238E27FC236}">
                <a16:creationId xmlns:a16="http://schemas.microsoft.com/office/drawing/2014/main" id="{D0E33618-DEC3-2430-D28C-C7D4385F7390}"/>
              </a:ext>
            </a:extLst>
          </p:cNvPr>
          <p:cNvPicPr>
            <a:picLocks noChangeAspect="1"/>
          </p:cNvPicPr>
          <p:nvPr/>
        </p:nvPicPr>
        <p:blipFill>
          <a:blip r:embed="rId5"/>
          <a:stretch>
            <a:fillRect/>
          </a:stretch>
        </p:blipFill>
        <p:spPr>
          <a:xfrm>
            <a:off x="370846" y="2338694"/>
            <a:ext cx="4876800" cy="2247900"/>
          </a:xfrm>
          <a:prstGeom prst="rect">
            <a:avLst/>
          </a:prstGeom>
        </p:spPr>
      </p:pic>
      <p:pic>
        <p:nvPicPr>
          <p:cNvPr id="8" name="Picture 7">
            <a:extLst>
              <a:ext uri="{FF2B5EF4-FFF2-40B4-BE49-F238E27FC236}">
                <a16:creationId xmlns:a16="http://schemas.microsoft.com/office/drawing/2014/main" id="{74502FE6-E0BD-D5A1-C9E3-B3ADEF3EC6B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15048" y="1691676"/>
            <a:ext cx="3739945" cy="3739945"/>
          </a:xfrm>
          <a:prstGeom prst="rect">
            <a:avLst/>
          </a:prstGeom>
        </p:spPr>
      </p:pic>
      <p:sp>
        <p:nvSpPr>
          <p:cNvPr id="9" name="TextBox 8">
            <a:extLst>
              <a:ext uri="{FF2B5EF4-FFF2-40B4-BE49-F238E27FC236}">
                <a16:creationId xmlns:a16="http://schemas.microsoft.com/office/drawing/2014/main" id="{36CC82B7-87EB-0D43-058C-9FEB67291098}"/>
              </a:ext>
            </a:extLst>
          </p:cNvPr>
          <p:cNvSpPr txBox="1"/>
          <p:nvPr/>
        </p:nvSpPr>
        <p:spPr>
          <a:xfrm>
            <a:off x="198965" y="1478739"/>
            <a:ext cx="5415253" cy="461665"/>
          </a:xfrm>
          <a:prstGeom prst="rect">
            <a:avLst/>
          </a:prstGeom>
          <a:noFill/>
        </p:spPr>
        <p:txBody>
          <a:bodyPr wrap="square" rtlCol="0">
            <a:spAutoFit/>
          </a:bodyPr>
          <a:lstStyle/>
          <a:p>
            <a:pPr marL="285750" indent="-285750">
              <a:buBlip>
                <a:blip r:embed="rId7"/>
              </a:buBlip>
            </a:pPr>
            <a:r>
              <a:rPr lang="en-GB" sz="2400" dirty="0"/>
              <a:t>Who are these spoons made for?</a:t>
            </a:r>
          </a:p>
        </p:txBody>
      </p:sp>
    </p:spTree>
    <p:extLst>
      <p:ext uri="{BB962C8B-B14F-4D97-AF65-F5344CB8AC3E}">
        <p14:creationId xmlns:p14="http://schemas.microsoft.com/office/powerpoint/2010/main" val="1020018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F5D87-1E53-8408-4BB4-78DD5CF1A6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0AB95D-171C-4352-7ADD-BF747281FD0B}"/>
              </a:ext>
            </a:extLst>
          </p:cNvPr>
          <p:cNvSpPr txBox="1">
            <a:spLocks/>
          </p:cNvSpPr>
          <p:nvPr/>
        </p:nvSpPr>
        <p:spPr>
          <a:xfrm>
            <a:off x="326786" y="255072"/>
            <a:ext cx="11748304" cy="733044"/>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So, what is a user?</a:t>
            </a:r>
          </a:p>
        </p:txBody>
      </p:sp>
      <p:pic>
        <p:nvPicPr>
          <p:cNvPr id="7" name="Picture 2">
            <a:extLst>
              <a:ext uri="{FF2B5EF4-FFF2-40B4-BE49-F238E27FC236}">
                <a16:creationId xmlns:a16="http://schemas.microsoft.com/office/drawing/2014/main" id="{C08BBFC8-9E7B-7123-4263-17D01ABA0ED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C2D4873B-B90D-E5D3-641C-5B1AFAADAFFE}"/>
              </a:ext>
            </a:extLst>
          </p:cNvPr>
          <p:cNvSpPr txBox="1"/>
          <p:nvPr/>
        </p:nvSpPr>
        <p:spPr>
          <a:xfrm>
            <a:off x="5360531" y="3092876"/>
            <a:ext cx="988598" cy="19389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0" b="1" i="0" u="none" strike="noStrike" kern="1200" cap="none" spc="0" normalizeH="0" baseline="0" noProof="0" dirty="0">
                <a:ln>
                  <a:noFill/>
                </a:ln>
                <a:solidFill>
                  <a:srgbClr val="FFFFFF"/>
                </a:solidFill>
                <a:effectLst/>
                <a:uLnTx/>
                <a:uFillTx/>
                <a:latin typeface="Arial"/>
                <a:ea typeface="+mn-ea"/>
                <a:cs typeface="+mn-cs"/>
              </a:rPr>
              <a:t>?</a:t>
            </a:r>
          </a:p>
        </p:txBody>
      </p:sp>
      <p:pic>
        <p:nvPicPr>
          <p:cNvPr id="15" name="Picture 14" descr="A yellow and black background&#10;&#10;Description automatically generated">
            <a:extLst>
              <a:ext uri="{FF2B5EF4-FFF2-40B4-BE49-F238E27FC236}">
                <a16:creationId xmlns:a16="http://schemas.microsoft.com/office/drawing/2014/main" id="{317F1A7C-F54E-A87E-158C-3C605E854E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6200000" flipH="1" flipV="1">
            <a:off x="8675496" y="908749"/>
            <a:ext cx="7360935" cy="2587757"/>
          </a:xfrm>
          <a:prstGeom prst="rect">
            <a:avLst/>
          </a:prstGeom>
        </p:spPr>
      </p:pic>
      <p:sp>
        <p:nvSpPr>
          <p:cNvPr id="3" name="TextBox 2">
            <a:extLst>
              <a:ext uri="{FF2B5EF4-FFF2-40B4-BE49-F238E27FC236}">
                <a16:creationId xmlns:a16="http://schemas.microsoft.com/office/drawing/2014/main" id="{6AF85D1F-8007-0720-A637-47FBC9CE0C4A}"/>
              </a:ext>
            </a:extLst>
          </p:cNvPr>
          <p:cNvSpPr txBox="1"/>
          <p:nvPr/>
        </p:nvSpPr>
        <p:spPr>
          <a:xfrm>
            <a:off x="189133" y="2074697"/>
            <a:ext cx="10154403" cy="830997"/>
          </a:xfrm>
          <a:prstGeom prst="rect">
            <a:avLst/>
          </a:prstGeom>
          <a:noFill/>
        </p:spPr>
        <p:txBody>
          <a:bodyPr wrap="square" rtlCol="0">
            <a:spAutoFit/>
          </a:bodyPr>
          <a:lstStyle/>
          <a:p>
            <a:pPr marL="285750" indent="-285750">
              <a:buBlip>
                <a:blip r:embed="rId5"/>
              </a:buBlip>
            </a:pPr>
            <a:r>
              <a:rPr lang="en-GB" sz="2400" dirty="0"/>
              <a:t>Can you think of examples of other products that have to or can be changed to suit different users?</a:t>
            </a:r>
          </a:p>
        </p:txBody>
      </p:sp>
    </p:spTree>
    <p:extLst>
      <p:ext uri="{BB962C8B-B14F-4D97-AF65-F5344CB8AC3E}">
        <p14:creationId xmlns:p14="http://schemas.microsoft.com/office/powerpoint/2010/main" val="819562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E53565D-F016-B027-3F80-D02854C5CC90}"/>
              </a:ext>
            </a:extLst>
          </p:cNvPr>
          <p:cNvSpPr>
            <a:spLocks noGrp="1"/>
          </p:cNvSpPr>
          <p:nvPr>
            <p:ph type="subTitle" idx="4294967295"/>
          </p:nvPr>
        </p:nvSpPr>
        <p:spPr>
          <a:xfrm>
            <a:off x="0" y="1897063"/>
            <a:ext cx="8078788" cy="3063875"/>
          </a:xfrm>
        </p:spPr>
        <p:txBody>
          <a:bodyPr/>
          <a:lstStyle/>
          <a:p>
            <a:endParaRPr lang="en-GB" sz="2400" dirty="0"/>
          </a:p>
          <a:p>
            <a:endParaRPr lang="en-GB" sz="2400" dirty="0"/>
          </a:p>
          <a:p>
            <a:endParaRPr lang="en-GB" sz="2400" dirty="0"/>
          </a:p>
        </p:txBody>
      </p:sp>
      <p:sp>
        <p:nvSpPr>
          <p:cNvPr id="9" name="Title 1">
            <a:extLst>
              <a:ext uri="{FF2B5EF4-FFF2-40B4-BE49-F238E27FC236}">
                <a16:creationId xmlns:a16="http://schemas.microsoft.com/office/drawing/2014/main" id="{53A6B6A3-A1C6-195B-149C-A92494A039E5}"/>
              </a:ext>
            </a:extLst>
          </p:cNvPr>
          <p:cNvSpPr txBox="1">
            <a:spLocks/>
          </p:cNvSpPr>
          <p:nvPr/>
        </p:nvSpPr>
        <p:spPr>
          <a:xfrm>
            <a:off x="341063" y="-168267"/>
            <a:ext cx="8229600"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user</a:t>
            </a:r>
          </a:p>
        </p:txBody>
      </p:sp>
      <p:pic>
        <p:nvPicPr>
          <p:cNvPr id="6" name="Picture 2">
            <a:extLst>
              <a:ext uri="{FF2B5EF4-FFF2-40B4-BE49-F238E27FC236}">
                <a16:creationId xmlns:a16="http://schemas.microsoft.com/office/drawing/2014/main" id="{BDBA0AC1-7833-2612-D821-6F82C2586FD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59AD5B9-BC23-4F86-226C-AE16F2107AA1}"/>
              </a:ext>
            </a:extLst>
          </p:cNvPr>
          <p:cNvSpPr txBox="1"/>
          <p:nvPr/>
        </p:nvSpPr>
        <p:spPr>
          <a:xfrm>
            <a:off x="112556" y="1455332"/>
            <a:ext cx="6936426" cy="1200329"/>
          </a:xfrm>
          <a:prstGeom prst="rect">
            <a:avLst/>
          </a:prstGeom>
          <a:noFill/>
        </p:spPr>
        <p:txBody>
          <a:bodyPr wrap="square">
            <a:spAutoFit/>
          </a:bodyPr>
          <a:lstStyle/>
          <a:p>
            <a:pPr marL="285750" indent="-285750">
              <a:buBlip>
                <a:blip r:embed="rId4"/>
              </a:buBlip>
            </a:pPr>
            <a:r>
              <a:rPr lang="en-GB" sz="2400" dirty="0"/>
              <a:t>A </a:t>
            </a:r>
            <a:r>
              <a:rPr lang="en-GB" sz="2400" b="1" dirty="0"/>
              <a:t>user</a:t>
            </a:r>
            <a:r>
              <a:rPr lang="en-GB" sz="2400" dirty="0"/>
              <a:t> is the person who will </a:t>
            </a:r>
            <a:r>
              <a:rPr lang="en-GB" sz="2400" b="1" dirty="0"/>
              <a:t>use</a:t>
            </a:r>
            <a:r>
              <a:rPr lang="en-GB" sz="2400" dirty="0"/>
              <a:t> the product.</a:t>
            </a:r>
          </a:p>
          <a:p>
            <a:pPr marL="285750" indent="-285750">
              <a:buBlip>
                <a:blip r:embed="rId4"/>
              </a:buBlip>
            </a:pPr>
            <a:endParaRPr lang="en-GB" sz="2400" dirty="0"/>
          </a:p>
          <a:p>
            <a:pPr marL="285750" indent="-285750">
              <a:buBlip>
                <a:blip r:embed="rId4"/>
              </a:buBlip>
            </a:pPr>
            <a:r>
              <a:rPr lang="en-GB" sz="2400" dirty="0"/>
              <a:t>We sometimes also call the </a:t>
            </a:r>
            <a:r>
              <a:rPr lang="en-GB" sz="2400" b="1" dirty="0"/>
              <a:t>user</a:t>
            </a:r>
            <a:r>
              <a:rPr lang="en-GB" sz="2400" dirty="0"/>
              <a:t>, the </a:t>
            </a:r>
            <a:r>
              <a:rPr lang="en-GB" sz="2400" b="1" dirty="0"/>
              <a:t>client</a:t>
            </a:r>
            <a:r>
              <a:rPr lang="en-GB" sz="2400" dirty="0"/>
              <a:t>.</a:t>
            </a:r>
          </a:p>
        </p:txBody>
      </p:sp>
      <p:sp>
        <p:nvSpPr>
          <p:cNvPr id="5" name="TextBox 4">
            <a:extLst>
              <a:ext uri="{FF2B5EF4-FFF2-40B4-BE49-F238E27FC236}">
                <a16:creationId xmlns:a16="http://schemas.microsoft.com/office/drawing/2014/main" id="{609A1AF5-0E33-BFCE-AD90-A4DD20625862}"/>
              </a:ext>
            </a:extLst>
          </p:cNvPr>
          <p:cNvSpPr txBox="1"/>
          <p:nvPr/>
        </p:nvSpPr>
        <p:spPr>
          <a:xfrm>
            <a:off x="112556" y="3136260"/>
            <a:ext cx="7033131" cy="1938992"/>
          </a:xfrm>
          <a:prstGeom prst="rect">
            <a:avLst/>
          </a:prstGeom>
          <a:noFill/>
        </p:spPr>
        <p:txBody>
          <a:bodyPr wrap="square" rtlCol="0">
            <a:spAutoFit/>
          </a:bodyPr>
          <a:lstStyle/>
          <a:p>
            <a:pPr marL="285750" indent="-285750">
              <a:buBlip>
                <a:blip r:embed="rId4"/>
              </a:buBlip>
            </a:pPr>
            <a:r>
              <a:rPr lang="en-GB" sz="2400" dirty="0"/>
              <a:t>Looking back at your mind map, who might </a:t>
            </a:r>
            <a:r>
              <a:rPr lang="en-GB" sz="2400" b="1" dirty="0"/>
              <a:t>use</a:t>
            </a:r>
            <a:r>
              <a:rPr lang="en-GB" sz="2400" dirty="0"/>
              <a:t> your product?</a:t>
            </a:r>
          </a:p>
          <a:p>
            <a:pPr marL="285750" indent="-285750">
              <a:buBlip>
                <a:blip r:embed="rId4"/>
              </a:buBlip>
            </a:pPr>
            <a:endParaRPr lang="en-GB" sz="2400" dirty="0"/>
          </a:p>
          <a:p>
            <a:pPr marL="285750" indent="-285750">
              <a:buBlip>
                <a:blip r:embed="rId4"/>
              </a:buBlip>
            </a:pPr>
            <a:r>
              <a:rPr lang="en-GB" sz="2400" dirty="0"/>
              <a:t>It is important you get the right </a:t>
            </a:r>
            <a:r>
              <a:rPr lang="en-GB" sz="2400" b="1" dirty="0"/>
              <a:t>user</a:t>
            </a:r>
            <a:r>
              <a:rPr lang="en-GB" sz="2400" dirty="0"/>
              <a:t> for your product for the next task. </a:t>
            </a:r>
          </a:p>
        </p:txBody>
      </p:sp>
      <p:pic>
        <p:nvPicPr>
          <p:cNvPr id="8" name="Picture 7">
            <a:extLst>
              <a:ext uri="{FF2B5EF4-FFF2-40B4-BE49-F238E27FC236}">
                <a16:creationId xmlns:a16="http://schemas.microsoft.com/office/drawing/2014/main" id="{130F3B57-D001-AAE5-32D2-7FB63F3FD68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16935" y="1342711"/>
            <a:ext cx="4172578" cy="4172578"/>
          </a:xfrm>
          <a:prstGeom prst="rect">
            <a:avLst/>
          </a:prstGeom>
        </p:spPr>
      </p:pic>
    </p:spTree>
    <p:extLst>
      <p:ext uri="{BB962C8B-B14F-4D97-AF65-F5344CB8AC3E}">
        <p14:creationId xmlns:p14="http://schemas.microsoft.com/office/powerpoint/2010/main" val="3777057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288860" y="-139348"/>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Primary research</a:t>
            </a:r>
          </a:p>
        </p:txBody>
      </p:sp>
      <p:pic>
        <p:nvPicPr>
          <p:cNvPr id="10" name="Picture 2">
            <a:extLst>
              <a:ext uri="{FF2B5EF4-FFF2-40B4-BE49-F238E27FC236}">
                <a16:creationId xmlns:a16="http://schemas.microsoft.com/office/drawing/2014/main" id="{E2B09F5B-9338-42D5-AD69-798024D0319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DE45DDE-457C-0EE5-4784-A8BB735518B7}"/>
              </a:ext>
            </a:extLst>
          </p:cNvPr>
          <p:cNvSpPr txBox="1"/>
          <p:nvPr/>
        </p:nvSpPr>
        <p:spPr>
          <a:xfrm>
            <a:off x="154070" y="1313555"/>
            <a:ext cx="9603388" cy="6417141"/>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1000"/>
              </a:spcAft>
              <a:buClrTx/>
              <a:buSzTx/>
              <a:buBlip>
                <a:blip r:embed="rId4"/>
              </a:buBlip>
              <a:tabLst/>
              <a:defRPr/>
            </a:pPr>
            <a:r>
              <a:rPr kumimoji="0" lang="en-GB" sz="2400" b="0" i="0" u="none" strike="noStrike" kern="1200" cap="none" spc="0" normalizeH="0" baseline="0" noProof="0" dirty="0">
                <a:ln>
                  <a:noFill/>
                </a:ln>
                <a:solidFill>
                  <a:srgbClr val="222222"/>
                </a:solidFill>
                <a:effectLst/>
                <a:uLnTx/>
                <a:uFillTx/>
                <a:ea typeface="+mn-ea"/>
                <a:cs typeface="+mn-cs"/>
              </a:rPr>
              <a:t>Talking to a possible </a:t>
            </a:r>
            <a:r>
              <a:rPr kumimoji="0" lang="en-GB" sz="2400" b="1" i="0" u="none" strike="noStrike" kern="1200" cap="none" spc="0" normalizeH="0" baseline="0" noProof="0" dirty="0">
                <a:ln>
                  <a:noFill/>
                </a:ln>
                <a:solidFill>
                  <a:srgbClr val="222222"/>
                </a:solidFill>
                <a:effectLst/>
                <a:uLnTx/>
                <a:uFillTx/>
                <a:ea typeface="+mn-ea"/>
                <a:cs typeface="+mn-cs"/>
              </a:rPr>
              <a:t>user</a:t>
            </a:r>
            <a:r>
              <a:rPr kumimoji="0" lang="en-GB" sz="2400" b="0" i="0" u="none" strike="noStrike" kern="1200" cap="none" spc="0" normalizeH="0" baseline="0" noProof="0" dirty="0">
                <a:ln>
                  <a:noFill/>
                </a:ln>
                <a:solidFill>
                  <a:srgbClr val="222222"/>
                </a:solidFill>
                <a:effectLst/>
                <a:uLnTx/>
                <a:uFillTx/>
                <a:ea typeface="+mn-ea"/>
                <a:cs typeface="+mn-cs"/>
              </a:rPr>
              <a:t> can be a useful way to learn more about a </a:t>
            </a:r>
            <a:r>
              <a:rPr kumimoji="0" lang="en-GB" sz="2400" b="1" i="0" u="none" strike="noStrike" kern="1200" cap="none" spc="0" normalizeH="0" baseline="0" noProof="0" dirty="0">
                <a:ln>
                  <a:noFill/>
                </a:ln>
                <a:solidFill>
                  <a:srgbClr val="222222"/>
                </a:solidFill>
                <a:effectLst/>
                <a:uLnTx/>
                <a:uFillTx/>
                <a:ea typeface="+mn-ea"/>
                <a:cs typeface="+mn-cs"/>
              </a:rPr>
              <a:t>context</a:t>
            </a:r>
            <a:r>
              <a:rPr kumimoji="0" lang="en-GB" sz="2400" b="0" i="0" u="none" strike="noStrike" kern="1200" cap="none" spc="0" normalizeH="0" baseline="0" noProof="0" dirty="0">
                <a:ln>
                  <a:noFill/>
                </a:ln>
                <a:solidFill>
                  <a:srgbClr val="222222"/>
                </a:solidFill>
                <a:effectLst/>
                <a:uLnTx/>
                <a:uFillTx/>
                <a:ea typeface="+mn-ea"/>
                <a:cs typeface="+mn-cs"/>
              </a:rPr>
              <a:t>.</a:t>
            </a:r>
          </a:p>
          <a:p>
            <a:pPr marL="285750" marR="0" lvl="0" indent="-285750" algn="l" defTabSz="457200" rtl="0" eaLnBrk="1" fontAlgn="auto" latinLnBrk="0" hangingPunct="1">
              <a:lnSpc>
                <a:spcPct val="100000"/>
              </a:lnSpc>
              <a:spcBef>
                <a:spcPts val="0"/>
              </a:spcBef>
              <a:spcAft>
                <a:spcPts val="1000"/>
              </a:spcAft>
              <a:buClrTx/>
              <a:buSzTx/>
              <a:buBlip>
                <a:blip r:embed="rId4"/>
              </a:buBlip>
              <a:tabLst/>
              <a:defRPr/>
            </a:pPr>
            <a:endParaRPr lang="en-GB" sz="2400" dirty="0">
              <a:solidFill>
                <a:srgbClr val="222222"/>
              </a:solidFill>
            </a:endParaRPr>
          </a:p>
          <a:p>
            <a:pPr marL="285750" marR="0" lvl="0" indent="-285750" algn="l" defTabSz="457200" rtl="0" eaLnBrk="1" fontAlgn="auto" latinLnBrk="0" hangingPunct="1">
              <a:lnSpc>
                <a:spcPct val="100000"/>
              </a:lnSpc>
              <a:spcBef>
                <a:spcPts val="0"/>
              </a:spcBef>
              <a:spcAft>
                <a:spcPts val="1000"/>
              </a:spcAft>
              <a:buClrTx/>
              <a:buSzTx/>
              <a:buBlip>
                <a:blip r:embed="rId4"/>
              </a:buBlip>
              <a:tabLst/>
              <a:defRPr/>
            </a:pPr>
            <a:r>
              <a:rPr kumimoji="0" lang="en-GB" sz="2400" b="0" i="0" u="none" strike="noStrike" kern="1200" cap="none" spc="0" normalizeH="0" baseline="0" noProof="0" dirty="0">
                <a:ln>
                  <a:noFill/>
                </a:ln>
                <a:solidFill>
                  <a:srgbClr val="222222"/>
                </a:solidFill>
                <a:effectLst/>
                <a:uLnTx/>
                <a:uFillTx/>
                <a:ea typeface="+mn-ea"/>
                <a:cs typeface="+mn-cs"/>
              </a:rPr>
              <a:t>This is called </a:t>
            </a:r>
            <a:r>
              <a:rPr kumimoji="0" lang="en-GB" sz="2400" b="1" i="0" u="none" strike="noStrike" kern="1200" cap="none" spc="0" normalizeH="0" baseline="0" noProof="0" dirty="0">
                <a:ln>
                  <a:noFill/>
                </a:ln>
                <a:solidFill>
                  <a:srgbClr val="222222"/>
                </a:solidFill>
                <a:effectLst/>
                <a:uLnTx/>
                <a:uFillTx/>
                <a:ea typeface="+mn-ea"/>
                <a:cs typeface="+mn-cs"/>
              </a:rPr>
              <a:t>primary research</a:t>
            </a:r>
            <a:r>
              <a:rPr kumimoji="0" lang="en-GB" sz="2400" b="0" i="0" u="none" strike="noStrike" kern="1200" cap="none" spc="0" normalizeH="0" baseline="0" noProof="0" dirty="0">
                <a:ln>
                  <a:noFill/>
                </a:ln>
                <a:solidFill>
                  <a:srgbClr val="222222"/>
                </a:solidFill>
                <a:effectLst/>
                <a:uLnTx/>
                <a:uFillTx/>
                <a:ea typeface="+mn-ea"/>
                <a:cs typeface="+mn-cs"/>
              </a:rPr>
              <a:t>.</a:t>
            </a:r>
          </a:p>
          <a:p>
            <a:pPr marR="0" lvl="0" algn="l" defTabSz="457200" rtl="0" eaLnBrk="1" fontAlgn="auto" latinLnBrk="0" hangingPunct="1">
              <a:lnSpc>
                <a:spcPct val="100000"/>
              </a:lnSpc>
              <a:spcBef>
                <a:spcPts val="0"/>
              </a:spcBef>
              <a:spcAft>
                <a:spcPts val="1000"/>
              </a:spcAft>
              <a:buClrTx/>
              <a:buSzTx/>
              <a:tabLst/>
              <a:defRPr/>
            </a:pPr>
            <a:endParaRPr lang="en-GB" sz="2400" dirty="0">
              <a:solidFill>
                <a:srgbClr val="222222"/>
              </a:solidFill>
            </a:endParaRPr>
          </a:p>
          <a:p>
            <a:pPr marL="285750" lvl="0" indent="-285750">
              <a:spcAft>
                <a:spcPts val="1000"/>
              </a:spcAft>
              <a:buBlip>
                <a:blip r:embed="rId4"/>
              </a:buBlip>
              <a:defRPr/>
            </a:pPr>
            <a:r>
              <a:rPr lang="en-GB" sz="2400" b="1" dirty="0"/>
              <a:t>Primary research </a:t>
            </a:r>
            <a:r>
              <a:rPr lang="en-GB" sz="2400" dirty="0"/>
              <a:t>is when you collect new information yourself, like by asking people questions or finding things out yourself.</a:t>
            </a:r>
            <a:endParaRPr kumimoji="0" lang="en-GB" sz="2400" b="0" i="0" u="none" strike="noStrike" kern="1200" cap="none" spc="0" normalizeH="0" baseline="0" noProof="0" dirty="0">
              <a:ln>
                <a:noFill/>
              </a:ln>
              <a:solidFill>
                <a:srgbClr val="222222"/>
              </a:solidFill>
              <a:effectLst/>
              <a:uLnTx/>
              <a:uFillTx/>
              <a:ea typeface="+mn-ea"/>
              <a:cs typeface="+mn-cs"/>
            </a:endParaRPr>
          </a:p>
          <a:p>
            <a:pPr marL="285750" marR="0" lvl="0" indent="-285750" algn="l" defTabSz="457200" rtl="0" eaLnBrk="1" fontAlgn="auto" latinLnBrk="0" hangingPunct="1">
              <a:lnSpc>
                <a:spcPct val="100000"/>
              </a:lnSpc>
              <a:spcBef>
                <a:spcPts val="0"/>
              </a:spcBef>
              <a:spcAft>
                <a:spcPts val="1000"/>
              </a:spcAft>
              <a:buClrTx/>
              <a:buSzTx/>
              <a:buBlip>
                <a:blip r:embed="rId4"/>
              </a:buBlip>
              <a:tabLst/>
              <a:defRPr/>
            </a:pPr>
            <a:endParaRPr lang="en-GB" sz="2400" dirty="0">
              <a:solidFill>
                <a:srgbClr val="222222"/>
              </a:solidFill>
            </a:endParaRPr>
          </a:p>
          <a:p>
            <a:pPr marL="285750" marR="0" lvl="0" indent="-285750" algn="l" defTabSz="457200" rtl="0" eaLnBrk="1" fontAlgn="auto" latinLnBrk="0" hangingPunct="1">
              <a:lnSpc>
                <a:spcPct val="100000"/>
              </a:lnSpc>
              <a:spcBef>
                <a:spcPts val="0"/>
              </a:spcBef>
              <a:spcAft>
                <a:spcPts val="1000"/>
              </a:spcAft>
              <a:buClrTx/>
              <a:buSzTx/>
              <a:buBlip>
                <a:blip r:embed="rId4"/>
              </a:buBlip>
              <a:tabLst/>
              <a:defRPr/>
            </a:pPr>
            <a:r>
              <a:rPr lang="en-GB" sz="2400" dirty="0">
                <a:solidFill>
                  <a:srgbClr val="222222"/>
                </a:solidFill>
              </a:rPr>
              <a:t>When you carry out </a:t>
            </a:r>
            <a:r>
              <a:rPr lang="en-GB" sz="2400" b="1" dirty="0">
                <a:solidFill>
                  <a:srgbClr val="222222"/>
                </a:solidFill>
              </a:rPr>
              <a:t>primary research </a:t>
            </a:r>
            <a:r>
              <a:rPr lang="en-GB" sz="2400" dirty="0">
                <a:solidFill>
                  <a:srgbClr val="222222"/>
                </a:solidFill>
              </a:rPr>
              <a:t>you can ask </a:t>
            </a:r>
            <a:r>
              <a:rPr lang="en-GB" sz="2400" b="1" dirty="0">
                <a:solidFill>
                  <a:srgbClr val="222222"/>
                </a:solidFill>
              </a:rPr>
              <a:t>open</a:t>
            </a:r>
            <a:r>
              <a:rPr lang="en-GB" sz="2400" dirty="0">
                <a:solidFill>
                  <a:srgbClr val="222222"/>
                </a:solidFill>
              </a:rPr>
              <a:t> and </a:t>
            </a:r>
            <a:r>
              <a:rPr lang="en-GB" sz="2400" b="1" dirty="0">
                <a:solidFill>
                  <a:srgbClr val="222222"/>
                </a:solidFill>
              </a:rPr>
              <a:t>closed </a:t>
            </a:r>
            <a:r>
              <a:rPr lang="en-GB" sz="2400" dirty="0">
                <a:solidFill>
                  <a:srgbClr val="222222"/>
                </a:solidFill>
              </a:rPr>
              <a:t>questions.</a:t>
            </a:r>
          </a:p>
          <a:p>
            <a:pPr marR="0" lvl="0" algn="l" defTabSz="457200" rtl="0" eaLnBrk="1" fontAlgn="auto" latinLnBrk="0" hangingPunct="1">
              <a:lnSpc>
                <a:spcPct val="100000"/>
              </a:lnSpc>
              <a:spcBef>
                <a:spcPts val="0"/>
              </a:spcBef>
              <a:spcAft>
                <a:spcPts val="1000"/>
              </a:spcAft>
              <a:buClrTx/>
              <a:buSzTx/>
              <a:tabLst/>
              <a:defRPr/>
            </a:pPr>
            <a:endParaRPr kumimoji="0" lang="en-GB" sz="2400" i="0" u="none" strike="noStrike" kern="1200" cap="none" spc="0" normalizeH="0" baseline="0" noProof="0" dirty="0">
              <a:ln>
                <a:noFill/>
              </a:ln>
              <a:solidFill>
                <a:srgbClr val="000000"/>
              </a:solidFill>
              <a:effectLst/>
              <a:uLnTx/>
              <a:uFillTx/>
              <a:ea typeface="+mn-ea"/>
              <a:cs typeface="+mn-cs"/>
            </a:endParaRPr>
          </a:p>
          <a:p>
            <a:pPr marR="0" lvl="0" algn="l" defTabSz="457200" rtl="0" eaLnBrk="1" fontAlgn="auto" latinLnBrk="0" hangingPunct="1">
              <a:lnSpc>
                <a:spcPct val="100000"/>
              </a:lnSpc>
              <a:spcBef>
                <a:spcPts val="0"/>
              </a:spcBef>
              <a:spcAft>
                <a:spcPts val="1000"/>
              </a:spcAft>
              <a:buClrTx/>
              <a:buSzTx/>
              <a:tabLst/>
              <a:defRPr/>
            </a:pPr>
            <a:endParaRPr kumimoji="0" lang="en-GB" sz="2400" i="0" u="none" strike="noStrike" kern="1200" cap="none" spc="0" normalizeH="0" baseline="0" noProof="0" dirty="0">
              <a:ln>
                <a:noFill/>
              </a:ln>
              <a:solidFill>
                <a:srgbClr val="000000"/>
              </a:solidFill>
              <a:effectLst/>
              <a:uLnTx/>
              <a:uFillTx/>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GB" sz="2400" b="0" i="0" u="none" strike="noStrike" kern="1200" cap="none" spc="0" normalizeH="0" baseline="0" noProof="0" dirty="0">
                <a:ln>
                  <a:noFill/>
                </a:ln>
                <a:solidFill>
                  <a:srgbClr val="000000"/>
                </a:solidFill>
                <a:effectLst/>
                <a:uLnTx/>
                <a:uFillTx/>
                <a:latin typeface="Arial"/>
                <a:ea typeface="+mn-ea"/>
                <a:cs typeface="+mn-cs"/>
              </a:rPr>
            </a:b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3" name="Picture 2">
            <a:extLst>
              <a:ext uri="{FF2B5EF4-FFF2-40B4-BE49-F238E27FC236}">
                <a16:creationId xmlns:a16="http://schemas.microsoft.com/office/drawing/2014/main" id="{99D49A36-5E03-76F5-503F-F8E571B4803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588551" y="1747777"/>
            <a:ext cx="2329296" cy="232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952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p:txBody>
          <a:bodyPr>
            <a:normAutofit/>
          </a:bodyPr>
          <a:lstStyle/>
          <a:p>
            <a:r>
              <a:rPr lang="en-GB" sz="4400" dirty="0">
                <a:latin typeface="+mj-lt"/>
              </a:rPr>
              <a:t>VIDEO FROM EON</a:t>
            </a:r>
          </a:p>
        </p:txBody>
      </p:sp>
      <p:pic>
        <p:nvPicPr>
          <p:cNvPr id="2" name="Picture 2">
            <a:extLst>
              <a:ext uri="{FF2B5EF4-FFF2-40B4-BE49-F238E27FC236}">
                <a16:creationId xmlns:a16="http://schemas.microsoft.com/office/drawing/2014/main" id="{2D2576FA-5CFC-FBBD-A50A-CF956617745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4" name="Online Media 3" title="E.ON Resource Introduction">
            <a:hlinkClick r:id="" action="ppaction://media"/>
            <a:extLst>
              <a:ext uri="{FF2B5EF4-FFF2-40B4-BE49-F238E27FC236}">
                <a16:creationId xmlns:a16="http://schemas.microsoft.com/office/drawing/2014/main" id="{80B47C34-1DE4-0781-EE5B-E7921EEAC007}"/>
              </a:ext>
            </a:extLst>
          </p:cNvPr>
          <p:cNvPicPr>
            <a:picLocks noRot="1" noChangeAspect="1"/>
          </p:cNvPicPr>
          <p:nvPr>
            <a:videoFile r:link="rId1"/>
          </p:nvPr>
        </p:nvPicPr>
        <p:blipFill>
          <a:blip r:embed="rId5"/>
          <a:stretch>
            <a:fillRect/>
          </a:stretch>
        </p:blipFill>
        <p:spPr>
          <a:xfrm>
            <a:off x="22225" y="0"/>
            <a:ext cx="12147550" cy="6858000"/>
          </a:xfrm>
          <a:prstGeom prst="rect">
            <a:avLst/>
          </a:prstGeom>
        </p:spPr>
      </p:pic>
    </p:spTree>
    <p:extLst>
      <p:ext uri="{BB962C8B-B14F-4D97-AF65-F5344CB8AC3E}">
        <p14:creationId xmlns:p14="http://schemas.microsoft.com/office/powerpoint/2010/main" val="321974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10428-269E-1B93-576A-A7592A2CF0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28F0E6-B0AF-D5D5-A056-B9B855B8DBE2}"/>
              </a:ext>
            </a:extLst>
          </p:cNvPr>
          <p:cNvSpPr txBox="1">
            <a:spLocks/>
          </p:cNvSpPr>
          <p:nvPr/>
        </p:nvSpPr>
        <p:spPr>
          <a:xfrm>
            <a:off x="288860" y="-139348"/>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Primary research</a:t>
            </a:r>
          </a:p>
        </p:txBody>
      </p:sp>
      <p:pic>
        <p:nvPicPr>
          <p:cNvPr id="10" name="Picture 2">
            <a:extLst>
              <a:ext uri="{FF2B5EF4-FFF2-40B4-BE49-F238E27FC236}">
                <a16:creationId xmlns:a16="http://schemas.microsoft.com/office/drawing/2014/main" id="{993A0778-1A15-D094-C22E-7F858457B90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A28C8DC-FC15-6FD1-A290-D55491BEDA34}"/>
              </a:ext>
            </a:extLst>
          </p:cNvPr>
          <p:cNvSpPr txBox="1"/>
          <p:nvPr/>
        </p:nvSpPr>
        <p:spPr>
          <a:xfrm>
            <a:off x="252454" y="927542"/>
            <a:ext cx="11608173" cy="4657685"/>
          </a:xfrm>
          <a:prstGeom prst="rect">
            <a:avLst/>
          </a:prstGeom>
          <a:noFill/>
        </p:spPr>
        <p:txBody>
          <a:bodyPr wrap="square">
            <a:spAutoFit/>
          </a:bodyPr>
          <a:lstStyle/>
          <a:p>
            <a:pPr marR="0" lvl="0" algn="l" defTabSz="457200" rtl="0" eaLnBrk="1" fontAlgn="auto" latinLnBrk="0" hangingPunct="1">
              <a:lnSpc>
                <a:spcPct val="100000"/>
              </a:lnSpc>
              <a:spcBef>
                <a:spcPts val="0"/>
              </a:spcBef>
              <a:spcAft>
                <a:spcPts val="1000"/>
              </a:spcAft>
              <a:buClrTx/>
              <a:buSzTx/>
              <a:tabLst/>
              <a:defRPr/>
            </a:pPr>
            <a:endParaRPr kumimoji="0" lang="en-GB" sz="2000" i="0" u="none" strike="noStrike" kern="1200" cap="none" spc="0" normalizeH="0" baseline="0" noProof="0" dirty="0">
              <a:ln>
                <a:noFill/>
              </a:ln>
              <a:solidFill>
                <a:srgbClr val="222222"/>
              </a:solidFill>
              <a:effectLst/>
              <a:uLnTx/>
              <a:uFillTx/>
              <a:ea typeface="+mn-ea"/>
              <a:cs typeface="+mn-cs"/>
            </a:endParaRPr>
          </a:p>
          <a:p>
            <a:pPr marL="285750" indent="-285750">
              <a:buBlip>
                <a:blip r:embed="rId4"/>
              </a:buBlip>
            </a:pPr>
            <a:r>
              <a:rPr lang="en-GB" sz="2000" b="1" dirty="0"/>
              <a:t>Closed questions</a:t>
            </a:r>
            <a:r>
              <a:rPr lang="en-GB" sz="2000" dirty="0"/>
              <a:t> are questions that need </a:t>
            </a:r>
            <a:r>
              <a:rPr lang="en-GB" sz="2000" b="1" dirty="0"/>
              <a:t>short answers</a:t>
            </a:r>
            <a:r>
              <a:rPr lang="en-GB" sz="2000" dirty="0"/>
              <a:t>, like “yes,” “no,” or a quick fact.</a:t>
            </a:r>
          </a:p>
          <a:p>
            <a:endParaRPr lang="en-GB" sz="2000" dirty="0"/>
          </a:p>
          <a:p>
            <a:r>
              <a:rPr lang="en-GB" sz="2000" b="1" dirty="0">
                <a:solidFill>
                  <a:schemeClr val="accent1"/>
                </a:solidFill>
              </a:rPr>
              <a:t>For example</a:t>
            </a:r>
            <a:r>
              <a:rPr lang="en-GB" sz="2000" dirty="0"/>
              <a:t>: “Do you like chocolate?”</a:t>
            </a:r>
          </a:p>
          <a:p>
            <a:endParaRPr lang="en-GB" sz="2000" dirty="0"/>
          </a:p>
          <a:p>
            <a:endParaRPr lang="en-GB" sz="2000" dirty="0"/>
          </a:p>
          <a:p>
            <a:pPr marL="285750" indent="-285750">
              <a:buBlip>
                <a:blip r:embed="rId4"/>
              </a:buBlip>
            </a:pPr>
            <a:endParaRPr lang="en-GB" sz="2000" b="1" dirty="0"/>
          </a:p>
          <a:p>
            <a:pPr marL="285750" indent="-285750">
              <a:buBlip>
                <a:blip r:embed="rId4"/>
              </a:buBlip>
            </a:pPr>
            <a:r>
              <a:rPr lang="en-GB" sz="2000" b="1" dirty="0"/>
              <a:t>Open questions</a:t>
            </a:r>
            <a:r>
              <a:rPr lang="en-GB" sz="2000" dirty="0"/>
              <a:t> are questions that need </a:t>
            </a:r>
            <a:r>
              <a:rPr lang="en-GB" sz="2000" b="1" dirty="0"/>
              <a:t>longer answers</a:t>
            </a:r>
            <a:r>
              <a:rPr lang="en-GB" sz="2000" dirty="0"/>
              <a:t>, where you can explain, describe, or give opinions.</a:t>
            </a:r>
          </a:p>
          <a:p>
            <a:endParaRPr lang="en-GB" sz="2000" dirty="0"/>
          </a:p>
          <a:p>
            <a:r>
              <a:rPr lang="en-GB" sz="2000" b="1" dirty="0">
                <a:solidFill>
                  <a:schemeClr val="accent1"/>
                </a:solidFill>
              </a:rPr>
              <a:t>For example</a:t>
            </a:r>
            <a:r>
              <a:rPr lang="en-GB" sz="2000" dirty="0"/>
              <a:t>: “Why do you like chocolate?”</a:t>
            </a:r>
          </a:p>
          <a:p>
            <a:pPr marR="0" lvl="0" algn="l" defTabSz="457200" rtl="0" eaLnBrk="1" fontAlgn="auto" latinLnBrk="0" hangingPunct="1">
              <a:lnSpc>
                <a:spcPct val="100000"/>
              </a:lnSpc>
              <a:spcBef>
                <a:spcPts val="0"/>
              </a:spcBef>
              <a:spcAft>
                <a:spcPts val="1000"/>
              </a:spcAft>
              <a:buClrTx/>
              <a:buSzTx/>
              <a:tabLst/>
              <a:defRPr/>
            </a:pPr>
            <a:endParaRPr kumimoji="0" lang="en-GB" sz="2000" i="0" u="none" strike="noStrike" kern="1200" cap="none" spc="0" normalizeH="0" baseline="0" noProof="0" dirty="0">
              <a:ln>
                <a:noFill/>
              </a:ln>
              <a:solidFill>
                <a:srgbClr val="000000"/>
              </a:solidFill>
              <a:effectLst/>
              <a:uLnTx/>
              <a:uFillTx/>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GB" sz="2000" b="0" i="0" u="none" strike="noStrike" kern="1200" cap="none" spc="0" normalizeH="0" baseline="0" noProof="0" dirty="0">
                <a:ln>
                  <a:noFill/>
                </a:ln>
                <a:solidFill>
                  <a:srgbClr val="000000"/>
                </a:solidFill>
                <a:effectLst/>
                <a:uLnTx/>
                <a:uFillTx/>
                <a:latin typeface="Arial"/>
                <a:ea typeface="+mn-ea"/>
                <a:cs typeface="+mn-cs"/>
              </a:rPr>
            </a:br>
            <a:endParaRPr kumimoji="0" lang="en-GB" sz="2000" b="0" i="0" u="none" strike="noStrike" kern="1200" cap="none" spc="0" normalizeH="0" baseline="0" noProof="0" dirty="0">
              <a:ln>
                <a:noFill/>
              </a:ln>
              <a:solidFill>
                <a:srgbClr val="000000"/>
              </a:solidFill>
              <a:effectLst/>
              <a:uLnTx/>
              <a:uFillTx/>
              <a:latin typeface="Arial"/>
              <a:ea typeface="+mn-ea"/>
              <a:cs typeface="+mn-cs"/>
            </a:endParaRPr>
          </a:p>
        </p:txBody>
      </p:sp>
      <p:sp>
        <p:nvSpPr>
          <p:cNvPr id="5" name="TextBox 4">
            <a:extLst>
              <a:ext uri="{FF2B5EF4-FFF2-40B4-BE49-F238E27FC236}">
                <a16:creationId xmlns:a16="http://schemas.microsoft.com/office/drawing/2014/main" id="{1792B7E0-D2A4-5D17-32BD-FF7452622423}"/>
              </a:ext>
            </a:extLst>
          </p:cNvPr>
          <p:cNvSpPr txBox="1"/>
          <p:nvPr/>
        </p:nvSpPr>
        <p:spPr>
          <a:xfrm>
            <a:off x="1030925" y="5412918"/>
            <a:ext cx="4171801" cy="400110"/>
          </a:xfrm>
          <a:prstGeom prst="rect">
            <a:avLst/>
          </a:prstGeom>
          <a:noFill/>
        </p:spPr>
        <p:txBody>
          <a:bodyPr wrap="square">
            <a:spAutoFit/>
          </a:bodyPr>
          <a:lstStyle/>
          <a:p>
            <a:pPr algn="ctr"/>
            <a:r>
              <a:rPr lang="en-GB" sz="2000" b="1" dirty="0"/>
              <a:t>Closed = short answers</a:t>
            </a:r>
            <a:endParaRPr lang="en-GB" sz="2000" dirty="0"/>
          </a:p>
        </p:txBody>
      </p:sp>
      <p:sp>
        <p:nvSpPr>
          <p:cNvPr id="8" name="TextBox 7">
            <a:extLst>
              <a:ext uri="{FF2B5EF4-FFF2-40B4-BE49-F238E27FC236}">
                <a16:creationId xmlns:a16="http://schemas.microsoft.com/office/drawing/2014/main" id="{1CD0A7DE-F27C-695B-92BB-2FD547D3DBE7}"/>
              </a:ext>
            </a:extLst>
          </p:cNvPr>
          <p:cNvSpPr txBox="1"/>
          <p:nvPr/>
        </p:nvSpPr>
        <p:spPr>
          <a:xfrm>
            <a:off x="6014884" y="5412918"/>
            <a:ext cx="6120580" cy="400110"/>
          </a:xfrm>
          <a:prstGeom prst="rect">
            <a:avLst/>
          </a:prstGeom>
          <a:noFill/>
        </p:spPr>
        <p:txBody>
          <a:bodyPr wrap="square">
            <a:spAutoFit/>
          </a:bodyPr>
          <a:lstStyle/>
          <a:p>
            <a:pPr algn="ctr"/>
            <a:r>
              <a:rPr lang="en-GB" sz="2000" b="1" dirty="0"/>
              <a:t>Open = longer answers and more detail</a:t>
            </a:r>
            <a:r>
              <a:rPr lang="en-GB" sz="2000" dirty="0"/>
              <a:t> </a:t>
            </a:r>
          </a:p>
        </p:txBody>
      </p:sp>
      <p:sp>
        <p:nvSpPr>
          <p:cNvPr id="11" name="TextBox 10">
            <a:extLst>
              <a:ext uri="{FF2B5EF4-FFF2-40B4-BE49-F238E27FC236}">
                <a16:creationId xmlns:a16="http://schemas.microsoft.com/office/drawing/2014/main" id="{690F83E2-6E45-164E-3900-6C24B210364F}"/>
              </a:ext>
            </a:extLst>
          </p:cNvPr>
          <p:cNvSpPr txBox="1"/>
          <p:nvPr/>
        </p:nvSpPr>
        <p:spPr>
          <a:xfrm>
            <a:off x="2772697" y="4645606"/>
            <a:ext cx="6646606" cy="369332"/>
          </a:xfrm>
          <a:prstGeom prst="rect">
            <a:avLst/>
          </a:prstGeom>
          <a:noFill/>
        </p:spPr>
        <p:txBody>
          <a:bodyPr wrap="square">
            <a:spAutoFit/>
          </a:bodyPr>
          <a:lstStyle/>
          <a:p>
            <a:pPr algn="ctr">
              <a:buNone/>
            </a:pPr>
            <a:r>
              <a:rPr lang="en-GB" dirty="0"/>
              <a:t>Easy way to remember:</a:t>
            </a:r>
          </a:p>
        </p:txBody>
      </p:sp>
      <p:sp>
        <p:nvSpPr>
          <p:cNvPr id="12" name="Rectangle 11">
            <a:extLst>
              <a:ext uri="{FF2B5EF4-FFF2-40B4-BE49-F238E27FC236}">
                <a16:creationId xmlns:a16="http://schemas.microsoft.com/office/drawing/2014/main" id="{76F9CFFC-70BF-EBBF-6E41-4C63E8FA27B4}"/>
              </a:ext>
            </a:extLst>
          </p:cNvPr>
          <p:cNvSpPr/>
          <p:nvPr/>
        </p:nvSpPr>
        <p:spPr>
          <a:xfrm>
            <a:off x="688257" y="5283533"/>
            <a:ext cx="4857135" cy="688258"/>
          </a:xfrm>
          <a:prstGeom prst="rect">
            <a:avLst/>
          </a:prstGeom>
          <a:noFill/>
          <a:ln w="571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DE29EBEC-3F20-A6CA-AEB2-B7963DB4BC24}"/>
              </a:ext>
            </a:extLst>
          </p:cNvPr>
          <p:cNvSpPr/>
          <p:nvPr/>
        </p:nvSpPr>
        <p:spPr>
          <a:xfrm>
            <a:off x="6635334" y="5265435"/>
            <a:ext cx="4857135" cy="688258"/>
          </a:xfrm>
          <a:prstGeom prst="rect">
            <a:avLst/>
          </a:prstGeom>
          <a:noFill/>
          <a:ln w="57150">
            <a:solidFill>
              <a:srgbClr val="07E29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07170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481F6-DE61-D6FC-8993-CF2DCB41A0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68CDF3-B3E1-FCC6-E36C-E5745E171AEA}"/>
              </a:ext>
            </a:extLst>
          </p:cNvPr>
          <p:cNvSpPr txBox="1">
            <a:spLocks/>
          </p:cNvSpPr>
          <p:nvPr/>
        </p:nvSpPr>
        <p:spPr>
          <a:xfrm>
            <a:off x="288860" y="-139348"/>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Primary research</a:t>
            </a:r>
          </a:p>
        </p:txBody>
      </p:sp>
      <p:pic>
        <p:nvPicPr>
          <p:cNvPr id="10" name="Picture 2">
            <a:extLst>
              <a:ext uri="{FF2B5EF4-FFF2-40B4-BE49-F238E27FC236}">
                <a16:creationId xmlns:a16="http://schemas.microsoft.com/office/drawing/2014/main" id="{E1981ECC-6C9B-038A-3C2E-8E2BAA432B5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D050970-783D-7352-BFAE-0CAAFA71F6B2}"/>
              </a:ext>
            </a:extLst>
          </p:cNvPr>
          <p:cNvSpPr txBox="1"/>
          <p:nvPr/>
        </p:nvSpPr>
        <p:spPr>
          <a:xfrm>
            <a:off x="288859" y="1355498"/>
            <a:ext cx="8258703" cy="1456809"/>
          </a:xfrm>
          <a:prstGeom prst="rect">
            <a:avLst/>
          </a:prstGeom>
          <a:noFill/>
        </p:spPr>
        <p:txBody>
          <a:bodyPr wrap="square">
            <a:spAutoFit/>
          </a:bodyPr>
          <a:lstStyle/>
          <a:p>
            <a:pPr marR="0" lvl="0" algn="l" defTabSz="457200" rtl="0" eaLnBrk="1" fontAlgn="auto" latinLnBrk="0" hangingPunct="1">
              <a:lnSpc>
                <a:spcPct val="100000"/>
              </a:lnSpc>
              <a:spcBef>
                <a:spcPts val="0"/>
              </a:spcBef>
              <a:spcAft>
                <a:spcPts val="1000"/>
              </a:spcAft>
              <a:buClrTx/>
              <a:buSzTx/>
              <a:tabLst/>
              <a:defRPr/>
            </a:pPr>
            <a:endParaRPr lang="en-GB" dirty="0"/>
          </a:p>
          <a:p>
            <a:pPr marR="0" lvl="0" algn="l" defTabSz="457200" rtl="0" eaLnBrk="1" fontAlgn="auto" latinLnBrk="0" hangingPunct="1">
              <a:lnSpc>
                <a:spcPct val="100000"/>
              </a:lnSpc>
              <a:spcBef>
                <a:spcPts val="0"/>
              </a:spcBef>
              <a:spcAft>
                <a:spcPts val="1000"/>
              </a:spcAft>
              <a:buClrTx/>
              <a:buSzTx/>
              <a:tabLst/>
              <a:defRPr/>
            </a:pPr>
            <a:endParaRPr kumimoji="0" lang="en-GB" sz="1800" i="0" u="none" strike="noStrike" kern="1200" cap="none" spc="0" normalizeH="0" baseline="0" noProof="0" dirty="0">
              <a:ln>
                <a:noFill/>
              </a:ln>
              <a:solidFill>
                <a:srgbClr val="000000"/>
              </a:solidFill>
              <a:effectLst/>
              <a:uLnTx/>
              <a:uFillTx/>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GB" sz="1800" b="0" i="0" u="none" strike="noStrike" kern="1200" cap="none" spc="0" normalizeH="0" baseline="0" noProof="0" dirty="0">
                <a:ln>
                  <a:noFill/>
                </a:ln>
                <a:solidFill>
                  <a:srgbClr val="000000"/>
                </a:solidFill>
                <a:effectLst/>
                <a:uLnTx/>
                <a:uFillTx/>
                <a:latin typeface="Arial"/>
                <a:ea typeface="+mn-ea"/>
                <a:cs typeface="+mn-cs"/>
              </a:rPr>
            </a:br>
            <a:endParaRPr kumimoji="0" lang="en-GB" sz="1800" b="0" i="0" u="none" strike="noStrike" kern="1200" cap="none" spc="0" normalizeH="0" baseline="0" noProof="0" dirty="0">
              <a:ln>
                <a:noFill/>
              </a:ln>
              <a:solidFill>
                <a:srgbClr val="000000"/>
              </a:solidFill>
              <a:effectLst/>
              <a:uLnTx/>
              <a:uFillTx/>
              <a:latin typeface="Arial"/>
              <a:ea typeface="+mn-ea"/>
              <a:cs typeface="+mn-cs"/>
            </a:endParaRPr>
          </a:p>
        </p:txBody>
      </p:sp>
      <p:pic>
        <p:nvPicPr>
          <p:cNvPr id="3" name="Picture 2">
            <a:extLst>
              <a:ext uri="{FF2B5EF4-FFF2-40B4-BE49-F238E27FC236}">
                <a16:creationId xmlns:a16="http://schemas.microsoft.com/office/drawing/2014/main" id="{A4B37A18-1A43-D324-E1EC-D00DCDA7EBF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71500" y="2327243"/>
            <a:ext cx="3185091" cy="31850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9C3A025-1703-90EB-0DA2-6B7A4CDA1E0F}"/>
              </a:ext>
            </a:extLst>
          </p:cNvPr>
          <p:cNvSpPr txBox="1"/>
          <p:nvPr/>
        </p:nvSpPr>
        <p:spPr>
          <a:xfrm>
            <a:off x="288858" y="1003652"/>
            <a:ext cx="8415303" cy="563231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a:ea typeface="+mn-ea"/>
                <a:cs typeface="+mn-cs"/>
              </a:rPr>
              <a:t>Task:</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Think of </a:t>
            </a:r>
            <a:r>
              <a:rPr lang="en-GB" sz="2400" b="1" dirty="0">
                <a:solidFill>
                  <a:srgbClr val="000000"/>
                </a:solidFill>
                <a:latin typeface="Arial"/>
              </a:rPr>
              <a:t>3</a:t>
            </a:r>
            <a:r>
              <a:rPr kumimoji="0" lang="en-GB" sz="2400" b="1" i="0" u="none" strike="noStrike" kern="1200" cap="none" spc="0" normalizeH="0" baseline="0" noProof="0" dirty="0">
                <a:ln>
                  <a:noFill/>
                </a:ln>
                <a:solidFill>
                  <a:srgbClr val="000000"/>
                </a:solidFill>
                <a:effectLst/>
                <a:uLnTx/>
                <a:uFillTx/>
                <a:latin typeface="Arial"/>
                <a:ea typeface="+mn-ea"/>
                <a:cs typeface="+mn-cs"/>
              </a:rPr>
              <a:t> closed</a:t>
            </a:r>
            <a:r>
              <a:rPr kumimoji="0" lang="en-GB" sz="2400" b="0" i="0" u="none" strike="noStrike" kern="1200" cap="none" spc="0" normalizeH="0" baseline="0" noProof="0" dirty="0">
                <a:ln>
                  <a:noFill/>
                </a:ln>
                <a:solidFill>
                  <a:srgbClr val="000000"/>
                </a:solidFill>
                <a:effectLst/>
                <a:uLnTx/>
                <a:uFillTx/>
                <a:latin typeface="Arial"/>
                <a:ea typeface="+mn-ea"/>
                <a:cs typeface="+mn-cs"/>
              </a:rPr>
              <a:t> questions that you could ask your </a:t>
            </a:r>
            <a:r>
              <a:rPr kumimoji="0" lang="en-GB" sz="2400" b="1" i="0" u="none" strike="noStrike" kern="1200" cap="none" spc="0" normalizeH="0" baseline="0" noProof="0" dirty="0">
                <a:ln>
                  <a:noFill/>
                </a:ln>
                <a:solidFill>
                  <a:srgbClr val="000000"/>
                </a:solidFill>
                <a:effectLst/>
                <a:uLnTx/>
                <a:uFillTx/>
                <a:latin typeface="Arial"/>
                <a:ea typeface="+mn-ea"/>
                <a:cs typeface="+mn-cs"/>
              </a:rPr>
              <a:t>user</a:t>
            </a:r>
            <a:r>
              <a:rPr kumimoji="0" lang="en-GB" sz="2400" b="0" i="0" u="none" strike="noStrike" kern="1200" cap="none" spc="0" normalizeH="0" baseline="0" noProof="0" dirty="0">
                <a:ln>
                  <a:noFill/>
                </a:ln>
                <a:solidFill>
                  <a:srgbClr val="000000"/>
                </a:solidFill>
                <a:effectLst/>
                <a:uLnTx/>
                <a:uFillTx/>
                <a:latin typeface="Arial"/>
                <a:ea typeface="+mn-ea"/>
                <a:cs typeface="+mn-cs"/>
              </a:rPr>
              <a:t> about the context ‘</a:t>
            </a:r>
            <a:r>
              <a:rPr kumimoji="0" lang="en-GB" sz="2400" b="1" i="0" u="none" strike="noStrike" kern="1200" cap="none" spc="0" normalizeH="0" baseline="0" noProof="0" dirty="0">
                <a:ln>
                  <a:noFill/>
                </a:ln>
                <a:solidFill>
                  <a:srgbClr val="000000"/>
                </a:solidFill>
                <a:effectLst/>
                <a:uLnTx/>
                <a:uFillTx/>
                <a:latin typeface="Arial"/>
                <a:ea typeface="+mn-ea"/>
                <a:cs typeface="+mn-cs"/>
              </a:rPr>
              <a:t>keeping safe at night</a:t>
            </a:r>
            <a:r>
              <a:rPr kumimoji="0" lang="en-GB" sz="2400" b="0" i="0" u="none" strike="noStrike" kern="1200" cap="none" spc="0" normalizeH="0" baseline="0" noProof="0" dirty="0">
                <a:ln>
                  <a:noFill/>
                </a:ln>
                <a:solidFill>
                  <a:srgbClr val="000000"/>
                </a:solidFill>
                <a:effectLst/>
                <a:uLnTx/>
                <a:uFillTx/>
                <a:latin typeface="Arial"/>
                <a:ea typeface="+mn-ea"/>
                <a:cs typeface="+mn-cs"/>
              </a:rPr>
              <a:t>’.</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lang="en-GB" sz="2400" dirty="0">
              <a:solidFill>
                <a:srgbClr val="000000"/>
              </a:solidFill>
              <a:latin typeface="Arial"/>
            </a:endParaRPr>
          </a:p>
          <a:p>
            <a:pPr marL="342900" indent="-342900">
              <a:buFontTx/>
              <a:buAutoNum type="arabicPeriod"/>
            </a:pPr>
            <a:r>
              <a:rPr lang="en-GB" sz="2400" dirty="0">
                <a:solidFill>
                  <a:srgbClr val="000000"/>
                </a:solidFill>
              </a:rPr>
              <a:t>Think of </a:t>
            </a:r>
            <a:r>
              <a:rPr lang="en-GB" sz="2400" b="1" dirty="0">
                <a:solidFill>
                  <a:srgbClr val="000000"/>
                </a:solidFill>
              </a:rPr>
              <a:t>6</a:t>
            </a:r>
            <a:r>
              <a:rPr lang="en-GB" sz="2400" dirty="0">
                <a:solidFill>
                  <a:srgbClr val="000000"/>
                </a:solidFill>
              </a:rPr>
              <a:t> </a:t>
            </a:r>
            <a:r>
              <a:rPr lang="en-GB" sz="2400" b="1" dirty="0">
                <a:solidFill>
                  <a:srgbClr val="000000"/>
                </a:solidFill>
              </a:rPr>
              <a:t>open</a:t>
            </a:r>
            <a:r>
              <a:rPr lang="en-GB" sz="2400" dirty="0">
                <a:solidFill>
                  <a:srgbClr val="000000"/>
                </a:solidFill>
              </a:rPr>
              <a:t> questions that you could ask your </a:t>
            </a:r>
            <a:r>
              <a:rPr lang="en-GB" sz="2400" b="1" dirty="0">
                <a:solidFill>
                  <a:srgbClr val="000000"/>
                </a:solidFill>
              </a:rPr>
              <a:t>user </a:t>
            </a:r>
            <a:r>
              <a:rPr lang="en-GB" sz="2400" dirty="0">
                <a:solidFill>
                  <a:srgbClr val="000000"/>
                </a:solidFill>
              </a:rPr>
              <a:t>about the context ‘</a:t>
            </a:r>
            <a:r>
              <a:rPr lang="en-GB" sz="2400" b="1" dirty="0">
                <a:solidFill>
                  <a:srgbClr val="000000"/>
                </a:solidFill>
              </a:rPr>
              <a:t>keeping safe at night</a:t>
            </a:r>
            <a:r>
              <a:rPr lang="en-GB" sz="2400" dirty="0">
                <a:solidFill>
                  <a:srgbClr val="000000"/>
                </a:solidFill>
              </a:rPr>
              <a:t>’.</a:t>
            </a:r>
          </a:p>
          <a:p>
            <a:pPr marL="342900" indent="-342900">
              <a:buFontTx/>
              <a:buAutoNum type="arabicPeriod"/>
            </a:pPr>
            <a:endParaRPr lang="en-GB" sz="2400" b="1" dirty="0">
              <a:solidFill>
                <a:srgbClr val="000000"/>
              </a:solidFill>
            </a:endParaRPr>
          </a:p>
          <a:p>
            <a:pPr marL="342900" indent="-342900">
              <a:buFontTx/>
              <a:buAutoNum type="arabicPeriod"/>
            </a:pPr>
            <a:r>
              <a:rPr lang="en-GB" sz="2400" dirty="0">
                <a:solidFill>
                  <a:srgbClr val="000000"/>
                </a:solidFill>
              </a:rPr>
              <a:t>Which questions do you think are the most useful to find out the answers to?</a:t>
            </a:r>
          </a:p>
          <a:p>
            <a:pPr marL="342900" indent="-342900">
              <a:buFontTx/>
              <a:buAutoNum type="arabicPeriod"/>
            </a:pPr>
            <a:endParaRPr lang="en-GB" sz="2400" dirty="0">
              <a:solidFill>
                <a:srgbClr val="000000"/>
              </a:solidFill>
            </a:endParaRPr>
          </a:p>
          <a:p>
            <a:pPr marL="342900" indent="-342900">
              <a:buFontTx/>
              <a:buAutoNum type="arabicPeriod"/>
            </a:pPr>
            <a:r>
              <a:rPr lang="en-GB" sz="2400" dirty="0">
                <a:solidFill>
                  <a:srgbClr val="000000"/>
                </a:solidFill>
              </a:rPr>
              <a:t>Write up your questions into a questionnaire that you can interview your </a:t>
            </a:r>
            <a:r>
              <a:rPr lang="en-GB" sz="2400" b="1" dirty="0">
                <a:solidFill>
                  <a:srgbClr val="000000"/>
                </a:solidFill>
              </a:rPr>
              <a:t>user</a:t>
            </a:r>
            <a:r>
              <a:rPr lang="en-GB" sz="2400" dirty="0">
                <a:solidFill>
                  <a:srgbClr val="000000"/>
                </a:solidFill>
              </a:rPr>
              <a:t> with.</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GB" sz="24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18473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B6F20-39DE-98A3-AFEF-34E30C12E6B4}"/>
              </a:ext>
            </a:extLst>
          </p:cNvPr>
          <p:cNvSpPr>
            <a:spLocks noGrp="1"/>
          </p:cNvSpPr>
          <p:nvPr>
            <p:ph type="ctrTitle"/>
          </p:nvPr>
        </p:nvSpPr>
        <p:spPr/>
        <p:txBody>
          <a:bodyPr/>
          <a:lstStyle/>
          <a:p>
            <a:r>
              <a:rPr lang="en-GB" dirty="0"/>
              <a:t>Lesson 3 -</a:t>
            </a:r>
            <a:br>
              <a:rPr lang="en-GB" dirty="0"/>
            </a:br>
            <a:r>
              <a:rPr lang="en-GB" sz="4400" dirty="0"/>
              <a:t>programming and control</a:t>
            </a:r>
          </a:p>
        </p:txBody>
      </p:sp>
    </p:spTree>
    <p:extLst>
      <p:ext uri="{BB962C8B-B14F-4D97-AF65-F5344CB8AC3E}">
        <p14:creationId xmlns:p14="http://schemas.microsoft.com/office/powerpoint/2010/main" val="3025839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72F36-7413-3AD6-A7A5-AD7DEA66AA9C}"/>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2A3C512A-5032-D49F-F31B-71C084A83585}"/>
              </a:ext>
            </a:extLst>
          </p:cNvPr>
          <p:cNvSpPr txBox="1">
            <a:spLocks/>
          </p:cNvSpPr>
          <p:nvPr/>
        </p:nvSpPr>
        <p:spPr>
          <a:xfrm>
            <a:off x="173844" y="-135010"/>
            <a:ext cx="11663908"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pic>
        <p:nvPicPr>
          <p:cNvPr id="11" name="Picture 2">
            <a:extLst>
              <a:ext uri="{FF2B5EF4-FFF2-40B4-BE49-F238E27FC236}">
                <a16:creationId xmlns:a16="http://schemas.microsoft.com/office/drawing/2014/main" id="{953173C8-6418-93F0-8C3D-A6A44FF95AF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67665BF-E217-6F69-44E9-3CDAE2CE2A5E}"/>
              </a:ext>
            </a:extLst>
          </p:cNvPr>
          <p:cNvSpPr txBox="1"/>
          <p:nvPr/>
        </p:nvSpPr>
        <p:spPr>
          <a:xfrm>
            <a:off x="272593" y="1955450"/>
            <a:ext cx="5823407" cy="707886"/>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Blip>
                <a:blip r:embed="rId4"/>
              </a:buBlip>
              <a:tabLst/>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Programming</a:t>
            </a:r>
            <a:r>
              <a:rPr kumimoji="0" lang="en-GB" sz="2000" b="0" i="0" u="none" strike="noStrike" kern="1200" cap="none" spc="0" normalizeH="0" baseline="0" noProof="0" dirty="0">
                <a:ln>
                  <a:noFill/>
                </a:ln>
                <a:solidFill>
                  <a:srgbClr val="000000"/>
                </a:solidFill>
                <a:effectLst/>
                <a:uLnTx/>
                <a:uFillTx/>
                <a:latin typeface="Arial"/>
                <a:ea typeface="+mn-ea"/>
                <a:cs typeface="+mn-cs"/>
              </a:rPr>
              <a:t> is giving instructions to a robot or a computer.</a:t>
            </a:r>
          </a:p>
        </p:txBody>
      </p:sp>
      <p:sp>
        <p:nvSpPr>
          <p:cNvPr id="9" name="TextBox 8">
            <a:extLst>
              <a:ext uri="{FF2B5EF4-FFF2-40B4-BE49-F238E27FC236}">
                <a16:creationId xmlns:a16="http://schemas.microsoft.com/office/drawing/2014/main" id="{EB55CB7A-6E3D-1837-93B4-E8C4CBD3C60F}"/>
              </a:ext>
            </a:extLst>
          </p:cNvPr>
          <p:cNvSpPr txBox="1"/>
          <p:nvPr/>
        </p:nvSpPr>
        <p:spPr>
          <a:xfrm>
            <a:off x="272593" y="2903528"/>
            <a:ext cx="5823408" cy="707886"/>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Blip>
                <a:blip r:embed="rId4"/>
              </a:buBlip>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Just like you might tell a friend how to make a jam sandwich…</a:t>
            </a:r>
          </a:p>
        </p:txBody>
      </p:sp>
      <p:pic>
        <p:nvPicPr>
          <p:cNvPr id="1026" name="Picture 2" descr="Sumptuous homemade strawberry jam | FMT">
            <a:extLst>
              <a:ext uri="{FF2B5EF4-FFF2-40B4-BE49-F238E27FC236}">
                <a16:creationId xmlns:a16="http://schemas.microsoft.com/office/drawing/2014/main" id="{96010F75-AF86-FE03-2258-A719186A637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06979" y="1821492"/>
            <a:ext cx="5530770" cy="34567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C1048B9-03B4-A9EB-396E-F757C2D062F4}"/>
              </a:ext>
            </a:extLst>
          </p:cNvPr>
          <p:cNvSpPr txBox="1"/>
          <p:nvPr/>
        </p:nvSpPr>
        <p:spPr>
          <a:xfrm>
            <a:off x="259209" y="3926255"/>
            <a:ext cx="6094070" cy="400110"/>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Blip>
                <a:blip r:embed="rId4"/>
              </a:buBlip>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You tell the computer what to do step by step.</a:t>
            </a:r>
          </a:p>
        </p:txBody>
      </p:sp>
      <p:sp>
        <p:nvSpPr>
          <p:cNvPr id="13" name="Title 2">
            <a:extLst>
              <a:ext uri="{FF2B5EF4-FFF2-40B4-BE49-F238E27FC236}">
                <a16:creationId xmlns:a16="http://schemas.microsoft.com/office/drawing/2014/main" id="{287D3FE7-6465-51E9-C466-03400EDDE39F}"/>
              </a:ext>
            </a:extLst>
          </p:cNvPr>
          <p:cNvSpPr>
            <a:spLocks noGrp="1"/>
          </p:cNvSpPr>
          <p:nvPr>
            <p:ph type="title"/>
          </p:nvPr>
        </p:nvSpPr>
        <p:spPr/>
        <p:txBody>
          <a:bodyPr>
            <a:noAutofit/>
          </a:bodyPr>
          <a:lstStyle/>
          <a:p>
            <a:r>
              <a:rPr lang="en-GB" b="1" dirty="0">
                <a:latin typeface="+mj-lt"/>
              </a:rPr>
              <a:t>What is programming and control?</a:t>
            </a:r>
          </a:p>
        </p:txBody>
      </p:sp>
      <p:sp>
        <p:nvSpPr>
          <p:cNvPr id="2" name="TextBox 1">
            <a:extLst>
              <a:ext uri="{FF2B5EF4-FFF2-40B4-BE49-F238E27FC236}">
                <a16:creationId xmlns:a16="http://schemas.microsoft.com/office/drawing/2014/main" id="{4D385D7F-82B4-F220-9232-23142920EEB6}"/>
              </a:ext>
            </a:extLst>
          </p:cNvPr>
          <p:cNvSpPr txBox="1"/>
          <p:nvPr/>
        </p:nvSpPr>
        <p:spPr>
          <a:xfrm>
            <a:off x="272593" y="4868544"/>
            <a:ext cx="6034386" cy="707886"/>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Blip>
                <a:blip r:embed="rId4"/>
              </a:buBlip>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It is </a:t>
            </a:r>
            <a:r>
              <a:rPr kumimoji="0" lang="en-GB" sz="2000" b="0" i="0" u="none" strike="noStrike" kern="1200" cap="none" spc="0" normalizeH="0" baseline="0" noProof="0" dirty="0" err="1">
                <a:ln>
                  <a:noFill/>
                </a:ln>
                <a:solidFill>
                  <a:srgbClr val="000000"/>
                </a:solidFill>
                <a:effectLst/>
                <a:uLnTx/>
                <a:uFillTx/>
                <a:latin typeface="Arial"/>
                <a:ea typeface="+mn-ea"/>
                <a:cs typeface="+mn-cs"/>
              </a:rPr>
              <a:t>im</a:t>
            </a:r>
            <a:r>
              <a:rPr lang="en-GB" sz="2000" dirty="0" err="1">
                <a:solidFill>
                  <a:srgbClr val="000000"/>
                </a:solidFill>
                <a:latin typeface="Arial"/>
              </a:rPr>
              <a:t>portant</a:t>
            </a:r>
            <a:r>
              <a:rPr lang="en-GB" sz="2000" dirty="0">
                <a:solidFill>
                  <a:srgbClr val="000000"/>
                </a:solidFill>
                <a:latin typeface="Arial"/>
              </a:rPr>
              <a:t> that you get the steps in the correct order and the steps are clear.</a:t>
            </a:r>
            <a:endParaRPr kumimoji="0" lang="en-GB" sz="20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78769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5A33E6FB-CD25-A46A-E73D-091DD7199EE0}"/>
              </a:ext>
            </a:extLst>
          </p:cNvPr>
          <p:cNvSpPr>
            <a:spLocks noGrp="1"/>
          </p:cNvSpPr>
          <p:nvPr>
            <p:ph type="title"/>
          </p:nvPr>
        </p:nvSpPr>
        <p:spPr/>
        <p:txBody>
          <a:bodyPr>
            <a:noAutofit/>
          </a:bodyPr>
          <a:lstStyle/>
          <a:p>
            <a:r>
              <a:rPr lang="en-GB" sz="4400" dirty="0"/>
              <a:t>PROGRAM A NIGHT LIGHT </a:t>
            </a:r>
            <a:r>
              <a:rPr lang="en-GB" sz="2400" dirty="0"/>
              <a:t>– focussed task</a:t>
            </a:r>
            <a:br>
              <a:rPr lang="en-GB" sz="4400" dirty="0"/>
            </a:br>
            <a:endParaRPr lang="en-GB" sz="4400" dirty="0">
              <a:latin typeface="+mj-lt"/>
            </a:endParaRPr>
          </a:p>
        </p:txBody>
      </p:sp>
      <p:pic>
        <p:nvPicPr>
          <p:cNvPr id="1026" name="Picture 2" descr="Crumble Projects | Redfern Electronics | Page 2">
            <a:extLst>
              <a:ext uri="{FF2B5EF4-FFF2-40B4-BE49-F238E27FC236}">
                <a16:creationId xmlns:a16="http://schemas.microsoft.com/office/drawing/2014/main" id="{C92BCFC9-3D9D-39EA-0589-6DAC6191179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53875" y="1542480"/>
            <a:ext cx="6802188" cy="352113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512E52E-E5C5-E18A-73B6-082BE1318475}"/>
              </a:ext>
            </a:extLst>
          </p:cNvPr>
          <p:cNvSpPr txBox="1"/>
          <p:nvPr/>
        </p:nvSpPr>
        <p:spPr>
          <a:xfrm>
            <a:off x="7484092" y="1542480"/>
            <a:ext cx="4493342" cy="4154984"/>
          </a:xfrm>
          <a:prstGeom prst="rect">
            <a:avLst/>
          </a:prstGeom>
          <a:noFill/>
        </p:spPr>
        <p:txBody>
          <a:bodyPr wrap="square" rtlCol="0">
            <a:spAutoFit/>
          </a:bodyPr>
          <a:lstStyle/>
          <a:p>
            <a:r>
              <a:rPr lang="en-GB" sz="2400" dirty="0"/>
              <a:t>First, you need to assemble your Crumble components. </a:t>
            </a:r>
          </a:p>
          <a:p>
            <a:endParaRPr lang="en-GB" sz="2400" dirty="0"/>
          </a:p>
          <a:p>
            <a:r>
              <a:rPr lang="en-GB" sz="2400" dirty="0"/>
              <a:t>You will need:</a:t>
            </a:r>
          </a:p>
          <a:p>
            <a:endParaRPr lang="en-GB" sz="2400" dirty="0"/>
          </a:p>
          <a:p>
            <a:pPr marL="285750" indent="-285750">
              <a:buBlip>
                <a:blip r:embed="rId4"/>
              </a:buBlip>
            </a:pPr>
            <a:r>
              <a:rPr lang="en-GB" sz="2400" dirty="0"/>
              <a:t>battery pack with batteries</a:t>
            </a:r>
          </a:p>
          <a:p>
            <a:pPr marL="285750" indent="-285750">
              <a:buBlip>
                <a:blip r:embed="rId4"/>
              </a:buBlip>
            </a:pPr>
            <a:r>
              <a:rPr lang="en-GB" sz="2400" dirty="0"/>
              <a:t>Crumble</a:t>
            </a:r>
          </a:p>
          <a:p>
            <a:pPr marL="285750" indent="-285750">
              <a:buBlip>
                <a:blip r:embed="rId4"/>
              </a:buBlip>
            </a:pPr>
            <a:r>
              <a:rPr lang="en-GB" sz="2400" dirty="0"/>
              <a:t>LDR (light dependant resistor)</a:t>
            </a:r>
          </a:p>
          <a:p>
            <a:pPr marL="285750" indent="-285750">
              <a:buBlip>
                <a:blip r:embed="rId4"/>
              </a:buBlip>
            </a:pPr>
            <a:r>
              <a:rPr lang="en-GB" sz="2400" dirty="0"/>
              <a:t>sparkle</a:t>
            </a:r>
          </a:p>
          <a:p>
            <a:pPr marL="285750" indent="-285750">
              <a:buBlip>
                <a:blip r:embed="rId4"/>
              </a:buBlip>
            </a:pPr>
            <a:r>
              <a:rPr lang="en-GB" sz="2400" dirty="0"/>
              <a:t>crocodile clips</a:t>
            </a:r>
          </a:p>
        </p:txBody>
      </p:sp>
      <p:pic>
        <p:nvPicPr>
          <p:cNvPr id="3" name="Picture 2">
            <a:extLst>
              <a:ext uri="{FF2B5EF4-FFF2-40B4-BE49-F238E27FC236}">
                <a16:creationId xmlns:a16="http://schemas.microsoft.com/office/drawing/2014/main" id="{3C9D4326-645A-B2E9-E975-D89A69E1AFB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1766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02D6E-6B9D-17AC-377C-5E121BA2C30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1D4ED72B-EE43-95DD-0A23-C6E598D2264B}"/>
              </a:ext>
            </a:extLst>
          </p:cNvPr>
          <p:cNvSpPr>
            <a:spLocks noGrp="1"/>
          </p:cNvSpPr>
          <p:nvPr>
            <p:ph type="title"/>
          </p:nvPr>
        </p:nvSpPr>
        <p:spPr/>
        <p:txBody>
          <a:bodyPr>
            <a:noAutofit/>
          </a:bodyPr>
          <a:lstStyle/>
          <a:p>
            <a:r>
              <a:rPr lang="en-GB" sz="4400" dirty="0"/>
              <a:t>PROGRAM A NIGHT LIGHT </a:t>
            </a:r>
            <a:r>
              <a:rPr lang="en-GB" sz="2400" dirty="0"/>
              <a:t>– focussed task</a:t>
            </a:r>
            <a:br>
              <a:rPr lang="en-GB" sz="4400" dirty="0"/>
            </a:br>
            <a:endParaRPr lang="en-GB" sz="4400" dirty="0">
              <a:latin typeface="+mj-lt"/>
            </a:endParaRPr>
          </a:p>
        </p:txBody>
      </p:sp>
      <p:pic>
        <p:nvPicPr>
          <p:cNvPr id="1026" name="Picture 2" descr="Crumble Projects | Redfern Electronics | Page 2">
            <a:extLst>
              <a:ext uri="{FF2B5EF4-FFF2-40B4-BE49-F238E27FC236}">
                <a16:creationId xmlns:a16="http://schemas.microsoft.com/office/drawing/2014/main" id="{C7B788AE-A8C2-C961-2CBB-02E0C6B7D61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94906" y="1781303"/>
            <a:ext cx="6802188" cy="3521133"/>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a:extLst>
              <a:ext uri="{FF2B5EF4-FFF2-40B4-BE49-F238E27FC236}">
                <a16:creationId xmlns:a16="http://schemas.microsoft.com/office/drawing/2014/main" id="{04B41837-3047-98A5-15CD-C6D1C1D7A991}"/>
              </a:ext>
            </a:extLst>
          </p:cNvPr>
          <p:cNvCxnSpPr>
            <a:cxnSpLocks/>
          </p:cNvCxnSpPr>
          <p:nvPr/>
        </p:nvCxnSpPr>
        <p:spPr>
          <a:xfrm>
            <a:off x="1868129" y="3541869"/>
            <a:ext cx="1120877" cy="647837"/>
          </a:xfrm>
          <a:prstGeom prst="line">
            <a:avLst/>
          </a:prstGeom>
          <a:ln w="57150">
            <a:solidFill>
              <a:srgbClr val="FCB9DA"/>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9CCF94C-FF4C-DCB6-ACF2-9A26E2DB5C32}"/>
              </a:ext>
            </a:extLst>
          </p:cNvPr>
          <p:cNvSpPr txBox="1"/>
          <p:nvPr/>
        </p:nvSpPr>
        <p:spPr>
          <a:xfrm>
            <a:off x="442365" y="3043407"/>
            <a:ext cx="1366770" cy="1015663"/>
          </a:xfrm>
          <a:prstGeom prst="rect">
            <a:avLst/>
          </a:prstGeom>
          <a:noFill/>
        </p:spPr>
        <p:txBody>
          <a:bodyPr wrap="square" rtlCol="0">
            <a:spAutoFit/>
          </a:bodyPr>
          <a:lstStyle/>
          <a:p>
            <a:r>
              <a:rPr lang="en-GB" sz="2000" dirty="0"/>
              <a:t>battery pack and batteries</a:t>
            </a:r>
          </a:p>
        </p:txBody>
      </p:sp>
      <p:cxnSp>
        <p:nvCxnSpPr>
          <p:cNvPr id="9" name="Straight Connector 8">
            <a:extLst>
              <a:ext uri="{FF2B5EF4-FFF2-40B4-BE49-F238E27FC236}">
                <a16:creationId xmlns:a16="http://schemas.microsoft.com/office/drawing/2014/main" id="{553F0E4E-C6E6-56BC-CF50-8B009261EB29}"/>
              </a:ext>
            </a:extLst>
          </p:cNvPr>
          <p:cNvCxnSpPr>
            <a:cxnSpLocks/>
          </p:cNvCxnSpPr>
          <p:nvPr/>
        </p:nvCxnSpPr>
        <p:spPr>
          <a:xfrm flipV="1">
            <a:off x="5982929" y="1400177"/>
            <a:ext cx="1342103" cy="460117"/>
          </a:xfrm>
          <a:prstGeom prst="line">
            <a:avLst/>
          </a:prstGeom>
          <a:ln w="57150">
            <a:solidFill>
              <a:srgbClr val="FCB9DA"/>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9E3730B-0809-12B0-27BC-207110AA97CF}"/>
              </a:ext>
            </a:extLst>
          </p:cNvPr>
          <p:cNvSpPr txBox="1"/>
          <p:nvPr/>
        </p:nvSpPr>
        <p:spPr>
          <a:xfrm>
            <a:off x="7325031" y="1107789"/>
            <a:ext cx="3288024" cy="707886"/>
          </a:xfrm>
          <a:prstGeom prst="rect">
            <a:avLst/>
          </a:prstGeom>
          <a:noFill/>
        </p:spPr>
        <p:txBody>
          <a:bodyPr wrap="square" rtlCol="0">
            <a:spAutoFit/>
          </a:bodyPr>
          <a:lstStyle/>
          <a:p>
            <a:r>
              <a:rPr lang="en-GB" sz="2000" dirty="0"/>
              <a:t>LDR (light dependant resistor)</a:t>
            </a:r>
          </a:p>
        </p:txBody>
      </p:sp>
      <p:cxnSp>
        <p:nvCxnSpPr>
          <p:cNvPr id="12" name="Straight Connector 11">
            <a:extLst>
              <a:ext uri="{FF2B5EF4-FFF2-40B4-BE49-F238E27FC236}">
                <a16:creationId xmlns:a16="http://schemas.microsoft.com/office/drawing/2014/main" id="{DD11C1E2-8493-4DF0-D849-837762CF119C}"/>
              </a:ext>
            </a:extLst>
          </p:cNvPr>
          <p:cNvCxnSpPr>
            <a:cxnSpLocks/>
          </p:cNvCxnSpPr>
          <p:nvPr/>
        </p:nvCxnSpPr>
        <p:spPr>
          <a:xfrm>
            <a:off x="6653979" y="4997707"/>
            <a:ext cx="671052" cy="990138"/>
          </a:xfrm>
          <a:prstGeom prst="line">
            <a:avLst/>
          </a:prstGeom>
          <a:ln w="57150">
            <a:solidFill>
              <a:srgbClr val="FCB9DA"/>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0DF3589-43C5-92B4-EABD-731E073187A7}"/>
              </a:ext>
            </a:extLst>
          </p:cNvPr>
          <p:cNvSpPr txBox="1"/>
          <p:nvPr/>
        </p:nvSpPr>
        <p:spPr>
          <a:xfrm>
            <a:off x="6823588" y="5987845"/>
            <a:ext cx="2399071" cy="400110"/>
          </a:xfrm>
          <a:prstGeom prst="rect">
            <a:avLst/>
          </a:prstGeom>
          <a:noFill/>
        </p:spPr>
        <p:txBody>
          <a:bodyPr wrap="square" rtlCol="0">
            <a:spAutoFit/>
          </a:bodyPr>
          <a:lstStyle/>
          <a:p>
            <a:r>
              <a:rPr lang="en-GB" sz="2000" dirty="0"/>
              <a:t>Crumble</a:t>
            </a:r>
          </a:p>
        </p:txBody>
      </p:sp>
      <p:cxnSp>
        <p:nvCxnSpPr>
          <p:cNvPr id="16" name="Straight Connector 15">
            <a:extLst>
              <a:ext uri="{FF2B5EF4-FFF2-40B4-BE49-F238E27FC236}">
                <a16:creationId xmlns:a16="http://schemas.microsoft.com/office/drawing/2014/main" id="{6CE135F4-01B2-D5BC-2B7D-E13782AADDFD}"/>
              </a:ext>
            </a:extLst>
          </p:cNvPr>
          <p:cNvCxnSpPr>
            <a:cxnSpLocks/>
          </p:cNvCxnSpPr>
          <p:nvPr/>
        </p:nvCxnSpPr>
        <p:spPr>
          <a:xfrm flipV="1">
            <a:off x="9419303" y="3276141"/>
            <a:ext cx="1342103" cy="460117"/>
          </a:xfrm>
          <a:prstGeom prst="line">
            <a:avLst/>
          </a:prstGeom>
          <a:ln w="57150">
            <a:solidFill>
              <a:srgbClr val="FCB9DA"/>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E5BB420-D10B-4B8C-188D-07CE646D1E10}"/>
              </a:ext>
            </a:extLst>
          </p:cNvPr>
          <p:cNvSpPr txBox="1"/>
          <p:nvPr/>
        </p:nvSpPr>
        <p:spPr>
          <a:xfrm>
            <a:off x="10761406" y="3112239"/>
            <a:ext cx="2399071" cy="400110"/>
          </a:xfrm>
          <a:prstGeom prst="rect">
            <a:avLst/>
          </a:prstGeom>
          <a:noFill/>
        </p:spPr>
        <p:txBody>
          <a:bodyPr wrap="square" rtlCol="0">
            <a:spAutoFit/>
          </a:bodyPr>
          <a:lstStyle/>
          <a:p>
            <a:r>
              <a:rPr lang="en-GB" sz="2000" dirty="0"/>
              <a:t>sparkle</a:t>
            </a:r>
          </a:p>
        </p:txBody>
      </p:sp>
      <p:cxnSp>
        <p:nvCxnSpPr>
          <p:cNvPr id="18" name="Straight Connector 17">
            <a:extLst>
              <a:ext uri="{FF2B5EF4-FFF2-40B4-BE49-F238E27FC236}">
                <a16:creationId xmlns:a16="http://schemas.microsoft.com/office/drawing/2014/main" id="{02759B64-6865-8D80-F1B2-8BB2A1D07796}"/>
              </a:ext>
            </a:extLst>
          </p:cNvPr>
          <p:cNvCxnSpPr>
            <a:cxnSpLocks/>
          </p:cNvCxnSpPr>
          <p:nvPr/>
        </p:nvCxnSpPr>
        <p:spPr>
          <a:xfrm flipV="1">
            <a:off x="7540908" y="2320413"/>
            <a:ext cx="1229466" cy="934645"/>
          </a:xfrm>
          <a:prstGeom prst="line">
            <a:avLst/>
          </a:prstGeom>
          <a:ln w="57150">
            <a:solidFill>
              <a:srgbClr val="FCB9DA"/>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C52E711-6A38-6C8B-3880-C2D1E73ECC3D}"/>
              </a:ext>
            </a:extLst>
          </p:cNvPr>
          <p:cNvSpPr txBox="1"/>
          <p:nvPr/>
        </p:nvSpPr>
        <p:spPr>
          <a:xfrm>
            <a:off x="8770374" y="2116426"/>
            <a:ext cx="2399071" cy="400110"/>
          </a:xfrm>
          <a:prstGeom prst="rect">
            <a:avLst/>
          </a:prstGeom>
          <a:noFill/>
        </p:spPr>
        <p:txBody>
          <a:bodyPr wrap="square" rtlCol="0">
            <a:spAutoFit/>
          </a:bodyPr>
          <a:lstStyle/>
          <a:p>
            <a:r>
              <a:rPr lang="en-GB" sz="2000" dirty="0"/>
              <a:t>crocodile clips</a:t>
            </a:r>
          </a:p>
        </p:txBody>
      </p:sp>
      <p:pic>
        <p:nvPicPr>
          <p:cNvPr id="23" name="Picture 2">
            <a:extLst>
              <a:ext uri="{FF2B5EF4-FFF2-40B4-BE49-F238E27FC236}">
                <a16:creationId xmlns:a16="http://schemas.microsoft.com/office/drawing/2014/main" id="{19485100-9085-CE54-AC66-050FD38AC66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0732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4E69F-066E-59CE-E9D2-B4EC00ADD2DB}"/>
              </a:ext>
            </a:extLst>
          </p:cNvPr>
          <p:cNvSpPr>
            <a:spLocks noGrp="1"/>
          </p:cNvSpPr>
          <p:nvPr>
            <p:ph type="title"/>
          </p:nvPr>
        </p:nvSpPr>
        <p:spPr>
          <a:xfrm>
            <a:off x="329337" y="79664"/>
            <a:ext cx="10505982" cy="1047918"/>
          </a:xfrm>
        </p:spPr>
        <p:txBody>
          <a:bodyPr/>
          <a:lstStyle/>
          <a:p>
            <a:r>
              <a:rPr lang="en-GB" dirty="0"/>
              <a:t>Light dependant resistors</a:t>
            </a:r>
          </a:p>
        </p:txBody>
      </p:sp>
      <p:sp>
        <p:nvSpPr>
          <p:cNvPr id="4" name="TextBox 3">
            <a:extLst>
              <a:ext uri="{FF2B5EF4-FFF2-40B4-BE49-F238E27FC236}">
                <a16:creationId xmlns:a16="http://schemas.microsoft.com/office/drawing/2014/main" id="{3777E103-583B-6869-B83B-AF8B47ACBBF9}"/>
              </a:ext>
            </a:extLst>
          </p:cNvPr>
          <p:cNvSpPr txBox="1"/>
          <p:nvPr/>
        </p:nvSpPr>
        <p:spPr>
          <a:xfrm>
            <a:off x="271462" y="1520765"/>
            <a:ext cx="11533325" cy="461665"/>
          </a:xfrm>
          <a:prstGeom prst="rect">
            <a:avLst/>
          </a:prstGeom>
          <a:noFill/>
        </p:spPr>
        <p:txBody>
          <a:bodyPr wrap="square">
            <a:spAutoFit/>
          </a:bodyPr>
          <a:lstStyle/>
          <a:p>
            <a:r>
              <a:rPr lang="en-GB" sz="2400" dirty="0"/>
              <a:t>An </a:t>
            </a:r>
            <a:r>
              <a:rPr lang="en-GB" sz="2400" b="1" dirty="0"/>
              <a:t>LDR</a:t>
            </a:r>
            <a:r>
              <a:rPr lang="en-GB" sz="2400" dirty="0"/>
              <a:t> is a tiny electronic part that can </a:t>
            </a:r>
            <a:r>
              <a:rPr lang="en-GB" sz="2400" b="1" dirty="0"/>
              <a:t>tell how bright or dark it is</a:t>
            </a:r>
            <a:r>
              <a:rPr lang="en-GB" sz="2400" dirty="0"/>
              <a:t>.</a:t>
            </a:r>
          </a:p>
        </p:txBody>
      </p:sp>
      <p:sp>
        <p:nvSpPr>
          <p:cNvPr id="6" name="TextBox 5">
            <a:extLst>
              <a:ext uri="{FF2B5EF4-FFF2-40B4-BE49-F238E27FC236}">
                <a16:creationId xmlns:a16="http://schemas.microsoft.com/office/drawing/2014/main" id="{84B579E8-92B1-2407-CCB1-45FF69BCE0B9}"/>
              </a:ext>
            </a:extLst>
          </p:cNvPr>
          <p:cNvSpPr txBox="1"/>
          <p:nvPr/>
        </p:nvSpPr>
        <p:spPr>
          <a:xfrm>
            <a:off x="271462" y="2582886"/>
            <a:ext cx="6096000" cy="830997"/>
          </a:xfrm>
          <a:prstGeom prst="rect">
            <a:avLst/>
          </a:prstGeom>
          <a:noFill/>
        </p:spPr>
        <p:txBody>
          <a:bodyPr wrap="square">
            <a:spAutoFit/>
          </a:bodyPr>
          <a:lstStyle/>
          <a:p>
            <a:r>
              <a:rPr lang="en-GB" sz="2400" dirty="0"/>
              <a:t>Its name means </a:t>
            </a:r>
            <a:r>
              <a:rPr lang="en-GB" sz="2400" b="1" dirty="0"/>
              <a:t>Light Dependent Resistor</a:t>
            </a:r>
            <a:r>
              <a:rPr lang="en-GB" sz="2400" dirty="0"/>
              <a:t>:</a:t>
            </a:r>
          </a:p>
        </p:txBody>
      </p:sp>
      <p:sp>
        <p:nvSpPr>
          <p:cNvPr id="8" name="TextBox 7">
            <a:extLst>
              <a:ext uri="{FF2B5EF4-FFF2-40B4-BE49-F238E27FC236}">
                <a16:creationId xmlns:a16="http://schemas.microsoft.com/office/drawing/2014/main" id="{50C35C20-27E2-E107-7EBF-6D282105F9FB}"/>
              </a:ext>
            </a:extLst>
          </p:cNvPr>
          <p:cNvSpPr txBox="1"/>
          <p:nvPr/>
        </p:nvSpPr>
        <p:spPr>
          <a:xfrm>
            <a:off x="572175" y="4808761"/>
            <a:ext cx="6096000" cy="461665"/>
          </a:xfrm>
          <a:prstGeom prst="rect">
            <a:avLst/>
          </a:prstGeom>
          <a:noFill/>
        </p:spPr>
        <p:txBody>
          <a:bodyPr wrap="square">
            <a:spAutoFit/>
          </a:bodyPr>
          <a:lstStyle/>
          <a:p>
            <a:r>
              <a:rPr lang="en-GB" sz="2400" dirty="0"/>
              <a:t>it changes when light changes</a:t>
            </a:r>
          </a:p>
        </p:txBody>
      </p:sp>
      <p:pic>
        <p:nvPicPr>
          <p:cNvPr id="1026" name="Picture 2" descr="Crumble-friendly LDR | Redfern Electronics">
            <a:extLst>
              <a:ext uri="{FF2B5EF4-FFF2-40B4-BE49-F238E27FC236}">
                <a16:creationId xmlns:a16="http://schemas.microsoft.com/office/drawing/2014/main" id="{F0E6E2D9-2CE5-49AC-FD48-48C45589BC54}"/>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a:fillRect/>
          </a:stretch>
        </p:blipFill>
        <p:spPr bwMode="auto">
          <a:xfrm>
            <a:off x="8386916" y="1316378"/>
            <a:ext cx="3242695" cy="21417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D0F253C3-5ED9-D1F8-100C-2650BAA018ED}"/>
              </a:ext>
            </a:extLst>
          </p:cNvPr>
          <p:cNvSpPr txBox="1"/>
          <p:nvPr/>
        </p:nvSpPr>
        <p:spPr>
          <a:xfrm>
            <a:off x="1731595" y="3664973"/>
            <a:ext cx="8613058" cy="461665"/>
          </a:xfrm>
          <a:prstGeom prst="rect">
            <a:avLst/>
          </a:prstGeom>
          <a:noFill/>
        </p:spPr>
        <p:txBody>
          <a:bodyPr wrap="square" rtlCol="0">
            <a:spAutoFit/>
          </a:bodyPr>
          <a:lstStyle/>
          <a:p>
            <a:pPr algn="ctr"/>
            <a:r>
              <a:rPr lang="en-GB" sz="2400" b="1" dirty="0">
                <a:solidFill>
                  <a:schemeClr val="accent1"/>
                </a:solidFill>
              </a:rPr>
              <a:t>LIGHT DEPENDANT RESISTOR</a:t>
            </a:r>
          </a:p>
        </p:txBody>
      </p:sp>
      <p:cxnSp>
        <p:nvCxnSpPr>
          <p:cNvPr id="15" name="Straight Connector 14">
            <a:extLst>
              <a:ext uri="{FF2B5EF4-FFF2-40B4-BE49-F238E27FC236}">
                <a16:creationId xmlns:a16="http://schemas.microsoft.com/office/drawing/2014/main" id="{437D5E78-03BB-CAA5-B45D-BF49E8AECF6D}"/>
              </a:ext>
            </a:extLst>
          </p:cNvPr>
          <p:cNvCxnSpPr>
            <a:cxnSpLocks/>
          </p:cNvCxnSpPr>
          <p:nvPr/>
        </p:nvCxnSpPr>
        <p:spPr>
          <a:xfrm flipV="1">
            <a:off x="2290916" y="4249748"/>
            <a:ext cx="993058" cy="55901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691716A-C2B6-F702-0DCC-BC9A09C70A88}"/>
              </a:ext>
            </a:extLst>
          </p:cNvPr>
          <p:cNvCxnSpPr>
            <a:cxnSpLocks/>
          </p:cNvCxnSpPr>
          <p:nvPr/>
        </p:nvCxnSpPr>
        <p:spPr>
          <a:xfrm flipH="1" flipV="1">
            <a:off x="8264012" y="4249748"/>
            <a:ext cx="1037304" cy="55901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E8B387C-C6E0-EB86-525F-CF95DF9294EB}"/>
              </a:ext>
            </a:extLst>
          </p:cNvPr>
          <p:cNvCxnSpPr>
            <a:cxnSpLocks/>
          </p:cNvCxnSpPr>
          <p:nvPr/>
        </p:nvCxnSpPr>
        <p:spPr>
          <a:xfrm>
            <a:off x="3034370" y="4249748"/>
            <a:ext cx="378050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86C9E82-825D-90E6-4672-5F2C9CF46E91}"/>
              </a:ext>
            </a:extLst>
          </p:cNvPr>
          <p:cNvCxnSpPr>
            <a:cxnSpLocks/>
          </p:cNvCxnSpPr>
          <p:nvPr/>
        </p:nvCxnSpPr>
        <p:spPr>
          <a:xfrm>
            <a:off x="7071851" y="4249748"/>
            <a:ext cx="2072149"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89D2FCC-19A5-276A-37A1-855B35911344}"/>
              </a:ext>
            </a:extLst>
          </p:cNvPr>
          <p:cNvSpPr txBox="1"/>
          <p:nvPr/>
        </p:nvSpPr>
        <p:spPr>
          <a:xfrm>
            <a:off x="6367462" y="4834523"/>
            <a:ext cx="5482398" cy="830997"/>
          </a:xfrm>
          <a:prstGeom prst="rect">
            <a:avLst/>
          </a:prstGeom>
          <a:noFill/>
        </p:spPr>
        <p:txBody>
          <a:bodyPr wrap="square">
            <a:spAutoFit/>
          </a:bodyPr>
          <a:lstStyle/>
          <a:p>
            <a:r>
              <a:rPr lang="en-GB" sz="2400" dirty="0"/>
              <a:t>it controls how easily electricity can flow</a:t>
            </a:r>
          </a:p>
        </p:txBody>
      </p:sp>
      <p:pic>
        <p:nvPicPr>
          <p:cNvPr id="25" name="Picture 2">
            <a:extLst>
              <a:ext uri="{FF2B5EF4-FFF2-40B4-BE49-F238E27FC236}">
                <a16:creationId xmlns:a16="http://schemas.microsoft.com/office/drawing/2014/main" id="{C24B600F-645E-EBB8-730F-DC348396F95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1706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FF470-1F0B-E614-B7B9-ED4A9B983A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F071C7-F981-9535-A6B8-A9AFF750079F}"/>
              </a:ext>
            </a:extLst>
          </p:cNvPr>
          <p:cNvSpPr>
            <a:spLocks noGrp="1"/>
          </p:cNvSpPr>
          <p:nvPr>
            <p:ph type="title"/>
          </p:nvPr>
        </p:nvSpPr>
        <p:spPr>
          <a:xfrm>
            <a:off x="353875" y="74684"/>
            <a:ext cx="10505982" cy="1047918"/>
          </a:xfrm>
        </p:spPr>
        <p:txBody>
          <a:bodyPr/>
          <a:lstStyle/>
          <a:p>
            <a:r>
              <a:rPr lang="en-GB" dirty="0"/>
              <a:t>Light dependant resistors</a:t>
            </a:r>
          </a:p>
        </p:txBody>
      </p:sp>
      <p:sp>
        <p:nvSpPr>
          <p:cNvPr id="10" name="TextBox 9">
            <a:extLst>
              <a:ext uri="{FF2B5EF4-FFF2-40B4-BE49-F238E27FC236}">
                <a16:creationId xmlns:a16="http://schemas.microsoft.com/office/drawing/2014/main" id="{2624AC3A-7297-2614-B234-65F62E2EA039}"/>
              </a:ext>
            </a:extLst>
          </p:cNvPr>
          <p:cNvSpPr txBox="1"/>
          <p:nvPr/>
        </p:nvSpPr>
        <p:spPr>
          <a:xfrm>
            <a:off x="203404" y="3834434"/>
            <a:ext cx="5459480" cy="1015663"/>
          </a:xfrm>
          <a:prstGeom prst="rect">
            <a:avLst/>
          </a:prstGeom>
          <a:noFill/>
        </p:spPr>
        <p:txBody>
          <a:bodyPr wrap="square">
            <a:spAutoFit/>
          </a:bodyPr>
          <a:lstStyle/>
          <a:p>
            <a:pPr algn="ctr">
              <a:buNone/>
            </a:pPr>
            <a:r>
              <a:rPr lang="en-GB" sz="2000" b="1" dirty="0"/>
              <a:t>In bright light:</a:t>
            </a:r>
            <a:r>
              <a:rPr lang="en-GB" sz="2000" dirty="0"/>
              <a:t> electricity can pass through it easily.</a:t>
            </a:r>
            <a:br>
              <a:rPr lang="en-GB" sz="2000" dirty="0"/>
            </a:br>
            <a:endParaRPr lang="en-GB" sz="2000" dirty="0"/>
          </a:p>
        </p:txBody>
      </p:sp>
      <p:sp>
        <p:nvSpPr>
          <p:cNvPr id="12" name="TextBox 11">
            <a:extLst>
              <a:ext uri="{FF2B5EF4-FFF2-40B4-BE49-F238E27FC236}">
                <a16:creationId xmlns:a16="http://schemas.microsoft.com/office/drawing/2014/main" id="{EA1264F0-05FC-E500-576C-2BA68004AF73}"/>
              </a:ext>
            </a:extLst>
          </p:cNvPr>
          <p:cNvSpPr txBox="1"/>
          <p:nvPr/>
        </p:nvSpPr>
        <p:spPr>
          <a:xfrm>
            <a:off x="1618028" y="4888327"/>
            <a:ext cx="10269171" cy="1323439"/>
          </a:xfrm>
          <a:prstGeom prst="rect">
            <a:avLst/>
          </a:prstGeom>
          <a:noFill/>
        </p:spPr>
        <p:txBody>
          <a:bodyPr wrap="square">
            <a:spAutoFit/>
          </a:bodyPr>
          <a:lstStyle/>
          <a:p>
            <a:pPr marL="285750" indent="-285750">
              <a:buBlip>
                <a:blip r:embed="rId2"/>
              </a:buBlip>
            </a:pPr>
            <a:r>
              <a:rPr lang="en-GB" sz="2000" dirty="0"/>
              <a:t>An LDR helps machines “notice” light and dark.</a:t>
            </a:r>
          </a:p>
          <a:p>
            <a:pPr marL="285750" indent="-285750">
              <a:buBlip>
                <a:blip r:embed="rId2"/>
              </a:buBlip>
            </a:pPr>
            <a:endParaRPr lang="en-GB" sz="2000" dirty="0"/>
          </a:p>
          <a:p>
            <a:pPr marL="285750" indent="-285750">
              <a:buBlip>
                <a:blip r:embed="rId2"/>
              </a:buBlip>
            </a:pPr>
            <a:r>
              <a:rPr lang="en-GB" sz="2000" dirty="0"/>
              <a:t>You’ll find LDRs in things like streetlights that turn on at night, garden lights, and phone brightness sensors.</a:t>
            </a:r>
          </a:p>
        </p:txBody>
      </p:sp>
      <p:pic>
        <p:nvPicPr>
          <p:cNvPr id="5" name="Picture 4" descr="A yellow sun with black background&#10;&#10;AI-generated content may be incorrect.">
            <a:extLst>
              <a:ext uri="{FF2B5EF4-FFF2-40B4-BE49-F238E27FC236}">
                <a16:creationId xmlns:a16="http://schemas.microsoft.com/office/drawing/2014/main" id="{81272C80-ADBF-78AA-130F-BDCBB3465D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59975" y="1464705"/>
            <a:ext cx="1986116" cy="1986116"/>
          </a:xfrm>
          <a:prstGeom prst="rect">
            <a:avLst/>
          </a:prstGeom>
        </p:spPr>
      </p:pic>
      <p:pic>
        <p:nvPicPr>
          <p:cNvPr id="9" name="Picture 8" descr="A yellow crescent moon and stars&#10;&#10;AI-generated content may be incorrect.">
            <a:extLst>
              <a:ext uri="{FF2B5EF4-FFF2-40B4-BE49-F238E27FC236}">
                <a16:creationId xmlns:a16="http://schemas.microsoft.com/office/drawing/2014/main" id="{61E71D1A-6F6D-F6E1-7A14-551F758616B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757" y="1624340"/>
            <a:ext cx="1708355" cy="1708355"/>
          </a:xfrm>
          <a:prstGeom prst="rect">
            <a:avLst/>
          </a:prstGeom>
        </p:spPr>
      </p:pic>
      <p:sp>
        <p:nvSpPr>
          <p:cNvPr id="13" name="TextBox 12">
            <a:extLst>
              <a:ext uri="{FF2B5EF4-FFF2-40B4-BE49-F238E27FC236}">
                <a16:creationId xmlns:a16="http://schemas.microsoft.com/office/drawing/2014/main" id="{2DFC4EEE-7A32-FA4F-7280-1334465CA6DB}"/>
              </a:ext>
            </a:extLst>
          </p:cNvPr>
          <p:cNvSpPr txBox="1"/>
          <p:nvPr/>
        </p:nvSpPr>
        <p:spPr>
          <a:xfrm>
            <a:off x="6911081" y="3850910"/>
            <a:ext cx="5662883" cy="707886"/>
          </a:xfrm>
          <a:prstGeom prst="rect">
            <a:avLst/>
          </a:prstGeom>
          <a:noFill/>
        </p:spPr>
        <p:txBody>
          <a:bodyPr wrap="square">
            <a:spAutoFit/>
          </a:bodyPr>
          <a:lstStyle/>
          <a:p>
            <a:pPr algn="ctr"/>
            <a:r>
              <a:rPr lang="en-GB" sz="2000" b="1" dirty="0"/>
              <a:t>In darkness:</a:t>
            </a:r>
            <a:r>
              <a:rPr lang="en-GB" sz="2000" dirty="0"/>
              <a:t> it hardly lets any electricity through.</a:t>
            </a:r>
          </a:p>
        </p:txBody>
      </p:sp>
      <p:pic>
        <p:nvPicPr>
          <p:cNvPr id="14" name="Picture 2">
            <a:extLst>
              <a:ext uri="{FF2B5EF4-FFF2-40B4-BE49-F238E27FC236}">
                <a16:creationId xmlns:a16="http://schemas.microsoft.com/office/drawing/2014/main" id="{89D71A7A-8DCA-3E33-ABE7-1B1F94082D4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2149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CB8F1-FE89-A8DA-8BD5-114D7C65B28D}"/>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17AD05D4-EDDC-2469-AA72-DAB34664DE57}"/>
              </a:ext>
            </a:extLst>
          </p:cNvPr>
          <p:cNvSpPr>
            <a:spLocks noGrp="1"/>
          </p:cNvSpPr>
          <p:nvPr>
            <p:ph type="title"/>
          </p:nvPr>
        </p:nvSpPr>
        <p:spPr/>
        <p:txBody>
          <a:bodyPr>
            <a:noAutofit/>
          </a:bodyPr>
          <a:lstStyle/>
          <a:p>
            <a:r>
              <a:rPr lang="en-GB" sz="4400" dirty="0"/>
              <a:t>PROGRAM A NIGHT LIGHT </a:t>
            </a:r>
            <a:r>
              <a:rPr lang="en-GB" sz="2400" dirty="0"/>
              <a:t>– focussed task</a:t>
            </a:r>
            <a:br>
              <a:rPr lang="en-GB" sz="4400" dirty="0"/>
            </a:br>
            <a:endParaRPr lang="en-GB" sz="4400" dirty="0">
              <a:latin typeface="+mj-lt"/>
            </a:endParaRPr>
          </a:p>
        </p:txBody>
      </p:sp>
      <p:sp>
        <p:nvSpPr>
          <p:cNvPr id="2" name="TextBox 1">
            <a:extLst>
              <a:ext uri="{FF2B5EF4-FFF2-40B4-BE49-F238E27FC236}">
                <a16:creationId xmlns:a16="http://schemas.microsoft.com/office/drawing/2014/main" id="{292046FA-6573-C799-480B-01AA5AD3D515}"/>
              </a:ext>
            </a:extLst>
          </p:cNvPr>
          <p:cNvSpPr txBox="1"/>
          <p:nvPr/>
        </p:nvSpPr>
        <p:spPr>
          <a:xfrm>
            <a:off x="275303" y="1232810"/>
            <a:ext cx="7462770" cy="1015663"/>
          </a:xfrm>
          <a:prstGeom prst="rect">
            <a:avLst/>
          </a:prstGeom>
          <a:noFill/>
        </p:spPr>
        <p:txBody>
          <a:bodyPr wrap="square" rtlCol="0">
            <a:spAutoFit/>
          </a:bodyPr>
          <a:lstStyle/>
          <a:p>
            <a:pPr marL="285750" indent="-285750">
              <a:buBlip>
                <a:blip r:embed="rId3"/>
              </a:buBlip>
            </a:pPr>
            <a:r>
              <a:rPr lang="en-GB" sz="2000" dirty="0"/>
              <a:t>Next, we need to </a:t>
            </a:r>
            <a:r>
              <a:rPr lang="en-GB" sz="2000" b="1" dirty="0"/>
              <a:t>program</a:t>
            </a:r>
            <a:r>
              <a:rPr lang="en-GB" sz="2000" dirty="0"/>
              <a:t> the Crumble to tell it what to do.</a:t>
            </a:r>
          </a:p>
          <a:p>
            <a:pPr marL="285750" indent="-285750">
              <a:buBlip>
                <a:blip r:embed="rId3"/>
              </a:buBlip>
            </a:pPr>
            <a:endParaRPr lang="en-GB" sz="2000" dirty="0"/>
          </a:p>
          <a:p>
            <a:pPr marL="285750" indent="-285750">
              <a:buBlip>
                <a:blip r:embed="rId3"/>
              </a:buBlip>
            </a:pPr>
            <a:r>
              <a:rPr lang="en-GB" sz="2000" dirty="0"/>
              <a:t>This is where we are going to give it instructions or a </a:t>
            </a:r>
            <a:r>
              <a:rPr lang="en-GB" sz="2000" b="1" dirty="0"/>
              <a:t>code</a:t>
            </a:r>
            <a:r>
              <a:rPr lang="en-GB" sz="2000" dirty="0"/>
              <a:t>.</a:t>
            </a:r>
          </a:p>
        </p:txBody>
      </p:sp>
      <p:pic>
        <p:nvPicPr>
          <p:cNvPr id="6" name="Picture 5" descr="A screenshot of a computer&#10;&#10;AI-generated content may be incorrect.">
            <a:extLst>
              <a:ext uri="{FF2B5EF4-FFF2-40B4-BE49-F238E27FC236}">
                <a16:creationId xmlns:a16="http://schemas.microsoft.com/office/drawing/2014/main" id="{CF208A60-6067-E245-6C75-1F59861049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65154" y="2912104"/>
            <a:ext cx="10330199" cy="3697067"/>
          </a:xfrm>
          <a:prstGeom prst="rect">
            <a:avLst/>
          </a:prstGeom>
        </p:spPr>
      </p:pic>
      <p:cxnSp>
        <p:nvCxnSpPr>
          <p:cNvPr id="9" name="Straight Connector 8">
            <a:extLst>
              <a:ext uri="{FF2B5EF4-FFF2-40B4-BE49-F238E27FC236}">
                <a16:creationId xmlns:a16="http://schemas.microsoft.com/office/drawing/2014/main" id="{E1409C99-9649-FFA3-9164-3B522F898AAC}"/>
              </a:ext>
            </a:extLst>
          </p:cNvPr>
          <p:cNvCxnSpPr/>
          <p:nvPr/>
        </p:nvCxnSpPr>
        <p:spPr>
          <a:xfrm>
            <a:off x="796413" y="3429000"/>
            <a:ext cx="868741" cy="700548"/>
          </a:xfrm>
          <a:prstGeom prst="line">
            <a:avLst/>
          </a:prstGeom>
          <a:ln w="57150">
            <a:solidFill>
              <a:srgbClr val="07E29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E80D9AE-B69A-F00B-D157-7A316D1C3F45}"/>
              </a:ext>
            </a:extLst>
          </p:cNvPr>
          <p:cNvCxnSpPr>
            <a:cxnSpLocks/>
          </p:cNvCxnSpPr>
          <p:nvPr/>
        </p:nvCxnSpPr>
        <p:spPr>
          <a:xfrm flipH="1">
            <a:off x="6475607" y="2369574"/>
            <a:ext cx="1478690" cy="1763661"/>
          </a:xfrm>
          <a:prstGeom prst="line">
            <a:avLst/>
          </a:prstGeom>
          <a:ln w="57150">
            <a:solidFill>
              <a:srgbClr val="07E298"/>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3ADC1AE-3B91-5039-0534-3B8F42E2178D}"/>
              </a:ext>
            </a:extLst>
          </p:cNvPr>
          <p:cNvSpPr txBox="1"/>
          <p:nvPr/>
        </p:nvSpPr>
        <p:spPr>
          <a:xfrm>
            <a:off x="7738073" y="1929483"/>
            <a:ext cx="3362546" cy="400110"/>
          </a:xfrm>
          <a:prstGeom prst="rect">
            <a:avLst/>
          </a:prstGeom>
          <a:noFill/>
        </p:spPr>
        <p:txBody>
          <a:bodyPr wrap="square" rtlCol="0">
            <a:spAutoFit/>
          </a:bodyPr>
          <a:lstStyle/>
          <a:p>
            <a:r>
              <a:rPr lang="en-GB" sz="2000" dirty="0"/>
              <a:t>where the </a:t>
            </a:r>
            <a:r>
              <a:rPr lang="en-GB" sz="2000" b="1" dirty="0"/>
              <a:t>code</a:t>
            </a:r>
            <a:r>
              <a:rPr lang="en-GB" sz="2000" dirty="0"/>
              <a:t> is built</a:t>
            </a:r>
          </a:p>
        </p:txBody>
      </p:sp>
      <p:sp>
        <p:nvSpPr>
          <p:cNvPr id="13" name="TextBox 12">
            <a:extLst>
              <a:ext uri="{FF2B5EF4-FFF2-40B4-BE49-F238E27FC236}">
                <a16:creationId xmlns:a16="http://schemas.microsoft.com/office/drawing/2014/main" id="{42E54A6E-D1A7-AED1-C173-457580B1B16B}"/>
              </a:ext>
            </a:extLst>
          </p:cNvPr>
          <p:cNvSpPr txBox="1"/>
          <p:nvPr/>
        </p:nvSpPr>
        <p:spPr>
          <a:xfrm>
            <a:off x="275303" y="3026619"/>
            <a:ext cx="3362546" cy="400110"/>
          </a:xfrm>
          <a:prstGeom prst="rect">
            <a:avLst/>
          </a:prstGeom>
          <a:noFill/>
        </p:spPr>
        <p:txBody>
          <a:bodyPr wrap="square" rtlCol="0">
            <a:spAutoFit/>
          </a:bodyPr>
          <a:lstStyle/>
          <a:p>
            <a:r>
              <a:rPr lang="en-GB" sz="2000" dirty="0"/>
              <a:t>menu</a:t>
            </a:r>
          </a:p>
        </p:txBody>
      </p:sp>
      <p:pic>
        <p:nvPicPr>
          <p:cNvPr id="14" name="Picture 2">
            <a:extLst>
              <a:ext uri="{FF2B5EF4-FFF2-40B4-BE49-F238E27FC236}">
                <a16:creationId xmlns:a16="http://schemas.microsoft.com/office/drawing/2014/main" id="{F36B07E1-5F6F-86AF-7EFA-8369B65EB6A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722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4AC1A-1E4B-3EDE-A8A3-78955C3914B9}"/>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7E3890D-3E1E-0DF8-D775-214D3093F53B}"/>
              </a:ext>
            </a:extLst>
          </p:cNvPr>
          <p:cNvSpPr>
            <a:spLocks noGrp="1"/>
          </p:cNvSpPr>
          <p:nvPr>
            <p:ph type="title"/>
          </p:nvPr>
        </p:nvSpPr>
        <p:spPr/>
        <p:txBody>
          <a:bodyPr>
            <a:noAutofit/>
          </a:bodyPr>
          <a:lstStyle/>
          <a:p>
            <a:r>
              <a:rPr lang="en-GB" sz="4400" dirty="0"/>
              <a:t>PROGRAM A NIGHT LIGHT </a:t>
            </a:r>
            <a:r>
              <a:rPr lang="en-GB" sz="2400" dirty="0"/>
              <a:t>– focussed task</a:t>
            </a:r>
            <a:br>
              <a:rPr lang="en-GB" sz="4400" dirty="0"/>
            </a:br>
            <a:endParaRPr lang="en-GB" sz="4400" dirty="0">
              <a:latin typeface="+mj-lt"/>
            </a:endParaRPr>
          </a:p>
        </p:txBody>
      </p:sp>
      <p:sp>
        <p:nvSpPr>
          <p:cNvPr id="2" name="TextBox 1">
            <a:extLst>
              <a:ext uri="{FF2B5EF4-FFF2-40B4-BE49-F238E27FC236}">
                <a16:creationId xmlns:a16="http://schemas.microsoft.com/office/drawing/2014/main" id="{267CAFE6-B92A-AA38-9A2D-049C7318F889}"/>
              </a:ext>
            </a:extLst>
          </p:cNvPr>
          <p:cNvSpPr txBox="1"/>
          <p:nvPr/>
        </p:nvSpPr>
        <p:spPr>
          <a:xfrm>
            <a:off x="4579629" y="1786094"/>
            <a:ext cx="7464975" cy="3416320"/>
          </a:xfrm>
          <a:prstGeom prst="rect">
            <a:avLst/>
          </a:prstGeom>
          <a:noFill/>
        </p:spPr>
        <p:txBody>
          <a:bodyPr wrap="square" rtlCol="0">
            <a:spAutoFit/>
          </a:bodyPr>
          <a:lstStyle/>
          <a:p>
            <a:pPr marL="285750" indent="-285750">
              <a:buBlip>
                <a:blip r:embed="rId3"/>
              </a:buBlip>
            </a:pPr>
            <a:r>
              <a:rPr lang="en-GB" sz="2400" dirty="0"/>
              <a:t>Build your </a:t>
            </a:r>
            <a:r>
              <a:rPr lang="en-GB" sz="2400" b="1" dirty="0"/>
              <a:t>code</a:t>
            </a:r>
            <a:r>
              <a:rPr lang="en-GB" sz="2400" dirty="0"/>
              <a:t> by dragging and dropping the blocks into place.</a:t>
            </a:r>
          </a:p>
          <a:p>
            <a:pPr marL="285750" indent="-285750">
              <a:buBlip>
                <a:blip r:embed="rId3"/>
              </a:buBlip>
            </a:pPr>
            <a:endParaRPr lang="en-GB" sz="2400" dirty="0"/>
          </a:p>
          <a:p>
            <a:pPr marL="285750" indent="-285750">
              <a:buBlip>
                <a:blip r:embed="rId3"/>
              </a:buBlip>
            </a:pPr>
            <a:r>
              <a:rPr lang="en-GB" sz="2400" dirty="0"/>
              <a:t>You build your </a:t>
            </a:r>
            <a:r>
              <a:rPr lang="en-GB" sz="2400" b="1" dirty="0"/>
              <a:t>code</a:t>
            </a:r>
            <a:r>
              <a:rPr lang="en-GB" sz="2400" dirty="0"/>
              <a:t> in order going </a:t>
            </a:r>
            <a:r>
              <a:rPr lang="en-GB" sz="2400" b="1" dirty="0"/>
              <a:t>down</a:t>
            </a:r>
            <a:r>
              <a:rPr lang="en-GB" sz="2400" dirty="0"/>
              <a:t> the page.</a:t>
            </a:r>
          </a:p>
          <a:p>
            <a:pPr marL="285750" indent="-285750">
              <a:buBlip>
                <a:blip r:embed="rId3"/>
              </a:buBlip>
            </a:pPr>
            <a:endParaRPr lang="en-GB" sz="2400" dirty="0"/>
          </a:p>
          <a:p>
            <a:pPr marL="285750" indent="-285750">
              <a:buBlip>
                <a:blip r:embed="rId3"/>
              </a:buBlip>
            </a:pPr>
            <a:r>
              <a:rPr lang="en-GB" sz="2400" dirty="0"/>
              <a:t>The colours of the blocks will help you find them in the menu.</a:t>
            </a:r>
          </a:p>
          <a:p>
            <a:pPr marL="285750" indent="-285750">
              <a:buBlip>
                <a:blip r:embed="rId3"/>
              </a:buBlip>
            </a:pPr>
            <a:endParaRPr lang="en-GB" sz="2400" dirty="0"/>
          </a:p>
        </p:txBody>
      </p:sp>
      <p:pic>
        <p:nvPicPr>
          <p:cNvPr id="3" name="Picture 2">
            <a:extLst>
              <a:ext uri="{FF2B5EF4-FFF2-40B4-BE49-F238E27FC236}">
                <a16:creationId xmlns:a16="http://schemas.microsoft.com/office/drawing/2014/main" id="{6C074407-777E-BFE3-1DC7-A3B84A796F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400177"/>
            <a:ext cx="4579629" cy="4159051"/>
          </a:xfrm>
          <a:prstGeom prst="rect">
            <a:avLst/>
          </a:prstGeom>
        </p:spPr>
      </p:pic>
      <p:cxnSp>
        <p:nvCxnSpPr>
          <p:cNvPr id="7" name="Straight Arrow Connector 6">
            <a:extLst>
              <a:ext uri="{FF2B5EF4-FFF2-40B4-BE49-F238E27FC236}">
                <a16:creationId xmlns:a16="http://schemas.microsoft.com/office/drawing/2014/main" id="{3D697777-44BA-6EBC-5C5F-3754A602A188}"/>
              </a:ext>
            </a:extLst>
          </p:cNvPr>
          <p:cNvCxnSpPr/>
          <p:nvPr/>
        </p:nvCxnSpPr>
        <p:spPr>
          <a:xfrm>
            <a:off x="4459048" y="1786094"/>
            <a:ext cx="0" cy="3285811"/>
          </a:xfrm>
          <a:prstGeom prst="straightConnector1">
            <a:avLst/>
          </a:prstGeom>
          <a:ln w="57150">
            <a:solidFill>
              <a:srgbClr val="07E298"/>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2">
            <a:extLst>
              <a:ext uri="{FF2B5EF4-FFF2-40B4-BE49-F238E27FC236}">
                <a16:creationId xmlns:a16="http://schemas.microsoft.com/office/drawing/2014/main" id="{D84F28E5-AA17-E69E-9AC7-AA351237EAA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3471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B6F20-39DE-98A3-AFEF-34E30C12E6B4}"/>
              </a:ext>
            </a:extLst>
          </p:cNvPr>
          <p:cNvSpPr>
            <a:spLocks noGrp="1"/>
          </p:cNvSpPr>
          <p:nvPr>
            <p:ph type="ctrTitle"/>
          </p:nvPr>
        </p:nvSpPr>
        <p:spPr/>
        <p:txBody>
          <a:bodyPr/>
          <a:lstStyle/>
          <a:p>
            <a:r>
              <a:rPr lang="en-GB" dirty="0" err="1"/>
              <a:t>LessoN</a:t>
            </a:r>
            <a:r>
              <a:rPr lang="en-GB" dirty="0"/>
              <a:t> 1 -</a:t>
            </a:r>
            <a:br>
              <a:rPr lang="en-GB" dirty="0"/>
            </a:br>
            <a:r>
              <a:rPr lang="en-GB" sz="4400" dirty="0"/>
              <a:t>the context</a:t>
            </a:r>
          </a:p>
        </p:txBody>
      </p:sp>
    </p:spTree>
    <p:extLst>
      <p:ext uri="{BB962C8B-B14F-4D97-AF65-F5344CB8AC3E}">
        <p14:creationId xmlns:p14="http://schemas.microsoft.com/office/powerpoint/2010/main" val="41899625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416C8-A301-D7A8-3D7A-60439A31D5FB}"/>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B523F62A-8DB8-CA50-71B5-CE91B31AB628}"/>
              </a:ext>
            </a:extLst>
          </p:cNvPr>
          <p:cNvSpPr>
            <a:spLocks noGrp="1"/>
          </p:cNvSpPr>
          <p:nvPr>
            <p:ph type="title"/>
          </p:nvPr>
        </p:nvSpPr>
        <p:spPr/>
        <p:txBody>
          <a:bodyPr>
            <a:noAutofit/>
          </a:bodyPr>
          <a:lstStyle/>
          <a:p>
            <a:r>
              <a:rPr lang="en-GB" sz="4400" dirty="0"/>
              <a:t>PROGRAM A NIGHT LIGHT </a:t>
            </a:r>
            <a:r>
              <a:rPr lang="en-GB" sz="2400" dirty="0"/>
              <a:t>– focussed task</a:t>
            </a:r>
            <a:br>
              <a:rPr lang="en-GB" sz="4400" dirty="0"/>
            </a:br>
            <a:endParaRPr lang="en-GB" sz="4400" dirty="0">
              <a:latin typeface="+mj-lt"/>
            </a:endParaRPr>
          </a:p>
        </p:txBody>
      </p:sp>
      <p:sp>
        <p:nvSpPr>
          <p:cNvPr id="2" name="TextBox 1">
            <a:extLst>
              <a:ext uri="{FF2B5EF4-FFF2-40B4-BE49-F238E27FC236}">
                <a16:creationId xmlns:a16="http://schemas.microsoft.com/office/drawing/2014/main" id="{5C9C2C4C-28B1-A4AD-E952-A2445AA9FEA1}"/>
              </a:ext>
            </a:extLst>
          </p:cNvPr>
          <p:cNvSpPr txBox="1"/>
          <p:nvPr/>
        </p:nvSpPr>
        <p:spPr>
          <a:xfrm>
            <a:off x="248403" y="1186911"/>
            <a:ext cx="11484250" cy="707886"/>
          </a:xfrm>
          <a:prstGeom prst="rect">
            <a:avLst/>
          </a:prstGeom>
          <a:noFill/>
        </p:spPr>
        <p:txBody>
          <a:bodyPr wrap="square" rtlCol="0">
            <a:spAutoFit/>
          </a:bodyPr>
          <a:lstStyle/>
          <a:p>
            <a:pPr marL="285750" indent="-285750">
              <a:buBlip>
                <a:blip r:embed="rId3"/>
              </a:buBlip>
            </a:pPr>
            <a:r>
              <a:rPr lang="en-GB" sz="2000" dirty="0"/>
              <a:t>Once you have built the </a:t>
            </a:r>
            <a:r>
              <a:rPr lang="en-GB" sz="2000" b="1" dirty="0"/>
              <a:t>code</a:t>
            </a:r>
            <a:r>
              <a:rPr lang="en-GB" sz="2000" dirty="0"/>
              <a:t> you can the plug in your Crumble to your computer using the USB cable and press the play button to make your Crumble work.</a:t>
            </a:r>
          </a:p>
        </p:txBody>
      </p:sp>
      <p:pic>
        <p:nvPicPr>
          <p:cNvPr id="4" name="Picture 3" descr="A screenshot of a computer&#10;&#10;AI-generated content may be incorrect.">
            <a:extLst>
              <a:ext uri="{FF2B5EF4-FFF2-40B4-BE49-F238E27FC236}">
                <a16:creationId xmlns:a16="http://schemas.microsoft.com/office/drawing/2014/main" id="{B5DD2EC4-4C2C-C4B7-FF72-C3E6FDDA3C1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483151" y="2533502"/>
            <a:ext cx="4122696" cy="3697067"/>
          </a:xfrm>
          <a:prstGeom prst="rect">
            <a:avLst/>
          </a:prstGeom>
        </p:spPr>
      </p:pic>
      <p:cxnSp>
        <p:nvCxnSpPr>
          <p:cNvPr id="6" name="Straight Connector 5">
            <a:extLst>
              <a:ext uri="{FF2B5EF4-FFF2-40B4-BE49-F238E27FC236}">
                <a16:creationId xmlns:a16="http://schemas.microsoft.com/office/drawing/2014/main" id="{9CE7EE4A-3D68-135A-5ACF-94915A01389D}"/>
              </a:ext>
            </a:extLst>
          </p:cNvPr>
          <p:cNvCxnSpPr>
            <a:cxnSpLocks/>
            <a:stCxn id="2" idx="2"/>
          </p:cNvCxnSpPr>
          <p:nvPr/>
        </p:nvCxnSpPr>
        <p:spPr>
          <a:xfrm>
            <a:off x="5990528" y="1894797"/>
            <a:ext cx="1686413" cy="638705"/>
          </a:xfrm>
          <a:prstGeom prst="line">
            <a:avLst/>
          </a:prstGeom>
          <a:ln w="57150">
            <a:solidFill>
              <a:srgbClr val="07E298"/>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F230FA3-4C0C-A041-DD8A-37AE60FAC6C6}"/>
              </a:ext>
            </a:extLst>
          </p:cNvPr>
          <p:cNvSpPr txBox="1"/>
          <p:nvPr/>
        </p:nvSpPr>
        <p:spPr>
          <a:xfrm>
            <a:off x="283536" y="2602379"/>
            <a:ext cx="6509150" cy="1323439"/>
          </a:xfrm>
          <a:prstGeom prst="rect">
            <a:avLst/>
          </a:prstGeom>
          <a:noFill/>
        </p:spPr>
        <p:txBody>
          <a:bodyPr wrap="square" rtlCol="0">
            <a:spAutoFit/>
          </a:bodyPr>
          <a:lstStyle/>
          <a:p>
            <a:pPr marL="285750" indent="-285750">
              <a:buBlip>
                <a:blip r:embed="rId3"/>
              </a:buBlip>
            </a:pPr>
            <a:r>
              <a:rPr lang="en-GB" sz="2000" dirty="0"/>
              <a:t>You will then need to work out the light levels in your room by playing with altering the light level number and seeing how dark you want it before the night light comes on. </a:t>
            </a:r>
          </a:p>
        </p:txBody>
      </p:sp>
      <p:pic>
        <p:nvPicPr>
          <p:cNvPr id="20" name="Picture 19">
            <a:extLst>
              <a:ext uri="{FF2B5EF4-FFF2-40B4-BE49-F238E27FC236}">
                <a16:creationId xmlns:a16="http://schemas.microsoft.com/office/drawing/2014/main" id="{E3635367-CA85-01DD-BC54-889476EDD0C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85847" y="3862627"/>
            <a:ext cx="2910395" cy="2643114"/>
          </a:xfrm>
          <a:prstGeom prst="rect">
            <a:avLst/>
          </a:prstGeom>
        </p:spPr>
      </p:pic>
      <p:cxnSp>
        <p:nvCxnSpPr>
          <p:cNvPr id="21" name="Straight Connector 20">
            <a:extLst>
              <a:ext uri="{FF2B5EF4-FFF2-40B4-BE49-F238E27FC236}">
                <a16:creationId xmlns:a16="http://schemas.microsoft.com/office/drawing/2014/main" id="{1FFFD471-76FB-7C01-8D05-E2FC51F63233}"/>
              </a:ext>
            </a:extLst>
          </p:cNvPr>
          <p:cNvCxnSpPr>
            <a:cxnSpLocks/>
          </p:cNvCxnSpPr>
          <p:nvPr/>
        </p:nvCxnSpPr>
        <p:spPr>
          <a:xfrm flipH="1">
            <a:off x="5157830" y="3599727"/>
            <a:ext cx="513028" cy="1253627"/>
          </a:xfrm>
          <a:prstGeom prst="line">
            <a:avLst/>
          </a:prstGeom>
          <a:ln w="57150">
            <a:solidFill>
              <a:srgbClr val="0A303F"/>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598FC820-8CFE-61FC-26CA-449F513FA135}"/>
              </a:ext>
            </a:extLst>
          </p:cNvPr>
          <p:cNvSpPr/>
          <p:nvPr/>
        </p:nvSpPr>
        <p:spPr>
          <a:xfrm>
            <a:off x="4980155" y="4853354"/>
            <a:ext cx="345471" cy="281354"/>
          </a:xfrm>
          <a:prstGeom prst="ellipse">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ln w="38100">
                <a:solidFill>
                  <a:schemeClr val="tx1"/>
                </a:solidFill>
              </a:ln>
              <a:noFill/>
            </a:endParaRPr>
          </a:p>
        </p:txBody>
      </p:sp>
      <p:pic>
        <p:nvPicPr>
          <p:cNvPr id="26" name="Picture 2">
            <a:extLst>
              <a:ext uri="{FF2B5EF4-FFF2-40B4-BE49-F238E27FC236}">
                <a16:creationId xmlns:a16="http://schemas.microsoft.com/office/drawing/2014/main" id="{811506B2-70F4-EE2F-2A68-99B615B0FBAB}"/>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5963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5A33E6FB-CD25-A46A-E73D-091DD7199EE0}"/>
              </a:ext>
            </a:extLst>
          </p:cNvPr>
          <p:cNvSpPr>
            <a:spLocks noGrp="1"/>
          </p:cNvSpPr>
          <p:nvPr>
            <p:ph type="title"/>
          </p:nvPr>
        </p:nvSpPr>
        <p:spPr>
          <a:xfrm>
            <a:off x="353875" y="228110"/>
            <a:ext cx="10505982" cy="1047918"/>
          </a:xfrm>
        </p:spPr>
        <p:txBody>
          <a:bodyPr>
            <a:normAutofit/>
          </a:bodyPr>
          <a:lstStyle/>
          <a:p>
            <a:r>
              <a:rPr lang="en-GB" sz="4400" dirty="0"/>
              <a:t>BUILD A NIGHT LIGHT</a:t>
            </a:r>
            <a:endParaRPr lang="en-GB" sz="4400" dirty="0">
              <a:latin typeface="+mj-lt"/>
            </a:endParaRPr>
          </a:p>
        </p:txBody>
      </p:sp>
      <p:pic>
        <p:nvPicPr>
          <p:cNvPr id="4" name="Picture 3">
            <a:extLst>
              <a:ext uri="{FF2B5EF4-FFF2-40B4-BE49-F238E27FC236}">
                <a16:creationId xmlns:a16="http://schemas.microsoft.com/office/drawing/2014/main" id="{D40171FC-29E9-1002-B7EE-9A48EBACFE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48500" y="0"/>
            <a:ext cx="5143500" cy="6858000"/>
          </a:xfrm>
          <a:prstGeom prst="rect">
            <a:avLst/>
          </a:prstGeom>
        </p:spPr>
      </p:pic>
      <p:pic>
        <p:nvPicPr>
          <p:cNvPr id="12" name="Picture 11">
            <a:extLst>
              <a:ext uri="{FF2B5EF4-FFF2-40B4-BE49-F238E27FC236}">
                <a16:creationId xmlns:a16="http://schemas.microsoft.com/office/drawing/2014/main" id="{4E42FE79-3E1D-B20F-DD0F-95878C6716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09220" y="1878092"/>
            <a:ext cx="3668561" cy="4891414"/>
          </a:xfrm>
          <a:prstGeom prst="rect">
            <a:avLst/>
          </a:prstGeom>
        </p:spPr>
      </p:pic>
      <p:sp>
        <p:nvSpPr>
          <p:cNvPr id="13" name="TextBox 12">
            <a:extLst>
              <a:ext uri="{FF2B5EF4-FFF2-40B4-BE49-F238E27FC236}">
                <a16:creationId xmlns:a16="http://schemas.microsoft.com/office/drawing/2014/main" id="{CB6FC2C1-3F10-FF94-3151-1A9D38F42C3D}"/>
              </a:ext>
            </a:extLst>
          </p:cNvPr>
          <p:cNvSpPr txBox="1"/>
          <p:nvPr/>
        </p:nvSpPr>
        <p:spPr>
          <a:xfrm>
            <a:off x="214979" y="1843950"/>
            <a:ext cx="2753883" cy="317009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Blip>
                <a:blip r:embed="rId5"/>
              </a:buBlip>
              <a:tabLst/>
              <a:defRPr/>
            </a:pPr>
            <a:r>
              <a:rPr kumimoji="0" lang="en-GB" sz="2000" b="0" i="0" u="none" strike="noStrike" kern="1200" cap="none" spc="0" normalizeH="0" baseline="0" noProof="0" dirty="0">
                <a:ln>
                  <a:noFill/>
                </a:ln>
                <a:solidFill>
                  <a:srgbClr val="000000"/>
                </a:solidFill>
                <a:effectLst/>
                <a:uLnTx/>
                <a:uFillTx/>
                <a:latin typeface="Arial" panose="020B0604020202020204"/>
                <a:ea typeface="+mn-ea"/>
                <a:cs typeface="+mn-cs"/>
              </a:rPr>
              <a:t>If you want</a:t>
            </a:r>
            <a:r>
              <a:rPr lang="en-GB" sz="2000" dirty="0">
                <a:solidFill>
                  <a:srgbClr val="000000"/>
                </a:solidFill>
                <a:latin typeface="Arial" panose="020B0604020202020204"/>
              </a:rPr>
              <a:t>, </a:t>
            </a:r>
            <a:r>
              <a:rPr kumimoji="0" lang="en-GB" sz="2000" b="0" i="0" u="none" strike="noStrike" kern="1200" cap="none" spc="0" normalizeH="0" baseline="0" noProof="0" dirty="0">
                <a:ln>
                  <a:noFill/>
                </a:ln>
                <a:solidFill>
                  <a:srgbClr val="000000"/>
                </a:solidFill>
                <a:effectLst/>
                <a:uLnTx/>
                <a:uFillTx/>
                <a:latin typeface="Arial" panose="020B0604020202020204"/>
                <a:ea typeface="+mn-ea"/>
                <a:cs typeface="+mn-cs"/>
              </a:rPr>
              <a:t>you could also plan for your students to make a case for their night light depending on how much curriculum time you have. This would take another lesson though.</a:t>
            </a:r>
          </a:p>
        </p:txBody>
      </p:sp>
      <p:pic>
        <p:nvPicPr>
          <p:cNvPr id="2" name="Picture 2">
            <a:extLst>
              <a:ext uri="{FF2B5EF4-FFF2-40B4-BE49-F238E27FC236}">
                <a16:creationId xmlns:a16="http://schemas.microsoft.com/office/drawing/2014/main" id="{91E83E91-C41C-3B96-6E78-9FA9F0F9841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942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normAutofit/>
          </a:bodyPr>
          <a:lstStyle/>
          <a:p>
            <a:r>
              <a:rPr lang="en-GB" dirty="0"/>
              <a:t>Lesson 4 – </a:t>
            </a:r>
            <a:br>
              <a:rPr lang="en-GB" dirty="0"/>
            </a:br>
            <a:r>
              <a:rPr lang="en-GB" sz="4400" dirty="0"/>
              <a:t>designing</a:t>
            </a:r>
          </a:p>
        </p:txBody>
      </p:sp>
    </p:spTree>
    <p:extLst>
      <p:ext uri="{BB962C8B-B14F-4D97-AF65-F5344CB8AC3E}">
        <p14:creationId xmlns:p14="http://schemas.microsoft.com/office/powerpoint/2010/main" val="33097251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4B84B-9A63-4780-2BA8-6B89A80145D7}"/>
              </a:ext>
            </a:extLst>
          </p:cNvPr>
          <p:cNvSpPr txBox="1">
            <a:spLocks/>
          </p:cNvSpPr>
          <p:nvPr/>
        </p:nvSpPr>
        <p:spPr>
          <a:xfrm>
            <a:off x="288860" y="-276999"/>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Design specification</a:t>
            </a:r>
          </a:p>
        </p:txBody>
      </p:sp>
      <p:pic>
        <p:nvPicPr>
          <p:cNvPr id="12" name="Picture 2">
            <a:extLst>
              <a:ext uri="{FF2B5EF4-FFF2-40B4-BE49-F238E27FC236}">
                <a16:creationId xmlns:a16="http://schemas.microsoft.com/office/drawing/2014/main" id="{EEB645EF-9A65-867D-B4B6-D8A6B25E735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82A0DE3D-6C2A-90F0-E20E-62246CA590F5}"/>
              </a:ext>
            </a:extLst>
          </p:cNvPr>
          <p:cNvSpPr txBox="1">
            <a:spLocks/>
          </p:cNvSpPr>
          <p:nvPr/>
        </p:nvSpPr>
        <p:spPr>
          <a:xfrm>
            <a:off x="7503227" y="3419856"/>
            <a:ext cx="4344170" cy="9361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marR="0" lvl="0" indent="-342900" algn="l" defTabSz="914400" rtl="0" eaLnBrk="1" fontAlgn="auto" latinLnBrk="0" hangingPunct="1">
              <a:lnSpc>
                <a:spcPct val="100000"/>
              </a:lnSpc>
              <a:spcBef>
                <a:spcPct val="0"/>
              </a:spcBef>
              <a:spcAft>
                <a:spcPts val="0"/>
              </a:spcAft>
              <a:buClrTx/>
              <a:buSzTx/>
              <a:buBlip>
                <a:blip r:embed="rId4"/>
              </a:buBlip>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It is time to bring all of your ideas together so far and write down the key points of what your design needs to have/be/do etc.</a:t>
            </a:r>
          </a:p>
          <a:p>
            <a:pPr marR="0" lvl="0" algn="l" defTabSz="914400" rtl="0" eaLnBrk="1" fontAlgn="auto" latinLnBrk="0" hangingPunct="1">
              <a:lnSpc>
                <a:spcPct val="100000"/>
              </a:lnSpc>
              <a:spcBef>
                <a:spcPct val="0"/>
              </a:spcBef>
              <a:spcAft>
                <a:spcPts val="0"/>
              </a:spcAft>
              <a:buClrTx/>
              <a:buSzTx/>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342900" marR="0" lvl="0" indent="-342900" algn="l" defTabSz="914400" rtl="0" eaLnBrk="1" fontAlgn="auto" latinLnBrk="0" hangingPunct="1">
              <a:lnSpc>
                <a:spcPct val="100000"/>
              </a:lnSpc>
              <a:spcBef>
                <a:spcPct val="0"/>
              </a:spcBef>
              <a:spcAft>
                <a:spcPts val="0"/>
              </a:spcAft>
              <a:buClrTx/>
              <a:buSzTx/>
              <a:buBlip>
                <a:blip r:embed="rId4"/>
              </a:buBlip>
              <a:tabLst/>
              <a:defRPr/>
            </a:pPr>
            <a:endParaRPr lang="en-GB" sz="2000" dirty="0">
              <a:solidFill>
                <a:srgbClr val="0A303F"/>
              </a:solidFill>
              <a:latin typeface="Arial" panose="020B0604020202020204"/>
              <a:ea typeface="Cambria" panose="02040503050406030204" pitchFamily="18" charset="0"/>
            </a:endParaRPr>
          </a:p>
          <a:p>
            <a:pPr marL="342900" marR="0" lvl="0" indent="-342900" algn="l" defTabSz="914400" rtl="0" eaLnBrk="1" fontAlgn="auto" latinLnBrk="0" hangingPunct="1">
              <a:lnSpc>
                <a:spcPct val="100000"/>
              </a:lnSpc>
              <a:spcBef>
                <a:spcPct val="0"/>
              </a:spcBef>
              <a:spcAft>
                <a:spcPts val="0"/>
              </a:spcAft>
              <a:buClrTx/>
              <a:buSzTx/>
              <a:buBlip>
                <a:blip r:embed="rId4"/>
              </a:buBlip>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This is called a </a:t>
            </a:r>
            <a: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design specification, </a:t>
            </a: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and it helps to organise all of your ideas.</a:t>
            </a:r>
          </a:p>
          <a:p>
            <a:pPr marR="0" lvl="0" algn="l" defTabSz="914400" rtl="0" eaLnBrk="1" fontAlgn="auto" latinLnBrk="0" hangingPunct="1">
              <a:lnSpc>
                <a:spcPct val="100000"/>
              </a:lnSpc>
              <a:spcBef>
                <a:spcPct val="0"/>
              </a:spcBef>
              <a:spcAft>
                <a:spcPts val="0"/>
              </a:spcAft>
              <a:buClrTx/>
              <a:buSzTx/>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R="0" lvl="0" algn="l" defTabSz="914400" rtl="0" eaLnBrk="1" fontAlgn="auto" latinLnBrk="0" hangingPunct="1">
              <a:lnSpc>
                <a:spcPct val="100000"/>
              </a:lnSpc>
              <a:spcBef>
                <a:spcPct val="0"/>
              </a:spcBef>
              <a:spcAft>
                <a:spcPts val="0"/>
              </a:spcAft>
              <a:buClrTx/>
              <a:buSzTx/>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342900" marR="0" lvl="0" indent="-342900" algn="l" defTabSz="914400" rtl="0" eaLnBrk="1" fontAlgn="auto" latinLnBrk="0" hangingPunct="1">
              <a:lnSpc>
                <a:spcPct val="100000"/>
              </a:lnSpc>
              <a:spcBef>
                <a:spcPct val="0"/>
              </a:spcBef>
              <a:spcAft>
                <a:spcPts val="0"/>
              </a:spcAft>
              <a:buClrTx/>
              <a:buSzTx/>
              <a:buBlip>
                <a:blip r:embed="rId4"/>
              </a:buBlip>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Look back at your </a:t>
            </a:r>
            <a:r>
              <a:rPr kumimoji="0" lang="en-GB" sz="2000" b="1" i="0" u="none" strike="noStrike" kern="1200" cap="none" spc="0" normalizeH="0" baseline="0" noProof="0" dirty="0" err="1">
                <a:ln>
                  <a:noFill/>
                </a:ln>
                <a:solidFill>
                  <a:srgbClr val="0A303F"/>
                </a:solidFill>
                <a:effectLst/>
                <a:uLnTx/>
                <a:uFillTx/>
                <a:latin typeface="Arial" panose="020B0604020202020204"/>
                <a:ea typeface="Cambria" panose="02040503050406030204" pitchFamily="18" charset="0"/>
                <a:cs typeface="+mj-cs"/>
              </a:rPr>
              <a:t>mindmap</a:t>
            </a: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 and </a:t>
            </a:r>
            <a:r>
              <a:rPr kumimoji="0" lang="en-GB" sz="20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user research </a:t>
            </a:r>
            <a: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to help you decide what it is you are going to design and make.</a:t>
            </a:r>
          </a:p>
          <a:p>
            <a:pPr marL="0" marR="0" lvl="0" indent="0" algn="ctr" defTabSz="914400" rtl="0" eaLnBrk="1" fontAlgn="auto" latinLnBrk="0" hangingPunct="1">
              <a:lnSpc>
                <a:spcPct val="100000"/>
              </a:lnSpc>
              <a:spcBef>
                <a:spcPct val="0"/>
              </a:spcBef>
              <a:spcAft>
                <a:spcPts val="0"/>
              </a:spcAft>
              <a:buClrTx/>
              <a:buSzTx/>
              <a:buFontTx/>
              <a:buNone/>
              <a:tabLst/>
              <a:defRPr/>
            </a:pPr>
            <a:b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br>
              <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endParaRPr kumimoji="0" lang="en-GB" sz="20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sp>
        <p:nvSpPr>
          <p:cNvPr id="4" name="Rectangle 3">
            <a:extLst>
              <a:ext uri="{FF2B5EF4-FFF2-40B4-BE49-F238E27FC236}">
                <a16:creationId xmlns:a16="http://schemas.microsoft.com/office/drawing/2014/main" id="{08C6B63D-E68D-395B-1FBA-D34C88958DC7}"/>
              </a:ext>
            </a:extLst>
          </p:cNvPr>
          <p:cNvSpPr/>
          <p:nvPr/>
        </p:nvSpPr>
        <p:spPr>
          <a:xfrm>
            <a:off x="344603" y="940358"/>
            <a:ext cx="7070942" cy="4958997"/>
          </a:xfrm>
          <a:prstGeom prst="rect">
            <a:avLst/>
          </a:prstGeom>
          <a:no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solidFill>
                <a:srgbClr val="0A303F"/>
              </a:solidFill>
              <a:effectLst/>
              <a:uLnTx/>
              <a:uFillTx/>
              <a:latin typeface="Arial" panose="020B0604020202020204"/>
              <a:ea typeface="+mn-ea"/>
              <a:cs typeface="+mn-cs"/>
            </a:endParaRPr>
          </a:p>
        </p:txBody>
      </p:sp>
      <p:sp>
        <p:nvSpPr>
          <p:cNvPr id="5" name="Content Placeholder 5">
            <a:extLst>
              <a:ext uri="{FF2B5EF4-FFF2-40B4-BE49-F238E27FC236}">
                <a16:creationId xmlns:a16="http://schemas.microsoft.com/office/drawing/2014/main" id="{EA6559EE-4AFC-A1E1-3BDB-AAC0E5383745}"/>
              </a:ext>
            </a:extLst>
          </p:cNvPr>
          <p:cNvSpPr txBox="1">
            <a:spLocks/>
          </p:cNvSpPr>
          <p:nvPr/>
        </p:nvSpPr>
        <p:spPr>
          <a:xfrm>
            <a:off x="432285" y="1045889"/>
            <a:ext cx="6311179" cy="4969771"/>
          </a:xfrm>
          <a:prstGeom prst="rect">
            <a:avLst/>
          </a:prstGeom>
        </p:spPr>
        <p:txBody>
          <a:bodyPr>
            <a:normAutofit/>
          </a:bodyPr>
          <a:lstStyle>
            <a:lvl1pPr marL="228600" indent="-228600"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6"/>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1200" b="1" dirty="0"/>
              <a:t>My product needs to be…</a:t>
            </a:r>
          </a:p>
          <a:p>
            <a:pPr marL="0" indent="0">
              <a:buFontTx/>
              <a:buNone/>
            </a:pPr>
            <a:endParaRPr lang="en-GB" sz="1200" b="1" dirty="0"/>
          </a:p>
          <a:p>
            <a:pPr marL="0" indent="0">
              <a:buFontTx/>
              <a:buNone/>
            </a:pPr>
            <a:endParaRPr lang="en-GB" sz="1200" b="1" dirty="0"/>
          </a:p>
          <a:p>
            <a:pPr marL="0" indent="0">
              <a:buFontTx/>
              <a:buNone/>
            </a:pPr>
            <a:endParaRPr lang="en-GB" sz="1200" b="1" dirty="0"/>
          </a:p>
          <a:p>
            <a:pPr marL="0" indent="0">
              <a:buFontTx/>
              <a:buNone/>
            </a:pPr>
            <a:r>
              <a:rPr lang="en-GB" sz="1200" b="1" dirty="0"/>
              <a:t>My product must have…</a:t>
            </a:r>
          </a:p>
          <a:p>
            <a:pPr marL="0" indent="0">
              <a:buFontTx/>
              <a:buNone/>
            </a:pPr>
            <a:endParaRPr lang="en-GB" sz="1200" b="1" dirty="0"/>
          </a:p>
          <a:p>
            <a:pPr marL="0" indent="0">
              <a:buFontTx/>
              <a:buNone/>
            </a:pPr>
            <a:endParaRPr lang="en-GB" sz="1200" b="1" dirty="0"/>
          </a:p>
          <a:p>
            <a:pPr marL="0" indent="0">
              <a:buFontTx/>
              <a:buNone/>
            </a:pPr>
            <a:endParaRPr lang="en-GB" sz="1200" b="1" dirty="0"/>
          </a:p>
          <a:p>
            <a:pPr marL="0" indent="0">
              <a:buFontTx/>
              <a:buNone/>
            </a:pPr>
            <a:r>
              <a:rPr lang="en-GB" sz="1200" b="1" dirty="0"/>
              <a:t>My product must be able to…</a:t>
            </a:r>
          </a:p>
          <a:p>
            <a:pPr marL="0" indent="0">
              <a:buFontTx/>
              <a:buNone/>
            </a:pPr>
            <a:endParaRPr lang="en-GB" sz="1200" b="1" dirty="0"/>
          </a:p>
          <a:p>
            <a:pPr marL="0" indent="0">
              <a:buFontTx/>
              <a:buNone/>
            </a:pPr>
            <a:endParaRPr lang="en-GB" sz="1200" b="1" dirty="0"/>
          </a:p>
          <a:p>
            <a:pPr marL="0" indent="0">
              <a:buFontTx/>
              <a:buNone/>
            </a:pPr>
            <a:endParaRPr lang="en-GB" sz="1200" b="1" dirty="0"/>
          </a:p>
          <a:p>
            <a:pPr marL="0" indent="0">
              <a:buFontTx/>
              <a:buNone/>
            </a:pPr>
            <a:r>
              <a:rPr lang="en-GB" sz="1200" b="1" dirty="0"/>
              <a:t>My product will…</a:t>
            </a:r>
          </a:p>
        </p:txBody>
      </p:sp>
    </p:spTree>
    <p:extLst>
      <p:ext uri="{BB962C8B-B14F-4D97-AF65-F5344CB8AC3E}">
        <p14:creationId xmlns:p14="http://schemas.microsoft.com/office/powerpoint/2010/main" val="30985477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F52CBBA-F7B0-7603-673C-A8F19C7461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2A68A9-7E84-BFB4-B1E5-A9D0FA47952D}"/>
              </a:ext>
            </a:extLst>
          </p:cNvPr>
          <p:cNvSpPr txBox="1">
            <a:spLocks/>
          </p:cNvSpPr>
          <p:nvPr/>
        </p:nvSpPr>
        <p:spPr>
          <a:xfrm>
            <a:off x="288860" y="-276999"/>
            <a:ext cx="11535362"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Design specification</a:t>
            </a:r>
          </a:p>
        </p:txBody>
      </p:sp>
      <p:pic>
        <p:nvPicPr>
          <p:cNvPr id="12" name="Picture 2">
            <a:extLst>
              <a:ext uri="{FF2B5EF4-FFF2-40B4-BE49-F238E27FC236}">
                <a16:creationId xmlns:a16="http://schemas.microsoft.com/office/drawing/2014/main" id="{C483F45B-D870-DB31-AD24-FBCB7C0547A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C83CBD7-F321-E345-2971-F72E618D5C41}"/>
              </a:ext>
            </a:extLst>
          </p:cNvPr>
          <p:cNvSpPr/>
          <p:nvPr/>
        </p:nvSpPr>
        <p:spPr>
          <a:xfrm>
            <a:off x="196770" y="940358"/>
            <a:ext cx="11783027" cy="5761384"/>
          </a:xfrm>
          <a:prstGeom prst="rect">
            <a:avLst/>
          </a:prstGeom>
          <a:no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solidFill>
                <a:srgbClr val="0A303F"/>
              </a:solidFill>
              <a:effectLst/>
              <a:uLnTx/>
              <a:uFillTx/>
              <a:latin typeface="Arial" panose="020B0604020202020204"/>
              <a:ea typeface="+mn-ea"/>
              <a:cs typeface="+mn-cs"/>
            </a:endParaRPr>
          </a:p>
        </p:txBody>
      </p:sp>
      <p:sp>
        <p:nvSpPr>
          <p:cNvPr id="5" name="Content Placeholder 5">
            <a:extLst>
              <a:ext uri="{FF2B5EF4-FFF2-40B4-BE49-F238E27FC236}">
                <a16:creationId xmlns:a16="http://schemas.microsoft.com/office/drawing/2014/main" id="{58322574-3899-D36E-5E9E-28CC4C26BC04}"/>
              </a:ext>
            </a:extLst>
          </p:cNvPr>
          <p:cNvSpPr txBox="1">
            <a:spLocks/>
          </p:cNvSpPr>
          <p:nvPr/>
        </p:nvSpPr>
        <p:spPr>
          <a:xfrm>
            <a:off x="432285" y="1045889"/>
            <a:ext cx="6311179" cy="4969771"/>
          </a:xfrm>
          <a:prstGeom prst="rect">
            <a:avLst/>
          </a:prstGeom>
        </p:spPr>
        <p:txBody>
          <a:bodyPr>
            <a:normAutofit/>
          </a:bodyPr>
          <a:lstStyle>
            <a:lvl1pPr marL="228600" indent="-228600" algn="l" defTabSz="914400" rtl="0" eaLnBrk="1" latinLnBrk="0" hangingPunct="1">
              <a:lnSpc>
                <a:spcPct val="90000"/>
              </a:lnSpc>
              <a:spcBef>
                <a:spcPts val="1000"/>
              </a:spcBef>
              <a:buFontTx/>
              <a:buBlip>
                <a:blip r:embed="rId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1600" b="1" dirty="0"/>
              <a:t>My product needs to be…</a:t>
            </a:r>
          </a:p>
          <a:p>
            <a:pPr marL="0" indent="0">
              <a:buFontTx/>
              <a:buNone/>
            </a:pPr>
            <a:endParaRPr lang="en-GB" sz="1600" b="1" dirty="0"/>
          </a:p>
          <a:p>
            <a:pPr marL="0" indent="0">
              <a:buFontTx/>
              <a:buNone/>
            </a:pPr>
            <a:endParaRPr lang="en-GB" sz="1600" b="1" dirty="0"/>
          </a:p>
          <a:p>
            <a:pPr marL="0" indent="0">
              <a:buFontTx/>
              <a:buNone/>
            </a:pPr>
            <a:endParaRPr lang="en-GB" sz="1600" b="1" dirty="0"/>
          </a:p>
          <a:p>
            <a:pPr marL="0" indent="0">
              <a:buFontTx/>
              <a:buNone/>
            </a:pPr>
            <a:r>
              <a:rPr lang="en-GB" sz="1600" b="1" dirty="0"/>
              <a:t>My product must have…</a:t>
            </a:r>
          </a:p>
          <a:p>
            <a:pPr marL="0" indent="0">
              <a:buFontTx/>
              <a:buNone/>
            </a:pPr>
            <a:endParaRPr lang="en-GB" sz="1600" b="1" dirty="0"/>
          </a:p>
          <a:p>
            <a:pPr marL="0" indent="0">
              <a:buFontTx/>
              <a:buNone/>
            </a:pPr>
            <a:endParaRPr lang="en-GB" sz="1600" b="1" dirty="0"/>
          </a:p>
          <a:p>
            <a:pPr marL="0" indent="0">
              <a:buFontTx/>
              <a:buNone/>
            </a:pPr>
            <a:endParaRPr lang="en-GB" sz="1600" b="1" dirty="0"/>
          </a:p>
          <a:p>
            <a:pPr marL="0" indent="0">
              <a:buFontTx/>
              <a:buNone/>
            </a:pPr>
            <a:r>
              <a:rPr lang="en-GB" sz="1600" b="1" dirty="0"/>
              <a:t>My product must be able to…</a:t>
            </a:r>
          </a:p>
          <a:p>
            <a:pPr marL="0" indent="0">
              <a:buFontTx/>
              <a:buNone/>
            </a:pPr>
            <a:endParaRPr lang="en-GB" sz="1600" b="1" dirty="0"/>
          </a:p>
          <a:p>
            <a:pPr marL="0" indent="0">
              <a:buFontTx/>
              <a:buNone/>
            </a:pPr>
            <a:endParaRPr lang="en-GB" sz="1600" b="1" dirty="0"/>
          </a:p>
          <a:p>
            <a:pPr marL="0" indent="0">
              <a:buFontTx/>
              <a:buNone/>
            </a:pPr>
            <a:endParaRPr lang="en-GB" sz="1600" b="1" dirty="0"/>
          </a:p>
          <a:p>
            <a:pPr marL="0" indent="0">
              <a:buFontTx/>
              <a:buNone/>
            </a:pPr>
            <a:r>
              <a:rPr lang="en-GB" sz="1600" b="1" dirty="0"/>
              <a:t>My product will…</a:t>
            </a:r>
          </a:p>
        </p:txBody>
      </p:sp>
    </p:spTree>
    <p:extLst>
      <p:ext uri="{BB962C8B-B14F-4D97-AF65-F5344CB8AC3E}">
        <p14:creationId xmlns:p14="http://schemas.microsoft.com/office/powerpoint/2010/main" val="30110740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DFADCE8-3E86-EA74-809F-D5640FB5838C}"/>
              </a:ext>
            </a:extLst>
          </p:cNvPr>
          <p:cNvSpPr txBox="1">
            <a:spLocks/>
          </p:cNvSpPr>
          <p:nvPr/>
        </p:nvSpPr>
        <p:spPr>
          <a:xfrm>
            <a:off x="353875" y="728377"/>
            <a:ext cx="10500172" cy="936822"/>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400" b="1" i="0" u="none" strike="noStrike" kern="1200" cap="all" spc="0" normalizeH="0" baseline="0" noProof="0" dirty="0">
                <a:ln>
                  <a:noFill/>
                </a:ln>
                <a:solidFill>
                  <a:srgbClr val="000000"/>
                </a:solidFill>
                <a:effectLst/>
                <a:uLnTx/>
                <a:uFillTx/>
                <a:latin typeface="Arial" panose="020B0604020202020204"/>
                <a:ea typeface="+mj-ea"/>
                <a:cs typeface="Arial" panose="020B0604020202020204" pitchFamily="34" charset="0"/>
              </a:rPr>
              <a:t>Thinking of ideas…where to start?</a:t>
            </a:r>
          </a:p>
        </p:txBody>
      </p:sp>
      <p:sp>
        <p:nvSpPr>
          <p:cNvPr id="3" name="Content Placeholder 2">
            <a:extLst>
              <a:ext uri="{FF2B5EF4-FFF2-40B4-BE49-F238E27FC236}">
                <a16:creationId xmlns:a16="http://schemas.microsoft.com/office/drawing/2014/main" id="{A0F4EDBF-7F1B-AB31-52D8-673AD75A5E55}"/>
              </a:ext>
            </a:extLst>
          </p:cNvPr>
          <p:cNvSpPr txBox="1">
            <a:spLocks/>
          </p:cNvSpPr>
          <p:nvPr/>
        </p:nvSpPr>
        <p:spPr>
          <a:xfrm>
            <a:off x="353875" y="2268438"/>
            <a:ext cx="6607450" cy="3263504"/>
          </a:xfrm>
          <a:prstGeom prst="rect">
            <a:avLst/>
          </a:prstGeom>
        </p:spPr>
        <p:txBody>
          <a:bodyPr vert="horz" lIns="0" tIns="0" rIns="0" bIns="0" rtlCol="0">
            <a:noAutofit/>
          </a:bodyPr>
          <a:lstStyle>
            <a:lvl1pPr marL="0" indent="0" algn="l" defTabSz="914400" rtl="0" eaLnBrk="1" latinLnBrk="0" hangingPunct="1">
              <a:lnSpc>
                <a:spcPts val="2900"/>
              </a:lnSpc>
              <a:spcBef>
                <a:spcPts val="0"/>
              </a:spcBef>
              <a:spcAft>
                <a:spcPts val="800"/>
              </a:spcAft>
              <a:buFont typeface="Arial" panose="020B0604020202020204" pitchFamily="34" charset="0"/>
              <a:buNone/>
              <a:defRPr sz="2900" kern="1200">
                <a:solidFill>
                  <a:schemeClr val="bg1"/>
                </a:solidFill>
                <a:latin typeface="+mn-lt"/>
                <a:ea typeface="+mn-ea"/>
                <a:cs typeface="+mn-cs"/>
              </a:defRPr>
            </a:lvl1pPr>
            <a:lvl2pPr marL="457200" indent="0" algn="ctr" defTabSz="914400" rtl="0" eaLnBrk="1" latinLnBrk="0" hangingPunct="1">
              <a:lnSpc>
                <a:spcPct val="100000"/>
              </a:lnSpc>
              <a:spcBef>
                <a:spcPts val="0"/>
              </a:spcBef>
              <a:buFont typeface="Arial" panose="020B0604020202020204" pitchFamily="34" charset="0"/>
              <a:buNone/>
              <a:defRPr sz="2000" kern="1200">
                <a:solidFill>
                  <a:schemeClr val="tx2"/>
                </a:solidFill>
                <a:latin typeface="+mn-lt"/>
                <a:ea typeface="+mn-ea"/>
                <a:cs typeface="+mn-cs"/>
              </a:defRPr>
            </a:lvl2pPr>
            <a:lvl3pPr marL="914400" indent="0" algn="ctr"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3716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18288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R="0" lvl="0" algn="l" defTabSz="914400" rtl="0" eaLnBrk="1" fontAlgn="auto" latinLnBrk="0" hangingPunct="1">
              <a:lnSpc>
                <a:spcPts val="2900"/>
              </a:lnSpc>
              <a:spcBef>
                <a:spcPts val="0"/>
              </a:spcBef>
              <a:spcAft>
                <a:spcPts val="800"/>
              </a:spcAft>
              <a:buClrTx/>
              <a:buSzTx/>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mn-ea"/>
              <a:cs typeface="+mn-cs"/>
            </a:endParaRPr>
          </a:p>
        </p:txBody>
      </p:sp>
      <p:pic>
        <p:nvPicPr>
          <p:cNvPr id="14338" name="Picture 2">
            <a:extLst>
              <a:ext uri="{FF2B5EF4-FFF2-40B4-BE49-F238E27FC236}">
                <a16:creationId xmlns:a16="http://schemas.microsoft.com/office/drawing/2014/main" id="{E2E16398-4F4F-3776-6E15-6CF9212CB22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61325" y="1510620"/>
            <a:ext cx="4371807" cy="437180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53E18AB-8A18-2DDA-B0F8-9E08E272BEF5}"/>
              </a:ext>
            </a:extLst>
          </p:cNvPr>
          <p:cNvSpPr txBox="1"/>
          <p:nvPr/>
        </p:nvSpPr>
        <p:spPr>
          <a:xfrm>
            <a:off x="139806" y="1869505"/>
            <a:ext cx="6909176" cy="3477875"/>
          </a:xfrm>
          <a:prstGeom prst="rect">
            <a:avLst/>
          </a:prstGeom>
          <a:noFill/>
        </p:spPr>
        <p:txBody>
          <a:bodyPr wrap="square" rtlCol="0">
            <a:spAutoFit/>
          </a:bodyPr>
          <a:lstStyle/>
          <a:p>
            <a:pPr marL="285750" indent="-285750">
              <a:buBlip>
                <a:blip r:embed="rId4"/>
              </a:buBlip>
            </a:pPr>
            <a:r>
              <a:rPr lang="en-GB" sz="2000" dirty="0"/>
              <a:t>Use your </a:t>
            </a:r>
            <a:r>
              <a:rPr lang="en-GB" sz="2000" b="1" dirty="0"/>
              <a:t>design specification </a:t>
            </a:r>
            <a:r>
              <a:rPr lang="en-GB" sz="2000" dirty="0"/>
              <a:t>to help you plan your idea.</a:t>
            </a:r>
          </a:p>
          <a:p>
            <a:pPr marL="285750" indent="-285750">
              <a:buBlip>
                <a:blip r:embed="rId4"/>
              </a:buBlip>
            </a:pPr>
            <a:endParaRPr lang="en-GB" sz="2000" dirty="0"/>
          </a:p>
          <a:p>
            <a:pPr marL="285750" indent="-285750">
              <a:buBlip>
                <a:blip r:embed="rId4"/>
              </a:buBlip>
            </a:pPr>
            <a:r>
              <a:rPr lang="en-GB" sz="2000" dirty="0"/>
              <a:t>Now you need to start sketching your idea out.</a:t>
            </a:r>
          </a:p>
          <a:p>
            <a:pPr marL="285750" indent="-285750">
              <a:buBlip>
                <a:blip r:embed="rId4"/>
              </a:buBlip>
            </a:pPr>
            <a:endParaRPr lang="en-GB" sz="2000" dirty="0"/>
          </a:p>
          <a:p>
            <a:pPr marL="285750" indent="-285750">
              <a:buBlip>
                <a:blip r:embed="rId4"/>
              </a:buBlip>
            </a:pPr>
            <a:r>
              <a:rPr lang="en-GB" sz="2000" dirty="0"/>
              <a:t>Do not worry too much, at this stage, about making the drawing perfect, just get your ideas down onto the paper and use </a:t>
            </a:r>
            <a:r>
              <a:rPr lang="en-GB" sz="2000" b="1" dirty="0"/>
              <a:t>annotation</a:t>
            </a:r>
            <a:r>
              <a:rPr lang="en-GB" sz="2000" dirty="0"/>
              <a:t> to explain the idea.</a:t>
            </a:r>
          </a:p>
          <a:p>
            <a:pPr marL="285750" indent="-285750">
              <a:buBlip>
                <a:blip r:embed="rId4"/>
              </a:buBlip>
            </a:pPr>
            <a:endParaRPr lang="en-GB" sz="2000" dirty="0"/>
          </a:p>
          <a:p>
            <a:pPr marL="285750" indent="-285750">
              <a:buBlip>
                <a:blip r:embed="rId4"/>
              </a:buBlip>
            </a:pPr>
            <a:r>
              <a:rPr lang="en-GB" sz="2000" b="1" dirty="0"/>
              <a:t>Annotation</a:t>
            </a:r>
            <a:r>
              <a:rPr lang="en-GB" sz="2000" dirty="0"/>
              <a:t> is when you add short notes or labels to your design to help explain or understand it better.</a:t>
            </a:r>
          </a:p>
        </p:txBody>
      </p:sp>
      <p:pic>
        <p:nvPicPr>
          <p:cNvPr id="5" name="Picture 2">
            <a:extLst>
              <a:ext uri="{FF2B5EF4-FFF2-40B4-BE49-F238E27FC236}">
                <a16:creationId xmlns:a16="http://schemas.microsoft.com/office/drawing/2014/main" id="{47CB8E32-A779-60AA-99FF-DB502DEF11EC}"/>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3531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959D616-ABBC-3B5C-2395-02527E06BA5F}"/>
              </a:ext>
            </a:extLst>
          </p:cNvPr>
          <p:cNvSpPr/>
          <p:nvPr/>
        </p:nvSpPr>
        <p:spPr>
          <a:xfrm>
            <a:off x="1769806" y="167148"/>
            <a:ext cx="10245213" cy="6479458"/>
          </a:xfrm>
          <a:prstGeom prst="rect">
            <a:avLst/>
          </a:prstGeom>
          <a:noFill/>
          <a:ln w="38100">
            <a:solidFill>
              <a:srgbClr val="0A30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a:extLst>
              <a:ext uri="{FF2B5EF4-FFF2-40B4-BE49-F238E27FC236}">
                <a16:creationId xmlns:a16="http://schemas.microsoft.com/office/drawing/2014/main" id="{5D9A2964-AA3E-6AF1-DA3A-3C22B47DAD63}"/>
              </a:ext>
            </a:extLst>
          </p:cNvPr>
          <p:cNvCxnSpPr>
            <a:cxnSpLocks/>
          </p:cNvCxnSpPr>
          <p:nvPr/>
        </p:nvCxnSpPr>
        <p:spPr>
          <a:xfrm>
            <a:off x="6882581" y="265471"/>
            <a:ext cx="9832" cy="624348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4C591FE-6772-9718-691D-E52830075F8E}"/>
              </a:ext>
            </a:extLst>
          </p:cNvPr>
          <p:cNvCxnSpPr>
            <a:endCxn id="6" idx="3"/>
          </p:cNvCxnSpPr>
          <p:nvPr/>
        </p:nvCxnSpPr>
        <p:spPr>
          <a:xfrm flipV="1">
            <a:off x="1868129" y="3406877"/>
            <a:ext cx="10146890" cy="2212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5F7E7CC-CAAB-F2E9-58DF-3BB4D57669F6}"/>
              </a:ext>
            </a:extLst>
          </p:cNvPr>
          <p:cNvSpPr txBox="1"/>
          <p:nvPr/>
        </p:nvSpPr>
        <p:spPr>
          <a:xfrm>
            <a:off x="1868128" y="265471"/>
            <a:ext cx="481781" cy="369332"/>
          </a:xfrm>
          <a:prstGeom prst="rect">
            <a:avLst/>
          </a:prstGeom>
          <a:noFill/>
        </p:spPr>
        <p:txBody>
          <a:bodyPr wrap="square" rtlCol="0">
            <a:spAutoFit/>
          </a:bodyPr>
          <a:lstStyle/>
          <a:p>
            <a:r>
              <a:rPr lang="en-GB" dirty="0"/>
              <a:t>1.</a:t>
            </a:r>
          </a:p>
        </p:txBody>
      </p:sp>
      <p:sp>
        <p:nvSpPr>
          <p:cNvPr id="14" name="TextBox 13">
            <a:extLst>
              <a:ext uri="{FF2B5EF4-FFF2-40B4-BE49-F238E27FC236}">
                <a16:creationId xmlns:a16="http://schemas.microsoft.com/office/drawing/2014/main" id="{4429A69E-1BC1-0DDF-C3A5-52CE35786E84}"/>
              </a:ext>
            </a:extLst>
          </p:cNvPr>
          <p:cNvSpPr txBox="1"/>
          <p:nvPr/>
        </p:nvSpPr>
        <p:spPr>
          <a:xfrm>
            <a:off x="6980903" y="263635"/>
            <a:ext cx="481781" cy="369332"/>
          </a:xfrm>
          <a:prstGeom prst="rect">
            <a:avLst/>
          </a:prstGeom>
          <a:noFill/>
        </p:spPr>
        <p:txBody>
          <a:bodyPr wrap="square" rtlCol="0">
            <a:spAutoFit/>
          </a:bodyPr>
          <a:lstStyle/>
          <a:p>
            <a:r>
              <a:rPr lang="en-GB" dirty="0"/>
              <a:t>2.</a:t>
            </a:r>
          </a:p>
        </p:txBody>
      </p:sp>
      <p:sp>
        <p:nvSpPr>
          <p:cNvPr id="15" name="TextBox 14">
            <a:extLst>
              <a:ext uri="{FF2B5EF4-FFF2-40B4-BE49-F238E27FC236}">
                <a16:creationId xmlns:a16="http://schemas.microsoft.com/office/drawing/2014/main" id="{F786E7A7-4DDB-FDD4-55C0-31B62B57D95B}"/>
              </a:ext>
            </a:extLst>
          </p:cNvPr>
          <p:cNvSpPr txBox="1"/>
          <p:nvPr/>
        </p:nvSpPr>
        <p:spPr>
          <a:xfrm>
            <a:off x="1868128" y="3505200"/>
            <a:ext cx="481781" cy="369332"/>
          </a:xfrm>
          <a:prstGeom prst="rect">
            <a:avLst/>
          </a:prstGeom>
          <a:noFill/>
        </p:spPr>
        <p:txBody>
          <a:bodyPr wrap="square" rtlCol="0">
            <a:spAutoFit/>
          </a:bodyPr>
          <a:lstStyle/>
          <a:p>
            <a:r>
              <a:rPr lang="en-GB" dirty="0"/>
              <a:t>3.</a:t>
            </a:r>
          </a:p>
        </p:txBody>
      </p:sp>
      <p:sp>
        <p:nvSpPr>
          <p:cNvPr id="16" name="TextBox 15">
            <a:extLst>
              <a:ext uri="{FF2B5EF4-FFF2-40B4-BE49-F238E27FC236}">
                <a16:creationId xmlns:a16="http://schemas.microsoft.com/office/drawing/2014/main" id="{152CFC70-0047-F307-C018-593530707187}"/>
              </a:ext>
            </a:extLst>
          </p:cNvPr>
          <p:cNvSpPr txBox="1"/>
          <p:nvPr/>
        </p:nvSpPr>
        <p:spPr>
          <a:xfrm>
            <a:off x="6980903" y="3503364"/>
            <a:ext cx="481781" cy="369332"/>
          </a:xfrm>
          <a:prstGeom prst="rect">
            <a:avLst/>
          </a:prstGeom>
          <a:noFill/>
        </p:spPr>
        <p:txBody>
          <a:bodyPr wrap="square" rtlCol="0">
            <a:spAutoFit/>
          </a:bodyPr>
          <a:lstStyle/>
          <a:p>
            <a:r>
              <a:rPr lang="en-GB" dirty="0"/>
              <a:t>4.</a:t>
            </a:r>
          </a:p>
        </p:txBody>
      </p:sp>
      <p:sp>
        <p:nvSpPr>
          <p:cNvPr id="17" name="TextBox 16">
            <a:extLst>
              <a:ext uri="{FF2B5EF4-FFF2-40B4-BE49-F238E27FC236}">
                <a16:creationId xmlns:a16="http://schemas.microsoft.com/office/drawing/2014/main" id="{E0F93F8E-590A-A858-E13D-60DE52DBEF88}"/>
              </a:ext>
            </a:extLst>
          </p:cNvPr>
          <p:cNvSpPr txBox="1"/>
          <p:nvPr/>
        </p:nvSpPr>
        <p:spPr>
          <a:xfrm rot="16200000">
            <a:off x="-730357" y="1691150"/>
            <a:ext cx="4454013" cy="369332"/>
          </a:xfrm>
          <a:prstGeom prst="rect">
            <a:avLst/>
          </a:prstGeom>
          <a:noFill/>
        </p:spPr>
        <p:txBody>
          <a:bodyPr wrap="square" rtlCol="0">
            <a:spAutoFit/>
          </a:bodyPr>
          <a:lstStyle/>
          <a:p>
            <a:r>
              <a:rPr lang="en-GB" dirty="0"/>
              <a:t>Keeping safe at night – </a:t>
            </a:r>
            <a:r>
              <a:rPr lang="en-GB" b="1" dirty="0"/>
              <a:t>Design Ideas</a:t>
            </a:r>
          </a:p>
        </p:txBody>
      </p:sp>
      <p:sp>
        <p:nvSpPr>
          <p:cNvPr id="18" name="TextBox 17">
            <a:extLst>
              <a:ext uri="{FF2B5EF4-FFF2-40B4-BE49-F238E27FC236}">
                <a16:creationId xmlns:a16="http://schemas.microsoft.com/office/drawing/2014/main" id="{69CBEE5E-ACB8-0B61-C348-C9DFAAB9D905}"/>
              </a:ext>
            </a:extLst>
          </p:cNvPr>
          <p:cNvSpPr txBox="1"/>
          <p:nvPr/>
        </p:nvSpPr>
        <p:spPr>
          <a:xfrm rot="16200000">
            <a:off x="-417248" y="2062939"/>
            <a:ext cx="1203828" cy="369332"/>
          </a:xfrm>
          <a:prstGeom prst="rect">
            <a:avLst/>
          </a:prstGeom>
          <a:noFill/>
        </p:spPr>
        <p:txBody>
          <a:bodyPr wrap="square" rtlCol="0">
            <a:spAutoFit/>
          </a:bodyPr>
          <a:lstStyle/>
          <a:p>
            <a:r>
              <a:rPr lang="en-GB" dirty="0"/>
              <a:t>Name:</a:t>
            </a:r>
          </a:p>
        </p:txBody>
      </p:sp>
      <p:pic>
        <p:nvPicPr>
          <p:cNvPr id="19" name="Picture 2">
            <a:extLst>
              <a:ext uri="{FF2B5EF4-FFF2-40B4-BE49-F238E27FC236}">
                <a16:creationId xmlns:a16="http://schemas.microsoft.com/office/drawing/2014/main" id="{5713D774-7B44-5610-337C-42B08BEA909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27083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B6F20-39DE-98A3-AFEF-34E30C12E6B4}"/>
              </a:ext>
            </a:extLst>
          </p:cNvPr>
          <p:cNvSpPr>
            <a:spLocks noGrp="1"/>
          </p:cNvSpPr>
          <p:nvPr>
            <p:ph type="ctrTitle"/>
          </p:nvPr>
        </p:nvSpPr>
        <p:spPr/>
        <p:txBody>
          <a:bodyPr>
            <a:normAutofit fontScale="90000"/>
          </a:bodyPr>
          <a:lstStyle/>
          <a:p>
            <a:r>
              <a:rPr lang="en-GB" dirty="0"/>
              <a:t>Lesson 5 -</a:t>
            </a:r>
            <a:br>
              <a:rPr lang="en-GB" dirty="0"/>
            </a:br>
            <a:r>
              <a:rPr lang="en-GB" sz="4400" dirty="0"/>
              <a:t>user feedback and development</a:t>
            </a:r>
          </a:p>
        </p:txBody>
      </p:sp>
    </p:spTree>
    <p:extLst>
      <p:ext uri="{BB962C8B-B14F-4D97-AF65-F5344CB8AC3E}">
        <p14:creationId xmlns:p14="http://schemas.microsoft.com/office/powerpoint/2010/main" val="19620171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DFADCE8-3E86-EA74-809F-D5640FB5838C}"/>
              </a:ext>
            </a:extLst>
          </p:cNvPr>
          <p:cNvSpPr txBox="1">
            <a:spLocks/>
          </p:cNvSpPr>
          <p:nvPr/>
        </p:nvSpPr>
        <p:spPr>
          <a:xfrm>
            <a:off x="353875" y="114601"/>
            <a:ext cx="10500172" cy="936822"/>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400" b="1" i="0" u="none" strike="noStrike" kern="1200" cap="all" spc="0" normalizeH="0" baseline="0" noProof="0" dirty="0">
                <a:ln>
                  <a:noFill/>
                </a:ln>
                <a:solidFill>
                  <a:srgbClr val="000000"/>
                </a:solidFill>
                <a:effectLst/>
                <a:uLnTx/>
                <a:uFillTx/>
                <a:latin typeface="Arial" panose="020B0604020202020204"/>
                <a:ea typeface="+mj-ea"/>
                <a:cs typeface="Arial" panose="020B0604020202020204" pitchFamily="34" charset="0"/>
              </a:rPr>
              <a:t>User feedback</a:t>
            </a:r>
          </a:p>
        </p:txBody>
      </p:sp>
      <p:sp>
        <p:nvSpPr>
          <p:cNvPr id="7" name="Title 1">
            <a:extLst>
              <a:ext uri="{FF2B5EF4-FFF2-40B4-BE49-F238E27FC236}">
                <a16:creationId xmlns:a16="http://schemas.microsoft.com/office/drawing/2014/main" id="{8067CE20-4F48-6636-F48E-EC1450A43989}"/>
              </a:ext>
            </a:extLst>
          </p:cNvPr>
          <p:cNvSpPr txBox="1">
            <a:spLocks/>
          </p:cNvSpPr>
          <p:nvPr/>
        </p:nvSpPr>
        <p:spPr>
          <a:xfrm>
            <a:off x="189907" y="3886929"/>
            <a:ext cx="6407662" cy="23690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Time to ask your </a:t>
            </a:r>
            <a:r>
              <a:rPr kumimoji="0" lang="en-GB" sz="2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user </a:t>
            </a: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what they think of your designs. </a:t>
            </a: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endParaRPr lang="en-GB" sz="2400" dirty="0">
              <a:solidFill>
                <a:srgbClr val="0A303F"/>
              </a:solidFill>
              <a:latin typeface="Arial" panose="020B0604020202020204"/>
              <a:ea typeface="Cambria" panose="02040503050406030204" pitchFamily="18" charset="0"/>
            </a:endParaRP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lang="en-GB" sz="2400" dirty="0">
                <a:solidFill>
                  <a:srgbClr val="0A303F"/>
                </a:solidFill>
                <a:latin typeface="Arial" panose="020B0604020202020204"/>
                <a:ea typeface="Cambria" panose="02040503050406030204" pitchFamily="18" charset="0"/>
              </a:rPr>
              <a:t>Show them all four of your ideas.</a:t>
            </a: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You may need to explain it to them as well.</a:t>
            </a: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REMEMBER: This is not your final idea so it is just to get their opinion of which idea they like best and how it can be improved…</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50000"/>
              </a:lnSpc>
              <a:spcBef>
                <a:spcPct val="0"/>
              </a:spcBef>
              <a:spcAft>
                <a:spcPts val="0"/>
              </a:spcAft>
              <a:buClrTx/>
              <a:buSzTx/>
              <a:buFontTx/>
              <a:buNone/>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b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b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pic>
        <p:nvPicPr>
          <p:cNvPr id="8" name="Picture 2">
            <a:extLst>
              <a:ext uri="{FF2B5EF4-FFF2-40B4-BE49-F238E27FC236}">
                <a16:creationId xmlns:a16="http://schemas.microsoft.com/office/drawing/2014/main" id="{8D1F5E39-0521-5D74-09E9-6E276304A2C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58494" y="1258382"/>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a:extLst>
              <a:ext uri="{FF2B5EF4-FFF2-40B4-BE49-F238E27FC236}">
                <a16:creationId xmlns:a16="http://schemas.microsoft.com/office/drawing/2014/main" id="{42DBAB7B-F263-8171-BE54-3FA2A7C3C3A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20543925">
            <a:off x="7076467" y="3399676"/>
            <a:ext cx="2625931" cy="262593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2ADA543-A39B-2DA6-9A39-49826C41255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92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DFADCE8-3E86-EA74-809F-D5640FB5838C}"/>
              </a:ext>
            </a:extLst>
          </p:cNvPr>
          <p:cNvSpPr txBox="1">
            <a:spLocks/>
          </p:cNvSpPr>
          <p:nvPr/>
        </p:nvSpPr>
        <p:spPr>
          <a:xfrm>
            <a:off x="353875" y="114601"/>
            <a:ext cx="10500172" cy="936822"/>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400" b="1" i="0" u="none" strike="noStrike" kern="1200" cap="all" spc="0" normalizeH="0" baseline="0" noProof="0" dirty="0">
                <a:ln>
                  <a:noFill/>
                </a:ln>
                <a:solidFill>
                  <a:srgbClr val="000000"/>
                </a:solidFill>
                <a:effectLst/>
                <a:uLnTx/>
                <a:uFillTx/>
                <a:latin typeface="Arial" panose="020B0604020202020204"/>
                <a:ea typeface="+mj-ea"/>
                <a:cs typeface="Arial" panose="020B0604020202020204" pitchFamily="34" charset="0"/>
              </a:rPr>
              <a:t>Final design</a:t>
            </a:r>
          </a:p>
        </p:txBody>
      </p:sp>
      <p:sp>
        <p:nvSpPr>
          <p:cNvPr id="6" name="Content Placeholder 5">
            <a:extLst>
              <a:ext uri="{FF2B5EF4-FFF2-40B4-BE49-F238E27FC236}">
                <a16:creationId xmlns:a16="http://schemas.microsoft.com/office/drawing/2014/main" id="{B1598DF1-A344-2552-FA71-8A2E694B5370}"/>
              </a:ext>
            </a:extLst>
          </p:cNvPr>
          <p:cNvSpPr txBox="1">
            <a:spLocks/>
          </p:cNvSpPr>
          <p:nvPr/>
        </p:nvSpPr>
        <p:spPr>
          <a:xfrm>
            <a:off x="718457" y="1386484"/>
            <a:ext cx="8229600" cy="4525963"/>
          </a:xfrm>
          <a:prstGeom prst="rect">
            <a:avLst/>
          </a:prstGeom>
        </p:spPr>
        <p:txBody>
          <a:bodyPr vert="horz" lIns="0" tIns="0" rIns="0" bIns="0" rtlCol="0">
            <a:noAutofit/>
          </a:bodyPr>
          <a:lstStyle>
            <a:lvl1pPr marL="0" indent="0" algn="l" defTabSz="914400" rtl="0" eaLnBrk="1" latinLnBrk="0" hangingPunct="1">
              <a:lnSpc>
                <a:spcPts val="2900"/>
              </a:lnSpc>
              <a:spcBef>
                <a:spcPts val="0"/>
              </a:spcBef>
              <a:spcAft>
                <a:spcPts val="800"/>
              </a:spcAft>
              <a:buFont typeface="Arial" panose="020B0604020202020204" pitchFamily="34" charset="0"/>
              <a:buNone/>
              <a:defRPr sz="2900" kern="1200">
                <a:solidFill>
                  <a:schemeClr val="bg1"/>
                </a:solidFill>
                <a:latin typeface="+mn-lt"/>
                <a:ea typeface="+mn-ea"/>
                <a:cs typeface="+mn-cs"/>
              </a:defRPr>
            </a:lvl1pPr>
            <a:lvl2pPr marL="457200" indent="0" algn="ctr" defTabSz="914400" rtl="0" eaLnBrk="1" latinLnBrk="0" hangingPunct="1">
              <a:lnSpc>
                <a:spcPct val="100000"/>
              </a:lnSpc>
              <a:spcBef>
                <a:spcPts val="0"/>
              </a:spcBef>
              <a:buFont typeface="Arial" panose="020B0604020202020204" pitchFamily="34" charset="0"/>
              <a:buNone/>
              <a:defRPr sz="2000" kern="1200">
                <a:solidFill>
                  <a:schemeClr val="tx2"/>
                </a:solidFill>
                <a:latin typeface="+mn-lt"/>
                <a:ea typeface="+mn-ea"/>
                <a:cs typeface="+mn-cs"/>
              </a:defRPr>
            </a:lvl2pPr>
            <a:lvl3pPr marL="914400" indent="0" algn="ctr"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3716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1828800" indent="0" algn="ctr"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A303F"/>
              </a:solidFill>
              <a:effectLst/>
              <a:uLnTx/>
              <a:uFillTx/>
              <a:latin typeface="Arial" panose="020B0604020202020204"/>
              <a:ea typeface="+mn-ea"/>
              <a:cs typeface="+mn-cs"/>
            </a:endParaRPr>
          </a:p>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a:ln>
                <a:noFill/>
              </a:ln>
              <a:solidFill>
                <a:srgbClr val="0A303F"/>
              </a:solidFill>
              <a:effectLst/>
              <a:uLnTx/>
              <a:uFillTx/>
              <a:latin typeface="Arial" panose="020B0604020202020204"/>
              <a:ea typeface="+mn-ea"/>
              <a:cs typeface="+mn-cs"/>
            </a:endParaRPr>
          </a:p>
          <a:p>
            <a:pPr marL="0" marR="0" lvl="0" indent="0" algn="l" defTabSz="914400" rtl="0" eaLnBrk="1" fontAlgn="auto" latinLnBrk="0" hangingPunct="1">
              <a:lnSpc>
                <a:spcPts val="2900"/>
              </a:lnSpc>
              <a:spcBef>
                <a:spcPts val="0"/>
              </a:spcBef>
              <a:spcAft>
                <a:spcPts val="80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A303F"/>
              </a:solidFill>
              <a:effectLst/>
              <a:uLnTx/>
              <a:uFillTx/>
              <a:latin typeface="Arial" panose="020B0604020202020204"/>
              <a:ea typeface="+mn-ea"/>
              <a:cs typeface="+mn-cs"/>
            </a:endParaRPr>
          </a:p>
        </p:txBody>
      </p:sp>
      <p:sp>
        <p:nvSpPr>
          <p:cNvPr id="3" name="Title 1">
            <a:extLst>
              <a:ext uri="{FF2B5EF4-FFF2-40B4-BE49-F238E27FC236}">
                <a16:creationId xmlns:a16="http://schemas.microsoft.com/office/drawing/2014/main" id="{8B2F9A64-15D2-528C-BE74-158014E15C75}"/>
              </a:ext>
            </a:extLst>
          </p:cNvPr>
          <p:cNvSpPr txBox="1">
            <a:spLocks/>
          </p:cNvSpPr>
          <p:nvPr/>
        </p:nvSpPr>
        <p:spPr>
          <a:xfrm>
            <a:off x="250648" y="3321858"/>
            <a:ext cx="8229600" cy="9361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Think about the feedback you were given. What can you do now to improve your idea and make it EVEN BETTER?</a:t>
            </a: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Now, list 3 things you can do to improve your design.</a:t>
            </a: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endPar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Sketch out your final idea. This time, take a little more time to make your drawing really clear, including colour and annotation. </a:t>
            </a: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endParaRPr lang="en-GB" sz="2400" dirty="0">
              <a:solidFill>
                <a:srgbClr val="0A303F"/>
              </a:solidFill>
              <a:latin typeface="Arial" panose="020B0604020202020204"/>
              <a:ea typeface="Cambria" panose="02040503050406030204" pitchFamily="18" charset="0"/>
            </a:endParaRPr>
          </a:p>
          <a:p>
            <a:pPr marL="342900" marR="0" lvl="0" indent="-342900" algn="l" defTabSz="914400" rtl="0" eaLnBrk="1" fontAlgn="auto" latinLnBrk="0" hangingPunct="1">
              <a:lnSpc>
                <a:spcPct val="100000"/>
              </a:lnSpc>
              <a:spcBef>
                <a:spcPct val="0"/>
              </a:spcBef>
              <a:spcAft>
                <a:spcPts val="0"/>
              </a:spcAft>
              <a:buClrTx/>
              <a:buSzTx/>
              <a:buBlip>
                <a:blip r:embed="rId3"/>
              </a:buBlip>
              <a:tabLst/>
              <a:defRPr/>
            </a:pPr>
            <a: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t>You may need to draw different sections or views of your design to show it really clear</a:t>
            </a:r>
            <a:r>
              <a:rPr lang="en-GB" sz="2400" dirty="0" err="1">
                <a:solidFill>
                  <a:srgbClr val="0A303F"/>
                </a:solidFill>
                <a:latin typeface="Arial" panose="020B0604020202020204"/>
                <a:ea typeface="Cambria" panose="02040503050406030204" pitchFamily="18" charset="0"/>
              </a:rPr>
              <a:t>ly</a:t>
            </a:r>
            <a:r>
              <a:rPr lang="en-GB" sz="2400" dirty="0">
                <a:solidFill>
                  <a:srgbClr val="0A303F"/>
                </a:solidFill>
                <a:latin typeface="Arial" panose="020B0604020202020204"/>
                <a:ea typeface="Cambria" panose="02040503050406030204" pitchFamily="18" charset="0"/>
              </a:rPr>
              <a:t>.</a:t>
            </a:r>
            <a:br>
              <a:rPr kumimoji="0" lang="en-GB" sz="2400" b="0"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br>
              <a:rPr kumimoji="0" lang="en-GB" sz="2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rPr>
            </a:br>
            <a:endParaRPr kumimoji="0" lang="en-GB" sz="2400" b="1" i="0" u="none" strike="noStrike" kern="1200" cap="none" spc="0" normalizeH="0" baseline="0" noProof="0" dirty="0">
              <a:ln>
                <a:noFill/>
              </a:ln>
              <a:solidFill>
                <a:srgbClr val="0A303F"/>
              </a:solidFill>
              <a:effectLst/>
              <a:uLnTx/>
              <a:uFillTx/>
              <a:latin typeface="Arial" panose="020B0604020202020204"/>
              <a:ea typeface="Cambria" panose="02040503050406030204" pitchFamily="18" charset="0"/>
              <a:cs typeface="+mj-cs"/>
            </a:endParaRPr>
          </a:p>
        </p:txBody>
      </p:sp>
      <p:pic>
        <p:nvPicPr>
          <p:cNvPr id="5" name="Picture 2">
            <a:extLst>
              <a:ext uri="{FF2B5EF4-FFF2-40B4-BE49-F238E27FC236}">
                <a16:creationId xmlns:a16="http://schemas.microsoft.com/office/drawing/2014/main" id="{3A1BF896-DC2C-0EDA-98E4-47E9EFCD640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drawing of a pencil and a ruler&#10;&#10;AI-generated content may be incorrect.">
            <a:extLst>
              <a:ext uri="{FF2B5EF4-FFF2-40B4-BE49-F238E27FC236}">
                <a16:creationId xmlns:a16="http://schemas.microsoft.com/office/drawing/2014/main" id="{3968D0FD-1976-985C-1D7F-6C6E9414F03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39346" y="1735645"/>
            <a:ext cx="3283901" cy="3283901"/>
          </a:xfrm>
          <a:prstGeom prst="rect">
            <a:avLst/>
          </a:prstGeom>
        </p:spPr>
      </p:pic>
    </p:spTree>
    <p:extLst>
      <p:ext uri="{BB962C8B-B14F-4D97-AF65-F5344CB8AC3E}">
        <p14:creationId xmlns:p14="http://schemas.microsoft.com/office/powerpoint/2010/main" val="3392855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01F90DB-8B57-EDF6-9248-DD0CB484DBA3}"/>
              </a:ext>
            </a:extLst>
          </p:cNvPr>
          <p:cNvSpPr/>
          <p:nvPr/>
        </p:nvSpPr>
        <p:spPr>
          <a:xfrm>
            <a:off x="2928396" y="3453095"/>
            <a:ext cx="6288911" cy="2129741"/>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66D4B84B-9A63-4780-2BA8-6B89A80145D7}"/>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The Context</a:t>
            </a:r>
          </a:p>
        </p:txBody>
      </p:sp>
      <p:pic>
        <p:nvPicPr>
          <p:cNvPr id="3" name="Picture 2">
            <a:extLst>
              <a:ext uri="{FF2B5EF4-FFF2-40B4-BE49-F238E27FC236}">
                <a16:creationId xmlns:a16="http://schemas.microsoft.com/office/drawing/2014/main" id="{7DA927DA-3148-E82B-55B8-5C628720444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3AA8D5F-EA10-9D0D-41D6-A345359DC91B}"/>
              </a:ext>
            </a:extLst>
          </p:cNvPr>
          <p:cNvSpPr txBox="1"/>
          <p:nvPr/>
        </p:nvSpPr>
        <p:spPr>
          <a:xfrm>
            <a:off x="301734" y="1562712"/>
            <a:ext cx="11516018"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A </a:t>
            </a:r>
            <a:r>
              <a:rPr kumimoji="0" lang="en-GB" sz="2400" b="1" i="0" u="none" strike="noStrike" kern="1200" cap="none" spc="0" normalizeH="0" baseline="0" noProof="0" dirty="0">
                <a:ln>
                  <a:noFill/>
                </a:ln>
                <a:solidFill>
                  <a:srgbClr val="000000"/>
                </a:solidFill>
                <a:effectLst/>
                <a:uLnTx/>
                <a:uFillTx/>
                <a:latin typeface="Arial"/>
                <a:ea typeface="+mn-ea"/>
                <a:cs typeface="+mn-cs"/>
              </a:rPr>
              <a:t>context </a:t>
            </a:r>
            <a:r>
              <a:rPr kumimoji="0" lang="en-GB" sz="2400" b="0" i="0" u="none" strike="noStrike" kern="1200" cap="none" spc="0" normalizeH="0" baseline="0" noProof="0" dirty="0">
                <a:ln>
                  <a:noFill/>
                </a:ln>
                <a:solidFill>
                  <a:srgbClr val="000000"/>
                </a:solidFill>
                <a:effectLst/>
                <a:uLnTx/>
                <a:uFillTx/>
                <a:latin typeface="Arial"/>
                <a:ea typeface="+mn-ea"/>
                <a:cs typeface="+mn-cs"/>
              </a:rPr>
              <a:t>in designing is the situation or problem that helps you understand what you’re making, who it’s for, and why it’s needed.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Your </a:t>
            </a:r>
            <a:r>
              <a:rPr kumimoji="0" lang="en-GB" sz="2400" b="1" i="0" u="none" strike="noStrike" kern="1200" cap="none" spc="0" normalizeH="0" baseline="0" noProof="0" dirty="0">
                <a:ln>
                  <a:noFill/>
                </a:ln>
                <a:solidFill>
                  <a:srgbClr val="000000"/>
                </a:solidFill>
                <a:effectLst/>
                <a:uLnTx/>
                <a:uFillTx/>
                <a:latin typeface="Arial"/>
                <a:ea typeface="+mn-ea"/>
                <a:cs typeface="+mn-cs"/>
              </a:rPr>
              <a:t>context </a:t>
            </a:r>
            <a:r>
              <a:rPr kumimoji="0" lang="en-GB" sz="2400" b="0" i="0" u="none" strike="noStrike" kern="1200" cap="none" spc="0" normalizeH="0" baseline="0" noProof="0" dirty="0">
                <a:ln>
                  <a:noFill/>
                </a:ln>
                <a:solidFill>
                  <a:srgbClr val="000000"/>
                </a:solidFill>
                <a:effectLst/>
                <a:uLnTx/>
                <a:uFillTx/>
                <a:latin typeface="Arial"/>
                <a:ea typeface="+mn-ea"/>
                <a:cs typeface="+mn-cs"/>
              </a:rPr>
              <a:t>is:</a:t>
            </a:r>
          </a:p>
        </p:txBody>
      </p:sp>
      <p:sp>
        <p:nvSpPr>
          <p:cNvPr id="8" name="TextBox 7">
            <a:extLst>
              <a:ext uri="{FF2B5EF4-FFF2-40B4-BE49-F238E27FC236}">
                <a16:creationId xmlns:a16="http://schemas.microsoft.com/office/drawing/2014/main" id="{FB134E6C-ED06-C99F-15F6-43DEF46E811D}"/>
              </a:ext>
            </a:extLst>
          </p:cNvPr>
          <p:cNvSpPr txBox="1"/>
          <p:nvPr/>
        </p:nvSpPr>
        <p:spPr>
          <a:xfrm>
            <a:off x="3067293" y="3725628"/>
            <a:ext cx="6111432" cy="1569660"/>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dirty="0">
                <a:ln>
                  <a:noFill/>
                </a:ln>
                <a:solidFill>
                  <a:srgbClr val="0A303F"/>
                </a:solidFill>
                <a:effectLst/>
                <a:uLnTx/>
                <a:uFillTx/>
                <a:latin typeface="Arial"/>
                <a:ea typeface="Cambria" panose="02040503050406030204" pitchFamily="18" charset="0"/>
                <a:cs typeface="+mn-cs"/>
              </a:rPr>
              <a:t>KEEPING SAFE AT NIGHT</a:t>
            </a:r>
            <a:endParaRPr kumimoji="0" lang="en-GB" sz="4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1335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D3919-721D-F683-991B-89D8561D15B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66DB69BF-419B-5DC5-C909-287BD1F1B4DC}"/>
              </a:ext>
            </a:extLst>
          </p:cNvPr>
          <p:cNvSpPr/>
          <p:nvPr/>
        </p:nvSpPr>
        <p:spPr>
          <a:xfrm>
            <a:off x="1769806" y="167148"/>
            <a:ext cx="10245213" cy="6479458"/>
          </a:xfrm>
          <a:prstGeom prst="rect">
            <a:avLst/>
          </a:prstGeom>
          <a:noFill/>
          <a:ln w="38100">
            <a:solidFill>
              <a:srgbClr val="0A30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10C7CFFB-5E7F-4386-38AD-C8A814ACED94}"/>
              </a:ext>
            </a:extLst>
          </p:cNvPr>
          <p:cNvSpPr txBox="1"/>
          <p:nvPr/>
        </p:nvSpPr>
        <p:spPr>
          <a:xfrm rot="16200000">
            <a:off x="-730357" y="1691150"/>
            <a:ext cx="4454013" cy="369332"/>
          </a:xfrm>
          <a:prstGeom prst="rect">
            <a:avLst/>
          </a:prstGeom>
          <a:noFill/>
        </p:spPr>
        <p:txBody>
          <a:bodyPr wrap="square" rtlCol="0">
            <a:spAutoFit/>
          </a:bodyPr>
          <a:lstStyle/>
          <a:p>
            <a:r>
              <a:rPr lang="en-GB" dirty="0"/>
              <a:t>Keeping safe at night – </a:t>
            </a:r>
            <a:r>
              <a:rPr lang="en-GB" b="1" dirty="0"/>
              <a:t>Final Design</a:t>
            </a:r>
          </a:p>
        </p:txBody>
      </p:sp>
      <p:sp>
        <p:nvSpPr>
          <p:cNvPr id="18" name="TextBox 17">
            <a:extLst>
              <a:ext uri="{FF2B5EF4-FFF2-40B4-BE49-F238E27FC236}">
                <a16:creationId xmlns:a16="http://schemas.microsoft.com/office/drawing/2014/main" id="{99B16016-2C0D-FBEC-BC2F-033198905D87}"/>
              </a:ext>
            </a:extLst>
          </p:cNvPr>
          <p:cNvSpPr txBox="1"/>
          <p:nvPr/>
        </p:nvSpPr>
        <p:spPr>
          <a:xfrm rot="16200000">
            <a:off x="-417248" y="2062939"/>
            <a:ext cx="1203828" cy="369332"/>
          </a:xfrm>
          <a:prstGeom prst="rect">
            <a:avLst/>
          </a:prstGeom>
          <a:noFill/>
        </p:spPr>
        <p:txBody>
          <a:bodyPr wrap="square" rtlCol="0">
            <a:spAutoFit/>
          </a:bodyPr>
          <a:lstStyle/>
          <a:p>
            <a:r>
              <a:rPr lang="en-GB" dirty="0"/>
              <a:t>Name:</a:t>
            </a:r>
          </a:p>
        </p:txBody>
      </p:sp>
      <p:pic>
        <p:nvPicPr>
          <p:cNvPr id="2" name="Picture 2">
            <a:extLst>
              <a:ext uri="{FF2B5EF4-FFF2-40B4-BE49-F238E27FC236}">
                <a16:creationId xmlns:a16="http://schemas.microsoft.com/office/drawing/2014/main" id="{4534DDDA-DB41-CB27-BF6C-BDAE7C3AAE2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2441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normAutofit fontScale="90000"/>
          </a:bodyPr>
          <a:lstStyle/>
          <a:p>
            <a:r>
              <a:rPr lang="en-GB" dirty="0"/>
              <a:t>Lesson 6 – </a:t>
            </a:r>
            <a:br>
              <a:rPr lang="en-GB" dirty="0"/>
            </a:br>
            <a:r>
              <a:rPr lang="en-GB" sz="4400" dirty="0"/>
              <a:t>programming and evaluating </a:t>
            </a:r>
          </a:p>
        </p:txBody>
      </p:sp>
    </p:spTree>
    <p:extLst>
      <p:ext uri="{BB962C8B-B14F-4D97-AF65-F5344CB8AC3E}">
        <p14:creationId xmlns:p14="http://schemas.microsoft.com/office/powerpoint/2010/main" val="37718633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3D218-7745-7601-C001-DA0737276CB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D9049487-105C-6DD3-9091-51AEC4A3A73B}"/>
              </a:ext>
            </a:extLst>
          </p:cNvPr>
          <p:cNvSpPr>
            <a:spLocks noGrp="1"/>
          </p:cNvSpPr>
          <p:nvPr>
            <p:ph type="title"/>
          </p:nvPr>
        </p:nvSpPr>
        <p:spPr/>
        <p:txBody>
          <a:bodyPr/>
          <a:lstStyle/>
          <a:p>
            <a:r>
              <a:rPr lang="en-GB" dirty="0"/>
              <a:t>Programming your product</a:t>
            </a:r>
          </a:p>
        </p:txBody>
      </p:sp>
      <p:pic>
        <p:nvPicPr>
          <p:cNvPr id="10" name="Picture 2">
            <a:extLst>
              <a:ext uri="{FF2B5EF4-FFF2-40B4-BE49-F238E27FC236}">
                <a16:creationId xmlns:a16="http://schemas.microsoft.com/office/drawing/2014/main" id="{2FC87DE0-F552-39E9-3419-86E081D627A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D20F716-A99D-E063-0D7B-9349E7504114}"/>
              </a:ext>
            </a:extLst>
          </p:cNvPr>
          <p:cNvSpPr txBox="1"/>
          <p:nvPr/>
        </p:nvSpPr>
        <p:spPr>
          <a:xfrm>
            <a:off x="303267" y="1400177"/>
            <a:ext cx="11585465" cy="563231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a:ea typeface="+mn-ea"/>
                <a:cs typeface="+mn-cs"/>
              </a:rPr>
              <a:t>Task:</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It is time to program your Crumble for your product.</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lang="en-GB" sz="2400" dirty="0">
              <a:solidFill>
                <a:srgbClr val="000000"/>
              </a:solidFill>
              <a:latin typeface="Arial"/>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lang="en-GB" sz="2400" dirty="0">
                <a:solidFill>
                  <a:srgbClr val="000000"/>
                </a:solidFill>
                <a:latin typeface="Arial"/>
              </a:rPr>
              <a:t>You can use the same code that you did for your night light or you may want to</a:t>
            </a:r>
            <a:r>
              <a:rPr lang="en-GB" sz="2400" b="1" dirty="0">
                <a:solidFill>
                  <a:srgbClr val="000000"/>
                </a:solidFill>
                <a:latin typeface="Arial"/>
              </a:rPr>
              <a:t> develop </a:t>
            </a:r>
            <a:r>
              <a:rPr lang="en-GB" sz="2400" dirty="0">
                <a:solidFill>
                  <a:srgbClr val="000000"/>
                </a:solidFill>
                <a:latin typeface="Arial"/>
              </a:rPr>
              <a:t>or </a:t>
            </a:r>
            <a:r>
              <a:rPr lang="en-GB" sz="2400" b="1" dirty="0">
                <a:solidFill>
                  <a:srgbClr val="000000"/>
                </a:solidFill>
                <a:latin typeface="Arial"/>
              </a:rPr>
              <a:t>adapt</a:t>
            </a:r>
            <a:r>
              <a:rPr lang="en-GB" sz="2400" dirty="0">
                <a:solidFill>
                  <a:srgbClr val="000000"/>
                </a:solidFill>
                <a:latin typeface="Arial"/>
              </a:rPr>
              <a:t> it a little? </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lang="en-GB" sz="2400" dirty="0">
              <a:solidFill>
                <a:srgbClr val="000000"/>
              </a:solidFill>
              <a:latin typeface="Arial"/>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lang="en-GB" sz="2400" dirty="0">
                <a:solidFill>
                  <a:srgbClr val="000000"/>
                </a:solidFill>
                <a:latin typeface="Arial"/>
              </a:rPr>
              <a:t>How can you </a:t>
            </a:r>
            <a:r>
              <a:rPr lang="en-GB" sz="2400" b="1" dirty="0">
                <a:solidFill>
                  <a:srgbClr val="000000"/>
                </a:solidFill>
                <a:latin typeface="Arial"/>
              </a:rPr>
              <a:t>adapt</a:t>
            </a:r>
            <a:r>
              <a:rPr lang="en-GB" sz="2400" dirty="0">
                <a:solidFill>
                  <a:srgbClr val="000000"/>
                </a:solidFill>
                <a:latin typeface="Arial"/>
              </a:rPr>
              <a:t> the code you did for the nightlight for it to work for your product? </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lang="en-GB" sz="2400" dirty="0">
              <a:solidFill>
                <a:srgbClr val="000000"/>
              </a:solidFill>
              <a:latin typeface="Arial"/>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lang="en-GB" sz="2400" dirty="0">
                <a:solidFill>
                  <a:srgbClr val="000000"/>
                </a:solidFill>
                <a:latin typeface="Arial"/>
              </a:rPr>
              <a:t>For example, do you need your sparkle to flash, be a different colour or change colour? Could you use more than one sparkle?</a:t>
            </a:r>
          </a:p>
          <a:p>
            <a:pPr marR="0" lvl="0" algn="l" defTabSz="457200" rtl="0" eaLnBrk="1" fontAlgn="auto" latinLnBrk="0" hangingPunct="1">
              <a:lnSpc>
                <a:spcPct val="100000"/>
              </a:lnSpc>
              <a:spcBef>
                <a:spcPts val="0"/>
              </a:spcBef>
              <a:spcAft>
                <a:spcPts val="0"/>
              </a:spcAft>
              <a:buClrTx/>
              <a:buSzTx/>
              <a:tabLst/>
              <a:defRPr/>
            </a:pPr>
            <a:endParaRPr lang="en-GB" sz="2400" dirty="0">
              <a:solidFill>
                <a:srgbClr val="000000"/>
              </a:solidFill>
              <a:latin typeface="Arial"/>
            </a:endParaRPr>
          </a:p>
          <a:p>
            <a:pPr marR="0" lvl="0" algn="l" defTabSz="457200" rtl="0" eaLnBrk="1" fontAlgn="auto" latinLnBrk="0" hangingPunct="1">
              <a:lnSpc>
                <a:spcPct val="100000"/>
              </a:lnSpc>
              <a:spcBef>
                <a:spcPts val="0"/>
              </a:spcBef>
              <a:spcAft>
                <a:spcPts val="0"/>
              </a:spcAft>
              <a:buClrTx/>
              <a:buSzTx/>
              <a:tabLst/>
              <a:defRPr/>
            </a:pPr>
            <a:endParaRPr kumimoji="0" lang="en-GB" sz="24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242005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17F03-EDB1-F959-DDE8-A736985AC565}"/>
              </a:ext>
            </a:extLst>
          </p:cNvPr>
          <p:cNvSpPr>
            <a:spLocks noGrp="1"/>
          </p:cNvSpPr>
          <p:nvPr>
            <p:ph type="ctrTitle"/>
          </p:nvPr>
        </p:nvSpPr>
        <p:spPr/>
        <p:txBody>
          <a:bodyPr/>
          <a:lstStyle/>
          <a:p>
            <a:r>
              <a:rPr lang="en-GB" dirty="0"/>
              <a:t>Lesson 7 – </a:t>
            </a:r>
            <a:br>
              <a:rPr lang="en-GB" dirty="0"/>
            </a:br>
            <a:r>
              <a:rPr lang="en-GB" sz="4400" dirty="0"/>
              <a:t>making</a:t>
            </a:r>
          </a:p>
        </p:txBody>
      </p:sp>
    </p:spTree>
    <p:extLst>
      <p:ext uri="{BB962C8B-B14F-4D97-AF65-F5344CB8AC3E}">
        <p14:creationId xmlns:p14="http://schemas.microsoft.com/office/powerpoint/2010/main" val="32896444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CE842-E4E5-4012-885B-793FF586E21F}"/>
              </a:ext>
            </a:extLst>
          </p:cNvPr>
          <p:cNvSpPr>
            <a:spLocks noGrp="1"/>
          </p:cNvSpPr>
          <p:nvPr>
            <p:ph type="title"/>
          </p:nvPr>
        </p:nvSpPr>
        <p:spPr>
          <a:xfrm>
            <a:off x="301735" y="175278"/>
            <a:ext cx="10505982" cy="1047918"/>
          </a:xfrm>
        </p:spPr>
        <p:txBody>
          <a:bodyPr>
            <a:normAutofit/>
          </a:bodyPr>
          <a:lstStyle/>
          <a:p>
            <a:r>
              <a:rPr lang="en-GB" sz="4400" b="1" dirty="0"/>
              <a:t>making</a:t>
            </a:r>
            <a:endParaRPr lang="en-GB" sz="4400" b="1" dirty="0">
              <a:latin typeface="+mj-lt"/>
            </a:endParaRPr>
          </a:p>
        </p:txBody>
      </p:sp>
      <p:pic>
        <p:nvPicPr>
          <p:cNvPr id="6" name="Picture 2">
            <a:extLst>
              <a:ext uri="{FF2B5EF4-FFF2-40B4-BE49-F238E27FC236}">
                <a16:creationId xmlns:a16="http://schemas.microsoft.com/office/drawing/2014/main" id="{4479CE79-BC77-D773-D5F6-1D68CA848F4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FBA749D-A260-4E34-5472-1EB505A6304E}"/>
              </a:ext>
            </a:extLst>
          </p:cNvPr>
          <p:cNvSpPr txBox="1"/>
          <p:nvPr/>
        </p:nvSpPr>
        <p:spPr>
          <a:xfrm>
            <a:off x="301735" y="1364195"/>
            <a:ext cx="7996692" cy="489364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a:ea typeface="+mn-ea"/>
                <a:cs typeface="+mn-cs"/>
              </a:rPr>
              <a:t>Task:</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You now need to </a:t>
            </a:r>
            <a:r>
              <a:rPr kumimoji="0" lang="en-GB" sz="2400" b="1" i="0" u="none" strike="noStrike" kern="1200" cap="none" spc="0" normalizeH="0" baseline="0" noProof="0" dirty="0">
                <a:ln>
                  <a:noFill/>
                </a:ln>
                <a:solidFill>
                  <a:srgbClr val="000000"/>
                </a:solidFill>
                <a:effectLst/>
                <a:uLnTx/>
                <a:uFillTx/>
                <a:latin typeface="Arial"/>
                <a:ea typeface="+mn-ea"/>
                <a:cs typeface="+mn-cs"/>
              </a:rPr>
              <a:t>construct</a:t>
            </a:r>
            <a:r>
              <a:rPr kumimoji="0" lang="en-GB" sz="2400" b="0" i="0" u="none" strike="noStrike" kern="1200" cap="none" spc="0" normalizeH="0" baseline="0" noProof="0" dirty="0">
                <a:ln>
                  <a:noFill/>
                </a:ln>
                <a:solidFill>
                  <a:srgbClr val="000000"/>
                </a:solidFill>
                <a:effectLst/>
                <a:uLnTx/>
                <a:uFillTx/>
                <a:latin typeface="Arial"/>
                <a:ea typeface="+mn-ea"/>
                <a:cs typeface="+mn-cs"/>
              </a:rPr>
              <a:t> or </a:t>
            </a:r>
            <a:r>
              <a:rPr kumimoji="0" lang="en-GB" sz="2400" b="1" i="0" u="none" strike="noStrike" kern="1200" cap="none" spc="0" normalizeH="0" baseline="0" noProof="0" dirty="0">
                <a:ln>
                  <a:noFill/>
                </a:ln>
                <a:solidFill>
                  <a:srgbClr val="000000"/>
                </a:solidFill>
                <a:effectLst/>
                <a:uLnTx/>
                <a:uFillTx/>
                <a:latin typeface="Arial"/>
                <a:ea typeface="+mn-ea"/>
                <a:cs typeface="+mn-cs"/>
              </a:rPr>
              <a:t>make</a:t>
            </a:r>
            <a:r>
              <a:rPr kumimoji="0" lang="en-GB" sz="2400" b="0" i="0" u="none" strike="noStrike" kern="1200" cap="none" spc="0" normalizeH="0" baseline="0" noProof="0" dirty="0">
                <a:ln>
                  <a:noFill/>
                </a:ln>
                <a:solidFill>
                  <a:srgbClr val="000000"/>
                </a:solidFill>
                <a:effectLst/>
                <a:uLnTx/>
                <a:uFillTx/>
                <a:latin typeface="Arial"/>
                <a:ea typeface="+mn-ea"/>
                <a:cs typeface="+mn-cs"/>
              </a:rPr>
              <a:t> your product.</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lang="en-GB" sz="2400" dirty="0">
              <a:solidFill>
                <a:srgbClr val="000000"/>
              </a:solidFill>
              <a:latin typeface="Arial"/>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lang="en-GB" sz="2400" dirty="0">
                <a:solidFill>
                  <a:srgbClr val="000000"/>
                </a:solidFill>
                <a:latin typeface="Arial"/>
              </a:rPr>
              <a:t>Think carefully about what materials would work best.</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lang="en-GB" sz="2400" dirty="0">
              <a:solidFill>
                <a:srgbClr val="000000"/>
              </a:solidFill>
              <a:latin typeface="Arial"/>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lang="en-GB" sz="2400" dirty="0">
                <a:solidFill>
                  <a:srgbClr val="000000"/>
                </a:solidFill>
                <a:latin typeface="Arial"/>
              </a:rPr>
              <a:t>Measure out everything carefully before you cut your materials.</a:t>
            </a: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endParaRPr lang="en-GB" sz="2400" dirty="0">
              <a:solidFill>
                <a:srgbClr val="000000"/>
              </a:solidFill>
              <a:latin typeface="Arial"/>
            </a:endParaRPr>
          </a:p>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lang="en-GB" sz="2400" dirty="0">
                <a:solidFill>
                  <a:srgbClr val="000000"/>
                </a:solidFill>
                <a:latin typeface="Arial"/>
              </a:rPr>
              <a:t>Think about how your Crumble and components will fit into your product.</a:t>
            </a:r>
            <a:endParaRPr lang="en-GB" sz="2400" dirty="0">
              <a:solidFill>
                <a:srgbClr val="000000"/>
              </a:solidFill>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GB" sz="2400" b="1"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7" name="Picture 6" descr="A toolbox with tools&#10;&#10;AI-generated content may be incorrect.">
            <a:extLst>
              <a:ext uri="{FF2B5EF4-FFF2-40B4-BE49-F238E27FC236}">
                <a16:creationId xmlns:a16="http://schemas.microsoft.com/office/drawing/2014/main" id="{67E94D2C-F852-30A9-4757-2F7B8D777A5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94617" y="2487561"/>
            <a:ext cx="3173361" cy="3173361"/>
          </a:xfrm>
          <a:prstGeom prst="rect">
            <a:avLst/>
          </a:prstGeom>
        </p:spPr>
      </p:pic>
    </p:spTree>
    <p:extLst>
      <p:ext uri="{BB962C8B-B14F-4D97-AF65-F5344CB8AC3E}">
        <p14:creationId xmlns:p14="http://schemas.microsoft.com/office/powerpoint/2010/main" val="3087496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236A22-F1FB-F2A1-6E65-E3BB73B24B6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34632" y="3920176"/>
            <a:ext cx="4031225" cy="2687100"/>
          </a:xfrm>
          <a:prstGeom prst="rect">
            <a:avLst/>
          </a:prstGeom>
        </p:spPr>
      </p:pic>
      <p:sp>
        <p:nvSpPr>
          <p:cNvPr id="8" name="TextBox 7">
            <a:extLst>
              <a:ext uri="{FF2B5EF4-FFF2-40B4-BE49-F238E27FC236}">
                <a16:creationId xmlns:a16="http://schemas.microsoft.com/office/drawing/2014/main" id="{C24872FF-65CE-4D44-44FB-175E54E91093}"/>
              </a:ext>
            </a:extLst>
          </p:cNvPr>
          <p:cNvSpPr txBox="1"/>
          <p:nvPr/>
        </p:nvSpPr>
        <p:spPr>
          <a:xfrm>
            <a:off x="353875" y="1819998"/>
            <a:ext cx="7354529" cy="3785652"/>
          </a:xfrm>
          <a:prstGeom prst="rect">
            <a:avLst/>
          </a:prstGeom>
          <a:noFill/>
        </p:spPr>
        <p:txBody>
          <a:bodyPr wrap="square">
            <a:spAutoFit/>
          </a:bodyPr>
          <a:lstStyle/>
          <a:p>
            <a:pPr marL="285750" indent="-285750">
              <a:buBlip>
                <a:blip r:embed="rId3"/>
              </a:buBlip>
            </a:pPr>
            <a:r>
              <a:rPr lang="en-GB" sz="2000" dirty="0"/>
              <a:t>E.ON helps to keep people safe at night by providing the electricity needed to power lights. </a:t>
            </a:r>
          </a:p>
          <a:p>
            <a:pPr marL="285750" indent="-285750">
              <a:buBlip>
                <a:blip r:embed="rId3"/>
              </a:buBlip>
            </a:pPr>
            <a:endParaRPr lang="en-GB" sz="2000" dirty="0"/>
          </a:p>
          <a:p>
            <a:pPr marL="285750" indent="-285750">
              <a:buBlip>
                <a:blip r:embed="rId3"/>
              </a:buBlip>
            </a:pPr>
            <a:r>
              <a:rPr lang="en-GB" sz="2000" dirty="0"/>
              <a:t>When it gets dark, streetlights help drivers see the road clearly and help people walk safely along pavements. </a:t>
            </a:r>
          </a:p>
          <a:p>
            <a:pPr marL="285750" indent="-285750">
              <a:buBlip>
                <a:blip r:embed="rId3"/>
              </a:buBlip>
            </a:pPr>
            <a:endParaRPr lang="en-GB" sz="2000" dirty="0"/>
          </a:p>
          <a:p>
            <a:pPr marL="285750" indent="-285750">
              <a:buBlip>
                <a:blip r:embed="rId3"/>
              </a:buBlip>
            </a:pPr>
            <a:r>
              <a:rPr lang="en-GB" sz="2000" dirty="0"/>
              <a:t>Lights in our homes help families move around without tripping and make everyone feel more secure. </a:t>
            </a:r>
          </a:p>
          <a:p>
            <a:pPr marL="285750" indent="-285750">
              <a:buBlip>
                <a:blip r:embed="rId3"/>
              </a:buBlip>
            </a:pPr>
            <a:endParaRPr lang="en-GB" sz="2000" dirty="0"/>
          </a:p>
          <a:p>
            <a:pPr marL="285750" indent="-285750">
              <a:buBlip>
                <a:blip r:embed="rId3"/>
              </a:buBlip>
            </a:pPr>
            <a:r>
              <a:rPr lang="en-GB" sz="2000" dirty="0"/>
              <a:t>By making sure electricity flows safely and reliably, E.ON helps keep our streets and houses bright so people can see where they are going and stay safe after dark.</a:t>
            </a:r>
          </a:p>
        </p:txBody>
      </p:sp>
      <p:sp>
        <p:nvSpPr>
          <p:cNvPr id="9" name="Title 2">
            <a:extLst>
              <a:ext uri="{FF2B5EF4-FFF2-40B4-BE49-F238E27FC236}">
                <a16:creationId xmlns:a16="http://schemas.microsoft.com/office/drawing/2014/main" id="{7A16028D-D40B-0959-4C63-4B9931A41B84}"/>
              </a:ext>
            </a:extLst>
          </p:cNvPr>
          <p:cNvSpPr>
            <a:spLocks noGrp="1"/>
          </p:cNvSpPr>
          <p:nvPr>
            <p:ph type="title"/>
          </p:nvPr>
        </p:nvSpPr>
        <p:spPr>
          <a:xfrm>
            <a:off x="353875" y="352259"/>
            <a:ext cx="10505982" cy="1047918"/>
          </a:xfrm>
        </p:spPr>
        <p:txBody>
          <a:bodyPr>
            <a:normAutofit fontScale="90000"/>
          </a:bodyPr>
          <a:lstStyle/>
          <a:p>
            <a:r>
              <a:rPr lang="en-GB" sz="4400" dirty="0">
                <a:latin typeface="+mj-lt"/>
              </a:rPr>
              <a:t>E.ON’s role in keeping us safe at night</a:t>
            </a:r>
          </a:p>
        </p:txBody>
      </p:sp>
      <p:pic>
        <p:nvPicPr>
          <p:cNvPr id="11" name="Picture 10">
            <a:extLst>
              <a:ext uri="{FF2B5EF4-FFF2-40B4-BE49-F238E27FC236}">
                <a16:creationId xmlns:a16="http://schemas.microsoft.com/office/drawing/2014/main" id="{E830853A-F173-15E7-5ACE-6D8BDA9067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34632" y="1025724"/>
            <a:ext cx="4031226" cy="2687100"/>
          </a:xfrm>
          <a:prstGeom prst="rect">
            <a:avLst/>
          </a:prstGeom>
        </p:spPr>
      </p:pic>
    </p:spTree>
    <p:extLst>
      <p:ext uri="{BB962C8B-B14F-4D97-AF65-F5344CB8AC3E}">
        <p14:creationId xmlns:p14="http://schemas.microsoft.com/office/powerpoint/2010/main" val="3498267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0BE903-C3E2-F2CD-ED94-2A5C940D71B8}"/>
              </a:ext>
            </a:extLst>
          </p:cNvPr>
          <p:cNvSpPr txBox="1"/>
          <p:nvPr/>
        </p:nvSpPr>
        <p:spPr>
          <a:xfrm>
            <a:off x="5360531" y="3092876"/>
            <a:ext cx="988598" cy="19389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0" b="1" i="0" u="none" strike="noStrike" kern="1200" cap="none" spc="0" normalizeH="0" baseline="0" noProof="0" dirty="0">
                <a:ln>
                  <a:noFill/>
                </a:ln>
                <a:solidFill>
                  <a:srgbClr val="FFFFFF"/>
                </a:solidFill>
                <a:effectLst/>
                <a:uLnTx/>
                <a:uFillTx/>
                <a:latin typeface="Arial"/>
                <a:ea typeface="+mn-ea"/>
                <a:cs typeface="+mn-cs"/>
              </a:rPr>
              <a:t>?</a:t>
            </a:r>
          </a:p>
        </p:txBody>
      </p:sp>
      <p:pic>
        <p:nvPicPr>
          <p:cNvPr id="4" name="Picture 2">
            <a:extLst>
              <a:ext uri="{FF2B5EF4-FFF2-40B4-BE49-F238E27FC236}">
                <a16:creationId xmlns:a16="http://schemas.microsoft.com/office/drawing/2014/main" id="{6330451C-698F-4A55-43C8-376E3D59061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yellow and black background&#10;&#10;Description automatically generated">
            <a:extLst>
              <a:ext uri="{FF2B5EF4-FFF2-40B4-BE49-F238E27FC236}">
                <a16:creationId xmlns:a16="http://schemas.microsoft.com/office/drawing/2014/main" id="{9BCDA32A-98A0-87C6-6650-21EBB70713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6200000" flipH="1" flipV="1">
            <a:off x="8675496" y="908749"/>
            <a:ext cx="7360935" cy="2587757"/>
          </a:xfrm>
          <a:prstGeom prst="rect">
            <a:avLst/>
          </a:prstGeom>
        </p:spPr>
      </p:pic>
      <p:sp>
        <p:nvSpPr>
          <p:cNvPr id="5" name="Title 1">
            <a:extLst>
              <a:ext uri="{FF2B5EF4-FFF2-40B4-BE49-F238E27FC236}">
                <a16:creationId xmlns:a16="http://schemas.microsoft.com/office/drawing/2014/main" id="{1681E458-F9EC-E8A3-67AE-961EC30BF5EC}"/>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The Context</a:t>
            </a:r>
          </a:p>
        </p:txBody>
      </p:sp>
      <p:sp>
        <p:nvSpPr>
          <p:cNvPr id="6" name="TextBox 5">
            <a:extLst>
              <a:ext uri="{FF2B5EF4-FFF2-40B4-BE49-F238E27FC236}">
                <a16:creationId xmlns:a16="http://schemas.microsoft.com/office/drawing/2014/main" id="{5B4FD9A0-0D48-771E-F789-4FA6EEB51706}"/>
              </a:ext>
            </a:extLst>
          </p:cNvPr>
          <p:cNvSpPr txBox="1"/>
          <p:nvPr/>
        </p:nvSpPr>
        <p:spPr>
          <a:xfrm>
            <a:off x="278584" y="1331089"/>
            <a:ext cx="10532170" cy="830997"/>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Blip>
                <a:blip r:embed="rId5"/>
              </a:buBlip>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We need to </a:t>
            </a:r>
            <a:r>
              <a:rPr kumimoji="0" lang="en-GB" sz="2400" b="1" i="0" u="none" strike="noStrike" kern="1200" cap="none" spc="0" normalizeH="0" baseline="0" noProof="0" dirty="0">
                <a:ln>
                  <a:noFill/>
                </a:ln>
                <a:solidFill>
                  <a:srgbClr val="000000"/>
                </a:solidFill>
                <a:effectLst/>
                <a:uLnTx/>
                <a:uFillTx/>
                <a:latin typeface="Arial"/>
                <a:ea typeface="+mn-ea"/>
                <a:cs typeface="+mn-cs"/>
              </a:rPr>
              <a:t>explore</a:t>
            </a:r>
            <a:r>
              <a:rPr kumimoji="0" lang="en-GB" sz="2400" b="0" i="0" u="none" strike="noStrike" kern="1200" cap="none" spc="0" normalizeH="0" baseline="0" noProof="0" dirty="0">
                <a:ln>
                  <a:noFill/>
                </a:ln>
                <a:solidFill>
                  <a:srgbClr val="000000"/>
                </a:solidFill>
                <a:effectLst/>
                <a:uLnTx/>
                <a:uFillTx/>
                <a:latin typeface="Arial"/>
                <a:ea typeface="+mn-ea"/>
                <a:cs typeface="+mn-cs"/>
              </a:rPr>
              <a:t> this context to understand what it means and what we could design.</a:t>
            </a:r>
          </a:p>
        </p:txBody>
      </p:sp>
      <p:pic>
        <p:nvPicPr>
          <p:cNvPr id="8" name="Picture 7">
            <a:extLst>
              <a:ext uri="{FF2B5EF4-FFF2-40B4-BE49-F238E27FC236}">
                <a16:creationId xmlns:a16="http://schemas.microsoft.com/office/drawing/2014/main" id="{8AE16877-47CF-7B28-764B-57DC36FA82C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82111" y="2553182"/>
            <a:ext cx="3483980" cy="3483980"/>
          </a:xfrm>
          <a:prstGeom prst="rect">
            <a:avLst/>
          </a:prstGeom>
        </p:spPr>
      </p:pic>
      <p:sp>
        <p:nvSpPr>
          <p:cNvPr id="9" name="TextBox 8">
            <a:extLst>
              <a:ext uri="{FF2B5EF4-FFF2-40B4-BE49-F238E27FC236}">
                <a16:creationId xmlns:a16="http://schemas.microsoft.com/office/drawing/2014/main" id="{8B03AC08-CFC2-A5CB-25E5-903E1DFD5A5C}"/>
              </a:ext>
            </a:extLst>
          </p:cNvPr>
          <p:cNvSpPr txBox="1"/>
          <p:nvPr/>
        </p:nvSpPr>
        <p:spPr>
          <a:xfrm>
            <a:off x="278584" y="2446975"/>
            <a:ext cx="6527329" cy="46166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Blip>
                <a:blip r:embed="rId5"/>
              </a:buBlip>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What does the word ‘</a:t>
            </a:r>
            <a:r>
              <a:rPr kumimoji="0" lang="en-GB" sz="2400" b="1" i="0" u="none" strike="noStrike" kern="1200" cap="none" spc="0" normalizeH="0" baseline="0" noProof="0" dirty="0">
                <a:ln>
                  <a:noFill/>
                </a:ln>
                <a:solidFill>
                  <a:srgbClr val="000000"/>
                </a:solidFill>
                <a:effectLst/>
                <a:uLnTx/>
                <a:uFillTx/>
                <a:latin typeface="Arial"/>
                <a:ea typeface="+mn-ea"/>
                <a:cs typeface="+mn-cs"/>
              </a:rPr>
              <a:t>explore</a:t>
            </a:r>
            <a:r>
              <a:rPr kumimoji="0" lang="en-GB" sz="2400" b="0" i="0" u="none" strike="noStrike" kern="1200" cap="none" spc="0" normalizeH="0" baseline="0" noProof="0" dirty="0">
                <a:ln>
                  <a:noFill/>
                </a:ln>
                <a:solidFill>
                  <a:srgbClr val="000000"/>
                </a:solidFill>
                <a:effectLst/>
                <a:uLnTx/>
                <a:uFillTx/>
                <a:latin typeface="Arial"/>
                <a:ea typeface="+mn-ea"/>
                <a:cs typeface="+mn-cs"/>
              </a:rPr>
              <a:t>’ mean? </a:t>
            </a:r>
          </a:p>
        </p:txBody>
      </p:sp>
      <p:sp>
        <p:nvSpPr>
          <p:cNvPr id="12" name="TextBox 11">
            <a:extLst>
              <a:ext uri="{FF2B5EF4-FFF2-40B4-BE49-F238E27FC236}">
                <a16:creationId xmlns:a16="http://schemas.microsoft.com/office/drawing/2014/main" id="{3398E123-B621-5DEF-C42E-11FBBB5B799A}"/>
              </a:ext>
            </a:extLst>
          </p:cNvPr>
          <p:cNvSpPr txBox="1"/>
          <p:nvPr/>
        </p:nvSpPr>
        <p:spPr>
          <a:xfrm>
            <a:off x="257359" y="3337906"/>
            <a:ext cx="6527329" cy="1200329"/>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Blip>
                <a:blip r:embed="rId5"/>
              </a:buBlip>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Do you think of an </a:t>
            </a:r>
            <a:r>
              <a:rPr kumimoji="0" lang="en-GB" sz="2400" b="1" i="0" u="none" strike="noStrike" kern="1200" cap="none" spc="0" normalizeH="0" baseline="0" noProof="0" dirty="0">
                <a:ln>
                  <a:noFill/>
                </a:ln>
                <a:solidFill>
                  <a:srgbClr val="000000"/>
                </a:solidFill>
                <a:effectLst/>
                <a:uLnTx/>
                <a:uFillTx/>
                <a:latin typeface="Arial"/>
                <a:ea typeface="+mn-ea"/>
                <a:cs typeface="+mn-cs"/>
              </a:rPr>
              <a:t>explorer</a:t>
            </a:r>
            <a:r>
              <a:rPr kumimoji="0" lang="en-GB" sz="2400" b="0" i="0" u="none" strike="noStrike" kern="1200" cap="none" spc="0" normalizeH="0" baseline="0" noProof="0" dirty="0">
                <a:ln>
                  <a:noFill/>
                </a:ln>
                <a:solidFill>
                  <a:srgbClr val="000000"/>
                </a:solidFill>
                <a:effectLst/>
                <a:uLnTx/>
                <a:uFillTx/>
                <a:latin typeface="Arial"/>
                <a:ea typeface="+mn-ea"/>
                <a:cs typeface="+mn-cs"/>
              </a:rPr>
              <a:t> in a jungle somewhere looking for new species or lands?</a:t>
            </a:r>
          </a:p>
        </p:txBody>
      </p:sp>
      <p:sp>
        <p:nvSpPr>
          <p:cNvPr id="13" name="TextBox 12">
            <a:extLst>
              <a:ext uri="{FF2B5EF4-FFF2-40B4-BE49-F238E27FC236}">
                <a16:creationId xmlns:a16="http://schemas.microsoft.com/office/drawing/2014/main" id="{F48CB847-E058-8DB9-5FAE-423AC7C0EA62}"/>
              </a:ext>
            </a:extLst>
          </p:cNvPr>
          <p:cNvSpPr txBox="1"/>
          <p:nvPr/>
        </p:nvSpPr>
        <p:spPr>
          <a:xfrm>
            <a:off x="253301" y="4800605"/>
            <a:ext cx="6430813" cy="830997"/>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Blip>
                <a:blip r:embed="rId5"/>
              </a:buBlip>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What do you think the word ‘</a:t>
            </a:r>
            <a:r>
              <a:rPr kumimoji="0" lang="en-GB" sz="2400" b="1" i="0" u="none" strike="noStrike" kern="1200" cap="none" spc="0" normalizeH="0" baseline="0" noProof="0" dirty="0">
                <a:ln>
                  <a:noFill/>
                </a:ln>
                <a:solidFill>
                  <a:srgbClr val="000000"/>
                </a:solidFill>
                <a:effectLst/>
                <a:uLnTx/>
                <a:uFillTx/>
                <a:latin typeface="Arial"/>
                <a:ea typeface="+mn-ea"/>
                <a:cs typeface="+mn-cs"/>
              </a:rPr>
              <a:t>explore</a:t>
            </a:r>
            <a:r>
              <a:rPr kumimoji="0" lang="en-GB" sz="2400" b="0" i="0" u="none" strike="noStrike" kern="1200" cap="none" spc="0" normalizeH="0" baseline="0" noProof="0" dirty="0">
                <a:ln>
                  <a:noFill/>
                </a:ln>
                <a:solidFill>
                  <a:srgbClr val="000000"/>
                </a:solidFill>
                <a:effectLst/>
                <a:uLnTx/>
                <a:uFillTx/>
                <a:latin typeface="Arial"/>
                <a:ea typeface="+mn-ea"/>
                <a:cs typeface="+mn-cs"/>
              </a:rPr>
              <a:t>’ means here?</a:t>
            </a:r>
          </a:p>
        </p:txBody>
      </p:sp>
    </p:spTree>
    <p:extLst>
      <p:ext uri="{BB962C8B-B14F-4D97-AF65-F5344CB8AC3E}">
        <p14:creationId xmlns:p14="http://schemas.microsoft.com/office/powerpoint/2010/main" val="370869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4DB8300-7B64-DB34-3975-51254A5FB44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B689F932-3BD9-47FC-ED01-E9E821729B8C}"/>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The Context</a:t>
            </a:r>
          </a:p>
        </p:txBody>
      </p:sp>
      <p:sp>
        <p:nvSpPr>
          <p:cNvPr id="6" name="TextBox 5">
            <a:extLst>
              <a:ext uri="{FF2B5EF4-FFF2-40B4-BE49-F238E27FC236}">
                <a16:creationId xmlns:a16="http://schemas.microsoft.com/office/drawing/2014/main" id="{B67741A7-A41B-E5CE-8846-83C8EE456E70}"/>
              </a:ext>
            </a:extLst>
          </p:cNvPr>
          <p:cNvSpPr txBox="1"/>
          <p:nvPr/>
        </p:nvSpPr>
        <p:spPr>
          <a:xfrm>
            <a:off x="267008" y="1368660"/>
            <a:ext cx="11562317" cy="1200329"/>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Blip>
                <a:blip r:embed="rId4"/>
              </a:buBlip>
              <a:tabLst/>
              <a:defRPr/>
            </a:pPr>
            <a:r>
              <a:rPr kumimoji="0" lang="en-GB" sz="2400" b="0" i="0" u="none" strike="noStrike" kern="1200" cap="none" spc="0" normalizeH="0" baseline="0" noProof="0" dirty="0">
                <a:ln>
                  <a:noFill/>
                </a:ln>
                <a:solidFill>
                  <a:srgbClr val="222222"/>
                </a:solidFill>
                <a:effectLst/>
                <a:uLnTx/>
                <a:uFillTx/>
                <a:latin typeface="Arial"/>
                <a:ea typeface="+mn-ea"/>
                <a:cs typeface="+mn-cs"/>
              </a:rPr>
              <a:t>You need to explore the </a:t>
            </a:r>
            <a:r>
              <a:rPr kumimoji="0" lang="en-GB" sz="2400" b="1" i="0" u="none" strike="noStrike" kern="1200" cap="none" spc="0" normalizeH="0" baseline="0" noProof="0" dirty="0">
                <a:ln>
                  <a:noFill/>
                </a:ln>
                <a:solidFill>
                  <a:srgbClr val="222222"/>
                </a:solidFill>
                <a:effectLst/>
                <a:uLnTx/>
                <a:uFillTx/>
                <a:latin typeface="Arial"/>
                <a:ea typeface="+mn-ea"/>
                <a:cs typeface="+mn-cs"/>
              </a:rPr>
              <a:t>context</a:t>
            </a:r>
            <a:r>
              <a:rPr kumimoji="0" lang="en-GB" sz="2400" b="0" i="0" u="none" strike="noStrike" kern="1200" cap="none" spc="0" normalizeH="0" baseline="0" noProof="0" dirty="0">
                <a:ln>
                  <a:noFill/>
                </a:ln>
                <a:solidFill>
                  <a:srgbClr val="222222"/>
                </a:solidFill>
                <a:effectLst/>
                <a:uLnTx/>
                <a:uFillTx/>
                <a:latin typeface="Arial"/>
                <a:ea typeface="+mn-ea"/>
                <a:cs typeface="+mn-cs"/>
              </a:rPr>
              <a:t> to help you think of </a:t>
            </a:r>
            <a:r>
              <a:rPr kumimoji="0" lang="en-GB" sz="2400" b="1" i="0" u="none" strike="noStrike" kern="1200" cap="none" spc="0" normalizeH="0" baseline="0" noProof="0" dirty="0">
                <a:ln>
                  <a:noFill/>
                </a:ln>
                <a:solidFill>
                  <a:srgbClr val="222222"/>
                </a:solidFill>
                <a:effectLst/>
                <a:uLnTx/>
                <a:uFillTx/>
                <a:latin typeface="Arial"/>
                <a:ea typeface="+mn-ea"/>
                <a:cs typeface="+mn-cs"/>
              </a:rPr>
              <a:t>design opportunities</a:t>
            </a:r>
            <a:r>
              <a:rPr kumimoji="0" lang="en-GB" sz="2400" b="0" i="0" u="none" strike="noStrike" kern="1200" cap="none" spc="0" normalizeH="0" baseline="0" noProof="0" dirty="0">
                <a:ln>
                  <a:noFill/>
                </a:ln>
                <a:solidFill>
                  <a:srgbClr val="222222"/>
                </a:solidFill>
                <a:effectLst/>
                <a:uLnTx/>
                <a:uFillTx/>
                <a:latin typeface="Arial"/>
                <a:ea typeface="+mn-ea"/>
                <a:cs typeface="+mn-cs"/>
              </a:rPr>
              <a:t> or problems. </a:t>
            </a:r>
            <a:br>
              <a:rPr kumimoji="0" lang="en-GB" sz="2400" b="0" i="0" u="none" strike="noStrike" kern="1200" cap="none" spc="0" normalizeH="0" baseline="0" noProof="0" dirty="0">
                <a:ln>
                  <a:noFill/>
                </a:ln>
                <a:solidFill>
                  <a:srgbClr val="000000"/>
                </a:solidFill>
                <a:effectLst/>
                <a:uLnTx/>
                <a:uFillTx/>
                <a:latin typeface="Arial"/>
                <a:ea typeface="+mn-ea"/>
                <a:cs typeface="+mn-cs"/>
              </a:rPr>
            </a:b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TextBox 7">
            <a:extLst>
              <a:ext uri="{FF2B5EF4-FFF2-40B4-BE49-F238E27FC236}">
                <a16:creationId xmlns:a16="http://schemas.microsoft.com/office/drawing/2014/main" id="{ABC06EB8-0BDA-B6E6-BE95-61C7827ECAB0}"/>
              </a:ext>
            </a:extLst>
          </p:cNvPr>
          <p:cNvSpPr txBox="1"/>
          <p:nvPr/>
        </p:nvSpPr>
        <p:spPr>
          <a:xfrm>
            <a:off x="232282" y="2443357"/>
            <a:ext cx="11475451" cy="830997"/>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1000"/>
              </a:spcAft>
              <a:buClrTx/>
              <a:buSzTx/>
              <a:buBlip>
                <a:blip r:embed="rId4"/>
              </a:buBlip>
              <a:tabLst/>
              <a:defRPr/>
            </a:pPr>
            <a:r>
              <a:rPr kumimoji="0" lang="en-GB" sz="2400" b="0" i="0" u="none" strike="noStrike" kern="1200" cap="none" spc="0" normalizeH="0" baseline="0" noProof="0" dirty="0">
                <a:ln>
                  <a:noFill/>
                </a:ln>
                <a:solidFill>
                  <a:srgbClr val="222222"/>
                </a:solidFill>
                <a:effectLst/>
                <a:uLnTx/>
                <a:uFillTx/>
                <a:latin typeface="Arial"/>
                <a:ea typeface="+mn-ea"/>
                <a:cs typeface="+mn-cs"/>
              </a:rPr>
              <a:t>A </a:t>
            </a:r>
            <a:r>
              <a:rPr kumimoji="0" lang="en-GB" sz="2400" b="1" i="0" u="none" strike="noStrike" kern="1200" cap="none" spc="0" normalizeH="0" baseline="0" noProof="0" dirty="0">
                <a:ln>
                  <a:noFill/>
                </a:ln>
                <a:solidFill>
                  <a:srgbClr val="222222"/>
                </a:solidFill>
                <a:effectLst/>
                <a:uLnTx/>
                <a:uFillTx/>
                <a:latin typeface="Arial"/>
                <a:ea typeface="+mn-ea"/>
                <a:cs typeface="+mn-cs"/>
              </a:rPr>
              <a:t>design opportunity</a:t>
            </a:r>
            <a:r>
              <a:rPr kumimoji="0" lang="en-GB" sz="2400" b="0" i="0" u="none" strike="noStrike" kern="1200" cap="none" spc="0" normalizeH="0" baseline="0" noProof="0" dirty="0">
                <a:ln>
                  <a:noFill/>
                </a:ln>
                <a:solidFill>
                  <a:srgbClr val="222222"/>
                </a:solidFill>
                <a:effectLst/>
                <a:uLnTx/>
                <a:uFillTx/>
                <a:latin typeface="Arial"/>
                <a:ea typeface="+mn-ea"/>
                <a:cs typeface="+mn-cs"/>
              </a:rPr>
              <a:t> is a chance to create or improve a product by thinking of a problem that you could solve.</a:t>
            </a: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sp>
        <p:nvSpPr>
          <p:cNvPr id="10" name="TextBox 9">
            <a:extLst>
              <a:ext uri="{FF2B5EF4-FFF2-40B4-BE49-F238E27FC236}">
                <a16:creationId xmlns:a16="http://schemas.microsoft.com/office/drawing/2014/main" id="{4F4890EB-0112-4C3B-3975-54CA8E7B56A7}"/>
              </a:ext>
            </a:extLst>
          </p:cNvPr>
          <p:cNvSpPr txBox="1"/>
          <p:nvPr/>
        </p:nvSpPr>
        <p:spPr>
          <a:xfrm>
            <a:off x="232282" y="3757651"/>
            <a:ext cx="11516018" cy="1200329"/>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1000"/>
              </a:spcAft>
              <a:buClrTx/>
              <a:buSzTx/>
              <a:buBlip>
                <a:blip r:embed="rId4"/>
              </a:buBlip>
              <a:tabLst/>
              <a:defRPr/>
            </a:pPr>
            <a:r>
              <a:rPr kumimoji="0" lang="en-GB" sz="2400" b="0" i="0" u="none" strike="noStrike" kern="1200" cap="none" spc="0" normalizeH="0" baseline="0" noProof="0" dirty="0">
                <a:ln>
                  <a:noFill/>
                </a:ln>
                <a:solidFill>
                  <a:srgbClr val="0A303F"/>
                </a:solidFill>
                <a:effectLst/>
                <a:uLnTx/>
                <a:uFillTx/>
                <a:latin typeface="Arial"/>
                <a:ea typeface="+mn-ea"/>
                <a:cs typeface="+mn-cs"/>
              </a:rPr>
              <a:t>At this stage you do not need to know what you are designing, and you should try to just think of the problems or </a:t>
            </a:r>
            <a:r>
              <a:rPr kumimoji="0" lang="en-GB" sz="2400" b="1" i="0" u="none" strike="noStrike" kern="1200" cap="none" spc="0" normalizeH="0" baseline="0" noProof="0" dirty="0">
                <a:ln>
                  <a:noFill/>
                </a:ln>
                <a:solidFill>
                  <a:srgbClr val="0A303F"/>
                </a:solidFill>
                <a:effectLst/>
                <a:uLnTx/>
                <a:uFillTx/>
                <a:latin typeface="Arial"/>
                <a:ea typeface="+mn-ea"/>
                <a:cs typeface="+mn-cs"/>
              </a:rPr>
              <a:t>design opportunities</a:t>
            </a:r>
            <a:r>
              <a:rPr kumimoji="0" lang="en-GB" sz="2400" b="0" i="0" u="none" strike="noStrike" kern="1200" cap="none" spc="0" normalizeH="0" baseline="0" noProof="0" dirty="0">
                <a:ln>
                  <a:noFill/>
                </a:ln>
                <a:solidFill>
                  <a:srgbClr val="0A303F"/>
                </a:solidFill>
                <a:effectLst/>
                <a:uLnTx/>
                <a:uFillTx/>
                <a:latin typeface="Arial"/>
                <a:ea typeface="+mn-ea"/>
                <a:cs typeface="+mn-cs"/>
              </a:rPr>
              <a:t>.</a:t>
            </a:r>
            <a:br>
              <a:rPr kumimoji="0" lang="en-GB" sz="2400" b="0" i="0" u="none" strike="noStrike" kern="1200" cap="none" spc="0" normalizeH="0" baseline="0" noProof="0" dirty="0">
                <a:ln>
                  <a:noFill/>
                </a:ln>
                <a:solidFill>
                  <a:srgbClr val="000000"/>
                </a:solidFill>
                <a:effectLst/>
                <a:uLnTx/>
                <a:uFillTx/>
                <a:latin typeface="Arial"/>
                <a:ea typeface="+mn-ea"/>
                <a:cs typeface="+mn-cs"/>
              </a:rPr>
            </a:b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65094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6095A-E2EB-544B-C622-FEAA0419FB00}"/>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49DC56A6-6AE5-DFEA-B5CF-6E33FE0C3408}"/>
              </a:ext>
            </a:extLst>
          </p:cNvPr>
          <p:cNvSpPr/>
          <p:nvPr/>
        </p:nvSpPr>
        <p:spPr>
          <a:xfrm>
            <a:off x="418619" y="3610019"/>
            <a:ext cx="2453833" cy="601696"/>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1026" name="Picture 2">
            <a:extLst>
              <a:ext uri="{FF2B5EF4-FFF2-40B4-BE49-F238E27FC236}">
                <a16:creationId xmlns:a16="http://schemas.microsoft.com/office/drawing/2014/main" id="{6D26B3CA-9A5C-594F-5052-82C29A7662E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A7D8B455-B3CA-AF48-EBE6-C5DB4AE418F5}"/>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MINDMAPS</a:t>
            </a:r>
          </a:p>
        </p:txBody>
      </p:sp>
      <p:sp>
        <p:nvSpPr>
          <p:cNvPr id="7" name="TextBox 6">
            <a:extLst>
              <a:ext uri="{FF2B5EF4-FFF2-40B4-BE49-F238E27FC236}">
                <a16:creationId xmlns:a16="http://schemas.microsoft.com/office/drawing/2014/main" id="{45F3E676-9B9C-39DC-7304-6D3E940067FB}"/>
              </a:ext>
            </a:extLst>
          </p:cNvPr>
          <p:cNvSpPr txBox="1"/>
          <p:nvPr/>
        </p:nvSpPr>
        <p:spPr>
          <a:xfrm>
            <a:off x="278583" y="1245622"/>
            <a:ext cx="11430919"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err="1">
                <a:ln>
                  <a:noFill/>
                </a:ln>
                <a:solidFill>
                  <a:srgbClr val="222222"/>
                </a:solidFill>
                <a:effectLst/>
                <a:uLnTx/>
                <a:uFillTx/>
                <a:latin typeface="Arial"/>
                <a:ea typeface="+mn-ea"/>
                <a:cs typeface="+mn-cs"/>
              </a:rPr>
              <a:t>Mindmaps</a:t>
            </a:r>
            <a:r>
              <a:rPr kumimoji="0" lang="en-US" altLang="en-US" sz="2400" b="0" i="0" u="none" strike="noStrike" kern="1200" cap="none" spc="0" normalizeH="0" baseline="0" noProof="0" dirty="0">
                <a:ln>
                  <a:noFill/>
                </a:ln>
                <a:solidFill>
                  <a:srgbClr val="222222"/>
                </a:solidFill>
                <a:effectLst/>
                <a:uLnTx/>
                <a:uFillTx/>
                <a:latin typeface="Arial"/>
                <a:ea typeface="+mn-ea"/>
                <a:cs typeface="+mn-cs"/>
              </a:rPr>
              <a:t> are a great way to help you explore a </a:t>
            </a:r>
            <a:r>
              <a:rPr kumimoji="0" lang="en-US" altLang="en-US" sz="2400" b="1" i="0" u="none" strike="noStrike" kern="1200" cap="none" spc="0" normalizeH="0" baseline="0" noProof="0" dirty="0">
                <a:ln>
                  <a:noFill/>
                </a:ln>
                <a:solidFill>
                  <a:srgbClr val="222222"/>
                </a:solidFill>
                <a:effectLst/>
                <a:uLnTx/>
                <a:uFillTx/>
                <a:latin typeface="Arial"/>
                <a:ea typeface="+mn-ea"/>
                <a:cs typeface="+mn-cs"/>
              </a:rPr>
              <a:t>context</a:t>
            </a:r>
            <a:r>
              <a:rPr kumimoji="0" lang="en-US" altLang="en-US" sz="2400" b="0" i="0" u="none" strike="noStrike" kern="1200" cap="none" spc="0" normalizeH="0" baseline="0" noProof="0" dirty="0">
                <a:ln>
                  <a:noFill/>
                </a:ln>
                <a:solidFill>
                  <a:srgbClr val="222222"/>
                </a:solidFill>
                <a:effectLst/>
                <a:uLnTx/>
                <a:uFillTx/>
                <a:latin typeface="Arial"/>
                <a:ea typeface="+mn-ea"/>
                <a:cs typeface="+mn-cs"/>
              </a:rPr>
              <a:t>.</a:t>
            </a:r>
            <a:endParaRPr kumimoji="0" lang="en-US" altLang="en-US" sz="2400" b="0" i="0" u="none" strike="noStrike" kern="1200" cap="none" spc="0" normalizeH="0" baseline="0" noProof="0" dirty="0">
              <a:ln>
                <a:noFill/>
              </a:ln>
              <a:solidFill>
                <a:srgbClr val="000000"/>
              </a:solidFill>
              <a:effectLst/>
              <a:uLnTx/>
              <a:uFillTx/>
              <a:latin typeface="Arial"/>
              <a:ea typeface="+mn-ea"/>
              <a:cs typeface="+mn-cs"/>
            </a:endParaRPr>
          </a:p>
        </p:txBody>
      </p:sp>
      <p:sp>
        <p:nvSpPr>
          <p:cNvPr id="11" name="TextBox 10">
            <a:extLst>
              <a:ext uri="{FF2B5EF4-FFF2-40B4-BE49-F238E27FC236}">
                <a16:creationId xmlns:a16="http://schemas.microsoft.com/office/drawing/2014/main" id="{ACE792D4-9DF6-1E26-A916-388F79CD375B}"/>
              </a:ext>
            </a:extLst>
          </p:cNvPr>
          <p:cNvSpPr txBox="1"/>
          <p:nvPr/>
        </p:nvSpPr>
        <p:spPr>
          <a:xfrm>
            <a:off x="278583" y="2096019"/>
            <a:ext cx="6111432" cy="193899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100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You can use the following to help you fill your </a:t>
            </a:r>
            <a:r>
              <a:rPr kumimoji="0" lang="en-GB" sz="2400" b="1" i="0" u="none" strike="noStrike" kern="1200" cap="none" spc="0" normalizeH="0" baseline="0" noProof="0" dirty="0" err="1">
                <a:ln>
                  <a:noFill/>
                </a:ln>
                <a:solidFill>
                  <a:srgbClr val="000000"/>
                </a:solidFill>
                <a:effectLst/>
                <a:uLnTx/>
                <a:uFillTx/>
                <a:latin typeface="Arial"/>
                <a:ea typeface="+mn-ea"/>
                <a:cs typeface="+mn-cs"/>
              </a:rPr>
              <a:t>mindmap</a:t>
            </a:r>
            <a:r>
              <a:rPr kumimoji="0" lang="en-GB" sz="2400" b="0" i="0" u="none" strike="noStrike" kern="1200" cap="none" spc="0" normalizeH="0" baseline="0" noProof="0" dirty="0">
                <a:ln>
                  <a:noFill/>
                </a:ln>
                <a:solidFill>
                  <a:srgbClr val="000000"/>
                </a:solidFill>
                <a:effectLst/>
                <a:uLnTx/>
                <a:uFillTx/>
                <a:latin typeface="Arial"/>
                <a:ea typeface="+mn-ea"/>
                <a:cs typeface="+mn-cs"/>
              </a:rPr>
              <a:t>:</a:t>
            </a:r>
            <a:br>
              <a:rPr kumimoji="0" lang="en-GB" sz="2400" b="0" i="0" u="none" strike="noStrike" kern="1200" cap="none" spc="0" normalizeH="0" baseline="0" noProof="0" dirty="0">
                <a:ln>
                  <a:noFill/>
                </a:ln>
                <a:solidFill>
                  <a:srgbClr val="000000"/>
                </a:solidFill>
                <a:effectLst/>
                <a:uLnTx/>
                <a:uFillTx/>
                <a:latin typeface="Arial"/>
                <a:ea typeface="+mn-ea"/>
                <a:cs typeface="+mn-cs"/>
              </a:rPr>
            </a:br>
            <a:br>
              <a:rPr kumimoji="0" lang="en-GB" sz="2400" b="0" i="0" u="none" strike="noStrike" kern="1200" cap="none" spc="0" normalizeH="0" baseline="0" noProof="0" dirty="0">
                <a:ln>
                  <a:noFill/>
                </a:ln>
                <a:solidFill>
                  <a:srgbClr val="000000"/>
                </a:solidFill>
                <a:effectLst/>
                <a:uLnTx/>
                <a:uFillTx/>
                <a:latin typeface="Arial"/>
                <a:ea typeface="+mn-ea"/>
                <a:cs typeface="+mn-cs"/>
              </a:rPr>
            </a:br>
            <a:r>
              <a:rPr kumimoji="0" lang="en-GB" sz="2400" b="1" i="0" u="none" strike="noStrike" kern="1200" cap="none" spc="0" normalizeH="0" baseline="0" noProof="0" dirty="0">
                <a:ln>
                  <a:noFill/>
                </a:ln>
                <a:solidFill>
                  <a:srgbClr val="0A303F"/>
                </a:solidFill>
                <a:effectLst/>
                <a:uLnTx/>
                <a:uFillTx/>
                <a:latin typeface="Arial"/>
                <a:ea typeface="+mn-ea"/>
                <a:cs typeface="+mn-cs"/>
              </a:rPr>
              <a:t>3Ps</a:t>
            </a:r>
            <a:br>
              <a:rPr kumimoji="0" lang="en-GB" sz="2400" b="0" i="0" u="none" strike="noStrike" kern="1200" cap="none" spc="0" normalizeH="0" baseline="0" noProof="0" dirty="0">
                <a:ln>
                  <a:noFill/>
                </a:ln>
                <a:solidFill>
                  <a:srgbClr val="000000"/>
                </a:solidFill>
                <a:effectLst/>
                <a:uLnTx/>
                <a:uFillTx/>
                <a:latin typeface="Arial"/>
                <a:ea typeface="+mn-ea"/>
                <a:cs typeface="+mn-cs"/>
              </a:rPr>
            </a:b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1D5D3CCA-FE81-6748-C0FE-4B5660E99763}"/>
              </a:ext>
            </a:extLst>
          </p:cNvPr>
          <p:cNvSpPr txBox="1"/>
          <p:nvPr/>
        </p:nvSpPr>
        <p:spPr>
          <a:xfrm>
            <a:off x="199492" y="3702429"/>
            <a:ext cx="2800281"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a:ea typeface="+mn-ea"/>
                <a:cs typeface="+mn-cs"/>
              </a:rPr>
              <a:t>PERSON</a:t>
            </a:r>
          </a:p>
        </p:txBody>
      </p:sp>
      <p:sp>
        <p:nvSpPr>
          <p:cNvPr id="15" name="Rectangle 14">
            <a:extLst>
              <a:ext uri="{FF2B5EF4-FFF2-40B4-BE49-F238E27FC236}">
                <a16:creationId xmlns:a16="http://schemas.microsoft.com/office/drawing/2014/main" id="{8D7C8243-EC4E-5DDB-5450-922E8E2FC885}"/>
              </a:ext>
            </a:extLst>
          </p:cNvPr>
          <p:cNvSpPr/>
          <p:nvPr/>
        </p:nvSpPr>
        <p:spPr>
          <a:xfrm>
            <a:off x="407040" y="4412070"/>
            <a:ext cx="2453833" cy="60169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E016849D-2CE3-5088-F7FB-8FB9A9237B2A}"/>
              </a:ext>
            </a:extLst>
          </p:cNvPr>
          <p:cNvSpPr txBox="1"/>
          <p:nvPr/>
        </p:nvSpPr>
        <p:spPr>
          <a:xfrm>
            <a:off x="187913" y="4504480"/>
            <a:ext cx="2800281"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PLACE</a:t>
            </a:r>
          </a:p>
        </p:txBody>
      </p:sp>
      <p:sp>
        <p:nvSpPr>
          <p:cNvPr id="17" name="Rectangle 16">
            <a:extLst>
              <a:ext uri="{FF2B5EF4-FFF2-40B4-BE49-F238E27FC236}">
                <a16:creationId xmlns:a16="http://schemas.microsoft.com/office/drawing/2014/main" id="{E9DD4EA6-888F-144F-2437-608C16B64202}"/>
              </a:ext>
            </a:extLst>
          </p:cNvPr>
          <p:cNvSpPr/>
          <p:nvPr/>
        </p:nvSpPr>
        <p:spPr>
          <a:xfrm>
            <a:off x="394676" y="5208220"/>
            <a:ext cx="2453833" cy="601696"/>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8" name="TextBox 17">
            <a:extLst>
              <a:ext uri="{FF2B5EF4-FFF2-40B4-BE49-F238E27FC236}">
                <a16:creationId xmlns:a16="http://schemas.microsoft.com/office/drawing/2014/main" id="{C032FF0F-5E28-D695-D90B-065A792F9635}"/>
              </a:ext>
            </a:extLst>
          </p:cNvPr>
          <p:cNvSpPr txBox="1"/>
          <p:nvPr/>
        </p:nvSpPr>
        <p:spPr>
          <a:xfrm>
            <a:off x="175549" y="5300630"/>
            <a:ext cx="2800281"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a:ea typeface="+mn-ea"/>
                <a:cs typeface="+mn-cs"/>
              </a:rPr>
              <a:t>PURPOSE</a:t>
            </a:r>
          </a:p>
        </p:txBody>
      </p:sp>
      <p:pic>
        <p:nvPicPr>
          <p:cNvPr id="3" name="Picture 2" descr="A diagram of a meeting&#10;&#10;AI-generated content may be incorrect.">
            <a:extLst>
              <a:ext uri="{FF2B5EF4-FFF2-40B4-BE49-F238E27FC236}">
                <a16:creationId xmlns:a16="http://schemas.microsoft.com/office/drawing/2014/main" id="{9E9A9D4A-0FE9-097C-C33C-C1EB17D91A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21720" y="2030879"/>
            <a:ext cx="5410933" cy="3711677"/>
          </a:xfrm>
          <a:prstGeom prst="rect">
            <a:avLst/>
          </a:prstGeom>
        </p:spPr>
      </p:pic>
    </p:spTree>
    <p:extLst>
      <p:ext uri="{BB962C8B-B14F-4D97-AF65-F5344CB8AC3E}">
        <p14:creationId xmlns:p14="http://schemas.microsoft.com/office/powerpoint/2010/main" val="1468857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19C3F58-6324-C092-D4BF-931EB4043AB3}"/>
              </a:ext>
            </a:extLst>
          </p:cNvPr>
          <p:cNvSpPr txBox="1">
            <a:spLocks/>
          </p:cNvSpPr>
          <p:nvPr/>
        </p:nvSpPr>
        <p:spPr>
          <a:xfrm>
            <a:off x="301734" y="-141151"/>
            <a:ext cx="9668984" cy="11430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altLang="en-US" sz="4400" b="1" i="0" u="none" strike="noStrike" kern="1200" cap="all" spc="0" normalizeH="0" baseline="0" noProof="0" dirty="0">
                <a:ln>
                  <a:noFill/>
                </a:ln>
                <a:solidFill>
                  <a:srgbClr val="0A303F"/>
                </a:solidFill>
                <a:effectLst/>
                <a:uLnTx/>
                <a:uFillTx/>
                <a:latin typeface="Arial" panose="020B0604020202020204" pitchFamily="34" charset="0"/>
                <a:ea typeface="+mj-ea"/>
                <a:cs typeface="Arial" panose="020B0604020202020204" pitchFamily="34" charset="0"/>
              </a:rPr>
              <a:t>MINDMAPS</a:t>
            </a:r>
          </a:p>
        </p:txBody>
      </p:sp>
      <p:sp>
        <p:nvSpPr>
          <p:cNvPr id="4" name="TextBox 3">
            <a:extLst>
              <a:ext uri="{FF2B5EF4-FFF2-40B4-BE49-F238E27FC236}">
                <a16:creationId xmlns:a16="http://schemas.microsoft.com/office/drawing/2014/main" id="{DF89FCB4-D116-0547-73DD-3F7781E4D0EB}"/>
              </a:ext>
            </a:extLst>
          </p:cNvPr>
          <p:cNvSpPr txBox="1"/>
          <p:nvPr/>
        </p:nvSpPr>
        <p:spPr>
          <a:xfrm>
            <a:off x="301734" y="1641987"/>
            <a:ext cx="11546137" cy="2308324"/>
          </a:xfrm>
          <a:prstGeom prst="rect">
            <a:avLst/>
          </a:prstGeom>
          <a:noFill/>
        </p:spPr>
        <p:txBody>
          <a:bodyPr wrap="square" rtlCol="0">
            <a:spAutoFit/>
          </a:bodyPr>
          <a:lstStyle/>
          <a:p>
            <a:r>
              <a:rPr lang="en-GB" sz="2400" b="1" dirty="0"/>
              <a:t>Task:</a:t>
            </a:r>
          </a:p>
          <a:p>
            <a:endParaRPr lang="en-GB" sz="2400" dirty="0"/>
          </a:p>
          <a:p>
            <a:pPr marL="342900" indent="-342900">
              <a:buAutoNum type="arabicPeriod"/>
            </a:pPr>
            <a:r>
              <a:rPr lang="en-GB" sz="2400" dirty="0"/>
              <a:t>Think about different people you could help by solving a problem about </a:t>
            </a:r>
            <a:r>
              <a:rPr lang="en-GB" sz="2400" b="1" dirty="0"/>
              <a:t>‘keeping safe at night’</a:t>
            </a:r>
            <a:r>
              <a:rPr lang="en-GB" sz="2400" dirty="0"/>
              <a:t>.</a:t>
            </a:r>
          </a:p>
          <a:p>
            <a:pPr marL="342900" indent="-342900">
              <a:buAutoNum type="arabicPeriod"/>
            </a:pPr>
            <a:endParaRPr lang="en-GB" sz="2400" dirty="0"/>
          </a:p>
          <a:p>
            <a:pPr marL="342900" indent="-342900">
              <a:buAutoNum type="arabicPeriod"/>
            </a:pPr>
            <a:r>
              <a:rPr lang="en-GB" sz="2400" dirty="0"/>
              <a:t>Write all your different ideas down onto your </a:t>
            </a:r>
            <a:r>
              <a:rPr lang="en-GB" sz="2400" dirty="0" err="1"/>
              <a:t>mindmap</a:t>
            </a:r>
            <a:r>
              <a:rPr lang="en-GB" sz="2400" dirty="0"/>
              <a:t>.</a:t>
            </a:r>
          </a:p>
        </p:txBody>
      </p:sp>
      <p:pic>
        <p:nvPicPr>
          <p:cNvPr id="5" name="Picture 2">
            <a:extLst>
              <a:ext uri="{FF2B5EF4-FFF2-40B4-BE49-F238E27FC236}">
                <a16:creationId xmlns:a16="http://schemas.microsoft.com/office/drawing/2014/main" id="{1A08BAE4-680A-733B-AD01-50B228E13F4A}"/>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81298" y="6135182"/>
            <a:ext cx="1551355" cy="45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074962"/>
      </p:ext>
    </p:extLst>
  </p:cSld>
  <p:clrMapOvr>
    <a:masterClrMapping/>
  </p:clrMapOvr>
</p:sld>
</file>

<file path=ppt/theme/theme1.xml><?xml version="1.0" encoding="utf-8"?>
<a:theme xmlns:a="http://schemas.openxmlformats.org/drawingml/2006/main" name="Office Theme">
  <a:themeElements>
    <a:clrScheme name="D&amp;T Assoc">
      <a:dk1>
        <a:srgbClr val="000000"/>
      </a:dk1>
      <a:lt1>
        <a:srgbClr val="FFFFFF"/>
      </a:lt1>
      <a:dk2>
        <a:srgbClr val="0A303F"/>
      </a:dk2>
      <a:lt2>
        <a:srgbClr val="FFFFFF"/>
      </a:lt2>
      <a:accent1>
        <a:srgbClr val="F97369"/>
      </a:accent1>
      <a:accent2>
        <a:srgbClr val="07E298"/>
      </a:accent2>
      <a:accent3>
        <a:srgbClr val="FAB8D9"/>
      </a:accent3>
      <a:accent4>
        <a:srgbClr val="DCFFFF"/>
      </a:accent4>
      <a:accent5>
        <a:srgbClr val="FFFF45"/>
      </a:accent5>
      <a:accent6>
        <a:srgbClr val="F97369"/>
      </a:accent6>
      <a:hlink>
        <a:srgbClr val="07E298"/>
      </a:hlink>
      <a:folHlink>
        <a:srgbClr val="000000"/>
      </a:folHlink>
    </a:clrScheme>
    <a:fontScheme name="D&amp;T Assoc fonts">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4" ma:contentTypeDescription="Create a new document." ma:contentTypeScope="" ma:versionID="25e9de60cd4648c0dbc6df07fd2139b2">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11894886afd81a3d06d9cc8b125fcd3f"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039BC0-C125-4798-A348-2497F70B0602}">
  <ds:schemaRefs>
    <ds:schemaRef ds:uri="http://schemas.microsoft.com/sharepoint/v3/contenttype/forms"/>
  </ds:schemaRefs>
</ds:datastoreItem>
</file>

<file path=customXml/itemProps2.xml><?xml version="1.0" encoding="utf-8"?>
<ds:datastoreItem xmlns:ds="http://schemas.openxmlformats.org/officeDocument/2006/customXml" ds:itemID="{3A666663-9FC9-4098-8218-7A28A05BF2E7}">
  <ds:schemaRefs>
    <ds:schemaRef ds:uri="http://schemas.microsoft.com/office/2006/metadata/properties"/>
    <ds:schemaRef ds:uri="http://schemas.microsoft.com/office/infopath/2007/PartnerControls"/>
    <ds:schemaRef ds:uri="81f8b867-ddd5-4989-88da-3ced84550480"/>
    <ds:schemaRef ds:uri="0c8fa6c4-b7d3-4c62-a6da-ef72428ccf82"/>
  </ds:schemaRefs>
</ds:datastoreItem>
</file>

<file path=customXml/itemProps3.xml><?xml version="1.0" encoding="utf-8"?>
<ds:datastoreItem xmlns:ds="http://schemas.openxmlformats.org/officeDocument/2006/customXml" ds:itemID="{204DB9C2-58D2-4A52-A94A-433CC48749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7238</TotalTime>
  <Words>3569</Words>
  <Application>Microsoft Office PowerPoint</Application>
  <PresentationFormat>Widescreen</PresentationFormat>
  <Paragraphs>347</Paragraphs>
  <Slides>44</Slides>
  <Notes>35</Notes>
  <HiddenSlides>2</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44</vt:i4>
      </vt:variant>
    </vt:vector>
  </HeadingPairs>
  <TitlesOfParts>
    <vt:vector size="47" baseType="lpstr">
      <vt:lpstr>Arial</vt:lpstr>
      <vt:lpstr>Calibri</vt:lpstr>
      <vt:lpstr>Office Theme</vt:lpstr>
      <vt:lpstr>Safety at night programming and control</vt:lpstr>
      <vt:lpstr>VIDEO FROM EON</vt:lpstr>
      <vt:lpstr>LessoN 1 - the context</vt:lpstr>
      <vt:lpstr>PowerPoint Presentation</vt:lpstr>
      <vt:lpstr>E.ON’s role in keeping us safe at night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2 –  The user</vt:lpstr>
      <vt:lpstr>PowerPoint Presentation</vt:lpstr>
      <vt:lpstr>PowerPoint Presentation</vt:lpstr>
      <vt:lpstr>PowerPoint Presentation</vt:lpstr>
      <vt:lpstr>PowerPoint Presentation</vt:lpstr>
      <vt:lpstr>PowerPoint Presentation</vt:lpstr>
      <vt:lpstr>PowerPoint Presentation</vt:lpstr>
      <vt:lpstr>Lesson 3 - programming and control</vt:lpstr>
      <vt:lpstr>What is programming and control?</vt:lpstr>
      <vt:lpstr>PROGRAM A NIGHT LIGHT – focussed task </vt:lpstr>
      <vt:lpstr>PROGRAM A NIGHT LIGHT – focussed task </vt:lpstr>
      <vt:lpstr>Light dependant resistors</vt:lpstr>
      <vt:lpstr>Light dependant resistors</vt:lpstr>
      <vt:lpstr>PROGRAM A NIGHT LIGHT – focussed task </vt:lpstr>
      <vt:lpstr>PROGRAM A NIGHT LIGHT – focussed task </vt:lpstr>
      <vt:lpstr>PROGRAM A NIGHT LIGHT – focussed task </vt:lpstr>
      <vt:lpstr>BUILD A NIGHT LIGHT</vt:lpstr>
      <vt:lpstr>Lesson 4 –  designing</vt:lpstr>
      <vt:lpstr>PowerPoint Presentation</vt:lpstr>
      <vt:lpstr>PowerPoint Presentation</vt:lpstr>
      <vt:lpstr>PowerPoint Presentation</vt:lpstr>
      <vt:lpstr>PowerPoint Presentation</vt:lpstr>
      <vt:lpstr>Lesson 5 - user feedback and development</vt:lpstr>
      <vt:lpstr>PowerPoint Presentation</vt:lpstr>
      <vt:lpstr>PowerPoint Presentation</vt:lpstr>
      <vt:lpstr>PowerPoint Presentation</vt:lpstr>
      <vt:lpstr>Lesson 6 –  programming and evaluating </vt:lpstr>
      <vt:lpstr>Programming your product</vt:lpstr>
      <vt:lpstr>Lesson 7 –  making</vt:lpstr>
      <vt:lpstr>making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to go here</dc:title>
  <dc:creator>Ryan Ball</dc:creator>
  <cp:lastModifiedBy>Laura Martin</cp:lastModifiedBy>
  <cp:revision>72</cp:revision>
  <dcterms:created xsi:type="dcterms:W3CDTF">2022-10-07T10:15:47Z</dcterms:created>
  <dcterms:modified xsi:type="dcterms:W3CDTF">2026-05-15T13:01:51Z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MediaServiceImageTags">
    <vt:lpwstr/>
  </property>
</Properties>
</file>