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453" r:id="rId2"/>
    <p:sldId id="501" r:id="rId3"/>
    <p:sldId id="455" r:id="rId4"/>
    <p:sldId id="502" r:id="rId5"/>
    <p:sldId id="367" r:id="rId6"/>
    <p:sldId id="292" r:id="rId7"/>
    <p:sldId id="379" r:id="rId8"/>
    <p:sldId id="381" r:id="rId9"/>
    <p:sldId id="382" r:id="rId10"/>
    <p:sldId id="503" r:id="rId11"/>
    <p:sldId id="504" r:id="rId12"/>
    <p:sldId id="505" r:id="rId13"/>
    <p:sldId id="506" r:id="rId14"/>
    <p:sldId id="507" r:id="rId15"/>
    <p:sldId id="508" r:id="rId16"/>
    <p:sldId id="509" r:id="rId17"/>
    <p:sldId id="510" r:id="rId18"/>
    <p:sldId id="511" r:id="rId19"/>
    <p:sldId id="512" r:id="rId20"/>
    <p:sldId id="513" r:id="rId21"/>
    <p:sldId id="514" r:id="rId22"/>
    <p:sldId id="515" r:id="rId23"/>
    <p:sldId id="516" r:id="rId24"/>
    <p:sldId id="517" r:id="rId25"/>
    <p:sldId id="518" r:id="rId26"/>
    <p:sldId id="519" r:id="rId27"/>
    <p:sldId id="520" r:id="rId28"/>
    <p:sldId id="521" r:id="rId29"/>
    <p:sldId id="522" r:id="rId30"/>
    <p:sldId id="523" r:id="rId31"/>
    <p:sldId id="524" r:id="rId32"/>
    <p:sldId id="525" r:id="rId33"/>
    <p:sldId id="526" r:id="rId34"/>
    <p:sldId id="406" r:id="rId35"/>
    <p:sldId id="408" r:id="rId36"/>
    <p:sldId id="410" r:id="rId37"/>
    <p:sldId id="425" r:id="rId38"/>
    <p:sldId id="341" r:id="rId39"/>
    <p:sldId id="317" r:id="rId40"/>
    <p:sldId id="480" r:id="rId41"/>
    <p:sldId id="479" r:id="rId42"/>
    <p:sldId id="481" r:id="rId43"/>
    <p:sldId id="477" r:id="rId44"/>
    <p:sldId id="482" r:id="rId45"/>
    <p:sldId id="478" r:id="rId46"/>
    <p:sldId id="483" r:id="rId47"/>
    <p:sldId id="407"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idi Ambrose-Brown" initials="HA" lastIdx="3" clrIdx="0">
    <p:extLst>
      <p:ext uri="{19B8F6BF-5375-455C-9EA6-DF929625EA0E}">
        <p15:presenceInfo xmlns:p15="http://schemas.microsoft.com/office/powerpoint/2012/main" userId="S-1-5-21-212238112-294214791-995550599-32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318AAC"/>
    <a:srgbClr val="F50202"/>
    <a:srgbClr val="4EBA6F"/>
    <a:srgbClr val="286D90"/>
    <a:srgbClr val="C40C20"/>
    <a:srgbClr val="C61E27"/>
    <a:srgbClr val="BC0E20"/>
    <a:srgbClr val="BB02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21" autoAdjust="0"/>
    <p:restoredTop sz="76661" autoAdjust="0"/>
  </p:normalViewPr>
  <p:slideViewPr>
    <p:cSldViewPr snapToGrid="0" snapToObjects="1">
      <p:cViewPr varScale="1">
        <p:scale>
          <a:sx n="79" d="100"/>
          <a:sy n="79" d="100"/>
        </p:scale>
        <p:origin x="288" y="114"/>
      </p:cViewPr>
      <p:guideLst>
        <p:guide orient="horz" pos="2160"/>
        <p:guide pos="3840"/>
      </p:guideLst>
    </p:cSldViewPr>
  </p:slideViewPr>
  <p:notesTextViewPr>
    <p:cViewPr>
      <p:scale>
        <a:sx n="100" d="100"/>
        <a:sy n="100" d="100"/>
      </p:scale>
      <p:origin x="0" y="0"/>
    </p:cViewPr>
  </p:notesTextViewPr>
  <p:notesViewPr>
    <p:cSldViewPr snapToGrid="0" snapToObjects="1">
      <p:cViewPr varScale="1">
        <p:scale>
          <a:sx n="68" d="100"/>
          <a:sy n="68" d="100"/>
        </p:scale>
        <p:origin x="2154"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77C998-2CFA-477E-8E5C-058B1003A535}" type="datetimeFigureOut">
              <a:rPr lang="en-GB" smtClean="0"/>
              <a:t>13/03/2018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4D504A-4E8E-4C08-AA49-6BD5A318EB62}" type="slidenum">
              <a:rPr lang="en-GB" smtClean="0"/>
              <a:t>‹#›</a:t>
            </a:fld>
            <a:endParaRPr lang="en-GB"/>
          </a:p>
        </p:txBody>
      </p:sp>
    </p:spTree>
    <p:extLst>
      <p:ext uri="{BB962C8B-B14F-4D97-AF65-F5344CB8AC3E}">
        <p14:creationId xmlns:p14="http://schemas.microsoft.com/office/powerpoint/2010/main" val="503202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4sCMwbNuWqA"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upload.wikimedia.org/wikipedia/commons/4/43/M9_motorway_Carlow_Ireland_catseyes.jp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dyson.com/"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www.telegraph.co.uk/technology/news/6377644/Dyson-fan-was-it-invented-30-years-ago.html"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_CM9-4Qrj3I"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upload.wikimedia.org/wikipedia/commons/thumb/2/2b/RegisteredTM.svg/1024px-RegisteredTM.svg.png"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dn.pixabay.com/photo/2013/07/13/10/33/cross-157492_960_720.png"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c1.staticflickr.com/4/3323/4578993380_cb0caa774b_b.jpg"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upload.wikimedia.org/wikipedia/commons/thumb/2/23/OXO_logo.svg/2000px-OXO_logo.svg.png" TargetMode="External"/><Relationship Id="rId5" Type="http://schemas.openxmlformats.org/officeDocument/2006/relationships/hyperlink" Target="https://upload.wikimedia.org/wikipedia/commons/thumb/8/8a/Logo_Nutella.svg/2000px-Logo_Nutella.svg.png" TargetMode="External"/><Relationship Id="rId4" Type="http://schemas.openxmlformats.org/officeDocument/2006/relationships/hyperlink" Target="https://upload.wikimedia.org/wikipedia/commons/thumb/2/20/Lyle'sGoldenSyrup.jpg/518px-Lyle'sGoldenSyrup.jpg"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upload.wikimedia.org/wikipedia/commons/4/4a/Prison_Bars_(5997920696).jpg"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youtube.com/watch?v=de5R71fXq4Q"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youtube.com/watch?v=dXfdhKqK258"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webarchive.nationalarchives.gov.uk/20140512142416/http:/www.copyrightsandwrongs.nen.gov.uk/ipr-and-copyright/ipr-and-copyright-quiz?controller=question&amp;task=show&amp;quiz_id=29&amp;qid=17"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c1.staticflickr.com/4/3752/9191252515_5e9964416f_z.jpg"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commons.wikimedia.org/wiki/File:Justin_Bieber_NRJ_Music_Awards_2012.jpg"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cdn.pixabay.com/photo/2012/04/12/19/42/copyright-30343_960_720.png"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cdn.pixabay.com/photo/2012/04/13/01/19/peter-pan-31644_960_720.png"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upload.wikimedia.org/wikipedia/commons/thumb/c/c2/Peter_Pan_Logo_Black.svg/1280px-Peter_Pan_Logo_Black.svg.png"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youtube.com/watch?v=orFnFEzV5ic"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youtube.com/watch?v=zrFGUSELtxc"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www.youtube.com/watch?v=9hS2kTGKXRM"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youtube.com/watch?v=87M8l27ECRE"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upload.wikimedia.org/wikipedia/commons/c/c5/Electrical_toothbrush_20050717_001.jpg"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upload.wikimedia.org/wikipedia/commons/d/d5/Electric_Toothbrush_Head_(11694299396).jpg"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cdn.pixabay.com/photo/2015/10/24/19/42/pattern-1004855_960_720.jpg"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8" Type="http://schemas.openxmlformats.org/officeDocument/2006/relationships/hyperlink" Target="http://www.independent.co.uk/arts-entertainment/books/news/how-to-tell-if-your-old-copies-of-harry-potter-are-worth-up-to-40000-a6897756.html" TargetMode="External"/><Relationship Id="rId13" Type="http://schemas.openxmlformats.org/officeDocument/2006/relationships/hyperlink" Target="https://cdn.pixabay.com/photo/2013/07/13/13/32/printer-161063_960_720.png" TargetMode="External"/><Relationship Id="rId3" Type="http://schemas.openxmlformats.org/officeDocument/2006/relationships/hyperlink" Target="http://www.clker.com/clipart-302623.html" TargetMode="External"/><Relationship Id="rId7" Type="http://schemas.openxmlformats.org/officeDocument/2006/relationships/hyperlink" Target="http://www.standard.co.uk/showbiz/celebrity-news/x-factor-s-caroline-flack-reveals-she-fancied-olly-murs-who-says-she-is-the-perfect-girlfriend-a2947316.html" TargetMode="External"/><Relationship Id="rId12" Type="http://schemas.openxmlformats.org/officeDocument/2006/relationships/hyperlink" Target="https://cdn.pixabay.com/photo/2013/07/12/13/21/sports-car-146873_960_720.png" TargetMode="External"/><Relationship Id="rId17" Type="http://schemas.openxmlformats.org/officeDocument/2006/relationships/hyperlink" Target="https://c1.staticflickr.com/3/2059/5765878735_7ddc33396c_z.jpg" TargetMode="External"/><Relationship Id="rId2" Type="http://schemas.openxmlformats.org/officeDocument/2006/relationships/slide" Target="../slides/slide37.xml"/><Relationship Id="rId16" Type="http://schemas.openxmlformats.org/officeDocument/2006/relationships/hyperlink" Target="https://cdn.pixabay.com/photo/2015/05/18/17/20/microphone-772577_960_720.jpg" TargetMode="External"/><Relationship Id="rId1" Type="http://schemas.openxmlformats.org/officeDocument/2006/relationships/notesMaster" Target="../notesMasters/notesMaster1.xml"/><Relationship Id="rId6" Type="http://schemas.openxmlformats.org/officeDocument/2006/relationships/hyperlink" Target="http://nikeshoes.razul.net/champs-nike-shoes/" TargetMode="External"/><Relationship Id="rId11" Type="http://schemas.openxmlformats.org/officeDocument/2006/relationships/hyperlink" Target="https://cdn.pixabay.com/photo/2016/02/24/22/27/sunset-1220925_960_720.jpg" TargetMode="External"/><Relationship Id="rId5" Type="http://schemas.openxmlformats.org/officeDocument/2006/relationships/hyperlink" Target="http://multiwebdirectory.info/new/dyson-dc37.htm" TargetMode="External"/><Relationship Id="rId15" Type="http://schemas.openxmlformats.org/officeDocument/2006/relationships/hyperlink" Target="https://upload.wikimedia.org/wikipedia/commons/4/40/The_Kiss_-_Gustav_Klimt_-_Google_Cultural_Institute.jpg" TargetMode="External"/><Relationship Id="rId10" Type="http://schemas.openxmlformats.org/officeDocument/2006/relationships/hyperlink" Target="http://farm6.staticflickr.com/5517/9235155456_b50aecd7f9_z.jpg" TargetMode="External"/><Relationship Id="rId4" Type="http://schemas.openxmlformats.org/officeDocument/2006/relationships/hyperlink" Target="http://www.independent.co.uk/news/business/comment/asda-searches-for-crumbs-of-comfort-as-sales-continue-to-fall-a7743236.html" TargetMode="External"/><Relationship Id="rId9" Type="http://schemas.openxmlformats.org/officeDocument/2006/relationships/hyperlink" Target="https://cdn.pixabay.com/photo/2014/12/21/23/29/mixer-575443_960_720.png" TargetMode="External"/><Relationship Id="rId14" Type="http://schemas.openxmlformats.org/officeDocument/2006/relationships/hyperlink" Target="https://static.pexels.com/photos/422292/pexels-photo-422292.jpeg"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cdn.pixabay.com/photo/2012/04/26/10/36/lunchbox-41973_960_720.png"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cdn.pixabay.com/photo/2014/12/02/14/49/teaspoon-554065_960_720.jpg"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dn.pixabay.com/photo/2013/07/13/09/38/smiley-155846_960_720.pn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AYiXTKbdNr4"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youtube.com/watch?v=EQsZf2G4Sdc"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p:cNvSpPr>
            <a:spLocks noGrp="1" noRot="1" noChangeAspect="1" noTextEdit="1"/>
          </p:cNvSpPr>
          <p:nvPr>
            <p:ph type="sldImg"/>
          </p:nvPr>
        </p:nvSpPr>
        <p:spPr>
          <a:ln/>
        </p:spPr>
      </p:sp>
      <p:sp>
        <p:nvSpPr>
          <p:cNvPr id="309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309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55372712-C6F8-47A4-AE08-CD838EB570F7}" type="slidenum">
              <a:rPr lang="en-GB" altLang="en-US" b="0" smtClean="0"/>
              <a:pPr/>
              <a:t>1</a:t>
            </a:fld>
            <a:endParaRPr lang="en-GB" altLang="en-US" b="0"/>
          </a:p>
        </p:txBody>
      </p:sp>
    </p:spTree>
    <p:extLst>
      <p:ext uri="{BB962C8B-B14F-4D97-AF65-F5344CB8AC3E}">
        <p14:creationId xmlns:p14="http://schemas.microsoft.com/office/powerpoint/2010/main" val="1295354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p:cNvSpPr>
            <a:spLocks noGrp="1" noRot="1" noChangeAspect="1" noTextEdit="1"/>
          </p:cNvSpPr>
          <p:nvPr>
            <p:ph type="sldImg"/>
          </p:nvPr>
        </p:nvSpPr>
        <p:spPr>
          <a:ln/>
        </p:spPr>
      </p:sp>
      <p:sp>
        <p:nvSpPr>
          <p:cNvPr id="309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cs typeface="Arial" panose="020B0604020202020204" pitchFamily="34" charset="0"/>
            </a:endParaRPr>
          </a:p>
        </p:txBody>
      </p:sp>
      <p:sp>
        <p:nvSpPr>
          <p:cNvPr id="309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55372712-C6F8-47A4-AE08-CD838EB570F7}" type="slidenum">
              <a:rPr lang="en-GB" altLang="en-US" b="0" smtClean="0"/>
              <a:pPr/>
              <a:t>10</a:t>
            </a:fld>
            <a:endParaRPr lang="en-GB" altLang="en-US" b="0"/>
          </a:p>
        </p:txBody>
      </p:sp>
    </p:spTree>
    <p:extLst>
      <p:ext uri="{BB962C8B-B14F-4D97-AF65-F5344CB8AC3E}">
        <p14:creationId xmlns:p14="http://schemas.microsoft.com/office/powerpoint/2010/main" val="1710164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Images: Public Domain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Harry G. </a:t>
            </a:r>
            <a:r>
              <a:rPr lang="en-GB" sz="1200" b="0" i="0" kern="1200" dirty="0" err="1">
                <a:solidFill>
                  <a:schemeClr val="tx1"/>
                </a:solidFill>
                <a:effectLst/>
                <a:latin typeface="+mn-lt"/>
                <a:ea typeface="+mn-ea"/>
                <a:cs typeface="+mn-cs"/>
              </a:rPr>
              <a:t>Traver</a:t>
            </a:r>
            <a:r>
              <a:rPr lang="en-GB" sz="1200" b="0" i="0" kern="1200" dirty="0">
                <a:solidFill>
                  <a:schemeClr val="tx1"/>
                </a:solidFill>
                <a:effectLst/>
                <a:latin typeface="+mn-lt"/>
                <a:ea typeface="+mn-ea"/>
                <a:cs typeface="+mn-cs"/>
              </a:rPr>
              <a:t>: Cyclone roller coaster patent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Fender: Tremolo Patent Diagram for Fender guitar</a:t>
            </a:r>
          </a:p>
          <a:p>
            <a:endParaRPr lang="en-GB" dirty="0"/>
          </a:p>
        </p:txBody>
      </p:sp>
      <p:sp>
        <p:nvSpPr>
          <p:cNvPr id="4" name="Slide Number Placeholder 3"/>
          <p:cNvSpPr>
            <a:spLocks noGrp="1"/>
          </p:cNvSpPr>
          <p:nvPr>
            <p:ph type="sldNum" sz="quarter" idx="10"/>
          </p:nvPr>
        </p:nvSpPr>
        <p:spPr/>
        <p:txBody>
          <a:bodyPr/>
          <a:lstStyle/>
          <a:p>
            <a:fld id="{5ECF4C3A-2863-4273-9922-E6A312B5C3AD}" type="slidenum">
              <a:rPr lang="en-GB" smtClean="0"/>
              <a:pPr/>
              <a:t>11</a:t>
            </a:fld>
            <a:endParaRPr lang="en-GB" dirty="0"/>
          </a:p>
        </p:txBody>
      </p:sp>
    </p:spTree>
    <p:extLst>
      <p:ext uri="{BB962C8B-B14F-4D97-AF65-F5344CB8AC3E}">
        <p14:creationId xmlns:p14="http://schemas.microsoft.com/office/powerpoint/2010/main" val="3976187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Link to video:</a:t>
            </a:r>
          </a:p>
          <a:p>
            <a:r>
              <a:rPr lang="en-GB" dirty="0">
                <a:hlinkClick r:id="rId3"/>
              </a:rPr>
              <a:t>https://www.youtube.com/watch?v=4sCMwbNuWqA</a:t>
            </a:r>
            <a:r>
              <a:rPr lang="en-GB" dirty="0"/>
              <a:t> </a:t>
            </a:r>
          </a:p>
        </p:txBody>
      </p:sp>
      <p:sp>
        <p:nvSpPr>
          <p:cNvPr id="4" name="Slide Number Placeholder 3"/>
          <p:cNvSpPr>
            <a:spLocks noGrp="1"/>
          </p:cNvSpPr>
          <p:nvPr>
            <p:ph type="sldNum" sz="quarter" idx="10"/>
          </p:nvPr>
        </p:nvSpPr>
        <p:spPr/>
        <p:txBody>
          <a:bodyPr/>
          <a:lstStyle/>
          <a:p>
            <a:fld id="{434D504A-4E8E-4C08-AA49-6BD5A318EB62}" type="slidenum">
              <a:rPr lang="en-GB" smtClean="0"/>
              <a:t>12</a:t>
            </a:fld>
            <a:endParaRPr lang="en-GB"/>
          </a:p>
        </p:txBody>
      </p:sp>
    </p:spTree>
    <p:extLst>
      <p:ext uri="{BB962C8B-B14F-4D97-AF65-F5344CB8AC3E}">
        <p14:creationId xmlns:p14="http://schemas.microsoft.com/office/powerpoint/2010/main" val="970925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4D504A-4E8E-4C08-AA49-6BD5A318EB62}" type="slidenum">
              <a:rPr lang="en-GB" smtClean="0"/>
              <a:t>13</a:t>
            </a:fld>
            <a:endParaRPr lang="en-GB"/>
          </a:p>
        </p:txBody>
      </p:sp>
    </p:spTree>
    <p:extLst>
      <p:ext uri="{BB962C8B-B14F-4D97-AF65-F5344CB8AC3E}">
        <p14:creationId xmlns:p14="http://schemas.microsoft.com/office/powerpoint/2010/main" val="2923841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Rot="1" noChangeAspect="1" noChangeArrowheads="1" noTextEdit="1"/>
          </p:cNvSpPr>
          <p:nvPr>
            <p:ph type="sldImg"/>
          </p:nvPr>
        </p:nvSpPr>
        <p:spPr>
          <a:ln/>
        </p:spPr>
      </p:sp>
      <p:sp>
        <p:nvSpPr>
          <p:cNvPr id="500739" name="Rectangle 3"/>
          <p:cNvSpPr>
            <a:spLocks noGrp="1" noChangeArrowheads="1"/>
          </p:cNvSpPr>
          <p:nvPr>
            <p:ph type="body" idx="1"/>
          </p:nvPr>
        </p:nvSpPr>
        <p:spPr>
          <a:noFill/>
          <a:ln/>
        </p:spPr>
        <p:txBody>
          <a:bodyPr/>
          <a:lstStyle/>
          <a:p>
            <a:r>
              <a:rPr lang="en-US" dirty="0"/>
              <a:t>Images:</a:t>
            </a:r>
          </a:p>
          <a:p>
            <a:r>
              <a:rPr lang="en-US" dirty="0"/>
              <a:t>Road- </a:t>
            </a:r>
            <a:r>
              <a:rPr lang="en-US" dirty="0">
                <a:hlinkClick r:id="rId3"/>
              </a:rPr>
              <a:t>https://upload.wikimedia.org/wikipedia/commons/4/43/M9_motorway_Carlow_Ireland_catseyes.jpg</a:t>
            </a:r>
            <a:r>
              <a:rPr lang="en-US" dirty="0"/>
              <a:t> </a:t>
            </a:r>
          </a:p>
          <a:p>
            <a:r>
              <a:rPr lang="en-US" dirty="0"/>
              <a:t>Cats eye - freefoto.com </a:t>
            </a:r>
          </a:p>
          <a:p>
            <a:endParaRPr lang="en-US" dirty="0"/>
          </a:p>
        </p:txBody>
      </p:sp>
    </p:spTree>
    <p:extLst>
      <p:ext uri="{BB962C8B-B14F-4D97-AF65-F5344CB8AC3E}">
        <p14:creationId xmlns:p14="http://schemas.microsoft.com/office/powerpoint/2010/main" val="2834819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434D504A-4E8E-4C08-AA49-6BD5A318EB62}" type="slidenum">
              <a:rPr lang="en-GB" smtClean="0"/>
              <a:t>15</a:t>
            </a:fld>
            <a:endParaRPr lang="en-GB"/>
          </a:p>
        </p:txBody>
      </p:sp>
    </p:spTree>
    <p:extLst>
      <p:ext uri="{BB962C8B-B14F-4D97-AF65-F5344CB8AC3E}">
        <p14:creationId xmlns:p14="http://schemas.microsoft.com/office/powerpoint/2010/main" val="2674558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434D504A-4E8E-4C08-AA49-6BD5A318EB62}" type="slidenum">
              <a:rPr lang="en-GB" smtClean="0"/>
              <a:t>16</a:t>
            </a:fld>
            <a:endParaRPr lang="en-GB"/>
          </a:p>
        </p:txBody>
      </p:sp>
    </p:spTree>
    <p:extLst>
      <p:ext uri="{BB962C8B-B14F-4D97-AF65-F5344CB8AC3E}">
        <p14:creationId xmlns:p14="http://schemas.microsoft.com/office/powerpoint/2010/main" val="62610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Images</a:t>
            </a:r>
          </a:p>
          <a:p>
            <a:r>
              <a:rPr lang="en-GB" dirty="0"/>
              <a:t>Public Domain; </a:t>
            </a:r>
            <a:r>
              <a:rPr lang="en-GB" dirty="0">
                <a:hlinkClick r:id="rId3"/>
              </a:rPr>
              <a:t>www.Dyson.com</a:t>
            </a:r>
            <a:r>
              <a:rPr lang="en-GB" dirty="0"/>
              <a:t> </a:t>
            </a:r>
          </a:p>
          <a:p>
            <a:r>
              <a:rPr lang="en-GB" dirty="0">
                <a:hlinkClick r:id="rId4"/>
              </a:rPr>
              <a:t>http://www.telegraph.co.uk/technology/news/6377644/Dyson-fan-was-it-invented-30-years-ago.html</a:t>
            </a:r>
            <a:r>
              <a:rPr lang="en-GB" dirty="0"/>
              <a:t> </a:t>
            </a:r>
          </a:p>
          <a:p>
            <a:endParaRPr lang="en-GB" dirty="0"/>
          </a:p>
          <a:p>
            <a:endParaRPr lang="en-GB" dirty="0"/>
          </a:p>
        </p:txBody>
      </p:sp>
      <p:sp>
        <p:nvSpPr>
          <p:cNvPr id="4" name="Slide Number Placeholder 3"/>
          <p:cNvSpPr>
            <a:spLocks noGrp="1"/>
          </p:cNvSpPr>
          <p:nvPr>
            <p:ph type="sldNum" sz="quarter" idx="10"/>
          </p:nvPr>
        </p:nvSpPr>
        <p:spPr/>
        <p:txBody>
          <a:bodyPr/>
          <a:lstStyle/>
          <a:p>
            <a:fld id="{5ECF4C3A-2863-4273-9922-E6A312B5C3AD}" type="slidenum">
              <a:rPr lang="en-GB" smtClean="0"/>
              <a:pPr/>
              <a:t>17</a:t>
            </a:fld>
            <a:endParaRPr lang="en-GB" dirty="0"/>
          </a:p>
        </p:txBody>
      </p:sp>
    </p:spTree>
    <p:extLst>
      <p:ext uri="{BB962C8B-B14F-4D97-AF65-F5344CB8AC3E}">
        <p14:creationId xmlns:p14="http://schemas.microsoft.com/office/powerpoint/2010/main" val="1769236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p:cNvSpPr>
            <a:spLocks noGrp="1" noRot="1" noChangeAspect="1" noTextEdit="1"/>
          </p:cNvSpPr>
          <p:nvPr>
            <p:ph type="sldImg"/>
          </p:nvPr>
        </p:nvSpPr>
        <p:spPr>
          <a:ln/>
        </p:spPr>
      </p:sp>
      <p:sp>
        <p:nvSpPr>
          <p:cNvPr id="309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309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55372712-C6F8-47A4-AE08-CD838EB570F7}" type="slidenum">
              <a:rPr lang="en-GB" altLang="en-US" b="0" smtClean="0"/>
              <a:pPr/>
              <a:t>18</a:t>
            </a:fld>
            <a:endParaRPr lang="en-GB" altLang="en-US" b="0"/>
          </a:p>
        </p:txBody>
      </p:sp>
    </p:spTree>
    <p:extLst>
      <p:ext uri="{BB962C8B-B14F-4D97-AF65-F5344CB8AC3E}">
        <p14:creationId xmlns:p14="http://schemas.microsoft.com/office/powerpoint/2010/main" val="2748939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is hyperlinked to </a:t>
            </a:r>
            <a:r>
              <a:rPr lang="en-GB" dirty="0">
                <a:hlinkClick r:id="rId3"/>
              </a:rPr>
              <a:t>https://www.youtube.com/watch?v=_CM9-4Qrj3I</a:t>
            </a:r>
            <a:r>
              <a:rPr lang="en-GB" dirty="0"/>
              <a:t>  </a:t>
            </a:r>
          </a:p>
        </p:txBody>
      </p:sp>
      <p:sp>
        <p:nvSpPr>
          <p:cNvPr id="4" name="Slide Number Placeholder 3"/>
          <p:cNvSpPr>
            <a:spLocks noGrp="1"/>
          </p:cNvSpPr>
          <p:nvPr>
            <p:ph type="sldNum" sz="quarter" idx="10"/>
          </p:nvPr>
        </p:nvSpPr>
        <p:spPr/>
        <p:txBody>
          <a:bodyPr/>
          <a:lstStyle/>
          <a:p>
            <a:fld id="{434D504A-4E8E-4C08-AA49-6BD5A318EB62}" type="slidenum">
              <a:rPr lang="en-GB" smtClean="0"/>
              <a:t>19</a:t>
            </a:fld>
            <a:endParaRPr lang="en-GB"/>
          </a:p>
        </p:txBody>
      </p:sp>
    </p:spTree>
    <p:extLst>
      <p:ext uri="{BB962C8B-B14F-4D97-AF65-F5344CB8AC3E}">
        <p14:creationId xmlns:p14="http://schemas.microsoft.com/office/powerpoint/2010/main" val="2632235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4D504A-4E8E-4C08-AA49-6BD5A318EB62}" type="slidenum">
              <a:rPr lang="en-GB" smtClean="0"/>
              <a:t>2</a:t>
            </a:fld>
            <a:endParaRPr lang="en-GB"/>
          </a:p>
        </p:txBody>
      </p:sp>
    </p:spTree>
    <p:extLst>
      <p:ext uri="{BB962C8B-B14F-4D97-AF65-F5344CB8AC3E}">
        <p14:creationId xmlns:p14="http://schemas.microsoft.com/office/powerpoint/2010/main" val="383773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Registered trademark symbol - </a:t>
            </a:r>
            <a:r>
              <a:rPr lang="en-GB" dirty="0">
                <a:hlinkClick r:id="rId3"/>
              </a:rPr>
              <a:t>https://upload.wikimedia.org/wikipedia/commons/thumb/2/2b/RegisteredTM.svg/1024px-RegisteredTM.svg.png</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Red cross - </a:t>
            </a:r>
            <a:r>
              <a:rPr lang="en-GB" dirty="0">
                <a:hlinkClick r:id="rId4"/>
              </a:rPr>
              <a:t>https://cdn.pixabay.com/photo/2013/07/13/10/33/cross-157492_960_720.png</a:t>
            </a:r>
            <a:r>
              <a:rPr lang="en-GB" dirty="0"/>
              <a:t> </a:t>
            </a:r>
          </a:p>
          <a:p>
            <a:r>
              <a:rPr lang="en-GB" dirty="0"/>
              <a:t> </a:t>
            </a:r>
          </a:p>
        </p:txBody>
      </p:sp>
      <p:sp>
        <p:nvSpPr>
          <p:cNvPr id="4" name="Slide Number Placeholder 3"/>
          <p:cNvSpPr>
            <a:spLocks noGrp="1"/>
          </p:cNvSpPr>
          <p:nvPr>
            <p:ph type="sldNum" sz="quarter" idx="10"/>
          </p:nvPr>
        </p:nvSpPr>
        <p:spPr/>
        <p:txBody>
          <a:bodyPr/>
          <a:lstStyle/>
          <a:p>
            <a:fld id="{434D504A-4E8E-4C08-AA49-6BD5A318EB62}" type="slidenum">
              <a:rPr lang="en-GB" smtClean="0"/>
              <a:t>20</a:t>
            </a:fld>
            <a:endParaRPr lang="en-GB"/>
          </a:p>
        </p:txBody>
      </p:sp>
    </p:spTree>
    <p:extLst>
      <p:ext uri="{BB962C8B-B14F-4D97-AF65-F5344CB8AC3E}">
        <p14:creationId xmlns:p14="http://schemas.microsoft.com/office/powerpoint/2010/main" val="42576933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4D504A-4E8E-4C08-AA49-6BD5A318EB62}" type="slidenum">
              <a:rPr lang="en-GB" smtClean="0"/>
              <a:t>21</a:t>
            </a:fld>
            <a:endParaRPr lang="en-GB"/>
          </a:p>
        </p:txBody>
      </p:sp>
    </p:spTree>
    <p:extLst>
      <p:ext uri="{BB962C8B-B14F-4D97-AF65-F5344CB8AC3E}">
        <p14:creationId xmlns:p14="http://schemas.microsoft.com/office/powerpoint/2010/main" val="4649231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r>
              <a:rPr lang="en-GB" dirty="0"/>
              <a:t>HP sauce - </a:t>
            </a:r>
            <a:r>
              <a:rPr lang="en-GB" dirty="0">
                <a:hlinkClick r:id="rId3"/>
              </a:rPr>
              <a:t>https://c1.staticflickr.com/4/3323/4578993380_cb0caa774b_b.jpg</a:t>
            </a:r>
            <a:r>
              <a:rPr lang="en-GB" dirty="0"/>
              <a:t> </a:t>
            </a:r>
          </a:p>
          <a:p>
            <a:r>
              <a:rPr lang="en-GB" dirty="0"/>
              <a:t>Golden syrup - </a:t>
            </a:r>
            <a:r>
              <a:rPr lang="en-GB" dirty="0">
                <a:hlinkClick r:id="rId4"/>
              </a:rPr>
              <a:t>https://upload.wikimedia.org/wikipedia/commons/thumb/2/20/Lyle%27sGoldenSyrup.jpg/518px-Lyle%27sGoldenSyrup.jpg</a:t>
            </a:r>
            <a:r>
              <a:rPr lang="en-GB" dirty="0"/>
              <a:t> </a:t>
            </a:r>
          </a:p>
          <a:p>
            <a:r>
              <a:rPr lang="en-GB" dirty="0"/>
              <a:t>Nutella - </a:t>
            </a:r>
            <a:r>
              <a:rPr lang="en-GB" dirty="0">
                <a:hlinkClick r:id="rId5"/>
              </a:rPr>
              <a:t>https://upload.wikimedia.org/wikipedia/commons/thumb/8/8a/Logo_Nutella.svg/2000px-Logo_Nutella.svg.png</a:t>
            </a:r>
            <a:r>
              <a:rPr lang="en-GB" dirty="0"/>
              <a:t> </a:t>
            </a:r>
          </a:p>
          <a:p>
            <a:r>
              <a:rPr lang="en-GB" dirty="0"/>
              <a:t>Oxo - </a:t>
            </a:r>
            <a:r>
              <a:rPr lang="en-GB" dirty="0">
                <a:hlinkClick r:id="rId6"/>
              </a:rPr>
              <a:t>https://upload.wikimedia.org/wikipedia/commons/thumb/2/23/OXO_logo.svg/2000px-OXO_logo.svg.png</a:t>
            </a:r>
            <a:r>
              <a:rPr lang="en-GB" dirty="0"/>
              <a:t> </a:t>
            </a:r>
          </a:p>
        </p:txBody>
      </p:sp>
      <p:sp>
        <p:nvSpPr>
          <p:cNvPr id="4" name="Slide Number Placeholder 3"/>
          <p:cNvSpPr>
            <a:spLocks noGrp="1"/>
          </p:cNvSpPr>
          <p:nvPr>
            <p:ph type="sldNum" sz="quarter" idx="10"/>
          </p:nvPr>
        </p:nvSpPr>
        <p:spPr/>
        <p:txBody>
          <a:bodyPr/>
          <a:lstStyle/>
          <a:p>
            <a:fld id="{434D504A-4E8E-4C08-AA49-6BD5A318EB62}" type="slidenum">
              <a:rPr lang="en-GB" smtClean="0"/>
              <a:t>22</a:t>
            </a:fld>
            <a:endParaRPr lang="en-GB"/>
          </a:p>
        </p:txBody>
      </p:sp>
    </p:spTree>
    <p:extLst>
      <p:ext uri="{BB962C8B-B14F-4D97-AF65-F5344CB8AC3E}">
        <p14:creationId xmlns:p14="http://schemas.microsoft.com/office/powerpoint/2010/main" val="4071787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p:cNvSpPr>
            <a:spLocks noGrp="1" noRot="1" noChangeAspect="1" noTextEdit="1"/>
          </p:cNvSpPr>
          <p:nvPr>
            <p:ph type="sldImg"/>
          </p:nvPr>
        </p:nvSpPr>
        <p:spPr>
          <a:ln/>
        </p:spPr>
      </p:sp>
      <p:sp>
        <p:nvSpPr>
          <p:cNvPr id="309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309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55372712-C6F8-47A4-AE08-CD838EB570F7}" type="slidenum">
              <a:rPr lang="en-GB" altLang="en-US" b="0" smtClean="0"/>
              <a:pPr/>
              <a:t>23</a:t>
            </a:fld>
            <a:endParaRPr lang="en-GB" altLang="en-US" b="0"/>
          </a:p>
        </p:txBody>
      </p:sp>
    </p:spTree>
    <p:extLst>
      <p:ext uri="{BB962C8B-B14F-4D97-AF65-F5344CB8AC3E}">
        <p14:creationId xmlns:p14="http://schemas.microsoft.com/office/powerpoint/2010/main" val="35367488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FOCUS ON THIS SLIDE</a:t>
            </a:r>
          </a:p>
          <a:p>
            <a:r>
              <a:rPr lang="en-GB" dirty="0"/>
              <a:t>Image:</a:t>
            </a:r>
          </a:p>
          <a:p>
            <a:r>
              <a:rPr lang="en-GB" dirty="0">
                <a:hlinkClick r:id="rId3"/>
              </a:rPr>
              <a:t>https://upload.wikimedia.org/wikipedia/commons/4/4a/Prison_Bars_%285997920696%29.jpg</a:t>
            </a:r>
            <a:r>
              <a:rPr lang="en-GB" dirty="0"/>
              <a:t>  </a:t>
            </a:r>
          </a:p>
          <a:p>
            <a:endParaRPr lang="en-GB" dirty="0"/>
          </a:p>
        </p:txBody>
      </p:sp>
      <p:sp>
        <p:nvSpPr>
          <p:cNvPr id="4" name="Slide Number Placeholder 3"/>
          <p:cNvSpPr>
            <a:spLocks noGrp="1"/>
          </p:cNvSpPr>
          <p:nvPr>
            <p:ph type="sldNum" sz="quarter" idx="10"/>
          </p:nvPr>
        </p:nvSpPr>
        <p:spPr/>
        <p:txBody>
          <a:bodyPr/>
          <a:lstStyle/>
          <a:p>
            <a:fld id="{434D504A-4E8E-4C08-AA49-6BD5A318EB62}" type="slidenum">
              <a:rPr lang="en-GB" smtClean="0"/>
              <a:t>24</a:t>
            </a:fld>
            <a:endParaRPr lang="en-GB"/>
          </a:p>
        </p:txBody>
      </p:sp>
    </p:spTree>
    <p:extLst>
      <p:ext uri="{BB962C8B-B14F-4D97-AF65-F5344CB8AC3E}">
        <p14:creationId xmlns:p14="http://schemas.microsoft.com/office/powerpoint/2010/main" val="12972367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Video link - </a:t>
            </a:r>
            <a:r>
              <a:rPr lang="en-GB" dirty="0">
                <a:hlinkClick r:id="rId3"/>
              </a:rPr>
              <a:t>https://www.youtube.com/watch?v=de5R71fXq4Q</a:t>
            </a:r>
            <a:r>
              <a:rPr lang="en-GB" dirty="0"/>
              <a:t> </a:t>
            </a:r>
          </a:p>
        </p:txBody>
      </p:sp>
      <p:sp>
        <p:nvSpPr>
          <p:cNvPr id="4" name="Slide Number Placeholder 3"/>
          <p:cNvSpPr>
            <a:spLocks noGrp="1"/>
          </p:cNvSpPr>
          <p:nvPr>
            <p:ph type="sldNum" sz="quarter" idx="10"/>
          </p:nvPr>
        </p:nvSpPr>
        <p:spPr/>
        <p:txBody>
          <a:bodyPr/>
          <a:lstStyle/>
          <a:p>
            <a:fld id="{5ECF4C3A-2863-4273-9922-E6A312B5C3AD}" type="slidenum">
              <a:rPr lang="en-GB" smtClean="0"/>
              <a:pPr/>
              <a:t>25</a:t>
            </a:fld>
            <a:endParaRPr lang="en-GB" dirty="0"/>
          </a:p>
        </p:txBody>
      </p:sp>
    </p:spTree>
    <p:extLst>
      <p:ext uri="{BB962C8B-B14F-4D97-AF65-F5344CB8AC3E}">
        <p14:creationId xmlns:p14="http://schemas.microsoft.com/office/powerpoint/2010/main" val="6779893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is hyperlinked to </a:t>
            </a:r>
            <a:r>
              <a:rPr lang="en-GB" dirty="0">
                <a:hlinkClick r:id="rId3"/>
              </a:rPr>
              <a:t>https://www.youtube.com/watch?v=dXfdhKqK258</a:t>
            </a:r>
            <a:r>
              <a:rPr lang="en-GB" dirty="0"/>
              <a:t>  </a:t>
            </a:r>
          </a:p>
          <a:p>
            <a:r>
              <a:rPr lang="en-GB" dirty="0"/>
              <a:t>There is a Copyright Quiz archived at: </a:t>
            </a:r>
            <a:r>
              <a:rPr lang="en-GB" dirty="0">
                <a:hlinkClick r:id="rId4"/>
              </a:rPr>
              <a:t>http://webarchive.nationalarchives.gov.uk/20140512142416/http://www.copyrightsandwrongs.nen.gov.uk/ipr-and-copyright/ipr-and-copyright-quiz?controller=question&amp;task=show&amp;quiz_id=29&amp;qid=17</a:t>
            </a:r>
            <a:r>
              <a:rPr lang="en-GB" dirty="0"/>
              <a:t>  </a:t>
            </a:r>
          </a:p>
        </p:txBody>
      </p:sp>
      <p:sp>
        <p:nvSpPr>
          <p:cNvPr id="4" name="Slide Number Placeholder 3"/>
          <p:cNvSpPr>
            <a:spLocks noGrp="1"/>
          </p:cNvSpPr>
          <p:nvPr>
            <p:ph type="sldNum" sz="quarter" idx="10"/>
          </p:nvPr>
        </p:nvSpPr>
        <p:spPr/>
        <p:txBody>
          <a:bodyPr/>
          <a:lstStyle/>
          <a:p>
            <a:fld id="{434D504A-4E8E-4C08-AA49-6BD5A318EB62}" type="slidenum">
              <a:rPr lang="en-GB" smtClean="0"/>
              <a:t>26</a:t>
            </a:fld>
            <a:endParaRPr lang="en-GB"/>
          </a:p>
        </p:txBody>
      </p:sp>
    </p:spTree>
    <p:extLst>
      <p:ext uri="{BB962C8B-B14F-4D97-AF65-F5344CB8AC3E}">
        <p14:creationId xmlns:p14="http://schemas.microsoft.com/office/powerpoint/2010/main" val="39397202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r>
              <a:rPr lang="en-GB" dirty="0"/>
              <a:t>Lunchbox - </a:t>
            </a:r>
            <a:r>
              <a:rPr lang="en-GB" dirty="0">
                <a:hlinkClick r:id="rId3"/>
              </a:rPr>
              <a:t>https://c1.staticflickr.com/4/3752/9191252515_5e9964416f_z.jpg</a:t>
            </a:r>
            <a:r>
              <a:rPr lang="en-GB" dirty="0"/>
              <a:t>  </a:t>
            </a:r>
          </a:p>
          <a:p>
            <a:r>
              <a:rPr lang="en-GB" dirty="0"/>
              <a:t>Justin Bieber - </a:t>
            </a:r>
            <a:r>
              <a:rPr lang="en-GB" dirty="0">
                <a:hlinkClick r:id="rId4"/>
              </a:rPr>
              <a:t>https://commons.wikimedia.org/wiki/File:Justin_Bieber_NRJ_Music_Awards_2012.jpg</a:t>
            </a:r>
            <a:r>
              <a:rPr lang="en-GB" dirty="0"/>
              <a:t> </a:t>
            </a:r>
          </a:p>
        </p:txBody>
      </p:sp>
      <p:sp>
        <p:nvSpPr>
          <p:cNvPr id="4" name="Slide Number Placeholder 3"/>
          <p:cNvSpPr>
            <a:spLocks noGrp="1"/>
          </p:cNvSpPr>
          <p:nvPr>
            <p:ph type="sldNum" sz="quarter" idx="10"/>
          </p:nvPr>
        </p:nvSpPr>
        <p:spPr/>
        <p:txBody>
          <a:bodyPr/>
          <a:lstStyle/>
          <a:p>
            <a:fld id="{434D504A-4E8E-4C08-AA49-6BD5A318EB62}" type="slidenum">
              <a:rPr lang="en-GB" smtClean="0"/>
              <a:t>27</a:t>
            </a:fld>
            <a:endParaRPr lang="en-GB"/>
          </a:p>
        </p:txBody>
      </p:sp>
    </p:spTree>
    <p:extLst>
      <p:ext uri="{BB962C8B-B14F-4D97-AF65-F5344CB8AC3E}">
        <p14:creationId xmlns:p14="http://schemas.microsoft.com/office/powerpoint/2010/main" val="17865891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Copyright symbol - </a:t>
            </a:r>
            <a:r>
              <a:rPr lang="en-GB" dirty="0">
                <a:hlinkClick r:id="rId3"/>
              </a:rPr>
              <a:t>https://cdn.pixabay.com/photo/2012/04/12/19/42/copyright-30343_960_720.png</a:t>
            </a:r>
            <a:r>
              <a:rPr lang="en-GB" dirty="0"/>
              <a:t> </a:t>
            </a:r>
          </a:p>
          <a:p>
            <a:r>
              <a:rPr lang="en-GB" dirty="0"/>
              <a:t> </a:t>
            </a:r>
          </a:p>
        </p:txBody>
      </p:sp>
      <p:sp>
        <p:nvSpPr>
          <p:cNvPr id="4" name="Slide Number Placeholder 3"/>
          <p:cNvSpPr>
            <a:spLocks noGrp="1"/>
          </p:cNvSpPr>
          <p:nvPr>
            <p:ph type="sldNum" sz="quarter" idx="10"/>
          </p:nvPr>
        </p:nvSpPr>
        <p:spPr/>
        <p:txBody>
          <a:bodyPr/>
          <a:lstStyle/>
          <a:p>
            <a:fld id="{434D504A-4E8E-4C08-AA49-6BD5A318EB62}" type="slidenum">
              <a:rPr lang="en-GB" smtClean="0"/>
              <a:t>28</a:t>
            </a:fld>
            <a:endParaRPr lang="en-GB"/>
          </a:p>
        </p:txBody>
      </p:sp>
    </p:spTree>
    <p:extLst>
      <p:ext uri="{BB962C8B-B14F-4D97-AF65-F5344CB8AC3E}">
        <p14:creationId xmlns:p14="http://schemas.microsoft.com/office/powerpoint/2010/main" val="28670481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r>
              <a:rPr lang="en-GB" dirty="0">
                <a:hlinkClick r:id="rId3"/>
              </a:rPr>
              <a:t>https://cdn.pixabay.com/photo/2012/04/13/01/19/peter-pan-31644_960_720.png</a:t>
            </a:r>
            <a:r>
              <a:rPr lang="en-GB" dirty="0"/>
              <a:t> </a:t>
            </a:r>
          </a:p>
          <a:p>
            <a:r>
              <a:rPr lang="en-GB" dirty="0">
                <a:hlinkClick r:id="rId4"/>
              </a:rPr>
              <a:t>https://upload.wikimedia.org/wikipedia/commons/thumb/c/c2/Peter_Pan_Logo_Black.svg/1280px-Peter_Pan_Logo_Black.svg.png</a:t>
            </a:r>
            <a:r>
              <a:rPr lang="en-GB" dirty="0"/>
              <a:t> </a:t>
            </a:r>
          </a:p>
        </p:txBody>
      </p:sp>
      <p:sp>
        <p:nvSpPr>
          <p:cNvPr id="4" name="Slide Number Placeholder 3"/>
          <p:cNvSpPr>
            <a:spLocks noGrp="1"/>
          </p:cNvSpPr>
          <p:nvPr>
            <p:ph type="sldNum" sz="quarter" idx="10"/>
          </p:nvPr>
        </p:nvSpPr>
        <p:spPr/>
        <p:txBody>
          <a:bodyPr/>
          <a:lstStyle/>
          <a:p>
            <a:fld id="{434D504A-4E8E-4C08-AA49-6BD5A318EB62}" type="slidenum">
              <a:rPr lang="en-GB" smtClean="0"/>
              <a:t>29</a:t>
            </a:fld>
            <a:endParaRPr lang="en-GB"/>
          </a:p>
        </p:txBody>
      </p:sp>
    </p:spTree>
    <p:extLst>
      <p:ext uri="{BB962C8B-B14F-4D97-AF65-F5344CB8AC3E}">
        <p14:creationId xmlns:p14="http://schemas.microsoft.com/office/powerpoint/2010/main" val="1327471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52832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p:cNvSpPr>
            <a:spLocks noGrp="1" noRot="1" noChangeAspect="1" noTextEdit="1"/>
          </p:cNvSpPr>
          <p:nvPr>
            <p:ph type="sldImg"/>
          </p:nvPr>
        </p:nvSpPr>
        <p:spPr>
          <a:ln/>
        </p:spPr>
      </p:sp>
      <p:sp>
        <p:nvSpPr>
          <p:cNvPr id="309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309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55372712-C6F8-47A4-AE08-CD838EB570F7}" type="slidenum">
              <a:rPr lang="en-GB" altLang="en-US" b="0" smtClean="0"/>
              <a:pPr/>
              <a:t>30</a:t>
            </a:fld>
            <a:endParaRPr lang="en-GB" altLang="en-US" b="0"/>
          </a:p>
        </p:txBody>
      </p:sp>
    </p:spTree>
    <p:extLst>
      <p:ext uri="{BB962C8B-B14F-4D97-AF65-F5344CB8AC3E}">
        <p14:creationId xmlns:p14="http://schemas.microsoft.com/office/powerpoint/2010/main" val="21107670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Video link - </a:t>
            </a:r>
            <a:r>
              <a:rPr lang="en-GB" dirty="0">
                <a:hlinkClick r:id="rId3"/>
              </a:rPr>
              <a:t>https://www.youtube.com/watch?v=orFnFEzV5ic</a:t>
            </a:r>
            <a:r>
              <a:rPr lang="en-GB" dirty="0"/>
              <a:t> </a:t>
            </a:r>
          </a:p>
        </p:txBody>
      </p:sp>
      <p:sp>
        <p:nvSpPr>
          <p:cNvPr id="4" name="Slide Number Placeholder 3"/>
          <p:cNvSpPr>
            <a:spLocks noGrp="1"/>
          </p:cNvSpPr>
          <p:nvPr>
            <p:ph type="sldNum" sz="quarter" idx="10"/>
          </p:nvPr>
        </p:nvSpPr>
        <p:spPr/>
        <p:txBody>
          <a:bodyPr/>
          <a:lstStyle/>
          <a:p>
            <a:fld id="{434D504A-4E8E-4C08-AA49-6BD5A318EB62}" type="slidenum">
              <a:rPr lang="en-GB" smtClean="0"/>
              <a:t>31</a:t>
            </a:fld>
            <a:endParaRPr lang="en-GB"/>
          </a:p>
        </p:txBody>
      </p:sp>
    </p:spTree>
    <p:extLst>
      <p:ext uri="{BB962C8B-B14F-4D97-AF65-F5344CB8AC3E}">
        <p14:creationId xmlns:p14="http://schemas.microsoft.com/office/powerpoint/2010/main" val="3465669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34D504A-4E8E-4C08-AA49-6BD5A318EB62}" type="slidenum">
              <a:rPr lang="en-GB" smtClean="0"/>
              <a:t>32</a:t>
            </a:fld>
            <a:endParaRPr lang="en-GB"/>
          </a:p>
        </p:txBody>
      </p:sp>
    </p:spTree>
    <p:extLst>
      <p:ext uri="{BB962C8B-B14F-4D97-AF65-F5344CB8AC3E}">
        <p14:creationId xmlns:p14="http://schemas.microsoft.com/office/powerpoint/2010/main" val="17384446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Video links:</a:t>
            </a:r>
          </a:p>
          <a:p>
            <a:r>
              <a:rPr lang="en-GB" dirty="0"/>
              <a:t>Left - </a:t>
            </a:r>
            <a:r>
              <a:rPr lang="en-GB" dirty="0">
                <a:hlinkClick r:id="rId3"/>
              </a:rPr>
              <a:t>https://www.youtube.com/watch?v=zrFGUSELtxc</a:t>
            </a:r>
            <a:r>
              <a:rPr lang="en-GB" dirty="0"/>
              <a:t>  </a:t>
            </a:r>
          </a:p>
          <a:p>
            <a:r>
              <a:rPr lang="en-GB" dirty="0"/>
              <a:t>Right - </a:t>
            </a:r>
            <a:r>
              <a:rPr lang="en-GB" dirty="0">
                <a:hlinkClick r:id="rId4"/>
              </a:rPr>
              <a:t>https://www.youtube.com/watch?v=9hS2kTGKXRM</a:t>
            </a:r>
            <a:r>
              <a:rPr lang="en-GB" dirty="0"/>
              <a:t> </a:t>
            </a:r>
          </a:p>
        </p:txBody>
      </p:sp>
      <p:sp>
        <p:nvSpPr>
          <p:cNvPr id="4" name="Slide Number Placeholder 3"/>
          <p:cNvSpPr>
            <a:spLocks noGrp="1"/>
          </p:cNvSpPr>
          <p:nvPr>
            <p:ph type="sldNum" sz="quarter" idx="10"/>
          </p:nvPr>
        </p:nvSpPr>
        <p:spPr/>
        <p:txBody>
          <a:bodyPr/>
          <a:lstStyle/>
          <a:p>
            <a:fld id="{434D504A-4E8E-4C08-AA49-6BD5A318EB62}" type="slidenum">
              <a:rPr lang="en-GB" smtClean="0"/>
              <a:t>33</a:t>
            </a:fld>
            <a:endParaRPr lang="en-GB"/>
          </a:p>
        </p:txBody>
      </p:sp>
    </p:spTree>
    <p:extLst>
      <p:ext uri="{BB962C8B-B14F-4D97-AF65-F5344CB8AC3E}">
        <p14:creationId xmlns:p14="http://schemas.microsoft.com/office/powerpoint/2010/main" val="17440492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Video link: </a:t>
            </a:r>
            <a:r>
              <a:rPr lang="en-GB" dirty="0">
                <a:hlinkClick r:id="rId3"/>
              </a:rPr>
              <a:t>https://www.youtube.com/watch?v=87M8l27ECRE</a:t>
            </a:r>
            <a:r>
              <a:rPr lang="en-GB" dirty="0"/>
              <a:t>  </a:t>
            </a:r>
          </a:p>
        </p:txBody>
      </p:sp>
      <p:sp>
        <p:nvSpPr>
          <p:cNvPr id="4" name="Slide Number Placeholder 3"/>
          <p:cNvSpPr>
            <a:spLocks noGrp="1"/>
          </p:cNvSpPr>
          <p:nvPr>
            <p:ph type="sldNum" sz="quarter" idx="10"/>
          </p:nvPr>
        </p:nvSpPr>
        <p:spPr/>
        <p:txBody>
          <a:bodyPr/>
          <a:lstStyle/>
          <a:p>
            <a:fld id="{434D504A-4E8E-4C08-AA49-6BD5A318EB62}" type="slidenum">
              <a:rPr lang="en-GB" smtClean="0"/>
              <a:t>34</a:t>
            </a:fld>
            <a:endParaRPr lang="en-GB"/>
          </a:p>
        </p:txBody>
      </p:sp>
    </p:spTree>
    <p:extLst>
      <p:ext uri="{BB962C8B-B14F-4D97-AF65-F5344CB8AC3E}">
        <p14:creationId xmlns:p14="http://schemas.microsoft.com/office/powerpoint/2010/main" val="38712429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r>
              <a:rPr lang="en-GB" dirty="0">
                <a:hlinkClick r:id="rId3"/>
              </a:rPr>
              <a:t>https://upload.wikimedia.org/wikipedia/commons/c/c5/Electrical_toothbrush_20050717_001.jpg</a:t>
            </a:r>
            <a:r>
              <a:rPr lang="en-GB" dirty="0"/>
              <a:t> </a:t>
            </a:r>
          </a:p>
          <a:p>
            <a:r>
              <a:rPr lang="en-GB" dirty="0">
                <a:hlinkClick r:id="rId4"/>
              </a:rPr>
              <a:t>https://upload.wikimedia.org/wikipedia/commons/d/d5/Electric_Toothbrush_Head_%2811694299396%29.jpg</a:t>
            </a:r>
            <a:r>
              <a:rPr lang="en-GB" dirty="0"/>
              <a:t> </a:t>
            </a:r>
          </a:p>
          <a:p>
            <a:endParaRPr lang="en-GB" dirty="0"/>
          </a:p>
          <a:p>
            <a:endParaRPr lang="en-GB" dirty="0"/>
          </a:p>
        </p:txBody>
      </p:sp>
      <p:sp>
        <p:nvSpPr>
          <p:cNvPr id="4" name="Slide Number Placeholder 3"/>
          <p:cNvSpPr>
            <a:spLocks noGrp="1"/>
          </p:cNvSpPr>
          <p:nvPr>
            <p:ph type="sldNum" sz="quarter" idx="10"/>
          </p:nvPr>
        </p:nvSpPr>
        <p:spPr/>
        <p:txBody>
          <a:bodyPr/>
          <a:lstStyle/>
          <a:p>
            <a:fld id="{434D504A-4E8E-4C08-AA49-6BD5A318EB62}" type="slidenum">
              <a:rPr lang="en-GB" smtClean="0"/>
              <a:t>35</a:t>
            </a:fld>
            <a:endParaRPr lang="en-GB"/>
          </a:p>
        </p:txBody>
      </p:sp>
    </p:spTree>
    <p:extLst>
      <p:ext uri="{BB962C8B-B14F-4D97-AF65-F5344CB8AC3E}">
        <p14:creationId xmlns:p14="http://schemas.microsoft.com/office/powerpoint/2010/main" val="33182461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Pattern picture - </a:t>
            </a:r>
            <a:r>
              <a:rPr lang="en-GB" dirty="0">
                <a:hlinkClick r:id="rId3"/>
              </a:rPr>
              <a:t>https://cdn.pixabay.com/photo/2015/10/24/19/42/pattern-1004855_960_720.jpg</a:t>
            </a:r>
            <a:r>
              <a:rPr lang="en-GB" dirty="0"/>
              <a:t> </a:t>
            </a:r>
          </a:p>
          <a:p>
            <a:r>
              <a:rPr lang="en-GB" dirty="0"/>
              <a:t>All others are from previous slides.</a:t>
            </a:r>
          </a:p>
        </p:txBody>
      </p:sp>
      <p:sp>
        <p:nvSpPr>
          <p:cNvPr id="4" name="Slide Number Placeholder 3"/>
          <p:cNvSpPr>
            <a:spLocks noGrp="1"/>
          </p:cNvSpPr>
          <p:nvPr>
            <p:ph type="sldNum" sz="quarter" idx="10"/>
          </p:nvPr>
        </p:nvSpPr>
        <p:spPr/>
        <p:txBody>
          <a:bodyPr/>
          <a:lstStyle/>
          <a:p>
            <a:fld id="{434D504A-4E8E-4C08-AA49-6BD5A318EB62}" type="slidenum">
              <a:rPr lang="en-GB" smtClean="0"/>
              <a:t>36</a:t>
            </a:fld>
            <a:endParaRPr lang="en-GB"/>
          </a:p>
        </p:txBody>
      </p:sp>
    </p:spTree>
    <p:extLst>
      <p:ext uri="{BB962C8B-B14F-4D97-AF65-F5344CB8AC3E}">
        <p14:creationId xmlns:p14="http://schemas.microsoft.com/office/powerpoint/2010/main" val="15891525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GB" dirty="0"/>
              <a:t>Students to decide which image matches which IP…</a:t>
            </a:r>
          </a:p>
          <a:p>
            <a:endParaRPr lang="en-GB" dirty="0"/>
          </a:p>
          <a:p>
            <a:r>
              <a:rPr lang="en-GB" dirty="0"/>
              <a:t>Coke –</a:t>
            </a:r>
          </a:p>
          <a:p>
            <a:r>
              <a:rPr lang="en-GB" dirty="0">
                <a:hlinkClick r:id="rId3"/>
              </a:rPr>
              <a:t>http://www.clker.com/clipart-302623.html</a:t>
            </a:r>
            <a:r>
              <a:rPr lang="en-GB" dirty="0"/>
              <a:t> </a:t>
            </a:r>
          </a:p>
          <a:p>
            <a:r>
              <a:rPr lang="en-GB" dirty="0"/>
              <a:t>Asda – </a:t>
            </a:r>
          </a:p>
          <a:p>
            <a:r>
              <a:rPr lang="en-GB" dirty="0">
                <a:hlinkClick r:id="rId4"/>
              </a:rPr>
              <a:t>http://www.independent.co.uk/news/business/comment/asda-searches-for-crumbs-of-comfort-as-sales-continue-to-fall-a7743236.html</a:t>
            </a:r>
            <a:r>
              <a:rPr lang="en-GB" dirty="0"/>
              <a:t> </a:t>
            </a:r>
          </a:p>
          <a:p>
            <a:r>
              <a:rPr lang="en-GB" dirty="0"/>
              <a:t>Dyson</a:t>
            </a:r>
          </a:p>
          <a:p>
            <a:r>
              <a:rPr lang="en-GB" dirty="0">
                <a:hlinkClick r:id="rId5"/>
              </a:rPr>
              <a:t>http://multiwebdirectory.info/new/dyson-dc37.htm</a:t>
            </a:r>
            <a:r>
              <a:rPr lang="en-GB" dirty="0"/>
              <a:t> </a:t>
            </a:r>
          </a:p>
          <a:p>
            <a:r>
              <a:rPr lang="en-GB" dirty="0"/>
              <a:t>Trainer</a:t>
            </a:r>
          </a:p>
          <a:p>
            <a:r>
              <a:rPr lang="en-GB" dirty="0">
                <a:hlinkClick r:id="rId6"/>
              </a:rPr>
              <a:t>http://nikeshoes.razul.net/champs-nike-shoes/</a:t>
            </a:r>
            <a:r>
              <a:rPr lang="en-GB" dirty="0"/>
              <a:t> </a:t>
            </a:r>
          </a:p>
          <a:p>
            <a:r>
              <a:rPr lang="en-GB" dirty="0"/>
              <a:t>Heat magazine</a:t>
            </a:r>
          </a:p>
          <a:p>
            <a:r>
              <a:rPr lang="en-GB" dirty="0">
                <a:hlinkClick r:id="rId7"/>
              </a:rPr>
              <a:t>http://www.standard.co.uk/showbiz/celebrity-news/x-factor-s-caroline-flack-reveals-she-fancied-olly-murs-who-says-she-is-the-perfect-girlfriend-a2947316.html</a:t>
            </a:r>
            <a:r>
              <a:rPr lang="en-GB" dirty="0"/>
              <a:t> </a:t>
            </a:r>
          </a:p>
          <a:p>
            <a:r>
              <a:rPr lang="en-GB" dirty="0"/>
              <a:t>Harry Potter</a:t>
            </a:r>
          </a:p>
          <a:p>
            <a:r>
              <a:rPr lang="en-GB" dirty="0">
                <a:hlinkClick r:id="rId8"/>
              </a:rPr>
              <a:t>http://www.independent.co.uk/arts-entertainment/books/news/how-to-tell-if-your-old-copies-of-harry-potter-are-worth-up-to-40000-a6897756.html</a:t>
            </a:r>
            <a:r>
              <a:rPr lang="en-GB" dirty="0"/>
              <a:t> </a:t>
            </a:r>
          </a:p>
          <a:p>
            <a:r>
              <a:rPr lang="en-GB" dirty="0"/>
              <a:t>Food mixer – </a:t>
            </a:r>
          </a:p>
          <a:p>
            <a:r>
              <a:rPr lang="en-GB" dirty="0">
                <a:hlinkClick r:id="rId9"/>
              </a:rPr>
              <a:t>https://cdn.pixabay.com/photo/2014/12/21/23/29/mixer-575443_960_720.png</a:t>
            </a:r>
            <a:r>
              <a:rPr lang="en-GB" dirty="0"/>
              <a:t> </a:t>
            </a:r>
          </a:p>
          <a:p>
            <a:r>
              <a:rPr lang="en-GB" dirty="0"/>
              <a:t>Crayola - </a:t>
            </a:r>
            <a:r>
              <a:rPr lang="en-GB" dirty="0">
                <a:hlinkClick r:id="rId10"/>
              </a:rPr>
              <a:t>http://farm6.staticflickr.com/5517/9235155456_b50aecd7f9_z.jpg</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Beach photo – </a:t>
            </a:r>
            <a:r>
              <a:rPr lang="en-GB" dirty="0">
                <a:hlinkClick r:id="rId11"/>
              </a:rPr>
              <a:t>https://cdn.pixabay.com/photo/2016/02/24/22/27/sunset-1220925_960_720.jpg</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Car - </a:t>
            </a:r>
            <a:r>
              <a:rPr lang="en-GB" dirty="0">
                <a:hlinkClick r:id="rId12"/>
              </a:rPr>
              <a:t>https://cdn.pixabay.com/photo/2013/07/12/13/21/sports-car-146873_960_720.png</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Printer - </a:t>
            </a:r>
            <a:r>
              <a:rPr lang="en-GB" dirty="0">
                <a:hlinkClick r:id="rId13"/>
              </a:rPr>
              <a:t>https://cdn.pixabay.com/photo/2013/07/13/13/32/printer-161063_960_720.png</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Fidget spinner - </a:t>
            </a:r>
            <a:r>
              <a:rPr lang="en-GB" dirty="0">
                <a:hlinkClick r:id="rId14"/>
              </a:rPr>
              <a:t>https://static.pexels.com/photos/422292/pexels-photo-422292.jpeg</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Art - </a:t>
            </a:r>
            <a:r>
              <a:rPr lang="en-GB" dirty="0">
                <a:hlinkClick r:id="rId15"/>
              </a:rPr>
              <a:t>https://upload.wikimedia.org/wikipedia/commons/4/40/The_Kiss_-_Gustav_Klimt_-_Google_Cultural_Institute.jpg</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Radio broadcast - </a:t>
            </a:r>
            <a:r>
              <a:rPr lang="en-GB" dirty="0">
                <a:hlinkClick r:id="rId16"/>
              </a:rPr>
              <a:t>https://cdn.pixabay.com/photo/2015/05/18/17/20/microphone-772577_960_720.jpg</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Beyonce</a:t>
            </a:r>
            <a:r>
              <a:rPr lang="en-GB" dirty="0"/>
              <a:t> - </a:t>
            </a:r>
            <a:r>
              <a:rPr lang="en-GB" dirty="0">
                <a:hlinkClick r:id="rId17"/>
              </a:rPr>
              <a:t>https://c1.staticflickr.com/3/2059/5765878735_7ddc33396c_z.jpg</a:t>
            </a:r>
            <a:r>
              <a:rPr lang="en-GB" dirty="0"/>
              <a:t> </a:t>
            </a:r>
          </a:p>
        </p:txBody>
      </p:sp>
      <p:sp>
        <p:nvSpPr>
          <p:cNvPr id="4" name="Slide Number Placeholder 3"/>
          <p:cNvSpPr>
            <a:spLocks noGrp="1"/>
          </p:cNvSpPr>
          <p:nvPr>
            <p:ph type="sldNum" sz="quarter" idx="10"/>
          </p:nvPr>
        </p:nvSpPr>
        <p:spPr/>
        <p:txBody>
          <a:bodyPr/>
          <a:lstStyle/>
          <a:p>
            <a:fld id="{5ECF4C3A-2863-4273-9922-E6A312B5C3AD}" type="slidenum">
              <a:rPr lang="en-GB" smtClean="0"/>
              <a:pPr/>
              <a:t>37</a:t>
            </a:fld>
            <a:endParaRPr lang="en-GB" dirty="0"/>
          </a:p>
        </p:txBody>
      </p:sp>
    </p:spTree>
    <p:extLst>
      <p:ext uri="{BB962C8B-B14F-4D97-AF65-F5344CB8AC3E}">
        <p14:creationId xmlns:p14="http://schemas.microsoft.com/office/powerpoint/2010/main" val="39353098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p:cNvSpPr>
            <a:spLocks noGrp="1" noRot="1" noChangeAspect="1" noTextEdit="1"/>
          </p:cNvSpPr>
          <p:nvPr>
            <p:ph type="sldImg"/>
          </p:nvPr>
        </p:nvSpPr>
        <p:spPr>
          <a:ln/>
        </p:spPr>
      </p:sp>
      <p:sp>
        <p:nvSpPr>
          <p:cNvPr id="309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309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55372712-C6F8-47A4-AE08-CD838EB570F7}" type="slidenum">
              <a:rPr lang="en-GB" altLang="en-US" b="0" smtClean="0"/>
              <a:pPr/>
              <a:t>38</a:t>
            </a:fld>
            <a:endParaRPr lang="en-GB" altLang="en-US" b="0"/>
          </a:p>
        </p:txBody>
      </p:sp>
    </p:spTree>
    <p:extLst>
      <p:ext uri="{BB962C8B-B14F-4D97-AF65-F5344CB8AC3E}">
        <p14:creationId xmlns:p14="http://schemas.microsoft.com/office/powerpoint/2010/main" val="32883442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a:t>
            </a:r>
          </a:p>
          <a:p>
            <a:r>
              <a:rPr lang="en-GB" dirty="0"/>
              <a:t>Lunchbox - </a:t>
            </a:r>
            <a:r>
              <a:rPr lang="en-GB" dirty="0">
                <a:hlinkClick r:id="rId3"/>
              </a:rPr>
              <a:t>https://cdn.pixabay.com/photo/2012/04/26/10/36/lunchbox-41973_960_720.png</a:t>
            </a:r>
            <a:r>
              <a:rPr lang="en-GB" dirty="0"/>
              <a:t> </a:t>
            </a:r>
          </a:p>
        </p:txBody>
      </p:sp>
      <p:sp>
        <p:nvSpPr>
          <p:cNvPr id="4" name="Slide Number Placeholder 3"/>
          <p:cNvSpPr>
            <a:spLocks noGrp="1"/>
          </p:cNvSpPr>
          <p:nvPr>
            <p:ph type="sldNum" sz="quarter" idx="10"/>
          </p:nvPr>
        </p:nvSpPr>
        <p:spPr/>
        <p:txBody>
          <a:bodyPr/>
          <a:lstStyle/>
          <a:p>
            <a:fld id="{434D504A-4E8E-4C08-AA49-6BD5A318EB62}" type="slidenum">
              <a:rPr lang="en-GB" smtClean="0"/>
              <a:t>39</a:t>
            </a:fld>
            <a:endParaRPr lang="en-GB"/>
          </a:p>
        </p:txBody>
      </p:sp>
    </p:spTree>
    <p:extLst>
      <p:ext uri="{BB962C8B-B14F-4D97-AF65-F5344CB8AC3E}">
        <p14:creationId xmlns:p14="http://schemas.microsoft.com/office/powerpoint/2010/main" val="2565307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An example filled in worksheet.</a:t>
            </a:r>
          </a:p>
        </p:txBody>
      </p:sp>
    </p:spTree>
    <p:extLst>
      <p:ext uri="{BB962C8B-B14F-4D97-AF65-F5344CB8AC3E}">
        <p14:creationId xmlns:p14="http://schemas.microsoft.com/office/powerpoint/2010/main" val="25083356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4D504A-4E8E-4C08-AA49-6BD5A318EB62}" type="slidenum">
              <a:rPr lang="en-GB" smtClean="0"/>
              <a:t>40</a:t>
            </a:fld>
            <a:endParaRPr lang="en-GB"/>
          </a:p>
        </p:txBody>
      </p:sp>
    </p:spTree>
    <p:extLst>
      <p:ext uri="{BB962C8B-B14F-4D97-AF65-F5344CB8AC3E}">
        <p14:creationId xmlns:p14="http://schemas.microsoft.com/office/powerpoint/2010/main" val="29222366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r>
              <a:rPr lang="en-GB" dirty="0"/>
              <a:t>Spoon - </a:t>
            </a:r>
            <a:r>
              <a:rPr lang="en-GB" dirty="0">
                <a:hlinkClick r:id="rId3"/>
              </a:rPr>
              <a:t>https://cdn.pixabay.com/photo/2014/12/02/14/49/teaspoon-554065_960_720.jpg</a:t>
            </a:r>
            <a:r>
              <a:rPr lang="en-GB" dirty="0"/>
              <a:t> </a:t>
            </a:r>
          </a:p>
        </p:txBody>
      </p:sp>
      <p:sp>
        <p:nvSpPr>
          <p:cNvPr id="4" name="Slide Number Placeholder 3"/>
          <p:cNvSpPr>
            <a:spLocks noGrp="1"/>
          </p:cNvSpPr>
          <p:nvPr>
            <p:ph type="sldNum" sz="quarter" idx="10"/>
          </p:nvPr>
        </p:nvSpPr>
        <p:spPr/>
        <p:txBody>
          <a:bodyPr/>
          <a:lstStyle/>
          <a:p>
            <a:fld id="{434D504A-4E8E-4C08-AA49-6BD5A318EB62}" type="slidenum">
              <a:rPr lang="en-GB" smtClean="0"/>
              <a:t>41</a:t>
            </a:fld>
            <a:endParaRPr lang="en-GB"/>
          </a:p>
        </p:txBody>
      </p:sp>
    </p:spTree>
    <p:extLst>
      <p:ext uri="{BB962C8B-B14F-4D97-AF65-F5344CB8AC3E}">
        <p14:creationId xmlns:p14="http://schemas.microsoft.com/office/powerpoint/2010/main" val="18789157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4D504A-4E8E-4C08-AA49-6BD5A318EB62}" type="slidenum">
              <a:rPr lang="en-GB" smtClean="0"/>
              <a:t>42</a:t>
            </a:fld>
            <a:endParaRPr lang="en-GB"/>
          </a:p>
        </p:txBody>
      </p:sp>
    </p:spTree>
    <p:extLst>
      <p:ext uri="{BB962C8B-B14F-4D97-AF65-F5344CB8AC3E}">
        <p14:creationId xmlns:p14="http://schemas.microsoft.com/office/powerpoint/2010/main" val="3933435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4D504A-4E8E-4C08-AA49-6BD5A318EB62}" type="slidenum">
              <a:rPr lang="en-GB" smtClean="0"/>
              <a:t>43</a:t>
            </a:fld>
            <a:endParaRPr lang="en-GB"/>
          </a:p>
        </p:txBody>
      </p:sp>
    </p:spTree>
    <p:extLst>
      <p:ext uri="{BB962C8B-B14F-4D97-AF65-F5344CB8AC3E}">
        <p14:creationId xmlns:p14="http://schemas.microsoft.com/office/powerpoint/2010/main" val="27929695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4D504A-4E8E-4C08-AA49-6BD5A318EB62}" type="slidenum">
              <a:rPr lang="en-GB" smtClean="0"/>
              <a:t>44</a:t>
            </a:fld>
            <a:endParaRPr lang="en-GB"/>
          </a:p>
        </p:txBody>
      </p:sp>
    </p:spTree>
    <p:extLst>
      <p:ext uri="{BB962C8B-B14F-4D97-AF65-F5344CB8AC3E}">
        <p14:creationId xmlns:p14="http://schemas.microsoft.com/office/powerpoint/2010/main" val="2009532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4D504A-4E8E-4C08-AA49-6BD5A318EB62}" type="slidenum">
              <a:rPr lang="en-GB" smtClean="0"/>
              <a:t>45</a:t>
            </a:fld>
            <a:endParaRPr lang="en-GB"/>
          </a:p>
        </p:txBody>
      </p:sp>
    </p:spTree>
    <p:extLst>
      <p:ext uri="{BB962C8B-B14F-4D97-AF65-F5344CB8AC3E}">
        <p14:creationId xmlns:p14="http://schemas.microsoft.com/office/powerpoint/2010/main" val="31891746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4D504A-4E8E-4C08-AA49-6BD5A318EB62}" type="slidenum">
              <a:rPr lang="en-GB" smtClean="0"/>
              <a:t>46</a:t>
            </a:fld>
            <a:endParaRPr lang="en-GB"/>
          </a:p>
        </p:txBody>
      </p:sp>
    </p:spTree>
    <p:extLst>
      <p:ext uri="{BB962C8B-B14F-4D97-AF65-F5344CB8AC3E}">
        <p14:creationId xmlns:p14="http://schemas.microsoft.com/office/powerpoint/2010/main" val="15515686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4D504A-4E8E-4C08-AA49-6BD5A318EB62}" type="slidenum">
              <a:rPr lang="en-GB" smtClean="0"/>
              <a:t>47</a:t>
            </a:fld>
            <a:endParaRPr lang="en-GB"/>
          </a:p>
        </p:txBody>
      </p:sp>
    </p:spTree>
    <p:extLst>
      <p:ext uri="{BB962C8B-B14F-4D97-AF65-F5344CB8AC3E}">
        <p14:creationId xmlns:p14="http://schemas.microsoft.com/office/powerpoint/2010/main" val="1049003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txBox="1">
            <a:spLocks noGrp="1" noChangeArrowheads="1"/>
          </p:cNvSpPr>
          <p:nvPr/>
        </p:nvSpPr>
        <p:spPr bwMode="auto">
          <a:xfrm>
            <a:off x="3849688" y="8572183"/>
            <a:ext cx="2946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0" tIns="45725" rIns="91450" bIns="45725" anchor="b"/>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fld id="{3EC4BD2C-6F4A-4510-8051-8A760083C440}" type="slidenum">
              <a:rPr lang="en-GB" altLang="en-US" sz="1200" b="0"/>
              <a:pPr algn="r" eaLnBrk="1" hangingPunct="1"/>
              <a:t>5</a:t>
            </a:fld>
            <a:endParaRPr lang="en-GB" altLang="en-US" sz="1200" b="0" dirty="0"/>
          </a:p>
        </p:txBody>
      </p:sp>
      <p:sp>
        <p:nvSpPr>
          <p:cNvPr id="284675" name="Rectangle 2"/>
          <p:cNvSpPr>
            <a:spLocks noGrp="1" noRot="1" noChangeAspect="1" noChangeArrowheads="1" noTextEdit="1"/>
          </p:cNvSpPr>
          <p:nvPr>
            <p:ph type="sldImg"/>
          </p:nvPr>
        </p:nvSpPr>
        <p:spPr>
          <a:ln/>
        </p:spPr>
      </p:sp>
      <p:sp>
        <p:nvSpPr>
          <p:cNvPr id="284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5817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4D504A-4E8E-4C08-AA49-6BD5A318EB62}" type="slidenum">
              <a:rPr lang="en-GB" smtClean="0"/>
              <a:t>6</a:t>
            </a:fld>
            <a:endParaRPr lang="en-GB"/>
          </a:p>
        </p:txBody>
      </p:sp>
    </p:spTree>
    <p:extLst>
      <p:ext uri="{BB962C8B-B14F-4D97-AF65-F5344CB8AC3E}">
        <p14:creationId xmlns:p14="http://schemas.microsoft.com/office/powerpoint/2010/main" val="1161835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Teacher to scan one of the pupil’s ideas and claim it as their own…  wait for the reaction from the room!!!</a:t>
            </a:r>
          </a:p>
        </p:txBody>
      </p:sp>
      <p:sp>
        <p:nvSpPr>
          <p:cNvPr id="4" name="Slide Number Placeholder 3"/>
          <p:cNvSpPr>
            <a:spLocks noGrp="1"/>
          </p:cNvSpPr>
          <p:nvPr>
            <p:ph type="sldNum" sz="quarter" idx="10"/>
          </p:nvPr>
        </p:nvSpPr>
        <p:spPr/>
        <p:txBody>
          <a:bodyPr/>
          <a:lstStyle/>
          <a:p>
            <a:fld id="{434D504A-4E8E-4C08-AA49-6BD5A318EB62}" type="slidenum">
              <a:rPr lang="en-GB" smtClean="0"/>
              <a:t>7</a:t>
            </a:fld>
            <a:endParaRPr lang="en-GB"/>
          </a:p>
        </p:txBody>
      </p:sp>
    </p:spTree>
    <p:extLst>
      <p:ext uri="{BB962C8B-B14F-4D97-AF65-F5344CB8AC3E}">
        <p14:creationId xmlns:p14="http://schemas.microsoft.com/office/powerpoint/2010/main" val="897045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This question could lead to discussions depending on what pupils know about patents, copyright, trademarks and designs.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Images:</a:t>
            </a:r>
          </a:p>
          <a:p>
            <a:r>
              <a:rPr lang="en-GB" dirty="0">
                <a:latin typeface="Arial" panose="020B0604020202020204" pitchFamily="34" charset="0"/>
                <a:cs typeface="Arial" panose="020B0604020202020204" pitchFamily="34" charset="0"/>
              </a:rPr>
              <a:t>Red face - </a:t>
            </a:r>
            <a:r>
              <a:rPr lang="en-GB" dirty="0">
                <a:latin typeface="Arial" panose="020B0604020202020204" pitchFamily="34" charset="0"/>
                <a:cs typeface="Arial" panose="020B0604020202020204" pitchFamily="34" charset="0"/>
                <a:hlinkClick r:id="rId3"/>
              </a:rPr>
              <a:t>https://cdn.pixabay.com/photo/2013/07/13/09/38/smiley-155846_960_720.png</a:t>
            </a: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34D504A-4E8E-4C08-AA49-6BD5A318EB62}" type="slidenum">
              <a:rPr lang="en-GB" smtClean="0"/>
              <a:t>8</a:t>
            </a:fld>
            <a:endParaRPr lang="en-GB"/>
          </a:p>
        </p:txBody>
      </p:sp>
    </p:spTree>
    <p:extLst>
      <p:ext uri="{BB962C8B-B14F-4D97-AF65-F5344CB8AC3E}">
        <p14:creationId xmlns:p14="http://schemas.microsoft.com/office/powerpoint/2010/main" val="4161227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Photo is hyperlinked to </a:t>
            </a:r>
            <a:r>
              <a:rPr lang="en-GB" dirty="0">
                <a:latin typeface="Arial" panose="020B0604020202020204" pitchFamily="34" charset="0"/>
                <a:cs typeface="Arial" panose="020B0604020202020204" pitchFamily="34" charset="0"/>
                <a:hlinkClick r:id="rId3"/>
              </a:rPr>
              <a:t>https://www.youtube.com/watch?v=AYiXTKbdNr4</a:t>
            </a:r>
            <a:r>
              <a:rPr lang="en-GB"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An alternative video from Durham University is available at: </a:t>
            </a:r>
            <a:r>
              <a:rPr lang="en-GB" dirty="0">
                <a:latin typeface="Arial" panose="020B0604020202020204" pitchFamily="34" charset="0"/>
                <a:cs typeface="Arial" panose="020B0604020202020204" pitchFamily="34" charset="0"/>
                <a:hlinkClick r:id="rId4"/>
              </a:rPr>
              <a:t>https://www.youtube.com/watch?v=EQsZf2G4Sdc</a:t>
            </a:r>
            <a:r>
              <a:rPr lang="en-GB"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fld id="{434D504A-4E8E-4C08-AA49-6BD5A318EB62}" type="slidenum">
              <a:rPr lang="en-GB" smtClean="0"/>
              <a:t>9</a:t>
            </a:fld>
            <a:endParaRPr lang="en-GB"/>
          </a:p>
        </p:txBody>
      </p:sp>
    </p:spTree>
    <p:extLst>
      <p:ext uri="{BB962C8B-B14F-4D97-AF65-F5344CB8AC3E}">
        <p14:creationId xmlns:p14="http://schemas.microsoft.com/office/powerpoint/2010/main" val="1328182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4EBA6F"/>
                </a:solidFill>
                <a:latin typeface="Cambria" panose="02040503050406030204" pitchFamily="18" charset="0"/>
              </a:defRPr>
            </a:lvl1p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050404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8DC101-1F76-4BFF-94C5-0BEB4B503FE9}" type="datetimeFigureOut">
              <a:rPr lang="en-GB" smtClean="0"/>
              <a:t>13/03/2018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0875D1F-057C-488D-9507-54B5608D3600}" type="slidenum">
              <a:rPr lang="en-GB" smtClean="0"/>
              <a:t>‹#›</a:t>
            </a:fld>
            <a:endParaRPr lang="en-GB"/>
          </a:p>
        </p:txBody>
      </p:sp>
    </p:spTree>
    <p:extLst>
      <p:ext uri="{BB962C8B-B14F-4D97-AF65-F5344CB8AC3E}">
        <p14:creationId xmlns:p14="http://schemas.microsoft.com/office/powerpoint/2010/main" val="701199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F32A9B1-0911-4558-8E68-09EE273123A6}" type="datetimeFigureOut">
              <a:rPr lang="en-US" smtClean="0"/>
              <a:pPr/>
              <a:t>3/13/2018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80CBA07-9FEF-4045-ACE9-53300E7A4716}" type="slidenum">
              <a:rPr lang="en-GB" smtClean="0"/>
              <a:pPr/>
              <a:t>‹#›</a:t>
            </a:fld>
            <a:endParaRPr lang="en-GB"/>
          </a:p>
        </p:txBody>
      </p:sp>
    </p:spTree>
    <p:extLst>
      <p:ext uri="{BB962C8B-B14F-4D97-AF65-F5344CB8AC3E}">
        <p14:creationId xmlns:p14="http://schemas.microsoft.com/office/powerpoint/2010/main" val="12885304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000750"/>
            <a:ext cx="12192000" cy="857251"/>
          </a:xfrm>
          <a:prstGeom prst="rect">
            <a:avLst/>
          </a:prstGeom>
          <a:solidFill>
            <a:srgbClr val="318A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8" name="Picture 7" descr="DATA07whitesmall.eps"/>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0680700" y="6178554"/>
            <a:ext cx="1028194" cy="476250"/>
          </a:xfrm>
          <a:prstGeom prst="rect">
            <a:avLst/>
          </a:prstGeom>
        </p:spPr>
      </p:pic>
      <p:sp>
        <p:nvSpPr>
          <p:cNvPr id="2" name="Title Placeholder 1"/>
          <p:cNvSpPr>
            <a:spLocks noGrp="1"/>
          </p:cNvSpPr>
          <p:nvPr>
            <p:ph type="title"/>
          </p:nvPr>
        </p:nvSpPr>
        <p:spPr>
          <a:xfrm>
            <a:off x="609600" y="274638"/>
            <a:ext cx="10972800" cy="689866"/>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609600" y="1600201"/>
            <a:ext cx="10972800" cy="415597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p:cNvSpPr txBox="1">
            <a:spLocks/>
          </p:cNvSpPr>
          <p:nvPr userDrawn="1"/>
        </p:nvSpPr>
        <p:spPr>
          <a:xfrm>
            <a:off x="609601" y="6329773"/>
            <a:ext cx="2072999" cy="32442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200" b="1" dirty="0">
                <a:solidFill>
                  <a:srgbClr val="FFFFFF"/>
                </a:solidFill>
                <a:latin typeface="Arial"/>
                <a:cs typeface="Arial"/>
              </a:rPr>
              <a:t>www.data.org.uk</a:t>
            </a:r>
          </a:p>
        </p:txBody>
      </p:sp>
      <p:sp>
        <p:nvSpPr>
          <p:cNvPr id="10" name="Title 1">
            <a:extLst>
              <a:ext uri="{FF2B5EF4-FFF2-40B4-BE49-F238E27FC236}">
                <a16:creationId xmlns:a16="http://schemas.microsoft.com/office/drawing/2014/main" id="{B605AA5C-6649-46CE-906C-8A38B369E9D6}"/>
              </a:ext>
            </a:extLst>
          </p:cNvPr>
          <p:cNvSpPr txBox="1">
            <a:spLocks/>
          </p:cNvSpPr>
          <p:nvPr userDrawn="1"/>
        </p:nvSpPr>
        <p:spPr>
          <a:xfrm>
            <a:off x="5210629" y="6329773"/>
            <a:ext cx="2072999" cy="32442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200" b="1" dirty="0">
                <a:solidFill>
                  <a:srgbClr val="FFFFFF"/>
                </a:solidFill>
                <a:latin typeface="Arial"/>
                <a:cs typeface="Arial"/>
              </a:rPr>
              <a:t>Inspiring Innovation</a:t>
            </a:r>
          </a:p>
        </p:txBody>
      </p:sp>
    </p:spTree>
    <p:extLst>
      <p:ext uri="{BB962C8B-B14F-4D97-AF65-F5344CB8AC3E}">
        <p14:creationId xmlns:p14="http://schemas.microsoft.com/office/powerpoint/2010/main" val="1494512180"/>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Lst>
  <p:txStyles>
    <p:titleStyle>
      <a:lvl1pPr algn="l" defTabSz="457200" rtl="0" eaLnBrk="1" latinLnBrk="0" hangingPunct="1">
        <a:spcBef>
          <a:spcPct val="0"/>
        </a:spcBef>
        <a:buNone/>
        <a:defRPr sz="4400" b="1" kern="1200">
          <a:solidFill>
            <a:srgbClr val="4EBA6F"/>
          </a:solidFill>
          <a:latin typeface="Cambria" panose="02040503050406030204" pitchFamily="18" charset="0"/>
          <a:ea typeface="+mj-ea"/>
          <a:cs typeface="Arial"/>
        </a:defRPr>
      </a:lvl1pPr>
    </p:titleStyle>
    <p:bodyStyle>
      <a:lvl1pPr marL="342900" indent="-342900" algn="l" defTabSz="457200" rtl="0" eaLnBrk="1" latinLnBrk="0" hangingPunct="1">
        <a:spcBef>
          <a:spcPct val="20000"/>
        </a:spcBef>
        <a:buFont typeface="Arial"/>
        <a:buChar char="•"/>
        <a:defRPr sz="2800" b="1" kern="1200">
          <a:solidFill>
            <a:srgbClr val="318AAC"/>
          </a:solidFill>
          <a:latin typeface="Cambria" panose="02040503050406030204" pitchFamily="18" charset="0"/>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4sCMwbNuWqA"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_CM9-4Qrj3I"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de5R71fXq4Q"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dXfdhKqK258"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38.jpeg"/><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orFnFEzV5ic"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42.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zrFGUSELtxc"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hyperlink" Target="https://www.youtube.com/watch?v=9hS2kTGKXRM" TargetMode="External"/><Relationship Id="rId4" Type="http://schemas.openxmlformats.org/officeDocument/2006/relationships/image" Target="../media/image43.jpeg"/></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87M8l27ECRE"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45.jpeg"/></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47.jpeg"/></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50.jpeg"/><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8" Type="http://schemas.openxmlformats.org/officeDocument/2006/relationships/image" Target="../media/image56.jpeg"/><Relationship Id="rId13" Type="http://schemas.openxmlformats.org/officeDocument/2006/relationships/image" Target="../media/image61.jpeg"/><Relationship Id="rId18" Type="http://schemas.openxmlformats.org/officeDocument/2006/relationships/image" Target="../media/image66.jpeg"/><Relationship Id="rId3" Type="http://schemas.openxmlformats.org/officeDocument/2006/relationships/image" Target="../media/image51.jpeg"/><Relationship Id="rId21" Type="http://schemas.openxmlformats.org/officeDocument/2006/relationships/image" Target="../media/image69.jpeg"/><Relationship Id="rId7" Type="http://schemas.openxmlformats.org/officeDocument/2006/relationships/image" Target="../media/image55.jpeg"/><Relationship Id="rId12" Type="http://schemas.openxmlformats.org/officeDocument/2006/relationships/image" Target="../media/image60.png"/><Relationship Id="rId17" Type="http://schemas.openxmlformats.org/officeDocument/2006/relationships/image" Target="../media/image65.png"/><Relationship Id="rId2" Type="http://schemas.openxmlformats.org/officeDocument/2006/relationships/notesSlide" Target="../notesSlides/notesSlide37.xml"/><Relationship Id="rId16" Type="http://schemas.openxmlformats.org/officeDocument/2006/relationships/image" Target="../media/image64.png"/><Relationship Id="rId20" Type="http://schemas.openxmlformats.org/officeDocument/2006/relationships/image" Target="../media/image68.jpeg"/><Relationship Id="rId1" Type="http://schemas.openxmlformats.org/officeDocument/2006/relationships/slideLayout" Target="../slideLayouts/slideLayout1.xml"/><Relationship Id="rId6" Type="http://schemas.openxmlformats.org/officeDocument/2006/relationships/image" Target="../media/image54.jpeg"/><Relationship Id="rId11" Type="http://schemas.openxmlformats.org/officeDocument/2006/relationships/image" Target="../media/image59.png"/><Relationship Id="rId5" Type="http://schemas.openxmlformats.org/officeDocument/2006/relationships/image" Target="../media/image53.jpeg"/><Relationship Id="rId15" Type="http://schemas.openxmlformats.org/officeDocument/2006/relationships/image" Target="../media/image63.png"/><Relationship Id="rId10" Type="http://schemas.openxmlformats.org/officeDocument/2006/relationships/image" Target="../media/image58.png"/><Relationship Id="rId19" Type="http://schemas.openxmlformats.org/officeDocument/2006/relationships/image" Target="../media/image67.png"/><Relationship Id="rId4" Type="http://schemas.openxmlformats.org/officeDocument/2006/relationships/image" Target="../media/image52.png"/><Relationship Id="rId9" Type="http://schemas.openxmlformats.org/officeDocument/2006/relationships/image" Target="../media/image57.jpeg"/><Relationship Id="rId14" Type="http://schemas.openxmlformats.org/officeDocument/2006/relationships/image" Target="../media/image62.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7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8" Type="http://schemas.openxmlformats.org/officeDocument/2006/relationships/hyperlink" Target="http://www.btha.co.uk/btha/lion-mark/" TargetMode="External"/><Relationship Id="rId3" Type="http://schemas.openxmlformats.org/officeDocument/2006/relationships/hyperlink" Target="http://crackingideas.com/third_party/Business+Battle" TargetMode="External"/><Relationship Id="rId7" Type="http://schemas.openxmlformats.org/officeDocument/2006/relationships/hyperlink" Target="http://www.copyrightservice.co.uk/copyright/intellectual_property" TargetMode="External"/><Relationship Id="rId12" Type="http://schemas.openxmlformats.org/officeDocument/2006/relationships/hyperlink" Target="http://www.youtube.com/watch?v=utYw1NkM6is"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hyperlink" Target="https://www.copyrightservice.co.uk/copyright/p01_uk_copyright_law" TargetMode="External"/><Relationship Id="rId11" Type="http://schemas.openxmlformats.org/officeDocument/2006/relationships/hyperlink" Target="https://www.youtube.com/watch?v=aTmRwuo2L5Q" TargetMode="External"/><Relationship Id="rId5" Type="http://schemas.openxmlformats.org/officeDocument/2006/relationships/hyperlink" Target="https://www.gov.uk/government/organisations/intellectual-property-office" TargetMode="External"/><Relationship Id="rId10" Type="http://schemas.openxmlformats.org/officeDocument/2006/relationships/hyperlink" Target="https://www.food.gov.uk/" TargetMode="External"/><Relationship Id="rId4" Type="http://schemas.openxmlformats.org/officeDocument/2006/relationships/hyperlink" Target="http://crackingideas.com/teachingresources_hub" TargetMode="External"/><Relationship Id="rId9" Type="http://schemas.openxmlformats.org/officeDocument/2006/relationships/hyperlink" Target="http://lioneggfarms.co.uk/"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AYiXTKbdNr4"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Title 1"/>
          <p:cNvSpPr>
            <a:spLocks noGrp="1"/>
          </p:cNvSpPr>
          <p:nvPr>
            <p:ph type="title"/>
          </p:nvPr>
        </p:nvSpPr>
        <p:spPr>
          <a:xfrm>
            <a:off x="0" y="0"/>
            <a:ext cx="12192000" cy="6011333"/>
          </a:xfrm>
          <a:solidFill>
            <a:srgbClr val="4EBA6F"/>
          </a:solidFill>
        </p:spPr>
        <p:txBody>
          <a:bodyPr>
            <a:normAutofit/>
          </a:bodyPr>
          <a:lstStyle/>
          <a:p>
            <a:pPr algn="l"/>
            <a:br>
              <a:rPr lang="en-GB" altLang="en-US" sz="11500" dirty="0">
                <a:solidFill>
                  <a:schemeClr val="bg1"/>
                </a:solidFill>
              </a:rPr>
            </a:br>
            <a:r>
              <a:rPr lang="en-GB" altLang="en-US" sz="11500" dirty="0">
                <a:solidFill>
                  <a:schemeClr val="bg1"/>
                </a:solidFill>
              </a:rPr>
              <a:t> Session 4</a:t>
            </a:r>
            <a:br>
              <a:rPr lang="en-GB" altLang="en-US" sz="11500" dirty="0">
                <a:solidFill>
                  <a:schemeClr val="bg1"/>
                </a:solidFill>
              </a:rPr>
            </a:br>
            <a:endParaRPr lang="en-GB" altLang="en-US" sz="11500" dirty="0">
              <a:solidFill>
                <a:schemeClr val="bg1"/>
              </a:solidFill>
            </a:endParaRPr>
          </a:p>
        </p:txBody>
      </p:sp>
      <p:pic>
        <p:nvPicPr>
          <p:cNvPr id="5" name="Picture 4">
            <a:extLst>
              <a:ext uri="{FF2B5EF4-FFF2-40B4-BE49-F238E27FC236}">
                <a16:creationId xmlns:a16="http://schemas.microsoft.com/office/drawing/2014/main" id="{441E75E1-0406-4961-9A3E-923BC2D63B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66649" y="361967"/>
            <a:ext cx="1633851" cy="1539840"/>
          </a:xfrm>
          <a:prstGeom prst="rect">
            <a:avLst/>
          </a:prstGeom>
        </p:spPr>
      </p:pic>
    </p:spTree>
    <p:extLst>
      <p:ext uri="{BB962C8B-B14F-4D97-AF65-F5344CB8AC3E}">
        <p14:creationId xmlns:p14="http://schemas.microsoft.com/office/powerpoint/2010/main" val="866493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Title 1"/>
          <p:cNvSpPr>
            <a:spLocks noGrp="1"/>
          </p:cNvSpPr>
          <p:nvPr>
            <p:ph type="title"/>
          </p:nvPr>
        </p:nvSpPr>
        <p:spPr>
          <a:xfrm>
            <a:off x="0" y="7264"/>
            <a:ext cx="12192000" cy="6011333"/>
          </a:xfrm>
          <a:solidFill>
            <a:srgbClr val="0070C0"/>
          </a:solidFill>
        </p:spPr>
        <p:txBody>
          <a:bodyPr>
            <a:normAutofit/>
          </a:bodyPr>
          <a:lstStyle/>
          <a:p>
            <a:pPr algn="l"/>
            <a:r>
              <a:rPr lang="en-GB" altLang="en-US" sz="11500" dirty="0">
                <a:solidFill>
                  <a:schemeClr val="bg1"/>
                </a:solidFill>
              </a:rPr>
              <a:t> Patents</a:t>
            </a:r>
            <a:br>
              <a:rPr lang="en-GB" altLang="en-US" sz="11500" dirty="0">
                <a:solidFill>
                  <a:schemeClr val="bg1"/>
                </a:solidFill>
              </a:rPr>
            </a:br>
            <a:endParaRPr lang="en-GB" altLang="en-US" sz="11500" dirty="0">
              <a:solidFill>
                <a:schemeClr val="bg1"/>
              </a:solidFill>
            </a:endParaRPr>
          </a:p>
        </p:txBody>
      </p:sp>
    </p:spTree>
    <p:extLst>
      <p:ext uri="{BB962C8B-B14F-4D97-AF65-F5344CB8AC3E}">
        <p14:creationId xmlns:p14="http://schemas.microsoft.com/office/powerpoint/2010/main" val="3865733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877" y="81136"/>
            <a:ext cx="8229600" cy="1143000"/>
          </a:xfrm>
        </p:spPr>
        <p:txBody>
          <a:bodyPr/>
          <a:lstStyle/>
          <a:p>
            <a:r>
              <a:rPr lang="en-GB" b="1" dirty="0"/>
              <a:t>What are these?</a:t>
            </a:r>
          </a:p>
        </p:txBody>
      </p:sp>
      <p:pic>
        <p:nvPicPr>
          <p:cNvPr id="4" name="Picture 3">
            <a:extLst>
              <a:ext uri="{FF2B5EF4-FFF2-40B4-BE49-F238E27FC236}">
                <a16:creationId xmlns:a16="http://schemas.microsoft.com/office/drawing/2014/main" id="{DED87AB5-CD44-41B9-8197-4858EA57003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908653" y="653143"/>
            <a:ext cx="3397975" cy="5055003"/>
          </a:xfrm>
          <a:prstGeom prst="rect">
            <a:avLst/>
          </a:prstGeom>
        </p:spPr>
      </p:pic>
      <p:pic>
        <p:nvPicPr>
          <p:cNvPr id="5" name="Picture 4">
            <a:extLst>
              <a:ext uri="{FF2B5EF4-FFF2-40B4-BE49-F238E27FC236}">
                <a16:creationId xmlns:a16="http://schemas.microsoft.com/office/drawing/2014/main" id="{74EE498E-5EAE-49BB-A7E4-50A8842EDB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1877" y="1472626"/>
            <a:ext cx="6576499" cy="4003291"/>
          </a:xfrm>
          <a:prstGeom prst="rect">
            <a:avLst/>
          </a:prstGeom>
        </p:spPr>
      </p:pic>
      <p:sp>
        <p:nvSpPr>
          <p:cNvPr id="3" name="Rectangle 2">
            <a:extLst>
              <a:ext uri="{FF2B5EF4-FFF2-40B4-BE49-F238E27FC236}">
                <a16:creationId xmlns:a16="http://schemas.microsoft.com/office/drawing/2014/main" id="{A6A6F00D-39A6-4E4D-BA06-E5EEF13F4061}"/>
              </a:ext>
            </a:extLst>
          </p:cNvPr>
          <p:cNvSpPr/>
          <p:nvPr/>
        </p:nvSpPr>
        <p:spPr>
          <a:xfrm>
            <a:off x="10530745" y="81136"/>
            <a:ext cx="1329338" cy="492443"/>
          </a:xfrm>
          <a:prstGeom prst="rect">
            <a:avLst/>
          </a:prstGeom>
        </p:spPr>
        <p:txBody>
          <a:bodyPr wrap="none">
            <a:spAutoFit/>
          </a:bodyPr>
          <a:lstStyle/>
          <a:p>
            <a:r>
              <a:rPr lang="en-GB" sz="2600" b="1" dirty="0">
                <a:solidFill>
                  <a:srgbClr val="0070C0"/>
                </a:solidFill>
                <a:latin typeface="Cambria" panose="02040503050406030204" pitchFamily="18" charset="0"/>
              </a:rPr>
              <a:t>Patents</a:t>
            </a:r>
            <a:endParaRPr lang="en-GB" sz="2600" dirty="0">
              <a:solidFill>
                <a:srgbClr val="0070C0"/>
              </a:solidFill>
              <a:latin typeface="Cambria" panose="02040503050406030204" pitchFamily="18" charset="0"/>
            </a:endParaRPr>
          </a:p>
        </p:txBody>
      </p:sp>
    </p:spTree>
    <p:extLst>
      <p:ext uri="{BB962C8B-B14F-4D97-AF65-F5344CB8AC3E}">
        <p14:creationId xmlns:p14="http://schemas.microsoft.com/office/powerpoint/2010/main" val="1962590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7FD87B-B2DD-4B1B-AF72-F42FD483B040}"/>
              </a:ext>
            </a:extLst>
          </p:cNvPr>
          <p:cNvSpPr>
            <a:spLocks noGrp="1"/>
          </p:cNvSpPr>
          <p:nvPr>
            <p:ph type="title"/>
          </p:nvPr>
        </p:nvSpPr>
        <p:spPr/>
        <p:txBody>
          <a:bodyPr>
            <a:normAutofit fontScale="90000"/>
          </a:bodyPr>
          <a:lstStyle/>
          <a:p>
            <a:r>
              <a:rPr lang="en-GB" dirty="0"/>
              <a:t>Do I need a patent?</a:t>
            </a:r>
          </a:p>
        </p:txBody>
      </p:sp>
      <p:pic>
        <p:nvPicPr>
          <p:cNvPr id="7" name="Picture 6">
            <a:hlinkClick r:id="rId3"/>
            <a:extLst>
              <a:ext uri="{FF2B5EF4-FFF2-40B4-BE49-F238E27FC236}">
                <a16:creationId xmlns:a16="http://schemas.microsoft.com/office/drawing/2014/main" id="{B5EA37BC-25B4-4E28-9C29-83DF61F5FEB7}"/>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2128603" y="1349116"/>
            <a:ext cx="7540052" cy="4242216"/>
          </a:xfrm>
          <a:prstGeom prst="rect">
            <a:avLst/>
          </a:prstGeom>
        </p:spPr>
      </p:pic>
      <p:sp>
        <p:nvSpPr>
          <p:cNvPr id="5" name="Rectangle 4">
            <a:extLst>
              <a:ext uri="{FF2B5EF4-FFF2-40B4-BE49-F238E27FC236}">
                <a16:creationId xmlns:a16="http://schemas.microsoft.com/office/drawing/2014/main" id="{97DFB9C6-C4E0-4B67-A0B0-4A35E51DED2F}"/>
              </a:ext>
            </a:extLst>
          </p:cNvPr>
          <p:cNvSpPr/>
          <p:nvPr/>
        </p:nvSpPr>
        <p:spPr>
          <a:xfrm>
            <a:off x="10530745" y="81136"/>
            <a:ext cx="1329338" cy="492443"/>
          </a:xfrm>
          <a:prstGeom prst="rect">
            <a:avLst/>
          </a:prstGeom>
        </p:spPr>
        <p:txBody>
          <a:bodyPr wrap="none">
            <a:spAutoFit/>
          </a:bodyPr>
          <a:lstStyle/>
          <a:p>
            <a:r>
              <a:rPr lang="en-GB" sz="2600" b="1" dirty="0">
                <a:solidFill>
                  <a:srgbClr val="0070C0"/>
                </a:solidFill>
                <a:latin typeface="Cambria" panose="02040503050406030204" pitchFamily="18" charset="0"/>
              </a:rPr>
              <a:t>Patents</a:t>
            </a:r>
            <a:endParaRPr lang="en-GB" sz="2600" dirty="0">
              <a:solidFill>
                <a:srgbClr val="0070C0"/>
              </a:solidFill>
              <a:latin typeface="Cambria" panose="02040503050406030204" pitchFamily="18" charset="0"/>
            </a:endParaRPr>
          </a:p>
        </p:txBody>
      </p:sp>
    </p:spTree>
    <p:extLst>
      <p:ext uri="{BB962C8B-B14F-4D97-AF65-F5344CB8AC3E}">
        <p14:creationId xmlns:p14="http://schemas.microsoft.com/office/powerpoint/2010/main" val="1926049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206C46-B1E3-4598-942D-B06A1BE40CE4}"/>
              </a:ext>
            </a:extLst>
          </p:cNvPr>
          <p:cNvSpPr>
            <a:spLocks noGrp="1"/>
          </p:cNvSpPr>
          <p:nvPr>
            <p:ph type="title"/>
          </p:nvPr>
        </p:nvSpPr>
        <p:spPr/>
        <p:txBody>
          <a:bodyPr>
            <a:normAutofit fontScale="90000"/>
          </a:bodyPr>
          <a:lstStyle/>
          <a:p>
            <a:r>
              <a:rPr lang="en-GB" dirty="0"/>
              <a:t>Patents</a:t>
            </a:r>
          </a:p>
        </p:txBody>
      </p:sp>
      <p:sp>
        <p:nvSpPr>
          <p:cNvPr id="5" name="Content Placeholder 4">
            <a:extLst>
              <a:ext uri="{FF2B5EF4-FFF2-40B4-BE49-F238E27FC236}">
                <a16:creationId xmlns:a16="http://schemas.microsoft.com/office/drawing/2014/main" id="{81B26CE0-DCB0-400B-A4FB-BC840D616F3A}"/>
              </a:ext>
            </a:extLst>
          </p:cNvPr>
          <p:cNvSpPr>
            <a:spLocks noGrp="1"/>
          </p:cNvSpPr>
          <p:nvPr>
            <p:ph idx="1"/>
          </p:nvPr>
        </p:nvSpPr>
        <p:spPr/>
        <p:txBody>
          <a:bodyPr>
            <a:normAutofit/>
          </a:bodyPr>
          <a:lstStyle/>
          <a:p>
            <a:r>
              <a:rPr lang="en-GB" sz="2400" b="0" dirty="0">
                <a:solidFill>
                  <a:schemeClr val="tx1"/>
                </a:solidFill>
                <a:latin typeface="Arial" panose="020B0604020202020204" pitchFamily="34" charset="0"/>
                <a:cs typeface="Arial" panose="020B0604020202020204" pitchFamily="34" charset="0"/>
              </a:rPr>
              <a:t>Protects something that can be made or used; it must be new and inventive (not just a simple modification to something that already exists).</a:t>
            </a:r>
          </a:p>
          <a:p>
            <a:r>
              <a:rPr lang="en-GB" sz="2400" b="0" dirty="0">
                <a:solidFill>
                  <a:schemeClr val="tx1"/>
                </a:solidFill>
                <a:latin typeface="Arial" panose="020B0604020202020204" pitchFamily="34" charset="0"/>
                <a:cs typeface="Arial" panose="020B0604020202020204" pitchFamily="34" charset="0"/>
              </a:rPr>
              <a:t>Lasts for up to 20 years</a:t>
            </a:r>
          </a:p>
          <a:p>
            <a:r>
              <a:rPr lang="en-GB" sz="2400" b="0" dirty="0">
                <a:solidFill>
                  <a:schemeClr val="tx1"/>
                </a:solidFill>
                <a:latin typeface="Arial" panose="020B0604020202020204" pitchFamily="34" charset="0"/>
                <a:cs typeface="Arial" panose="020B0604020202020204" pitchFamily="34" charset="0"/>
              </a:rPr>
              <a:t>Lets inventors profit from their inventions</a:t>
            </a:r>
          </a:p>
          <a:p>
            <a:r>
              <a:rPr lang="en-GB" sz="2400" b="0" dirty="0">
                <a:solidFill>
                  <a:schemeClr val="tx1"/>
                </a:solidFill>
                <a:latin typeface="Arial" panose="020B0604020202020204" pitchFamily="34" charset="0"/>
                <a:cs typeface="Arial" panose="020B0604020202020204" pitchFamily="34" charset="0"/>
              </a:rPr>
              <a:t>Inventions must be kept confidential for them to be patentable </a:t>
            </a:r>
          </a:p>
        </p:txBody>
      </p:sp>
      <p:sp>
        <p:nvSpPr>
          <p:cNvPr id="6" name="Rectangle 5">
            <a:extLst>
              <a:ext uri="{FF2B5EF4-FFF2-40B4-BE49-F238E27FC236}">
                <a16:creationId xmlns:a16="http://schemas.microsoft.com/office/drawing/2014/main" id="{E9A56865-A318-4A79-8CC9-5FEEC9F3D4EB}"/>
              </a:ext>
            </a:extLst>
          </p:cNvPr>
          <p:cNvSpPr/>
          <p:nvPr/>
        </p:nvSpPr>
        <p:spPr>
          <a:xfrm>
            <a:off x="10530745" y="81136"/>
            <a:ext cx="1329338" cy="492443"/>
          </a:xfrm>
          <a:prstGeom prst="rect">
            <a:avLst/>
          </a:prstGeom>
        </p:spPr>
        <p:txBody>
          <a:bodyPr wrap="none">
            <a:spAutoFit/>
          </a:bodyPr>
          <a:lstStyle/>
          <a:p>
            <a:r>
              <a:rPr lang="en-GB" sz="2600" b="1" dirty="0">
                <a:solidFill>
                  <a:srgbClr val="0070C0"/>
                </a:solidFill>
                <a:latin typeface="Cambria" panose="02040503050406030204" pitchFamily="18" charset="0"/>
              </a:rPr>
              <a:t>Patents</a:t>
            </a:r>
            <a:endParaRPr lang="en-GB" sz="2600" dirty="0">
              <a:solidFill>
                <a:srgbClr val="0070C0"/>
              </a:solidFill>
              <a:latin typeface="Cambria" panose="02040503050406030204" pitchFamily="18" charset="0"/>
            </a:endParaRPr>
          </a:p>
        </p:txBody>
      </p:sp>
    </p:spTree>
    <p:extLst>
      <p:ext uri="{BB962C8B-B14F-4D97-AF65-F5344CB8AC3E}">
        <p14:creationId xmlns:p14="http://schemas.microsoft.com/office/powerpoint/2010/main" val="2179719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F8F4DF-E889-4CB6-99A9-41D3CBF3DA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 y="1357522"/>
            <a:ext cx="8874177" cy="4390694"/>
          </a:xfrm>
          <a:prstGeom prst="rect">
            <a:avLst/>
          </a:prstGeom>
        </p:spPr>
      </p:pic>
      <p:sp>
        <p:nvSpPr>
          <p:cNvPr id="4" name="Title 3">
            <a:extLst>
              <a:ext uri="{FF2B5EF4-FFF2-40B4-BE49-F238E27FC236}">
                <a16:creationId xmlns:a16="http://schemas.microsoft.com/office/drawing/2014/main" id="{52E07B1B-2154-449A-B9DF-B99DA5D9AA03}"/>
              </a:ext>
            </a:extLst>
          </p:cNvPr>
          <p:cNvSpPr>
            <a:spLocks noGrp="1"/>
          </p:cNvSpPr>
          <p:nvPr>
            <p:ph type="title"/>
          </p:nvPr>
        </p:nvSpPr>
        <p:spPr>
          <a:xfrm>
            <a:off x="609600" y="274638"/>
            <a:ext cx="9133114" cy="689866"/>
          </a:xfrm>
        </p:spPr>
        <p:txBody>
          <a:bodyPr>
            <a:normAutofit fontScale="90000"/>
          </a:bodyPr>
          <a:lstStyle/>
          <a:p>
            <a:r>
              <a:rPr lang="en-GB" dirty="0"/>
              <a:t>There is product on the road that has a patent – what do you think it is?</a:t>
            </a:r>
          </a:p>
        </p:txBody>
      </p:sp>
      <p:pic>
        <p:nvPicPr>
          <p:cNvPr id="171012" name="Picture 7" descr="21_16_69---Cats-Eye--Middle-of-the-road_web"/>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742714" y="964504"/>
            <a:ext cx="2277020" cy="3417658"/>
          </a:xfrm>
          <a:prstGeom prst="rect">
            <a:avLst/>
          </a:prstGeom>
          <a:noFill/>
          <a:ln w="9525">
            <a:noFill/>
            <a:miter lim="800000"/>
            <a:headEnd/>
            <a:tailEnd/>
          </a:ln>
        </p:spPr>
      </p:pic>
      <p:sp>
        <p:nvSpPr>
          <p:cNvPr id="5" name="Rectangle 4">
            <a:extLst>
              <a:ext uri="{FF2B5EF4-FFF2-40B4-BE49-F238E27FC236}">
                <a16:creationId xmlns:a16="http://schemas.microsoft.com/office/drawing/2014/main" id="{0E406D6C-E9A2-467E-BE2C-E069504FCF69}"/>
              </a:ext>
            </a:extLst>
          </p:cNvPr>
          <p:cNvSpPr/>
          <p:nvPr/>
        </p:nvSpPr>
        <p:spPr>
          <a:xfrm>
            <a:off x="10530745" y="81136"/>
            <a:ext cx="1329338" cy="492443"/>
          </a:xfrm>
          <a:prstGeom prst="rect">
            <a:avLst/>
          </a:prstGeom>
        </p:spPr>
        <p:txBody>
          <a:bodyPr wrap="none">
            <a:spAutoFit/>
          </a:bodyPr>
          <a:lstStyle/>
          <a:p>
            <a:r>
              <a:rPr lang="en-GB" sz="2600" b="1" dirty="0">
                <a:solidFill>
                  <a:srgbClr val="0070C0"/>
                </a:solidFill>
                <a:latin typeface="Cambria" panose="02040503050406030204" pitchFamily="18" charset="0"/>
              </a:rPr>
              <a:t>Patents</a:t>
            </a:r>
            <a:endParaRPr lang="en-GB" sz="2600" dirty="0">
              <a:solidFill>
                <a:srgbClr val="0070C0"/>
              </a:solidFill>
              <a:latin typeface="Cambria" panose="02040503050406030204" pitchFamily="18" charset="0"/>
            </a:endParaRPr>
          </a:p>
        </p:txBody>
      </p:sp>
    </p:spTree>
    <p:extLst>
      <p:ext uri="{BB962C8B-B14F-4D97-AF65-F5344CB8AC3E}">
        <p14:creationId xmlns:p14="http://schemas.microsoft.com/office/powerpoint/2010/main" val="72874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1012"/>
                                        </p:tgtEl>
                                        <p:attrNameLst>
                                          <p:attrName>style.visibility</p:attrName>
                                        </p:attrNameLst>
                                      </p:cBhvr>
                                      <p:to>
                                        <p:strVal val="visible"/>
                                      </p:to>
                                    </p:set>
                                    <p:anim calcmode="lin" valueType="num">
                                      <p:cBhvr additive="base">
                                        <p:cTn id="7" dur="500" fill="hold"/>
                                        <p:tgtEl>
                                          <p:spTgt spid="171012"/>
                                        </p:tgtEl>
                                        <p:attrNameLst>
                                          <p:attrName>ppt_x</p:attrName>
                                        </p:attrNameLst>
                                      </p:cBhvr>
                                      <p:tavLst>
                                        <p:tav tm="0">
                                          <p:val>
                                            <p:strVal val="#ppt_x"/>
                                          </p:val>
                                        </p:tav>
                                        <p:tav tm="100000">
                                          <p:val>
                                            <p:strVal val="#ppt_x"/>
                                          </p:val>
                                        </p:tav>
                                      </p:tavLst>
                                    </p:anim>
                                    <p:anim calcmode="lin" valueType="num">
                                      <p:cBhvr additive="base">
                                        <p:cTn id="8" dur="500" fill="hold"/>
                                        <p:tgtEl>
                                          <p:spTgt spid="1710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96EBF9-E8A9-4532-8F1A-A35DED017ADC}"/>
              </a:ext>
            </a:extLst>
          </p:cNvPr>
          <p:cNvSpPr/>
          <p:nvPr/>
        </p:nvSpPr>
        <p:spPr>
          <a:xfrm>
            <a:off x="10530745" y="81136"/>
            <a:ext cx="1329338" cy="492443"/>
          </a:xfrm>
          <a:prstGeom prst="rect">
            <a:avLst/>
          </a:prstGeom>
        </p:spPr>
        <p:txBody>
          <a:bodyPr wrap="none">
            <a:spAutoFit/>
          </a:bodyPr>
          <a:lstStyle/>
          <a:p>
            <a:r>
              <a:rPr lang="en-GB" sz="2600" b="1" dirty="0">
                <a:solidFill>
                  <a:srgbClr val="0070C0"/>
                </a:solidFill>
                <a:latin typeface="Cambria" panose="02040503050406030204" pitchFamily="18" charset="0"/>
              </a:rPr>
              <a:t>Patents</a:t>
            </a:r>
            <a:endParaRPr lang="en-GB" sz="2600" dirty="0">
              <a:solidFill>
                <a:srgbClr val="0070C0"/>
              </a:solidFill>
              <a:latin typeface="Cambria" panose="02040503050406030204" pitchFamily="18" charset="0"/>
            </a:endParaRPr>
          </a:p>
        </p:txBody>
      </p:sp>
      <p:sp>
        <p:nvSpPr>
          <p:cNvPr id="2" name="Title 1">
            <a:extLst>
              <a:ext uri="{FF2B5EF4-FFF2-40B4-BE49-F238E27FC236}">
                <a16:creationId xmlns:a16="http://schemas.microsoft.com/office/drawing/2014/main" id="{12F5D293-F817-4885-82B8-37462A4F3928}"/>
              </a:ext>
            </a:extLst>
          </p:cNvPr>
          <p:cNvSpPr>
            <a:spLocks noGrp="1"/>
          </p:cNvSpPr>
          <p:nvPr>
            <p:ph type="title"/>
          </p:nvPr>
        </p:nvSpPr>
        <p:spPr>
          <a:xfrm>
            <a:off x="406400" y="274638"/>
            <a:ext cx="10972800" cy="689866"/>
          </a:xfrm>
        </p:spPr>
        <p:txBody>
          <a:bodyPr>
            <a:normAutofit fontScale="90000"/>
          </a:bodyPr>
          <a:lstStyle/>
          <a:p>
            <a:r>
              <a:rPr lang="en-GB" dirty="0"/>
              <a:t>What in this room might have patents?</a:t>
            </a:r>
          </a:p>
        </p:txBody>
      </p:sp>
      <p:pic>
        <p:nvPicPr>
          <p:cNvPr id="7" name="Picture 6">
            <a:extLst>
              <a:ext uri="{FF2B5EF4-FFF2-40B4-BE49-F238E27FC236}">
                <a16:creationId xmlns:a16="http://schemas.microsoft.com/office/drawing/2014/main" id="{C95BF4A3-E838-4A78-A4C9-DA820E1230E8}"/>
              </a:ext>
            </a:extLst>
          </p:cNvPr>
          <p:cNvPicPr>
            <a:picLocks noChangeAspect="1"/>
          </p:cNvPicPr>
          <p:nvPr/>
        </p:nvPicPr>
        <p:blipFill>
          <a:blip r:embed="rId3"/>
          <a:stretch>
            <a:fillRect/>
          </a:stretch>
        </p:blipFill>
        <p:spPr>
          <a:xfrm>
            <a:off x="2294947" y="1158005"/>
            <a:ext cx="7256952" cy="4793089"/>
          </a:xfrm>
          <a:prstGeom prst="rect">
            <a:avLst/>
          </a:prstGeom>
        </p:spPr>
      </p:pic>
    </p:spTree>
    <p:extLst>
      <p:ext uri="{BB962C8B-B14F-4D97-AF65-F5344CB8AC3E}">
        <p14:creationId xmlns:p14="http://schemas.microsoft.com/office/powerpoint/2010/main" val="2751784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387BC33-0E6D-4EA5-9815-5E030669EA7D}"/>
              </a:ext>
            </a:extLst>
          </p:cNvPr>
          <p:cNvPicPr>
            <a:picLocks noChangeAspect="1"/>
          </p:cNvPicPr>
          <p:nvPr/>
        </p:nvPicPr>
        <p:blipFill>
          <a:blip r:embed="rId3"/>
          <a:stretch>
            <a:fillRect/>
          </a:stretch>
        </p:blipFill>
        <p:spPr>
          <a:xfrm>
            <a:off x="2294947" y="1158005"/>
            <a:ext cx="7256952" cy="4793089"/>
          </a:xfrm>
          <a:prstGeom prst="rect">
            <a:avLst/>
          </a:prstGeom>
        </p:spPr>
      </p:pic>
      <p:sp>
        <p:nvSpPr>
          <p:cNvPr id="2" name="Title 1">
            <a:extLst>
              <a:ext uri="{FF2B5EF4-FFF2-40B4-BE49-F238E27FC236}">
                <a16:creationId xmlns:a16="http://schemas.microsoft.com/office/drawing/2014/main" id="{12F5D293-F817-4885-82B8-37462A4F3928}"/>
              </a:ext>
            </a:extLst>
          </p:cNvPr>
          <p:cNvSpPr>
            <a:spLocks noGrp="1"/>
          </p:cNvSpPr>
          <p:nvPr>
            <p:ph type="title"/>
          </p:nvPr>
        </p:nvSpPr>
        <p:spPr>
          <a:xfrm>
            <a:off x="227902" y="274638"/>
            <a:ext cx="11743526" cy="689866"/>
          </a:xfrm>
        </p:spPr>
        <p:txBody>
          <a:bodyPr>
            <a:normAutofit fontScale="90000"/>
          </a:bodyPr>
          <a:lstStyle/>
          <a:p>
            <a:r>
              <a:rPr lang="en-GB" dirty="0"/>
              <a:t>Some patents may not be easy to see</a:t>
            </a:r>
          </a:p>
        </p:txBody>
      </p:sp>
      <p:cxnSp>
        <p:nvCxnSpPr>
          <p:cNvPr id="7" name="Connector: Elbow 6">
            <a:extLst>
              <a:ext uri="{FF2B5EF4-FFF2-40B4-BE49-F238E27FC236}">
                <a16:creationId xmlns:a16="http://schemas.microsoft.com/office/drawing/2014/main" id="{9FDC7685-F417-4FAC-BA75-9AB4C88E6689}"/>
              </a:ext>
            </a:extLst>
          </p:cNvPr>
          <p:cNvCxnSpPr>
            <a:cxnSpLocks/>
          </p:cNvCxnSpPr>
          <p:nvPr/>
        </p:nvCxnSpPr>
        <p:spPr>
          <a:xfrm flipV="1">
            <a:off x="5411449" y="4522668"/>
            <a:ext cx="4756133" cy="415935"/>
          </a:xfrm>
          <a:prstGeom prst="bentConnector3">
            <a:avLst>
              <a:gd name="adj1" fmla="val 28253"/>
            </a:avLst>
          </a:prstGeom>
        </p:spPr>
        <p:style>
          <a:lnRef idx="2">
            <a:schemeClr val="accent1"/>
          </a:lnRef>
          <a:fillRef idx="0">
            <a:schemeClr val="accent1"/>
          </a:fillRef>
          <a:effectRef idx="1">
            <a:schemeClr val="accent1"/>
          </a:effectRef>
          <a:fontRef idx="minor">
            <a:schemeClr val="tx1"/>
          </a:fontRef>
        </p:style>
      </p:cxnSp>
      <p:cxnSp>
        <p:nvCxnSpPr>
          <p:cNvPr id="9" name="Connector: Elbow 8">
            <a:extLst>
              <a:ext uri="{FF2B5EF4-FFF2-40B4-BE49-F238E27FC236}">
                <a16:creationId xmlns:a16="http://schemas.microsoft.com/office/drawing/2014/main" id="{FAB5AE5D-E280-48A7-BCCE-A29DE2AF0C83}"/>
              </a:ext>
            </a:extLst>
          </p:cNvPr>
          <p:cNvCxnSpPr>
            <a:cxnSpLocks/>
          </p:cNvCxnSpPr>
          <p:nvPr/>
        </p:nvCxnSpPr>
        <p:spPr>
          <a:xfrm rot="10800000">
            <a:off x="1405632" y="4865220"/>
            <a:ext cx="5145071" cy="525769"/>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11" name="Connector: Elbow 10">
            <a:extLst>
              <a:ext uri="{FF2B5EF4-FFF2-40B4-BE49-F238E27FC236}">
                <a16:creationId xmlns:a16="http://schemas.microsoft.com/office/drawing/2014/main" id="{60CD7945-DD24-4D38-AE53-190C08C3A0C9}"/>
              </a:ext>
            </a:extLst>
          </p:cNvPr>
          <p:cNvCxnSpPr>
            <a:cxnSpLocks/>
            <a:endCxn id="20" idx="2"/>
          </p:cNvCxnSpPr>
          <p:nvPr/>
        </p:nvCxnSpPr>
        <p:spPr>
          <a:xfrm rot="10800000">
            <a:off x="1118523" y="3170532"/>
            <a:ext cx="1162636" cy="592000"/>
          </a:xfrm>
          <a:prstGeom prst="bentConnector2">
            <a:avLst/>
          </a:prstGeom>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a16="http://schemas.microsoft.com/office/drawing/2014/main" id="{714B0EED-F439-4F5F-93DB-48D491AE4A0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20822"/>
          <a:stretch/>
        </p:blipFill>
        <p:spPr>
          <a:xfrm>
            <a:off x="149505" y="1570046"/>
            <a:ext cx="1726523" cy="1180064"/>
          </a:xfrm>
          <a:prstGeom prst="rect">
            <a:avLst/>
          </a:prstGeom>
        </p:spPr>
      </p:pic>
      <p:sp>
        <p:nvSpPr>
          <p:cNvPr id="20" name="TextBox 19">
            <a:extLst>
              <a:ext uri="{FF2B5EF4-FFF2-40B4-BE49-F238E27FC236}">
                <a16:creationId xmlns:a16="http://schemas.microsoft.com/office/drawing/2014/main" id="{909EDDD6-4B1F-4BB4-A811-44F039841134}"/>
              </a:ext>
            </a:extLst>
          </p:cNvPr>
          <p:cNvSpPr txBox="1"/>
          <p:nvPr/>
        </p:nvSpPr>
        <p:spPr>
          <a:xfrm>
            <a:off x="217993" y="2801200"/>
            <a:ext cx="180106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TV brackets </a:t>
            </a:r>
          </a:p>
        </p:txBody>
      </p:sp>
      <p:cxnSp>
        <p:nvCxnSpPr>
          <p:cNvPr id="26" name="Connector: Elbow 25">
            <a:extLst>
              <a:ext uri="{FF2B5EF4-FFF2-40B4-BE49-F238E27FC236}">
                <a16:creationId xmlns:a16="http://schemas.microsoft.com/office/drawing/2014/main" id="{CA5A429E-6387-4BE1-914E-E89AA7BCEEA6}"/>
              </a:ext>
            </a:extLst>
          </p:cNvPr>
          <p:cNvCxnSpPr>
            <a:cxnSpLocks/>
          </p:cNvCxnSpPr>
          <p:nvPr/>
        </p:nvCxnSpPr>
        <p:spPr>
          <a:xfrm>
            <a:off x="4940290" y="1564334"/>
            <a:ext cx="5227292" cy="12700"/>
          </a:xfrm>
          <a:prstGeom prst="bentConnector3">
            <a:avLst/>
          </a:prstGeom>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EF64EDB0-5C15-4F91-BED2-B6477E3151E8}"/>
              </a:ext>
            </a:extLst>
          </p:cNvPr>
          <p:cNvSpPr txBox="1"/>
          <p:nvPr/>
        </p:nvSpPr>
        <p:spPr>
          <a:xfrm>
            <a:off x="602446" y="4668358"/>
            <a:ext cx="1516865"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Toys</a:t>
            </a:r>
          </a:p>
        </p:txBody>
      </p:sp>
      <p:sp>
        <p:nvSpPr>
          <p:cNvPr id="13" name="Rectangle 12">
            <a:extLst>
              <a:ext uri="{FF2B5EF4-FFF2-40B4-BE49-F238E27FC236}">
                <a16:creationId xmlns:a16="http://schemas.microsoft.com/office/drawing/2014/main" id="{CB5D88C0-4577-43DF-85DA-46EF00E329CF}"/>
              </a:ext>
            </a:extLst>
          </p:cNvPr>
          <p:cNvSpPr/>
          <p:nvPr/>
        </p:nvSpPr>
        <p:spPr>
          <a:xfrm>
            <a:off x="10530745" y="81136"/>
            <a:ext cx="1329338" cy="492443"/>
          </a:xfrm>
          <a:prstGeom prst="rect">
            <a:avLst/>
          </a:prstGeom>
        </p:spPr>
        <p:txBody>
          <a:bodyPr wrap="none">
            <a:spAutoFit/>
          </a:bodyPr>
          <a:lstStyle/>
          <a:p>
            <a:r>
              <a:rPr lang="en-GB" sz="2600" b="1" dirty="0">
                <a:solidFill>
                  <a:srgbClr val="0070C0"/>
                </a:solidFill>
                <a:latin typeface="Cambria" panose="02040503050406030204" pitchFamily="18" charset="0"/>
              </a:rPr>
              <a:t>Patents</a:t>
            </a:r>
            <a:endParaRPr lang="en-GB" sz="2600" dirty="0">
              <a:solidFill>
                <a:srgbClr val="0070C0"/>
              </a:solidFill>
              <a:latin typeface="Cambria" panose="02040503050406030204" pitchFamily="18" charset="0"/>
            </a:endParaRPr>
          </a:p>
        </p:txBody>
      </p:sp>
      <p:pic>
        <p:nvPicPr>
          <p:cNvPr id="8" name="Picture 7">
            <a:extLst>
              <a:ext uri="{FF2B5EF4-FFF2-40B4-BE49-F238E27FC236}">
                <a16:creationId xmlns:a16="http://schemas.microsoft.com/office/drawing/2014/main" id="{F478629F-0D95-4BC0-BC11-939CA0495C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19400" y="4075451"/>
            <a:ext cx="1552028" cy="723275"/>
          </a:xfrm>
          <a:prstGeom prst="rect">
            <a:avLst/>
          </a:prstGeom>
        </p:spPr>
      </p:pic>
      <p:sp>
        <p:nvSpPr>
          <p:cNvPr id="19" name="TextBox 18">
            <a:extLst>
              <a:ext uri="{FF2B5EF4-FFF2-40B4-BE49-F238E27FC236}">
                <a16:creationId xmlns:a16="http://schemas.microsoft.com/office/drawing/2014/main" id="{5563278B-24AE-49DD-82B8-A05E5D16B4FA}"/>
              </a:ext>
            </a:extLst>
          </p:cNvPr>
          <p:cNvSpPr txBox="1"/>
          <p:nvPr/>
        </p:nvSpPr>
        <p:spPr>
          <a:xfrm>
            <a:off x="9922846" y="4891691"/>
            <a:ext cx="1937237"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Sunglasses</a:t>
            </a:r>
          </a:p>
        </p:txBody>
      </p:sp>
      <p:sp>
        <p:nvSpPr>
          <p:cNvPr id="24" name="TextBox 23">
            <a:extLst>
              <a:ext uri="{FF2B5EF4-FFF2-40B4-BE49-F238E27FC236}">
                <a16:creationId xmlns:a16="http://schemas.microsoft.com/office/drawing/2014/main" id="{F11A5833-05CF-479B-B7EF-4F92D377F2CA}"/>
              </a:ext>
            </a:extLst>
          </p:cNvPr>
          <p:cNvSpPr txBox="1"/>
          <p:nvPr/>
        </p:nvSpPr>
        <p:spPr>
          <a:xfrm>
            <a:off x="10254763" y="1392368"/>
            <a:ext cx="1937237"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Curtain tracking</a:t>
            </a:r>
          </a:p>
        </p:txBody>
      </p:sp>
    </p:spTree>
    <p:extLst>
      <p:ext uri="{BB962C8B-B14F-4D97-AF65-F5344CB8AC3E}">
        <p14:creationId xmlns:p14="http://schemas.microsoft.com/office/powerpoint/2010/main" val="939319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person, holding, wall&#10;&#10;Description generated with very high confidence">
            <a:extLst>
              <a:ext uri="{FF2B5EF4-FFF2-40B4-BE49-F238E27FC236}">
                <a16:creationId xmlns:a16="http://schemas.microsoft.com/office/drawing/2014/main" id="{ADE3BDB8-D26A-4282-BF1B-BC4F276C52A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055100" y="943455"/>
            <a:ext cx="2690861" cy="3596121"/>
          </a:xfrm>
          <a:prstGeom prst="rect">
            <a:avLst/>
          </a:prstGeom>
        </p:spPr>
      </p:pic>
      <p:sp>
        <p:nvSpPr>
          <p:cNvPr id="9" name="TextBox 8">
            <a:extLst>
              <a:ext uri="{FF2B5EF4-FFF2-40B4-BE49-F238E27FC236}">
                <a16:creationId xmlns:a16="http://schemas.microsoft.com/office/drawing/2014/main" id="{3A76F114-634A-4B8F-A8E0-362FA4695DD7}"/>
              </a:ext>
            </a:extLst>
          </p:cNvPr>
          <p:cNvSpPr txBox="1"/>
          <p:nvPr/>
        </p:nvSpPr>
        <p:spPr>
          <a:xfrm>
            <a:off x="400719" y="4046986"/>
            <a:ext cx="9111581" cy="1944122"/>
          </a:xfrm>
          <a:prstGeom prst="rect">
            <a:avLst/>
          </a:prstGeom>
          <a:noFill/>
        </p:spPr>
        <p:txBody>
          <a:bodyPr wrap="square" rtlCol="0">
            <a:spAutoFit/>
          </a:bodyPr>
          <a:lstStyle/>
          <a:p>
            <a:pPr marL="285750" indent="-195263">
              <a:spcAft>
                <a:spcPts val="500"/>
              </a:spcAft>
              <a:buFont typeface="Arial" panose="020B0604020202020204" pitchFamily="34" charset="0"/>
              <a:buChar char="•"/>
            </a:pPr>
            <a:r>
              <a:rPr lang="en-GB" sz="1600" dirty="0">
                <a:latin typeface="Arial" panose="020B0604020202020204" pitchFamily="34" charset="0"/>
                <a:cs typeface="Arial" panose="020B0604020202020204" pitchFamily="34" charset="0"/>
              </a:rPr>
              <a:t>According to publicly available documents, a product similar in appearance to the Dyson desktop fan from 2009 was apparently disclosed in a Japanese patent document in 1981.</a:t>
            </a:r>
          </a:p>
          <a:p>
            <a:pPr marL="285750" indent="-195263">
              <a:spcAft>
                <a:spcPts val="500"/>
              </a:spcAft>
              <a:buFont typeface="Arial" panose="020B0604020202020204" pitchFamily="34" charset="0"/>
              <a:buChar char="•"/>
            </a:pPr>
            <a:r>
              <a:rPr lang="en-GB" sz="1600" dirty="0">
                <a:latin typeface="Arial" panose="020B0604020202020204" pitchFamily="34" charset="0"/>
                <a:cs typeface="Arial" panose="020B0604020202020204" pitchFamily="34" charset="0"/>
              </a:rPr>
              <a:t>The UKIPO took the view that it was similar to Dyson’s invention, noting that although patents expire after 20 years, they cannot be re-submitted by someone else unless there has been an improvement which is patentable.</a:t>
            </a:r>
          </a:p>
          <a:p>
            <a:pPr marL="285750" indent="-195263">
              <a:spcAft>
                <a:spcPts val="500"/>
              </a:spcAft>
              <a:buFont typeface="Arial" panose="020B0604020202020204" pitchFamily="34" charset="0"/>
              <a:buChar char="•"/>
            </a:pPr>
            <a:r>
              <a:rPr lang="en-GB" sz="1600" dirty="0">
                <a:latin typeface="Arial" panose="020B0604020202020204" pitchFamily="34" charset="0"/>
                <a:cs typeface="Arial" panose="020B0604020202020204" pitchFamily="34" charset="0"/>
              </a:rPr>
              <a:t>Dyson secured their patent by highlighting to the IPO key technical features included in their product, such as the </a:t>
            </a:r>
            <a:r>
              <a:rPr lang="en-GB" sz="1600" dirty="0" err="1">
                <a:latin typeface="Arial" panose="020B0604020202020204" pitchFamily="34" charset="0"/>
                <a:cs typeface="Arial" panose="020B0604020202020204" pitchFamily="34" charset="0"/>
              </a:rPr>
              <a:t>Coanda</a:t>
            </a:r>
            <a:r>
              <a:rPr lang="en-GB" sz="1600" dirty="0">
                <a:latin typeface="Arial" panose="020B0604020202020204" pitchFamily="34" charset="0"/>
                <a:cs typeface="Arial" panose="020B0604020202020204" pitchFamily="34" charset="0"/>
              </a:rPr>
              <a:t> surface that creates a smooth and powerful blast of air to the user.</a:t>
            </a:r>
          </a:p>
        </p:txBody>
      </p:sp>
      <p:sp>
        <p:nvSpPr>
          <p:cNvPr id="10" name="Title 9">
            <a:extLst>
              <a:ext uri="{FF2B5EF4-FFF2-40B4-BE49-F238E27FC236}">
                <a16:creationId xmlns:a16="http://schemas.microsoft.com/office/drawing/2014/main" id="{0A94ADAB-2DD8-46AB-905E-FCFEC19EDDB2}"/>
              </a:ext>
            </a:extLst>
          </p:cNvPr>
          <p:cNvSpPr>
            <a:spLocks noGrp="1"/>
          </p:cNvSpPr>
          <p:nvPr>
            <p:ph type="title"/>
          </p:nvPr>
        </p:nvSpPr>
        <p:spPr>
          <a:xfrm>
            <a:off x="315081" y="29489"/>
            <a:ext cx="9678006" cy="991237"/>
          </a:xfrm>
        </p:spPr>
        <p:txBody>
          <a:bodyPr>
            <a:normAutofit fontScale="90000"/>
          </a:bodyPr>
          <a:lstStyle/>
          <a:p>
            <a:r>
              <a:rPr lang="en-GB" sz="4000" dirty="0"/>
              <a:t>What if your invention is similar to something which has been done before?</a:t>
            </a:r>
          </a:p>
        </p:txBody>
      </p:sp>
      <p:grpSp>
        <p:nvGrpSpPr>
          <p:cNvPr id="5" name="Group 4">
            <a:extLst>
              <a:ext uri="{FF2B5EF4-FFF2-40B4-BE49-F238E27FC236}">
                <a16:creationId xmlns:a16="http://schemas.microsoft.com/office/drawing/2014/main" id="{AC6CE6FD-E391-47E6-B3FD-2E368A4D4DFB}"/>
              </a:ext>
            </a:extLst>
          </p:cNvPr>
          <p:cNvGrpSpPr/>
          <p:nvPr/>
        </p:nvGrpSpPr>
        <p:grpSpPr>
          <a:xfrm>
            <a:off x="3484631" y="1310249"/>
            <a:ext cx="4028794" cy="2629620"/>
            <a:chOff x="6824017" y="995001"/>
            <a:chExt cx="5126157" cy="3345875"/>
          </a:xfrm>
        </p:grpSpPr>
        <p:pic>
          <p:nvPicPr>
            <p:cNvPr id="2" name="Picture 1">
              <a:extLst>
                <a:ext uri="{FF2B5EF4-FFF2-40B4-BE49-F238E27FC236}">
                  <a16:creationId xmlns:a16="http://schemas.microsoft.com/office/drawing/2014/main" id="{5744B609-6B78-42B6-BBEF-6C9FD836E1C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 r="-1"/>
            <a:stretch/>
          </p:blipFill>
          <p:spPr>
            <a:xfrm>
              <a:off x="6842754" y="995001"/>
              <a:ext cx="4241152" cy="2993428"/>
            </a:xfrm>
            <a:prstGeom prst="rect">
              <a:avLst/>
            </a:prstGeom>
          </p:spPr>
        </p:pic>
        <p:sp>
          <p:nvSpPr>
            <p:cNvPr id="3" name="Rectangle 2">
              <a:extLst>
                <a:ext uri="{FF2B5EF4-FFF2-40B4-BE49-F238E27FC236}">
                  <a16:creationId xmlns:a16="http://schemas.microsoft.com/office/drawing/2014/main" id="{9D7F7853-F2F7-4D9D-AAD3-DB707EA7A33D}"/>
                </a:ext>
              </a:extLst>
            </p:cNvPr>
            <p:cNvSpPr/>
            <p:nvPr/>
          </p:nvSpPr>
          <p:spPr>
            <a:xfrm>
              <a:off x="6824017" y="3988428"/>
              <a:ext cx="1872788" cy="352448"/>
            </a:xfrm>
            <a:prstGeom prst="rect">
              <a:avLst/>
            </a:prstGeom>
          </p:spPr>
          <p:txBody>
            <a:bodyPr wrap="none">
              <a:spAutoFit/>
            </a:bodyPr>
            <a:lstStyle/>
            <a:p>
              <a:r>
                <a:rPr lang="en-GB" sz="1200" dirty="0">
                  <a:latin typeface="Arial" panose="020B0604020202020204" pitchFamily="34" charset="0"/>
                  <a:cs typeface="Arial" panose="020B0604020202020204" pitchFamily="34" charset="0"/>
                </a:rPr>
                <a:t>Dyson patent 2009</a:t>
              </a:r>
              <a:endParaRPr lang="en-GB" sz="1200" dirty="0"/>
            </a:p>
          </p:txBody>
        </p:sp>
        <p:sp>
          <p:nvSpPr>
            <p:cNvPr id="11" name="Rectangle 10">
              <a:extLst>
                <a:ext uri="{FF2B5EF4-FFF2-40B4-BE49-F238E27FC236}">
                  <a16:creationId xmlns:a16="http://schemas.microsoft.com/office/drawing/2014/main" id="{E3C17D9F-B250-47B4-AF42-9545A9D923ED}"/>
                </a:ext>
              </a:extLst>
            </p:cNvPr>
            <p:cNvSpPr/>
            <p:nvPr/>
          </p:nvSpPr>
          <p:spPr>
            <a:xfrm>
              <a:off x="9285276" y="3988428"/>
              <a:ext cx="2664898" cy="352448"/>
            </a:xfrm>
            <a:prstGeom prst="rect">
              <a:avLst/>
            </a:prstGeom>
          </p:spPr>
          <p:txBody>
            <a:bodyPr wrap="none">
              <a:spAutoFit/>
            </a:bodyPr>
            <a:lstStyle/>
            <a:p>
              <a:r>
                <a:rPr lang="en-GB" sz="1200" dirty="0">
                  <a:latin typeface="Arial" panose="020B0604020202020204" pitchFamily="34" charset="0"/>
                  <a:cs typeface="Arial" panose="020B0604020202020204" pitchFamily="34" charset="0"/>
                </a:rPr>
                <a:t>Tokyo Shibaura patent 1981</a:t>
              </a:r>
              <a:endParaRPr lang="en-GB" sz="1200" dirty="0"/>
            </a:p>
          </p:txBody>
        </p:sp>
      </p:grpSp>
      <p:sp>
        <p:nvSpPr>
          <p:cNvPr id="13" name="Rectangle 12">
            <a:extLst>
              <a:ext uri="{FF2B5EF4-FFF2-40B4-BE49-F238E27FC236}">
                <a16:creationId xmlns:a16="http://schemas.microsoft.com/office/drawing/2014/main" id="{543822B0-0199-4D40-93D1-31070F0C6520}"/>
              </a:ext>
            </a:extLst>
          </p:cNvPr>
          <p:cNvSpPr/>
          <p:nvPr/>
        </p:nvSpPr>
        <p:spPr>
          <a:xfrm>
            <a:off x="10530745" y="81136"/>
            <a:ext cx="1329338" cy="492443"/>
          </a:xfrm>
          <a:prstGeom prst="rect">
            <a:avLst/>
          </a:prstGeom>
        </p:spPr>
        <p:txBody>
          <a:bodyPr wrap="none">
            <a:spAutoFit/>
          </a:bodyPr>
          <a:lstStyle/>
          <a:p>
            <a:r>
              <a:rPr lang="en-GB" sz="2600" b="1" dirty="0">
                <a:solidFill>
                  <a:srgbClr val="0070C0"/>
                </a:solidFill>
                <a:latin typeface="Cambria" panose="02040503050406030204" pitchFamily="18" charset="0"/>
              </a:rPr>
              <a:t>Patents</a:t>
            </a:r>
            <a:endParaRPr lang="en-GB" sz="2600" dirty="0">
              <a:solidFill>
                <a:srgbClr val="0070C0"/>
              </a:solidFill>
              <a:latin typeface="Cambria" panose="02040503050406030204" pitchFamily="18" charset="0"/>
            </a:endParaRPr>
          </a:p>
        </p:txBody>
      </p:sp>
    </p:spTree>
    <p:extLst>
      <p:ext uri="{BB962C8B-B14F-4D97-AF65-F5344CB8AC3E}">
        <p14:creationId xmlns:p14="http://schemas.microsoft.com/office/powerpoint/2010/main" val="3190674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Title 1"/>
          <p:cNvSpPr>
            <a:spLocks noGrp="1"/>
          </p:cNvSpPr>
          <p:nvPr>
            <p:ph type="title"/>
          </p:nvPr>
        </p:nvSpPr>
        <p:spPr>
          <a:xfrm>
            <a:off x="0" y="0"/>
            <a:ext cx="12192000" cy="6011333"/>
          </a:xfrm>
          <a:solidFill>
            <a:srgbClr val="00B050"/>
          </a:solidFill>
        </p:spPr>
        <p:txBody>
          <a:bodyPr>
            <a:normAutofit/>
          </a:bodyPr>
          <a:lstStyle/>
          <a:p>
            <a:pPr algn="l"/>
            <a:r>
              <a:rPr lang="en-GB" altLang="en-US" sz="11500" dirty="0">
                <a:solidFill>
                  <a:schemeClr val="bg1"/>
                </a:solidFill>
              </a:rPr>
              <a:t> Trade marks</a:t>
            </a:r>
            <a:br>
              <a:rPr lang="en-GB" altLang="en-US" sz="11500" dirty="0">
                <a:solidFill>
                  <a:schemeClr val="bg1"/>
                </a:solidFill>
              </a:rPr>
            </a:br>
            <a:endParaRPr lang="en-GB" altLang="en-US" sz="11500" dirty="0">
              <a:solidFill>
                <a:schemeClr val="bg1"/>
              </a:solidFill>
            </a:endParaRPr>
          </a:p>
        </p:txBody>
      </p:sp>
    </p:spTree>
    <p:extLst>
      <p:ext uri="{BB962C8B-B14F-4D97-AF65-F5344CB8AC3E}">
        <p14:creationId xmlns:p14="http://schemas.microsoft.com/office/powerpoint/2010/main" val="1642281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C64CF8E5-A944-4933-8918-DE38AA63FAE0}"/>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2113613" y="1289155"/>
            <a:ext cx="7555043" cy="4212236"/>
          </a:xfrm>
          <a:prstGeom prst="rect">
            <a:avLst/>
          </a:prstGeom>
        </p:spPr>
      </p:pic>
      <p:sp>
        <p:nvSpPr>
          <p:cNvPr id="3" name="Title 1">
            <a:extLst>
              <a:ext uri="{FF2B5EF4-FFF2-40B4-BE49-F238E27FC236}">
                <a16:creationId xmlns:a16="http://schemas.microsoft.com/office/drawing/2014/main" id="{5003DFD3-17C9-47DD-9CF1-2550247B87BB}"/>
              </a:ext>
            </a:extLst>
          </p:cNvPr>
          <p:cNvSpPr txBox="1">
            <a:spLocks/>
          </p:cNvSpPr>
          <p:nvPr/>
        </p:nvSpPr>
        <p:spPr>
          <a:xfrm>
            <a:off x="404734" y="274638"/>
            <a:ext cx="10972800" cy="689866"/>
          </a:xfrm>
          <a:prstGeom prst="rect">
            <a:avLst/>
          </a:prstGeom>
        </p:spPr>
        <p:txBody>
          <a:bodyPr>
            <a:normAutofit fontScale="90000" lnSpcReduction="10000"/>
          </a:bodyPr>
          <a:lstStyle>
            <a:lvl1pPr algn="l" defTabSz="457200" rtl="0" eaLnBrk="1" latinLnBrk="0" hangingPunct="1">
              <a:spcBef>
                <a:spcPct val="0"/>
              </a:spcBef>
              <a:buNone/>
              <a:defRPr sz="4400" b="1" kern="1200">
                <a:solidFill>
                  <a:srgbClr val="4EBA6F"/>
                </a:solidFill>
                <a:latin typeface="Cambria" panose="02040503050406030204" pitchFamily="18" charset="0"/>
                <a:ea typeface="+mj-ea"/>
                <a:cs typeface="Arial"/>
              </a:defRPr>
            </a:lvl1pPr>
          </a:lstStyle>
          <a:p>
            <a:r>
              <a:rPr lang="en-GB" dirty="0"/>
              <a:t>What is a Trade Mark?</a:t>
            </a:r>
          </a:p>
        </p:txBody>
      </p:sp>
      <p:sp>
        <p:nvSpPr>
          <p:cNvPr id="4" name="Rectangle 3">
            <a:extLst>
              <a:ext uri="{FF2B5EF4-FFF2-40B4-BE49-F238E27FC236}">
                <a16:creationId xmlns:a16="http://schemas.microsoft.com/office/drawing/2014/main" id="{E7340647-2F9C-45E6-BD96-8B2958CEEC16}"/>
              </a:ext>
            </a:extLst>
          </p:cNvPr>
          <p:cNvSpPr/>
          <p:nvPr/>
        </p:nvSpPr>
        <p:spPr>
          <a:xfrm>
            <a:off x="9932031" y="81136"/>
            <a:ext cx="2137636" cy="492443"/>
          </a:xfrm>
          <a:prstGeom prst="rect">
            <a:avLst/>
          </a:prstGeom>
        </p:spPr>
        <p:txBody>
          <a:bodyPr wrap="none">
            <a:spAutoFit/>
          </a:bodyPr>
          <a:lstStyle/>
          <a:p>
            <a:r>
              <a:rPr lang="en-GB" sz="2600" b="1" dirty="0">
                <a:solidFill>
                  <a:srgbClr val="00B050"/>
                </a:solidFill>
                <a:latin typeface="Cambria" panose="02040503050406030204" pitchFamily="18" charset="0"/>
              </a:rPr>
              <a:t>Trade marks</a:t>
            </a:r>
            <a:endParaRPr lang="en-GB" sz="2600" dirty="0">
              <a:solidFill>
                <a:srgbClr val="00B050"/>
              </a:solidFill>
              <a:latin typeface="Cambria" panose="02040503050406030204" pitchFamily="18" charset="0"/>
            </a:endParaRPr>
          </a:p>
        </p:txBody>
      </p:sp>
    </p:spTree>
    <p:extLst>
      <p:ext uri="{BB962C8B-B14F-4D97-AF65-F5344CB8AC3E}">
        <p14:creationId xmlns:p14="http://schemas.microsoft.com/office/powerpoint/2010/main" val="4088330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E9EBE59-5F46-49A8-9FC5-022155216857}"/>
              </a:ext>
            </a:extLst>
          </p:cNvPr>
          <p:cNvSpPr txBox="1"/>
          <p:nvPr/>
        </p:nvSpPr>
        <p:spPr>
          <a:xfrm>
            <a:off x="876300" y="1657350"/>
            <a:ext cx="10229850" cy="3785652"/>
          </a:xfrm>
          <a:prstGeom prst="rect">
            <a:avLst/>
          </a:prstGeom>
          <a:noFill/>
        </p:spPr>
        <p:txBody>
          <a:bodyPr wrap="square" rtlCol="0">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Check that sound and videos are working on your teacher’s computer and not blocked by your provider (videos are hyperlinked to a screenshot of the video for each of the sections).</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Teacher needs to have scanned a student idea for a product and their branding to go on slides 6 and 19.</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Students could have computer access for the game on slide 25 or this could be played as a class on the teacher’s computer/board. The game is archived, so cannot be accessed directly from the PowerPoint.</a:t>
            </a:r>
          </a:p>
        </p:txBody>
      </p:sp>
      <p:sp>
        <p:nvSpPr>
          <p:cNvPr id="5" name="Title 4">
            <a:extLst>
              <a:ext uri="{FF2B5EF4-FFF2-40B4-BE49-F238E27FC236}">
                <a16:creationId xmlns:a16="http://schemas.microsoft.com/office/drawing/2014/main" id="{8E56E070-9346-4575-84D7-A33165A7E93E}"/>
              </a:ext>
            </a:extLst>
          </p:cNvPr>
          <p:cNvSpPr>
            <a:spLocks noGrp="1"/>
          </p:cNvSpPr>
          <p:nvPr>
            <p:ph type="title"/>
          </p:nvPr>
        </p:nvSpPr>
        <p:spPr/>
        <p:txBody>
          <a:bodyPr>
            <a:noAutofit/>
          </a:bodyPr>
          <a:lstStyle/>
          <a:p>
            <a:r>
              <a:rPr lang="en-GB" sz="3600" dirty="0"/>
              <a:t>Equipment/preparation needed for the lesson</a:t>
            </a:r>
          </a:p>
        </p:txBody>
      </p:sp>
    </p:spTree>
    <p:extLst>
      <p:ext uri="{BB962C8B-B14F-4D97-AF65-F5344CB8AC3E}">
        <p14:creationId xmlns:p14="http://schemas.microsoft.com/office/powerpoint/2010/main" val="221980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206C46-B1E3-4598-942D-B06A1BE40CE4}"/>
              </a:ext>
            </a:extLst>
          </p:cNvPr>
          <p:cNvSpPr>
            <a:spLocks noGrp="1"/>
          </p:cNvSpPr>
          <p:nvPr>
            <p:ph type="title"/>
          </p:nvPr>
        </p:nvSpPr>
        <p:spPr>
          <a:xfrm>
            <a:off x="417689" y="274638"/>
            <a:ext cx="10972800" cy="689866"/>
          </a:xfrm>
        </p:spPr>
        <p:txBody>
          <a:bodyPr>
            <a:normAutofit fontScale="90000"/>
          </a:bodyPr>
          <a:lstStyle/>
          <a:p>
            <a:r>
              <a:rPr lang="en-GB" dirty="0"/>
              <a:t>Trade marks </a:t>
            </a:r>
          </a:p>
        </p:txBody>
      </p:sp>
      <p:sp>
        <p:nvSpPr>
          <p:cNvPr id="7" name="Rectangle 6">
            <a:extLst>
              <a:ext uri="{FF2B5EF4-FFF2-40B4-BE49-F238E27FC236}">
                <a16:creationId xmlns:a16="http://schemas.microsoft.com/office/drawing/2014/main" id="{E94AA1BC-7202-467F-8D7D-C42F81844170}"/>
              </a:ext>
            </a:extLst>
          </p:cNvPr>
          <p:cNvSpPr/>
          <p:nvPr/>
        </p:nvSpPr>
        <p:spPr>
          <a:xfrm>
            <a:off x="9932031" y="81136"/>
            <a:ext cx="2137636" cy="492443"/>
          </a:xfrm>
          <a:prstGeom prst="rect">
            <a:avLst/>
          </a:prstGeom>
        </p:spPr>
        <p:txBody>
          <a:bodyPr wrap="none">
            <a:spAutoFit/>
          </a:bodyPr>
          <a:lstStyle/>
          <a:p>
            <a:r>
              <a:rPr lang="en-GB" sz="2600" b="1" dirty="0">
                <a:solidFill>
                  <a:srgbClr val="00B050"/>
                </a:solidFill>
                <a:latin typeface="Cambria" panose="02040503050406030204" pitchFamily="18" charset="0"/>
              </a:rPr>
              <a:t>Trade marks</a:t>
            </a:r>
            <a:endParaRPr lang="en-GB" sz="2600" dirty="0">
              <a:solidFill>
                <a:srgbClr val="00B050"/>
              </a:solidFill>
              <a:latin typeface="Cambria" panose="02040503050406030204" pitchFamily="18" charset="0"/>
            </a:endParaRPr>
          </a:p>
        </p:txBody>
      </p:sp>
      <p:sp>
        <p:nvSpPr>
          <p:cNvPr id="10" name="Content Placeholder 4">
            <a:extLst>
              <a:ext uri="{FF2B5EF4-FFF2-40B4-BE49-F238E27FC236}">
                <a16:creationId xmlns:a16="http://schemas.microsoft.com/office/drawing/2014/main" id="{4EE82312-1E75-44ED-8F72-7C6702E3C146}"/>
              </a:ext>
            </a:extLst>
          </p:cNvPr>
          <p:cNvSpPr>
            <a:spLocks noGrp="1"/>
          </p:cNvSpPr>
          <p:nvPr>
            <p:ph idx="1"/>
          </p:nvPr>
        </p:nvSpPr>
        <p:spPr>
          <a:xfrm>
            <a:off x="609600" y="1256863"/>
            <a:ext cx="10972800" cy="1053058"/>
          </a:xfrm>
        </p:spPr>
        <p:txBody>
          <a:bodyPr>
            <a:noAutofit/>
          </a:bodyPr>
          <a:lstStyle/>
          <a:p>
            <a:pPr>
              <a:spcBef>
                <a:spcPts val="0"/>
              </a:spcBef>
              <a:spcAft>
                <a:spcPts val="400"/>
              </a:spcAft>
            </a:pPr>
            <a:r>
              <a:rPr lang="en-GB" sz="2000" b="0" dirty="0">
                <a:solidFill>
                  <a:schemeClr val="tx1"/>
                </a:solidFill>
                <a:latin typeface="Arial" panose="020B0604020202020204" pitchFamily="34" charset="0"/>
                <a:cs typeface="Arial" panose="020B0604020202020204" pitchFamily="34" charset="0"/>
              </a:rPr>
              <a:t>Protects a logo/word/shape/colour/sound</a:t>
            </a:r>
          </a:p>
          <a:p>
            <a:pPr>
              <a:spcBef>
                <a:spcPts val="0"/>
              </a:spcBef>
              <a:spcAft>
                <a:spcPts val="400"/>
              </a:spcAft>
            </a:pPr>
            <a:r>
              <a:rPr lang="en-GB" sz="2000" b="0" dirty="0">
                <a:solidFill>
                  <a:schemeClr val="tx1"/>
                </a:solidFill>
                <a:latin typeface="Arial" panose="020B0604020202020204" pitchFamily="34" charset="0"/>
                <a:cs typeface="Arial" panose="020B0604020202020204" pitchFamily="34" charset="0"/>
              </a:rPr>
              <a:t>Lasts for ever providing it is renewed every 10 years (first trade mark in the UK was registered in 1876 and is still alive today)</a:t>
            </a:r>
          </a:p>
          <a:p>
            <a:pPr>
              <a:spcBef>
                <a:spcPts val="0"/>
              </a:spcBef>
              <a:spcAft>
                <a:spcPts val="400"/>
              </a:spcAft>
            </a:pPr>
            <a:r>
              <a:rPr lang="en-GB" sz="2000" b="0" dirty="0">
                <a:solidFill>
                  <a:schemeClr val="tx1"/>
                </a:solidFill>
                <a:latin typeface="Arial" panose="020B0604020202020204" pitchFamily="34" charset="0"/>
                <a:cs typeface="Arial" panose="020B0604020202020204" pitchFamily="34" charset="0"/>
              </a:rPr>
              <a:t>Identifiable with a </a:t>
            </a:r>
          </a:p>
          <a:p>
            <a:pPr>
              <a:spcBef>
                <a:spcPts val="0"/>
              </a:spcBef>
              <a:spcAft>
                <a:spcPts val="400"/>
              </a:spcAft>
            </a:pPr>
            <a:endParaRPr lang="en-GB" sz="2000" dirty="0"/>
          </a:p>
          <a:p>
            <a:pPr marL="0" indent="0">
              <a:spcBef>
                <a:spcPts val="0"/>
              </a:spcBef>
              <a:spcAft>
                <a:spcPts val="400"/>
              </a:spcAft>
              <a:buNone/>
            </a:pPr>
            <a:endParaRPr lang="en-GB" sz="2000" dirty="0"/>
          </a:p>
        </p:txBody>
      </p:sp>
      <p:pic>
        <p:nvPicPr>
          <p:cNvPr id="14" name="Picture 13">
            <a:extLst>
              <a:ext uri="{FF2B5EF4-FFF2-40B4-BE49-F238E27FC236}">
                <a16:creationId xmlns:a16="http://schemas.microsoft.com/office/drawing/2014/main" id="{FDF7B1C7-EC82-4E27-9C1B-C3C4F8624F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19907" y="2309921"/>
            <a:ext cx="413898" cy="413898"/>
          </a:xfrm>
          <a:prstGeom prst="rect">
            <a:avLst/>
          </a:prstGeom>
        </p:spPr>
      </p:pic>
      <p:sp>
        <p:nvSpPr>
          <p:cNvPr id="15" name="TextBox 14">
            <a:extLst>
              <a:ext uri="{FF2B5EF4-FFF2-40B4-BE49-F238E27FC236}">
                <a16:creationId xmlns:a16="http://schemas.microsoft.com/office/drawing/2014/main" id="{5C84E84B-BBB8-4F62-8A09-63E7898C6741}"/>
              </a:ext>
            </a:extLst>
          </p:cNvPr>
          <p:cNvSpPr txBox="1"/>
          <p:nvPr/>
        </p:nvSpPr>
        <p:spPr>
          <a:xfrm>
            <a:off x="609600" y="3066047"/>
            <a:ext cx="10972800" cy="523220"/>
          </a:xfrm>
          <a:prstGeom prst="rect">
            <a:avLst/>
          </a:prstGeom>
          <a:noFill/>
        </p:spPr>
        <p:txBody>
          <a:bodyPr wrap="square" rtlCol="0">
            <a:spAutoFit/>
          </a:bodyPr>
          <a:lstStyle/>
          <a:p>
            <a:r>
              <a:rPr lang="en-GB" sz="2800" b="1" dirty="0">
                <a:solidFill>
                  <a:srgbClr val="0070C0"/>
                </a:solidFill>
                <a:latin typeface="Cambria" panose="02040503050406030204" pitchFamily="18" charset="0"/>
              </a:rPr>
              <a:t>What would not count as a trade mark?</a:t>
            </a:r>
          </a:p>
        </p:txBody>
      </p:sp>
      <p:sp>
        <p:nvSpPr>
          <p:cNvPr id="16" name="Content Placeholder 4">
            <a:extLst>
              <a:ext uri="{FF2B5EF4-FFF2-40B4-BE49-F238E27FC236}">
                <a16:creationId xmlns:a16="http://schemas.microsoft.com/office/drawing/2014/main" id="{11AB09F4-1D38-4339-8A46-4AE4FB7C56DE}"/>
              </a:ext>
            </a:extLst>
          </p:cNvPr>
          <p:cNvSpPr txBox="1">
            <a:spLocks/>
          </p:cNvSpPr>
          <p:nvPr/>
        </p:nvSpPr>
        <p:spPr>
          <a:xfrm>
            <a:off x="609600" y="3772100"/>
            <a:ext cx="10972800" cy="105305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b="1" kern="1200">
                <a:solidFill>
                  <a:srgbClr val="318AAC"/>
                </a:solidFill>
                <a:latin typeface="Cambria" panose="02040503050406030204" pitchFamily="18" charset="0"/>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400"/>
              </a:spcAft>
              <a:buBlip>
                <a:blip r:embed="rId4"/>
              </a:buBlip>
            </a:pPr>
            <a:r>
              <a:rPr lang="en-GB" sz="2000" b="0" dirty="0">
                <a:solidFill>
                  <a:schemeClr val="tx1"/>
                </a:solidFill>
                <a:latin typeface="Arial" panose="020B0604020202020204" pitchFamily="34" charset="0"/>
                <a:cs typeface="Arial" panose="020B0604020202020204" pitchFamily="34" charset="0"/>
              </a:rPr>
              <a:t>Words that describe directly what you sell e.g. Really Fab Haircuts.</a:t>
            </a:r>
          </a:p>
          <a:p>
            <a:pPr>
              <a:spcBef>
                <a:spcPts val="0"/>
              </a:spcBef>
              <a:spcAft>
                <a:spcPts val="400"/>
              </a:spcAft>
              <a:buBlip>
                <a:blip r:embed="rId4"/>
              </a:buBlip>
            </a:pPr>
            <a:r>
              <a:rPr lang="en-GB" sz="2000" b="0" dirty="0">
                <a:solidFill>
                  <a:schemeClr val="tx1"/>
                </a:solidFill>
                <a:latin typeface="Arial" panose="020B0604020202020204" pitchFamily="34" charset="0"/>
                <a:cs typeface="Arial" panose="020B0604020202020204" pitchFamily="34" charset="0"/>
              </a:rPr>
              <a:t>Words that are customary in your trade e.g. Four by Four.</a:t>
            </a:r>
          </a:p>
          <a:p>
            <a:pPr>
              <a:spcBef>
                <a:spcPts val="0"/>
              </a:spcBef>
              <a:spcAft>
                <a:spcPts val="400"/>
              </a:spcAft>
              <a:buBlip>
                <a:blip r:embed="rId4"/>
              </a:buBlip>
            </a:pPr>
            <a:r>
              <a:rPr lang="en-GB" sz="2000" b="0" dirty="0">
                <a:solidFill>
                  <a:schemeClr val="tx1"/>
                </a:solidFill>
                <a:latin typeface="Arial" panose="020B0604020202020204" pitchFamily="34" charset="0"/>
                <a:cs typeface="Arial" panose="020B0604020202020204" pitchFamily="34" charset="0"/>
              </a:rPr>
              <a:t>Words that are not distinctive to one business e.g. Putting Customers First</a:t>
            </a:r>
          </a:p>
          <a:p>
            <a:pPr>
              <a:spcBef>
                <a:spcPts val="0"/>
              </a:spcBef>
              <a:spcAft>
                <a:spcPts val="400"/>
              </a:spcAft>
              <a:buBlip>
                <a:blip r:embed="rId4"/>
              </a:buBlip>
            </a:pPr>
            <a:r>
              <a:rPr lang="en-GB" sz="2000" b="0" dirty="0">
                <a:solidFill>
                  <a:schemeClr val="tx1"/>
                </a:solidFill>
                <a:latin typeface="Arial" panose="020B0604020202020204" pitchFamily="34" charset="0"/>
                <a:cs typeface="Arial" panose="020B0604020202020204" pitchFamily="34" charset="0"/>
              </a:rPr>
              <a:t>Use of specifically protected emblems e.g. the Olympic logo.</a:t>
            </a:r>
          </a:p>
          <a:p>
            <a:pPr>
              <a:spcBef>
                <a:spcPts val="0"/>
              </a:spcBef>
              <a:spcAft>
                <a:spcPts val="400"/>
              </a:spcAft>
              <a:buBlip>
                <a:blip r:embed="rId4"/>
              </a:buBlip>
            </a:pPr>
            <a:r>
              <a:rPr lang="en-GB" sz="2000" b="0" dirty="0">
                <a:solidFill>
                  <a:schemeClr val="tx1"/>
                </a:solidFill>
                <a:latin typeface="Arial" panose="020B0604020202020204" pitchFamily="34" charset="0"/>
                <a:cs typeface="Arial" panose="020B0604020202020204" pitchFamily="34" charset="0"/>
              </a:rPr>
              <a:t>Pornographic/taboo words.</a:t>
            </a:r>
            <a:endParaRPr lang="en-GB" sz="2000" dirty="0"/>
          </a:p>
          <a:p>
            <a:pPr>
              <a:spcBef>
                <a:spcPts val="0"/>
              </a:spcBef>
              <a:spcAft>
                <a:spcPts val="400"/>
              </a:spcAft>
              <a:buBlip>
                <a:blip r:embed="rId4"/>
              </a:buBlip>
            </a:pPr>
            <a:endParaRPr lang="en-GB" sz="2000" dirty="0"/>
          </a:p>
        </p:txBody>
      </p:sp>
    </p:spTree>
    <p:extLst>
      <p:ext uri="{BB962C8B-B14F-4D97-AF65-F5344CB8AC3E}">
        <p14:creationId xmlns:p14="http://schemas.microsoft.com/office/powerpoint/2010/main" val="341956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85067A8-3A81-4CC8-867E-BCF4DBCE5EE7}"/>
              </a:ext>
            </a:extLst>
          </p:cNvPr>
          <p:cNvSpPr txBox="1">
            <a:spLocks/>
          </p:cNvSpPr>
          <p:nvPr/>
        </p:nvSpPr>
        <p:spPr>
          <a:xfrm>
            <a:off x="372533" y="274637"/>
            <a:ext cx="5641298" cy="1674083"/>
          </a:xfrm>
          <a:prstGeom prst="rect">
            <a:avLst/>
          </a:prstGeom>
        </p:spPr>
        <p:txBody>
          <a:bodyPr>
            <a:normAutofit fontScale="90000" lnSpcReduction="20000"/>
          </a:bodyPr>
          <a:lstStyle>
            <a:lvl1pPr algn="l" defTabSz="457200" rtl="0" eaLnBrk="1" latinLnBrk="0" hangingPunct="1">
              <a:spcBef>
                <a:spcPct val="0"/>
              </a:spcBef>
              <a:buNone/>
              <a:defRPr sz="4400" b="1" kern="1200">
                <a:solidFill>
                  <a:srgbClr val="4EBA6F"/>
                </a:solidFill>
                <a:latin typeface="Cambria" panose="02040503050406030204" pitchFamily="18" charset="0"/>
                <a:ea typeface="+mj-ea"/>
                <a:cs typeface="Arial"/>
              </a:defRPr>
            </a:lvl1pPr>
          </a:lstStyle>
          <a:p>
            <a:r>
              <a:rPr lang="en-GB" dirty="0"/>
              <a:t>What trade marks can you see inside this cupboard?</a:t>
            </a:r>
          </a:p>
        </p:txBody>
      </p:sp>
      <p:sp>
        <p:nvSpPr>
          <p:cNvPr id="5" name="Rectangle 4">
            <a:extLst>
              <a:ext uri="{FF2B5EF4-FFF2-40B4-BE49-F238E27FC236}">
                <a16:creationId xmlns:a16="http://schemas.microsoft.com/office/drawing/2014/main" id="{254DDD09-88A6-4648-821B-F60C91A835E4}"/>
              </a:ext>
            </a:extLst>
          </p:cNvPr>
          <p:cNvSpPr/>
          <p:nvPr/>
        </p:nvSpPr>
        <p:spPr>
          <a:xfrm>
            <a:off x="9932031" y="81136"/>
            <a:ext cx="2123210" cy="492443"/>
          </a:xfrm>
          <a:prstGeom prst="rect">
            <a:avLst/>
          </a:prstGeom>
        </p:spPr>
        <p:txBody>
          <a:bodyPr wrap="none">
            <a:spAutoFit/>
          </a:bodyPr>
          <a:lstStyle/>
          <a:p>
            <a:r>
              <a:rPr lang="en-GB" sz="2600" b="1" dirty="0">
                <a:solidFill>
                  <a:srgbClr val="00B050"/>
                </a:solidFill>
                <a:latin typeface="Cambria" panose="02040503050406030204" pitchFamily="18" charset="0"/>
              </a:rPr>
              <a:t>Trade marks</a:t>
            </a:r>
            <a:endParaRPr lang="en-GB" sz="2600" dirty="0">
              <a:solidFill>
                <a:srgbClr val="00B050"/>
              </a:solidFill>
              <a:latin typeface="Cambria" panose="02040503050406030204" pitchFamily="18" charset="0"/>
            </a:endParaRPr>
          </a:p>
        </p:txBody>
      </p:sp>
      <p:pic>
        <p:nvPicPr>
          <p:cNvPr id="6" name="Picture 5">
            <a:extLst>
              <a:ext uri="{FF2B5EF4-FFF2-40B4-BE49-F238E27FC236}">
                <a16:creationId xmlns:a16="http://schemas.microsoft.com/office/drawing/2014/main" id="{F26BB057-C9F8-41FD-925B-2DF84AA8E4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56399" y="573579"/>
            <a:ext cx="4683095" cy="4951901"/>
          </a:xfrm>
          <a:prstGeom prst="rect">
            <a:avLst/>
          </a:prstGeom>
        </p:spPr>
      </p:pic>
    </p:spTree>
    <p:extLst>
      <p:ext uri="{BB962C8B-B14F-4D97-AF65-F5344CB8AC3E}">
        <p14:creationId xmlns:p14="http://schemas.microsoft.com/office/powerpoint/2010/main" val="3376874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146A389-9D86-4211-82D6-8DCD8C5517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86008" y="1510589"/>
            <a:ext cx="3393888" cy="3773443"/>
          </a:xfrm>
          <a:prstGeom prst="rect">
            <a:avLst/>
          </a:prstGeom>
        </p:spPr>
      </p:pic>
      <p:sp>
        <p:nvSpPr>
          <p:cNvPr id="3" name="Title 1">
            <a:extLst>
              <a:ext uri="{FF2B5EF4-FFF2-40B4-BE49-F238E27FC236}">
                <a16:creationId xmlns:a16="http://schemas.microsoft.com/office/drawing/2014/main" id="{685067A8-3A81-4CC8-867E-BCF4DBCE5EE7}"/>
              </a:ext>
            </a:extLst>
          </p:cNvPr>
          <p:cNvSpPr txBox="1">
            <a:spLocks/>
          </p:cNvSpPr>
          <p:nvPr/>
        </p:nvSpPr>
        <p:spPr>
          <a:xfrm>
            <a:off x="353249" y="274637"/>
            <a:ext cx="5641298" cy="837041"/>
          </a:xfrm>
          <a:prstGeom prst="rect">
            <a:avLst/>
          </a:prstGeom>
        </p:spPr>
        <p:txBody>
          <a:bodyPr>
            <a:normAutofit fontScale="97500"/>
          </a:bodyPr>
          <a:lstStyle>
            <a:lvl1pPr algn="l" defTabSz="457200" rtl="0" eaLnBrk="1" latinLnBrk="0" hangingPunct="1">
              <a:spcBef>
                <a:spcPct val="0"/>
              </a:spcBef>
              <a:buNone/>
              <a:defRPr sz="4400" b="1" kern="1200">
                <a:solidFill>
                  <a:srgbClr val="4EBA6F"/>
                </a:solidFill>
                <a:latin typeface="Cambria" panose="02040503050406030204" pitchFamily="18" charset="0"/>
                <a:ea typeface="+mj-ea"/>
                <a:cs typeface="Arial"/>
              </a:defRPr>
            </a:lvl1pPr>
          </a:lstStyle>
          <a:p>
            <a:r>
              <a:rPr lang="en-GB" dirty="0"/>
              <a:t>Did you spot these?</a:t>
            </a:r>
          </a:p>
        </p:txBody>
      </p:sp>
      <p:cxnSp>
        <p:nvCxnSpPr>
          <p:cNvPr id="6" name="Connector: Elbow 5">
            <a:extLst>
              <a:ext uri="{FF2B5EF4-FFF2-40B4-BE49-F238E27FC236}">
                <a16:creationId xmlns:a16="http://schemas.microsoft.com/office/drawing/2014/main" id="{986B5AAC-5E88-434B-878C-17F5F786CE4D}"/>
              </a:ext>
            </a:extLst>
          </p:cNvPr>
          <p:cNvCxnSpPr>
            <a:cxnSpLocks/>
          </p:cNvCxnSpPr>
          <p:nvPr/>
        </p:nvCxnSpPr>
        <p:spPr>
          <a:xfrm>
            <a:off x="6829404" y="2499940"/>
            <a:ext cx="2541946" cy="1449492"/>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8" name="Connector: Elbow 7">
            <a:extLst>
              <a:ext uri="{FF2B5EF4-FFF2-40B4-BE49-F238E27FC236}">
                <a16:creationId xmlns:a16="http://schemas.microsoft.com/office/drawing/2014/main" id="{F3B4A902-60AA-46E0-B6DF-BF4BD634A6DE}"/>
              </a:ext>
            </a:extLst>
          </p:cNvPr>
          <p:cNvCxnSpPr>
            <a:cxnSpLocks/>
          </p:cNvCxnSpPr>
          <p:nvPr/>
        </p:nvCxnSpPr>
        <p:spPr>
          <a:xfrm flipV="1">
            <a:off x="3073400" y="4484558"/>
            <a:ext cx="2171700" cy="622090"/>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9" name="Connector: Elbow 8">
            <a:extLst>
              <a:ext uri="{FF2B5EF4-FFF2-40B4-BE49-F238E27FC236}">
                <a16:creationId xmlns:a16="http://schemas.microsoft.com/office/drawing/2014/main" id="{6374B393-401A-48AC-AA11-893473E73A20}"/>
              </a:ext>
            </a:extLst>
          </p:cNvPr>
          <p:cNvCxnSpPr>
            <a:cxnSpLocks/>
          </p:cNvCxnSpPr>
          <p:nvPr/>
        </p:nvCxnSpPr>
        <p:spPr>
          <a:xfrm>
            <a:off x="6927954" y="1678900"/>
            <a:ext cx="3175486" cy="541851"/>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11" name="Connector: Elbow 10">
            <a:extLst>
              <a:ext uri="{FF2B5EF4-FFF2-40B4-BE49-F238E27FC236}">
                <a16:creationId xmlns:a16="http://schemas.microsoft.com/office/drawing/2014/main" id="{B19E04C5-8353-48FD-9887-5D763DA0BD59}"/>
              </a:ext>
            </a:extLst>
          </p:cNvPr>
          <p:cNvCxnSpPr>
            <a:cxnSpLocks/>
          </p:cNvCxnSpPr>
          <p:nvPr/>
        </p:nvCxnSpPr>
        <p:spPr>
          <a:xfrm>
            <a:off x="1793470" y="2946400"/>
            <a:ext cx="4165120" cy="773659"/>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12" name="Connector: Elbow 11">
            <a:extLst>
              <a:ext uri="{FF2B5EF4-FFF2-40B4-BE49-F238E27FC236}">
                <a16:creationId xmlns:a16="http://schemas.microsoft.com/office/drawing/2014/main" id="{3539D44C-58EC-4693-8F8B-FCBE1BDECE96}"/>
              </a:ext>
            </a:extLst>
          </p:cNvPr>
          <p:cNvCxnSpPr>
            <a:cxnSpLocks/>
          </p:cNvCxnSpPr>
          <p:nvPr/>
        </p:nvCxnSpPr>
        <p:spPr>
          <a:xfrm>
            <a:off x="6433279" y="4724400"/>
            <a:ext cx="2443396" cy="764498"/>
          </a:xfrm>
          <a:prstGeom prst="bentConnector3">
            <a:avLst/>
          </a:prstGeom>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018C85CD-283F-4B8E-8895-C1315BFE149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174433" y="3717052"/>
            <a:ext cx="699869" cy="2157099"/>
          </a:xfrm>
          <a:prstGeom prst="rect">
            <a:avLst/>
          </a:prstGeom>
        </p:spPr>
      </p:pic>
      <p:pic>
        <p:nvPicPr>
          <p:cNvPr id="14" name="Picture 13">
            <a:extLst>
              <a:ext uri="{FF2B5EF4-FFF2-40B4-BE49-F238E27FC236}">
                <a16:creationId xmlns:a16="http://schemas.microsoft.com/office/drawing/2014/main" id="{320B3187-7375-459E-A86A-CB06FAF4D07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990387" y="4447043"/>
            <a:ext cx="761926" cy="1319211"/>
          </a:xfrm>
          <a:prstGeom prst="rect">
            <a:avLst/>
          </a:prstGeom>
        </p:spPr>
      </p:pic>
      <p:pic>
        <p:nvPicPr>
          <p:cNvPr id="15" name="Picture 14">
            <a:extLst>
              <a:ext uri="{FF2B5EF4-FFF2-40B4-BE49-F238E27FC236}">
                <a16:creationId xmlns:a16="http://schemas.microsoft.com/office/drawing/2014/main" id="{6597C91A-09C1-4D5D-9F3D-2293CADB211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04117" y="1393128"/>
            <a:ext cx="1250232" cy="1448145"/>
          </a:xfrm>
          <a:prstGeom prst="rect">
            <a:avLst/>
          </a:prstGeom>
        </p:spPr>
      </p:pic>
      <p:pic>
        <p:nvPicPr>
          <p:cNvPr id="19" name="Picture 18">
            <a:extLst>
              <a:ext uri="{FF2B5EF4-FFF2-40B4-BE49-F238E27FC236}">
                <a16:creationId xmlns:a16="http://schemas.microsoft.com/office/drawing/2014/main" id="{BFBA598E-3292-4991-9F64-FEA00C461CB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495579" y="3433854"/>
            <a:ext cx="2051649" cy="572410"/>
          </a:xfrm>
          <a:prstGeom prst="rect">
            <a:avLst/>
          </a:prstGeom>
        </p:spPr>
      </p:pic>
      <p:pic>
        <p:nvPicPr>
          <p:cNvPr id="20" name="Picture 19">
            <a:extLst>
              <a:ext uri="{FF2B5EF4-FFF2-40B4-BE49-F238E27FC236}">
                <a16:creationId xmlns:a16="http://schemas.microsoft.com/office/drawing/2014/main" id="{E7CA76C0-0200-496D-8725-BAB9261D0D5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97381" y="2690909"/>
            <a:ext cx="1047119" cy="1756134"/>
          </a:xfrm>
          <a:prstGeom prst="rect">
            <a:avLst/>
          </a:prstGeom>
        </p:spPr>
      </p:pic>
      <p:pic>
        <p:nvPicPr>
          <p:cNvPr id="25" name="Picture 24">
            <a:extLst>
              <a:ext uri="{FF2B5EF4-FFF2-40B4-BE49-F238E27FC236}">
                <a16:creationId xmlns:a16="http://schemas.microsoft.com/office/drawing/2014/main" id="{5E8A70C5-97F3-4CAD-8493-1C8176AE7B9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062209" y="138467"/>
            <a:ext cx="2076336" cy="816000"/>
          </a:xfrm>
          <a:prstGeom prst="rect">
            <a:avLst/>
          </a:prstGeom>
        </p:spPr>
      </p:pic>
      <p:cxnSp>
        <p:nvCxnSpPr>
          <p:cNvPr id="34" name="Connector: Elbow 33">
            <a:extLst>
              <a:ext uri="{FF2B5EF4-FFF2-40B4-BE49-F238E27FC236}">
                <a16:creationId xmlns:a16="http://schemas.microsoft.com/office/drawing/2014/main" id="{F8CE96B0-6058-48A9-BC27-92A7289D1BB1}"/>
              </a:ext>
            </a:extLst>
          </p:cNvPr>
          <p:cNvCxnSpPr>
            <a:cxnSpLocks/>
            <a:endCxn id="25" idx="1"/>
          </p:cNvCxnSpPr>
          <p:nvPr/>
        </p:nvCxnSpPr>
        <p:spPr>
          <a:xfrm flipV="1">
            <a:off x="4844955" y="546467"/>
            <a:ext cx="2217254" cy="1634328"/>
          </a:xfrm>
          <a:prstGeom prst="bentConnector3">
            <a:avLst/>
          </a:prstGeom>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DA41EAC8-AF47-42F4-98A0-8EFD780E1DA2}"/>
              </a:ext>
            </a:extLst>
          </p:cNvPr>
          <p:cNvSpPr/>
          <p:nvPr/>
        </p:nvSpPr>
        <p:spPr>
          <a:xfrm>
            <a:off x="367679" y="1111677"/>
            <a:ext cx="3505822" cy="923330"/>
          </a:xfrm>
          <a:prstGeom prst="rect">
            <a:avLst/>
          </a:prstGeom>
        </p:spPr>
        <p:txBody>
          <a:bodyPr wrap="square">
            <a:spAutoFit/>
          </a:bodyPr>
          <a:lstStyle/>
          <a:p>
            <a:r>
              <a:rPr lang="en-GB" dirty="0">
                <a:latin typeface="Arial" panose="020B0604020202020204" pitchFamily="34" charset="0"/>
                <a:cs typeface="Arial" panose="020B0604020202020204" pitchFamily="34" charset="0"/>
              </a:rPr>
              <a:t>The majority of branded products will be trade marked.</a:t>
            </a:r>
          </a:p>
          <a:p>
            <a:r>
              <a:rPr lang="en-GB" dirty="0">
                <a:latin typeface="Arial" panose="020B0604020202020204" pitchFamily="34" charset="0"/>
                <a:cs typeface="Arial" panose="020B0604020202020204" pitchFamily="34" charset="0"/>
              </a:rPr>
              <a:t>Which other ones are there?</a:t>
            </a:r>
            <a:endParaRPr lang="en-GB" dirty="0"/>
          </a:p>
        </p:txBody>
      </p:sp>
      <p:sp>
        <p:nvSpPr>
          <p:cNvPr id="17" name="Rectangle 16">
            <a:extLst>
              <a:ext uri="{FF2B5EF4-FFF2-40B4-BE49-F238E27FC236}">
                <a16:creationId xmlns:a16="http://schemas.microsoft.com/office/drawing/2014/main" id="{DE1C04E4-93E6-42FB-A38B-4CB8EC28BAA5}"/>
              </a:ext>
            </a:extLst>
          </p:cNvPr>
          <p:cNvSpPr/>
          <p:nvPr/>
        </p:nvSpPr>
        <p:spPr>
          <a:xfrm>
            <a:off x="9932031" y="81136"/>
            <a:ext cx="2123210" cy="492443"/>
          </a:xfrm>
          <a:prstGeom prst="rect">
            <a:avLst/>
          </a:prstGeom>
        </p:spPr>
        <p:txBody>
          <a:bodyPr wrap="none">
            <a:spAutoFit/>
          </a:bodyPr>
          <a:lstStyle/>
          <a:p>
            <a:r>
              <a:rPr lang="en-GB" sz="2600" b="1" dirty="0">
                <a:solidFill>
                  <a:srgbClr val="00B050"/>
                </a:solidFill>
                <a:latin typeface="Cambria" panose="02040503050406030204" pitchFamily="18" charset="0"/>
              </a:rPr>
              <a:t>Trade marks</a:t>
            </a:r>
            <a:endParaRPr lang="en-GB" sz="2600" dirty="0">
              <a:solidFill>
                <a:srgbClr val="00B050"/>
              </a:solidFill>
              <a:latin typeface="Cambria" panose="02040503050406030204" pitchFamily="18" charset="0"/>
            </a:endParaRPr>
          </a:p>
        </p:txBody>
      </p:sp>
    </p:spTree>
    <p:extLst>
      <p:ext uri="{BB962C8B-B14F-4D97-AF65-F5344CB8AC3E}">
        <p14:creationId xmlns:p14="http://schemas.microsoft.com/office/powerpoint/2010/main" val="3929339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Title 1"/>
          <p:cNvSpPr>
            <a:spLocks noGrp="1"/>
          </p:cNvSpPr>
          <p:nvPr>
            <p:ph type="title"/>
          </p:nvPr>
        </p:nvSpPr>
        <p:spPr>
          <a:xfrm>
            <a:off x="0" y="0"/>
            <a:ext cx="12192000" cy="6011333"/>
          </a:xfrm>
          <a:solidFill>
            <a:srgbClr val="FFC000"/>
          </a:solidFill>
        </p:spPr>
        <p:txBody>
          <a:bodyPr>
            <a:normAutofit/>
          </a:bodyPr>
          <a:lstStyle/>
          <a:p>
            <a:pPr algn="l"/>
            <a:r>
              <a:rPr lang="en-GB" altLang="en-US" sz="11500" dirty="0">
                <a:solidFill>
                  <a:schemeClr val="bg1"/>
                </a:solidFill>
              </a:rPr>
              <a:t> Copyright</a:t>
            </a:r>
            <a:br>
              <a:rPr lang="en-GB" altLang="en-US" sz="11500" dirty="0">
                <a:solidFill>
                  <a:schemeClr val="bg1"/>
                </a:solidFill>
              </a:rPr>
            </a:br>
            <a:endParaRPr lang="en-GB" altLang="en-US" sz="11500" dirty="0">
              <a:solidFill>
                <a:schemeClr val="bg1"/>
              </a:solidFill>
            </a:endParaRPr>
          </a:p>
        </p:txBody>
      </p:sp>
    </p:spTree>
    <p:extLst>
      <p:ext uri="{BB962C8B-B14F-4D97-AF65-F5344CB8AC3E}">
        <p14:creationId xmlns:p14="http://schemas.microsoft.com/office/powerpoint/2010/main" val="2997006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946A17-DAC0-44AB-B07F-583077DF92A3}"/>
              </a:ext>
            </a:extLst>
          </p:cNvPr>
          <p:cNvSpPr>
            <a:spLocks noGrp="1"/>
          </p:cNvSpPr>
          <p:nvPr>
            <p:ph type="title"/>
          </p:nvPr>
        </p:nvSpPr>
        <p:spPr/>
        <p:txBody>
          <a:bodyPr>
            <a:normAutofit fontScale="90000"/>
          </a:bodyPr>
          <a:lstStyle/>
          <a:p>
            <a:r>
              <a:rPr lang="en-GB" dirty="0"/>
              <a:t>Have you ever…</a:t>
            </a:r>
          </a:p>
        </p:txBody>
      </p:sp>
      <p:sp>
        <p:nvSpPr>
          <p:cNvPr id="5" name="Content Placeholder 4">
            <a:extLst>
              <a:ext uri="{FF2B5EF4-FFF2-40B4-BE49-F238E27FC236}">
                <a16:creationId xmlns:a16="http://schemas.microsoft.com/office/drawing/2014/main" id="{CF9FB38A-876D-480C-B901-B546F62C7A0E}"/>
              </a:ext>
            </a:extLst>
          </p:cNvPr>
          <p:cNvSpPr>
            <a:spLocks noGrp="1"/>
          </p:cNvSpPr>
          <p:nvPr>
            <p:ph idx="1"/>
          </p:nvPr>
        </p:nvSpPr>
        <p:spPr>
          <a:xfrm>
            <a:off x="609600" y="1600201"/>
            <a:ext cx="5461000" cy="2666999"/>
          </a:xfrm>
        </p:spPr>
        <p:txBody>
          <a:bodyPr>
            <a:normAutofit/>
          </a:bodyPr>
          <a:lstStyle/>
          <a:p>
            <a:pPr>
              <a:spcBef>
                <a:spcPts val="0"/>
              </a:spcBef>
              <a:spcAft>
                <a:spcPts val="800"/>
              </a:spcAft>
              <a:buFont typeface="Wingdings" panose="05000000000000000000" pitchFamily="2" charset="2"/>
              <a:buChar char="q"/>
            </a:pPr>
            <a:r>
              <a:rPr lang="en-GB" sz="2000" b="0" dirty="0">
                <a:solidFill>
                  <a:schemeClr val="tx1"/>
                </a:solidFill>
                <a:latin typeface="Arial" panose="020B0604020202020204" pitchFamily="34" charset="0"/>
                <a:cs typeface="Arial" panose="020B0604020202020204" pitchFamily="34" charset="0"/>
              </a:rPr>
              <a:t>Printed off a picture off the internet</a:t>
            </a:r>
          </a:p>
          <a:p>
            <a:pPr>
              <a:spcBef>
                <a:spcPts val="0"/>
              </a:spcBef>
              <a:spcAft>
                <a:spcPts val="800"/>
              </a:spcAft>
              <a:buFont typeface="Wingdings" panose="05000000000000000000" pitchFamily="2" charset="2"/>
              <a:buChar char="q"/>
            </a:pPr>
            <a:r>
              <a:rPr lang="en-GB" sz="2000" b="0" dirty="0">
                <a:solidFill>
                  <a:schemeClr val="tx1"/>
                </a:solidFill>
                <a:latin typeface="Arial" panose="020B0604020202020204" pitchFamily="34" charset="0"/>
                <a:cs typeface="Arial" panose="020B0604020202020204" pitchFamily="34" charset="0"/>
              </a:rPr>
              <a:t>Downloaded music illegally</a:t>
            </a:r>
          </a:p>
          <a:p>
            <a:pPr>
              <a:spcBef>
                <a:spcPts val="0"/>
              </a:spcBef>
              <a:spcAft>
                <a:spcPts val="800"/>
              </a:spcAft>
              <a:buFont typeface="Wingdings" panose="05000000000000000000" pitchFamily="2" charset="2"/>
              <a:buChar char="q"/>
            </a:pPr>
            <a:r>
              <a:rPr lang="en-GB" sz="2000" b="0" dirty="0">
                <a:solidFill>
                  <a:schemeClr val="tx1"/>
                </a:solidFill>
                <a:latin typeface="Arial" panose="020B0604020202020204" pitchFamily="34" charset="0"/>
                <a:cs typeface="Arial" panose="020B0604020202020204" pitchFamily="34" charset="0"/>
              </a:rPr>
              <a:t>Videoed/filmed something off the TV screen</a:t>
            </a:r>
          </a:p>
          <a:p>
            <a:pPr>
              <a:spcBef>
                <a:spcPts val="0"/>
              </a:spcBef>
              <a:spcAft>
                <a:spcPts val="800"/>
              </a:spcAft>
              <a:buFont typeface="Wingdings" panose="05000000000000000000" pitchFamily="2" charset="2"/>
              <a:buChar char="q"/>
            </a:pPr>
            <a:r>
              <a:rPr lang="en-GB" sz="2000" b="0" dirty="0">
                <a:solidFill>
                  <a:schemeClr val="tx1"/>
                </a:solidFill>
                <a:latin typeface="Arial" panose="020B0604020202020204" pitchFamily="34" charset="0"/>
                <a:cs typeface="Arial" panose="020B0604020202020204" pitchFamily="34" charset="0"/>
              </a:rPr>
              <a:t>Taken a picture of a chapter from a book</a:t>
            </a:r>
          </a:p>
          <a:p>
            <a:pPr>
              <a:spcBef>
                <a:spcPts val="0"/>
              </a:spcBef>
              <a:spcAft>
                <a:spcPts val="800"/>
              </a:spcAft>
              <a:buFont typeface="Wingdings" panose="05000000000000000000" pitchFamily="2" charset="2"/>
              <a:buChar char="q"/>
            </a:pPr>
            <a:r>
              <a:rPr lang="en-GB" sz="2000" b="0" dirty="0">
                <a:solidFill>
                  <a:schemeClr val="tx1"/>
                </a:solidFill>
                <a:latin typeface="Arial" panose="020B0604020202020204" pitchFamily="34" charset="0"/>
                <a:cs typeface="Arial" panose="020B0604020202020204" pitchFamily="34" charset="0"/>
              </a:rPr>
              <a:t>Taken a picture of the screen in a cinema</a:t>
            </a:r>
          </a:p>
          <a:p>
            <a:pPr>
              <a:spcBef>
                <a:spcPts val="0"/>
              </a:spcBef>
              <a:spcAft>
                <a:spcPts val="800"/>
              </a:spcAft>
              <a:buFont typeface="Wingdings" panose="05000000000000000000" pitchFamily="2" charset="2"/>
              <a:buChar char="q"/>
            </a:pPr>
            <a:r>
              <a:rPr lang="en-GB" sz="2000" b="0" dirty="0">
                <a:solidFill>
                  <a:schemeClr val="tx1"/>
                </a:solidFill>
                <a:latin typeface="Arial" panose="020B0604020202020204" pitchFamily="34" charset="0"/>
                <a:cs typeface="Arial" panose="020B0604020202020204" pitchFamily="34" charset="0"/>
              </a:rPr>
              <a:t>Copied a CD</a:t>
            </a:r>
          </a:p>
        </p:txBody>
      </p:sp>
      <p:sp>
        <p:nvSpPr>
          <p:cNvPr id="7" name="Rectangle 6">
            <a:extLst>
              <a:ext uri="{FF2B5EF4-FFF2-40B4-BE49-F238E27FC236}">
                <a16:creationId xmlns:a16="http://schemas.microsoft.com/office/drawing/2014/main" id="{A92D4051-1B6C-457C-ABA0-F7D12E0D1C2F}"/>
              </a:ext>
            </a:extLst>
          </p:cNvPr>
          <p:cNvSpPr/>
          <p:nvPr/>
        </p:nvSpPr>
        <p:spPr>
          <a:xfrm>
            <a:off x="10345689" y="81136"/>
            <a:ext cx="1679691" cy="492443"/>
          </a:xfrm>
          <a:prstGeom prst="rect">
            <a:avLst/>
          </a:prstGeom>
        </p:spPr>
        <p:txBody>
          <a:bodyPr wrap="none">
            <a:spAutoFit/>
          </a:bodyPr>
          <a:lstStyle/>
          <a:p>
            <a:r>
              <a:rPr lang="en-GB" sz="2600" b="1" dirty="0">
                <a:solidFill>
                  <a:srgbClr val="FFC000"/>
                </a:solidFill>
                <a:latin typeface="Cambria" panose="02040503050406030204" pitchFamily="18" charset="0"/>
              </a:rPr>
              <a:t>Copyright</a:t>
            </a:r>
            <a:endParaRPr lang="en-GB" sz="2600" dirty="0">
              <a:solidFill>
                <a:srgbClr val="FFC000"/>
              </a:solidFill>
              <a:latin typeface="Cambria" panose="02040503050406030204" pitchFamily="18" charset="0"/>
            </a:endParaRPr>
          </a:p>
        </p:txBody>
      </p:sp>
      <p:pic>
        <p:nvPicPr>
          <p:cNvPr id="2" name="Picture 1">
            <a:extLst>
              <a:ext uri="{FF2B5EF4-FFF2-40B4-BE49-F238E27FC236}">
                <a16:creationId xmlns:a16="http://schemas.microsoft.com/office/drawing/2014/main" id="{FEAD31C2-5D57-47E9-ADD9-C7D12712A530}"/>
              </a:ext>
            </a:extLst>
          </p:cNvPr>
          <p:cNvPicPr>
            <a:picLocks noChangeAspect="1"/>
          </p:cNvPicPr>
          <p:nvPr/>
        </p:nvPicPr>
        <p:blipFill>
          <a:blip r:embed="rId3"/>
          <a:stretch>
            <a:fillRect/>
          </a:stretch>
        </p:blipFill>
        <p:spPr>
          <a:xfrm rot="613577">
            <a:off x="6836735" y="862831"/>
            <a:ext cx="4000140" cy="4141738"/>
          </a:xfrm>
          <a:prstGeom prst="rect">
            <a:avLst/>
          </a:prstGeom>
        </p:spPr>
      </p:pic>
    </p:spTree>
    <p:extLst>
      <p:ext uri="{BB962C8B-B14F-4D97-AF65-F5344CB8AC3E}">
        <p14:creationId xmlns:p14="http://schemas.microsoft.com/office/powerpoint/2010/main" val="43743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anim calcmode="lin" valueType="num">
                                      <p:cBhvr>
                                        <p:cTn id="2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000"/>
                                        <p:tgtEl>
                                          <p:spTgt spid="5">
                                            <p:txEl>
                                              <p:pRg st="5" end="5"/>
                                            </p:txEl>
                                          </p:spTgt>
                                        </p:tgtEl>
                                      </p:cBhvr>
                                    </p:animEffect>
                                    <p:anim calcmode="lin" valueType="num">
                                      <p:cBhvr>
                                        <p:cTn id="3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420DF14-D255-42D5-86C4-9C3D6841EC13}"/>
              </a:ext>
            </a:extLst>
          </p:cNvPr>
          <p:cNvSpPr>
            <a:spLocks noGrp="1"/>
          </p:cNvSpPr>
          <p:nvPr>
            <p:ph type="title"/>
          </p:nvPr>
        </p:nvSpPr>
        <p:spPr>
          <a:xfrm>
            <a:off x="609600" y="439530"/>
            <a:ext cx="10972800" cy="689866"/>
          </a:xfrm>
        </p:spPr>
        <p:txBody>
          <a:bodyPr>
            <a:normAutofit fontScale="90000"/>
          </a:bodyPr>
          <a:lstStyle/>
          <a:p>
            <a:r>
              <a:rPr lang="en-GB" dirty="0"/>
              <a:t>What would happen if you were caught?</a:t>
            </a:r>
          </a:p>
        </p:txBody>
      </p:sp>
      <p:pic>
        <p:nvPicPr>
          <p:cNvPr id="21" name="Picture 20">
            <a:hlinkClick r:id="rId3"/>
            <a:extLst>
              <a:ext uri="{FF2B5EF4-FFF2-40B4-BE49-F238E27FC236}">
                <a16:creationId xmlns:a16="http://schemas.microsoft.com/office/drawing/2014/main" id="{D4BD2845-1F1F-4C1E-83B2-78B09551C755}"/>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2290916" y="1548581"/>
            <a:ext cx="7610168" cy="4247535"/>
          </a:xfrm>
          <a:prstGeom prst="rect">
            <a:avLst/>
          </a:prstGeom>
        </p:spPr>
      </p:pic>
      <p:sp>
        <p:nvSpPr>
          <p:cNvPr id="4" name="Rectangle 3">
            <a:extLst>
              <a:ext uri="{FF2B5EF4-FFF2-40B4-BE49-F238E27FC236}">
                <a16:creationId xmlns:a16="http://schemas.microsoft.com/office/drawing/2014/main" id="{EB281FE7-F938-4524-9503-167F18E040C7}"/>
              </a:ext>
            </a:extLst>
          </p:cNvPr>
          <p:cNvSpPr/>
          <p:nvPr/>
        </p:nvSpPr>
        <p:spPr>
          <a:xfrm>
            <a:off x="10345689" y="81136"/>
            <a:ext cx="1679691" cy="492443"/>
          </a:xfrm>
          <a:prstGeom prst="rect">
            <a:avLst/>
          </a:prstGeom>
        </p:spPr>
        <p:txBody>
          <a:bodyPr wrap="none">
            <a:spAutoFit/>
          </a:bodyPr>
          <a:lstStyle/>
          <a:p>
            <a:r>
              <a:rPr lang="en-GB" sz="2600" b="1" dirty="0">
                <a:solidFill>
                  <a:srgbClr val="FFC000"/>
                </a:solidFill>
                <a:latin typeface="Cambria" panose="02040503050406030204" pitchFamily="18" charset="0"/>
              </a:rPr>
              <a:t>Copyright</a:t>
            </a:r>
            <a:endParaRPr lang="en-GB" sz="2600" dirty="0">
              <a:solidFill>
                <a:srgbClr val="FFC000"/>
              </a:solidFill>
              <a:latin typeface="Cambria" panose="02040503050406030204" pitchFamily="18" charset="0"/>
            </a:endParaRPr>
          </a:p>
        </p:txBody>
      </p:sp>
    </p:spTree>
    <p:extLst>
      <p:ext uri="{BB962C8B-B14F-4D97-AF65-F5344CB8AC3E}">
        <p14:creationId xmlns:p14="http://schemas.microsoft.com/office/powerpoint/2010/main" val="2242088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003DFD3-17C9-47DD-9CF1-2550247B87BB}"/>
              </a:ext>
            </a:extLst>
          </p:cNvPr>
          <p:cNvSpPr txBox="1">
            <a:spLocks/>
          </p:cNvSpPr>
          <p:nvPr/>
        </p:nvSpPr>
        <p:spPr>
          <a:xfrm>
            <a:off x="609600" y="274638"/>
            <a:ext cx="10972800" cy="689866"/>
          </a:xfrm>
          <a:prstGeom prst="rect">
            <a:avLst/>
          </a:prstGeom>
        </p:spPr>
        <p:txBody>
          <a:bodyPr>
            <a:normAutofit fontScale="90000" lnSpcReduction="10000"/>
          </a:bodyPr>
          <a:lstStyle>
            <a:lvl1pPr algn="l" defTabSz="457200" rtl="0" eaLnBrk="1" latinLnBrk="0" hangingPunct="1">
              <a:spcBef>
                <a:spcPct val="0"/>
              </a:spcBef>
              <a:buNone/>
              <a:defRPr sz="4400" b="1" kern="1200">
                <a:solidFill>
                  <a:srgbClr val="4EBA6F"/>
                </a:solidFill>
                <a:latin typeface="Cambria" panose="02040503050406030204" pitchFamily="18" charset="0"/>
                <a:ea typeface="+mj-ea"/>
                <a:cs typeface="Arial"/>
              </a:defRPr>
            </a:lvl1pPr>
          </a:lstStyle>
          <a:p>
            <a:r>
              <a:rPr lang="en-GB" dirty="0"/>
              <a:t>What is Copyright?</a:t>
            </a:r>
          </a:p>
        </p:txBody>
      </p:sp>
      <p:pic>
        <p:nvPicPr>
          <p:cNvPr id="4" name="Picture 3">
            <a:hlinkClick r:id="rId3"/>
            <a:extLst>
              <a:ext uri="{FF2B5EF4-FFF2-40B4-BE49-F238E27FC236}">
                <a16:creationId xmlns:a16="http://schemas.microsoft.com/office/drawing/2014/main" id="{88A5B02C-546B-4C59-8D8B-289E61F6B7B3}"/>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2295993" y="1334126"/>
            <a:ext cx="7600013" cy="4212236"/>
          </a:xfrm>
          <a:prstGeom prst="rect">
            <a:avLst/>
          </a:prstGeom>
        </p:spPr>
      </p:pic>
      <p:sp>
        <p:nvSpPr>
          <p:cNvPr id="5" name="Rectangle 4">
            <a:extLst>
              <a:ext uri="{FF2B5EF4-FFF2-40B4-BE49-F238E27FC236}">
                <a16:creationId xmlns:a16="http://schemas.microsoft.com/office/drawing/2014/main" id="{19B9CBF6-BB89-4650-925E-78F2E8B64123}"/>
              </a:ext>
            </a:extLst>
          </p:cNvPr>
          <p:cNvSpPr/>
          <p:nvPr/>
        </p:nvSpPr>
        <p:spPr>
          <a:xfrm>
            <a:off x="10345689" y="81136"/>
            <a:ext cx="1679691" cy="492443"/>
          </a:xfrm>
          <a:prstGeom prst="rect">
            <a:avLst/>
          </a:prstGeom>
        </p:spPr>
        <p:txBody>
          <a:bodyPr wrap="none">
            <a:spAutoFit/>
          </a:bodyPr>
          <a:lstStyle/>
          <a:p>
            <a:r>
              <a:rPr lang="en-GB" sz="2600" b="1" dirty="0">
                <a:solidFill>
                  <a:srgbClr val="FFC000"/>
                </a:solidFill>
                <a:latin typeface="Cambria" panose="02040503050406030204" pitchFamily="18" charset="0"/>
              </a:rPr>
              <a:t>Copyright</a:t>
            </a:r>
            <a:endParaRPr lang="en-GB" sz="2600" dirty="0">
              <a:solidFill>
                <a:srgbClr val="FFC000"/>
              </a:solidFill>
              <a:latin typeface="Cambria" panose="02040503050406030204" pitchFamily="18" charset="0"/>
            </a:endParaRPr>
          </a:p>
        </p:txBody>
      </p:sp>
    </p:spTree>
    <p:extLst>
      <p:ext uri="{BB962C8B-B14F-4D97-AF65-F5344CB8AC3E}">
        <p14:creationId xmlns:p14="http://schemas.microsoft.com/office/powerpoint/2010/main" val="34683343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1D3E9-248F-4BFD-846D-60F42F27A59D}"/>
              </a:ext>
            </a:extLst>
          </p:cNvPr>
          <p:cNvSpPr>
            <a:spLocks noGrp="1"/>
          </p:cNvSpPr>
          <p:nvPr>
            <p:ph type="title"/>
          </p:nvPr>
        </p:nvSpPr>
        <p:spPr>
          <a:xfrm>
            <a:off x="383822" y="440281"/>
            <a:ext cx="9961867" cy="689866"/>
          </a:xfrm>
        </p:spPr>
        <p:txBody>
          <a:bodyPr>
            <a:normAutofit fontScale="90000"/>
          </a:bodyPr>
          <a:lstStyle/>
          <a:p>
            <a:r>
              <a:rPr lang="en-GB" dirty="0"/>
              <a:t>Copyright protects celebrities’ and cartoon characters’ images on products</a:t>
            </a:r>
          </a:p>
        </p:txBody>
      </p:sp>
      <p:pic>
        <p:nvPicPr>
          <p:cNvPr id="5" name="Picture 4">
            <a:extLst>
              <a:ext uri="{FF2B5EF4-FFF2-40B4-BE49-F238E27FC236}">
                <a16:creationId xmlns:a16="http://schemas.microsoft.com/office/drawing/2014/main" id="{AEFED70E-40F4-4565-9331-75B4096954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86435" y="1730702"/>
            <a:ext cx="3371850" cy="3371850"/>
          </a:xfrm>
          <a:prstGeom prst="rect">
            <a:avLst/>
          </a:prstGeom>
        </p:spPr>
      </p:pic>
      <p:pic>
        <p:nvPicPr>
          <p:cNvPr id="1026" name="Picture 2" descr="File:Justin Bieber NRJ Music Awards 2012.jpg">
            <a:extLst>
              <a:ext uri="{FF2B5EF4-FFF2-40B4-BE49-F238E27FC236}">
                <a16:creationId xmlns:a16="http://schemas.microsoft.com/office/drawing/2014/main" id="{552309B4-2FDA-456C-90A1-23FD1192BBA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304671" y="2427742"/>
            <a:ext cx="1881283" cy="267481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BA3D72F-637D-4C2A-87E0-FDB0878DC93E}"/>
              </a:ext>
            </a:extLst>
          </p:cNvPr>
          <p:cNvSpPr/>
          <p:nvPr/>
        </p:nvSpPr>
        <p:spPr>
          <a:xfrm>
            <a:off x="722815" y="5288020"/>
            <a:ext cx="3826689" cy="369332"/>
          </a:xfrm>
          <a:prstGeom prst="rect">
            <a:avLst/>
          </a:prstGeom>
        </p:spPr>
        <p:txBody>
          <a:bodyPr wrap="none">
            <a:spAutoFit/>
          </a:bodyPr>
          <a:lstStyle/>
          <a:p>
            <a:r>
              <a:rPr lang="en-GB" dirty="0">
                <a:latin typeface="Arial" panose="020B0604020202020204" pitchFamily="34" charset="0"/>
                <a:cs typeface="Arial" panose="020B0604020202020204" pitchFamily="34" charset="0"/>
              </a:rPr>
              <a:t>Justin Bieber branded toothbrushes</a:t>
            </a:r>
            <a:endParaRPr lang="en-GB" dirty="0"/>
          </a:p>
        </p:txBody>
      </p:sp>
      <p:sp>
        <p:nvSpPr>
          <p:cNvPr id="9" name="Rectangle 8">
            <a:extLst>
              <a:ext uri="{FF2B5EF4-FFF2-40B4-BE49-F238E27FC236}">
                <a16:creationId xmlns:a16="http://schemas.microsoft.com/office/drawing/2014/main" id="{7B796B79-F66B-4E41-8561-A0A907A04DA3}"/>
              </a:ext>
            </a:extLst>
          </p:cNvPr>
          <p:cNvSpPr/>
          <p:nvPr/>
        </p:nvSpPr>
        <p:spPr>
          <a:xfrm>
            <a:off x="7586435" y="5288020"/>
            <a:ext cx="2993127" cy="369332"/>
          </a:xfrm>
          <a:prstGeom prst="rect">
            <a:avLst/>
          </a:prstGeom>
        </p:spPr>
        <p:txBody>
          <a:bodyPr wrap="none">
            <a:spAutoFit/>
          </a:bodyPr>
          <a:lstStyle/>
          <a:p>
            <a:r>
              <a:rPr lang="en-GB" dirty="0">
                <a:latin typeface="Arial" panose="020B0604020202020204" pitchFamily="34" charset="0"/>
                <a:cs typeface="Arial" panose="020B0604020202020204" pitchFamily="34" charset="0"/>
              </a:rPr>
              <a:t>Peanuts branded lunch box</a:t>
            </a:r>
            <a:endParaRPr lang="en-GB" dirty="0"/>
          </a:p>
        </p:txBody>
      </p:sp>
      <p:pic>
        <p:nvPicPr>
          <p:cNvPr id="1032" name="Picture 8" descr="Blue and White Toothpaste on Toothbrush">
            <a:extLst>
              <a:ext uri="{FF2B5EF4-FFF2-40B4-BE49-F238E27FC236}">
                <a16:creationId xmlns:a16="http://schemas.microsoft.com/office/drawing/2014/main" id="{2097A66C-63B5-4860-AAB2-323A244935CB}"/>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78169" y="2427741"/>
            <a:ext cx="3196998" cy="213133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45E7138E-84A9-4835-A5D8-72D881150298}"/>
              </a:ext>
            </a:extLst>
          </p:cNvPr>
          <p:cNvSpPr/>
          <p:nvPr/>
        </p:nvSpPr>
        <p:spPr>
          <a:xfrm>
            <a:off x="10345689" y="81136"/>
            <a:ext cx="1679691" cy="492443"/>
          </a:xfrm>
          <a:prstGeom prst="rect">
            <a:avLst/>
          </a:prstGeom>
        </p:spPr>
        <p:txBody>
          <a:bodyPr wrap="none">
            <a:spAutoFit/>
          </a:bodyPr>
          <a:lstStyle/>
          <a:p>
            <a:r>
              <a:rPr lang="en-GB" sz="2600" b="1" dirty="0">
                <a:solidFill>
                  <a:srgbClr val="FFC000"/>
                </a:solidFill>
                <a:latin typeface="Cambria" panose="02040503050406030204" pitchFamily="18" charset="0"/>
              </a:rPr>
              <a:t>Copyright</a:t>
            </a:r>
            <a:endParaRPr lang="en-GB" sz="2600" dirty="0">
              <a:solidFill>
                <a:srgbClr val="FFC000"/>
              </a:solidFill>
              <a:latin typeface="Cambria" panose="02040503050406030204" pitchFamily="18" charset="0"/>
            </a:endParaRPr>
          </a:p>
        </p:txBody>
      </p:sp>
    </p:spTree>
    <p:extLst>
      <p:ext uri="{BB962C8B-B14F-4D97-AF65-F5344CB8AC3E}">
        <p14:creationId xmlns:p14="http://schemas.microsoft.com/office/powerpoint/2010/main" val="4329233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206C46-B1E3-4598-942D-B06A1BE40CE4}"/>
              </a:ext>
            </a:extLst>
          </p:cNvPr>
          <p:cNvSpPr>
            <a:spLocks noGrp="1"/>
          </p:cNvSpPr>
          <p:nvPr>
            <p:ph type="title"/>
          </p:nvPr>
        </p:nvSpPr>
        <p:spPr/>
        <p:txBody>
          <a:bodyPr>
            <a:normAutofit fontScale="90000"/>
          </a:bodyPr>
          <a:lstStyle/>
          <a:p>
            <a:r>
              <a:rPr lang="en-GB" dirty="0"/>
              <a:t>Copyright</a:t>
            </a:r>
          </a:p>
        </p:txBody>
      </p:sp>
      <p:sp>
        <p:nvSpPr>
          <p:cNvPr id="5" name="Content Placeholder 4">
            <a:extLst>
              <a:ext uri="{FF2B5EF4-FFF2-40B4-BE49-F238E27FC236}">
                <a16:creationId xmlns:a16="http://schemas.microsoft.com/office/drawing/2014/main" id="{81B26CE0-DCB0-400B-A4FB-BC840D616F3A}"/>
              </a:ext>
            </a:extLst>
          </p:cNvPr>
          <p:cNvSpPr>
            <a:spLocks noGrp="1"/>
          </p:cNvSpPr>
          <p:nvPr>
            <p:ph idx="1"/>
          </p:nvPr>
        </p:nvSpPr>
        <p:spPr>
          <a:xfrm>
            <a:off x="609600" y="1162756"/>
            <a:ext cx="10972800" cy="4854221"/>
          </a:xfrm>
        </p:spPr>
        <p:txBody>
          <a:bodyPr>
            <a:noAutofit/>
          </a:bodyPr>
          <a:lstStyle/>
          <a:p>
            <a:pPr>
              <a:spcBef>
                <a:spcPts val="0"/>
              </a:spcBef>
              <a:spcAft>
                <a:spcPts val="300"/>
              </a:spcAft>
            </a:pPr>
            <a:r>
              <a:rPr lang="en-GB" sz="2000" b="0" dirty="0">
                <a:solidFill>
                  <a:schemeClr val="tx1"/>
                </a:solidFill>
                <a:latin typeface="Arial" panose="020B0604020202020204" pitchFamily="34" charset="0"/>
                <a:cs typeface="Arial" panose="020B0604020202020204" pitchFamily="34" charset="0"/>
              </a:rPr>
              <a:t>Protects the following:</a:t>
            </a:r>
          </a:p>
          <a:p>
            <a:pPr lvl="1">
              <a:spcBef>
                <a:spcPts val="0"/>
              </a:spcBef>
              <a:spcAft>
                <a:spcPts val="300"/>
              </a:spcAft>
            </a:pPr>
            <a:r>
              <a:rPr lang="en-GB" sz="1800" dirty="0">
                <a:latin typeface="Arial" panose="020B0604020202020204" pitchFamily="34" charset="0"/>
                <a:cs typeface="Arial" panose="020B0604020202020204" pitchFamily="34" charset="0"/>
              </a:rPr>
              <a:t>Literature</a:t>
            </a:r>
          </a:p>
          <a:p>
            <a:pPr lvl="1">
              <a:spcBef>
                <a:spcPts val="0"/>
              </a:spcBef>
              <a:spcAft>
                <a:spcPts val="300"/>
              </a:spcAft>
            </a:pPr>
            <a:r>
              <a:rPr lang="en-GB" sz="1800" b="0" dirty="0">
                <a:solidFill>
                  <a:schemeClr val="tx1"/>
                </a:solidFill>
                <a:latin typeface="Arial" panose="020B0604020202020204" pitchFamily="34" charset="0"/>
                <a:cs typeface="Arial" panose="020B0604020202020204" pitchFamily="34" charset="0"/>
              </a:rPr>
              <a:t>Art</a:t>
            </a:r>
          </a:p>
          <a:p>
            <a:pPr lvl="1">
              <a:spcBef>
                <a:spcPts val="0"/>
              </a:spcBef>
              <a:spcAft>
                <a:spcPts val="300"/>
              </a:spcAft>
            </a:pPr>
            <a:r>
              <a:rPr lang="en-GB" sz="1800" dirty="0">
                <a:latin typeface="Arial" panose="020B0604020202020204" pitchFamily="34" charset="0"/>
                <a:cs typeface="Arial" panose="020B0604020202020204" pitchFamily="34" charset="0"/>
              </a:rPr>
              <a:t>Films</a:t>
            </a:r>
          </a:p>
          <a:p>
            <a:pPr lvl="1">
              <a:spcBef>
                <a:spcPts val="0"/>
              </a:spcBef>
              <a:spcAft>
                <a:spcPts val="300"/>
              </a:spcAft>
            </a:pPr>
            <a:r>
              <a:rPr lang="en-GB" sz="1800" b="0" dirty="0">
                <a:solidFill>
                  <a:schemeClr val="tx1"/>
                </a:solidFill>
                <a:latin typeface="Arial" panose="020B0604020202020204" pitchFamily="34" charset="0"/>
                <a:cs typeface="Arial" panose="020B0604020202020204" pitchFamily="34" charset="0"/>
              </a:rPr>
              <a:t>Photographs</a:t>
            </a:r>
          </a:p>
          <a:p>
            <a:pPr lvl="1">
              <a:spcBef>
                <a:spcPts val="0"/>
              </a:spcBef>
              <a:spcAft>
                <a:spcPts val="300"/>
              </a:spcAft>
            </a:pPr>
            <a:r>
              <a:rPr lang="en-GB" sz="1800" dirty="0">
                <a:latin typeface="Arial" panose="020B0604020202020204" pitchFamily="34" charset="0"/>
                <a:cs typeface="Arial" panose="020B0604020202020204" pitchFamily="34" charset="0"/>
              </a:rPr>
              <a:t>Databases</a:t>
            </a:r>
          </a:p>
          <a:p>
            <a:pPr lvl="1">
              <a:spcBef>
                <a:spcPts val="0"/>
              </a:spcBef>
              <a:spcAft>
                <a:spcPts val="300"/>
              </a:spcAft>
            </a:pPr>
            <a:r>
              <a:rPr lang="en-GB" sz="1800" b="0" dirty="0">
                <a:solidFill>
                  <a:schemeClr val="tx1"/>
                </a:solidFill>
                <a:latin typeface="Arial" panose="020B0604020202020204" pitchFamily="34" charset="0"/>
                <a:cs typeface="Arial" panose="020B0604020202020204" pitchFamily="34" charset="0"/>
              </a:rPr>
              <a:t>Music</a:t>
            </a:r>
          </a:p>
          <a:p>
            <a:pPr lvl="1">
              <a:spcBef>
                <a:spcPts val="0"/>
              </a:spcBef>
              <a:spcAft>
                <a:spcPts val="300"/>
              </a:spcAft>
            </a:pPr>
            <a:r>
              <a:rPr lang="en-GB" sz="1800" dirty="0">
                <a:latin typeface="Arial" panose="020B0604020202020204" pitchFamily="34" charset="0"/>
                <a:cs typeface="Arial" panose="020B0604020202020204" pitchFamily="34" charset="0"/>
              </a:rPr>
              <a:t>Dramatic works</a:t>
            </a:r>
          </a:p>
          <a:p>
            <a:pPr lvl="1">
              <a:spcBef>
                <a:spcPts val="0"/>
              </a:spcBef>
              <a:spcAft>
                <a:spcPts val="300"/>
              </a:spcAft>
            </a:pPr>
            <a:r>
              <a:rPr lang="en-GB" sz="1800" b="0" dirty="0">
                <a:solidFill>
                  <a:schemeClr val="tx1"/>
                </a:solidFill>
                <a:latin typeface="Arial" panose="020B0604020202020204" pitchFamily="34" charset="0"/>
                <a:cs typeface="Arial" panose="020B0604020202020204" pitchFamily="34" charset="0"/>
              </a:rPr>
              <a:t>Sound recordings</a:t>
            </a:r>
          </a:p>
          <a:p>
            <a:pPr lvl="1">
              <a:spcBef>
                <a:spcPts val="0"/>
              </a:spcBef>
              <a:spcAft>
                <a:spcPts val="300"/>
              </a:spcAft>
            </a:pPr>
            <a:r>
              <a:rPr lang="en-GB" sz="1800" dirty="0">
                <a:latin typeface="Arial" panose="020B0604020202020204" pitchFamily="34" charset="0"/>
                <a:cs typeface="Arial" panose="020B0604020202020204" pitchFamily="34" charset="0"/>
              </a:rPr>
              <a:t>Software</a:t>
            </a:r>
          </a:p>
          <a:p>
            <a:pPr lvl="1">
              <a:spcBef>
                <a:spcPts val="0"/>
              </a:spcBef>
              <a:spcAft>
                <a:spcPts val="400"/>
              </a:spcAft>
            </a:pPr>
            <a:r>
              <a:rPr lang="en-GB" sz="1800" b="0" dirty="0">
                <a:solidFill>
                  <a:schemeClr val="tx1"/>
                </a:solidFill>
                <a:latin typeface="Arial" panose="020B0604020202020204" pitchFamily="34" charset="0"/>
                <a:cs typeface="Arial" panose="020B0604020202020204" pitchFamily="34" charset="0"/>
              </a:rPr>
              <a:t>Radio and television broadcasting</a:t>
            </a:r>
          </a:p>
          <a:p>
            <a:pPr>
              <a:spcBef>
                <a:spcPts val="0"/>
              </a:spcBef>
              <a:spcAft>
                <a:spcPts val="400"/>
              </a:spcAft>
            </a:pPr>
            <a:r>
              <a:rPr lang="en-GB" sz="2000" b="0" dirty="0">
                <a:solidFill>
                  <a:schemeClr val="tx1"/>
                </a:solidFill>
                <a:latin typeface="Arial" panose="020B0604020202020204" pitchFamily="34" charset="0"/>
                <a:cs typeface="Arial" panose="020B0604020202020204" pitchFamily="34" charset="0"/>
              </a:rPr>
              <a:t>Lasts for the life of the creator plus 70 years</a:t>
            </a:r>
          </a:p>
          <a:p>
            <a:pPr>
              <a:spcBef>
                <a:spcPts val="0"/>
              </a:spcBef>
              <a:spcAft>
                <a:spcPts val="400"/>
              </a:spcAft>
            </a:pPr>
            <a:r>
              <a:rPr lang="en-GB" sz="2000" b="0" dirty="0">
                <a:solidFill>
                  <a:schemeClr val="tx1"/>
                </a:solidFill>
                <a:latin typeface="Arial" panose="020B0604020202020204" pitchFamily="34" charset="0"/>
                <a:cs typeface="Arial" panose="020B0604020202020204" pitchFamily="34" charset="0"/>
              </a:rPr>
              <a:t>No formal registration required</a:t>
            </a:r>
          </a:p>
          <a:p>
            <a:pPr>
              <a:spcBef>
                <a:spcPts val="0"/>
              </a:spcBef>
              <a:spcAft>
                <a:spcPts val="400"/>
              </a:spcAft>
            </a:pPr>
            <a:r>
              <a:rPr lang="en-GB" sz="2000" b="0" dirty="0">
                <a:solidFill>
                  <a:schemeClr val="tx1"/>
                </a:solidFill>
                <a:latin typeface="Arial" panose="020B0604020202020204" pitchFamily="34" charset="0"/>
                <a:cs typeface="Arial" panose="020B0604020202020204" pitchFamily="34" charset="0"/>
              </a:rPr>
              <a:t>To protect your work, place the copyright symbol and the year you made it</a:t>
            </a:r>
            <a:endParaRPr lang="en-GB" sz="2000" dirty="0"/>
          </a:p>
        </p:txBody>
      </p:sp>
      <p:pic>
        <p:nvPicPr>
          <p:cNvPr id="10" name="Picture 9">
            <a:extLst>
              <a:ext uri="{FF2B5EF4-FFF2-40B4-BE49-F238E27FC236}">
                <a16:creationId xmlns:a16="http://schemas.microsoft.com/office/drawing/2014/main" id="{2B3D3252-F469-48A0-94E3-7959D6964C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91594" y="5246093"/>
            <a:ext cx="657117" cy="657117"/>
          </a:xfrm>
          <a:prstGeom prst="rect">
            <a:avLst/>
          </a:prstGeom>
        </p:spPr>
      </p:pic>
      <p:sp>
        <p:nvSpPr>
          <p:cNvPr id="6" name="Rectangle 5">
            <a:extLst>
              <a:ext uri="{FF2B5EF4-FFF2-40B4-BE49-F238E27FC236}">
                <a16:creationId xmlns:a16="http://schemas.microsoft.com/office/drawing/2014/main" id="{581E3DF2-9F0F-4186-A579-F5439380D8B6}"/>
              </a:ext>
            </a:extLst>
          </p:cNvPr>
          <p:cNvSpPr/>
          <p:nvPr/>
        </p:nvSpPr>
        <p:spPr>
          <a:xfrm>
            <a:off x="10345689" y="81136"/>
            <a:ext cx="1679691" cy="492443"/>
          </a:xfrm>
          <a:prstGeom prst="rect">
            <a:avLst/>
          </a:prstGeom>
        </p:spPr>
        <p:txBody>
          <a:bodyPr wrap="none">
            <a:spAutoFit/>
          </a:bodyPr>
          <a:lstStyle/>
          <a:p>
            <a:r>
              <a:rPr lang="en-GB" sz="2600" b="1" dirty="0">
                <a:solidFill>
                  <a:srgbClr val="FFC000"/>
                </a:solidFill>
                <a:latin typeface="Cambria" panose="02040503050406030204" pitchFamily="18" charset="0"/>
              </a:rPr>
              <a:t>Copyright</a:t>
            </a:r>
            <a:endParaRPr lang="en-GB" sz="2600" dirty="0">
              <a:solidFill>
                <a:srgbClr val="FFC000"/>
              </a:solidFill>
              <a:latin typeface="Cambria" panose="02040503050406030204" pitchFamily="18" charset="0"/>
            </a:endParaRPr>
          </a:p>
        </p:txBody>
      </p:sp>
    </p:spTree>
    <p:extLst>
      <p:ext uri="{BB962C8B-B14F-4D97-AF65-F5344CB8AC3E}">
        <p14:creationId xmlns:p14="http://schemas.microsoft.com/office/powerpoint/2010/main" val="34404128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D9C8-022F-42E4-A77D-7007C41E84F2}"/>
              </a:ext>
            </a:extLst>
          </p:cNvPr>
          <p:cNvSpPr>
            <a:spLocks noGrp="1"/>
          </p:cNvSpPr>
          <p:nvPr>
            <p:ph type="title"/>
          </p:nvPr>
        </p:nvSpPr>
        <p:spPr/>
        <p:txBody>
          <a:bodyPr>
            <a:normAutofit fontScale="90000"/>
          </a:bodyPr>
          <a:lstStyle/>
          <a:p>
            <a:r>
              <a:rPr lang="en-GB" dirty="0"/>
              <a:t>Creating money from copyright…</a:t>
            </a:r>
          </a:p>
        </p:txBody>
      </p:sp>
      <p:sp>
        <p:nvSpPr>
          <p:cNvPr id="3" name="TextBox 2">
            <a:extLst>
              <a:ext uri="{FF2B5EF4-FFF2-40B4-BE49-F238E27FC236}">
                <a16:creationId xmlns:a16="http://schemas.microsoft.com/office/drawing/2014/main" id="{2DAD0C89-8F32-4463-B654-7541D02B8F00}"/>
              </a:ext>
            </a:extLst>
          </p:cNvPr>
          <p:cNvSpPr txBox="1"/>
          <p:nvPr/>
        </p:nvSpPr>
        <p:spPr>
          <a:xfrm>
            <a:off x="609600" y="1341494"/>
            <a:ext cx="10376719" cy="1569660"/>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In 1929, J.M. Barrie gifted all of the rights to Peter Pan to Great Ormond Street Hospital. This enables GOSH to charge a royalty fee every time a performance of Peter Pan is staged, a film made or a book published, which creates a fantastic source of income for the hospital.</a:t>
            </a:r>
          </a:p>
        </p:txBody>
      </p:sp>
      <p:pic>
        <p:nvPicPr>
          <p:cNvPr id="5" name="Picture 4">
            <a:extLst>
              <a:ext uri="{FF2B5EF4-FFF2-40B4-BE49-F238E27FC236}">
                <a16:creationId xmlns:a16="http://schemas.microsoft.com/office/drawing/2014/main" id="{1BC6C543-7F13-46A9-ADE9-6885482C88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95268" y="2344366"/>
            <a:ext cx="1382101" cy="2433038"/>
          </a:xfrm>
          <a:prstGeom prst="rect">
            <a:avLst/>
          </a:prstGeom>
        </p:spPr>
      </p:pic>
      <p:pic>
        <p:nvPicPr>
          <p:cNvPr id="8" name="Picture 7">
            <a:extLst>
              <a:ext uri="{FF2B5EF4-FFF2-40B4-BE49-F238E27FC236}">
                <a16:creationId xmlns:a16="http://schemas.microsoft.com/office/drawing/2014/main" id="{D8ED272C-0C8C-4B54-B5CD-F2B267EFFC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10982" y="4971957"/>
            <a:ext cx="3414398" cy="818922"/>
          </a:xfrm>
          <a:prstGeom prst="rect">
            <a:avLst/>
          </a:prstGeom>
        </p:spPr>
      </p:pic>
      <p:sp>
        <p:nvSpPr>
          <p:cNvPr id="6" name="Rectangle 5">
            <a:extLst>
              <a:ext uri="{FF2B5EF4-FFF2-40B4-BE49-F238E27FC236}">
                <a16:creationId xmlns:a16="http://schemas.microsoft.com/office/drawing/2014/main" id="{50F3E8C7-67DA-4BEF-9B0A-9298229A3265}"/>
              </a:ext>
            </a:extLst>
          </p:cNvPr>
          <p:cNvSpPr/>
          <p:nvPr/>
        </p:nvSpPr>
        <p:spPr>
          <a:xfrm>
            <a:off x="10345689" y="81136"/>
            <a:ext cx="1679691" cy="492443"/>
          </a:xfrm>
          <a:prstGeom prst="rect">
            <a:avLst/>
          </a:prstGeom>
        </p:spPr>
        <p:txBody>
          <a:bodyPr wrap="none">
            <a:spAutoFit/>
          </a:bodyPr>
          <a:lstStyle/>
          <a:p>
            <a:r>
              <a:rPr lang="en-GB" sz="2600" b="1" dirty="0">
                <a:solidFill>
                  <a:srgbClr val="FFC000"/>
                </a:solidFill>
                <a:latin typeface="Cambria" panose="02040503050406030204" pitchFamily="18" charset="0"/>
              </a:rPr>
              <a:t>Copyright</a:t>
            </a:r>
            <a:endParaRPr lang="en-GB" sz="2600" dirty="0">
              <a:solidFill>
                <a:srgbClr val="FFC000"/>
              </a:solidFill>
              <a:latin typeface="Cambria" panose="02040503050406030204" pitchFamily="18" charset="0"/>
            </a:endParaRPr>
          </a:p>
        </p:txBody>
      </p:sp>
    </p:spTree>
    <p:extLst>
      <p:ext uri="{BB962C8B-B14F-4D97-AF65-F5344CB8AC3E}">
        <p14:creationId xmlns:p14="http://schemas.microsoft.com/office/powerpoint/2010/main" val="3830250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AC170C7-9339-4F9A-A58C-1E6923B13F2C}"/>
              </a:ext>
            </a:extLst>
          </p:cNvPr>
          <p:cNvSpPr/>
          <p:nvPr/>
        </p:nvSpPr>
        <p:spPr>
          <a:xfrm>
            <a:off x="0" y="1"/>
            <a:ext cx="12192000" cy="685799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81608" name="Rectangle 12"/>
          <p:cNvSpPr>
            <a:spLocks noChangeArrowheads="1"/>
          </p:cNvSpPr>
          <p:nvPr/>
        </p:nvSpPr>
        <p:spPr bwMode="auto">
          <a:xfrm>
            <a:off x="1" y="0"/>
            <a:ext cx="12191998" cy="828000"/>
          </a:xfrm>
          <a:prstGeom prst="rect">
            <a:avLst/>
          </a:prstGeom>
          <a:solidFill>
            <a:schemeClr val="bg1"/>
          </a:solidFill>
          <a:ln>
            <a:noFill/>
          </a:ln>
          <a:extLst/>
        </p:spPr>
        <p:txBody>
          <a:bodyPr wrap="none" lIns="90000" tIns="46800" rIns="90000" bIns="4680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dirty="0"/>
          </a:p>
        </p:txBody>
      </p:sp>
      <p:sp>
        <p:nvSpPr>
          <p:cNvPr id="27" name="Rectangle 17">
            <a:extLst>
              <a:ext uri="{FF2B5EF4-FFF2-40B4-BE49-F238E27FC236}">
                <a16:creationId xmlns:a16="http://schemas.microsoft.com/office/drawing/2014/main" id="{89AA49DD-B20E-4DD3-AA29-8C836C7FDBA0}"/>
              </a:ext>
            </a:extLst>
          </p:cNvPr>
          <p:cNvSpPr>
            <a:spLocks noChangeArrowheads="1"/>
          </p:cNvSpPr>
          <p:nvPr/>
        </p:nvSpPr>
        <p:spPr bwMode="auto">
          <a:xfrm>
            <a:off x="6171350" y="5822647"/>
            <a:ext cx="6047315" cy="1080000"/>
          </a:xfrm>
          <a:prstGeom prst="rect">
            <a:avLst/>
          </a:prstGeom>
          <a:solidFill>
            <a:schemeClr val="bg1"/>
          </a:solidFill>
          <a:ln>
            <a:noFill/>
          </a:ln>
          <a:extLst/>
        </p:spPr>
        <p:txBody>
          <a:bodyPr wrap="none" lIns="90000" tIns="46800" rIns="90000" bIns="4680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200" dirty="0"/>
          </a:p>
        </p:txBody>
      </p:sp>
      <p:sp>
        <p:nvSpPr>
          <p:cNvPr id="28" name="Rectangle 12">
            <a:extLst>
              <a:ext uri="{FF2B5EF4-FFF2-40B4-BE49-F238E27FC236}">
                <a16:creationId xmlns:a16="http://schemas.microsoft.com/office/drawing/2014/main" id="{8BF1FC80-BBE6-431A-84C9-F926D55647C0}"/>
              </a:ext>
            </a:extLst>
          </p:cNvPr>
          <p:cNvSpPr>
            <a:spLocks noChangeArrowheads="1"/>
          </p:cNvSpPr>
          <p:nvPr/>
        </p:nvSpPr>
        <p:spPr bwMode="auto">
          <a:xfrm>
            <a:off x="6144686" y="3536582"/>
            <a:ext cx="6025091" cy="828000"/>
          </a:xfrm>
          <a:prstGeom prst="rect">
            <a:avLst/>
          </a:prstGeom>
          <a:noFill/>
          <a:ln>
            <a:noFill/>
          </a:ln>
          <a:extLst/>
        </p:spPr>
        <p:txBody>
          <a:bodyPr wrap="none" lIns="90000" tIns="46800" rIns="90000" bIns="4680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9" name="Rectangle 17">
            <a:extLst>
              <a:ext uri="{FF2B5EF4-FFF2-40B4-BE49-F238E27FC236}">
                <a16:creationId xmlns:a16="http://schemas.microsoft.com/office/drawing/2014/main" id="{DEE203C7-9307-4DA9-A785-485BC7DE9CE3}"/>
              </a:ext>
            </a:extLst>
          </p:cNvPr>
          <p:cNvSpPr>
            <a:spLocks noChangeArrowheads="1"/>
          </p:cNvSpPr>
          <p:nvPr/>
        </p:nvSpPr>
        <p:spPr bwMode="auto">
          <a:xfrm>
            <a:off x="6144685" y="2499123"/>
            <a:ext cx="6047315" cy="1080000"/>
          </a:xfrm>
          <a:prstGeom prst="rect">
            <a:avLst/>
          </a:prstGeom>
          <a:solidFill>
            <a:schemeClr val="bg1"/>
          </a:solidFill>
          <a:ln>
            <a:noFill/>
          </a:ln>
          <a:extLst/>
        </p:spPr>
        <p:txBody>
          <a:bodyPr wrap="none" lIns="90000" tIns="46800" rIns="90000" bIns="4680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200"/>
          </a:p>
        </p:txBody>
      </p:sp>
      <p:sp>
        <p:nvSpPr>
          <p:cNvPr id="30" name="Text Box 16">
            <a:extLst>
              <a:ext uri="{FF2B5EF4-FFF2-40B4-BE49-F238E27FC236}">
                <a16:creationId xmlns:a16="http://schemas.microsoft.com/office/drawing/2014/main" id="{79B11E7D-F04D-481F-BFF3-20FC0DD9BF34}"/>
              </a:ext>
            </a:extLst>
          </p:cNvPr>
          <p:cNvSpPr txBox="1">
            <a:spLocks noChangeArrowheads="1"/>
          </p:cNvSpPr>
          <p:nvPr/>
        </p:nvSpPr>
        <p:spPr bwMode="auto">
          <a:xfrm>
            <a:off x="6144687" y="5806689"/>
            <a:ext cx="1962993" cy="694678"/>
          </a:xfrm>
          <a:prstGeom prst="rect">
            <a:avLst/>
          </a:prstGeom>
          <a:solidFill>
            <a:schemeClr val="bg1"/>
          </a:solidFill>
          <a:ln>
            <a:noFill/>
          </a:ln>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1800" b="1" dirty="0"/>
              <a:t>e.g</a:t>
            </a:r>
            <a:r>
              <a:rPr lang="en-GB" altLang="en-US" sz="1800" dirty="0"/>
              <a:t>.</a:t>
            </a:r>
          </a:p>
          <a:p>
            <a:pPr eaLnBrk="1" hangingPunct="1">
              <a:spcBef>
                <a:spcPct val="50000"/>
              </a:spcBef>
              <a:buFontTx/>
              <a:buNone/>
            </a:pPr>
            <a:endParaRPr lang="en-GB" altLang="en-US" sz="1400" dirty="0"/>
          </a:p>
        </p:txBody>
      </p:sp>
      <p:sp>
        <p:nvSpPr>
          <p:cNvPr id="31" name="Text Box 4">
            <a:extLst>
              <a:ext uri="{FF2B5EF4-FFF2-40B4-BE49-F238E27FC236}">
                <a16:creationId xmlns:a16="http://schemas.microsoft.com/office/drawing/2014/main" id="{4EBFD0C8-D4E8-4AD8-8486-B83011C6C083}"/>
              </a:ext>
            </a:extLst>
          </p:cNvPr>
          <p:cNvSpPr txBox="1">
            <a:spLocks noChangeArrowheads="1"/>
          </p:cNvSpPr>
          <p:nvPr/>
        </p:nvSpPr>
        <p:spPr bwMode="auto">
          <a:xfrm>
            <a:off x="9193744" y="36145"/>
            <a:ext cx="2672765" cy="371513"/>
          </a:xfrm>
          <a:prstGeom prst="rect">
            <a:avLst/>
          </a:prstGeom>
          <a:noFill/>
          <a:ln>
            <a:noFill/>
          </a:ln>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1800" b="1" dirty="0"/>
              <a:t>Copyright =</a:t>
            </a:r>
          </a:p>
        </p:txBody>
      </p:sp>
      <p:sp>
        <p:nvSpPr>
          <p:cNvPr id="32" name="Text Box 9">
            <a:extLst>
              <a:ext uri="{FF2B5EF4-FFF2-40B4-BE49-F238E27FC236}">
                <a16:creationId xmlns:a16="http://schemas.microsoft.com/office/drawing/2014/main" id="{F7FA87B9-CE8E-451C-BAA7-790A4F9B47AB}"/>
              </a:ext>
            </a:extLst>
          </p:cNvPr>
          <p:cNvSpPr txBox="1">
            <a:spLocks noChangeArrowheads="1"/>
          </p:cNvSpPr>
          <p:nvPr/>
        </p:nvSpPr>
        <p:spPr bwMode="auto">
          <a:xfrm>
            <a:off x="6144684" y="3572725"/>
            <a:ext cx="2672764" cy="371513"/>
          </a:xfrm>
          <a:prstGeom prst="rect">
            <a:avLst/>
          </a:prstGeom>
          <a:noFill/>
          <a:ln>
            <a:noFill/>
          </a:ln>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1800" b="1" dirty="0"/>
              <a:t>Trade marks = </a:t>
            </a:r>
          </a:p>
        </p:txBody>
      </p:sp>
      <p:sp>
        <p:nvSpPr>
          <p:cNvPr id="33" name="Text Box 10">
            <a:extLst>
              <a:ext uri="{FF2B5EF4-FFF2-40B4-BE49-F238E27FC236}">
                <a16:creationId xmlns:a16="http://schemas.microsoft.com/office/drawing/2014/main" id="{472B7E01-DFD7-412C-8FAF-E50D63A586D1}"/>
              </a:ext>
            </a:extLst>
          </p:cNvPr>
          <p:cNvSpPr txBox="1">
            <a:spLocks noChangeArrowheads="1"/>
          </p:cNvSpPr>
          <p:nvPr/>
        </p:nvSpPr>
        <p:spPr bwMode="auto">
          <a:xfrm>
            <a:off x="6144683" y="36145"/>
            <a:ext cx="2672766" cy="371513"/>
          </a:xfrm>
          <a:prstGeom prst="rect">
            <a:avLst/>
          </a:prstGeom>
          <a:noFill/>
          <a:ln>
            <a:noFill/>
          </a:ln>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1800" b="1" dirty="0"/>
              <a:t>Patent =</a:t>
            </a:r>
          </a:p>
        </p:txBody>
      </p:sp>
      <p:sp>
        <p:nvSpPr>
          <p:cNvPr id="34" name="Text Box 16">
            <a:extLst>
              <a:ext uri="{FF2B5EF4-FFF2-40B4-BE49-F238E27FC236}">
                <a16:creationId xmlns:a16="http://schemas.microsoft.com/office/drawing/2014/main" id="{68564574-D3C0-4D85-8B09-3D15EFC194FD}"/>
              </a:ext>
            </a:extLst>
          </p:cNvPr>
          <p:cNvSpPr txBox="1">
            <a:spLocks noChangeArrowheads="1"/>
          </p:cNvSpPr>
          <p:nvPr/>
        </p:nvSpPr>
        <p:spPr bwMode="auto">
          <a:xfrm>
            <a:off x="6144687" y="2510732"/>
            <a:ext cx="2389714" cy="694678"/>
          </a:xfrm>
          <a:prstGeom prst="rect">
            <a:avLst/>
          </a:prstGeom>
          <a:solidFill>
            <a:schemeClr val="bg1"/>
          </a:solidFill>
          <a:ln>
            <a:noFill/>
          </a:ln>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1800" b="1" dirty="0"/>
              <a:t>e.g</a:t>
            </a:r>
            <a:r>
              <a:rPr lang="en-GB" altLang="en-US" sz="1800" dirty="0"/>
              <a:t>.</a:t>
            </a:r>
          </a:p>
          <a:p>
            <a:pPr eaLnBrk="1" hangingPunct="1">
              <a:spcBef>
                <a:spcPct val="50000"/>
              </a:spcBef>
              <a:buFontTx/>
              <a:buNone/>
            </a:pPr>
            <a:endParaRPr lang="en-GB" altLang="en-US" sz="1400" dirty="0"/>
          </a:p>
        </p:txBody>
      </p:sp>
      <p:sp>
        <p:nvSpPr>
          <p:cNvPr id="35" name="Text Box 9">
            <a:extLst>
              <a:ext uri="{FF2B5EF4-FFF2-40B4-BE49-F238E27FC236}">
                <a16:creationId xmlns:a16="http://schemas.microsoft.com/office/drawing/2014/main" id="{C81E1A6D-6D08-4A8D-A899-EC8D29EA17F1}"/>
              </a:ext>
            </a:extLst>
          </p:cNvPr>
          <p:cNvSpPr txBox="1">
            <a:spLocks noChangeArrowheads="1"/>
          </p:cNvSpPr>
          <p:nvPr/>
        </p:nvSpPr>
        <p:spPr bwMode="auto">
          <a:xfrm>
            <a:off x="9120715" y="3619461"/>
            <a:ext cx="2745794" cy="371513"/>
          </a:xfrm>
          <a:prstGeom prst="rect">
            <a:avLst/>
          </a:prstGeom>
          <a:noFill/>
          <a:ln>
            <a:noFill/>
          </a:ln>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1600" b="1" dirty="0"/>
              <a:t> </a:t>
            </a:r>
            <a:r>
              <a:rPr lang="en-GB" altLang="en-US" sz="1800" b="1" dirty="0"/>
              <a:t>Registered designs </a:t>
            </a:r>
            <a:r>
              <a:rPr lang="en-GB" altLang="en-US" sz="1600" b="1" dirty="0"/>
              <a:t>= </a:t>
            </a:r>
          </a:p>
        </p:txBody>
      </p:sp>
      <p:sp>
        <p:nvSpPr>
          <p:cNvPr id="281614" name="Rectangle 7"/>
          <p:cNvSpPr>
            <a:spLocks noChangeArrowheads="1"/>
          </p:cNvSpPr>
          <p:nvPr/>
        </p:nvSpPr>
        <p:spPr bwMode="auto">
          <a:xfrm>
            <a:off x="1" y="3536580"/>
            <a:ext cx="3082412" cy="3321419"/>
          </a:xfrm>
          <a:prstGeom prst="rect">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36" name="Rectangle 7">
            <a:extLst>
              <a:ext uri="{FF2B5EF4-FFF2-40B4-BE49-F238E27FC236}">
                <a16:creationId xmlns:a16="http://schemas.microsoft.com/office/drawing/2014/main" id="{8398A2B0-782B-454A-8AD2-F1A776B9DF1C}"/>
              </a:ext>
            </a:extLst>
          </p:cNvPr>
          <p:cNvSpPr>
            <a:spLocks noChangeArrowheads="1"/>
          </p:cNvSpPr>
          <p:nvPr/>
        </p:nvSpPr>
        <p:spPr bwMode="auto">
          <a:xfrm>
            <a:off x="1" y="-1"/>
            <a:ext cx="12191998" cy="3536584"/>
          </a:xfrm>
          <a:prstGeom prst="rect">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9" name="Rectangle 8">
            <a:extLst>
              <a:ext uri="{FF2B5EF4-FFF2-40B4-BE49-F238E27FC236}">
                <a16:creationId xmlns:a16="http://schemas.microsoft.com/office/drawing/2014/main" id="{62CD993C-74F5-4237-94B7-70FDCAD4F331}"/>
              </a:ext>
            </a:extLst>
          </p:cNvPr>
          <p:cNvSpPr/>
          <p:nvPr/>
        </p:nvSpPr>
        <p:spPr>
          <a:xfrm>
            <a:off x="6144682" y="-1"/>
            <a:ext cx="6047317" cy="6858001"/>
          </a:xfrm>
          <a:prstGeom prst="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4" name="Rectangle 7">
            <a:extLst>
              <a:ext uri="{FF2B5EF4-FFF2-40B4-BE49-F238E27FC236}">
                <a16:creationId xmlns:a16="http://schemas.microsoft.com/office/drawing/2014/main" id="{CFFFDF91-F51A-4B64-A972-32782C215086}"/>
              </a:ext>
            </a:extLst>
          </p:cNvPr>
          <p:cNvSpPr>
            <a:spLocks noChangeArrowheads="1"/>
          </p:cNvSpPr>
          <p:nvPr/>
        </p:nvSpPr>
        <p:spPr bwMode="auto">
          <a:xfrm>
            <a:off x="3082412" y="3536584"/>
            <a:ext cx="3062273" cy="3321416"/>
          </a:xfrm>
          <a:prstGeom prst="rect">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0" name="Rectangle 9">
            <a:extLst>
              <a:ext uri="{FF2B5EF4-FFF2-40B4-BE49-F238E27FC236}">
                <a16:creationId xmlns:a16="http://schemas.microsoft.com/office/drawing/2014/main" id="{4CB56637-D42C-40C1-B20B-3BB8E01A3366}"/>
              </a:ext>
            </a:extLst>
          </p:cNvPr>
          <p:cNvSpPr/>
          <p:nvPr/>
        </p:nvSpPr>
        <p:spPr>
          <a:xfrm>
            <a:off x="6144686" y="1"/>
            <a:ext cx="3014067" cy="6857998"/>
          </a:xfrm>
          <a:prstGeom prst="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6" name="Text Box 16">
            <a:extLst>
              <a:ext uri="{FF2B5EF4-FFF2-40B4-BE49-F238E27FC236}">
                <a16:creationId xmlns:a16="http://schemas.microsoft.com/office/drawing/2014/main" id="{8150C43C-677D-45A6-8558-CA2AF69FB749}"/>
              </a:ext>
            </a:extLst>
          </p:cNvPr>
          <p:cNvSpPr txBox="1">
            <a:spLocks noChangeArrowheads="1"/>
          </p:cNvSpPr>
          <p:nvPr/>
        </p:nvSpPr>
        <p:spPr bwMode="auto">
          <a:xfrm>
            <a:off x="9200428" y="5843701"/>
            <a:ext cx="2969349" cy="694678"/>
          </a:xfrm>
          <a:prstGeom prst="rect">
            <a:avLst/>
          </a:prstGeom>
          <a:solidFill>
            <a:schemeClr val="bg1"/>
          </a:solidFill>
          <a:ln>
            <a:noFill/>
          </a:ln>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1800" b="1" dirty="0"/>
              <a:t>e.g</a:t>
            </a:r>
            <a:r>
              <a:rPr lang="en-GB" altLang="en-US" sz="1800" dirty="0"/>
              <a:t>.</a:t>
            </a:r>
          </a:p>
          <a:p>
            <a:pPr eaLnBrk="1" hangingPunct="1">
              <a:spcBef>
                <a:spcPct val="50000"/>
              </a:spcBef>
              <a:buFontTx/>
              <a:buNone/>
            </a:pPr>
            <a:endParaRPr lang="en-GB" altLang="en-US" sz="1400" dirty="0"/>
          </a:p>
        </p:txBody>
      </p:sp>
      <p:sp>
        <p:nvSpPr>
          <p:cNvPr id="47" name="Text Box 16">
            <a:extLst>
              <a:ext uri="{FF2B5EF4-FFF2-40B4-BE49-F238E27FC236}">
                <a16:creationId xmlns:a16="http://schemas.microsoft.com/office/drawing/2014/main" id="{6DF0589B-DC88-460D-BC58-4CFD782535EA}"/>
              </a:ext>
            </a:extLst>
          </p:cNvPr>
          <p:cNvSpPr txBox="1">
            <a:spLocks noChangeArrowheads="1"/>
          </p:cNvSpPr>
          <p:nvPr/>
        </p:nvSpPr>
        <p:spPr bwMode="auto">
          <a:xfrm>
            <a:off x="9168340" y="2476972"/>
            <a:ext cx="2698169" cy="694678"/>
          </a:xfrm>
          <a:prstGeom prst="rect">
            <a:avLst/>
          </a:prstGeom>
          <a:solidFill>
            <a:schemeClr val="bg1"/>
          </a:solidFill>
          <a:ln>
            <a:noFill/>
          </a:ln>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1800" b="1" dirty="0"/>
              <a:t>e.g</a:t>
            </a:r>
            <a:r>
              <a:rPr lang="en-GB" altLang="en-US" sz="1800" dirty="0"/>
              <a:t>.</a:t>
            </a:r>
          </a:p>
          <a:p>
            <a:pPr eaLnBrk="1" hangingPunct="1">
              <a:spcBef>
                <a:spcPct val="50000"/>
              </a:spcBef>
              <a:buFontTx/>
              <a:buNone/>
            </a:pPr>
            <a:endParaRPr lang="en-GB" altLang="en-US" sz="1400" dirty="0"/>
          </a:p>
        </p:txBody>
      </p:sp>
      <p:sp>
        <p:nvSpPr>
          <p:cNvPr id="12" name="TextBox 11">
            <a:extLst>
              <a:ext uri="{FF2B5EF4-FFF2-40B4-BE49-F238E27FC236}">
                <a16:creationId xmlns:a16="http://schemas.microsoft.com/office/drawing/2014/main" id="{D5CC1BD8-14CC-4437-9550-B0C3AC50F62F}"/>
              </a:ext>
            </a:extLst>
          </p:cNvPr>
          <p:cNvSpPr txBox="1"/>
          <p:nvPr/>
        </p:nvSpPr>
        <p:spPr>
          <a:xfrm>
            <a:off x="1" y="36145"/>
            <a:ext cx="6144681" cy="646331"/>
          </a:xfrm>
          <a:prstGeom prst="rect">
            <a:avLst/>
          </a:prstGeom>
          <a:noFill/>
        </p:spPr>
        <p:txBody>
          <a:bodyPr wrap="square" rtlCol="0">
            <a:spAutoFit/>
          </a:bodyPr>
          <a:lstStyle/>
          <a:p>
            <a:r>
              <a:rPr lang="en-GB" sz="3600" b="1" dirty="0">
                <a:latin typeface="Cambria" panose="02040503050406030204" pitchFamily="18" charset="0"/>
              </a:rPr>
              <a:t>Intellectual property</a:t>
            </a:r>
          </a:p>
        </p:txBody>
      </p:sp>
      <p:pic>
        <p:nvPicPr>
          <p:cNvPr id="50" name="Picture 49">
            <a:extLst>
              <a:ext uri="{FF2B5EF4-FFF2-40B4-BE49-F238E27FC236}">
                <a16:creationId xmlns:a16="http://schemas.microsoft.com/office/drawing/2014/main" id="{415D47FD-A508-4E0D-9727-92AB274CBC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8099" y="4156064"/>
            <a:ext cx="1359690" cy="2206583"/>
          </a:xfrm>
          <a:prstGeom prst="rect">
            <a:avLst/>
          </a:prstGeom>
        </p:spPr>
      </p:pic>
      <p:sp>
        <p:nvSpPr>
          <p:cNvPr id="15" name="TextBox 14">
            <a:extLst>
              <a:ext uri="{FF2B5EF4-FFF2-40B4-BE49-F238E27FC236}">
                <a16:creationId xmlns:a16="http://schemas.microsoft.com/office/drawing/2014/main" id="{3EEA897E-BE8B-4552-9223-CFE3C6C65CA5}"/>
              </a:ext>
            </a:extLst>
          </p:cNvPr>
          <p:cNvSpPr txBox="1"/>
          <p:nvPr/>
        </p:nvSpPr>
        <p:spPr>
          <a:xfrm>
            <a:off x="29499" y="828000"/>
            <a:ext cx="4984955" cy="2308324"/>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What is Intellectual Property?</a:t>
            </a: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What are the four types of IP?</a:t>
            </a: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What is the IPO?</a:t>
            </a:r>
          </a:p>
        </p:txBody>
      </p:sp>
      <p:sp>
        <p:nvSpPr>
          <p:cNvPr id="55" name="TextBox 54">
            <a:extLst>
              <a:ext uri="{FF2B5EF4-FFF2-40B4-BE49-F238E27FC236}">
                <a16:creationId xmlns:a16="http://schemas.microsoft.com/office/drawing/2014/main" id="{0BC6C004-9873-47F8-A3E1-F81E13065AD8}"/>
              </a:ext>
            </a:extLst>
          </p:cNvPr>
          <p:cNvSpPr txBox="1"/>
          <p:nvPr/>
        </p:nvSpPr>
        <p:spPr>
          <a:xfrm>
            <a:off x="1" y="3534879"/>
            <a:ext cx="3088938" cy="646331"/>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How is the electric toothbrush protected? </a:t>
            </a:r>
          </a:p>
        </p:txBody>
      </p:sp>
      <p:sp>
        <p:nvSpPr>
          <p:cNvPr id="56" name="TextBox 55">
            <a:extLst>
              <a:ext uri="{FF2B5EF4-FFF2-40B4-BE49-F238E27FC236}">
                <a16:creationId xmlns:a16="http://schemas.microsoft.com/office/drawing/2014/main" id="{79DD4279-D2BC-44B8-ACA7-EE642E86E42D}"/>
              </a:ext>
            </a:extLst>
          </p:cNvPr>
          <p:cNvSpPr txBox="1"/>
          <p:nvPr/>
        </p:nvSpPr>
        <p:spPr>
          <a:xfrm>
            <a:off x="3088939" y="3534879"/>
            <a:ext cx="2752475" cy="646331"/>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How could you protect your product?</a:t>
            </a:r>
          </a:p>
        </p:txBody>
      </p:sp>
      <p:pic>
        <p:nvPicPr>
          <p:cNvPr id="26" name="Picture 25" descr="A close up of a sign&#10;&#10;Description generated with very high confidence">
            <a:extLst>
              <a:ext uri="{FF2B5EF4-FFF2-40B4-BE49-F238E27FC236}">
                <a16:creationId xmlns:a16="http://schemas.microsoft.com/office/drawing/2014/main" id="{0A613C1F-986F-4258-8CAD-044A048A5FC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2463" y="75051"/>
            <a:ext cx="1241720" cy="665562"/>
          </a:xfrm>
          <a:prstGeom prst="rect">
            <a:avLst/>
          </a:prstGeom>
        </p:spPr>
      </p:pic>
    </p:spTree>
    <p:extLst>
      <p:ext uri="{BB962C8B-B14F-4D97-AF65-F5344CB8AC3E}">
        <p14:creationId xmlns:p14="http://schemas.microsoft.com/office/powerpoint/2010/main" val="16735064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Title 1"/>
          <p:cNvSpPr>
            <a:spLocks noGrp="1"/>
          </p:cNvSpPr>
          <p:nvPr>
            <p:ph type="title"/>
          </p:nvPr>
        </p:nvSpPr>
        <p:spPr>
          <a:xfrm>
            <a:off x="0" y="0"/>
            <a:ext cx="12192000" cy="6011333"/>
          </a:xfrm>
          <a:solidFill>
            <a:srgbClr val="7030A0"/>
          </a:solidFill>
        </p:spPr>
        <p:txBody>
          <a:bodyPr>
            <a:normAutofit/>
          </a:bodyPr>
          <a:lstStyle/>
          <a:p>
            <a:pPr algn="l"/>
            <a:r>
              <a:rPr lang="en-GB" altLang="en-US" sz="11500" dirty="0">
                <a:solidFill>
                  <a:schemeClr val="bg1"/>
                </a:solidFill>
              </a:rPr>
              <a:t> Registered</a:t>
            </a:r>
            <a:br>
              <a:rPr lang="en-GB" altLang="en-US" sz="11500" dirty="0">
                <a:solidFill>
                  <a:schemeClr val="bg1"/>
                </a:solidFill>
              </a:rPr>
            </a:br>
            <a:r>
              <a:rPr lang="en-GB" altLang="en-US" sz="11500" dirty="0">
                <a:solidFill>
                  <a:schemeClr val="bg1"/>
                </a:solidFill>
              </a:rPr>
              <a:t> designs</a:t>
            </a:r>
            <a:br>
              <a:rPr lang="en-GB" altLang="en-US" sz="11500" dirty="0">
                <a:solidFill>
                  <a:schemeClr val="bg1"/>
                </a:solidFill>
              </a:rPr>
            </a:br>
            <a:endParaRPr lang="en-GB" altLang="en-US" sz="11500" dirty="0">
              <a:solidFill>
                <a:schemeClr val="bg1"/>
              </a:solidFill>
            </a:endParaRPr>
          </a:p>
        </p:txBody>
      </p:sp>
    </p:spTree>
    <p:extLst>
      <p:ext uri="{BB962C8B-B14F-4D97-AF65-F5344CB8AC3E}">
        <p14:creationId xmlns:p14="http://schemas.microsoft.com/office/powerpoint/2010/main" val="2415029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32777-58E2-4445-9A2F-48C705223DAF}"/>
              </a:ext>
            </a:extLst>
          </p:cNvPr>
          <p:cNvSpPr>
            <a:spLocks noGrp="1"/>
          </p:cNvSpPr>
          <p:nvPr>
            <p:ph type="title"/>
          </p:nvPr>
        </p:nvSpPr>
        <p:spPr/>
        <p:txBody>
          <a:bodyPr>
            <a:normAutofit fontScale="90000"/>
          </a:bodyPr>
          <a:lstStyle/>
          <a:p>
            <a:r>
              <a:rPr lang="en-GB" dirty="0"/>
              <a:t>Registered designs </a:t>
            </a:r>
          </a:p>
        </p:txBody>
      </p:sp>
      <p:pic>
        <p:nvPicPr>
          <p:cNvPr id="3" name="Picture 2">
            <a:hlinkClick r:id="rId3"/>
            <a:extLst>
              <a:ext uri="{FF2B5EF4-FFF2-40B4-BE49-F238E27FC236}">
                <a16:creationId xmlns:a16="http://schemas.microsoft.com/office/drawing/2014/main" id="{D19463F5-E526-440F-9527-B3E561A98DC4}"/>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2325858" y="1287194"/>
            <a:ext cx="7540283" cy="4213274"/>
          </a:xfrm>
          <a:prstGeom prst="rect">
            <a:avLst/>
          </a:prstGeom>
        </p:spPr>
      </p:pic>
      <p:sp>
        <p:nvSpPr>
          <p:cNvPr id="4" name="Rectangle 3">
            <a:extLst>
              <a:ext uri="{FF2B5EF4-FFF2-40B4-BE49-F238E27FC236}">
                <a16:creationId xmlns:a16="http://schemas.microsoft.com/office/drawing/2014/main" id="{302AC267-CB20-4E37-A8C9-58070B29DC4A}"/>
              </a:ext>
            </a:extLst>
          </p:cNvPr>
          <p:cNvSpPr/>
          <p:nvPr/>
        </p:nvSpPr>
        <p:spPr>
          <a:xfrm>
            <a:off x="8985240" y="81136"/>
            <a:ext cx="3056221" cy="492443"/>
          </a:xfrm>
          <a:prstGeom prst="rect">
            <a:avLst/>
          </a:prstGeom>
        </p:spPr>
        <p:txBody>
          <a:bodyPr wrap="none">
            <a:spAutoFit/>
          </a:bodyPr>
          <a:lstStyle/>
          <a:p>
            <a:r>
              <a:rPr lang="en-GB" sz="2600" b="1" dirty="0">
                <a:solidFill>
                  <a:srgbClr val="7030A0"/>
                </a:solidFill>
                <a:latin typeface="Cambria" panose="02040503050406030204" pitchFamily="18" charset="0"/>
              </a:rPr>
              <a:t>Registered designs</a:t>
            </a:r>
            <a:endParaRPr lang="en-GB" sz="2600" dirty="0">
              <a:solidFill>
                <a:srgbClr val="7030A0"/>
              </a:solidFill>
              <a:latin typeface="Cambria" panose="02040503050406030204" pitchFamily="18" charset="0"/>
            </a:endParaRPr>
          </a:p>
        </p:txBody>
      </p:sp>
    </p:spTree>
    <p:extLst>
      <p:ext uri="{BB962C8B-B14F-4D97-AF65-F5344CB8AC3E}">
        <p14:creationId xmlns:p14="http://schemas.microsoft.com/office/powerpoint/2010/main" val="17860400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206C46-B1E3-4598-942D-B06A1BE40CE4}"/>
              </a:ext>
            </a:extLst>
          </p:cNvPr>
          <p:cNvSpPr>
            <a:spLocks noGrp="1"/>
          </p:cNvSpPr>
          <p:nvPr>
            <p:ph type="title"/>
          </p:nvPr>
        </p:nvSpPr>
        <p:spPr/>
        <p:txBody>
          <a:bodyPr>
            <a:normAutofit fontScale="90000"/>
          </a:bodyPr>
          <a:lstStyle/>
          <a:p>
            <a:r>
              <a:rPr lang="en-GB" dirty="0"/>
              <a:t>Registered designs </a:t>
            </a:r>
          </a:p>
        </p:txBody>
      </p:sp>
      <p:sp>
        <p:nvSpPr>
          <p:cNvPr id="5" name="Content Placeholder 4">
            <a:extLst>
              <a:ext uri="{FF2B5EF4-FFF2-40B4-BE49-F238E27FC236}">
                <a16:creationId xmlns:a16="http://schemas.microsoft.com/office/drawing/2014/main" id="{81B26CE0-DCB0-400B-A4FB-BC840D616F3A}"/>
              </a:ext>
            </a:extLst>
          </p:cNvPr>
          <p:cNvSpPr>
            <a:spLocks noGrp="1"/>
          </p:cNvSpPr>
          <p:nvPr>
            <p:ph idx="1"/>
          </p:nvPr>
        </p:nvSpPr>
        <p:spPr>
          <a:xfrm>
            <a:off x="609600" y="1600201"/>
            <a:ext cx="8432800" cy="1053058"/>
          </a:xfrm>
        </p:spPr>
        <p:txBody>
          <a:bodyPr>
            <a:noAutofit/>
          </a:bodyPr>
          <a:lstStyle/>
          <a:p>
            <a:pPr>
              <a:spcBef>
                <a:spcPts val="0"/>
              </a:spcBef>
              <a:spcAft>
                <a:spcPts val="800"/>
              </a:spcAft>
            </a:pPr>
            <a:r>
              <a:rPr lang="en-GB" sz="2400" b="0" dirty="0">
                <a:solidFill>
                  <a:schemeClr val="tx1"/>
                </a:solidFill>
                <a:latin typeface="Arial" panose="020B0604020202020204" pitchFamily="34" charset="0"/>
                <a:cs typeface="Arial" panose="020B0604020202020204" pitchFamily="34" charset="0"/>
              </a:rPr>
              <a:t>Protects the look and appearance of a product e.g. a surface pattern.</a:t>
            </a:r>
          </a:p>
          <a:p>
            <a:pPr>
              <a:spcBef>
                <a:spcPts val="0"/>
              </a:spcBef>
              <a:spcAft>
                <a:spcPts val="800"/>
              </a:spcAft>
            </a:pPr>
            <a:r>
              <a:rPr lang="en-GB" sz="2400" b="0" dirty="0">
                <a:solidFill>
                  <a:schemeClr val="tx1"/>
                </a:solidFill>
                <a:latin typeface="Arial" panose="020B0604020202020204" pitchFamily="34" charset="0"/>
                <a:cs typeface="Arial" panose="020B0604020202020204" pitchFamily="34" charset="0"/>
              </a:rPr>
              <a:t>Lasts for up to 25 years but needs to be renewed every five years.</a:t>
            </a:r>
          </a:p>
          <a:p>
            <a:pPr>
              <a:spcBef>
                <a:spcPts val="0"/>
              </a:spcBef>
            </a:pPr>
            <a:endParaRPr lang="en-GB" sz="2000" dirty="0"/>
          </a:p>
          <a:p>
            <a:pPr marL="0" indent="0">
              <a:spcBef>
                <a:spcPts val="0"/>
              </a:spcBef>
              <a:buNone/>
            </a:pPr>
            <a:endParaRPr lang="en-GB" sz="2000" dirty="0"/>
          </a:p>
        </p:txBody>
      </p:sp>
      <p:sp>
        <p:nvSpPr>
          <p:cNvPr id="6" name="Rectangle 5">
            <a:extLst>
              <a:ext uri="{FF2B5EF4-FFF2-40B4-BE49-F238E27FC236}">
                <a16:creationId xmlns:a16="http://schemas.microsoft.com/office/drawing/2014/main" id="{13C36FBB-158A-41FE-BDB2-81BC2CD74039}"/>
              </a:ext>
            </a:extLst>
          </p:cNvPr>
          <p:cNvSpPr/>
          <p:nvPr/>
        </p:nvSpPr>
        <p:spPr>
          <a:xfrm>
            <a:off x="8985240" y="81136"/>
            <a:ext cx="3056221" cy="492443"/>
          </a:xfrm>
          <a:prstGeom prst="rect">
            <a:avLst/>
          </a:prstGeom>
        </p:spPr>
        <p:txBody>
          <a:bodyPr wrap="none">
            <a:spAutoFit/>
          </a:bodyPr>
          <a:lstStyle/>
          <a:p>
            <a:r>
              <a:rPr lang="en-GB" sz="2600" b="1" dirty="0">
                <a:solidFill>
                  <a:srgbClr val="7030A0"/>
                </a:solidFill>
                <a:latin typeface="Cambria" panose="02040503050406030204" pitchFamily="18" charset="0"/>
              </a:rPr>
              <a:t>Registered designs</a:t>
            </a:r>
            <a:endParaRPr lang="en-GB" sz="2600" dirty="0">
              <a:solidFill>
                <a:srgbClr val="7030A0"/>
              </a:solidFill>
              <a:latin typeface="Cambria" panose="02040503050406030204" pitchFamily="18" charset="0"/>
            </a:endParaRPr>
          </a:p>
        </p:txBody>
      </p:sp>
    </p:spTree>
    <p:extLst>
      <p:ext uri="{BB962C8B-B14F-4D97-AF65-F5344CB8AC3E}">
        <p14:creationId xmlns:p14="http://schemas.microsoft.com/office/powerpoint/2010/main" val="10426906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06DF6-8E84-4798-98C5-65C7FDF0538B}"/>
              </a:ext>
            </a:extLst>
          </p:cNvPr>
          <p:cNvSpPr>
            <a:spLocks noGrp="1"/>
          </p:cNvSpPr>
          <p:nvPr>
            <p:ph type="title"/>
          </p:nvPr>
        </p:nvSpPr>
        <p:spPr>
          <a:xfrm>
            <a:off x="609600" y="613022"/>
            <a:ext cx="7709210" cy="689866"/>
          </a:xfrm>
        </p:spPr>
        <p:txBody>
          <a:bodyPr>
            <a:noAutofit/>
          </a:bodyPr>
          <a:lstStyle/>
          <a:p>
            <a:r>
              <a:rPr lang="en-GB" sz="3600" dirty="0"/>
              <a:t>So what would have happened if you had sorted out your IP and I had stolen your ideas?!</a:t>
            </a:r>
          </a:p>
        </p:txBody>
      </p:sp>
      <p:pic>
        <p:nvPicPr>
          <p:cNvPr id="4" name="Picture 3">
            <a:hlinkClick r:id="rId3"/>
            <a:extLst>
              <a:ext uri="{FF2B5EF4-FFF2-40B4-BE49-F238E27FC236}">
                <a16:creationId xmlns:a16="http://schemas.microsoft.com/office/drawing/2014/main" id="{8E4E009F-F63B-4E38-89DE-BCF6FDE4EDB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55407" y="2032197"/>
            <a:ext cx="4557251" cy="2554553"/>
          </a:xfrm>
          <a:prstGeom prst="rect">
            <a:avLst/>
          </a:prstGeom>
        </p:spPr>
      </p:pic>
      <p:pic>
        <p:nvPicPr>
          <p:cNvPr id="5" name="Picture 4">
            <a:hlinkClick r:id="rId5"/>
            <a:extLst>
              <a:ext uri="{FF2B5EF4-FFF2-40B4-BE49-F238E27FC236}">
                <a16:creationId xmlns:a16="http://schemas.microsoft.com/office/drawing/2014/main" id="{BDDE2FA6-7A17-4B28-97B9-BD68AADCE64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327060" y="2032197"/>
            <a:ext cx="4616243" cy="2550609"/>
          </a:xfrm>
          <a:prstGeom prst="rect">
            <a:avLst/>
          </a:prstGeom>
        </p:spPr>
      </p:pic>
      <p:sp>
        <p:nvSpPr>
          <p:cNvPr id="6" name="Rectangle 5">
            <a:extLst>
              <a:ext uri="{FF2B5EF4-FFF2-40B4-BE49-F238E27FC236}">
                <a16:creationId xmlns:a16="http://schemas.microsoft.com/office/drawing/2014/main" id="{A466789E-98E1-4603-AD0C-E60143D5285D}"/>
              </a:ext>
            </a:extLst>
          </p:cNvPr>
          <p:cNvSpPr/>
          <p:nvPr/>
        </p:nvSpPr>
        <p:spPr>
          <a:xfrm>
            <a:off x="8985240" y="81136"/>
            <a:ext cx="3056221" cy="492443"/>
          </a:xfrm>
          <a:prstGeom prst="rect">
            <a:avLst/>
          </a:prstGeom>
        </p:spPr>
        <p:txBody>
          <a:bodyPr wrap="none">
            <a:spAutoFit/>
          </a:bodyPr>
          <a:lstStyle/>
          <a:p>
            <a:r>
              <a:rPr lang="en-GB" sz="2600" b="1" dirty="0">
                <a:solidFill>
                  <a:srgbClr val="7030A0"/>
                </a:solidFill>
                <a:latin typeface="Cambria" panose="02040503050406030204" pitchFamily="18" charset="0"/>
              </a:rPr>
              <a:t>Registered designs</a:t>
            </a:r>
            <a:endParaRPr lang="en-GB" sz="2600" dirty="0">
              <a:solidFill>
                <a:srgbClr val="7030A0"/>
              </a:solidFill>
              <a:latin typeface="Cambria" panose="02040503050406030204" pitchFamily="18" charset="0"/>
            </a:endParaRPr>
          </a:p>
        </p:txBody>
      </p:sp>
    </p:spTree>
    <p:extLst>
      <p:ext uri="{BB962C8B-B14F-4D97-AF65-F5344CB8AC3E}">
        <p14:creationId xmlns:p14="http://schemas.microsoft.com/office/powerpoint/2010/main" val="18557650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18221F-0057-441D-A764-372AE3771BE8}"/>
              </a:ext>
            </a:extLst>
          </p:cNvPr>
          <p:cNvSpPr>
            <a:spLocks noGrp="1"/>
          </p:cNvSpPr>
          <p:nvPr>
            <p:ph type="title"/>
          </p:nvPr>
        </p:nvSpPr>
        <p:spPr/>
        <p:txBody>
          <a:bodyPr>
            <a:normAutofit fontScale="90000"/>
          </a:bodyPr>
          <a:lstStyle/>
          <a:p>
            <a:r>
              <a:rPr lang="en-GB" dirty="0"/>
              <a:t>Are your ideas protected outside of the UK?</a:t>
            </a:r>
          </a:p>
        </p:txBody>
      </p:sp>
      <p:pic>
        <p:nvPicPr>
          <p:cNvPr id="5" name="Picture 4">
            <a:hlinkClick r:id="rId3"/>
            <a:extLst>
              <a:ext uri="{FF2B5EF4-FFF2-40B4-BE49-F238E27FC236}">
                <a16:creationId xmlns:a16="http://schemas.microsoft.com/office/drawing/2014/main" id="{9DA9A69B-8D01-45A6-B8B0-53E50D4A7FEC}"/>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2050026" y="1209369"/>
            <a:ext cx="7551174" cy="4218038"/>
          </a:xfrm>
          <a:prstGeom prst="rect">
            <a:avLst/>
          </a:prstGeom>
        </p:spPr>
      </p:pic>
    </p:spTree>
    <p:extLst>
      <p:ext uri="{BB962C8B-B14F-4D97-AF65-F5344CB8AC3E}">
        <p14:creationId xmlns:p14="http://schemas.microsoft.com/office/powerpoint/2010/main" val="37379459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43692-30EE-4CFB-A7CD-54784704E610}"/>
              </a:ext>
            </a:extLst>
          </p:cNvPr>
          <p:cNvSpPr>
            <a:spLocks noGrp="1"/>
          </p:cNvSpPr>
          <p:nvPr>
            <p:ph type="title"/>
          </p:nvPr>
        </p:nvSpPr>
        <p:spPr>
          <a:xfrm>
            <a:off x="372534" y="458138"/>
            <a:ext cx="10972800" cy="689866"/>
          </a:xfrm>
        </p:spPr>
        <p:txBody>
          <a:bodyPr>
            <a:normAutofit fontScale="90000"/>
          </a:bodyPr>
          <a:lstStyle/>
          <a:p>
            <a:r>
              <a:rPr lang="en-GB" dirty="0"/>
              <a:t>Which IP rights might an electric toothbrush need?</a:t>
            </a:r>
          </a:p>
        </p:txBody>
      </p:sp>
      <p:pic>
        <p:nvPicPr>
          <p:cNvPr id="4" name="Picture 3">
            <a:extLst>
              <a:ext uri="{FF2B5EF4-FFF2-40B4-BE49-F238E27FC236}">
                <a16:creationId xmlns:a16="http://schemas.microsoft.com/office/drawing/2014/main" id="{DD2A0EDE-F0DC-4691-9C3A-69C3373A8C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68544" y="1148004"/>
            <a:ext cx="2868342" cy="4654909"/>
          </a:xfrm>
          <a:prstGeom prst="rect">
            <a:avLst/>
          </a:prstGeom>
        </p:spPr>
      </p:pic>
      <p:pic>
        <p:nvPicPr>
          <p:cNvPr id="5" name="Picture 4">
            <a:extLst>
              <a:ext uri="{FF2B5EF4-FFF2-40B4-BE49-F238E27FC236}">
                <a16:creationId xmlns:a16="http://schemas.microsoft.com/office/drawing/2014/main" id="{40A193DD-51AD-4957-A997-EB55075EFA3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03280" y="986529"/>
            <a:ext cx="3023605" cy="2267704"/>
          </a:xfrm>
          <a:prstGeom prst="rect">
            <a:avLst/>
          </a:prstGeom>
        </p:spPr>
      </p:pic>
      <p:cxnSp>
        <p:nvCxnSpPr>
          <p:cNvPr id="7" name="Connector: Elbow 6">
            <a:extLst>
              <a:ext uri="{FF2B5EF4-FFF2-40B4-BE49-F238E27FC236}">
                <a16:creationId xmlns:a16="http://schemas.microsoft.com/office/drawing/2014/main" id="{769CE267-66F1-412C-ADD0-7889D5F7C33D}"/>
              </a:ext>
            </a:extLst>
          </p:cNvPr>
          <p:cNvCxnSpPr>
            <a:cxnSpLocks/>
          </p:cNvCxnSpPr>
          <p:nvPr/>
        </p:nvCxnSpPr>
        <p:spPr>
          <a:xfrm flipV="1">
            <a:off x="5255342" y="2825920"/>
            <a:ext cx="4041058" cy="979921"/>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9" name="Connector: Elbow 8">
            <a:extLst>
              <a:ext uri="{FF2B5EF4-FFF2-40B4-BE49-F238E27FC236}">
                <a16:creationId xmlns:a16="http://schemas.microsoft.com/office/drawing/2014/main" id="{8A506C8E-05A9-4B1B-945E-410B2A986B70}"/>
              </a:ext>
            </a:extLst>
          </p:cNvPr>
          <p:cNvCxnSpPr>
            <a:cxnSpLocks/>
          </p:cNvCxnSpPr>
          <p:nvPr/>
        </p:nvCxnSpPr>
        <p:spPr>
          <a:xfrm rot="10800000" flipV="1">
            <a:off x="2792362" y="2493234"/>
            <a:ext cx="2241757" cy="516194"/>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11" name="Connector: Elbow 10">
            <a:extLst>
              <a:ext uri="{FF2B5EF4-FFF2-40B4-BE49-F238E27FC236}">
                <a16:creationId xmlns:a16="http://schemas.microsoft.com/office/drawing/2014/main" id="{0E748116-1898-4B3A-9C38-004BC18ADE72}"/>
              </a:ext>
            </a:extLst>
          </p:cNvPr>
          <p:cNvCxnSpPr>
            <a:cxnSpLocks/>
          </p:cNvCxnSpPr>
          <p:nvPr/>
        </p:nvCxnSpPr>
        <p:spPr>
          <a:xfrm>
            <a:off x="5156921" y="4872398"/>
            <a:ext cx="3038477" cy="421665"/>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3B5AA726-6DCF-49C9-B4E8-3573B9C78430}"/>
              </a:ext>
            </a:extLst>
          </p:cNvPr>
          <p:cNvSpPr txBox="1"/>
          <p:nvPr/>
        </p:nvSpPr>
        <p:spPr>
          <a:xfrm>
            <a:off x="9473380" y="2493234"/>
            <a:ext cx="2109020" cy="92333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The technology protected by the patents</a:t>
            </a:r>
          </a:p>
        </p:txBody>
      </p:sp>
      <p:sp>
        <p:nvSpPr>
          <p:cNvPr id="16" name="TextBox 15">
            <a:extLst>
              <a:ext uri="{FF2B5EF4-FFF2-40B4-BE49-F238E27FC236}">
                <a16:creationId xmlns:a16="http://schemas.microsoft.com/office/drawing/2014/main" id="{810A2F2D-A7D9-4184-94A1-2492818D9D37}"/>
              </a:ext>
            </a:extLst>
          </p:cNvPr>
          <p:cNvSpPr txBox="1"/>
          <p:nvPr/>
        </p:nvSpPr>
        <p:spPr>
          <a:xfrm>
            <a:off x="8299763" y="4872398"/>
            <a:ext cx="2153747" cy="92333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The brand name protected by trade mark rights</a:t>
            </a:r>
          </a:p>
        </p:txBody>
      </p:sp>
      <p:sp>
        <p:nvSpPr>
          <p:cNvPr id="18" name="TextBox 17">
            <a:extLst>
              <a:ext uri="{FF2B5EF4-FFF2-40B4-BE49-F238E27FC236}">
                <a16:creationId xmlns:a16="http://schemas.microsoft.com/office/drawing/2014/main" id="{FFC23258-BC53-41AB-AB43-1649AEAB3D2E}"/>
              </a:ext>
            </a:extLst>
          </p:cNvPr>
          <p:cNvSpPr txBox="1"/>
          <p:nvPr/>
        </p:nvSpPr>
        <p:spPr>
          <a:xfrm>
            <a:off x="1170038" y="2360499"/>
            <a:ext cx="1659863" cy="120032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The look/ appearance protected by design rights</a:t>
            </a:r>
          </a:p>
        </p:txBody>
      </p:sp>
      <p:sp>
        <p:nvSpPr>
          <p:cNvPr id="19" name="TextBox 18">
            <a:extLst>
              <a:ext uri="{FF2B5EF4-FFF2-40B4-BE49-F238E27FC236}">
                <a16:creationId xmlns:a16="http://schemas.microsoft.com/office/drawing/2014/main" id="{F493A977-4B02-4C09-B25F-22108F71CC58}"/>
              </a:ext>
            </a:extLst>
          </p:cNvPr>
          <p:cNvSpPr txBox="1"/>
          <p:nvPr/>
        </p:nvSpPr>
        <p:spPr>
          <a:xfrm>
            <a:off x="1170038" y="4872398"/>
            <a:ext cx="2194140"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TV adverts by copyright</a:t>
            </a:r>
          </a:p>
        </p:txBody>
      </p:sp>
    </p:spTree>
    <p:extLst>
      <p:ext uri="{BB962C8B-B14F-4D97-AF65-F5344CB8AC3E}">
        <p14:creationId xmlns:p14="http://schemas.microsoft.com/office/powerpoint/2010/main" val="912105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534AC-FB9F-46F6-BFF8-2304450AA6AF}"/>
              </a:ext>
            </a:extLst>
          </p:cNvPr>
          <p:cNvSpPr>
            <a:spLocks noGrp="1"/>
          </p:cNvSpPr>
          <p:nvPr>
            <p:ph type="title"/>
          </p:nvPr>
        </p:nvSpPr>
        <p:spPr>
          <a:xfrm>
            <a:off x="349956" y="274638"/>
            <a:ext cx="10972800" cy="689866"/>
          </a:xfrm>
        </p:spPr>
        <p:txBody>
          <a:bodyPr>
            <a:normAutofit fontScale="90000"/>
          </a:bodyPr>
          <a:lstStyle/>
          <a:p>
            <a:r>
              <a:rPr lang="en-GB" dirty="0"/>
              <a:t>How could you protect your design?</a:t>
            </a:r>
          </a:p>
        </p:txBody>
      </p:sp>
      <p:sp>
        <p:nvSpPr>
          <p:cNvPr id="3" name="Content Placeholder 2">
            <a:extLst>
              <a:ext uri="{FF2B5EF4-FFF2-40B4-BE49-F238E27FC236}">
                <a16:creationId xmlns:a16="http://schemas.microsoft.com/office/drawing/2014/main" id="{9FA71078-580A-4C17-94BC-5ECF8135C10B}"/>
              </a:ext>
            </a:extLst>
          </p:cNvPr>
          <p:cNvSpPr>
            <a:spLocks noGrp="1"/>
          </p:cNvSpPr>
          <p:nvPr>
            <p:ph idx="1"/>
          </p:nvPr>
        </p:nvSpPr>
        <p:spPr/>
        <p:txBody>
          <a:bodyPr/>
          <a:lstStyle/>
          <a:p>
            <a:pPr marL="0" indent="0">
              <a:buNone/>
            </a:pPr>
            <a:r>
              <a:rPr lang="en-GB" dirty="0"/>
              <a:t>Patents										</a:t>
            </a:r>
            <a:r>
              <a:rPr lang="en-GB" dirty="0">
                <a:solidFill>
                  <a:srgbClr val="FFC000"/>
                </a:solidFill>
              </a:rPr>
              <a:t>Copyright</a:t>
            </a:r>
          </a:p>
          <a:p>
            <a:pPr marL="0" indent="0">
              <a:buNone/>
            </a:pPr>
            <a:endParaRPr lang="en-GB" dirty="0"/>
          </a:p>
          <a:p>
            <a:pPr marL="0" indent="0">
              <a:buNone/>
            </a:pPr>
            <a:endParaRPr lang="en-GB" dirty="0"/>
          </a:p>
          <a:p>
            <a:pPr marL="0" indent="0">
              <a:buNone/>
            </a:pPr>
            <a:endParaRPr lang="en-GB" dirty="0"/>
          </a:p>
          <a:p>
            <a:pPr marL="0" indent="0">
              <a:buNone/>
            </a:pPr>
            <a:r>
              <a:rPr lang="en-GB" dirty="0">
                <a:solidFill>
                  <a:srgbClr val="00B050"/>
                </a:solidFill>
              </a:rPr>
              <a:t>Trade marks</a:t>
            </a:r>
            <a:r>
              <a:rPr lang="en-GB" dirty="0"/>
              <a:t>								</a:t>
            </a:r>
            <a:r>
              <a:rPr lang="en-GB" dirty="0">
                <a:solidFill>
                  <a:srgbClr val="7030A0"/>
                </a:solidFill>
              </a:rPr>
              <a:t>Registered designs</a:t>
            </a:r>
          </a:p>
        </p:txBody>
      </p:sp>
      <p:pic>
        <p:nvPicPr>
          <p:cNvPr id="5" name="Picture 4">
            <a:extLst>
              <a:ext uri="{FF2B5EF4-FFF2-40B4-BE49-F238E27FC236}">
                <a16:creationId xmlns:a16="http://schemas.microsoft.com/office/drawing/2014/main" id="{9DDA1DFC-6606-4C14-93CF-47C3386E2E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64021" y="3390592"/>
            <a:ext cx="1235446" cy="1235446"/>
          </a:xfrm>
          <a:prstGeom prst="rect">
            <a:avLst/>
          </a:prstGeom>
        </p:spPr>
      </p:pic>
      <p:pic>
        <p:nvPicPr>
          <p:cNvPr id="6" name="Picture 5">
            <a:extLst>
              <a:ext uri="{FF2B5EF4-FFF2-40B4-BE49-F238E27FC236}">
                <a16:creationId xmlns:a16="http://schemas.microsoft.com/office/drawing/2014/main" id="{A64F856A-9C90-45C8-A70E-2CF0058AAA0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01592" y="1396827"/>
            <a:ext cx="1168018" cy="1168018"/>
          </a:xfrm>
          <a:prstGeom prst="rect">
            <a:avLst/>
          </a:prstGeom>
        </p:spPr>
      </p:pic>
      <p:pic>
        <p:nvPicPr>
          <p:cNvPr id="8" name="Picture 7">
            <a:extLst>
              <a:ext uri="{FF2B5EF4-FFF2-40B4-BE49-F238E27FC236}">
                <a16:creationId xmlns:a16="http://schemas.microsoft.com/office/drawing/2014/main" id="{689CD5A0-0942-4F5D-918B-041C5F67C23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94798" y="3492192"/>
            <a:ext cx="1262418" cy="1262418"/>
          </a:xfrm>
          <a:prstGeom prst="rect">
            <a:avLst/>
          </a:prstGeom>
        </p:spPr>
      </p:pic>
      <p:pic>
        <p:nvPicPr>
          <p:cNvPr id="9" name="Picture 8">
            <a:extLst>
              <a:ext uri="{FF2B5EF4-FFF2-40B4-BE49-F238E27FC236}">
                <a16:creationId xmlns:a16="http://schemas.microsoft.com/office/drawing/2014/main" id="{FF765706-9659-4409-85B2-602797E3747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53517"/>
          <a:stretch/>
        </p:blipFill>
        <p:spPr>
          <a:xfrm>
            <a:off x="2401401" y="1122480"/>
            <a:ext cx="2360686" cy="1632415"/>
          </a:xfrm>
          <a:prstGeom prst="rect">
            <a:avLst/>
          </a:prstGeom>
        </p:spPr>
      </p:pic>
    </p:spTree>
    <p:extLst>
      <p:ext uri="{BB962C8B-B14F-4D97-AF65-F5344CB8AC3E}">
        <p14:creationId xmlns:p14="http://schemas.microsoft.com/office/powerpoint/2010/main" val="608187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473"/>
            <a:ext cx="12039600" cy="764704"/>
          </a:xfrm>
        </p:spPr>
        <p:txBody>
          <a:bodyPr>
            <a:normAutofit fontScale="90000"/>
          </a:bodyPr>
          <a:lstStyle/>
          <a:p>
            <a:r>
              <a:rPr lang="en-GB" sz="4000" dirty="0"/>
              <a:t>Patent, Copyright, Registered design or Trade mark?</a:t>
            </a:r>
          </a:p>
        </p:txBody>
      </p:sp>
      <p:grpSp>
        <p:nvGrpSpPr>
          <p:cNvPr id="17" name="Group 16">
            <a:extLst>
              <a:ext uri="{FF2B5EF4-FFF2-40B4-BE49-F238E27FC236}">
                <a16:creationId xmlns:a16="http://schemas.microsoft.com/office/drawing/2014/main" id="{352D1F33-4291-49EA-B8CB-F0A2D5B9AA53}"/>
              </a:ext>
            </a:extLst>
          </p:cNvPr>
          <p:cNvGrpSpPr/>
          <p:nvPr/>
        </p:nvGrpSpPr>
        <p:grpSpPr>
          <a:xfrm>
            <a:off x="173568" y="848788"/>
            <a:ext cx="12068595" cy="5104980"/>
            <a:chOff x="173568" y="848788"/>
            <a:chExt cx="12068595" cy="5104980"/>
          </a:xfrm>
        </p:grpSpPr>
        <p:pic>
          <p:nvPicPr>
            <p:cNvPr id="24" name="Picture 11">
              <a:extLst>
                <a:ext uri="{FF2B5EF4-FFF2-40B4-BE49-F238E27FC236}">
                  <a16:creationId xmlns:a16="http://schemas.microsoft.com/office/drawing/2014/main" id="{8092CEE7-A701-41E8-B62D-5554A1F87BE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45136" y="2561135"/>
              <a:ext cx="1358854" cy="1248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8">
              <a:extLst>
                <a:ext uri="{FF2B5EF4-FFF2-40B4-BE49-F238E27FC236}">
                  <a16:creationId xmlns:a16="http://schemas.microsoft.com/office/drawing/2014/main" id="{4428D23C-0429-4850-88EF-0F7A7E05A62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90029" y="857383"/>
              <a:ext cx="1986139" cy="1986139"/>
            </a:xfrm>
            <a:prstGeom prst="rect">
              <a:avLst/>
            </a:prstGeom>
          </p:spPr>
        </p:pic>
        <p:pic>
          <p:nvPicPr>
            <p:cNvPr id="30" name="Picture 29">
              <a:extLst>
                <a:ext uri="{FF2B5EF4-FFF2-40B4-BE49-F238E27FC236}">
                  <a16:creationId xmlns:a16="http://schemas.microsoft.com/office/drawing/2014/main" id="{AB96449E-8BB3-4807-93CA-3F1496AC365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76168" y="952452"/>
              <a:ext cx="1670538" cy="1252904"/>
            </a:xfrm>
            <a:prstGeom prst="rect">
              <a:avLst/>
            </a:prstGeom>
          </p:spPr>
        </p:pic>
        <p:pic>
          <p:nvPicPr>
            <p:cNvPr id="31" name="Picture 30">
              <a:extLst>
                <a:ext uri="{FF2B5EF4-FFF2-40B4-BE49-F238E27FC236}">
                  <a16:creationId xmlns:a16="http://schemas.microsoft.com/office/drawing/2014/main" id="{92339AC0-CF6C-49F1-B98C-CEC74882D5C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19630" y="900468"/>
              <a:ext cx="1582420" cy="1304888"/>
            </a:xfrm>
            <a:prstGeom prst="rect">
              <a:avLst/>
            </a:prstGeom>
          </p:spPr>
        </p:pic>
        <p:pic>
          <p:nvPicPr>
            <p:cNvPr id="32" name="Picture 31">
              <a:extLst>
                <a:ext uri="{FF2B5EF4-FFF2-40B4-BE49-F238E27FC236}">
                  <a16:creationId xmlns:a16="http://schemas.microsoft.com/office/drawing/2014/main" id="{98D7882F-4228-4DA9-997F-C8AC6AE6DDD1}"/>
                </a:ext>
              </a:extLst>
            </p:cNvPr>
            <p:cNvPicPr>
              <a:picLocks noChangeAspect="1"/>
            </p:cNvPicPr>
            <p:nvPr/>
          </p:nvPicPr>
          <p:blipFill rotWithShape="1">
            <a:blip r:embed="rId7" cstate="screen">
              <a:clrChange>
                <a:clrFrom>
                  <a:srgbClr val="F5F5F5"/>
                </a:clrFrom>
                <a:clrTo>
                  <a:srgbClr val="F5F5F5">
                    <a:alpha val="0"/>
                  </a:srgbClr>
                </a:clrTo>
              </a:clrChange>
              <a:extLst>
                <a:ext uri="{28A0092B-C50C-407E-A947-70E740481C1C}">
                  <a14:useLocalDpi xmlns:a14="http://schemas.microsoft.com/office/drawing/2010/main"/>
                </a:ext>
              </a:extLst>
            </a:blip>
            <a:srcRect/>
            <a:stretch/>
          </p:blipFill>
          <p:spPr>
            <a:xfrm>
              <a:off x="7737581" y="874519"/>
              <a:ext cx="1887930" cy="1005574"/>
            </a:xfrm>
            <a:prstGeom prst="rect">
              <a:avLst/>
            </a:prstGeom>
          </p:spPr>
        </p:pic>
        <p:pic>
          <p:nvPicPr>
            <p:cNvPr id="33" name="Picture 32">
              <a:extLst>
                <a:ext uri="{FF2B5EF4-FFF2-40B4-BE49-F238E27FC236}">
                  <a16:creationId xmlns:a16="http://schemas.microsoft.com/office/drawing/2014/main" id="{AF21AF7C-D2BE-4D7A-B616-F0F1FCA5A0F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320620" y="2280647"/>
              <a:ext cx="1296767" cy="1809496"/>
            </a:xfrm>
            <a:prstGeom prst="rect">
              <a:avLst/>
            </a:prstGeom>
          </p:spPr>
        </p:pic>
        <p:pic>
          <p:nvPicPr>
            <p:cNvPr id="34" name="Picture 33">
              <a:extLst>
                <a:ext uri="{FF2B5EF4-FFF2-40B4-BE49-F238E27FC236}">
                  <a16:creationId xmlns:a16="http://schemas.microsoft.com/office/drawing/2014/main" id="{A222B405-FD2B-4828-8793-223FB042217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597209" y="2227939"/>
              <a:ext cx="1152791" cy="1745538"/>
            </a:xfrm>
            <a:prstGeom prst="rect">
              <a:avLst/>
            </a:prstGeom>
          </p:spPr>
        </p:pic>
        <p:pic>
          <p:nvPicPr>
            <p:cNvPr id="45" name="Picture 44">
              <a:extLst>
                <a:ext uri="{FF2B5EF4-FFF2-40B4-BE49-F238E27FC236}">
                  <a16:creationId xmlns:a16="http://schemas.microsoft.com/office/drawing/2014/main" id="{65AF8A6D-D3F4-4B88-9063-F89F6367264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641326" y="4989005"/>
              <a:ext cx="1711269" cy="620191"/>
            </a:xfrm>
            <a:prstGeom prst="rect">
              <a:avLst/>
            </a:prstGeom>
          </p:spPr>
        </p:pic>
        <p:pic>
          <p:nvPicPr>
            <p:cNvPr id="46" name="Picture 45">
              <a:extLst>
                <a:ext uri="{FF2B5EF4-FFF2-40B4-BE49-F238E27FC236}">
                  <a16:creationId xmlns:a16="http://schemas.microsoft.com/office/drawing/2014/main" id="{9B73FDA6-70D2-4C6E-9FB9-960CC8981626}"/>
                </a:ext>
              </a:extLst>
            </p:cNvPr>
            <p:cNvPicPr>
              <a:picLocks noChangeAspect="1"/>
            </p:cNvPicPr>
            <p:nvPr/>
          </p:nvPicPr>
          <p:blipFill>
            <a:blip r:embed="rId11"/>
            <a:stretch>
              <a:fillRect/>
            </a:stretch>
          </p:blipFill>
          <p:spPr>
            <a:xfrm>
              <a:off x="5522045" y="2639580"/>
              <a:ext cx="1752580" cy="1324624"/>
            </a:xfrm>
            <a:prstGeom prst="rect">
              <a:avLst/>
            </a:prstGeom>
          </p:spPr>
        </p:pic>
        <p:pic>
          <p:nvPicPr>
            <p:cNvPr id="7" name="Picture 6">
              <a:extLst>
                <a:ext uri="{FF2B5EF4-FFF2-40B4-BE49-F238E27FC236}">
                  <a16:creationId xmlns:a16="http://schemas.microsoft.com/office/drawing/2014/main" id="{AC99ED7A-1CE7-4307-970E-7B64DC68D92A}"/>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798722" y="2896934"/>
              <a:ext cx="1123924" cy="1248804"/>
            </a:xfrm>
            <a:prstGeom prst="rect">
              <a:avLst/>
            </a:prstGeom>
          </p:spPr>
        </p:pic>
        <p:pic>
          <p:nvPicPr>
            <p:cNvPr id="47" name="Picture 46">
              <a:extLst>
                <a:ext uri="{FF2B5EF4-FFF2-40B4-BE49-F238E27FC236}">
                  <a16:creationId xmlns:a16="http://schemas.microsoft.com/office/drawing/2014/main" id="{2B88DC1C-91A3-4E68-A4D7-24F89EC21350}"/>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73568" y="4697880"/>
              <a:ext cx="1883832" cy="1255888"/>
            </a:xfrm>
            <a:prstGeom prst="rect">
              <a:avLst/>
            </a:prstGeom>
          </p:spPr>
        </p:pic>
        <p:pic>
          <p:nvPicPr>
            <p:cNvPr id="48" name="Picture 47">
              <a:extLst>
                <a:ext uri="{FF2B5EF4-FFF2-40B4-BE49-F238E27FC236}">
                  <a16:creationId xmlns:a16="http://schemas.microsoft.com/office/drawing/2014/main" id="{186B2DF7-F00C-49A2-9371-877293207999}"/>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8514725" y="4784915"/>
              <a:ext cx="1653857" cy="870085"/>
            </a:xfrm>
            <a:prstGeom prst="rect">
              <a:avLst/>
            </a:prstGeom>
          </p:spPr>
        </p:pic>
        <p:pic>
          <p:nvPicPr>
            <p:cNvPr id="49" name="Picture 48">
              <a:extLst>
                <a:ext uri="{FF2B5EF4-FFF2-40B4-BE49-F238E27FC236}">
                  <a16:creationId xmlns:a16="http://schemas.microsoft.com/office/drawing/2014/main" id="{E445D95A-6C50-40BB-AACA-834C355A52B3}"/>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163493" y="4447750"/>
              <a:ext cx="1148176" cy="1148176"/>
            </a:xfrm>
            <a:prstGeom prst="rect">
              <a:avLst/>
            </a:prstGeom>
          </p:spPr>
        </p:pic>
        <p:pic>
          <p:nvPicPr>
            <p:cNvPr id="10" name="Picture 9">
              <a:extLst>
                <a:ext uri="{FF2B5EF4-FFF2-40B4-BE49-F238E27FC236}">
                  <a16:creationId xmlns:a16="http://schemas.microsoft.com/office/drawing/2014/main" id="{A865A9AD-0C97-4C28-B395-F73C22EF86F5}"/>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0449866" y="4771816"/>
              <a:ext cx="1792297" cy="896149"/>
            </a:xfrm>
            <a:prstGeom prst="rect">
              <a:avLst/>
            </a:prstGeom>
          </p:spPr>
        </p:pic>
        <p:pic>
          <p:nvPicPr>
            <p:cNvPr id="13" name="Picture 12">
              <a:extLst>
                <a:ext uri="{FF2B5EF4-FFF2-40B4-BE49-F238E27FC236}">
                  <a16:creationId xmlns:a16="http://schemas.microsoft.com/office/drawing/2014/main" id="{2F2A95ED-4ADB-424F-BCB3-5BD50936EA04}"/>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221137" y="999760"/>
              <a:ext cx="1616764" cy="1195732"/>
            </a:xfrm>
            <a:prstGeom prst="rect">
              <a:avLst/>
            </a:prstGeom>
          </p:spPr>
        </p:pic>
        <p:pic>
          <p:nvPicPr>
            <p:cNvPr id="14" name="Picture 13">
              <a:extLst>
                <a:ext uri="{FF2B5EF4-FFF2-40B4-BE49-F238E27FC236}">
                  <a16:creationId xmlns:a16="http://schemas.microsoft.com/office/drawing/2014/main" id="{B01CF3FB-CCDB-4E02-9CAD-86F63DDA53DD}"/>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a:off x="10209528" y="848788"/>
              <a:ext cx="1673054" cy="1058996"/>
            </a:xfrm>
            <a:prstGeom prst="rect">
              <a:avLst/>
            </a:prstGeom>
          </p:spPr>
        </p:pic>
        <p:pic>
          <p:nvPicPr>
            <p:cNvPr id="15" name="Picture 14">
              <a:extLst>
                <a:ext uri="{FF2B5EF4-FFF2-40B4-BE49-F238E27FC236}">
                  <a16:creationId xmlns:a16="http://schemas.microsoft.com/office/drawing/2014/main" id="{336F7F02-1751-4FAA-B489-B5ACD0B6DF73}"/>
                </a:ext>
              </a:extLst>
            </p:cNvPr>
            <p:cNvPicPr>
              <a:picLocks noChangeAspect="1"/>
            </p:cNvPicPr>
            <p:nvPr/>
          </p:nvPicPr>
          <p:blipFill>
            <a:blip r:embed="rId19"/>
            <a:stretch>
              <a:fillRect/>
            </a:stretch>
          </p:blipFill>
          <p:spPr>
            <a:xfrm>
              <a:off x="4936521" y="4241047"/>
              <a:ext cx="1566218" cy="1573210"/>
            </a:xfrm>
            <a:prstGeom prst="rect">
              <a:avLst/>
            </a:prstGeom>
          </p:spPr>
        </p:pic>
        <p:pic>
          <p:nvPicPr>
            <p:cNvPr id="16" name="Picture 15">
              <a:extLst>
                <a:ext uri="{FF2B5EF4-FFF2-40B4-BE49-F238E27FC236}">
                  <a16:creationId xmlns:a16="http://schemas.microsoft.com/office/drawing/2014/main" id="{4784F05F-1EBC-4498-8384-82D90C5778E4}"/>
                </a:ext>
              </a:extLst>
            </p:cNvPr>
            <p:cNvPicPr>
              <a:picLocks noChangeAspect="1"/>
            </p:cNvPicPr>
            <p:nvPr/>
          </p:nvPicPr>
          <p:blipFill rotWithShape="1">
            <a:blip r:embed="rId20" cstate="screen">
              <a:extLst>
                <a:ext uri="{28A0092B-C50C-407E-A947-70E740481C1C}">
                  <a14:useLocalDpi xmlns:a14="http://schemas.microsoft.com/office/drawing/2010/main"/>
                </a:ext>
              </a:extLst>
            </a:blip>
            <a:srcRect/>
            <a:stretch/>
          </p:blipFill>
          <p:spPr>
            <a:xfrm>
              <a:off x="193899" y="2888509"/>
              <a:ext cx="1402283" cy="1273864"/>
            </a:xfrm>
            <a:prstGeom prst="rect">
              <a:avLst/>
            </a:prstGeom>
          </p:spPr>
        </p:pic>
      </p:grpSp>
      <p:pic>
        <p:nvPicPr>
          <p:cNvPr id="18" name="Picture 17">
            <a:extLst>
              <a:ext uri="{FF2B5EF4-FFF2-40B4-BE49-F238E27FC236}">
                <a16:creationId xmlns:a16="http://schemas.microsoft.com/office/drawing/2014/main" id="{19A41F71-7B1E-4BF0-89C5-D5293C64885C}"/>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2111380" y="2888509"/>
            <a:ext cx="1395379" cy="1395379"/>
          </a:xfrm>
          <a:prstGeom prst="rect">
            <a:avLst/>
          </a:prstGeom>
        </p:spPr>
      </p:pic>
    </p:spTree>
    <p:extLst>
      <p:ext uri="{BB962C8B-B14F-4D97-AF65-F5344CB8AC3E}">
        <p14:creationId xmlns:p14="http://schemas.microsoft.com/office/powerpoint/2010/main" val="37436492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Title 1"/>
          <p:cNvSpPr>
            <a:spLocks noGrp="1"/>
          </p:cNvSpPr>
          <p:nvPr>
            <p:ph type="title"/>
          </p:nvPr>
        </p:nvSpPr>
        <p:spPr>
          <a:xfrm>
            <a:off x="0" y="0"/>
            <a:ext cx="12192000" cy="6011333"/>
          </a:xfrm>
          <a:solidFill>
            <a:srgbClr val="4EBA6F"/>
          </a:solidFill>
        </p:spPr>
        <p:txBody>
          <a:bodyPr>
            <a:normAutofit fontScale="90000"/>
          </a:bodyPr>
          <a:lstStyle/>
          <a:p>
            <a:pPr marL="177800"/>
            <a:br>
              <a:rPr lang="en-GB" altLang="en-US" sz="11500" dirty="0">
                <a:solidFill>
                  <a:schemeClr val="bg1"/>
                </a:solidFill>
              </a:rPr>
            </a:br>
            <a:r>
              <a:rPr lang="en-GB" altLang="en-US" sz="11500" dirty="0">
                <a:solidFill>
                  <a:schemeClr val="bg1"/>
                </a:solidFill>
              </a:rPr>
              <a:t>Extra activities </a:t>
            </a:r>
            <a:br>
              <a:rPr lang="en-GB" altLang="en-US" sz="11500" dirty="0">
                <a:solidFill>
                  <a:schemeClr val="bg1"/>
                </a:solidFill>
              </a:rPr>
            </a:br>
            <a:r>
              <a:rPr lang="en-GB" altLang="en-US" sz="11500" dirty="0">
                <a:solidFill>
                  <a:schemeClr val="bg1"/>
                </a:solidFill>
              </a:rPr>
              <a:t>to consolidate learning</a:t>
            </a:r>
            <a:br>
              <a:rPr lang="en-GB" altLang="en-US" sz="11500" dirty="0">
                <a:solidFill>
                  <a:schemeClr val="bg1"/>
                </a:solidFill>
              </a:rPr>
            </a:br>
            <a:endParaRPr lang="en-GB" altLang="en-US" sz="11500" dirty="0">
              <a:solidFill>
                <a:schemeClr val="bg1"/>
              </a:solidFill>
            </a:endParaRPr>
          </a:p>
        </p:txBody>
      </p:sp>
    </p:spTree>
    <p:extLst>
      <p:ext uri="{BB962C8B-B14F-4D97-AF65-F5344CB8AC3E}">
        <p14:creationId xmlns:p14="http://schemas.microsoft.com/office/powerpoint/2010/main" val="35203653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D59128-BD85-4CBE-8D03-424AA37B998C}"/>
              </a:ext>
            </a:extLst>
          </p:cNvPr>
          <p:cNvSpPr/>
          <p:nvPr/>
        </p:nvSpPr>
        <p:spPr>
          <a:xfrm>
            <a:off x="0" y="0"/>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5F99272B-FF57-4542-969B-33CC1BE97424}"/>
              </a:ext>
            </a:extLst>
          </p:cNvPr>
          <p:cNvSpPr txBox="1"/>
          <p:nvPr/>
        </p:nvSpPr>
        <p:spPr>
          <a:xfrm>
            <a:off x="36394" y="2465867"/>
            <a:ext cx="6007289" cy="3970318"/>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Fig 1 shows a child’s lunchbox.</a:t>
            </a: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Many lunchboxes are made in different shapes, using different colours and decorated using well known TV or film characters.</a:t>
            </a:r>
          </a:p>
          <a:p>
            <a:endParaRPr lang="en-GB" dirty="0">
              <a:latin typeface="Arial" panose="020B0604020202020204" pitchFamily="34" charset="0"/>
              <a:cs typeface="Arial" panose="020B0604020202020204" pitchFamily="34" charset="0"/>
            </a:endParaRPr>
          </a:p>
          <a:p>
            <a:pPr marL="342900" indent="-342900">
              <a:buFont typeface="+mj-lt"/>
              <a:buAutoNum type="arabicPeriod"/>
            </a:pPr>
            <a:r>
              <a:rPr lang="en-GB" dirty="0">
                <a:latin typeface="Arial" panose="020B0604020202020204" pitchFamily="34" charset="0"/>
                <a:cs typeface="Arial" panose="020B0604020202020204" pitchFamily="34" charset="0"/>
              </a:rPr>
              <a:t>Give two reasons why manufacturers use well known TV or film characters to decorate products aimed at children. (2)</a:t>
            </a:r>
          </a:p>
          <a:p>
            <a:pPr marL="541338" lvl="1" indent="-174625" defTabSz="541338"/>
            <a:r>
              <a:rPr lang="en-GB" dirty="0">
                <a:latin typeface="Arial" panose="020B0604020202020204" pitchFamily="34" charset="0"/>
                <a:cs typeface="Arial" panose="020B0604020202020204" pitchFamily="34" charset="0"/>
              </a:rPr>
              <a:t>a.__________________________________________________________________________________</a:t>
            </a:r>
          </a:p>
          <a:p>
            <a:pPr marL="541338" lvl="1" indent="-174625" defTabSz="541338"/>
            <a:endParaRPr lang="en-GB" dirty="0">
              <a:latin typeface="Arial" panose="020B0604020202020204" pitchFamily="34" charset="0"/>
              <a:cs typeface="Arial" panose="020B0604020202020204" pitchFamily="34" charset="0"/>
            </a:endParaRPr>
          </a:p>
          <a:p>
            <a:pPr marL="541338" lvl="1" indent="-174625" defTabSz="541338"/>
            <a:r>
              <a:rPr lang="en-GB" dirty="0">
                <a:latin typeface="Arial" panose="020B0604020202020204" pitchFamily="34" charset="0"/>
                <a:cs typeface="Arial" panose="020B0604020202020204" pitchFamily="34" charset="0"/>
              </a:rPr>
              <a:t>b.__________________________________________________________________________________</a:t>
            </a:r>
          </a:p>
        </p:txBody>
      </p:sp>
      <p:pic>
        <p:nvPicPr>
          <p:cNvPr id="6" name="Picture 5">
            <a:extLst>
              <a:ext uri="{FF2B5EF4-FFF2-40B4-BE49-F238E27FC236}">
                <a16:creationId xmlns:a16="http://schemas.microsoft.com/office/drawing/2014/main" id="{261C8952-DD0D-4917-871F-0FC32B50D6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71950" y="475411"/>
            <a:ext cx="1945459" cy="1779835"/>
          </a:xfrm>
          <a:prstGeom prst="rect">
            <a:avLst/>
          </a:prstGeom>
        </p:spPr>
      </p:pic>
      <p:sp>
        <p:nvSpPr>
          <p:cNvPr id="7" name="TextBox 6">
            <a:extLst>
              <a:ext uri="{FF2B5EF4-FFF2-40B4-BE49-F238E27FC236}">
                <a16:creationId xmlns:a16="http://schemas.microsoft.com/office/drawing/2014/main" id="{FF732CDA-71FE-499F-8DC0-BE0113FAF4BE}"/>
              </a:ext>
            </a:extLst>
          </p:cNvPr>
          <p:cNvSpPr txBox="1"/>
          <p:nvPr/>
        </p:nvSpPr>
        <p:spPr>
          <a:xfrm>
            <a:off x="1215754" y="1421247"/>
            <a:ext cx="1919492"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Fig 1</a:t>
            </a:r>
            <a:endParaRPr lang="en-GB" dirty="0"/>
          </a:p>
        </p:txBody>
      </p:sp>
      <p:sp>
        <p:nvSpPr>
          <p:cNvPr id="4" name="TextBox 3">
            <a:extLst>
              <a:ext uri="{FF2B5EF4-FFF2-40B4-BE49-F238E27FC236}">
                <a16:creationId xmlns:a16="http://schemas.microsoft.com/office/drawing/2014/main" id="{2A57B620-EA3A-42A4-BF2E-4E482C0413E3}"/>
              </a:ext>
            </a:extLst>
          </p:cNvPr>
          <p:cNvSpPr txBox="1"/>
          <p:nvPr/>
        </p:nvSpPr>
        <p:spPr>
          <a:xfrm>
            <a:off x="0" y="0"/>
            <a:ext cx="3780430" cy="584775"/>
          </a:xfrm>
          <a:prstGeom prst="rect">
            <a:avLst/>
          </a:prstGeom>
          <a:noFill/>
        </p:spPr>
        <p:txBody>
          <a:bodyPr wrap="square" rtlCol="0">
            <a:spAutoFit/>
          </a:bodyPr>
          <a:lstStyle/>
          <a:p>
            <a:r>
              <a:rPr lang="en-GB" sz="3200" b="1" dirty="0">
                <a:solidFill>
                  <a:srgbClr val="00B050"/>
                </a:solidFill>
                <a:latin typeface="Cambria" panose="02040503050406030204" pitchFamily="18" charset="0"/>
              </a:rPr>
              <a:t>Question A</a:t>
            </a:r>
          </a:p>
        </p:txBody>
      </p:sp>
      <p:cxnSp>
        <p:nvCxnSpPr>
          <p:cNvPr id="10" name="Straight Connector 9">
            <a:extLst>
              <a:ext uri="{FF2B5EF4-FFF2-40B4-BE49-F238E27FC236}">
                <a16:creationId xmlns:a16="http://schemas.microsoft.com/office/drawing/2014/main" id="{E6CEB904-50FB-4FF3-AA2E-E592412ED0B0}"/>
              </a:ext>
            </a:extLst>
          </p:cNvPr>
          <p:cNvCxnSpPr/>
          <p:nvPr/>
        </p:nvCxnSpPr>
        <p:spPr>
          <a:xfrm>
            <a:off x="6114197" y="0"/>
            <a:ext cx="0" cy="685800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89B5A674-E496-49FD-9DB8-3DD6305E30FB}"/>
              </a:ext>
            </a:extLst>
          </p:cNvPr>
          <p:cNvSpPr txBox="1"/>
          <p:nvPr/>
        </p:nvSpPr>
        <p:spPr>
          <a:xfrm>
            <a:off x="6184711" y="-65833"/>
            <a:ext cx="5936776" cy="6740307"/>
          </a:xfrm>
          <a:prstGeom prst="rect">
            <a:avLst/>
          </a:prstGeom>
          <a:noFill/>
        </p:spPr>
        <p:txBody>
          <a:bodyPr wrap="square" rtlCol="0">
            <a:spAutoFit/>
          </a:bodyPr>
          <a:lstStyle/>
          <a:p>
            <a:pPr lvl="1"/>
            <a:endParaRPr lang="en-GB" dirty="0">
              <a:latin typeface="Arial" panose="020B0604020202020204" pitchFamily="34" charset="0"/>
              <a:cs typeface="Arial" panose="020B0604020202020204" pitchFamily="34" charset="0"/>
            </a:endParaRPr>
          </a:p>
          <a:p>
            <a:pPr marL="342900" indent="-342900">
              <a:buAutoNum type="arabicPeriod" startAt="2"/>
            </a:pPr>
            <a:r>
              <a:rPr lang="en-GB" dirty="0">
                <a:latin typeface="Arial" panose="020B0604020202020204" pitchFamily="34" charset="0"/>
                <a:cs typeface="Arial" panose="020B0604020202020204" pitchFamily="34" charset="0"/>
              </a:rPr>
              <a:t>Explain why the choice of colour is important to the design of a children’s lunchbox. (2) __________________________________________________________________________________________________________________________________________________________________________________________________________________________________________________________</a:t>
            </a:r>
          </a:p>
          <a:p>
            <a:pPr marL="342900" indent="-342900">
              <a:buAutoNum type="arabicPeriod" startAt="2"/>
            </a:pPr>
            <a:endParaRPr lang="en-GB" dirty="0">
              <a:latin typeface="Arial" panose="020B0604020202020204" pitchFamily="34" charset="0"/>
              <a:cs typeface="Arial" panose="020B0604020202020204" pitchFamily="34" charset="0"/>
            </a:endParaRPr>
          </a:p>
          <a:p>
            <a:pPr marL="342900" indent="-342900">
              <a:buAutoNum type="arabicPeriod" startAt="2"/>
            </a:pPr>
            <a:endParaRPr lang="en-GB" dirty="0">
              <a:latin typeface="Arial" panose="020B0604020202020204" pitchFamily="34" charset="0"/>
              <a:cs typeface="Arial" panose="020B0604020202020204" pitchFamily="34" charset="0"/>
            </a:endParaRPr>
          </a:p>
          <a:p>
            <a:pPr marL="342900" indent="-342900">
              <a:buFontTx/>
              <a:buAutoNum type="arabicPeriod" startAt="2"/>
            </a:pPr>
            <a:r>
              <a:rPr lang="en-GB" dirty="0">
                <a:latin typeface="Arial" panose="020B0604020202020204" pitchFamily="34" charset="0"/>
                <a:cs typeface="Arial" panose="020B0604020202020204" pitchFamily="34" charset="0"/>
              </a:rPr>
              <a:t>Explain how laws affect the use of well known TV or film characters when designing products. (4)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897896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AC170C7-9339-4F9A-A58C-1E6923B13F2C}"/>
              </a:ext>
            </a:extLst>
          </p:cNvPr>
          <p:cNvSpPr/>
          <p:nvPr/>
        </p:nvSpPr>
        <p:spPr>
          <a:xfrm>
            <a:off x="14836" y="133089"/>
            <a:ext cx="12192000" cy="685799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81608" name="Rectangle 12"/>
          <p:cNvSpPr>
            <a:spLocks noChangeArrowheads="1"/>
          </p:cNvSpPr>
          <p:nvPr/>
        </p:nvSpPr>
        <p:spPr bwMode="auto">
          <a:xfrm>
            <a:off x="1" y="0"/>
            <a:ext cx="12191998" cy="828000"/>
          </a:xfrm>
          <a:prstGeom prst="rect">
            <a:avLst/>
          </a:prstGeom>
          <a:solidFill>
            <a:schemeClr val="bg1">
              <a:lumMod val="85000"/>
            </a:schemeClr>
          </a:solidFill>
          <a:ln>
            <a:noFill/>
          </a:ln>
          <a:extLst/>
        </p:spPr>
        <p:txBody>
          <a:bodyPr wrap="none" lIns="90000" tIns="46800" rIns="90000" bIns="4680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dirty="0"/>
          </a:p>
        </p:txBody>
      </p:sp>
      <p:sp>
        <p:nvSpPr>
          <p:cNvPr id="27" name="Rectangle 17">
            <a:extLst>
              <a:ext uri="{FF2B5EF4-FFF2-40B4-BE49-F238E27FC236}">
                <a16:creationId xmlns:a16="http://schemas.microsoft.com/office/drawing/2014/main" id="{89AA49DD-B20E-4DD3-AA29-8C836C7FDBA0}"/>
              </a:ext>
            </a:extLst>
          </p:cNvPr>
          <p:cNvSpPr>
            <a:spLocks noChangeArrowheads="1"/>
          </p:cNvSpPr>
          <p:nvPr/>
        </p:nvSpPr>
        <p:spPr bwMode="auto">
          <a:xfrm>
            <a:off x="6171350" y="5986749"/>
            <a:ext cx="6047315" cy="976858"/>
          </a:xfrm>
          <a:prstGeom prst="rect">
            <a:avLst/>
          </a:prstGeom>
          <a:noFill/>
          <a:ln>
            <a:noFill/>
          </a:ln>
          <a:extLst/>
        </p:spPr>
        <p:txBody>
          <a:bodyPr wrap="none" lIns="90000" tIns="46800" rIns="90000" bIns="4680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200" dirty="0"/>
          </a:p>
        </p:txBody>
      </p:sp>
      <p:sp>
        <p:nvSpPr>
          <p:cNvPr id="28" name="Rectangle 12">
            <a:extLst>
              <a:ext uri="{FF2B5EF4-FFF2-40B4-BE49-F238E27FC236}">
                <a16:creationId xmlns:a16="http://schemas.microsoft.com/office/drawing/2014/main" id="{8BF1FC80-BBE6-431A-84C9-F926D55647C0}"/>
              </a:ext>
            </a:extLst>
          </p:cNvPr>
          <p:cNvSpPr>
            <a:spLocks noChangeArrowheads="1"/>
          </p:cNvSpPr>
          <p:nvPr/>
        </p:nvSpPr>
        <p:spPr bwMode="auto">
          <a:xfrm>
            <a:off x="6144686" y="3536582"/>
            <a:ext cx="6025091" cy="828000"/>
          </a:xfrm>
          <a:prstGeom prst="rect">
            <a:avLst/>
          </a:prstGeom>
          <a:solidFill>
            <a:schemeClr val="bg1">
              <a:lumMod val="85000"/>
            </a:schemeClr>
          </a:solidFill>
          <a:ln>
            <a:noFill/>
          </a:ln>
          <a:extLst/>
        </p:spPr>
        <p:txBody>
          <a:bodyPr wrap="none" lIns="90000" tIns="46800" rIns="90000" bIns="4680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9" name="Rectangle 17">
            <a:extLst>
              <a:ext uri="{FF2B5EF4-FFF2-40B4-BE49-F238E27FC236}">
                <a16:creationId xmlns:a16="http://schemas.microsoft.com/office/drawing/2014/main" id="{DEE203C7-9307-4DA9-A785-485BC7DE9CE3}"/>
              </a:ext>
            </a:extLst>
          </p:cNvPr>
          <p:cNvSpPr>
            <a:spLocks noChangeArrowheads="1"/>
          </p:cNvSpPr>
          <p:nvPr/>
        </p:nvSpPr>
        <p:spPr bwMode="auto">
          <a:xfrm>
            <a:off x="6129199" y="2499123"/>
            <a:ext cx="6047315" cy="1042539"/>
          </a:xfrm>
          <a:prstGeom prst="rect">
            <a:avLst/>
          </a:prstGeom>
          <a:solidFill>
            <a:schemeClr val="bg1"/>
          </a:solidFill>
          <a:ln>
            <a:noFill/>
          </a:ln>
          <a:extLst/>
        </p:spPr>
        <p:txBody>
          <a:bodyPr wrap="none" lIns="90000" tIns="46800" rIns="90000" bIns="4680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200"/>
          </a:p>
        </p:txBody>
      </p:sp>
      <p:sp>
        <p:nvSpPr>
          <p:cNvPr id="30" name="Text Box 16">
            <a:extLst>
              <a:ext uri="{FF2B5EF4-FFF2-40B4-BE49-F238E27FC236}">
                <a16:creationId xmlns:a16="http://schemas.microsoft.com/office/drawing/2014/main" id="{79B11E7D-F04D-481F-BFF3-20FC0DD9BF34}"/>
              </a:ext>
            </a:extLst>
          </p:cNvPr>
          <p:cNvSpPr txBox="1">
            <a:spLocks noChangeArrowheads="1"/>
          </p:cNvSpPr>
          <p:nvPr/>
        </p:nvSpPr>
        <p:spPr bwMode="auto">
          <a:xfrm>
            <a:off x="6175518" y="5933717"/>
            <a:ext cx="2698140" cy="1156343"/>
          </a:xfrm>
          <a:prstGeom prst="rect">
            <a:avLst/>
          </a:prstGeom>
          <a:solidFill>
            <a:schemeClr val="bg1"/>
          </a:solidFill>
          <a:ln>
            <a:noFill/>
          </a:ln>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1400" b="1" dirty="0"/>
              <a:t>e.g</a:t>
            </a:r>
            <a:r>
              <a:rPr lang="en-GB" altLang="en-US" sz="1800" dirty="0"/>
              <a:t>.</a:t>
            </a:r>
          </a:p>
          <a:p>
            <a:pPr eaLnBrk="1" hangingPunct="1">
              <a:spcBef>
                <a:spcPct val="50000"/>
              </a:spcBef>
              <a:buFontTx/>
              <a:buNone/>
            </a:pPr>
            <a:r>
              <a:rPr lang="en-GB" altLang="en-US" sz="1200" dirty="0"/>
              <a:t>Cadburys, HP Sauce, Haribo, Vimto, </a:t>
            </a:r>
            <a:r>
              <a:rPr lang="en-GB" altLang="en-US" sz="1200" dirty="0" err="1"/>
              <a:t>Pritt</a:t>
            </a:r>
            <a:r>
              <a:rPr lang="en-GB" altLang="en-US" sz="1200" dirty="0"/>
              <a:t> Stick. </a:t>
            </a:r>
          </a:p>
          <a:p>
            <a:pPr eaLnBrk="1" hangingPunct="1">
              <a:spcBef>
                <a:spcPct val="50000"/>
              </a:spcBef>
              <a:buFontTx/>
              <a:buNone/>
            </a:pPr>
            <a:endParaRPr lang="en-GB" altLang="en-US" sz="1400" dirty="0"/>
          </a:p>
        </p:txBody>
      </p:sp>
      <p:sp>
        <p:nvSpPr>
          <p:cNvPr id="31" name="Text Box 4">
            <a:extLst>
              <a:ext uri="{FF2B5EF4-FFF2-40B4-BE49-F238E27FC236}">
                <a16:creationId xmlns:a16="http://schemas.microsoft.com/office/drawing/2014/main" id="{4EBFD0C8-D4E8-4AD8-8486-B83011C6C083}"/>
              </a:ext>
            </a:extLst>
          </p:cNvPr>
          <p:cNvSpPr txBox="1">
            <a:spLocks noChangeArrowheads="1"/>
          </p:cNvSpPr>
          <p:nvPr/>
        </p:nvSpPr>
        <p:spPr bwMode="auto">
          <a:xfrm>
            <a:off x="9193744" y="36145"/>
            <a:ext cx="2976033" cy="679290"/>
          </a:xfrm>
          <a:prstGeom prst="rect">
            <a:avLst/>
          </a:prstGeom>
          <a:noFill/>
          <a:ln>
            <a:noFill/>
          </a:ln>
          <a:extLst/>
        </p:spPr>
        <p:txBody>
          <a:bodyPr lIns="90000" tIns="46800" rIns="90000" bIns="468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None/>
            </a:pPr>
            <a:r>
              <a:rPr lang="en-GB" altLang="en-US" sz="1400" b="1" dirty="0"/>
              <a:t>Copyright </a:t>
            </a:r>
            <a:r>
              <a:rPr lang="en-GB" altLang="en-US" sz="1100" b="1" dirty="0"/>
              <a:t>= </a:t>
            </a:r>
            <a:r>
              <a:rPr lang="en-GB" altLang="en-US" sz="1200" dirty="0"/>
              <a:t>protects art, literature, photography, music, films, TV and radio broadcastings, databases, software.</a:t>
            </a:r>
            <a:endParaRPr lang="en-GB" altLang="en-US" sz="1800" dirty="0"/>
          </a:p>
        </p:txBody>
      </p:sp>
      <p:sp>
        <p:nvSpPr>
          <p:cNvPr id="32" name="Text Box 9">
            <a:extLst>
              <a:ext uri="{FF2B5EF4-FFF2-40B4-BE49-F238E27FC236}">
                <a16:creationId xmlns:a16="http://schemas.microsoft.com/office/drawing/2014/main" id="{F7FA87B9-CE8E-451C-BAA7-790A4F9B47AB}"/>
              </a:ext>
            </a:extLst>
          </p:cNvPr>
          <p:cNvSpPr txBox="1">
            <a:spLocks noChangeArrowheads="1"/>
          </p:cNvSpPr>
          <p:nvPr/>
        </p:nvSpPr>
        <p:spPr bwMode="auto">
          <a:xfrm>
            <a:off x="6144683" y="3572725"/>
            <a:ext cx="2728975" cy="910122"/>
          </a:xfrm>
          <a:prstGeom prst="rect">
            <a:avLst/>
          </a:prstGeom>
          <a:noFill/>
          <a:ln>
            <a:noFill/>
          </a:ln>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None/>
            </a:pPr>
            <a:r>
              <a:rPr lang="en-GB" altLang="en-US" sz="1400" b="1" dirty="0"/>
              <a:t>Trade marks = </a:t>
            </a:r>
            <a:r>
              <a:rPr lang="en-GB" sz="1200" dirty="0"/>
              <a:t>protects a logo/word/shape/colour/sound.</a:t>
            </a:r>
          </a:p>
          <a:p>
            <a:pPr eaLnBrk="1" hangingPunct="1">
              <a:spcBef>
                <a:spcPct val="50000"/>
              </a:spcBef>
              <a:buFontTx/>
              <a:buNone/>
            </a:pPr>
            <a:r>
              <a:rPr lang="en-GB" altLang="en-US" sz="1800" dirty="0"/>
              <a:t> </a:t>
            </a:r>
          </a:p>
        </p:txBody>
      </p:sp>
      <p:sp>
        <p:nvSpPr>
          <p:cNvPr id="33" name="Text Box 10">
            <a:extLst>
              <a:ext uri="{FF2B5EF4-FFF2-40B4-BE49-F238E27FC236}">
                <a16:creationId xmlns:a16="http://schemas.microsoft.com/office/drawing/2014/main" id="{472B7E01-DFD7-412C-8FAF-E50D63A586D1}"/>
              </a:ext>
            </a:extLst>
          </p:cNvPr>
          <p:cNvSpPr txBox="1">
            <a:spLocks noChangeArrowheads="1"/>
          </p:cNvSpPr>
          <p:nvPr/>
        </p:nvSpPr>
        <p:spPr bwMode="auto">
          <a:xfrm>
            <a:off x="6144682" y="36145"/>
            <a:ext cx="2976033" cy="1094788"/>
          </a:xfrm>
          <a:prstGeom prst="rect">
            <a:avLst/>
          </a:prstGeom>
          <a:noFill/>
          <a:ln>
            <a:noFill/>
          </a:ln>
          <a:extLst/>
        </p:spPr>
        <p:txBody>
          <a:bodyPr lIns="90000" tIns="46800" rIns="90000" bIns="468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None/>
            </a:pPr>
            <a:r>
              <a:rPr lang="en-GB" altLang="en-US" sz="1400" b="1" dirty="0"/>
              <a:t>Patent = </a:t>
            </a:r>
            <a:r>
              <a:rPr lang="en-GB" sz="1200" dirty="0"/>
              <a:t>protects how something works, what they do, what they made of and how they are made.</a:t>
            </a:r>
            <a:endParaRPr lang="en-GB" sz="1800" dirty="0"/>
          </a:p>
          <a:p>
            <a:pPr eaLnBrk="1" hangingPunct="1">
              <a:spcBef>
                <a:spcPct val="50000"/>
              </a:spcBef>
              <a:buFontTx/>
              <a:buNone/>
            </a:pPr>
            <a:endParaRPr lang="en-GB" altLang="en-US" sz="1800" dirty="0"/>
          </a:p>
        </p:txBody>
      </p:sp>
      <p:sp>
        <p:nvSpPr>
          <p:cNvPr id="34" name="Text Box 16">
            <a:extLst>
              <a:ext uri="{FF2B5EF4-FFF2-40B4-BE49-F238E27FC236}">
                <a16:creationId xmlns:a16="http://schemas.microsoft.com/office/drawing/2014/main" id="{68564574-D3C0-4D85-8B09-3D15EFC194FD}"/>
              </a:ext>
            </a:extLst>
          </p:cNvPr>
          <p:cNvSpPr txBox="1">
            <a:spLocks noChangeArrowheads="1"/>
          </p:cNvSpPr>
          <p:nvPr/>
        </p:nvSpPr>
        <p:spPr bwMode="auto">
          <a:xfrm>
            <a:off x="6144686" y="2510732"/>
            <a:ext cx="3215217" cy="971677"/>
          </a:xfrm>
          <a:prstGeom prst="rect">
            <a:avLst/>
          </a:prstGeom>
          <a:solidFill>
            <a:schemeClr val="bg1"/>
          </a:solidFill>
          <a:ln>
            <a:noFill/>
          </a:ln>
          <a:extLst/>
        </p:spPr>
        <p:txBody>
          <a:bodyPr lIns="90000" tIns="46800" rIns="90000" bIns="468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1400" b="1" dirty="0"/>
              <a:t>e.g</a:t>
            </a:r>
            <a:r>
              <a:rPr lang="en-GB" altLang="en-US" sz="1800" dirty="0"/>
              <a:t>. </a:t>
            </a:r>
          </a:p>
          <a:p>
            <a:pPr eaLnBrk="1" hangingPunct="1">
              <a:spcBef>
                <a:spcPct val="50000"/>
              </a:spcBef>
              <a:buFontTx/>
              <a:buNone/>
            </a:pPr>
            <a:r>
              <a:rPr lang="en-GB" altLang="en-US" sz="1200" dirty="0"/>
              <a:t>Cats’ eyes, Dyson fan, mobile phones.</a:t>
            </a:r>
          </a:p>
          <a:p>
            <a:pPr eaLnBrk="1" hangingPunct="1">
              <a:spcBef>
                <a:spcPct val="50000"/>
              </a:spcBef>
              <a:buFontTx/>
              <a:buNone/>
            </a:pPr>
            <a:endParaRPr lang="en-GB" altLang="en-US" sz="1400" dirty="0"/>
          </a:p>
        </p:txBody>
      </p:sp>
      <p:sp>
        <p:nvSpPr>
          <p:cNvPr id="35" name="Text Box 9">
            <a:extLst>
              <a:ext uri="{FF2B5EF4-FFF2-40B4-BE49-F238E27FC236}">
                <a16:creationId xmlns:a16="http://schemas.microsoft.com/office/drawing/2014/main" id="{C81E1A6D-6D08-4A8D-A899-EC8D29EA17F1}"/>
              </a:ext>
            </a:extLst>
          </p:cNvPr>
          <p:cNvSpPr txBox="1">
            <a:spLocks noChangeArrowheads="1"/>
          </p:cNvSpPr>
          <p:nvPr/>
        </p:nvSpPr>
        <p:spPr bwMode="auto">
          <a:xfrm>
            <a:off x="9239252" y="3572725"/>
            <a:ext cx="2745794" cy="1048621"/>
          </a:xfrm>
          <a:prstGeom prst="rect">
            <a:avLst/>
          </a:prstGeom>
          <a:noFill/>
          <a:ln>
            <a:noFill/>
          </a:ln>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None/>
            </a:pPr>
            <a:r>
              <a:rPr lang="en-GB" altLang="en-US" sz="1400" b="1" dirty="0"/>
              <a:t>Registered designs = </a:t>
            </a:r>
            <a:r>
              <a:rPr lang="en-GB" sz="1200" dirty="0"/>
              <a:t>protects the look and appearance of a product e.g. a surface pattern.</a:t>
            </a:r>
          </a:p>
          <a:p>
            <a:pPr eaLnBrk="1" hangingPunct="1">
              <a:spcBef>
                <a:spcPct val="50000"/>
              </a:spcBef>
              <a:buFontTx/>
              <a:buNone/>
            </a:pPr>
            <a:r>
              <a:rPr lang="en-GB" altLang="en-US" sz="1600" dirty="0"/>
              <a:t> </a:t>
            </a:r>
          </a:p>
        </p:txBody>
      </p:sp>
      <p:sp>
        <p:nvSpPr>
          <p:cNvPr id="281614" name="Rectangle 7"/>
          <p:cNvSpPr>
            <a:spLocks noChangeArrowheads="1"/>
          </p:cNvSpPr>
          <p:nvPr/>
        </p:nvSpPr>
        <p:spPr bwMode="auto">
          <a:xfrm>
            <a:off x="1" y="3536580"/>
            <a:ext cx="3082412" cy="3454507"/>
          </a:xfrm>
          <a:prstGeom prst="rect">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36" name="Rectangle 7">
            <a:extLst>
              <a:ext uri="{FF2B5EF4-FFF2-40B4-BE49-F238E27FC236}">
                <a16:creationId xmlns:a16="http://schemas.microsoft.com/office/drawing/2014/main" id="{8398A2B0-782B-454A-8AD2-F1A776B9DF1C}"/>
              </a:ext>
            </a:extLst>
          </p:cNvPr>
          <p:cNvSpPr>
            <a:spLocks noChangeArrowheads="1"/>
          </p:cNvSpPr>
          <p:nvPr/>
        </p:nvSpPr>
        <p:spPr bwMode="auto">
          <a:xfrm>
            <a:off x="1" y="-1"/>
            <a:ext cx="12191998" cy="3536584"/>
          </a:xfrm>
          <a:prstGeom prst="rect">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9" name="Rectangle 8">
            <a:extLst>
              <a:ext uri="{FF2B5EF4-FFF2-40B4-BE49-F238E27FC236}">
                <a16:creationId xmlns:a16="http://schemas.microsoft.com/office/drawing/2014/main" id="{62CD993C-74F5-4237-94B7-70FDCAD4F331}"/>
              </a:ext>
            </a:extLst>
          </p:cNvPr>
          <p:cNvSpPr/>
          <p:nvPr/>
        </p:nvSpPr>
        <p:spPr>
          <a:xfrm>
            <a:off x="6144682" y="-1"/>
            <a:ext cx="6047317" cy="6991088"/>
          </a:xfrm>
          <a:prstGeom prst="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44" name="Rectangle 7">
            <a:extLst>
              <a:ext uri="{FF2B5EF4-FFF2-40B4-BE49-F238E27FC236}">
                <a16:creationId xmlns:a16="http://schemas.microsoft.com/office/drawing/2014/main" id="{CFFFDF91-F51A-4B64-A972-32782C215086}"/>
              </a:ext>
            </a:extLst>
          </p:cNvPr>
          <p:cNvSpPr>
            <a:spLocks noChangeArrowheads="1"/>
          </p:cNvSpPr>
          <p:nvPr/>
        </p:nvSpPr>
        <p:spPr bwMode="auto">
          <a:xfrm>
            <a:off x="3082412" y="3536583"/>
            <a:ext cx="3062273" cy="3454503"/>
          </a:xfrm>
          <a:prstGeom prst="rect">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0" name="Rectangle 9">
            <a:extLst>
              <a:ext uri="{FF2B5EF4-FFF2-40B4-BE49-F238E27FC236}">
                <a16:creationId xmlns:a16="http://schemas.microsoft.com/office/drawing/2014/main" id="{4CB56637-D42C-40C1-B20B-3BB8E01A3366}"/>
              </a:ext>
            </a:extLst>
          </p:cNvPr>
          <p:cNvSpPr/>
          <p:nvPr/>
        </p:nvSpPr>
        <p:spPr>
          <a:xfrm>
            <a:off x="6144686" y="0"/>
            <a:ext cx="3014067" cy="6991085"/>
          </a:xfrm>
          <a:prstGeom prst="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46" name="Text Box 16">
            <a:extLst>
              <a:ext uri="{FF2B5EF4-FFF2-40B4-BE49-F238E27FC236}">
                <a16:creationId xmlns:a16="http://schemas.microsoft.com/office/drawing/2014/main" id="{8150C43C-677D-45A6-8558-CA2AF69FB749}"/>
              </a:ext>
            </a:extLst>
          </p:cNvPr>
          <p:cNvSpPr txBox="1">
            <a:spLocks noChangeArrowheads="1"/>
          </p:cNvSpPr>
          <p:nvPr/>
        </p:nvSpPr>
        <p:spPr bwMode="auto">
          <a:xfrm>
            <a:off x="9327171" y="4954850"/>
            <a:ext cx="2689363" cy="1756508"/>
          </a:xfrm>
          <a:prstGeom prst="rect">
            <a:avLst/>
          </a:prstGeom>
          <a:solidFill>
            <a:schemeClr val="bg1"/>
          </a:solidFill>
          <a:ln>
            <a:noFill/>
          </a:ln>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GB" altLang="en-US" sz="1800" dirty="0"/>
          </a:p>
          <a:p>
            <a:pPr eaLnBrk="1" hangingPunct="1">
              <a:spcBef>
                <a:spcPct val="50000"/>
              </a:spcBef>
              <a:buFontTx/>
              <a:buNone/>
            </a:pPr>
            <a:r>
              <a:rPr lang="en-GB" altLang="en-US" sz="1400" b="1" dirty="0"/>
              <a:t>e.g</a:t>
            </a:r>
            <a:r>
              <a:rPr lang="en-GB" altLang="en-US" sz="1800" dirty="0"/>
              <a:t>.</a:t>
            </a:r>
          </a:p>
          <a:p>
            <a:pPr eaLnBrk="1" hangingPunct="1">
              <a:spcBef>
                <a:spcPct val="50000"/>
              </a:spcBef>
              <a:buFontTx/>
              <a:buNone/>
            </a:pPr>
            <a:r>
              <a:rPr lang="en-GB" altLang="en-US" sz="1200" dirty="0"/>
              <a:t>Cushion covers, jewellery design, the shape of a product e.g. a shampoo bottle.</a:t>
            </a:r>
          </a:p>
          <a:p>
            <a:pPr eaLnBrk="1" hangingPunct="1">
              <a:spcBef>
                <a:spcPct val="50000"/>
              </a:spcBef>
              <a:buFontTx/>
              <a:buNone/>
            </a:pPr>
            <a:endParaRPr lang="en-GB" altLang="en-US" sz="1400" dirty="0"/>
          </a:p>
        </p:txBody>
      </p:sp>
      <p:sp>
        <p:nvSpPr>
          <p:cNvPr id="47" name="Text Box 16">
            <a:extLst>
              <a:ext uri="{FF2B5EF4-FFF2-40B4-BE49-F238E27FC236}">
                <a16:creationId xmlns:a16="http://schemas.microsoft.com/office/drawing/2014/main" id="{6DF0589B-DC88-460D-BC58-4CFD782535EA}"/>
              </a:ext>
            </a:extLst>
          </p:cNvPr>
          <p:cNvSpPr txBox="1">
            <a:spLocks noChangeArrowheads="1"/>
          </p:cNvSpPr>
          <p:nvPr/>
        </p:nvSpPr>
        <p:spPr bwMode="auto">
          <a:xfrm>
            <a:off x="9168340" y="2476972"/>
            <a:ext cx="2880926" cy="910122"/>
          </a:xfrm>
          <a:prstGeom prst="rect">
            <a:avLst/>
          </a:prstGeom>
          <a:solidFill>
            <a:schemeClr val="bg1"/>
          </a:solidFill>
          <a:ln>
            <a:noFill/>
          </a:ln>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1400" b="1" dirty="0"/>
              <a:t>e.g.</a:t>
            </a:r>
          </a:p>
          <a:p>
            <a:pPr eaLnBrk="1" hangingPunct="1">
              <a:spcBef>
                <a:spcPct val="50000"/>
              </a:spcBef>
              <a:buFontTx/>
              <a:buNone/>
            </a:pPr>
            <a:r>
              <a:rPr lang="en-GB" altLang="en-US" sz="1200" dirty="0"/>
              <a:t>Harry Potter books, music CDs. </a:t>
            </a:r>
            <a:endParaRPr lang="en-GB" altLang="en-US" sz="1800" dirty="0"/>
          </a:p>
          <a:p>
            <a:pPr eaLnBrk="1" hangingPunct="1">
              <a:spcBef>
                <a:spcPct val="50000"/>
              </a:spcBef>
              <a:buFontTx/>
              <a:buNone/>
            </a:pPr>
            <a:endParaRPr lang="en-GB" altLang="en-US" sz="1400" dirty="0"/>
          </a:p>
        </p:txBody>
      </p:sp>
      <p:sp>
        <p:nvSpPr>
          <p:cNvPr id="12" name="TextBox 11">
            <a:extLst>
              <a:ext uri="{FF2B5EF4-FFF2-40B4-BE49-F238E27FC236}">
                <a16:creationId xmlns:a16="http://schemas.microsoft.com/office/drawing/2014/main" id="{D5CC1BD8-14CC-4437-9550-B0C3AC50F62F}"/>
              </a:ext>
            </a:extLst>
          </p:cNvPr>
          <p:cNvSpPr txBox="1"/>
          <p:nvPr/>
        </p:nvSpPr>
        <p:spPr>
          <a:xfrm>
            <a:off x="1" y="36145"/>
            <a:ext cx="6144681" cy="646331"/>
          </a:xfrm>
          <a:prstGeom prst="rect">
            <a:avLst/>
          </a:prstGeom>
          <a:noFill/>
        </p:spPr>
        <p:txBody>
          <a:bodyPr wrap="square" rtlCol="0">
            <a:spAutoFit/>
          </a:bodyPr>
          <a:lstStyle/>
          <a:p>
            <a:r>
              <a:rPr lang="en-GB" sz="3600" b="1" dirty="0">
                <a:latin typeface="Arial" panose="020B0604020202020204" pitchFamily="34" charset="0"/>
                <a:cs typeface="Arial" panose="020B0604020202020204" pitchFamily="34" charset="0"/>
              </a:rPr>
              <a:t>Intellectual Property</a:t>
            </a:r>
          </a:p>
        </p:txBody>
      </p:sp>
      <p:sp>
        <p:nvSpPr>
          <p:cNvPr id="14" name="TextBox 13">
            <a:extLst>
              <a:ext uri="{FF2B5EF4-FFF2-40B4-BE49-F238E27FC236}">
                <a16:creationId xmlns:a16="http://schemas.microsoft.com/office/drawing/2014/main" id="{CE5022ED-9919-4C88-9E5A-43D90BC32FEB}"/>
              </a:ext>
            </a:extLst>
          </p:cNvPr>
          <p:cNvSpPr txBox="1"/>
          <p:nvPr/>
        </p:nvSpPr>
        <p:spPr>
          <a:xfrm>
            <a:off x="1" y="3534879"/>
            <a:ext cx="3088938" cy="646331"/>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How is the electric toothbrush protected? </a:t>
            </a:r>
          </a:p>
        </p:txBody>
      </p:sp>
      <p:sp>
        <p:nvSpPr>
          <p:cNvPr id="53" name="TextBox 52">
            <a:extLst>
              <a:ext uri="{FF2B5EF4-FFF2-40B4-BE49-F238E27FC236}">
                <a16:creationId xmlns:a16="http://schemas.microsoft.com/office/drawing/2014/main" id="{C3792D43-7302-43D7-A754-AF63604A4D85}"/>
              </a:ext>
            </a:extLst>
          </p:cNvPr>
          <p:cNvSpPr txBox="1"/>
          <p:nvPr/>
        </p:nvSpPr>
        <p:spPr>
          <a:xfrm>
            <a:off x="3088939" y="3534879"/>
            <a:ext cx="3046158" cy="646331"/>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How could you protect your product?</a:t>
            </a:r>
          </a:p>
        </p:txBody>
      </p:sp>
      <p:sp>
        <p:nvSpPr>
          <p:cNvPr id="15" name="TextBox 14">
            <a:extLst>
              <a:ext uri="{FF2B5EF4-FFF2-40B4-BE49-F238E27FC236}">
                <a16:creationId xmlns:a16="http://schemas.microsoft.com/office/drawing/2014/main" id="{3EEA897E-BE8B-4552-9223-CFE3C6C65CA5}"/>
              </a:ext>
            </a:extLst>
          </p:cNvPr>
          <p:cNvSpPr txBox="1"/>
          <p:nvPr/>
        </p:nvSpPr>
        <p:spPr>
          <a:xfrm>
            <a:off x="92263" y="728984"/>
            <a:ext cx="4984955" cy="2769989"/>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What is Intellectual Property?</a:t>
            </a:r>
          </a:p>
          <a:p>
            <a:r>
              <a:rPr lang="en-GB" sz="1200" dirty="0">
                <a:latin typeface="Arial" panose="020B0604020202020204" pitchFamily="34" charset="0"/>
                <a:cs typeface="Arial" panose="020B0604020202020204" pitchFamily="34" charset="0"/>
              </a:rPr>
              <a:t>Intellectual property protects creations and inventions.</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What are the four types of IP?</a:t>
            </a:r>
          </a:p>
          <a:p>
            <a:pPr marL="342900" indent="-342900">
              <a:buAutoNum type="arabicPeriod"/>
            </a:pPr>
            <a:r>
              <a:rPr lang="en-GB" sz="1200" dirty="0">
                <a:latin typeface="Arial" panose="020B0604020202020204" pitchFamily="34" charset="0"/>
                <a:cs typeface="Arial" panose="020B0604020202020204" pitchFamily="34" charset="0"/>
              </a:rPr>
              <a:t>Patents</a:t>
            </a:r>
          </a:p>
          <a:p>
            <a:pPr marL="342900" indent="-342900">
              <a:buAutoNum type="arabicPeriod"/>
            </a:pPr>
            <a:r>
              <a:rPr lang="en-GB" sz="1200" dirty="0">
                <a:latin typeface="Arial" panose="020B0604020202020204" pitchFamily="34" charset="0"/>
                <a:cs typeface="Arial" panose="020B0604020202020204" pitchFamily="34" charset="0"/>
              </a:rPr>
              <a:t>Copyright</a:t>
            </a:r>
          </a:p>
          <a:p>
            <a:pPr marL="342900" indent="-342900">
              <a:buAutoNum type="arabicPeriod"/>
            </a:pPr>
            <a:r>
              <a:rPr lang="en-GB" sz="1200" dirty="0">
                <a:latin typeface="Arial" panose="020B0604020202020204" pitchFamily="34" charset="0"/>
                <a:cs typeface="Arial" panose="020B0604020202020204" pitchFamily="34" charset="0"/>
              </a:rPr>
              <a:t>Trade marks</a:t>
            </a:r>
          </a:p>
          <a:p>
            <a:pPr marL="342900" indent="-342900">
              <a:buAutoNum type="arabicPeriod"/>
            </a:pPr>
            <a:r>
              <a:rPr lang="en-GB" sz="1200" dirty="0">
                <a:latin typeface="Arial" panose="020B0604020202020204" pitchFamily="34" charset="0"/>
                <a:cs typeface="Arial" panose="020B0604020202020204" pitchFamily="34" charset="0"/>
              </a:rPr>
              <a:t>Registered designs</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What is the IPO?</a:t>
            </a:r>
          </a:p>
          <a:p>
            <a:r>
              <a:rPr lang="en-GB" sz="1200" dirty="0">
                <a:latin typeface="Arial" panose="020B0604020202020204" pitchFamily="34" charset="0"/>
                <a:cs typeface="Arial" panose="020B0604020202020204" pitchFamily="34" charset="0"/>
              </a:rPr>
              <a:t>The Intellectual Property Office (IPO) is the official UK government body responsible for intellectual property (IP) rights .</a:t>
            </a:r>
          </a:p>
        </p:txBody>
      </p:sp>
      <p:sp>
        <p:nvSpPr>
          <p:cNvPr id="3" name="TextBox 2">
            <a:extLst>
              <a:ext uri="{FF2B5EF4-FFF2-40B4-BE49-F238E27FC236}">
                <a16:creationId xmlns:a16="http://schemas.microsoft.com/office/drawing/2014/main" id="{22CC3821-C1DA-484B-9A6B-F25799EF888C}"/>
              </a:ext>
            </a:extLst>
          </p:cNvPr>
          <p:cNvSpPr txBox="1"/>
          <p:nvPr/>
        </p:nvSpPr>
        <p:spPr>
          <a:xfrm>
            <a:off x="6171350" y="1085736"/>
            <a:ext cx="2949365" cy="1200329"/>
          </a:xfrm>
          <a:prstGeom prst="rect">
            <a:avLst/>
          </a:prstGeom>
          <a:noFill/>
        </p:spPr>
        <p:txBody>
          <a:bodyPr wrap="square" rtlCol="0">
            <a:spAutoFit/>
          </a:bodyPr>
          <a:lstStyle/>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Lasts for up to 20 years</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Lets inventors profit from their inventions</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Inventions must be kept confidential for them to be patentable </a:t>
            </a:r>
          </a:p>
          <a:p>
            <a:pPr marL="17145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659C51A-B054-47F9-943D-165C7DB396C0}"/>
              </a:ext>
            </a:extLst>
          </p:cNvPr>
          <p:cNvSpPr txBox="1"/>
          <p:nvPr/>
        </p:nvSpPr>
        <p:spPr>
          <a:xfrm>
            <a:off x="6171350" y="4364582"/>
            <a:ext cx="2987403" cy="1723549"/>
          </a:xfrm>
          <a:prstGeom prst="rect">
            <a:avLst/>
          </a:prstGeom>
          <a:noFill/>
        </p:spPr>
        <p:txBody>
          <a:bodyPr wrap="square" rtlCol="0">
            <a:spAutoFit/>
          </a:bodyPr>
          <a:lstStyle/>
          <a:p>
            <a:pPr marL="182563" indent="-182563">
              <a:spcBef>
                <a:spcPts val="0"/>
              </a:spcBef>
              <a:buFont typeface="Arial" panose="020B0604020202020204" pitchFamily="34" charset="0"/>
              <a:buChar char="•"/>
            </a:pPr>
            <a:r>
              <a:rPr lang="en-GB" sz="1200" dirty="0">
                <a:latin typeface="Arial" panose="020B0604020202020204" pitchFamily="34" charset="0"/>
                <a:cs typeface="Arial" panose="020B0604020202020204" pitchFamily="34" charset="0"/>
              </a:rPr>
              <a:t>Lasts for life providing renewed every 10 years</a:t>
            </a:r>
          </a:p>
          <a:p>
            <a:pPr marL="182563" indent="-182563">
              <a:spcBef>
                <a:spcPts val="0"/>
              </a:spcBef>
              <a:buFont typeface="Arial" panose="020B0604020202020204" pitchFamily="34" charset="0"/>
              <a:buChar char="•"/>
            </a:pPr>
            <a:r>
              <a:rPr lang="en-GB" sz="1200" dirty="0">
                <a:latin typeface="Arial" panose="020B0604020202020204" pitchFamily="34" charset="0"/>
                <a:cs typeface="Arial" panose="020B0604020202020204" pitchFamily="34" charset="0"/>
              </a:rPr>
              <a:t>Identifiable with </a:t>
            </a:r>
          </a:p>
          <a:p>
            <a:pPr marL="285750" indent="-285750">
              <a:buFont typeface="Arial" panose="020B0604020202020204" pitchFamily="34" charset="0"/>
              <a:buChar char="•"/>
            </a:pPr>
            <a:endParaRPr lang="en-GB" sz="10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Things that could not be trade marked:</a:t>
            </a:r>
          </a:p>
          <a:p>
            <a:pPr marL="182563" indent="-182563">
              <a:spcBef>
                <a:spcPts val="0"/>
              </a:spcBef>
              <a:buBlip>
                <a:blip r:embed="rId3"/>
              </a:buBlip>
            </a:pPr>
            <a:r>
              <a:rPr lang="en-GB" sz="1200" dirty="0">
                <a:latin typeface="Arial" panose="020B0604020202020204" pitchFamily="34" charset="0"/>
                <a:cs typeface="Arial" panose="020B0604020202020204" pitchFamily="34" charset="0"/>
              </a:rPr>
              <a:t>Words that describe directly what you sell e.g. Really Fab Haircuts</a:t>
            </a:r>
          </a:p>
          <a:p>
            <a:pPr marL="182563" indent="-182563">
              <a:spcBef>
                <a:spcPts val="0"/>
              </a:spcBef>
              <a:buBlip>
                <a:blip r:embed="rId3"/>
              </a:buBlip>
            </a:pPr>
            <a:r>
              <a:rPr lang="en-GB" sz="1200" dirty="0">
                <a:latin typeface="Arial" panose="020B0604020202020204" pitchFamily="34" charset="0"/>
                <a:cs typeface="Arial" panose="020B0604020202020204" pitchFamily="34" charset="0"/>
              </a:rPr>
              <a:t>Words that are customary in your trade e.g. Four by Four</a:t>
            </a:r>
          </a:p>
        </p:txBody>
      </p:sp>
      <p:pic>
        <p:nvPicPr>
          <p:cNvPr id="37" name="Picture 36">
            <a:extLst>
              <a:ext uri="{FF2B5EF4-FFF2-40B4-BE49-F238E27FC236}">
                <a16:creationId xmlns:a16="http://schemas.microsoft.com/office/drawing/2014/main" id="{8AD7FEB1-D66B-4A3C-B8F4-FFD87A348B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86508" y="4747258"/>
            <a:ext cx="207592" cy="207592"/>
          </a:xfrm>
          <a:prstGeom prst="rect">
            <a:avLst/>
          </a:prstGeom>
        </p:spPr>
      </p:pic>
      <p:sp>
        <p:nvSpPr>
          <p:cNvPr id="5" name="TextBox 4">
            <a:extLst>
              <a:ext uri="{FF2B5EF4-FFF2-40B4-BE49-F238E27FC236}">
                <a16:creationId xmlns:a16="http://schemas.microsoft.com/office/drawing/2014/main" id="{0BC1499B-2F52-4E31-BE53-6D777554DB79}"/>
              </a:ext>
            </a:extLst>
          </p:cNvPr>
          <p:cNvSpPr txBox="1"/>
          <p:nvPr/>
        </p:nvSpPr>
        <p:spPr>
          <a:xfrm>
            <a:off x="9193744" y="1025947"/>
            <a:ext cx="2930525" cy="1384995"/>
          </a:xfrm>
          <a:prstGeom prst="rect">
            <a:avLst/>
          </a:prstGeom>
          <a:noFill/>
        </p:spPr>
        <p:txBody>
          <a:bodyPr wrap="square" rtlCol="0">
            <a:spAutoFit/>
          </a:bodyPr>
          <a:lstStyle/>
          <a:p>
            <a:pPr marL="171450" indent="-171450">
              <a:spcBef>
                <a:spcPts val="0"/>
              </a:spcBef>
              <a:buFont typeface="Arial" panose="020B0604020202020204" pitchFamily="34" charset="0"/>
              <a:buChar char="•"/>
            </a:pPr>
            <a:r>
              <a:rPr lang="en-GB" sz="1200" dirty="0">
                <a:latin typeface="Arial" panose="020B0604020202020204" pitchFamily="34" charset="0"/>
                <a:cs typeface="Arial" panose="020B0604020202020204" pitchFamily="34" charset="0"/>
              </a:rPr>
              <a:t>Lasts for the life of the creator plus 70 years</a:t>
            </a:r>
          </a:p>
          <a:p>
            <a:pPr marL="171450" indent="-171450">
              <a:spcBef>
                <a:spcPts val="0"/>
              </a:spcBef>
              <a:buFont typeface="Arial" panose="020B0604020202020204" pitchFamily="34" charset="0"/>
              <a:buChar char="•"/>
            </a:pPr>
            <a:r>
              <a:rPr lang="en-GB" sz="1200" dirty="0">
                <a:latin typeface="Arial" panose="020B0604020202020204" pitchFamily="34" charset="0"/>
                <a:cs typeface="Arial" panose="020B0604020202020204" pitchFamily="34" charset="0"/>
              </a:rPr>
              <a:t>No formal registration required</a:t>
            </a:r>
          </a:p>
          <a:p>
            <a:pPr marL="171450" indent="-171450">
              <a:spcBef>
                <a:spcPts val="0"/>
              </a:spcBef>
              <a:buFont typeface="Arial" panose="020B0604020202020204" pitchFamily="34" charset="0"/>
              <a:buChar char="•"/>
            </a:pPr>
            <a:r>
              <a:rPr lang="en-GB" sz="1200" dirty="0">
                <a:latin typeface="Arial" panose="020B0604020202020204" pitchFamily="34" charset="0"/>
                <a:cs typeface="Arial" panose="020B0604020202020204" pitchFamily="34" charset="0"/>
              </a:rPr>
              <a:t>To protect your work, place the copyright symbol and the year you made it</a:t>
            </a:r>
          </a:p>
          <a:p>
            <a:pPr marL="17145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73BF9C8-D3AE-4CF2-BD31-BA4286347F83}"/>
              </a:ext>
            </a:extLst>
          </p:cNvPr>
          <p:cNvSpPr txBox="1"/>
          <p:nvPr/>
        </p:nvSpPr>
        <p:spPr>
          <a:xfrm>
            <a:off x="9239252" y="4442726"/>
            <a:ext cx="2618451"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Lasts for up to 25 years but needs to be renewed every five years</a:t>
            </a:r>
          </a:p>
          <a:p>
            <a:endParaRPr lang="en-GB" sz="1200" dirty="0">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89F927E0-915E-4734-8137-36B7A1B51C48}"/>
              </a:ext>
            </a:extLst>
          </p:cNvPr>
          <p:cNvSpPr txBox="1"/>
          <p:nvPr/>
        </p:nvSpPr>
        <p:spPr>
          <a:xfrm>
            <a:off x="1991093" y="4278279"/>
            <a:ext cx="1053282" cy="835987"/>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The technology protected by the patents</a:t>
            </a:r>
          </a:p>
        </p:txBody>
      </p:sp>
      <p:sp>
        <p:nvSpPr>
          <p:cNvPr id="39" name="TextBox 38">
            <a:extLst>
              <a:ext uri="{FF2B5EF4-FFF2-40B4-BE49-F238E27FC236}">
                <a16:creationId xmlns:a16="http://schemas.microsoft.com/office/drawing/2014/main" id="{41678DB7-6F76-494C-93E4-30BCDCA57D59}"/>
              </a:ext>
            </a:extLst>
          </p:cNvPr>
          <p:cNvSpPr txBox="1"/>
          <p:nvPr/>
        </p:nvSpPr>
        <p:spPr>
          <a:xfrm>
            <a:off x="1991093" y="5723468"/>
            <a:ext cx="1053282" cy="1028126"/>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The brand name protected by trade mark rights</a:t>
            </a:r>
          </a:p>
        </p:txBody>
      </p:sp>
      <p:sp>
        <p:nvSpPr>
          <p:cNvPr id="40" name="TextBox 39">
            <a:extLst>
              <a:ext uri="{FF2B5EF4-FFF2-40B4-BE49-F238E27FC236}">
                <a16:creationId xmlns:a16="http://schemas.microsoft.com/office/drawing/2014/main" id="{90AE67D2-C713-4928-8391-E0148C0D16C7}"/>
              </a:ext>
            </a:extLst>
          </p:cNvPr>
          <p:cNvSpPr txBox="1"/>
          <p:nvPr/>
        </p:nvSpPr>
        <p:spPr>
          <a:xfrm>
            <a:off x="14837" y="4180658"/>
            <a:ext cx="1111634" cy="830997"/>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The look/ appearance protected by design rights</a:t>
            </a:r>
          </a:p>
        </p:txBody>
      </p:sp>
      <p:sp>
        <p:nvSpPr>
          <p:cNvPr id="41" name="TextBox 40">
            <a:extLst>
              <a:ext uri="{FF2B5EF4-FFF2-40B4-BE49-F238E27FC236}">
                <a16:creationId xmlns:a16="http://schemas.microsoft.com/office/drawing/2014/main" id="{79900337-D5FF-4E4A-96EE-2763A4B7360A}"/>
              </a:ext>
            </a:extLst>
          </p:cNvPr>
          <p:cNvSpPr txBox="1"/>
          <p:nvPr/>
        </p:nvSpPr>
        <p:spPr>
          <a:xfrm>
            <a:off x="90712" y="5419959"/>
            <a:ext cx="1035759" cy="461665"/>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TV adverts by copyright</a:t>
            </a:r>
          </a:p>
        </p:txBody>
      </p:sp>
      <p:pic>
        <p:nvPicPr>
          <p:cNvPr id="42" name="Picture 41">
            <a:extLst>
              <a:ext uri="{FF2B5EF4-FFF2-40B4-BE49-F238E27FC236}">
                <a16:creationId xmlns:a16="http://schemas.microsoft.com/office/drawing/2014/main" id="{42B57DA2-BE17-491A-B81B-7E2CE4296CF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81676" y="1986979"/>
            <a:ext cx="208612" cy="208612"/>
          </a:xfrm>
          <a:prstGeom prst="rect">
            <a:avLst/>
          </a:prstGeom>
        </p:spPr>
      </p:pic>
      <p:pic>
        <p:nvPicPr>
          <p:cNvPr id="48" name="Picture 47" descr="A close up of a sign&#10;&#10;Description generated with very high confidence">
            <a:extLst>
              <a:ext uri="{FF2B5EF4-FFF2-40B4-BE49-F238E27FC236}">
                <a16:creationId xmlns:a16="http://schemas.microsoft.com/office/drawing/2014/main" id="{DDEF2D26-47B8-4928-ADD8-8448DAB7050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22463" y="75051"/>
            <a:ext cx="1241720" cy="665562"/>
          </a:xfrm>
          <a:prstGeom prst="rect">
            <a:avLst/>
          </a:prstGeom>
        </p:spPr>
      </p:pic>
      <p:pic>
        <p:nvPicPr>
          <p:cNvPr id="2" name="Picture 1">
            <a:extLst>
              <a:ext uri="{FF2B5EF4-FFF2-40B4-BE49-F238E27FC236}">
                <a16:creationId xmlns:a16="http://schemas.microsoft.com/office/drawing/2014/main" id="{AE9A3609-56D2-4274-9C30-2665CF456F5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66102" y="4253022"/>
            <a:ext cx="803657" cy="2498572"/>
          </a:xfrm>
          <a:prstGeom prst="rect">
            <a:avLst/>
          </a:prstGeom>
        </p:spPr>
      </p:pic>
    </p:spTree>
    <p:extLst>
      <p:ext uri="{BB962C8B-B14F-4D97-AF65-F5344CB8AC3E}">
        <p14:creationId xmlns:p14="http://schemas.microsoft.com/office/powerpoint/2010/main" val="12314946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CFF820-CDB1-4D9B-A956-8957CA1EA5DB}"/>
              </a:ext>
            </a:extLst>
          </p:cNvPr>
          <p:cNvSpPr>
            <a:spLocks noGrp="1"/>
          </p:cNvSpPr>
          <p:nvPr>
            <p:ph type="title"/>
          </p:nvPr>
        </p:nvSpPr>
        <p:spPr/>
        <p:txBody>
          <a:bodyPr>
            <a:normAutofit fontScale="90000"/>
          </a:bodyPr>
          <a:lstStyle/>
          <a:p>
            <a:r>
              <a:rPr lang="en-GB" dirty="0"/>
              <a:t>Question A: Example answers</a:t>
            </a:r>
          </a:p>
        </p:txBody>
      </p:sp>
      <p:sp>
        <p:nvSpPr>
          <p:cNvPr id="6" name="TextBox 5">
            <a:extLst>
              <a:ext uri="{FF2B5EF4-FFF2-40B4-BE49-F238E27FC236}">
                <a16:creationId xmlns:a16="http://schemas.microsoft.com/office/drawing/2014/main" id="{62290242-410D-4093-952B-EA82FE19061C}"/>
              </a:ext>
            </a:extLst>
          </p:cNvPr>
          <p:cNvSpPr txBox="1"/>
          <p:nvPr/>
        </p:nvSpPr>
        <p:spPr>
          <a:xfrm>
            <a:off x="279816" y="1238445"/>
            <a:ext cx="11667345" cy="4770537"/>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Q1.</a:t>
            </a:r>
          </a:p>
          <a:p>
            <a:pPr marL="53340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Appeal to children.</a:t>
            </a:r>
          </a:p>
          <a:p>
            <a:pPr marL="53340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Easily recognisable.</a:t>
            </a:r>
          </a:p>
          <a:p>
            <a:pPr marL="53340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Makes the child put pressure on the parent/guardian to buy it for them – a good marketing strategy.</a:t>
            </a:r>
          </a:p>
          <a:p>
            <a:pPr marL="53340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Makes children want a new product e.g. a lunchbox with the latest character on even if the old lunchbox still functions – increases sales.</a:t>
            </a:r>
          </a:p>
          <a:p>
            <a:endParaRPr lang="en-GB"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Q2.</a:t>
            </a:r>
          </a:p>
          <a:p>
            <a:pPr marL="53340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Primary colours tend to appeal to children as they are bright and bold.</a:t>
            </a:r>
          </a:p>
          <a:p>
            <a:pPr marL="53340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Colours can sometimes be stereotyped e.g. blue for boys, pink for girls.  A boy may not want a product in pink.</a:t>
            </a:r>
          </a:p>
          <a:p>
            <a:pPr marL="53340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Certain colours are recognisable with certain children’s characters such as Dennis the Menace with black and red – this will appeal to certain children and the latest fad.</a:t>
            </a:r>
          </a:p>
          <a:p>
            <a:endParaRPr lang="en-GB"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Q3.</a:t>
            </a:r>
          </a:p>
          <a:p>
            <a:pPr marL="53340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Copyright protects the use of well known TV or film characters when designing products. If for example, a company wanted to use an image of Winnie the Pooh on the front of their lunchbox then they would have to get permission from the designers/company (Walt Disney) that own the copyright protection to those characters/photos. This would nearly always include a payment to the company. If they did not get permission, then Walt Disney would have every right to sue them through the misuse of copyright.</a:t>
            </a:r>
          </a:p>
        </p:txBody>
      </p:sp>
    </p:spTree>
    <p:extLst>
      <p:ext uri="{BB962C8B-B14F-4D97-AF65-F5344CB8AC3E}">
        <p14:creationId xmlns:p14="http://schemas.microsoft.com/office/powerpoint/2010/main" val="25074636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D59128-BD85-4CBE-8D03-424AA37B998C}"/>
              </a:ext>
            </a:extLst>
          </p:cNvPr>
          <p:cNvSpPr/>
          <p:nvPr/>
        </p:nvSpPr>
        <p:spPr>
          <a:xfrm>
            <a:off x="0" y="0"/>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8" name="Picture 7" descr="A picture containing indoor, food&#10;&#10;Description generated with very high confidence">
            <a:extLst>
              <a:ext uri="{FF2B5EF4-FFF2-40B4-BE49-F238E27FC236}">
                <a16:creationId xmlns:a16="http://schemas.microsoft.com/office/drawing/2014/main" id="{D1ABB37D-081A-4353-8F02-F2E3F313EA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1567435">
            <a:off x="3194361" y="393477"/>
            <a:ext cx="2624596" cy="2209256"/>
          </a:xfrm>
          <a:prstGeom prst="rect">
            <a:avLst/>
          </a:prstGeom>
        </p:spPr>
      </p:pic>
      <p:pic>
        <p:nvPicPr>
          <p:cNvPr id="9" name="Picture 8">
            <a:extLst>
              <a:ext uri="{FF2B5EF4-FFF2-40B4-BE49-F238E27FC236}">
                <a16:creationId xmlns:a16="http://schemas.microsoft.com/office/drawing/2014/main" id="{523FCB4C-8755-4208-BBE8-54711B6C18A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9255" y="1128476"/>
            <a:ext cx="2251421" cy="1282700"/>
          </a:xfrm>
          <a:prstGeom prst="rect">
            <a:avLst/>
          </a:prstGeom>
        </p:spPr>
      </p:pic>
      <p:sp>
        <p:nvSpPr>
          <p:cNvPr id="3" name="TextBox 2">
            <a:extLst>
              <a:ext uri="{FF2B5EF4-FFF2-40B4-BE49-F238E27FC236}">
                <a16:creationId xmlns:a16="http://schemas.microsoft.com/office/drawing/2014/main" id="{5F99272B-FF57-4542-969B-33CC1BE97424}"/>
              </a:ext>
            </a:extLst>
          </p:cNvPr>
          <p:cNvSpPr txBox="1"/>
          <p:nvPr/>
        </p:nvSpPr>
        <p:spPr>
          <a:xfrm>
            <a:off x="68529" y="3239201"/>
            <a:ext cx="5936776" cy="3139321"/>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Fig 1 shows a traditional metal spoon</a:t>
            </a:r>
          </a:p>
          <a:p>
            <a:r>
              <a:rPr lang="en-GB" b="1" dirty="0">
                <a:latin typeface="Arial" panose="020B0604020202020204" pitchFamily="34" charset="0"/>
                <a:cs typeface="Arial" panose="020B0604020202020204" pitchFamily="34" charset="0"/>
              </a:rPr>
              <a:t>Fig 2 shows a modern thermochromic spoon</a:t>
            </a:r>
          </a:p>
          <a:p>
            <a:endParaRPr lang="en-GB" b="1"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342900" indent="-342900">
              <a:buFont typeface="+mj-lt"/>
              <a:buAutoNum type="arabicPeriod"/>
            </a:pPr>
            <a:r>
              <a:rPr lang="en-GB" dirty="0">
                <a:latin typeface="Arial" panose="020B0604020202020204" pitchFamily="34" charset="0"/>
                <a:cs typeface="Arial" panose="020B0604020202020204" pitchFamily="34" charset="0"/>
              </a:rPr>
              <a:t>Describe the changes that will happen to the thermochromic spoon if the food is too hot. (2)</a:t>
            </a:r>
          </a:p>
          <a:p>
            <a:pPr lvl="1"/>
            <a:r>
              <a:rPr lang="en-GB" dirty="0">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a:t>
            </a:r>
          </a:p>
        </p:txBody>
      </p:sp>
      <p:sp>
        <p:nvSpPr>
          <p:cNvPr id="7" name="TextBox 6">
            <a:extLst>
              <a:ext uri="{FF2B5EF4-FFF2-40B4-BE49-F238E27FC236}">
                <a16:creationId xmlns:a16="http://schemas.microsoft.com/office/drawing/2014/main" id="{FF732CDA-71FE-499F-8DC0-BE0113FAF4BE}"/>
              </a:ext>
            </a:extLst>
          </p:cNvPr>
          <p:cNvSpPr txBox="1"/>
          <p:nvPr/>
        </p:nvSpPr>
        <p:spPr>
          <a:xfrm>
            <a:off x="284902" y="2390391"/>
            <a:ext cx="1919492"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Fig 1</a:t>
            </a:r>
            <a:endParaRPr lang="en-GB" dirty="0"/>
          </a:p>
        </p:txBody>
      </p:sp>
      <p:sp>
        <p:nvSpPr>
          <p:cNvPr id="4" name="TextBox 3">
            <a:extLst>
              <a:ext uri="{FF2B5EF4-FFF2-40B4-BE49-F238E27FC236}">
                <a16:creationId xmlns:a16="http://schemas.microsoft.com/office/drawing/2014/main" id="{2A57B620-EA3A-42A4-BF2E-4E482C0413E3}"/>
              </a:ext>
            </a:extLst>
          </p:cNvPr>
          <p:cNvSpPr txBox="1"/>
          <p:nvPr/>
        </p:nvSpPr>
        <p:spPr>
          <a:xfrm>
            <a:off x="0" y="0"/>
            <a:ext cx="3780430" cy="584775"/>
          </a:xfrm>
          <a:prstGeom prst="rect">
            <a:avLst/>
          </a:prstGeom>
          <a:noFill/>
        </p:spPr>
        <p:txBody>
          <a:bodyPr wrap="square" rtlCol="0">
            <a:spAutoFit/>
          </a:bodyPr>
          <a:lstStyle/>
          <a:p>
            <a:r>
              <a:rPr lang="en-GB" sz="3200" b="1" dirty="0">
                <a:solidFill>
                  <a:srgbClr val="00B050"/>
                </a:solidFill>
                <a:latin typeface="Cambria" panose="02040503050406030204" pitchFamily="18" charset="0"/>
              </a:rPr>
              <a:t>Question B</a:t>
            </a:r>
          </a:p>
        </p:txBody>
      </p:sp>
      <p:cxnSp>
        <p:nvCxnSpPr>
          <p:cNvPr id="10" name="Straight Connector 9">
            <a:extLst>
              <a:ext uri="{FF2B5EF4-FFF2-40B4-BE49-F238E27FC236}">
                <a16:creationId xmlns:a16="http://schemas.microsoft.com/office/drawing/2014/main" id="{E6CEB904-50FB-4FF3-AA2E-E592412ED0B0}"/>
              </a:ext>
            </a:extLst>
          </p:cNvPr>
          <p:cNvCxnSpPr/>
          <p:nvPr/>
        </p:nvCxnSpPr>
        <p:spPr>
          <a:xfrm>
            <a:off x="6114197" y="0"/>
            <a:ext cx="0" cy="685800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89B5A674-E496-49FD-9DB8-3DD6305E30FB}"/>
              </a:ext>
            </a:extLst>
          </p:cNvPr>
          <p:cNvSpPr txBox="1"/>
          <p:nvPr/>
        </p:nvSpPr>
        <p:spPr>
          <a:xfrm>
            <a:off x="6184711" y="-65833"/>
            <a:ext cx="5936776" cy="6463308"/>
          </a:xfrm>
          <a:prstGeom prst="rect">
            <a:avLst/>
          </a:prstGeom>
          <a:noFill/>
        </p:spPr>
        <p:txBody>
          <a:bodyPr wrap="square" rtlCol="0">
            <a:spAutoFit/>
          </a:bodyPr>
          <a:lstStyle/>
          <a:p>
            <a:pPr lvl="1"/>
            <a:endParaRPr lang="en-GB" dirty="0">
              <a:latin typeface="Arial" panose="020B0604020202020204" pitchFamily="34" charset="0"/>
              <a:cs typeface="Arial" panose="020B0604020202020204" pitchFamily="34" charset="0"/>
            </a:endParaRPr>
          </a:p>
          <a:p>
            <a:pPr marL="342900" indent="-342900">
              <a:buAutoNum type="arabicPeriod" startAt="2"/>
            </a:pPr>
            <a:r>
              <a:rPr lang="en-GB" dirty="0">
                <a:latin typeface="Arial" panose="020B0604020202020204" pitchFamily="34" charset="0"/>
                <a:cs typeface="Arial" panose="020B0604020202020204" pitchFamily="34" charset="0"/>
              </a:rPr>
              <a:t>Name two other products that use smart materials. (2) a.___________________________________________________________________________________b.___________________________________________________________________________________</a:t>
            </a:r>
          </a:p>
          <a:p>
            <a:pPr marL="342900" indent="-342900">
              <a:buAutoNum type="arabicPeriod" startAt="2"/>
            </a:pPr>
            <a:endParaRPr lang="en-GB" dirty="0">
              <a:latin typeface="Arial" panose="020B0604020202020204" pitchFamily="34" charset="0"/>
              <a:cs typeface="Arial" panose="020B0604020202020204" pitchFamily="34" charset="0"/>
            </a:endParaRPr>
          </a:p>
          <a:p>
            <a:pPr marL="342900" indent="-342900">
              <a:buAutoNum type="arabicPeriod" startAt="2"/>
            </a:pPr>
            <a:endParaRPr lang="en-GB" dirty="0">
              <a:latin typeface="Arial" panose="020B0604020202020204" pitchFamily="34" charset="0"/>
              <a:cs typeface="Arial" panose="020B0604020202020204" pitchFamily="34" charset="0"/>
            </a:endParaRPr>
          </a:p>
          <a:p>
            <a:pPr marL="342900" indent="-342900">
              <a:buAutoNum type="arabicPeriod" startAt="2"/>
            </a:pPr>
            <a:endParaRPr lang="en-GB" dirty="0">
              <a:latin typeface="Arial" panose="020B0604020202020204" pitchFamily="34" charset="0"/>
              <a:cs typeface="Arial" panose="020B0604020202020204" pitchFamily="34" charset="0"/>
            </a:endParaRPr>
          </a:p>
          <a:p>
            <a:pPr marL="342900" indent="-342900">
              <a:buFontTx/>
              <a:buAutoNum type="arabicPeriod" startAt="2"/>
            </a:pPr>
            <a:r>
              <a:rPr lang="en-GB" dirty="0">
                <a:latin typeface="Arial" panose="020B0604020202020204" pitchFamily="34" charset="0"/>
                <a:cs typeface="Arial" panose="020B0604020202020204" pitchFamily="34" charset="0"/>
              </a:rPr>
              <a:t>Explain, using an example, how smart materials have evolved the design of household products. (4)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2" name="TextBox 11">
            <a:extLst>
              <a:ext uri="{FF2B5EF4-FFF2-40B4-BE49-F238E27FC236}">
                <a16:creationId xmlns:a16="http://schemas.microsoft.com/office/drawing/2014/main" id="{64C30B80-0533-42ED-A910-460623EA0227}"/>
              </a:ext>
            </a:extLst>
          </p:cNvPr>
          <p:cNvSpPr txBox="1"/>
          <p:nvPr/>
        </p:nvSpPr>
        <p:spPr>
          <a:xfrm>
            <a:off x="3205766" y="2390391"/>
            <a:ext cx="1919492"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Fig 2</a:t>
            </a:r>
            <a:endParaRPr lang="en-GB" dirty="0"/>
          </a:p>
        </p:txBody>
      </p:sp>
    </p:spTree>
    <p:extLst>
      <p:ext uri="{BB962C8B-B14F-4D97-AF65-F5344CB8AC3E}">
        <p14:creationId xmlns:p14="http://schemas.microsoft.com/office/powerpoint/2010/main" val="27170964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CFF820-CDB1-4D9B-A956-8957CA1EA5DB}"/>
              </a:ext>
            </a:extLst>
          </p:cNvPr>
          <p:cNvSpPr>
            <a:spLocks noGrp="1"/>
          </p:cNvSpPr>
          <p:nvPr>
            <p:ph type="title"/>
          </p:nvPr>
        </p:nvSpPr>
        <p:spPr/>
        <p:txBody>
          <a:bodyPr>
            <a:normAutofit fontScale="90000"/>
          </a:bodyPr>
          <a:lstStyle/>
          <a:p>
            <a:r>
              <a:rPr lang="en-GB" dirty="0"/>
              <a:t>Question B: Example answers</a:t>
            </a:r>
          </a:p>
        </p:txBody>
      </p:sp>
      <p:sp>
        <p:nvSpPr>
          <p:cNvPr id="5" name="TextBox 4">
            <a:extLst>
              <a:ext uri="{FF2B5EF4-FFF2-40B4-BE49-F238E27FC236}">
                <a16:creationId xmlns:a16="http://schemas.microsoft.com/office/drawing/2014/main" id="{22864A3E-A3FC-4743-923C-8908B986D0A7}"/>
              </a:ext>
            </a:extLst>
          </p:cNvPr>
          <p:cNvSpPr txBox="1"/>
          <p:nvPr/>
        </p:nvSpPr>
        <p:spPr>
          <a:xfrm>
            <a:off x="404027" y="1425392"/>
            <a:ext cx="10238573" cy="4278094"/>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Q1.</a:t>
            </a:r>
          </a:p>
          <a:p>
            <a:pPr marL="53340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The spoon would change from its original colour (e.g. green) at room temperature, to a different colour (e.g. blue) when the temperature is too hot. When the spoon returns to room temperature, then the spoon would return to its colour (e.g. green).</a:t>
            </a:r>
          </a:p>
          <a:p>
            <a:endParaRPr lang="en-GB"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Q2.</a:t>
            </a:r>
          </a:p>
          <a:p>
            <a:pPr marL="53340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Colour changing kettles, sunglasses that change colour in sunlight, colour changing nail varnish, shape memory glasses, polymorph orthopaedic aids, self healing concrete walls etc.</a:t>
            </a:r>
          </a:p>
          <a:p>
            <a:endParaRPr lang="en-GB"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Q3.</a:t>
            </a:r>
          </a:p>
          <a:p>
            <a:pPr marL="53340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Shape memory polymers are an example of a smart polymer that have been used to glasses. This means that if you sit on these type of glasses you will not break them as they will return to their original shape.  This is really useful for long sighted people who do not wear their glasses all of the time as they are prone to putting them down wherever they are such as on the sofa. Children and adults could easily sit on them and accidently bend them out of shape – but this would not happen with shape memory glasses. This means that the product life is longer and less repairs are needed; this would appeal to customers and they maybe more willing to spend extra money on this technology.</a:t>
            </a:r>
          </a:p>
        </p:txBody>
      </p:sp>
    </p:spTree>
    <p:extLst>
      <p:ext uri="{BB962C8B-B14F-4D97-AF65-F5344CB8AC3E}">
        <p14:creationId xmlns:p14="http://schemas.microsoft.com/office/powerpoint/2010/main" val="34634541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D59128-BD85-4CBE-8D03-424AA37B998C}"/>
              </a:ext>
            </a:extLst>
          </p:cNvPr>
          <p:cNvSpPr/>
          <p:nvPr/>
        </p:nvSpPr>
        <p:spPr>
          <a:xfrm>
            <a:off x="0" y="0"/>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5F99272B-FF57-4542-969B-33CC1BE97424}"/>
              </a:ext>
            </a:extLst>
          </p:cNvPr>
          <p:cNvSpPr txBox="1"/>
          <p:nvPr/>
        </p:nvSpPr>
        <p:spPr>
          <a:xfrm>
            <a:off x="68529" y="3239201"/>
            <a:ext cx="5936776" cy="286232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Fig 1 shows examples of company logos.</a:t>
            </a:r>
          </a:p>
          <a:p>
            <a:endParaRPr lang="en-GB" b="1"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342900" indent="-342900">
              <a:buFont typeface="+mj-lt"/>
              <a:buAutoNum type="arabicPeriod"/>
            </a:pPr>
            <a:r>
              <a:rPr lang="en-GB" dirty="0">
                <a:latin typeface="Arial" panose="020B0604020202020204" pitchFamily="34" charset="0"/>
                <a:cs typeface="Arial" panose="020B0604020202020204" pitchFamily="34" charset="0"/>
              </a:rPr>
              <a:t>Name two features of a logo that make them easily recognisable. (2)</a:t>
            </a:r>
          </a:p>
          <a:p>
            <a:pPr marL="622300" lvl="1" indent="-266700"/>
            <a:r>
              <a:rPr lang="en-GB" dirty="0">
                <a:latin typeface="Arial" panose="020B0604020202020204" pitchFamily="34" charset="0"/>
                <a:cs typeface="Arial" panose="020B0604020202020204" pitchFamily="34" charset="0"/>
              </a:rPr>
              <a:t>a._________________________________________________________________________________</a:t>
            </a:r>
          </a:p>
          <a:p>
            <a:pPr marL="622300" lvl="1" indent="-266700"/>
            <a:endParaRPr lang="en-GB" dirty="0">
              <a:latin typeface="Arial" panose="020B0604020202020204" pitchFamily="34" charset="0"/>
              <a:cs typeface="Arial" panose="020B0604020202020204" pitchFamily="34" charset="0"/>
            </a:endParaRPr>
          </a:p>
          <a:p>
            <a:pPr marL="622300" lvl="1" indent="-266700"/>
            <a:r>
              <a:rPr lang="en-GB" dirty="0">
                <a:latin typeface="Arial" panose="020B0604020202020204" pitchFamily="34" charset="0"/>
                <a:cs typeface="Arial" panose="020B0604020202020204" pitchFamily="34" charset="0"/>
              </a:rPr>
              <a:t>b._________________________________________________________________________________</a:t>
            </a:r>
          </a:p>
        </p:txBody>
      </p:sp>
      <p:sp>
        <p:nvSpPr>
          <p:cNvPr id="7" name="TextBox 6">
            <a:extLst>
              <a:ext uri="{FF2B5EF4-FFF2-40B4-BE49-F238E27FC236}">
                <a16:creationId xmlns:a16="http://schemas.microsoft.com/office/drawing/2014/main" id="{FF732CDA-71FE-499F-8DC0-BE0113FAF4BE}"/>
              </a:ext>
            </a:extLst>
          </p:cNvPr>
          <p:cNvSpPr txBox="1"/>
          <p:nvPr/>
        </p:nvSpPr>
        <p:spPr>
          <a:xfrm>
            <a:off x="213118" y="2123164"/>
            <a:ext cx="1919492"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Fig 1</a:t>
            </a:r>
            <a:endParaRPr lang="en-GB" dirty="0"/>
          </a:p>
        </p:txBody>
      </p:sp>
      <p:sp>
        <p:nvSpPr>
          <p:cNvPr id="4" name="TextBox 3">
            <a:extLst>
              <a:ext uri="{FF2B5EF4-FFF2-40B4-BE49-F238E27FC236}">
                <a16:creationId xmlns:a16="http://schemas.microsoft.com/office/drawing/2014/main" id="{2A57B620-EA3A-42A4-BF2E-4E482C0413E3}"/>
              </a:ext>
            </a:extLst>
          </p:cNvPr>
          <p:cNvSpPr txBox="1"/>
          <p:nvPr/>
        </p:nvSpPr>
        <p:spPr>
          <a:xfrm>
            <a:off x="0" y="0"/>
            <a:ext cx="3780430" cy="584775"/>
          </a:xfrm>
          <a:prstGeom prst="rect">
            <a:avLst/>
          </a:prstGeom>
          <a:noFill/>
        </p:spPr>
        <p:txBody>
          <a:bodyPr wrap="square" rtlCol="0">
            <a:spAutoFit/>
          </a:bodyPr>
          <a:lstStyle/>
          <a:p>
            <a:r>
              <a:rPr lang="en-GB" sz="3200" b="1" dirty="0">
                <a:solidFill>
                  <a:srgbClr val="00B050"/>
                </a:solidFill>
                <a:latin typeface="Cambria" panose="02040503050406030204" pitchFamily="18" charset="0"/>
              </a:rPr>
              <a:t>Question C</a:t>
            </a:r>
          </a:p>
        </p:txBody>
      </p:sp>
      <p:cxnSp>
        <p:nvCxnSpPr>
          <p:cNvPr id="10" name="Straight Connector 9">
            <a:extLst>
              <a:ext uri="{FF2B5EF4-FFF2-40B4-BE49-F238E27FC236}">
                <a16:creationId xmlns:a16="http://schemas.microsoft.com/office/drawing/2014/main" id="{E6CEB904-50FB-4FF3-AA2E-E592412ED0B0}"/>
              </a:ext>
            </a:extLst>
          </p:cNvPr>
          <p:cNvCxnSpPr/>
          <p:nvPr/>
        </p:nvCxnSpPr>
        <p:spPr>
          <a:xfrm>
            <a:off x="6114197" y="0"/>
            <a:ext cx="0" cy="685800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89B5A674-E496-49FD-9DB8-3DD6305E30FB}"/>
              </a:ext>
            </a:extLst>
          </p:cNvPr>
          <p:cNvSpPr txBox="1"/>
          <p:nvPr/>
        </p:nvSpPr>
        <p:spPr>
          <a:xfrm>
            <a:off x="6184711" y="-65833"/>
            <a:ext cx="5936776" cy="6740307"/>
          </a:xfrm>
          <a:prstGeom prst="rect">
            <a:avLst/>
          </a:prstGeom>
          <a:noFill/>
        </p:spPr>
        <p:txBody>
          <a:bodyPr wrap="square" rtlCol="0">
            <a:spAutoFit/>
          </a:bodyPr>
          <a:lstStyle/>
          <a:p>
            <a:pPr lvl="1"/>
            <a:endParaRPr lang="en-GB" dirty="0">
              <a:latin typeface="Arial" panose="020B0604020202020204" pitchFamily="34" charset="0"/>
              <a:cs typeface="Arial" panose="020B0604020202020204" pitchFamily="34" charset="0"/>
            </a:endParaRPr>
          </a:p>
          <a:p>
            <a:pPr marL="342900" indent="-342900">
              <a:buAutoNum type="arabicPeriod" startAt="2"/>
            </a:pPr>
            <a:r>
              <a:rPr lang="en-GB" dirty="0">
                <a:latin typeface="Arial" panose="020B0604020202020204" pitchFamily="34" charset="0"/>
                <a:cs typeface="Arial" panose="020B0604020202020204" pitchFamily="34" charset="0"/>
              </a:rPr>
              <a:t>Explain how companies could stop other businesses copying their logo. (2) __________________________________________________________________________________________________________________________________________________________________________________________________________________________________________________________</a:t>
            </a:r>
          </a:p>
          <a:p>
            <a:pPr marL="342900" indent="-342900">
              <a:buAutoNum type="arabicPeriod" startAt="2"/>
            </a:pPr>
            <a:endParaRPr lang="en-GB" dirty="0">
              <a:latin typeface="Arial" panose="020B0604020202020204" pitchFamily="34" charset="0"/>
              <a:cs typeface="Arial" panose="020B0604020202020204" pitchFamily="34" charset="0"/>
            </a:endParaRPr>
          </a:p>
          <a:p>
            <a:pPr marL="342900" indent="-342900">
              <a:buAutoNum type="arabicPeriod" startAt="2"/>
            </a:pPr>
            <a:endParaRPr lang="en-GB" dirty="0">
              <a:latin typeface="Arial" panose="020B0604020202020204" pitchFamily="34" charset="0"/>
              <a:cs typeface="Arial" panose="020B0604020202020204" pitchFamily="34" charset="0"/>
            </a:endParaRPr>
          </a:p>
          <a:p>
            <a:pPr marL="342900" indent="-342900">
              <a:buFontTx/>
              <a:buAutoNum type="arabicPeriod" startAt="2"/>
            </a:pPr>
            <a:r>
              <a:rPr lang="en-GB" dirty="0">
                <a:latin typeface="Arial" panose="020B0604020202020204" pitchFamily="34" charset="0"/>
                <a:cs typeface="Arial" panose="020B0604020202020204" pitchFamily="34" charset="0"/>
              </a:rPr>
              <a:t>Discuss, using an example, the importance of labels and symbols in the safety of products. (4)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grpSp>
        <p:nvGrpSpPr>
          <p:cNvPr id="2" name="Group 1">
            <a:extLst>
              <a:ext uri="{FF2B5EF4-FFF2-40B4-BE49-F238E27FC236}">
                <a16:creationId xmlns:a16="http://schemas.microsoft.com/office/drawing/2014/main" id="{A3D9636C-61CB-429F-8437-8348A60206EE}"/>
              </a:ext>
            </a:extLst>
          </p:cNvPr>
          <p:cNvGrpSpPr/>
          <p:nvPr/>
        </p:nvGrpSpPr>
        <p:grpSpPr>
          <a:xfrm>
            <a:off x="389993" y="882208"/>
            <a:ext cx="5550920" cy="968958"/>
            <a:chOff x="68529" y="922919"/>
            <a:chExt cx="5952291" cy="1039021"/>
          </a:xfrm>
        </p:grpSpPr>
        <p:pic>
          <p:nvPicPr>
            <p:cNvPr id="13" name="Picture 12">
              <a:extLst>
                <a:ext uri="{FF2B5EF4-FFF2-40B4-BE49-F238E27FC236}">
                  <a16:creationId xmlns:a16="http://schemas.microsoft.com/office/drawing/2014/main" id="{0FB4E14B-3D00-4F58-B7D1-4E8B5EEA6C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78894" y="934567"/>
              <a:ext cx="1341926" cy="883784"/>
            </a:xfrm>
            <a:prstGeom prst="rect">
              <a:avLst/>
            </a:prstGeom>
          </p:spPr>
        </p:pic>
        <p:pic>
          <p:nvPicPr>
            <p:cNvPr id="14" name="Picture 13">
              <a:extLst>
                <a:ext uri="{FF2B5EF4-FFF2-40B4-BE49-F238E27FC236}">
                  <a16:creationId xmlns:a16="http://schemas.microsoft.com/office/drawing/2014/main" id="{2CBDF818-0796-40C5-AB37-614CD765CAA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92055" y="1129554"/>
              <a:ext cx="1366934" cy="568743"/>
            </a:xfrm>
            <a:prstGeom prst="rect">
              <a:avLst/>
            </a:prstGeom>
          </p:spPr>
        </p:pic>
        <p:pic>
          <p:nvPicPr>
            <p:cNvPr id="15" name="Picture 14">
              <a:extLst>
                <a:ext uri="{FF2B5EF4-FFF2-40B4-BE49-F238E27FC236}">
                  <a16:creationId xmlns:a16="http://schemas.microsoft.com/office/drawing/2014/main" id="{CF91A6C0-519C-4DDF-9425-379963463A0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529" y="922919"/>
              <a:ext cx="1371832" cy="1039021"/>
            </a:xfrm>
            <a:prstGeom prst="rect">
              <a:avLst/>
            </a:prstGeom>
          </p:spPr>
        </p:pic>
        <p:pic>
          <p:nvPicPr>
            <p:cNvPr id="16" name="Picture 15">
              <a:extLst>
                <a:ext uri="{FF2B5EF4-FFF2-40B4-BE49-F238E27FC236}">
                  <a16:creationId xmlns:a16="http://schemas.microsoft.com/office/drawing/2014/main" id="{7DC23AA2-0DC8-450F-B8FD-12C682FF24B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96954" y="1187951"/>
              <a:ext cx="1360650" cy="493121"/>
            </a:xfrm>
            <a:prstGeom prst="rect">
              <a:avLst/>
            </a:prstGeom>
          </p:spPr>
        </p:pic>
      </p:grpSp>
    </p:spTree>
    <p:extLst>
      <p:ext uri="{BB962C8B-B14F-4D97-AF65-F5344CB8AC3E}">
        <p14:creationId xmlns:p14="http://schemas.microsoft.com/office/powerpoint/2010/main" val="54963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CFF820-CDB1-4D9B-A956-8957CA1EA5DB}"/>
              </a:ext>
            </a:extLst>
          </p:cNvPr>
          <p:cNvSpPr>
            <a:spLocks noGrp="1"/>
          </p:cNvSpPr>
          <p:nvPr>
            <p:ph type="title"/>
          </p:nvPr>
        </p:nvSpPr>
        <p:spPr/>
        <p:txBody>
          <a:bodyPr>
            <a:normAutofit fontScale="90000"/>
          </a:bodyPr>
          <a:lstStyle/>
          <a:p>
            <a:r>
              <a:rPr lang="en-GB" dirty="0"/>
              <a:t>Question C: Example answers</a:t>
            </a:r>
          </a:p>
        </p:txBody>
      </p:sp>
      <p:sp>
        <p:nvSpPr>
          <p:cNvPr id="7" name="TextBox 6">
            <a:extLst>
              <a:ext uri="{FF2B5EF4-FFF2-40B4-BE49-F238E27FC236}">
                <a16:creationId xmlns:a16="http://schemas.microsoft.com/office/drawing/2014/main" id="{A6B5A1B9-4F76-427F-86C8-0BD0314880F0}"/>
              </a:ext>
            </a:extLst>
          </p:cNvPr>
          <p:cNvSpPr txBox="1"/>
          <p:nvPr/>
        </p:nvSpPr>
        <p:spPr>
          <a:xfrm>
            <a:off x="609600" y="1563674"/>
            <a:ext cx="10812905" cy="4031873"/>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Q1.</a:t>
            </a:r>
          </a:p>
          <a:p>
            <a:pPr marL="53340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Colours, shape, type font, positioning of letters, size of letters, shading.</a:t>
            </a:r>
          </a:p>
          <a:p>
            <a:endParaRPr lang="en-GB"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Q2.</a:t>
            </a:r>
          </a:p>
          <a:p>
            <a:pPr marL="53340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Could apply for a trade mark for the logo – this would protect the logo for up to 10 years and the trade mark would be recognisable with a letter ‘R’ in a circle. They could then sue a company who tried to copy their logo.</a:t>
            </a:r>
          </a:p>
          <a:p>
            <a:endParaRPr lang="en-GB"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Q3.</a:t>
            </a:r>
          </a:p>
          <a:p>
            <a:pPr marL="53340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Labels could include health and safety instructions on how to use a product safely. For example on a child’s toy, it would be useful to have instructions on how to use so that the parent/guardian knows how to use/not use the product – for example certain parts may be a choking hazard. This could be shown through the symbol with a cross through a baby and the numbers 0-3. The company would be wise to also have the product tested against BSI and CE standards as this quality assures the product for the safety of the customer. This is important not only for the family using the product but to also protect the company in case of an accident happened through the  misuse of a product – the company could claim that they had taken preventative measures through instructions to prevent such accidents.</a:t>
            </a:r>
          </a:p>
        </p:txBody>
      </p:sp>
    </p:spTree>
    <p:extLst>
      <p:ext uri="{BB962C8B-B14F-4D97-AF65-F5344CB8AC3E}">
        <p14:creationId xmlns:p14="http://schemas.microsoft.com/office/powerpoint/2010/main" val="21569382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D59128-BD85-4CBE-8D03-424AA37B998C}"/>
              </a:ext>
            </a:extLst>
          </p:cNvPr>
          <p:cNvSpPr/>
          <p:nvPr/>
        </p:nvSpPr>
        <p:spPr>
          <a:xfrm>
            <a:off x="0" y="0"/>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5F99272B-FF57-4542-969B-33CC1BE97424}"/>
              </a:ext>
            </a:extLst>
          </p:cNvPr>
          <p:cNvSpPr txBox="1"/>
          <p:nvPr/>
        </p:nvSpPr>
        <p:spPr>
          <a:xfrm>
            <a:off x="36395" y="2719867"/>
            <a:ext cx="5936776" cy="3693319"/>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Fig 1 shows a vehicle ice scraper.</a:t>
            </a: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There’s a variety of different ice scraper designs available to purchase in high street stores.</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342900" indent="-342900">
              <a:buFont typeface="+mj-lt"/>
              <a:buAutoNum type="arabicPeriod"/>
            </a:pPr>
            <a:r>
              <a:rPr lang="en-GB" dirty="0">
                <a:latin typeface="Arial" panose="020B0604020202020204" pitchFamily="34" charset="0"/>
                <a:cs typeface="Arial" panose="020B0604020202020204" pitchFamily="34" charset="0"/>
              </a:rPr>
              <a:t>Name two different stakeholders that may have an interest in the ice scraper. (2)</a:t>
            </a:r>
          </a:p>
          <a:p>
            <a:pPr marL="533400" lvl="1" indent="-165100"/>
            <a:r>
              <a:rPr lang="en-GB" dirty="0">
                <a:latin typeface="Arial" panose="020B0604020202020204" pitchFamily="34" charset="0"/>
                <a:cs typeface="Arial" panose="020B0604020202020204" pitchFamily="34" charset="0"/>
              </a:rPr>
              <a:t>a.________________________________________________________________________________</a:t>
            </a:r>
          </a:p>
          <a:p>
            <a:pPr marL="533400" lvl="1" indent="-165100"/>
            <a:endParaRPr lang="en-GB" dirty="0">
              <a:latin typeface="Arial" panose="020B0604020202020204" pitchFamily="34" charset="0"/>
              <a:cs typeface="Arial" panose="020B0604020202020204" pitchFamily="34" charset="0"/>
            </a:endParaRPr>
          </a:p>
          <a:p>
            <a:pPr marL="533400" lvl="1" indent="-165100"/>
            <a:r>
              <a:rPr lang="en-GB" dirty="0">
                <a:latin typeface="Arial" panose="020B0604020202020204" pitchFamily="34" charset="0"/>
                <a:cs typeface="Arial" panose="020B0604020202020204" pitchFamily="34" charset="0"/>
              </a:rPr>
              <a:t>b.________________________________________________________________________________</a:t>
            </a:r>
          </a:p>
        </p:txBody>
      </p:sp>
      <p:sp>
        <p:nvSpPr>
          <p:cNvPr id="7" name="TextBox 6">
            <a:extLst>
              <a:ext uri="{FF2B5EF4-FFF2-40B4-BE49-F238E27FC236}">
                <a16:creationId xmlns:a16="http://schemas.microsoft.com/office/drawing/2014/main" id="{FF732CDA-71FE-499F-8DC0-BE0113FAF4BE}"/>
              </a:ext>
            </a:extLst>
          </p:cNvPr>
          <p:cNvSpPr txBox="1"/>
          <p:nvPr/>
        </p:nvSpPr>
        <p:spPr>
          <a:xfrm>
            <a:off x="3609957" y="1467655"/>
            <a:ext cx="1919492"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Fig 1</a:t>
            </a:r>
            <a:endParaRPr lang="en-GB" dirty="0"/>
          </a:p>
        </p:txBody>
      </p:sp>
      <p:sp>
        <p:nvSpPr>
          <p:cNvPr id="4" name="TextBox 3">
            <a:extLst>
              <a:ext uri="{FF2B5EF4-FFF2-40B4-BE49-F238E27FC236}">
                <a16:creationId xmlns:a16="http://schemas.microsoft.com/office/drawing/2014/main" id="{2A57B620-EA3A-42A4-BF2E-4E482C0413E3}"/>
              </a:ext>
            </a:extLst>
          </p:cNvPr>
          <p:cNvSpPr txBox="1"/>
          <p:nvPr/>
        </p:nvSpPr>
        <p:spPr>
          <a:xfrm>
            <a:off x="0" y="0"/>
            <a:ext cx="3780430" cy="584775"/>
          </a:xfrm>
          <a:prstGeom prst="rect">
            <a:avLst/>
          </a:prstGeom>
          <a:noFill/>
        </p:spPr>
        <p:txBody>
          <a:bodyPr wrap="square" rtlCol="0">
            <a:spAutoFit/>
          </a:bodyPr>
          <a:lstStyle/>
          <a:p>
            <a:r>
              <a:rPr lang="en-GB" sz="3200" b="1" dirty="0">
                <a:solidFill>
                  <a:srgbClr val="00B050"/>
                </a:solidFill>
                <a:latin typeface="Cambria" panose="02040503050406030204" pitchFamily="18" charset="0"/>
              </a:rPr>
              <a:t>Question D</a:t>
            </a:r>
          </a:p>
        </p:txBody>
      </p:sp>
      <p:cxnSp>
        <p:nvCxnSpPr>
          <p:cNvPr id="10" name="Straight Connector 9">
            <a:extLst>
              <a:ext uri="{FF2B5EF4-FFF2-40B4-BE49-F238E27FC236}">
                <a16:creationId xmlns:a16="http://schemas.microsoft.com/office/drawing/2014/main" id="{E6CEB904-50FB-4FF3-AA2E-E592412ED0B0}"/>
              </a:ext>
            </a:extLst>
          </p:cNvPr>
          <p:cNvCxnSpPr/>
          <p:nvPr/>
        </p:nvCxnSpPr>
        <p:spPr>
          <a:xfrm>
            <a:off x="6114197" y="0"/>
            <a:ext cx="0" cy="685800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89B5A674-E496-49FD-9DB8-3DD6305E30FB}"/>
              </a:ext>
            </a:extLst>
          </p:cNvPr>
          <p:cNvSpPr txBox="1"/>
          <p:nvPr/>
        </p:nvSpPr>
        <p:spPr>
          <a:xfrm>
            <a:off x="6184711" y="-65833"/>
            <a:ext cx="5936776" cy="6740307"/>
          </a:xfrm>
          <a:prstGeom prst="rect">
            <a:avLst/>
          </a:prstGeom>
          <a:noFill/>
        </p:spPr>
        <p:txBody>
          <a:bodyPr wrap="square" rtlCol="0">
            <a:spAutoFit/>
          </a:bodyPr>
          <a:lstStyle/>
          <a:p>
            <a:pPr lvl="1"/>
            <a:endParaRPr lang="en-GB" dirty="0">
              <a:latin typeface="Arial" panose="020B0604020202020204" pitchFamily="34" charset="0"/>
              <a:cs typeface="Arial" panose="020B0604020202020204" pitchFamily="34" charset="0"/>
            </a:endParaRPr>
          </a:p>
          <a:p>
            <a:pPr marL="342900" indent="-342900">
              <a:buAutoNum type="arabicPeriod" startAt="2"/>
            </a:pPr>
            <a:r>
              <a:rPr lang="en-GB" dirty="0">
                <a:latin typeface="Arial" panose="020B0604020202020204" pitchFamily="34" charset="0"/>
                <a:cs typeface="Arial" panose="020B0604020202020204" pitchFamily="34" charset="0"/>
              </a:rPr>
              <a:t>Explain a reason why an ice scraper may be needed other than to scrape ice off a vehicle. (2) __________________________________________________________________________________________________________________________________________________________________________________________________________________________________________________________</a:t>
            </a:r>
          </a:p>
          <a:p>
            <a:pPr marL="342900" indent="-342900">
              <a:buAutoNum type="arabicPeriod" startAt="2"/>
            </a:pPr>
            <a:endParaRPr lang="en-GB" dirty="0">
              <a:latin typeface="Arial" panose="020B0604020202020204" pitchFamily="34" charset="0"/>
              <a:cs typeface="Arial" panose="020B0604020202020204" pitchFamily="34" charset="0"/>
            </a:endParaRPr>
          </a:p>
          <a:p>
            <a:pPr marL="342900" indent="-342900">
              <a:buAutoNum type="arabicPeriod" startAt="2"/>
            </a:pPr>
            <a:endParaRPr lang="en-GB" dirty="0">
              <a:latin typeface="Arial" panose="020B0604020202020204" pitchFamily="34" charset="0"/>
              <a:cs typeface="Arial" panose="020B0604020202020204" pitchFamily="34" charset="0"/>
            </a:endParaRPr>
          </a:p>
          <a:p>
            <a:pPr marL="342900" indent="-342900">
              <a:buFontTx/>
              <a:buAutoNum type="arabicPeriod" startAt="2"/>
            </a:pPr>
            <a:r>
              <a:rPr lang="en-GB" dirty="0">
                <a:latin typeface="Arial" panose="020B0604020202020204" pitchFamily="34" charset="0"/>
                <a:cs typeface="Arial" panose="020B0604020202020204" pitchFamily="34" charset="0"/>
              </a:rPr>
              <a:t>Discuss the intellectual property that an innovative design for an ice scraper might need. (4)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pic>
        <p:nvPicPr>
          <p:cNvPr id="2" name="Picture 1">
            <a:extLst>
              <a:ext uri="{FF2B5EF4-FFF2-40B4-BE49-F238E27FC236}">
                <a16:creationId xmlns:a16="http://schemas.microsoft.com/office/drawing/2014/main" id="{1A94F9B9-67A4-4CAF-84D2-73A3625E121E}"/>
              </a:ext>
            </a:extLst>
          </p:cNvPr>
          <p:cNvPicPr>
            <a:picLocks noChangeAspect="1"/>
          </p:cNvPicPr>
          <p:nvPr/>
        </p:nvPicPr>
        <p:blipFill>
          <a:blip r:embed="rId3"/>
          <a:stretch>
            <a:fillRect/>
          </a:stretch>
        </p:blipFill>
        <p:spPr>
          <a:xfrm>
            <a:off x="1692196" y="650608"/>
            <a:ext cx="1847248" cy="1847248"/>
          </a:xfrm>
          <a:prstGeom prst="rect">
            <a:avLst/>
          </a:prstGeom>
        </p:spPr>
      </p:pic>
    </p:spTree>
    <p:extLst>
      <p:ext uri="{BB962C8B-B14F-4D97-AF65-F5344CB8AC3E}">
        <p14:creationId xmlns:p14="http://schemas.microsoft.com/office/powerpoint/2010/main" val="16944631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CFF820-CDB1-4D9B-A956-8957CA1EA5DB}"/>
              </a:ext>
            </a:extLst>
          </p:cNvPr>
          <p:cNvSpPr>
            <a:spLocks noGrp="1"/>
          </p:cNvSpPr>
          <p:nvPr>
            <p:ph type="title"/>
          </p:nvPr>
        </p:nvSpPr>
        <p:spPr/>
        <p:txBody>
          <a:bodyPr>
            <a:normAutofit fontScale="90000"/>
          </a:bodyPr>
          <a:lstStyle/>
          <a:p>
            <a:r>
              <a:rPr lang="en-GB" dirty="0"/>
              <a:t>Question D: Example answers</a:t>
            </a:r>
          </a:p>
        </p:txBody>
      </p:sp>
      <p:sp>
        <p:nvSpPr>
          <p:cNvPr id="5" name="TextBox 4">
            <a:extLst>
              <a:ext uri="{FF2B5EF4-FFF2-40B4-BE49-F238E27FC236}">
                <a16:creationId xmlns:a16="http://schemas.microsoft.com/office/drawing/2014/main" id="{38E6FFFC-F388-48B4-87F9-1CD202E5148C}"/>
              </a:ext>
            </a:extLst>
          </p:cNvPr>
          <p:cNvSpPr txBox="1"/>
          <p:nvPr/>
        </p:nvSpPr>
        <p:spPr>
          <a:xfrm>
            <a:off x="734519" y="1589389"/>
            <a:ext cx="9730282" cy="4031873"/>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Q1.</a:t>
            </a:r>
          </a:p>
          <a:p>
            <a:pPr marL="53340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Car owners, taxi firm owners, high street stores, children who scrape the vehicles for their parents/ guardians etc.</a:t>
            </a:r>
          </a:p>
          <a:p>
            <a:endParaRPr lang="en-GB"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Q2.</a:t>
            </a:r>
          </a:p>
          <a:p>
            <a:pPr marL="53340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Visibility with ice on the car is reduced making it dangerous to drive. </a:t>
            </a:r>
          </a:p>
          <a:p>
            <a:pPr marL="53340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Speed – people need to get to work on time so ice scrapers help to decrease the time to get driving in very cold conditions.</a:t>
            </a:r>
          </a:p>
          <a:p>
            <a:endParaRPr lang="en-GB"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Q3.</a:t>
            </a:r>
          </a:p>
          <a:p>
            <a:pPr marL="53340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Trade mark for the name of the product, registered design for the way that the ice scraper looks, patent for an innovative design method which is different to others sold in the high street stores.  These methods of IP are extremely important to stop other people from stealing your fantastic idea and means that you will be rewarded for your hard work in creating a fantastic new design. It also means that customers will have less choice of similar products so are more likely to spend their money on your winning design.</a:t>
            </a:r>
          </a:p>
        </p:txBody>
      </p:sp>
    </p:spTree>
    <p:extLst>
      <p:ext uri="{BB962C8B-B14F-4D97-AF65-F5344CB8AC3E}">
        <p14:creationId xmlns:p14="http://schemas.microsoft.com/office/powerpoint/2010/main" val="41053745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DC09D-668A-4093-BED5-CFBC784C9E34}"/>
              </a:ext>
            </a:extLst>
          </p:cNvPr>
          <p:cNvSpPr>
            <a:spLocks noGrp="1"/>
          </p:cNvSpPr>
          <p:nvPr>
            <p:ph type="title"/>
          </p:nvPr>
        </p:nvSpPr>
        <p:spPr/>
        <p:txBody>
          <a:bodyPr>
            <a:normAutofit fontScale="90000"/>
          </a:bodyPr>
          <a:lstStyle/>
          <a:p>
            <a:r>
              <a:rPr lang="en-GB" dirty="0"/>
              <a:t>Extra resources/links for teachers:</a:t>
            </a:r>
          </a:p>
        </p:txBody>
      </p:sp>
      <p:sp>
        <p:nvSpPr>
          <p:cNvPr id="3" name="TextBox 2">
            <a:extLst>
              <a:ext uri="{FF2B5EF4-FFF2-40B4-BE49-F238E27FC236}">
                <a16:creationId xmlns:a16="http://schemas.microsoft.com/office/drawing/2014/main" id="{326959C1-7F06-40CE-A06C-9CE3B40A9498}"/>
              </a:ext>
            </a:extLst>
          </p:cNvPr>
          <p:cNvSpPr txBox="1"/>
          <p:nvPr/>
        </p:nvSpPr>
        <p:spPr>
          <a:xfrm>
            <a:off x="609600" y="1258858"/>
            <a:ext cx="10972800" cy="4320000"/>
          </a:xfrm>
          <a:prstGeom prst="rect">
            <a:avLst/>
          </a:prstGeom>
          <a:noFill/>
        </p:spPr>
        <p:txBody>
          <a:bodyPr wrap="square" numCol="2" spcCol="720000" rtlCol="0">
            <a:spAutoFit/>
          </a:bodyPr>
          <a:lstStyle/>
          <a:p>
            <a:pPr marL="177800" indent="-177800">
              <a:buFont typeface="Arial" panose="020B0604020202020204" pitchFamily="34" charset="0"/>
              <a:buChar char="•"/>
            </a:pPr>
            <a:r>
              <a:rPr lang="en-GB" dirty="0">
                <a:latin typeface="Cambria" panose="02040503050406030204" pitchFamily="18" charset="0"/>
                <a:hlinkClick r:id="rId3"/>
              </a:rPr>
              <a:t>crackingideas.com/</a:t>
            </a:r>
            <a:r>
              <a:rPr lang="en-GB" dirty="0" err="1">
                <a:latin typeface="Cambria" panose="02040503050406030204" pitchFamily="18" charset="0"/>
                <a:hlinkClick r:id="rId3"/>
              </a:rPr>
              <a:t>third_party</a:t>
            </a:r>
            <a:r>
              <a:rPr lang="en-GB" dirty="0">
                <a:latin typeface="Cambria" panose="02040503050406030204" pitchFamily="18" charset="0"/>
                <a:hlinkClick r:id="rId3"/>
              </a:rPr>
              <a:t>/</a:t>
            </a:r>
            <a:r>
              <a:rPr lang="en-GB" dirty="0" err="1">
                <a:latin typeface="Cambria" panose="02040503050406030204" pitchFamily="18" charset="0"/>
                <a:hlinkClick r:id="rId3"/>
              </a:rPr>
              <a:t>Business+Battle</a:t>
            </a:r>
            <a:endParaRPr lang="en-GB" dirty="0">
              <a:latin typeface="Cambria" panose="02040503050406030204" pitchFamily="18" charset="0"/>
            </a:endParaRPr>
          </a:p>
          <a:p>
            <a:pPr marL="177800" indent="-177800">
              <a:buFont typeface="Arial" panose="020B0604020202020204" pitchFamily="34" charset="0"/>
              <a:buChar char="•"/>
            </a:pPr>
            <a:endParaRPr lang="en-GB" dirty="0">
              <a:latin typeface="Cambria" panose="02040503050406030204" pitchFamily="18" charset="0"/>
            </a:endParaRPr>
          </a:p>
          <a:p>
            <a:pPr marL="177800" indent="-177800">
              <a:buFont typeface="Arial" panose="020B0604020202020204" pitchFamily="34" charset="0"/>
              <a:buChar char="•"/>
            </a:pPr>
            <a:r>
              <a:rPr lang="en-GB" dirty="0">
                <a:latin typeface="Cambria" panose="02040503050406030204" pitchFamily="18" charset="0"/>
                <a:hlinkClick r:id="rId4"/>
              </a:rPr>
              <a:t>crackingideas.com/</a:t>
            </a:r>
            <a:r>
              <a:rPr lang="en-GB" dirty="0" err="1">
                <a:latin typeface="Cambria" panose="02040503050406030204" pitchFamily="18" charset="0"/>
                <a:hlinkClick r:id="rId4"/>
              </a:rPr>
              <a:t>teachingresources_hub</a:t>
            </a:r>
            <a:endParaRPr lang="en-GB" dirty="0">
              <a:latin typeface="Cambria" panose="02040503050406030204" pitchFamily="18" charset="0"/>
            </a:endParaRPr>
          </a:p>
          <a:p>
            <a:pPr marL="177800" indent="-177800">
              <a:buFont typeface="Arial" panose="020B0604020202020204" pitchFamily="34" charset="0"/>
              <a:buChar char="•"/>
            </a:pPr>
            <a:endParaRPr lang="en-GB" dirty="0">
              <a:latin typeface="Cambria" panose="02040503050406030204" pitchFamily="18" charset="0"/>
            </a:endParaRPr>
          </a:p>
          <a:p>
            <a:pPr marL="177800" lvl="0" indent="-177800" defTabSz="914400" eaLnBrk="0" fontAlgn="base" hangingPunct="0">
              <a:spcBef>
                <a:spcPct val="0"/>
              </a:spcBef>
              <a:spcAft>
                <a:spcPct val="0"/>
              </a:spcAft>
              <a:buFont typeface="Arial" panose="020B0604020202020204" pitchFamily="34" charset="0"/>
              <a:buChar char="•"/>
            </a:pPr>
            <a:r>
              <a:rPr lang="en-US" altLang="en-US" dirty="0">
                <a:latin typeface="Cambria" panose="02040503050406030204" pitchFamily="18" charset="0"/>
                <a:cs typeface="Arial" panose="020B0604020202020204" pitchFamily="34" charset="0"/>
                <a:hlinkClick r:id="rId5"/>
              </a:rPr>
              <a:t>www.gov.uk/government/organisations/intellectual-property-office</a:t>
            </a:r>
            <a:endParaRPr lang="en-US" altLang="en-US" dirty="0">
              <a:latin typeface="Cambria" panose="02040503050406030204" pitchFamily="18" charset="0"/>
              <a:cs typeface="Arial" panose="020B0604020202020204" pitchFamily="34" charset="0"/>
            </a:endParaRPr>
          </a:p>
          <a:p>
            <a:pPr marL="177800" lvl="0" indent="-177800" defTabSz="914400" eaLnBrk="0" fontAlgn="base" hangingPunct="0">
              <a:spcBef>
                <a:spcPct val="0"/>
              </a:spcBef>
              <a:spcAft>
                <a:spcPct val="0"/>
              </a:spcAft>
              <a:buFont typeface="Arial" panose="020B0604020202020204" pitchFamily="34" charset="0"/>
              <a:buChar char="•"/>
            </a:pPr>
            <a:endParaRPr lang="en-US" altLang="en-US" dirty="0">
              <a:latin typeface="Cambria" panose="02040503050406030204" pitchFamily="18" charset="0"/>
            </a:endParaRPr>
          </a:p>
          <a:p>
            <a:pPr marL="177800" lvl="0" indent="-177800" defTabSz="914400" eaLnBrk="0" fontAlgn="base" hangingPunct="0">
              <a:spcBef>
                <a:spcPct val="0"/>
              </a:spcBef>
              <a:spcAft>
                <a:spcPct val="0"/>
              </a:spcAft>
              <a:buFont typeface="Arial" panose="020B0604020202020204" pitchFamily="34" charset="0"/>
              <a:buChar char="•"/>
            </a:pPr>
            <a:r>
              <a:rPr lang="en-US" altLang="en-US" dirty="0">
                <a:latin typeface="Cambria" panose="02040503050406030204" pitchFamily="18" charset="0"/>
                <a:cs typeface="Arial" panose="020B0604020202020204" pitchFamily="34" charset="0"/>
                <a:hlinkClick r:id="rId6"/>
              </a:rPr>
              <a:t>www.copyrightservice.co.uk/copyright/p01_uk_copyright_law</a:t>
            </a:r>
            <a:r>
              <a:rPr lang="en-US" altLang="en-US" dirty="0">
                <a:latin typeface="Cambria" panose="02040503050406030204" pitchFamily="18" charset="0"/>
                <a:cs typeface="Arial" panose="020B0604020202020204" pitchFamily="34" charset="0"/>
              </a:rPr>
              <a:t> </a:t>
            </a:r>
          </a:p>
          <a:p>
            <a:pPr marL="177800" lvl="0" indent="-177800" defTabSz="914400" eaLnBrk="0" fontAlgn="base" hangingPunct="0">
              <a:spcBef>
                <a:spcPct val="0"/>
              </a:spcBef>
              <a:spcAft>
                <a:spcPct val="0"/>
              </a:spcAft>
              <a:buFont typeface="Arial" panose="020B0604020202020204" pitchFamily="34" charset="0"/>
              <a:buChar char="•"/>
            </a:pPr>
            <a:endParaRPr lang="en-US" altLang="en-US" dirty="0">
              <a:latin typeface="Cambria" panose="02040503050406030204" pitchFamily="18" charset="0"/>
            </a:endParaRPr>
          </a:p>
          <a:p>
            <a:pPr marL="177800" lvl="0" indent="-177800" defTabSz="914400" eaLnBrk="0" fontAlgn="base" hangingPunct="0">
              <a:spcBef>
                <a:spcPct val="0"/>
              </a:spcBef>
              <a:spcAft>
                <a:spcPct val="0"/>
              </a:spcAft>
              <a:buFont typeface="Arial" panose="020B0604020202020204" pitchFamily="34" charset="0"/>
              <a:buChar char="•"/>
            </a:pPr>
            <a:r>
              <a:rPr lang="en-US" altLang="en-US" dirty="0">
                <a:latin typeface="Cambria" panose="02040503050406030204" pitchFamily="18" charset="0"/>
                <a:cs typeface="Arial" panose="020B0604020202020204" pitchFamily="34" charset="0"/>
                <a:hlinkClick r:id="rId7"/>
              </a:rPr>
              <a:t>www.copyrightservice.co.uk/copyright/intellectual_property</a:t>
            </a:r>
            <a:r>
              <a:rPr lang="en-US" altLang="en-US" dirty="0">
                <a:latin typeface="Cambria" panose="02040503050406030204" pitchFamily="18" charset="0"/>
                <a:cs typeface="Arial" panose="020B0604020202020204" pitchFamily="34" charset="0"/>
              </a:rPr>
              <a:t> </a:t>
            </a:r>
          </a:p>
          <a:p>
            <a:pPr marL="177800" lvl="0" indent="-177800" defTabSz="914400" eaLnBrk="0" fontAlgn="base" hangingPunct="0">
              <a:spcBef>
                <a:spcPct val="0"/>
              </a:spcBef>
              <a:spcAft>
                <a:spcPct val="0"/>
              </a:spcAft>
              <a:buFont typeface="Arial" panose="020B0604020202020204" pitchFamily="34" charset="0"/>
              <a:buChar char="•"/>
            </a:pPr>
            <a:endParaRPr lang="en-US" altLang="en-US" dirty="0">
              <a:latin typeface="Cambria" panose="02040503050406030204" pitchFamily="18" charset="0"/>
              <a:cs typeface="Arial" panose="020B0604020202020204" pitchFamily="34" charset="0"/>
            </a:endParaRPr>
          </a:p>
          <a:p>
            <a:pPr marL="177800" lvl="0" indent="-177800" defTabSz="914400" eaLnBrk="0" fontAlgn="base" hangingPunct="0">
              <a:spcBef>
                <a:spcPct val="0"/>
              </a:spcBef>
              <a:spcAft>
                <a:spcPct val="0"/>
              </a:spcAft>
              <a:buFont typeface="Arial" panose="020B0604020202020204" pitchFamily="34" charset="0"/>
              <a:buChar char="•"/>
            </a:pPr>
            <a:endParaRPr lang="en-US" altLang="en-US" dirty="0">
              <a:latin typeface="Cambria" panose="02040503050406030204" pitchFamily="18" charset="0"/>
              <a:cs typeface="Arial" panose="020B0604020202020204" pitchFamily="34" charset="0"/>
            </a:endParaRPr>
          </a:p>
          <a:p>
            <a:pPr marL="177800" lvl="0" indent="-177800" defTabSz="914400" eaLnBrk="0" fontAlgn="base" hangingPunct="0">
              <a:spcBef>
                <a:spcPct val="0"/>
              </a:spcBef>
              <a:spcAft>
                <a:spcPct val="0"/>
              </a:spcAft>
              <a:buFont typeface="Arial" panose="020B0604020202020204" pitchFamily="34" charset="0"/>
              <a:buChar char="•"/>
            </a:pPr>
            <a:endParaRPr lang="en-US" altLang="en-US" dirty="0">
              <a:latin typeface="Cambria" panose="02040503050406030204" pitchFamily="18" charset="0"/>
              <a:cs typeface="Arial" panose="020B0604020202020204" pitchFamily="34" charset="0"/>
            </a:endParaRPr>
          </a:p>
          <a:p>
            <a:pPr marL="177800" lvl="0" indent="-177800" defTabSz="914400" eaLnBrk="0" fontAlgn="base" hangingPunct="0">
              <a:spcBef>
                <a:spcPct val="0"/>
              </a:spcBef>
              <a:spcAft>
                <a:spcPct val="0"/>
              </a:spcAft>
              <a:buFont typeface="Arial" panose="020B0604020202020204" pitchFamily="34" charset="0"/>
              <a:buChar char="•"/>
            </a:pPr>
            <a:r>
              <a:rPr lang="en-US" altLang="en-US" dirty="0">
                <a:latin typeface="Cambria" panose="02040503050406030204" pitchFamily="18" charset="0"/>
                <a:hlinkClick r:id="rId8"/>
              </a:rPr>
              <a:t>www.btha.co.uk/btha/lion-mark/</a:t>
            </a:r>
            <a:r>
              <a:rPr lang="en-US" altLang="en-US" dirty="0">
                <a:latin typeface="Cambria" panose="02040503050406030204" pitchFamily="18" charset="0"/>
              </a:rPr>
              <a:t> </a:t>
            </a:r>
          </a:p>
          <a:p>
            <a:pPr marL="177800" lvl="0" indent="-177800" defTabSz="914400" eaLnBrk="0" fontAlgn="base" hangingPunct="0">
              <a:spcBef>
                <a:spcPct val="0"/>
              </a:spcBef>
              <a:spcAft>
                <a:spcPct val="0"/>
              </a:spcAft>
              <a:buFont typeface="Arial" panose="020B0604020202020204" pitchFamily="34" charset="0"/>
              <a:buChar char="•"/>
            </a:pPr>
            <a:endParaRPr lang="en-US" altLang="en-US" dirty="0">
              <a:latin typeface="Cambria" panose="02040503050406030204" pitchFamily="18" charset="0"/>
            </a:endParaRPr>
          </a:p>
          <a:p>
            <a:pPr marL="177800" lvl="0" indent="-177800" defTabSz="914400" eaLnBrk="0" fontAlgn="base" hangingPunct="0">
              <a:spcBef>
                <a:spcPct val="0"/>
              </a:spcBef>
              <a:spcAft>
                <a:spcPct val="0"/>
              </a:spcAft>
              <a:buFont typeface="Arial" panose="020B0604020202020204" pitchFamily="34" charset="0"/>
              <a:buChar char="•"/>
            </a:pPr>
            <a:r>
              <a:rPr lang="en-US" altLang="en-US" dirty="0">
                <a:latin typeface="Cambria" panose="02040503050406030204" pitchFamily="18" charset="0"/>
                <a:hlinkClick r:id="rId9"/>
              </a:rPr>
              <a:t>lioneggfarms.co.uk/</a:t>
            </a:r>
            <a:endParaRPr lang="en-US" altLang="en-US" dirty="0">
              <a:latin typeface="Cambria" panose="02040503050406030204" pitchFamily="18" charset="0"/>
            </a:endParaRPr>
          </a:p>
          <a:p>
            <a:pPr marL="177800" lvl="0" indent="-177800" defTabSz="914400" eaLnBrk="0" fontAlgn="base" hangingPunct="0">
              <a:spcBef>
                <a:spcPct val="0"/>
              </a:spcBef>
              <a:spcAft>
                <a:spcPct val="0"/>
              </a:spcAft>
              <a:buFont typeface="Arial" panose="020B0604020202020204" pitchFamily="34" charset="0"/>
              <a:buChar char="•"/>
            </a:pPr>
            <a:endParaRPr lang="en-US" altLang="en-US" dirty="0">
              <a:latin typeface="Cambria" panose="02040503050406030204" pitchFamily="18" charset="0"/>
            </a:endParaRPr>
          </a:p>
          <a:p>
            <a:pPr marL="177800" lvl="0" indent="-177800" defTabSz="914400" eaLnBrk="0" fontAlgn="base" hangingPunct="0">
              <a:spcBef>
                <a:spcPct val="0"/>
              </a:spcBef>
              <a:spcAft>
                <a:spcPct val="0"/>
              </a:spcAft>
              <a:buFont typeface="Arial" panose="020B0604020202020204" pitchFamily="34" charset="0"/>
              <a:buChar char="•"/>
            </a:pPr>
            <a:r>
              <a:rPr lang="en-US" altLang="en-US" dirty="0">
                <a:latin typeface="Cambria" panose="02040503050406030204" pitchFamily="18" charset="0"/>
                <a:hlinkClick r:id="rId10"/>
              </a:rPr>
              <a:t>www.food.gov.uk/</a:t>
            </a:r>
            <a:endParaRPr lang="en-US" altLang="en-US" dirty="0">
              <a:latin typeface="Cambria" panose="02040503050406030204" pitchFamily="18" charset="0"/>
            </a:endParaRPr>
          </a:p>
          <a:p>
            <a:pPr marL="177800" lvl="0" indent="-177800" defTabSz="914400" eaLnBrk="0" fontAlgn="base" hangingPunct="0">
              <a:spcBef>
                <a:spcPct val="0"/>
              </a:spcBef>
              <a:spcAft>
                <a:spcPct val="0"/>
              </a:spcAft>
              <a:buFont typeface="Arial" panose="020B0604020202020204" pitchFamily="34" charset="0"/>
              <a:buChar char="•"/>
            </a:pPr>
            <a:endParaRPr lang="en-US" altLang="en-US" dirty="0">
              <a:latin typeface="Cambria" panose="02040503050406030204" pitchFamily="18" charset="0"/>
            </a:endParaRPr>
          </a:p>
          <a:p>
            <a:pPr marL="177800" lvl="0" indent="-177800" defTabSz="914400" eaLnBrk="0" fontAlgn="base" hangingPunct="0">
              <a:spcBef>
                <a:spcPct val="0"/>
              </a:spcBef>
              <a:spcAft>
                <a:spcPct val="0"/>
              </a:spcAft>
              <a:buFont typeface="Arial" panose="020B0604020202020204" pitchFamily="34" charset="0"/>
              <a:buChar char="•"/>
            </a:pPr>
            <a:r>
              <a:rPr lang="en-US" altLang="en-US" dirty="0">
                <a:latin typeface="Cambria" panose="02040503050406030204" pitchFamily="18" charset="0"/>
                <a:hlinkClick r:id="rId11"/>
              </a:rPr>
              <a:t>www.youtube.com/watch?v=aTmRwuo2L5Q</a:t>
            </a:r>
            <a:r>
              <a:rPr lang="en-US" altLang="en-US" dirty="0">
                <a:latin typeface="Cambria" panose="02040503050406030204" pitchFamily="18" charset="0"/>
              </a:rPr>
              <a:t> </a:t>
            </a:r>
          </a:p>
          <a:p>
            <a:pPr marL="177800" lvl="0" indent="-177800" defTabSz="914400" eaLnBrk="0" fontAlgn="base" hangingPunct="0">
              <a:spcBef>
                <a:spcPct val="0"/>
              </a:spcBef>
              <a:spcAft>
                <a:spcPct val="0"/>
              </a:spcAft>
              <a:buFont typeface="Arial" panose="020B0604020202020204" pitchFamily="34" charset="0"/>
              <a:buChar char="•"/>
            </a:pPr>
            <a:endParaRPr lang="en-US" altLang="en-US" dirty="0">
              <a:latin typeface="Cambria" panose="02040503050406030204" pitchFamily="18" charset="0"/>
            </a:endParaRPr>
          </a:p>
          <a:p>
            <a:pPr marL="177800" lvl="0" indent="-177800" defTabSz="914400" eaLnBrk="0" fontAlgn="base" hangingPunct="0">
              <a:spcBef>
                <a:spcPct val="0"/>
              </a:spcBef>
              <a:spcAft>
                <a:spcPct val="0"/>
              </a:spcAft>
              <a:buFont typeface="Arial" panose="020B0604020202020204" pitchFamily="34" charset="0"/>
              <a:buChar char="•"/>
            </a:pPr>
            <a:r>
              <a:rPr lang="en-US" altLang="en-US" dirty="0">
                <a:latin typeface="Cambria" panose="02040503050406030204" pitchFamily="18" charset="0"/>
                <a:hlinkClick r:id="rId12"/>
              </a:rPr>
              <a:t>www.youtube.com/watch?v=utYw1NkM6is</a:t>
            </a:r>
            <a:endParaRPr lang="en-US" altLang="en-US" dirty="0">
              <a:latin typeface="Cambria" panose="02040503050406030204" pitchFamily="18" charset="0"/>
            </a:endParaRPr>
          </a:p>
        </p:txBody>
      </p:sp>
      <p:sp>
        <p:nvSpPr>
          <p:cNvPr id="4" name="Rectangle 1">
            <a:extLst>
              <a:ext uri="{FF2B5EF4-FFF2-40B4-BE49-F238E27FC236}">
                <a16:creationId xmlns:a16="http://schemas.microsoft.com/office/drawing/2014/main" id="{1FC44729-D9F2-4138-A2E3-2B86CFFA4360}"/>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92831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ChangeArrowheads="1"/>
          </p:cNvSpPr>
          <p:nvPr/>
        </p:nvSpPr>
        <p:spPr bwMode="auto">
          <a:xfrm>
            <a:off x="0" y="0"/>
            <a:ext cx="2411413" cy="5994400"/>
          </a:xfrm>
          <a:prstGeom prst="rect">
            <a:avLst/>
          </a:prstGeom>
          <a:solidFill>
            <a:srgbClr val="318AAC"/>
          </a:solidFill>
          <a:ln>
            <a:noFill/>
          </a:ln>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83651" name="Rectangle 3"/>
          <p:cNvSpPr>
            <a:spLocks noGrp="1" noChangeArrowheads="1"/>
          </p:cNvSpPr>
          <p:nvPr>
            <p:ph type="body" idx="4294967295"/>
          </p:nvPr>
        </p:nvSpPr>
        <p:spPr>
          <a:xfrm>
            <a:off x="2738437" y="1468437"/>
            <a:ext cx="9245015" cy="4525963"/>
          </a:xfrm>
        </p:spPr>
        <p:txBody>
          <a:bodyPr/>
          <a:lstStyle/>
          <a:p>
            <a:pPr marL="609600" indent="-609600">
              <a:buNone/>
            </a:pPr>
            <a:r>
              <a:rPr lang="en-GB" altLang="en-US" dirty="0"/>
              <a:t>Learning Objectives:</a:t>
            </a:r>
          </a:p>
          <a:p>
            <a:pPr marL="609600" indent="-609600">
              <a:buNone/>
            </a:pPr>
            <a:endParaRPr lang="en-GB" altLang="en-US" i="1" dirty="0"/>
          </a:p>
          <a:p>
            <a:pPr marL="609600" indent="-338138">
              <a:buFontTx/>
              <a:buAutoNum type="arabicPeriod"/>
            </a:pPr>
            <a:r>
              <a:rPr lang="en-GB" altLang="en-US" sz="2400" b="0" dirty="0">
                <a:solidFill>
                  <a:schemeClr val="tx1"/>
                </a:solidFill>
                <a:latin typeface="Arial" panose="020B0604020202020204" pitchFamily="34" charset="0"/>
                <a:cs typeface="Arial" panose="020B0604020202020204" pitchFamily="34" charset="0"/>
              </a:rPr>
              <a:t>To be able to identify the different forms of intellectual property</a:t>
            </a:r>
          </a:p>
          <a:p>
            <a:pPr marL="609600" indent="-338138">
              <a:buFontTx/>
              <a:buAutoNum type="arabicPeriod"/>
            </a:pPr>
            <a:r>
              <a:rPr lang="en-GB" altLang="en-US" sz="2400" b="0" dirty="0">
                <a:solidFill>
                  <a:schemeClr val="tx1"/>
                </a:solidFill>
                <a:latin typeface="Arial" panose="020B0604020202020204" pitchFamily="34" charset="0"/>
                <a:cs typeface="Arial" panose="020B0604020202020204" pitchFamily="34" charset="0"/>
              </a:rPr>
              <a:t>To apply this knowledge to your own product</a:t>
            </a:r>
          </a:p>
          <a:p>
            <a:pPr marL="609600" indent="-609600">
              <a:buFontTx/>
              <a:buAutoNum type="arabicPeriod"/>
            </a:pPr>
            <a:endParaRPr lang="en-GB" altLang="en-US" sz="1600" dirty="0">
              <a:solidFill>
                <a:schemeClr val="accent2"/>
              </a:solidFill>
            </a:endParaRPr>
          </a:p>
          <a:p>
            <a:pPr marL="609600" indent="-609600">
              <a:buNone/>
            </a:pPr>
            <a:endParaRPr lang="en-GB" altLang="en-US" sz="1600" i="1" dirty="0">
              <a:solidFill>
                <a:schemeClr val="accent2"/>
              </a:solidFill>
            </a:endParaRPr>
          </a:p>
          <a:p>
            <a:pPr marL="609600" indent="-609600">
              <a:buNone/>
            </a:pPr>
            <a:endParaRPr lang="en-GB" altLang="en-US" sz="2400" i="1" dirty="0"/>
          </a:p>
          <a:p>
            <a:pPr marL="609600" indent="-609600">
              <a:buNone/>
            </a:pPr>
            <a:endParaRPr lang="en-GB" altLang="en-US" sz="2400" i="1" dirty="0">
              <a:solidFill>
                <a:schemeClr val="accent2"/>
              </a:solidFill>
            </a:endParaRPr>
          </a:p>
        </p:txBody>
      </p:sp>
      <p:sp>
        <p:nvSpPr>
          <p:cNvPr id="283654" name="Rectangle 6"/>
          <p:cNvSpPr>
            <a:spLocks noChangeArrowheads="1"/>
          </p:cNvSpPr>
          <p:nvPr/>
        </p:nvSpPr>
        <p:spPr bwMode="auto">
          <a:xfrm>
            <a:off x="0" y="3429000"/>
            <a:ext cx="2411413" cy="2565400"/>
          </a:xfrm>
          <a:prstGeom prst="rect">
            <a:avLst/>
          </a:prstGeom>
          <a:solidFill>
            <a:srgbClr val="00B050"/>
          </a:solidFill>
          <a:ln w="9525">
            <a:noFill/>
            <a:miter lim="800000"/>
            <a:headEnd/>
            <a:tailEnd/>
          </a:ln>
          <a:effectLs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800" dirty="0">
              <a:solidFill>
                <a:schemeClr val="bg1"/>
              </a:solidFill>
            </a:endParaRPr>
          </a:p>
          <a:p>
            <a:pPr eaLnBrk="1" hangingPunct="1">
              <a:spcBef>
                <a:spcPct val="0"/>
              </a:spcBef>
              <a:buFontTx/>
              <a:buNone/>
            </a:pPr>
            <a:endParaRPr lang="en-GB" altLang="en-US" sz="1800" dirty="0">
              <a:solidFill>
                <a:schemeClr val="bg1"/>
              </a:solidFill>
            </a:endParaRPr>
          </a:p>
          <a:p>
            <a:pPr eaLnBrk="1" hangingPunct="1">
              <a:spcBef>
                <a:spcPct val="0"/>
              </a:spcBef>
              <a:buFontTx/>
              <a:buNone/>
            </a:pPr>
            <a:endParaRPr lang="en-GB" altLang="en-US" sz="1800" dirty="0">
              <a:solidFill>
                <a:schemeClr val="bg1"/>
              </a:solidFill>
            </a:endParaRPr>
          </a:p>
          <a:p>
            <a:pPr eaLnBrk="1" hangingPunct="1">
              <a:spcBef>
                <a:spcPct val="0"/>
              </a:spcBef>
              <a:buFontTx/>
              <a:buNone/>
            </a:pPr>
            <a:endParaRPr lang="en-GB" altLang="en-US" sz="2400" b="1" dirty="0">
              <a:solidFill>
                <a:schemeClr val="bg1"/>
              </a:solidFill>
            </a:endParaRPr>
          </a:p>
          <a:p>
            <a:pPr eaLnBrk="1" hangingPunct="1">
              <a:spcBef>
                <a:spcPct val="0"/>
              </a:spcBef>
              <a:buFontTx/>
              <a:buNone/>
            </a:pPr>
            <a:r>
              <a:rPr lang="en-GB" altLang="en-US" sz="2400" b="1" dirty="0">
                <a:solidFill>
                  <a:schemeClr val="bg1"/>
                </a:solidFill>
              </a:rPr>
              <a:t>Keywords:</a:t>
            </a:r>
          </a:p>
          <a:p>
            <a:pPr eaLnBrk="1" hangingPunct="1">
              <a:spcBef>
                <a:spcPct val="0"/>
              </a:spcBef>
              <a:buFontTx/>
              <a:buNone/>
            </a:pPr>
            <a:r>
              <a:rPr lang="en-GB" altLang="en-US" sz="1800" dirty="0">
                <a:solidFill>
                  <a:schemeClr val="bg1"/>
                </a:solidFill>
              </a:rPr>
              <a:t>Copyright</a:t>
            </a:r>
          </a:p>
          <a:p>
            <a:pPr eaLnBrk="1" hangingPunct="1">
              <a:spcBef>
                <a:spcPct val="0"/>
              </a:spcBef>
              <a:buFontTx/>
              <a:buNone/>
            </a:pPr>
            <a:r>
              <a:rPr lang="en-GB" altLang="en-US" sz="1800" dirty="0">
                <a:solidFill>
                  <a:schemeClr val="bg1"/>
                </a:solidFill>
              </a:rPr>
              <a:t>Trade mark</a:t>
            </a:r>
          </a:p>
          <a:p>
            <a:pPr eaLnBrk="1" hangingPunct="1">
              <a:spcBef>
                <a:spcPct val="0"/>
              </a:spcBef>
              <a:buFontTx/>
              <a:buNone/>
            </a:pPr>
            <a:r>
              <a:rPr lang="en-GB" altLang="en-US" sz="1800" dirty="0">
                <a:solidFill>
                  <a:schemeClr val="bg1"/>
                </a:solidFill>
              </a:rPr>
              <a:t>Patent</a:t>
            </a:r>
          </a:p>
          <a:p>
            <a:pPr eaLnBrk="1" hangingPunct="1">
              <a:spcBef>
                <a:spcPct val="0"/>
              </a:spcBef>
              <a:buFontTx/>
              <a:buNone/>
            </a:pPr>
            <a:r>
              <a:rPr lang="en-GB" altLang="en-US" sz="1800" dirty="0">
                <a:solidFill>
                  <a:schemeClr val="bg1"/>
                </a:solidFill>
              </a:rPr>
              <a:t>Registered design</a:t>
            </a:r>
          </a:p>
          <a:p>
            <a:pPr eaLnBrk="1" hangingPunct="1">
              <a:spcBef>
                <a:spcPct val="0"/>
              </a:spcBef>
              <a:buFontTx/>
              <a:buNone/>
            </a:pPr>
            <a:r>
              <a:rPr lang="en-GB" altLang="en-US" sz="1800" dirty="0">
                <a:solidFill>
                  <a:schemeClr val="bg1"/>
                </a:solidFill>
              </a:rPr>
              <a:t>IPO</a:t>
            </a:r>
          </a:p>
          <a:p>
            <a:pPr eaLnBrk="1" hangingPunct="1">
              <a:spcBef>
                <a:spcPct val="0"/>
              </a:spcBef>
              <a:buFontTx/>
              <a:buNone/>
            </a:pPr>
            <a:endParaRPr lang="en-GB" altLang="en-US" sz="1800" dirty="0">
              <a:solidFill>
                <a:schemeClr val="bg1"/>
              </a:solidFill>
            </a:endParaRPr>
          </a:p>
          <a:p>
            <a:pPr eaLnBrk="1" hangingPunct="1">
              <a:spcBef>
                <a:spcPct val="0"/>
              </a:spcBef>
              <a:buFontTx/>
              <a:buNone/>
            </a:pPr>
            <a:endParaRPr lang="en-GB" altLang="en-US" sz="1800" dirty="0">
              <a:solidFill>
                <a:schemeClr val="bg1"/>
              </a:solidFill>
            </a:endParaRPr>
          </a:p>
          <a:p>
            <a:pPr eaLnBrk="1" hangingPunct="1">
              <a:spcBef>
                <a:spcPct val="0"/>
              </a:spcBef>
              <a:buFontTx/>
              <a:buNone/>
            </a:pPr>
            <a:endParaRPr lang="en-GB" altLang="en-US" sz="1800" dirty="0">
              <a:solidFill>
                <a:schemeClr val="bg1"/>
              </a:solidFill>
            </a:endParaRPr>
          </a:p>
          <a:p>
            <a:pPr eaLnBrk="1" hangingPunct="1">
              <a:spcBef>
                <a:spcPct val="0"/>
              </a:spcBef>
              <a:buFontTx/>
              <a:buNone/>
            </a:pPr>
            <a:endParaRPr lang="en-GB" altLang="en-US" sz="1800" dirty="0">
              <a:solidFill>
                <a:schemeClr val="bg1"/>
              </a:solidFill>
            </a:endParaRPr>
          </a:p>
          <a:p>
            <a:pPr eaLnBrk="1" hangingPunct="1">
              <a:spcBef>
                <a:spcPct val="0"/>
              </a:spcBef>
              <a:buFontTx/>
              <a:buNone/>
            </a:pPr>
            <a:endParaRPr lang="en-GB" altLang="en-US" sz="1800" dirty="0">
              <a:solidFill>
                <a:schemeClr val="bg1"/>
              </a:solidFill>
            </a:endParaRPr>
          </a:p>
          <a:p>
            <a:pPr eaLnBrk="1" hangingPunct="1">
              <a:spcBef>
                <a:spcPct val="0"/>
              </a:spcBef>
              <a:buFontTx/>
              <a:buNone/>
            </a:pPr>
            <a:endParaRPr lang="en-GB" altLang="en-US" sz="1800" dirty="0">
              <a:solidFill>
                <a:schemeClr val="bg1"/>
              </a:solidFill>
            </a:endParaRPr>
          </a:p>
          <a:p>
            <a:pPr eaLnBrk="1" hangingPunct="1">
              <a:spcBef>
                <a:spcPct val="0"/>
              </a:spcBef>
              <a:buFontTx/>
              <a:buNone/>
            </a:pPr>
            <a:endParaRPr lang="en-GB" altLang="en-US" sz="1800" dirty="0">
              <a:solidFill>
                <a:schemeClr val="bg1"/>
              </a:solidFill>
            </a:endParaRPr>
          </a:p>
        </p:txBody>
      </p:sp>
      <p:sp>
        <p:nvSpPr>
          <p:cNvPr id="9" name="Title 1">
            <a:extLst>
              <a:ext uri="{FF2B5EF4-FFF2-40B4-BE49-F238E27FC236}">
                <a16:creationId xmlns:a16="http://schemas.microsoft.com/office/drawing/2014/main" id="{A7C1B375-C936-421F-87FA-9A8068B5CF83}"/>
              </a:ext>
            </a:extLst>
          </p:cNvPr>
          <p:cNvSpPr txBox="1">
            <a:spLocks/>
          </p:cNvSpPr>
          <p:nvPr/>
        </p:nvSpPr>
        <p:spPr>
          <a:xfrm>
            <a:off x="2556933" y="455168"/>
            <a:ext cx="6142567" cy="689866"/>
          </a:xfrm>
          <a:prstGeom prst="rect">
            <a:avLst/>
          </a:prstGeom>
        </p:spPr>
        <p:txBody>
          <a:bodyPr>
            <a:normAutofit fontScale="90000" lnSpcReduction="10000"/>
          </a:bodyPr>
          <a:lstStyle>
            <a:lvl1pPr algn="l" defTabSz="457200" rtl="0" eaLnBrk="1" latinLnBrk="0" hangingPunct="1">
              <a:spcBef>
                <a:spcPct val="0"/>
              </a:spcBef>
              <a:buNone/>
              <a:defRPr sz="4400" b="1" kern="1200">
                <a:solidFill>
                  <a:srgbClr val="4EBA6F"/>
                </a:solidFill>
                <a:latin typeface="Cambria" panose="02040503050406030204" pitchFamily="18" charset="0"/>
                <a:ea typeface="+mj-ea"/>
                <a:cs typeface="Arial"/>
              </a:defRPr>
            </a:lvl1pPr>
          </a:lstStyle>
          <a:p>
            <a:r>
              <a:rPr lang="en-GB" kern="0" dirty="0"/>
              <a:t>Inspiring innovation</a:t>
            </a:r>
            <a:endParaRPr lang="en-US" strike="sngStrike" dirty="0"/>
          </a:p>
        </p:txBody>
      </p:sp>
      <p:sp>
        <p:nvSpPr>
          <p:cNvPr id="6" name="TextBox 5">
            <a:extLst>
              <a:ext uri="{FF2B5EF4-FFF2-40B4-BE49-F238E27FC236}">
                <a16:creationId xmlns:a16="http://schemas.microsoft.com/office/drawing/2014/main" id="{A81E8183-44E2-4BDC-BD6A-31875F384EA3}"/>
              </a:ext>
            </a:extLst>
          </p:cNvPr>
          <p:cNvSpPr txBox="1"/>
          <p:nvPr/>
        </p:nvSpPr>
        <p:spPr>
          <a:xfrm>
            <a:off x="0" y="0"/>
            <a:ext cx="2411413" cy="707886"/>
          </a:xfrm>
          <a:prstGeom prst="rect">
            <a:avLst/>
          </a:prstGeom>
          <a:noFill/>
        </p:spPr>
        <p:txBody>
          <a:bodyPr wrap="square" rtlCol="0">
            <a:spAutoFit/>
          </a:bodyPr>
          <a:lstStyle/>
          <a:p>
            <a:r>
              <a:rPr lang="en-GB" sz="4000" b="1" dirty="0">
                <a:solidFill>
                  <a:schemeClr val="bg1"/>
                </a:solidFill>
                <a:latin typeface="Cambria" panose="02040503050406030204" pitchFamily="18" charset="0"/>
              </a:rPr>
              <a:t>Session 4</a:t>
            </a:r>
          </a:p>
        </p:txBody>
      </p:sp>
    </p:spTree>
    <p:extLst>
      <p:ext uri="{BB962C8B-B14F-4D97-AF65-F5344CB8AC3E}">
        <p14:creationId xmlns:p14="http://schemas.microsoft.com/office/powerpoint/2010/main" val="695475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093B24-C76A-48A7-8133-DDE977C4F6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9606" y="498042"/>
            <a:ext cx="4080917" cy="4734358"/>
          </a:xfrm>
          <a:prstGeom prst="rect">
            <a:avLst/>
          </a:prstGeom>
        </p:spPr>
      </p:pic>
      <p:sp>
        <p:nvSpPr>
          <p:cNvPr id="2" name="Speech Bubble: Oval 1">
            <a:extLst>
              <a:ext uri="{FF2B5EF4-FFF2-40B4-BE49-F238E27FC236}">
                <a16:creationId xmlns:a16="http://schemas.microsoft.com/office/drawing/2014/main" id="{88A43CCB-24E1-452B-AF8D-AB76C7951166}"/>
              </a:ext>
            </a:extLst>
          </p:cNvPr>
          <p:cNvSpPr/>
          <p:nvPr/>
        </p:nvSpPr>
        <p:spPr>
          <a:xfrm>
            <a:off x="5787957" y="359923"/>
            <a:ext cx="5905561" cy="3531141"/>
          </a:xfrm>
          <a:prstGeom prst="wedgeEllipseCallout">
            <a:avLst/>
          </a:prstGeom>
          <a:solidFill>
            <a:srgbClr val="318AA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0" dirty="0">
                <a:latin typeface="Cambria" panose="02040503050406030204" pitchFamily="18" charset="0"/>
              </a:rPr>
              <a:t>So I had an idea…</a:t>
            </a:r>
          </a:p>
        </p:txBody>
      </p:sp>
    </p:spTree>
    <p:extLst>
      <p:ext uri="{BB962C8B-B14F-4D97-AF65-F5344CB8AC3E}">
        <p14:creationId xmlns:p14="http://schemas.microsoft.com/office/powerpoint/2010/main" val="4174130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6A654-27FB-438D-9B99-A7A304925CE6}"/>
              </a:ext>
            </a:extLst>
          </p:cNvPr>
          <p:cNvSpPr>
            <a:spLocks noGrp="1"/>
          </p:cNvSpPr>
          <p:nvPr>
            <p:ph type="title"/>
          </p:nvPr>
        </p:nvSpPr>
        <p:spPr/>
        <p:txBody>
          <a:bodyPr>
            <a:normAutofit fontScale="90000"/>
          </a:bodyPr>
          <a:lstStyle/>
          <a:p>
            <a:r>
              <a:rPr lang="en-GB" dirty="0"/>
              <a:t>Idea = </a:t>
            </a:r>
          </a:p>
        </p:txBody>
      </p:sp>
      <p:sp>
        <p:nvSpPr>
          <p:cNvPr id="3" name="Content Placeholder 2">
            <a:extLst>
              <a:ext uri="{FF2B5EF4-FFF2-40B4-BE49-F238E27FC236}">
                <a16:creationId xmlns:a16="http://schemas.microsoft.com/office/drawing/2014/main" id="{2AB2EAFC-520D-4330-88CC-DFBEECF2D07F}"/>
              </a:ext>
            </a:extLst>
          </p:cNvPr>
          <p:cNvSpPr>
            <a:spLocks noGrp="1"/>
          </p:cNvSpPr>
          <p:nvPr>
            <p:ph idx="1"/>
          </p:nvPr>
        </p:nvSpPr>
        <p:spPr>
          <a:xfrm>
            <a:off x="2573383" y="1900646"/>
            <a:ext cx="6557554" cy="2449285"/>
          </a:xfrm>
        </p:spPr>
        <p:txBody>
          <a:bodyPr/>
          <a:lstStyle/>
          <a:p>
            <a:r>
              <a:rPr lang="en-GB" i="1" dirty="0">
                <a:solidFill>
                  <a:schemeClr val="tx1"/>
                </a:solidFill>
              </a:rPr>
              <a:t>Scan of one of the pupil’s ideas from the previous lesson and insert here!</a:t>
            </a:r>
          </a:p>
          <a:p>
            <a:r>
              <a:rPr lang="en-GB" i="1" dirty="0">
                <a:solidFill>
                  <a:schemeClr val="tx1"/>
                </a:solidFill>
              </a:rPr>
              <a:t>Teacher talks about the idea as if it were their own and how fabulous they think their idea is…</a:t>
            </a:r>
          </a:p>
        </p:txBody>
      </p:sp>
    </p:spTree>
    <p:extLst>
      <p:ext uri="{BB962C8B-B14F-4D97-AF65-F5344CB8AC3E}">
        <p14:creationId xmlns:p14="http://schemas.microsoft.com/office/powerpoint/2010/main" val="2381461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13544-8E6D-4BBD-8B75-67774DB9DD46}"/>
              </a:ext>
            </a:extLst>
          </p:cNvPr>
          <p:cNvSpPr>
            <a:spLocks noGrp="1"/>
          </p:cNvSpPr>
          <p:nvPr>
            <p:ph type="title"/>
          </p:nvPr>
        </p:nvSpPr>
        <p:spPr>
          <a:xfrm>
            <a:off x="504669" y="459654"/>
            <a:ext cx="10972800" cy="689866"/>
          </a:xfrm>
        </p:spPr>
        <p:txBody>
          <a:bodyPr>
            <a:normAutofit fontScale="90000"/>
          </a:bodyPr>
          <a:lstStyle/>
          <a:p>
            <a:r>
              <a:rPr lang="en-GB" dirty="0"/>
              <a:t>How did you feel?</a:t>
            </a:r>
          </a:p>
        </p:txBody>
      </p:sp>
      <p:pic>
        <p:nvPicPr>
          <p:cNvPr id="4" name="Picture 3">
            <a:extLst>
              <a:ext uri="{FF2B5EF4-FFF2-40B4-BE49-F238E27FC236}">
                <a16:creationId xmlns:a16="http://schemas.microsoft.com/office/drawing/2014/main" id="{1023D8B9-1C30-4575-A85D-B765CD6CC1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59568" y="459654"/>
            <a:ext cx="2540052" cy="2547128"/>
          </a:xfrm>
          <a:prstGeom prst="rect">
            <a:avLst/>
          </a:prstGeom>
        </p:spPr>
      </p:pic>
      <p:sp>
        <p:nvSpPr>
          <p:cNvPr id="6" name="Content Placeholder 2">
            <a:extLst>
              <a:ext uri="{FF2B5EF4-FFF2-40B4-BE49-F238E27FC236}">
                <a16:creationId xmlns:a16="http://schemas.microsoft.com/office/drawing/2014/main" id="{205EB69E-12EF-4746-9B21-277C8D54D973}"/>
              </a:ext>
            </a:extLst>
          </p:cNvPr>
          <p:cNvSpPr>
            <a:spLocks noGrp="1"/>
          </p:cNvSpPr>
          <p:nvPr>
            <p:ph idx="1"/>
          </p:nvPr>
        </p:nvSpPr>
        <p:spPr>
          <a:xfrm>
            <a:off x="489679" y="3405274"/>
            <a:ext cx="10972800" cy="1849612"/>
          </a:xfrm>
        </p:spPr>
        <p:txBody>
          <a:bodyPr/>
          <a:lstStyle/>
          <a:p>
            <a:pPr marL="0" indent="0">
              <a:buNone/>
            </a:pPr>
            <a:r>
              <a:rPr lang="en-GB" sz="2400" b="0" dirty="0">
                <a:solidFill>
                  <a:schemeClr val="tx1"/>
                </a:solidFill>
                <a:latin typeface="Arial" panose="020B0604020202020204" pitchFamily="34" charset="0"/>
                <a:cs typeface="Arial" panose="020B0604020202020204" pitchFamily="34" charset="0"/>
              </a:rPr>
              <a:t>How could you stop other people from stealing your ideas and claiming them as their own?</a:t>
            </a:r>
          </a:p>
          <a:p>
            <a:pPr marL="0" indent="0">
              <a:buNone/>
            </a:pPr>
            <a:endParaRPr lang="en-GB" sz="2400" b="0" dirty="0">
              <a:solidFill>
                <a:schemeClr val="tx1"/>
              </a:solidFill>
              <a:latin typeface="Arial" panose="020B0604020202020204" pitchFamily="34" charset="0"/>
              <a:cs typeface="Arial" panose="020B0604020202020204" pitchFamily="34" charset="0"/>
            </a:endParaRPr>
          </a:p>
          <a:p>
            <a:pPr marL="0" indent="0">
              <a:buNone/>
            </a:pPr>
            <a:endParaRPr lang="en-GB" sz="2400" b="0" dirty="0">
              <a:solidFill>
                <a:schemeClr val="tx1"/>
              </a:solidFill>
              <a:latin typeface="Arial" panose="020B0604020202020204" pitchFamily="34" charset="0"/>
              <a:cs typeface="Arial" panose="020B0604020202020204" pitchFamily="34" charset="0"/>
            </a:endParaRPr>
          </a:p>
          <a:p>
            <a:pPr marL="0" indent="0">
              <a:buNone/>
            </a:pPr>
            <a:endParaRPr lang="en-US" sz="2400" b="0" dirty="0">
              <a:solidFill>
                <a:schemeClr val="tx1"/>
              </a:solidFill>
              <a:latin typeface="Arial" panose="020B0604020202020204" pitchFamily="34" charset="0"/>
              <a:cs typeface="Arial" panose="020B0604020202020204" pitchFamily="34" charset="0"/>
            </a:endParaRPr>
          </a:p>
        </p:txBody>
      </p:sp>
      <p:pic>
        <p:nvPicPr>
          <p:cNvPr id="9" name="Picture 2">
            <a:extLst>
              <a:ext uri="{FF2B5EF4-FFF2-40B4-BE49-F238E27FC236}">
                <a16:creationId xmlns:a16="http://schemas.microsoft.com/office/drawing/2014/main" id="{579CF24C-ABF7-4F2B-AC4E-D6C1BF0C9D06}"/>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816833" y="4071093"/>
            <a:ext cx="273367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915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D4676-0839-4410-B8CE-0C42917D282A}"/>
              </a:ext>
            </a:extLst>
          </p:cNvPr>
          <p:cNvSpPr>
            <a:spLocks noGrp="1"/>
          </p:cNvSpPr>
          <p:nvPr>
            <p:ph type="title"/>
          </p:nvPr>
        </p:nvSpPr>
        <p:spPr/>
        <p:txBody>
          <a:bodyPr>
            <a:normAutofit fontScale="90000"/>
          </a:bodyPr>
          <a:lstStyle/>
          <a:p>
            <a:r>
              <a:rPr lang="en-GB" dirty="0"/>
              <a:t>What is Intellectual Property?</a:t>
            </a:r>
          </a:p>
        </p:txBody>
      </p:sp>
      <p:pic>
        <p:nvPicPr>
          <p:cNvPr id="4" name="Picture 3">
            <a:hlinkClick r:id="rId3"/>
            <a:extLst>
              <a:ext uri="{FF2B5EF4-FFF2-40B4-BE49-F238E27FC236}">
                <a16:creationId xmlns:a16="http://schemas.microsoft.com/office/drawing/2014/main" id="{D4EBF3E7-0FD9-4BE0-B814-6A8147049DF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2173574" y="1285408"/>
            <a:ext cx="7585023" cy="4155974"/>
          </a:xfrm>
          <a:prstGeom prst="rect">
            <a:avLst/>
          </a:prstGeom>
        </p:spPr>
      </p:pic>
    </p:spTree>
    <p:extLst>
      <p:ext uri="{BB962C8B-B14F-4D97-AF65-F5344CB8AC3E}">
        <p14:creationId xmlns:p14="http://schemas.microsoft.com/office/powerpoint/2010/main" val="23963133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13087</TotalTime>
  <Words>3772</Words>
  <Application>Microsoft Office PowerPoint</Application>
  <PresentationFormat>Widescreen</PresentationFormat>
  <Paragraphs>461</Paragraphs>
  <Slides>47</Slides>
  <Notes>47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Cambria</vt:lpstr>
      <vt:lpstr>Wingdings</vt:lpstr>
      <vt:lpstr>Office Theme</vt:lpstr>
      <vt:lpstr>  Session 4 </vt:lpstr>
      <vt:lpstr>Equipment/preparation needed for the lesson</vt:lpstr>
      <vt:lpstr>PowerPoint Presentation</vt:lpstr>
      <vt:lpstr>PowerPoint Presentation</vt:lpstr>
      <vt:lpstr>PowerPoint Presentation</vt:lpstr>
      <vt:lpstr>PowerPoint Presentation</vt:lpstr>
      <vt:lpstr>Idea = </vt:lpstr>
      <vt:lpstr>How did you feel?</vt:lpstr>
      <vt:lpstr>What is Intellectual Property?</vt:lpstr>
      <vt:lpstr> Patents </vt:lpstr>
      <vt:lpstr>What are these?</vt:lpstr>
      <vt:lpstr>Do I need a patent?</vt:lpstr>
      <vt:lpstr>Patents</vt:lpstr>
      <vt:lpstr>There is product on the road that has a patent – what do you think it is?</vt:lpstr>
      <vt:lpstr>What in this room might have patents?</vt:lpstr>
      <vt:lpstr>Some patents may not be easy to see</vt:lpstr>
      <vt:lpstr>What if your invention is similar to something which has been done before?</vt:lpstr>
      <vt:lpstr> Trade marks </vt:lpstr>
      <vt:lpstr>PowerPoint Presentation</vt:lpstr>
      <vt:lpstr>Trade marks </vt:lpstr>
      <vt:lpstr>PowerPoint Presentation</vt:lpstr>
      <vt:lpstr>PowerPoint Presentation</vt:lpstr>
      <vt:lpstr> Copyright </vt:lpstr>
      <vt:lpstr>Have you ever…</vt:lpstr>
      <vt:lpstr>What would happen if you were caught?</vt:lpstr>
      <vt:lpstr>PowerPoint Presentation</vt:lpstr>
      <vt:lpstr>Copyright protects celebrities’ and cartoon characters’ images on products</vt:lpstr>
      <vt:lpstr>Copyright</vt:lpstr>
      <vt:lpstr>Creating money from copyright…</vt:lpstr>
      <vt:lpstr> Registered  designs </vt:lpstr>
      <vt:lpstr>Registered designs </vt:lpstr>
      <vt:lpstr>Registered designs </vt:lpstr>
      <vt:lpstr>So what would have happened if you had sorted out your IP and I had stolen your ideas?!</vt:lpstr>
      <vt:lpstr>Are your ideas protected outside of the UK?</vt:lpstr>
      <vt:lpstr>Which IP rights might an electric toothbrush need?</vt:lpstr>
      <vt:lpstr>How could you protect your design?</vt:lpstr>
      <vt:lpstr>Patent, Copyright, Registered design or Trade mark?</vt:lpstr>
      <vt:lpstr> Extra activities  to consolidate learning </vt:lpstr>
      <vt:lpstr>PowerPoint Presentation</vt:lpstr>
      <vt:lpstr>Question A: Example answers</vt:lpstr>
      <vt:lpstr>PowerPoint Presentation</vt:lpstr>
      <vt:lpstr>Question B: Example answers</vt:lpstr>
      <vt:lpstr>PowerPoint Presentation</vt:lpstr>
      <vt:lpstr>Question C: Example answers</vt:lpstr>
      <vt:lpstr>PowerPoint Presentation</vt:lpstr>
      <vt:lpstr>Question D: Example answers</vt:lpstr>
      <vt:lpstr>Extra resources/links for teachers:</vt:lpstr>
    </vt:vector>
  </TitlesOfParts>
  <Company>D&amp;T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Neil Whitton</dc:creator>
  <cp:lastModifiedBy>Willy Adam</cp:lastModifiedBy>
  <cp:revision>566</cp:revision>
  <dcterms:created xsi:type="dcterms:W3CDTF">2015-07-03T11:21:15Z</dcterms:created>
  <dcterms:modified xsi:type="dcterms:W3CDTF">2018-03-13T11:38:14Z</dcterms:modified>
</cp:coreProperties>
</file>