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484" r:id="rId2"/>
    <p:sldId id="500" r:id="rId3"/>
    <p:sldId id="492" r:id="rId4"/>
    <p:sldId id="485" r:id="rId5"/>
    <p:sldId id="458" r:id="rId6"/>
    <p:sldId id="459" r:id="rId7"/>
    <p:sldId id="460" r:id="rId8"/>
    <p:sldId id="461" r:id="rId9"/>
    <p:sldId id="462" r:id="rId10"/>
    <p:sldId id="463" r:id="rId11"/>
    <p:sldId id="464" r:id="rId12"/>
    <p:sldId id="465" r:id="rId13"/>
    <p:sldId id="469" r:id="rId14"/>
    <p:sldId id="468" r:id="rId15"/>
    <p:sldId id="473" r:id="rId16"/>
    <p:sldId id="470" r:id="rId17"/>
    <p:sldId id="490" r:id="rId18"/>
    <p:sldId id="4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di Ambrose-Brown" initials="HA" lastIdx="3" clrIdx="0">
    <p:extLst>
      <p:ext uri="{19B8F6BF-5375-455C-9EA6-DF929625EA0E}">
        <p15:presenceInfo xmlns:p15="http://schemas.microsoft.com/office/powerpoint/2012/main" userId="S-1-5-21-212238112-294214791-995550599-32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318AAC"/>
    <a:srgbClr val="F50202"/>
    <a:srgbClr val="4EBA6F"/>
    <a:srgbClr val="286D90"/>
    <a:srgbClr val="C40C20"/>
    <a:srgbClr val="C61E27"/>
    <a:srgbClr val="BC0E20"/>
    <a:srgbClr val="BB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84569" autoAdjust="0"/>
  </p:normalViewPr>
  <p:slideViewPr>
    <p:cSldViewPr snapToGrid="0" snapToObjects="1">
      <p:cViewPr varScale="1">
        <p:scale>
          <a:sx n="83" d="100"/>
          <a:sy n="83" d="100"/>
        </p:scale>
        <p:origin x="174" y="144"/>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71" d="100"/>
          <a:sy n="71" d="100"/>
        </p:scale>
        <p:origin x="282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7C998-2CFA-477E-8E5C-058B1003A535}" type="datetimeFigureOut">
              <a:rPr lang="en-GB" smtClean="0"/>
              <a:t>13/03/2018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D504A-4E8E-4C08-AA49-6BD5A318EB62}" type="slidenum">
              <a:rPr lang="en-GB" smtClean="0"/>
              <a:t>‹#›</a:t>
            </a:fld>
            <a:endParaRPr lang="en-GB"/>
          </a:p>
        </p:txBody>
      </p:sp>
    </p:spTree>
    <p:extLst>
      <p:ext uri="{BB962C8B-B14F-4D97-AF65-F5344CB8AC3E}">
        <p14:creationId xmlns:p14="http://schemas.microsoft.com/office/powerpoint/2010/main" val="503202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upload.wikimedia.org/wikipedia/en/thumb/0/0f/BSI_Kitemark.svg/464px-BSI_Kitemark.svg.pn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bbc.co.uk/schools/gcsebitesize/design/images/sc_ce_symbol.gi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pload.wikimedia.org/wikipedia/commons/thumb/f/f2/Age_warning_symbol.svg/564px-Age_warning_symbol.svg.pn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btha.co.uk/wp-content/uploads/2012/10/lionmark.jpg"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upload.wikimedia.org/wikipedia/en/thumb/c/cb/Food_Standards_Agency.svg/1280px-Food_Standards_Agency.svg.pn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newsimg.bbc.co.uk/media/images/38820000/jpg/_38820051_lion_eggs_315.jpg"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upload.wikimedia.org/wikipedia/commons/thumb/5/50/Krispy_Kreme_Doughnuts.jpg/1280px-Krispy_Kreme_Doughnuts.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i.stack.imgur.com/O7mFt.jp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bsieducation.org/Education/11-14/default.shtm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pdpics.com/photo/3731-phone-charger-cord/" TargetMode="External"/><Relationship Id="rId5" Type="http://schemas.openxmlformats.org/officeDocument/2006/relationships/hyperlink" Target="https://commons.wikimedia.org/wiki/File:Bicycle_pump_Luftpumpe.jpg" TargetMode="External"/><Relationship Id="rId4" Type="http://schemas.openxmlformats.org/officeDocument/2006/relationships/hyperlink" Target="https://pixabay.com/en/energiesparlampe-bulbs-sparlampe-1167347/"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File:Magnetic_Drilling_Machine_from_BDS.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5372712-C6F8-47A4-AE08-CD838EB570F7}" type="slidenum">
              <a:rPr lang="en-GB" altLang="en-US" b="0" smtClean="0"/>
              <a:pPr/>
              <a:t>1</a:t>
            </a:fld>
            <a:endParaRPr lang="en-GB" altLang="en-US" b="0"/>
          </a:p>
        </p:txBody>
      </p:sp>
    </p:spTree>
    <p:extLst>
      <p:ext uri="{BB962C8B-B14F-4D97-AF65-F5344CB8AC3E}">
        <p14:creationId xmlns:p14="http://schemas.microsoft.com/office/powerpoint/2010/main" val="3908281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4D504A-4E8E-4C08-AA49-6BD5A318EB62}" type="slidenum">
              <a:rPr lang="en-GB" smtClean="0"/>
              <a:t>10</a:t>
            </a:fld>
            <a:endParaRPr lang="en-GB"/>
          </a:p>
        </p:txBody>
      </p:sp>
    </p:spTree>
    <p:extLst>
      <p:ext uri="{BB962C8B-B14F-4D97-AF65-F5344CB8AC3E}">
        <p14:creationId xmlns:p14="http://schemas.microsoft.com/office/powerpoint/2010/main" val="4271150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Slide Image Placeholder 1"/>
          <p:cNvSpPr>
            <a:spLocks noGrp="1" noRot="1" noChangeAspect="1" noTextEdit="1"/>
          </p:cNvSpPr>
          <p:nvPr>
            <p:ph type="sldImg"/>
          </p:nvPr>
        </p:nvSpPr>
        <p:spPr>
          <a:ln/>
        </p:spPr>
      </p:sp>
      <p:sp>
        <p:nvSpPr>
          <p:cNvPr id="503811" name="Notes Placeholder 2"/>
          <p:cNvSpPr>
            <a:spLocks noGrp="1"/>
          </p:cNvSpPr>
          <p:nvPr>
            <p:ph type="body" idx="1"/>
          </p:nvPr>
        </p:nvSpPr>
        <p:spPr>
          <a:noFill/>
          <a:ln/>
        </p:spPr>
        <p:txBody>
          <a:bodyPr/>
          <a:lstStyle/>
          <a:p>
            <a:endParaRPr lang="en-US"/>
          </a:p>
        </p:txBody>
      </p:sp>
      <p:sp>
        <p:nvSpPr>
          <p:cNvPr id="503812" name="Slide Number Placeholder 3"/>
          <p:cNvSpPr>
            <a:spLocks noGrp="1"/>
          </p:cNvSpPr>
          <p:nvPr>
            <p:ph type="sldNum" sz="quarter" idx="5"/>
          </p:nvPr>
        </p:nvSpPr>
        <p:spPr>
          <a:noFill/>
        </p:spPr>
        <p:txBody>
          <a:bodyPr/>
          <a:lstStyle/>
          <a:p>
            <a:fld id="{AB4765D9-1EDD-4549-9153-6515B8DCC693}" type="slidenum">
              <a:rPr lang="en-GB" smtClean="0"/>
              <a:pPr/>
              <a:t>11</a:t>
            </a:fld>
            <a:endParaRPr lang="en-GB"/>
          </a:p>
        </p:txBody>
      </p:sp>
    </p:spTree>
    <p:extLst>
      <p:ext uri="{BB962C8B-B14F-4D97-AF65-F5344CB8AC3E}">
        <p14:creationId xmlns:p14="http://schemas.microsoft.com/office/powerpoint/2010/main" val="3073899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Slide Image Placeholder 1"/>
          <p:cNvSpPr>
            <a:spLocks noGrp="1" noRot="1" noChangeAspect="1" noTextEdit="1"/>
          </p:cNvSpPr>
          <p:nvPr>
            <p:ph type="sldImg"/>
          </p:nvPr>
        </p:nvSpPr>
        <p:spPr>
          <a:ln/>
        </p:spPr>
      </p:sp>
      <p:sp>
        <p:nvSpPr>
          <p:cNvPr id="505859" name="Notes Placeholder 2"/>
          <p:cNvSpPr>
            <a:spLocks noGrp="1"/>
          </p:cNvSpPr>
          <p:nvPr>
            <p:ph type="body" idx="1"/>
          </p:nvPr>
        </p:nvSpPr>
        <p:spPr>
          <a:noFill/>
          <a:ln/>
        </p:spPr>
        <p:txBody>
          <a:bodyPr/>
          <a:lstStyle/>
          <a:p>
            <a:r>
              <a:rPr lang="en-US" dirty="0"/>
              <a:t>Images:</a:t>
            </a:r>
          </a:p>
          <a:p>
            <a:r>
              <a:rPr lang="en-US" dirty="0"/>
              <a:t>BSI Kitemark - </a:t>
            </a:r>
            <a:r>
              <a:rPr lang="en-US" dirty="0">
                <a:hlinkClick r:id="rId3"/>
              </a:rPr>
              <a:t>http://upload.wikimedia.org/wikipedia/en/thumb/0/0f/BSI_Kitemark.svg/464px-BSI_Kitemark.svg.png</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CE - </a:t>
            </a:r>
            <a:r>
              <a:rPr lang="en-GB" dirty="0">
                <a:hlinkClick r:id="rId4"/>
              </a:rPr>
              <a:t>http://www.bbc.co.uk/schools/gcsebitesize/design/images/sc_ce_symbol.gif</a:t>
            </a:r>
            <a:r>
              <a:rPr lang="en-GB" dirty="0"/>
              <a:t> </a:t>
            </a:r>
          </a:p>
          <a:p>
            <a:endParaRPr lang="en-US" dirty="0"/>
          </a:p>
        </p:txBody>
      </p:sp>
      <p:sp>
        <p:nvSpPr>
          <p:cNvPr id="505860" name="Slide Number Placeholder 3"/>
          <p:cNvSpPr>
            <a:spLocks noGrp="1"/>
          </p:cNvSpPr>
          <p:nvPr>
            <p:ph type="sldNum" sz="quarter" idx="5"/>
          </p:nvPr>
        </p:nvSpPr>
        <p:spPr>
          <a:noFill/>
        </p:spPr>
        <p:txBody>
          <a:bodyPr/>
          <a:lstStyle/>
          <a:p>
            <a:fld id="{C91C8FD9-56ED-4400-A7C5-B3233A2D7AB9}" type="slidenum">
              <a:rPr lang="en-GB" smtClean="0"/>
              <a:pPr/>
              <a:t>12</a:t>
            </a:fld>
            <a:endParaRPr lang="en-GB"/>
          </a:p>
        </p:txBody>
      </p:sp>
    </p:spTree>
    <p:extLst>
      <p:ext uri="{BB962C8B-B14F-4D97-AF65-F5344CB8AC3E}">
        <p14:creationId xmlns:p14="http://schemas.microsoft.com/office/powerpoint/2010/main" val="217460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ln/>
        </p:spPr>
      </p:sp>
      <p:sp>
        <p:nvSpPr>
          <p:cNvPr id="305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Images:</a:t>
            </a:r>
          </a:p>
          <a:p>
            <a:r>
              <a:rPr lang="en-GB" dirty="0"/>
              <a:t>0-3 symbol - </a:t>
            </a:r>
            <a:r>
              <a:rPr lang="en-GB" dirty="0">
                <a:hlinkClick r:id="rId3"/>
              </a:rPr>
              <a:t>https://upload.wikimedia.org/wikipedia/commons/thumb/f/f2/Age_warning_symbol.svg/564px-Age_warning_symbol.svg.png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Lion Mark - </a:t>
            </a:r>
            <a:r>
              <a:rPr lang="en-GB" dirty="0">
                <a:hlinkClick r:id="rId4"/>
              </a:rPr>
              <a:t>http://www.btha.co.uk/wp-content/uploads/2012/10/lionmark.jpg</a:t>
            </a:r>
            <a:r>
              <a:rPr lang="en-GB" dirty="0"/>
              <a:t> </a:t>
            </a:r>
          </a:p>
          <a:p>
            <a:endParaRPr lang="en-US" altLang="en-US" dirty="0">
              <a:latin typeface="Arial" panose="020B0604020202020204" pitchFamily="34" charset="0"/>
              <a:cs typeface="Arial" panose="020B0604020202020204" pitchFamily="34" charset="0"/>
            </a:endParaRPr>
          </a:p>
        </p:txBody>
      </p:sp>
      <p:sp>
        <p:nvSpPr>
          <p:cNvPr id="305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F759F23-BB79-4649-9611-564CAD102A7E}" type="slidenum">
              <a:rPr lang="en-GB" altLang="en-US" b="0" smtClean="0"/>
              <a:pPr/>
              <a:t>13</a:t>
            </a:fld>
            <a:endParaRPr lang="en-GB" altLang="en-US" b="0"/>
          </a:p>
        </p:txBody>
      </p:sp>
    </p:spTree>
    <p:extLst>
      <p:ext uri="{BB962C8B-B14F-4D97-AF65-F5344CB8AC3E}">
        <p14:creationId xmlns:p14="http://schemas.microsoft.com/office/powerpoint/2010/main" val="1631916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Images:</a:t>
            </a:r>
          </a:p>
          <a:p>
            <a:r>
              <a:rPr lang="en-US" altLang="en-US" dirty="0">
                <a:latin typeface="Arial" panose="020B0604020202020204" pitchFamily="34" charset="0"/>
                <a:cs typeface="Arial" panose="020B0604020202020204" pitchFamily="34" charset="0"/>
              </a:rPr>
              <a:t>Food standards agency - </a:t>
            </a:r>
            <a:r>
              <a:rPr lang="en-US" altLang="en-US" dirty="0">
                <a:latin typeface="Arial" panose="020B0604020202020204" pitchFamily="34" charset="0"/>
                <a:cs typeface="Arial" panose="020B0604020202020204" pitchFamily="34" charset="0"/>
                <a:hlinkClick r:id="rId3"/>
              </a:rPr>
              <a:t>http://upload.wikimedia.org/wikipedia/en/thumb/c/cb/Food_Standards_Agency.svg/1280px-Food_Standards_Agency.svg.png</a:t>
            </a:r>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Eggs - </a:t>
            </a:r>
            <a:r>
              <a:rPr lang="en-US" altLang="en-US" dirty="0">
                <a:latin typeface="Arial" panose="020B0604020202020204" pitchFamily="34" charset="0"/>
                <a:cs typeface="Arial" panose="020B0604020202020204" pitchFamily="34" charset="0"/>
                <a:hlinkClick r:id="rId4"/>
              </a:rPr>
              <a:t>http://newsimg.bbc.co.uk/media/images/38820000/jpg/_38820051_lion_eggs_315.jpg</a:t>
            </a:r>
            <a:r>
              <a:rPr lang="en-US" altLang="en-US" dirty="0">
                <a:latin typeface="Arial" panose="020B0604020202020204" pitchFamily="34" charset="0"/>
                <a:cs typeface="Arial" panose="020B0604020202020204" pitchFamily="34" charset="0"/>
              </a:rPr>
              <a:t> </a:t>
            </a:r>
          </a:p>
        </p:txBody>
      </p:sp>
      <p:sp>
        <p:nvSpPr>
          <p:cNvPr id="303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717BB174-D0BB-4C4C-B0B9-FE21FB2974FB}" type="slidenum">
              <a:rPr lang="en-GB" altLang="en-US" b="0" smtClean="0"/>
              <a:pPr/>
              <a:t>14</a:t>
            </a:fld>
            <a:endParaRPr lang="en-GB" altLang="en-US" b="0"/>
          </a:p>
        </p:txBody>
      </p:sp>
    </p:spTree>
    <p:extLst>
      <p:ext uri="{BB962C8B-B14F-4D97-AF65-F5344CB8AC3E}">
        <p14:creationId xmlns:p14="http://schemas.microsoft.com/office/powerpoint/2010/main" val="2811308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Image:</a:t>
            </a:r>
          </a:p>
          <a:p>
            <a:r>
              <a:rPr lang="en-GB" dirty="0">
                <a:latin typeface="Arial" panose="020B0604020202020204" pitchFamily="34" charset="0"/>
                <a:cs typeface="Arial" panose="020B0604020202020204" pitchFamily="34" charset="0"/>
              </a:rPr>
              <a:t>Doughnuts - </a:t>
            </a:r>
            <a:r>
              <a:rPr lang="en-GB" dirty="0">
                <a:latin typeface="Arial" panose="020B0604020202020204" pitchFamily="34" charset="0"/>
                <a:cs typeface="Arial" panose="020B0604020202020204" pitchFamily="34" charset="0"/>
                <a:hlinkClick r:id="rId3"/>
              </a:rPr>
              <a:t>https://upload.wikimedia.org/wikipedia/commons/thumb/5/50/Krispy_Kreme_Doughnuts.jpg/1280px-Krispy_Kreme_Doughnuts.jpg</a:t>
            </a:r>
            <a:r>
              <a:rPr lang="en-GB"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434D504A-4E8E-4C08-AA49-6BD5A318EB62}" type="slidenum">
              <a:rPr lang="en-GB" smtClean="0"/>
              <a:t>15</a:t>
            </a:fld>
            <a:endParaRPr lang="en-GB"/>
          </a:p>
        </p:txBody>
      </p:sp>
    </p:spTree>
    <p:extLst>
      <p:ext uri="{BB962C8B-B14F-4D97-AF65-F5344CB8AC3E}">
        <p14:creationId xmlns:p14="http://schemas.microsoft.com/office/powerpoint/2010/main" val="1154907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Airplane instructions - </a:t>
            </a:r>
            <a:r>
              <a:rPr lang="en-GB" dirty="0">
                <a:hlinkClick r:id="rId3"/>
              </a:rPr>
              <a:t>https://i.stack.imgur.com/O7mFt.jpg</a:t>
            </a:r>
            <a:r>
              <a:rPr lang="en-GB" dirty="0"/>
              <a:t>   </a:t>
            </a:r>
          </a:p>
        </p:txBody>
      </p:sp>
      <p:sp>
        <p:nvSpPr>
          <p:cNvPr id="4" name="Slide Number Placeholder 3"/>
          <p:cNvSpPr>
            <a:spLocks noGrp="1"/>
          </p:cNvSpPr>
          <p:nvPr>
            <p:ph type="sldNum" sz="quarter" idx="10"/>
          </p:nvPr>
        </p:nvSpPr>
        <p:spPr/>
        <p:txBody>
          <a:bodyPr/>
          <a:lstStyle/>
          <a:p>
            <a:fld id="{434D504A-4E8E-4C08-AA49-6BD5A318EB62}" type="slidenum">
              <a:rPr lang="en-GB" smtClean="0"/>
              <a:t>16</a:t>
            </a:fld>
            <a:endParaRPr lang="en-GB"/>
          </a:p>
        </p:txBody>
      </p:sp>
    </p:spTree>
    <p:extLst>
      <p:ext uri="{BB962C8B-B14F-4D97-AF65-F5344CB8AC3E}">
        <p14:creationId xmlns:p14="http://schemas.microsoft.com/office/powerpoint/2010/main" val="561035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4D504A-4E8E-4C08-AA49-6BD5A318EB62}" type="slidenum">
              <a:rPr lang="en-GB" smtClean="0"/>
              <a:t>17</a:t>
            </a:fld>
            <a:endParaRPr lang="en-GB"/>
          </a:p>
        </p:txBody>
      </p:sp>
    </p:spTree>
    <p:extLst>
      <p:ext uri="{BB962C8B-B14F-4D97-AF65-F5344CB8AC3E}">
        <p14:creationId xmlns:p14="http://schemas.microsoft.com/office/powerpoint/2010/main" val="1786880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4D504A-4E8E-4C08-AA49-6BD5A318EB62}" type="slidenum">
              <a:rPr lang="en-GB" smtClean="0"/>
              <a:t>18</a:t>
            </a:fld>
            <a:endParaRPr lang="en-GB"/>
          </a:p>
        </p:txBody>
      </p:sp>
    </p:spTree>
    <p:extLst>
      <p:ext uri="{BB962C8B-B14F-4D97-AF65-F5344CB8AC3E}">
        <p14:creationId xmlns:p14="http://schemas.microsoft.com/office/powerpoint/2010/main" val="283545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Public Domain: Pixabay.com </a:t>
            </a:r>
          </a:p>
        </p:txBody>
      </p:sp>
      <p:sp>
        <p:nvSpPr>
          <p:cNvPr id="4" name="Slide Number Placeholder 3"/>
          <p:cNvSpPr>
            <a:spLocks noGrp="1"/>
          </p:cNvSpPr>
          <p:nvPr>
            <p:ph type="sldNum" sz="quarter" idx="10"/>
          </p:nvPr>
        </p:nvSpPr>
        <p:spPr/>
        <p:txBody>
          <a:bodyPr/>
          <a:lstStyle/>
          <a:p>
            <a:fld id="{434D504A-4E8E-4C08-AA49-6BD5A318EB62}" type="slidenum">
              <a:rPr lang="en-GB" smtClean="0"/>
              <a:t>2</a:t>
            </a:fld>
            <a:endParaRPr lang="en-GB"/>
          </a:p>
        </p:txBody>
      </p:sp>
    </p:spTree>
    <p:extLst>
      <p:ext uri="{BB962C8B-B14F-4D97-AF65-F5344CB8AC3E}">
        <p14:creationId xmlns:p14="http://schemas.microsoft.com/office/powerpoint/2010/main" val="1291460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53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txBox="1">
            <a:spLocks noGrp="1" noChangeArrowheads="1"/>
          </p:cNvSpPr>
          <p:nvPr/>
        </p:nvSpPr>
        <p:spPr bwMode="auto">
          <a:xfrm>
            <a:off x="3849688" y="8533448"/>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0" tIns="45725" rIns="91450" bIns="45725"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3EC4BD2C-6F4A-4510-8051-8A760083C440}" type="slidenum">
              <a:rPr lang="en-GB" altLang="en-US" sz="1200" b="0"/>
              <a:pPr algn="r" eaLnBrk="1" hangingPunct="1"/>
              <a:t>4</a:t>
            </a:fld>
            <a:endParaRPr lang="en-GB" altLang="en-US" sz="1200" b="0"/>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885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5</a:t>
            </a:fld>
            <a:endParaRPr lang="en-GB"/>
          </a:p>
        </p:txBody>
      </p:sp>
    </p:spTree>
    <p:extLst>
      <p:ext uri="{BB962C8B-B14F-4D97-AF65-F5344CB8AC3E}">
        <p14:creationId xmlns:p14="http://schemas.microsoft.com/office/powerpoint/2010/main" val="254601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Slide Image Placeholder 1"/>
          <p:cNvSpPr>
            <a:spLocks noGrp="1" noRot="1" noChangeAspect="1" noTextEdit="1"/>
          </p:cNvSpPr>
          <p:nvPr>
            <p:ph type="sldImg"/>
          </p:nvPr>
        </p:nvSpPr>
        <p:spPr>
          <a:ln/>
        </p:spPr>
      </p:sp>
      <p:sp>
        <p:nvSpPr>
          <p:cNvPr id="502787"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dirty="0">
                <a:solidFill>
                  <a:srgbClr val="0070C0"/>
                </a:solidFill>
                <a:latin typeface="Arial" panose="020B0604020202020204" pitchFamily="34" charset="0"/>
                <a:cs typeface="Arial" panose="020B0604020202020204" pitchFamily="34" charset="0"/>
              </a:rPr>
              <a:t>See:</a:t>
            </a:r>
            <a:r>
              <a:rPr lang="en-GB" sz="1200" i="1" dirty="0">
                <a:solidFill>
                  <a:srgbClr val="0070C0"/>
                </a:solidFill>
                <a:latin typeface="Arial" panose="020B0604020202020204" pitchFamily="34" charset="0"/>
                <a:cs typeface="Arial" panose="020B0604020202020204" pitchFamily="34" charset="0"/>
              </a:rPr>
              <a:t> </a:t>
            </a:r>
            <a:r>
              <a:rPr lang="en-GB" sz="1200" dirty="0">
                <a:hlinkClick r:id="rId3"/>
              </a:rPr>
              <a:t>http://www.bsieducation.org/Education/11-14/default.shtml</a:t>
            </a:r>
            <a:r>
              <a:rPr lang="en-GB" sz="1200" dirty="0"/>
              <a:t> for further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Images: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Light bulb - </a:t>
            </a:r>
            <a:r>
              <a:rPr lang="en-GB" dirty="0">
                <a:hlinkClick r:id="rId4"/>
              </a:rPr>
              <a:t>https://pixabay.com/en/energiesparlampe-bulbs-sparlampe-1167347/</a:t>
            </a:r>
            <a:r>
              <a:rPr lang="en-GB"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Bike pump - </a:t>
            </a:r>
            <a:r>
              <a:rPr lang="en-GB" dirty="0">
                <a:hlinkClick r:id="rId5"/>
              </a:rPr>
              <a:t>https://commons.wikimedia.org/wiki/File:Bicycle_pump_Luftpumpe.jpg</a:t>
            </a:r>
            <a:r>
              <a:rPr lang="en-GB" dirty="0"/>
              <a:t> </a:t>
            </a:r>
          </a:p>
          <a:p>
            <a:pPr>
              <a:defRPr/>
            </a:pPr>
            <a:r>
              <a:rPr lang="en-GB" dirty="0"/>
              <a:t>Phone</a:t>
            </a:r>
            <a:r>
              <a:rPr lang="en-GB" baseline="0" dirty="0"/>
              <a:t> </a:t>
            </a:r>
            <a:r>
              <a:rPr lang="en-GB" dirty="0"/>
              <a:t>charger - </a:t>
            </a:r>
            <a:r>
              <a:rPr lang="en-GB" dirty="0">
                <a:hlinkClick r:id="rId6"/>
              </a:rPr>
              <a:t>http://pdpics.com/photo/3731-phone-charger-cord/</a:t>
            </a:r>
            <a:r>
              <a:rPr lang="en-GB" dirty="0"/>
              <a:t> </a:t>
            </a: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502788" name="Slide Number Placeholder 3"/>
          <p:cNvSpPr>
            <a:spLocks noGrp="1"/>
          </p:cNvSpPr>
          <p:nvPr>
            <p:ph type="sldNum" sz="quarter" idx="5"/>
          </p:nvPr>
        </p:nvSpPr>
        <p:spPr>
          <a:noFill/>
        </p:spPr>
        <p:txBody>
          <a:bodyPr/>
          <a:lstStyle/>
          <a:p>
            <a:fld id="{70CBC704-5039-4AD1-A77B-E8FE23E10FEC}" type="slidenum">
              <a:rPr lang="en-GB" smtClean="0"/>
              <a:pPr/>
              <a:t>6</a:t>
            </a:fld>
            <a:endParaRPr lang="en-GB"/>
          </a:p>
        </p:txBody>
      </p:sp>
    </p:spTree>
    <p:extLst>
      <p:ext uri="{BB962C8B-B14F-4D97-AF65-F5344CB8AC3E}">
        <p14:creationId xmlns:p14="http://schemas.microsoft.com/office/powerpoint/2010/main" val="3210693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4D504A-4E8E-4C08-AA49-6BD5A318EB62}" type="slidenum">
              <a:rPr lang="en-GB" smtClean="0"/>
              <a:t>7</a:t>
            </a:fld>
            <a:endParaRPr lang="en-GB"/>
          </a:p>
        </p:txBody>
      </p:sp>
    </p:spTree>
    <p:extLst>
      <p:ext uri="{BB962C8B-B14F-4D97-AF65-F5344CB8AC3E}">
        <p14:creationId xmlns:p14="http://schemas.microsoft.com/office/powerpoint/2010/main" val="2453518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Slide Image Placeholder 1"/>
          <p:cNvSpPr>
            <a:spLocks noGrp="1" noRot="1" noChangeAspect="1" noTextEdit="1"/>
          </p:cNvSpPr>
          <p:nvPr>
            <p:ph type="sldImg"/>
          </p:nvPr>
        </p:nvSpPr>
        <p:spPr>
          <a:ln/>
        </p:spPr>
      </p:sp>
      <p:sp>
        <p:nvSpPr>
          <p:cNvPr id="501763" name="Notes Placeholder 2"/>
          <p:cNvSpPr>
            <a:spLocks noGrp="1"/>
          </p:cNvSpPr>
          <p:nvPr>
            <p:ph type="body" idx="1"/>
          </p:nvPr>
        </p:nvSpPr>
        <p:spPr>
          <a:noFill/>
          <a:ln/>
        </p:spPr>
        <p:txBody>
          <a:bodyPr/>
          <a:lstStyle/>
          <a:p>
            <a:r>
              <a:rPr lang="en-US" dirty="0"/>
              <a:t>Images:</a:t>
            </a:r>
          </a:p>
          <a:p>
            <a:r>
              <a:rPr lang="en-US" dirty="0"/>
              <a:t>Drill – Jenny </a:t>
            </a:r>
            <a:r>
              <a:rPr lang="en-US" dirty="0" err="1"/>
              <a:t>Dhami</a:t>
            </a:r>
            <a:r>
              <a:rPr lang="en-US" dirty="0"/>
              <a:t>;  </a:t>
            </a:r>
            <a:r>
              <a:rPr lang="en-US" dirty="0">
                <a:hlinkClick r:id="rId3"/>
              </a:rPr>
              <a:t>https://en.wikipedia.org/wiki/File:Magnetic_Drilling_Machine_from_BDS.jpg</a:t>
            </a:r>
            <a:r>
              <a:rPr lang="en-US" dirty="0"/>
              <a:t> </a:t>
            </a:r>
          </a:p>
        </p:txBody>
      </p:sp>
      <p:sp>
        <p:nvSpPr>
          <p:cNvPr id="501764" name="Slide Number Placeholder 3"/>
          <p:cNvSpPr>
            <a:spLocks noGrp="1"/>
          </p:cNvSpPr>
          <p:nvPr>
            <p:ph type="sldNum" sz="quarter" idx="5"/>
          </p:nvPr>
        </p:nvSpPr>
        <p:spPr>
          <a:noFill/>
        </p:spPr>
        <p:txBody>
          <a:bodyPr/>
          <a:lstStyle/>
          <a:p>
            <a:fld id="{65EDCFC7-B4EE-4831-9BBE-FD24E4536F1C}" type="slidenum">
              <a:rPr lang="en-GB" smtClean="0"/>
              <a:pPr/>
              <a:t>8</a:t>
            </a:fld>
            <a:endParaRPr lang="en-GB"/>
          </a:p>
        </p:txBody>
      </p:sp>
    </p:spTree>
    <p:extLst>
      <p:ext uri="{BB962C8B-B14F-4D97-AF65-F5344CB8AC3E}">
        <p14:creationId xmlns:p14="http://schemas.microsoft.com/office/powerpoint/2010/main" val="1007170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 Jenny </a:t>
            </a:r>
            <a:r>
              <a:rPr lang="en-US" dirty="0" err="1"/>
              <a:t>Dhami</a:t>
            </a:r>
            <a:endParaRPr lang="en-GB" dirty="0"/>
          </a:p>
        </p:txBody>
      </p:sp>
      <p:sp>
        <p:nvSpPr>
          <p:cNvPr id="4" name="Slide Number Placeholder 3"/>
          <p:cNvSpPr>
            <a:spLocks noGrp="1"/>
          </p:cNvSpPr>
          <p:nvPr>
            <p:ph type="sldNum" sz="quarter" idx="10"/>
          </p:nvPr>
        </p:nvSpPr>
        <p:spPr/>
        <p:txBody>
          <a:bodyPr/>
          <a:lstStyle/>
          <a:p>
            <a:fld id="{434D504A-4E8E-4C08-AA49-6BD5A318EB62}" type="slidenum">
              <a:rPr lang="en-GB" smtClean="0"/>
              <a:t>9</a:t>
            </a:fld>
            <a:endParaRPr lang="en-GB"/>
          </a:p>
        </p:txBody>
      </p:sp>
    </p:spTree>
    <p:extLst>
      <p:ext uri="{BB962C8B-B14F-4D97-AF65-F5344CB8AC3E}">
        <p14:creationId xmlns:p14="http://schemas.microsoft.com/office/powerpoint/2010/main" val="1726259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EBA6F"/>
                </a:solidFill>
                <a:latin typeface="Cambria" panose="02040503050406030204" pitchFamily="18" charset="0"/>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5040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DC101-1F76-4BFF-94C5-0BEB4B503FE9}" type="datetimeFigureOut">
              <a:rPr lang="en-GB" smtClean="0"/>
              <a:t>13/03/2018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875D1F-057C-488D-9507-54B5608D3600}" type="slidenum">
              <a:rPr lang="en-GB" smtClean="0"/>
              <a:t>‹#›</a:t>
            </a:fld>
            <a:endParaRPr lang="en-GB"/>
          </a:p>
        </p:txBody>
      </p:sp>
    </p:spTree>
    <p:extLst>
      <p:ext uri="{BB962C8B-B14F-4D97-AF65-F5344CB8AC3E}">
        <p14:creationId xmlns:p14="http://schemas.microsoft.com/office/powerpoint/2010/main" val="70119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32A9B1-0911-4558-8E68-09EE273123A6}" type="datetimeFigureOut">
              <a:rPr lang="en-US" smtClean="0"/>
              <a:pPr/>
              <a:t>3/13/2018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0CBA07-9FEF-4045-ACE9-53300E7A4716}" type="slidenum">
              <a:rPr lang="en-GB" smtClean="0"/>
              <a:pPr/>
              <a:t>‹#›</a:t>
            </a:fld>
            <a:endParaRPr lang="en-GB"/>
          </a:p>
        </p:txBody>
      </p:sp>
    </p:spTree>
    <p:extLst>
      <p:ext uri="{BB962C8B-B14F-4D97-AF65-F5344CB8AC3E}">
        <p14:creationId xmlns:p14="http://schemas.microsoft.com/office/powerpoint/2010/main" val="12885304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000750"/>
            <a:ext cx="12192000" cy="857251"/>
          </a:xfrm>
          <a:prstGeom prst="rect">
            <a:avLst/>
          </a:prstGeom>
          <a:solidFill>
            <a:srgbClr val="318A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DATA07whitesmall.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680700" y="6178554"/>
            <a:ext cx="1028194" cy="476250"/>
          </a:xfrm>
          <a:prstGeom prst="rect">
            <a:avLst/>
          </a:prstGeom>
        </p:spPr>
      </p:pic>
      <p:sp>
        <p:nvSpPr>
          <p:cNvPr id="2" name="Title Placeholder 1"/>
          <p:cNvSpPr>
            <a:spLocks noGrp="1"/>
          </p:cNvSpPr>
          <p:nvPr>
            <p:ph type="title"/>
          </p:nvPr>
        </p:nvSpPr>
        <p:spPr>
          <a:xfrm>
            <a:off x="609600" y="274638"/>
            <a:ext cx="10972800" cy="68986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09600" y="1600201"/>
            <a:ext cx="10972800" cy="415597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p:cNvSpPr txBox="1">
            <a:spLocks/>
          </p:cNvSpPr>
          <p:nvPr userDrawn="1"/>
        </p:nvSpPr>
        <p:spPr>
          <a:xfrm>
            <a:off x="609601" y="6329773"/>
            <a:ext cx="2072999" cy="32442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b="1" dirty="0">
                <a:solidFill>
                  <a:srgbClr val="FFFFFF"/>
                </a:solidFill>
                <a:latin typeface="Arial"/>
                <a:cs typeface="Arial"/>
              </a:rPr>
              <a:t>www.data.org.uk</a:t>
            </a:r>
          </a:p>
        </p:txBody>
      </p:sp>
      <p:sp>
        <p:nvSpPr>
          <p:cNvPr id="10" name="Title 1">
            <a:extLst>
              <a:ext uri="{FF2B5EF4-FFF2-40B4-BE49-F238E27FC236}">
                <a16:creationId xmlns:a16="http://schemas.microsoft.com/office/drawing/2014/main" id="{B605AA5C-6649-46CE-906C-8A38B369E9D6}"/>
              </a:ext>
            </a:extLst>
          </p:cNvPr>
          <p:cNvSpPr txBox="1">
            <a:spLocks/>
          </p:cNvSpPr>
          <p:nvPr userDrawn="1"/>
        </p:nvSpPr>
        <p:spPr>
          <a:xfrm>
            <a:off x="5210629" y="6329773"/>
            <a:ext cx="2072999" cy="32442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b="1" dirty="0">
                <a:solidFill>
                  <a:srgbClr val="FFFFFF"/>
                </a:solidFill>
                <a:latin typeface="Arial"/>
                <a:cs typeface="Arial"/>
              </a:rPr>
              <a:t>Inspiring Innovation</a:t>
            </a:r>
          </a:p>
        </p:txBody>
      </p:sp>
    </p:spTree>
    <p:extLst>
      <p:ext uri="{BB962C8B-B14F-4D97-AF65-F5344CB8AC3E}">
        <p14:creationId xmlns:p14="http://schemas.microsoft.com/office/powerpoint/2010/main" val="1494512180"/>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txStyles>
    <p:titleStyle>
      <a:lvl1pPr algn="l" defTabSz="457200" rtl="0" eaLnBrk="1" latinLnBrk="0" hangingPunct="1">
        <a:spcBef>
          <a:spcPct val="0"/>
        </a:spcBef>
        <a:buNone/>
        <a:defRPr sz="4400" b="1" kern="1200">
          <a:solidFill>
            <a:srgbClr val="4EBA6F"/>
          </a:solidFill>
          <a:latin typeface="Cambria" panose="02040503050406030204" pitchFamily="18" charset="0"/>
          <a:ea typeface="+mj-ea"/>
          <a:cs typeface="Arial"/>
        </a:defRPr>
      </a:lvl1pPr>
    </p:titleStyle>
    <p:bodyStyle>
      <a:lvl1pPr marL="342900" indent="-342900" algn="l" defTabSz="457200" rtl="0" eaLnBrk="1" latinLnBrk="0" hangingPunct="1">
        <a:spcBef>
          <a:spcPct val="20000"/>
        </a:spcBef>
        <a:buFont typeface="Arial"/>
        <a:buChar char="•"/>
        <a:defRPr sz="2800" b="1" kern="1200">
          <a:solidFill>
            <a:srgbClr val="318AAC"/>
          </a:solidFill>
          <a:latin typeface="Cambria" panose="02040503050406030204" pitchFamily="18" charset="0"/>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s://www.food.gov.uk/"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7.jp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a:xfrm>
            <a:off x="0" y="0"/>
            <a:ext cx="12192000" cy="6011333"/>
          </a:xfrm>
          <a:solidFill>
            <a:srgbClr val="4EBA6F"/>
          </a:solidFill>
        </p:spPr>
        <p:txBody>
          <a:bodyPr>
            <a:normAutofit/>
          </a:bodyPr>
          <a:lstStyle/>
          <a:p>
            <a:pPr algn="l"/>
            <a:br>
              <a:rPr lang="en-GB" altLang="en-US" sz="11500" dirty="0">
                <a:solidFill>
                  <a:schemeClr val="bg1"/>
                </a:solidFill>
              </a:rPr>
            </a:br>
            <a:r>
              <a:rPr lang="en-GB" altLang="en-US" sz="11500" dirty="0">
                <a:solidFill>
                  <a:schemeClr val="bg1"/>
                </a:solidFill>
              </a:rPr>
              <a:t> Session 3b</a:t>
            </a:r>
            <a:br>
              <a:rPr lang="en-GB" altLang="en-US" sz="11500" dirty="0">
                <a:solidFill>
                  <a:schemeClr val="bg1"/>
                </a:solidFill>
              </a:rPr>
            </a:br>
            <a:endParaRPr lang="en-GB" altLang="en-US" sz="11500" dirty="0">
              <a:solidFill>
                <a:schemeClr val="bg1"/>
              </a:solidFill>
            </a:endParaRPr>
          </a:p>
        </p:txBody>
      </p:sp>
      <p:pic>
        <p:nvPicPr>
          <p:cNvPr id="5" name="Picture 4">
            <a:extLst>
              <a:ext uri="{FF2B5EF4-FFF2-40B4-BE49-F238E27FC236}">
                <a16:creationId xmlns:a16="http://schemas.microsoft.com/office/drawing/2014/main" id="{5F4CDD5E-F364-4326-B575-94D53AF360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6649" y="361967"/>
            <a:ext cx="1633851" cy="1539840"/>
          </a:xfrm>
          <a:prstGeom prst="rect">
            <a:avLst/>
          </a:prstGeom>
        </p:spPr>
      </p:pic>
    </p:spTree>
    <p:extLst>
      <p:ext uri="{BB962C8B-B14F-4D97-AF65-F5344CB8AC3E}">
        <p14:creationId xmlns:p14="http://schemas.microsoft.com/office/powerpoint/2010/main" val="334102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10A38BE-A40D-43D8-B62E-C6B30F2DA8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30500" y="1010515"/>
            <a:ext cx="6635136" cy="4728453"/>
          </a:xfrm>
          <a:prstGeom prst="rect">
            <a:avLst/>
          </a:prstGeom>
        </p:spPr>
      </p:pic>
      <p:sp>
        <p:nvSpPr>
          <p:cNvPr id="3" name="Title 2">
            <a:extLst>
              <a:ext uri="{FF2B5EF4-FFF2-40B4-BE49-F238E27FC236}">
                <a16:creationId xmlns:a16="http://schemas.microsoft.com/office/drawing/2014/main" id="{45C063E4-2105-41B8-861D-61E8435B68D9}"/>
              </a:ext>
            </a:extLst>
          </p:cNvPr>
          <p:cNvSpPr>
            <a:spLocks noGrp="1"/>
          </p:cNvSpPr>
          <p:nvPr>
            <p:ph type="title"/>
          </p:nvPr>
        </p:nvSpPr>
        <p:spPr>
          <a:xfrm>
            <a:off x="609600" y="274638"/>
            <a:ext cx="10245634" cy="689866"/>
          </a:xfrm>
        </p:spPr>
        <p:txBody>
          <a:bodyPr>
            <a:noAutofit/>
          </a:bodyPr>
          <a:lstStyle/>
          <a:p>
            <a:r>
              <a:rPr lang="en-GB" sz="3600" dirty="0"/>
              <a:t>What standards can you see in this workshop picture?</a:t>
            </a:r>
          </a:p>
        </p:txBody>
      </p:sp>
      <p:grpSp>
        <p:nvGrpSpPr>
          <p:cNvPr id="8" name="Group 7">
            <a:extLst>
              <a:ext uri="{FF2B5EF4-FFF2-40B4-BE49-F238E27FC236}">
                <a16:creationId xmlns:a16="http://schemas.microsoft.com/office/drawing/2014/main" id="{03C947BA-752A-4676-B4CC-772FF04086A0}"/>
              </a:ext>
            </a:extLst>
          </p:cNvPr>
          <p:cNvGrpSpPr/>
          <p:nvPr/>
        </p:nvGrpSpPr>
        <p:grpSpPr>
          <a:xfrm>
            <a:off x="9055509" y="1287619"/>
            <a:ext cx="2826936" cy="998382"/>
            <a:chOff x="9055509" y="1287619"/>
            <a:chExt cx="2826936" cy="998382"/>
          </a:xfrm>
        </p:grpSpPr>
        <p:cxnSp>
          <p:nvCxnSpPr>
            <p:cNvPr id="13" name="Connector: Elbow 12">
              <a:extLst>
                <a:ext uri="{FF2B5EF4-FFF2-40B4-BE49-F238E27FC236}">
                  <a16:creationId xmlns:a16="http://schemas.microsoft.com/office/drawing/2014/main" id="{D2328D54-7F82-4024-BD48-7FD167EEC0C2}"/>
                </a:ext>
              </a:extLst>
            </p:cNvPr>
            <p:cNvCxnSpPr>
              <a:cxnSpLocks/>
            </p:cNvCxnSpPr>
            <p:nvPr/>
          </p:nvCxnSpPr>
          <p:spPr>
            <a:xfrm flipV="1">
              <a:off x="9055509" y="1508564"/>
              <a:ext cx="978392" cy="777437"/>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5314C1D6-2450-4019-957C-25809B453AF7}"/>
                </a:ext>
              </a:extLst>
            </p:cNvPr>
            <p:cNvSpPr txBox="1"/>
            <p:nvPr/>
          </p:nvSpPr>
          <p:spPr>
            <a:xfrm>
              <a:off x="10033899" y="1287619"/>
              <a:ext cx="184854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Safety signage</a:t>
              </a:r>
            </a:p>
          </p:txBody>
        </p:sp>
      </p:grpSp>
      <p:grpSp>
        <p:nvGrpSpPr>
          <p:cNvPr id="10" name="Group 9">
            <a:extLst>
              <a:ext uri="{FF2B5EF4-FFF2-40B4-BE49-F238E27FC236}">
                <a16:creationId xmlns:a16="http://schemas.microsoft.com/office/drawing/2014/main" id="{2B8EE84D-2AD8-4741-9CE2-04BCC1C01F8A}"/>
              </a:ext>
            </a:extLst>
          </p:cNvPr>
          <p:cNvGrpSpPr/>
          <p:nvPr/>
        </p:nvGrpSpPr>
        <p:grpSpPr>
          <a:xfrm>
            <a:off x="7610168" y="2698955"/>
            <a:ext cx="4272277" cy="827664"/>
            <a:chOff x="7610168" y="2698955"/>
            <a:chExt cx="4272277" cy="827664"/>
          </a:xfrm>
        </p:grpSpPr>
        <p:cxnSp>
          <p:nvCxnSpPr>
            <p:cNvPr id="11" name="Connector: Elbow 10">
              <a:extLst>
                <a:ext uri="{FF2B5EF4-FFF2-40B4-BE49-F238E27FC236}">
                  <a16:creationId xmlns:a16="http://schemas.microsoft.com/office/drawing/2014/main" id="{F6F81304-0EC2-4177-B4A9-5A61CA379899}"/>
                </a:ext>
              </a:extLst>
            </p:cNvPr>
            <p:cNvCxnSpPr/>
            <p:nvPr/>
          </p:nvCxnSpPr>
          <p:spPr>
            <a:xfrm>
              <a:off x="7610168" y="2698955"/>
              <a:ext cx="2580967" cy="412955"/>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84D50A47-F927-4798-9923-56E54E242D33}"/>
                </a:ext>
              </a:extLst>
            </p:cNvPr>
            <p:cNvSpPr txBox="1"/>
            <p:nvPr/>
          </p:nvSpPr>
          <p:spPr>
            <a:xfrm>
              <a:off x="10255044" y="2880288"/>
              <a:ext cx="1627401"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Goggles easy to access</a:t>
              </a:r>
            </a:p>
          </p:txBody>
        </p:sp>
      </p:grpSp>
      <p:grpSp>
        <p:nvGrpSpPr>
          <p:cNvPr id="12" name="Group 11">
            <a:extLst>
              <a:ext uri="{FF2B5EF4-FFF2-40B4-BE49-F238E27FC236}">
                <a16:creationId xmlns:a16="http://schemas.microsoft.com/office/drawing/2014/main" id="{693AD968-25E1-4D9C-8711-56273FDAE593}"/>
              </a:ext>
            </a:extLst>
          </p:cNvPr>
          <p:cNvGrpSpPr/>
          <p:nvPr/>
        </p:nvGrpSpPr>
        <p:grpSpPr>
          <a:xfrm>
            <a:off x="8752114" y="3864077"/>
            <a:ext cx="3130331" cy="1210563"/>
            <a:chOff x="8752114" y="3864077"/>
            <a:chExt cx="3130331" cy="1210563"/>
          </a:xfrm>
        </p:grpSpPr>
        <p:cxnSp>
          <p:nvCxnSpPr>
            <p:cNvPr id="7" name="Connector: Elbow 6">
              <a:extLst>
                <a:ext uri="{FF2B5EF4-FFF2-40B4-BE49-F238E27FC236}">
                  <a16:creationId xmlns:a16="http://schemas.microsoft.com/office/drawing/2014/main" id="{42FC34DA-5AE8-44C7-BD62-B1A2FFB1E5C9}"/>
                </a:ext>
              </a:extLst>
            </p:cNvPr>
            <p:cNvCxnSpPr>
              <a:cxnSpLocks/>
            </p:cNvCxnSpPr>
            <p:nvPr/>
          </p:nvCxnSpPr>
          <p:spPr>
            <a:xfrm>
              <a:off x="8752114" y="3864077"/>
              <a:ext cx="1588962" cy="693175"/>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2725B5F1-DF02-423C-A4ED-47B3F884473C}"/>
                </a:ext>
              </a:extLst>
            </p:cNvPr>
            <p:cNvSpPr txBox="1"/>
            <p:nvPr/>
          </p:nvSpPr>
          <p:spPr>
            <a:xfrm>
              <a:off x="10476411" y="4428309"/>
              <a:ext cx="1406034"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Guards on scroll saw</a:t>
              </a:r>
            </a:p>
          </p:txBody>
        </p:sp>
      </p:grpSp>
      <p:grpSp>
        <p:nvGrpSpPr>
          <p:cNvPr id="6" name="Group 5">
            <a:extLst>
              <a:ext uri="{FF2B5EF4-FFF2-40B4-BE49-F238E27FC236}">
                <a16:creationId xmlns:a16="http://schemas.microsoft.com/office/drawing/2014/main" id="{455A98D2-520D-4316-B0C8-8EF59B59FBAE}"/>
              </a:ext>
            </a:extLst>
          </p:cNvPr>
          <p:cNvGrpSpPr/>
          <p:nvPr/>
        </p:nvGrpSpPr>
        <p:grpSpPr>
          <a:xfrm>
            <a:off x="152359" y="4940709"/>
            <a:ext cx="3151281" cy="589935"/>
            <a:chOff x="152359" y="4940709"/>
            <a:chExt cx="3151281" cy="589935"/>
          </a:xfrm>
        </p:grpSpPr>
        <p:cxnSp>
          <p:nvCxnSpPr>
            <p:cNvPr id="9" name="Connector: Elbow 8">
              <a:extLst>
                <a:ext uri="{FF2B5EF4-FFF2-40B4-BE49-F238E27FC236}">
                  <a16:creationId xmlns:a16="http://schemas.microsoft.com/office/drawing/2014/main" id="{FF6AACEF-8F3A-4E9E-BE4D-4469C0179B3A}"/>
                </a:ext>
              </a:extLst>
            </p:cNvPr>
            <p:cNvCxnSpPr/>
            <p:nvPr/>
          </p:nvCxnSpPr>
          <p:spPr>
            <a:xfrm rot="10800000" flipV="1">
              <a:off x="1076633" y="4940709"/>
              <a:ext cx="2227007" cy="589935"/>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4C3B875-ED1F-4D3D-853E-24A79E5A440A}"/>
                </a:ext>
              </a:extLst>
            </p:cNvPr>
            <p:cNvSpPr txBox="1"/>
            <p:nvPr/>
          </p:nvSpPr>
          <p:spPr>
            <a:xfrm>
              <a:off x="152359" y="5059900"/>
              <a:ext cx="184854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Extraction</a:t>
              </a:r>
            </a:p>
          </p:txBody>
        </p:sp>
      </p:grpSp>
      <p:grpSp>
        <p:nvGrpSpPr>
          <p:cNvPr id="2" name="Group 1">
            <a:extLst>
              <a:ext uri="{FF2B5EF4-FFF2-40B4-BE49-F238E27FC236}">
                <a16:creationId xmlns:a16="http://schemas.microsoft.com/office/drawing/2014/main" id="{A769D5C4-0A56-4DE4-846C-33FB57723478}"/>
              </a:ext>
            </a:extLst>
          </p:cNvPr>
          <p:cNvGrpSpPr/>
          <p:nvPr/>
        </p:nvGrpSpPr>
        <p:grpSpPr>
          <a:xfrm>
            <a:off x="285095" y="1508564"/>
            <a:ext cx="4552377" cy="1391122"/>
            <a:chOff x="285095" y="1508564"/>
            <a:chExt cx="4552377" cy="1391122"/>
          </a:xfrm>
        </p:grpSpPr>
        <p:cxnSp>
          <p:nvCxnSpPr>
            <p:cNvPr id="5" name="Connector: Elbow 4">
              <a:extLst>
                <a:ext uri="{FF2B5EF4-FFF2-40B4-BE49-F238E27FC236}">
                  <a16:creationId xmlns:a16="http://schemas.microsoft.com/office/drawing/2014/main" id="{374ADF1B-ED00-4BDD-8576-597BBEFFEA29}"/>
                </a:ext>
              </a:extLst>
            </p:cNvPr>
            <p:cNvCxnSpPr>
              <a:cxnSpLocks/>
            </p:cNvCxnSpPr>
            <p:nvPr/>
          </p:nvCxnSpPr>
          <p:spPr>
            <a:xfrm rot="10800000">
              <a:off x="1755060" y="1976287"/>
              <a:ext cx="3082412" cy="923399"/>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B9CD00EA-8618-4BEE-A178-290322B19285}"/>
                </a:ext>
              </a:extLst>
            </p:cNvPr>
            <p:cNvSpPr txBox="1"/>
            <p:nvPr/>
          </p:nvSpPr>
          <p:spPr>
            <a:xfrm>
              <a:off x="285095" y="1508564"/>
              <a:ext cx="1848546"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Guards on pillar drill</a:t>
              </a:r>
            </a:p>
          </p:txBody>
        </p:sp>
      </p:grpSp>
      <p:grpSp>
        <p:nvGrpSpPr>
          <p:cNvPr id="4" name="Group 3">
            <a:extLst>
              <a:ext uri="{FF2B5EF4-FFF2-40B4-BE49-F238E27FC236}">
                <a16:creationId xmlns:a16="http://schemas.microsoft.com/office/drawing/2014/main" id="{9FA6FA0D-E2DD-420F-A1AC-A93907DFEF4F}"/>
              </a:ext>
            </a:extLst>
          </p:cNvPr>
          <p:cNvGrpSpPr/>
          <p:nvPr/>
        </p:nvGrpSpPr>
        <p:grpSpPr>
          <a:xfrm>
            <a:off x="152359" y="3374740"/>
            <a:ext cx="3151281" cy="1301788"/>
            <a:chOff x="152359" y="3374740"/>
            <a:chExt cx="3151281" cy="1301788"/>
          </a:xfrm>
        </p:grpSpPr>
        <p:cxnSp>
          <p:nvCxnSpPr>
            <p:cNvPr id="15" name="Connector: Elbow 14">
              <a:extLst>
                <a:ext uri="{FF2B5EF4-FFF2-40B4-BE49-F238E27FC236}">
                  <a16:creationId xmlns:a16="http://schemas.microsoft.com/office/drawing/2014/main" id="{48956046-40CC-4D35-A285-B63592C46B13}"/>
                </a:ext>
              </a:extLst>
            </p:cNvPr>
            <p:cNvCxnSpPr>
              <a:cxnSpLocks/>
            </p:cNvCxnSpPr>
            <p:nvPr/>
          </p:nvCxnSpPr>
          <p:spPr>
            <a:xfrm rot="10800000" flipV="1">
              <a:off x="1076632" y="3374740"/>
              <a:ext cx="2227008" cy="575601"/>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F7ADE011-0AC9-4FB9-9BB1-9825D63EB81B}"/>
                </a:ext>
              </a:extLst>
            </p:cNvPr>
            <p:cNvSpPr txBox="1"/>
            <p:nvPr/>
          </p:nvSpPr>
          <p:spPr>
            <a:xfrm>
              <a:off x="152359" y="3476199"/>
              <a:ext cx="1848546"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½ circular sander protected by guard</a:t>
              </a:r>
            </a:p>
          </p:txBody>
        </p:sp>
      </p:grpSp>
    </p:spTree>
    <p:extLst>
      <p:ext uri="{BB962C8B-B14F-4D97-AF65-F5344CB8AC3E}">
        <p14:creationId xmlns:p14="http://schemas.microsoft.com/office/powerpoint/2010/main" val="193234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09598" y="2756112"/>
            <a:ext cx="8966201" cy="2677656"/>
          </a:xfrm>
          <a:prstGeom prst="rect">
            <a:avLst/>
          </a:prstGeom>
          <a:noFill/>
          <a:ln w="9525">
            <a:noFill/>
            <a:miter lim="800000"/>
            <a:headEnd/>
            <a:tailEnd/>
          </a:ln>
        </p:spPr>
        <p:txBody>
          <a:bodyPr wrap="square">
            <a:spAutoFit/>
          </a:bodyPr>
          <a:lstStyle/>
          <a:p>
            <a:pPr marL="342900" indent="-342900"/>
            <a:r>
              <a:rPr lang="en-GB" sz="2400" dirty="0">
                <a:latin typeface="Arial" panose="020B0604020202020204" pitchFamily="34" charset="0"/>
                <a:cs typeface="Arial" panose="020B0604020202020204" pitchFamily="34" charset="0"/>
              </a:rPr>
              <a:t>e.g.</a:t>
            </a:r>
          </a:p>
          <a:p>
            <a:pPr marL="342900" indent="-342900">
              <a:buFont typeface="Arial" charset="0"/>
              <a:buChar char="•"/>
            </a:pPr>
            <a:endParaRPr lang="en-GB" sz="2400" dirty="0">
              <a:latin typeface="Arial" panose="020B0604020202020204" pitchFamily="34" charset="0"/>
              <a:cs typeface="Arial" panose="020B0604020202020204" pitchFamily="34" charset="0"/>
            </a:endParaRPr>
          </a:p>
          <a:p>
            <a:pPr marL="342900" indent="-342900">
              <a:buFont typeface="Arial" charset="0"/>
              <a:buChar char="•"/>
            </a:pPr>
            <a:r>
              <a:rPr lang="en-GB" sz="2400" dirty="0">
                <a:latin typeface="Arial" panose="020B0604020202020204" pitchFamily="34" charset="0"/>
                <a:cs typeface="Arial" panose="020B0604020202020204" pitchFamily="34" charset="0"/>
              </a:rPr>
              <a:t>The use of </a:t>
            </a:r>
            <a:r>
              <a:rPr lang="en-GB" sz="2400" b="1" i="1" dirty="0">
                <a:latin typeface="Arial" panose="020B0604020202020204" pitchFamily="34" charset="0"/>
                <a:cs typeface="Arial" panose="020B0604020202020204" pitchFamily="34" charset="0"/>
              </a:rPr>
              <a:t>lead free </a:t>
            </a:r>
            <a:r>
              <a:rPr lang="en-GB" sz="2400" dirty="0">
                <a:latin typeface="Arial" panose="020B0604020202020204" pitchFamily="34" charset="0"/>
                <a:cs typeface="Arial" panose="020B0604020202020204" pitchFamily="34" charset="0"/>
              </a:rPr>
              <a:t>and </a:t>
            </a:r>
            <a:r>
              <a:rPr lang="en-GB" sz="2400" b="1" i="1" dirty="0">
                <a:latin typeface="Arial" panose="020B0604020202020204" pitchFamily="34" charset="0"/>
                <a:cs typeface="Arial" panose="020B0604020202020204" pitchFamily="34" charset="0"/>
              </a:rPr>
              <a:t>non-toxic</a:t>
            </a:r>
            <a:r>
              <a:rPr lang="en-GB" sz="2400" dirty="0">
                <a:latin typeface="Arial" panose="020B0604020202020204" pitchFamily="34" charset="0"/>
                <a:cs typeface="Arial" panose="020B0604020202020204" pitchFamily="34" charset="0"/>
              </a:rPr>
              <a:t> paint on children’s toys</a:t>
            </a:r>
          </a:p>
          <a:p>
            <a:pPr marL="342900" indent="-342900">
              <a:buFont typeface="Arial" charset="0"/>
              <a:buChar char="•"/>
            </a:pPr>
            <a:endParaRPr lang="en-GB" sz="2400" dirty="0">
              <a:latin typeface="Arial" panose="020B0604020202020204" pitchFamily="34" charset="0"/>
              <a:cs typeface="Arial" panose="020B0604020202020204" pitchFamily="34" charset="0"/>
            </a:endParaRPr>
          </a:p>
          <a:p>
            <a:pPr marL="342900" indent="-342900">
              <a:buFont typeface="Arial" charset="0"/>
              <a:buChar char="•"/>
            </a:pPr>
            <a:r>
              <a:rPr lang="en-GB" sz="2400" dirty="0">
                <a:latin typeface="Arial" panose="020B0604020202020204" pitchFamily="34" charset="0"/>
                <a:cs typeface="Arial" panose="020B0604020202020204" pitchFamily="34" charset="0"/>
              </a:rPr>
              <a:t>The avoidance of finger traps</a:t>
            </a:r>
          </a:p>
          <a:p>
            <a:pPr marL="342900" indent="-342900">
              <a:buFont typeface="Arial" charset="0"/>
              <a:buChar char="•"/>
            </a:pPr>
            <a:endParaRPr lang="en-GB" sz="2400" dirty="0">
              <a:latin typeface="Arial" panose="020B0604020202020204" pitchFamily="34" charset="0"/>
              <a:cs typeface="Arial" panose="020B0604020202020204" pitchFamily="34" charset="0"/>
            </a:endParaRPr>
          </a:p>
          <a:p>
            <a:pPr marL="342900" indent="-342900">
              <a:buFont typeface="Arial" charset="0"/>
              <a:buChar char="•"/>
            </a:pPr>
            <a:r>
              <a:rPr lang="en-GB" sz="2400" b="1" i="1" dirty="0">
                <a:latin typeface="Arial" panose="020B0604020202020204" pitchFamily="34" charset="0"/>
                <a:cs typeface="Arial" panose="020B0604020202020204" pitchFamily="34" charset="0"/>
              </a:rPr>
              <a:t>Guards</a:t>
            </a:r>
            <a:r>
              <a:rPr lang="en-GB" sz="2400" dirty="0">
                <a:latin typeface="Arial" panose="020B0604020202020204" pitchFamily="34" charset="0"/>
                <a:cs typeface="Arial" panose="020B0604020202020204" pitchFamily="34" charset="0"/>
              </a:rPr>
              <a:t> on electrical toys </a:t>
            </a:r>
          </a:p>
        </p:txBody>
      </p:sp>
      <p:sp>
        <p:nvSpPr>
          <p:cNvPr id="4" name="Rectangle 3"/>
          <p:cNvSpPr>
            <a:spLocks noChangeArrowheads="1"/>
          </p:cNvSpPr>
          <p:nvPr/>
        </p:nvSpPr>
        <p:spPr bwMode="auto">
          <a:xfrm>
            <a:off x="609599" y="1258274"/>
            <a:ext cx="10617201" cy="1200329"/>
          </a:xfrm>
          <a:prstGeom prst="rect">
            <a:avLst/>
          </a:prstGeom>
          <a:noFill/>
          <a:ln w="9525">
            <a:noFill/>
            <a:miter lim="800000"/>
            <a:headEnd/>
            <a:tailEnd/>
          </a:ln>
        </p:spPr>
        <p:txBody>
          <a:bodyPr wrap="square">
            <a:spAutoFit/>
          </a:bodyPr>
          <a:lstStyle/>
          <a:p>
            <a:r>
              <a:rPr lang="en-GB" sz="2400" b="1" dirty="0">
                <a:solidFill>
                  <a:srgbClr val="0070C0"/>
                </a:solidFill>
                <a:latin typeface="Cambria" panose="02040503050406030204" pitchFamily="18" charset="0"/>
              </a:rPr>
              <a:t>The British Standards Institution (BSI) is a large organisation that brings together experts from across the designing and manufacturing industries to help create the standards by which products are measured.</a:t>
            </a:r>
          </a:p>
        </p:txBody>
      </p:sp>
      <p:sp>
        <p:nvSpPr>
          <p:cNvPr id="5" name="Title 4">
            <a:extLst>
              <a:ext uri="{FF2B5EF4-FFF2-40B4-BE49-F238E27FC236}">
                <a16:creationId xmlns:a16="http://schemas.microsoft.com/office/drawing/2014/main" id="{D73E6352-D492-478E-9FD9-4B11C169D751}"/>
              </a:ext>
            </a:extLst>
          </p:cNvPr>
          <p:cNvSpPr>
            <a:spLocks noGrp="1"/>
          </p:cNvSpPr>
          <p:nvPr>
            <p:ph type="title"/>
          </p:nvPr>
        </p:nvSpPr>
        <p:spPr/>
        <p:txBody>
          <a:bodyPr>
            <a:normAutofit fontScale="90000"/>
          </a:bodyPr>
          <a:lstStyle/>
          <a:p>
            <a:r>
              <a:rPr lang="en-GB" dirty="0">
                <a:solidFill>
                  <a:srgbClr val="00B050"/>
                </a:solidFill>
              </a:rPr>
              <a:t>BSI = British Standards Institute</a:t>
            </a:r>
          </a:p>
        </p:txBody>
      </p:sp>
    </p:spTree>
    <p:extLst>
      <p:ext uri="{BB962C8B-B14F-4D97-AF65-F5344CB8AC3E}">
        <p14:creationId xmlns:p14="http://schemas.microsoft.com/office/powerpoint/2010/main" val="19311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1"/>
          <p:cNvSpPr>
            <a:spLocks noChangeArrowheads="1"/>
          </p:cNvSpPr>
          <p:nvPr/>
        </p:nvSpPr>
        <p:spPr bwMode="auto">
          <a:xfrm>
            <a:off x="609600" y="495469"/>
            <a:ext cx="4775200" cy="2677656"/>
          </a:xfrm>
          <a:prstGeom prst="rect">
            <a:avLst/>
          </a:prstGeom>
          <a:noFill/>
          <a:ln w="9525">
            <a:noFill/>
            <a:miter lim="800000"/>
            <a:headEnd/>
            <a:tailEnd/>
          </a:ln>
        </p:spPr>
        <p:txBody>
          <a:bodyPr wrap="square">
            <a:spAutoFit/>
          </a:bodyPr>
          <a:lstStyle/>
          <a:p>
            <a:r>
              <a:rPr lang="en-GB" sz="2800" b="1" dirty="0">
                <a:solidFill>
                  <a:srgbClr val="318AAC"/>
                </a:solidFill>
                <a:latin typeface="Cambria" panose="02040503050406030204" pitchFamily="18" charset="0"/>
              </a:rPr>
              <a:t>Many products display a Kitemark</a:t>
            </a:r>
            <a:endParaRPr lang="en-GB" sz="2800" b="1" u="sng" dirty="0">
              <a:solidFill>
                <a:srgbClr val="318AAC"/>
              </a:solidFill>
              <a:latin typeface="Cambria" panose="02040503050406030204" pitchFamily="18"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This shows that a product meets the BSI safety and quality standards and has been tested to prove this.</a:t>
            </a:r>
          </a:p>
          <a:p>
            <a:endParaRPr lang="en-GB" sz="3200" dirty="0"/>
          </a:p>
        </p:txBody>
      </p:sp>
      <p:pic>
        <p:nvPicPr>
          <p:cNvPr id="4" name="Picture 3">
            <a:extLst>
              <a:ext uri="{FF2B5EF4-FFF2-40B4-BE49-F238E27FC236}">
                <a16:creationId xmlns:a16="http://schemas.microsoft.com/office/drawing/2014/main" id="{02984670-16CA-43F4-B104-5C5894DA7D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8154" y="3287425"/>
            <a:ext cx="1741423" cy="1876533"/>
          </a:xfrm>
          <a:prstGeom prst="rect">
            <a:avLst/>
          </a:prstGeom>
        </p:spPr>
      </p:pic>
      <p:pic>
        <p:nvPicPr>
          <p:cNvPr id="5" name="Picture 4">
            <a:extLst>
              <a:ext uri="{FF2B5EF4-FFF2-40B4-BE49-F238E27FC236}">
                <a16:creationId xmlns:a16="http://schemas.microsoft.com/office/drawing/2014/main" id="{5F0196D7-CE62-49FD-B9A5-5394ACC19B2C}"/>
              </a:ext>
            </a:extLst>
          </p:cNvPr>
          <p:cNvPicPr>
            <a:picLocks noChangeAspect="1"/>
          </p:cNvPicPr>
          <p:nvPr/>
        </p:nvPicPr>
        <p:blipFill>
          <a:blip r:embed="rId4"/>
          <a:stretch>
            <a:fillRect/>
          </a:stretch>
        </p:blipFill>
        <p:spPr>
          <a:xfrm>
            <a:off x="8357896" y="4084320"/>
            <a:ext cx="1943689" cy="1668476"/>
          </a:xfrm>
          <a:prstGeom prst="rect">
            <a:avLst/>
          </a:prstGeom>
        </p:spPr>
      </p:pic>
      <p:sp>
        <p:nvSpPr>
          <p:cNvPr id="8" name="Rectangle 1">
            <a:extLst>
              <a:ext uri="{FF2B5EF4-FFF2-40B4-BE49-F238E27FC236}">
                <a16:creationId xmlns:a16="http://schemas.microsoft.com/office/drawing/2014/main" id="{97C9E977-E969-4A03-A54C-17A521772CC2}"/>
              </a:ext>
            </a:extLst>
          </p:cNvPr>
          <p:cNvSpPr>
            <a:spLocks noChangeArrowheads="1"/>
          </p:cNvSpPr>
          <p:nvPr/>
        </p:nvSpPr>
        <p:spPr bwMode="auto">
          <a:xfrm>
            <a:off x="6507480" y="495469"/>
            <a:ext cx="4846320" cy="3908762"/>
          </a:xfrm>
          <a:prstGeom prst="rect">
            <a:avLst/>
          </a:prstGeom>
          <a:noFill/>
          <a:ln w="9525">
            <a:noFill/>
            <a:miter lim="800000"/>
            <a:headEnd/>
            <a:tailEnd/>
          </a:ln>
        </p:spPr>
        <p:txBody>
          <a:bodyPr wrap="square">
            <a:spAutoFit/>
          </a:bodyPr>
          <a:lstStyle/>
          <a:p>
            <a:r>
              <a:rPr lang="en-GB" sz="2800" b="1" dirty="0">
                <a:solidFill>
                  <a:srgbClr val="318AAC"/>
                </a:solidFill>
                <a:latin typeface="Cambria" panose="02040503050406030204" pitchFamily="18" charset="0"/>
              </a:rPr>
              <a:t>Many products display a </a:t>
            </a:r>
            <a:br>
              <a:rPr lang="en-GB" sz="2800" b="1" dirty="0">
                <a:solidFill>
                  <a:srgbClr val="318AAC"/>
                </a:solidFill>
                <a:latin typeface="Cambria" panose="02040503050406030204" pitchFamily="18" charset="0"/>
              </a:rPr>
            </a:br>
            <a:r>
              <a:rPr lang="en-GB" sz="2800" b="1" dirty="0">
                <a:solidFill>
                  <a:srgbClr val="318AAC"/>
                </a:solidFill>
                <a:latin typeface="Cambria" panose="02040503050406030204" pitchFamily="18" charset="0"/>
              </a:rPr>
              <a:t>CE mark</a:t>
            </a:r>
            <a:endParaRPr lang="en-GB" sz="2800" b="1" u="sng" dirty="0">
              <a:solidFill>
                <a:srgbClr val="318AAC"/>
              </a:solidFill>
              <a:latin typeface="Cambria" panose="02040503050406030204" pitchFamily="18"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This shows that a product meets the EEC safety and quality standards and has been tested to prove this. </a:t>
            </a:r>
          </a:p>
          <a:p>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Products will be removed from shops in Europe if they do not meet these minimum standards.</a:t>
            </a:r>
          </a:p>
          <a:p>
            <a:endParaRPr lang="en-GB" sz="3200" dirty="0"/>
          </a:p>
        </p:txBody>
      </p:sp>
    </p:spTree>
    <p:extLst>
      <p:ext uri="{BB962C8B-B14F-4D97-AF65-F5344CB8AC3E}">
        <p14:creationId xmlns:p14="http://schemas.microsoft.com/office/powerpoint/2010/main" val="570109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BAF8D8-9A28-4B83-8EDC-7852994F1B6D}"/>
              </a:ext>
            </a:extLst>
          </p:cNvPr>
          <p:cNvSpPr txBox="1"/>
          <p:nvPr/>
        </p:nvSpPr>
        <p:spPr>
          <a:xfrm>
            <a:off x="472966" y="501432"/>
            <a:ext cx="5549462" cy="3077766"/>
          </a:xfrm>
          <a:prstGeom prst="rect">
            <a:avLst/>
          </a:prstGeom>
          <a:noFill/>
        </p:spPr>
        <p:txBody>
          <a:bodyPr wrap="square" rtlCol="0">
            <a:spAutoFit/>
          </a:bodyPr>
          <a:lstStyle/>
          <a:p>
            <a:r>
              <a:rPr lang="en-GB" sz="3200" b="1" dirty="0">
                <a:solidFill>
                  <a:srgbClr val="318AAC"/>
                </a:solidFill>
                <a:latin typeface="Cambria" panose="02040503050406030204" pitchFamily="18" charset="0"/>
                <a:cs typeface="Arial" panose="020B0604020202020204" pitchFamily="34" charset="0"/>
              </a:rPr>
              <a:t>The Lion Mark</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Lion Mark was created in 1988 to show that the manufacturer/retailer has agreed to the ‘British Toy and Hobby Associations’ code of practice, in relation to the way the toy performs.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 is a mark showing tests have been made for safety, that it is not a counterfeit and that it will be advertised truthfully.</a:t>
            </a:r>
          </a:p>
        </p:txBody>
      </p:sp>
      <p:sp>
        <p:nvSpPr>
          <p:cNvPr id="7" name="TextBox 6">
            <a:extLst>
              <a:ext uri="{FF2B5EF4-FFF2-40B4-BE49-F238E27FC236}">
                <a16:creationId xmlns:a16="http://schemas.microsoft.com/office/drawing/2014/main" id="{C0F77823-B7B1-4854-ABB5-C351E1C835ED}"/>
              </a:ext>
            </a:extLst>
          </p:cNvPr>
          <p:cNvSpPr txBox="1"/>
          <p:nvPr/>
        </p:nvSpPr>
        <p:spPr>
          <a:xfrm>
            <a:off x="7125686" y="433596"/>
            <a:ext cx="4754112" cy="1692771"/>
          </a:xfrm>
          <a:prstGeom prst="rect">
            <a:avLst/>
          </a:prstGeom>
          <a:noFill/>
        </p:spPr>
        <p:txBody>
          <a:bodyPr wrap="square" rtlCol="0">
            <a:spAutoFit/>
          </a:bodyPr>
          <a:lstStyle/>
          <a:p>
            <a:r>
              <a:rPr lang="en-GB" sz="3200" b="1" dirty="0">
                <a:solidFill>
                  <a:srgbClr val="318AAC"/>
                </a:solidFill>
                <a:latin typeface="Cambria" panose="02040503050406030204" pitchFamily="18" charset="0"/>
                <a:cs typeface="Arial" panose="020B0604020202020204" pitchFamily="34" charset="0"/>
              </a:rPr>
              <a:t>Not suitable for children aged 0-3</a:t>
            </a:r>
          </a:p>
          <a:p>
            <a:endParaRPr lang="en-GB" sz="2000" b="1" dirty="0">
              <a:solidFill>
                <a:srgbClr val="318AAC"/>
              </a:solidFill>
              <a:latin typeface="Cambria" panose="02040503050406030204" pitchFamily="18" charset="0"/>
              <a:cs typeface="Arial" panose="020B0604020202020204" pitchFamily="34" charset="0"/>
            </a:endParaRPr>
          </a:p>
          <a:p>
            <a:r>
              <a:rPr lang="en-GB" dirty="0">
                <a:latin typeface="Arial" panose="020B0604020202020204" pitchFamily="34" charset="0"/>
                <a:cs typeface="Arial" panose="020B0604020202020204" pitchFamily="34" charset="0"/>
              </a:rPr>
              <a:t>Why might this be needed?</a:t>
            </a:r>
          </a:p>
        </p:txBody>
      </p:sp>
      <p:pic>
        <p:nvPicPr>
          <p:cNvPr id="6" name="Picture 5">
            <a:extLst>
              <a:ext uri="{FF2B5EF4-FFF2-40B4-BE49-F238E27FC236}">
                <a16:creationId xmlns:a16="http://schemas.microsoft.com/office/drawing/2014/main" id="{7EBD3F48-97E2-4731-83E6-BFC54FF226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27960" y="3648522"/>
            <a:ext cx="2395308" cy="1566613"/>
          </a:xfrm>
          <a:prstGeom prst="rect">
            <a:avLst/>
          </a:prstGeom>
        </p:spPr>
      </p:pic>
      <p:pic>
        <p:nvPicPr>
          <p:cNvPr id="8" name="Picture 7">
            <a:extLst>
              <a:ext uri="{FF2B5EF4-FFF2-40B4-BE49-F238E27FC236}">
                <a16:creationId xmlns:a16="http://schemas.microsoft.com/office/drawing/2014/main" id="{D192B0AE-0645-444B-8185-B93386F05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77422" y="3386923"/>
            <a:ext cx="1758584" cy="1758584"/>
          </a:xfrm>
          <a:prstGeom prst="rect">
            <a:avLst/>
          </a:prstGeom>
        </p:spPr>
      </p:pic>
    </p:spTree>
    <p:extLst>
      <p:ext uri="{BB962C8B-B14F-4D97-AF65-F5344CB8AC3E}">
        <p14:creationId xmlns:p14="http://schemas.microsoft.com/office/powerpoint/2010/main" val="177864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7395972" y="3795376"/>
            <a:ext cx="4186428" cy="1631216"/>
          </a:xfrm>
          <a:prstGeom prst="rect">
            <a:avLst/>
          </a:prstGeom>
          <a:noFill/>
          <a:ln w="9525">
            <a:noFill/>
            <a:miter lim="800000"/>
            <a:headEnd/>
            <a:tailEnd/>
          </a:ln>
        </p:spPr>
        <p:txBody>
          <a:bodyPr wrap="square">
            <a:spAutoFit/>
          </a:bodyPr>
          <a:lstStyle/>
          <a:p>
            <a:pPr eaLnBrk="1" hangingPunct="1">
              <a:defRPr/>
            </a:pPr>
            <a:r>
              <a:rPr lang="en-GB" sz="2000" dirty="0">
                <a:latin typeface="Arial" charset="0"/>
                <a:cs typeface="Arial" charset="0"/>
              </a:rPr>
              <a:t>e.g. Lion stamp on eggs</a:t>
            </a:r>
          </a:p>
          <a:p>
            <a:pPr eaLnBrk="1" hangingPunct="1">
              <a:defRPr/>
            </a:pPr>
            <a:r>
              <a:rPr lang="en-GB" sz="2000" dirty="0">
                <a:latin typeface="Arial" charset="0"/>
                <a:cs typeface="Arial" charset="0"/>
              </a:rPr>
              <a:t>Shows where they have come from and a ‘best before’ date due to the rise in salmonella and the need for hygiene controls.</a:t>
            </a:r>
          </a:p>
        </p:txBody>
      </p:sp>
      <p:sp>
        <p:nvSpPr>
          <p:cNvPr id="6" name="Rectangle 5"/>
          <p:cNvSpPr>
            <a:spLocks noChangeArrowheads="1"/>
          </p:cNvSpPr>
          <p:nvPr/>
        </p:nvSpPr>
        <p:spPr bwMode="auto">
          <a:xfrm>
            <a:off x="994185" y="3795713"/>
            <a:ext cx="457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dirty="0"/>
              <a:t>The Food Standards Agency protects the public's health and consumer interests in relation to food.</a:t>
            </a:r>
          </a:p>
          <a:p>
            <a:pPr eaLnBrk="1" hangingPunct="1">
              <a:spcBef>
                <a:spcPct val="0"/>
              </a:spcBef>
              <a:buFontTx/>
              <a:buNone/>
            </a:pPr>
            <a:endParaRPr lang="en-GB" altLang="en-US" sz="2000" dirty="0"/>
          </a:p>
          <a:p>
            <a:pPr>
              <a:spcBef>
                <a:spcPct val="0"/>
              </a:spcBef>
              <a:buNone/>
            </a:pPr>
            <a:r>
              <a:rPr lang="en-GB" altLang="en-US" sz="2000" dirty="0"/>
              <a:t>See more information on </a:t>
            </a:r>
            <a:r>
              <a:rPr lang="en-GB" altLang="en-US" sz="2000" dirty="0">
                <a:hlinkClick r:id="rId3"/>
              </a:rPr>
              <a:t>www.food.gov.uk/</a:t>
            </a:r>
            <a:r>
              <a:rPr lang="en-GB" altLang="en-US" sz="2000" dirty="0"/>
              <a:t> </a:t>
            </a:r>
          </a:p>
        </p:txBody>
      </p:sp>
      <p:pic>
        <p:nvPicPr>
          <p:cNvPr id="7" name="Picture 6">
            <a:extLst>
              <a:ext uri="{FF2B5EF4-FFF2-40B4-BE49-F238E27FC236}">
                <a16:creationId xmlns:a16="http://schemas.microsoft.com/office/drawing/2014/main" id="{4132E767-A958-41CE-8F8D-4677324418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36696" y="1480002"/>
            <a:ext cx="3480619" cy="1392248"/>
          </a:xfrm>
          <a:prstGeom prst="rect">
            <a:avLst/>
          </a:prstGeom>
        </p:spPr>
      </p:pic>
      <p:pic>
        <p:nvPicPr>
          <p:cNvPr id="9" name="Picture 8">
            <a:extLst>
              <a:ext uri="{FF2B5EF4-FFF2-40B4-BE49-F238E27FC236}">
                <a16:creationId xmlns:a16="http://schemas.microsoft.com/office/drawing/2014/main" id="{98588647-AD73-457E-8C02-6C5DA52AC407}"/>
              </a:ext>
            </a:extLst>
          </p:cNvPr>
          <p:cNvPicPr>
            <a:picLocks noChangeAspect="1"/>
          </p:cNvPicPr>
          <p:nvPr/>
        </p:nvPicPr>
        <p:blipFill>
          <a:blip r:embed="rId5"/>
          <a:stretch>
            <a:fillRect/>
          </a:stretch>
        </p:blipFill>
        <p:spPr>
          <a:xfrm>
            <a:off x="7395972" y="1318876"/>
            <a:ext cx="3000375" cy="1714500"/>
          </a:xfrm>
          <a:prstGeom prst="rect">
            <a:avLst/>
          </a:prstGeom>
        </p:spPr>
      </p:pic>
      <p:sp>
        <p:nvSpPr>
          <p:cNvPr id="4" name="Title 3">
            <a:extLst>
              <a:ext uri="{FF2B5EF4-FFF2-40B4-BE49-F238E27FC236}">
                <a16:creationId xmlns:a16="http://schemas.microsoft.com/office/drawing/2014/main" id="{F342F649-8D0E-490F-A0AD-E1BA109D95F8}"/>
              </a:ext>
            </a:extLst>
          </p:cNvPr>
          <p:cNvSpPr>
            <a:spLocks noGrp="1"/>
          </p:cNvSpPr>
          <p:nvPr>
            <p:ph type="title"/>
          </p:nvPr>
        </p:nvSpPr>
        <p:spPr/>
        <p:txBody>
          <a:bodyPr>
            <a:normAutofit fontScale="90000"/>
          </a:bodyPr>
          <a:lstStyle/>
          <a:p>
            <a:r>
              <a:rPr lang="en-GB" dirty="0"/>
              <a:t>Food safety</a:t>
            </a:r>
          </a:p>
        </p:txBody>
      </p:sp>
    </p:spTree>
    <p:extLst>
      <p:ext uri="{BB962C8B-B14F-4D97-AF65-F5344CB8AC3E}">
        <p14:creationId xmlns:p14="http://schemas.microsoft.com/office/powerpoint/2010/main" val="178270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1989AB-AC22-44C8-B48D-8BB97161EF45}"/>
              </a:ext>
            </a:extLst>
          </p:cNvPr>
          <p:cNvSpPr txBox="1"/>
          <p:nvPr/>
        </p:nvSpPr>
        <p:spPr>
          <a:xfrm>
            <a:off x="310551" y="189781"/>
            <a:ext cx="10041147" cy="707886"/>
          </a:xfrm>
          <a:prstGeom prst="rect">
            <a:avLst/>
          </a:prstGeom>
          <a:noFill/>
        </p:spPr>
        <p:txBody>
          <a:bodyPr wrap="square" rtlCol="0">
            <a:spAutoFit/>
          </a:bodyPr>
          <a:lstStyle/>
          <a:p>
            <a:r>
              <a:rPr lang="en-GB" sz="4000" b="1" dirty="0">
                <a:solidFill>
                  <a:srgbClr val="4EBA6F"/>
                </a:solidFill>
                <a:latin typeface="Cambria" panose="02040503050406030204" pitchFamily="18" charset="0"/>
              </a:rPr>
              <a:t>Quality assurance </a:t>
            </a:r>
          </a:p>
        </p:txBody>
      </p:sp>
      <p:sp>
        <p:nvSpPr>
          <p:cNvPr id="3" name="TextBox 2">
            <a:extLst>
              <a:ext uri="{FF2B5EF4-FFF2-40B4-BE49-F238E27FC236}">
                <a16:creationId xmlns:a16="http://schemas.microsoft.com/office/drawing/2014/main" id="{ADD86E4C-C878-4680-B963-35111761B5BB}"/>
              </a:ext>
            </a:extLst>
          </p:cNvPr>
          <p:cNvSpPr txBox="1"/>
          <p:nvPr/>
        </p:nvSpPr>
        <p:spPr>
          <a:xfrm>
            <a:off x="441434" y="1018667"/>
            <a:ext cx="11209283" cy="1200329"/>
          </a:xfrm>
          <a:prstGeom prst="rect">
            <a:avLst/>
          </a:prstGeom>
          <a:noFill/>
        </p:spPr>
        <p:txBody>
          <a:bodyPr wrap="square" rtlCol="0">
            <a:spAutoFit/>
          </a:bodyPr>
          <a:lstStyle/>
          <a:p>
            <a:r>
              <a:rPr lang="en-GB" sz="2400" b="1" dirty="0">
                <a:solidFill>
                  <a:srgbClr val="318AAC"/>
                </a:solidFill>
                <a:latin typeface="Cambria" panose="02040503050406030204" pitchFamily="18" charset="0"/>
                <a:cs typeface="Arial" panose="020B0604020202020204" pitchFamily="34" charset="0"/>
              </a:rPr>
              <a:t>Safety symbols provide quality assurance to the customer.  </a:t>
            </a:r>
          </a:p>
          <a:p>
            <a:r>
              <a:rPr lang="en-GB" sz="2400" b="1" dirty="0">
                <a:solidFill>
                  <a:srgbClr val="318AAC"/>
                </a:solidFill>
                <a:latin typeface="Cambria" panose="02040503050406030204" pitchFamily="18" charset="0"/>
                <a:cs typeface="Arial" panose="020B0604020202020204" pitchFamily="34" charset="0"/>
              </a:rPr>
              <a:t>But what is quality assurance?</a:t>
            </a:r>
          </a:p>
          <a:p>
            <a:endParaRPr lang="en-GB" sz="2400" b="1" dirty="0">
              <a:solidFill>
                <a:srgbClr val="318AAC"/>
              </a:solidFill>
              <a:latin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7921BB1C-2AEE-47D5-B1BA-E71891A2B7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434" y="2234761"/>
            <a:ext cx="4987159" cy="3740369"/>
          </a:xfrm>
          <a:prstGeom prst="rect">
            <a:avLst/>
          </a:prstGeom>
        </p:spPr>
      </p:pic>
      <p:sp>
        <p:nvSpPr>
          <p:cNvPr id="6" name="TextBox 5">
            <a:extLst>
              <a:ext uri="{FF2B5EF4-FFF2-40B4-BE49-F238E27FC236}">
                <a16:creationId xmlns:a16="http://schemas.microsoft.com/office/drawing/2014/main" id="{19350184-BA8C-4BE9-B71B-E73DC6305ED7}"/>
              </a:ext>
            </a:extLst>
          </p:cNvPr>
          <p:cNvSpPr txBox="1"/>
          <p:nvPr/>
        </p:nvSpPr>
        <p:spPr>
          <a:xfrm>
            <a:off x="5847644" y="1940233"/>
            <a:ext cx="5944963" cy="301621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Quality assurance ensures that each and every product produced by a manufacturer meets stringent tests to ensure that they are the same.</a:t>
            </a:r>
          </a:p>
          <a:p>
            <a:endParaRPr lang="en-GB" sz="12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For example with donuts – that they have the same consistency, are cooked to the same temperature for the correct length of time, taste the same, have the same amount of icing on each one.</a:t>
            </a:r>
          </a:p>
          <a:p>
            <a:endParaRPr lang="en-GB" sz="12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Manufactures ensure this by testing every </a:t>
            </a:r>
            <a:r>
              <a:rPr lang="en-GB" dirty="0" err="1">
                <a:latin typeface="Arial" panose="020B0604020202020204" pitchFamily="34" charset="0"/>
                <a:cs typeface="Arial" panose="020B0604020202020204" pitchFamily="34" charset="0"/>
              </a:rPr>
              <a:t>xth</a:t>
            </a:r>
            <a:r>
              <a:rPr lang="en-GB" dirty="0">
                <a:latin typeface="Arial" panose="020B0604020202020204" pitchFamily="34" charset="0"/>
                <a:cs typeface="Arial" panose="020B0604020202020204" pitchFamily="34" charset="0"/>
              </a:rPr>
              <a:t> product in a production line against an agreed set of criteria.</a:t>
            </a:r>
          </a:p>
        </p:txBody>
      </p:sp>
      <p:sp>
        <p:nvSpPr>
          <p:cNvPr id="7" name="TextBox 6">
            <a:extLst>
              <a:ext uri="{FF2B5EF4-FFF2-40B4-BE49-F238E27FC236}">
                <a16:creationId xmlns:a16="http://schemas.microsoft.com/office/drawing/2014/main" id="{63B5A28F-0D5E-4047-94EC-58F57D1B4343}"/>
              </a:ext>
            </a:extLst>
          </p:cNvPr>
          <p:cNvSpPr txBox="1"/>
          <p:nvPr/>
        </p:nvSpPr>
        <p:spPr>
          <a:xfrm>
            <a:off x="7320066" y="5092279"/>
            <a:ext cx="4646157" cy="830997"/>
          </a:xfrm>
          <a:prstGeom prst="rect">
            <a:avLst/>
          </a:prstGeom>
          <a:noFill/>
        </p:spPr>
        <p:txBody>
          <a:bodyPr wrap="square" rtlCol="0">
            <a:spAutoFit/>
          </a:bodyPr>
          <a:lstStyle/>
          <a:p>
            <a:r>
              <a:rPr lang="en-GB" sz="2400" b="1" dirty="0">
                <a:solidFill>
                  <a:srgbClr val="318AAC"/>
                </a:solidFill>
                <a:latin typeface="Cambria" panose="02040503050406030204" pitchFamily="18" charset="0"/>
              </a:rPr>
              <a:t>What criteria would you use to test your product against?</a:t>
            </a:r>
          </a:p>
        </p:txBody>
      </p:sp>
    </p:spTree>
    <p:extLst>
      <p:ext uri="{BB962C8B-B14F-4D97-AF65-F5344CB8AC3E}">
        <p14:creationId xmlns:p14="http://schemas.microsoft.com/office/powerpoint/2010/main" val="54099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16D73B-C3DC-44CA-930A-C01DCE3DCF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670" y="1158205"/>
            <a:ext cx="5864771" cy="4822011"/>
          </a:xfrm>
          <a:prstGeom prst="rect">
            <a:avLst/>
          </a:prstGeom>
        </p:spPr>
      </p:pic>
      <p:sp>
        <p:nvSpPr>
          <p:cNvPr id="3" name="TextBox 2">
            <a:extLst>
              <a:ext uri="{FF2B5EF4-FFF2-40B4-BE49-F238E27FC236}">
                <a16:creationId xmlns:a16="http://schemas.microsoft.com/office/drawing/2014/main" id="{F65BE94F-AAF4-45D6-ADEB-A92FB1796D8C}"/>
              </a:ext>
            </a:extLst>
          </p:cNvPr>
          <p:cNvSpPr txBox="1"/>
          <p:nvPr/>
        </p:nvSpPr>
        <p:spPr>
          <a:xfrm>
            <a:off x="6773917" y="1751672"/>
            <a:ext cx="4808483" cy="2677656"/>
          </a:xfrm>
          <a:prstGeom prst="rect">
            <a:avLst/>
          </a:prstGeom>
          <a:noFill/>
        </p:spPr>
        <p:txBody>
          <a:bodyPr wrap="square" rtlCol="0">
            <a:spAutoFit/>
          </a:bodyPr>
          <a:lstStyle/>
          <a:p>
            <a:r>
              <a:rPr lang="en-GB" sz="2400" b="1" dirty="0">
                <a:solidFill>
                  <a:srgbClr val="318AAC"/>
                </a:solidFill>
                <a:latin typeface="Cambria" panose="02040503050406030204" pitchFamily="18" charset="0"/>
              </a:rPr>
              <a:t>Who are the stakeholders that they are trying to protect?</a:t>
            </a:r>
          </a:p>
          <a:p>
            <a:endParaRPr lang="en-GB" sz="2400" b="1" dirty="0">
              <a:solidFill>
                <a:srgbClr val="318AAC"/>
              </a:solidFill>
              <a:latin typeface="Cambria" panose="02040503050406030204" pitchFamily="18" charset="0"/>
            </a:endParaRPr>
          </a:p>
          <a:p>
            <a:endParaRPr lang="en-GB" sz="2400" b="1" dirty="0">
              <a:solidFill>
                <a:srgbClr val="318AAC"/>
              </a:solidFill>
              <a:latin typeface="Cambria" panose="02040503050406030204" pitchFamily="18" charset="0"/>
            </a:endParaRPr>
          </a:p>
          <a:p>
            <a:endParaRPr lang="en-GB" sz="2400" b="1" dirty="0">
              <a:solidFill>
                <a:srgbClr val="318AAC"/>
              </a:solidFill>
              <a:latin typeface="Cambria" panose="02040503050406030204" pitchFamily="18" charset="0"/>
            </a:endParaRPr>
          </a:p>
          <a:p>
            <a:r>
              <a:rPr lang="en-GB" sz="2400" b="1" dirty="0">
                <a:solidFill>
                  <a:srgbClr val="318AAC"/>
                </a:solidFill>
                <a:latin typeface="Cambria" panose="02040503050406030204" pitchFamily="18" charset="0"/>
              </a:rPr>
              <a:t>What safety instructions would your product need?</a:t>
            </a:r>
          </a:p>
        </p:txBody>
      </p:sp>
      <p:sp>
        <p:nvSpPr>
          <p:cNvPr id="4" name="Title 3">
            <a:extLst>
              <a:ext uri="{FF2B5EF4-FFF2-40B4-BE49-F238E27FC236}">
                <a16:creationId xmlns:a16="http://schemas.microsoft.com/office/drawing/2014/main" id="{CFA68FD2-2555-46A8-BFC4-F8DC3054A365}"/>
              </a:ext>
            </a:extLst>
          </p:cNvPr>
          <p:cNvSpPr>
            <a:spLocks noGrp="1"/>
          </p:cNvSpPr>
          <p:nvPr>
            <p:ph type="title"/>
          </p:nvPr>
        </p:nvSpPr>
        <p:spPr/>
        <p:txBody>
          <a:bodyPr>
            <a:normAutofit fontScale="90000"/>
          </a:bodyPr>
          <a:lstStyle/>
          <a:p>
            <a:r>
              <a:rPr lang="en-GB" dirty="0"/>
              <a:t>Why would you find these on a plane?</a:t>
            </a:r>
          </a:p>
        </p:txBody>
      </p:sp>
    </p:spTree>
    <p:extLst>
      <p:ext uri="{BB962C8B-B14F-4D97-AF65-F5344CB8AC3E}">
        <p14:creationId xmlns:p14="http://schemas.microsoft.com/office/powerpoint/2010/main" val="242368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54069-89C3-4AE3-A836-9C5BFE31E371}"/>
              </a:ext>
            </a:extLst>
          </p:cNvPr>
          <p:cNvSpPr>
            <a:spLocks noGrp="1"/>
          </p:cNvSpPr>
          <p:nvPr>
            <p:ph type="title"/>
          </p:nvPr>
        </p:nvSpPr>
        <p:spPr/>
        <p:txBody>
          <a:bodyPr>
            <a:normAutofit fontScale="90000"/>
          </a:bodyPr>
          <a:lstStyle/>
          <a:p>
            <a:r>
              <a:rPr lang="en-GB" dirty="0"/>
              <a:t>What laws are there to protect the consumer?</a:t>
            </a:r>
          </a:p>
        </p:txBody>
      </p:sp>
      <p:sp>
        <p:nvSpPr>
          <p:cNvPr id="3" name="TextBox 2">
            <a:extLst>
              <a:ext uri="{FF2B5EF4-FFF2-40B4-BE49-F238E27FC236}">
                <a16:creationId xmlns:a16="http://schemas.microsoft.com/office/drawing/2014/main" id="{E8CF0D32-4C4F-42A9-A853-3FB15CCBA3E3}"/>
              </a:ext>
            </a:extLst>
          </p:cNvPr>
          <p:cNvSpPr txBox="1"/>
          <p:nvPr/>
        </p:nvSpPr>
        <p:spPr>
          <a:xfrm>
            <a:off x="609600" y="1306008"/>
            <a:ext cx="4971393" cy="1569660"/>
          </a:xfrm>
          <a:prstGeom prst="rect">
            <a:avLst/>
          </a:prstGeom>
          <a:noFill/>
        </p:spPr>
        <p:txBody>
          <a:bodyPr wrap="square" rtlCol="0">
            <a:spAutoFit/>
          </a:bodyPr>
          <a:lstStyle/>
          <a:p>
            <a:r>
              <a:rPr lang="en-GB" sz="2400" b="1" dirty="0">
                <a:solidFill>
                  <a:srgbClr val="318AAC"/>
                </a:solidFill>
                <a:latin typeface="Cambria" panose="02040503050406030204" pitchFamily="18" charset="0"/>
              </a:rPr>
              <a:t>The Consumer Safety Act </a:t>
            </a:r>
          </a:p>
          <a:p>
            <a:r>
              <a:rPr lang="en-GB" dirty="0">
                <a:latin typeface="Arial" panose="020B0604020202020204" pitchFamily="34" charset="0"/>
                <a:cs typeface="Arial" panose="020B0604020202020204" pitchFamily="34" charset="0"/>
              </a:rPr>
              <a:t>Protects consumers with regard to clothing, toys and electrical goods. Using this Act, the government can ban dangerous goods.</a:t>
            </a:r>
          </a:p>
          <a:p>
            <a:endParaRPr lang="en-GB" dirty="0"/>
          </a:p>
        </p:txBody>
      </p:sp>
      <p:sp>
        <p:nvSpPr>
          <p:cNvPr id="4" name="TextBox 3">
            <a:extLst>
              <a:ext uri="{FF2B5EF4-FFF2-40B4-BE49-F238E27FC236}">
                <a16:creationId xmlns:a16="http://schemas.microsoft.com/office/drawing/2014/main" id="{AEFED973-F749-44CB-9099-45D3DA7426C3}"/>
              </a:ext>
            </a:extLst>
          </p:cNvPr>
          <p:cNvSpPr txBox="1"/>
          <p:nvPr/>
        </p:nvSpPr>
        <p:spPr>
          <a:xfrm>
            <a:off x="6180083" y="1306008"/>
            <a:ext cx="5044965" cy="1846659"/>
          </a:xfrm>
          <a:prstGeom prst="rect">
            <a:avLst/>
          </a:prstGeom>
          <a:noFill/>
        </p:spPr>
        <p:txBody>
          <a:bodyPr wrap="square" rtlCol="0">
            <a:spAutoFit/>
          </a:bodyPr>
          <a:lstStyle/>
          <a:p>
            <a:r>
              <a:rPr lang="en-GB" sz="2400" b="1" dirty="0">
                <a:solidFill>
                  <a:srgbClr val="318AAC"/>
                </a:solidFill>
                <a:latin typeface="Cambria" panose="02040503050406030204" pitchFamily="18" charset="0"/>
              </a:rPr>
              <a:t>The Trades Description Act </a:t>
            </a:r>
          </a:p>
          <a:p>
            <a:r>
              <a:rPr lang="en-GB" dirty="0">
                <a:latin typeface="Arial" panose="020B0604020202020204" pitchFamily="34" charset="0"/>
                <a:cs typeface="Arial" panose="020B0604020202020204" pitchFamily="34" charset="0"/>
              </a:rPr>
              <a:t>Ensures that the claims that manufacturers make about their product are true. E.g. if a product claims to allow you to see into space but it doesn’t, then the manufacturer can be sued.</a:t>
            </a:r>
            <a:endParaRPr lang="en-GB" dirty="0"/>
          </a:p>
        </p:txBody>
      </p:sp>
      <p:sp>
        <p:nvSpPr>
          <p:cNvPr id="5" name="TextBox 4">
            <a:extLst>
              <a:ext uri="{FF2B5EF4-FFF2-40B4-BE49-F238E27FC236}">
                <a16:creationId xmlns:a16="http://schemas.microsoft.com/office/drawing/2014/main" id="{13774983-B292-4D0B-B9B4-9AB4C2F82F6B}"/>
              </a:ext>
            </a:extLst>
          </p:cNvPr>
          <p:cNvSpPr txBox="1"/>
          <p:nvPr/>
        </p:nvSpPr>
        <p:spPr>
          <a:xfrm>
            <a:off x="609600" y="3472438"/>
            <a:ext cx="4840014" cy="1292662"/>
          </a:xfrm>
          <a:prstGeom prst="rect">
            <a:avLst/>
          </a:prstGeom>
          <a:noFill/>
        </p:spPr>
        <p:txBody>
          <a:bodyPr wrap="square" rtlCol="0">
            <a:spAutoFit/>
          </a:bodyPr>
          <a:lstStyle/>
          <a:p>
            <a:r>
              <a:rPr lang="en-GB" sz="2400" b="1" dirty="0">
                <a:solidFill>
                  <a:srgbClr val="318AAC"/>
                </a:solidFill>
                <a:latin typeface="Cambria" panose="02040503050406030204" pitchFamily="18" charset="0"/>
              </a:rPr>
              <a:t>The Sales of Goods Act </a:t>
            </a:r>
          </a:p>
          <a:p>
            <a:r>
              <a:rPr lang="en-GB" dirty="0">
                <a:latin typeface="Arial" panose="020B0604020202020204" pitchFamily="34" charset="0"/>
                <a:cs typeface="Arial" panose="020B0604020202020204" pitchFamily="34" charset="0"/>
              </a:rPr>
              <a:t>Ensures that products last a reasonable amount of time and work in the way that they should.</a:t>
            </a:r>
          </a:p>
        </p:txBody>
      </p:sp>
      <p:sp>
        <p:nvSpPr>
          <p:cNvPr id="6" name="TextBox 5">
            <a:extLst>
              <a:ext uri="{FF2B5EF4-FFF2-40B4-BE49-F238E27FC236}">
                <a16:creationId xmlns:a16="http://schemas.microsoft.com/office/drawing/2014/main" id="{A30555B0-7D64-4897-8046-8F5E76D7464E}"/>
              </a:ext>
            </a:extLst>
          </p:cNvPr>
          <p:cNvSpPr txBox="1"/>
          <p:nvPr/>
        </p:nvSpPr>
        <p:spPr>
          <a:xfrm>
            <a:off x="6180083" y="3465166"/>
            <a:ext cx="5044965" cy="1292662"/>
          </a:xfrm>
          <a:prstGeom prst="rect">
            <a:avLst/>
          </a:prstGeom>
          <a:noFill/>
        </p:spPr>
        <p:txBody>
          <a:bodyPr wrap="square" rtlCol="0">
            <a:spAutoFit/>
          </a:bodyPr>
          <a:lstStyle/>
          <a:p>
            <a:r>
              <a:rPr lang="en-GB" sz="2400" b="1" dirty="0">
                <a:solidFill>
                  <a:srgbClr val="318AAC"/>
                </a:solidFill>
                <a:latin typeface="Cambria" panose="02040503050406030204" pitchFamily="18" charset="0"/>
              </a:rPr>
              <a:t>Fire Safety Regulations </a:t>
            </a:r>
          </a:p>
          <a:p>
            <a:r>
              <a:rPr lang="en-GB" dirty="0">
                <a:latin typeface="Arial" panose="020B0604020202020204" pitchFamily="34" charset="0"/>
                <a:cs typeface="Arial" panose="020B0604020202020204" pitchFamily="34" charset="0"/>
              </a:rPr>
              <a:t>Protects the public against poor quality furniture that could set alight and give out dangerous fumes.</a:t>
            </a:r>
            <a:endParaRPr lang="en-GB" dirty="0"/>
          </a:p>
        </p:txBody>
      </p:sp>
      <p:sp>
        <p:nvSpPr>
          <p:cNvPr id="7" name="TextBox 6">
            <a:extLst>
              <a:ext uri="{FF2B5EF4-FFF2-40B4-BE49-F238E27FC236}">
                <a16:creationId xmlns:a16="http://schemas.microsoft.com/office/drawing/2014/main" id="{F04D4928-32A1-4979-A5A5-1A02E1A64204}"/>
              </a:ext>
            </a:extLst>
          </p:cNvPr>
          <p:cNvSpPr txBox="1"/>
          <p:nvPr/>
        </p:nvSpPr>
        <p:spPr>
          <a:xfrm>
            <a:off x="609600" y="5281448"/>
            <a:ext cx="10972800" cy="584775"/>
          </a:xfrm>
          <a:prstGeom prst="rect">
            <a:avLst/>
          </a:prstGeom>
          <a:noFill/>
        </p:spPr>
        <p:txBody>
          <a:bodyPr wrap="square" rtlCol="0">
            <a:spAutoFit/>
          </a:bodyPr>
          <a:lstStyle/>
          <a:p>
            <a:pPr algn="r"/>
            <a:r>
              <a:rPr lang="en-GB" sz="3200" b="1" dirty="0">
                <a:solidFill>
                  <a:srgbClr val="318AAC"/>
                </a:solidFill>
                <a:latin typeface="Cambria" panose="02040503050406030204" pitchFamily="18" charset="0"/>
              </a:rPr>
              <a:t>What laws would your product need to adhere to?</a:t>
            </a:r>
          </a:p>
        </p:txBody>
      </p:sp>
    </p:spTree>
    <p:extLst>
      <p:ext uri="{BB962C8B-B14F-4D97-AF65-F5344CB8AC3E}">
        <p14:creationId xmlns:p14="http://schemas.microsoft.com/office/powerpoint/2010/main" val="59958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6DEB-E9FD-4574-A32F-E4FB891A9E8D}"/>
              </a:ext>
            </a:extLst>
          </p:cNvPr>
          <p:cNvSpPr>
            <a:spLocks noGrp="1"/>
          </p:cNvSpPr>
          <p:nvPr>
            <p:ph type="title"/>
          </p:nvPr>
        </p:nvSpPr>
        <p:spPr>
          <a:xfrm>
            <a:off x="609600" y="407373"/>
            <a:ext cx="10972800" cy="689866"/>
          </a:xfrm>
        </p:spPr>
        <p:txBody>
          <a:bodyPr>
            <a:normAutofit fontScale="90000"/>
          </a:bodyPr>
          <a:lstStyle/>
          <a:p>
            <a:r>
              <a:rPr lang="en-GB" dirty="0"/>
              <a:t>What would your product need to do to ensure it keeps its stakeholders safe?</a:t>
            </a:r>
          </a:p>
        </p:txBody>
      </p:sp>
      <p:sp>
        <p:nvSpPr>
          <p:cNvPr id="3" name="Content Placeholder 2">
            <a:extLst>
              <a:ext uri="{FF2B5EF4-FFF2-40B4-BE49-F238E27FC236}">
                <a16:creationId xmlns:a16="http://schemas.microsoft.com/office/drawing/2014/main" id="{9AD2B1B9-3F9C-4A8B-ADB4-BE1C3CAD58D1}"/>
              </a:ext>
            </a:extLst>
          </p:cNvPr>
          <p:cNvSpPr>
            <a:spLocks noGrp="1"/>
          </p:cNvSpPr>
          <p:nvPr>
            <p:ph idx="1"/>
          </p:nvPr>
        </p:nvSpPr>
        <p:spPr/>
        <p:txBody>
          <a:bodyPr>
            <a:normAutofit/>
          </a:bodyPr>
          <a:lstStyle/>
          <a:p>
            <a:r>
              <a:rPr lang="en-GB" sz="2000" b="0" dirty="0">
                <a:solidFill>
                  <a:schemeClr val="tx1"/>
                </a:solidFill>
                <a:latin typeface="Arial" panose="020B0604020202020204" pitchFamily="34" charset="0"/>
                <a:cs typeface="Arial" panose="020B0604020202020204" pitchFamily="34" charset="0"/>
              </a:rPr>
              <a:t>Labelling</a:t>
            </a:r>
          </a:p>
          <a:p>
            <a:r>
              <a:rPr lang="en-GB" sz="2000" b="0" dirty="0">
                <a:solidFill>
                  <a:schemeClr val="tx1"/>
                </a:solidFill>
                <a:latin typeface="Arial" panose="020B0604020202020204" pitchFamily="34" charset="0"/>
                <a:cs typeface="Arial" panose="020B0604020202020204" pitchFamily="34" charset="0"/>
              </a:rPr>
              <a:t>Instructions</a:t>
            </a:r>
          </a:p>
          <a:p>
            <a:r>
              <a:rPr lang="en-GB" sz="2000" b="0" dirty="0">
                <a:solidFill>
                  <a:schemeClr val="tx1"/>
                </a:solidFill>
                <a:latin typeface="Arial" panose="020B0604020202020204" pitchFamily="34" charset="0"/>
                <a:cs typeface="Arial" panose="020B0604020202020204" pitchFamily="34" charset="0"/>
              </a:rPr>
              <a:t>BSI tests</a:t>
            </a:r>
          </a:p>
          <a:p>
            <a:r>
              <a:rPr lang="en-GB" sz="2000" b="0" dirty="0">
                <a:solidFill>
                  <a:schemeClr val="tx1"/>
                </a:solidFill>
                <a:latin typeface="Arial" panose="020B0604020202020204" pitchFamily="34" charset="0"/>
                <a:cs typeface="Arial" panose="020B0604020202020204" pitchFamily="34" charset="0"/>
              </a:rPr>
              <a:t>Age limits</a:t>
            </a:r>
          </a:p>
          <a:p>
            <a:r>
              <a:rPr lang="en-GB" sz="2000" b="0" dirty="0">
                <a:solidFill>
                  <a:schemeClr val="tx1"/>
                </a:solidFill>
                <a:latin typeface="Arial" panose="020B0604020202020204" pitchFamily="34" charset="0"/>
                <a:cs typeface="Arial" panose="020B0604020202020204" pitchFamily="34" charset="0"/>
              </a:rPr>
              <a:t>Stamps/marks</a:t>
            </a:r>
          </a:p>
          <a:p>
            <a:r>
              <a:rPr lang="en-GB" sz="2000" b="0" dirty="0">
                <a:solidFill>
                  <a:schemeClr val="tx1"/>
                </a:solidFill>
                <a:latin typeface="Arial" panose="020B0604020202020204" pitchFamily="34" charset="0"/>
                <a:cs typeface="Arial" panose="020B0604020202020204" pitchFamily="34" charset="0"/>
              </a:rPr>
              <a:t>Safety fastenings  </a:t>
            </a:r>
          </a:p>
        </p:txBody>
      </p:sp>
    </p:spTree>
    <p:extLst>
      <p:ext uri="{BB962C8B-B14F-4D97-AF65-F5344CB8AC3E}">
        <p14:creationId xmlns:p14="http://schemas.microsoft.com/office/powerpoint/2010/main" val="141142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9EBE59-5F46-49A8-9FC5-022155216857}"/>
              </a:ext>
            </a:extLst>
          </p:cNvPr>
          <p:cNvSpPr txBox="1"/>
          <p:nvPr/>
        </p:nvSpPr>
        <p:spPr>
          <a:xfrm>
            <a:off x="876300" y="1657350"/>
            <a:ext cx="10229850" cy="584775"/>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Examples of products with safety marks on them.</a:t>
            </a:r>
          </a:p>
        </p:txBody>
      </p:sp>
      <p:sp>
        <p:nvSpPr>
          <p:cNvPr id="7" name="Title 4">
            <a:extLst>
              <a:ext uri="{FF2B5EF4-FFF2-40B4-BE49-F238E27FC236}">
                <a16:creationId xmlns:a16="http://schemas.microsoft.com/office/drawing/2014/main" id="{9ED5F41B-5A30-4944-8189-16FA274A213D}"/>
              </a:ext>
            </a:extLst>
          </p:cNvPr>
          <p:cNvSpPr>
            <a:spLocks noGrp="1"/>
          </p:cNvSpPr>
          <p:nvPr>
            <p:ph type="title"/>
          </p:nvPr>
        </p:nvSpPr>
        <p:spPr>
          <a:xfrm>
            <a:off x="609600" y="274638"/>
            <a:ext cx="10972800" cy="689866"/>
          </a:xfrm>
        </p:spPr>
        <p:txBody>
          <a:bodyPr>
            <a:noAutofit/>
          </a:bodyPr>
          <a:lstStyle/>
          <a:p>
            <a:r>
              <a:rPr lang="en-GB" sz="3600" dirty="0"/>
              <a:t>Equipment/preparation needed for the lesson</a:t>
            </a:r>
          </a:p>
        </p:txBody>
      </p:sp>
      <p:pic>
        <p:nvPicPr>
          <p:cNvPr id="2" name="Picture 1">
            <a:extLst>
              <a:ext uri="{FF2B5EF4-FFF2-40B4-BE49-F238E27FC236}">
                <a16:creationId xmlns:a16="http://schemas.microsoft.com/office/drawing/2014/main" id="{46DCD643-9B78-4FF7-AEBC-4DD60F8EF3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6400" y="3304043"/>
            <a:ext cx="2247900" cy="2110919"/>
          </a:xfrm>
          <a:prstGeom prst="rect">
            <a:avLst/>
          </a:prstGeom>
        </p:spPr>
      </p:pic>
      <p:pic>
        <p:nvPicPr>
          <p:cNvPr id="7170" name="Picture 2" descr="File:Age warning symbol.svg">
            <a:extLst>
              <a:ext uri="{FF2B5EF4-FFF2-40B4-BE49-F238E27FC236}">
                <a16:creationId xmlns:a16="http://schemas.microsoft.com/office/drawing/2014/main" id="{BF04FF21-2508-41EE-8E6F-E046BAB83BE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49759" y="3304043"/>
            <a:ext cx="2110919" cy="2110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592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BB1E435-AD89-44C4-AA0D-F2994D079922}"/>
              </a:ext>
            </a:extLst>
          </p:cNvPr>
          <p:cNvGrpSpPr/>
          <p:nvPr/>
        </p:nvGrpSpPr>
        <p:grpSpPr>
          <a:xfrm>
            <a:off x="-12978" y="-7"/>
            <a:ext cx="12228117" cy="6858007"/>
            <a:chOff x="-12978" y="-7"/>
            <a:chExt cx="12228117" cy="6858007"/>
          </a:xfrm>
        </p:grpSpPr>
        <p:sp>
          <p:nvSpPr>
            <p:cNvPr id="5" name="Rectangle 4">
              <a:extLst>
                <a:ext uri="{FF2B5EF4-FFF2-40B4-BE49-F238E27FC236}">
                  <a16:creationId xmlns:a16="http://schemas.microsoft.com/office/drawing/2014/main" id="{A252CB36-C013-4761-8EDE-89D9D1D2D10A}"/>
                </a:ext>
              </a:extLst>
            </p:cNvPr>
            <p:cNvSpPr/>
            <p:nvPr/>
          </p:nvSpPr>
          <p:spPr>
            <a:xfrm>
              <a:off x="-12978" y="5181600"/>
              <a:ext cx="12204978" cy="1676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076B327-A528-4E3C-BA63-67D959CCD244}"/>
                </a:ext>
              </a:extLst>
            </p:cNvPr>
            <p:cNvSpPr/>
            <p:nvPr/>
          </p:nvSpPr>
          <p:spPr>
            <a:xfrm>
              <a:off x="1" y="0"/>
              <a:ext cx="12191999" cy="51905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EA50F84-20FD-4A25-881C-9529FEE3DEE5}"/>
                </a:ext>
              </a:extLst>
            </p:cNvPr>
            <p:cNvSpPr/>
            <p:nvPr/>
          </p:nvSpPr>
          <p:spPr>
            <a:xfrm>
              <a:off x="1" y="-3"/>
              <a:ext cx="3049200" cy="6857999"/>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11.3</a:t>
              </a:r>
            </a:p>
            <a:p>
              <a:pPr algn="ctr"/>
              <a:endParaRPr lang="en-GB"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E492149-F3FA-42AB-9CB7-E8203C5B09B4}"/>
                </a:ext>
              </a:extLst>
            </p:cNvPr>
            <p:cNvSpPr txBox="1"/>
            <p:nvPr/>
          </p:nvSpPr>
          <p:spPr>
            <a:xfrm>
              <a:off x="3830" y="828000"/>
              <a:ext cx="3358197" cy="1323439"/>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What is a standard?</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b="1" dirty="0">
                <a:latin typeface="Arial" panose="020B0604020202020204" pitchFamily="34" charset="0"/>
                <a:cs typeface="Arial" panose="020B0604020202020204" pitchFamily="34" charset="0"/>
              </a:endParaRPr>
            </a:p>
          </p:txBody>
        </p:sp>
        <p:sp>
          <p:nvSpPr>
            <p:cNvPr id="36" name="Rectangle 7">
              <a:extLst>
                <a:ext uri="{FF2B5EF4-FFF2-40B4-BE49-F238E27FC236}">
                  <a16:creationId xmlns:a16="http://schemas.microsoft.com/office/drawing/2014/main" id="{8398A2B0-782B-454A-8AD2-F1A776B9DF1C}"/>
                </a:ext>
              </a:extLst>
            </p:cNvPr>
            <p:cNvSpPr>
              <a:spLocks noChangeArrowheads="1"/>
            </p:cNvSpPr>
            <p:nvPr/>
          </p:nvSpPr>
          <p:spPr bwMode="auto">
            <a:xfrm>
              <a:off x="1" y="-1"/>
              <a:ext cx="12191998" cy="6858000"/>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 name="Rectangle 18">
              <a:extLst>
                <a:ext uri="{FF2B5EF4-FFF2-40B4-BE49-F238E27FC236}">
                  <a16:creationId xmlns:a16="http://schemas.microsoft.com/office/drawing/2014/main" id="{B0CDA408-B0DC-4B07-A505-F612370D8FC7}"/>
                </a:ext>
              </a:extLst>
            </p:cNvPr>
            <p:cNvSpPr/>
            <p:nvPr/>
          </p:nvSpPr>
          <p:spPr>
            <a:xfrm>
              <a:off x="3039425" y="-6"/>
              <a:ext cx="3049200" cy="6857999"/>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11.3</a:t>
              </a:r>
            </a:p>
            <a:p>
              <a:pPr algn="ctr"/>
              <a:endParaRPr lang="en-GB"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14EC3859-5029-40CC-97CD-A32E2CADBC76}"/>
                </a:ext>
              </a:extLst>
            </p:cNvPr>
            <p:cNvSpPr/>
            <p:nvPr/>
          </p:nvSpPr>
          <p:spPr>
            <a:xfrm>
              <a:off x="6090397" y="-7"/>
              <a:ext cx="3049200" cy="6857999"/>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11.3</a:t>
              </a:r>
            </a:p>
            <a:p>
              <a:pPr algn="ctr"/>
              <a:endParaRPr lang="en-GB"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CE2A2652-8A0F-4318-B409-E33852668732}"/>
                </a:ext>
              </a:extLst>
            </p:cNvPr>
            <p:cNvSpPr/>
            <p:nvPr/>
          </p:nvSpPr>
          <p:spPr>
            <a:xfrm>
              <a:off x="1" y="5181600"/>
              <a:ext cx="12191998" cy="1676392"/>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2BF305A5-8648-4413-9C49-3C9C2AC8E296}"/>
                </a:ext>
              </a:extLst>
            </p:cNvPr>
            <p:cNvSpPr/>
            <p:nvPr/>
          </p:nvSpPr>
          <p:spPr>
            <a:xfrm>
              <a:off x="1" y="828000"/>
              <a:ext cx="3049200" cy="223905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221355C4-A7A4-4739-A1F8-1EC76AB002BD}"/>
                </a:ext>
              </a:extLst>
            </p:cNvPr>
            <p:cNvSpPr/>
            <p:nvPr/>
          </p:nvSpPr>
          <p:spPr>
            <a:xfrm>
              <a:off x="3049201" y="828000"/>
              <a:ext cx="3049200" cy="223905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41CFFAFB-9AE2-4440-B26D-2C627B36A330}"/>
                </a:ext>
              </a:extLst>
            </p:cNvPr>
            <p:cNvSpPr/>
            <p:nvPr/>
          </p:nvSpPr>
          <p:spPr>
            <a:xfrm>
              <a:off x="3049200" y="1901855"/>
              <a:ext cx="3045027" cy="223905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25E9F2B8-5A70-4363-A732-62CD5D0FFB87}"/>
                </a:ext>
              </a:extLst>
            </p:cNvPr>
            <p:cNvSpPr/>
            <p:nvPr/>
          </p:nvSpPr>
          <p:spPr>
            <a:xfrm>
              <a:off x="6098401" y="438150"/>
              <a:ext cx="3049200" cy="2635034"/>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CF439418-2E13-4A4D-B6A0-EB4C9448C678}"/>
                </a:ext>
              </a:extLst>
            </p:cNvPr>
            <p:cNvSpPr/>
            <p:nvPr/>
          </p:nvSpPr>
          <p:spPr>
            <a:xfrm>
              <a:off x="6095656" y="3067049"/>
              <a:ext cx="3051945" cy="1069307"/>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B6C74959-1A80-43AF-8FA7-A1D2BAB83FC8}"/>
                </a:ext>
              </a:extLst>
            </p:cNvPr>
            <p:cNvSpPr/>
            <p:nvPr/>
          </p:nvSpPr>
          <p:spPr>
            <a:xfrm>
              <a:off x="9145200" y="438150"/>
              <a:ext cx="3046800" cy="2635034"/>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C239D8A7-3900-4196-AF0D-0A7D3EC969A2}"/>
                </a:ext>
              </a:extLst>
            </p:cNvPr>
            <p:cNvSpPr/>
            <p:nvPr/>
          </p:nvSpPr>
          <p:spPr>
            <a:xfrm>
              <a:off x="9143771" y="1907989"/>
              <a:ext cx="3052402" cy="2232916"/>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sp>
          <p:nvSpPr>
            <p:cNvPr id="281608" name="Rectangle 12"/>
            <p:cNvSpPr>
              <a:spLocks noChangeArrowheads="1"/>
            </p:cNvSpPr>
            <p:nvPr/>
          </p:nvSpPr>
          <p:spPr bwMode="auto">
            <a:xfrm>
              <a:off x="1" y="0"/>
              <a:ext cx="12191999" cy="828000"/>
            </a:xfrm>
            <a:prstGeom prst="rect">
              <a:avLst/>
            </a:prstGeom>
            <a:solidFill>
              <a:schemeClr val="bg1">
                <a:lumMod val="85000"/>
              </a:schemeClr>
            </a:solidFill>
            <a:ln w="38100">
              <a:solidFill>
                <a:schemeClr val="tx1"/>
              </a:solidFill>
            </a:ln>
            <a:extLst/>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p>
          </p:txBody>
        </p:sp>
        <p:sp>
          <p:nvSpPr>
            <p:cNvPr id="12" name="TextBox 11">
              <a:extLst>
                <a:ext uri="{FF2B5EF4-FFF2-40B4-BE49-F238E27FC236}">
                  <a16:creationId xmlns:a16="http://schemas.microsoft.com/office/drawing/2014/main" id="{D5CC1BD8-14CC-4437-9550-B0C3AC50F62F}"/>
                </a:ext>
              </a:extLst>
            </p:cNvPr>
            <p:cNvSpPr txBox="1"/>
            <p:nvPr/>
          </p:nvSpPr>
          <p:spPr>
            <a:xfrm>
              <a:off x="1" y="36145"/>
              <a:ext cx="6144681" cy="584775"/>
            </a:xfrm>
            <a:prstGeom prst="rect">
              <a:avLst/>
            </a:prstGeom>
            <a:noFill/>
          </p:spPr>
          <p:txBody>
            <a:bodyPr wrap="square" rtlCol="0">
              <a:spAutoFit/>
            </a:bodyPr>
            <a:lstStyle/>
            <a:p>
              <a:r>
                <a:rPr lang="en-GB" sz="3200" b="1" dirty="0">
                  <a:latin typeface="Cambria" panose="02040503050406030204" pitchFamily="18" charset="0"/>
                  <a:cs typeface="Arial" panose="020B0604020202020204" pitchFamily="34" charset="0"/>
                </a:rPr>
                <a:t>Safety and Quality Assurance </a:t>
              </a:r>
            </a:p>
          </p:txBody>
        </p:sp>
        <p:sp>
          <p:nvSpPr>
            <p:cNvPr id="30" name="TextBox 29">
              <a:extLst>
                <a:ext uri="{FF2B5EF4-FFF2-40B4-BE49-F238E27FC236}">
                  <a16:creationId xmlns:a16="http://schemas.microsoft.com/office/drawing/2014/main" id="{9A42A22B-A8AA-412E-8CFA-1C5C104FF8D5}"/>
                </a:ext>
              </a:extLst>
            </p:cNvPr>
            <p:cNvSpPr txBox="1"/>
            <p:nvPr/>
          </p:nvSpPr>
          <p:spPr>
            <a:xfrm>
              <a:off x="-12978" y="3067049"/>
              <a:ext cx="3044399" cy="2062103"/>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Examples of standards:</a:t>
              </a:r>
            </a:p>
            <a:p>
              <a:r>
                <a:rPr lang="en-GB" sz="1600" dirty="0">
                  <a:latin typeface="Arial" panose="020B0604020202020204" pitchFamily="34" charset="0"/>
                  <a:cs typeface="Arial" panose="020B0604020202020204" pitchFamily="34" charset="0"/>
                </a:rPr>
                <a:t>*</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t>
              </a:r>
              <a:endParaRPr lang="en-GB" sz="1600" b="1"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F60DFA6-035C-40DE-B5EF-05FCC4CB4056}"/>
                </a:ext>
              </a:extLst>
            </p:cNvPr>
            <p:cNvSpPr txBox="1"/>
            <p:nvPr/>
          </p:nvSpPr>
          <p:spPr>
            <a:xfrm>
              <a:off x="-12978" y="5190587"/>
              <a:ext cx="3044399" cy="1569660"/>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Standards that your product may need to follow:</a:t>
              </a:r>
            </a:p>
            <a:p>
              <a:r>
                <a:rPr lang="en-GB" sz="1600" dirty="0">
                  <a:latin typeface="Arial" panose="020B0604020202020204" pitchFamily="34" charset="0"/>
                  <a:cs typeface="Arial" panose="020B0604020202020204" pitchFamily="34" charset="0"/>
                </a:rPr>
                <a:t>*</a:t>
              </a:r>
            </a:p>
            <a:p>
              <a:r>
                <a:rPr lang="en-GB" sz="1600" dirty="0">
                  <a:latin typeface="Arial" panose="020B0604020202020204" pitchFamily="34" charset="0"/>
                  <a:cs typeface="Arial" panose="020B0604020202020204" pitchFamily="34" charset="0"/>
                </a:rPr>
                <a:t>*</a:t>
              </a:r>
            </a:p>
            <a:p>
              <a:r>
                <a:rPr lang="en-GB" sz="1600" dirty="0">
                  <a:latin typeface="Arial" panose="020B0604020202020204" pitchFamily="34" charset="0"/>
                  <a:cs typeface="Arial" panose="020B0604020202020204" pitchFamily="34" charset="0"/>
                </a:rPr>
                <a:t>*</a:t>
              </a:r>
            </a:p>
            <a:p>
              <a:r>
                <a:rPr lang="en-GB" sz="1600" dirty="0">
                  <a:latin typeface="Arial" panose="020B0604020202020204" pitchFamily="34" charset="0"/>
                  <a:cs typeface="Arial" panose="020B0604020202020204" pitchFamily="34" charset="0"/>
                </a:rPr>
                <a:t>*</a:t>
              </a:r>
            </a:p>
          </p:txBody>
        </p:sp>
        <p:sp>
          <p:nvSpPr>
            <p:cNvPr id="32" name="TextBox 31">
              <a:extLst>
                <a:ext uri="{FF2B5EF4-FFF2-40B4-BE49-F238E27FC236}">
                  <a16:creationId xmlns:a16="http://schemas.microsoft.com/office/drawing/2014/main" id="{A5245A1A-BC80-44BD-8953-40DB051A3B01}"/>
                </a:ext>
              </a:extLst>
            </p:cNvPr>
            <p:cNvSpPr txBox="1"/>
            <p:nvPr/>
          </p:nvSpPr>
          <p:spPr>
            <a:xfrm>
              <a:off x="3072341" y="5190587"/>
              <a:ext cx="3044399" cy="1569660"/>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Safety marks that your product may need:</a:t>
              </a:r>
            </a:p>
            <a:p>
              <a:r>
                <a:rPr lang="en-GB" sz="1600" dirty="0">
                  <a:latin typeface="Arial" panose="020B0604020202020204" pitchFamily="34" charset="0"/>
                  <a:cs typeface="Arial" panose="020B0604020202020204" pitchFamily="34" charset="0"/>
                </a:rPr>
                <a:t>*</a:t>
              </a:r>
            </a:p>
            <a:p>
              <a:r>
                <a:rPr lang="en-GB" sz="1600" dirty="0">
                  <a:latin typeface="Arial" panose="020B0604020202020204" pitchFamily="34" charset="0"/>
                  <a:cs typeface="Arial" panose="020B0604020202020204" pitchFamily="34" charset="0"/>
                </a:rPr>
                <a:t>*</a:t>
              </a:r>
            </a:p>
            <a:p>
              <a:r>
                <a:rPr lang="en-GB" sz="1600" dirty="0">
                  <a:latin typeface="Arial" panose="020B0604020202020204" pitchFamily="34" charset="0"/>
                  <a:cs typeface="Arial" panose="020B0604020202020204" pitchFamily="34" charset="0"/>
                </a:rPr>
                <a:t>*</a:t>
              </a:r>
            </a:p>
            <a:p>
              <a:r>
                <a:rPr lang="en-GB" sz="1600" dirty="0">
                  <a:latin typeface="Arial" panose="020B0604020202020204" pitchFamily="34" charset="0"/>
                  <a:cs typeface="Arial" panose="020B0604020202020204" pitchFamily="34" charset="0"/>
                </a:rPr>
                <a:t>*</a:t>
              </a:r>
            </a:p>
          </p:txBody>
        </p:sp>
        <p:sp>
          <p:nvSpPr>
            <p:cNvPr id="33" name="TextBox 32">
              <a:extLst>
                <a:ext uri="{FF2B5EF4-FFF2-40B4-BE49-F238E27FC236}">
                  <a16:creationId xmlns:a16="http://schemas.microsoft.com/office/drawing/2014/main" id="{EDCB5918-890A-4179-B974-3ABE198C7D61}"/>
                </a:ext>
              </a:extLst>
            </p:cNvPr>
            <p:cNvSpPr txBox="1"/>
            <p:nvPr/>
          </p:nvSpPr>
          <p:spPr>
            <a:xfrm>
              <a:off x="6101604" y="5190587"/>
              <a:ext cx="3044399" cy="1569660"/>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Quality assurance criteria for your product:</a:t>
              </a:r>
            </a:p>
            <a:p>
              <a:r>
                <a:rPr lang="en-GB" sz="1600" dirty="0">
                  <a:latin typeface="Arial" panose="020B0604020202020204" pitchFamily="34" charset="0"/>
                  <a:cs typeface="Arial" panose="020B0604020202020204" pitchFamily="34" charset="0"/>
                </a:rPr>
                <a:t>*</a:t>
              </a:r>
            </a:p>
            <a:p>
              <a:r>
                <a:rPr lang="en-GB" sz="1600" dirty="0">
                  <a:latin typeface="Arial" panose="020B0604020202020204" pitchFamily="34" charset="0"/>
                  <a:cs typeface="Arial" panose="020B0604020202020204" pitchFamily="34" charset="0"/>
                </a:rPr>
                <a:t>*</a:t>
              </a:r>
            </a:p>
            <a:p>
              <a:r>
                <a:rPr lang="en-GB" sz="1600" dirty="0">
                  <a:latin typeface="Arial" panose="020B0604020202020204" pitchFamily="34" charset="0"/>
                  <a:cs typeface="Arial" panose="020B0604020202020204" pitchFamily="34" charset="0"/>
                </a:rPr>
                <a:t>*</a:t>
              </a:r>
            </a:p>
            <a:p>
              <a:r>
                <a:rPr lang="en-GB" sz="1600" dirty="0">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3A47F03E-020F-4E15-A72F-45E6F1A8A6D0}"/>
                </a:ext>
              </a:extLst>
            </p:cNvPr>
            <p:cNvSpPr txBox="1"/>
            <p:nvPr/>
          </p:nvSpPr>
          <p:spPr>
            <a:xfrm>
              <a:off x="9170740" y="5190587"/>
              <a:ext cx="3044399" cy="1569660"/>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Laws that your product may need to follow:</a:t>
              </a:r>
            </a:p>
            <a:p>
              <a:r>
                <a:rPr lang="en-GB" sz="1600" dirty="0">
                  <a:latin typeface="Arial" panose="020B0604020202020204" pitchFamily="34" charset="0"/>
                  <a:cs typeface="Arial" panose="020B0604020202020204" pitchFamily="34" charset="0"/>
                </a:rPr>
                <a:t>*</a:t>
              </a:r>
            </a:p>
            <a:p>
              <a:r>
                <a:rPr lang="en-GB" sz="1600" dirty="0">
                  <a:latin typeface="Arial" panose="020B0604020202020204" pitchFamily="34" charset="0"/>
                  <a:cs typeface="Arial" panose="020B0604020202020204" pitchFamily="34" charset="0"/>
                </a:rPr>
                <a:t>*</a:t>
              </a:r>
            </a:p>
            <a:p>
              <a:r>
                <a:rPr lang="en-GB" sz="1600" dirty="0">
                  <a:latin typeface="Arial" panose="020B0604020202020204" pitchFamily="34" charset="0"/>
                  <a:cs typeface="Arial" panose="020B0604020202020204" pitchFamily="34" charset="0"/>
                </a:rPr>
                <a:t>*</a:t>
              </a:r>
            </a:p>
            <a:p>
              <a:r>
                <a:rPr lang="en-GB" sz="1600" dirty="0">
                  <a:latin typeface="Arial" panose="020B0604020202020204" pitchFamily="34" charset="0"/>
                  <a:cs typeface="Arial" panose="020B0604020202020204" pitchFamily="34" charset="0"/>
                </a:rPr>
                <a:t>*</a:t>
              </a:r>
            </a:p>
          </p:txBody>
        </p:sp>
        <p:pic>
          <p:nvPicPr>
            <p:cNvPr id="37" name="Picture 36">
              <a:extLst>
                <a:ext uri="{FF2B5EF4-FFF2-40B4-BE49-F238E27FC236}">
                  <a16:creationId xmlns:a16="http://schemas.microsoft.com/office/drawing/2014/main" id="{E11B5B9B-A7B2-44C8-ADEC-C6242ABDF4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1500" y="980261"/>
              <a:ext cx="709720" cy="764784"/>
            </a:xfrm>
            <a:prstGeom prst="rect">
              <a:avLst/>
            </a:prstGeom>
          </p:spPr>
        </p:pic>
        <p:pic>
          <p:nvPicPr>
            <p:cNvPr id="43" name="Picture 42">
              <a:extLst>
                <a:ext uri="{FF2B5EF4-FFF2-40B4-BE49-F238E27FC236}">
                  <a16:creationId xmlns:a16="http://schemas.microsoft.com/office/drawing/2014/main" id="{114CBA20-05FB-4425-841D-A73CE97E7CAF}"/>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72341" y="2139145"/>
              <a:ext cx="910361" cy="781460"/>
            </a:xfrm>
            <a:prstGeom prst="rect">
              <a:avLst/>
            </a:prstGeom>
          </p:spPr>
        </p:pic>
        <p:pic>
          <p:nvPicPr>
            <p:cNvPr id="44" name="Picture 43">
              <a:extLst>
                <a:ext uri="{FF2B5EF4-FFF2-40B4-BE49-F238E27FC236}">
                  <a16:creationId xmlns:a16="http://schemas.microsoft.com/office/drawing/2014/main" id="{A07B437A-8CC4-4130-8D17-3CD5F5B844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3600" y="3256840"/>
              <a:ext cx="737620" cy="737620"/>
            </a:xfrm>
            <a:prstGeom prst="rect">
              <a:avLst/>
            </a:prstGeom>
          </p:spPr>
        </p:pic>
        <p:pic>
          <p:nvPicPr>
            <p:cNvPr id="45" name="Picture 44">
              <a:extLst>
                <a:ext uri="{FF2B5EF4-FFF2-40B4-BE49-F238E27FC236}">
                  <a16:creationId xmlns:a16="http://schemas.microsoft.com/office/drawing/2014/main" id="{9002A148-F02C-42C2-9C0B-0FBF6604E546}"/>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72341" y="4338424"/>
              <a:ext cx="946023" cy="671035"/>
            </a:xfrm>
            <a:prstGeom prst="rect">
              <a:avLst/>
            </a:prstGeom>
          </p:spPr>
        </p:pic>
        <p:pic>
          <p:nvPicPr>
            <p:cNvPr id="46" name="Picture 45">
              <a:extLst>
                <a:ext uri="{FF2B5EF4-FFF2-40B4-BE49-F238E27FC236}">
                  <a16:creationId xmlns:a16="http://schemas.microsoft.com/office/drawing/2014/main" id="{BA681FCC-EEEF-4979-90C2-AF4568A74F5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224843" y="3230230"/>
              <a:ext cx="687573" cy="649656"/>
            </a:xfrm>
            <a:prstGeom prst="rect">
              <a:avLst/>
            </a:prstGeom>
          </p:spPr>
        </p:pic>
        <p:pic>
          <p:nvPicPr>
            <p:cNvPr id="47" name="Picture 46">
              <a:extLst>
                <a:ext uri="{FF2B5EF4-FFF2-40B4-BE49-F238E27FC236}">
                  <a16:creationId xmlns:a16="http://schemas.microsoft.com/office/drawing/2014/main" id="{BB5E2DFF-FE61-4038-B1D6-0B53753389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44682" y="4308497"/>
              <a:ext cx="914878" cy="522787"/>
            </a:xfrm>
            <a:prstGeom prst="rect">
              <a:avLst/>
            </a:prstGeom>
          </p:spPr>
        </p:pic>
        <p:sp>
          <p:nvSpPr>
            <p:cNvPr id="48" name="TextBox 47">
              <a:extLst>
                <a:ext uri="{FF2B5EF4-FFF2-40B4-BE49-F238E27FC236}">
                  <a16:creationId xmlns:a16="http://schemas.microsoft.com/office/drawing/2014/main" id="{5E7F5780-6440-47F5-AEDA-4FD419A5155C}"/>
                </a:ext>
              </a:extLst>
            </p:cNvPr>
            <p:cNvSpPr txBox="1"/>
            <p:nvPr/>
          </p:nvSpPr>
          <p:spPr>
            <a:xfrm>
              <a:off x="6084796" y="848089"/>
              <a:ext cx="3358197" cy="1323439"/>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What is quality assurance?</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b="1"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995329DB-A823-4AE0-B884-D328674F7E5A}"/>
                </a:ext>
              </a:extLst>
            </p:cNvPr>
            <p:cNvSpPr txBox="1"/>
            <p:nvPr/>
          </p:nvSpPr>
          <p:spPr>
            <a:xfrm>
              <a:off x="9105187" y="848088"/>
              <a:ext cx="3060575"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The Consumer Safety Act:</a:t>
              </a:r>
              <a:endParaRPr lang="en-GB" sz="1600" b="1"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802D540C-6B8F-4ACF-902C-9E125CCA23CF}"/>
                </a:ext>
              </a:extLst>
            </p:cNvPr>
            <p:cNvSpPr txBox="1"/>
            <p:nvPr/>
          </p:nvSpPr>
          <p:spPr>
            <a:xfrm>
              <a:off x="9105187" y="1893332"/>
              <a:ext cx="3060575"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The Trade Descriptions Act:</a:t>
              </a:r>
              <a:endParaRPr lang="en-GB" sz="1600" b="1"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B920FBE3-ED53-4E0E-9A0F-9C90BCF96B14}"/>
                </a:ext>
              </a:extLst>
            </p:cNvPr>
            <p:cNvSpPr txBox="1"/>
            <p:nvPr/>
          </p:nvSpPr>
          <p:spPr>
            <a:xfrm>
              <a:off x="9105187" y="3051933"/>
              <a:ext cx="3060575"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The Sale of Goods Act:</a:t>
              </a:r>
              <a:endParaRPr lang="en-GB" sz="1600" b="1"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75A9D441-4F2B-4545-B3C6-8D651ACC4890}"/>
                </a:ext>
              </a:extLst>
            </p:cNvPr>
            <p:cNvSpPr txBox="1"/>
            <p:nvPr/>
          </p:nvSpPr>
          <p:spPr>
            <a:xfrm>
              <a:off x="9127338" y="4140905"/>
              <a:ext cx="3060575"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Fire Safety regulations:</a:t>
              </a:r>
              <a:endParaRPr lang="en-GB" sz="1600" b="1" dirty="0">
                <a:latin typeface="Arial" panose="020B0604020202020204" pitchFamily="34" charset="0"/>
                <a:cs typeface="Arial" panose="020B0604020202020204" pitchFamily="34" charset="0"/>
              </a:endParaRPr>
            </a:p>
          </p:txBody>
        </p:sp>
      </p:grpSp>
      <p:pic>
        <p:nvPicPr>
          <p:cNvPr id="38" name="Picture 37" descr="A close up of a sign&#10;&#10;Description generated with very high confidence">
            <a:extLst>
              <a:ext uri="{FF2B5EF4-FFF2-40B4-BE49-F238E27FC236}">
                <a16:creationId xmlns:a16="http://schemas.microsoft.com/office/drawing/2014/main" id="{CF6ED849-E7B2-4030-A623-6CDFEBA846D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875267" y="75051"/>
            <a:ext cx="1241720" cy="665562"/>
          </a:xfrm>
          <a:prstGeom prst="rect">
            <a:avLst/>
          </a:prstGeom>
        </p:spPr>
      </p:pic>
    </p:spTree>
    <p:extLst>
      <p:ext uri="{BB962C8B-B14F-4D97-AF65-F5344CB8AC3E}">
        <p14:creationId xmlns:p14="http://schemas.microsoft.com/office/powerpoint/2010/main" val="181900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0" y="0"/>
            <a:ext cx="2411413" cy="5994400"/>
          </a:xfrm>
          <a:prstGeom prst="rect">
            <a:avLst/>
          </a:prstGeom>
          <a:solidFill>
            <a:srgbClr val="318AAC"/>
          </a:solidFill>
          <a:ln>
            <a:noFill/>
          </a:ln>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83651" name="Rectangle 3"/>
          <p:cNvSpPr>
            <a:spLocks noGrp="1" noChangeArrowheads="1"/>
          </p:cNvSpPr>
          <p:nvPr>
            <p:ph type="body" idx="4294967295"/>
          </p:nvPr>
        </p:nvSpPr>
        <p:spPr>
          <a:xfrm>
            <a:off x="2738437" y="1468437"/>
            <a:ext cx="8488363" cy="4525963"/>
          </a:xfrm>
        </p:spPr>
        <p:txBody>
          <a:bodyPr>
            <a:normAutofit/>
          </a:bodyPr>
          <a:lstStyle/>
          <a:p>
            <a:pPr marL="609600" indent="-609600">
              <a:buNone/>
            </a:pPr>
            <a:r>
              <a:rPr lang="en-GB" altLang="en-US" dirty="0"/>
              <a:t>Learning objectives:</a:t>
            </a:r>
            <a:endParaRPr lang="en-GB" altLang="en-US" i="1" dirty="0"/>
          </a:p>
          <a:p>
            <a:pPr marL="622300" indent="-368300">
              <a:buFontTx/>
              <a:buAutoNum type="arabicPeriod"/>
            </a:pPr>
            <a:r>
              <a:rPr lang="en-GB" altLang="en-US" sz="2400" b="0" dirty="0">
                <a:solidFill>
                  <a:schemeClr val="tx1"/>
                </a:solidFill>
                <a:latin typeface="Arial" panose="020B0604020202020204" pitchFamily="34" charset="0"/>
                <a:cs typeface="Arial" panose="020B0604020202020204" pitchFamily="34" charset="0"/>
              </a:rPr>
              <a:t>To consider why standards are important in everyday products.</a:t>
            </a:r>
          </a:p>
          <a:p>
            <a:pPr marL="622300" indent="-368300">
              <a:buFontTx/>
              <a:buAutoNum type="arabicPeriod"/>
            </a:pPr>
            <a:r>
              <a:rPr lang="en-GB" altLang="en-US" sz="2400" b="0" dirty="0">
                <a:solidFill>
                  <a:schemeClr val="tx1"/>
                </a:solidFill>
                <a:latin typeface="Arial" panose="020B0604020202020204" pitchFamily="34" charset="0"/>
                <a:cs typeface="Arial" panose="020B0604020202020204" pitchFamily="34" charset="0"/>
              </a:rPr>
              <a:t>To explore the different tests/marks that you can apply for to show quality in varying products.</a:t>
            </a:r>
          </a:p>
          <a:p>
            <a:pPr marL="622300" indent="-368300">
              <a:buFontTx/>
              <a:buAutoNum type="arabicPeriod"/>
            </a:pPr>
            <a:r>
              <a:rPr lang="en-GB" altLang="en-US" sz="2400" b="0" dirty="0">
                <a:solidFill>
                  <a:schemeClr val="tx1"/>
                </a:solidFill>
                <a:latin typeface="Arial" panose="020B0604020202020204" pitchFamily="34" charset="0"/>
                <a:cs typeface="Arial" panose="020B0604020202020204" pitchFamily="34" charset="0"/>
              </a:rPr>
              <a:t>To understand the different laws that protect consumers.</a:t>
            </a:r>
          </a:p>
          <a:p>
            <a:pPr marL="622300" indent="-368300">
              <a:buFontTx/>
              <a:buAutoNum type="arabicPeriod"/>
            </a:pPr>
            <a:r>
              <a:rPr lang="en-GB" altLang="en-US" sz="2400" b="0" dirty="0">
                <a:solidFill>
                  <a:schemeClr val="tx1"/>
                </a:solidFill>
                <a:latin typeface="Arial" panose="020B0604020202020204" pitchFamily="34" charset="0"/>
                <a:cs typeface="Arial" panose="020B0604020202020204" pitchFamily="34" charset="0"/>
              </a:rPr>
              <a:t>To apply this knowledge to your innovative product idea.</a:t>
            </a:r>
            <a:endParaRPr lang="en-GB" altLang="en-US" sz="1600" dirty="0">
              <a:solidFill>
                <a:schemeClr val="accent2"/>
              </a:solidFill>
            </a:endParaRPr>
          </a:p>
        </p:txBody>
      </p:sp>
      <p:sp>
        <p:nvSpPr>
          <p:cNvPr id="283654" name="Rectangle 6"/>
          <p:cNvSpPr>
            <a:spLocks noChangeArrowheads="1"/>
          </p:cNvSpPr>
          <p:nvPr/>
        </p:nvSpPr>
        <p:spPr bwMode="auto">
          <a:xfrm>
            <a:off x="0" y="3441700"/>
            <a:ext cx="2411413" cy="2565400"/>
          </a:xfrm>
          <a:prstGeom prst="rect">
            <a:avLst/>
          </a:prstGeom>
          <a:solidFill>
            <a:srgbClr val="4EBA6F"/>
          </a:solidFill>
          <a:ln>
            <a:noFill/>
          </a:ln>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88900" eaLnBrk="1" hangingPunct="1">
              <a:spcBef>
                <a:spcPct val="0"/>
              </a:spcBef>
              <a:spcAft>
                <a:spcPts val="400"/>
              </a:spcAft>
              <a:buFontTx/>
              <a:buNone/>
            </a:pPr>
            <a:r>
              <a:rPr lang="en-GB" altLang="en-US" sz="1800" b="1" dirty="0">
                <a:solidFill>
                  <a:schemeClr val="bg1"/>
                </a:solidFill>
              </a:rPr>
              <a:t>Keywords:</a:t>
            </a:r>
          </a:p>
          <a:p>
            <a:pPr marL="88900" eaLnBrk="1" hangingPunct="1">
              <a:spcBef>
                <a:spcPct val="0"/>
              </a:spcBef>
              <a:spcAft>
                <a:spcPts val="400"/>
              </a:spcAft>
              <a:buFontTx/>
              <a:buNone/>
            </a:pPr>
            <a:r>
              <a:rPr lang="en-GB" altLang="en-US" sz="1800" dirty="0">
                <a:solidFill>
                  <a:schemeClr val="bg1"/>
                </a:solidFill>
              </a:rPr>
              <a:t>BSI</a:t>
            </a:r>
          </a:p>
          <a:p>
            <a:pPr marL="88900" eaLnBrk="1" hangingPunct="1">
              <a:spcBef>
                <a:spcPct val="0"/>
              </a:spcBef>
              <a:spcAft>
                <a:spcPts val="400"/>
              </a:spcAft>
              <a:buFontTx/>
              <a:buNone/>
            </a:pPr>
            <a:r>
              <a:rPr lang="en-GB" altLang="en-US" sz="1800" dirty="0">
                <a:solidFill>
                  <a:schemeClr val="bg1"/>
                </a:solidFill>
              </a:rPr>
              <a:t>CE</a:t>
            </a:r>
          </a:p>
          <a:p>
            <a:pPr marL="88900" eaLnBrk="1" hangingPunct="1">
              <a:spcBef>
                <a:spcPct val="0"/>
              </a:spcBef>
              <a:spcAft>
                <a:spcPts val="400"/>
              </a:spcAft>
              <a:buFontTx/>
              <a:buNone/>
            </a:pPr>
            <a:r>
              <a:rPr lang="en-GB" altLang="en-US" sz="1800" dirty="0">
                <a:solidFill>
                  <a:schemeClr val="bg1"/>
                </a:solidFill>
              </a:rPr>
              <a:t>Quality assurance</a:t>
            </a:r>
          </a:p>
          <a:p>
            <a:pPr marL="88900" eaLnBrk="1" hangingPunct="1">
              <a:spcBef>
                <a:spcPct val="0"/>
              </a:spcBef>
              <a:spcAft>
                <a:spcPts val="400"/>
              </a:spcAft>
              <a:buFontTx/>
              <a:buNone/>
            </a:pPr>
            <a:r>
              <a:rPr lang="en-GB" altLang="en-US" sz="1800" dirty="0">
                <a:solidFill>
                  <a:schemeClr val="bg1"/>
                </a:solidFill>
              </a:rPr>
              <a:t>Standards</a:t>
            </a:r>
          </a:p>
          <a:p>
            <a:pPr marL="88900" eaLnBrk="1" hangingPunct="1">
              <a:spcBef>
                <a:spcPct val="0"/>
              </a:spcBef>
              <a:spcAft>
                <a:spcPts val="400"/>
              </a:spcAft>
              <a:buFontTx/>
              <a:buNone/>
            </a:pPr>
            <a:r>
              <a:rPr lang="en-GB" altLang="en-US" sz="1800" dirty="0">
                <a:solidFill>
                  <a:schemeClr val="bg1"/>
                </a:solidFill>
              </a:rPr>
              <a:t>Safety</a:t>
            </a:r>
            <a:endParaRPr lang="en-GB" altLang="en-US" sz="1400" dirty="0">
              <a:solidFill>
                <a:schemeClr val="bg1"/>
              </a:solidFill>
            </a:endParaRPr>
          </a:p>
        </p:txBody>
      </p:sp>
      <p:sp>
        <p:nvSpPr>
          <p:cNvPr id="9" name="Title 1">
            <a:extLst>
              <a:ext uri="{FF2B5EF4-FFF2-40B4-BE49-F238E27FC236}">
                <a16:creationId xmlns:a16="http://schemas.microsoft.com/office/drawing/2014/main" id="{A7C1B375-C936-421F-87FA-9A8068B5CF83}"/>
              </a:ext>
            </a:extLst>
          </p:cNvPr>
          <p:cNvSpPr txBox="1">
            <a:spLocks/>
          </p:cNvSpPr>
          <p:nvPr/>
        </p:nvSpPr>
        <p:spPr>
          <a:xfrm>
            <a:off x="2556933" y="455168"/>
            <a:ext cx="5621867" cy="689866"/>
          </a:xfrm>
          <a:prstGeom prst="rect">
            <a:avLst/>
          </a:prstGeom>
        </p:spPr>
        <p:txBody>
          <a:bodyPr>
            <a:normAutofit fontScale="90000" lnSpcReduction="10000"/>
          </a:bodyPr>
          <a:lstStyle>
            <a:lvl1pPr algn="l" defTabSz="457200" rtl="0" eaLnBrk="1" latinLnBrk="0" hangingPunct="1">
              <a:spcBef>
                <a:spcPct val="0"/>
              </a:spcBef>
              <a:buNone/>
              <a:defRPr sz="4400" b="1" kern="1200">
                <a:solidFill>
                  <a:srgbClr val="4EBA6F"/>
                </a:solidFill>
                <a:latin typeface="Cambria" panose="02040503050406030204" pitchFamily="18" charset="0"/>
                <a:ea typeface="+mj-ea"/>
                <a:cs typeface="Arial"/>
              </a:defRPr>
            </a:lvl1pPr>
          </a:lstStyle>
          <a:p>
            <a:r>
              <a:rPr lang="en-GB" kern="0" dirty="0"/>
              <a:t>Inspiring innovation</a:t>
            </a:r>
            <a:endParaRPr lang="en-US" strike="sngStrike" dirty="0"/>
          </a:p>
        </p:txBody>
      </p:sp>
      <p:sp>
        <p:nvSpPr>
          <p:cNvPr id="6" name="TextBox 5">
            <a:extLst>
              <a:ext uri="{FF2B5EF4-FFF2-40B4-BE49-F238E27FC236}">
                <a16:creationId xmlns:a16="http://schemas.microsoft.com/office/drawing/2014/main" id="{A81E8183-44E2-4BDC-BD6A-31875F384EA3}"/>
              </a:ext>
            </a:extLst>
          </p:cNvPr>
          <p:cNvSpPr txBox="1"/>
          <p:nvPr/>
        </p:nvSpPr>
        <p:spPr>
          <a:xfrm>
            <a:off x="0" y="0"/>
            <a:ext cx="2411413" cy="1323439"/>
          </a:xfrm>
          <a:prstGeom prst="rect">
            <a:avLst/>
          </a:prstGeom>
          <a:noFill/>
        </p:spPr>
        <p:txBody>
          <a:bodyPr wrap="square" rtlCol="0">
            <a:spAutoFit/>
          </a:bodyPr>
          <a:lstStyle/>
          <a:p>
            <a:r>
              <a:rPr lang="en-GB" sz="4000" b="1" dirty="0">
                <a:solidFill>
                  <a:schemeClr val="bg1"/>
                </a:solidFill>
                <a:latin typeface="Cambria" panose="02040503050406030204" pitchFamily="18" charset="0"/>
              </a:rPr>
              <a:t>Session 3b</a:t>
            </a:r>
          </a:p>
        </p:txBody>
      </p:sp>
    </p:spTree>
    <p:extLst>
      <p:ext uri="{BB962C8B-B14F-4D97-AF65-F5344CB8AC3E}">
        <p14:creationId xmlns:p14="http://schemas.microsoft.com/office/powerpoint/2010/main" val="1987681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1C07B2A-5AAB-414A-9B56-34073A18F8EB}"/>
              </a:ext>
            </a:extLst>
          </p:cNvPr>
          <p:cNvSpPr txBox="1">
            <a:spLocks/>
          </p:cNvSpPr>
          <p:nvPr/>
        </p:nvSpPr>
        <p:spPr>
          <a:xfrm>
            <a:off x="266146" y="291891"/>
            <a:ext cx="10972800" cy="1398885"/>
          </a:xfrm>
          <a:prstGeom prst="rect">
            <a:avLst/>
          </a:prstGeom>
        </p:spPr>
        <p:txBody>
          <a:bodyPr>
            <a:normAutofit fontScale="97500"/>
          </a:bodyPr>
          <a:lstStyle>
            <a:lvl1pPr algn="l" defTabSz="457200" rtl="0" eaLnBrk="1" latinLnBrk="0" hangingPunct="1">
              <a:spcBef>
                <a:spcPct val="0"/>
              </a:spcBef>
              <a:buNone/>
              <a:defRPr sz="4400" b="1" kern="1200">
                <a:solidFill>
                  <a:srgbClr val="4EBA6F"/>
                </a:solidFill>
                <a:latin typeface="Cambria" panose="02040503050406030204" pitchFamily="18" charset="0"/>
                <a:ea typeface="+mj-ea"/>
                <a:cs typeface="Arial"/>
              </a:defRPr>
            </a:lvl1pPr>
          </a:lstStyle>
          <a:p>
            <a:r>
              <a:rPr lang="en-GB" sz="4200" dirty="0"/>
              <a:t>What size trainers do you wear?</a:t>
            </a:r>
          </a:p>
        </p:txBody>
      </p:sp>
      <p:sp>
        <p:nvSpPr>
          <p:cNvPr id="2" name="TextBox 1">
            <a:extLst>
              <a:ext uri="{FF2B5EF4-FFF2-40B4-BE49-F238E27FC236}">
                <a16:creationId xmlns:a16="http://schemas.microsoft.com/office/drawing/2014/main" id="{3AAEF87F-099F-4DC4-A9D3-8D0B5FA1FF17}"/>
              </a:ext>
            </a:extLst>
          </p:cNvPr>
          <p:cNvSpPr txBox="1"/>
          <p:nvPr/>
        </p:nvSpPr>
        <p:spPr>
          <a:xfrm>
            <a:off x="266146" y="1464610"/>
            <a:ext cx="6883954" cy="1200329"/>
          </a:xfrm>
          <a:prstGeom prst="rect">
            <a:avLst/>
          </a:prstGeom>
          <a:noFill/>
        </p:spPr>
        <p:txBody>
          <a:bodyPr wrap="square" rtlCol="0">
            <a:spAutoFit/>
          </a:bodyPr>
          <a:lstStyle/>
          <a:p>
            <a:r>
              <a:rPr lang="en-GB" sz="2400" b="1" dirty="0">
                <a:solidFill>
                  <a:srgbClr val="318AAC"/>
                </a:solidFill>
                <a:latin typeface="Cambria" panose="02040503050406030204" pitchFamily="18" charset="0"/>
              </a:rPr>
              <a:t>Would you be disappointed if you ordered your favourite brand of trainers off the internet in your size, but they didn’t fit?</a:t>
            </a:r>
          </a:p>
        </p:txBody>
      </p:sp>
      <p:pic>
        <p:nvPicPr>
          <p:cNvPr id="7" name="Picture 6">
            <a:extLst>
              <a:ext uri="{FF2B5EF4-FFF2-40B4-BE49-F238E27FC236}">
                <a16:creationId xmlns:a16="http://schemas.microsoft.com/office/drawing/2014/main" id="{02686C01-B2F2-4EB8-BF74-41EC000F33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0637" y="1414225"/>
            <a:ext cx="3808783" cy="2299156"/>
          </a:xfrm>
          <a:prstGeom prst="rect">
            <a:avLst/>
          </a:prstGeom>
        </p:spPr>
      </p:pic>
      <p:pic>
        <p:nvPicPr>
          <p:cNvPr id="5" name="Picture 4">
            <a:extLst>
              <a:ext uri="{FF2B5EF4-FFF2-40B4-BE49-F238E27FC236}">
                <a16:creationId xmlns:a16="http://schemas.microsoft.com/office/drawing/2014/main" id="{D3351A49-C5A1-42FB-9D2D-983BA767E4D6}"/>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68647" y="3965664"/>
            <a:ext cx="1498324" cy="904457"/>
          </a:xfrm>
          <a:prstGeom prst="rect">
            <a:avLst/>
          </a:prstGeom>
        </p:spPr>
      </p:pic>
      <p:pic>
        <p:nvPicPr>
          <p:cNvPr id="8" name="Picture 7">
            <a:extLst>
              <a:ext uri="{FF2B5EF4-FFF2-40B4-BE49-F238E27FC236}">
                <a16:creationId xmlns:a16="http://schemas.microsoft.com/office/drawing/2014/main" id="{426E1973-25A6-47E5-ACB7-260923F6B852}"/>
              </a:ext>
            </a:extLst>
          </p:cNvPr>
          <p:cNvPicPr>
            <a:picLocks noChangeAspect="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779104" y="3362555"/>
            <a:ext cx="2497433" cy="1507565"/>
          </a:xfrm>
          <a:prstGeom prst="rect">
            <a:avLst/>
          </a:prstGeom>
        </p:spPr>
      </p:pic>
      <p:pic>
        <p:nvPicPr>
          <p:cNvPr id="9" name="Picture 8">
            <a:extLst>
              <a:ext uri="{FF2B5EF4-FFF2-40B4-BE49-F238E27FC236}">
                <a16:creationId xmlns:a16="http://schemas.microsoft.com/office/drawing/2014/main" id="{54BF014F-56F3-44AF-A5FB-718A144D5B23}"/>
              </a:ext>
            </a:extLst>
          </p:cNvPr>
          <p:cNvPicPr>
            <a:picLocks noChangeAspect="1"/>
          </p:cNvPicPr>
          <p:nvPr/>
        </p:nvPicPr>
        <p:blipFill>
          <a:blip r:embed="rId6"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752757" y="3664108"/>
            <a:ext cx="1997880" cy="1206012"/>
          </a:xfrm>
          <a:prstGeom prst="rect">
            <a:avLst/>
          </a:prstGeom>
        </p:spPr>
      </p:pic>
      <p:sp>
        <p:nvSpPr>
          <p:cNvPr id="3" name="TextBox 2">
            <a:extLst>
              <a:ext uri="{FF2B5EF4-FFF2-40B4-BE49-F238E27FC236}">
                <a16:creationId xmlns:a16="http://schemas.microsoft.com/office/drawing/2014/main" id="{E0AE42F7-30D4-4102-8D86-D938B2B819E5}"/>
              </a:ext>
            </a:extLst>
          </p:cNvPr>
          <p:cNvSpPr txBox="1"/>
          <p:nvPr/>
        </p:nvSpPr>
        <p:spPr>
          <a:xfrm>
            <a:off x="468647" y="4870121"/>
            <a:ext cx="1944769"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SHOP A - Size 5 </a:t>
            </a:r>
          </a:p>
        </p:txBody>
      </p:sp>
      <p:sp>
        <p:nvSpPr>
          <p:cNvPr id="10" name="TextBox 9">
            <a:extLst>
              <a:ext uri="{FF2B5EF4-FFF2-40B4-BE49-F238E27FC236}">
                <a16:creationId xmlns:a16="http://schemas.microsoft.com/office/drawing/2014/main" id="{5B4752B2-0A6E-4FD1-86C8-219AAE5A2C1C}"/>
              </a:ext>
            </a:extLst>
          </p:cNvPr>
          <p:cNvSpPr txBox="1"/>
          <p:nvPr/>
        </p:nvSpPr>
        <p:spPr>
          <a:xfrm>
            <a:off x="3225549" y="4870121"/>
            <a:ext cx="1944769"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SHOP B - Size 5 </a:t>
            </a:r>
          </a:p>
        </p:txBody>
      </p:sp>
      <p:sp>
        <p:nvSpPr>
          <p:cNvPr id="11" name="TextBox 10">
            <a:extLst>
              <a:ext uri="{FF2B5EF4-FFF2-40B4-BE49-F238E27FC236}">
                <a16:creationId xmlns:a16="http://schemas.microsoft.com/office/drawing/2014/main" id="{0D0433F2-94EA-43E4-B271-6298182A569A}"/>
              </a:ext>
            </a:extLst>
          </p:cNvPr>
          <p:cNvSpPr txBox="1"/>
          <p:nvPr/>
        </p:nvSpPr>
        <p:spPr>
          <a:xfrm>
            <a:off x="5982451" y="4853957"/>
            <a:ext cx="1944769"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SHOP C - Size 5 </a:t>
            </a:r>
          </a:p>
        </p:txBody>
      </p:sp>
    </p:spTree>
    <p:extLst>
      <p:ext uri="{BB962C8B-B14F-4D97-AF65-F5344CB8AC3E}">
        <p14:creationId xmlns:p14="http://schemas.microsoft.com/office/powerpoint/2010/main" val="283782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69316" y="362863"/>
            <a:ext cx="8230107" cy="3785652"/>
          </a:xfrm>
          <a:prstGeom prst="rect">
            <a:avLst/>
          </a:prstGeom>
          <a:noFill/>
          <a:ln w="9525">
            <a:noFill/>
            <a:miter lim="800000"/>
            <a:headEnd/>
            <a:tailEnd/>
          </a:ln>
        </p:spPr>
        <p:txBody>
          <a:bodyPr wrap="square">
            <a:spAutoFit/>
          </a:bodyPr>
          <a:lstStyle/>
          <a:p>
            <a:r>
              <a:rPr lang="en-GB" sz="2400" dirty="0">
                <a:latin typeface="Arial" panose="020B0604020202020204" pitchFamily="34" charset="0"/>
                <a:cs typeface="Arial" panose="020B0604020202020204" pitchFamily="34" charset="0"/>
              </a:rPr>
              <a:t>Imagine if light bulbs from different shops did not fit the lamps in your home, or that USB devices did not fit all USB ports on computers...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Imagine if a bike pump you purchased in one shop did not fit your bike tyre from another shop...</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Imagine if the wheels on trains didn't fit the train tracks from one town to another, or that phone chargers did not fit wall sockets...</a:t>
            </a:r>
          </a:p>
        </p:txBody>
      </p:sp>
      <p:sp>
        <p:nvSpPr>
          <p:cNvPr id="173059" name="TextBox 2"/>
          <p:cNvSpPr txBox="1">
            <a:spLocks noChangeArrowheads="1"/>
          </p:cNvSpPr>
          <p:nvPr/>
        </p:nvSpPr>
        <p:spPr bwMode="auto">
          <a:xfrm>
            <a:off x="2027239" y="6308725"/>
            <a:ext cx="8461375" cy="369888"/>
          </a:xfrm>
          <a:prstGeom prst="rect">
            <a:avLst/>
          </a:prstGeom>
          <a:noFill/>
          <a:ln w="9525">
            <a:noFill/>
            <a:miter lim="800000"/>
            <a:headEnd/>
            <a:tailEnd/>
          </a:ln>
        </p:spPr>
        <p:txBody>
          <a:bodyPr>
            <a:spAutoFit/>
          </a:bodyPr>
          <a:lstStyle/>
          <a:p>
            <a:endParaRPr lang="en-GB" dirty="0"/>
          </a:p>
        </p:txBody>
      </p:sp>
      <p:sp>
        <p:nvSpPr>
          <p:cNvPr id="3" name="TextBox 2"/>
          <p:cNvSpPr txBox="1"/>
          <p:nvPr/>
        </p:nvSpPr>
        <p:spPr>
          <a:xfrm>
            <a:off x="269317" y="4387887"/>
            <a:ext cx="8529910" cy="1323439"/>
          </a:xfrm>
          <a:prstGeom prst="rect">
            <a:avLst/>
          </a:prstGeom>
          <a:noFill/>
        </p:spPr>
        <p:txBody>
          <a:bodyPr wrap="square" rtlCol="0">
            <a:spAutoFit/>
          </a:bodyPr>
          <a:lstStyle/>
          <a:p>
            <a:r>
              <a:rPr lang="en-GB" sz="2000" i="1" dirty="0">
                <a:solidFill>
                  <a:srgbClr val="0070C0"/>
                </a:solidFill>
                <a:latin typeface="Arial" panose="020B0604020202020204" pitchFamily="34" charset="0"/>
                <a:cs typeface="Arial" panose="020B0604020202020204" pitchFamily="34" charset="0"/>
              </a:rPr>
              <a:t>Standards make life easier by making products work better and ensuring quality amongst products. Without standards for manufacturers to follow, all our products would behave and function slightly differently, making them hard to operate, fix or programme. </a:t>
            </a:r>
            <a:endParaRPr lang="en-GB"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25574" y="203200"/>
            <a:ext cx="2486365" cy="1657577"/>
          </a:xfrm>
          <a:prstGeom prst="rect">
            <a:avLst/>
          </a:prstGeom>
        </p:spPr>
      </p:pic>
      <p:pic>
        <p:nvPicPr>
          <p:cNvPr id="8" name="Picture 7">
            <a:extLst>
              <a:ext uri="{FF2B5EF4-FFF2-40B4-BE49-F238E27FC236}">
                <a16:creationId xmlns:a16="http://schemas.microsoft.com/office/drawing/2014/main" id="{F34186F9-7A2E-47B4-9330-379010FF01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25574" y="1937519"/>
            <a:ext cx="2486365" cy="1411012"/>
          </a:xfrm>
          <a:prstGeom prst="rect">
            <a:avLst/>
          </a:prstGeom>
        </p:spPr>
      </p:pic>
      <p:pic>
        <p:nvPicPr>
          <p:cNvPr id="4" name="Picture 3">
            <a:extLst>
              <a:ext uri="{FF2B5EF4-FFF2-40B4-BE49-F238E27FC236}">
                <a16:creationId xmlns:a16="http://schemas.microsoft.com/office/drawing/2014/main" id="{6ACDACFC-9043-475F-9BF9-D5D7F5F7610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25573" y="3425274"/>
            <a:ext cx="2486365" cy="2409077"/>
          </a:xfrm>
          <a:prstGeom prst="rect">
            <a:avLst/>
          </a:prstGeom>
        </p:spPr>
      </p:pic>
    </p:spTree>
    <p:extLst>
      <p:ext uri="{BB962C8B-B14F-4D97-AF65-F5344CB8AC3E}">
        <p14:creationId xmlns:p14="http://schemas.microsoft.com/office/powerpoint/2010/main" val="5446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6DEB-E9FD-4574-A32F-E4FB891A9E8D}"/>
              </a:ext>
            </a:extLst>
          </p:cNvPr>
          <p:cNvSpPr>
            <a:spLocks noGrp="1"/>
          </p:cNvSpPr>
          <p:nvPr>
            <p:ph type="title"/>
          </p:nvPr>
        </p:nvSpPr>
        <p:spPr>
          <a:xfrm>
            <a:off x="254000" y="407373"/>
            <a:ext cx="11823700" cy="689866"/>
          </a:xfrm>
        </p:spPr>
        <p:txBody>
          <a:bodyPr>
            <a:normAutofit fontScale="90000"/>
          </a:bodyPr>
          <a:lstStyle/>
          <a:p>
            <a:r>
              <a:rPr lang="en-GB" dirty="0"/>
              <a:t>What standard fittings might your product need?</a:t>
            </a:r>
          </a:p>
        </p:txBody>
      </p:sp>
      <p:sp>
        <p:nvSpPr>
          <p:cNvPr id="3" name="Content Placeholder 2">
            <a:extLst>
              <a:ext uri="{FF2B5EF4-FFF2-40B4-BE49-F238E27FC236}">
                <a16:creationId xmlns:a16="http://schemas.microsoft.com/office/drawing/2014/main" id="{9AD2B1B9-3F9C-4A8B-ADB4-BE1C3CAD58D1}"/>
              </a:ext>
            </a:extLst>
          </p:cNvPr>
          <p:cNvSpPr>
            <a:spLocks noGrp="1"/>
          </p:cNvSpPr>
          <p:nvPr>
            <p:ph idx="1"/>
          </p:nvPr>
        </p:nvSpPr>
        <p:spPr>
          <a:xfrm>
            <a:off x="609600" y="1600201"/>
            <a:ext cx="8178800" cy="3644899"/>
          </a:xfrm>
        </p:spPr>
        <p:txBody>
          <a:bodyPr/>
          <a:lstStyle/>
          <a:p>
            <a:pPr marL="0" indent="0">
              <a:spcBef>
                <a:spcPts val="800"/>
              </a:spcBef>
              <a:buNone/>
            </a:pPr>
            <a:r>
              <a:rPr lang="en-GB" dirty="0"/>
              <a:t>Think about what your product might need to interact with e.g. train tracks for train wheels.</a:t>
            </a:r>
          </a:p>
          <a:p>
            <a:pPr>
              <a:spcBef>
                <a:spcPts val="800"/>
              </a:spcBef>
            </a:pPr>
            <a:r>
              <a:rPr lang="en-GB" sz="2000" b="0" dirty="0">
                <a:solidFill>
                  <a:schemeClr val="tx1"/>
                </a:solidFill>
                <a:latin typeface="Arial" panose="020B0604020202020204" pitchFamily="34" charset="0"/>
                <a:cs typeface="Arial" panose="020B0604020202020204" pitchFamily="34" charset="0"/>
              </a:rPr>
              <a:t>Sockets</a:t>
            </a:r>
          </a:p>
          <a:p>
            <a:pPr>
              <a:spcBef>
                <a:spcPts val="800"/>
              </a:spcBef>
            </a:pPr>
            <a:r>
              <a:rPr lang="en-GB" sz="2000" b="0" dirty="0">
                <a:solidFill>
                  <a:schemeClr val="tx1"/>
                </a:solidFill>
                <a:latin typeface="Arial" panose="020B0604020202020204" pitchFamily="34" charset="0"/>
                <a:cs typeface="Arial" panose="020B0604020202020204" pitchFamily="34" charset="0"/>
              </a:rPr>
              <a:t>Cables</a:t>
            </a:r>
          </a:p>
          <a:p>
            <a:pPr>
              <a:spcBef>
                <a:spcPts val="800"/>
              </a:spcBef>
            </a:pPr>
            <a:r>
              <a:rPr lang="en-GB" sz="2000" b="0" dirty="0">
                <a:solidFill>
                  <a:schemeClr val="tx1"/>
                </a:solidFill>
                <a:latin typeface="Arial" panose="020B0604020202020204" pitchFamily="34" charset="0"/>
                <a:cs typeface="Arial" panose="020B0604020202020204" pitchFamily="34" charset="0"/>
              </a:rPr>
              <a:t>Fastenings</a:t>
            </a:r>
          </a:p>
          <a:p>
            <a:pPr>
              <a:spcBef>
                <a:spcPts val="800"/>
              </a:spcBef>
            </a:pPr>
            <a:r>
              <a:rPr lang="en-GB" sz="2000" b="0" dirty="0">
                <a:solidFill>
                  <a:schemeClr val="tx1"/>
                </a:solidFill>
                <a:latin typeface="Arial" panose="020B0604020202020204" pitchFamily="34" charset="0"/>
                <a:cs typeface="Arial" panose="020B0604020202020204" pitchFamily="34" charset="0"/>
              </a:rPr>
              <a:t>Sizes</a:t>
            </a:r>
          </a:p>
          <a:p>
            <a:pPr>
              <a:spcBef>
                <a:spcPts val="800"/>
              </a:spcBef>
            </a:pPr>
            <a:r>
              <a:rPr lang="en-GB" sz="2000" b="0" dirty="0">
                <a:solidFill>
                  <a:schemeClr val="tx1"/>
                </a:solidFill>
                <a:latin typeface="Arial" panose="020B0604020202020204" pitchFamily="34" charset="0"/>
                <a:cs typeface="Arial" panose="020B0604020202020204" pitchFamily="34" charset="0"/>
              </a:rPr>
              <a:t>Bulbs</a:t>
            </a:r>
            <a:endParaRPr lang="en-GB" dirty="0"/>
          </a:p>
        </p:txBody>
      </p:sp>
    </p:spTree>
    <p:extLst>
      <p:ext uri="{BB962C8B-B14F-4D97-AF65-F5344CB8AC3E}">
        <p14:creationId xmlns:p14="http://schemas.microsoft.com/office/powerpoint/2010/main" val="521279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6756" y="312895"/>
            <a:ext cx="12095244" cy="907941"/>
          </a:xfrm>
          <a:prstGeom prst="rect">
            <a:avLst/>
          </a:prstGeom>
          <a:noFill/>
          <a:ln w="9525">
            <a:noFill/>
            <a:miter lim="800000"/>
            <a:headEnd/>
            <a:tailEnd/>
          </a:ln>
        </p:spPr>
        <p:txBody>
          <a:bodyPr wrap="square">
            <a:spAutoFit/>
          </a:bodyPr>
          <a:lstStyle/>
          <a:p>
            <a:r>
              <a:rPr lang="en-GB" sz="3500" b="1" dirty="0">
                <a:solidFill>
                  <a:srgbClr val="4EBA6F"/>
                </a:solidFill>
                <a:latin typeface="Cambria" panose="02040503050406030204" pitchFamily="18" charset="0"/>
              </a:rPr>
              <a:t>Standards also try to protect people and keep them safe…</a:t>
            </a:r>
          </a:p>
          <a:p>
            <a:endParaRPr lang="en-GB" b="1" dirty="0">
              <a:solidFill>
                <a:srgbClr val="4EBA6F"/>
              </a:solidFill>
              <a:latin typeface="Cambria" panose="02040503050406030204" pitchFamily="18" charset="0"/>
            </a:endParaRPr>
          </a:p>
        </p:txBody>
      </p:sp>
      <p:pic>
        <p:nvPicPr>
          <p:cNvPr id="172038" name="Picture 9" descr="http://ts1.mm.bing.net/images/thumbnail.aspx?q=1442409360088&amp;id=c990d9baff30039933849a0370f6e866&amp;url=http%3a%2f%2fwww.toolbaydirect.co.uk%2fshowimg.php%3fid%3d127818%26position%3d1%26size%3dfull"/>
          <p:cNvPicPr>
            <a:picLocks noChangeAspect="1" noChangeArrowheads="1"/>
          </p:cNvPicPr>
          <p:nvPr/>
        </p:nvPicPr>
        <p:blipFill>
          <a:blip r:embed="rId3" cstate="print"/>
          <a:srcRect/>
          <a:stretch>
            <a:fillRect/>
          </a:stretch>
        </p:blipFill>
        <p:spPr bwMode="auto">
          <a:xfrm>
            <a:off x="5203558" y="1470391"/>
            <a:ext cx="2012950" cy="2133600"/>
          </a:xfrm>
          <a:prstGeom prst="rect">
            <a:avLst/>
          </a:prstGeom>
          <a:noFill/>
          <a:ln w="9525">
            <a:noFill/>
            <a:miter lim="800000"/>
            <a:headEnd/>
            <a:tailEnd/>
          </a:ln>
        </p:spPr>
      </p:pic>
      <p:sp>
        <p:nvSpPr>
          <p:cNvPr id="172039" name="TextBox 7"/>
          <p:cNvSpPr txBox="1">
            <a:spLocks noChangeArrowheads="1"/>
          </p:cNvSpPr>
          <p:nvPr/>
        </p:nvSpPr>
        <p:spPr bwMode="auto">
          <a:xfrm>
            <a:off x="4845803" y="3895559"/>
            <a:ext cx="3091697" cy="1015663"/>
          </a:xfrm>
          <a:prstGeom prst="rect">
            <a:avLst/>
          </a:prstGeom>
          <a:noFill/>
          <a:ln w="9525">
            <a:noFill/>
            <a:miter lim="800000"/>
            <a:headEnd/>
            <a:tailEnd/>
          </a:ln>
        </p:spPr>
        <p:txBody>
          <a:bodyPr wrap="square">
            <a:spAutoFit/>
          </a:bodyPr>
          <a:lstStyle/>
          <a:p>
            <a:r>
              <a:rPr lang="en-GB" sz="2000" dirty="0">
                <a:latin typeface="Arial" panose="020B0604020202020204" pitchFamily="34" charset="0"/>
                <a:cs typeface="Arial" panose="020B0604020202020204" pitchFamily="34" charset="0"/>
              </a:rPr>
              <a:t>Pillar drills put a guard around where the drill bit goes – why?</a:t>
            </a:r>
          </a:p>
        </p:txBody>
      </p:sp>
      <p:pic>
        <p:nvPicPr>
          <p:cNvPr id="3" name="Picture 2">
            <a:extLst>
              <a:ext uri="{FF2B5EF4-FFF2-40B4-BE49-F238E27FC236}">
                <a16:creationId xmlns:a16="http://schemas.microsoft.com/office/drawing/2014/main" id="{CED288F8-062A-417E-9251-A21E935CFB45}"/>
              </a:ext>
            </a:extLst>
          </p:cNvPr>
          <p:cNvPicPr>
            <a:picLocks noChangeAspect="1"/>
          </p:cNvPicPr>
          <p:nvPr/>
        </p:nvPicPr>
        <p:blipFill>
          <a:blip r:embed="rId4"/>
          <a:stretch>
            <a:fillRect/>
          </a:stretch>
        </p:blipFill>
        <p:spPr>
          <a:xfrm>
            <a:off x="8459298" y="1429482"/>
            <a:ext cx="2816669" cy="4235753"/>
          </a:xfrm>
          <a:prstGeom prst="rect">
            <a:avLst/>
          </a:prstGeom>
        </p:spPr>
      </p:pic>
      <p:pic>
        <p:nvPicPr>
          <p:cNvPr id="8" name="Picture 7">
            <a:extLst>
              <a:ext uri="{FF2B5EF4-FFF2-40B4-BE49-F238E27FC236}">
                <a16:creationId xmlns:a16="http://schemas.microsoft.com/office/drawing/2014/main" id="{3CCA545E-8812-4DB4-964D-C3355CDA0C2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3594" y="1429482"/>
            <a:ext cx="2857173" cy="4235753"/>
          </a:xfrm>
          <a:prstGeom prst="rect">
            <a:avLst/>
          </a:prstGeom>
        </p:spPr>
      </p:pic>
    </p:spTree>
    <p:extLst>
      <p:ext uri="{BB962C8B-B14F-4D97-AF65-F5344CB8AC3E}">
        <p14:creationId xmlns:p14="http://schemas.microsoft.com/office/powerpoint/2010/main" val="4074318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340940-804B-451F-A687-A7B06C1D59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30500" y="1010515"/>
            <a:ext cx="6635136" cy="4728453"/>
          </a:xfrm>
          <a:prstGeom prst="rect">
            <a:avLst/>
          </a:prstGeom>
        </p:spPr>
      </p:pic>
      <p:sp>
        <p:nvSpPr>
          <p:cNvPr id="3" name="Title 2">
            <a:extLst>
              <a:ext uri="{FF2B5EF4-FFF2-40B4-BE49-F238E27FC236}">
                <a16:creationId xmlns:a16="http://schemas.microsoft.com/office/drawing/2014/main" id="{45C063E4-2105-41B8-861D-61E8435B68D9}"/>
              </a:ext>
            </a:extLst>
          </p:cNvPr>
          <p:cNvSpPr>
            <a:spLocks noGrp="1"/>
          </p:cNvSpPr>
          <p:nvPr>
            <p:ph type="title"/>
          </p:nvPr>
        </p:nvSpPr>
        <p:spPr>
          <a:xfrm>
            <a:off x="279400" y="485750"/>
            <a:ext cx="11912600" cy="689866"/>
          </a:xfrm>
        </p:spPr>
        <p:txBody>
          <a:bodyPr>
            <a:noAutofit/>
          </a:bodyPr>
          <a:lstStyle/>
          <a:p>
            <a:r>
              <a:rPr lang="en-GB" sz="3500" dirty="0"/>
              <a:t>What standards can you see in this workshop picture?</a:t>
            </a:r>
            <a:br>
              <a:rPr lang="en-GB" sz="3500" dirty="0"/>
            </a:br>
            <a:endParaRPr lang="en-GB" sz="3500" dirty="0"/>
          </a:p>
        </p:txBody>
      </p:sp>
    </p:spTree>
    <p:extLst>
      <p:ext uri="{BB962C8B-B14F-4D97-AF65-F5344CB8AC3E}">
        <p14:creationId xmlns:p14="http://schemas.microsoft.com/office/powerpoint/2010/main" val="3681964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13091</TotalTime>
  <Words>1339</Words>
  <Application>Microsoft Office PowerPoint</Application>
  <PresentationFormat>Widescreen</PresentationFormat>
  <Paragraphs>189</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Cambria</vt:lpstr>
      <vt:lpstr>Office Theme</vt:lpstr>
      <vt:lpstr>  Session 3b </vt:lpstr>
      <vt:lpstr>Equipment/preparation needed for the lesson</vt:lpstr>
      <vt:lpstr>PowerPoint Presentation</vt:lpstr>
      <vt:lpstr>PowerPoint Presentation</vt:lpstr>
      <vt:lpstr>PowerPoint Presentation</vt:lpstr>
      <vt:lpstr>PowerPoint Presentation</vt:lpstr>
      <vt:lpstr>What standard fittings might your product need?</vt:lpstr>
      <vt:lpstr>PowerPoint Presentation</vt:lpstr>
      <vt:lpstr>What standards can you see in this workshop picture? </vt:lpstr>
      <vt:lpstr>What standards can you see in this workshop picture?</vt:lpstr>
      <vt:lpstr>BSI = British Standards Institute</vt:lpstr>
      <vt:lpstr>PowerPoint Presentation</vt:lpstr>
      <vt:lpstr>PowerPoint Presentation</vt:lpstr>
      <vt:lpstr>Food safety</vt:lpstr>
      <vt:lpstr>PowerPoint Presentation</vt:lpstr>
      <vt:lpstr>Why would you find these on a plane?</vt:lpstr>
      <vt:lpstr>What laws are there to protect the consumer?</vt:lpstr>
      <vt:lpstr>What would your product need to do to ensure it keeps its stakeholders safe?</vt:lpstr>
    </vt:vector>
  </TitlesOfParts>
  <Company>D&amp;T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Whitton</dc:creator>
  <cp:lastModifiedBy>Willy Adam</cp:lastModifiedBy>
  <cp:revision>538</cp:revision>
  <dcterms:created xsi:type="dcterms:W3CDTF">2015-07-03T11:21:15Z</dcterms:created>
  <dcterms:modified xsi:type="dcterms:W3CDTF">2018-03-13T11:37:53Z</dcterms:modified>
</cp:coreProperties>
</file>