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451" r:id="rId2"/>
    <p:sldId id="497" r:id="rId3"/>
    <p:sldId id="418" r:id="rId4"/>
    <p:sldId id="426" r:id="rId5"/>
    <p:sldId id="500" r:id="rId6"/>
    <p:sldId id="357" r:id="rId7"/>
    <p:sldId id="359" r:id="rId8"/>
    <p:sldId id="361" r:id="rId9"/>
    <p:sldId id="360" r:id="rId10"/>
    <p:sldId id="414" r:id="rId11"/>
    <p:sldId id="413" r:id="rId12"/>
    <p:sldId id="415" r:id="rId13"/>
    <p:sldId id="416" r:id="rId14"/>
    <p:sldId id="499" r:id="rId15"/>
    <p:sldId id="456" r:id="rId16"/>
    <p:sldId id="45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di Ambrose-Brown" initials="HA" lastIdx="3" clrIdx="0">
    <p:extLst>
      <p:ext uri="{19B8F6BF-5375-455C-9EA6-DF929625EA0E}">
        <p15:presenceInfo xmlns:p15="http://schemas.microsoft.com/office/powerpoint/2012/main" userId="S-1-5-21-212238112-294214791-995550599-32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18AAC"/>
    <a:srgbClr val="F50202"/>
    <a:srgbClr val="4EBA6F"/>
    <a:srgbClr val="286D90"/>
    <a:srgbClr val="C40C20"/>
    <a:srgbClr val="C61E27"/>
    <a:srgbClr val="BC0E20"/>
    <a:srgbClr val="BB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84569" autoAdjust="0"/>
  </p:normalViewPr>
  <p:slideViewPr>
    <p:cSldViewPr snapToGrid="0" snapToObjects="1">
      <p:cViewPr varScale="1">
        <p:scale>
          <a:sx n="83" d="100"/>
          <a:sy n="83" d="100"/>
        </p:scale>
        <p:origin x="174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282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7C998-2CFA-477E-8E5C-058B1003A535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D504A-4E8E-4C08-AA49-6BD5A318E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0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7/7c/Maybelline_logo_png.p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upload.wikimedia.org/wikipedia/en/thumb/b/bf/KFC_logo.svg/768px-KFC_logo.svg.png" TargetMode="External"/><Relationship Id="rId4" Type="http://schemas.openxmlformats.org/officeDocument/2006/relationships/hyperlink" Target="http://i.vimeocdn.com/video/433299795_1280x720.jpg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en/7/74/Packet_of_Walkers_Salt_&amp;_Vinegar_crisps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static/uploads/photo/2015/08/29/14/49/pencil-913101_960_720.png" TargetMode="External"/><Relationship Id="rId5" Type="http://schemas.openxmlformats.org/officeDocument/2006/relationships/hyperlink" Target="https://commons.wikimedia.org/wiki/File:Taylor_Swift_GMA_2012.jpg" TargetMode="External"/><Relationship Id="rId4" Type="http://schemas.openxmlformats.org/officeDocument/2006/relationships/hyperlink" Target="https://c1.staticflickr.com/4/3770/10343539824_594ff574f7_b.jpg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escaramanga.co.uk/blog/wp-content/uploads/2012/10/casino-royale-laptop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2.bp.blogspot.com/-mmbg-s8fYdI/US4XR4FxEOI/AAAAAAAAAEs/DUJ38-7MaUc/s1600/Starbucks.png" TargetMode="External"/><Relationship Id="rId5" Type="http://schemas.openxmlformats.org/officeDocument/2006/relationships/hyperlink" Target="http://static5.businessinsider.com/" TargetMode="External"/><Relationship Id="rId4" Type="http://schemas.openxmlformats.org/officeDocument/2006/relationships/hyperlink" Target="https://nomequieroquedar.files.wordpress.com/2012/07/james_bond_lotus-600x391.jpg?w=300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e08.deviantart.net/1872/th/pre/f/2016/156/4/0/fedex_logo_vector_by_windows7starterfan-da55dfr.pn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oikr.com/wp/wp-content/uploads/2009/05/vaio-cs-24-black.jpg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oikr.com/wp/wp-content/uploads/2009/05/vaio-cs-24-black.jp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hilliecasablanca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thumb/1/11/EBay_former_logo.svg/1543px-EBay_former_logo.svg.png" TargetMode="External"/><Relationship Id="rId3" Type="http://schemas.openxmlformats.org/officeDocument/2006/relationships/hyperlink" Target="https://upload.wikimedia.org/wikipedia/commons/thumb/c/ce/Coca-Cola_logo.svg/2000px-Coca-Cola_logo.svg.png" TargetMode="External"/><Relationship Id="rId7" Type="http://schemas.openxmlformats.org/officeDocument/2006/relationships/hyperlink" Target="https://upload.wikimedia.org/wikipedia/commons/thumb/a/a9/Mcdonalds-90s-logo.svg/1014px-Mcdonalds-90s-logo.svg.p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pload.wikimedia.org/wikipedia/commons/5/51/Google.png" TargetMode="External"/><Relationship Id="rId5" Type="http://schemas.openxmlformats.org/officeDocument/2006/relationships/hyperlink" Target="https://pixabay.com/p-1069758/?no_redirect" TargetMode="External"/><Relationship Id="rId4" Type="http://schemas.openxmlformats.org/officeDocument/2006/relationships/hyperlink" Target="https://upload.wikimedia.org/wikipedia/commons/thumb/c/ca/Sony_logo.svg/2000px-Sony_logo.svg.png" TargetMode="External"/><Relationship Id="rId9" Type="http://schemas.openxmlformats.org/officeDocument/2006/relationships/hyperlink" Target="https://upload.wikimedia.org/wikipedia/commons/thumb/5/53/H&amp;M-Logo.svg/1280px-H&amp;M-Logo.svg.png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c/ce/Coca-Cola_logo.svg/2000px-Coca-Cola_logo.svg.p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3.bp.blogspot.com/_s5iNjHF-jmk/SUG1y7yYWJI/AAAAAAAAAX0/VS0ndd0Z9c8/s200/Father+Christmas.jpg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a/a6/Logo_NIKE.svg/640px-Logo_NIKE.svg.p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publicdomainpictures.net/pictures/40000/velka/blue-trainers.jpg" TargetMode="External"/><Relationship Id="rId4" Type="http://schemas.openxmlformats.org/officeDocument/2006/relationships/hyperlink" Target="https://c1.staticflickr.com/8/7114/7487482204_d3e7a5354f_b.jpg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ternidadcomopuedas.com/wp-content/uploads/2016/07/mothercare-logo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upload.wikimedia.org/wikipedia/commons/e/e6/Halfords_Ocean_Park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372712-C6F8-47A4-AE08-CD838EB570F7}" type="slidenum">
              <a:rPr lang="en-GB" altLang="en-US" b="0" smtClean="0"/>
              <a:pPr/>
              <a:t>1</a:t>
            </a:fld>
            <a:endParaRPr lang="en-GB" altLang="en-US" b="0"/>
          </a:p>
        </p:txBody>
      </p:sp>
    </p:spTree>
    <p:extLst>
      <p:ext uri="{BB962C8B-B14F-4D97-AF65-F5344CB8AC3E}">
        <p14:creationId xmlns:p14="http://schemas.microsoft.com/office/powerpoint/2010/main" val="2032348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Images:</a:t>
            </a:r>
          </a:p>
          <a:p>
            <a:r>
              <a:rPr lang="en-GB" dirty="0"/>
              <a:t>Maybelline - </a:t>
            </a:r>
            <a:r>
              <a:rPr lang="en-GB" dirty="0">
                <a:hlinkClick r:id="rId3"/>
              </a:rPr>
              <a:t>https://upload.wikimedia.org/wikipedia/commons/7/7c/Maybelline_logo_png.png</a:t>
            </a:r>
            <a:r>
              <a:rPr lang="en-GB" dirty="0"/>
              <a:t> </a:t>
            </a:r>
          </a:p>
          <a:p>
            <a:r>
              <a:rPr lang="en-GB" dirty="0"/>
              <a:t>Calgon - </a:t>
            </a:r>
            <a:r>
              <a:rPr lang="en-GB" dirty="0">
                <a:hlinkClick r:id="rId4"/>
              </a:rPr>
              <a:t>http://i.vimeocdn.com/video/433299795_1280x720.jpg</a:t>
            </a:r>
            <a:r>
              <a:rPr lang="en-GB" dirty="0"/>
              <a:t> </a:t>
            </a:r>
          </a:p>
          <a:p>
            <a:r>
              <a:rPr lang="en-GB" dirty="0"/>
              <a:t>KFC - </a:t>
            </a:r>
            <a:r>
              <a:rPr lang="en-GB" dirty="0">
                <a:hlinkClick r:id="rId5"/>
              </a:rPr>
              <a:t>http://upload.wikimedia.org/wikipedia/en/thumb/b/bf/KFC_logo.svg/768px-KFC_logo.svg.png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504A-4E8E-4C08-AA49-6BD5A318EB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738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Images:</a:t>
            </a:r>
          </a:p>
          <a:p>
            <a:r>
              <a:rPr lang="en-GB" dirty="0"/>
              <a:t>Crisps - </a:t>
            </a:r>
            <a:r>
              <a:rPr lang="en-GB" dirty="0">
                <a:hlinkClick r:id="rId3"/>
              </a:rPr>
              <a:t>https://upload.wikimedia.org/wikipedia/en/7/74/Packet_of_Walkers_Salt_%26_Vinegar_crisps.jpg</a:t>
            </a:r>
            <a:r>
              <a:rPr lang="en-GB" dirty="0"/>
              <a:t> </a:t>
            </a:r>
          </a:p>
          <a:p>
            <a:r>
              <a:rPr lang="en-GB" dirty="0"/>
              <a:t>Gary Lineker - </a:t>
            </a:r>
            <a:r>
              <a:rPr lang="en-GB" dirty="0">
                <a:hlinkClick r:id="rId4"/>
              </a:rPr>
              <a:t>https://c1.staticflickr.com/4/3770/10343539824_594ff574f7_b.jpg</a:t>
            </a:r>
            <a:r>
              <a:rPr lang="en-GB" dirty="0"/>
              <a:t> </a:t>
            </a:r>
          </a:p>
          <a:p>
            <a:r>
              <a:rPr lang="en-GB" dirty="0"/>
              <a:t>Taylor Swift – </a:t>
            </a:r>
            <a:r>
              <a:rPr lang="en-GB" dirty="0">
                <a:hlinkClick r:id="rId5"/>
              </a:rPr>
              <a:t>https://commons.wikimedia.org/wiki/File:Taylor_Swift_GMA_2012.jpg</a:t>
            </a:r>
            <a:r>
              <a:rPr lang="en-GB" dirty="0"/>
              <a:t> </a:t>
            </a:r>
          </a:p>
          <a:p>
            <a:r>
              <a:rPr lang="en-GB" dirty="0"/>
              <a:t>Diet Coke can – Public Domain</a:t>
            </a:r>
          </a:p>
          <a:p>
            <a:r>
              <a:rPr lang="en-GB" dirty="0"/>
              <a:t>Pencil - </a:t>
            </a:r>
            <a:r>
              <a:rPr lang="en-GB" dirty="0">
                <a:hlinkClick r:id="rId6"/>
              </a:rPr>
              <a:t>https://pixabay.com/static/uploads/photo/2015/08/29/14/49/pencil-913101_960_720.png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504A-4E8E-4C08-AA49-6BD5A318EB6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296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Images:</a:t>
            </a:r>
          </a:p>
          <a:p>
            <a:r>
              <a:rPr lang="en-GB" dirty="0"/>
              <a:t>James Bond - </a:t>
            </a:r>
            <a:r>
              <a:rPr lang="en-GB" dirty="0">
                <a:hlinkClick r:id="rId3"/>
              </a:rPr>
              <a:t>http://www.joescaramanga.co.uk/blog/wp-content/uploads/2012/10/casino-royale-laptop.jpg</a:t>
            </a:r>
            <a:r>
              <a:rPr lang="en-GB" dirty="0"/>
              <a:t> </a:t>
            </a:r>
          </a:p>
          <a:p>
            <a:r>
              <a:rPr lang="en-GB" dirty="0"/>
              <a:t>Lotus </a:t>
            </a:r>
            <a:r>
              <a:rPr lang="en-GB"/>
              <a:t>James Bond </a:t>
            </a:r>
            <a:r>
              <a:rPr lang="en-GB" dirty="0"/>
              <a:t>- </a:t>
            </a:r>
            <a:r>
              <a:rPr lang="en-GB" dirty="0">
                <a:hlinkClick r:id="rId4"/>
              </a:rPr>
              <a:t>https://nomequieroquedar.files.wordpress.com/2012/07/james_bond_lotus-600x391.jpg?w=300</a:t>
            </a:r>
            <a:r>
              <a:rPr lang="en-GB" dirty="0"/>
              <a:t> </a:t>
            </a:r>
          </a:p>
          <a:p>
            <a:r>
              <a:rPr lang="en-GB" dirty="0"/>
              <a:t>Castaway - </a:t>
            </a:r>
            <a:r>
              <a:rPr lang="en-GB" dirty="0">
                <a:hlinkClick r:id="rId5"/>
              </a:rPr>
              <a:t>http://static5.businessinsider.com</a:t>
            </a:r>
            <a:r>
              <a:rPr lang="en-GB" dirty="0"/>
              <a:t>   </a:t>
            </a:r>
          </a:p>
          <a:p>
            <a:r>
              <a:rPr lang="en-GB" dirty="0"/>
              <a:t>Devil wears Prada - </a:t>
            </a:r>
            <a:r>
              <a:rPr lang="en-GB" dirty="0">
                <a:hlinkClick r:id="rId6"/>
              </a:rPr>
              <a:t>http://2.bp.blogspot.com/-mmbg-s8fYdI/US4XR4FxEOI/AAAAAAAAAEs/DUJ38-7MaUc/s1600/Starbucks.png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504A-4E8E-4C08-AA49-6BD5A318EB6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18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Images:</a:t>
            </a:r>
          </a:p>
          <a:p>
            <a:r>
              <a:rPr lang="en-GB" dirty="0" err="1"/>
              <a:t>Fedex</a:t>
            </a:r>
            <a:r>
              <a:rPr lang="en-GB" dirty="0"/>
              <a:t> - </a:t>
            </a:r>
            <a:r>
              <a:rPr lang="en-GB" dirty="0">
                <a:hlinkClick r:id="rId3"/>
              </a:rPr>
              <a:t>http://pre08.deviantart.net/1872/th/pre/f/2016/156/4/0/fedex_logo_vector_by_windows7starterfan-da55dfr.png</a:t>
            </a:r>
            <a:r>
              <a:rPr lang="en-GB" dirty="0"/>
              <a:t> </a:t>
            </a:r>
          </a:p>
          <a:p>
            <a:r>
              <a:rPr lang="en-GB" dirty="0" err="1"/>
              <a:t>Vaio</a:t>
            </a:r>
            <a:r>
              <a:rPr lang="en-GB" dirty="0"/>
              <a:t> laptop - </a:t>
            </a:r>
            <a:r>
              <a:rPr lang="en-GB" dirty="0">
                <a:hlinkClick r:id="rId4"/>
              </a:rPr>
              <a:t>http://woikr.com/wp/wp-content/uploads/2009/05/vaio-cs-24-black.jpg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504A-4E8E-4C08-AA49-6BD5A318EB6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694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</a:t>
            </a:r>
          </a:p>
          <a:p>
            <a:r>
              <a:rPr lang="en-GB" dirty="0" err="1"/>
              <a:t>Vaio</a:t>
            </a:r>
            <a:r>
              <a:rPr lang="en-GB" dirty="0"/>
              <a:t> laptop - </a:t>
            </a:r>
            <a:r>
              <a:rPr lang="en-GB" dirty="0">
                <a:hlinkClick r:id="rId3"/>
              </a:rPr>
              <a:t>http://woikr.com/wp/wp-content/uploads/2009/05/vaio-cs-24-black.jpg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504A-4E8E-4C08-AA49-6BD5A318EB6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637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504A-4E8E-4C08-AA49-6BD5A318EB6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4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Public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504A-4E8E-4C08-AA49-6BD5A318EB6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47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Images: </a:t>
            </a:r>
            <a:r>
              <a:rPr lang="en-GB" dirty="0" err="1"/>
              <a:t>Pixabay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504A-4E8E-4C08-AA49-6BD5A318EB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6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5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 txBox="1">
            <a:spLocks noGrp="1" noChangeArrowheads="1"/>
          </p:cNvSpPr>
          <p:nvPr/>
        </p:nvSpPr>
        <p:spPr bwMode="auto">
          <a:xfrm>
            <a:off x="3849688" y="9482138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0" tIns="45725" rIns="91450" bIns="45725"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EC4BD2C-6F4A-4510-8051-8A760083C440}" type="slidenum">
              <a:rPr lang="en-GB" altLang="en-US" sz="1200" b="0"/>
              <a:pPr algn="r" eaLnBrk="1" hangingPunct="1"/>
              <a:t>4</a:t>
            </a:fld>
            <a:endParaRPr lang="en-GB" altLang="en-US" sz="1200" b="0"/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Creative Commons: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Phil Whitehouse's photostream"/>
              </a:rPr>
              <a:t>Phil Whitehouse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504A-4E8E-4C08-AA49-6BD5A318EB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356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Images:</a:t>
            </a:r>
          </a:p>
          <a:p>
            <a:r>
              <a:rPr lang="en-US" dirty="0"/>
              <a:t>Coca Cola - </a:t>
            </a:r>
            <a:r>
              <a:rPr lang="en-US" dirty="0">
                <a:hlinkClick r:id="rId3"/>
              </a:rPr>
              <a:t>https://upload.wikimedia.org/wikipedia/commons/thumb/c/ce/Coca-Cola_logo.svg/2000px-Coca-Cola_logo.svg.png</a:t>
            </a:r>
            <a:r>
              <a:rPr lang="en-US" dirty="0"/>
              <a:t> </a:t>
            </a:r>
          </a:p>
          <a:p>
            <a:r>
              <a:rPr lang="en-US" dirty="0"/>
              <a:t>Sony - </a:t>
            </a:r>
            <a:r>
              <a:rPr lang="en-US" dirty="0">
                <a:hlinkClick r:id="rId4"/>
              </a:rPr>
              <a:t>https://upload.wikimedia.org/wikipedia/commons/thumb/c/ca/Sony_logo.svg/2000px-Sony_logo.svg.png</a:t>
            </a:r>
            <a:r>
              <a:rPr lang="en-US" dirty="0"/>
              <a:t> </a:t>
            </a:r>
          </a:p>
          <a:p>
            <a:r>
              <a:rPr lang="en-US" dirty="0"/>
              <a:t>Starbucks - </a:t>
            </a:r>
            <a:r>
              <a:rPr lang="en-US" dirty="0">
                <a:hlinkClick r:id="rId5"/>
              </a:rPr>
              <a:t>https://pixabay.com/p-1069758/?no_redirect</a:t>
            </a:r>
            <a:r>
              <a:rPr lang="en-US" dirty="0"/>
              <a:t> </a:t>
            </a:r>
          </a:p>
          <a:p>
            <a:r>
              <a:rPr lang="en-US" dirty="0"/>
              <a:t>Google - </a:t>
            </a:r>
            <a:r>
              <a:rPr lang="en-US" dirty="0">
                <a:hlinkClick r:id="rId6"/>
              </a:rPr>
              <a:t>https://upload.wikimedia.org/wikipedia/commons/5/51/Google.png</a:t>
            </a:r>
            <a:r>
              <a:rPr lang="en-US" dirty="0"/>
              <a:t> </a:t>
            </a:r>
          </a:p>
          <a:p>
            <a:r>
              <a:rPr lang="en-US" dirty="0" err="1"/>
              <a:t>Mcdonalds</a:t>
            </a:r>
            <a:r>
              <a:rPr lang="en-US" dirty="0"/>
              <a:t> - </a:t>
            </a:r>
            <a:r>
              <a:rPr lang="en-US" dirty="0">
                <a:hlinkClick r:id="rId7"/>
              </a:rPr>
              <a:t>https://upload.wikimedia.org/wikipedia/commons/thumb/a/a9/Mcdonalds-90s-logo.svg/1014px-Mcdonalds-90s-logo.svg.png</a:t>
            </a:r>
            <a:r>
              <a:rPr lang="en-US" dirty="0"/>
              <a:t> </a:t>
            </a:r>
          </a:p>
          <a:p>
            <a:r>
              <a:rPr lang="en-US" dirty="0" err="1"/>
              <a:t>Ebay</a:t>
            </a:r>
            <a:r>
              <a:rPr lang="en-US" dirty="0"/>
              <a:t> - </a:t>
            </a:r>
            <a:r>
              <a:rPr lang="en-US" dirty="0">
                <a:hlinkClick r:id="rId8"/>
              </a:rPr>
              <a:t>https://upload.wikimedia.org/wikipedia/commons/thumb/1/11/EBay_former_logo.svg/1543px-EBay_former_logo.svg.png</a:t>
            </a:r>
            <a:r>
              <a:rPr lang="en-US" dirty="0"/>
              <a:t> </a:t>
            </a:r>
          </a:p>
          <a:p>
            <a:r>
              <a:rPr lang="en-US" dirty="0"/>
              <a:t>H&amp;M - </a:t>
            </a:r>
            <a:r>
              <a:rPr lang="en-US" dirty="0">
                <a:hlinkClick r:id="rId9"/>
              </a:rPr>
              <a:t>https://upload.wikimedia.org/wikipedia/commons/thumb/5/53/H%26M-Logo.svg/1280px-H%26M-Logo.svg.png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3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Due to the branding of Coca Cola portraying Father Christmas in the Coca Cola Red – the perception of Father Christmas is now that he is RED.</a:t>
            </a:r>
          </a:p>
          <a:p>
            <a:endParaRPr lang="en-US" dirty="0"/>
          </a:p>
          <a:p>
            <a:r>
              <a:rPr lang="en-US" dirty="0"/>
              <a:t>Images:</a:t>
            </a:r>
          </a:p>
          <a:p>
            <a:r>
              <a:rPr lang="en-US" dirty="0"/>
              <a:t>Coca cola - </a:t>
            </a:r>
            <a:r>
              <a:rPr lang="en-US" dirty="0">
                <a:hlinkClick r:id="rId3"/>
              </a:rPr>
              <a:t>https://upload.wikimedia.org/wikipedia/commons/thumb/c/ce/Coca-Cola_logo.svg/2000px-Coca-Cola_logo.svg.png</a:t>
            </a:r>
            <a:r>
              <a:rPr lang="en-US" dirty="0"/>
              <a:t> </a:t>
            </a:r>
          </a:p>
          <a:p>
            <a:r>
              <a:rPr lang="en-US" dirty="0"/>
              <a:t>Father Christmas - </a:t>
            </a:r>
            <a:r>
              <a:rPr lang="en-US" dirty="0">
                <a:hlinkClick r:id="rId4"/>
              </a:rPr>
              <a:t>http://3.bp.blogspot.com/_s5iNjHF-jmk/SUG1y7yYWJI/AAAAAAAAAX0/VS0ndd0Z9c8/s200/Father+Christmas.jpg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94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Discussion on brand reputation, perceived quality etc.</a:t>
            </a:r>
          </a:p>
          <a:p>
            <a:endParaRPr lang="en-US" dirty="0"/>
          </a:p>
          <a:p>
            <a:r>
              <a:rPr lang="en-US" dirty="0"/>
              <a:t>Images:</a:t>
            </a:r>
          </a:p>
          <a:p>
            <a:r>
              <a:rPr lang="en-US" dirty="0"/>
              <a:t>Nike - </a:t>
            </a:r>
            <a:r>
              <a:rPr lang="en-US" dirty="0">
                <a:hlinkClick r:id="rId3"/>
              </a:rPr>
              <a:t>https://upload.wikimedia.org/wikipedia/commons/thumb/a/a6/Logo_NIKE.svg/640px-Logo_NIKE.svg.png</a:t>
            </a:r>
            <a:r>
              <a:rPr lang="en-US" dirty="0"/>
              <a:t> </a:t>
            </a:r>
          </a:p>
          <a:p>
            <a:r>
              <a:rPr lang="en-US" dirty="0" err="1"/>
              <a:t>Asda</a:t>
            </a:r>
            <a:r>
              <a:rPr lang="en-US" dirty="0"/>
              <a:t> - </a:t>
            </a:r>
            <a:r>
              <a:rPr lang="en-US" dirty="0">
                <a:hlinkClick r:id="rId4"/>
              </a:rPr>
              <a:t>https://c1.staticflickr.com/8/7114/7487482204_d3e7a5354f_b.jpg</a:t>
            </a:r>
            <a:r>
              <a:rPr lang="en-US" dirty="0"/>
              <a:t> </a:t>
            </a:r>
          </a:p>
          <a:p>
            <a:r>
              <a:rPr lang="en-US" dirty="0"/>
              <a:t>Trainers – plain - </a:t>
            </a:r>
            <a:r>
              <a:rPr lang="en-US" dirty="0">
                <a:hlinkClick r:id="rId5"/>
              </a:rPr>
              <a:t>http://www.publicdomainpictures.net/pictures/40000/velka/blue-trainers.jpg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257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Images, as previously, and:</a:t>
            </a:r>
          </a:p>
          <a:p>
            <a:r>
              <a:rPr lang="en-GB" dirty="0"/>
              <a:t>Mothercare - </a:t>
            </a:r>
            <a:r>
              <a:rPr lang="en-GB" dirty="0">
                <a:hlinkClick r:id="rId3"/>
              </a:rPr>
              <a:t>http://maternidadcomopuedas.com/wp-content/uploads/2016/07/mothercare-logo.jpg</a:t>
            </a:r>
            <a:r>
              <a:rPr lang="en-GB" dirty="0"/>
              <a:t> </a:t>
            </a:r>
          </a:p>
          <a:p>
            <a:r>
              <a:rPr lang="en-GB" dirty="0"/>
              <a:t>Halfords - </a:t>
            </a:r>
            <a:r>
              <a:rPr lang="en-GB" dirty="0">
                <a:hlinkClick r:id="rId4"/>
              </a:rPr>
              <a:t>http://upload.wikimedia.org/wikipedia/commons/e/e6/Halfords_Ocean_Park.JPG</a:t>
            </a:r>
            <a:r>
              <a:rPr lang="en-GB" dirty="0"/>
              <a:t> 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504A-4E8E-4C08-AA49-6BD5A318EB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0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EBA6F"/>
                </a:solidFill>
                <a:latin typeface="Cambria" panose="02040503050406030204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0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C101-1F76-4BFF-94C5-0BEB4B503FE9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5D1F-057C-488D-9507-54B5608D3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19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A9B1-0911-4558-8E68-09EE273123A6}" type="datetimeFigureOut">
              <a:rPr lang="en-US" smtClean="0"/>
              <a:pPr/>
              <a:t>3/13/2018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BA07-9FEF-4045-ACE9-53300E7A47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53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00750"/>
            <a:ext cx="12192000" cy="857251"/>
          </a:xfrm>
          <a:prstGeom prst="rect">
            <a:avLst/>
          </a:prstGeom>
          <a:solidFill>
            <a:srgbClr val="318A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DATA07whitesmall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700" y="6178554"/>
            <a:ext cx="1028194" cy="476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89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155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09601" y="6329773"/>
            <a:ext cx="2072999" cy="3244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www.data.org.uk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05AA5C-6649-46CE-906C-8A38B369E9D6}"/>
              </a:ext>
            </a:extLst>
          </p:cNvPr>
          <p:cNvSpPr txBox="1">
            <a:spLocks/>
          </p:cNvSpPr>
          <p:nvPr userDrawn="1"/>
        </p:nvSpPr>
        <p:spPr>
          <a:xfrm>
            <a:off x="5210629" y="6329773"/>
            <a:ext cx="2072999" cy="3244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Inspiring Innovation</a:t>
            </a:r>
          </a:p>
        </p:txBody>
      </p:sp>
    </p:spTree>
    <p:extLst>
      <p:ext uri="{BB962C8B-B14F-4D97-AF65-F5344CB8AC3E}">
        <p14:creationId xmlns:p14="http://schemas.microsoft.com/office/powerpoint/2010/main" val="149451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EBA6F"/>
          </a:solidFill>
          <a:latin typeface="Cambria" panose="02040503050406030204" pitchFamily="18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rgbClr val="318AAC"/>
          </a:solidFill>
          <a:latin typeface="Cambria" panose="02040503050406030204" pitchFamily="18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craY0ZkyT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microsoft.com/office/2007/relationships/hdphoto" Target="../media/hdphoto1.wdp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11333"/>
          </a:xfrm>
          <a:solidFill>
            <a:srgbClr val="4EBA6F"/>
          </a:solidFill>
        </p:spPr>
        <p:txBody>
          <a:bodyPr>
            <a:normAutofit/>
          </a:bodyPr>
          <a:lstStyle/>
          <a:p>
            <a:pPr algn="l"/>
            <a:br>
              <a:rPr lang="en-GB" altLang="en-US" sz="11500" dirty="0">
                <a:solidFill>
                  <a:schemeClr val="bg1"/>
                </a:solidFill>
              </a:rPr>
            </a:br>
            <a:r>
              <a:rPr lang="en-GB" altLang="en-US" sz="11500" dirty="0">
                <a:solidFill>
                  <a:schemeClr val="bg1"/>
                </a:solidFill>
              </a:rPr>
              <a:t> Session 3a</a:t>
            </a:r>
            <a:br>
              <a:rPr lang="en-GB" altLang="en-US" sz="11500" dirty="0">
                <a:solidFill>
                  <a:schemeClr val="bg1"/>
                </a:solidFill>
              </a:rPr>
            </a:br>
            <a:endParaRPr lang="en-GB" altLang="en-US" sz="115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EB4C2-D3C7-4A7B-ABFC-5914AF953F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649" y="361967"/>
            <a:ext cx="1633851" cy="15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8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F30A-30C9-4AE3-BFE6-3CE2003E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10972800" cy="689866"/>
          </a:xfrm>
        </p:spPr>
        <p:txBody>
          <a:bodyPr>
            <a:normAutofit fontScale="90000"/>
          </a:bodyPr>
          <a:lstStyle/>
          <a:p>
            <a:r>
              <a:rPr lang="en-GB" dirty="0"/>
              <a:t>Guess the catch phrase…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7F7B6-A6ED-4597-BDD4-E7F1A3A354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64" y="1199649"/>
            <a:ext cx="5418161" cy="846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917DAE-4050-4624-A876-71BEC41904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653" y="1027348"/>
            <a:ext cx="4209577" cy="2367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C6B10C-3EF4-4BA2-BF4F-45AC0E3DBC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57" y="3122319"/>
            <a:ext cx="2489372" cy="2489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232B3-AF73-48B0-BC15-C2599E663D1A}"/>
              </a:ext>
            </a:extLst>
          </p:cNvPr>
          <p:cNvSpPr txBox="1"/>
          <p:nvPr/>
        </p:nvSpPr>
        <p:spPr>
          <a:xfrm>
            <a:off x="288363" y="2212828"/>
            <a:ext cx="541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she’s born with it, maybe it’s Maybelline.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94659-126F-492D-A98F-C46AA4CFEE66}"/>
              </a:ext>
            </a:extLst>
          </p:cNvPr>
          <p:cNvSpPr txBox="1"/>
          <p:nvPr/>
        </p:nvSpPr>
        <p:spPr>
          <a:xfrm>
            <a:off x="6860653" y="3538782"/>
            <a:ext cx="481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 machines live longer with Calgon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C3A70-3D54-4900-8EAA-DA0D722F51A0}"/>
              </a:ext>
            </a:extLst>
          </p:cNvPr>
          <p:cNvSpPr txBox="1"/>
          <p:nvPr/>
        </p:nvSpPr>
        <p:spPr>
          <a:xfrm>
            <a:off x="3346635" y="3328861"/>
            <a:ext cx="235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Finger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lickin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good!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F31A0B-25E4-41C5-8557-A60C6AF98E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525" y="4345587"/>
            <a:ext cx="3039429" cy="10922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32A1F4-D431-46ED-B942-BCBD0A491DA7}"/>
              </a:ext>
            </a:extLst>
          </p:cNvPr>
          <p:cNvSpPr txBox="1"/>
          <p:nvPr/>
        </p:nvSpPr>
        <p:spPr>
          <a:xfrm>
            <a:off x="7323737" y="5189131"/>
            <a:ext cx="128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do it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7E4FA5-93B7-4B49-99BF-BE3EFE4AB30F}"/>
              </a:ext>
            </a:extLst>
          </p:cNvPr>
          <p:cNvGrpSpPr/>
          <p:nvPr/>
        </p:nvGrpSpPr>
        <p:grpSpPr>
          <a:xfrm>
            <a:off x="9683626" y="4514552"/>
            <a:ext cx="2556065" cy="1330833"/>
            <a:chOff x="9683626" y="4514552"/>
            <a:chExt cx="2556065" cy="133083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5B917E-9E9A-4C10-BDAD-69B8AA9196C4}"/>
                </a:ext>
              </a:extLst>
            </p:cNvPr>
            <p:cNvSpPr txBox="1"/>
            <p:nvPr/>
          </p:nvSpPr>
          <p:spPr>
            <a:xfrm>
              <a:off x="9683626" y="4514552"/>
              <a:ext cx="2101756" cy="923330"/>
            </a:xfrm>
            <a:prstGeom prst="rect">
              <a:avLst/>
            </a:prstGeom>
            <a:solidFill>
              <a:srgbClr val="318AAC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could be the catch phrase for your product?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CF3F36-44EB-492F-9874-7BF401B25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59435" y="4902210"/>
              <a:ext cx="1380256" cy="943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99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0FD05D1-AC70-449E-B95F-DBE6CA1028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440" y="2988138"/>
            <a:ext cx="1916013" cy="2614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643AC9-8558-410A-89BF-5B70BF9CC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25388"/>
            <a:ext cx="4667250" cy="27432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ACADE11-FED8-4209-8B1A-86232CFB0D6D}"/>
              </a:ext>
            </a:extLst>
          </p:cNvPr>
          <p:cNvSpPr/>
          <p:nvPr/>
        </p:nvSpPr>
        <p:spPr>
          <a:xfrm>
            <a:off x="4597015" y="2569308"/>
            <a:ext cx="1473970" cy="147397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00D8E-A8C2-4D3B-A1C7-3FA86EA2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8" y="424764"/>
            <a:ext cx="10972800" cy="689866"/>
          </a:xfrm>
        </p:spPr>
        <p:txBody>
          <a:bodyPr>
            <a:normAutofit fontScale="90000"/>
          </a:bodyPr>
          <a:lstStyle/>
          <a:p>
            <a:r>
              <a:rPr lang="en-GB" dirty="0"/>
              <a:t>What celebrity would you associate with these products/brands?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EC191-DCED-4E68-B0B1-9898D6077E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3990" y="2399622"/>
            <a:ext cx="1642142" cy="202899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0494579-7493-4393-9F42-78277ECA6C40}"/>
              </a:ext>
            </a:extLst>
          </p:cNvPr>
          <p:cNvGrpSpPr/>
          <p:nvPr/>
        </p:nvGrpSpPr>
        <p:grpSpPr>
          <a:xfrm>
            <a:off x="609600" y="4956180"/>
            <a:ext cx="3695077" cy="943175"/>
            <a:chOff x="609600" y="4956180"/>
            <a:chExt cx="3695077" cy="9431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60BDC1-A9E3-4B57-BD04-93F998FE1FBB}"/>
                </a:ext>
              </a:extLst>
            </p:cNvPr>
            <p:cNvSpPr txBox="1"/>
            <p:nvPr/>
          </p:nvSpPr>
          <p:spPr>
            <a:xfrm>
              <a:off x="609600" y="4956180"/>
              <a:ext cx="3290311" cy="646331"/>
            </a:xfrm>
            <a:prstGeom prst="rect">
              <a:avLst/>
            </a:prstGeom>
            <a:solidFill>
              <a:srgbClr val="318AAC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celebrity could endorse your product?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7EC420-4299-4D62-A51C-4C8F9F9D7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4421" y="4956180"/>
              <a:ext cx="1380256" cy="943175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C3E29F0-1FD7-4FBD-9791-4C764795852E}"/>
              </a:ext>
            </a:extLst>
          </p:cNvPr>
          <p:cNvSpPr/>
          <p:nvPr/>
        </p:nvSpPr>
        <p:spPr>
          <a:xfrm>
            <a:off x="4573988" y="1538551"/>
            <a:ext cx="2951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Reveal the celebrities…</a:t>
            </a:r>
            <a:endParaRPr lang="en-GB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D0A118-1142-47B2-AA88-9883D0785F16}"/>
              </a:ext>
            </a:extLst>
          </p:cNvPr>
          <p:cNvSpPr/>
          <p:nvPr/>
        </p:nvSpPr>
        <p:spPr>
          <a:xfrm>
            <a:off x="9956462" y="3223294"/>
            <a:ext cx="1473970" cy="147397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E0A79E-7C06-413A-89FF-2FDC4E468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2570" y="2194996"/>
            <a:ext cx="2111849" cy="36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1C70-63A8-4F41-B249-D3EF4236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50" y="274638"/>
            <a:ext cx="10972800" cy="689866"/>
          </a:xfrm>
        </p:spPr>
        <p:txBody>
          <a:bodyPr>
            <a:normAutofit fontScale="90000"/>
          </a:bodyPr>
          <a:lstStyle/>
          <a:p>
            <a:r>
              <a:rPr lang="en-GB" dirty="0"/>
              <a:t>Guess what film each picture is from…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0130F-C9B9-45E6-9CCF-79FEC328D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50" y="2220295"/>
            <a:ext cx="3840000" cy="21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FB2B36-5201-496E-8F8C-133BE7A5D4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5260" y="2220295"/>
            <a:ext cx="3505077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D00415-E803-4EAC-8C1E-3C8EE4F72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332" y="1470995"/>
            <a:ext cx="4218750" cy="21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EA3B4E-708D-498E-9537-A7028418B474}"/>
              </a:ext>
            </a:extLst>
          </p:cNvPr>
          <p:cNvSpPr txBox="1"/>
          <p:nvPr/>
        </p:nvSpPr>
        <p:spPr>
          <a:xfrm>
            <a:off x="4152332" y="3835021"/>
            <a:ext cx="421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Devil Wears Prada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DAC3A0-E504-40FE-B7FC-D4211D89AE8E}"/>
              </a:ext>
            </a:extLst>
          </p:cNvPr>
          <p:cNvSpPr txBox="1"/>
          <p:nvPr/>
        </p:nvSpPr>
        <p:spPr>
          <a:xfrm>
            <a:off x="233150" y="4583942"/>
            <a:ext cx="38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Bond - Skyfall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63AD3A-7477-4493-A55B-BCDDF9C754C8}"/>
              </a:ext>
            </a:extLst>
          </p:cNvPr>
          <p:cNvSpPr txBox="1"/>
          <p:nvPr/>
        </p:nvSpPr>
        <p:spPr>
          <a:xfrm>
            <a:off x="8475259" y="4584321"/>
            <a:ext cx="350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Castaway</a:t>
            </a:r>
          </a:p>
        </p:txBody>
      </p:sp>
    </p:spTree>
    <p:extLst>
      <p:ext uri="{BB962C8B-B14F-4D97-AF65-F5344CB8AC3E}">
        <p14:creationId xmlns:p14="http://schemas.microsoft.com/office/powerpoint/2010/main" val="11388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1C70-63A8-4F41-B249-D3EF4236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How can you relate branding to each of these films?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0130F-C9B9-45E6-9CCF-79FEC328D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50" y="1102287"/>
            <a:ext cx="3840000" cy="21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FB2B36-5201-496E-8F8C-133BE7A5D4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5260" y="1102287"/>
            <a:ext cx="3505077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D00415-E803-4EAC-8C1E-3C8EE4F72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332" y="1102287"/>
            <a:ext cx="4218750" cy="21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EA3B4E-708D-498E-9537-A7028418B474}"/>
              </a:ext>
            </a:extLst>
          </p:cNvPr>
          <p:cNvSpPr txBox="1"/>
          <p:nvPr/>
        </p:nvSpPr>
        <p:spPr>
          <a:xfrm>
            <a:off x="4152332" y="3466313"/>
            <a:ext cx="421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Devil Wears Prada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DAC3A0-E504-40FE-B7FC-D4211D89AE8E}"/>
              </a:ext>
            </a:extLst>
          </p:cNvPr>
          <p:cNvSpPr txBox="1"/>
          <p:nvPr/>
        </p:nvSpPr>
        <p:spPr>
          <a:xfrm>
            <a:off x="233150" y="3466313"/>
            <a:ext cx="38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Bond - Skyfall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63AD3A-7477-4493-A55B-BCDDF9C754C8}"/>
              </a:ext>
            </a:extLst>
          </p:cNvPr>
          <p:cNvSpPr txBox="1"/>
          <p:nvPr/>
        </p:nvSpPr>
        <p:spPr>
          <a:xfrm>
            <a:off x="8475259" y="3466313"/>
            <a:ext cx="350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Castaway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0A34A3-E234-4BF4-ABC4-568C1C141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4987" y="4320857"/>
            <a:ext cx="1599020" cy="1208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99B08-A11F-4B03-8DF4-AA08349148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777" y="4472246"/>
            <a:ext cx="3098042" cy="905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F49517-FA43-4107-9207-0EA61D58B0B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83" y="4320857"/>
            <a:ext cx="1846784" cy="133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1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20130F-C9B9-45E6-9CCF-79FEC328D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02287"/>
            <a:ext cx="3840000" cy="216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DAC3A0-E504-40FE-B7FC-D4211D89AE8E}"/>
              </a:ext>
            </a:extLst>
          </p:cNvPr>
          <p:cNvSpPr txBox="1"/>
          <p:nvPr/>
        </p:nvSpPr>
        <p:spPr>
          <a:xfrm>
            <a:off x="609600" y="3466313"/>
            <a:ext cx="38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Bond - Skyfall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F49517-FA43-4107-9207-0EA61D58B0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208" y="4285865"/>
            <a:ext cx="1846784" cy="13383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7C42C8-D4B2-43B6-85EC-197B8255D64D}"/>
              </a:ext>
            </a:extLst>
          </p:cNvPr>
          <p:cNvSpPr txBox="1"/>
          <p:nvPr/>
        </p:nvSpPr>
        <p:spPr>
          <a:xfrm>
            <a:off x="8292089" y="4700893"/>
            <a:ext cx="3290311" cy="923330"/>
          </a:xfrm>
          <a:prstGeom prst="rect">
            <a:avLst/>
          </a:prstGeom>
          <a:solidFill>
            <a:srgbClr val="318AAC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film would you place your product in to reach 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audience?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31C431-2EC5-4734-ADE7-18EAEBC9E1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910" y="4700893"/>
            <a:ext cx="1380256" cy="943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549A5A-F8C5-4AE4-B9B2-D6DE02A05003}"/>
              </a:ext>
            </a:extLst>
          </p:cNvPr>
          <p:cNvSpPr txBox="1"/>
          <p:nvPr/>
        </p:nvSpPr>
        <p:spPr>
          <a:xfrm>
            <a:off x="5837582" y="619571"/>
            <a:ext cx="57448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is called </a:t>
            </a:r>
            <a:r>
              <a:rPr lang="en-GB" sz="2800" b="1" dirty="0">
                <a:solidFill>
                  <a:srgbClr val="318AA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Product placement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– where a product is </a:t>
            </a:r>
            <a:r>
              <a:rPr lang="en-GB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purposely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placed in a film/program/series so that its target audience sees the product being used by people or in environments that they may look up to.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9FA4686-D0F6-4F66-B9DD-A66DAA9E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5227982" cy="689866"/>
          </a:xfrm>
        </p:spPr>
        <p:txBody>
          <a:bodyPr>
            <a:normAutofit fontScale="90000"/>
          </a:bodyPr>
          <a:lstStyle/>
          <a:p>
            <a:r>
              <a:rPr lang="en-GB" dirty="0"/>
              <a:t>Product Placement</a:t>
            </a:r>
          </a:p>
        </p:txBody>
      </p:sp>
    </p:spTree>
    <p:extLst>
      <p:ext uri="{BB962C8B-B14F-4D97-AF65-F5344CB8AC3E}">
        <p14:creationId xmlns:p14="http://schemas.microsoft.com/office/powerpoint/2010/main" val="36756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31303-081A-4784-B782-176DC94C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your groups…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C5399-7F65-42E3-8979-F3C437B58164}"/>
              </a:ext>
            </a:extLst>
          </p:cNvPr>
          <p:cNvSpPr txBox="1"/>
          <p:nvPr/>
        </p:nvSpPr>
        <p:spPr>
          <a:xfrm>
            <a:off x="609600" y="1314450"/>
            <a:ext cx="107823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18AAC"/>
                </a:solidFill>
                <a:latin typeface="Cambria" panose="02040503050406030204" pitchFamily="18" charset="0"/>
              </a:rPr>
              <a:t>From today’s session – make some difficult design decisions about the way your product will be branded and marketed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Brainstorm/draw ideas for a logo for your product and develop this into a design decision.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Decide on a catchy slogan for your product.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Decide which celebrity you would have to endorse your product.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Decide which film/series you would place your product in to promote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Stretch yourselves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think about how your TV advert might appear, draw out a storyboard to show this.</a:t>
            </a:r>
          </a:p>
        </p:txBody>
      </p:sp>
    </p:spTree>
    <p:extLst>
      <p:ext uri="{BB962C8B-B14F-4D97-AF65-F5344CB8AC3E}">
        <p14:creationId xmlns:p14="http://schemas.microsoft.com/office/powerpoint/2010/main" val="3496099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hlinkClick r:id="rId3"/>
            <a:extLst>
              <a:ext uri="{FF2B5EF4-FFF2-40B4-BE49-F238E27FC236}">
                <a16:creationId xmlns:a16="http://schemas.microsoft.com/office/drawing/2014/main" id="{4FB02010-766A-4E11-BC4E-333D4AE4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85" y="2965450"/>
            <a:ext cx="9095362" cy="690562"/>
          </a:xfrm>
          <a:prstGeom prst="roundRect">
            <a:avLst/>
          </a:prstGeom>
          <a:solidFill>
            <a:srgbClr val="318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dirty="0"/>
              <a:t>www.youtube.com/watch?v=UcraY0ZkyTI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F80B6B-1239-4491-B97C-0DD5A52DE931}"/>
              </a:ext>
            </a:extLst>
          </p:cNvPr>
          <p:cNvSpPr txBox="1"/>
          <p:nvPr/>
        </p:nvSpPr>
        <p:spPr>
          <a:xfrm>
            <a:off x="228600" y="228600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ambria" panose="02040503050406030204" pitchFamily="18" charset="0"/>
              </a:rPr>
              <a:t>Excellent adverts…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10220-5100-4BA6-B3D8-10C05494015F}"/>
              </a:ext>
            </a:extLst>
          </p:cNvPr>
          <p:cNvSpPr txBox="1"/>
          <p:nvPr/>
        </p:nvSpPr>
        <p:spPr>
          <a:xfrm>
            <a:off x="5162550" y="4691062"/>
            <a:ext cx="641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would work for your product?</a:t>
            </a:r>
          </a:p>
        </p:txBody>
      </p:sp>
      <p:pic>
        <p:nvPicPr>
          <p:cNvPr id="2050" name="Picture 2" descr="File:Maltesers-Pile-and-Split.jpg">
            <a:extLst>
              <a:ext uri="{FF2B5EF4-FFF2-40B4-BE49-F238E27FC236}">
                <a16:creationId xmlns:a16="http://schemas.microsoft.com/office/drawing/2014/main" id="{554FC579-3BC7-4323-BEFB-2CEA0D414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0906" y="855662"/>
            <a:ext cx="4481494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9EBE59-5F46-49A8-9FC5-022155216857}"/>
              </a:ext>
            </a:extLst>
          </p:cNvPr>
          <p:cNvSpPr txBox="1"/>
          <p:nvPr/>
        </p:nvSpPr>
        <p:spPr>
          <a:xfrm>
            <a:off x="876300" y="1657350"/>
            <a:ext cx="662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Sticky notes/scraps of paper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Drawing equipment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Check that sound is working on your teacher’s computer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E631021-7645-409B-A7BB-20D088A1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89866"/>
          </a:xfrm>
        </p:spPr>
        <p:txBody>
          <a:bodyPr>
            <a:noAutofit/>
          </a:bodyPr>
          <a:lstStyle/>
          <a:p>
            <a:r>
              <a:rPr lang="en-GB" sz="3600" dirty="0"/>
              <a:t>Equipment/preparation needed for the lesson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25EAE7-6AE8-4376-A44B-5E844CFEAD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228" y="1588391"/>
            <a:ext cx="2599643" cy="1342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B3489C-55FA-4758-8E4D-37CFFF6721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704" y="3211621"/>
            <a:ext cx="3624696" cy="24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76B327-A528-4E3C-BA63-67D959CCD244}"/>
              </a:ext>
            </a:extLst>
          </p:cNvPr>
          <p:cNvSpPr/>
          <p:nvPr/>
        </p:nvSpPr>
        <p:spPr>
          <a:xfrm>
            <a:off x="1" y="0"/>
            <a:ext cx="12191999" cy="685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A50F84-20FD-4A25-881C-9529FEE3DEE5}"/>
              </a:ext>
            </a:extLst>
          </p:cNvPr>
          <p:cNvSpPr/>
          <p:nvPr/>
        </p:nvSpPr>
        <p:spPr>
          <a:xfrm>
            <a:off x="1" y="-3"/>
            <a:ext cx="4068000" cy="68579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11.3</a:t>
            </a:r>
          </a:p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87838E-DB1A-44F0-AF1D-79D3BEC7297A}"/>
              </a:ext>
            </a:extLst>
          </p:cNvPr>
          <p:cNvSpPr/>
          <p:nvPr/>
        </p:nvSpPr>
        <p:spPr>
          <a:xfrm>
            <a:off x="8144325" y="-3"/>
            <a:ext cx="4068000" cy="68579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11.3</a:t>
            </a:r>
          </a:p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8A38B2A-0F0F-403B-87B7-2DFB92995C0A}"/>
              </a:ext>
            </a:extLst>
          </p:cNvPr>
          <p:cNvSpPr/>
          <p:nvPr/>
        </p:nvSpPr>
        <p:spPr>
          <a:xfrm>
            <a:off x="4072163" y="-3"/>
            <a:ext cx="4068000" cy="68579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11.3</a:t>
            </a:r>
          </a:p>
          <a:p>
            <a:pPr algn="ctr"/>
            <a:endParaRPr lang="en-GB" dirty="0"/>
          </a:p>
        </p:txBody>
      </p:sp>
      <p:sp>
        <p:nvSpPr>
          <p:cNvPr id="281608" name="Rectangle 12"/>
          <p:cNvSpPr>
            <a:spLocks noChangeArrowheads="1"/>
          </p:cNvSpPr>
          <p:nvPr/>
        </p:nvSpPr>
        <p:spPr bwMode="auto">
          <a:xfrm>
            <a:off x="1" y="0"/>
            <a:ext cx="12212324" cy="82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492149-F3FA-42AB-9CB7-E8203C5B09B4}"/>
              </a:ext>
            </a:extLst>
          </p:cNvPr>
          <p:cNvSpPr txBox="1"/>
          <p:nvPr/>
        </p:nvSpPr>
        <p:spPr>
          <a:xfrm>
            <a:off x="4177159" y="867060"/>
            <a:ext cx="393766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Your brand (existing or made up) =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Colours associated with your brand?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Suitable catch phrases: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Suitable celebrities to endorse: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Suitable films/programs/series to place your product within: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8398A2B0-782B-454A-8AD2-F1A776B9D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"/>
            <a:ext cx="12191998" cy="68580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C1BD8-14CC-4437-9550-B0C3AC50F62F}"/>
              </a:ext>
            </a:extLst>
          </p:cNvPr>
          <p:cNvSpPr txBox="1"/>
          <p:nvPr/>
        </p:nvSpPr>
        <p:spPr>
          <a:xfrm>
            <a:off x="1" y="36145"/>
            <a:ext cx="614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</a:rPr>
              <a:t>Marketing strategy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A897E-BE8B-4552-9223-CFE3C6C65CA5}"/>
              </a:ext>
            </a:extLst>
          </p:cNvPr>
          <p:cNvSpPr txBox="1"/>
          <p:nvPr/>
        </p:nvSpPr>
        <p:spPr>
          <a:xfrm>
            <a:off x="29500" y="867060"/>
            <a:ext cx="4022338" cy="6160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Your product =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Who is your product aimed at?  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Who are all the stakeholders?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Where will your product be sold? (which shop/site?) =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USP (unique selling points) about your product: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1EE8E3-1F8C-48CA-B4F0-98A2B3E79D01}"/>
              </a:ext>
            </a:extLst>
          </p:cNvPr>
          <p:cNvSpPr txBox="1"/>
          <p:nvPr/>
        </p:nvSpPr>
        <p:spPr>
          <a:xfrm>
            <a:off x="8144325" y="2916330"/>
            <a:ext cx="378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Successful current adverts:</a:t>
            </a: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75C304-21E6-48FD-8C90-E57C60F9A3C3}"/>
              </a:ext>
            </a:extLst>
          </p:cNvPr>
          <p:cNvSpPr/>
          <p:nvPr/>
        </p:nvSpPr>
        <p:spPr>
          <a:xfrm>
            <a:off x="8140164" y="4814664"/>
            <a:ext cx="4051836" cy="204333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F09C26-A089-4021-9298-641FF94BCF67}"/>
              </a:ext>
            </a:extLst>
          </p:cNvPr>
          <p:cNvSpPr txBox="1"/>
          <p:nvPr/>
        </p:nvSpPr>
        <p:spPr>
          <a:xfrm>
            <a:off x="8144325" y="4814664"/>
            <a:ext cx="4077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Ideas for successful advertisement of your product:</a:t>
            </a: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D430BF-E59B-4AAD-97A1-841A4D60671D}"/>
              </a:ext>
            </a:extLst>
          </p:cNvPr>
          <p:cNvSpPr/>
          <p:nvPr/>
        </p:nvSpPr>
        <p:spPr>
          <a:xfrm>
            <a:off x="8135152" y="2861187"/>
            <a:ext cx="4051836" cy="19482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30F99B-F2DE-4C43-80B8-75111FF80A0C}"/>
              </a:ext>
            </a:extLst>
          </p:cNvPr>
          <p:cNvSpPr txBox="1"/>
          <p:nvPr/>
        </p:nvSpPr>
        <p:spPr>
          <a:xfrm>
            <a:off x="8144325" y="901700"/>
            <a:ext cx="40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Ideas for a logo for your product: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E527353-FF17-4571-BFA1-0B3428586D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5267" y="75051"/>
            <a:ext cx="1241720" cy="6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0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0" y="0"/>
            <a:ext cx="2411413" cy="5994400"/>
          </a:xfrm>
          <a:prstGeom prst="rect">
            <a:avLst/>
          </a:prstGeom>
          <a:solidFill>
            <a:srgbClr val="318AAC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38437" y="1468437"/>
            <a:ext cx="8005763" cy="4525963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GB" altLang="en-US" dirty="0"/>
              <a:t>Learning objectives:</a:t>
            </a:r>
            <a:endParaRPr lang="en-GB" altLang="en-US" i="1" dirty="0"/>
          </a:p>
          <a:p>
            <a:pPr marL="609600" indent="-609600">
              <a:buFontTx/>
              <a:buAutoNum type="arabicPeriod"/>
            </a:pPr>
            <a:r>
              <a:rPr lang="en-GB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consider the commercial viability of your product as a group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and develop which brand you could sell your product under or create your own brand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think about the impact of</a:t>
            </a:r>
          </a:p>
          <a:p>
            <a:pPr marL="1009650" lvl="1" indent="-3873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Product placement</a:t>
            </a:r>
          </a:p>
          <a:p>
            <a:pPr marL="1009650" lvl="1" indent="-387350"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Celebrity endorsement</a:t>
            </a:r>
          </a:p>
          <a:p>
            <a:pPr marL="1009650" lvl="1" indent="-3873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Catch phrases</a:t>
            </a:r>
            <a:endParaRPr lang="en-GB" alt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0" y="3432175"/>
            <a:ext cx="2411413" cy="2565400"/>
          </a:xfrm>
          <a:prstGeom prst="rect">
            <a:avLst/>
          </a:prstGeom>
          <a:solidFill>
            <a:srgbClr val="4EBA6F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</a:rPr>
              <a:t>Keywords: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Product placement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Celebrity endorsement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Catch phrases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Branding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Logos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Marketing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C1B375-C936-421F-87FA-9A8068B5CF83}"/>
              </a:ext>
            </a:extLst>
          </p:cNvPr>
          <p:cNvSpPr txBox="1">
            <a:spLocks/>
          </p:cNvSpPr>
          <p:nvPr/>
        </p:nvSpPr>
        <p:spPr>
          <a:xfrm>
            <a:off x="2556933" y="455168"/>
            <a:ext cx="6269567" cy="68986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EBA6F"/>
                </a:solidFill>
                <a:latin typeface="Cambria" panose="02040503050406030204" pitchFamily="18" charset="0"/>
                <a:ea typeface="+mj-ea"/>
                <a:cs typeface="Arial"/>
              </a:defRPr>
            </a:lvl1pPr>
          </a:lstStyle>
          <a:p>
            <a:r>
              <a:rPr lang="en-GB" kern="0" dirty="0"/>
              <a:t>Inspiring innovation</a:t>
            </a:r>
            <a:endParaRPr lang="en-US" strike="sngStrik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8183-44E2-4BDC-BD6A-31875F384EA3}"/>
              </a:ext>
            </a:extLst>
          </p:cNvPr>
          <p:cNvSpPr txBox="1"/>
          <p:nvPr/>
        </p:nvSpPr>
        <p:spPr>
          <a:xfrm>
            <a:off x="0" y="0"/>
            <a:ext cx="2411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Session 3a</a:t>
            </a:r>
          </a:p>
        </p:txBody>
      </p:sp>
    </p:spTree>
    <p:extLst>
      <p:ext uri="{BB962C8B-B14F-4D97-AF65-F5344CB8AC3E}">
        <p14:creationId xmlns:p14="http://schemas.microsoft.com/office/powerpoint/2010/main" val="99241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42FC10-6C9E-41BE-A6AB-E76F76475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308" y="278073"/>
            <a:ext cx="6823818" cy="4953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421" y="247593"/>
            <a:ext cx="3331729" cy="293632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361425">
            <a:off x="352510" y="666292"/>
            <a:ext cx="2309025" cy="1957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EBA6F"/>
                </a:solidFill>
                <a:latin typeface="Cambria" panose="02040503050406030204" pitchFamily="18" charset="0"/>
                <a:ea typeface="+mj-ea"/>
                <a:cs typeface="Arial"/>
              </a:defRPr>
            </a:lvl1pPr>
          </a:lstStyle>
          <a:p>
            <a:pPr algn="r"/>
            <a:r>
              <a:rPr lang="en-GB" sz="2800" dirty="0">
                <a:solidFill>
                  <a:schemeClr val="tx1"/>
                </a:solidFill>
              </a:rPr>
              <a:t>From the picture, which brands can you identify? Write these on your sticky note…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4020" y="4448680"/>
            <a:ext cx="3788006" cy="1292662"/>
          </a:xfrm>
          <a:prstGeom prst="rect">
            <a:avLst/>
          </a:prstGeom>
          <a:solidFill>
            <a:srgbClr val="318AAC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How did you identify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font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</a:p>
        </p:txBody>
      </p:sp>
    </p:spTree>
    <p:extLst>
      <p:ext uri="{BB962C8B-B14F-4D97-AF65-F5344CB8AC3E}">
        <p14:creationId xmlns:p14="http://schemas.microsoft.com/office/powerpoint/2010/main" val="147252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741BD15-0F39-4E91-AFC8-C179A407B3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476" y="4124739"/>
            <a:ext cx="2593176" cy="1707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EF9BA1-94E1-4A0E-B4A3-098A58222B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709" y="3971267"/>
            <a:ext cx="3605503" cy="15001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66C4DE-0E2F-481D-9EFC-38A4610F79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47" y="342900"/>
            <a:ext cx="2572466" cy="1948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B018E6-6AC2-4D81-BDED-372CC02959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63" y="2859718"/>
            <a:ext cx="3402680" cy="1233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ACA54A-5B19-42D5-BF46-BE5BC5F83A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0330" y="995975"/>
            <a:ext cx="2998071" cy="2265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B68A1-C953-40B3-853F-EC045CBFF9C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914" y="832722"/>
            <a:ext cx="3898111" cy="6647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2B4F18-DC75-4271-B429-96A652D2FDE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914" y="1953409"/>
            <a:ext cx="3947363" cy="1308550"/>
          </a:xfrm>
          <a:prstGeom prst="rect">
            <a:avLst/>
          </a:prstGeom>
        </p:spPr>
      </p:pic>
      <p:sp>
        <p:nvSpPr>
          <p:cNvPr id="180229" name="Title 1"/>
          <p:cNvSpPr>
            <a:spLocks noGrp="1"/>
          </p:cNvSpPr>
          <p:nvPr>
            <p:ph type="title" idx="4294967295"/>
          </p:nvPr>
        </p:nvSpPr>
        <p:spPr>
          <a:xfrm>
            <a:off x="3962400" y="-228600"/>
            <a:ext cx="8229600" cy="1143000"/>
          </a:xfrm>
        </p:spPr>
        <p:txBody>
          <a:bodyPr/>
          <a:lstStyle/>
          <a:p>
            <a:pPr algn="r"/>
            <a:r>
              <a:rPr lang="en-GB" sz="3600" dirty="0"/>
              <a:t>What brand am I?</a:t>
            </a:r>
          </a:p>
        </p:txBody>
      </p:sp>
      <p:sp>
        <p:nvSpPr>
          <p:cNvPr id="752650" name="Oval 10"/>
          <p:cNvSpPr>
            <a:spLocks noChangeArrowheads="1"/>
          </p:cNvSpPr>
          <p:nvPr/>
        </p:nvSpPr>
        <p:spPr bwMode="auto">
          <a:xfrm>
            <a:off x="2758476" y="4163766"/>
            <a:ext cx="2732856" cy="180901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8058701" y="904769"/>
            <a:ext cx="3871609" cy="509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2652" name="AutoShape 12"/>
          <p:cNvSpPr>
            <a:spLocks noChangeArrowheads="1"/>
          </p:cNvSpPr>
          <p:nvPr/>
        </p:nvSpPr>
        <p:spPr bwMode="auto">
          <a:xfrm>
            <a:off x="292101" y="-134182"/>
            <a:ext cx="2746375" cy="2565400"/>
          </a:xfrm>
          <a:prstGeom prst="hexagon">
            <a:avLst>
              <a:gd name="adj" fmla="val 26764"/>
              <a:gd name="vf" fmla="val 1154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2653" name="AutoShape 13"/>
          <p:cNvSpPr>
            <a:spLocks noChangeArrowheads="1"/>
          </p:cNvSpPr>
          <p:nvPr/>
        </p:nvSpPr>
        <p:spPr bwMode="auto">
          <a:xfrm>
            <a:off x="7659506" y="3750015"/>
            <a:ext cx="3603894" cy="222276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52654" name="AutoShape 14"/>
          <p:cNvSpPr>
            <a:spLocks noChangeArrowheads="1"/>
          </p:cNvSpPr>
          <p:nvPr/>
        </p:nvSpPr>
        <p:spPr bwMode="auto">
          <a:xfrm>
            <a:off x="3897906" y="541198"/>
            <a:ext cx="3030538" cy="2936875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52655" name="Oval 15"/>
          <p:cNvSpPr>
            <a:spLocks noChangeArrowheads="1"/>
          </p:cNvSpPr>
          <p:nvPr/>
        </p:nvSpPr>
        <p:spPr bwMode="auto">
          <a:xfrm>
            <a:off x="7618755" y="2009636"/>
            <a:ext cx="4448848" cy="11798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554288" y="2906004"/>
            <a:ext cx="2951162" cy="831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1374358" y="727795"/>
            <a:ext cx="1093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dirty="0">
                <a:solidFill>
                  <a:srgbClr val="969696"/>
                </a:solidFill>
              </a:rPr>
              <a:t>1.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123486" y="1701071"/>
            <a:ext cx="1093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dirty="0">
                <a:solidFill>
                  <a:srgbClr val="969696"/>
                </a:solidFill>
              </a:rPr>
              <a:t>2.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9840118" y="774256"/>
            <a:ext cx="86030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dirty="0">
                <a:solidFill>
                  <a:srgbClr val="969696"/>
                </a:solidFill>
              </a:rPr>
              <a:t>3.</a:t>
            </a:r>
          </a:p>
          <a:p>
            <a:pPr>
              <a:spcBef>
                <a:spcPct val="50000"/>
              </a:spcBef>
            </a:pPr>
            <a:endParaRPr lang="en-GB" sz="4800" dirty="0">
              <a:solidFill>
                <a:srgbClr val="969696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664940" y="2843933"/>
            <a:ext cx="1093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dirty="0">
                <a:solidFill>
                  <a:srgbClr val="969696"/>
                </a:solidFill>
              </a:rPr>
              <a:t>4.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8746583" y="2409877"/>
            <a:ext cx="1093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dirty="0">
                <a:solidFill>
                  <a:srgbClr val="969696"/>
                </a:solidFill>
              </a:rPr>
              <a:t>5.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3920868" y="4653729"/>
            <a:ext cx="1093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dirty="0">
                <a:solidFill>
                  <a:srgbClr val="969696"/>
                </a:solidFill>
              </a:rPr>
              <a:t>6.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9050327" y="4300968"/>
            <a:ext cx="1093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dirty="0">
                <a:solidFill>
                  <a:srgbClr val="969696"/>
                </a:solidFill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13027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52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752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52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5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752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752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752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752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50" grpId="0" animBg="1"/>
      <p:bldP spid="752651" grpId="0" animBg="1"/>
      <p:bldP spid="752652" grpId="0" animBg="1"/>
      <p:bldP spid="752653" grpId="0" animBg="1"/>
      <p:bldP spid="752654" grpId="0" animBg="1"/>
      <p:bldP spid="752655" grpId="0" animBg="1"/>
      <p:bldP spid="752656" grpId="0" animBg="1"/>
      <p:bldP spid="18024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CA38E1-C436-4782-814F-7DCC98C9EC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93" y="3952395"/>
            <a:ext cx="3985146" cy="132107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6F220FC-24EB-4049-8B2A-4E6D6482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4637"/>
            <a:ext cx="11473218" cy="140403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Father Christmas was originally GREEN!  </a:t>
            </a:r>
            <a:br>
              <a:rPr lang="en-GB" dirty="0">
                <a:solidFill>
                  <a:srgbClr val="00B050"/>
                </a:solidFill>
              </a:rPr>
            </a:b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7276F9-F317-4D9A-AFF6-956F7CEA1C77}"/>
              </a:ext>
            </a:extLst>
          </p:cNvPr>
          <p:cNvSpPr txBox="1"/>
          <p:nvPr/>
        </p:nvSpPr>
        <p:spPr>
          <a:xfrm>
            <a:off x="559346" y="2171770"/>
            <a:ext cx="301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18AAC"/>
                </a:solidFill>
                <a:latin typeface="Cambria" panose="02040503050406030204" pitchFamily="18" charset="0"/>
              </a:rPr>
              <a:t>Why do we think of him now as RED?</a:t>
            </a:r>
          </a:p>
        </p:txBody>
      </p:sp>
      <p:pic>
        <p:nvPicPr>
          <p:cNvPr id="1026" name="Picture 2" descr="Green Father Christmas.">
            <a:extLst>
              <a:ext uri="{FF2B5EF4-FFF2-40B4-BE49-F238E27FC236}">
                <a16:creationId xmlns:a16="http://schemas.microsoft.com/office/drawing/2014/main" id="{FCC0675F-433F-4566-924B-19ADBC135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041" y="1200150"/>
            <a:ext cx="2857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8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4"/>
          <p:cNvSpPr>
            <a:spLocks noGrp="1" noChangeArrowheads="1"/>
          </p:cNvSpPr>
          <p:nvPr>
            <p:ph type="title"/>
          </p:nvPr>
        </p:nvSpPr>
        <p:spPr>
          <a:xfrm>
            <a:off x="292100" y="424763"/>
            <a:ext cx="8458200" cy="689866"/>
          </a:xfrm>
          <a:noFill/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What words do you associate with the following brands?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0FD4F-0AD5-47E4-877C-5B11CA8B3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1824">
            <a:off x="218946" y="1869985"/>
            <a:ext cx="3039429" cy="1092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1B2B33-5E54-437D-AB03-AF0751A2C2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3359" y="1546204"/>
            <a:ext cx="3486437" cy="2121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4327B-5D68-43D4-9F09-25A26F9D6F73}"/>
              </a:ext>
            </a:extLst>
          </p:cNvPr>
          <p:cNvSpPr txBox="1"/>
          <p:nvPr/>
        </p:nvSpPr>
        <p:spPr>
          <a:xfrm>
            <a:off x="292100" y="3848669"/>
            <a:ext cx="45937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AA2C2-12EF-4578-BFD8-4DF81F9A6927}"/>
              </a:ext>
            </a:extLst>
          </p:cNvPr>
          <p:cNvSpPr txBox="1"/>
          <p:nvPr/>
        </p:nvSpPr>
        <p:spPr>
          <a:xfrm>
            <a:off x="5702487" y="3848669"/>
            <a:ext cx="4863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6F91CD-2FD9-4854-834D-60BE97D55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9655" y="2206434"/>
            <a:ext cx="2383382" cy="1461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6E9F88-96E0-4924-A066-9D42D4A840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531" y="2817184"/>
            <a:ext cx="2400934" cy="1449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01563B-90CE-44DE-89C9-7D8A09122E81}"/>
              </a:ext>
            </a:extLst>
          </p:cNvPr>
          <p:cNvSpPr txBox="1"/>
          <p:nvPr/>
        </p:nvSpPr>
        <p:spPr>
          <a:xfrm>
            <a:off x="9620119" y="807540"/>
            <a:ext cx="2251345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much would you pay for trainers from Nike in comparison to trainers from Asda?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A486A7-658E-486F-9429-CE4F30A17452}"/>
              </a:ext>
            </a:extLst>
          </p:cNvPr>
          <p:cNvSpPr txBox="1"/>
          <p:nvPr/>
        </p:nvSpPr>
        <p:spPr>
          <a:xfrm>
            <a:off x="9769709" y="4330178"/>
            <a:ext cx="2101756" cy="1200329"/>
          </a:xfrm>
          <a:prstGeom prst="rect">
            <a:avLst/>
          </a:prstGeom>
          <a:solidFill>
            <a:srgbClr val="318AAC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people prepared to pay more for certain brands?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0CFDB1-12BB-45C7-AE28-CC2917D968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1209" y="4930342"/>
            <a:ext cx="1380256" cy="9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77CA5D-B923-4C30-9433-8DECFC2AA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895" y="2655564"/>
            <a:ext cx="1499736" cy="987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41CF99-AF33-4FB4-9B2A-5F4D518418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0" y="1050133"/>
            <a:ext cx="1626511" cy="676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CB9ACA-FABB-4952-B5B3-C836D70A2B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895" y="213235"/>
            <a:ext cx="1371832" cy="1039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379285-20A9-4978-B64D-6A140BC0F3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0" y="3890229"/>
            <a:ext cx="1634567" cy="592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DB5A05-7C09-413C-9EB8-367D9A4E4E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489" y="2566220"/>
            <a:ext cx="1425034" cy="1077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0A1352-8AB9-4FCD-8E46-E45C555423B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5269" y="283745"/>
            <a:ext cx="1542938" cy="277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AC682F-D761-46F2-94C2-9B3C84FF498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513" y="1681975"/>
            <a:ext cx="1874267" cy="621319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3D9B0C2-63A7-4BAE-A8EB-A09FB275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Your product…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202A60-D17E-4131-B7A8-F8B11569AA4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05" t="8269" r="7003" b="10414"/>
          <a:stretch/>
        </p:blipFill>
        <p:spPr>
          <a:xfrm>
            <a:off x="8518220" y="3890228"/>
            <a:ext cx="1648411" cy="11543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1F5017-CB78-4C4A-B16F-D0ECA8C26E8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39" y="4605322"/>
            <a:ext cx="1565508" cy="1174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FEADF-1F23-4DF6-9B00-3DA4B281BD23}"/>
              </a:ext>
            </a:extLst>
          </p:cNvPr>
          <p:cNvSpPr txBox="1"/>
          <p:nvPr/>
        </p:nvSpPr>
        <p:spPr>
          <a:xfrm>
            <a:off x="656712" y="1269162"/>
            <a:ext cx="7861509" cy="377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18AAC"/>
                </a:solidFill>
                <a:latin typeface="Cambria" panose="02040503050406030204" pitchFamily="18" charset="0"/>
              </a:rPr>
              <a:t>Imagine that the product you created last lesson was </a:t>
            </a:r>
            <a:br>
              <a:rPr lang="en-GB" sz="2400" b="1" dirty="0">
                <a:solidFill>
                  <a:srgbClr val="318AAC"/>
                </a:solidFill>
                <a:latin typeface="Cambria" panose="02040503050406030204" pitchFamily="18" charset="0"/>
              </a:rPr>
            </a:br>
            <a:r>
              <a:rPr lang="en-GB" sz="2400" b="1" dirty="0">
                <a:solidFill>
                  <a:srgbClr val="318AAC"/>
                </a:solidFill>
                <a:latin typeface="Cambria" panose="02040503050406030204" pitchFamily="18" charset="0"/>
              </a:rPr>
              <a:t>to be mass produced and sold in high street stores</a:t>
            </a:r>
          </a:p>
          <a:p>
            <a:endParaRPr lang="en-GB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Who is your product aimed at?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unique selling features of your product (USP)?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brand would you choose to sell your product from?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(You can choose any brand)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there a suitable brand or would you need to recreate your own?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Think about what colours would be suitable?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would you not like to associate with your product?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7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12949</TotalTime>
  <Words>1350</Words>
  <Application>Microsoft Office PowerPoint</Application>
  <PresentationFormat>Widescreen</PresentationFormat>
  <Paragraphs>210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Office Theme</vt:lpstr>
      <vt:lpstr>  Session 3a </vt:lpstr>
      <vt:lpstr>Equipment/preparation needed for the lesson</vt:lpstr>
      <vt:lpstr>PowerPoint Presentation</vt:lpstr>
      <vt:lpstr>PowerPoint Presentation</vt:lpstr>
      <vt:lpstr>PowerPoint Presentation</vt:lpstr>
      <vt:lpstr>What brand am I?</vt:lpstr>
      <vt:lpstr>Father Christmas was originally GREEN!   </vt:lpstr>
      <vt:lpstr>What words do you associate with the following brands?</vt:lpstr>
      <vt:lpstr>Your product…</vt:lpstr>
      <vt:lpstr>Guess the catch phrase…</vt:lpstr>
      <vt:lpstr>What celebrity would you associate with these products/brands?</vt:lpstr>
      <vt:lpstr>Guess what film each picture is from…</vt:lpstr>
      <vt:lpstr>How can you relate branding to each of these films?</vt:lpstr>
      <vt:lpstr>Product Placement</vt:lpstr>
      <vt:lpstr>In your groups…</vt:lpstr>
      <vt:lpstr>www.youtube.com/watch?v=UcraY0ZkyTI</vt:lpstr>
    </vt:vector>
  </TitlesOfParts>
  <Company>D&amp;T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Whitton</dc:creator>
  <cp:lastModifiedBy>Willy Adam</cp:lastModifiedBy>
  <cp:revision>539</cp:revision>
  <dcterms:created xsi:type="dcterms:W3CDTF">2015-07-03T11:21:15Z</dcterms:created>
  <dcterms:modified xsi:type="dcterms:W3CDTF">2018-03-13T11:37:36Z</dcterms:modified>
</cp:coreProperties>
</file>